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44"/>
  </p:notesMasterIdLst>
  <p:sldIdLst>
    <p:sldId id="307" r:id="rId5"/>
    <p:sldId id="308" r:id="rId6"/>
    <p:sldId id="309" r:id="rId7"/>
    <p:sldId id="310" r:id="rId8"/>
    <p:sldId id="311" r:id="rId9"/>
    <p:sldId id="312" r:id="rId10"/>
    <p:sldId id="313" r:id="rId11"/>
    <p:sldId id="315" r:id="rId12"/>
    <p:sldId id="316" r:id="rId13"/>
    <p:sldId id="317" r:id="rId14"/>
    <p:sldId id="318" r:id="rId15"/>
    <p:sldId id="319" r:id="rId16"/>
    <p:sldId id="320" r:id="rId17"/>
    <p:sldId id="321" r:id="rId18"/>
    <p:sldId id="322" r:id="rId19"/>
    <p:sldId id="323" r:id="rId20"/>
    <p:sldId id="324" r:id="rId21"/>
    <p:sldId id="325" r:id="rId22"/>
    <p:sldId id="326" r:id="rId23"/>
    <p:sldId id="327" r:id="rId24"/>
    <p:sldId id="328" r:id="rId25"/>
    <p:sldId id="329" r:id="rId26"/>
    <p:sldId id="330" r:id="rId27"/>
    <p:sldId id="331" r:id="rId28"/>
    <p:sldId id="332" r:id="rId29"/>
    <p:sldId id="333" r:id="rId30"/>
    <p:sldId id="334" r:id="rId31"/>
    <p:sldId id="335" r:id="rId32"/>
    <p:sldId id="336" r:id="rId33"/>
    <p:sldId id="337" r:id="rId34"/>
    <p:sldId id="338" r:id="rId35"/>
    <p:sldId id="339" r:id="rId36"/>
    <p:sldId id="340" r:id="rId37"/>
    <p:sldId id="341" r:id="rId38"/>
    <p:sldId id="342" r:id="rId39"/>
    <p:sldId id="343" r:id="rId40"/>
    <p:sldId id="344" r:id="rId41"/>
    <p:sldId id="345" r:id="rId42"/>
    <p:sldId id="346" r:id="rId4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57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title>
      <c:tx>
        <c:rich>
          <a:bodyPr/>
          <a:lstStyle/>
          <a:p>
            <a:pPr>
              <a:defRPr lang="en-US" sz="2920" b="1" i="1" u="none" strike="noStrike" baseline="0">
                <a:solidFill>
                  <a:schemeClr val="tx1"/>
                </a:solidFill>
                <a:latin typeface="Times New Roman"/>
                <a:ea typeface="Times New Roman"/>
                <a:cs typeface="B Homa" pitchFamily="2" charset="-78"/>
              </a:defRPr>
            </a:pPr>
            <a:r>
              <a:rPr lang="fa-IR" u="none">
                <a:cs typeface="B Homa" pitchFamily="2" charset="-78"/>
              </a:rPr>
              <a:t>تعيين كننده هاي سلامتي</a:t>
            </a:r>
          </a:p>
        </c:rich>
      </c:tx>
      <c:layout>
        <c:manualLayout>
          <c:xMode val="edge"/>
          <c:yMode val="edge"/>
          <c:x val="0.32039911308204"/>
          <c:y val="2.0304493188351449E-2"/>
        </c:manualLayout>
      </c:layout>
      <c:spPr>
        <a:noFill/>
        <a:ln w="25345">
          <a:noFill/>
        </a:ln>
      </c:spPr>
    </c:title>
    <c:plotArea>
      <c:layout>
        <c:manualLayout>
          <c:layoutTarget val="inner"/>
          <c:xMode val="edge"/>
          <c:yMode val="edge"/>
          <c:x val="0.28713968957871394"/>
          <c:y val="0.23751891074130177"/>
          <c:w val="0.45232815964523282"/>
          <c:h val="0.61724659606656584"/>
        </c:manualLayout>
      </c:layout>
      <c:pieChart>
        <c:varyColors val="1"/>
        <c:ser>
          <c:idx val="0"/>
          <c:order val="0"/>
          <c:tx>
            <c:strRef>
              <c:f>Sheet1!$A$2</c:f>
              <c:strCache>
                <c:ptCount val="1"/>
              </c:strCache>
            </c:strRef>
          </c:tx>
          <c:spPr>
            <a:solidFill>
              <a:schemeClr val="accent1"/>
            </a:solidFill>
            <a:ln w="12670">
              <a:solidFill>
                <a:schemeClr val="tx1"/>
              </a:solidFill>
              <a:prstDash val="solid"/>
            </a:ln>
          </c:spPr>
          <c:explosion val="3"/>
          <c:dPt>
            <c:idx val="1"/>
            <c:spPr>
              <a:solidFill>
                <a:schemeClr val="accent2"/>
              </a:solidFill>
              <a:ln w="12670">
                <a:solidFill>
                  <a:schemeClr val="tx1"/>
                </a:solidFill>
                <a:prstDash val="solid"/>
              </a:ln>
            </c:spPr>
          </c:dPt>
          <c:dPt>
            <c:idx val="2"/>
            <c:spPr>
              <a:solidFill>
                <a:schemeClr val="hlink"/>
              </a:solidFill>
              <a:ln w="12670">
                <a:solidFill>
                  <a:schemeClr val="tx1"/>
                </a:solidFill>
                <a:prstDash val="solid"/>
              </a:ln>
            </c:spPr>
          </c:dPt>
          <c:dPt>
            <c:idx val="3"/>
            <c:spPr>
              <a:solidFill>
                <a:schemeClr val="folHlink"/>
              </a:solidFill>
              <a:ln w="12670">
                <a:solidFill>
                  <a:schemeClr val="tx1"/>
                </a:solidFill>
                <a:prstDash val="solid"/>
              </a:ln>
            </c:spPr>
          </c:dPt>
          <c:dLbls>
            <c:dLbl>
              <c:idx val="0"/>
              <c:layout>
                <c:manualLayout>
                  <c:x val="9.1041580328774692E-3"/>
                  <c:y val="1.7641489828434329E-4"/>
                </c:manualLayout>
              </c:layout>
              <c:dLblPos val="bestFit"/>
              <c:showPercent val="1"/>
            </c:dLbl>
            <c:dLbl>
              <c:idx val="1"/>
              <c:layout>
                <c:manualLayout>
                  <c:x val="-1.7490675507666885E-2"/>
                  <c:y val="-1.6534509432655324E-2"/>
                </c:manualLayout>
              </c:layout>
              <c:dLblPos val="bestFit"/>
              <c:showPercent val="1"/>
            </c:dLbl>
            <c:dLbl>
              <c:idx val="2"/>
              <c:layout>
                <c:manualLayout>
                  <c:x val="-9.4789796012340558E-3"/>
                  <c:y val="1.9681190877533354E-3"/>
                </c:manualLayout>
              </c:layout>
              <c:dLblPos val="bestFit"/>
              <c:showPercent val="1"/>
            </c:dLbl>
            <c:dLbl>
              <c:idx val="3"/>
              <c:layout>
                <c:manualLayout>
                  <c:x val="-6.3718515448727125E-3"/>
                  <c:y val="-1.983235966471944E-2"/>
                </c:manualLayout>
              </c:layout>
              <c:dLblPos val="bestFit"/>
              <c:showPercent val="1"/>
            </c:dLbl>
            <c:numFmt formatCode="0%" sourceLinked="0"/>
            <c:spPr>
              <a:noFill/>
              <a:ln w="25345">
                <a:noFill/>
              </a:ln>
            </c:spPr>
            <c:txPr>
              <a:bodyPr/>
              <a:lstStyle/>
              <a:p>
                <a:pPr>
                  <a:defRPr lang="en-US" sz="2095" b="1" i="0" u="none" strike="noStrike" baseline="0">
                    <a:solidFill>
                      <a:schemeClr val="tx1"/>
                    </a:solidFill>
                    <a:latin typeface="Times New Roman"/>
                    <a:ea typeface="Times New Roman"/>
                    <a:cs typeface="Times New Roman"/>
                  </a:defRPr>
                </a:pPr>
                <a:endParaRPr lang="en-US"/>
              </a:p>
            </c:txPr>
            <c:showPercent val="1"/>
            <c:showLeaderLines val="1"/>
          </c:dLbls>
          <c:cat>
            <c:strRef>
              <c:f>Sheet1!$B$1:$E$1</c:f>
              <c:strCache>
                <c:ptCount val="4"/>
                <c:pt idx="0">
                  <c:v>شيوه زندگي</c:v>
                </c:pt>
                <c:pt idx="1">
                  <c:v>محيط</c:v>
                </c:pt>
                <c:pt idx="2">
                  <c:v>دسترسي به خدمات بهداشتي درماني</c:v>
                </c:pt>
                <c:pt idx="3">
                  <c:v>ژنتيك و تاريخچه فاميلي</c:v>
                </c:pt>
              </c:strCache>
            </c:strRef>
          </c:cat>
          <c:val>
            <c:numRef>
              <c:f>Sheet1!$B$2:$E$2</c:f>
              <c:numCache>
                <c:formatCode>General</c:formatCode>
                <c:ptCount val="4"/>
                <c:pt idx="0">
                  <c:v>50</c:v>
                </c:pt>
                <c:pt idx="1">
                  <c:v>20</c:v>
                </c:pt>
                <c:pt idx="2">
                  <c:v>20</c:v>
                </c:pt>
                <c:pt idx="3">
                  <c:v>10</c:v>
                </c:pt>
              </c:numCache>
            </c:numRef>
          </c:val>
        </c:ser>
        <c:ser>
          <c:idx val="1"/>
          <c:order val="1"/>
          <c:tx>
            <c:strRef>
              <c:f>Sheet1!$A$3</c:f>
              <c:strCache>
                <c:ptCount val="1"/>
              </c:strCache>
            </c:strRef>
          </c:tx>
          <c:spPr>
            <a:solidFill>
              <a:schemeClr val="accent2"/>
            </a:solidFill>
            <a:ln w="12670">
              <a:solidFill>
                <a:schemeClr val="tx1"/>
              </a:solidFill>
              <a:prstDash val="solid"/>
            </a:ln>
          </c:spPr>
          <c:explosion val="3"/>
          <c:dPt>
            <c:idx val="0"/>
            <c:spPr>
              <a:solidFill>
                <a:schemeClr val="accent1"/>
              </a:solidFill>
              <a:ln w="12670">
                <a:solidFill>
                  <a:schemeClr val="tx1"/>
                </a:solidFill>
                <a:prstDash val="solid"/>
              </a:ln>
            </c:spPr>
          </c:dPt>
          <c:dPt>
            <c:idx val="2"/>
            <c:spPr>
              <a:solidFill>
                <a:schemeClr val="hlink"/>
              </a:solidFill>
              <a:ln w="12670">
                <a:solidFill>
                  <a:schemeClr val="tx1"/>
                </a:solidFill>
                <a:prstDash val="solid"/>
              </a:ln>
            </c:spPr>
          </c:dPt>
          <c:dPt>
            <c:idx val="3"/>
            <c:spPr>
              <a:solidFill>
                <a:schemeClr val="folHlink"/>
              </a:solidFill>
              <a:ln w="12670">
                <a:solidFill>
                  <a:schemeClr val="tx1"/>
                </a:solidFill>
                <a:prstDash val="solid"/>
              </a:ln>
            </c:spPr>
          </c:dPt>
          <c:dLbls>
            <c:numFmt formatCode="0%" sourceLinked="0"/>
            <c:spPr>
              <a:noFill/>
              <a:ln w="25345">
                <a:noFill/>
              </a:ln>
            </c:spPr>
            <c:txPr>
              <a:bodyPr/>
              <a:lstStyle/>
              <a:p>
                <a:pPr>
                  <a:defRPr lang="en-US" sz="2095" b="1" i="0" u="none" strike="noStrike" baseline="0">
                    <a:solidFill>
                      <a:schemeClr val="tx1"/>
                    </a:solidFill>
                    <a:latin typeface="Times New Roman"/>
                    <a:ea typeface="Times New Roman"/>
                    <a:cs typeface="Times New Roman"/>
                  </a:defRPr>
                </a:pPr>
                <a:endParaRPr lang="en-US"/>
              </a:p>
            </c:txPr>
            <c:showPercent val="1"/>
            <c:showLeaderLines val="1"/>
          </c:dLbls>
          <c:cat>
            <c:strRef>
              <c:f>Sheet1!$B$1:$E$1</c:f>
              <c:strCache>
                <c:ptCount val="4"/>
                <c:pt idx="0">
                  <c:v>شيوه زندگي</c:v>
                </c:pt>
                <c:pt idx="1">
                  <c:v>محيط</c:v>
                </c:pt>
                <c:pt idx="2">
                  <c:v>دسترسي به خدمات بهداشتي درماني</c:v>
                </c:pt>
                <c:pt idx="3">
                  <c:v>ژنتيك و تاريخچه فاميلي</c:v>
                </c:pt>
              </c:strCache>
            </c:strRef>
          </c:cat>
          <c:val>
            <c:numRef>
              <c:f>Sheet1!$B$3:$E$3</c:f>
              <c:numCache>
                <c:formatCode>General</c:formatCode>
                <c:ptCount val="4"/>
              </c:numCache>
            </c:numRef>
          </c:val>
        </c:ser>
        <c:ser>
          <c:idx val="2"/>
          <c:order val="2"/>
          <c:tx>
            <c:strRef>
              <c:f>Sheet1!$A$4</c:f>
              <c:strCache>
                <c:ptCount val="1"/>
              </c:strCache>
            </c:strRef>
          </c:tx>
          <c:spPr>
            <a:solidFill>
              <a:schemeClr val="hlink"/>
            </a:solidFill>
            <a:ln w="12670">
              <a:solidFill>
                <a:schemeClr val="tx1"/>
              </a:solidFill>
              <a:prstDash val="solid"/>
            </a:ln>
          </c:spPr>
          <c:explosion val="3"/>
          <c:dPt>
            <c:idx val="0"/>
            <c:spPr>
              <a:solidFill>
                <a:schemeClr val="accent1"/>
              </a:solidFill>
              <a:ln w="12670">
                <a:solidFill>
                  <a:schemeClr val="tx1"/>
                </a:solidFill>
                <a:prstDash val="solid"/>
              </a:ln>
            </c:spPr>
          </c:dPt>
          <c:dPt>
            <c:idx val="1"/>
            <c:spPr>
              <a:solidFill>
                <a:schemeClr val="accent2"/>
              </a:solidFill>
              <a:ln w="12670">
                <a:solidFill>
                  <a:schemeClr val="tx1"/>
                </a:solidFill>
                <a:prstDash val="solid"/>
              </a:ln>
            </c:spPr>
          </c:dPt>
          <c:dPt>
            <c:idx val="3"/>
            <c:spPr>
              <a:solidFill>
                <a:schemeClr val="folHlink"/>
              </a:solidFill>
              <a:ln w="12670">
                <a:solidFill>
                  <a:schemeClr val="tx1"/>
                </a:solidFill>
                <a:prstDash val="solid"/>
              </a:ln>
            </c:spPr>
          </c:dPt>
          <c:dLbls>
            <c:numFmt formatCode="0%" sourceLinked="0"/>
            <c:spPr>
              <a:noFill/>
              <a:ln w="25345">
                <a:noFill/>
              </a:ln>
            </c:spPr>
            <c:txPr>
              <a:bodyPr/>
              <a:lstStyle/>
              <a:p>
                <a:pPr>
                  <a:defRPr lang="en-US" sz="2095" b="1" i="0" u="none" strike="noStrike" baseline="0">
                    <a:solidFill>
                      <a:schemeClr val="tx1"/>
                    </a:solidFill>
                    <a:latin typeface="Times New Roman"/>
                    <a:ea typeface="Times New Roman"/>
                    <a:cs typeface="Times New Roman"/>
                  </a:defRPr>
                </a:pPr>
                <a:endParaRPr lang="en-US"/>
              </a:p>
            </c:txPr>
            <c:showPercent val="1"/>
            <c:showLeaderLines val="1"/>
          </c:dLbls>
          <c:cat>
            <c:strRef>
              <c:f>Sheet1!$B$1:$E$1</c:f>
              <c:strCache>
                <c:ptCount val="4"/>
                <c:pt idx="0">
                  <c:v>شيوه زندگي</c:v>
                </c:pt>
                <c:pt idx="1">
                  <c:v>محيط</c:v>
                </c:pt>
                <c:pt idx="2">
                  <c:v>دسترسي به خدمات بهداشتي درماني</c:v>
                </c:pt>
                <c:pt idx="3">
                  <c:v>ژنتيك و تاريخچه فاميلي</c:v>
                </c:pt>
              </c:strCache>
            </c:strRef>
          </c:cat>
          <c:val>
            <c:numRef>
              <c:f>Sheet1!$B$4:$E$4</c:f>
              <c:numCache>
                <c:formatCode>General</c:formatCode>
                <c:ptCount val="4"/>
              </c:numCache>
            </c:numRef>
          </c:val>
        </c:ser>
        <c:dLbls>
          <c:showPercent val="1"/>
        </c:dLbls>
        <c:firstSliceAng val="0"/>
      </c:pieChart>
      <c:spPr>
        <a:solidFill>
          <a:srgbClr val="C0C0C0"/>
        </a:solidFill>
        <a:ln w="12670">
          <a:solidFill>
            <a:srgbClr val="808080"/>
          </a:solidFill>
          <a:prstDash val="solid"/>
        </a:ln>
      </c:spPr>
    </c:plotArea>
    <c:plotVisOnly val="1"/>
    <c:dispBlanksAs val="zero"/>
  </c:chart>
  <c:spPr>
    <a:noFill/>
    <a:ln>
      <a:noFill/>
    </a:ln>
  </c:spPr>
  <c:txPr>
    <a:bodyPr/>
    <a:lstStyle/>
    <a:p>
      <a:pPr>
        <a:defRPr sz="2020" b="1" i="0" u="none" strike="noStrike" baseline="0">
          <a:solidFill>
            <a:schemeClr val="tx1"/>
          </a:solidFill>
          <a:latin typeface="Times New Roman"/>
          <a:ea typeface="Times New Roman"/>
          <a:cs typeface="Times New Roman"/>
        </a:defRPr>
      </a:pPr>
      <a:endParaRPr lang="en-US"/>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F6672D67-B50D-4DA4-9F87-82890B7F94BD}" type="datetimeFigureOut">
              <a:rPr lang="en-US"/>
              <a:pPr>
                <a:defRPr/>
              </a:pPr>
              <a:t>4/19/2015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64017645-C1D3-4F84-B80F-C49EDBDF7D0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1026"/>
          <p:cNvSpPr>
            <a:spLocks noGrp="1" noChangeArrowheads="1"/>
          </p:cNvSpPr>
          <p:nvPr>
            <p:ph type="hdr" sz="quarter"/>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smtClean="0"/>
          </a:p>
        </p:txBody>
      </p:sp>
      <p:sp>
        <p:nvSpPr>
          <p:cNvPr id="159747" name="Rectangle 1027"/>
          <p:cNvSpPr>
            <a:spLocks noGrp="1" noChangeArrowheads="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endParaRPr lang="en-US"/>
          </a:p>
        </p:txBody>
      </p:sp>
      <p:sp>
        <p:nvSpPr>
          <p:cNvPr id="159748" name="Rectangle 1030"/>
          <p:cNvSpPr>
            <a:spLocks noGrp="1" noChangeArrowheads="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endParaRPr lang="en-US" smtClean="0"/>
          </a:p>
        </p:txBody>
      </p:sp>
      <p:sp>
        <p:nvSpPr>
          <p:cNvPr id="159749" name="Rectangle 1031"/>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70BA644-332B-4A88-AF9E-2BBFB158A89C}" type="slidenum">
              <a:rPr lang="en-US"/>
              <a:pPr fontAlgn="base">
                <a:spcBef>
                  <a:spcPct val="0"/>
                </a:spcBef>
                <a:spcAft>
                  <a:spcPct val="0"/>
                </a:spcAft>
              </a:pPr>
              <a:t>9</a:t>
            </a:fld>
            <a:endParaRPr lang="en-US"/>
          </a:p>
        </p:txBody>
      </p:sp>
      <p:sp>
        <p:nvSpPr>
          <p:cNvPr id="159750" name="Rectangle 1026"/>
          <p:cNvSpPr>
            <a:spLocks noGrp="1" noRot="1" noChangeAspect="1" noChangeArrowheads="1" noTextEdit="1"/>
          </p:cNvSpPr>
          <p:nvPr>
            <p:ph type="sldImg"/>
          </p:nvPr>
        </p:nvSpPr>
        <p:spPr bwMode="auto">
          <a:noFill/>
          <a:ln>
            <a:solidFill>
              <a:srgbClr val="000000"/>
            </a:solidFill>
            <a:miter lim="800000"/>
            <a:headEnd/>
            <a:tailEnd/>
          </a:ln>
        </p:spPr>
      </p:sp>
      <p:sp>
        <p:nvSpPr>
          <p:cNvPr id="159751" name="Rectangle 1027"/>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1463675" y="3549650"/>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4708525" y="3549650"/>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6" name="Oval 5"/>
          <p:cNvSpPr/>
          <p:nvPr/>
        </p:nvSpPr>
        <p:spPr>
          <a:xfrm>
            <a:off x="4540250" y="3525838"/>
            <a:ext cx="46038" cy="46037"/>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p>
        </p:txBody>
      </p:sp>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28" name="Title 27"/>
          <p:cNvSpPr>
            <a:spLocks noGrp="1"/>
          </p:cNvSpPr>
          <p:nvPr>
            <p:ph type="ctrTitle"/>
          </p:nvPr>
        </p:nvSpPr>
        <p:spPr>
          <a:xfrm>
            <a:off x="457200" y="1433732"/>
            <a:ext cx="8305800" cy="1981200"/>
          </a:xfrm>
          <a:ln w="6350" cap="rnd">
            <a:noFill/>
          </a:ln>
        </p:spPr>
        <p:txBody>
          <a:bodyPr>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lang="en-US" smtClean="0"/>
              <a:t>Click to edit Master title style</a:t>
            </a:r>
            <a:endParaRPr lang="en-US"/>
          </a:p>
        </p:txBody>
      </p:sp>
      <p:sp>
        <p:nvSpPr>
          <p:cNvPr id="7" name="Date Placeholder 14"/>
          <p:cNvSpPr>
            <a:spLocks noGrp="1"/>
          </p:cNvSpPr>
          <p:nvPr>
            <p:ph type="dt" sz="half" idx="10"/>
          </p:nvPr>
        </p:nvSpPr>
        <p:spPr/>
        <p:txBody>
          <a:bodyPr/>
          <a:lstStyle>
            <a:lvl1pPr>
              <a:defRPr/>
            </a:lvl1pPr>
          </a:lstStyle>
          <a:p>
            <a:pPr>
              <a:defRPr/>
            </a:pPr>
            <a:fld id="{BAE1B926-5B27-49B8-8E13-84A189F90975}" type="datetimeFigureOut">
              <a:rPr lang="en-US"/>
              <a:pPr>
                <a:defRPr/>
              </a:pPr>
              <a:t>4/19/2015</a:t>
            </a:fld>
            <a:endParaRPr lang="en-US"/>
          </a:p>
        </p:txBody>
      </p:sp>
      <p:sp>
        <p:nvSpPr>
          <p:cNvPr id="8" name="Slide Number Placeholder 15"/>
          <p:cNvSpPr>
            <a:spLocks noGrp="1"/>
          </p:cNvSpPr>
          <p:nvPr>
            <p:ph type="sldNum" sz="quarter" idx="11"/>
          </p:nvPr>
        </p:nvSpPr>
        <p:spPr/>
        <p:txBody>
          <a:bodyPr/>
          <a:lstStyle>
            <a:lvl1pPr>
              <a:defRPr/>
            </a:lvl1pPr>
          </a:lstStyle>
          <a:p>
            <a:pPr>
              <a:defRPr/>
            </a:pPr>
            <a:fld id="{961F2072-E6EB-4AAD-97BF-37C0954E759D}" type="slidenum">
              <a:rPr lang="en-US"/>
              <a:pPr>
                <a:defRPr/>
              </a:pPr>
              <a:t>‹#›</a:t>
            </a:fld>
            <a:endParaRPr lang="en-US"/>
          </a:p>
        </p:txBody>
      </p:sp>
      <p:sp>
        <p:nvSpPr>
          <p:cNvPr id="10" name="Footer Placeholder 16"/>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E76FF8A7-E094-4074-AFF6-EA639AA0592B}" type="datetimeFigureOut">
              <a:rPr lang="en-US"/>
              <a:pPr>
                <a:defRPr/>
              </a:pPr>
              <a:t>4/19/2015</a:t>
            </a:fld>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FF9CEB6C-02FD-49F0-B38F-72CACE4AED3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3AF673BD-2255-40DE-A820-5313299D83F4}" type="datetimeFigureOut">
              <a:rPr lang="en-US"/>
              <a:pPr>
                <a:defRPr/>
              </a:pPr>
              <a:t>4/19/2015</a:t>
            </a:fld>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69FDE25E-1589-4A84-9B22-2A733E09AB0B}"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685800" y="1981200"/>
            <a:ext cx="7772400" cy="4114800"/>
          </a:xfrm>
        </p:spPr>
        <p:txBody>
          <a:bodyPr>
            <a:normAutofit/>
          </a:bodyPr>
          <a:lstStyle/>
          <a:p>
            <a:pPr lvl="0"/>
            <a:endParaRPr lang="en-US" noProof="0" smtClean="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Title 16"/>
          <p:cNvSpPr>
            <a:spLocks noGrp="1"/>
          </p:cNvSpPr>
          <p:nvPr>
            <p:ph type="title"/>
          </p:nvPr>
        </p:nvSpPr>
        <p:spPr/>
        <p:txBody>
          <a:bodyPr rtlCol="0"/>
          <a:lstStyle/>
          <a:p>
            <a:r>
              <a:rPr lang="en-US" smtClean="0"/>
              <a:t>Click to edit Master title style</a:t>
            </a:r>
            <a:endParaRPr lang="en-US"/>
          </a:p>
        </p:txBody>
      </p:sp>
      <p:sp>
        <p:nvSpPr>
          <p:cNvPr id="4" name="Date Placeholder 23"/>
          <p:cNvSpPr>
            <a:spLocks noGrp="1"/>
          </p:cNvSpPr>
          <p:nvPr>
            <p:ph type="dt" sz="half" idx="10"/>
          </p:nvPr>
        </p:nvSpPr>
        <p:spPr/>
        <p:txBody>
          <a:bodyPr/>
          <a:lstStyle>
            <a:lvl1pPr>
              <a:defRPr/>
            </a:lvl1pPr>
          </a:lstStyle>
          <a:p>
            <a:pPr>
              <a:defRPr/>
            </a:pPr>
            <a:fld id="{D4F53B61-F6AD-4910-BDFD-EBD9A843998C}" type="datetimeFigureOut">
              <a:rPr lang="en-US"/>
              <a:pPr>
                <a:defRPr/>
              </a:pPr>
              <a:t>4/19/2015</a:t>
            </a:fld>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9AF08744-C018-47BC-95E3-2F0200094C51}"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cxnSp>
        <p:nvCxnSpPr>
          <p:cNvPr id="4" name="Straight Connector 3"/>
          <p:cNvCxnSpPr/>
          <p:nvPr/>
        </p:nvCxnSpPr>
        <p:spPr>
          <a:xfrm>
            <a:off x="685800" y="4916488"/>
            <a:ext cx="7924800" cy="4762"/>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lang="en-US" smtClean="0"/>
              <a:t>Click to edit Master title style</a:t>
            </a:r>
            <a:endParaRPr lang="en-US"/>
          </a:p>
        </p:txBody>
      </p:sp>
      <p:sp>
        <p:nvSpPr>
          <p:cNvPr id="3" name="Text Placeholder 2"/>
          <p:cNvSpPr>
            <a:spLocks noGrp="1"/>
          </p:cNvSpPr>
          <p:nvPr>
            <p:ph type="body" idx="1"/>
          </p:nvPr>
        </p:nvSpPr>
        <p:spPr>
          <a:xfrm>
            <a:off x="685800" y="4958864"/>
            <a:ext cx="7924800" cy="984736"/>
          </a:xfrm>
        </p:spPr>
        <p:txBody>
          <a:bodyPr/>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DC55BBC-CF05-4B55-A2A4-C427A06D2D14}" type="datetimeFigureOut">
              <a:rPr lang="en-US"/>
              <a:pPr>
                <a:defRPr/>
              </a:pPr>
              <a:t>4/19/2015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063C73C-9ACA-4A94-AD3E-BF00EEA06732}"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11" name="Content Placeholder 10"/>
          <p:cNvSpPr>
            <a:spLocks noGrp="1"/>
          </p:cNvSpPr>
          <p:nvPr>
            <p:ph sz="half" idx="1"/>
          </p:nvPr>
        </p:nvSpPr>
        <p:spPr>
          <a:xfrm>
            <a:off x="457200" y="1524000"/>
            <a:ext cx="4059936"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2"/>
          </p:nvPr>
        </p:nvSpPr>
        <p:spPr>
          <a:xfrm>
            <a:off x="4648200" y="1524000"/>
            <a:ext cx="4059936"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3"/>
          <p:cNvSpPr>
            <a:spLocks noGrp="1"/>
          </p:cNvSpPr>
          <p:nvPr>
            <p:ph type="dt" sz="half" idx="10"/>
          </p:nvPr>
        </p:nvSpPr>
        <p:spPr/>
        <p:txBody>
          <a:bodyPr/>
          <a:lstStyle>
            <a:lvl1pPr>
              <a:defRPr/>
            </a:lvl1pPr>
          </a:lstStyle>
          <a:p>
            <a:pPr>
              <a:defRPr/>
            </a:pPr>
            <a:fld id="{AAC37375-72F0-4AF0-B8A8-55C1B5721300}" type="datetimeFigureOut">
              <a:rPr lang="en-US"/>
              <a:pPr>
                <a:defRPr/>
              </a:pPr>
              <a:t>4/19/2015</a:t>
            </a:fld>
            <a:endParaRPr lang="en-US"/>
          </a:p>
        </p:txBody>
      </p:sp>
      <p:sp>
        <p:nvSpPr>
          <p:cNvPr id="6" name="Footer Placeholder 9"/>
          <p:cNvSpPr>
            <a:spLocks noGrp="1"/>
          </p:cNvSpPr>
          <p:nvPr>
            <p:ph type="ftr" sz="quarter" idx="11"/>
          </p:nvPr>
        </p:nvSpPr>
        <p:spPr/>
        <p:txBody>
          <a:bodyPr/>
          <a:lstStyle>
            <a:lvl1pPr>
              <a:defRPr/>
            </a:lvl1pPr>
          </a:lstStyle>
          <a:p>
            <a:pPr>
              <a:defRPr/>
            </a:pPr>
            <a:endParaRPr lang="en-US"/>
          </a:p>
        </p:txBody>
      </p:sp>
      <p:sp>
        <p:nvSpPr>
          <p:cNvPr id="7" name="Slide Number Placeholder 21"/>
          <p:cNvSpPr>
            <a:spLocks noGrp="1"/>
          </p:cNvSpPr>
          <p:nvPr>
            <p:ph type="sldNum" sz="quarter" idx="12"/>
          </p:nvPr>
        </p:nvSpPr>
        <p:spPr/>
        <p:txBody>
          <a:bodyPr/>
          <a:lstStyle>
            <a:lvl1pPr>
              <a:defRPr/>
            </a:lvl1pPr>
          </a:lstStyle>
          <a:p>
            <a:pPr>
              <a:defRPr/>
            </a:pPr>
            <a:fld id="{4D948DAB-75C5-4771-82B6-8EB6947376E4}"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a:off x="563563" y="2179638"/>
            <a:ext cx="3748087" cy="1587"/>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754563" y="2179638"/>
            <a:ext cx="3749675" cy="1587"/>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4" name="Content Placeholder 33"/>
          <p:cNvSpPr>
            <a:spLocks noGrp="1"/>
          </p:cNvSpPr>
          <p:nvPr>
            <p:ph sz="quarter" idx="4"/>
          </p:nvPr>
        </p:nvSpPr>
        <p:spPr>
          <a:xfrm>
            <a:off x="4649788" y="2201896"/>
            <a:ext cx="4038600"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Title 1"/>
          <p:cNvSpPr>
            <a:spLocks noGrp="1"/>
          </p:cNvSpPr>
          <p:nvPr>
            <p:ph type="title"/>
          </p:nvPr>
        </p:nvSpPr>
        <p:spPr>
          <a:xfrm>
            <a:off x="457200" y="155448"/>
            <a:ext cx="8229600" cy="1143000"/>
          </a:xfrm>
        </p:spPr>
        <p:txBody>
          <a:bodyPr/>
          <a:lstStyle>
            <a:lvl1pPr>
              <a:defRPr/>
            </a:lvl1pPr>
          </a:lstStyle>
          <a:p>
            <a:r>
              <a:rPr lang="en-US" smtClean="0"/>
              <a:t>Click to edit Master title style</a:t>
            </a:r>
            <a:endParaRPr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9" name="Slide Number Placeholder 8"/>
          <p:cNvSpPr>
            <a:spLocks noGrp="1"/>
          </p:cNvSpPr>
          <p:nvPr>
            <p:ph type="sldNum" sz="quarter" idx="10"/>
          </p:nvPr>
        </p:nvSpPr>
        <p:spPr/>
        <p:txBody>
          <a:bodyPr/>
          <a:lstStyle>
            <a:lvl1pPr>
              <a:defRPr/>
            </a:lvl1pPr>
          </a:lstStyle>
          <a:p>
            <a:pPr>
              <a:defRPr/>
            </a:pPr>
            <a:fld id="{022FA6D7-1C13-4A9A-9036-03D407A713E6}" type="slidenum">
              <a:rPr lang="en-US"/>
              <a:pPr>
                <a:defRPr/>
              </a:pPr>
              <a:t>‹#›</a:t>
            </a:fld>
            <a:endParaRPr lang="en-US"/>
          </a:p>
        </p:txBody>
      </p:sp>
      <p:sp>
        <p:nvSpPr>
          <p:cNvPr id="10" name="Footer Placeholder 7"/>
          <p:cNvSpPr>
            <a:spLocks noGrp="1"/>
          </p:cNvSpPr>
          <p:nvPr>
            <p:ph type="ftr" sz="quarter" idx="11"/>
          </p:nvPr>
        </p:nvSpPr>
        <p:spPr/>
        <p:txBody>
          <a:bodyPr/>
          <a:lstStyle>
            <a:lvl1pPr>
              <a:defRPr/>
            </a:lvl1pPr>
          </a:lstStyle>
          <a:p>
            <a:pPr>
              <a:defRPr/>
            </a:pPr>
            <a:endParaRPr lang="en-US"/>
          </a:p>
        </p:txBody>
      </p:sp>
      <p:sp>
        <p:nvSpPr>
          <p:cNvPr id="11" name="Date Placeholder 6"/>
          <p:cNvSpPr>
            <a:spLocks noGrp="1"/>
          </p:cNvSpPr>
          <p:nvPr>
            <p:ph type="dt" sz="half" idx="12"/>
          </p:nvPr>
        </p:nvSpPr>
        <p:spPr/>
        <p:txBody>
          <a:bodyPr/>
          <a:lstStyle>
            <a:lvl1pPr>
              <a:defRPr/>
            </a:lvl1pPr>
          </a:lstStyle>
          <a:p>
            <a:pPr>
              <a:defRPr/>
            </a:pPr>
            <a:fld id="{0500B785-51FE-4079-B4E2-575E9683734B}" type="datetimeFigureOut">
              <a:rPr lang="en-US"/>
              <a:pPr>
                <a:defRPr/>
              </a:pPr>
              <a:t>4/19/2015</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3"/>
          <p:cNvSpPr>
            <a:spLocks noGrp="1"/>
          </p:cNvSpPr>
          <p:nvPr>
            <p:ph type="dt" sz="half" idx="10"/>
          </p:nvPr>
        </p:nvSpPr>
        <p:spPr/>
        <p:txBody>
          <a:bodyPr/>
          <a:lstStyle>
            <a:lvl1pPr>
              <a:defRPr/>
            </a:lvl1pPr>
          </a:lstStyle>
          <a:p>
            <a:pPr>
              <a:defRPr/>
            </a:pPr>
            <a:fld id="{44C44488-9CFE-447B-9906-56E9562A3DFF}" type="datetimeFigureOut">
              <a:rPr lang="en-US"/>
              <a:pPr>
                <a:defRPr/>
              </a:pPr>
              <a:t>4/19/2015</a:t>
            </a:fld>
            <a:endParaRPr lang="en-US"/>
          </a:p>
        </p:txBody>
      </p:sp>
      <p:sp>
        <p:nvSpPr>
          <p:cNvPr id="4" name="Footer Placeholder 9"/>
          <p:cNvSpPr>
            <a:spLocks noGrp="1"/>
          </p:cNvSpPr>
          <p:nvPr>
            <p:ph type="ftr" sz="quarter" idx="11"/>
          </p:nvPr>
        </p:nvSpPr>
        <p:spPr/>
        <p:txBody>
          <a:bodyPr/>
          <a:lstStyle>
            <a:lvl1pPr>
              <a:defRPr/>
            </a:lvl1pPr>
          </a:lstStyle>
          <a:p>
            <a:pPr>
              <a:defRPr/>
            </a:pPr>
            <a:endParaRPr lang="en-US"/>
          </a:p>
        </p:txBody>
      </p:sp>
      <p:sp>
        <p:nvSpPr>
          <p:cNvPr id="5" name="Slide Number Placeholder 21"/>
          <p:cNvSpPr>
            <a:spLocks noGrp="1"/>
          </p:cNvSpPr>
          <p:nvPr>
            <p:ph type="sldNum" sz="quarter" idx="12"/>
          </p:nvPr>
        </p:nvSpPr>
        <p:spPr/>
        <p:txBody>
          <a:bodyPr/>
          <a:lstStyle>
            <a:lvl1pPr>
              <a:defRPr/>
            </a:lvl1pPr>
          </a:lstStyle>
          <a:p>
            <a:pPr>
              <a:defRPr/>
            </a:pPr>
            <a:fld id="{1FE50FD8-CF14-4F8C-9C9A-D18722CF7E2F}"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23"/>
          <p:cNvSpPr>
            <a:spLocks noGrp="1"/>
          </p:cNvSpPr>
          <p:nvPr>
            <p:ph type="dt" sz="half" idx="10"/>
          </p:nvPr>
        </p:nvSpPr>
        <p:spPr/>
        <p:txBody>
          <a:bodyPr/>
          <a:lstStyle>
            <a:lvl1pPr>
              <a:defRPr/>
            </a:lvl1pPr>
          </a:lstStyle>
          <a:p>
            <a:pPr>
              <a:defRPr/>
            </a:pPr>
            <a:fld id="{7B40E85C-F672-4DBF-85FA-8CFF65118908}" type="datetimeFigureOut">
              <a:rPr lang="en-US"/>
              <a:pPr>
                <a:defRPr/>
              </a:pPr>
              <a:t>4/19/2015</a:t>
            </a:fld>
            <a:endParaRPr lang="en-US"/>
          </a:p>
        </p:txBody>
      </p:sp>
      <p:sp>
        <p:nvSpPr>
          <p:cNvPr id="3" name="Footer Placeholder 9"/>
          <p:cNvSpPr>
            <a:spLocks noGrp="1"/>
          </p:cNvSpPr>
          <p:nvPr>
            <p:ph type="ftr" sz="quarter" idx="11"/>
          </p:nvPr>
        </p:nvSpPr>
        <p:spPr/>
        <p:txBody>
          <a:bodyPr/>
          <a:lstStyle>
            <a:lvl1pPr>
              <a:defRPr/>
            </a:lvl1pPr>
          </a:lstStyle>
          <a:p>
            <a:pPr>
              <a:defRPr/>
            </a:pPr>
            <a:endParaRPr lang="en-US"/>
          </a:p>
        </p:txBody>
      </p:sp>
      <p:sp>
        <p:nvSpPr>
          <p:cNvPr id="4" name="Slide Number Placeholder 21"/>
          <p:cNvSpPr>
            <a:spLocks noGrp="1"/>
          </p:cNvSpPr>
          <p:nvPr>
            <p:ph type="sldNum" sz="quarter" idx="12"/>
          </p:nvPr>
        </p:nvSpPr>
        <p:spPr/>
        <p:txBody>
          <a:bodyPr/>
          <a:lstStyle>
            <a:lvl1pPr>
              <a:defRPr/>
            </a:lvl1pPr>
          </a:lstStyle>
          <a:p>
            <a:pPr>
              <a:defRPr/>
            </a:pPr>
            <a:fld id="{9B679162-92DB-4FCD-B1EE-35518974D70E}"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Text Placeholder 2"/>
          <p:cNvSpPr>
            <a:spLocks noGrp="1"/>
          </p:cNvSpPr>
          <p:nvPr>
            <p:ph type="body" idx="2"/>
          </p:nvPr>
        </p:nvSpPr>
        <p:spPr>
          <a:xfrm>
            <a:off x="6781800" y="1600200"/>
            <a:ext cx="1984248" cy="3733800"/>
          </a:xfrm>
        </p:spPr>
        <p:txBody>
          <a:bodyPr/>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lstStyle>
            <a:lvl1pPr algn="l">
              <a:buNone/>
              <a:defRPr sz="1800" b="1" spc="-50" baseline="0">
                <a:ln w="3175">
                  <a:noFill/>
                </a:ln>
                <a:solidFill>
                  <a:schemeClr val="tx2"/>
                </a:solidFill>
                <a:effectLst/>
                <a:latin typeface="+mn-lt"/>
                <a:ea typeface="+mn-ea"/>
                <a:cs typeface="+mn-cs"/>
              </a:defRPr>
            </a:lvl1pPr>
          </a:lstStyle>
          <a:p>
            <a:r>
              <a:rPr lang="en-US" smtClean="0"/>
              <a:t>Click to edit Master title style</a:t>
            </a:r>
            <a:endParaRPr lang="en-US"/>
          </a:p>
        </p:txBody>
      </p:sp>
      <p:sp>
        <p:nvSpPr>
          <p:cNvPr id="5" name="Date Placeholder 7"/>
          <p:cNvSpPr>
            <a:spLocks noGrp="1"/>
          </p:cNvSpPr>
          <p:nvPr>
            <p:ph type="dt" sz="half" idx="10"/>
          </p:nvPr>
        </p:nvSpPr>
        <p:spPr/>
        <p:txBody>
          <a:bodyPr/>
          <a:lstStyle>
            <a:lvl1pPr>
              <a:defRPr/>
            </a:lvl1pPr>
          </a:lstStyle>
          <a:p>
            <a:pPr>
              <a:defRPr/>
            </a:pPr>
            <a:fld id="{7A728488-198B-4165-807E-E1FD33D60BFB}" type="datetimeFigureOut">
              <a:rPr lang="en-US"/>
              <a:pPr>
                <a:defRPr/>
              </a:pPr>
              <a:t>4/19/2015</a:t>
            </a:fld>
            <a:endParaRPr lang="en-US"/>
          </a:p>
        </p:txBody>
      </p:sp>
      <p:sp>
        <p:nvSpPr>
          <p:cNvPr id="6" name="Slide Number Placeholder 8"/>
          <p:cNvSpPr>
            <a:spLocks noGrp="1"/>
          </p:cNvSpPr>
          <p:nvPr>
            <p:ph type="sldNum" sz="quarter" idx="11"/>
          </p:nvPr>
        </p:nvSpPr>
        <p:spPr/>
        <p:txBody>
          <a:bodyPr/>
          <a:lstStyle>
            <a:lvl1pPr>
              <a:defRPr/>
            </a:lvl1pPr>
          </a:lstStyle>
          <a:p>
            <a:pPr>
              <a:defRPr/>
            </a:pPr>
            <a:fld id="{1F6DA985-84A8-4500-84EA-74091BCD998A}" type="slidenum">
              <a:rPr lang="en-US"/>
              <a:pPr>
                <a:defRPr/>
              </a:pPr>
              <a:t>‹#›</a:t>
            </a:fld>
            <a:endParaRPr lang="en-US"/>
          </a:p>
        </p:txBody>
      </p:sp>
      <p:sp>
        <p:nvSpPr>
          <p:cNvPr id="7" name="Footer Placeholder 9"/>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lstStyle>
            <a:lvl1pPr algn="l">
              <a:buNone/>
              <a:defRPr sz="1800" b="1" spc="-50" baseline="0">
                <a:ln w="3175">
                  <a:noFill/>
                </a:ln>
                <a:solidFill>
                  <a:schemeClr val="tx2"/>
                </a:solidFill>
                <a:effectLst/>
                <a:latin typeface="+mn-lt"/>
                <a:ea typeface="+mn-ea"/>
                <a:cs typeface="+mn-cs"/>
              </a:defRPr>
            </a:lvl1pPr>
          </a:lstStyle>
          <a:p>
            <a:r>
              <a:rPr lang="en-US" smtClean="0"/>
              <a:t>Click to edit Master title style</a:t>
            </a:r>
            <a:endParaRPr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normAutofit/>
          </a:bodyPr>
          <a:lstStyle>
            <a:lvl1pPr marL="0" indent="0">
              <a:buNone/>
              <a:defRPr sz="3200">
                <a:solidFill>
                  <a:schemeClr val="bg1"/>
                </a:solidFill>
              </a:defRPr>
            </a:lvl1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6629400" y="1600200"/>
            <a:ext cx="2057400" cy="4419600"/>
          </a:xfrm>
        </p:spPr>
        <p:txBody>
          <a:bodyPr/>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7"/>
          <p:cNvSpPr>
            <a:spLocks noGrp="1"/>
          </p:cNvSpPr>
          <p:nvPr>
            <p:ph type="dt" sz="half" idx="10"/>
          </p:nvPr>
        </p:nvSpPr>
        <p:spPr/>
        <p:txBody>
          <a:bodyPr/>
          <a:lstStyle>
            <a:lvl1pPr>
              <a:defRPr/>
            </a:lvl1pPr>
          </a:lstStyle>
          <a:p>
            <a:pPr>
              <a:defRPr/>
            </a:pPr>
            <a:fld id="{A8A26B93-D908-4CAE-BC76-FA41EDE8A5B4}" type="datetimeFigureOut">
              <a:rPr lang="en-US"/>
              <a:pPr>
                <a:defRPr/>
              </a:pPr>
              <a:t>4/19/2015</a:t>
            </a:fld>
            <a:endParaRPr lang="en-US"/>
          </a:p>
        </p:txBody>
      </p:sp>
      <p:sp>
        <p:nvSpPr>
          <p:cNvPr id="6" name="Slide Number Placeholder 8"/>
          <p:cNvSpPr>
            <a:spLocks noGrp="1"/>
          </p:cNvSpPr>
          <p:nvPr>
            <p:ph type="sldNum" sz="quarter" idx="11"/>
          </p:nvPr>
        </p:nvSpPr>
        <p:spPr/>
        <p:txBody>
          <a:bodyPr/>
          <a:lstStyle>
            <a:lvl1pPr>
              <a:defRPr/>
            </a:lvl1pPr>
          </a:lstStyle>
          <a:p>
            <a:pPr>
              <a:defRPr/>
            </a:pPr>
            <a:fld id="{60D0E7D3-3755-4FB5-8EAB-6970C0193271}" type="slidenum">
              <a:rPr lang="en-US"/>
              <a:pPr>
                <a:defRPr/>
              </a:pPr>
              <a:t>‹#›</a:t>
            </a:fld>
            <a:endParaRPr lang="en-US"/>
          </a:p>
        </p:txBody>
      </p:sp>
      <p:sp>
        <p:nvSpPr>
          <p:cNvPr id="7" name="Footer Placeholder 9"/>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026" name="Text Placeholder 8"/>
          <p:cNvSpPr>
            <a:spLocks noGrp="1"/>
          </p:cNvSpPr>
          <p:nvPr>
            <p:ph type="body" idx="1"/>
          </p:nvPr>
        </p:nvSpPr>
        <p:spPr bwMode="auto">
          <a:xfrm>
            <a:off x="457200" y="1447800"/>
            <a:ext cx="8229600" cy="46783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 name="Date Placeholder 23"/>
          <p:cNvSpPr>
            <a:spLocks noGrp="1"/>
          </p:cNvSpPr>
          <p:nvPr>
            <p:ph type="dt" sz="half" idx="2"/>
          </p:nvPr>
        </p:nvSpPr>
        <p:spPr>
          <a:xfrm>
            <a:off x="5791200" y="6203950"/>
            <a:ext cx="2590800" cy="384175"/>
          </a:xfrm>
          <a:prstGeom prst="rect">
            <a:avLst/>
          </a:prstGeom>
        </p:spPr>
        <p:txBody>
          <a:bodyPr vert="horz" anchor="ctr" anchorCtr="0"/>
          <a:lstStyle>
            <a:lvl1pPr algn="l" eaLnBrk="1" fontAlgn="auto" latinLnBrk="0" hangingPunct="1">
              <a:spcBef>
                <a:spcPts val="0"/>
              </a:spcBef>
              <a:spcAft>
                <a:spcPts val="0"/>
              </a:spcAft>
              <a:defRPr kumimoji="0" sz="1200" smtClean="0">
                <a:solidFill>
                  <a:schemeClr val="tx2"/>
                </a:solidFill>
                <a:latin typeface="+mn-lt"/>
                <a:cs typeface="+mn-cs"/>
              </a:defRPr>
            </a:lvl1pPr>
          </a:lstStyle>
          <a:p>
            <a:pPr>
              <a:defRPr/>
            </a:pPr>
            <a:fld id="{7D7FB9DA-B471-49C5-AE1C-B63D99544875}" type="datetimeFigureOut">
              <a:rPr lang="en-US"/>
              <a:pPr>
                <a:defRPr/>
              </a:pPr>
              <a:t>4/19/2015</a:t>
            </a:fld>
            <a:endParaRPr lang="en-US"/>
          </a:p>
        </p:txBody>
      </p:sp>
      <p:sp>
        <p:nvSpPr>
          <p:cNvPr id="10" name="Footer Placeholder 9"/>
          <p:cNvSpPr>
            <a:spLocks noGrp="1"/>
          </p:cNvSpPr>
          <p:nvPr>
            <p:ph type="ftr" sz="quarter" idx="3"/>
          </p:nvPr>
        </p:nvSpPr>
        <p:spPr>
          <a:xfrm>
            <a:off x="2133600" y="6203950"/>
            <a:ext cx="3581400" cy="384175"/>
          </a:xfrm>
          <a:prstGeom prst="rect">
            <a:avLst/>
          </a:prstGeom>
        </p:spPr>
        <p:txBody>
          <a:bodyPr vert="horz" anchor="ctr" anchorCtr="0"/>
          <a:lstStyle>
            <a:lvl1pPr algn="r" eaLnBrk="1" fontAlgn="auto" latinLnBrk="0" hangingPunct="1">
              <a:spcBef>
                <a:spcPts val="0"/>
              </a:spcBef>
              <a:spcAft>
                <a:spcPts val="0"/>
              </a:spcAft>
              <a:defRPr kumimoji="0" sz="1200">
                <a:solidFill>
                  <a:schemeClr val="tx2"/>
                </a:solidFill>
                <a:latin typeface="+mn-lt"/>
                <a:cs typeface="+mn-cs"/>
              </a:defRPr>
            </a:lvl1pPr>
          </a:lstStyle>
          <a:p>
            <a:pPr>
              <a:defRPr/>
            </a:pPr>
            <a:endParaRPr lang="en-US"/>
          </a:p>
        </p:txBody>
      </p:sp>
      <p:sp>
        <p:nvSpPr>
          <p:cNvPr id="22" name="Slide Number Placeholder 21"/>
          <p:cNvSpPr>
            <a:spLocks noGrp="1"/>
          </p:cNvSpPr>
          <p:nvPr>
            <p:ph type="sldNum" sz="quarter" idx="4"/>
          </p:nvPr>
        </p:nvSpPr>
        <p:spPr>
          <a:xfrm>
            <a:off x="8410575" y="6181725"/>
            <a:ext cx="609600" cy="457200"/>
          </a:xfrm>
          <a:prstGeom prst="rect">
            <a:avLst/>
          </a:prstGeom>
          <a:noFill/>
        </p:spPr>
        <p:txBody>
          <a:bodyPr vert="horz" lIns="0" tIns="0" rIns="0" bIns="0" anchor="ctr" anchorCtr="0">
            <a:noAutofit/>
          </a:bodyPr>
          <a:lstStyle>
            <a:lvl1pPr algn="ctr" eaLnBrk="1" fontAlgn="auto" latinLnBrk="0" hangingPunct="1">
              <a:spcBef>
                <a:spcPts val="0"/>
              </a:spcBef>
              <a:spcAft>
                <a:spcPts val="0"/>
              </a:spcAft>
              <a:defRPr kumimoji="0" sz="1600" baseline="0" smtClean="0">
                <a:solidFill>
                  <a:schemeClr val="tx2"/>
                </a:solidFill>
                <a:latin typeface="+mn-lt"/>
                <a:cs typeface="+mn-cs"/>
              </a:defRPr>
            </a:lvl1pPr>
          </a:lstStyle>
          <a:p>
            <a:pPr>
              <a:defRPr/>
            </a:pPr>
            <a:fld id="{61D93828-8167-4171-8BF6-7EB73254E7D9}" type="slidenum">
              <a:rPr lang="en-US"/>
              <a:pPr>
                <a:defRPr/>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lang="en-US" smtClean="0"/>
              <a:t>Click to edit Master title style</a:t>
            </a:r>
            <a:endParaRPr lang="en-US"/>
          </a:p>
        </p:txBody>
      </p:sp>
    </p:spTree>
  </p:cSld>
  <p:clrMap bg1="dk1" tx1="lt1" bg2="dk2" tx2="lt2" accent1="accent1" accent2="accent2" accent3="accent3" accent4="accent4" accent5="accent5" accent6="accent6" hlink="hlink" folHlink="folHlink"/>
  <p:sldLayoutIdLst>
    <p:sldLayoutId id="2147483689" r:id="rId1"/>
    <p:sldLayoutId id="2147483683" r:id="rId2"/>
    <p:sldLayoutId id="2147483690" r:id="rId3"/>
    <p:sldLayoutId id="2147483684" r:id="rId4"/>
    <p:sldLayoutId id="2147483691" r:id="rId5"/>
    <p:sldLayoutId id="2147483685" r:id="rId6"/>
    <p:sldLayoutId id="2147483686" r:id="rId7"/>
    <p:sldLayoutId id="2147483692" r:id="rId8"/>
    <p:sldLayoutId id="2147483693" r:id="rId9"/>
    <p:sldLayoutId id="2147483687" r:id="rId10"/>
    <p:sldLayoutId id="2147483688" r:id="rId11"/>
    <p:sldLayoutId id="2147483694" r:id="rId12"/>
  </p:sldLayoutIdLst>
  <p:txStyles>
    <p:titleStyle>
      <a:lvl1pPr algn="l" rtl="0" fontAlgn="base">
        <a:spcBef>
          <a:spcPct val="0"/>
        </a:spcBef>
        <a:spcAft>
          <a:spcPct val="0"/>
        </a:spcAft>
        <a:defRPr lang="en-US" sz="4200" kern="1200" spc="-10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a:lvl2pPr algn="l" rtl="0" fontAlgn="base">
        <a:spcBef>
          <a:spcPct val="0"/>
        </a:spcBef>
        <a:spcAft>
          <a:spcPct val="0"/>
        </a:spcAft>
        <a:defRPr sz="4200">
          <a:solidFill>
            <a:srgbClr val="F9F9F9"/>
          </a:solidFill>
          <a:latin typeface="Constantia" pitchFamily="18" charset="0"/>
        </a:defRPr>
      </a:lvl2pPr>
      <a:lvl3pPr algn="l" rtl="0" fontAlgn="base">
        <a:spcBef>
          <a:spcPct val="0"/>
        </a:spcBef>
        <a:spcAft>
          <a:spcPct val="0"/>
        </a:spcAft>
        <a:defRPr sz="4200">
          <a:solidFill>
            <a:srgbClr val="F9F9F9"/>
          </a:solidFill>
          <a:latin typeface="Constantia" pitchFamily="18" charset="0"/>
        </a:defRPr>
      </a:lvl3pPr>
      <a:lvl4pPr algn="l" rtl="0" fontAlgn="base">
        <a:spcBef>
          <a:spcPct val="0"/>
        </a:spcBef>
        <a:spcAft>
          <a:spcPct val="0"/>
        </a:spcAft>
        <a:defRPr sz="4200">
          <a:solidFill>
            <a:srgbClr val="F9F9F9"/>
          </a:solidFill>
          <a:latin typeface="Constantia" pitchFamily="18" charset="0"/>
        </a:defRPr>
      </a:lvl4pPr>
      <a:lvl5pPr algn="l" rtl="0" fontAlgn="base">
        <a:spcBef>
          <a:spcPct val="0"/>
        </a:spcBef>
        <a:spcAft>
          <a:spcPct val="0"/>
        </a:spcAft>
        <a:defRPr sz="4200">
          <a:solidFill>
            <a:srgbClr val="F9F9F9"/>
          </a:solidFill>
          <a:latin typeface="Constantia" pitchFamily="18" charset="0"/>
        </a:defRPr>
      </a:lvl5pPr>
      <a:lvl6pPr marL="457200" algn="l" rtl="0" fontAlgn="base">
        <a:spcBef>
          <a:spcPct val="0"/>
        </a:spcBef>
        <a:spcAft>
          <a:spcPct val="0"/>
        </a:spcAft>
        <a:defRPr sz="4200">
          <a:solidFill>
            <a:srgbClr val="F9F9F9"/>
          </a:solidFill>
          <a:latin typeface="Constantia" pitchFamily="18" charset="0"/>
        </a:defRPr>
      </a:lvl6pPr>
      <a:lvl7pPr marL="914400" algn="l" rtl="0" fontAlgn="base">
        <a:spcBef>
          <a:spcPct val="0"/>
        </a:spcBef>
        <a:spcAft>
          <a:spcPct val="0"/>
        </a:spcAft>
        <a:defRPr sz="4200">
          <a:solidFill>
            <a:srgbClr val="F9F9F9"/>
          </a:solidFill>
          <a:latin typeface="Constantia" pitchFamily="18" charset="0"/>
        </a:defRPr>
      </a:lvl7pPr>
      <a:lvl8pPr marL="1371600" algn="l" rtl="0" fontAlgn="base">
        <a:spcBef>
          <a:spcPct val="0"/>
        </a:spcBef>
        <a:spcAft>
          <a:spcPct val="0"/>
        </a:spcAft>
        <a:defRPr sz="4200">
          <a:solidFill>
            <a:srgbClr val="F9F9F9"/>
          </a:solidFill>
          <a:latin typeface="Constantia" pitchFamily="18" charset="0"/>
        </a:defRPr>
      </a:lvl8pPr>
      <a:lvl9pPr marL="1828800" algn="l" rtl="0" fontAlgn="base">
        <a:spcBef>
          <a:spcPct val="0"/>
        </a:spcBef>
        <a:spcAft>
          <a:spcPct val="0"/>
        </a:spcAft>
        <a:defRPr sz="4200">
          <a:solidFill>
            <a:srgbClr val="F9F9F9"/>
          </a:solidFill>
          <a:latin typeface="Constantia" pitchFamily="18" charset="0"/>
        </a:defRPr>
      </a:lvl9pPr>
    </p:titleStyle>
    <p:bodyStyle>
      <a:lvl1pPr marL="273050" indent="-273050" algn="l" rtl="0" fontAlgn="base">
        <a:spcBef>
          <a:spcPts val="600"/>
        </a:spcBef>
        <a:spcAft>
          <a:spcPct val="0"/>
        </a:spcAft>
        <a:buClr>
          <a:schemeClr val="accent2"/>
        </a:buClr>
        <a:buSzPct val="85000"/>
        <a:buFont typeface="Wingdings 2" pitchFamily="18" charset="2"/>
        <a:buChar char=""/>
        <a:defRPr sz="2600" kern="1200">
          <a:solidFill>
            <a:schemeClr val="tx1"/>
          </a:solidFill>
          <a:latin typeface="+mn-lt"/>
          <a:ea typeface="+mn-ea"/>
          <a:cs typeface="+mn-cs"/>
        </a:defRPr>
      </a:lvl1pPr>
      <a:lvl2pPr marL="639763" indent="-273050" algn="l" rtl="0" fontAlgn="base">
        <a:spcBef>
          <a:spcPts val="300"/>
        </a:spcBef>
        <a:spcAft>
          <a:spcPct val="0"/>
        </a:spcAft>
        <a:buClr>
          <a:srgbClr val="D6903D"/>
        </a:buClr>
        <a:buSzPct val="85000"/>
        <a:buFont typeface="Wingdings 2" pitchFamily="18" charset="2"/>
        <a:buChar char=""/>
        <a:defRPr sz="2400" kern="1200">
          <a:solidFill>
            <a:schemeClr val="tx2"/>
          </a:solidFill>
          <a:latin typeface="+mn-lt"/>
          <a:ea typeface="+mn-ea"/>
          <a:cs typeface="+mn-cs"/>
        </a:defRPr>
      </a:lvl2pPr>
      <a:lvl3pPr marL="1004888" indent="-228600" algn="l" rtl="0" fontAlgn="base">
        <a:spcBef>
          <a:spcPts val="300"/>
        </a:spcBef>
        <a:spcAft>
          <a:spcPct val="0"/>
        </a:spcAft>
        <a:buClr>
          <a:srgbClr val="B37732"/>
        </a:buClr>
        <a:buSzPct val="85000"/>
        <a:buFont typeface="Wingdings 2" pitchFamily="18" charset="2"/>
        <a:buChar char=""/>
        <a:defRPr sz="2100" kern="1200">
          <a:solidFill>
            <a:schemeClr val="tx1"/>
          </a:solidFill>
          <a:latin typeface="+mn-lt"/>
          <a:ea typeface="+mn-ea"/>
          <a:cs typeface="+mn-cs"/>
        </a:defRPr>
      </a:lvl3pPr>
      <a:lvl4pPr marL="1279525" indent="-228600" algn="l" rtl="0" fontAlgn="base">
        <a:spcBef>
          <a:spcPts val="300"/>
        </a:spcBef>
        <a:spcAft>
          <a:spcPct val="0"/>
        </a:spcAft>
        <a:buClr>
          <a:srgbClr val="D6903D"/>
        </a:buClr>
        <a:buSzPct val="85000"/>
        <a:buFont typeface="Wingdings 2" pitchFamily="18" charset="2"/>
        <a:buChar char=""/>
        <a:defRPr sz="1900" kern="1200">
          <a:solidFill>
            <a:schemeClr val="tx1"/>
          </a:solidFill>
          <a:latin typeface="+mn-lt"/>
          <a:ea typeface="+mn-ea"/>
          <a:cs typeface="+mn-cs"/>
        </a:defRPr>
      </a:lvl4pPr>
      <a:lvl5pPr marL="1554163" indent="-228600" algn="l" rtl="0" fontAlgn="base">
        <a:spcBef>
          <a:spcPts val="338"/>
        </a:spcBef>
        <a:spcAft>
          <a:spcPct val="0"/>
        </a:spcAft>
        <a:buClr>
          <a:srgbClr val="D6903D"/>
        </a:buClr>
        <a:buSzPct val="85000"/>
        <a:buFont typeface="Wingdings 2" pitchFamily="18" charset="2"/>
        <a:buChar char=""/>
        <a:defRPr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pPr fontAlgn="auto">
              <a:spcAft>
                <a:spcPts val="0"/>
              </a:spcAft>
              <a:defRPr/>
            </a:pPr>
            <a:r>
              <a:rPr lang="fa-IR" sz="6600" b="1" smtClean="0">
                <a:solidFill>
                  <a:srgbClr val="FFC000"/>
                </a:solidFill>
                <a:cs typeface="B Homa" pitchFamily="2" charset="-78"/>
              </a:rPr>
              <a:t>شیوه زندگی سالم</a:t>
            </a:r>
            <a:endParaRPr sz="6600" b="1" smtClean="0">
              <a:solidFill>
                <a:srgbClr val="FFC000"/>
              </a:solidFill>
              <a:cs typeface="B Homa" pitchFamily="2" charset="-78"/>
            </a:endParaRPr>
          </a:p>
        </p:txBody>
      </p:sp>
      <p:sp>
        <p:nvSpPr>
          <p:cNvPr id="4" name="Subtitle 2"/>
          <p:cNvSpPr>
            <a:spLocks noGrp="1"/>
          </p:cNvSpPr>
          <p:nvPr>
            <p:ph type="subTitle" idx="1"/>
          </p:nvPr>
        </p:nvSpPr>
        <p:spPr>
          <a:xfrm>
            <a:off x="457200" y="4419600"/>
            <a:ext cx="8305800" cy="1600200"/>
          </a:xfrm>
        </p:spPr>
        <p:txBody>
          <a:bodyPr rtlCol="0">
            <a:normAutofit/>
          </a:bodyPr>
          <a:lstStyle/>
          <a:p>
            <a:pPr fontAlgn="auto">
              <a:spcAft>
                <a:spcPts val="0"/>
              </a:spcAft>
              <a:buFont typeface="Wingdings 2"/>
              <a:buNone/>
              <a:defRPr/>
            </a:pPr>
            <a:endParaRPr lang="en-US" b="1" dirty="0">
              <a:cs typeface="B Homa" pitchFamily="2" charset="-78"/>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aphicFrame>
        <p:nvGraphicFramePr>
          <p:cNvPr id="7" name="Object 3"/>
          <p:cNvGraphicFramePr>
            <a:graphicFrameLocks noGrp="1" noChangeAspect="1"/>
          </p:cNvGraphicFramePr>
          <p:nvPr>
            <p:ph type="chart" idx="1"/>
          </p:nvPr>
        </p:nvGraphicFramePr>
        <p:xfrm>
          <a:off x="304800" y="152400"/>
          <a:ext cx="8686800" cy="6496050"/>
        </p:xfrm>
        <a:graphic>
          <a:graphicData uri="http://schemas.openxmlformats.org/drawingml/2006/chart">
            <c:chart xmlns:c="http://schemas.openxmlformats.org/drawingml/2006/chart" xmlns:r="http://schemas.openxmlformats.org/officeDocument/2006/relationships" r:id="rId2"/>
          </a:graphicData>
        </a:graphic>
      </p:graphicFrame>
      <p:sp>
        <p:nvSpPr>
          <p:cNvPr id="50180" name="Rectangle 4"/>
          <p:cNvSpPr>
            <a:spLocks noChangeArrowheads="1"/>
          </p:cNvSpPr>
          <p:nvPr/>
        </p:nvSpPr>
        <p:spPr bwMode="auto">
          <a:xfrm>
            <a:off x="5257800" y="3200400"/>
            <a:ext cx="1447800" cy="914400"/>
          </a:xfrm>
          <a:prstGeom prst="rect">
            <a:avLst/>
          </a:prstGeom>
          <a:noFill/>
          <a:ln w="9525">
            <a:solidFill>
              <a:schemeClr val="accent1"/>
            </a:solidFill>
            <a:miter lim="800000"/>
            <a:headEnd/>
            <a:tailEnd/>
          </a:ln>
        </p:spPr>
        <p:txBody>
          <a:bodyPr wrap="none" anchor="ctr"/>
          <a:lstStyle/>
          <a:p>
            <a:pPr fontAlgn="auto">
              <a:spcBef>
                <a:spcPts val="0"/>
              </a:spcBef>
              <a:spcAft>
                <a:spcPts val="0"/>
              </a:spcAft>
              <a:defRPr/>
            </a:pPr>
            <a:r>
              <a:rPr lang="ar-SA" dirty="0">
                <a:solidFill>
                  <a:schemeClr val="tx2">
                    <a:lumMod val="10000"/>
                  </a:schemeClr>
                </a:solidFill>
                <a:latin typeface="+mn-lt"/>
                <a:cs typeface="B Homa" pitchFamily="2" charset="-78"/>
              </a:rPr>
              <a:t>شيوه زندگي</a:t>
            </a:r>
            <a:endParaRPr lang="en-US" dirty="0">
              <a:solidFill>
                <a:schemeClr val="tx2">
                  <a:lumMod val="10000"/>
                </a:schemeClr>
              </a:solidFill>
              <a:latin typeface="+mn-lt"/>
              <a:cs typeface="B Homa" pitchFamily="2" charset="-78"/>
            </a:endParaRPr>
          </a:p>
        </p:txBody>
      </p:sp>
      <p:sp>
        <p:nvSpPr>
          <p:cNvPr id="50181" name="Rectangle 5"/>
          <p:cNvSpPr>
            <a:spLocks noChangeArrowheads="1"/>
          </p:cNvSpPr>
          <p:nvPr/>
        </p:nvSpPr>
        <p:spPr bwMode="auto">
          <a:xfrm>
            <a:off x="3657600" y="4419600"/>
            <a:ext cx="990600" cy="914400"/>
          </a:xfrm>
          <a:prstGeom prst="rect">
            <a:avLst/>
          </a:prstGeom>
          <a:noFill/>
          <a:ln w="9525">
            <a:noFill/>
            <a:miter lim="800000"/>
            <a:headEnd/>
            <a:tailEnd/>
          </a:ln>
        </p:spPr>
        <p:txBody>
          <a:bodyPr wrap="none" anchor="ctr"/>
          <a:lstStyle/>
          <a:p>
            <a:pPr algn="ctr"/>
            <a:r>
              <a:rPr lang="ar-SA">
                <a:solidFill>
                  <a:schemeClr val="bg1"/>
                </a:solidFill>
                <a:latin typeface="Constantia" pitchFamily="18" charset="0"/>
                <a:cs typeface="B Homa" pitchFamily="2" charset="-78"/>
              </a:rPr>
              <a:t>محيط</a:t>
            </a:r>
            <a:endParaRPr lang="en-US">
              <a:latin typeface="Constantia" pitchFamily="18" charset="0"/>
              <a:cs typeface="B Homa" pitchFamily="2" charset="-78"/>
            </a:endParaRPr>
          </a:p>
        </p:txBody>
      </p:sp>
      <p:sp>
        <p:nvSpPr>
          <p:cNvPr id="50183" name="Rectangle 7"/>
          <p:cNvSpPr>
            <a:spLocks noChangeArrowheads="1"/>
          </p:cNvSpPr>
          <p:nvPr/>
        </p:nvSpPr>
        <p:spPr bwMode="auto">
          <a:xfrm>
            <a:off x="3048000" y="2819400"/>
            <a:ext cx="990600" cy="914400"/>
          </a:xfrm>
          <a:prstGeom prst="rect">
            <a:avLst/>
          </a:prstGeom>
          <a:noFill/>
          <a:ln w="9525">
            <a:noFill/>
            <a:miter lim="800000"/>
            <a:headEnd/>
            <a:tailEnd/>
          </a:ln>
        </p:spPr>
        <p:txBody>
          <a:bodyPr wrap="none" anchor="ctr"/>
          <a:lstStyle/>
          <a:p>
            <a:r>
              <a:rPr lang="ar-SA">
                <a:solidFill>
                  <a:schemeClr val="accent2"/>
                </a:solidFill>
                <a:latin typeface="Constantia" pitchFamily="18" charset="0"/>
                <a:cs typeface="B Homa" pitchFamily="2" charset="-78"/>
              </a:rPr>
              <a:t>دسترسي</a:t>
            </a:r>
            <a:endParaRPr lang="en-US">
              <a:latin typeface="Constantia" pitchFamily="18" charset="0"/>
              <a:cs typeface="B Homa" pitchFamily="2" charset="-78"/>
            </a:endParaRPr>
          </a:p>
        </p:txBody>
      </p:sp>
      <p:sp>
        <p:nvSpPr>
          <p:cNvPr id="50182" name="Rectangle 6"/>
          <p:cNvSpPr>
            <a:spLocks noChangeArrowheads="1"/>
          </p:cNvSpPr>
          <p:nvPr/>
        </p:nvSpPr>
        <p:spPr bwMode="auto">
          <a:xfrm>
            <a:off x="3886200" y="2133600"/>
            <a:ext cx="838200" cy="457200"/>
          </a:xfrm>
          <a:prstGeom prst="rect">
            <a:avLst/>
          </a:prstGeom>
          <a:noFill/>
          <a:ln w="9525">
            <a:noFill/>
            <a:miter lim="800000"/>
            <a:headEnd/>
            <a:tailEnd/>
          </a:ln>
        </p:spPr>
        <p:txBody>
          <a:bodyPr wrap="none" anchor="ctr"/>
          <a:lstStyle/>
          <a:p>
            <a:r>
              <a:rPr lang="ar-SA">
                <a:latin typeface="Constantia" pitchFamily="18" charset="0"/>
                <a:cs typeface="B Homa" pitchFamily="2" charset="-78"/>
              </a:rPr>
              <a:t>ژنتيك</a:t>
            </a:r>
            <a:endParaRPr lang="en-US">
              <a:latin typeface="Constantia" pitchFamily="18" charset="0"/>
              <a:cs typeface="B Homa"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0180"/>
                                        </p:tgtEl>
                                        <p:attrNameLst>
                                          <p:attrName>style.visibility</p:attrName>
                                        </p:attrNameLst>
                                      </p:cBhvr>
                                      <p:to>
                                        <p:strVal val="visible"/>
                                      </p:to>
                                    </p:set>
                                    <p:anim calcmode="lin" valueType="num">
                                      <p:cBhvr additive="base">
                                        <p:cTn id="13" dur="500" fill="hold"/>
                                        <p:tgtEl>
                                          <p:spTgt spid="50180"/>
                                        </p:tgtEl>
                                        <p:attrNameLst>
                                          <p:attrName>ppt_x</p:attrName>
                                        </p:attrNameLst>
                                      </p:cBhvr>
                                      <p:tavLst>
                                        <p:tav tm="0">
                                          <p:val>
                                            <p:strVal val="0-#ppt_w/2"/>
                                          </p:val>
                                        </p:tav>
                                        <p:tav tm="100000">
                                          <p:val>
                                            <p:strVal val="#ppt_x"/>
                                          </p:val>
                                        </p:tav>
                                      </p:tavLst>
                                    </p:anim>
                                    <p:anim calcmode="lin" valueType="num">
                                      <p:cBhvr additive="base">
                                        <p:cTn id="14" dur="500" fill="hold"/>
                                        <p:tgtEl>
                                          <p:spTgt spid="5018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0181"/>
                                        </p:tgtEl>
                                        <p:attrNameLst>
                                          <p:attrName>style.visibility</p:attrName>
                                        </p:attrNameLst>
                                      </p:cBhvr>
                                      <p:to>
                                        <p:strVal val="visible"/>
                                      </p:to>
                                    </p:set>
                                    <p:anim calcmode="lin" valueType="num">
                                      <p:cBhvr additive="base">
                                        <p:cTn id="19" dur="500" fill="hold"/>
                                        <p:tgtEl>
                                          <p:spTgt spid="50181"/>
                                        </p:tgtEl>
                                        <p:attrNameLst>
                                          <p:attrName>ppt_x</p:attrName>
                                        </p:attrNameLst>
                                      </p:cBhvr>
                                      <p:tavLst>
                                        <p:tav tm="0">
                                          <p:val>
                                            <p:strVal val="0-#ppt_w/2"/>
                                          </p:val>
                                        </p:tav>
                                        <p:tav tm="100000">
                                          <p:val>
                                            <p:strVal val="#ppt_x"/>
                                          </p:val>
                                        </p:tav>
                                      </p:tavLst>
                                    </p:anim>
                                    <p:anim calcmode="lin" valueType="num">
                                      <p:cBhvr additive="base">
                                        <p:cTn id="20" dur="500" fill="hold"/>
                                        <p:tgtEl>
                                          <p:spTgt spid="50181"/>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0183"/>
                                        </p:tgtEl>
                                        <p:attrNameLst>
                                          <p:attrName>style.visibility</p:attrName>
                                        </p:attrNameLst>
                                      </p:cBhvr>
                                      <p:to>
                                        <p:strVal val="visible"/>
                                      </p:to>
                                    </p:set>
                                    <p:anim calcmode="lin" valueType="num">
                                      <p:cBhvr additive="base">
                                        <p:cTn id="25" dur="500" fill="hold"/>
                                        <p:tgtEl>
                                          <p:spTgt spid="50183"/>
                                        </p:tgtEl>
                                        <p:attrNameLst>
                                          <p:attrName>ppt_x</p:attrName>
                                        </p:attrNameLst>
                                      </p:cBhvr>
                                      <p:tavLst>
                                        <p:tav tm="0">
                                          <p:val>
                                            <p:strVal val="0-#ppt_w/2"/>
                                          </p:val>
                                        </p:tav>
                                        <p:tav tm="100000">
                                          <p:val>
                                            <p:strVal val="#ppt_x"/>
                                          </p:val>
                                        </p:tav>
                                      </p:tavLst>
                                    </p:anim>
                                    <p:anim calcmode="lin" valueType="num">
                                      <p:cBhvr additive="base">
                                        <p:cTn id="26" dur="500" fill="hold"/>
                                        <p:tgtEl>
                                          <p:spTgt spid="50183"/>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50182"/>
                                        </p:tgtEl>
                                        <p:attrNameLst>
                                          <p:attrName>style.visibility</p:attrName>
                                        </p:attrNameLst>
                                      </p:cBhvr>
                                      <p:to>
                                        <p:strVal val="visible"/>
                                      </p:to>
                                    </p:set>
                                    <p:anim calcmode="lin" valueType="num">
                                      <p:cBhvr additive="base">
                                        <p:cTn id="31" dur="500" fill="hold"/>
                                        <p:tgtEl>
                                          <p:spTgt spid="50182"/>
                                        </p:tgtEl>
                                        <p:attrNameLst>
                                          <p:attrName>ppt_x</p:attrName>
                                        </p:attrNameLst>
                                      </p:cBhvr>
                                      <p:tavLst>
                                        <p:tav tm="0">
                                          <p:val>
                                            <p:strVal val="0-#ppt_w/2"/>
                                          </p:val>
                                        </p:tav>
                                        <p:tav tm="100000">
                                          <p:val>
                                            <p:strVal val="#ppt_x"/>
                                          </p:val>
                                        </p:tav>
                                      </p:tavLst>
                                    </p:anim>
                                    <p:anim calcmode="lin" valueType="num">
                                      <p:cBhvr additive="base">
                                        <p:cTn id="32" dur="500" fill="hold"/>
                                        <p:tgtEl>
                                          <p:spTgt spid="5018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P spid="50180" grpId="0" animBg="1" autoUpdateAnimBg="0"/>
      <p:bldP spid="50181" grpId="0"/>
      <p:bldP spid="50183" grpId="0"/>
      <p:bldP spid="5018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Content Placeholder 1"/>
          <p:cNvSpPr>
            <a:spLocks noGrp="1"/>
          </p:cNvSpPr>
          <p:nvPr>
            <p:ph idx="1"/>
          </p:nvPr>
        </p:nvSpPr>
        <p:spPr/>
        <p:txBody>
          <a:bodyPr>
            <a:normAutofit/>
          </a:bodyPr>
          <a:lstStyle/>
          <a:p>
            <a:pPr marL="274320" indent="-274320" algn="just" rtl="1" fontAlgn="auto">
              <a:spcAft>
                <a:spcPts val="0"/>
              </a:spcAft>
              <a:buFont typeface="Wingdings 2"/>
              <a:buChar char=""/>
              <a:defRPr/>
            </a:pPr>
            <a:r>
              <a:rPr lang="fa-IR" sz="2400" dirty="0" smtClean="0">
                <a:cs typeface="B Homa" pitchFamily="2" charset="-78"/>
              </a:rPr>
              <a:t>فيل‌بانان تنها با درك يك نكته و به شيوه‌اي بسيار ساده، فيل‌هاي عظيم‌الجثه را كنترل مي‌كنند. وقتي فيل هنوز بچه فيل است، يك پايش را با طناب محكمي به تنة درختي مي‌بندند. بچه فيل، هرچه تقلا مي‌كند، نمي‌تواند خودش را آزاد كند. اندك اندك بچه فيل با اين تصور عادت مي‌كند كه </a:t>
            </a:r>
            <a:r>
              <a:rPr lang="fa-IR" sz="2400" dirty="0" smtClean="0">
                <a:solidFill>
                  <a:schemeClr val="accent3">
                    <a:lumMod val="40000"/>
                    <a:lumOff val="60000"/>
                  </a:schemeClr>
                </a:solidFill>
                <a:cs typeface="B Homa" pitchFamily="2" charset="-78"/>
              </a:rPr>
              <a:t>تنة درخت از او نيرومند‌تر </a:t>
            </a:r>
            <a:r>
              <a:rPr lang="fa-IR" sz="2400" dirty="0" smtClean="0">
                <a:cs typeface="B Homa" pitchFamily="2" charset="-78"/>
              </a:rPr>
              <a:t>است. هنگامي كه</a:t>
            </a:r>
            <a:r>
              <a:rPr lang="en-US" sz="2400" dirty="0" smtClean="0">
                <a:cs typeface="B Homa" pitchFamily="2" charset="-78"/>
              </a:rPr>
              <a:t> </a:t>
            </a:r>
            <a:r>
              <a:rPr lang="fa-IR" sz="2400" dirty="0" smtClean="0">
                <a:cs typeface="B Homa" pitchFamily="2" charset="-78"/>
              </a:rPr>
              <a:t>بزرگ مي‌شود و قدرت شگرفتي مي‌يابد، </a:t>
            </a:r>
            <a:r>
              <a:rPr lang="fa-IR" sz="2400" dirty="0" smtClean="0">
                <a:solidFill>
                  <a:schemeClr val="accent3">
                    <a:lumMod val="40000"/>
                    <a:lumOff val="60000"/>
                  </a:schemeClr>
                </a:solidFill>
                <a:cs typeface="B Homa" pitchFamily="2" charset="-78"/>
              </a:rPr>
              <a:t>تنها كافي است ريسماني نازك به دور پاي فيل گره زده شود و به يك نهال كوچك بسته شود.</a:t>
            </a:r>
            <a:r>
              <a:rPr lang="fa-IR" sz="2400" dirty="0" smtClean="0">
                <a:cs typeface="B Homa" pitchFamily="2" charset="-78"/>
              </a:rPr>
              <a:t> جالب اينكه فيل هيچ تلاشي براي آزاد كردن خودش نمي‌كند.</a:t>
            </a:r>
            <a:endParaRPr lang="en-US" sz="2400" dirty="0" smtClean="0">
              <a:cs typeface="B Homa" pitchFamily="2" charset="-78"/>
            </a:endParaRPr>
          </a:p>
          <a:p>
            <a:pPr marL="274320" indent="-274320" algn="justLow" rtl="1" fontAlgn="auto">
              <a:spcBef>
                <a:spcPts val="0"/>
              </a:spcBef>
              <a:spcAft>
                <a:spcPts val="0"/>
              </a:spcAft>
              <a:buFont typeface="Wingdings 2"/>
              <a:buChar char=""/>
              <a:defRPr/>
            </a:pPr>
            <a:r>
              <a:rPr lang="ar-SA" sz="2000" b="1" dirty="0" smtClean="0">
                <a:latin typeface="Arial" charset="0"/>
                <a:cs typeface="B Homa" pitchFamily="2" charset="-78"/>
              </a:rPr>
              <a:t>همچون فيل‌ها، پاهاي ما نيز اغلب اسير باورهاي </a:t>
            </a:r>
            <a:endParaRPr lang="fa-IR" sz="2000" b="1" dirty="0" smtClean="0">
              <a:latin typeface="Arial" charset="0"/>
              <a:cs typeface="B Homa" pitchFamily="2" charset="-78"/>
            </a:endParaRPr>
          </a:p>
          <a:p>
            <a:pPr marL="274320" indent="-274320" algn="justLow" rtl="1" fontAlgn="auto">
              <a:spcBef>
                <a:spcPts val="0"/>
              </a:spcBef>
              <a:spcAft>
                <a:spcPts val="0"/>
              </a:spcAft>
              <a:buFont typeface="Wingdings 2" pitchFamily="18" charset="2"/>
              <a:buNone/>
              <a:defRPr/>
            </a:pPr>
            <a:r>
              <a:rPr lang="fa-IR" sz="2000" b="1" dirty="0" smtClean="0">
                <a:latin typeface="Arial" charset="0"/>
                <a:cs typeface="B Homa" pitchFamily="2" charset="-78"/>
              </a:rPr>
              <a:t>	</a:t>
            </a:r>
            <a:r>
              <a:rPr lang="ar-SA" sz="2000" b="1" dirty="0" smtClean="0">
                <a:latin typeface="Arial" charset="0"/>
                <a:cs typeface="B Homa" pitchFamily="2" charset="-78"/>
              </a:rPr>
              <a:t>شكننده‌اند، اما از آنجا كه در گذشته به قدرت تنة </a:t>
            </a:r>
            <a:endParaRPr lang="fa-IR" sz="2000" b="1" dirty="0" smtClean="0">
              <a:latin typeface="Arial" charset="0"/>
              <a:cs typeface="B Homa" pitchFamily="2" charset="-78"/>
            </a:endParaRPr>
          </a:p>
          <a:p>
            <a:pPr marL="274320" indent="-274320" algn="justLow" rtl="1" fontAlgn="auto">
              <a:spcBef>
                <a:spcPts val="0"/>
              </a:spcBef>
              <a:spcAft>
                <a:spcPts val="0"/>
              </a:spcAft>
              <a:buFont typeface="Wingdings 2" pitchFamily="18" charset="2"/>
              <a:buNone/>
              <a:defRPr/>
            </a:pPr>
            <a:r>
              <a:rPr lang="fa-IR" sz="2000" b="1" dirty="0" smtClean="0">
                <a:latin typeface="Arial" charset="0"/>
                <a:cs typeface="B Homa" pitchFamily="2" charset="-78"/>
              </a:rPr>
              <a:t>	</a:t>
            </a:r>
            <a:r>
              <a:rPr lang="ar-SA" sz="2000" b="1" dirty="0" smtClean="0">
                <a:latin typeface="Arial" charset="0"/>
                <a:cs typeface="B Homa" pitchFamily="2" charset="-78"/>
              </a:rPr>
              <a:t>درخت </a:t>
            </a:r>
            <a:r>
              <a:rPr lang="fa-IR" sz="2000" b="1" dirty="0" smtClean="0">
                <a:latin typeface="Arial" charset="0"/>
                <a:cs typeface="B Homa" pitchFamily="2" charset="-78"/>
              </a:rPr>
              <a:t> </a:t>
            </a:r>
            <a:r>
              <a:rPr lang="ar-SA" sz="2000" b="1" dirty="0" smtClean="0">
                <a:latin typeface="Arial" charset="0"/>
                <a:cs typeface="B Homa" pitchFamily="2" charset="-78"/>
              </a:rPr>
              <a:t>عادت كرده‌ايم، </a:t>
            </a:r>
            <a:r>
              <a:rPr lang="fa-IR" sz="2000" b="1" dirty="0" smtClean="0">
                <a:latin typeface="Arial" charset="0"/>
                <a:cs typeface="B Homa" pitchFamily="2" charset="-78"/>
              </a:rPr>
              <a:t> </a:t>
            </a:r>
            <a:r>
              <a:rPr lang="ar-SA" sz="2000" b="1" dirty="0" smtClean="0">
                <a:latin typeface="Arial" charset="0"/>
                <a:cs typeface="B Homa" pitchFamily="2" charset="-78"/>
              </a:rPr>
              <a:t>شهامت</a:t>
            </a:r>
            <a:r>
              <a:rPr lang="en-US" sz="2000" b="1" dirty="0" smtClean="0">
                <a:latin typeface="Arial" charset="0"/>
                <a:cs typeface="B Homa" pitchFamily="2" charset="-78"/>
              </a:rPr>
              <a:t> </a:t>
            </a:r>
            <a:r>
              <a:rPr lang="ar-SA" sz="2000" b="1" dirty="0" smtClean="0">
                <a:latin typeface="Arial" charset="0"/>
                <a:cs typeface="B Homa" pitchFamily="2" charset="-78"/>
              </a:rPr>
              <a:t>مبارزه را </a:t>
            </a:r>
            <a:r>
              <a:rPr lang="fa-IR" sz="2000" b="1" dirty="0" smtClean="0">
                <a:latin typeface="Arial" charset="0"/>
                <a:cs typeface="B Homa" pitchFamily="2" charset="-78"/>
              </a:rPr>
              <a:t> </a:t>
            </a:r>
            <a:r>
              <a:rPr lang="ar-SA" sz="2000" b="1" dirty="0" smtClean="0">
                <a:latin typeface="Arial" charset="0"/>
                <a:cs typeface="B Homa" pitchFamily="2" charset="-78"/>
              </a:rPr>
              <a:t>نداريم</a:t>
            </a:r>
            <a:r>
              <a:rPr lang="fa-IR" sz="2000" b="1" dirty="0" smtClean="0">
                <a:latin typeface="Arial" charset="0"/>
                <a:cs typeface="B Homa" pitchFamily="2" charset="-78"/>
              </a:rPr>
              <a:t>.</a:t>
            </a:r>
            <a:r>
              <a:rPr lang="en-US" sz="2000" b="1" dirty="0" smtClean="0">
                <a:latin typeface="Arial" charset="0"/>
                <a:cs typeface="B Homa" pitchFamily="2" charset="-78"/>
              </a:rPr>
              <a:t> </a:t>
            </a:r>
            <a:endParaRPr lang="fa-IR" sz="2000" b="1" dirty="0" smtClean="0">
              <a:latin typeface="Arial" charset="0"/>
              <a:cs typeface="B Homa" pitchFamily="2" charset="-78"/>
            </a:endParaRPr>
          </a:p>
          <a:p>
            <a:pPr marL="274320" indent="-274320" algn="justLow" rtl="1" fontAlgn="auto">
              <a:spcBef>
                <a:spcPts val="0"/>
              </a:spcBef>
              <a:spcAft>
                <a:spcPts val="0"/>
              </a:spcAft>
              <a:buFont typeface="Wingdings 2" pitchFamily="18" charset="2"/>
              <a:buNone/>
              <a:defRPr/>
            </a:pPr>
            <a:r>
              <a:rPr lang="fa-IR" sz="2000" b="1" dirty="0" smtClean="0">
                <a:latin typeface="Arial" charset="0"/>
                <a:cs typeface="B Homa" pitchFamily="2" charset="-78"/>
              </a:rPr>
              <a:t>	</a:t>
            </a:r>
            <a:r>
              <a:rPr lang="ar-SA" sz="2000" b="1" dirty="0" smtClean="0">
                <a:latin typeface="Arial" charset="0"/>
                <a:cs typeface="B Homa" pitchFamily="2" charset="-78"/>
              </a:rPr>
              <a:t>بي‌آنكه بدانيم كه تنها </a:t>
            </a:r>
            <a:r>
              <a:rPr lang="fa-IR" sz="2000" b="1" dirty="0" smtClean="0">
                <a:latin typeface="Arial" charset="0"/>
                <a:cs typeface="B Homa" pitchFamily="2" charset="-78"/>
              </a:rPr>
              <a:t> </a:t>
            </a:r>
            <a:r>
              <a:rPr lang="ar-SA" sz="2000" b="1" dirty="0" smtClean="0">
                <a:latin typeface="Arial" charset="0"/>
                <a:cs typeface="B Homa" pitchFamily="2" charset="-78"/>
              </a:rPr>
              <a:t>يك </a:t>
            </a:r>
            <a:r>
              <a:rPr lang="fa-IR" sz="2000" b="1" dirty="0" smtClean="0">
                <a:latin typeface="Arial" charset="0"/>
                <a:cs typeface="B Homa" pitchFamily="2" charset="-78"/>
              </a:rPr>
              <a:t> </a:t>
            </a:r>
            <a:r>
              <a:rPr lang="ar-SA" sz="2000" b="1" dirty="0" smtClean="0">
                <a:latin typeface="Arial" charset="0"/>
                <a:cs typeface="B Homa" pitchFamily="2" charset="-78"/>
              </a:rPr>
              <a:t>عم</a:t>
            </a:r>
            <a:r>
              <a:rPr lang="fa-IR" sz="2000" b="1" dirty="0" smtClean="0">
                <a:latin typeface="Arial" charset="0"/>
                <a:cs typeface="B Homa" pitchFamily="2" charset="-78"/>
              </a:rPr>
              <a:t>ل </a:t>
            </a:r>
            <a:r>
              <a:rPr lang="ar-SA" sz="2000" b="1" dirty="0" smtClean="0">
                <a:latin typeface="Arial" charset="0"/>
                <a:cs typeface="B Homa" pitchFamily="2" charset="-78"/>
              </a:rPr>
              <a:t>متهورانه ساده </a:t>
            </a:r>
            <a:endParaRPr lang="fa-IR" sz="2000" b="1" dirty="0" smtClean="0">
              <a:latin typeface="Arial" charset="0"/>
              <a:cs typeface="B Homa" pitchFamily="2" charset="-78"/>
            </a:endParaRPr>
          </a:p>
          <a:p>
            <a:pPr marL="274320" indent="-274320" algn="justLow" rtl="1" fontAlgn="auto">
              <a:spcBef>
                <a:spcPts val="0"/>
              </a:spcBef>
              <a:spcAft>
                <a:spcPts val="0"/>
              </a:spcAft>
              <a:buFont typeface="Wingdings 2" pitchFamily="18" charset="2"/>
              <a:buNone/>
              <a:defRPr/>
            </a:pPr>
            <a:r>
              <a:rPr lang="fa-IR" sz="2000" b="1" dirty="0" smtClean="0">
                <a:latin typeface="Arial" charset="0"/>
                <a:cs typeface="B Homa" pitchFamily="2" charset="-78"/>
              </a:rPr>
              <a:t>	</a:t>
            </a:r>
            <a:r>
              <a:rPr lang="ar-SA" sz="2000" b="1" dirty="0" smtClean="0">
                <a:latin typeface="Arial" charset="0"/>
                <a:cs typeface="B Homa" pitchFamily="2" charset="-78"/>
              </a:rPr>
              <a:t>براي</a:t>
            </a:r>
            <a:r>
              <a:rPr lang="fa-IR" sz="2000" b="1" dirty="0" smtClean="0">
                <a:latin typeface="Arial" charset="0"/>
                <a:cs typeface="B Homa" pitchFamily="2" charset="-78"/>
              </a:rPr>
              <a:t> </a:t>
            </a:r>
            <a:r>
              <a:rPr lang="ar-SA" sz="2000" b="1" dirty="0" smtClean="0">
                <a:latin typeface="Arial" charset="0"/>
                <a:cs typeface="B Homa" pitchFamily="2" charset="-78"/>
              </a:rPr>
              <a:t>دست يافتن به</a:t>
            </a:r>
            <a:r>
              <a:rPr lang="en-US" sz="2000" b="1" dirty="0" smtClean="0">
                <a:latin typeface="Arial" charset="0"/>
                <a:cs typeface="B Homa" pitchFamily="2" charset="-78"/>
              </a:rPr>
              <a:t> </a:t>
            </a:r>
            <a:r>
              <a:rPr lang="ar-SA" sz="2000" b="1" dirty="0" smtClean="0">
                <a:latin typeface="Arial" charset="0"/>
                <a:cs typeface="B Homa" pitchFamily="2" charset="-78"/>
              </a:rPr>
              <a:t>موفقيت كافي است </a:t>
            </a:r>
            <a:r>
              <a:rPr lang="fa-IR" sz="2000" b="1" dirty="0" smtClean="0">
                <a:latin typeface="Arial" charset="0"/>
                <a:cs typeface="B Homa" pitchFamily="2" charset="-78"/>
              </a:rPr>
              <a:t>. . .</a:t>
            </a:r>
            <a:endParaRPr lang="ar-SA" sz="2000" b="1" dirty="0" smtClean="0">
              <a:latin typeface="Arial" charset="0"/>
              <a:cs typeface="B Homa" pitchFamily="2" charset="-78"/>
            </a:endParaRPr>
          </a:p>
          <a:p>
            <a:pPr marL="274320" indent="-274320" algn="just" rtl="1" fontAlgn="auto">
              <a:spcAft>
                <a:spcPts val="0"/>
              </a:spcAft>
              <a:buFont typeface="Wingdings 2"/>
              <a:buChar char=""/>
              <a:defRPr/>
            </a:pPr>
            <a:endParaRPr lang="fa-IR" sz="2400" dirty="0" smtClean="0">
              <a:cs typeface="B Homa" pitchFamily="2" charset="-78"/>
            </a:endParaRPr>
          </a:p>
          <a:p>
            <a:pPr marL="274320" indent="-274320" algn="just" rtl="1" fontAlgn="auto">
              <a:spcAft>
                <a:spcPts val="0"/>
              </a:spcAft>
              <a:buFont typeface="Wingdings 2"/>
              <a:buChar char=""/>
              <a:defRPr/>
            </a:pPr>
            <a:endParaRPr lang="en-US" sz="2400" dirty="0" smtClean="0">
              <a:cs typeface="B Homa" pitchFamily="2" charset="-78"/>
            </a:endParaRPr>
          </a:p>
        </p:txBody>
      </p:sp>
      <p:sp>
        <p:nvSpPr>
          <p:cNvPr id="3" name="Title 2"/>
          <p:cNvSpPr>
            <a:spLocks noGrp="1"/>
          </p:cNvSpPr>
          <p:nvPr>
            <p:ph type="title"/>
          </p:nvPr>
        </p:nvSpPr>
        <p:spPr/>
        <p:txBody>
          <a:bodyPr/>
          <a:lstStyle/>
          <a:p>
            <a:pPr algn="ctr" fontAlgn="auto">
              <a:spcAft>
                <a:spcPts val="0"/>
              </a:spcAft>
              <a:defRPr/>
            </a:pPr>
            <a:r>
              <a:rPr lang="fa-IR" sz="4800" b="1" smtClean="0">
                <a:solidFill>
                  <a:schemeClr val="accent3"/>
                </a:solidFill>
                <a:cs typeface="B Homa" pitchFamily="2" charset="-78"/>
              </a:rPr>
              <a:t>باورهاي محدودكننده و ...</a:t>
            </a:r>
          </a:p>
        </p:txBody>
      </p:sp>
      <p:pic>
        <p:nvPicPr>
          <p:cNvPr id="4" name="Picture 5" descr="j0157739"/>
          <p:cNvPicPr>
            <a:picLocks noChangeAspect="1" noChangeArrowheads="1"/>
          </p:cNvPicPr>
          <p:nvPr/>
        </p:nvPicPr>
        <p:blipFill>
          <a:blip r:embed="rId2" cstate="print"/>
          <a:srcRect/>
          <a:stretch>
            <a:fillRect/>
          </a:stretch>
        </p:blipFill>
        <p:spPr bwMode="auto">
          <a:xfrm>
            <a:off x="457200" y="4191000"/>
            <a:ext cx="3130550" cy="2185988"/>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5" fill="hold" grpId="0" nodeType="clickEffect">
                                  <p:stCondLst>
                                    <p:cond delay="0"/>
                                  </p:stCondLst>
                                  <p:childTnLst>
                                    <p:set>
                                      <p:cBhvr>
                                        <p:cTn id="11" dur="1" fill="hold">
                                          <p:stCondLst>
                                            <p:cond delay="0"/>
                                          </p:stCondLst>
                                        </p:cTn>
                                        <p:tgtEl>
                                          <p:spTgt spid="33794">
                                            <p:txEl>
                                              <p:pRg st="0" end="0"/>
                                            </p:txEl>
                                          </p:spTgt>
                                        </p:tgtEl>
                                        <p:attrNameLst>
                                          <p:attrName>style.visibility</p:attrName>
                                        </p:attrNameLst>
                                      </p:cBhvr>
                                      <p:to>
                                        <p:strVal val="visible"/>
                                      </p:to>
                                    </p:set>
                                    <p:animEffect transition="in" filter="checkerboard(down)">
                                      <p:cBhvr>
                                        <p:cTn id="12" dur="500"/>
                                        <p:tgtEl>
                                          <p:spTgt spid="3379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5" fill="hold" grpId="0" nodeType="clickEffect">
                                  <p:stCondLst>
                                    <p:cond delay="0"/>
                                  </p:stCondLst>
                                  <p:childTnLst>
                                    <p:set>
                                      <p:cBhvr>
                                        <p:cTn id="16" dur="1" fill="hold">
                                          <p:stCondLst>
                                            <p:cond delay="0"/>
                                          </p:stCondLst>
                                        </p:cTn>
                                        <p:tgtEl>
                                          <p:spTgt spid="33794">
                                            <p:txEl>
                                              <p:pRg st="1" end="1"/>
                                            </p:txEl>
                                          </p:spTgt>
                                        </p:tgtEl>
                                        <p:attrNameLst>
                                          <p:attrName>style.visibility</p:attrName>
                                        </p:attrNameLst>
                                      </p:cBhvr>
                                      <p:to>
                                        <p:strVal val="visible"/>
                                      </p:to>
                                    </p:set>
                                    <p:animEffect transition="in" filter="checkerboard(down)">
                                      <p:cBhvr>
                                        <p:cTn id="17" dur="500"/>
                                        <p:tgtEl>
                                          <p:spTgt spid="33794">
                                            <p:txEl>
                                              <p:pRg st="1" end="1"/>
                                            </p:txEl>
                                          </p:spTgt>
                                        </p:tgtEl>
                                      </p:cBhvr>
                                    </p:animEffect>
                                  </p:childTnLst>
                                </p:cTn>
                              </p:par>
                              <p:par>
                                <p:cTn id="18" presetID="5" presetClass="entr" presetSubtype="5" fill="hold" grpId="0" nodeType="withEffect">
                                  <p:stCondLst>
                                    <p:cond delay="0"/>
                                  </p:stCondLst>
                                  <p:childTnLst>
                                    <p:set>
                                      <p:cBhvr>
                                        <p:cTn id="19" dur="1" fill="hold">
                                          <p:stCondLst>
                                            <p:cond delay="0"/>
                                          </p:stCondLst>
                                        </p:cTn>
                                        <p:tgtEl>
                                          <p:spTgt spid="33794">
                                            <p:txEl>
                                              <p:pRg st="2" end="2"/>
                                            </p:txEl>
                                          </p:spTgt>
                                        </p:tgtEl>
                                        <p:attrNameLst>
                                          <p:attrName>style.visibility</p:attrName>
                                        </p:attrNameLst>
                                      </p:cBhvr>
                                      <p:to>
                                        <p:strVal val="visible"/>
                                      </p:to>
                                    </p:set>
                                    <p:animEffect transition="in" filter="checkerboard(down)">
                                      <p:cBhvr>
                                        <p:cTn id="20" dur="500"/>
                                        <p:tgtEl>
                                          <p:spTgt spid="33794">
                                            <p:txEl>
                                              <p:pRg st="2" end="2"/>
                                            </p:txEl>
                                          </p:spTgt>
                                        </p:tgtEl>
                                      </p:cBhvr>
                                    </p:animEffect>
                                  </p:childTnLst>
                                </p:cTn>
                              </p:par>
                              <p:par>
                                <p:cTn id="21" presetID="5" presetClass="entr" presetSubtype="5" fill="hold" grpId="0" nodeType="withEffect">
                                  <p:stCondLst>
                                    <p:cond delay="0"/>
                                  </p:stCondLst>
                                  <p:childTnLst>
                                    <p:set>
                                      <p:cBhvr>
                                        <p:cTn id="22" dur="1" fill="hold">
                                          <p:stCondLst>
                                            <p:cond delay="0"/>
                                          </p:stCondLst>
                                        </p:cTn>
                                        <p:tgtEl>
                                          <p:spTgt spid="33794">
                                            <p:txEl>
                                              <p:pRg st="3" end="3"/>
                                            </p:txEl>
                                          </p:spTgt>
                                        </p:tgtEl>
                                        <p:attrNameLst>
                                          <p:attrName>style.visibility</p:attrName>
                                        </p:attrNameLst>
                                      </p:cBhvr>
                                      <p:to>
                                        <p:strVal val="visible"/>
                                      </p:to>
                                    </p:set>
                                    <p:animEffect transition="in" filter="checkerboard(down)">
                                      <p:cBhvr>
                                        <p:cTn id="23" dur="500"/>
                                        <p:tgtEl>
                                          <p:spTgt spid="33794">
                                            <p:txEl>
                                              <p:pRg st="3" end="3"/>
                                            </p:txEl>
                                          </p:spTgt>
                                        </p:tgtEl>
                                      </p:cBhvr>
                                    </p:animEffect>
                                  </p:childTnLst>
                                </p:cTn>
                              </p:par>
                              <p:par>
                                <p:cTn id="24" presetID="5" presetClass="entr" presetSubtype="5" fill="hold" grpId="0" nodeType="withEffect">
                                  <p:stCondLst>
                                    <p:cond delay="0"/>
                                  </p:stCondLst>
                                  <p:childTnLst>
                                    <p:set>
                                      <p:cBhvr>
                                        <p:cTn id="25" dur="1" fill="hold">
                                          <p:stCondLst>
                                            <p:cond delay="0"/>
                                          </p:stCondLst>
                                        </p:cTn>
                                        <p:tgtEl>
                                          <p:spTgt spid="33794">
                                            <p:txEl>
                                              <p:pRg st="4" end="4"/>
                                            </p:txEl>
                                          </p:spTgt>
                                        </p:tgtEl>
                                        <p:attrNameLst>
                                          <p:attrName>style.visibility</p:attrName>
                                        </p:attrNameLst>
                                      </p:cBhvr>
                                      <p:to>
                                        <p:strVal val="visible"/>
                                      </p:to>
                                    </p:set>
                                    <p:animEffect transition="in" filter="checkerboard(down)">
                                      <p:cBhvr>
                                        <p:cTn id="26" dur="500"/>
                                        <p:tgtEl>
                                          <p:spTgt spid="33794">
                                            <p:txEl>
                                              <p:pRg st="4" end="4"/>
                                            </p:txEl>
                                          </p:spTgt>
                                        </p:tgtEl>
                                      </p:cBhvr>
                                    </p:animEffect>
                                  </p:childTnLst>
                                </p:cTn>
                              </p:par>
                              <p:par>
                                <p:cTn id="27" presetID="5" presetClass="entr" presetSubtype="5" fill="hold" grpId="0" nodeType="withEffect">
                                  <p:stCondLst>
                                    <p:cond delay="0"/>
                                  </p:stCondLst>
                                  <p:childTnLst>
                                    <p:set>
                                      <p:cBhvr>
                                        <p:cTn id="28" dur="1" fill="hold">
                                          <p:stCondLst>
                                            <p:cond delay="0"/>
                                          </p:stCondLst>
                                        </p:cTn>
                                        <p:tgtEl>
                                          <p:spTgt spid="33794">
                                            <p:txEl>
                                              <p:pRg st="5" end="5"/>
                                            </p:txEl>
                                          </p:spTgt>
                                        </p:tgtEl>
                                        <p:attrNameLst>
                                          <p:attrName>style.visibility</p:attrName>
                                        </p:attrNameLst>
                                      </p:cBhvr>
                                      <p:to>
                                        <p:strVal val="visible"/>
                                      </p:to>
                                    </p:set>
                                    <p:animEffect transition="in" filter="checkerboard(down)">
                                      <p:cBhvr>
                                        <p:cTn id="29" dur="500"/>
                                        <p:tgtEl>
                                          <p:spTgt spid="3379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pPr rtl="1" fontAlgn="auto">
              <a:spcAft>
                <a:spcPts val="0"/>
              </a:spcAft>
              <a:defRPr/>
            </a:pPr>
            <a:r>
              <a:rPr lang="fa-IR" sz="6600" b="1" smtClean="0">
                <a:solidFill>
                  <a:schemeClr val="accent2">
                    <a:lumMod val="60000"/>
                    <a:lumOff val="40000"/>
                  </a:schemeClr>
                </a:solidFill>
                <a:cs typeface="B Homa" pitchFamily="2" charset="-78"/>
              </a:rPr>
              <a:t>  تغذیه  </a:t>
            </a:r>
            <a:endParaRPr sz="6600" b="1">
              <a:solidFill>
                <a:schemeClr val="accent2">
                  <a:lumMod val="60000"/>
                  <a:lumOff val="40000"/>
                </a:schemeClr>
              </a:solidFill>
              <a:cs typeface="B Homa" pitchFamily="2" charset="-78"/>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ln w="6350" cap="rnd"/>
        </p:spPr>
        <p:txBody>
          <a:bodyPr anchor="b"/>
          <a:lstStyle/>
          <a:p>
            <a:pPr fontAlgn="auto">
              <a:spcBef>
                <a:spcPct val="0"/>
              </a:spcBef>
              <a:spcAft>
                <a:spcPts val="0"/>
              </a:spcAft>
              <a:buFont typeface="Wingdings 2"/>
              <a:buNone/>
              <a:defRPr/>
            </a:pPr>
            <a:r>
              <a:rPr lang="fa-IR" sz="6600" b="1" spc="-100" dirty="0" smtClean="0">
                <a:ln w="3200">
                  <a:solidFill>
                    <a:schemeClr val="bg2">
                      <a:shade val="75000"/>
                      <a:alpha val="25000"/>
                    </a:schemeClr>
                  </a:solidFill>
                  <a:prstDash val="solid"/>
                  <a:round/>
                </a:ln>
                <a:solidFill>
                  <a:schemeClr val="accent3">
                    <a:lumMod val="75000"/>
                  </a:schemeClr>
                </a:solidFill>
                <a:effectLst>
                  <a:innerShdw blurRad="50800" dist="25400" dir="13500000">
                    <a:srgbClr val="000000">
                      <a:alpha val="70000"/>
                    </a:srgbClr>
                  </a:innerShdw>
                </a:effectLst>
                <a:latin typeface="+mj-lt"/>
                <a:ea typeface="+mj-ea"/>
                <a:cs typeface="B Homa" pitchFamily="2" charset="-78"/>
              </a:rPr>
              <a:t>غذای </a:t>
            </a:r>
            <a:r>
              <a:rPr lang="fa-IR" sz="6600" b="1" spc="-100" dirty="0" smtClean="0">
                <a:ln w="3200">
                  <a:solidFill>
                    <a:schemeClr val="bg2">
                      <a:shade val="75000"/>
                      <a:alpha val="25000"/>
                    </a:schemeClr>
                  </a:solidFill>
                  <a:prstDash val="solid"/>
                  <a:round/>
                </a:ln>
                <a:solidFill>
                  <a:schemeClr val="accent3">
                    <a:lumMod val="75000"/>
                  </a:schemeClr>
                </a:solidFill>
                <a:effectLst>
                  <a:innerShdw blurRad="50800" dist="25400" dir="13500000">
                    <a:srgbClr val="000000">
                      <a:alpha val="70000"/>
                    </a:srgbClr>
                  </a:innerShdw>
                </a:effectLst>
                <a:cs typeface="B Homa" pitchFamily="2" charset="-78"/>
              </a:rPr>
              <a:t>خوب </a:t>
            </a:r>
            <a:r>
              <a:rPr lang="fa-IR" sz="6600" b="1" spc="-100" dirty="0" smtClean="0">
                <a:ln w="3200">
                  <a:solidFill>
                    <a:schemeClr val="bg2">
                      <a:shade val="75000"/>
                      <a:alpha val="25000"/>
                    </a:schemeClr>
                  </a:solidFill>
                  <a:prstDash val="solid"/>
                  <a:round/>
                </a:ln>
                <a:solidFill>
                  <a:schemeClr val="accent3">
                    <a:lumMod val="75000"/>
                  </a:schemeClr>
                </a:solidFill>
                <a:effectLst>
                  <a:innerShdw blurRad="50800" dist="25400" dir="13500000">
                    <a:srgbClr val="000000">
                      <a:alpha val="70000"/>
                    </a:srgbClr>
                  </a:innerShdw>
                </a:effectLst>
                <a:latin typeface="+mj-lt"/>
                <a:ea typeface="+mj-ea"/>
                <a:cs typeface="B Homa" pitchFamily="2" charset="-78"/>
              </a:rPr>
              <a:t>خوردن</a:t>
            </a:r>
            <a:endParaRPr lang="en-US" sz="6600" b="1" spc="-100" dirty="0" smtClean="0">
              <a:ln w="3200">
                <a:solidFill>
                  <a:schemeClr val="bg2">
                    <a:shade val="75000"/>
                    <a:alpha val="25000"/>
                  </a:schemeClr>
                </a:solidFill>
                <a:prstDash val="solid"/>
                <a:round/>
              </a:ln>
              <a:solidFill>
                <a:schemeClr val="accent3">
                  <a:lumMod val="75000"/>
                </a:schemeClr>
              </a:solidFill>
              <a:effectLst>
                <a:innerShdw blurRad="50800" dist="25400" dir="13500000">
                  <a:srgbClr val="000000">
                    <a:alpha val="70000"/>
                  </a:srgbClr>
                </a:innerShdw>
              </a:effectLst>
              <a:latin typeface="+mj-lt"/>
              <a:ea typeface="+mj-ea"/>
              <a:cs typeface="B Homa" pitchFamily="2" charset="-78"/>
            </a:endParaRPr>
          </a:p>
        </p:txBody>
      </p:sp>
      <p:sp>
        <p:nvSpPr>
          <p:cNvPr id="3" name="Title 2"/>
          <p:cNvSpPr>
            <a:spLocks noGrp="1"/>
          </p:cNvSpPr>
          <p:nvPr>
            <p:ph type="ctrTitle"/>
          </p:nvPr>
        </p:nvSpPr>
        <p:spPr/>
        <p:txBody>
          <a:bodyPr/>
          <a:lstStyle/>
          <a:p>
            <a:pPr fontAlgn="auto">
              <a:spcAft>
                <a:spcPts val="0"/>
              </a:spcAft>
              <a:defRPr/>
            </a:pPr>
            <a:r>
              <a:rPr lang="fa-IR" sz="6600" b="1" smtClean="0">
                <a:solidFill>
                  <a:schemeClr val="accent3">
                    <a:lumMod val="60000"/>
                    <a:lumOff val="40000"/>
                  </a:schemeClr>
                </a:solidFill>
                <a:cs typeface="B Homa" pitchFamily="2" charset="-78"/>
              </a:rPr>
              <a:t>خوب غذا خوردن</a:t>
            </a:r>
            <a:endParaRPr sz="6600" b="1">
              <a:solidFill>
                <a:schemeClr val="accent3">
                  <a:lumMod val="60000"/>
                  <a:lumOff val="40000"/>
                </a:schemeClr>
              </a:solidFill>
              <a:cs typeface="B Homa" pitchFamily="2"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anim calcmode="lin" valueType="num">
                                      <p:cBhvr additive="base">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274320" indent="-274320" algn="r" rtl="1" fontAlgn="auto">
              <a:spcAft>
                <a:spcPts val="0"/>
              </a:spcAft>
              <a:buFont typeface="Wingdings 2"/>
              <a:buChar char=""/>
              <a:defRPr/>
            </a:pPr>
            <a:r>
              <a:rPr lang="fa-IR" sz="3200" dirty="0" smtClean="0">
                <a:solidFill>
                  <a:schemeClr val="accent3">
                    <a:lumMod val="40000"/>
                    <a:lumOff val="60000"/>
                  </a:schemeClr>
                </a:solidFill>
                <a:cs typeface="B Homa" pitchFamily="2" charset="-78"/>
              </a:rPr>
              <a:t>وعده های غذایی روزانه</a:t>
            </a:r>
          </a:p>
          <a:p>
            <a:pPr marL="640080" lvl="1" indent="-274320" algn="r" rtl="1" fontAlgn="auto">
              <a:spcAft>
                <a:spcPts val="0"/>
              </a:spcAft>
              <a:buClr>
                <a:schemeClr val="accent2">
                  <a:shade val="75000"/>
                </a:schemeClr>
              </a:buClr>
              <a:buFont typeface="Wingdings 2"/>
              <a:buChar char=""/>
              <a:defRPr/>
            </a:pPr>
            <a:r>
              <a:rPr lang="fa-IR" dirty="0" smtClean="0">
                <a:solidFill>
                  <a:schemeClr val="tx1"/>
                </a:solidFill>
                <a:cs typeface="B Homa" pitchFamily="2" charset="-78"/>
              </a:rPr>
              <a:t>صبحانه را تنهایی بخور</a:t>
            </a:r>
          </a:p>
          <a:p>
            <a:pPr marL="640080" lvl="1" indent="-274320" algn="r" rtl="1" fontAlgn="auto">
              <a:spcAft>
                <a:spcPts val="0"/>
              </a:spcAft>
              <a:buClr>
                <a:schemeClr val="accent2">
                  <a:shade val="75000"/>
                </a:schemeClr>
              </a:buClr>
              <a:buFont typeface="Wingdings 2"/>
              <a:buChar char=""/>
              <a:defRPr/>
            </a:pPr>
            <a:r>
              <a:rPr lang="fa-IR" dirty="0" smtClean="0">
                <a:solidFill>
                  <a:schemeClr val="tx1"/>
                </a:solidFill>
                <a:cs typeface="B Homa" pitchFamily="2" charset="-78"/>
              </a:rPr>
              <a:t>ناهار را با دوستت بخور</a:t>
            </a:r>
          </a:p>
          <a:p>
            <a:pPr marL="640080" lvl="1" indent="-274320" algn="r" rtl="1" fontAlgn="auto">
              <a:spcAft>
                <a:spcPts val="0"/>
              </a:spcAft>
              <a:buClr>
                <a:schemeClr val="accent2">
                  <a:shade val="75000"/>
                </a:schemeClr>
              </a:buClr>
              <a:buFont typeface="Wingdings 2"/>
              <a:buChar char=""/>
              <a:defRPr/>
            </a:pPr>
            <a:r>
              <a:rPr lang="fa-IR" dirty="0" smtClean="0">
                <a:solidFill>
                  <a:schemeClr val="tx1"/>
                </a:solidFill>
                <a:cs typeface="B Homa" pitchFamily="2" charset="-78"/>
              </a:rPr>
              <a:t>شام را بده به دشمنت</a:t>
            </a:r>
          </a:p>
          <a:p>
            <a:pPr marL="640080" lvl="1" indent="-274320" algn="r" rtl="1" fontAlgn="auto">
              <a:spcAft>
                <a:spcPts val="0"/>
              </a:spcAft>
              <a:buClr>
                <a:schemeClr val="accent2">
                  <a:shade val="75000"/>
                </a:schemeClr>
              </a:buClr>
              <a:buFont typeface="Wingdings 2"/>
              <a:buChar char=""/>
              <a:defRPr/>
            </a:pPr>
            <a:endParaRPr lang="fa-IR" dirty="0" smtClean="0">
              <a:solidFill>
                <a:schemeClr val="accent3">
                  <a:lumMod val="40000"/>
                  <a:lumOff val="60000"/>
                </a:schemeClr>
              </a:solidFill>
              <a:cs typeface="B Homa" pitchFamily="2" charset="-78"/>
            </a:endParaRPr>
          </a:p>
          <a:p>
            <a:pPr marL="273050" lvl="1" indent="-274320" algn="r" rtl="1" fontAlgn="auto">
              <a:spcBef>
                <a:spcPts val="600"/>
              </a:spcBef>
              <a:spcAft>
                <a:spcPts val="0"/>
              </a:spcAft>
              <a:buClr>
                <a:schemeClr val="accent2"/>
              </a:buClr>
              <a:buFont typeface="Wingdings 2"/>
              <a:buChar char=""/>
              <a:defRPr/>
            </a:pPr>
            <a:r>
              <a:rPr lang="fa-IR" sz="3200" dirty="0" smtClean="0">
                <a:solidFill>
                  <a:schemeClr val="accent3">
                    <a:lumMod val="40000"/>
                    <a:lumOff val="60000"/>
                  </a:schemeClr>
                </a:solidFill>
                <a:cs typeface="B Homa" pitchFamily="2" charset="-78"/>
              </a:rPr>
              <a:t>نحوه خوردن غذا</a:t>
            </a:r>
          </a:p>
          <a:p>
            <a:pPr marL="638175" lvl="2" algn="r" rtl="1" fontAlgn="auto">
              <a:spcBef>
                <a:spcPts val="600"/>
              </a:spcBef>
              <a:spcAft>
                <a:spcPts val="0"/>
              </a:spcAft>
              <a:buClr>
                <a:schemeClr val="accent2"/>
              </a:buClr>
              <a:buFont typeface="Wingdings 2"/>
              <a:buChar char=""/>
              <a:defRPr/>
            </a:pPr>
            <a:r>
              <a:rPr lang="fa-IR" sz="2400" dirty="0" smtClean="0">
                <a:cs typeface="B Homa" pitchFamily="2" charset="-78"/>
              </a:rPr>
              <a:t>تند خوردن و خوب نجویدن</a:t>
            </a:r>
          </a:p>
          <a:p>
            <a:pPr marL="638175" lvl="2" algn="r" rtl="1" fontAlgn="auto">
              <a:spcBef>
                <a:spcPts val="600"/>
              </a:spcBef>
              <a:spcAft>
                <a:spcPts val="0"/>
              </a:spcAft>
              <a:buClr>
                <a:schemeClr val="accent2"/>
              </a:buClr>
              <a:buFont typeface="Wingdings 2"/>
              <a:buChar char=""/>
              <a:defRPr/>
            </a:pPr>
            <a:r>
              <a:rPr lang="fa-IR" sz="2400" dirty="0" smtClean="0">
                <a:cs typeface="B Homa" pitchFamily="2" charset="-78"/>
              </a:rPr>
              <a:t>حین غذا، آب خوردن</a:t>
            </a:r>
          </a:p>
          <a:p>
            <a:pPr marL="638175" lvl="2" algn="r" rtl="1" fontAlgn="auto">
              <a:spcBef>
                <a:spcPts val="600"/>
              </a:spcBef>
              <a:spcAft>
                <a:spcPts val="0"/>
              </a:spcAft>
              <a:buClr>
                <a:schemeClr val="accent2"/>
              </a:buClr>
              <a:buFont typeface="Wingdings 2"/>
              <a:buChar char=""/>
              <a:defRPr/>
            </a:pPr>
            <a:r>
              <a:rPr lang="fa-IR" sz="2400" dirty="0" smtClean="0">
                <a:cs typeface="B Homa" pitchFamily="2" charset="-78"/>
              </a:rPr>
              <a:t>رعایت موازین بهداشتی را نکردن</a:t>
            </a:r>
          </a:p>
          <a:p>
            <a:pPr marL="638175" lvl="2" algn="r" rtl="1" fontAlgn="auto">
              <a:spcBef>
                <a:spcPts val="600"/>
              </a:spcBef>
              <a:spcAft>
                <a:spcPts val="0"/>
              </a:spcAft>
              <a:buClr>
                <a:schemeClr val="accent2"/>
              </a:buClr>
              <a:buFont typeface="Wingdings 2"/>
              <a:buChar char=""/>
              <a:defRPr/>
            </a:pPr>
            <a:r>
              <a:rPr lang="fa-IR" sz="2400" dirty="0" smtClean="0">
                <a:cs typeface="B Homa" pitchFamily="2" charset="-78"/>
              </a:rPr>
              <a:t>و .....................</a:t>
            </a:r>
          </a:p>
          <a:p>
            <a:pPr marL="274320" indent="-274320" algn="r" rtl="1" fontAlgn="auto">
              <a:spcAft>
                <a:spcPts val="0"/>
              </a:spcAft>
              <a:buFont typeface="Wingdings 2"/>
              <a:buChar char=""/>
              <a:defRPr/>
            </a:pPr>
            <a:endParaRPr lang="fa-IR" dirty="0" smtClean="0">
              <a:solidFill>
                <a:schemeClr val="accent3">
                  <a:lumMod val="40000"/>
                  <a:lumOff val="60000"/>
                </a:schemeClr>
              </a:solidFill>
              <a:cs typeface="B Homa" pitchFamily="2" charset="-78"/>
            </a:endParaRPr>
          </a:p>
          <a:p>
            <a:pPr marL="274320" indent="-274320" algn="r" rtl="1" fontAlgn="auto">
              <a:spcAft>
                <a:spcPts val="0"/>
              </a:spcAft>
              <a:buFont typeface="Wingdings 2"/>
              <a:buChar char=""/>
              <a:defRPr/>
            </a:pPr>
            <a:endParaRPr lang="fa-IR" dirty="0" smtClean="0">
              <a:solidFill>
                <a:schemeClr val="accent3">
                  <a:lumMod val="40000"/>
                  <a:lumOff val="60000"/>
                </a:schemeClr>
              </a:solidFill>
              <a:cs typeface="B Homa" pitchFamily="2" charset="-78"/>
            </a:endParaRPr>
          </a:p>
          <a:p>
            <a:pPr marL="274320" indent="-274320" algn="r" rtl="1" fontAlgn="auto">
              <a:spcAft>
                <a:spcPts val="0"/>
              </a:spcAft>
              <a:buFont typeface="Wingdings 2"/>
              <a:buChar char=""/>
              <a:defRPr/>
            </a:pPr>
            <a:endParaRPr lang="fa-IR" dirty="0" smtClean="0">
              <a:solidFill>
                <a:schemeClr val="accent3">
                  <a:lumMod val="40000"/>
                  <a:lumOff val="60000"/>
                </a:schemeClr>
              </a:solidFill>
              <a:cs typeface="B Homa" pitchFamily="2" charset="-78"/>
            </a:endParaRPr>
          </a:p>
          <a:p>
            <a:pPr marL="274320" indent="-274320" algn="r" rtl="1" fontAlgn="auto">
              <a:spcAft>
                <a:spcPts val="0"/>
              </a:spcAft>
              <a:buFont typeface="Wingdings 2"/>
              <a:buChar char=""/>
              <a:defRPr/>
            </a:pPr>
            <a:endParaRPr lang="fa-IR" dirty="0" smtClean="0">
              <a:solidFill>
                <a:schemeClr val="accent3">
                  <a:lumMod val="40000"/>
                  <a:lumOff val="60000"/>
                </a:schemeClr>
              </a:solidFill>
              <a:cs typeface="B Homa" pitchFamily="2" charset="-78"/>
            </a:endParaRPr>
          </a:p>
          <a:p>
            <a:pPr marL="640080" lvl="1" indent="-274320" algn="r" rtl="1" fontAlgn="auto">
              <a:spcAft>
                <a:spcPts val="0"/>
              </a:spcAft>
              <a:buClr>
                <a:schemeClr val="accent2">
                  <a:shade val="75000"/>
                </a:schemeClr>
              </a:buClr>
              <a:buFont typeface="Wingdings 2" pitchFamily="18" charset="2"/>
              <a:buNone/>
              <a:defRPr/>
            </a:pPr>
            <a:endParaRPr lang="fa-IR" dirty="0" smtClean="0">
              <a:solidFill>
                <a:schemeClr val="tx1"/>
              </a:solidFill>
              <a:cs typeface="B Homa" pitchFamily="2" charset="-78"/>
            </a:endParaRPr>
          </a:p>
        </p:txBody>
      </p:sp>
      <p:sp>
        <p:nvSpPr>
          <p:cNvPr id="3" name="Title 2"/>
          <p:cNvSpPr>
            <a:spLocks noGrp="1"/>
          </p:cNvSpPr>
          <p:nvPr>
            <p:ph type="title"/>
          </p:nvPr>
        </p:nvSpPr>
        <p:spPr/>
        <p:txBody>
          <a:bodyPr>
            <a:noAutofit/>
          </a:bodyPr>
          <a:lstStyle/>
          <a:p>
            <a:pPr algn="ctr" fontAlgn="auto">
              <a:spcAft>
                <a:spcPts val="0"/>
              </a:spcAft>
              <a:defRPr/>
            </a:pPr>
            <a:r>
              <a:rPr lang="fa-IR" sz="5400" b="1" smtClean="0">
                <a:solidFill>
                  <a:schemeClr val="accent3"/>
                </a:solidFill>
                <a:cs typeface="B Homa" pitchFamily="2" charset="-78"/>
              </a:rPr>
              <a:t>خوب غذا خوردن</a:t>
            </a:r>
            <a:endParaRPr sz="5400" b="1" smtClean="0">
              <a:solidFill>
                <a:schemeClr val="accent3"/>
              </a:solidFill>
              <a:cs typeface="B Homa" pitchFamily="2" charset="-78"/>
            </a:endParaRPr>
          </a:p>
        </p:txBody>
      </p:sp>
      <p:sp>
        <p:nvSpPr>
          <p:cNvPr id="4" name="Rounded Rectangle 3"/>
          <p:cNvSpPr/>
          <p:nvPr/>
        </p:nvSpPr>
        <p:spPr>
          <a:xfrm>
            <a:off x="685800" y="2819400"/>
            <a:ext cx="2590800" cy="2286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3200" dirty="0">
                <a:cs typeface="B Homa" pitchFamily="2" charset="-78"/>
              </a:rPr>
              <a:t>چی بخوریم؟</a:t>
            </a:r>
          </a:p>
          <a:p>
            <a:pPr algn="ctr" fontAlgn="auto">
              <a:spcBef>
                <a:spcPts val="0"/>
              </a:spcBef>
              <a:spcAft>
                <a:spcPts val="0"/>
              </a:spcAft>
              <a:defRPr/>
            </a:pPr>
            <a:r>
              <a:rPr lang="fa-IR" sz="3200" dirty="0">
                <a:cs typeface="B Homa" pitchFamily="2" charset="-78"/>
              </a:rPr>
              <a:t>و</a:t>
            </a:r>
          </a:p>
          <a:p>
            <a:pPr algn="ctr" fontAlgn="auto">
              <a:spcBef>
                <a:spcPts val="0"/>
              </a:spcBef>
              <a:spcAft>
                <a:spcPts val="0"/>
              </a:spcAft>
              <a:defRPr/>
            </a:pPr>
            <a:r>
              <a:rPr lang="fa-IR" sz="3200" dirty="0">
                <a:cs typeface="B Homa" pitchFamily="2" charset="-78"/>
              </a:rPr>
              <a:t>چگونه بخوریم؟</a:t>
            </a:r>
            <a:endParaRPr lang="en-US" sz="3200" dirty="0">
              <a:cs typeface="B Homa" pitchFamily="2"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5"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checkerboard(down)">
                                      <p:cBhvr>
                                        <p:cTn id="7" dur="500"/>
                                        <p:tgtEl>
                                          <p:spTgt spid="2">
                                            <p:txEl>
                                              <p:pRg st="0" end="0"/>
                                            </p:txEl>
                                          </p:spTgt>
                                        </p:tgtEl>
                                      </p:cBhvr>
                                    </p:animEffect>
                                  </p:childTnLst>
                                </p:cTn>
                              </p:par>
                              <p:par>
                                <p:cTn id="8" presetID="5" presetClass="entr" presetSubtype="5" fill="hold" grpId="0"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checkerboard(down)">
                                      <p:cBhvr>
                                        <p:cTn id="10" dur="500"/>
                                        <p:tgtEl>
                                          <p:spTgt spid="2">
                                            <p:txEl>
                                              <p:pRg st="1" end="1"/>
                                            </p:txEl>
                                          </p:spTgt>
                                        </p:tgtEl>
                                      </p:cBhvr>
                                    </p:animEffect>
                                  </p:childTnLst>
                                </p:cTn>
                              </p:par>
                              <p:par>
                                <p:cTn id="11" presetID="5" presetClass="entr" presetSubtype="5" fill="hold" grpId="0"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checkerboard(down)">
                                      <p:cBhvr>
                                        <p:cTn id="13" dur="500"/>
                                        <p:tgtEl>
                                          <p:spTgt spid="2">
                                            <p:txEl>
                                              <p:pRg st="2" end="2"/>
                                            </p:txEl>
                                          </p:spTgt>
                                        </p:tgtEl>
                                      </p:cBhvr>
                                    </p:animEffect>
                                  </p:childTnLst>
                                </p:cTn>
                              </p:par>
                              <p:par>
                                <p:cTn id="14" presetID="5" presetClass="entr" presetSubtype="5" fill="hold" grpId="0"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checkerboard(down)">
                                      <p:cBhvr>
                                        <p:cTn id="16" dur="500"/>
                                        <p:tgtEl>
                                          <p:spTgt spid="2">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 presetClass="entr" presetSubtype="5" fill="hold" grpId="0" nodeType="click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animEffect transition="in" filter="checkerboard(down)">
                                      <p:cBhvr>
                                        <p:cTn id="21" dur="500"/>
                                        <p:tgtEl>
                                          <p:spTgt spid="2">
                                            <p:txEl>
                                              <p:pRg st="5" end="5"/>
                                            </p:txEl>
                                          </p:spTgt>
                                        </p:tgtEl>
                                      </p:cBhvr>
                                    </p:animEffect>
                                  </p:childTnLst>
                                </p:cTn>
                              </p:par>
                              <p:par>
                                <p:cTn id="22" presetID="5" presetClass="entr" presetSubtype="5" fill="hold" grpId="0" nodeType="withEffect">
                                  <p:stCondLst>
                                    <p:cond delay="0"/>
                                  </p:stCondLst>
                                  <p:childTnLst>
                                    <p:set>
                                      <p:cBhvr>
                                        <p:cTn id="23" dur="1" fill="hold">
                                          <p:stCondLst>
                                            <p:cond delay="0"/>
                                          </p:stCondLst>
                                        </p:cTn>
                                        <p:tgtEl>
                                          <p:spTgt spid="2">
                                            <p:txEl>
                                              <p:pRg st="6" end="6"/>
                                            </p:txEl>
                                          </p:spTgt>
                                        </p:tgtEl>
                                        <p:attrNameLst>
                                          <p:attrName>style.visibility</p:attrName>
                                        </p:attrNameLst>
                                      </p:cBhvr>
                                      <p:to>
                                        <p:strVal val="visible"/>
                                      </p:to>
                                    </p:set>
                                    <p:animEffect transition="in" filter="checkerboard(down)">
                                      <p:cBhvr>
                                        <p:cTn id="24" dur="500"/>
                                        <p:tgtEl>
                                          <p:spTgt spid="2">
                                            <p:txEl>
                                              <p:pRg st="6" end="6"/>
                                            </p:txEl>
                                          </p:spTgt>
                                        </p:tgtEl>
                                      </p:cBhvr>
                                    </p:animEffect>
                                  </p:childTnLst>
                                </p:cTn>
                              </p:par>
                              <p:par>
                                <p:cTn id="25" presetID="5" presetClass="entr" presetSubtype="5" fill="hold" grpId="0" nodeType="withEffect">
                                  <p:stCondLst>
                                    <p:cond delay="0"/>
                                  </p:stCondLst>
                                  <p:childTnLst>
                                    <p:set>
                                      <p:cBhvr>
                                        <p:cTn id="26" dur="1" fill="hold">
                                          <p:stCondLst>
                                            <p:cond delay="0"/>
                                          </p:stCondLst>
                                        </p:cTn>
                                        <p:tgtEl>
                                          <p:spTgt spid="2">
                                            <p:txEl>
                                              <p:pRg st="7" end="7"/>
                                            </p:txEl>
                                          </p:spTgt>
                                        </p:tgtEl>
                                        <p:attrNameLst>
                                          <p:attrName>style.visibility</p:attrName>
                                        </p:attrNameLst>
                                      </p:cBhvr>
                                      <p:to>
                                        <p:strVal val="visible"/>
                                      </p:to>
                                    </p:set>
                                    <p:animEffect transition="in" filter="checkerboard(down)">
                                      <p:cBhvr>
                                        <p:cTn id="27" dur="500"/>
                                        <p:tgtEl>
                                          <p:spTgt spid="2">
                                            <p:txEl>
                                              <p:pRg st="7" end="7"/>
                                            </p:txEl>
                                          </p:spTgt>
                                        </p:tgtEl>
                                      </p:cBhvr>
                                    </p:animEffect>
                                  </p:childTnLst>
                                </p:cTn>
                              </p:par>
                              <p:par>
                                <p:cTn id="28" presetID="5" presetClass="entr" presetSubtype="5" fill="hold" grpId="0" nodeType="withEffect">
                                  <p:stCondLst>
                                    <p:cond delay="0"/>
                                  </p:stCondLst>
                                  <p:childTnLst>
                                    <p:set>
                                      <p:cBhvr>
                                        <p:cTn id="29" dur="1" fill="hold">
                                          <p:stCondLst>
                                            <p:cond delay="0"/>
                                          </p:stCondLst>
                                        </p:cTn>
                                        <p:tgtEl>
                                          <p:spTgt spid="2">
                                            <p:txEl>
                                              <p:pRg st="8" end="8"/>
                                            </p:txEl>
                                          </p:spTgt>
                                        </p:tgtEl>
                                        <p:attrNameLst>
                                          <p:attrName>style.visibility</p:attrName>
                                        </p:attrNameLst>
                                      </p:cBhvr>
                                      <p:to>
                                        <p:strVal val="visible"/>
                                      </p:to>
                                    </p:set>
                                    <p:animEffect transition="in" filter="checkerboard(down)">
                                      <p:cBhvr>
                                        <p:cTn id="30" dur="500"/>
                                        <p:tgtEl>
                                          <p:spTgt spid="2">
                                            <p:txEl>
                                              <p:pRg st="8" end="8"/>
                                            </p:txEl>
                                          </p:spTgt>
                                        </p:tgtEl>
                                      </p:cBhvr>
                                    </p:animEffect>
                                  </p:childTnLst>
                                </p:cTn>
                              </p:par>
                              <p:par>
                                <p:cTn id="31" presetID="5" presetClass="entr" presetSubtype="5" fill="hold" grpId="0" nodeType="withEffect">
                                  <p:stCondLst>
                                    <p:cond delay="0"/>
                                  </p:stCondLst>
                                  <p:childTnLst>
                                    <p:set>
                                      <p:cBhvr>
                                        <p:cTn id="32" dur="1" fill="hold">
                                          <p:stCondLst>
                                            <p:cond delay="0"/>
                                          </p:stCondLst>
                                        </p:cTn>
                                        <p:tgtEl>
                                          <p:spTgt spid="2">
                                            <p:txEl>
                                              <p:pRg st="9" end="9"/>
                                            </p:txEl>
                                          </p:spTgt>
                                        </p:tgtEl>
                                        <p:attrNameLst>
                                          <p:attrName>style.visibility</p:attrName>
                                        </p:attrNameLst>
                                      </p:cBhvr>
                                      <p:to>
                                        <p:strVal val="visible"/>
                                      </p:to>
                                    </p:set>
                                    <p:animEffect transition="in" filter="checkerboard(down)">
                                      <p:cBhvr>
                                        <p:cTn id="33" dur="500"/>
                                        <p:tgtEl>
                                          <p:spTgt spid="2">
                                            <p:txEl>
                                              <p:pRg st="9" end="9"/>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8" presetClass="entr" presetSubtype="32" fill="hold" grpId="0" nodeType="clickEffect">
                                  <p:stCondLst>
                                    <p:cond delay="0"/>
                                  </p:stCondLst>
                                  <p:childTnLst>
                                    <p:set>
                                      <p:cBhvr>
                                        <p:cTn id="37" dur="1" fill="hold">
                                          <p:stCondLst>
                                            <p:cond delay="0"/>
                                          </p:stCondLst>
                                        </p:cTn>
                                        <p:tgtEl>
                                          <p:spTgt spid="4"/>
                                        </p:tgtEl>
                                        <p:attrNameLst>
                                          <p:attrName>style.visibility</p:attrName>
                                        </p:attrNameLst>
                                      </p:cBhvr>
                                      <p:to>
                                        <p:strVal val="visible"/>
                                      </p:to>
                                    </p:set>
                                    <p:animEffect transition="in" filter="diamond(out)">
                                      <p:cBhvr>
                                        <p:cTn id="38"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marL="274320" indent="-274320" algn="r" rtl="1" fontAlgn="auto">
              <a:lnSpc>
                <a:spcPct val="90000"/>
              </a:lnSpc>
              <a:spcAft>
                <a:spcPts val="0"/>
              </a:spcAft>
              <a:buFontTx/>
              <a:buNone/>
              <a:defRPr/>
            </a:pPr>
            <a:r>
              <a:rPr lang="fa-IR" sz="2400" dirty="0" smtClean="0">
                <a:latin typeface="Arial Black" pitchFamily="34" charset="0"/>
                <a:cs typeface="B Homa" pitchFamily="2" charset="-78"/>
              </a:rPr>
              <a:t>در اینجا نکاتی عملی برای داشتن رژیم غــذایی سالم ترآورده شده است تا شـما با رعایت آن احساس نشاط و سلامت کنید :</a:t>
            </a:r>
          </a:p>
          <a:p>
            <a:pPr marL="274320" indent="-274320" algn="r" rtl="1" fontAlgn="auto">
              <a:lnSpc>
                <a:spcPct val="90000"/>
              </a:lnSpc>
              <a:spcAft>
                <a:spcPts val="0"/>
              </a:spcAft>
              <a:buFontTx/>
              <a:buNone/>
              <a:defRPr/>
            </a:pPr>
            <a:endParaRPr lang="fa-IR" sz="2400" dirty="0" smtClean="0">
              <a:latin typeface="Algerian" pitchFamily="82" charset="0"/>
              <a:cs typeface="B Homa" pitchFamily="2" charset="-78"/>
            </a:endParaRPr>
          </a:p>
          <a:p>
            <a:pPr marL="274320" indent="-274320" algn="r" rtl="1" fontAlgn="auto">
              <a:lnSpc>
                <a:spcPct val="90000"/>
              </a:lnSpc>
              <a:spcAft>
                <a:spcPts val="0"/>
              </a:spcAft>
              <a:buFontTx/>
              <a:buNone/>
              <a:defRPr/>
            </a:pPr>
            <a:r>
              <a:rPr lang="fa-IR" sz="2400" dirty="0" smtClean="0">
                <a:latin typeface="Arial Black" pitchFamily="34" charset="0"/>
                <a:cs typeface="B Homa" pitchFamily="2" charset="-78"/>
              </a:rPr>
              <a:t>      </a:t>
            </a:r>
            <a:r>
              <a:rPr lang="fa-IR" sz="2400" u="sng" dirty="0" smtClean="0">
                <a:solidFill>
                  <a:schemeClr val="accent3">
                    <a:lumMod val="40000"/>
                    <a:lumOff val="60000"/>
                  </a:schemeClr>
                </a:solidFill>
                <a:latin typeface="Arial Black" pitchFamily="34" charset="0"/>
                <a:cs typeface="B Homa" pitchFamily="2" charset="-78"/>
              </a:rPr>
              <a:t>کلید های اصلی در یک رژیم غذایی سالم :</a:t>
            </a:r>
          </a:p>
          <a:p>
            <a:pPr marL="274320" indent="-274320" algn="r" rtl="1" fontAlgn="auto">
              <a:lnSpc>
                <a:spcPct val="90000"/>
              </a:lnSpc>
              <a:spcAft>
                <a:spcPts val="0"/>
              </a:spcAft>
              <a:buFont typeface="Wingdings" pitchFamily="2" charset="2"/>
              <a:buChar char="v"/>
              <a:defRPr/>
            </a:pPr>
            <a:r>
              <a:rPr lang="fa-IR" sz="2400" dirty="0" smtClean="0">
                <a:latin typeface="Arial Black" pitchFamily="34" charset="0"/>
                <a:cs typeface="B Homa" pitchFamily="2" charset="-78"/>
              </a:rPr>
              <a:t> خوردن مقادیر صحیح مواد غذایی با توجه به </a:t>
            </a:r>
          </a:p>
          <a:p>
            <a:pPr marL="274320" indent="-274320" algn="r" rtl="1" fontAlgn="auto">
              <a:lnSpc>
                <a:spcPct val="90000"/>
              </a:lnSpc>
              <a:spcAft>
                <a:spcPts val="0"/>
              </a:spcAft>
              <a:buFont typeface="Wingdings" pitchFamily="2" charset="2"/>
              <a:buNone/>
              <a:defRPr/>
            </a:pPr>
            <a:r>
              <a:rPr lang="fa-IR" sz="2400" dirty="0" smtClean="0">
                <a:latin typeface="Arial Black" pitchFamily="34" charset="0"/>
                <a:cs typeface="B Homa" pitchFamily="2" charset="-78"/>
              </a:rPr>
              <a:t>      میزان فعالیت        </a:t>
            </a:r>
          </a:p>
          <a:p>
            <a:pPr marL="274320" indent="-274320" algn="r" rtl="1" fontAlgn="auto">
              <a:lnSpc>
                <a:spcPct val="90000"/>
              </a:lnSpc>
              <a:spcAft>
                <a:spcPts val="0"/>
              </a:spcAft>
              <a:buFont typeface="Wingdings" pitchFamily="2" charset="2"/>
              <a:buChar char="v"/>
              <a:defRPr/>
            </a:pPr>
            <a:r>
              <a:rPr lang="fa-IR" sz="2400" dirty="0" smtClean="0">
                <a:latin typeface="Arial Black" pitchFamily="34" charset="0"/>
                <a:cs typeface="B Homa" pitchFamily="2" charset="-78"/>
              </a:rPr>
              <a:t> خوردن مواد غذایی متنوع به منظور داشتن</a:t>
            </a:r>
          </a:p>
          <a:p>
            <a:pPr marL="274320" indent="-274320" algn="r" rtl="1" fontAlgn="auto">
              <a:lnSpc>
                <a:spcPct val="90000"/>
              </a:lnSpc>
              <a:spcAft>
                <a:spcPts val="0"/>
              </a:spcAft>
              <a:buFont typeface="Wingdings" pitchFamily="2" charset="2"/>
              <a:buNone/>
              <a:defRPr/>
            </a:pPr>
            <a:r>
              <a:rPr lang="fa-IR" sz="2400" dirty="0" smtClean="0">
                <a:latin typeface="Arial Black" pitchFamily="34" charset="0"/>
                <a:cs typeface="B Homa" pitchFamily="2" charset="-78"/>
              </a:rPr>
              <a:t>     یک رژیم غذایی متعادل</a:t>
            </a:r>
          </a:p>
          <a:p>
            <a:pPr marL="274320" indent="-274320" algn="just" rtl="1" fontAlgn="auto">
              <a:lnSpc>
                <a:spcPct val="90000"/>
              </a:lnSpc>
              <a:spcAft>
                <a:spcPts val="0"/>
              </a:spcAft>
              <a:buFont typeface="Wingdings" pitchFamily="2" charset="2"/>
              <a:buChar char="v"/>
              <a:defRPr/>
            </a:pPr>
            <a:r>
              <a:rPr lang="fa-IR" sz="2400" dirty="0" smtClean="0">
                <a:latin typeface="Arial Black" pitchFamily="34" charset="0"/>
                <a:cs typeface="B Homa" pitchFamily="2" charset="-78"/>
              </a:rPr>
              <a:t>     یک رژیم غذایی متعادل سالم حاوی انواع گوناگون مواد غذایی ، شـامل مقادیر زیـــادی از گروه میوه جات، سبزیجات و مواد غذایی گروه نان وغلات مثل نان تهیه شـــده با آرد سبوس دار و غلات  تهیه شــده از دانه کامل، برخی مواد غذایی غـنی از پروتئیـن مثل گوشــت، ماهی ، تخـم مرغ و حبوبات و برخی ازمواد غذایی لبنی می باشد.</a:t>
            </a:r>
          </a:p>
          <a:p>
            <a:pPr marL="274320" indent="-274320" fontAlgn="auto">
              <a:spcAft>
                <a:spcPts val="0"/>
              </a:spcAft>
              <a:buFont typeface="Wingdings 2"/>
              <a:buChar char=""/>
              <a:defRPr/>
            </a:pPr>
            <a:endParaRPr lang="en-US" sz="2400" dirty="0"/>
          </a:p>
        </p:txBody>
      </p:sp>
      <p:sp>
        <p:nvSpPr>
          <p:cNvPr id="3" name="Title 2"/>
          <p:cNvSpPr>
            <a:spLocks noGrp="1"/>
          </p:cNvSpPr>
          <p:nvPr>
            <p:ph type="title"/>
          </p:nvPr>
        </p:nvSpPr>
        <p:spPr/>
        <p:txBody>
          <a:bodyPr>
            <a:noAutofit/>
          </a:bodyPr>
          <a:lstStyle/>
          <a:p>
            <a:pPr algn="ctr" fontAlgn="auto">
              <a:spcAft>
                <a:spcPts val="0"/>
              </a:spcAft>
              <a:defRPr/>
            </a:pPr>
            <a:r>
              <a:rPr lang="fa-IR" sz="5400" b="1" smtClean="0">
                <a:solidFill>
                  <a:schemeClr val="accent3"/>
                </a:solidFill>
                <a:cs typeface="B Homa" pitchFamily="2" charset="-78"/>
              </a:rPr>
              <a:t>غذای خوب بخوریم!</a:t>
            </a:r>
            <a:endParaRPr sz="5400" b="1" smtClean="0">
              <a:solidFill>
                <a:schemeClr val="accent3"/>
              </a:solidFill>
              <a:cs typeface="B Homa" pitchFamily="2" charset="-78"/>
            </a:endParaRPr>
          </a:p>
        </p:txBody>
      </p:sp>
      <p:pic>
        <p:nvPicPr>
          <p:cNvPr id="4" name="Picture 9" descr="CA0HENK5"/>
          <p:cNvPicPr>
            <a:picLocks noChangeAspect="1" noChangeArrowheads="1"/>
          </p:cNvPicPr>
          <p:nvPr/>
        </p:nvPicPr>
        <p:blipFill>
          <a:blip r:embed="rId2" cstate="print"/>
          <a:srcRect/>
          <a:stretch>
            <a:fillRect/>
          </a:stretch>
        </p:blipFill>
        <p:spPr bwMode="auto">
          <a:xfrm>
            <a:off x="533400" y="2335213"/>
            <a:ext cx="2808288" cy="2160587"/>
          </a:xfrm>
          <a:prstGeom prst="rect">
            <a:avLst/>
          </a:prstGeom>
          <a:noFill/>
          <a:ln w="28575">
            <a:solidFill>
              <a:schemeClr val="tx2"/>
            </a:solid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5"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checkerboard(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5" fill="hold" grpId="0"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checkerboard(down)">
                                      <p:cBhvr>
                                        <p:cTn id="12" dur="500"/>
                                        <p:tgtEl>
                                          <p:spTgt spid="2">
                                            <p:txEl>
                                              <p:pRg st="2" end="2"/>
                                            </p:txEl>
                                          </p:spTgt>
                                        </p:tgtEl>
                                      </p:cBhvr>
                                    </p:animEffect>
                                  </p:childTnLst>
                                </p:cTn>
                              </p:par>
                              <p:par>
                                <p:cTn id="13" presetID="8" presetClass="entr" presetSubtype="32"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diamond(out)">
                                      <p:cBhvr>
                                        <p:cTn id="15" dur="20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5" presetClass="entr" presetSubtype="5" fill="hold" grpId="0" nodeType="clickEffect">
                                  <p:stCondLst>
                                    <p:cond delay="0"/>
                                  </p:stCondLst>
                                  <p:childTnLst>
                                    <p:set>
                                      <p:cBhvr>
                                        <p:cTn id="19" dur="1" fill="hold">
                                          <p:stCondLst>
                                            <p:cond delay="0"/>
                                          </p:stCondLst>
                                        </p:cTn>
                                        <p:tgtEl>
                                          <p:spTgt spid="2">
                                            <p:txEl>
                                              <p:pRg st="3" end="3"/>
                                            </p:txEl>
                                          </p:spTgt>
                                        </p:tgtEl>
                                        <p:attrNameLst>
                                          <p:attrName>style.visibility</p:attrName>
                                        </p:attrNameLst>
                                      </p:cBhvr>
                                      <p:to>
                                        <p:strVal val="visible"/>
                                      </p:to>
                                    </p:set>
                                    <p:animEffect transition="in" filter="checkerboard(down)">
                                      <p:cBhvr>
                                        <p:cTn id="20" dur="500"/>
                                        <p:tgtEl>
                                          <p:spTgt spid="2">
                                            <p:txEl>
                                              <p:pRg st="3" end="3"/>
                                            </p:txEl>
                                          </p:spTgt>
                                        </p:tgtEl>
                                      </p:cBhvr>
                                    </p:animEffect>
                                  </p:childTnLst>
                                </p:cTn>
                              </p:par>
                              <p:par>
                                <p:cTn id="21" presetID="5" presetClass="entr" presetSubtype="5" fill="hold" grpId="0" nodeType="with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animEffect transition="in" filter="checkerboard(down)">
                                      <p:cBhvr>
                                        <p:cTn id="23" dur="500"/>
                                        <p:tgtEl>
                                          <p:spTgt spid="2">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 presetClass="entr" presetSubtype="5" fill="hold" grpId="0" nodeType="clickEffect">
                                  <p:stCondLst>
                                    <p:cond delay="0"/>
                                  </p:stCondLst>
                                  <p:childTnLst>
                                    <p:set>
                                      <p:cBhvr>
                                        <p:cTn id="27" dur="1" fill="hold">
                                          <p:stCondLst>
                                            <p:cond delay="0"/>
                                          </p:stCondLst>
                                        </p:cTn>
                                        <p:tgtEl>
                                          <p:spTgt spid="2">
                                            <p:txEl>
                                              <p:pRg st="5" end="5"/>
                                            </p:txEl>
                                          </p:spTgt>
                                        </p:tgtEl>
                                        <p:attrNameLst>
                                          <p:attrName>style.visibility</p:attrName>
                                        </p:attrNameLst>
                                      </p:cBhvr>
                                      <p:to>
                                        <p:strVal val="visible"/>
                                      </p:to>
                                    </p:set>
                                    <p:animEffect transition="in" filter="checkerboard(down)">
                                      <p:cBhvr>
                                        <p:cTn id="28" dur="500"/>
                                        <p:tgtEl>
                                          <p:spTgt spid="2">
                                            <p:txEl>
                                              <p:pRg st="5" end="5"/>
                                            </p:txEl>
                                          </p:spTgt>
                                        </p:tgtEl>
                                      </p:cBhvr>
                                    </p:animEffect>
                                  </p:childTnLst>
                                </p:cTn>
                              </p:par>
                              <p:par>
                                <p:cTn id="29" presetID="5" presetClass="entr" presetSubtype="5" fill="hold" grpId="0" nodeType="with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animEffect transition="in" filter="checkerboard(down)">
                                      <p:cBhvr>
                                        <p:cTn id="31" dur="500"/>
                                        <p:tgtEl>
                                          <p:spTgt spid="2">
                                            <p:txEl>
                                              <p:pRg st="6" end="6"/>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5" presetClass="entr" presetSubtype="5" fill="hold" grpId="0" nodeType="clickEffect">
                                  <p:stCondLst>
                                    <p:cond delay="0"/>
                                  </p:stCondLst>
                                  <p:childTnLst>
                                    <p:set>
                                      <p:cBhvr>
                                        <p:cTn id="35" dur="1" fill="hold">
                                          <p:stCondLst>
                                            <p:cond delay="0"/>
                                          </p:stCondLst>
                                        </p:cTn>
                                        <p:tgtEl>
                                          <p:spTgt spid="2">
                                            <p:txEl>
                                              <p:pRg st="7" end="7"/>
                                            </p:txEl>
                                          </p:spTgt>
                                        </p:tgtEl>
                                        <p:attrNameLst>
                                          <p:attrName>style.visibility</p:attrName>
                                        </p:attrNameLst>
                                      </p:cBhvr>
                                      <p:to>
                                        <p:strVal val="visible"/>
                                      </p:to>
                                    </p:set>
                                    <p:animEffect transition="in" filter="checkerboard(down)">
                                      <p:cBhvr>
                                        <p:cTn id="36"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066800"/>
          </a:xfrm>
        </p:spPr>
        <p:txBody>
          <a:bodyPr rtlCol="0"/>
          <a:lstStyle/>
          <a:p>
            <a:pPr algn="ctr" fontAlgn="auto">
              <a:spcAft>
                <a:spcPts val="0"/>
              </a:spcAft>
              <a:defRPr/>
            </a:pPr>
            <a:r>
              <a:rPr lang="ar-SA" sz="4400" b="1" smtClean="0">
                <a:solidFill>
                  <a:schemeClr val="accent3"/>
                </a:solidFill>
                <a:cs typeface="B Homa" pitchFamily="2" charset="-78"/>
              </a:rPr>
              <a:t>هرم تغذيه</a:t>
            </a:r>
            <a:r>
              <a:rPr lang="fa-IR" sz="4400" b="1" smtClean="0">
                <a:solidFill>
                  <a:schemeClr val="accent3"/>
                </a:solidFill>
                <a:cs typeface="B Homa" pitchFamily="2" charset="-78"/>
              </a:rPr>
              <a:t> سالم</a:t>
            </a:r>
            <a:r>
              <a:rPr lang="ar-SA" sz="4400" b="1" smtClean="0">
                <a:solidFill>
                  <a:schemeClr val="accent3"/>
                </a:solidFill>
                <a:cs typeface="B Homa" pitchFamily="2" charset="-78"/>
              </a:rPr>
              <a:t> </a:t>
            </a:r>
            <a:endParaRPr sz="4400" b="1" smtClean="0">
              <a:solidFill>
                <a:schemeClr val="accent3"/>
              </a:solidFill>
              <a:cs typeface="B Homa" pitchFamily="2" charset="-78"/>
            </a:endParaRPr>
          </a:p>
        </p:txBody>
      </p:sp>
      <p:pic>
        <p:nvPicPr>
          <p:cNvPr id="26627" name="Picture 3" descr="C:\Users\health\Documents\12122.jpg"/>
          <p:cNvPicPr>
            <a:picLocks noChangeAspect="1" noChangeArrowheads="1"/>
          </p:cNvPicPr>
          <p:nvPr/>
        </p:nvPicPr>
        <p:blipFill>
          <a:blip r:embed="rId2" cstate="print"/>
          <a:srcRect/>
          <a:stretch>
            <a:fillRect/>
          </a:stretch>
        </p:blipFill>
        <p:spPr bwMode="auto">
          <a:xfrm>
            <a:off x="990600" y="1371600"/>
            <a:ext cx="7010400" cy="48006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3" name="Rectangle 3"/>
          <p:cNvSpPr>
            <a:spLocks noGrp="1" noChangeArrowheads="1"/>
          </p:cNvSpPr>
          <p:nvPr>
            <p:ph type="title"/>
          </p:nvPr>
        </p:nvSpPr>
        <p:spPr>
          <a:xfrm>
            <a:off x="457200" y="762000"/>
            <a:ext cx="8458200" cy="609600"/>
          </a:xfrm>
        </p:spPr>
        <p:txBody>
          <a:bodyPr>
            <a:normAutofit fontScale="90000"/>
          </a:bodyPr>
          <a:lstStyle/>
          <a:p>
            <a:pPr algn="ctr" fontAlgn="auto">
              <a:spcAft>
                <a:spcPts val="0"/>
              </a:spcAft>
              <a:defRPr/>
            </a:pPr>
            <a:r>
              <a:rPr lang="fa-IR" sz="4400" b="1" smtClean="0">
                <a:solidFill>
                  <a:schemeClr val="accent3"/>
                </a:solidFill>
                <a:cs typeface="B Homa" pitchFamily="2" charset="-78"/>
              </a:rPr>
              <a:t/>
            </a:r>
            <a:br>
              <a:rPr lang="fa-IR" sz="4400" b="1" smtClean="0">
                <a:solidFill>
                  <a:schemeClr val="accent3"/>
                </a:solidFill>
                <a:cs typeface="B Homa" pitchFamily="2" charset="-78"/>
              </a:rPr>
            </a:br>
            <a:r>
              <a:rPr lang="ar-SA" sz="4400" b="1" smtClean="0">
                <a:solidFill>
                  <a:schemeClr val="accent3"/>
                </a:solidFill>
                <a:cs typeface="B Homa" pitchFamily="2" charset="-78"/>
              </a:rPr>
              <a:t>براي تغذيه سالم سه كلمه را بايد به خاطر سپرد</a:t>
            </a:r>
            <a:endParaRPr sz="4400" b="1" smtClean="0">
              <a:solidFill>
                <a:schemeClr val="accent3"/>
              </a:solidFill>
              <a:cs typeface="B Homa" pitchFamily="2" charset="-78"/>
            </a:endParaRPr>
          </a:p>
        </p:txBody>
      </p:sp>
      <p:sp>
        <p:nvSpPr>
          <p:cNvPr id="5124" name="Rectangle 4"/>
          <p:cNvSpPr>
            <a:spLocks noGrp="1" noChangeArrowheads="1"/>
          </p:cNvSpPr>
          <p:nvPr>
            <p:ph type="body" idx="1"/>
          </p:nvPr>
        </p:nvSpPr>
        <p:spPr/>
        <p:txBody>
          <a:bodyPr>
            <a:normAutofit lnSpcReduction="10000"/>
          </a:bodyPr>
          <a:lstStyle/>
          <a:p>
            <a:pPr marL="274320" indent="-274320" algn="just" rtl="1" fontAlgn="auto">
              <a:lnSpc>
                <a:spcPct val="80000"/>
              </a:lnSpc>
              <a:spcAft>
                <a:spcPts val="0"/>
              </a:spcAft>
              <a:buFont typeface="Wingdings 2"/>
              <a:buChar char=""/>
              <a:defRPr/>
            </a:pPr>
            <a:r>
              <a:rPr lang="ar-SA" sz="2800" dirty="0" smtClean="0">
                <a:solidFill>
                  <a:schemeClr val="accent3">
                    <a:lumMod val="40000"/>
                    <a:lumOff val="60000"/>
                  </a:schemeClr>
                </a:solidFill>
                <a:cs typeface="B Homa" pitchFamily="2" charset="-78"/>
              </a:rPr>
              <a:t>ترتيب: </a:t>
            </a:r>
            <a:r>
              <a:rPr lang="ar-SA" sz="2800" dirty="0">
                <a:cs typeface="B Homa" pitchFamily="2" charset="-78"/>
              </a:rPr>
              <a:t>يعني از مواد موجود در پايين هرم تغذيه بايد بيشتر مصرف كرد. پس غذاي اصلي بايد شامل نان، برنج، ماكاروني، ميوه و سبزي باشد و قند و چربي كمتر از همه مصرف شود</a:t>
            </a:r>
            <a:r>
              <a:rPr lang="en-US" sz="2800" dirty="0">
                <a:cs typeface="B Homa" pitchFamily="2" charset="-78"/>
              </a:rPr>
              <a:t>.</a:t>
            </a:r>
            <a:endParaRPr lang="fa-IR" sz="2800" dirty="0">
              <a:cs typeface="B Homa" pitchFamily="2" charset="-78"/>
            </a:endParaRPr>
          </a:p>
          <a:p>
            <a:pPr marL="274320" indent="-274320" algn="just" rtl="1" fontAlgn="auto">
              <a:lnSpc>
                <a:spcPct val="80000"/>
              </a:lnSpc>
              <a:spcAft>
                <a:spcPts val="0"/>
              </a:spcAft>
              <a:buFont typeface="Wingdings" pitchFamily="2" charset="2"/>
              <a:buNone/>
              <a:defRPr/>
            </a:pPr>
            <a:endParaRPr lang="fa-IR" sz="2800" dirty="0">
              <a:cs typeface="B Homa" pitchFamily="2" charset="-78"/>
            </a:endParaRPr>
          </a:p>
          <a:p>
            <a:pPr marL="274320" indent="-274320" algn="just" rtl="1" fontAlgn="auto">
              <a:lnSpc>
                <a:spcPct val="80000"/>
              </a:lnSpc>
              <a:spcAft>
                <a:spcPts val="0"/>
              </a:spcAft>
              <a:buFont typeface="Wingdings 2"/>
              <a:buChar char=""/>
              <a:defRPr/>
            </a:pPr>
            <a:r>
              <a:rPr lang="ar-SA" sz="2800" dirty="0" smtClean="0">
                <a:solidFill>
                  <a:schemeClr val="accent3">
                    <a:lumMod val="40000"/>
                    <a:lumOff val="60000"/>
                  </a:schemeClr>
                </a:solidFill>
                <a:cs typeface="B Homa" pitchFamily="2" charset="-78"/>
              </a:rPr>
              <a:t>تنوع: </a:t>
            </a:r>
            <a:r>
              <a:rPr lang="ar-SA" sz="2800" dirty="0">
                <a:cs typeface="B Homa" pitchFamily="2" charset="-78"/>
              </a:rPr>
              <a:t>يعني از همه مواد موجود در هرم تغذيه بايد مصرف شود و غذا متنوع باشد و هيچ يك از طبقات هرم حذف نشود</a:t>
            </a:r>
            <a:r>
              <a:rPr lang="en-US" sz="2800" dirty="0">
                <a:cs typeface="B Homa" pitchFamily="2" charset="-78"/>
              </a:rPr>
              <a:t>.</a:t>
            </a:r>
            <a:endParaRPr lang="fa-IR" sz="2800" dirty="0">
              <a:cs typeface="B Homa" pitchFamily="2" charset="-78"/>
            </a:endParaRPr>
          </a:p>
          <a:p>
            <a:pPr marL="274320" indent="-274320" algn="just" rtl="1" fontAlgn="auto">
              <a:lnSpc>
                <a:spcPct val="80000"/>
              </a:lnSpc>
              <a:spcAft>
                <a:spcPts val="0"/>
              </a:spcAft>
              <a:buFont typeface="Wingdings" pitchFamily="2" charset="2"/>
              <a:buNone/>
              <a:defRPr/>
            </a:pPr>
            <a:endParaRPr lang="fa-IR" sz="2800" dirty="0">
              <a:cs typeface="B Homa" pitchFamily="2" charset="-78"/>
            </a:endParaRPr>
          </a:p>
          <a:p>
            <a:pPr marL="274320" indent="-274320" algn="just" rtl="1" fontAlgn="auto">
              <a:lnSpc>
                <a:spcPct val="80000"/>
              </a:lnSpc>
              <a:spcAft>
                <a:spcPts val="0"/>
              </a:spcAft>
              <a:buFont typeface="Wingdings 2"/>
              <a:buChar char=""/>
              <a:defRPr/>
            </a:pPr>
            <a:r>
              <a:rPr lang="ar-SA" sz="2800" dirty="0" smtClean="0">
                <a:solidFill>
                  <a:schemeClr val="accent3">
                    <a:lumMod val="40000"/>
                    <a:lumOff val="60000"/>
                  </a:schemeClr>
                </a:solidFill>
                <a:cs typeface="B Homa" pitchFamily="2" charset="-78"/>
              </a:rPr>
              <a:t>تناسب: </a:t>
            </a:r>
            <a:r>
              <a:rPr lang="ar-SA" sz="2800" dirty="0">
                <a:cs typeface="B Homa" pitchFamily="2" charset="-78"/>
              </a:rPr>
              <a:t>يعني تغذيه بايد با سن و شرايط جسمي و فعاليت بدني فرد متناسب باشد. مثلا زنان باردار و شيرده، كودكان و نوجوانان، انرژي و پروتئين بيشتري نياز دارند و مجازند از قندها و چربي ها و گوشت و حبوبات بيشتري در رژيم روزانه خود استفاده كنند</a:t>
            </a:r>
            <a:r>
              <a:rPr lang="en-US" sz="2800" dirty="0">
                <a:cs typeface="B Homa" pitchFamily="2" charset="-78"/>
              </a:rPr>
              <a:t>.</a:t>
            </a:r>
            <a:br>
              <a:rPr lang="en-US" sz="2800" dirty="0">
                <a:cs typeface="B Homa" pitchFamily="2" charset="-78"/>
              </a:rPr>
            </a:br>
            <a:r>
              <a:rPr lang="en-US" sz="2800" dirty="0">
                <a:cs typeface="B Homa" pitchFamily="2" charset="-78"/>
              </a:rPr>
              <a:t/>
            </a:r>
            <a:br>
              <a:rPr lang="en-US" sz="2800" dirty="0">
                <a:cs typeface="B Homa" pitchFamily="2" charset="-78"/>
              </a:rPr>
            </a:br>
            <a:endParaRPr lang="en-US" sz="2800" dirty="0">
              <a:cs typeface="B Homa" pitchFamily="2"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124">
                                            <p:txEl>
                                              <p:pRg st="0" end="0"/>
                                            </p:txEl>
                                          </p:spTgt>
                                        </p:tgtEl>
                                        <p:attrNameLst>
                                          <p:attrName>style.visibility</p:attrName>
                                        </p:attrNameLst>
                                      </p:cBhvr>
                                      <p:to>
                                        <p:strVal val="visible"/>
                                      </p:to>
                                    </p:set>
                                    <p:animEffect transition="in" filter="dissolve">
                                      <p:cBhvr>
                                        <p:cTn id="7" dur="500"/>
                                        <p:tgtEl>
                                          <p:spTgt spid="512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124">
                                            <p:txEl>
                                              <p:pRg st="2" end="2"/>
                                            </p:txEl>
                                          </p:spTgt>
                                        </p:tgtEl>
                                        <p:attrNameLst>
                                          <p:attrName>style.visibility</p:attrName>
                                        </p:attrNameLst>
                                      </p:cBhvr>
                                      <p:to>
                                        <p:strVal val="visible"/>
                                      </p:to>
                                    </p:set>
                                    <p:animEffect transition="in" filter="dissolve">
                                      <p:cBhvr>
                                        <p:cTn id="12" dur="500"/>
                                        <p:tgtEl>
                                          <p:spTgt spid="512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5124">
                                            <p:txEl>
                                              <p:pRg st="4" end="4"/>
                                            </p:txEl>
                                          </p:spTgt>
                                        </p:tgtEl>
                                        <p:attrNameLst>
                                          <p:attrName>style.visibility</p:attrName>
                                        </p:attrNameLst>
                                      </p:cBhvr>
                                      <p:to>
                                        <p:strVal val="visible"/>
                                      </p:to>
                                    </p:set>
                                    <p:animEffect transition="in" filter="dissolve">
                                      <p:cBhvr>
                                        <p:cTn id="17" dur="500"/>
                                        <p:tgtEl>
                                          <p:spTgt spid="512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4"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algn="ctr" fontAlgn="auto">
              <a:spcAft>
                <a:spcPts val="0"/>
              </a:spcAft>
              <a:defRPr/>
            </a:pPr>
            <a:r>
              <a:rPr lang="fa-IR" sz="4800" b="1" smtClean="0">
                <a:solidFill>
                  <a:schemeClr val="accent3"/>
                </a:solidFill>
                <a:cs typeface="B Homa" pitchFamily="2" charset="-78"/>
              </a:rPr>
              <a:t>” هشت نکته برای خوب خوردن “</a:t>
            </a:r>
            <a:endParaRPr sz="4800" b="1" smtClean="0">
              <a:solidFill>
                <a:schemeClr val="accent3"/>
              </a:solidFill>
              <a:cs typeface="B Homa" pitchFamily="2" charset="-78"/>
            </a:endParaRPr>
          </a:p>
        </p:txBody>
      </p:sp>
      <p:sp>
        <p:nvSpPr>
          <p:cNvPr id="23555" name="Content Placeholder 2"/>
          <p:cNvSpPr>
            <a:spLocks noGrp="1"/>
          </p:cNvSpPr>
          <p:nvPr>
            <p:ph sz="half" idx="1"/>
          </p:nvPr>
        </p:nvSpPr>
        <p:spPr>
          <a:xfrm>
            <a:off x="457200" y="1676400"/>
            <a:ext cx="4059238" cy="4419600"/>
          </a:xfrm>
        </p:spPr>
        <p:txBody>
          <a:bodyPr/>
          <a:lstStyle/>
          <a:p>
            <a:pPr algn="just" rtl="1">
              <a:lnSpc>
                <a:spcPct val="80000"/>
              </a:lnSpc>
              <a:buFontTx/>
              <a:buNone/>
            </a:pPr>
            <a:r>
              <a:rPr lang="fa-IR" sz="2200" smtClean="0">
                <a:cs typeface="B Homa" pitchFamily="2" charset="-78"/>
              </a:rPr>
              <a:t>6- فعال باشیم و سعی کنید وزن مطلوب داشته باشیم.</a:t>
            </a:r>
          </a:p>
          <a:p>
            <a:pPr algn="just" rtl="1">
              <a:lnSpc>
                <a:spcPct val="80000"/>
              </a:lnSpc>
              <a:buFontTx/>
              <a:buNone/>
            </a:pPr>
            <a:r>
              <a:rPr lang="fa-IR" sz="2200" smtClean="0">
                <a:cs typeface="B Homa" pitchFamily="2" charset="-78"/>
              </a:rPr>
              <a:t>7- آب زیاد بنوشیم.</a:t>
            </a:r>
          </a:p>
          <a:p>
            <a:pPr algn="just" rtl="1">
              <a:lnSpc>
                <a:spcPct val="80000"/>
              </a:lnSpc>
              <a:buFontTx/>
              <a:buNone/>
            </a:pPr>
            <a:r>
              <a:rPr lang="fa-IR" sz="2200" smtClean="0">
                <a:cs typeface="B Homa" pitchFamily="2" charset="-78"/>
              </a:rPr>
              <a:t>8- خوردن صبحانه را فراموش نکنیم.</a:t>
            </a:r>
          </a:p>
          <a:p>
            <a:pPr algn="just" rtl="1">
              <a:lnSpc>
                <a:spcPct val="80000"/>
              </a:lnSpc>
              <a:buFontTx/>
              <a:buNone/>
            </a:pPr>
            <a:r>
              <a:rPr lang="fa-IR" sz="2200" b="1" smtClean="0">
                <a:cs typeface="B Homa" pitchFamily="2" charset="-78"/>
              </a:rPr>
              <a:t> </a:t>
            </a:r>
            <a:endParaRPr lang="en-US" sz="2200" b="1" smtClean="0">
              <a:cs typeface="B Homa" pitchFamily="2" charset="-78"/>
            </a:endParaRPr>
          </a:p>
          <a:p>
            <a:endParaRPr lang="en-US" sz="2200" smtClean="0"/>
          </a:p>
        </p:txBody>
      </p:sp>
      <p:sp>
        <p:nvSpPr>
          <p:cNvPr id="23556" name="Content Placeholder 3"/>
          <p:cNvSpPr>
            <a:spLocks noGrp="1"/>
          </p:cNvSpPr>
          <p:nvPr>
            <p:ph sz="half" idx="2"/>
          </p:nvPr>
        </p:nvSpPr>
        <p:spPr>
          <a:xfrm>
            <a:off x="4648200" y="1676400"/>
            <a:ext cx="4059238" cy="4648200"/>
          </a:xfrm>
        </p:spPr>
        <p:txBody>
          <a:bodyPr/>
          <a:lstStyle/>
          <a:p>
            <a:pPr algn="just" rtl="1">
              <a:lnSpc>
                <a:spcPct val="80000"/>
              </a:lnSpc>
              <a:buFontTx/>
              <a:buNone/>
            </a:pPr>
            <a:r>
              <a:rPr lang="fa-IR" sz="2200" smtClean="0">
                <a:cs typeface="B Homa" pitchFamily="2" charset="-78"/>
              </a:rPr>
              <a:t>1- وعدهای غذایی را بر پایه مواد غذایی نشاسته ای (گروه نان و غلات) تنظیم نماییم.</a:t>
            </a:r>
          </a:p>
          <a:p>
            <a:pPr algn="just" rtl="1">
              <a:lnSpc>
                <a:spcPct val="80000"/>
              </a:lnSpc>
              <a:buFontTx/>
              <a:buNone/>
            </a:pPr>
            <a:r>
              <a:rPr lang="fa-IR" sz="2200" smtClean="0">
                <a:cs typeface="B Homa" pitchFamily="2" charset="-78"/>
              </a:rPr>
              <a:t>2- مقادیر زیادی میوه و سبزیجات مصرف نماییم.</a:t>
            </a:r>
          </a:p>
          <a:p>
            <a:pPr algn="just" rtl="1">
              <a:lnSpc>
                <a:spcPct val="80000"/>
              </a:lnSpc>
              <a:buFontTx/>
              <a:buNone/>
            </a:pPr>
            <a:r>
              <a:rPr lang="fa-IR" sz="2200" smtClean="0">
                <a:cs typeface="B Homa" pitchFamily="2" charset="-78"/>
              </a:rPr>
              <a:t>3- ماهی بیشتری در هفته مصرف نمایید.از انواع ماهی های غنی از امگا- 3 بیشتر استفاده نماییم.</a:t>
            </a:r>
          </a:p>
          <a:p>
            <a:pPr algn="just" rtl="1">
              <a:lnSpc>
                <a:spcPct val="80000"/>
              </a:lnSpc>
              <a:buFontTx/>
              <a:buNone/>
            </a:pPr>
            <a:r>
              <a:rPr lang="fa-IR" sz="2200" smtClean="0">
                <a:cs typeface="B Homa" pitchFamily="2" charset="-78"/>
              </a:rPr>
              <a:t>4- مصرف اسیدهای چرب اشباع و قند و شکر را کاهش دهیم.</a:t>
            </a:r>
          </a:p>
          <a:p>
            <a:pPr algn="just" rtl="1">
              <a:lnSpc>
                <a:spcPct val="80000"/>
              </a:lnSpc>
              <a:buFontTx/>
              <a:buNone/>
            </a:pPr>
            <a:r>
              <a:rPr lang="fa-IR" sz="2200" smtClean="0">
                <a:cs typeface="B Homa" pitchFamily="2" charset="-78"/>
              </a:rPr>
              <a:t>5- سعی کنیم نمک کمتری مصرف نماییم ولی همان مقدار را هم از نمک ید دار استفاده نماییم. این مقدار برای بزرگسالان بیشتر از 6 گرم در روز نباشد.</a:t>
            </a:r>
          </a:p>
          <a:p>
            <a:endParaRPr lang="en-US" sz="2200" smtClean="0"/>
          </a:p>
        </p:txBody>
      </p:sp>
      <p:sp>
        <p:nvSpPr>
          <p:cNvPr id="23557" name="AutoShape 12"/>
          <p:cNvSpPr>
            <a:spLocks noChangeArrowheads="1"/>
          </p:cNvSpPr>
          <p:nvPr/>
        </p:nvSpPr>
        <p:spPr bwMode="auto">
          <a:xfrm>
            <a:off x="323850" y="4076700"/>
            <a:ext cx="4464050" cy="1512888"/>
          </a:xfrm>
          <a:prstGeom prst="cloudCallout">
            <a:avLst>
              <a:gd name="adj1" fmla="val -47935"/>
              <a:gd name="adj2" fmla="val 61125"/>
            </a:avLst>
          </a:prstGeom>
          <a:solidFill>
            <a:schemeClr val="accent2"/>
          </a:solidFill>
          <a:ln w="9525">
            <a:solidFill>
              <a:schemeClr val="tx1"/>
            </a:solidFill>
            <a:round/>
            <a:headEnd/>
            <a:tailEnd/>
          </a:ln>
        </p:spPr>
        <p:txBody>
          <a:bodyPr/>
          <a:lstStyle/>
          <a:p>
            <a:pPr algn="ctr" rtl="1">
              <a:lnSpc>
                <a:spcPct val="80000"/>
              </a:lnSpc>
            </a:pPr>
            <a:endParaRPr lang="fa-IR" b="1">
              <a:latin typeface="Constantia" pitchFamily="18" charset="0"/>
              <a:cs typeface="B Homa" pitchFamily="2" charset="-78"/>
            </a:endParaRPr>
          </a:p>
          <a:p>
            <a:pPr algn="ctr" rtl="1">
              <a:lnSpc>
                <a:spcPct val="80000"/>
              </a:lnSpc>
            </a:pPr>
            <a:r>
              <a:rPr lang="fa-IR" sz="2000" b="1">
                <a:latin typeface="Constantia" pitchFamily="18" charset="0"/>
                <a:cs typeface="B Homa" pitchFamily="2" charset="-78"/>
              </a:rPr>
              <a:t>و بخاطر داشته باشیم که از خوردن غذا لذت ببریم!</a:t>
            </a:r>
            <a:endParaRPr lang="en-US" sz="2000" b="1">
              <a:latin typeface="Constantia" pitchFamily="18" charset="0"/>
              <a:cs typeface="B Homa" pitchFamily="2"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5" fill="hold" grpId="0" nodeType="clickEffect">
                                  <p:stCondLst>
                                    <p:cond delay="0"/>
                                  </p:stCondLst>
                                  <p:childTnLst>
                                    <p:set>
                                      <p:cBhvr>
                                        <p:cTn id="6" dur="1" fill="hold">
                                          <p:stCondLst>
                                            <p:cond delay="0"/>
                                          </p:stCondLst>
                                        </p:cTn>
                                        <p:tgtEl>
                                          <p:spTgt spid="23556">
                                            <p:txEl>
                                              <p:pRg st="0" end="0"/>
                                            </p:txEl>
                                          </p:spTgt>
                                        </p:tgtEl>
                                        <p:attrNameLst>
                                          <p:attrName>style.visibility</p:attrName>
                                        </p:attrNameLst>
                                      </p:cBhvr>
                                      <p:to>
                                        <p:strVal val="visible"/>
                                      </p:to>
                                    </p:set>
                                    <p:animEffect transition="in" filter="checkerboard(down)">
                                      <p:cBhvr>
                                        <p:cTn id="7" dur="500"/>
                                        <p:tgtEl>
                                          <p:spTgt spid="2355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5" fill="hold" grpId="0" nodeType="clickEffect">
                                  <p:stCondLst>
                                    <p:cond delay="0"/>
                                  </p:stCondLst>
                                  <p:childTnLst>
                                    <p:set>
                                      <p:cBhvr>
                                        <p:cTn id="11" dur="1" fill="hold">
                                          <p:stCondLst>
                                            <p:cond delay="0"/>
                                          </p:stCondLst>
                                        </p:cTn>
                                        <p:tgtEl>
                                          <p:spTgt spid="23556">
                                            <p:txEl>
                                              <p:pRg st="1" end="1"/>
                                            </p:txEl>
                                          </p:spTgt>
                                        </p:tgtEl>
                                        <p:attrNameLst>
                                          <p:attrName>style.visibility</p:attrName>
                                        </p:attrNameLst>
                                      </p:cBhvr>
                                      <p:to>
                                        <p:strVal val="visible"/>
                                      </p:to>
                                    </p:set>
                                    <p:animEffect transition="in" filter="checkerboard(down)">
                                      <p:cBhvr>
                                        <p:cTn id="12" dur="500"/>
                                        <p:tgtEl>
                                          <p:spTgt spid="2355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5" fill="hold" grpId="0" nodeType="clickEffect">
                                  <p:stCondLst>
                                    <p:cond delay="0"/>
                                  </p:stCondLst>
                                  <p:childTnLst>
                                    <p:set>
                                      <p:cBhvr>
                                        <p:cTn id="16" dur="1" fill="hold">
                                          <p:stCondLst>
                                            <p:cond delay="0"/>
                                          </p:stCondLst>
                                        </p:cTn>
                                        <p:tgtEl>
                                          <p:spTgt spid="23556">
                                            <p:txEl>
                                              <p:pRg st="2" end="2"/>
                                            </p:txEl>
                                          </p:spTgt>
                                        </p:tgtEl>
                                        <p:attrNameLst>
                                          <p:attrName>style.visibility</p:attrName>
                                        </p:attrNameLst>
                                      </p:cBhvr>
                                      <p:to>
                                        <p:strVal val="visible"/>
                                      </p:to>
                                    </p:set>
                                    <p:animEffect transition="in" filter="checkerboard(down)">
                                      <p:cBhvr>
                                        <p:cTn id="17" dur="500"/>
                                        <p:tgtEl>
                                          <p:spTgt spid="2355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5" fill="hold" grpId="0" nodeType="clickEffect">
                                  <p:stCondLst>
                                    <p:cond delay="0"/>
                                  </p:stCondLst>
                                  <p:childTnLst>
                                    <p:set>
                                      <p:cBhvr>
                                        <p:cTn id="21" dur="1" fill="hold">
                                          <p:stCondLst>
                                            <p:cond delay="0"/>
                                          </p:stCondLst>
                                        </p:cTn>
                                        <p:tgtEl>
                                          <p:spTgt spid="23556">
                                            <p:txEl>
                                              <p:pRg st="3" end="3"/>
                                            </p:txEl>
                                          </p:spTgt>
                                        </p:tgtEl>
                                        <p:attrNameLst>
                                          <p:attrName>style.visibility</p:attrName>
                                        </p:attrNameLst>
                                      </p:cBhvr>
                                      <p:to>
                                        <p:strVal val="visible"/>
                                      </p:to>
                                    </p:set>
                                    <p:animEffect transition="in" filter="checkerboard(down)">
                                      <p:cBhvr>
                                        <p:cTn id="22" dur="500"/>
                                        <p:tgtEl>
                                          <p:spTgt spid="2355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5" fill="hold" grpId="0" nodeType="clickEffect">
                                  <p:stCondLst>
                                    <p:cond delay="0"/>
                                  </p:stCondLst>
                                  <p:childTnLst>
                                    <p:set>
                                      <p:cBhvr>
                                        <p:cTn id="26" dur="1" fill="hold">
                                          <p:stCondLst>
                                            <p:cond delay="0"/>
                                          </p:stCondLst>
                                        </p:cTn>
                                        <p:tgtEl>
                                          <p:spTgt spid="23556">
                                            <p:txEl>
                                              <p:pRg st="4" end="4"/>
                                            </p:txEl>
                                          </p:spTgt>
                                        </p:tgtEl>
                                        <p:attrNameLst>
                                          <p:attrName>style.visibility</p:attrName>
                                        </p:attrNameLst>
                                      </p:cBhvr>
                                      <p:to>
                                        <p:strVal val="visible"/>
                                      </p:to>
                                    </p:set>
                                    <p:animEffect transition="in" filter="checkerboard(down)">
                                      <p:cBhvr>
                                        <p:cTn id="27" dur="500"/>
                                        <p:tgtEl>
                                          <p:spTgt spid="23556">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5" fill="hold" grpId="0" nodeType="clickEffect">
                                  <p:stCondLst>
                                    <p:cond delay="0"/>
                                  </p:stCondLst>
                                  <p:childTnLst>
                                    <p:set>
                                      <p:cBhvr>
                                        <p:cTn id="31" dur="1" fill="hold">
                                          <p:stCondLst>
                                            <p:cond delay="0"/>
                                          </p:stCondLst>
                                        </p:cTn>
                                        <p:tgtEl>
                                          <p:spTgt spid="23555">
                                            <p:txEl>
                                              <p:pRg st="0" end="0"/>
                                            </p:txEl>
                                          </p:spTgt>
                                        </p:tgtEl>
                                        <p:attrNameLst>
                                          <p:attrName>style.visibility</p:attrName>
                                        </p:attrNameLst>
                                      </p:cBhvr>
                                      <p:to>
                                        <p:strVal val="visible"/>
                                      </p:to>
                                    </p:set>
                                    <p:animEffect transition="in" filter="checkerboard(down)">
                                      <p:cBhvr>
                                        <p:cTn id="32" dur="500"/>
                                        <p:tgtEl>
                                          <p:spTgt spid="23555">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5" fill="hold" grpId="0" nodeType="clickEffect">
                                  <p:stCondLst>
                                    <p:cond delay="0"/>
                                  </p:stCondLst>
                                  <p:childTnLst>
                                    <p:set>
                                      <p:cBhvr>
                                        <p:cTn id="36" dur="1" fill="hold">
                                          <p:stCondLst>
                                            <p:cond delay="0"/>
                                          </p:stCondLst>
                                        </p:cTn>
                                        <p:tgtEl>
                                          <p:spTgt spid="23555">
                                            <p:txEl>
                                              <p:pRg st="1" end="1"/>
                                            </p:txEl>
                                          </p:spTgt>
                                        </p:tgtEl>
                                        <p:attrNameLst>
                                          <p:attrName>style.visibility</p:attrName>
                                        </p:attrNameLst>
                                      </p:cBhvr>
                                      <p:to>
                                        <p:strVal val="visible"/>
                                      </p:to>
                                    </p:set>
                                    <p:animEffect transition="in" filter="checkerboard(down)">
                                      <p:cBhvr>
                                        <p:cTn id="37" dur="500"/>
                                        <p:tgtEl>
                                          <p:spTgt spid="23555">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 presetClass="entr" presetSubtype="5" fill="hold" grpId="0" nodeType="clickEffect">
                                  <p:stCondLst>
                                    <p:cond delay="0"/>
                                  </p:stCondLst>
                                  <p:childTnLst>
                                    <p:set>
                                      <p:cBhvr>
                                        <p:cTn id="41" dur="1" fill="hold">
                                          <p:stCondLst>
                                            <p:cond delay="0"/>
                                          </p:stCondLst>
                                        </p:cTn>
                                        <p:tgtEl>
                                          <p:spTgt spid="23555">
                                            <p:txEl>
                                              <p:pRg st="2" end="2"/>
                                            </p:txEl>
                                          </p:spTgt>
                                        </p:tgtEl>
                                        <p:attrNameLst>
                                          <p:attrName>style.visibility</p:attrName>
                                        </p:attrNameLst>
                                      </p:cBhvr>
                                      <p:to>
                                        <p:strVal val="visible"/>
                                      </p:to>
                                    </p:set>
                                    <p:animEffect transition="in" filter="checkerboard(down)">
                                      <p:cBhvr>
                                        <p:cTn id="42" dur="500"/>
                                        <p:tgtEl>
                                          <p:spTgt spid="23555">
                                            <p:txEl>
                                              <p:pRg st="2" end="2"/>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8" presetClass="entr" presetSubtype="32" fill="hold" grpId="0" nodeType="clickEffect">
                                  <p:stCondLst>
                                    <p:cond delay="0"/>
                                  </p:stCondLst>
                                  <p:childTnLst>
                                    <p:set>
                                      <p:cBhvr>
                                        <p:cTn id="46" dur="1" fill="hold">
                                          <p:stCondLst>
                                            <p:cond delay="0"/>
                                          </p:stCondLst>
                                        </p:cTn>
                                        <p:tgtEl>
                                          <p:spTgt spid="23557"/>
                                        </p:tgtEl>
                                        <p:attrNameLst>
                                          <p:attrName>style.visibility</p:attrName>
                                        </p:attrNameLst>
                                      </p:cBhvr>
                                      <p:to>
                                        <p:strVal val="visible"/>
                                      </p:to>
                                    </p:set>
                                    <p:animEffect transition="in" filter="diamond(out)">
                                      <p:cBhvr>
                                        <p:cTn id="47" dur="2000"/>
                                        <p:tgtEl>
                                          <p:spTgt spid="235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build="p"/>
      <p:bldP spid="23556" grpId="0" build="p"/>
      <p:bldP spid="2355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p:cNvSpPr>
            <a:spLocks noGrp="1" noChangeArrowheads="1"/>
          </p:cNvSpPr>
          <p:nvPr>
            <p:ph type="body" idx="1"/>
          </p:nvPr>
        </p:nvSpPr>
        <p:spPr>
          <a:xfrm>
            <a:off x="468313" y="1773238"/>
            <a:ext cx="8207375" cy="4608512"/>
          </a:xfrm>
          <a:ln w="38100">
            <a:solidFill>
              <a:schemeClr val="tx1"/>
            </a:solidFill>
          </a:ln>
        </p:spPr>
        <p:txBody>
          <a:bodyPr/>
          <a:lstStyle/>
          <a:p>
            <a:pPr marL="609600" indent="-609600">
              <a:buFontTx/>
              <a:buAutoNum type="arabicPeriod"/>
            </a:pPr>
            <a:endParaRPr lang="fa-IR" sz="2400" smtClean="0"/>
          </a:p>
          <a:p>
            <a:pPr marL="609600" indent="-609600">
              <a:buFontTx/>
              <a:buNone/>
            </a:pPr>
            <a:r>
              <a:rPr lang="fa-IR" sz="2800" b="1" smtClean="0"/>
              <a:t>  </a:t>
            </a:r>
            <a:r>
              <a:rPr lang="fa-IR" smtClean="0"/>
              <a:t>        </a:t>
            </a:r>
            <a:endParaRPr lang="en-US" smtClean="0"/>
          </a:p>
        </p:txBody>
      </p:sp>
      <p:pic>
        <p:nvPicPr>
          <p:cNvPr id="29699" name="Picture 6" descr="CA8OW7ZG"/>
          <p:cNvPicPr>
            <a:picLocks noChangeAspect="1" noChangeArrowheads="1"/>
          </p:cNvPicPr>
          <p:nvPr/>
        </p:nvPicPr>
        <p:blipFill>
          <a:blip r:embed="rId2" cstate="print"/>
          <a:srcRect/>
          <a:stretch>
            <a:fillRect/>
          </a:stretch>
        </p:blipFill>
        <p:spPr bwMode="auto">
          <a:xfrm>
            <a:off x="827088" y="2349500"/>
            <a:ext cx="2089150" cy="1511300"/>
          </a:xfrm>
          <a:prstGeom prst="rect">
            <a:avLst/>
          </a:prstGeom>
          <a:noFill/>
          <a:ln w="28575">
            <a:solidFill>
              <a:schemeClr val="hlink"/>
            </a:solidFill>
            <a:miter lim="800000"/>
            <a:headEnd/>
            <a:tailEnd/>
          </a:ln>
        </p:spPr>
      </p:pic>
      <p:pic>
        <p:nvPicPr>
          <p:cNvPr id="29700" name="Picture 7" descr="CAS0RUVQ"/>
          <p:cNvPicPr>
            <a:picLocks noChangeAspect="1" noChangeArrowheads="1"/>
          </p:cNvPicPr>
          <p:nvPr/>
        </p:nvPicPr>
        <p:blipFill>
          <a:blip r:embed="rId3" cstate="print"/>
          <a:srcRect/>
          <a:stretch>
            <a:fillRect/>
          </a:stretch>
        </p:blipFill>
        <p:spPr bwMode="auto">
          <a:xfrm>
            <a:off x="5867400" y="2349500"/>
            <a:ext cx="2017713" cy="1584325"/>
          </a:xfrm>
          <a:prstGeom prst="rect">
            <a:avLst/>
          </a:prstGeom>
          <a:noFill/>
          <a:ln w="28575">
            <a:solidFill>
              <a:srgbClr val="CCCCFF"/>
            </a:solidFill>
            <a:miter lim="800000"/>
            <a:headEnd/>
            <a:tailEnd/>
          </a:ln>
        </p:spPr>
      </p:pic>
      <p:pic>
        <p:nvPicPr>
          <p:cNvPr id="29701" name="Picture 8" descr="CARL1VHB"/>
          <p:cNvPicPr>
            <a:picLocks noChangeAspect="1" noChangeArrowheads="1"/>
          </p:cNvPicPr>
          <p:nvPr/>
        </p:nvPicPr>
        <p:blipFill>
          <a:blip r:embed="rId4" cstate="print"/>
          <a:srcRect/>
          <a:stretch>
            <a:fillRect/>
          </a:stretch>
        </p:blipFill>
        <p:spPr bwMode="auto">
          <a:xfrm>
            <a:off x="827088" y="4292600"/>
            <a:ext cx="2089150" cy="1584325"/>
          </a:xfrm>
          <a:prstGeom prst="rect">
            <a:avLst/>
          </a:prstGeom>
          <a:noFill/>
          <a:ln w="28575">
            <a:solidFill>
              <a:schemeClr val="folHlink"/>
            </a:solidFill>
            <a:miter lim="800000"/>
            <a:headEnd/>
            <a:tailEnd/>
          </a:ln>
        </p:spPr>
      </p:pic>
      <p:pic>
        <p:nvPicPr>
          <p:cNvPr id="29702" name="Picture 10" descr="CASBY3OX"/>
          <p:cNvPicPr>
            <a:picLocks noChangeAspect="1" noChangeArrowheads="1"/>
          </p:cNvPicPr>
          <p:nvPr/>
        </p:nvPicPr>
        <p:blipFill>
          <a:blip r:embed="rId5" cstate="print"/>
          <a:srcRect/>
          <a:stretch>
            <a:fillRect/>
          </a:stretch>
        </p:blipFill>
        <p:spPr bwMode="auto">
          <a:xfrm>
            <a:off x="3348038" y="3284538"/>
            <a:ext cx="2160587" cy="1873250"/>
          </a:xfrm>
          <a:prstGeom prst="rect">
            <a:avLst/>
          </a:prstGeom>
          <a:noFill/>
          <a:ln w="28575">
            <a:solidFill>
              <a:srgbClr val="33CCCC"/>
            </a:solidFill>
            <a:miter lim="800000"/>
            <a:headEnd/>
            <a:tailEnd/>
          </a:ln>
        </p:spPr>
      </p:pic>
      <p:sp>
        <p:nvSpPr>
          <p:cNvPr id="9228" name="Rectangle 12"/>
          <p:cNvSpPr>
            <a:spLocks noGrp="1" noChangeArrowheads="1"/>
          </p:cNvSpPr>
          <p:nvPr>
            <p:ph type="title"/>
          </p:nvPr>
        </p:nvSpPr>
        <p:spPr>
          <a:xfrm>
            <a:off x="395288" y="476250"/>
            <a:ext cx="8229600" cy="1066800"/>
          </a:xfrm>
        </p:spPr>
        <p:txBody>
          <a:bodyPr>
            <a:normAutofit fontScale="90000"/>
          </a:bodyPr>
          <a:lstStyle/>
          <a:p>
            <a:pPr algn="ctr" fontAlgn="auto">
              <a:spcAft>
                <a:spcPts val="0"/>
              </a:spcAft>
              <a:defRPr/>
            </a:pPr>
            <a:r>
              <a:rPr lang="fa-IR" sz="4000" b="1" smtClean="0">
                <a:solidFill>
                  <a:schemeClr val="accent3"/>
                </a:solidFill>
                <a:cs typeface="B Homa" pitchFamily="2" charset="-78"/>
              </a:rPr>
              <a:t/>
            </a:r>
            <a:br>
              <a:rPr lang="fa-IR" sz="4000" b="1" smtClean="0">
                <a:solidFill>
                  <a:schemeClr val="accent3"/>
                </a:solidFill>
                <a:cs typeface="B Homa" pitchFamily="2" charset="-78"/>
              </a:rPr>
            </a:br>
            <a:r>
              <a:rPr lang="fa-IR" sz="4000" b="1" smtClean="0">
                <a:solidFill>
                  <a:schemeClr val="accent3"/>
                </a:solidFill>
                <a:cs typeface="B Homa" pitchFamily="2" charset="-78"/>
              </a:rPr>
              <a:t>. </a:t>
            </a:r>
            <a:br>
              <a:rPr lang="fa-IR" sz="4000" b="1" smtClean="0">
                <a:solidFill>
                  <a:schemeClr val="accent3"/>
                </a:solidFill>
                <a:cs typeface="B Homa" pitchFamily="2" charset="-78"/>
              </a:rPr>
            </a:br>
            <a:r>
              <a:rPr lang="fa-IR" sz="4000" b="1" smtClean="0">
                <a:solidFill>
                  <a:schemeClr val="accent3"/>
                </a:solidFill>
                <a:cs typeface="B Homa" pitchFamily="2" charset="-78"/>
              </a:rPr>
              <a:t>                                 </a:t>
            </a:r>
            <a:br>
              <a:rPr lang="fa-IR" sz="4000" b="1" smtClean="0">
                <a:solidFill>
                  <a:schemeClr val="accent3"/>
                </a:solidFill>
                <a:cs typeface="B Homa" pitchFamily="2" charset="-78"/>
              </a:rPr>
            </a:br>
            <a:r>
              <a:rPr lang="fa-IR" sz="4000" b="1" smtClean="0">
                <a:solidFill>
                  <a:schemeClr val="accent3"/>
                </a:solidFill>
                <a:cs typeface="B Homa" pitchFamily="2" charset="-78"/>
              </a:rPr>
              <a:t> 1-    وعده های غذایی خود را بر پایه مواد غذایی </a:t>
            </a:r>
            <a:br>
              <a:rPr lang="fa-IR" sz="4000" b="1" smtClean="0">
                <a:solidFill>
                  <a:schemeClr val="accent3"/>
                </a:solidFill>
                <a:cs typeface="B Homa" pitchFamily="2" charset="-78"/>
              </a:rPr>
            </a:br>
            <a:r>
              <a:rPr lang="fa-IR" sz="4000" b="1" smtClean="0">
                <a:solidFill>
                  <a:schemeClr val="accent3"/>
                </a:solidFill>
                <a:cs typeface="B Homa" pitchFamily="2" charset="-78"/>
              </a:rPr>
              <a:t>گروه نان و غلات قراردهیم </a:t>
            </a:r>
          </a:p>
        </p:txBody>
      </p:sp>
      <p:pic>
        <p:nvPicPr>
          <p:cNvPr id="29704" name="Picture 13" descr="italian_pasta"/>
          <p:cNvPicPr>
            <a:picLocks noChangeAspect="1" noChangeArrowheads="1"/>
          </p:cNvPicPr>
          <p:nvPr/>
        </p:nvPicPr>
        <p:blipFill>
          <a:blip r:embed="rId6" cstate="print"/>
          <a:srcRect/>
          <a:stretch>
            <a:fillRect/>
          </a:stretch>
        </p:blipFill>
        <p:spPr bwMode="auto">
          <a:xfrm>
            <a:off x="5867400" y="4292600"/>
            <a:ext cx="2089150" cy="1657350"/>
          </a:xfrm>
          <a:prstGeom prst="rect">
            <a:avLst/>
          </a:prstGeom>
          <a:noFill/>
          <a:ln w="28575">
            <a:solidFill>
              <a:schemeClr val="hlink"/>
            </a:solidFill>
            <a:miter lim="800000"/>
            <a:headEnd/>
            <a:tailEnd/>
          </a:ln>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Content Placeholder 1"/>
          <p:cNvSpPr>
            <a:spLocks noGrp="1"/>
          </p:cNvSpPr>
          <p:nvPr>
            <p:ph idx="1"/>
          </p:nvPr>
        </p:nvSpPr>
        <p:spPr/>
        <p:txBody>
          <a:bodyPr/>
          <a:lstStyle/>
          <a:p>
            <a:pPr algn="just" rtl="1"/>
            <a:r>
              <a:rPr lang="ar-SA" sz="2800" smtClean="0">
                <a:cs typeface="B Homa" pitchFamily="2" charset="-78"/>
              </a:rPr>
              <a:t>شيوه زندگي سالم ، منبعي ارزشمند براي كاهش شيوع و تأثير مشكلات بهداشتي ، ارتقاي سلامت، تطابق با عوامل استرس زاي زندگي و بهبود كيفيت زندگي مي باشد</a:t>
            </a:r>
            <a:r>
              <a:rPr lang="fa-IR" sz="2800" smtClean="0">
                <a:cs typeface="B Homa" pitchFamily="2" charset="-78"/>
              </a:rPr>
              <a:t>.</a:t>
            </a:r>
          </a:p>
          <a:p>
            <a:pPr algn="just" rtl="1"/>
            <a:r>
              <a:rPr lang="ar-SA" sz="2800" smtClean="0">
                <a:cs typeface="B Homa" pitchFamily="2" charset="-78"/>
              </a:rPr>
              <a:t> با اين حال ، قانع </a:t>
            </a:r>
            <a:r>
              <a:rPr lang="fa-IR" sz="2800" smtClean="0">
                <a:cs typeface="B Homa" pitchFamily="2" charset="-78"/>
              </a:rPr>
              <a:t>شدن</a:t>
            </a:r>
            <a:r>
              <a:rPr lang="ar-SA" sz="2800" smtClean="0">
                <a:cs typeface="B Homa" pitchFamily="2" charset="-78"/>
              </a:rPr>
              <a:t> به اينكه سلامت يك سرمايه است و ايجاد </a:t>
            </a:r>
            <a:r>
              <a:rPr lang="fa-IR" sz="2800" smtClean="0">
                <a:cs typeface="B Homa" pitchFamily="2" charset="-78"/>
              </a:rPr>
              <a:t>ف</a:t>
            </a:r>
            <a:r>
              <a:rPr lang="ar-SA" sz="2800" smtClean="0">
                <a:cs typeface="B Homa" pitchFamily="2" charset="-78"/>
              </a:rPr>
              <a:t>رهنگ سلامت</a:t>
            </a:r>
            <a:r>
              <a:rPr lang="fa-IR" sz="2800" smtClean="0">
                <a:cs typeface="B Homa" pitchFamily="2" charset="-78"/>
              </a:rPr>
              <a:t>ی</a:t>
            </a:r>
            <a:r>
              <a:rPr lang="ar-SA" sz="2800" smtClean="0">
                <a:cs typeface="B Homa" pitchFamily="2" charset="-78"/>
              </a:rPr>
              <a:t> </a:t>
            </a:r>
            <a:r>
              <a:rPr lang="fa-IR" sz="2800" smtClean="0">
                <a:cs typeface="B Homa" pitchFamily="2" charset="-78"/>
              </a:rPr>
              <a:t>کار</a:t>
            </a:r>
            <a:r>
              <a:rPr lang="ar-SA" sz="2800" smtClean="0">
                <a:cs typeface="B Homa" pitchFamily="2" charset="-78"/>
              </a:rPr>
              <a:t>ي </a:t>
            </a:r>
            <a:r>
              <a:rPr lang="fa-IR" sz="2800" smtClean="0">
                <a:cs typeface="B Homa" pitchFamily="2" charset="-78"/>
              </a:rPr>
              <a:t>دشوار است</a:t>
            </a:r>
            <a:r>
              <a:rPr lang="ar-SA" sz="2800" smtClean="0">
                <a:cs typeface="B Homa" pitchFamily="2" charset="-78"/>
              </a:rPr>
              <a:t> . </a:t>
            </a:r>
            <a:endParaRPr lang="fa-IR" sz="2800" smtClean="0">
              <a:cs typeface="B Homa" pitchFamily="2" charset="-78"/>
            </a:endParaRPr>
          </a:p>
          <a:p>
            <a:pPr algn="just" rtl="1"/>
            <a:r>
              <a:rPr lang="ar-SA" sz="2800" smtClean="0">
                <a:cs typeface="B Homa" pitchFamily="2" charset="-78"/>
              </a:rPr>
              <a:t>بيماري هزينه بر است . بخش قابل ملاحظه اي از منابع </a:t>
            </a:r>
            <a:r>
              <a:rPr lang="fa-IR" sz="2800" smtClean="0">
                <a:cs typeface="B Homa" pitchFamily="2" charset="-78"/>
              </a:rPr>
              <a:t>     </a:t>
            </a:r>
            <a:r>
              <a:rPr lang="ar-SA" sz="2800" smtClean="0">
                <a:cs typeface="B Homa" pitchFamily="2" charset="-78"/>
              </a:rPr>
              <a:t>خانواده</a:t>
            </a:r>
            <a:r>
              <a:rPr lang="fa-IR" sz="2800" smtClean="0">
                <a:cs typeface="B Homa" pitchFamily="2" charset="-78"/>
              </a:rPr>
              <a:t> </a:t>
            </a:r>
            <a:r>
              <a:rPr lang="ar-SA" sz="2800" smtClean="0">
                <a:cs typeface="B Homa" pitchFamily="2" charset="-78"/>
              </a:rPr>
              <a:t>ها و كشور براي </a:t>
            </a:r>
            <a:r>
              <a:rPr lang="fa-IR" sz="2800" smtClean="0">
                <a:cs typeface="B Homa" pitchFamily="2" charset="-78"/>
              </a:rPr>
              <a:t>بهبود</a:t>
            </a:r>
            <a:r>
              <a:rPr lang="ar-SA" sz="2800" smtClean="0">
                <a:cs typeface="B Homa" pitchFamily="2" charset="-78"/>
              </a:rPr>
              <a:t> بيماري و رهايي از مشكلات سلامت هزينه مي شود . </a:t>
            </a:r>
            <a:endParaRPr lang="en-US" sz="2800" smtClean="0">
              <a:cs typeface="B Homa" pitchFamily="2" charset="-78"/>
            </a:endParaRPr>
          </a:p>
          <a:p>
            <a:pPr algn="just" rtl="1"/>
            <a:endParaRPr lang="ar-SA" sz="2800" smtClean="0">
              <a:cs typeface="B Homa" pitchFamily="2" charset="-78"/>
            </a:endParaRPr>
          </a:p>
          <a:p>
            <a:pPr algn="just" rtl="1"/>
            <a:endParaRPr lang="en-US" smtClean="0">
              <a:cs typeface="B Homa" pitchFamily="2" charset="-78"/>
            </a:endParaRPr>
          </a:p>
        </p:txBody>
      </p:sp>
      <p:sp>
        <p:nvSpPr>
          <p:cNvPr id="3" name="Title 2"/>
          <p:cNvSpPr>
            <a:spLocks noGrp="1"/>
          </p:cNvSpPr>
          <p:nvPr>
            <p:ph type="title"/>
          </p:nvPr>
        </p:nvSpPr>
        <p:spPr/>
        <p:txBody>
          <a:bodyPr/>
          <a:lstStyle/>
          <a:p>
            <a:pPr algn="ctr" fontAlgn="auto">
              <a:spcAft>
                <a:spcPts val="0"/>
              </a:spcAft>
              <a:defRPr/>
            </a:pPr>
            <a:r>
              <a:rPr lang="fa-IR" sz="4800" b="1" smtClean="0">
                <a:solidFill>
                  <a:schemeClr val="accent3"/>
                </a:solidFill>
                <a:cs typeface="B Homa" pitchFamily="2" charset="-78"/>
              </a:rPr>
              <a:t>تعریف</a:t>
            </a:r>
            <a:endParaRPr sz="4800" b="1" smtClean="0">
              <a:solidFill>
                <a:schemeClr val="accent3"/>
              </a:solidFill>
              <a:cs typeface="B Homa" pitchFamily="2" charset="-78"/>
            </a:endParaRPr>
          </a:p>
        </p:txBody>
      </p:sp>
      <p:sp>
        <p:nvSpPr>
          <p:cNvPr id="4" name="Rounded Rectangle 3"/>
          <p:cNvSpPr/>
          <p:nvPr/>
        </p:nvSpPr>
        <p:spPr>
          <a:xfrm>
            <a:off x="762000" y="5334000"/>
            <a:ext cx="7543800" cy="1066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3200" dirty="0">
                <a:cs typeface="B Homa" pitchFamily="2" charset="-78"/>
              </a:rPr>
              <a:t>تا از دستش ندهیم، قدرش را نمی دانیم !!!! </a:t>
            </a:r>
            <a:endParaRPr lang="en-US" sz="3200" dirty="0">
              <a:cs typeface="B Homa" pitchFamily="2"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5" fill="hold" grpId="0" nodeType="clickEffect">
                                  <p:stCondLst>
                                    <p:cond delay="0"/>
                                  </p:stCondLst>
                                  <p:childTnLst>
                                    <p:set>
                                      <p:cBhvr>
                                        <p:cTn id="6" dur="1" fill="hold">
                                          <p:stCondLst>
                                            <p:cond delay="0"/>
                                          </p:stCondLst>
                                        </p:cTn>
                                        <p:tgtEl>
                                          <p:spTgt spid="9218">
                                            <p:txEl>
                                              <p:pRg st="0" end="0"/>
                                            </p:txEl>
                                          </p:spTgt>
                                        </p:tgtEl>
                                        <p:attrNameLst>
                                          <p:attrName>style.visibility</p:attrName>
                                        </p:attrNameLst>
                                      </p:cBhvr>
                                      <p:to>
                                        <p:strVal val="visible"/>
                                      </p:to>
                                    </p:set>
                                    <p:animEffect transition="in" filter="checkerboard(down)">
                                      <p:cBhvr>
                                        <p:cTn id="7" dur="500"/>
                                        <p:tgtEl>
                                          <p:spTgt spid="921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5" fill="hold" grpId="0" nodeType="clickEffect">
                                  <p:stCondLst>
                                    <p:cond delay="0"/>
                                  </p:stCondLst>
                                  <p:childTnLst>
                                    <p:set>
                                      <p:cBhvr>
                                        <p:cTn id="11" dur="1" fill="hold">
                                          <p:stCondLst>
                                            <p:cond delay="0"/>
                                          </p:stCondLst>
                                        </p:cTn>
                                        <p:tgtEl>
                                          <p:spTgt spid="9218">
                                            <p:txEl>
                                              <p:pRg st="1" end="1"/>
                                            </p:txEl>
                                          </p:spTgt>
                                        </p:tgtEl>
                                        <p:attrNameLst>
                                          <p:attrName>style.visibility</p:attrName>
                                        </p:attrNameLst>
                                      </p:cBhvr>
                                      <p:to>
                                        <p:strVal val="visible"/>
                                      </p:to>
                                    </p:set>
                                    <p:animEffect transition="in" filter="checkerboard(down)">
                                      <p:cBhvr>
                                        <p:cTn id="12" dur="500"/>
                                        <p:tgtEl>
                                          <p:spTgt spid="921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5" fill="hold" grpId="0" nodeType="clickEffect">
                                  <p:stCondLst>
                                    <p:cond delay="0"/>
                                  </p:stCondLst>
                                  <p:childTnLst>
                                    <p:set>
                                      <p:cBhvr>
                                        <p:cTn id="16" dur="1" fill="hold">
                                          <p:stCondLst>
                                            <p:cond delay="0"/>
                                          </p:stCondLst>
                                        </p:cTn>
                                        <p:tgtEl>
                                          <p:spTgt spid="9218">
                                            <p:txEl>
                                              <p:pRg st="2" end="2"/>
                                            </p:txEl>
                                          </p:spTgt>
                                        </p:tgtEl>
                                        <p:attrNameLst>
                                          <p:attrName>style.visibility</p:attrName>
                                        </p:attrNameLst>
                                      </p:cBhvr>
                                      <p:to>
                                        <p:strVal val="visible"/>
                                      </p:to>
                                    </p:set>
                                    <p:animEffect transition="in" filter="checkerboard(down)">
                                      <p:cBhvr>
                                        <p:cTn id="17" dur="500"/>
                                        <p:tgtEl>
                                          <p:spTgt spid="921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32"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diamond(out)">
                                      <p:cBhvr>
                                        <p:cTn id="2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build="p"/>
      <p:bldP spid="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Content Placeholder 1"/>
          <p:cNvSpPr>
            <a:spLocks noGrp="1"/>
          </p:cNvSpPr>
          <p:nvPr>
            <p:ph idx="1"/>
          </p:nvPr>
        </p:nvSpPr>
        <p:spPr>
          <a:xfrm>
            <a:off x="457200" y="1524000"/>
            <a:ext cx="8229600" cy="5105400"/>
          </a:xfrm>
        </p:spPr>
        <p:txBody>
          <a:bodyPr/>
          <a:lstStyle/>
          <a:p>
            <a:pPr algn="just" rtl="1">
              <a:lnSpc>
                <a:spcPct val="80000"/>
              </a:lnSpc>
            </a:pPr>
            <a:r>
              <a:rPr lang="fa-IR" sz="2400" i="1" smtClean="0">
                <a:cs typeface="B Homa" pitchFamily="2" charset="-78"/>
              </a:rPr>
              <a:t>مواد غذایی گروه نان و غلات مثل نان ، غلات ، برنج ، ماکارونی  و        سیب زمینی بخش مهمی از رژیم غذایی سالم هستند. سعی کنید حتی الامکان از غلات کامل استفاده نماییم.</a:t>
            </a:r>
          </a:p>
          <a:p>
            <a:pPr algn="just" rtl="1">
              <a:lnSpc>
                <a:spcPct val="80000"/>
              </a:lnSpc>
            </a:pPr>
            <a:r>
              <a:rPr lang="fa-IR" sz="2400" smtClean="0">
                <a:cs typeface="B Homa" pitchFamily="2" charset="-78"/>
              </a:rPr>
              <a:t>مواد غذایی نشاسته ای باید یک سوم غذایی را که می خوریم را تشکیل دهد. مواد غذایی نشاسته ای منبع خوبی از انرژی و منبع اصلی انواع مواد مغذی در رژیم غذایی ما هستند. این مـواد حـاوی فیبر ، کلسیم ، آهن ، ویتامین </a:t>
            </a:r>
            <a:r>
              <a:rPr lang="en-US" sz="2400" smtClean="0">
                <a:cs typeface="B Homa" pitchFamily="2" charset="-78"/>
              </a:rPr>
              <a:t> )B</a:t>
            </a:r>
            <a:r>
              <a:rPr lang="fa-IR" sz="2400" smtClean="0">
                <a:cs typeface="B Homa" pitchFamily="2" charset="-78"/>
              </a:rPr>
              <a:t>ویتامین های گروه</a:t>
            </a:r>
            <a:r>
              <a:rPr lang="en-US" sz="2400" smtClean="0">
                <a:cs typeface="B Homa" pitchFamily="2" charset="-78"/>
              </a:rPr>
              <a:t>(B</a:t>
            </a:r>
            <a:r>
              <a:rPr lang="fa-IR" sz="2400" smtClean="0">
                <a:cs typeface="B Homa" pitchFamily="2" charset="-78"/>
              </a:rPr>
              <a:t>هستند.</a:t>
            </a:r>
          </a:p>
          <a:p>
            <a:pPr algn="just" rtl="1">
              <a:lnSpc>
                <a:spcPct val="80000"/>
              </a:lnSpc>
            </a:pPr>
            <a:r>
              <a:rPr lang="fa-IR" sz="2400" smtClean="0">
                <a:cs typeface="B Homa" pitchFamily="2" charset="-78"/>
              </a:rPr>
              <a:t>اغلب ما باید مواد غذایی نشـــاسته ای بیشتری بخوریم ، سعی کنید حداقل یک نوع مــاده غذایی نشاسته ای به هر یک از وعده های غذایی اصلی خود اضا فه نماییم.</a:t>
            </a:r>
          </a:p>
          <a:p>
            <a:pPr algn="just" rtl="1">
              <a:lnSpc>
                <a:spcPct val="80000"/>
              </a:lnSpc>
            </a:pPr>
            <a:r>
              <a:rPr lang="fa-IR" sz="2400" smtClean="0">
                <a:cs typeface="B Homa" pitchFamily="2" charset="-78"/>
              </a:rPr>
              <a:t>بنابراین شما می توانید روز خود را با غلات کامل در وعده صبحانه شروع نمایید، یک وعده غذا از این گروه برای ناهار مصرف نماییم.</a:t>
            </a:r>
          </a:p>
          <a:p>
            <a:pPr algn="just" rtl="1">
              <a:lnSpc>
                <a:spcPct val="80000"/>
              </a:lnSpc>
            </a:pPr>
            <a:r>
              <a:rPr lang="fa-IR" sz="2400" smtClean="0">
                <a:cs typeface="B Homa" pitchFamily="2" charset="-78"/>
              </a:rPr>
              <a:t>برخی فکر می کنند مواد غذایی نشاسته ای چاق کننده هستند، اما مقایسه گرم به گرم آن با چربی نشان می دهد که حاوی کمتر از نصف کالری موجود در چربی ها هستند.</a:t>
            </a:r>
          </a:p>
          <a:p>
            <a:pPr algn="r" rtl="1"/>
            <a:endParaRPr lang="en-US" sz="2400" smtClean="0"/>
          </a:p>
        </p:txBody>
      </p:sp>
      <p:sp>
        <p:nvSpPr>
          <p:cNvPr id="3" name="Title 2"/>
          <p:cNvSpPr>
            <a:spLocks noGrp="1"/>
          </p:cNvSpPr>
          <p:nvPr>
            <p:ph type="title"/>
          </p:nvPr>
        </p:nvSpPr>
        <p:spPr/>
        <p:txBody>
          <a:bodyPr>
            <a:normAutofit fontScale="90000"/>
          </a:bodyPr>
          <a:lstStyle/>
          <a:p>
            <a:pPr algn="ctr" fontAlgn="auto">
              <a:spcAft>
                <a:spcPts val="0"/>
              </a:spcAft>
              <a:defRPr/>
            </a:pPr>
            <a:r>
              <a:rPr lang="fa-IR" sz="4400" b="1" smtClean="0">
                <a:solidFill>
                  <a:schemeClr val="accent3"/>
                </a:solidFill>
                <a:cs typeface="B Homa" pitchFamily="2" charset="-78"/>
              </a:rPr>
              <a:t>1-    وعده های غذایی خود را بر پایه مواد غذایی </a:t>
            </a:r>
            <a:br>
              <a:rPr lang="fa-IR" sz="4400" b="1" smtClean="0">
                <a:solidFill>
                  <a:schemeClr val="accent3"/>
                </a:solidFill>
                <a:cs typeface="B Homa" pitchFamily="2" charset="-78"/>
              </a:rPr>
            </a:br>
            <a:r>
              <a:rPr lang="fa-IR" sz="4400" b="1" smtClean="0">
                <a:solidFill>
                  <a:schemeClr val="accent3"/>
                </a:solidFill>
                <a:cs typeface="B Homa" pitchFamily="2" charset="-78"/>
              </a:rPr>
              <a:t>گروه نان و غلات قراردهیم</a:t>
            </a:r>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5" fill="hold" grpId="0" nodeType="clickEffect">
                                  <p:stCondLst>
                                    <p:cond delay="0"/>
                                  </p:stCondLst>
                                  <p:childTnLst>
                                    <p:set>
                                      <p:cBhvr>
                                        <p:cTn id="6" dur="1" fill="hold">
                                          <p:stCondLst>
                                            <p:cond delay="0"/>
                                          </p:stCondLst>
                                        </p:cTn>
                                        <p:tgtEl>
                                          <p:spTgt spid="26626">
                                            <p:txEl>
                                              <p:pRg st="0" end="0"/>
                                            </p:txEl>
                                          </p:spTgt>
                                        </p:tgtEl>
                                        <p:attrNameLst>
                                          <p:attrName>style.visibility</p:attrName>
                                        </p:attrNameLst>
                                      </p:cBhvr>
                                      <p:to>
                                        <p:strVal val="visible"/>
                                      </p:to>
                                    </p:set>
                                    <p:animEffect transition="in" filter="checkerboard(down)">
                                      <p:cBhvr>
                                        <p:cTn id="7" dur="500"/>
                                        <p:tgtEl>
                                          <p:spTgt spid="2662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5" fill="hold" grpId="0" nodeType="clickEffect">
                                  <p:stCondLst>
                                    <p:cond delay="0"/>
                                  </p:stCondLst>
                                  <p:childTnLst>
                                    <p:set>
                                      <p:cBhvr>
                                        <p:cTn id="11" dur="1" fill="hold">
                                          <p:stCondLst>
                                            <p:cond delay="0"/>
                                          </p:stCondLst>
                                        </p:cTn>
                                        <p:tgtEl>
                                          <p:spTgt spid="26626">
                                            <p:txEl>
                                              <p:pRg st="1" end="1"/>
                                            </p:txEl>
                                          </p:spTgt>
                                        </p:tgtEl>
                                        <p:attrNameLst>
                                          <p:attrName>style.visibility</p:attrName>
                                        </p:attrNameLst>
                                      </p:cBhvr>
                                      <p:to>
                                        <p:strVal val="visible"/>
                                      </p:to>
                                    </p:set>
                                    <p:animEffect transition="in" filter="checkerboard(down)">
                                      <p:cBhvr>
                                        <p:cTn id="12" dur="500"/>
                                        <p:tgtEl>
                                          <p:spTgt spid="2662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5" fill="hold" grpId="0" nodeType="clickEffect">
                                  <p:stCondLst>
                                    <p:cond delay="0"/>
                                  </p:stCondLst>
                                  <p:childTnLst>
                                    <p:set>
                                      <p:cBhvr>
                                        <p:cTn id="16" dur="1" fill="hold">
                                          <p:stCondLst>
                                            <p:cond delay="0"/>
                                          </p:stCondLst>
                                        </p:cTn>
                                        <p:tgtEl>
                                          <p:spTgt spid="26626">
                                            <p:txEl>
                                              <p:pRg st="2" end="2"/>
                                            </p:txEl>
                                          </p:spTgt>
                                        </p:tgtEl>
                                        <p:attrNameLst>
                                          <p:attrName>style.visibility</p:attrName>
                                        </p:attrNameLst>
                                      </p:cBhvr>
                                      <p:to>
                                        <p:strVal val="visible"/>
                                      </p:to>
                                    </p:set>
                                    <p:animEffect transition="in" filter="checkerboard(down)">
                                      <p:cBhvr>
                                        <p:cTn id="17" dur="500"/>
                                        <p:tgtEl>
                                          <p:spTgt spid="2662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5" fill="hold" grpId="0" nodeType="clickEffect">
                                  <p:stCondLst>
                                    <p:cond delay="0"/>
                                  </p:stCondLst>
                                  <p:childTnLst>
                                    <p:set>
                                      <p:cBhvr>
                                        <p:cTn id="21" dur="1" fill="hold">
                                          <p:stCondLst>
                                            <p:cond delay="0"/>
                                          </p:stCondLst>
                                        </p:cTn>
                                        <p:tgtEl>
                                          <p:spTgt spid="26626">
                                            <p:txEl>
                                              <p:pRg st="3" end="3"/>
                                            </p:txEl>
                                          </p:spTgt>
                                        </p:tgtEl>
                                        <p:attrNameLst>
                                          <p:attrName>style.visibility</p:attrName>
                                        </p:attrNameLst>
                                      </p:cBhvr>
                                      <p:to>
                                        <p:strVal val="visible"/>
                                      </p:to>
                                    </p:set>
                                    <p:animEffect transition="in" filter="checkerboard(down)">
                                      <p:cBhvr>
                                        <p:cTn id="22" dur="500"/>
                                        <p:tgtEl>
                                          <p:spTgt spid="2662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5" fill="hold" grpId="0" nodeType="clickEffect">
                                  <p:stCondLst>
                                    <p:cond delay="0"/>
                                  </p:stCondLst>
                                  <p:childTnLst>
                                    <p:set>
                                      <p:cBhvr>
                                        <p:cTn id="26" dur="1" fill="hold">
                                          <p:stCondLst>
                                            <p:cond delay="0"/>
                                          </p:stCondLst>
                                        </p:cTn>
                                        <p:tgtEl>
                                          <p:spTgt spid="26626">
                                            <p:txEl>
                                              <p:pRg st="4" end="4"/>
                                            </p:txEl>
                                          </p:spTgt>
                                        </p:tgtEl>
                                        <p:attrNameLst>
                                          <p:attrName>style.visibility</p:attrName>
                                        </p:attrNameLst>
                                      </p:cBhvr>
                                      <p:to>
                                        <p:strVal val="visible"/>
                                      </p:to>
                                    </p:set>
                                    <p:animEffect transition="in" filter="checkerboard(down)">
                                      <p:cBhvr>
                                        <p:cTn id="27" dur="500"/>
                                        <p:tgtEl>
                                          <p:spTgt spid="2662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Content Placeholder 1"/>
          <p:cNvSpPr>
            <a:spLocks noGrp="1"/>
          </p:cNvSpPr>
          <p:nvPr>
            <p:ph idx="1"/>
          </p:nvPr>
        </p:nvSpPr>
        <p:spPr/>
        <p:txBody>
          <a:bodyPr/>
          <a:lstStyle/>
          <a:p>
            <a:pPr algn="just" rtl="1">
              <a:lnSpc>
                <a:spcPct val="80000"/>
              </a:lnSpc>
            </a:pPr>
            <a:r>
              <a:rPr lang="fa-IR" sz="2800" smtClean="0">
                <a:cs typeface="B Homa" pitchFamily="2" charset="-78"/>
              </a:rPr>
              <a:t>غلات کامل حاوی فیبر و مواد مغذی بیشتر نسبت به مواد غذایی نشاسته ای تصفیه شده یا سفید هستند.</a:t>
            </a:r>
          </a:p>
          <a:p>
            <a:pPr algn="just" rtl="1">
              <a:lnSpc>
                <a:spcPct val="80000"/>
              </a:lnSpc>
              <a:buFont typeface="Wingdings 2" pitchFamily="18" charset="2"/>
              <a:buNone/>
            </a:pPr>
            <a:endParaRPr lang="fa-IR" sz="2800" smtClean="0">
              <a:cs typeface="B Homa" pitchFamily="2" charset="-78"/>
            </a:endParaRPr>
          </a:p>
          <a:p>
            <a:pPr algn="just" rtl="1">
              <a:lnSpc>
                <a:spcPct val="80000"/>
              </a:lnSpc>
            </a:pPr>
            <a:r>
              <a:rPr lang="fa-IR" sz="2800" smtClean="0">
                <a:cs typeface="B Homa" pitchFamily="2" charset="-78"/>
              </a:rPr>
              <a:t>بعلاوه هضم مواد غذایی حاوی غلات کامل آهسته تر صورت    می گیرد بنابراین می تـواننـــد در ما احساس سیری بیشتری ایجاد نمایند.</a:t>
            </a:r>
          </a:p>
          <a:p>
            <a:pPr algn="just" rtl="1">
              <a:lnSpc>
                <a:spcPct val="80000"/>
              </a:lnSpc>
              <a:buFont typeface="Wingdings 2" pitchFamily="18" charset="2"/>
              <a:buNone/>
            </a:pPr>
            <a:endParaRPr lang="fa-IR" sz="2800" smtClean="0">
              <a:cs typeface="B Homa" pitchFamily="2" charset="-78"/>
            </a:endParaRPr>
          </a:p>
          <a:p>
            <a:pPr algn="just" rtl="1">
              <a:lnSpc>
                <a:spcPct val="80000"/>
              </a:lnSpc>
            </a:pPr>
            <a:r>
              <a:rPr lang="fa-IR" sz="2800" smtClean="0">
                <a:cs typeface="B Homa" pitchFamily="2" charset="-78"/>
              </a:rPr>
              <a:t>از جمله مواد غذایی حاوی غلات کامل می توان از نان سنگک و بربری ، ماکارونی سبوس دار و آش یا سوپ جو نام برد.</a:t>
            </a:r>
          </a:p>
          <a:p>
            <a:pPr algn="r" rtl="1"/>
            <a:endParaRPr lang="en-US" smtClean="0"/>
          </a:p>
        </p:txBody>
      </p:sp>
      <p:sp>
        <p:nvSpPr>
          <p:cNvPr id="3" name="Title 2"/>
          <p:cNvSpPr>
            <a:spLocks noGrp="1"/>
          </p:cNvSpPr>
          <p:nvPr>
            <p:ph type="title"/>
          </p:nvPr>
        </p:nvSpPr>
        <p:spPr/>
        <p:txBody>
          <a:bodyPr/>
          <a:lstStyle/>
          <a:p>
            <a:pPr algn="ctr" fontAlgn="auto">
              <a:spcAft>
                <a:spcPts val="0"/>
              </a:spcAft>
              <a:defRPr/>
            </a:pPr>
            <a:r>
              <a:rPr lang="fa-IR" sz="4800" b="1" smtClean="0">
                <a:solidFill>
                  <a:schemeClr val="accent3"/>
                </a:solidFill>
                <a:cs typeface="B Homa" pitchFamily="2" charset="-78"/>
              </a:rPr>
              <a:t>غلات کامل چرا؟!</a:t>
            </a:r>
            <a:endParaRPr sz="4800" b="1" smtClean="0">
              <a:solidFill>
                <a:schemeClr val="accent3"/>
              </a:solidFill>
              <a:cs typeface="B Homa" pitchFamily="2"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5" fill="hold" grpId="0" nodeType="clickEffect">
                                  <p:stCondLst>
                                    <p:cond delay="0"/>
                                  </p:stCondLst>
                                  <p:childTnLst>
                                    <p:set>
                                      <p:cBhvr>
                                        <p:cTn id="6" dur="1" fill="hold">
                                          <p:stCondLst>
                                            <p:cond delay="0"/>
                                          </p:stCondLst>
                                        </p:cTn>
                                        <p:tgtEl>
                                          <p:spTgt spid="27650">
                                            <p:txEl>
                                              <p:pRg st="0" end="0"/>
                                            </p:txEl>
                                          </p:spTgt>
                                        </p:tgtEl>
                                        <p:attrNameLst>
                                          <p:attrName>style.visibility</p:attrName>
                                        </p:attrNameLst>
                                      </p:cBhvr>
                                      <p:to>
                                        <p:strVal val="visible"/>
                                      </p:to>
                                    </p:set>
                                    <p:animEffect transition="in" filter="checkerboard(down)">
                                      <p:cBhvr>
                                        <p:cTn id="7" dur="500"/>
                                        <p:tgtEl>
                                          <p:spTgt spid="2765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5" fill="hold" grpId="0" nodeType="clickEffect">
                                  <p:stCondLst>
                                    <p:cond delay="0"/>
                                  </p:stCondLst>
                                  <p:childTnLst>
                                    <p:set>
                                      <p:cBhvr>
                                        <p:cTn id="11" dur="1" fill="hold">
                                          <p:stCondLst>
                                            <p:cond delay="0"/>
                                          </p:stCondLst>
                                        </p:cTn>
                                        <p:tgtEl>
                                          <p:spTgt spid="27650">
                                            <p:txEl>
                                              <p:pRg st="2" end="2"/>
                                            </p:txEl>
                                          </p:spTgt>
                                        </p:tgtEl>
                                        <p:attrNameLst>
                                          <p:attrName>style.visibility</p:attrName>
                                        </p:attrNameLst>
                                      </p:cBhvr>
                                      <p:to>
                                        <p:strVal val="visible"/>
                                      </p:to>
                                    </p:set>
                                    <p:animEffect transition="in" filter="checkerboard(down)">
                                      <p:cBhvr>
                                        <p:cTn id="12" dur="500"/>
                                        <p:tgtEl>
                                          <p:spTgt spid="27650">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5" fill="hold" grpId="0" nodeType="clickEffect">
                                  <p:stCondLst>
                                    <p:cond delay="0"/>
                                  </p:stCondLst>
                                  <p:childTnLst>
                                    <p:set>
                                      <p:cBhvr>
                                        <p:cTn id="16" dur="1" fill="hold">
                                          <p:stCondLst>
                                            <p:cond delay="0"/>
                                          </p:stCondLst>
                                        </p:cTn>
                                        <p:tgtEl>
                                          <p:spTgt spid="27650">
                                            <p:txEl>
                                              <p:pRg st="4" end="4"/>
                                            </p:txEl>
                                          </p:spTgt>
                                        </p:tgtEl>
                                        <p:attrNameLst>
                                          <p:attrName>style.visibility</p:attrName>
                                        </p:attrNameLst>
                                      </p:cBhvr>
                                      <p:to>
                                        <p:strVal val="visible"/>
                                      </p:to>
                                    </p:set>
                                    <p:animEffect transition="in" filter="checkerboard(down)">
                                      <p:cBhvr>
                                        <p:cTn id="17" dur="500"/>
                                        <p:tgtEl>
                                          <p:spTgt spid="2765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3"/>
          <p:cNvSpPr>
            <a:spLocks noGrp="1" noChangeArrowheads="1"/>
          </p:cNvSpPr>
          <p:nvPr>
            <p:ph type="body" idx="1"/>
          </p:nvPr>
        </p:nvSpPr>
        <p:spPr>
          <a:xfrm>
            <a:off x="457200" y="1700213"/>
            <a:ext cx="8291513" cy="4752975"/>
          </a:xfrm>
          <a:ln w="28575">
            <a:solidFill>
              <a:schemeClr val="tx1"/>
            </a:solidFill>
          </a:ln>
        </p:spPr>
        <p:txBody>
          <a:bodyPr/>
          <a:lstStyle/>
          <a:p>
            <a:pPr>
              <a:buFontTx/>
              <a:buNone/>
            </a:pPr>
            <a:r>
              <a:rPr lang="fa-IR" smtClean="0"/>
              <a:t>  </a:t>
            </a:r>
            <a:endParaRPr lang="en-US" smtClean="0"/>
          </a:p>
        </p:txBody>
      </p:sp>
      <p:sp>
        <p:nvSpPr>
          <p:cNvPr id="29700" name="Rectangle 4"/>
          <p:cNvSpPr>
            <a:spLocks noGrp="1" noChangeArrowheads="1"/>
          </p:cNvSpPr>
          <p:nvPr>
            <p:ph type="title"/>
          </p:nvPr>
        </p:nvSpPr>
        <p:spPr>
          <a:xfrm>
            <a:off x="457200" y="609600"/>
            <a:ext cx="8382000" cy="762000"/>
          </a:xfrm>
        </p:spPr>
        <p:txBody>
          <a:bodyPr>
            <a:noAutofit/>
          </a:bodyPr>
          <a:lstStyle/>
          <a:p>
            <a:pPr algn="ctr" fontAlgn="auto">
              <a:spcAft>
                <a:spcPts val="0"/>
              </a:spcAft>
              <a:defRPr/>
            </a:pPr>
            <a:r>
              <a:rPr lang="fa-IR" b="1" smtClean="0">
                <a:solidFill>
                  <a:schemeClr val="accent3"/>
                </a:solidFill>
                <a:cs typeface="B Homa" pitchFamily="2" charset="-78"/>
              </a:rPr>
              <a:t>2- مقدار زیادی میوه و سبزیجات مصرف نماییم</a:t>
            </a:r>
            <a:endParaRPr b="1" smtClean="0">
              <a:solidFill>
                <a:schemeClr val="accent3"/>
              </a:solidFill>
              <a:cs typeface="B Homa" pitchFamily="2" charset="-78"/>
            </a:endParaRPr>
          </a:p>
        </p:txBody>
      </p:sp>
      <p:pic>
        <p:nvPicPr>
          <p:cNvPr id="32772" name="Picture 7" descr="CAIUIJI9"/>
          <p:cNvPicPr>
            <a:picLocks noChangeAspect="1" noChangeArrowheads="1"/>
          </p:cNvPicPr>
          <p:nvPr/>
        </p:nvPicPr>
        <p:blipFill>
          <a:blip r:embed="rId2" cstate="print"/>
          <a:srcRect/>
          <a:stretch>
            <a:fillRect/>
          </a:stretch>
        </p:blipFill>
        <p:spPr bwMode="auto">
          <a:xfrm>
            <a:off x="3276600" y="2852738"/>
            <a:ext cx="2519363" cy="1871662"/>
          </a:xfrm>
          <a:prstGeom prst="rect">
            <a:avLst/>
          </a:prstGeom>
          <a:solidFill>
            <a:srgbClr val="CC0000"/>
          </a:solidFill>
          <a:ln w="28575">
            <a:solidFill>
              <a:srgbClr val="CC0000"/>
            </a:solidFill>
            <a:miter lim="800000"/>
            <a:headEnd/>
            <a:tailEnd/>
          </a:ln>
        </p:spPr>
      </p:pic>
      <p:pic>
        <p:nvPicPr>
          <p:cNvPr id="32773" name="Picture 8" descr="CAOPK1EL"/>
          <p:cNvPicPr>
            <a:picLocks noChangeAspect="1" noChangeArrowheads="1"/>
          </p:cNvPicPr>
          <p:nvPr/>
        </p:nvPicPr>
        <p:blipFill>
          <a:blip r:embed="rId3" cstate="print"/>
          <a:srcRect/>
          <a:stretch>
            <a:fillRect/>
          </a:stretch>
        </p:blipFill>
        <p:spPr bwMode="auto">
          <a:xfrm>
            <a:off x="827088" y="4221163"/>
            <a:ext cx="2305050" cy="1584325"/>
          </a:xfrm>
          <a:prstGeom prst="rect">
            <a:avLst/>
          </a:prstGeom>
          <a:noFill/>
          <a:ln w="28575">
            <a:solidFill>
              <a:srgbClr val="CCCCFF"/>
            </a:solidFill>
            <a:miter lim="800000"/>
            <a:headEnd/>
            <a:tailEnd/>
          </a:ln>
        </p:spPr>
      </p:pic>
      <p:pic>
        <p:nvPicPr>
          <p:cNvPr id="32774" name="Picture 9" descr="CAW9QNGX"/>
          <p:cNvPicPr>
            <a:picLocks noChangeAspect="1" noChangeArrowheads="1"/>
          </p:cNvPicPr>
          <p:nvPr/>
        </p:nvPicPr>
        <p:blipFill>
          <a:blip r:embed="rId4" cstate="print"/>
          <a:srcRect/>
          <a:stretch>
            <a:fillRect/>
          </a:stretch>
        </p:blipFill>
        <p:spPr bwMode="auto">
          <a:xfrm>
            <a:off x="827088" y="2060575"/>
            <a:ext cx="2305050" cy="1655763"/>
          </a:xfrm>
          <a:prstGeom prst="rect">
            <a:avLst/>
          </a:prstGeom>
          <a:noFill/>
          <a:ln w="28575">
            <a:solidFill>
              <a:srgbClr val="FFCC00"/>
            </a:solidFill>
            <a:miter lim="800000"/>
            <a:headEnd/>
            <a:tailEnd/>
          </a:ln>
        </p:spPr>
      </p:pic>
      <p:pic>
        <p:nvPicPr>
          <p:cNvPr id="32775" name="Picture 10" descr="CAZKN8A0"/>
          <p:cNvPicPr>
            <a:picLocks noChangeAspect="1" noChangeArrowheads="1"/>
          </p:cNvPicPr>
          <p:nvPr/>
        </p:nvPicPr>
        <p:blipFill>
          <a:blip r:embed="rId5" cstate="print"/>
          <a:srcRect/>
          <a:stretch>
            <a:fillRect/>
          </a:stretch>
        </p:blipFill>
        <p:spPr bwMode="auto">
          <a:xfrm rot="10782246" flipV="1">
            <a:off x="5937250" y="4217988"/>
            <a:ext cx="2374900" cy="1587500"/>
          </a:xfrm>
          <a:prstGeom prst="rect">
            <a:avLst/>
          </a:prstGeom>
          <a:noFill/>
          <a:ln w="28575">
            <a:solidFill>
              <a:srgbClr val="FF9900"/>
            </a:solidFill>
            <a:miter lim="800000"/>
            <a:headEnd/>
            <a:tailEnd/>
          </a:ln>
        </p:spPr>
      </p:pic>
      <p:pic>
        <p:nvPicPr>
          <p:cNvPr id="32776" name="Picture 11" descr="imagesvvv"/>
          <p:cNvPicPr>
            <a:picLocks noChangeAspect="1" noChangeArrowheads="1"/>
          </p:cNvPicPr>
          <p:nvPr/>
        </p:nvPicPr>
        <p:blipFill>
          <a:blip r:embed="rId6" cstate="print"/>
          <a:srcRect/>
          <a:stretch>
            <a:fillRect/>
          </a:stretch>
        </p:blipFill>
        <p:spPr bwMode="auto">
          <a:xfrm rot="10810228" flipV="1">
            <a:off x="5935663" y="2058988"/>
            <a:ext cx="2374900" cy="1654175"/>
          </a:xfrm>
          <a:prstGeom prst="rect">
            <a:avLst/>
          </a:prstGeom>
          <a:noFill/>
          <a:ln w="28575">
            <a:solidFill>
              <a:schemeClr val="hlink"/>
            </a:solidFill>
            <a:miter lim="800000"/>
            <a:headEnd/>
            <a:tailEnd/>
          </a:ln>
        </p:spPr>
      </p:pic>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Content Placeholder 1"/>
          <p:cNvSpPr>
            <a:spLocks noGrp="1"/>
          </p:cNvSpPr>
          <p:nvPr>
            <p:ph idx="1"/>
          </p:nvPr>
        </p:nvSpPr>
        <p:spPr/>
        <p:txBody>
          <a:bodyPr/>
          <a:lstStyle/>
          <a:p>
            <a:pPr algn="just" rtl="1">
              <a:lnSpc>
                <a:spcPct val="80000"/>
              </a:lnSpc>
            </a:pPr>
            <a:r>
              <a:rPr lang="fa-IR" sz="2400" smtClean="0">
                <a:cs typeface="B Homa" pitchFamily="2" charset="-78"/>
              </a:rPr>
              <a:t>اغلب افراد می دانند که باید از میوه و سبزیجات بیشتری استفاده نمایند. اما اغلب ما هنوز به اندازه کافی از این گروه استفاده نمی کنند.</a:t>
            </a:r>
          </a:p>
          <a:p>
            <a:pPr algn="just" rtl="1">
              <a:lnSpc>
                <a:spcPct val="80000"/>
              </a:lnSpc>
            </a:pPr>
            <a:endParaRPr lang="fa-IR" sz="2400" smtClean="0">
              <a:cs typeface="B Homa" pitchFamily="2" charset="-78"/>
            </a:endParaRPr>
          </a:p>
          <a:p>
            <a:pPr algn="just" rtl="1">
              <a:lnSpc>
                <a:spcPct val="80000"/>
              </a:lnSpc>
            </a:pPr>
            <a:r>
              <a:rPr lang="fa-IR" sz="2400" smtClean="0">
                <a:cs typeface="B Homa" pitchFamily="2" charset="-78"/>
              </a:rPr>
              <a:t> سعی کنید حداقل 5 الی 8 واحد از انواع میوه و سبزی را در روز مصرف نمایید. احتمالا از آنچه فکر می کنید راحت تر است .</a:t>
            </a:r>
          </a:p>
          <a:p>
            <a:pPr algn="just" rtl="1">
              <a:lnSpc>
                <a:spcPct val="80000"/>
              </a:lnSpc>
            </a:pPr>
            <a:endParaRPr lang="fa-IR" sz="2400" smtClean="0">
              <a:cs typeface="B Homa" pitchFamily="2" charset="-78"/>
            </a:endParaRPr>
          </a:p>
          <a:p>
            <a:pPr algn="just" rtl="1">
              <a:lnSpc>
                <a:spcPct val="80000"/>
              </a:lnSpc>
            </a:pPr>
            <a:r>
              <a:rPr lang="fa-IR" sz="2400" smtClean="0">
                <a:cs typeface="B Homa" pitchFamily="2" charset="-78"/>
              </a:rPr>
              <a:t>شما می توانید سهم میوه مصرفی در طول روز را افزایش دهید.</a:t>
            </a:r>
          </a:p>
          <a:p>
            <a:pPr algn="just" rtl="1">
              <a:lnSpc>
                <a:spcPct val="80000"/>
              </a:lnSpc>
            </a:pPr>
            <a:endParaRPr lang="fa-IR" sz="2400" smtClean="0">
              <a:cs typeface="B Homa" pitchFamily="2" charset="-78"/>
            </a:endParaRPr>
          </a:p>
          <a:p>
            <a:pPr algn="just" rtl="1">
              <a:lnSpc>
                <a:spcPct val="80000"/>
              </a:lnSpc>
            </a:pPr>
            <a:r>
              <a:rPr lang="fa-IR" sz="2400" smtClean="0">
                <a:cs typeface="B Homa" pitchFamily="2" charset="-78"/>
              </a:rPr>
              <a:t>برای مثال ، ما می توانیم : </a:t>
            </a:r>
          </a:p>
          <a:p>
            <a:pPr lvl="1" algn="just" rtl="1">
              <a:lnSpc>
                <a:spcPct val="80000"/>
              </a:lnSpc>
            </a:pPr>
            <a:r>
              <a:rPr lang="fa-IR" sz="2200" smtClean="0">
                <a:cs typeface="B Homa" pitchFamily="2" charset="-78"/>
              </a:rPr>
              <a:t>یک لیوان آب میوه و یک خوشه انگور با غلات صبحانه مصرف نماییم</a:t>
            </a:r>
          </a:p>
          <a:p>
            <a:pPr lvl="1" algn="just" rtl="1">
              <a:lnSpc>
                <a:spcPct val="80000"/>
              </a:lnSpc>
            </a:pPr>
            <a:r>
              <a:rPr lang="fa-IR" sz="2200" smtClean="0">
                <a:cs typeface="B Homa" pitchFamily="2" charset="-78"/>
              </a:rPr>
              <a:t>سالاد را برای ناهار پیش بینی نماییم </a:t>
            </a:r>
          </a:p>
          <a:p>
            <a:pPr lvl="1" algn="just" rtl="1">
              <a:lnSpc>
                <a:spcPct val="80000"/>
              </a:lnSpc>
            </a:pPr>
            <a:r>
              <a:rPr lang="fa-IR" sz="2200" b="1" smtClean="0">
                <a:cs typeface="B Homa" pitchFamily="2" charset="-78"/>
              </a:rPr>
              <a:t>یک سیب</a:t>
            </a:r>
            <a:r>
              <a:rPr lang="fa-IR" sz="2200" smtClean="0">
                <a:cs typeface="B Homa" pitchFamily="2" charset="-78"/>
              </a:rPr>
              <a:t> برای عصرانه.</a:t>
            </a:r>
          </a:p>
          <a:p>
            <a:pPr lvl="1" algn="just" rtl="1">
              <a:lnSpc>
                <a:spcPct val="80000"/>
              </a:lnSpc>
            </a:pPr>
            <a:r>
              <a:rPr lang="fa-IR" sz="2200" smtClean="0">
                <a:cs typeface="B Homa" pitchFamily="2" charset="-78"/>
              </a:rPr>
              <a:t>یک واحد سبزیجات برای وعده شام</a:t>
            </a:r>
          </a:p>
          <a:p>
            <a:pPr algn="r" rtl="1"/>
            <a:endParaRPr lang="en-US" sz="2400" smtClean="0"/>
          </a:p>
        </p:txBody>
      </p:sp>
      <p:sp>
        <p:nvSpPr>
          <p:cNvPr id="3" name="Title 2"/>
          <p:cNvSpPr>
            <a:spLocks noGrp="1"/>
          </p:cNvSpPr>
          <p:nvPr>
            <p:ph type="title"/>
          </p:nvPr>
        </p:nvSpPr>
        <p:spPr/>
        <p:txBody>
          <a:bodyPr>
            <a:normAutofit fontScale="90000"/>
          </a:bodyPr>
          <a:lstStyle/>
          <a:p>
            <a:pPr fontAlgn="auto">
              <a:spcAft>
                <a:spcPts val="0"/>
              </a:spcAft>
              <a:defRPr/>
            </a:pPr>
            <a:r>
              <a:rPr lang="fa-IR" sz="4400" b="1" smtClean="0">
                <a:solidFill>
                  <a:schemeClr val="accent3"/>
                </a:solidFill>
                <a:cs typeface="B Homa" pitchFamily="2" charset="-78"/>
              </a:rPr>
              <a:t>2- مقدار زیادی  میوه و سبزیجات مصرف نماییم.</a:t>
            </a:r>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5" fill="hold" grpId="0" nodeType="clickEffect">
                                  <p:stCondLst>
                                    <p:cond delay="0"/>
                                  </p:stCondLst>
                                  <p:childTnLst>
                                    <p:set>
                                      <p:cBhvr>
                                        <p:cTn id="6" dur="1" fill="hold">
                                          <p:stCondLst>
                                            <p:cond delay="0"/>
                                          </p:stCondLst>
                                        </p:cTn>
                                        <p:tgtEl>
                                          <p:spTgt spid="29698">
                                            <p:txEl>
                                              <p:pRg st="0" end="0"/>
                                            </p:txEl>
                                          </p:spTgt>
                                        </p:tgtEl>
                                        <p:attrNameLst>
                                          <p:attrName>style.visibility</p:attrName>
                                        </p:attrNameLst>
                                      </p:cBhvr>
                                      <p:to>
                                        <p:strVal val="visible"/>
                                      </p:to>
                                    </p:set>
                                    <p:animEffect transition="in" filter="checkerboard(down)">
                                      <p:cBhvr>
                                        <p:cTn id="7" dur="500"/>
                                        <p:tgtEl>
                                          <p:spTgt spid="2969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5" fill="hold" grpId="0" nodeType="clickEffect">
                                  <p:stCondLst>
                                    <p:cond delay="0"/>
                                  </p:stCondLst>
                                  <p:childTnLst>
                                    <p:set>
                                      <p:cBhvr>
                                        <p:cTn id="11" dur="1" fill="hold">
                                          <p:stCondLst>
                                            <p:cond delay="0"/>
                                          </p:stCondLst>
                                        </p:cTn>
                                        <p:tgtEl>
                                          <p:spTgt spid="29698">
                                            <p:txEl>
                                              <p:pRg st="2" end="2"/>
                                            </p:txEl>
                                          </p:spTgt>
                                        </p:tgtEl>
                                        <p:attrNameLst>
                                          <p:attrName>style.visibility</p:attrName>
                                        </p:attrNameLst>
                                      </p:cBhvr>
                                      <p:to>
                                        <p:strVal val="visible"/>
                                      </p:to>
                                    </p:set>
                                    <p:animEffect transition="in" filter="checkerboard(down)">
                                      <p:cBhvr>
                                        <p:cTn id="12" dur="500"/>
                                        <p:tgtEl>
                                          <p:spTgt spid="29698">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5" fill="hold" grpId="0" nodeType="clickEffect">
                                  <p:stCondLst>
                                    <p:cond delay="0"/>
                                  </p:stCondLst>
                                  <p:childTnLst>
                                    <p:set>
                                      <p:cBhvr>
                                        <p:cTn id="16" dur="1" fill="hold">
                                          <p:stCondLst>
                                            <p:cond delay="0"/>
                                          </p:stCondLst>
                                        </p:cTn>
                                        <p:tgtEl>
                                          <p:spTgt spid="29698">
                                            <p:txEl>
                                              <p:pRg st="4" end="4"/>
                                            </p:txEl>
                                          </p:spTgt>
                                        </p:tgtEl>
                                        <p:attrNameLst>
                                          <p:attrName>style.visibility</p:attrName>
                                        </p:attrNameLst>
                                      </p:cBhvr>
                                      <p:to>
                                        <p:strVal val="visible"/>
                                      </p:to>
                                    </p:set>
                                    <p:animEffect transition="in" filter="checkerboard(down)">
                                      <p:cBhvr>
                                        <p:cTn id="17" dur="500"/>
                                        <p:tgtEl>
                                          <p:spTgt spid="29698">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5" fill="hold" grpId="0" nodeType="clickEffect">
                                  <p:stCondLst>
                                    <p:cond delay="0"/>
                                  </p:stCondLst>
                                  <p:childTnLst>
                                    <p:set>
                                      <p:cBhvr>
                                        <p:cTn id="21" dur="1" fill="hold">
                                          <p:stCondLst>
                                            <p:cond delay="0"/>
                                          </p:stCondLst>
                                        </p:cTn>
                                        <p:tgtEl>
                                          <p:spTgt spid="29698">
                                            <p:txEl>
                                              <p:pRg st="6" end="6"/>
                                            </p:txEl>
                                          </p:spTgt>
                                        </p:tgtEl>
                                        <p:attrNameLst>
                                          <p:attrName>style.visibility</p:attrName>
                                        </p:attrNameLst>
                                      </p:cBhvr>
                                      <p:to>
                                        <p:strVal val="visible"/>
                                      </p:to>
                                    </p:set>
                                    <p:animEffect transition="in" filter="checkerboard(down)">
                                      <p:cBhvr>
                                        <p:cTn id="22" dur="500"/>
                                        <p:tgtEl>
                                          <p:spTgt spid="29698">
                                            <p:txEl>
                                              <p:pRg st="6" end="6"/>
                                            </p:txEl>
                                          </p:spTgt>
                                        </p:tgtEl>
                                      </p:cBhvr>
                                    </p:animEffect>
                                  </p:childTnLst>
                                </p:cTn>
                              </p:par>
                              <p:par>
                                <p:cTn id="23" presetID="5" presetClass="entr" presetSubtype="5" fill="hold" grpId="0" nodeType="withEffect">
                                  <p:stCondLst>
                                    <p:cond delay="0"/>
                                  </p:stCondLst>
                                  <p:childTnLst>
                                    <p:set>
                                      <p:cBhvr>
                                        <p:cTn id="24" dur="1" fill="hold">
                                          <p:stCondLst>
                                            <p:cond delay="0"/>
                                          </p:stCondLst>
                                        </p:cTn>
                                        <p:tgtEl>
                                          <p:spTgt spid="29698">
                                            <p:txEl>
                                              <p:pRg st="7" end="7"/>
                                            </p:txEl>
                                          </p:spTgt>
                                        </p:tgtEl>
                                        <p:attrNameLst>
                                          <p:attrName>style.visibility</p:attrName>
                                        </p:attrNameLst>
                                      </p:cBhvr>
                                      <p:to>
                                        <p:strVal val="visible"/>
                                      </p:to>
                                    </p:set>
                                    <p:animEffect transition="in" filter="checkerboard(down)">
                                      <p:cBhvr>
                                        <p:cTn id="25" dur="500"/>
                                        <p:tgtEl>
                                          <p:spTgt spid="29698">
                                            <p:txEl>
                                              <p:pRg st="7" end="7"/>
                                            </p:txEl>
                                          </p:spTgt>
                                        </p:tgtEl>
                                      </p:cBhvr>
                                    </p:animEffect>
                                  </p:childTnLst>
                                </p:cTn>
                              </p:par>
                              <p:par>
                                <p:cTn id="26" presetID="5" presetClass="entr" presetSubtype="5" fill="hold" grpId="0" nodeType="withEffect">
                                  <p:stCondLst>
                                    <p:cond delay="0"/>
                                  </p:stCondLst>
                                  <p:childTnLst>
                                    <p:set>
                                      <p:cBhvr>
                                        <p:cTn id="27" dur="1" fill="hold">
                                          <p:stCondLst>
                                            <p:cond delay="0"/>
                                          </p:stCondLst>
                                        </p:cTn>
                                        <p:tgtEl>
                                          <p:spTgt spid="29698">
                                            <p:txEl>
                                              <p:pRg st="8" end="8"/>
                                            </p:txEl>
                                          </p:spTgt>
                                        </p:tgtEl>
                                        <p:attrNameLst>
                                          <p:attrName>style.visibility</p:attrName>
                                        </p:attrNameLst>
                                      </p:cBhvr>
                                      <p:to>
                                        <p:strVal val="visible"/>
                                      </p:to>
                                    </p:set>
                                    <p:animEffect transition="in" filter="checkerboard(down)">
                                      <p:cBhvr>
                                        <p:cTn id="28" dur="500"/>
                                        <p:tgtEl>
                                          <p:spTgt spid="29698">
                                            <p:txEl>
                                              <p:pRg st="8" end="8"/>
                                            </p:txEl>
                                          </p:spTgt>
                                        </p:tgtEl>
                                      </p:cBhvr>
                                    </p:animEffect>
                                  </p:childTnLst>
                                </p:cTn>
                              </p:par>
                              <p:par>
                                <p:cTn id="29" presetID="5" presetClass="entr" presetSubtype="5" fill="hold" grpId="0" nodeType="withEffect">
                                  <p:stCondLst>
                                    <p:cond delay="0"/>
                                  </p:stCondLst>
                                  <p:childTnLst>
                                    <p:set>
                                      <p:cBhvr>
                                        <p:cTn id="30" dur="1" fill="hold">
                                          <p:stCondLst>
                                            <p:cond delay="0"/>
                                          </p:stCondLst>
                                        </p:cTn>
                                        <p:tgtEl>
                                          <p:spTgt spid="29698">
                                            <p:txEl>
                                              <p:pRg st="9" end="9"/>
                                            </p:txEl>
                                          </p:spTgt>
                                        </p:tgtEl>
                                        <p:attrNameLst>
                                          <p:attrName>style.visibility</p:attrName>
                                        </p:attrNameLst>
                                      </p:cBhvr>
                                      <p:to>
                                        <p:strVal val="visible"/>
                                      </p:to>
                                    </p:set>
                                    <p:animEffect transition="in" filter="checkerboard(down)">
                                      <p:cBhvr>
                                        <p:cTn id="31" dur="500"/>
                                        <p:tgtEl>
                                          <p:spTgt spid="29698">
                                            <p:txEl>
                                              <p:pRg st="9" end="9"/>
                                            </p:txEl>
                                          </p:spTgt>
                                        </p:tgtEl>
                                      </p:cBhvr>
                                    </p:animEffect>
                                  </p:childTnLst>
                                </p:cTn>
                              </p:par>
                              <p:par>
                                <p:cTn id="32" presetID="5" presetClass="entr" presetSubtype="5" fill="hold" grpId="0" nodeType="withEffect">
                                  <p:stCondLst>
                                    <p:cond delay="0"/>
                                  </p:stCondLst>
                                  <p:childTnLst>
                                    <p:set>
                                      <p:cBhvr>
                                        <p:cTn id="33" dur="1" fill="hold">
                                          <p:stCondLst>
                                            <p:cond delay="0"/>
                                          </p:stCondLst>
                                        </p:cTn>
                                        <p:tgtEl>
                                          <p:spTgt spid="29698">
                                            <p:txEl>
                                              <p:pRg st="10" end="10"/>
                                            </p:txEl>
                                          </p:spTgt>
                                        </p:tgtEl>
                                        <p:attrNameLst>
                                          <p:attrName>style.visibility</p:attrName>
                                        </p:attrNameLst>
                                      </p:cBhvr>
                                      <p:to>
                                        <p:strVal val="visible"/>
                                      </p:to>
                                    </p:set>
                                    <p:animEffect transition="in" filter="checkerboard(down)">
                                      <p:cBhvr>
                                        <p:cTn id="34" dur="500"/>
                                        <p:tgtEl>
                                          <p:spTgt spid="29698">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Content Placeholder 1"/>
          <p:cNvSpPr>
            <a:spLocks noGrp="1"/>
          </p:cNvSpPr>
          <p:nvPr>
            <p:ph idx="1"/>
          </p:nvPr>
        </p:nvSpPr>
        <p:spPr/>
        <p:txBody>
          <a:bodyPr/>
          <a:lstStyle/>
          <a:p>
            <a:pPr algn="r" rtl="1">
              <a:lnSpc>
                <a:spcPct val="80000"/>
              </a:lnSpc>
            </a:pPr>
            <a:r>
              <a:rPr lang="fa-IR" sz="2800" smtClean="0">
                <a:cs typeface="B Homa" pitchFamily="2" charset="-78"/>
              </a:rPr>
              <a:t>یک سهم از میوه و سبزی =80 گرم ، یا هر یک از موارد زیر :</a:t>
            </a:r>
          </a:p>
          <a:p>
            <a:pPr lvl="1" algn="r" rtl="1">
              <a:lnSpc>
                <a:spcPct val="80000"/>
              </a:lnSpc>
            </a:pPr>
            <a:r>
              <a:rPr lang="fa-IR" smtClean="0">
                <a:cs typeface="B Homa" pitchFamily="2" charset="-78"/>
              </a:rPr>
              <a:t>یک عدد سیب متوسط ، موز ، گلابی ، پرتقال یا میوه جات دیگر با اندازه مشابه</a:t>
            </a:r>
          </a:p>
          <a:p>
            <a:pPr lvl="1" algn="r" rtl="1">
              <a:lnSpc>
                <a:spcPct val="80000"/>
              </a:lnSpc>
            </a:pPr>
            <a:r>
              <a:rPr lang="fa-IR" smtClean="0">
                <a:cs typeface="B Homa" pitchFamily="2" charset="-78"/>
              </a:rPr>
              <a:t>دو عدد آلو یا گوجه یا میوه جات با اندازه مشابه </a:t>
            </a:r>
          </a:p>
          <a:p>
            <a:pPr lvl="1" algn="r" rtl="1">
              <a:lnSpc>
                <a:spcPct val="80000"/>
              </a:lnSpc>
            </a:pPr>
            <a:r>
              <a:rPr lang="fa-IR" smtClean="0">
                <a:cs typeface="B Homa" pitchFamily="2" charset="-78"/>
              </a:rPr>
              <a:t>یک دوم یک عدد گریپ فروت</a:t>
            </a:r>
          </a:p>
          <a:p>
            <a:pPr lvl="1" algn="r" rtl="1">
              <a:lnSpc>
                <a:spcPct val="80000"/>
              </a:lnSpc>
            </a:pPr>
            <a:r>
              <a:rPr lang="fa-IR" smtClean="0">
                <a:cs typeface="B Homa" pitchFamily="2" charset="-78"/>
              </a:rPr>
              <a:t>یک برش از میوه بزرگ مثل هندوانه یا آناناس</a:t>
            </a:r>
          </a:p>
          <a:p>
            <a:pPr lvl="1" algn="r" rtl="1">
              <a:lnSpc>
                <a:spcPct val="80000"/>
              </a:lnSpc>
            </a:pPr>
            <a:r>
              <a:rPr lang="fa-IR" smtClean="0">
                <a:cs typeface="B Homa" pitchFamily="2" charset="-78"/>
              </a:rPr>
              <a:t>سه قاشق غذا خوری پر از سالاد میوه یا کمپوت </a:t>
            </a:r>
          </a:p>
          <a:p>
            <a:pPr lvl="1" algn="r" rtl="1">
              <a:lnSpc>
                <a:spcPct val="80000"/>
              </a:lnSpc>
            </a:pPr>
            <a:r>
              <a:rPr lang="fa-IR" smtClean="0">
                <a:cs typeface="B Homa" pitchFamily="2" charset="-78"/>
              </a:rPr>
              <a:t>یک قاشق غذا خوری پر میوه جات خشک ( مثل کشمش ها و زرد آلو)</a:t>
            </a:r>
          </a:p>
          <a:p>
            <a:pPr lvl="1" algn="r" rtl="1">
              <a:lnSpc>
                <a:spcPct val="80000"/>
              </a:lnSpc>
            </a:pPr>
            <a:r>
              <a:rPr lang="fa-IR" smtClean="0">
                <a:cs typeface="B Homa" pitchFamily="2" charset="-78"/>
              </a:rPr>
              <a:t>یک لیوان سبزیجات مثل کاهو و سبزی خوردن یا نصف لیوان سبزیجات پخته یا سبزی خام</a:t>
            </a:r>
          </a:p>
          <a:p>
            <a:pPr lvl="1" algn="r" rtl="1">
              <a:lnSpc>
                <a:spcPct val="80000"/>
              </a:lnSpc>
            </a:pPr>
            <a:r>
              <a:rPr lang="fa-IR" smtClean="0">
                <a:cs typeface="B Homa" pitchFamily="2" charset="-78"/>
              </a:rPr>
              <a:t>یک لیوان آب میوه جات ( 150 میلی لیتر )</a:t>
            </a:r>
          </a:p>
          <a:p>
            <a:pPr lvl="1" algn="r" rtl="1">
              <a:lnSpc>
                <a:spcPct val="80000"/>
              </a:lnSpc>
            </a:pPr>
            <a:r>
              <a:rPr lang="fa-IR" smtClean="0">
                <a:cs typeface="B Homa" pitchFamily="2" charset="-78"/>
              </a:rPr>
              <a:t>نصف لیوان از انواع انگور ، گیلاس و توت </a:t>
            </a:r>
            <a:endParaRPr lang="fa-IR" b="1" smtClean="0">
              <a:cs typeface="B Homa" pitchFamily="2" charset="-78"/>
            </a:endParaRPr>
          </a:p>
          <a:p>
            <a:pPr algn="r" rtl="1"/>
            <a:endParaRPr lang="en-US" sz="2400" smtClean="0"/>
          </a:p>
        </p:txBody>
      </p:sp>
      <p:sp>
        <p:nvSpPr>
          <p:cNvPr id="3" name="Title 2"/>
          <p:cNvSpPr>
            <a:spLocks noGrp="1"/>
          </p:cNvSpPr>
          <p:nvPr>
            <p:ph type="title"/>
          </p:nvPr>
        </p:nvSpPr>
        <p:spPr/>
        <p:txBody>
          <a:bodyPr/>
          <a:lstStyle/>
          <a:p>
            <a:pPr algn="ctr" fontAlgn="auto">
              <a:spcAft>
                <a:spcPts val="0"/>
              </a:spcAft>
              <a:defRPr/>
            </a:pPr>
            <a:r>
              <a:rPr lang="fa-IR" sz="4000" b="1" smtClean="0">
                <a:solidFill>
                  <a:schemeClr val="accent3"/>
                </a:solidFill>
                <a:cs typeface="B Homa" pitchFamily="2" charset="-78"/>
              </a:rPr>
              <a:t>یک سهم یا واحد چیست؟</a:t>
            </a:r>
            <a:endParaRPr sz="4000" b="1" smtClean="0">
              <a:solidFill>
                <a:schemeClr val="accent3"/>
              </a:solidFill>
              <a:cs typeface="B Homa" pitchFamily="2"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5" fill="hold" grpId="0" nodeType="clickEffect">
                                  <p:stCondLst>
                                    <p:cond delay="0"/>
                                  </p:stCondLst>
                                  <p:childTnLst>
                                    <p:set>
                                      <p:cBhvr>
                                        <p:cTn id="6" dur="1" fill="hold">
                                          <p:stCondLst>
                                            <p:cond delay="0"/>
                                          </p:stCondLst>
                                        </p:cTn>
                                        <p:tgtEl>
                                          <p:spTgt spid="30722">
                                            <p:txEl>
                                              <p:pRg st="0" end="0"/>
                                            </p:txEl>
                                          </p:spTgt>
                                        </p:tgtEl>
                                        <p:attrNameLst>
                                          <p:attrName>style.visibility</p:attrName>
                                        </p:attrNameLst>
                                      </p:cBhvr>
                                      <p:to>
                                        <p:strVal val="visible"/>
                                      </p:to>
                                    </p:set>
                                    <p:animEffect transition="in" filter="checkerboard(down)">
                                      <p:cBhvr>
                                        <p:cTn id="7" dur="500"/>
                                        <p:tgtEl>
                                          <p:spTgt spid="3072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5" fill="hold" grpId="0" nodeType="clickEffect">
                                  <p:stCondLst>
                                    <p:cond delay="0"/>
                                  </p:stCondLst>
                                  <p:childTnLst>
                                    <p:set>
                                      <p:cBhvr>
                                        <p:cTn id="11" dur="1" fill="hold">
                                          <p:stCondLst>
                                            <p:cond delay="0"/>
                                          </p:stCondLst>
                                        </p:cTn>
                                        <p:tgtEl>
                                          <p:spTgt spid="30722">
                                            <p:txEl>
                                              <p:pRg st="1" end="1"/>
                                            </p:txEl>
                                          </p:spTgt>
                                        </p:tgtEl>
                                        <p:attrNameLst>
                                          <p:attrName>style.visibility</p:attrName>
                                        </p:attrNameLst>
                                      </p:cBhvr>
                                      <p:to>
                                        <p:strVal val="visible"/>
                                      </p:to>
                                    </p:set>
                                    <p:animEffect transition="in" filter="checkerboard(down)">
                                      <p:cBhvr>
                                        <p:cTn id="12" dur="500"/>
                                        <p:tgtEl>
                                          <p:spTgt spid="3072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5" fill="hold" grpId="0" nodeType="clickEffect">
                                  <p:stCondLst>
                                    <p:cond delay="0"/>
                                  </p:stCondLst>
                                  <p:childTnLst>
                                    <p:set>
                                      <p:cBhvr>
                                        <p:cTn id="16" dur="1" fill="hold">
                                          <p:stCondLst>
                                            <p:cond delay="0"/>
                                          </p:stCondLst>
                                        </p:cTn>
                                        <p:tgtEl>
                                          <p:spTgt spid="30722">
                                            <p:txEl>
                                              <p:pRg st="2" end="2"/>
                                            </p:txEl>
                                          </p:spTgt>
                                        </p:tgtEl>
                                        <p:attrNameLst>
                                          <p:attrName>style.visibility</p:attrName>
                                        </p:attrNameLst>
                                      </p:cBhvr>
                                      <p:to>
                                        <p:strVal val="visible"/>
                                      </p:to>
                                    </p:set>
                                    <p:animEffect transition="in" filter="checkerboard(down)">
                                      <p:cBhvr>
                                        <p:cTn id="17" dur="500"/>
                                        <p:tgtEl>
                                          <p:spTgt spid="3072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5" fill="hold" grpId="0" nodeType="clickEffect">
                                  <p:stCondLst>
                                    <p:cond delay="0"/>
                                  </p:stCondLst>
                                  <p:childTnLst>
                                    <p:set>
                                      <p:cBhvr>
                                        <p:cTn id="21" dur="1" fill="hold">
                                          <p:stCondLst>
                                            <p:cond delay="0"/>
                                          </p:stCondLst>
                                        </p:cTn>
                                        <p:tgtEl>
                                          <p:spTgt spid="30722">
                                            <p:txEl>
                                              <p:pRg st="3" end="3"/>
                                            </p:txEl>
                                          </p:spTgt>
                                        </p:tgtEl>
                                        <p:attrNameLst>
                                          <p:attrName>style.visibility</p:attrName>
                                        </p:attrNameLst>
                                      </p:cBhvr>
                                      <p:to>
                                        <p:strVal val="visible"/>
                                      </p:to>
                                    </p:set>
                                    <p:animEffect transition="in" filter="checkerboard(down)">
                                      <p:cBhvr>
                                        <p:cTn id="22" dur="500"/>
                                        <p:tgtEl>
                                          <p:spTgt spid="3072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5" fill="hold" grpId="0" nodeType="clickEffect">
                                  <p:stCondLst>
                                    <p:cond delay="0"/>
                                  </p:stCondLst>
                                  <p:childTnLst>
                                    <p:set>
                                      <p:cBhvr>
                                        <p:cTn id="26" dur="1" fill="hold">
                                          <p:stCondLst>
                                            <p:cond delay="0"/>
                                          </p:stCondLst>
                                        </p:cTn>
                                        <p:tgtEl>
                                          <p:spTgt spid="30722">
                                            <p:txEl>
                                              <p:pRg st="4" end="4"/>
                                            </p:txEl>
                                          </p:spTgt>
                                        </p:tgtEl>
                                        <p:attrNameLst>
                                          <p:attrName>style.visibility</p:attrName>
                                        </p:attrNameLst>
                                      </p:cBhvr>
                                      <p:to>
                                        <p:strVal val="visible"/>
                                      </p:to>
                                    </p:set>
                                    <p:animEffect transition="in" filter="checkerboard(down)">
                                      <p:cBhvr>
                                        <p:cTn id="27" dur="500"/>
                                        <p:tgtEl>
                                          <p:spTgt spid="3072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5" fill="hold" grpId="0" nodeType="clickEffect">
                                  <p:stCondLst>
                                    <p:cond delay="0"/>
                                  </p:stCondLst>
                                  <p:childTnLst>
                                    <p:set>
                                      <p:cBhvr>
                                        <p:cTn id="31" dur="1" fill="hold">
                                          <p:stCondLst>
                                            <p:cond delay="0"/>
                                          </p:stCondLst>
                                        </p:cTn>
                                        <p:tgtEl>
                                          <p:spTgt spid="30722">
                                            <p:txEl>
                                              <p:pRg st="5" end="5"/>
                                            </p:txEl>
                                          </p:spTgt>
                                        </p:tgtEl>
                                        <p:attrNameLst>
                                          <p:attrName>style.visibility</p:attrName>
                                        </p:attrNameLst>
                                      </p:cBhvr>
                                      <p:to>
                                        <p:strVal val="visible"/>
                                      </p:to>
                                    </p:set>
                                    <p:animEffect transition="in" filter="checkerboard(down)">
                                      <p:cBhvr>
                                        <p:cTn id="32" dur="500"/>
                                        <p:tgtEl>
                                          <p:spTgt spid="30722">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5" fill="hold" grpId="0" nodeType="clickEffect">
                                  <p:stCondLst>
                                    <p:cond delay="0"/>
                                  </p:stCondLst>
                                  <p:childTnLst>
                                    <p:set>
                                      <p:cBhvr>
                                        <p:cTn id="36" dur="1" fill="hold">
                                          <p:stCondLst>
                                            <p:cond delay="0"/>
                                          </p:stCondLst>
                                        </p:cTn>
                                        <p:tgtEl>
                                          <p:spTgt spid="30722">
                                            <p:txEl>
                                              <p:pRg st="6" end="6"/>
                                            </p:txEl>
                                          </p:spTgt>
                                        </p:tgtEl>
                                        <p:attrNameLst>
                                          <p:attrName>style.visibility</p:attrName>
                                        </p:attrNameLst>
                                      </p:cBhvr>
                                      <p:to>
                                        <p:strVal val="visible"/>
                                      </p:to>
                                    </p:set>
                                    <p:animEffect transition="in" filter="checkerboard(down)">
                                      <p:cBhvr>
                                        <p:cTn id="37" dur="500"/>
                                        <p:tgtEl>
                                          <p:spTgt spid="30722">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 presetClass="entr" presetSubtype="5" fill="hold" grpId="0" nodeType="clickEffect">
                                  <p:stCondLst>
                                    <p:cond delay="0"/>
                                  </p:stCondLst>
                                  <p:childTnLst>
                                    <p:set>
                                      <p:cBhvr>
                                        <p:cTn id="41" dur="1" fill="hold">
                                          <p:stCondLst>
                                            <p:cond delay="0"/>
                                          </p:stCondLst>
                                        </p:cTn>
                                        <p:tgtEl>
                                          <p:spTgt spid="30722">
                                            <p:txEl>
                                              <p:pRg st="7" end="7"/>
                                            </p:txEl>
                                          </p:spTgt>
                                        </p:tgtEl>
                                        <p:attrNameLst>
                                          <p:attrName>style.visibility</p:attrName>
                                        </p:attrNameLst>
                                      </p:cBhvr>
                                      <p:to>
                                        <p:strVal val="visible"/>
                                      </p:to>
                                    </p:set>
                                    <p:animEffect transition="in" filter="checkerboard(down)">
                                      <p:cBhvr>
                                        <p:cTn id="42" dur="500"/>
                                        <p:tgtEl>
                                          <p:spTgt spid="30722">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5" presetClass="entr" presetSubtype="5" fill="hold" grpId="0" nodeType="clickEffect">
                                  <p:stCondLst>
                                    <p:cond delay="0"/>
                                  </p:stCondLst>
                                  <p:childTnLst>
                                    <p:set>
                                      <p:cBhvr>
                                        <p:cTn id="46" dur="1" fill="hold">
                                          <p:stCondLst>
                                            <p:cond delay="0"/>
                                          </p:stCondLst>
                                        </p:cTn>
                                        <p:tgtEl>
                                          <p:spTgt spid="30722">
                                            <p:txEl>
                                              <p:pRg st="8" end="8"/>
                                            </p:txEl>
                                          </p:spTgt>
                                        </p:tgtEl>
                                        <p:attrNameLst>
                                          <p:attrName>style.visibility</p:attrName>
                                        </p:attrNameLst>
                                      </p:cBhvr>
                                      <p:to>
                                        <p:strVal val="visible"/>
                                      </p:to>
                                    </p:set>
                                    <p:animEffect transition="in" filter="checkerboard(down)">
                                      <p:cBhvr>
                                        <p:cTn id="47" dur="500"/>
                                        <p:tgtEl>
                                          <p:spTgt spid="30722">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5" presetClass="entr" presetSubtype="5" fill="hold" grpId="0" nodeType="clickEffect">
                                  <p:stCondLst>
                                    <p:cond delay="0"/>
                                  </p:stCondLst>
                                  <p:childTnLst>
                                    <p:set>
                                      <p:cBhvr>
                                        <p:cTn id="51" dur="1" fill="hold">
                                          <p:stCondLst>
                                            <p:cond delay="0"/>
                                          </p:stCondLst>
                                        </p:cTn>
                                        <p:tgtEl>
                                          <p:spTgt spid="30722">
                                            <p:txEl>
                                              <p:pRg st="9" end="9"/>
                                            </p:txEl>
                                          </p:spTgt>
                                        </p:tgtEl>
                                        <p:attrNameLst>
                                          <p:attrName>style.visibility</p:attrName>
                                        </p:attrNameLst>
                                      </p:cBhvr>
                                      <p:to>
                                        <p:strVal val="visible"/>
                                      </p:to>
                                    </p:set>
                                    <p:animEffect transition="in" filter="checkerboard(down)">
                                      <p:cBhvr>
                                        <p:cTn id="52" dur="500"/>
                                        <p:tgtEl>
                                          <p:spTgt spid="3072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 rtl="1"/>
            <a:r>
              <a:rPr lang="fa-IR" smtClean="0">
                <a:cs typeface="B Homa" pitchFamily="2" charset="-78"/>
              </a:rPr>
              <a:t>ماهی منبع بسیار عالی پروتئین و حاوی تعداد زیادی ویتامین و مواد معدنی است.</a:t>
            </a:r>
          </a:p>
          <a:p>
            <a:pPr algn="just" rtl="1"/>
            <a:r>
              <a:rPr lang="fa-IR" smtClean="0">
                <a:cs typeface="B Homa" pitchFamily="2" charset="-78"/>
              </a:rPr>
              <a:t>برای تنظیم  یک برنامه غذایی مناسب حداقل استفاده از دو سهم ماهی در هفته توصیه می شود که یک سهم آن ازماهی روغنی باشد. بـــدین منظور ازانواع تازه ، منجمد و کنســـــرو شده آن می توان استفاده نمود.اما بخاطر داشته باشیـــد که ماهی کنسرو شده و دودی می تواند نمک بالایی داشته باشد.</a:t>
            </a:r>
          </a:p>
          <a:p>
            <a:pPr algn="just" rtl="1"/>
            <a:r>
              <a:rPr lang="fa-IR" smtClean="0">
                <a:cs typeface="B Homa" pitchFamily="2" charset="-78"/>
              </a:rPr>
              <a:t>هر سهم معادل 60 گرم ماهی پخته</a:t>
            </a:r>
          </a:p>
          <a:p>
            <a:pPr algn="just" rtl="1">
              <a:buFont typeface="Wingdings 2" pitchFamily="18" charset="2"/>
              <a:buNone/>
            </a:pPr>
            <a:r>
              <a:rPr lang="fa-IR" smtClean="0">
                <a:cs typeface="B Homa" pitchFamily="2" charset="-78"/>
              </a:rPr>
              <a:t>     است .</a:t>
            </a:r>
          </a:p>
          <a:p>
            <a:pPr algn="just"/>
            <a:endParaRPr lang="en-US" smtClean="0"/>
          </a:p>
        </p:txBody>
      </p:sp>
      <p:sp>
        <p:nvSpPr>
          <p:cNvPr id="3" name="Title 2"/>
          <p:cNvSpPr>
            <a:spLocks noGrp="1"/>
          </p:cNvSpPr>
          <p:nvPr>
            <p:ph type="title"/>
          </p:nvPr>
        </p:nvSpPr>
        <p:spPr/>
        <p:txBody>
          <a:bodyPr/>
          <a:lstStyle/>
          <a:p>
            <a:pPr algn="ctr" rtl="1" fontAlgn="auto">
              <a:spcAft>
                <a:spcPts val="0"/>
              </a:spcAft>
              <a:defRPr/>
            </a:pPr>
            <a:r>
              <a:rPr lang="fa-IR" sz="4400" b="1" smtClean="0">
                <a:solidFill>
                  <a:schemeClr val="accent3"/>
                </a:solidFill>
                <a:cs typeface="B Homa" pitchFamily="2" charset="-78"/>
              </a:rPr>
              <a:t>3- ماهی بیشتری مصرف نماییم </a:t>
            </a:r>
            <a:endParaRPr/>
          </a:p>
        </p:txBody>
      </p:sp>
      <p:pic>
        <p:nvPicPr>
          <p:cNvPr id="35844" name="Picture 4" descr="CAK5YZ85"/>
          <p:cNvPicPr>
            <a:picLocks noChangeAspect="1" noChangeArrowheads="1"/>
          </p:cNvPicPr>
          <p:nvPr/>
        </p:nvPicPr>
        <p:blipFill>
          <a:blip r:embed="rId2" cstate="print"/>
          <a:srcRect/>
          <a:stretch>
            <a:fillRect/>
          </a:stretch>
        </p:blipFill>
        <p:spPr bwMode="auto">
          <a:xfrm>
            <a:off x="304800" y="4572000"/>
            <a:ext cx="3959225" cy="1598613"/>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5"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checkerboard(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5"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checkerboard(down)">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5"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checkerboard(down)">
                                      <p:cBhvr>
                                        <p:cTn id="17" dur="500"/>
                                        <p:tgtEl>
                                          <p:spTgt spid="2">
                                            <p:txEl>
                                              <p:pRg st="2" end="2"/>
                                            </p:txEl>
                                          </p:spTgt>
                                        </p:tgtEl>
                                      </p:cBhvr>
                                    </p:animEffect>
                                  </p:childTnLst>
                                </p:cTn>
                              </p:par>
                              <p:par>
                                <p:cTn id="18" presetID="5" presetClass="entr" presetSubtype="5" fill="hold" grpId="0" nodeType="withEffect">
                                  <p:stCondLst>
                                    <p:cond delay="0"/>
                                  </p:stCondLst>
                                  <p:childTnLst>
                                    <p:set>
                                      <p:cBhvr>
                                        <p:cTn id="19" dur="1" fill="hold">
                                          <p:stCondLst>
                                            <p:cond delay="0"/>
                                          </p:stCondLst>
                                        </p:cTn>
                                        <p:tgtEl>
                                          <p:spTgt spid="2">
                                            <p:txEl>
                                              <p:pRg st="3" end="3"/>
                                            </p:txEl>
                                          </p:spTgt>
                                        </p:tgtEl>
                                        <p:attrNameLst>
                                          <p:attrName>style.visibility</p:attrName>
                                        </p:attrNameLst>
                                      </p:cBhvr>
                                      <p:to>
                                        <p:strVal val="visible"/>
                                      </p:to>
                                    </p:set>
                                    <p:animEffect transition="in" filter="checkerboard(down)">
                                      <p:cBhvr>
                                        <p:cTn id="20"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8229600" cy="4876800"/>
          </a:xfrm>
        </p:spPr>
        <p:txBody>
          <a:bodyPr>
            <a:normAutofit lnSpcReduction="10000"/>
          </a:bodyPr>
          <a:lstStyle/>
          <a:p>
            <a:pPr marL="274320" indent="-274320" algn="just" rtl="1" fontAlgn="auto">
              <a:spcAft>
                <a:spcPts val="0"/>
              </a:spcAft>
              <a:buFont typeface="Wingdings 2"/>
              <a:buChar char=""/>
              <a:defRPr/>
            </a:pPr>
            <a:r>
              <a:rPr lang="fa-IR" smtClean="0">
                <a:cs typeface="B Homa" pitchFamily="2" charset="-78"/>
              </a:rPr>
              <a:t>ماهی های غنی از نوعی چربی به نام ” اسیدهای چرب امگا – 3“ را ماهی های روغنی می نامند مانند ماهي سالمون ، قزل الا و.... مصرف این نوع  ماهی به ســـلامت قلب ما کمک می کند و استفاده از یک سهم  ماهی روغنی در هفته توصیه شده است ( هر سهم ماهی 140 گرم است).</a:t>
            </a:r>
          </a:p>
          <a:p>
            <a:pPr marL="274320" indent="-274320" algn="just" rtl="1" fontAlgn="auto">
              <a:spcAft>
                <a:spcPts val="0"/>
              </a:spcAft>
              <a:buFont typeface="Wingdings 2"/>
              <a:buChar char=""/>
              <a:defRPr/>
            </a:pPr>
            <a:r>
              <a:rPr lang="fa-IR" smtClean="0">
                <a:cs typeface="B Homa" pitchFamily="2" charset="-78"/>
              </a:rPr>
              <a:t>مصرف حداکثر دو سهم از این نوع </a:t>
            </a:r>
          </a:p>
          <a:p>
            <a:pPr marL="274320" indent="-274320" algn="just" rtl="1" fontAlgn="auto">
              <a:spcAft>
                <a:spcPts val="0"/>
              </a:spcAft>
              <a:buFont typeface="Wingdings 2" pitchFamily="18" charset="2"/>
              <a:buNone/>
              <a:defRPr/>
            </a:pPr>
            <a:r>
              <a:rPr lang="fa-IR" smtClean="0">
                <a:cs typeface="B Homa" pitchFamily="2" charset="-78"/>
              </a:rPr>
              <a:t>   ماهی درهفته در زنان باردار توصیه </a:t>
            </a:r>
          </a:p>
          <a:p>
            <a:pPr marL="274320" indent="-274320" algn="just" rtl="1" fontAlgn="auto">
              <a:spcAft>
                <a:spcPts val="0"/>
              </a:spcAft>
              <a:buFont typeface="Wingdings 2" pitchFamily="18" charset="2"/>
              <a:buNone/>
              <a:defRPr/>
            </a:pPr>
            <a:r>
              <a:rPr lang="fa-IR" smtClean="0">
                <a:cs typeface="B Homa" pitchFamily="2" charset="-78"/>
              </a:rPr>
              <a:t>   می شود.</a:t>
            </a:r>
          </a:p>
          <a:p>
            <a:pPr marL="274320" indent="-274320" algn="just" rtl="1" fontAlgn="auto">
              <a:spcAft>
                <a:spcPts val="0"/>
              </a:spcAft>
              <a:buFont typeface="Wingdings 2"/>
              <a:buChar char=""/>
              <a:defRPr/>
            </a:pPr>
            <a:r>
              <a:rPr lang="fa-IR" smtClean="0">
                <a:cs typeface="B Homa" pitchFamily="2" charset="-78"/>
              </a:rPr>
              <a:t>برای سایر بزرگسالان مصرف حداكثر </a:t>
            </a:r>
          </a:p>
          <a:p>
            <a:pPr marL="274320" indent="-274320" algn="just" rtl="1" fontAlgn="auto">
              <a:spcAft>
                <a:spcPts val="0"/>
              </a:spcAft>
              <a:buFont typeface="Wingdings 2" pitchFamily="18" charset="2"/>
              <a:buNone/>
              <a:defRPr/>
            </a:pPr>
            <a:r>
              <a:rPr lang="fa-IR" smtClean="0">
                <a:cs typeface="B Homa" pitchFamily="2" charset="-78"/>
              </a:rPr>
              <a:t>  4 سهم ماهی روغنی در هفته توصیه  </a:t>
            </a:r>
          </a:p>
          <a:p>
            <a:pPr marL="274320" indent="-274320" algn="just" rtl="1" fontAlgn="auto">
              <a:spcAft>
                <a:spcPts val="0"/>
              </a:spcAft>
              <a:buFont typeface="Wingdings 2" pitchFamily="18" charset="2"/>
              <a:buNone/>
              <a:defRPr/>
            </a:pPr>
            <a:r>
              <a:rPr lang="fa-IR" smtClean="0">
                <a:cs typeface="B Homa" pitchFamily="2" charset="-78"/>
              </a:rPr>
              <a:t>   می شود.</a:t>
            </a:r>
          </a:p>
          <a:p>
            <a:pPr marL="274320" indent="-274320" fontAlgn="auto">
              <a:spcAft>
                <a:spcPts val="0"/>
              </a:spcAft>
              <a:buFont typeface="Wingdings 2"/>
              <a:buChar char=""/>
              <a:defRPr/>
            </a:pPr>
            <a:endParaRPr lang="en-US" smtClean="0"/>
          </a:p>
        </p:txBody>
      </p:sp>
      <p:sp>
        <p:nvSpPr>
          <p:cNvPr id="3" name="Title 2"/>
          <p:cNvSpPr>
            <a:spLocks noGrp="1"/>
          </p:cNvSpPr>
          <p:nvPr>
            <p:ph type="title"/>
          </p:nvPr>
        </p:nvSpPr>
        <p:spPr/>
        <p:txBody>
          <a:bodyPr/>
          <a:lstStyle/>
          <a:p>
            <a:pPr algn="ctr" rtl="1" fontAlgn="auto">
              <a:spcAft>
                <a:spcPts val="0"/>
              </a:spcAft>
              <a:defRPr/>
            </a:pPr>
            <a:r>
              <a:rPr lang="fa-IR" sz="4400" b="1" smtClean="0">
                <a:solidFill>
                  <a:schemeClr val="accent3"/>
                </a:solidFill>
                <a:cs typeface="B Homa" pitchFamily="2" charset="-78"/>
              </a:rPr>
              <a:t>ماهی روغنی چیست ؟</a:t>
            </a:r>
            <a:endParaRPr sz="4400" b="1" smtClean="0">
              <a:solidFill>
                <a:schemeClr val="accent3"/>
              </a:solidFill>
              <a:cs typeface="B Homa" pitchFamily="2" charset="-78"/>
            </a:endParaRPr>
          </a:p>
        </p:txBody>
      </p:sp>
      <p:pic>
        <p:nvPicPr>
          <p:cNvPr id="36868" name="Picture 8" descr="imagesg"/>
          <p:cNvPicPr>
            <a:picLocks noChangeAspect="1" noChangeArrowheads="1"/>
          </p:cNvPicPr>
          <p:nvPr/>
        </p:nvPicPr>
        <p:blipFill>
          <a:blip r:embed="rId2" cstate="print"/>
          <a:srcRect/>
          <a:stretch>
            <a:fillRect/>
          </a:stretch>
        </p:blipFill>
        <p:spPr bwMode="auto">
          <a:xfrm>
            <a:off x="457200" y="3733800"/>
            <a:ext cx="3795713" cy="213360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5"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checkerboard(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5"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checkerboard(down)">
                                      <p:cBhvr>
                                        <p:cTn id="12" dur="500"/>
                                        <p:tgtEl>
                                          <p:spTgt spid="2">
                                            <p:txEl>
                                              <p:pRg st="1" end="1"/>
                                            </p:txEl>
                                          </p:spTgt>
                                        </p:tgtEl>
                                      </p:cBhvr>
                                    </p:animEffect>
                                  </p:childTnLst>
                                </p:cTn>
                              </p:par>
                              <p:par>
                                <p:cTn id="13" presetID="5" presetClass="entr" presetSubtype="5" fill="hold" grpId="0" nodeType="with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checkerboard(down)">
                                      <p:cBhvr>
                                        <p:cTn id="15" dur="500"/>
                                        <p:tgtEl>
                                          <p:spTgt spid="2">
                                            <p:txEl>
                                              <p:pRg st="2" end="2"/>
                                            </p:txEl>
                                          </p:spTgt>
                                        </p:tgtEl>
                                      </p:cBhvr>
                                    </p:animEffect>
                                  </p:childTnLst>
                                </p:cTn>
                              </p:par>
                              <p:par>
                                <p:cTn id="16" presetID="5" presetClass="entr" presetSubtype="5" fill="hold" grpId="0" nodeType="withEffect">
                                  <p:stCondLst>
                                    <p:cond delay="0"/>
                                  </p:stCondLst>
                                  <p:childTnLst>
                                    <p:set>
                                      <p:cBhvr>
                                        <p:cTn id="17" dur="1" fill="hold">
                                          <p:stCondLst>
                                            <p:cond delay="0"/>
                                          </p:stCondLst>
                                        </p:cTn>
                                        <p:tgtEl>
                                          <p:spTgt spid="2">
                                            <p:txEl>
                                              <p:pRg st="3" end="3"/>
                                            </p:txEl>
                                          </p:spTgt>
                                        </p:tgtEl>
                                        <p:attrNameLst>
                                          <p:attrName>style.visibility</p:attrName>
                                        </p:attrNameLst>
                                      </p:cBhvr>
                                      <p:to>
                                        <p:strVal val="visible"/>
                                      </p:to>
                                    </p:set>
                                    <p:animEffect transition="in" filter="checkerboard(down)">
                                      <p:cBhvr>
                                        <p:cTn id="18" dur="500"/>
                                        <p:tgtEl>
                                          <p:spTgt spid="2">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5" presetClass="entr" presetSubtype="5" fill="hold" grpId="0"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animEffect transition="in" filter="checkerboard(down)">
                                      <p:cBhvr>
                                        <p:cTn id="23" dur="500"/>
                                        <p:tgtEl>
                                          <p:spTgt spid="2">
                                            <p:txEl>
                                              <p:pRg st="4" end="4"/>
                                            </p:txEl>
                                          </p:spTgt>
                                        </p:tgtEl>
                                      </p:cBhvr>
                                    </p:animEffect>
                                  </p:childTnLst>
                                </p:cTn>
                              </p:par>
                              <p:par>
                                <p:cTn id="24" presetID="5" presetClass="entr" presetSubtype="5" fill="hold" grpId="0" nodeType="withEffect">
                                  <p:stCondLst>
                                    <p:cond delay="0"/>
                                  </p:stCondLst>
                                  <p:childTnLst>
                                    <p:set>
                                      <p:cBhvr>
                                        <p:cTn id="25" dur="1" fill="hold">
                                          <p:stCondLst>
                                            <p:cond delay="0"/>
                                          </p:stCondLst>
                                        </p:cTn>
                                        <p:tgtEl>
                                          <p:spTgt spid="2">
                                            <p:txEl>
                                              <p:pRg st="5" end="5"/>
                                            </p:txEl>
                                          </p:spTgt>
                                        </p:tgtEl>
                                        <p:attrNameLst>
                                          <p:attrName>style.visibility</p:attrName>
                                        </p:attrNameLst>
                                      </p:cBhvr>
                                      <p:to>
                                        <p:strVal val="visible"/>
                                      </p:to>
                                    </p:set>
                                    <p:animEffect transition="in" filter="checkerboard(down)">
                                      <p:cBhvr>
                                        <p:cTn id="26" dur="500"/>
                                        <p:tgtEl>
                                          <p:spTgt spid="2">
                                            <p:txEl>
                                              <p:pRg st="5" end="5"/>
                                            </p:txEl>
                                          </p:spTgt>
                                        </p:tgtEl>
                                      </p:cBhvr>
                                    </p:animEffect>
                                  </p:childTnLst>
                                </p:cTn>
                              </p:par>
                              <p:par>
                                <p:cTn id="27" presetID="5" presetClass="entr" presetSubtype="5" fill="hold" grpId="0" nodeType="withEffect">
                                  <p:stCondLst>
                                    <p:cond delay="0"/>
                                  </p:stCondLst>
                                  <p:childTnLst>
                                    <p:set>
                                      <p:cBhvr>
                                        <p:cTn id="28" dur="1" fill="hold">
                                          <p:stCondLst>
                                            <p:cond delay="0"/>
                                          </p:stCondLst>
                                        </p:cTn>
                                        <p:tgtEl>
                                          <p:spTgt spid="2">
                                            <p:txEl>
                                              <p:pRg st="6" end="6"/>
                                            </p:txEl>
                                          </p:spTgt>
                                        </p:tgtEl>
                                        <p:attrNameLst>
                                          <p:attrName>style.visibility</p:attrName>
                                        </p:attrNameLst>
                                      </p:cBhvr>
                                      <p:to>
                                        <p:strVal val="visible"/>
                                      </p:to>
                                    </p:set>
                                    <p:animEffect transition="in" filter="checkerboard(down)">
                                      <p:cBhvr>
                                        <p:cTn id="29"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8229600" cy="4953000"/>
          </a:xfrm>
        </p:spPr>
        <p:txBody>
          <a:bodyPr/>
          <a:lstStyle/>
          <a:p>
            <a:pPr algn="just" rtl="1"/>
            <a:r>
              <a:rPr lang="fa-IR" sz="2400" smtClean="0">
                <a:cs typeface="B Homa" pitchFamily="2" charset="-78"/>
              </a:rPr>
              <a:t>ما برای حفظ سلامت بدن نیاز به مقداری چربی در رژیم غذایی خود داریم. آنچه مهم است نوع چربی است که می خوریم .</a:t>
            </a:r>
          </a:p>
          <a:p>
            <a:pPr algn="just" rtl="1"/>
            <a:r>
              <a:rPr lang="fa-IR" sz="2400" smtClean="0">
                <a:cs typeface="B Homa" pitchFamily="2" charset="-78"/>
              </a:rPr>
              <a:t>دونوع اصلی چربی در رژیم غذایی وجود دارد: چربی های اشباع و غیر اشباع.</a:t>
            </a:r>
          </a:p>
          <a:p>
            <a:pPr algn="just" rtl="1"/>
            <a:r>
              <a:rPr lang="fa-IR" sz="2400" smtClean="0">
                <a:cs typeface="B Homa" pitchFamily="2" charset="-78"/>
              </a:rPr>
              <a:t>مصرف مقدار زیاد چربی های اشباع ، مقادیر کلسترول خون را افزایش داده و شانس پیشرفت بیماری های قلبی را افزایش می دهد.</a:t>
            </a:r>
          </a:p>
          <a:p>
            <a:pPr algn="just" rtl="1"/>
            <a:r>
              <a:rPr lang="fa-IR" sz="2400" smtClean="0">
                <a:cs typeface="B Homa" pitchFamily="2" charset="-78"/>
              </a:rPr>
              <a:t>مصرف چربی های غیر اشباع کلسترول خون را پایین می آورد.</a:t>
            </a:r>
          </a:p>
          <a:p>
            <a:endParaRPr lang="en-US" sz="2400" smtClean="0"/>
          </a:p>
        </p:txBody>
      </p:sp>
      <p:sp>
        <p:nvSpPr>
          <p:cNvPr id="3" name="Title 2"/>
          <p:cNvSpPr>
            <a:spLocks noGrp="1"/>
          </p:cNvSpPr>
          <p:nvPr>
            <p:ph type="title"/>
          </p:nvPr>
        </p:nvSpPr>
        <p:spPr>
          <a:xfrm>
            <a:off x="304800" y="152400"/>
            <a:ext cx="8534400" cy="1219200"/>
          </a:xfrm>
        </p:spPr>
        <p:txBody>
          <a:bodyPr>
            <a:normAutofit fontScale="90000"/>
          </a:bodyPr>
          <a:lstStyle/>
          <a:p>
            <a:pPr algn="ctr" rtl="1" fontAlgn="auto">
              <a:spcAft>
                <a:spcPts val="0"/>
              </a:spcAft>
              <a:defRPr/>
            </a:pPr>
            <a:r>
              <a:rPr lang="fa-IR" sz="4400" b="1" smtClean="0">
                <a:solidFill>
                  <a:schemeClr val="accent3"/>
                </a:solidFill>
                <a:cs typeface="B Homa" pitchFamily="2" charset="-78"/>
              </a:rPr>
              <a:t>4- مصرف چربی های اشباع و شکر را کاهش دهیم </a:t>
            </a:r>
            <a:endParaRPr/>
          </a:p>
        </p:txBody>
      </p:sp>
      <p:pic>
        <p:nvPicPr>
          <p:cNvPr id="4" name="Picture 9" descr="رغن ها2"/>
          <p:cNvPicPr>
            <a:picLocks noChangeAspect="1" noChangeArrowheads="1"/>
          </p:cNvPicPr>
          <p:nvPr/>
        </p:nvPicPr>
        <p:blipFill>
          <a:blip r:embed="rId2" cstate="print"/>
          <a:srcRect/>
          <a:stretch>
            <a:fillRect/>
          </a:stretch>
        </p:blipFill>
        <p:spPr bwMode="auto">
          <a:xfrm>
            <a:off x="2484438" y="4114800"/>
            <a:ext cx="4319587" cy="2209800"/>
          </a:xfrm>
          <a:prstGeom prst="rect">
            <a:avLst/>
          </a:prstGeom>
          <a:noFill/>
          <a:ln w="9525">
            <a:solidFill>
              <a:schemeClr val="tx1"/>
            </a:solid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5"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checkerboard(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5"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checkerboard(down)">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5"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checkerboard(down)">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5"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checkerboard(down)">
                                      <p:cBhvr>
                                        <p:cTn id="22" dur="500"/>
                                        <p:tgtEl>
                                          <p:spTgt spid="2">
                                            <p:txEl>
                                              <p:pRg st="3" end="3"/>
                                            </p:txEl>
                                          </p:spTgt>
                                        </p:tgtEl>
                                      </p:cBhvr>
                                    </p:animEffect>
                                  </p:childTnLst>
                                </p:cTn>
                              </p:par>
                              <p:par>
                                <p:cTn id="23" presetID="8" presetClass="entr" presetSubtype="32" fill="hold" nodeType="with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diamond(out)">
                                      <p:cBhvr>
                                        <p:cTn id="25"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8229600" cy="4953000"/>
          </a:xfrm>
        </p:spPr>
        <p:txBody>
          <a:bodyPr/>
          <a:lstStyle/>
          <a:p>
            <a:pPr algn="r" rtl="1"/>
            <a:r>
              <a:rPr lang="fa-IR" sz="2400" smtClean="0">
                <a:cs typeface="B Homa" pitchFamily="2" charset="-78"/>
              </a:rPr>
              <a:t>توصیه میشود مصرف مواد غذایی را که چربی اشباع بالایی دارند را محدود نمایید.</a:t>
            </a:r>
          </a:p>
          <a:p>
            <a:pPr algn="r" rtl="1"/>
            <a:r>
              <a:rPr lang="fa-IR" sz="2400" smtClean="0">
                <a:cs typeface="B Homa" pitchFamily="2" charset="-78"/>
              </a:rPr>
              <a:t>در عوض مواد غذایی غنی از چربی های غیر اشباع مثل مغز ها و دانه ها ی روغــنی  و نیز استفاده از روغن هایی مانند آفتابگردان و روغن زیتون را در برنامه غذایی خود بگنجانیم.</a:t>
            </a:r>
          </a:p>
          <a:p>
            <a:endParaRPr lang="en-US" sz="2400" smtClean="0"/>
          </a:p>
        </p:txBody>
      </p:sp>
      <p:sp>
        <p:nvSpPr>
          <p:cNvPr id="3" name="Title 2"/>
          <p:cNvSpPr>
            <a:spLocks noGrp="1"/>
          </p:cNvSpPr>
          <p:nvPr>
            <p:ph type="title"/>
          </p:nvPr>
        </p:nvSpPr>
        <p:spPr>
          <a:xfrm>
            <a:off x="304800" y="152400"/>
            <a:ext cx="8534400" cy="1219200"/>
          </a:xfrm>
        </p:spPr>
        <p:txBody>
          <a:bodyPr>
            <a:normAutofit fontScale="90000"/>
          </a:bodyPr>
          <a:lstStyle/>
          <a:p>
            <a:pPr algn="ctr" rtl="1" fontAlgn="auto">
              <a:spcAft>
                <a:spcPts val="0"/>
              </a:spcAft>
              <a:defRPr/>
            </a:pPr>
            <a:r>
              <a:rPr lang="fa-IR" sz="4400" b="1" smtClean="0">
                <a:solidFill>
                  <a:schemeClr val="accent3"/>
                </a:solidFill>
                <a:cs typeface="B Homa" pitchFamily="2" charset="-78"/>
              </a:rPr>
              <a:t>4- مصرف چربی های اشباع و شکر را کاهش دهیم </a:t>
            </a:r>
            <a:endParaRPr/>
          </a:p>
        </p:txBody>
      </p:sp>
      <p:pic>
        <p:nvPicPr>
          <p:cNvPr id="5" name="Picture 14" descr="زیتون"/>
          <p:cNvPicPr>
            <a:picLocks noChangeAspect="1" noChangeArrowheads="1"/>
          </p:cNvPicPr>
          <p:nvPr/>
        </p:nvPicPr>
        <p:blipFill>
          <a:blip r:embed="rId2" cstate="print"/>
          <a:srcRect/>
          <a:stretch>
            <a:fillRect/>
          </a:stretch>
        </p:blipFill>
        <p:spPr bwMode="auto">
          <a:xfrm>
            <a:off x="4932363" y="3722688"/>
            <a:ext cx="3048000" cy="2449512"/>
          </a:xfrm>
          <a:prstGeom prst="rect">
            <a:avLst/>
          </a:prstGeom>
          <a:noFill/>
          <a:ln w="9525">
            <a:solidFill>
              <a:srgbClr val="FFCCFF"/>
            </a:solidFill>
            <a:miter lim="800000"/>
            <a:headEnd/>
            <a:tailEnd/>
          </a:ln>
        </p:spPr>
      </p:pic>
      <p:pic>
        <p:nvPicPr>
          <p:cNvPr id="6" name="Picture 7" descr="ajil-badamhendi-khoraki-big"/>
          <p:cNvPicPr>
            <a:picLocks noChangeAspect="1" noChangeArrowheads="1"/>
          </p:cNvPicPr>
          <p:nvPr/>
        </p:nvPicPr>
        <p:blipFill>
          <a:blip r:embed="rId3" cstate="print"/>
          <a:srcRect/>
          <a:stretch>
            <a:fillRect/>
          </a:stretch>
        </p:blipFill>
        <p:spPr bwMode="auto">
          <a:xfrm>
            <a:off x="1042988" y="3722688"/>
            <a:ext cx="3313112" cy="2449512"/>
          </a:xfrm>
          <a:prstGeom prst="rect">
            <a:avLst/>
          </a:prstGeom>
          <a:noFill/>
          <a:ln w="9525">
            <a:solidFill>
              <a:schemeClr val="folHlink"/>
            </a:solid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5"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checkerboard(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5"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checkerboard(down)">
                                      <p:cBhvr>
                                        <p:cTn id="12" dur="500"/>
                                        <p:tgtEl>
                                          <p:spTgt spid="2">
                                            <p:txEl>
                                              <p:pRg st="1" end="1"/>
                                            </p:txEl>
                                          </p:spTgt>
                                        </p:tgtEl>
                                      </p:cBhvr>
                                    </p:animEffect>
                                  </p:childTnLst>
                                </p:cTn>
                              </p:par>
                              <p:par>
                                <p:cTn id="13" presetID="8" presetClass="entr" presetSubtype="32"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diamond(out)">
                                      <p:cBhvr>
                                        <p:cTn id="15" dur="2000"/>
                                        <p:tgtEl>
                                          <p:spTgt spid="5"/>
                                        </p:tgtEl>
                                      </p:cBhvr>
                                    </p:animEffect>
                                  </p:childTnLst>
                                </p:cTn>
                              </p:par>
                              <p:par>
                                <p:cTn id="16" presetID="5" presetClass="entr" presetSubtype="10"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checkerboard(across)">
                                      <p:cBhvr>
                                        <p:cTn id="18" dur="500"/>
                                        <p:tgtEl>
                                          <p:spTgt spid="6"/>
                                        </p:tgtEl>
                                      </p:cBhvr>
                                    </p:animEffect>
                                  </p:childTnLst>
                                </p:cTn>
                              </p:par>
                              <p:par>
                                <p:cTn id="19" presetID="8" presetClass="entr" presetSubtype="32"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diamond(out)">
                                      <p:cBhvr>
                                        <p:cTn id="21"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8229600" cy="4953000"/>
          </a:xfrm>
        </p:spPr>
        <p:txBody>
          <a:bodyPr/>
          <a:lstStyle/>
          <a:p>
            <a:pPr algn="just" rtl="1"/>
            <a:r>
              <a:rPr lang="fa-IR" sz="2400" smtClean="0">
                <a:cs typeface="B Homa" pitchFamily="2" charset="-78"/>
              </a:rPr>
              <a:t>سعی کنید مواد غذایی با چربی اشباع را در دفعات کمتر و مقادیر کمتر مصرف نمایید. انواع این نوع مواد غذایی عبارتند از : </a:t>
            </a:r>
          </a:p>
          <a:p>
            <a:pPr lvl="1" algn="just" rtl="1"/>
            <a:r>
              <a:rPr lang="fa-IR" sz="2200" smtClean="0">
                <a:cs typeface="B Homa" pitchFamily="2" charset="-78"/>
              </a:rPr>
              <a:t>گوشت قرمز ، گوشت قرمز با چربی سفید مرئی و سوسیس و کالباس </a:t>
            </a:r>
          </a:p>
          <a:p>
            <a:pPr lvl="1" algn="just" rtl="1"/>
            <a:r>
              <a:rPr lang="fa-IR" sz="2200" smtClean="0">
                <a:cs typeface="B Homa" pitchFamily="2" charset="-78"/>
              </a:rPr>
              <a:t>پنیر های پر چرب</a:t>
            </a:r>
          </a:p>
          <a:p>
            <a:pPr lvl="1" algn="just" rtl="1"/>
            <a:r>
              <a:rPr lang="fa-IR" sz="2200" smtClean="0">
                <a:cs typeface="B Homa" pitchFamily="2" charset="-78"/>
              </a:rPr>
              <a:t>انواع کیک و بیسکوییت ها </a:t>
            </a:r>
          </a:p>
          <a:p>
            <a:pPr lvl="1" algn="just" rtl="1"/>
            <a:r>
              <a:rPr lang="fa-IR" sz="2200" smtClean="0">
                <a:cs typeface="B Homa" pitchFamily="2" charset="-78"/>
              </a:rPr>
              <a:t>انواع کرم های مورد استفاده در فراورده های نان و شیرینی</a:t>
            </a:r>
          </a:p>
          <a:p>
            <a:endParaRPr lang="en-US" sz="2400" smtClean="0"/>
          </a:p>
        </p:txBody>
      </p:sp>
      <p:sp>
        <p:nvSpPr>
          <p:cNvPr id="3" name="Title 2"/>
          <p:cNvSpPr>
            <a:spLocks noGrp="1"/>
          </p:cNvSpPr>
          <p:nvPr>
            <p:ph type="title"/>
          </p:nvPr>
        </p:nvSpPr>
        <p:spPr>
          <a:xfrm>
            <a:off x="304800" y="152400"/>
            <a:ext cx="8534400" cy="1219200"/>
          </a:xfrm>
        </p:spPr>
        <p:txBody>
          <a:bodyPr>
            <a:normAutofit fontScale="90000"/>
          </a:bodyPr>
          <a:lstStyle/>
          <a:p>
            <a:pPr algn="ctr" rtl="1" fontAlgn="auto">
              <a:spcAft>
                <a:spcPts val="0"/>
              </a:spcAft>
              <a:defRPr/>
            </a:pPr>
            <a:r>
              <a:rPr lang="fa-IR" sz="4400" b="1" smtClean="0">
                <a:solidFill>
                  <a:schemeClr val="accent3"/>
                </a:solidFill>
                <a:cs typeface="B Homa" pitchFamily="2" charset="-78"/>
              </a:rPr>
              <a:t>4- مصرف چربی های اشباع و شکر را کاهش دهیم </a:t>
            </a:r>
            <a:endParaRPr/>
          </a:p>
        </p:txBody>
      </p:sp>
      <p:pic>
        <p:nvPicPr>
          <p:cNvPr id="7" name="Picture 8" descr="CAQBS3MV"/>
          <p:cNvPicPr>
            <a:picLocks noChangeAspect="1" noChangeArrowheads="1"/>
          </p:cNvPicPr>
          <p:nvPr/>
        </p:nvPicPr>
        <p:blipFill>
          <a:blip r:embed="rId2" cstate="print"/>
          <a:srcRect/>
          <a:stretch>
            <a:fillRect/>
          </a:stretch>
        </p:blipFill>
        <p:spPr bwMode="auto">
          <a:xfrm>
            <a:off x="6248400" y="4267200"/>
            <a:ext cx="2016125" cy="1800225"/>
          </a:xfrm>
          <a:prstGeom prst="rect">
            <a:avLst/>
          </a:prstGeom>
          <a:noFill/>
          <a:ln w="9525">
            <a:solidFill>
              <a:schemeClr val="folHlink"/>
            </a:solidFill>
            <a:miter lim="800000"/>
            <a:headEnd/>
            <a:tailEnd/>
          </a:ln>
        </p:spPr>
      </p:pic>
      <p:pic>
        <p:nvPicPr>
          <p:cNvPr id="8" name="Picture 7" descr="CA97M7RS"/>
          <p:cNvPicPr>
            <a:picLocks noChangeAspect="1" noChangeArrowheads="1"/>
          </p:cNvPicPr>
          <p:nvPr/>
        </p:nvPicPr>
        <p:blipFill>
          <a:blip r:embed="rId3" cstate="print"/>
          <a:srcRect/>
          <a:stretch>
            <a:fillRect/>
          </a:stretch>
        </p:blipFill>
        <p:spPr bwMode="auto">
          <a:xfrm>
            <a:off x="3657600" y="4267200"/>
            <a:ext cx="1943100" cy="1871663"/>
          </a:xfrm>
          <a:prstGeom prst="rect">
            <a:avLst/>
          </a:prstGeom>
          <a:noFill/>
          <a:ln w="9525">
            <a:solidFill>
              <a:schemeClr val="tx1"/>
            </a:solidFill>
            <a:miter lim="800000"/>
            <a:headEnd/>
            <a:tailEnd/>
          </a:ln>
        </p:spPr>
      </p:pic>
      <p:pic>
        <p:nvPicPr>
          <p:cNvPr id="9" name="Picture 9" descr="CANV1G2V"/>
          <p:cNvPicPr>
            <a:picLocks noChangeAspect="1" noChangeArrowheads="1"/>
          </p:cNvPicPr>
          <p:nvPr/>
        </p:nvPicPr>
        <p:blipFill>
          <a:blip r:embed="rId4" cstate="print"/>
          <a:srcRect/>
          <a:stretch>
            <a:fillRect/>
          </a:stretch>
        </p:blipFill>
        <p:spPr bwMode="auto">
          <a:xfrm>
            <a:off x="838200" y="4300538"/>
            <a:ext cx="2232025" cy="1871662"/>
          </a:xfrm>
          <a:prstGeom prst="rect">
            <a:avLst/>
          </a:prstGeom>
          <a:noFill/>
          <a:ln w="9525">
            <a:solidFill>
              <a:srgbClr val="FFCCFF"/>
            </a:solid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5"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checkerboard(down)">
                                      <p:cBhvr>
                                        <p:cTn id="7" dur="500"/>
                                        <p:tgtEl>
                                          <p:spTgt spid="2">
                                            <p:txEl>
                                              <p:pRg st="0" end="0"/>
                                            </p:txEl>
                                          </p:spTgt>
                                        </p:tgtEl>
                                      </p:cBhvr>
                                    </p:animEffect>
                                  </p:childTnLst>
                                </p:cTn>
                              </p:par>
                              <p:par>
                                <p:cTn id="8" presetID="5" presetClass="entr" presetSubtype="5" fill="hold" grpId="0"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checkerboard(down)">
                                      <p:cBhvr>
                                        <p:cTn id="10" dur="500"/>
                                        <p:tgtEl>
                                          <p:spTgt spid="2">
                                            <p:txEl>
                                              <p:pRg st="1" end="1"/>
                                            </p:txEl>
                                          </p:spTgt>
                                        </p:tgtEl>
                                      </p:cBhvr>
                                    </p:animEffect>
                                  </p:childTnLst>
                                </p:cTn>
                              </p:par>
                              <p:par>
                                <p:cTn id="11" presetID="5" presetClass="entr" presetSubtype="5" fill="hold" grpId="0"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checkerboard(down)">
                                      <p:cBhvr>
                                        <p:cTn id="13" dur="500"/>
                                        <p:tgtEl>
                                          <p:spTgt spid="2">
                                            <p:txEl>
                                              <p:pRg st="2" end="2"/>
                                            </p:txEl>
                                          </p:spTgt>
                                        </p:tgtEl>
                                      </p:cBhvr>
                                    </p:animEffect>
                                  </p:childTnLst>
                                </p:cTn>
                              </p:par>
                              <p:par>
                                <p:cTn id="14" presetID="5" presetClass="entr" presetSubtype="5" fill="hold" grpId="0"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checkerboard(down)">
                                      <p:cBhvr>
                                        <p:cTn id="16" dur="500"/>
                                        <p:tgtEl>
                                          <p:spTgt spid="2">
                                            <p:txEl>
                                              <p:pRg st="3" end="3"/>
                                            </p:txEl>
                                          </p:spTgt>
                                        </p:tgtEl>
                                      </p:cBhvr>
                                    </p:animEffect>
                                  </p:childTnLst>
                                </p:cTn>
                              </p:par>
                              <p:par>
                                <p:cTn id="17" presetID="5" presetClass="entr" presetSubtype="5" fill="hold" grpId="0"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Effect transition="in" filter="checkerboard(down)">
                                      <p:cBhvr>
                                        <p:cTn id="19" dur="500"/>
                                        <p:tgtEl>
                                          <p:spTgt spid="2">
                                            <p:txEl>
                                              <p:pRg st="4" end="4"/>
                                            </p:txEl>
                                          </p:spTgt>
                                        </p:tgtEl>
                                      </p:cBhvr>
                                    </p:animEffect>
                                  </p:childTnLst>
                                </p:cTn>
                              </p:par>
                              <p:par>
                                <p:cTn id="20" presetID="8" presetClass="entr" presetSubtype="32"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diamond(out)">
                                      <p:cBhvr>
                                        <p:cTn id="22" dur="2000"/>
                                        <p:tgtEl>
                                          <p:spTgt spid="7"/>
                                        </p:tgtEl>
                                      </p:cBhvr>
                                    </p:animEffect>
                                  </p:childTnLst>
                                </p:cTn>
                              </p:par>
                              <p:par>
                                <p:cTn id="23" presetID="8" presetClass="entr" presetSubtype="32" fill="hold"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diamond(out)">
                                      <p:cBhvr>
                                        <p:cTn id="25" dur="2000"/>
                                        <p:tgtEl>
                                          <p:spTgt spid="8"/>
                                        </p:tgtEl>
                                      </p:cBhvr>
                                    </p:animEffect>
                                  </p:childTnLst>
                                </p:cTn>
                              </p:par>
                              <p:par>
                                <p:cTn id="26" presetID="8" presetClass="entr" presetSubtype="32" fill="hold" nodeType="with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diamond(out)">
                                      <p:cBhvr>
                                        <p:cTn id="28"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1"/>
          <p:cNvSpPr>
            <a:spLocks noGrp="1"/>
          </p:cNvSpPr>
          <p:nvPr>
            <p:ph idx="1"/>
          </p:nvPr>
        </p:nvSpPr>
        <p:spPr/>
        <p:txBody>
          <a:bodyPr/>
          <a:lstStyle/>
          <a:p>
            <a:pPr algn="just" rtl="1"/>
            <a:r>
              <a:rPr lang="ar-SA" sz="2800" smtClean="0">
                <a:cs typeface="B Homa" pitchFamily="2" charset="-78"/>
              </a:rPr>
              <a:t>افزايش شيوع بيماري هاي مزمن و شرايط ناتوان كننده ، همراه با اميد به زندگي بيشتر و افزايش ميانگين سن مردم ، از عوامل  افزايش بار بيماري اند . شرايطي نظير بيماري قلبي ، سرطان ، ديابت ، بيماري هاي مفصلي و ناراحتي هاي رواني ؛ مسوول اكثريت عمدة مرگ و ناتواني اند . </a:t>
            </a:r>
            <a:endParaRPr lang="fa-IR" sz="2800" smtClean="0">
              <a:cs typeface="B Homa" pitchFamily="2" charset="-78"/>
            </a:endParaRPr>
          </a:p>
          <a:p>
            <a:pPr algn="just" rtl="1"/>
            <a:r>
              <a:rPr lang="ar-SA" sz="2800" smtClean="0">
                <a:cs typeface="B Homa" pitchFamily="2" charset="-78"/>
              </a:rPr>
              <a:t>بسياري از مشكلات بهداشتي قابل پيشگيري اند يا حداقل </a:t>
            </a:r>
            <a:r>
              <a:rPr lang="fa-IR" sz="2800" smtClean="0">
                <a:cs typeface="B Homa" pitchFamily="2" charset="-78"/>
              </a:rPr>
              <a:t>     </a:t>
            </a:r>
            <a:r>
              <a:rPr lang="ar-SA" sz="2800" smtClean="0">
                <a:cs typeface="B Homa" pitchFamily="2" charset="-78"/>
              </a:rPr>
              <a:t>مي توان وقوعشان را به تعويق انداخت. همچنين در طول </a:t>
            </a:r>
            <a:r>
              <a:rPr lang="fa-IR" sz="2800" smtClean="0">
                <a:cs typeface="B Homa" pitchFamily="2" charset="-78"/>
              </a:rPr>
              <a:t>      </a:t>
            </a:r>
            <a:r>
              <a:rPr lang="ar-SA" sz="2800" u="sng" smtClean="0">
                <a:cs typeface="B Homa" pitchFamily="2" charset="-78"/>
              </a:rPr>
              <a:t>20</a:t>
            </a:r>
            <a:r>
              <a:rPr lang="ar-SA" sz="2800" smtClean="0">
                <a:cs typeface="B Homa" pitchFamily="2" charset="-78"/>
              </a:rPr>
              <a:t> سال گذشته مشاهده شده است كه بخش قابل توجهي از</a:t>
            </a:r>
            <a:r>
              <a:rPr lang="fa-IR" sz="2800" smtClean="0">
                <a:cs typeface="B Homa" pitchFamily="2" charset="-78"/>
              </a:rPr>
              <a:t>    </a:t>
            </a:r>
            <a:r>
              <a:rPr lang="ar-SA" sz="2800" smtClean="0">
                <a:cs typeface="B Homa" pitchFamily="2" charset="-78"/>
              </a:rPr>
              <a:t> </a:t>
            </a:r>
            <a:r>
              <a:rPr lang="fa-IR" sz="2800" u="sng" smtClean="0">
                <a:cs typeface="B Homa" pitchFamily="2" charset="-78"/>
              </a:rPr>
              <a:t>10</a:t>
            </a:r>
            <a:r>
              <a:rPr lang="fa-IR" sz="2800" smtClean="0">
                <a:cs typeface="B Homa" pitchFamily="2" charset="-78"/>
              </a:rPr>
              <a:t> </a:t>
            </a:r>
            <a:r>
              <a:rPr lang="ar-SA" sz="2800" smtClean="0">
                <a:cs typeface="B Homa" pitchFamily="2" charset="-78"/>
              </a:rPr>
              <a:t>ع</a:t>
            </a:r>
            <a:r>
              <a:rPr lang="fa-IR" sz="2800" smtClean="0">
                <a:cs typeface="B Homa" pitchFamily="2" charset="-78"/>
              </a:rPr>
              <a:t>لت</a:t>
            </a:r>
            <a:r>
              <a:rPr lang="ar-SA" sz="2800" smtClean="0">
                <a:cs typeface="B Homa" pitchFamily="2" charset="-78"/>
              </a:rPr>
              <a:t> مرگ، ناشي از عوامل قابل </a:t>
            </a:r>
            <a:r>
              <a:rPr lang="fa-IR" sz="2800" smtClean="0">
                <a:cs typeface="B Homa" pitchFamily="2" charset="-78"/>
              </a:rPr>
              <a:t>پیشگیری </a:t>
            </a:r>
            <a:r>
              <a:rPr lang="ar-SA" sz="2800" smtClean="0">
                <a:cs typeface="B Homa" pitchFamily="2" charset="-78"/>
              </a:rPr>
              <a:t>اجتماعي و شيوه زندگي مي باشد .</a:t>
            </a:r>
          </a:p>
          <a:p>
            <a:pPr algn="just" rtl="1"/>
            <a:endParaRPr lang="en-US" sz="2800" smtClean="0">
              <a:cs typeface="B Homa" pitchFamily="2" charset="-78"/>
            </a:endParaRPr>
          </a:p>
          <a:p>
            <a:pPr algn="just" rtl="1"/>
            <a:endParaRPr lang="en-US" smtClean="0">
              <a:cs typeface="B Homa" pitchFamily="2" charset="-78"/>
            </a:endParaRPr>
          </a:p>
        </p:txBody>
      </p:sp>
      <p:sp>
        <p:nvSpPr>
          <p:cNvPr id="3" name="Title 2"/>
          <p:cNvSpPr>
            <a:spLocks noGrp="1"/>
          </p:cNvSpPr>
          <p:nvPr>
            <p:ph type="title"/>
          </p:nvPr>
        </p:nvSpPr>
        <p:spPr/>
        <p:txBody>
          <a:bodyPr/>
          <a:lstStyle/>
          <a:p>
            <a:pPr algn="ctr" fontAlgn="auto">
              <a:spcAft>
                <a:spcPts val="0"/>
              </a:spcAft>
              <a:defRPr/>
            </a:pPr>
            <a:r>
              <a:rPr lang="fa-IR" sz="4800" b="1" smtClean="0">
                <a:solidFill>
                  <a:schemeClr val="accent3"/>
                </a:solidFill>
                <a:cs typeface="B Homa" pitchFamily="2" charset="-78"/>
              </a:rPr>
              <a:t>اهمیت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5" fill="hold" grpId="0" nodeType="clickEffect">
                                  <p:stCondLst>
                                    <p:cond delay="0"/>
                                  </p:stCondLst>
                                  <p:childTnLst>
                                    <p:set>
                                      <p:cBhvr>
                                        <p:cTn id="6" dur="1" fill="hold">
                                          <p:stCondLst>
                                            <p:cond delay="0"/>
                                          </p:stCondLst>
                                        </p:cTn>
                                        <p:tgtEl>
                                          <p:spTgt spid="10242">
                                            <p:txEl>
                                              <p:pRg st="0" end="0"/>
                                            </p:txEl>
                                          </p:spTgt>
                                        </p:tgtEl>
                                        <p:attrNameLst>
                                          <p:attrName>style.visibility</p:attrName>
                                        </p:attrNameLst>
                                      </p:cBhvr>
                                      <p:to>
                                        <p:strVal val="visible"/>
                                      </p:to>
                                    </p:set>
                                    <p:animEffect transition="in" filter="checkerboard(down)">
                                      <p:cBhvr>
                                        <p:cTn id="7" dur="500"/>
                                        <p:tgtEl>
                                          <p:spTgt spid="1024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5" fill="hold" grpId="0" nodeType="clickEffect">
                                  <p:stCondLst>
                                    <p:cond delay="0"/>
                                  </p:stCondLst>
                                  <p:childTnLst>
                                    <p:set>
                                      <p:cBhvr>
                                        <p:cTn id="11" dur="1" fill="hold">
                                          <p:stCondLst>
                                            <p:cond delay="0"/>
                                          </p:stCondLst>
                                        </p:cTn>
                                        <p:tgtEl>
                                          <p:spTgt spid="10242">
                                            <p:txEl>
                                              <p:pRg st="1" end="1"/>
                                            </p:txEl>
                                          </p:spTgt>
                                        </p:tgtEl>
                                        <p:attrNameLst>
                                          <p:attrName>style.visibility</p:attrName>
                                        </p:attrNameLst>
                                      </p:cBhvr>
                                      <p:to>
                                        <p:strVal val="visible"/>
                                      </p:to>
                                    </p:set>
                                    <p:animEffect transition="in" filter="checkerboard(down)">
                                      <p:cBhvr>
                                        <p:cTn id="12" dur="500"/>
                                        <p:tgtEl>
                                          <p:spTgt spid="1024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8229600" cy="4953000"/>
          </a:xfrm>
        </p:spPr>
        <p:txBody>
          <a:bodyPr/>
          <a:lstStyle/>
          <a:p>
            <a:pPr algn="just" rtl="1"/>
            <a:r>
              <a:rPr lang="fa-IR" sz="2800" smtClean="0">
                <a:cs typeface="B Homa" pitchFamily="2" charset="-78"/>
              </a:rPr>
              <a:t>برای انتخابی سالم تر فقط از مقادیر کم روغن های گیاهی و یا از قطعات لخم گوشت قرمز استفاده نمایید و هر نوع چربی مرئی را جدا نمایید.</a:t>
            </a:r>
          </a:p>
          <a:p>
            <a:pPr algn="just" rtl="1">
              <a:buFont typeface="Wingdings 2" pitchFamily="18" charset="2"/>
              <a:buNone/>
            </a:pPr>
            <a:endParaRPr lang="fa-IR" sz="2800" smtClean="0">
              <a:cs typeface="B Homa" pitchFamily="2" charset="-78"/>
            </a:endParaRPr>
          </a:p>
          <a:p>
            <a:pPr algn="just" rtl="1"/>
            <a:r>
              <a:rPr lang="fa-IR" sz="2800" smtClean="0">
                <a:cs typeface="B Homa" pitchFamily="2" charset="-78"/>
              </a:rPr>
              <a:t>حبوبات و لوبياها ( لوبياي چشم بلبلي، عدس و نخود) منابع جايگزين منبع پروتئين و فيبر و آهن را تأمين مي نمايد ولي فاقد روي و  </a:t>
            </a:r>
            <a:r>
              <a:rPr lang="en-US" sz="2800" smtClean="0">
                <a:cs typeface="B Homa" pitchFamily="2" charset="-78"/>
              </a:rPr>
              <a:t>B12 </a:t>
            </a:r>
            <a:r>
              <a:rPr lang="fa-IR" sz="2800" smtClean="0">
                <a:cs typeface="B Homa" pitchFamily="2" charset="-78"/>
              </a:rPr>
              <a:t> هستند ( مگر اينكه غني شوند ) .</a:t>
            </a:r>
            <a:endParaRPr lang="en-US" sz="2800" smtClean="0">
              <a:cs typeface="B Homa" pitchFamily="2" charset="-78"/>
            </a:endParaRPr>
          </a:p>
          <a:p>
            <a:endParaRPr lang="en-US" sz="2800" smtClean="0"/>
          </a:p>
        </p:txBody>
      </p:sp>
      <p:sp>
        <p:nvSpPr>
          <p:cNvPr id="3" name="Title 2"/>
          <p:cNvSpPr>
            <a:spLocks noGrp="1"/>
          </p:cNvSpPr>
          <p:nvPr>
            <p:ph type="title"/>
          </p:nvPr>
        </p:nvSpPr>
        <p:spPr>
          <a:xfrm>
            <a:off x="304800" y="152400"/>
            <a:ext cx="8534400" cy="1219200"/>
          </a:xfrm>
        </p:spPr>
        <p:txBody>
          <a:bodyPr>
            <a:normAutofit fontScale="90000"/>
          </a:bodyPr>
          <a:lstStyle/>
          <a:p>
            <a:pPr algn="ctr" rtl="1" fontAlgn="auto">
              <a:spcAft>
                <a:spcPts val="0"/>
              </a:spcAft>
              <a:defRPr/>
            </a:pPr>
            <a:r>
              <a:rPr lang="fa-IR" sz="4400" b="1" smtClean="0">
                <a:solidFill>
                  <a:schemeClr val="accent3"/>
                </a:solidFill>
                <a:cs typeface="B Homa" pitchFamily="2" charset="-78"/>
              </a:rPr>
              <a:t>4- مصرف چربی های اشباع و شکر را کاهش دهیم </a:t>
            </a:r>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5"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checkerboard(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5" fill="hold" grpId="0"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checkerboard(down)">
                                      <p:cBhvr>
                                        <p:cTn id="12"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marL="274320" indent="-274320" algn="just" rtl="1" fontAlgn="auto">
              <a:lnSpc>
                <a:spcPct val="90000"/>
              </a:lnSpc>
              <a:spcAft>
                <a:spcPts val="0"/>
              </a:spcAft>
              <a:buFont typeface="Wingdings 2"/>
              <a:buChar char=""/>
              <a:defRPr/>
            </a:pPr>
            <a:r>
              <a:rPr lang="fa-IR" smtClean="0">
                <a:cs typeface="B Homa" pitchFamily="2" charset="-78"/>
              </a:rPr>
              <a:t>به بر چسب ها دقت کنید تا به میزان چربی غذا پی ببرید. معمولا بر چسب ها در مواد غذایی بسته بندی شده نشان می دهند که در 100 گرم مواد غذایی چه مقدار چربی وجود دارد؟</a:t>
            </a:r>
          </a:p>
          <a:p>
            <a:pPr marL="274320" indent="-274320" algn="just" rtl="1" fontAlgn="auto">
              <a:lnSpc>
                <a:spcPct val="90000"/>
              </a:lnSpc>
              <a:spcAft>
                <a:spcPts val="0"/>
              </a:spcAft>
              <a:buFont typeface="Wingdings 2"/>
              <a:buChar char=""/>
              <a:defRPr/>
            </a:pPr>
            <a:r>
              <a:rPr lang="fa-IR" smtClean="0">
                <a:cs typeface="B Homa" pitchFamily="2" charset="-78"/>
              </a:rPr>
              <a:t>معمولا به مواد غذایی که حاوی بیش از 20 گرم چربی در هر 100 گرم است، پر چرب می گویند.</a:t>
            </a:r>
          </a:p>
          <a:p>
            <a:pPr marL="274320" indent="-274320" algn="just" rtl="1" fontAlgn="auto">
              <a:lnSpc>
                <a:spcPct val="90000"/>
              </a:lnSpc>
              <a:spcAft>
                <a:spcPts val="0"/>
              </a:spcAft>
              <a:buFont typeface="Wingdings 2"/>
              <a:buChar char=""/>
              <a:defRPr/>
            </a:pPr>
            <a:r>
              <a:rPr lang="fa-IR" smtClean="0">
                <a:cs typeface="B Homa" pitchFamily="2" charset="-78"/>
              </a:rPr>
              <a:t>به مواد غذایی حاوی 3 گرم چربی یا کمتر در 100 گرم ، کم چرب گفته      می شود.</a:t>
            </a:r>
          </a:p>
          <a:p>
            <a:pPr marL="274320" indent="-274320" algn="just" rtl="1" fontAlgn="auto">
              <a:lnSpc>
                <a:spcPct val="90000"/>
              </a:lnSpc>
              <a:spcAft>
                <a:spcPts val="0"/>
              </a:spcAft>
              <a:buFont typeface="Wingdings 2"/>
              <a:buChar char=""/>
              <a:defRPr/>
            </a:pPr>
            <a:r>
              <a:rPr lang="fa-IR" smtClean="0">
                <a:cs typeface="B Homa" pitchFamily="2" charset="-78"/>
              </a:rPr>
              <a:t>اگر مقادیر چربی در هر 100 گرم بین این مقادیر باشد، مواد غذایی حاوی چربی متوسط  هستند.</a:t>
            </a:r>
          </a:p>
          <a:p>
            <a:pPr marL="274320" indent="-274320" algn="just" rtl="1" fontAlgn="auto">
              <a:lnSpc>
                <a:spcPct val="90000"/>
              </a:lnSpc>
              <a:spcAft>
                <a:spcPts val="0"/>
              </a:spcAft>
              <a:buFont typeface="Wingdings 2"/>
              <a:buChar char=""/>
              <a:defRPr/>
            </a:pPr>
            <a:r>
              <a:rPr lang="fa-IR" smtClean="0">
                <a:cs typeface="B Homa" pitchFamily="2" charset="-78"/>
              </a:rPr>
              <a:t>بخاطر داشته باشید بیش از 5 گرم چربی اشباع در 100 گرم ، اشباع زیاد و 5 گرم چربی اشباع و یا کمتر در 100 گرم ، اشباع کم محسوب       می گردد. </a:t>
            </a:r>
            <a:endParaRPr lang="en-US" smtClean="0">
              <a:cs typeface="B Homa" pitchFamily="2" charset="-78"/>
            </a:endParaRPr>
          </a:p>
          <a:p>
            <a:pPr marL="274320" indent="-274320" fontAlgn="auto">
              <a:spcAft>
                <a:spcPts val="0"/>
              </a:spcAft>
              <a:buFont typeface="Wingdings 2"/>
              <a:buChar char=""/>
              <a:defRPr/>
            </a:pPr>
            <a:endParaRPr lang="en-US" smtClean="0"/>
          </a:p>
        </p:txBody>
      </p:sp>
      <p:sp>
        <p:nvSpPr>
          <p:cNvPr id="3" name="Title 2"/>
          <p:cNvSpPr>
            <a:spLocks noGrp="1"/>
          </p:cNvSpPr>
          <p:nvPr>
            <p:ph type="title"/>
          </p:nvPr>
        </p:nvSpPr>
        <p:spPr/>
        <p:txBody>
          <a:bodyPr/>
          <a:lstStyle/>
          <a:p>
            <a:pPr fontAlgn="auto">
              <a:spcAft>
                <a:spcPts val="0"/>
              </a:spcAft>
              <a:defRPr/>
            </a:pPr>
            <a:r>
              <a:rPr lang="fa-IR" sz="4400" b="1" smtClean="0">
                <a:solidFill>
                  <a:schemeClr val="accent3"/>
                </a:solidFill>
                <a:cs typeface="B Homa" pitchFamily="2" charset="-78"/>
              </a:rPr>
              <a:t>چطور بدانم که غذا حاوی چربی زیادی است ؟</a:t>
            </a:r>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5"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checkerboard(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5"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checkerboard(down)">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5"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checkerboard(down)">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5"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checkerboard(down)">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5" fill="hold" grpId="0"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checkerboard(down)">
                                      <p:cBhvr>
                                        <p:cTn id="27"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marL="274320" indent="-274320" algn="just" rtl="1" fontAlgn="auto">
              <a:spcAft>
                <a:spcPts val="0"/>
              </a:spcAft>
              <a:buFont typeface="Wingdings 2"/>
              <a:buChar char=""/>
              <a:defRPr/>
            </a:pPr>
            <a:r>
              <a:rPr lang="fa-IR" sz="2400" smtClean="0">
                <a:cs typeface="B Homa" pitchFamily="2" charset="-78"/>
              </a:rPr>
              <a:t>اغلب مردم شکر زیادی مصرف می کنند . باید سعی کنیم از مواد غذایی که شکر افزوده دارند، کمتر استفاده نماییم مثل شیرینی ها، کیک ها ، بیسکوییت ها و نوشیدنی های گاز دار .</a:t>
            </a:r>
          </a:p>
          <a:p>
            <a:pPr marL="274320" indent="-274320" algn="just" rtl="1" fontAlgn="auto">
              <a:spcAft>
                <a:spcPts val="0"/>
              </a:spcAft>
              <a:buFont typeface="Wingdings 2"/>
              <a:buChar char=""/>
              <a:defRPr/>
            </a:pPr>
            <a:r>
              <a:rPr lang="fa-IR" sz="2400" smtClean="0">
                <a:cs typeface="B Homa" pitchFamily="2" charset="-78"/>
              </a:rPr>
              <a:t>خوردن مواد غذایی و نوشیدنی ها ی حاوی شکر به دفعات زیاد در طول شبانه روز می تواند موجب فساد دندان گردد ، بخصوص اگر آن ها را بین وعده های غذایی مصرف نمایید.</a:t>
            </a:r>
          </a:p>
          <a:p>
            <a:pPr marL="274320" indent="-274320" algn="just" rtl="1" fontAlgn="auto">
              <a:spcAft>
                <a:spcPts val="0"/>
              </a:spcAft>
              <a:buFont typeface="Wingdings 2"/>
              <a:buChar char=""/>
              <a:defRPr/>
            </a:pPr>
            <a:r>
              <a:rPr lang="fa-IR" sz="2400" smtClean="0">
                <a:cs typeface="B Homa" pitchFamily="2" charset="-78"/>
              </a:rPr>
              <a:t>مواد غذایی حاوی شکر افزوده کالری زیادی دارند ، بنابر این با کم کــــــردن آن ها می توانید وزن خود را کنترل نمایید.</a:t>
            </a:r>
          </a:p>
          <a:p>
            <a:pPr marL="274320" indent="-274320" algn="just" rtl="1" fontAlgn="auto">
              <a:spcAft>
                <a:spcPts val="0"/>
              </a:spcAft>
              <a:buFont typeface="Wingdings 2"/>
              <a:buChar char=""/>
              <a:defRPr/>
            </a:pPr>
            <a:r>
              <a:rPr lang="fa-IR" sz="2400" smtClean="0">
                <a:cs typeface="B Homa" pitchFamily="2" charset="-78"/>
              </a:rPr>
              <a:t>چطور مواد غذایی حاوی قند زیاد را بشناسیم ؟</a:t>
            </a:r>
          </a:p>
          <a:p>
            <a:pPr marL="640080" lvl="1" indent="-274320" algn="just" rtl="1" fontAlgn="auto">
              <a:spcAft>
                <a:spcPts val="0"/>
              </a:spcAft>
              <a:buClr>
                <a:schemeClr val="accent2">
                  <a:shade val="75000"/>
                </a:schemeClr>
              </a:buClr>
              <a:buFont typeface="Wingdings 2"/>
              <a:buChar char=""/>
              <a:defRPr/>
            </a:pPr>
            <a:r>
              <a:rPr lang="fa-IR" sz="2200" smtClean="0">
                <a:cs typeface="B Homa" pitchFamily="2" charset="-78"/>
              </a:rPr>
              <a:t>به کلمه ” کربوهیدرات ” به معنی ” هر نوع قند ” روی برچسب ها توجه کنید.</a:t>
            </a:r>
          </a:p>
          <a:p>
            <a:pPr marL="640080" lvl="1" indent="-274320" algn="just" rtl="1" fontAlgn="auto">
              <a:spcAft>
                <a:spcPts val="0"/>
              </a:spcAft>
              <a:buClr>
                <a:schemeClr val="accent2">
                  <a:shade val="75000"/>
                </a:schemeClr>
              </a:buClr>
              <a:buFont typeface="Wingdings 2"/>
              <a:buChar char=""/>
              <a:defRPr/>
            </a:pPr>
            <a:r>
              <a:rPr lang="fa-IR" sz="2200" smtClean="0">
                <a:cs typeface="B Homa" pitchFamily="2" charset="-78"/>
              </a:rPr>
              <a:t>بیشتر از 15 گرم قند در هر 100 گرم ماده غذایی ، قند بالا و 5 گرم قند و یا کمتر در 100 گرم ماده غذایی، قند پایین نامیده می شود.</a:t>
            </a:r>
            <a:endParaRPr lang="en-US" smtClean="0"/>
          </a:p>
        </p:txBody>
      </p:sp>
      <p:sp>
        <p:nvSpPr>
          <p:cNvPr id="3" name="Title 2"/>
          <p:cNvSpPr>
            <a:spLocks noGrp="1"/>
          </p:cNvSpPr>
          <p:nvPr>
            <p:ph type="title"/>
          </p:nvPr>
        </p:nvSpPr>
        <p:spPr/>
        <p:txBody>
          <a:bodyPr/>
          <a:lstStyle/>
          <a:p>
            <a:pPr fontAlgn="auto">
              <a:spcAft>
                <a:spcPts val="0"/>
              </a:spcAft>
              <a:defRPr/>
            </a:pPr>
            <a:r>
              <a:rPr lang="fa-IR" sz="4400" b="1" smtClean="0">
                <a:solidFill>
                  <a:schemeClr val="accent3"/>
                </a:solidFill>
                <a:cs typeface="B Homa" pitchFamily="2" charset="-78"/>
              </a:rPr>
              <a:t>چطور بدانم که غذا حاوی چربی زیادی است ؟</a:t>
            </a:r>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5"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checkerboard(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5"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checkerboard(down)">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5"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checkerboard(down)">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5"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checkerboard(down)">
                                      <p:cBhvr>
                                        <p:cTn id="22" dur="500"/>
                                        <p:tgtEl>
                                          <p:spTgt spid="2">
                                            <p:txEl>
                                              <p:pRg st="3" end="3"/>
                                            </p:txEl>
                                          </p:spTgt>
                                        </p:tgtEl>
                                      </p:cBhvr>
                                    </p:animEffect>
                                  </p:childTnLst>
                                </p:cTn>
                              </p:par>
                              <p:par>
                                <p:cTn id="23" presetID="5" presetClass="entr" presetSubtype="5" fill="hold" grpId="0" nodeType="with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Effect transition="in" filter="checkerboard(down)">
                                      <p:cBhvr>
                                        <p:cTn id="25" dur="500"/>
                                        <p:tgtEl>
                                          <p:spTgt spid="2">
                                            <p:txEl>
                                              <p:pRg st="4" end="4"/>
                                            </p:txEl>
                                          </p:spTgt>
                                        </p:tgtEl>
                                      </p:cBhvr>
                                    </p:animEffect>
                                  </p:childTnLst>
                                </p:cTn>
                              </p:par>
                              <p:par>
                                <p:cTn id="26" presetID="5" presetClass="entr" presetSubtype="5" fill="hold" grpId="0" nodeType="withEffect">
                                  <p:stCondLst>
                                    <p:cond delay="0"/>
                                  </p:stCondLst>
                                  <p:childTnLst>
                                    <p:set>
                                      <p:cBhvr>
                                        <p:cTn id="27" dur="1" fill="hold">
                                          <p:stCondLst>
                                            <p:cond delay="0"/>
                                          </p:stCondLst>
                                        </p:cTn>
                                        <p:tgtEl>
                                          <p:spTgt spid="2">
                                            <p:txEl>
                                              <p:pRg st="5" end="5"/>
                                            </p:txEl>
                                          </p:spTgt>
                                        </p:tgtEl>
                                        <p:attrNameLst>
                                          <p:attrName>style.visibility</p:attrName>
                                        </p:attrNameLst>
                                      </p:cBhvr>
                                      <p:to>
                                        <p:strVal val="visible"/>
                                      </p:to>
                                    </p:set>
                                    <p:animEffect transition="in" filter="checkerboard(down)">
                                      <p:cBhvr>
                                        <p:cTn id="28"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 rtl="1"/>
            <a:r>
              <a:rPr lang="fa-IR" smtClean="0">
                <a:cs typeface="B Homa" pitchFamily="2" charset="-78"/>
              </a:rPr>
              <a:t>بسیاری از مردم فکر می کنند نمک زیادی مصرف نمی کنند ، بخصوص اگر آن را به غذا اضافه نکنند ، اما خیلی مطمئن نباشید.</a:t>
            </a:r>
          </a:p>
          <a:p>
            <a:pPr algn="just" rtl="1">
              <a:buFontTx/>
              <a:buNone/>
            </a:pPr>
            <a:endParaRPr lang="fa-IR" smtClean="0">
              <a:cs typeface="B Homa" pitchFamily="2" charset="-78"/>
            </a:endParaRPr>
          </a:p>
          <a:p>
            <a:pPr algn="just" rtl="1"/>
            <a:r>
              <a:rPr lang="fa-IR" smtClean="0">
                <a:cs typeface="B Homa" pitchFamily="2" charset="-78"/>
              </a:rPr>
              <a:t>4 / 3  نمکی که ما می خوریم قبلا در مواد غذایی </a:t>
            </a:r>
          </a:p>
          <a:p>
            <a:pPr algn="just" rtl="1">
              <a:buFont typeface="Wingdings 2" pitchFamily="18" charset="2"/>
              <a:buNone/>
            </a:pPr>
            <a:r>
              <a:rPr lang="fa-IR" smtClean="0">
                <a:cs typeface="B Homa" pitchFamily="2" charset="-78"/>
              </a:rPr>
              <a:t>	خریداری شده مثل برخی از غلات صبحانه ، سوپ ها ، </a:t>
            </a:r>
          </a:p>
          <a:p>
            <a:pPr algn="just" rtl="1">
              <a:buFont typeface="Wingdings 2" pitchFamily="18" charset="2"/>
              <a:buNone/>
            </a:pPr>
            <a:r>
              <a:rPr lang="fa-IR" smtClean="0">
                <a:cs typeface="B Homa" pitchFamily="2" charset="-78"/>
              </a:rPr>
              <a:t>	سس ها ، نان ها و مــــواد غذایی آماده وجود دارد. </a:t>
            </a:r>
          </a:p>
          <a:p>
            <a:pPr algn="just" rtl="1"/>
            <a:r>
              <a:rPr lang="fa-IR" smtClean="0">
                <a:cs typeface="B Homa" pitchFamily="2" charset="-78"/>
              </a:rPr>
              <a:t>خوردن مقدار زیاد نمک می تواند فشــــار خون ما را بالا ببرد و افراد با فشارخون بالا سه مرتبه احتمال بیشتری دارد که به بیماری های قلبی و یا حملات مغزی دچار شوند.</a:t>
            </a:r>
            <a:endParaRPr lang="en-US" smtClean="0">
              <a:cs typeface="B Homa" pitchFamily="2" charset="-78"/>
            </a:endParaRPr>
          </a:p>
          <a:p>
            <a:endParaRPr lang="en-US" smtClean="0"/>
          </a:p>
        </p:txBody>
      </p:sp>
      <p:sp>
        <p:nvSpPr>
          <p:cNvPr id="3" name="Title 2"/>
          <p:cNvSpPr>
            <a:spLocks noGrp="1"/>
          </p:cNvSpPr>
          <p:nvPr>
            <p:ph type="title"/>
          </p:nvPr>
        </p:nvSpPr>
        <p:spPr/>
        <p:txBody>
          <a:bodyPr/>
          <a:lstStyle/>
          <a:p>
            <a:pPr algn="ctr" rtl="1" fontAlgn="auto">
              <a:spcAft>
                <a:spcPts val="0"/>
              </a:spcAft>
              <a:defRPr/>
            </a:pPr>
            <a:r>
              <a:rPr lang="fa-IR" sz="4000" b="1" smtClean="0">
                <a:solidFill>
                  <a:schemeClr val="accent3"/>
                </a:solidFill>
                <a:cs typeface="B Homa" pitchFamily="2" charset="-78"/>
              </a:rPr>
              <a:t>5 - سعی کنیم نمک کمتری مصرف نماییم</a:t>
            </a:r>
            <a:endParaRPr/>
          </a:p>
        </p:txBody>
      </p:sp>
      <p:pic>
        <p:nvPicPr>
          <p:cNvPr id="4" name="Picture 12" descr="images000"/>
          <p:cNvPicPr>
            <a:picLocks noChangeAspect="1" noChangeArrowheads="1"/>
          </p:cNvPicPr>
          <p:nvPr/>
        </p:nvPicPr>
        <p:blipFill>
          <a:blip r:embed="rId2" cstate="print"/>
          <a:srcRect/>
          <a:stretch>
            <a:fillRect/>
          </a:stretch>
        </p:blipFill>
        <p:spPr bwMode="auto">
          <a:xfrm>
            <a:off x="533400" y="2595563"/>
            <a:ext cx="1800225" cy="1366837"/>
          </a:xfrm>
          <a:prstGeom prst="rect">
            <a:avLst/>
          </a:prstGeom>
          <a:noFill/>
          <a:ln w="9525">
            <a:solidFill>
              <a:schemeClr val="folHlink"/>
            </a:solid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5"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checkerboard(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5" fill="hold" grpId="0"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checkerboard(down)">
                                      <p:cBhvr>
                                        <p:cTn id="12" dur="500"/>
                                        <p:tgtEl>
                                          <p:spTgt spid="2">
                                            <p:txEl>
                                              <p:pRg st="2" end="2"/>
                                            </p:txEl>
                                          </p:spTgt>
                                        </p:tgtEl>
                                      </p:cBhvr>
                                    </p:animEffect>
                                  </p:childTnLst>
                                </p:cTn>
                              </p:par>
                              <p:par>
                                <p:cTn id="13" presetID="5" presetClass="entr" presetSubtype="5" fill="hold" grpId="0" nodeType="with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animEffect transition="in" filter="checkerboard(down)">
                                      <p:cBhvr>
                                        <p:cTn id="15" dur="500"/>
                                        <p:tgtEl>
                                          <p:spTgt spid="2">
                                            <p:txEl>
                                              <p:pRg st="3" end="3"/>
                                            </p:txEl>
                                          </p:spTgt>
                                        </p:tgtEl>
                                      </p:cBhvr>
                                    </p:animEffect>
                                  </p:childTnLst>
                                </p:cTn>
                              </p:par>
                              <p:par>
                                <p:cTn id="16" presetID="5" presetClass="entr" presetSubtype="5" fill="hold" grpId="0" nodeType="withEffect">
                                  <p:stCondLst>
                                    <p:cond delay="0"/>
                                  </p:stCondLst>
                                  <p:childTnLst>
                                    <p:set>
                                      <p:cBhvr>
                                        <p:cTn id="17" dur="1" fill="hold">
                                          <p:stCondLst>
                                            <p:cond delay="0"/>
                                          </p:stCondLst>
                                        </p:cTn>
                                        <p:tgtEl>
                                          <p:spTgt spid="2">
                                            <p:txEl>
                                              <p:pRg st="4" end="4"/>
                                            </p:txEl>
                                          </p:spTgt>
                                        </p:tgtEl>
                                        <p:attrNameLst>
                                          <p:attrName>style.visibility</p:attrName>
                                        </p:attrNameLst>
                                      </p:cBhvr>
                                      <p:to>
                                        <p:strVal val="visible"/>
                                      </p:to>
                                    </p:set>
                                    <p:animEffect transition="in" filter="checkerboard(down)">
                                      <p:cBhvr>
                                        <p:cTn id="18" dur="500"/>
                                        <p:tgtEl>
                                          <p:spTgt spid="2">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5" presetClass="entr" presetSubtype="5" fill="hold" grpId="0" nodeType="click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animEffect transition="in" filter="checkerboard(down)">
                                      <p:cBhvr>
                                        <p:cTn id="23" dur="500"/>
                                        <p:tgtEl>
                                          <p:spTgt spid="2">
                                            <p:txEl>
                                              <p:pRg st="5" end="5"/>
                                            </p:txEl>
                                          </p:spTgt>
                                        </p:tgtEl>
                                      </p:cBhvr>
                                    </p:animEffect>
                                  </p:childTnLst>
                                </p:cTn>
                              </p:par>
                              <p:par>
                                <p:cTn id="24" presetID="8" presetClass="entr" presetSubtype="32" fill="hold" nodeType="with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diamond(out)">
                                      <p:cBhvr>
                                        <p:cTn id="26"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Content Placeholder 1"/>
          <p:cNvSpPr>
            <a:spLocks noGrp="1"/>
          </p:cNvSpPr>
          <p:nvPr>
            <p:ph idx="1"/>
          </p:nvPr>
        </p:nvSpPr>
        <p:spPr/>
        <p:txBody>
          <a:bodyPr/>
          <a:lstStyle/>
          <a:p>
            <a:pPr algn="just" rtl="1"/>
            <a:r>
              <a:rPr lang="fa-IR" sz="2800" smtClean="0">
                <a:cs typeface="B Homa" pitchFamily="2" charset="-78"/>
              </a:rPr>
              <a:t>بر چسب مواد غذایی را بخوانید و مقدار نمک در هر 100 گرم را نگاه کنید.</a:t>
            </a:r>
          </a:p>
          <a:p>
            <a:pPr lvl="1" algn="just" rtl="1"/>
            <a:r>
              <a:rPr lang="fa-IR" smtClean="0">
                <a:cs typeface="B Homa" pitchFamily="2" charset="-78"/>
              </a:rPr>
              <a:t>بیشتر از 5 گرم نمک در هر 100 گرم را مقدار نمک زیاد و 0/3 گرم  نمک  یا کمتر در هر 100 گرم را کم نمک می نمایند.</a:t>
            </a:r>
          </a:p>
          <a:p>
            <a:pPr algn="just" rtl="1"/>
            <a:r>
              <a:rPr lang="fa-IR" sz="2800" smtClean="0">
                <a:cs typeface="B Homa" pitchFamily="2" charset="-78"/>
              </a:rPr>
              <a:t>توجه داشته باشید علیرغم مقدار نمک موجود در مواد غذایی ، مقدار مواد غذایی که مصرف می نمایید در میزان نمک دریافتی موثر است.</a:t>
            </a:r>
            <a:endParaRPr lang="en-US" sz="2800" smtClean="0">
              <a:cs typeface="B Homa" pitchFamily="2" charset="-78"/>
            </a:endParaRPr>
          </a:p>
          <a:p>
            <a:pPr algn="just"/>
            <a:endParaRPr lang="en-US" smtClean="0"/>
          </a:p>
        </p:txBody>
      </p:sp>
      <p:sp>
        <p:nvSpPr>
          <p:cNvPr id="3" name="Title 2"/>
          <p:cNvSpPr>
            <a:spLocks noGrp="1"/>
          </p:cNvSpPr>
          <p:nvPr>
            <p:ph type="title"/>
          </p:nvPr>
        </p:nvSpPr>
        <p:spPr/>
        <p:txBody>
          <a:bodyPr/>
          <a:lstStyle/>
          <a:p>
            <a:pPr algn="ctr" rtl="1" fontAlgn="auto">
              <a:spcAft>
                <a:spcPts val="0"/>
              </a:spcAft>
              <a:defRPr/>
            </a:pPr>
            <a:r>
              <a:rPr lang="fa-IR" sz="3900" b="1" smtClean="0">
                <a:solidFill>
                  <a:schemeClr val="accent3"/>
                </a:solidFill>
                <a:cs typeface="B Homa" pitchFamily="2" charset="-78"/>
              </a:rPr>
              <a:t>چطور بدانم که ماده غذایی نمک زیادی دارد ؟</a:t>
            </a:r>
            <a:endParaRPr sz="3900" b="1" smtClean="0">
              <a:solidFill>
                <a:schemeClr val="accent3"/>
              </a:solidFill>
              <a:cs typeface="B Homa" pitchFamily="2"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5" fill="hold" grpId="0" nodeType="clickEffect">
                                  <p:stCondLst>
                                    <p:cond delay="0"/>
                                  </p:stCondLst>
                                  <p:childTnLst>
                                    <p:set>
                                      <p:cBhvr>
                                        <p:cTn id="6" dur="1" fill="hold">
                                          <p:stCondLst>
                                            <p:cond delay="0"/>
                                          </p:stCondLst>
                                        </p:cTn>
                                        <p:tgtEl>
                                          <p:spTgt spid="39938">
                                            <p:txEl>
                                              <p:pRg st="0" end="0"/>
                                            </p:txEl>
                                          </p:spTgt>
                                        </p:tgtEl>
                                        <p:attrNameLst>
                                          <p:attrName>style.visibility</p:attrName>
                                        </p:attrNameLst>
                                      </p:cBhvr>
                                      <p:to>
                                        <p:strVal val="visible"/>
                                      </p:to>
                                    </p:set>
                                    <p:animEffect transition="in" filter="checkerboard(down)">
                                      <p:cBhvr>
                                        <p:cTn id="7" dur="500"/>
                                        <p:tgtEl>
                                          <p:spTgt spid="39938">
                                            <p:txEl>
                                              <p:pRg st="0" end="0"/>
                                            </p:txEl>
                                          </p:spTgt>
                                        </p:tgtEl>
                                      </p:cBhvr>
                                    </p:animEffect>
                                  </p:childTnLst>
                                </p:cTn>
                              </p:par>
                              <p:par>
                                <p:cTn id="8" presetID="5" presetClass="entr" presetSubtype="5" fill="hold" grpId="0" nodeType="withEffect">
                                  <p:stCondLst>
                                    <p:cond delay="0"/>
                                  </p:stCondLst>
                                  <p:childTnLst>
                                    <p:set>
                                      <p:cBhvr>
                                        <p:cTn id="9" dur="1" fill="hold">
                                          <p:stCondLst>
                                            <p:cond delay="0"/>
                                          </p:stCondLst>
                                        </p:cTn>
                                        <p:tgtEl>
                                          <p:spTgt spid="39938">
                                            <p:txEl>
                                              <p:pRg st="1" end="1"/>
                                            </p:txEl>
                                          </p:spTgt>
                                        </p:tgtEl>
                                        <p:attrNameLst>
                                          <p:attrName>style.visibility</p:attrName>
                                        </p:attrNameLst>
                                      </p:cBhvr>
                                      <p:to>
                                        <p:strVal val="visible"/>
                                      </p:to>
                                    </p:set>
                                    <p:animEffect transition="in" filter="checkerboard(down)">
                                      <p:cBhvr>
                                        <p:cTn id="10" dur="500"/>
                                        <p:tgtEl>
                                          <p:spTgt spid="39938">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5" presetClass="entr" presetSubtype="5" fill="hold" grpId="0" nodeType="clickEffect">
                                  <p:stCondLst>
                                    <p:cond delay="0"/>
                                  </p:stCondLst>
                                  <p:childTnLst>
                                    <p:set>
                                      <p:cBhvr>
                                        <p:cTn id="14" dur="1" fill="hold">
                                          <p:stCondLst>
                                            <p:cond delay="0"/>
                                          </p:stCondLst>
                                        </p:cTn>
                                        <p:tgtEl>
                                          <p:spTgt spid="39938">
                                            <p:txEl>
                                              <p:pRg st="2" end="2"/>
                                            </p:txEl>
                                          </p:spTgt>
                                        </p:tgtEl>
                                        <p:attrNameLst>
                                          <p:attrName>style.visibility</p:attrName>
                                        </p:attrNameLst>
                                      </p:cBhvr>
                                      <p:to>
                                        <p:strVal val="visible"/>
                                      </p:to>
                                    </p:set>
                                    <p:animEffect transition="in" filter="checkerboard(down)">
                                      <p:cBhvr>
                                        <p:cTn id="15" dur="500"/>
                                        <p:tgtEl>
                                          <p:spTgt spid="3993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47800"/>
            <a:ext cx="8458200" cy="4800600"/>
          </a:xfrm>
        </p:spPr>
        <p:txBody>
          <a:bodyPr/>
          <a:lstStyle/>
          <a:p>
            <a:pPr algn="just" rtl="1">
              <a:lnSpc>
                <a:spcPct val="80000"/>
              </a:lnSpc>
            </a:pPr>
            <a:r>
              <a:rPr lang="fa-IR" sz="2800" smtClean="0">
                <a:cs typeface="B Homa" pitchFamily="2" charset="-78"/>
              </a:rPr>
              <a:t>اگر فکر می کنیم باید وزن خود را کاهش دهیم  ،چند نکته اساسی را بخاطر داشته باشیم :</a:t>
            </a:r>
          </a:p>
          <a:p>
            <a:pPr algn="just" rtl="1">
              <a:lnSpc>
                <a:spcPct val="80000"/>
              </a:lnSpc>
            </a:pPr>
            <a:r>
              <a:rPr lang="fa-IR" sz="2800" smtClean="0">
                <a:cs typeface="B Homa" pitchFamily="2" charset="-78"/>
              </a:rPr>
              <a:t>به اندازه ای بخوریم که نیاز داریم.</a:t>
            </a:r>
          </a:p>
          <a:p>
            <a:pPr algn="just" rtl="1">
              <a:lnSpc>
                <a:spcPct val="80000"/>
              </a:lnSpc>
            </a:pPr>
            <a:r>
              <a:rPr lang="fa-IR" sz="2800" smtClean="0">
                <a:cs typeface="B Homa" pitchFamily="2" charset="-78"/>
              </a:rPr>
              <a:t>انتخاب سالمی داشته باشیم ، فکر خوبی است که انواع گوناگون مواد غذایی کم چربی با شکر کم را انتخاب نماییم و مقادیر زیاد میوه و سبزی و غلات کامل را در برنامه غذایی خود بگنجانیم.</a:t>
            </a:r>
          </a:p>
          <a:p>
            <a:pPr algn="just" rtl="1">
              <a:lnSpc>
                <a:spcPct val="80000"/>
              </a:lnSpc>
            </a:pPr>
            <a:r>
              <a:rPr lang="fa-IR" sz="2800" smtClean="0">
                <a:cs typeface="B Homa" pitchFamily="2" charset="-78"/>
              </a:rPr>
              <a:t>فعال تر باشیم.</a:t>
            </a:r>
          </a:p>
          <a:p>
            <a:pPr algn="just" rtl="1">
              <a:lnSpc>
                <a:spcPct val="80000"/>
              </a:lnSpc>
            </a:pPr>
            <a:r>
              <a:rPr lang="fa-IR" sz="2800" smtClean="0">
                <a:cs typeface="B Homa" pitchFamily="2" charset="-78"/>
              </a:rPr>
              <a:t>تنوع در خوردن مواد غذایی را رعایت نماییم.</a:t>
            </a:r>
          </a:p>
          <a:p>
            <a:pPr algn="just" rtl="1">
              <a:lnSpc>
                <a:spcPct val="80000"/>
              </a:lnSpc>
            </a:pPr>
            <a:r>
              <a:rPr lang="fa-IR" sz="2800" smtClean="0">
                <a:cs typeface="B Homa" pitchFamily="2" charset="-78"/>
              </a:rPr>
              <a:t>فعالیت جسمانی راه خوبی برای مصرف</a:t>
            </a:r>
          </a:p>
          <a:p>
            <a:pPr algn="just" rtl="1">
              <a:lnSpc>
                <a:spcPct val="80000"/>
              </a:lnSpc>
              <a:buFontTx/>
              <a:buNone/>
            </a:pPr>
            <a:r>
              <a:rPr lang="fa-IR" sz="2800" smtClean="0">
                <a:cs typeface="B Homa" pitchFamily="2" charset="-78"/>
              </a:rPr>
              <a:t>   کالری های اضافه و کمک به کنترل وزن است.</a:t>
            </a:r>
            <a:endParaRPr lang="en-US" sz="2800" smtClean="0">
              <a:cs typeface="B Homa" pitchFamily="2" charset="-78"/>
            </a:endParaRPr>
          </a:p>
          <a:p>
            <a:endParaRPr lang="en-US" smtClean="0"/>
          </a:p>
        </p:txBody>
      </p:sp>
      <p:sp>
        <p:nvSpPr>
          <p:cNvPr id="3" name="Title 2"/>
          <p:cNvSpPr>
            <a:spLocks noGrp="1"/>
          </p:cNvSpPr>
          <p:nvPr>
            <p:ph type="title"/>
          </p:nvPr>
        </p:nvSpPr>
        <p:spPr>
          <a:xfrm>
            <a:off x="228600" y="152400"/>
            <a:ext cx="8610600" cy="1219200"/>
          </a:xfrm>
        </p:spPr>
        <p:txBody>
          <a:bodyPr>
            <a:noAutofit/>
          </a:bodyPr>
          <a:lstStyle/>
          <a:p>
            <a:pPr algn="ctr" rtl="1" fontAlgn="auto">
              <a:spcAft>
                <a:spcPts val="0"/>
              </a:spcAft>
              <a:defRPr/>
            </a:pPr>
            <a:r>
              <a:rPr lang="fa-IR" sz="3800" b="1" smtClean="0">
                <a:solidFill>
                  <a:schemeClr val="accent3"/>
                </a:solidFill>
                <a:cs typeface="B Homa" pitchFamily="2" charset="-78"/>
              </a:rPr>
              <a:t>6- فعال باشیم و سعی کنیم </a:t>
            </a:r>
            <a:br>
              <a:rPr lang="fa-IR" sz="3800" b="1" smtClean="0">
                <a:solidFill>
                  <a:schemeClr val="accent3"/>
                </a:solidFill>
                <a:cs typeface="B Homa" pitchFamily="2" charset="-78"/>
              </a:rPr>
            </a:br>
            <a:r>
              <a:rPr lang="fa-IR" sz="3800" b="1" smtClean="0">
                <a:solidFill>
                  <a:schemeClr val="accent3"/>
                </a:solidFill>
                <a:cs typeface="B Homa" pitchFamily="2" charset="-78"/>
              </a:rPr>
              <a:t>وزن مطلوب داشته باشیم</a:t>
            </a:r>
            <a:endParaRPr sz="3800"/>
          </a:p>
        </p:txBody>
      </p:sp>
      <p:pic>
        <p:nvPicPr>
          <p:cNvPr id="4" name="Picture 4" descr="images22"/>
          <p:cNvPicPr>
            <a:picLocks noChangeAspect="1" noChangeArrowheads="1"/>
          </p:cNvPicPr>
          <p:nvPr/>
        </p:nvPicPr>
        <p:blipFill>
          <a:blip r:embed="rId2" cstate="print"/>
          <a:srcRect/>
          <a:stretch>
            <a:fillRect/>
          </a:stretch>
        </p:blipFill>
        <p:spPr bwMode="auto">
          <a:xfrm>
            <a:off x="457200" y="3886200"/>
            <a:ext cx="2592388" cy="2376488"/>
          </a:xfrm>
          <a:prstGeom prst="rect">
            <a:avLst/>
          </a:prstGeom>
          <a:noFill/>
          <a:ln w="28575">
            <a:solidFill>
              <a:schemeClr val="folHlink"/>
            </a:solid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5"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checkerboard(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5"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checkerboard(down)">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5"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checkerboard(down)">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5"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checkerboard(down)">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5" fill="hold" grpId="0"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checkerboard(down)">
                                      <p:cBhvr>
                                        <p:cTn id="27" dur="500"/>
                                        <p:tgtEl>
                                          <p:spTgt spid="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5" fill="hold" grpId="0"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checkerboard(down)">
                                      <p:cBhvr>
                                        <p:cTn id="32" dur="500"/>
                                        <p:tgtEl>
                                          <p:spTgt spid="2">
                                            <p:txEl>
                                              <p:pRg st="5" end="5"/>
                                            </p:txEl>
                                          </p:spTgt>
                                        </p:tgtEl>
                                      </p:cBhvr>
                                    </p:animEffect>
                                  </p:childTnLst>
                                </p:cTn>
                              </p:par>
                              <p:par>
                                <p:cTn id="33" presetID="5" presetClass="entr" presetSubtype="5" fill="hold" grpId="0" nodeType="withEffect">
                                  <p:stCondLst>
                                    <p:cond delay="0"/>
                                  </p:stCondLst>
                                  <p:childTnLst>
                                    <p:set>
                                      <p:cBhvr>
                                        <p:cTn id="34" dur="1" fill="hold">
                                          <p:stCondLst>
                                            <p:cond delay="0"/>
                                          </p:stCondLst>
                                        </p:cTn>
                                        <p:tgtEl>
                                          <p:spTgt spid="2">
                                            <p:txEl>
                                              <p:pRg st="6" end="6"/>
                                            </p:txEl>
                                          </p:spTgt>
                                        </p:tgtEl>
                                        <p:attrNameLst>
                                          <p:attrName>style.visibility</p:attrName>
                                        </p:attrNameLst>
                                      </p:cBhvr>
                                      <p:to>
                                        <p:strVal val="visible"/>
                                      </p:to>
                                    </p:set>
                                    <p:animEffect transition="in" filter="checkerboard(down)">
                                      <p:cBhvr>
                                        <p:cTn id="35" dur="500"/>
                                        <p:tgtEl>
                                          <p:spTgt spid="2">
                                            <p:txEl>
                                              <p:pRg st="6" end="6"/>
                                            </p:txEl>
                                          </p:spTgt>
                                        </p:tgtEl>
                                      </p:cBhvr>
                                    </p:animEffect>
                                  </p:childTnLst>
                                </p:cTn>
                              </p:par>
                              <p:par>
                                <p:cTn id="36" presetID="8" presetClass="entr" presetSubtype="32" fill="hold" nodeType="withEffect">
                                  <p:stCondLst>
                                    <p:cond delay="0"/>
                                  </p:stCondLst>
                                  <p:childTnLst>
                                    <p:set>
                                      <p:cBhvr>
                                        <p:cTn id="37" dur="1" fill="hold">
                                          <p:stCondLst>
                                            <p:cond delay="0"/>
                                          </p:stCondLst>
                                        </p:cTn>
                                        <p:tgtEl>
                                          <p:spTgt spid="4"/>
                                        </p:tgtEl>
                                        <p:attrNameLst>
                                          <p:attrName>style.visibility</p:attrName>
                                        </p:attrNameLst>
                                      </p:cBhvr>
                                      <p:to>
                                        <p:strVal val="visible"/>
                                      </p:to>
                                    </p:set>
                                    <p:animEffect transition="in" filter="diamond(out)">
                                      <p:cBhvr>
                                        <p:cTn id="38"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47800"/>
            <a:ext cx="8458200" cy="4800600"/>
          </a:xfrm>
        </p:spPr>
        <p:txBody>
          <a:bodyPr>
            <a:normAutofit lnSpcReduction="10000"/>
          </a:bodyPr>
          <a:lstStyle/>
          <a:p>
            <a:pPr marL="274320" indent="-274320" algn="just" rtl="1" fontAlgn="auto">
              <a:spcAft>
                <a:spcPts val="0"/>
              </a:spcAft>
              <a:buFont typeface="Wingdings 2"/>
              <a:buChar char=""/>
              <a:defRPr/>
            </a:pPr>
            <a:r>
              <a:rPr lang="fa-IR" smtClean="0">
                <a:cs typeface="B Homa" pitchFamily="2" charset="-78"/>
              </a:rPr>
              <a:t>سعی کنید هر روز فعال تر باشیم.</a:t>
            </a:r>
          </a:p>
          <a:p>
            <a:pPr marL="274320" indent="-274320" algn="just" rtl="1" fontAlgn="auto">
              <a:spcAft>
                <a:spcPts val="0"/>
              </a:spcAft>
              <a:buFont typeface="Wingdings 2"/>
              <a:buChar char=""/>
              <a:defRPr/>
            </a:pPr>
            <a:r>
              <a:rPr lang="fa-IR" smtClean="0">
                <a:cs typeface="B Homa" pitchFamily="2" charset="-78"/>
              </a:rPr>
              <a:t>سعی کنیم پیاده روی روزانه داشته باشیم. </a:t>
            </a:r>
          </a:p>
          <a:p>
            <a:pPr marL="274320" indent="-274320" algn="just" rtl="1" fontAlgn="auto">
              <a:spcAft>
                <a:spcPts val="0"/>
              </a:spcAft>
              <a:buFont typeface="Wingdings 2"/>
              <a:buChar char=""/>
              <a:defRPr/>
            </a:pPr>
            <a:r>
              <a:rPr lang="fa-IR" smtClean="0">
                <a:cs typeface="B Homa" pitchFamily="2" charset="-78"/>
              </a:rPr>
              <a:t>توجه داشته باشیم که هرگاه بیشتر از نیازمان می خوریم ، وزنمان اضافه می شود و این بدان سبب است که انرزی دریافتی اضـــافی را بصورت چربی در بدنمان ذخیره می کنیم که منجر به اضافه وزن          می گردد.</a:t>
            </a:r>
          </a:p>
          <a:p>
            <a:pPr marL="274320" indent="-274320" algn="just" rtl="1" fontAlgn="auto">
              <a:spcAft>
                <a:spcPts val="0"/>
              </a:spcAft>
              <a:buFont typeface="Wingdings 2"/>
              <a:buChar char=""/>
              <a:defRPr/>
            </a:pPr>
            <a:r>
              <a:rPr lang="fa-IR" smtClean="0">
                <a:cs typeface="B Homa" pitchFamily="2" charset="-78"/>
              </a:rPr>
              <a:t>رژیم های غذایی سخت برای سلامت انسان مضر هستند و در زمان طولانی جوابگو نیستند.</a:t>
            </a:r>
          </a:p>
          <a:p>
            <a:pPr marL="274320" indent="-274320" algn="just" rtl="1" fontAlgn="auto">
              <a:spcAft>
                <a:spcPts val="0"/>
              </a:spcAft>
              <a:buFont typeface="Wingdings 2"/>
              <a:buChar char=""/>
              <a:defRPr/>
            </a:pPr>
            <a:r>
              <a:rPr lang="fa-IR" smtClean="0">
                <a:cs typeface="B Homa" pitchFamily="2" charset="-78"/>
              </a:rPr>
              <a:t>راه رسیدن به وزن مطلوب و ثابت ، تغییر تدریجی شیوه زندگی است.</a:t>
            </a:r>
          </a:p>
          <a:p>
            <a:pPr marL="274320" indent="-274320" algn="just" rtl="1" fontAlgn="auto">
              <a:spcAft>
                <a:spcPts val="0"/>
              </a:spcAft>
              <a:buFont typeface="Wingdings 2"/>
              <a:buChar char=""/>
              <a:defRPr/>
            </a:pPr>
            <a:r>
              <a:rPr lang="fa-IR" smtClean="0">
                <a:cs typeface="B Homa" pitchFamily="2" charset="-78"/>
              </a:rPr>
              <a:t>کم کردن نیم تا یک کیلو گرم در هفته تا رسیدن به وزن مطلوب ایده آل است.</a:t>
            </a:r>
          </a:p>
          <a:p>
            <a:pPr marL="274320" indent="-274320" fontAlgn="auto">
              <a:spcAft>
                <a:spcPts val="0"/>
              </a:spcAft>
              <a:buFont typeface="Wingdings 2"/>
              <a:buChar char=""/>
              <a:defRPr/>
            </a:pPr>
            <a:endParaRPr lang="en-US" smtClean="0"/>
          </a:p>
        </p:txBody>
      </p:sp>
      <p:sp>
        <p:nvSpPr>
          <p:cNvPr id="3" name="Title 2"/>
          <p:cNvSpPr>
            <a:spLocks noGrp="1"/>
          </p:cNvSpPr>
          <p:nvPr>
            <p:ph type="title"/>
          </p:nvPr>
        </p:nvSpPr>
        <p:spPr>
          <a:xfrm>
            <a:off x="228600" y="152400"/>
            <a:ext cx="8610600" cy="1219200"/>
          </a:xfrm>
        </p:spPr>
        <p:txBody>
          <a:bodyPr>
            <a:noAutofit/>
          </a:bodyPr>
          <a:lstStyle/>
          <a:p>
            <a:pPr algn="ctr" rtl="1" fontAlgn="auto">
              <a:spcAft>
                <a:spcPts val="0"/>
              </a:spcAft>
              <a:defRPr/>
            </a:pPr>
            <a:r>
              <a:rPr lang="fa-IR" sz="3800" b="1" smtClean="0">
                <a:solidFill>
                  <a:schemeClr val="accent3"/>
                </a:solidFill>
                <a:cs typeface="B Homa" pitchFamily="2" charset="-78"/>
              </a:rPr>
              <a:t>6- فعال باشیم و سعی کنیم </a:t>
            </a:r>
            <a:br>
              <a:rPr lang="fa-IR" sz="3800" b="1" smtClean="0">
                <a:solidFill>
                  <a:schemeClr val="accent3"/>
                </a:solidFill>
                <a:cs typeface="B Homa" pitchFamily="2" charset="-78"/>
              </a:rPr>
            </a:br>
            <a:r>
              <a:rPr lang="fa-IR" sz="3800" b="1" smtClean="0">
                <a:solidFill>
                  <a:schemeClr val="accent3"/>
                </a:solidFill>
                <a:cs typeface="B Homa" pitchFamily="2" charset="-78"/>
              </a:rPr>
              <a:t>وزن مطلوب داشته باشیم</a:t>
            </a:r>
            <a:endParaRPr sz="380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5"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checkerboard(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5"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checkerboard(down)">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5"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checkerboard(down)">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5"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checkerboard(down)">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5" fill="hold" grpId="0"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checkerboard(down)">
                                      <p:cBhvr>
                                        <p:cTn id="27" dur="500"/>
                                        <p:tgtEl>
                                          <p:spTgt spid="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5" fill="hold" grpId="0"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checkerboard(down)">
                                      <p:cBhvr>
                                        <p:cTn id="32"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47800"/>
            <a:ext cx="8458200" cy="4800600"/>
          </a:xfrm>
        </p:spPr>
        <p:txBody>
          <a:bodyPr>
            <a:normAutofit lnSpcReduction="10000"/>
          </a:bodyPr>
          <a:lstStyle/>
          <a:p>
            <a:pPr marL="274320" indent="-274320" algn="just" rtl="1" fontAlgn="auto">
              <a:spcAft>
                <a:spcPts val="0"/>
              </a:spcAft>
              <a:buFont typeface="Wingdings 2"/>
              <a:buChar char=""/>
              <a:defRPr/>
            </a:pPr>
            <a:r>
              <a:rPr lang="fa-IR" sz="2800" smtClean="0">
                <a:cs typeface="B Homa" pitchFamily="2" charset="-78"/>
              </a:rPr>
              <a:t>بطور روزانه 6 تا 8 لیوان (حدود 2 لیتر) آب بنوشیم. </a:t>
            </a:r>
          </a:p>
          <a:p>
            <a:pPr marL="274320" indent="-274320" algn="just" rtl="1" fontAlgn="auto">
              <a:spcAft>
                <a:spcPts val="0"/>
              </a:spcAft>
              <a:buFont typeface="Wingdings 2"/>
              <a:buChar char=""/>
              <a:defRPr/>
            </a:pPr>
            <a:endParaRPr lang="fa-IR" sz="2800" smtClean="0">
              <a:cs typeface="B Homa" pitchFamily="2" charset="-78"/>
            </a:endParaRPr>
          </a:p>
          <a:p>
            <a:pPr marL="274320" indent="-274320" algn="just" rtl="1" fontAlgn="auto">
              <a:spcAft>
                <a:spcPts val="0"/>
              </a:spcAft>
              <a:buFont typeface="Wingdings 2"/>
              <a:buChar char=""/>
              <a:defRPr/>
            </a:pPr>
            <a:r>
              <a:rPr lang="fa-IR" sz="2800" smtClean="0">
                <a:cs typeface="B Homa" pitchFamily="2" charset="-78"/>
              </a:rPr>
              <a:t>هر گاه هوا گرم است یا در حال فعالیت هستیم ، بدنمان به مایعات بیشتری نیاز دارد.</a:t>
            </a:r>
          </a:p>
          <a:p>
            <a:pPr marL="274320" indent="-274320" algn="just" rtl="1" fontAlgn="auto">
              <a:spcAft>
                <a:spcPts val="0"/>
              </a:spcAft>
              <a:buFont typeface="Wingdings 2"/>
              <a:buChar char=""/>
              <a:defRPr/>
            </a:pPr>
            <a:endParaRPr lang="fa-IR" sz="2800" smtClean="0">
              <a:cs typeface="B Homa" pitchFamily="2" charset="-78"/>
            </a:endParaRPr>
          </a:p>
          <a:p>
            <a:pPr marL="274320" indent="-274320" algn="just" rtl="1" fontAlgn="auto">
              <a:spcAft>
                <a:spcPts val="0"/>
              </a:spcAft>
              <a:buFont typeface="Wingdings 2"/>
              <a:buChar char=""/>
              <a:defRPr/>
            </a:pPr>
            <a:endParaRPr lang="fa-IR" sz="2800" smtClean="0">
              <a:cs typeface="B Homa" pitchFamily="2" charset="-78"/>
            </a:endParaRPr>
          </a:p>
          <a:p>
            <a:pPr marL="274320" indent="-274320" algn="just" rtl="1" fontAlgn="auto">
              <a:spcAft>
                <a:spcPts val="0"/>
              </a:spcAft>
              <a:buFontTx/>
              <a:buNone/>
              <a:defRPr/>
            </a:pPr>
            <a:endParaRPr lang="fa-IR" sz="2800" smtClean="0">
              <a:cs typeface="B Homa" pitchFamily="2" charset="-78"/>
            </a:endParaRPr>
          </a:p>
          <a:p>
            <a:pPr marL="274320" indent="-274320" algn="just" rtl="1" fontAlgn="auto">
              <a:spcAft>
                <a:spcPts val="0"/>
              </a:spcAft>
              <a:buFont typeface="Wingdings 2"/>
              <a:buChar char=""/>
              <a:defRPr/>
            </a:pPr>
            <a:endParaRPr lang="fa-IR" sz="2800" smtClean="0">
              <a:cs typeface="B Homa" pitchFamily="2" charset="-78"/>
            </a:endParaRPr>
          </a:p>
          <a:p>
            <a:pPr marL="274320" indent="-274320" algn="just" rtl="1" fontAlgn="auto">
              <a:spcAft>
                <a:spcPts val="0"/>
              </a:spcAft>
              <a:buFont typeface="Wingdings 2"/>
              <a:buChar char=""/>
              <a:defRPr/>
            </a:pPr>
            <a:r>
              <a:rPr lang="fa-IR" sz="2800" smtClean="0">
                <a:cs typeface="B Homa" pitchFamily="2" charset="-78"/>
              </a:rPr>
              <a:t>توجه داشته باشید که برای تامین آب مورد نیاز خود، از مصرف نوشیدنی هایی که حاوی شکر زیادی هستند اجتناب نماییم.</a:t>
            </a:r>
            <a:endParaRPr lang="en-US" sz="2800" smtClean="0">
              <a:cs typeface="B Homa" pitchFamily="2" charset="-78"/>
            </a:endParaRPr>
          </a:p>
          <a:p>
            <a:pPr marL="274320" indent="-274320" fontAlgn="auto">
              <a:spcAft>
                <a:spcPts val="0"/>
              </a:spcAft>
              <a:buFont typeface="Wingdings 2"/>
              <a:buChar char=""/>
              <a:defRPr/>
            </a:pPr>
            <a:endParaRPr lang="en-US" smtClean="0"/>
          </a:p>
        </p:txBody>
      </p:sp>
      <p:sp>
        <p:nvSpPr>
          <p:cNvPr id="3" name="Title 2"/>
          <p:cNvSpPr>
            <a:spLocks noGrp="1"/>
          </p:cNvSpPr>
          <p:nvPr>
            <p:ph type="title"/>
          </p:nvPr>
        </p:nvSpPr>
        <p:spPr>
          <a:xfrm>
            <a:off x="228600" y="152400"/>
            <a:ext cx="8610600" cy="1219200"/>
          </a:xfrm>
        </p:spPr>
        <p:txBody>
          <a:bodyPr>
            <a:noAutofit/>
          </a:bodyPr>
          <a:lstStyle/>
          <a:p>
            <a:pPr algn="ctr" rtl="1" fontAlgn="auto">
              <a:spcAft>
                <a:spcPts val="0"/>
              </a:spcAft>
              <a:defRPr/>
            </a:pPr>
            <a:r>
              <a:rPr lang="fa-IR" sz="4800" b="1" smtClean="0">
                <a:solidFill>
                  <a:schemeClr val="accent3"/>
                </a:solidFill>
                <a:cs typeface="B Homa" pitchFamily="2" charset="-78"/>
              </a:rPr>
              <a:t>7- مقدار زیادی آب بنوشیم</a:t>
            </a:r>
            <a:endParaRPr sz="4800"/>
          </a:p>
        </p:txBody>
      </p:sp>
      <p:pic>
        <p:nvPicPr>
          <p:cNvPr id="4" name="Picture 4" descr="7777"/>
          <p:cNvPicPr>
            <a:picLocks noChangeAspect="1" noChangeArrowheads="1"/>
          </p:cNvPicPr>
          <p:nvPr/>
        </p:nvPicPr>
        <p:blipFill>
          <a:blip r:embed="rId2" cstate="print"/>
          <a:srcRect/>
          <a:stretch>
            <a:fillRect/>
          </a:stretch>
        </p:blipFill>
        <p:spPr bwMode="auto">
          <a:xfrm>
            <a:off x="3635375" y="3457575"/>
            <a:ext cx="1873250" cy="1800225"/>
          </a:xfrm>
          <a:prstGeom prst="rect">
            <a:avLst/>
          </a:prstGeom>
          <a:noFill/>
          <a:ln w="9525">
            <a:solidFill>
              <a:schemeClr val="folHlink"/>
            </a:solid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5"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checkerboard(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5" fill="hold" grpId="0"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checkerboard(down)">
                                      <p:cBhvr>
                                        <p:cTn id="12" dur="500"/>
                                        <p:tgtEl>
                                          <p:spTgt spid="2">
                                            <p:txEl>
                                              <p:pRg st="2" end="2"/>
                                            </p:txEl>
                                          </p:spTgt>
                                        </p:tgtEl>
                                      </p:cBhvr>
                                    </p:animEffect>
                                  </p:childTnLst>
                                </p:cTn>
                              </p:par>
                              <p:par>
                                <p:cTn id="13" presetID="8" presetClass="entr" presetSubtype="32"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diamond(out)">
                                      <p:cBhvr>
                                        <p:cTn id="15" dur="20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5" presetClass="entr" presetSubtype="5" fill="hold" grpId="0" nodeType="clickEffect">
                                  <p:stCondLst>
                                    <p:cond delay="0"/>
                                  </p:stCondLst>
                                  <p:childTnLst>
                                    <p:set>
                                      <p:cBhvr>
                                        <p:cTn id="19" dur="1" fill="hold">
                                          <p:stCondLst>
                                            <p:cond delay="0"/>
                                          </p:stCondLst>
                                        </p:cTn>
                                        <p:tgtEl>
                                          <p:spTgt spid="2">
                                            <p:txEl>
                                              <p:pRg st="7" end="7"/>
                                            </p:txEl>
                                          </p:spTgt>
                                        </p:tgtEl>
                                        <p:attrNameLst>
                                          <p:attrName>style.visibility</p:attrName>
                                        </p:attrNameLst>
                                      </p:cBhvr>
                                      <p:to>
                                        <p:strVal val="visible"/>
                                      </p:to>
                                    </p:set>
                                    <p:animEffect transition="in" filter="checkerboard(down)">
                                      <p:cBhvr>
                                        <p:cTn id="20"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47800"/>
            <a:ext cx="8458200" cy="4800600"/>
          </a:xfrm>
        </p:spPr>
        <p:txBody>
          <a:bodyPr>
            <a:normAutofit lnSpcReduction="10000"/>
          </a:bodyPr>
          <a:lstStyle/>
          <a:p>
            <a:pPr marL="274320" indent="-274320" algn="just" rtl="1" fontAlgn="auto">
              <a:spcAft>
                <a:spcPts val="0"/>
              </a:spcAft>
              <a:buFont typeface="Wingdings 2"/>
              <a:buChar char=""/>
              <a:defRPr/>
            </a:pPr>
            <a:r>
              <a:rPr lang="fa-IR" smtClean="0">
                <a:cs typeface="B Homa" pitchFamily="2" charset="-78"/>
              </a:rPr>
              <a:t>مصرف صبحانه برای تامین انرژی و بخشی از ویتامین ها و مواد معدنی  روزانه مورد نیاز ما ضروری است.</a:t>
            </a:r>
          </a:p>
          <a:p>
            <a:pPr marL="274320" indent="-274320" algn="just" rtl="1" fontAlgn="auto">
              <a:spcAft>
                <a:spcPts val="0"/>
              </a:spcAft>
              <a:buFont typeface="Wingdings 2"/>
              <a:buChar char=""/>
              <a:defRPr/>
            </a:pPr>
            <a:r>
              <a:rPr lang="fa-IR" smtClean="0">
                <a:cs typeface="B Homa" pitchFamily="2" charset="-78"/>
              </a:rPr>
              <a:t>برخی افراد از مصرف صبحانه فرار می کنند زیرا تصور می کنند که حذف صبحانه در کاهش وزن آنان موثر است.درحالیکه این وعده درافزایش بهره وری فرد در طول روز و تامین ویتامین ها واملاح مورد نیاز ضروری است.</a:t>
            </a:r>
          </a:p>
          <a:p>
            <a:pPr marL="274320" indent="-274320" algn="just" rtl="1" fontAlgn="auto">
              <a:spcAft>
                <a:spcPts val="0"/>
              </a:spcAft>
              <a:buFontTx/>
              <a:buNone/>
              <a:defRPr/>
            </a:pPr>
            <a:endParaRPr lang="fa-IR" smtClean="0">
              <a:cs typeface="B Homa" pitchFamily="2" charset="-78"/>
            </a:endParaRPr>
          </a:p>
          <a:p>
            <a:pPr marL="274320" indent="-274320" algn="just" rtl="1" fontAlgn="auto">
              <a:spcAft>
                <a:spcPts val="0"/>
              </a:spcAft>
              <a:buFontTx/>
              <a:buNone/>
              <a:defRPr/>
            </a:pPr>
            <a:endParaRPr lang="fa-IR" smtClean="0">
              <a:cs typeface="B Homa" pitchFamily="2" charset="-78"/>
            </a:endParaRPr>
          </a:p>
          <a:p>
            <a:pPr marL="274320" indent="-274320" algn="just" rtl="1" fontAlgn="auto">
              <a:spcAft>
                <a:spcPts val="0"/>
              </a:spcAft>
              <a:buFontTx/>
              <a:buNone/>
              <a:defRPr/>
            </a:pPr>
            <a:endParaRPr lang="fa-IR" smtClean="0">
              <a:cs typeface="B Homa" pitchFamily="2" charset="-78"/>
            </a:endParaRPr>
          </a:p>
          <a:p>
            <a:pPr marL="274320" indent="-274320" algn="just" rtl="1" fontAlgn="auto">
              <a:spcAft>
                <a:spcPts val="0"/>
              </a:spcAft>
              <a:buFont typeface="Wingdings 2"/>
              <a:buChar char=""/>
              <a:defRPr/>
            </a:pPr>
            <a:r>
              <a:rPr lang="fa-IR" smtClean="0">
                <a:cs typeface="B Homa" pitchFamily="2" charset="-78"/>
              </a:rPr>
              <a:t>در حقیقت ، تحقیقات نشان می دهد خوردن صبحانه واقعا به کنترل وزن افراد کمک می نماید.</a:t>
            </a:r>
          </a:p>
          <a:p>
            <a:pPr marL="274320" indent="-274320" fontAlgn="auto">
              <a:spcAft>
                <a:spcPts val="0"/>
              </a:spcAft>
              <a:buFont typeface="Wingdings 2"/>
              <a:buChar char=""/>
              <a:defRPr/>
            </a:pPr>
            <a:endParaRPr lang="en-US" smtClean="0"/>
          </a:p>
        </p:txBody>
      </p:sp>
      <p:sp>
        <p:nvSpPr>
          <p:cNvPr id="3" name="Title 2"/>
          <p:cNvSpPr>
            <a:spLocks noGrp="1"/>
          </p:cNvSpPr>
          <p:nvPr>
            <p:ph type="title"/>
          </p:nvPr>
        </p:nvSpPr>
        <p:spPr>
          <a:xfrm>
            <a:off x="228600" y="152400"/>
            <a:ext cx="8610600" cy="1219200"/>
          </a:xfrm>
        </p:spPr>
        <p:txBody>
          <a:bodyPr>
            <a:noAutofit/>
          </a:bodyPr>
          <a:lstStyle/>
          <a:p>
            <a:pPr algn="ctr" rtl="1" fontAlgn="auto">
              <a:spcAft>
                <a:spcPts val="0"/>
              </a:spcAft>
              <a:defRPr/>
            </a:pPr>
            <a:r>
              <a:rPr lang="fa-IR" sz="4800" b="1" smtClean="0">
                <a:solidFill>
                  <a:schemeClr val="accent3"/>
                </a:solidFill>
                <a:cs typeface="B Homa" pitchFamily="2" charset="-78"/>
              </a:rPr>
              <a:t>8- خوردن صبحانه را فراموش نکنیم</a:t>
            </a:r>
            <a:endParaRPr sz="4800"/>
          </a:p>
        </p:txBody>
      </p:sp>
      <p:pic>
        <p:nvPicPr>
          <p:cNvPr id="5" name="Picture 4" descr="9999"/>
          <p:cNvPicPr>
            <a:picLocks noChangeAspect="1" noChangeArrowheads="1"/>
          </p:cNvPicPr>
          <p:nvPr/>
        </p:nvPicPr>
        <p:blipFill>
          <a:blip r:embed="rId2" cstate="print"/>
          <a:srcRect/>
          <a:stretch>
            <a:fillRect/>
          </a:stretch>
        </p:blipFill>
        <p:spPr bwMode="auto">
          <a:xfrm>
            <a:off x="3132138" y="3817938"/>
            <a:ext cx="2446337" cy="1439862"/>
          </a:xfrm>
          <a:prstGeom prst="rect">
            <a:avLst/>
          </a:prstGeom>
          <a:noFill/>
          <a:ln w="28575">
            <a:solidFill>
              <a:schemeClr val="folHlink"/>
            </a:solid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5"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checkerboard(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5"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checkerboard(down)">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5" fill="hold" grpId="0" nodeType="click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animEffect transition="in" filter="checkerboard(down)">
                                      <p:cBhvr>
                                        <p:cTn id="17" dur="500"/>
                                        <p:tgtEl>
                                          <p:spTgt spid="2">
                                            <p:txEl>
                                              <p:pRg st="5" end="5"/>
                                            </p:txEl>
                                          </p:spTgt>
                                        </p:tgtEl>
                                      </p:cBhvr>
                                    </p:animEffect>
                                  </p:childTnLst>
                                </p:cTn>
                              </p:par>
                              <p:par>
                                <p:cTn id="18" presetID="8" presetClass="entr" presetSubtype="32" fill="hold"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diamond(out)">
                                      <p:cBhvr>
                                        <p:cTn id="20"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50178" name="Picture 4" descr="68"/>
          <p:cNvPicPr>
            <a:picLocks noChangeAspect="1" noChangeArrowheads="1"/>
          </p:cNvPicPr>
          <p:nvPr/>
        </p:nvPicPr>
        <p:blipFill>
          <a:blip r:embed="rId2" cstate="print"/>
          <a:srcRect/>
          <a:stretch>
            <a:fillRect/>
          </a:stretch>
        </p:blipFill>
        <p:spPr bwMode="auto">
          <a:xfrm>
            <a:off x="0" y="-95250"/>
            <a:ext cx="9144000" cy="69532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1"/>
          <p:cNvSpPr>
            <a:spLocks noGrp="1"/>
          </p:cNvSpPr>
          <p:nvPr>
            <p:ph idx="1"/>
          </p:nvPr>
        </p:nvSpPr>
        <p:spPr/>
        <p:txBody>
          <a:bodyPr/>
          <a:lstStyle/>
          <a:p>
            <a:pPr algn="just" rtl="1"/>
            <a:r>
              <a:rPr lang="ar-SA" sz="2800" smtClean="0">
                <a:cs typeface="B Homa" pitchFamily="2" charset="-78"/>
              </a:rPr>
              <a:t>شيوه زندگي مردم عامل مؤثر مهمي در سلامت جسمي ، رواني</a:t>
            </a:r>
            <a:r>
              <a:rPr lang="fa-IR" sz="2800" smtClean="0">
                <a:cs typeface="B Homa" pitchFamily="2" charset="-78"/>
              </a:rPr>
              <a:t>         </a:t>
            </a:r>
            <a:r>
              <a:rPr lang="ar-SA" sz="2800" smtClean="0">
                <a:cs typeface="B Homa" pitchFamily="2" charset="-78"/>
              </a:rPr>
              <a:t> ( عاطفي ، رواني ، روحي ) – اجتماعي و تندرستي آنان است. </a:t>
            </a:r>
            <a:endParaRPr lang="fa-IR" sz="2800" smtClean="0">
              <a:cs typeface="B Homa" pitchFamily="2" charset="-78"/>
            </a:endParaRPr>
          </a:p>
          <a:p>
            <a:pPr algn="just" rtl="1"/>
            <a:r>
              <a:rPr lang="ar-SA" sz="2800" smtClean="0">
                <a:cs typeface="B Homa" pitchFamily="2" charset="-78"/>
              </a:rPr>
              <a:t>شيوه زندگي ، بويژه وقتي كه در ارتباط با رفتارهاي مخاطره آميز نظير استعمال سيگار و نداشتن تحرك </a:t>
            </a:r>
            <a:r>
              <a:rPr lang="fa-IR" sz="2800" smtClean="0">
                <a:cs typeface="B Homa" pitchFamily="2" charset="-78"/>
              </a:rPr>
              <a:t>جسمانی</a:t>
            </a:r>
            <a:r>
              <a:rPr lang="ar-SA" sz="2800" smtClean="0">
                <a:cs typeface="B Homa" pitchFamily="2" charset="-78"/>
              </a:rPr>
              <a:t> مطرح مي شود ، بطور خاص به عنوان عملكردي ارادي ( نتيجه انتخابهاي شخصي افراد ) ت</a:t>
            </a:r>
            <a:r>
              <a:rPr lang="fa-IR" sz="2800" smtClean="0">
                <a:cs typeface="B Homa" pitchFamily="2" charset="-78"/>
              </a:rPr>
              <a:t>لقی</a:t>
            </a:r>
            <a:r>
              <a:rPr lang="ar-SA" sz="2800" smtClean="0">
                <a:cs typeface="B Homa" pitchFamily="2" charset="-78"/>
              </a:rPr>
              <a:t> مي شود . </a:t>
            </a:r>
            <a:endParaRPr lang="fa-IR" sz="2800" smtClean="0">
              <a:cs typeface="B Homa" pitchFamily="2" charset="-78"/>
            </a:endParaRPr>
          </a:p>
          <a:p>
            <a:pPr algn="just" rtl="1"/>
            <a:r>
              <a:rPr lang="ar-SA" sz="2800" smtClean="0">
                <a:cs typeface="B Homa" pitchFamily="2" charset="-78"/>
              </a:rPr>
              <a:t>يك شيوه زندگي سالم معمولاً بعنوان يك زندگي متعادل مشخص مي </a:t>
            </a:r>
            <a:r>
              <a:rPr lang="fa-IR" sz="2800" smtClean="0">
                <a:cs typeface="B Homa" pitchFamily="2" charset="-78"/>
              </a:rPr>
              <a:t>شو</a:t>
            </a:r>
            <a:r>
              <a:rPr lang="ar-SA" sz="2800" smtClean="0">
                <a:cs typeface="B Homa" pitchFamily="2" charset="-78"/>
              </a:rPr>
              <a:t>د كه در آن هر شخصي بطور  آگاهانه انتخاب </a:t>
            </a:r>
            <a:r>
              <a:rPr lang="fa-IR" sz="2800" smtClean="0">
                <a:cs typeface="B Homa" pitchFamily="2" charset="-78"/>
              </a:rPr>
              <a:t> </a:t>
            </a:r>
            <a:r>
              <a:rPr lang="ar-SA" sz="2800" smtClean="0">
                <a:cs typeface="B Homa" pitchFamily="2" charset="-78"/>
              </a:rPr>
              <a:t>مي كند . البته ، مجموعه انتخاب ها ، متأثر از بسياري از عوامل </a:t>
            </a:r>
            <a:r>
              <a:rPr lang="fa-IR" sz="2800" smtClean="0">
                <a:cs typeface="B Homa" pitchFamily="2" charset="-78"/>
              </a:rPr>
              <a:t>   </a:t>
            </a:r>
            <a:r>
              <a:rPr lang="ar-SA" sz="2800" smtClean="0">
                <a:cs typeface="B Homa" pitchFamily="2" charset="-78"/>
              </a:rPr>
              <a:t>مي باشد . </a:t>
            </a:r>
            <a:endParaRPr lang="fa-IR" sz="2800" smtClean="0">
              <a:cs typeface="B Homa" pitchFamily="2" charset="-78"/>
            </a:endParaRPr>
          </a:p>
          <a:p>
            <a:pPr algn="just" rtl="1"/>
            <a:endParaRPr lang="ar-SA" sz="2800" smtClean="0">
              <a:cs typeface="B Homa" pitchFamily="2" charset="-78"/>
            </a:endParaRPr>
          </a:p>
          <a:p>
            <a:pPr algn="just" rtl="1"/>
            <a:endParaRPr lang="en-US" smtClean="0">
              <a:cs typeface="B Homa" pitchFamily="2" charset="-78"/>
            </a:endParaRPr>
          </a:p>
        </p:txBody>
      </p:sp>
      <p:sp>
        <p:nvSpPr>
          <p:cNvPr id="3" name="Title 2"/>
          <p:cNvSpPr>
            <a:spLocks noGrp="1"/>
          </p:cNvSpPr>
          <p:nvPr>
            <p:ph type="title"/>
          </p:nvPr>
        </p:nvSpPr>
        <p:spPr/>
        <p:txBody>
          <a:bodyPr/>
          <a:lstStyle/>
          <a:p>
            <a:pPr algn="ctr" fontAlgn="auto">
              <a:spcAft>
                <a:spcPts val="0"/>
              </a:spcAft>
              <a:defRPr/>
            </a:pPr>
            <a:r>
              <a:rPr lang="fa-IR" sz="4800" b="1" smtClean="0">
                <a:solidFill>
                  <a:schemeClr val="accent3"/>
                </a:solidFill>
                <a:cs typeface="B Homa" pitchFamily="2" charset="-78"/>
              </a:rPr>
              <a:t>اهمیت</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5" fill="hold" grpId="0" nodeType="clickEffect">
                                  <p:stCondLst>
                                    <p:cond delay="0"/>
                                  </p:stCondLst>
                                  <p:childTnLst>
                                    <p:set>
                                      <p:cBhvr>
                                        <p:cTn id="6" dur="1" fill="hold">
                                          <p:stCondLst>
                                            <p:cond delay="0"/>
                                          </p:stCondLst>
                                        </p:cTn>
                                        <p:tgtEl>
                                          <p:spTgt spid="12290">
                                            <p:txEl>
                                              <p:pRg st="0" end="0"/>
                                            </p:txEl>
                                          </p:spTgt>
                                        </p:tgtEl>
                                        <p:attrNameLst>
                                          <p:attrName>style.visibility</p:attrName>
                                        </p:attrNameLst>
                                      </p:cBhvr>
                                      <p:to>
                                        <p:strVal val="visible"/>
                                      </p:to>
                                    </p:set>
                                    <p:animEffect transition="in" filter="checkerboard(down)">
                                      <p:cBhvr>
                                        <p:cTn id="7" dur="500"/>
                                        <p:tgtEl>
                                          <p:spTgt spid="1229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5" fill="hold" grpId="0" nodeType="clickEffect">
                                  <p:stCondLst>
                                    <p:cond delay="0"/>
                                  </p:stCondLst>
                                  <p:childTnLst>
                                    <p:set>
                                      <p:cBhvr>
                                        <p:cTn id="11" dur="1" fill="hold">
                                          <p:stCondLst>
                                            <p:cond delay="0"/>
                                          </p:stCondLst>
                                        </p:cTn>
                                        <p:tgtEl>
                                          <p:spTgt spid="12290">
                                            <p:txEl>
                                              <p:pRg st="1" end="1"/>
                                            </p:txEl>
                                          </p:spTgt>
                                        </p:tgtEl>
                                        <p:attrNameLst>
                                          <p:attrName>style.visibility</p:attrName>
                                        </p:attrNameLst>
                                      </p:cBhvr>
                                      <p:to>
                                        <p:strVal val="visible"/>
                                      </p:to>
                                    </p:set>
                                    <p:animEffect transition="in" filter="checkerboard(down)">
                                      <p:cBhvr>
                                        <p:cTn id="12" dur="500"/>
                                        <p:tgtEl>
                                          <p:spTgt spid="1229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5" fill="hold" grpId="0" nodeType="clickEffect">
                                  <p:stCondLst>
                                    <p:cond delay="0"/>
                                  </p:stCondLst>
                                  <p:childTnLst>
                                    <p:set>
                                      <p:cBhvr>
                                        <p:cTn id="16" dur="1" fill="hold">
                                          <p:stCondLst>
                                            <p:cond delay="0"/>
                                          </p:stCondLst>
                                        </p:cTn>
                                        <p:tgtEl>
                                          <p:spTgt spid="12290">
                                            <p:txEl>
                                              <p:pRg st="2" end="2"/>
                                            </p:txEl>
                                          </p:spTgt>
                                        </p:tgtEl>
                                        <p:attrNameLst>
                                          <p:attrName>style.visibility</p:attrName>
                                        </p:attrNameLst>
                                      </p:cBhvr>
                                      <p:to>
                                        <p:strVal val="visible"/>
                                      </p:to>
                                    </p:set>
                                    <p:animEffect transition="in" filter="checkerboard(down)">
                                      <p:cBhvr>
                                        <p:cTn id="17" dur="500"/>
                                        <p:tgtEl>
                                          <p:spTgt spid="1229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ontent Placeholder 1"/>
          <p:cNvSpPr>
            <a:spLocks noGrp="1"/>
          </p:cNvSpPr>
          <p:nvPr>
            <p:ph idx="1"/>
          </p:nvPr>
        </p:nvSpPr>
        <p:spPr/>
        <p:txBody>
          <a:bodyPr/>
          <a:lstStyle/>
          <a:p>
            <a:pPr algn="just" rtl="1"/>
            <a:r>
              <a:rPr lang="ar-SA" sz="2800" smtClean="0">
                <a:cs typeface="B Homa" pitchFamily="2" charset="-78"/>
              </a:rPr>
              <a:t>برخي از مشكلات بهداشتي به سهولت رفع شدني است ( مثل نبستن كمربند ايمني ) . اما</a:t>
            </a:r>
            <a:r>
              <a:rPr lang="fa-IR" sz="2800" smtClean="0">
                <a:cs typeface="B Homa" pitchFamily="2" charset="-78"/>
              </a:rPr>
              <a:t> </a:t>
            </a:r>
            <a:r>
              <a:rPr lang="ar-SA" sz="2800" smtClean="0">
                <a:cs typeface="B Homa" pitchFamily="2" charset="-78"/>
              </a:rPr>
              <a:t>بسياري از مشكلات بهداشتي نظير عدم تحرك </a:t>
            </a:r>
            <a:r>
              <a:rPr lang="fa-IR" sz="2800" smtClean="0">
                <a:cs typeface="B Homa" pitchFamily="2" charset="-78"/>
              </a:rPr>
              <a:t>جسمانی</a:t>
            </a:r>
            <a:r>
              <a:rPr lang="ar-SA" sz="2800" smtClean="0">
                <a:cs typeface="B Homa" pitchFamily="2" charset="-78"/>
              </a:rPr>
              <a:t>، تغذيه نامناسب ، استعمال سيگار و                       سوء مصرف مواد ريشه در فرهنگ و شرايط اقتصادي – اجتماعي دارند و رويارويي با آنها بسيار مشكل است</a:t>
            </a:r>
            <a:r>
              <a:rPr lang="fa-IR" sz="2800" smtClean="0">
                <a:cs typeface="B Homa" pitchFamily="2" charset="-78"/>
              </a:rPr>
              <a:t>.</a:t>
            </a:r>
          </a:p>
          <a:p>
            <a:pPr algn="just" rtl="1"/>
            <a:r>
              <a:rPr lang="ar-SA" sz="2800" smtClean="0">
                <a:cs typeface="B Homa" pitchFamily="2" charset="-78"/>
              </a:rPr>
              <a:t>بسياري از رفتارهاي مؤثر در شرايط سلامت ، خواه بهبود سلامت يا بيماري ، بطور واضحي در ارتباط </a:t>
            </a:r>
            <a:r>
              <a:rPr lang="fa-IR" sz="2800" smtClean="0">
                <a:cs typeface="B Homa" pitchFamily="2" charset="-78"/>
              </a:rPr>
              <a:t>مستقیم تقابل </a:t>
            </a:r>
            <a:r>
              <a:rPr lang="ar-SA" sz="2800" smtClean="0">
                <a:cs typeface="B Homa" pitchFamily="2" charset="-78"/>
              </a:rPr>
              <a:t>بين شيوه زندگي مردم و محيط اجتماعي آنها هستند .</a:t>
            </a:r>
          </a:p>
          <a:p>
            <a:pPr algn="just" rtl="1"/>
            <a:endParaRPr lang="en-US" smtClean="0">
              <a:cs typeface="B Homa" pitchFamily="2" charset="-78"/>
            </a:endParaRPr>
          </a:p>
        </p:txBody>
      </p:sp>
      <p:sp>
        <p:nvSpPr>
          <p:cNvPr id="3" name="Title 2"/>
          <p:cNvSpPr>
            <a:spLocks noGrp="1"/>
          </p:cNvSpPr>
          <p:nvPr>
            <p:ph type="title"/>
          </p:nvPr>
        </p:nvSpPr>
        <p:spPr/>
        <p:txBody>
          <a:bodyPr/>
          <a:lstStyle/>
          <a:p>
            <a:pPr algn="ctr" fontAlgn="auto">
              <a:spcAft>
                <a:spcPts val="0"/>
              </a:spcAft>
              <a:defRPr/>
            </a:pPr>
            <a:r>
              <a:rPr lang="fa-IR" sz="4800" b="1" smtClean="0">
                <a:solidFill>
                  <a:schemeClr val="accent3"/>
                </a:solidFill>
                <a:cs typeface="B Homa" pitchFamily="2" charset="-78"/>
              </a:rPr>
              <a:t>اهمیت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5" fill="hold" grpId="0" nodeType="clickEffect">
                                  <p:stCondLst>
                                    <p:cond delay="0"/>
                                  </p:stCondLst>
                                  <p:childTnLst>
                                    <p:set>
                                      <p:cBhvr>
                                        <p:cTn id="6" dur="1" fill="hold">
                                          <p:stCondLst>
                                            <p:cond delay="0"/>
                                          </p:stCondLst>
                                        </p:cTn>
                                        <p:tgtEl>
                                          <p:spTgt spid="11266">
                                            <p:txEl>
                                              <p:pRg st="0" end="0"/>
                                            </p:txEl>
                                          </p:spTgt>
                                        </p:tgtEl>
                                        <p:attrNameLst>
                                          <p:attrName>style.visibility</p:attrName>
                                        </p:attrNameLst>
                                      </p:cBhvr>
                                      <p:to>
                                        <p:strVal val="visible"/>
                                      </p:to>
                                    </p:set>
                                    <p:animEffect transition="in" filter="checkerboard(down)">
                                      <p:cBhvr>
                                        <p:cTn id="7" dur="500"/>
                                        <p:tgtEl>
                                          <p:spTgt spid="1126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5" fill="hold" grpId="0" nodeType="clickEffect">
                                  <p:stCondLst>
                                    <p:cond delay="0"/>
                                  </p:stCondLst>
                                  <p:childTnLst>
                                    <p:set>
                                      <p:cBhvr>
                                        <p:cTn id="11" dur="1" fill="hold">
                                          <p:stCondLst>
                                            <p:cond delay="0"/>
                                          </p:stCondLst>
                                        </p:cTn>
                                        <p:tgtEl>
                                          <p:spTgt spid="11266">
                                            <p:txEl>
                                              <p:pRg st="1" end="1"/>
                                            </p:txEl>
                                          </p:spTgt>
                                        </p:tgtEl>
                                        <p:attrNameLst>
                                          <p:attrName>style.visibility</p:attrName>
                                        </p:attrNameLst>
                                      </p:cBhvr>
                                      <p:to>
                                        <p:strVal val="visible"/>
                                      </p:to>
                                    </p:set>
                                    <p:animEffect transition="in" filter="checkerboard(down)">
                                      <p:cBhvr>
                                        <p:cTn id="12" dur="500"/>
                                        <p:tgtEl>
                                          <p:spTgt spid="1126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ontent Placeholder 1"/>
          <p:cNvSpPr>
            <a:spLocks noGrp="1"/>
          </p:cNvSpPr>
          <p:nvPr>
            <p:ph idx="1"/>
          </p:nvPr>
        </p:nvSpPr>
        <p:spPr/>
        <p:txBody>
          <a:bodyPr/>
          <a:lstStyle/>
          <a:p>
            <a:pPr algn="just" rtl="1"/>
            <a:r>
              <a:rPr lang="ar-SA" sz="2800" smtClean="0">
                <a:cs typeface="B Homa" pitchFamily="2" charset="-78"/>
              </a:rPr>
              <a:t>محيط فرهنگي – اجتماعي افراد ، يكي از عوامل تعيين كننده خيلي مهم شيوه زندگي است . شيوه زندگي بطور اساسي مصنوع و تصويري از فرهنگ است و اهميت عامل انتخاب افراد نسبت به تعيين كننده هاي اجتماعي ، كمتر مي باشد . </a:t>
            </a:r>
            <a:endParaRPr lang="fa-IR" sz="2800" smtClean="0">
              <a:cs typeface="B Homa" pitchFamily="2" charset="-78"/>
            </a:endParaRPr>
          </a:p>
          <a:p>
            <a:pPr algn="just" rtl="1"/>
            <a:r>
              <a:rPr lang="ar-SA" sz="2800" smtClean="0">
                <a:cs typeface="B Homa" pitchFamily="2" charset="-78"/>
              </a:rPr>
              <a:t>عادات بد بهداشتي افراد ، موجب ايجاد مخاطرات خود خواسته براي آنها مي شود . وقتي كه مخاطرات مذكور موجب بيماري  يا مرگ شود ، مي توان شيوه زندگي قرباني را عامل مؤثر يا موجب بيماري يا مرگش دانست</a:t>
            </a:r>
          </a:p>
          <a:p>
            <a:pPr algn="just" rtl="1"/>
            <a:endParaRPr lang="en-US" smtClean="0">
              <a:cs typeface="B Homa" pitchFamily="2" charset="-78"/>
            </a:endParaRPr>
          </a:p>
        </p:txBody>
      </p:sp>
      <p:sp>
        <p:nvSpPr>
          <p:cNvPr id="3" name="Title 2"/>
          <p:cNvSpPr>
            <a:spLocks noGrp="1"/>
          </p:cNvSpPr>
          <p:nvPr>
            <p:ph type="title"/>
          </p:nvPr>
        </p:nvSpPr>
        <p:spPr/>
        <p:txBody>
          <a:bodyPr/>
          <a:lstStyle/>
          <a:p>
            <a:pPr algn="ctr" fontAlgn="auto">
              <a:spcAft>
                <a:spcPts val="0"/>
              </a:spcAft>
              <a:defRPr/>
            </a:pPr>
            <a:r>
              <a:rPr lang="fa-IR" sz="4800" b="1" smtClean="0">
                <a:solidFill>
                  <a:schemeClr val="accent3"/>
                </a:solidFill>
                <a:cs typeface="B Homa" pitchFamily="2" charset="-78"/>
              </a:rPr>
              <a:t>اهمیت</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5" fill="hold" grpId="0" nodeType="clickEffect">
                                  <p:stCondLst>
                                    <p:cond delay="0"/>
                                  </p:stCondLst>
                                  <p:childTnLst>
                                    <p:set>
                                      <p:cBhvr>
                                        <p:cTn id="6" dur="1" fill="hold">
                                          <p:stCondLst>
                                            <p:cond delay="0"/>
                                          </p:stCondLst>
                                        </p:cTn>
                                        <p:tgtEl>
                                          <p:spTgt spid="13314">
                                            <p:txEl>
                                              <p:pRg st="0" end="0"/>
                                            </p:txEl>
                                          </p:spTgt>
                                        </p:tgtEl>
                                        <p:attrNameLst>
                                          <p:attrName>style.visibility</p:attrName>
                                        </p:attrNameLst>
                                      </p:cBhvr>
                                      <p:to>
                                        <p:strVal val="visible"/>
                                      </p:to>
                                    </p:set>
                                    <p:animEffect transition="in" filter="checkerboard(down)">
                                      <p:cBhvr>
                                        <p:cTn id="7" dur="500"/>
                                        <p:tgtEl>
                                          <p:spTgt spid="133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5" fill="hold" grpId="0" nodeType="clickEffect">
                                  <p:stCondLst>
                                    <p:cond delay="0"/>
                                  </p:stCondLst>
                                  <p:childTnLst>
                                    <p:set>
                                      <p:cBhvr>
                                        <p:cTn id="11" dur="1" fill="hold">
                                          <p:stCondLst>
                                            <p:cond delay="0"/>
                                          </p:stCondLst>
                                        </p:cTn>
                                        <p:tgtEl>
                                          <p:spTgt spid="13314">
                                            <p:txEl>
                                              <p:pRg st="1" end="1"/>
                                            </p:txEl>
                                          </p:spTgt>
                                        </p:tgtEl>
                                        <p:attrNameLst>
                                          <p:attrName>style.visibility</p:attrName>
                                        </p:attrNameLst>
                                      </p:cBhvr>
                                      <p:to>
                                        <p:strVal val="visible"/>
                                      </p:to>
                                    </p:set>
                                    <p:animEffect transition="in" filter="checkerboard(down)">
                                      <p:cBhvr>
                                        <p:cTn id="12" dur="500"/>
                                        <p:tgtEl>
                                          <p:spTgt spid="1331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1"/>
          <p:cNvSpPr>
            <a:spLocks noGrp="1"/>
          </p:cNvSpPr>
          <p:nvPr>
            <p:ph idx="1"/>
          </p:nvPr>
        </p:nvSpPr>
        <p:spPr/>
        <p:txBody>
          <a:bodyPr/>
          <a:lstStyle/>
          <a:p>
            <a:pPr algn="just" rtl="1"/>
            <a:r>
              <a:rPr lang="ar-SA" sz="2800" smtClean="0">
                <a:cs typeface="B Homa" pitchFamily="2" charset="-78"/>
              </a:rPr>
              <a:t>مباحث اوليه شيوه زندگي بطور ابتدايي بر تغذيه ، تحرك </a:t>
            </a:r>
            <a:r>
              <a:rPr lang="fa-IR" sz="2800" smtClean="0">
                <a:cs typeface="B Homa" pitchFamily="2" charset="-78"/>
              </a:rPr>
              <a:t>جسمان</a:t>
            </a:r>
            <a:r>
              <a:rPr lang="ar-SA" sz="2800" smtClean="0">
                <a:cs typeface="B Homa" pitchFamily="2" charset="-78"/>
              </a:rPr>
              <a:t>ي، استعمال دخانيات و مصرف الكل متمركز بود . </a:t>
            </a:r>
            <a:r>
              <a:rPr lang="fa-IR" sz="2800" smtClean="0">
                <a:cs typeface="B Homa" pitchFamily="2" charset="-78"/>
              </a:rPr>
              <a:t>   </a:t>
            </a:r>
            <a:r>
              <a:rPr lang="ar-SA" sz="2800" smtClean="0">
                <a:cs typeface="B Homa" pitchFamily="2" charset="-78"/>
              </a:rPr>
              <a:t>برنامه هاي بهبود شيوه زندگي نيز متكي بر اين تصور بود كه اطلاعات و آموزش مي تواند شيوه هاي زندگي را تغيير دهد . </a:t>
            </a:r>
            <a:endParaRPr lang="fa-IR" sz="2800" smtClean="0">
              <a:cs typeface="B Homa" pitchFamily="2" charset="-78"/>
            </a:endParaRPr>
          </a:p>
          <a:p>
            <a:pPr algn="just" rtl="1"/>
            <a:r>
              <a:rPr lang="ar-SA" sz="2800" smtClean="0">
                <a:cs typeface="B Homa" pitchFamily="2" charset="-78"/>
              </a:rPr>
              <a:t>طبق تعريف </a:t>
            </a:r>
            <a:r>
              <a:rPr lang="fa-IR" sz="2800" smtClean="0">
                <a:cs typeface="B Homa" pitchFamily="2" charset="-78"/>
              </a:rPr>
              <a:t>سازمان جهانی بهداشت</a:t>
            </a:r>
            <a:r>
              <a:rPr lang="ar-SA" sz="2800" smtClean="0">
                <a:cs typeface="B Homa" pitchFamily="2" charset="-78"/>
              </a:rPr>
              <a:t> ، شيوه زندگي راهي براي زندگي بر اساس الگوهاي قابل تعريف رفتار</a:t>
            </a:r>
            <a:r>
              <a:rPr lang="fa-IR" sz="2800" smtClean="0">
                <a:cs typeface="B Homa" pitchFamily="2" charset="-78"/>
              </a:rPr>
              <a:t>ی</a:t>
            </a:r>
            <a:r>
              <a:rPr lang="ar-SA" sz="2800" smtClean="0">
                <a:cs typeface="B Homa" pitchFamily="2" charset="-78"/>
              </a:rPr>
              <a:t> است كه از طريق تعامل بين خصوصيات فردي، تعاملات اجتماعي و شرايط زندگي اجتماعي </a:t>
            </a:r>
            <a:r>
              <a:rPr lang="fa-IR" sz="2800" smtClean="0">
                <a:cs typeface="B Homa" pitchFamily="2" charset="-78"/>
              </a:rPr>
              <a:t>-</a:t>
            </a:r>
            <a:r>
              <a:rPr lang="ar-SA" sz="2800" smtClean="0">
                <a:cs typeface="B Homa" pitchFamily="2" charset="-78"/>
              </a:rPr>
              <a:t>اقتصادي و محيطي يك فرد تعيين مي شود . </a:t>
            </a:r>
            <a:endParaRPr lang="fa-IR" sz="2800" smtClean="0">
              <a:cs typeface="B Homa" pitchFamily="2" charset="-78"/>
            </a:endParaRPr>
          </a:p>
          <a:p>
            <a:pPr algn="just" rtl="1"/>
            <a:endParaRPr lang="ar-SA" sz="2800" smtClean="0">
              <a:cs typeface="B Homa" pitchFamily="2" charset="-78"/>
            </a:endParaRPr>
          </a:p>
          <a:p>
            <a:pPr algn="just" rtl="1"/>
            <a:endParaRPr lang="ar-SA" sz="2800" smtClean="0">
              <a:cs typeface="B Homa" pitchFamily="2" charset="-78"/>
            </a:endParaRPr>
          </a:p>
          <a:p>
            <a:pPr algn="just" rtl="1"/>
            <a:endParaRPr lang="en-US" smtClean="0">
              <a:cs typeface="B Homa" pitchFamily="2" charset="-78"/>
            </a:endParaRPr>
          </a:p>
        </p:txBody>
      </p:sp>
      <p:sp>
        <p:nvSpPr>
          <p:cNvPr id="3" name="Title 2"/>
          <p:cNvSpPr>
            <a:spLocks noGrp="1"/>
          </p:cNvSpPr>
          <p:nvPr>
            <p:ph type="title"/>
          </p:nvPr>
        </p:nvSpPr>
        <p:spPr/>
        <p:txBody>
          <a:bodyPr/>
          <a:lstStyle/>
          <a:p>
            <a:pPr algn="ctr" fontAlgn="auto">
              <a:spcAft>
                <a:spcPts val="0"/>
              </a:spcAft>
              <a:defRPr/>
            </a:pPr>
            <a:r>
              <a:rPr lang="fa-IR" sz="4800" b="1" smtClean="0">
                <a:solidFill>
                  <a:schemeClr val="accent3"/>
                </a:solidFill>
                <a:cs typeface="B Homa" pitchFamily="2" charset="-78"/>
              </a:rPr>
              <a:t>اهمیت</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5" fill="hold" grpId="0" nodeType="clickEffect">
                                  <p:stCondLst>
                                    <p:cond delay="0"/>
                                  </p:stCondLst>
                                  <p:childTnLst>
                                    <p:set>
                                      <p:cBhvr>
                                        <p:cTn id="6" dur="1" fill="hold">
                                          <p:stCondLst>
                                            <p:cond delay="0"/>
                                          </p:stCondLst>
                                        </p:cTn>
                                        <p:tgtEl>
                                          <p:spTgt spid="14338">
                                            <p:txEl>
                                              <p:pRg st="0" end="0"/>
                                            </p:txEl>
                                          </p:spTgt>
                                        </p:tgtEl>
                                        <p:attrNameLst>
                                          <p:attrName>style.visibility</p:attrName>
                                        </p:attrNameLst>
                                      </p:cBhvr>
                                      <p:to>
                                        <p:strVal val="visible"/>
                                      </p:to>
                                    </p:set>
                                    <p:animEffect transition="in" filter="checkerboard(down)">
                                      <p:cBhvr>
                                        <p:cTn id="7" dur="500"/>
                                        <p:tgtEl>
                                          <p:spTgt spid="1433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5" fill="hold" grpId="0" nodeType="clickEffect">
                                  <p:stCondLst>
                                    <p:cond delay="0"/>
                                  </p:stCondLst>
                                  <p:childTnLst>
                                    <p:set>
                                      <p:cBhvr>
                                        <p:cTn id="11" dur="1" fill="hold">
                                          <p:stCondLst>
                                            <p:cond delay="0"/>
                                          </p:stCondLst>
                                        </p:cTn>
                                        <p:tgtEl>
                                          <p:spTgt spid="14338">
                                            <p:txEl>
                                              <p:pRg st="1" end="1"/>
                                            </p:txEl>
                                          </p:spTgt>
                                        </p:tgtEl>
                                        <p:attrNameLst>
                                          <p:attrName>style.visibility</p:attrName>
                                        </p:attrNameLst>
                                      </p:cBhvr>
                                      <p:to>
                                        <p:strVal val="visible"/>
                                      </p:to>
                                    </p:set>
                                    <p:animEffect transition="in" filter="checkerboard(down)">
                                      <p:cBhvr>
                                        <p:cTn id="12" dur="500"/>
                                        <p:tgtEl>
                                          <p:spTgt spid="1433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ontent Placeholder 1"/>
          <p:cNvSpPr>
            <a:spLocks noGrp="1"/>
          </p:cNvSpPr>
          <p:nvPr>
            <p:ph idx="1"/>
          </p:nvPr>
        </p:nvSpPr>
        <p:spPr/>
        <p:txBody>
          <a:bodyPr/>
          <a:lstStyle/>
          <a:p>
            <a:pPr algn="just" rtl="1"/>
            <a:r>
              <a:rPr lang="ar-SA" sz="2800" smtClean="0">
                <a:cs typeface="B Homa" pitchFamily="2" charset="-78"/>
              </a:rPr>
              <a:t>يك شيوه زندگي سالم مي تواند به عنوان تعريفي عمومي از رفتار مردم در سه بعد درون افراد ، محيط هاي اجتماعي </a:t>
            </a:r>
            <a:r>
              <a:rPr lang="fa-IR" sz="2800" smtClean="0">
                <a:cs typeface="B Homa" pitchFamily="2" charset="-78"/>
              </a:rPr>
              <a:t>آنها    </a:t>
            </a:r>
            <a:r>
              <a:rPr lang="ar-SA" sz="2800" smtClean="0">
                <a:cs typeface="B Homa" pitchFamily="2" charset="-78"/>
              </a:rPr>
              <a:t> </a:t>
            </a:r>
            <a:r>
              <a:rPr lang="fa-IR" sz="2800" smtClean="0">
                <a:cs typeface="B Homa" pitchFamily="2" charset="-78"/>
              </a:rPr>
              <a:t>    </a:t>
            </a:r>
            <a:r>
              <a:rPr lang="ar-SA" sz="2800" smtClean="0">
                <a:cs typeface="B Homa" pitchFamily="2" charset="-78"/>
              </a:rPr>
              <a:t>( خانواده ، همسالان ، جامعه ، محل كار ) و رابطه بين افراد و محيط هاي اجتماعي آنان در نظر گرفته شود . </a:t>
            </a:r>
            <a:endParaRPr lang="fa-IR" sz="2800" smtClean="0">
              <a:cs typeface="B Homa" pitchFamily="2" charset="-78"/>
            </a:endParaRPr>
          </a:p>
          <a:p>
            <a:pPr algn="just" rtl="1">
              <a:buFont typeface="Wingdings 2" pitchFamily="18" charset="2"/>
              <a:buNone/>
            </a:pPr>
            <a:endParaRPr lang="fa-IR" sz="2800" smtClean="0">
              <a:cs typeface="B Homa" pitchFamily="2" charset="-78"/>
            </a:endParaRPr>
          </a:p>
          <a:p>
            <a:pPr algn="just" rtl="1"/>
            <a:r>
              <a:rPr lang="ar-SA" sz="2800" smtClean="0">
                <a:cs typeface="B Homa" pitchFamily="2" charset="-78"/>
              </a:rPr>
              <a:t>بيشتر تعاريف </a:t>
            </a:r>
            <a:r>
              <a:rPr lang="fa-IR" sz="2800" smtClean="0">
                <a:cs typeface="B Homa" pitchFamily="2" charset="-78"/>
              </a:rPr>
              <a:t>جدید </a:t>
            </a:r>
            <a:r>
              <a:rPr lang="ar-SA" sz="2800" smtClean="0">
                <a:cs typeface="B Homa" pitchFamily="2" charset="-78"/>
              </a:rPr>
              <a:t>شيوة زندگي : تأثير عوامل اجتماعي ، اقتصادي و محيطي بر شيوه زندگي را مورد توجه قرار داده اند . </a:t>
            </a:r>
          </a:p>
          <a:p>
            <a:pPr algn="just" rtl="1"/>
            <a:endParaRPr lang="ar-SA" sz="2800" smtClean="0">
              <a:cs typeface="B Homa" pitchFamily="2" charset="-78"/>
            </a:endParaRPr>
          </a:p>
          <a:p>
            <a:pPr algn="just" rtl="1"/>
            <a:endParaRPr lang="en-US" smtClean="0">
              <a:cs typeface="B Homa" pitchFamily="2" charset="-78"/>
            </a:endParaRPr>
          </a:p>
        </p:txBody>
      </p:sp>
      <p:sp>
        <p:nvSpPr>
          <p:cNvPr id="3" name="Title 2"/>
          <p:cNvSpPr>
            <a:spLocks noGrp="1"/>
          </p:cNvSpPr>
          <p:nvPr>
            <p:ph type="title"/>
          </p:nvPr>
        </p:nvSpPr>
        <p:spPr/>
        <p:txBody>
          <a:bodyPr/>
          <a:lstStyle/>
          <a:p>
            <a:pPr algn="ctr" fontAlgn="auto">
              <a:spcAft>
                <a:spcPts val="0"/>
              </a:spcAft>
              <a:defRPr/>
            </a:pPr>
            <a:r>
              <a:rPr lang="fa-IR" sz="4800" b="1" smtClean="0">
                <a:solidFill>
                  <a:schemeClr val="accent3"/>
                </a:solidFill>
                <a:cs typeface="B Homa" pitchFamily="2" charset="-78"/>
              </a:rPr>
              <a:t>تعریف جامع</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5" fill="hold" grpId="0" nodeType="clickEffect">
                                  <p:stCondLst>
                                    <p:cond delay="0"/>
                                  </p:stCondLst>
                                  <p:childTnLst>
                                    <p:set>
                                      <p:cBhvr>
                                        <p:cTn id="6" dur="1" fill="hold">
                                          <p:stCondLst>
                                            <p:cond delay="0"/>
                                          </p:stCondLst>
                                        </p:cTn>
                                        <p:tgtEl>
                                          <p:spTgt spid="16386">
                                            <p:txEl>
                                              <p:pRg st="0" end="0"/>
                                            </p:txEl>
                                          </p:spTgt>
                                        </p:tgtEl>
                                        <p:attrNameLst>
                                          <p:attrName>style.visibility</p:attrName>
                                        </p:attrNameLst>
                                      </p:cBhvr>
                                      <p:to>
                                        <p:strVal val="visible"/>
                                      </p:to>
                                    </p:set>
                                    <p:animEffect transition="in" filter="checkerboard(down)">
                                      <p:cBhvr>
                                        <p:cTn id="7" dur="500"/>
                                        <p:tgtEl>
                                          <p:spTgt spid="1638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5" fill="hold" grpId="0" nodeType="clickEffect">
                                  <p:stCondLst>
                                    <p:cond delay="0"/>
                                  </p:stCondLst>
                                  <p:childTnLst>
                                    <p:set>
                                      <p:cBhvr>
                                        <p:cTn id="11" dur="1" fill="hold">
                                          <p:stCondLst>
                                            <p:cond delay="0"/>
                                          </p:stCondLst>
                                        </p:cTn>
                                        <p:tgtEl>
                                          <p:spTgt spid="16386">
                                            <p:txEl>
                                              <p:pRg st="2" end="2"/>
                                            </p:txEl>
                                          </p:spTgt>
                                        </p:tgtEl>
                                        <p:attrNameLst>
                                          <p:attrName>style.visibility</p:attrName>
                                        </p:attrNameLst>
                                      </p:cBhvr>
                                      <p:to>
                                        <p:strVal val="visible"/>
                                      </p:to>
                                    </p:set>
                                    <p:animEffect transition="in" filter="checkerboard(down)">
                                      <p:cBhvr>
                                        <p:cTn id="12" dur="500"/>
                                        <p:tgtEl>
                                          <p:spTgt spid="1638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2"/>
          <p:cNvSpPr txBox="1">
            <a:spLocks noChangeArrowheads="1"/>
          </p:cNvSpPr>
          <p:nvPr/>
        </p:nvSpPr>
        <p:spPr bwMode="auto">
          <a:xfrm>
            <a:off x="0" y="685800"/>
            <a:ext cx="8839200" cy="2046288"/>
          </a:xfrm>
          <a:prstGeom prst="rect">
            <a:avLst/>
          </a:prstGeom>
          <a:noFill/>
          <a:ln w="9525">
            <a:noFill/>
            <a:miter lim="800000"/>
            <a:headEnd/>
            <a:tailEnd/>
          </a:ln>
        </p:spPr>
        <p:txBody>
          <a:bodyPr>
            <a:spAutoFit/>
          </a:bodyPr>
          <a:lstStyle/>
          <a:p>
            <a:pPr algn="ctr" rtl="1" fontAlgn="auto">
              <a:spcBef>
                <a:spcPts val="500"/>
              </a:spcBef>
              <a:spcAft>
                <a:spcPts val="500"/>
              </a:spcAft>
              <a:defRPr/>
            </a:pPr>
            <a:r>
              <a:rPr lang="ar-SA" sz="3200" b="1" i="1" dirty="0">
                <a:solidFill>
                  <a:schemeClr val="accent3">
                    <a:lumMod val="60000"/>
                    <a:lumOff val="40000"/>
                  </a:schemeClr>
                </a:solidFill>
                <a:latin typeface="Arial" charset="0"/>
                <a:cs typeface="B Homa" pitchFamily="2" charset="-78"/>
              </a:rPr>
              <a:t>گذر سلامتي</a:t>
            </a:r>
            <a:r>
              <a:rPr lang="en-US" sz="3200" b="1" i="1" dirty="0">
                <a:solidFill>
                  <a:schemeClr val="accent3">
                    <a:lumMod val="60000"/>
                    <a:lumOff val="40000"/>
                  </a:schemeClr>
                </a:solidFill>
                <a:latin typeface="Arial" charset="0"/>
                <a:cs typeface="B Homa" pitchFamily="2" charset="-78"/>
              </a:rPr>
              <a:t> </a:t>
            </a:r>
          </a:p>
          <a:p>
            <a:pPr algn="ctr" rtl="1" fontAlgn="auto">
              <a:spcBef>
                <a:spcPts val="500"/>
              </a:spcBef>
              <a:spcAft>
                <a:spcPts val="500"/>
              </a:spcAft>
              <a:defRPr/>
            </a:pPr>
            <a:r>
              <a:rPr lang="en-US" b="1" i="1" dirty="0">
                <a:solidFill>
                  <a:schemeClr val="accent3">
                    <a:lumMod val="60000"/>
                    <a:lumOff val="40000"/>
                  </a:schemeClr>
                </a:solidFill>
                <a:latin typeface="Arial" charset="0"/>
                <a:cs typeface="B Homa" pitchFamily="2" charset="-78"/>
              </a:rPr>
              <a:t>Health Transition</a:t>
            </a:r>
            <a:endParaRPr lang="en-US" sz="3200" b="1" i="1" dirty="0">
              <a:solidFill>
                <a:schemeClr val="accent3">
                  <a:lumMod val="60000"/>
                  <a:lumOff val="40000"/>
                </a:schemeClr>
              </a:solidFill>
              <a:latin typeface="Arial" charset="0"/>
              <a:cs typeface="B Homa" pitchFamily="2" charset="-78"/>
            </a:endParaRPr>
          </a:p>
          <a:p>
            <a:pPr fontAlgn="auto">
              <a:spcBef>
                <a:spcPts val="500"/>
              </a:spcBef>
              <a:spcAft>
                <a:spcPts val="500"/>
              </a:spcAft>
              <a:defRPr/>
            </a:pPr>
            <a:endParaRPr lang="en-US" sz="3200" b="1" i="1" dirty="0">
              <a:solidFill>
                <a:schemeClr val="accent3">
                  <a:lumMod val="60000"/>
                  <a:lumOff val="40000"/>
                </a:schemeClr>
              </a:solidFill>
              <a:latin typeface="Arial" charset="0"/>
              <a:cs typeface="B Homa" pitchFamily="2" charset="-78"/>
            </a:endParaRPr>
          </a:p>
          <a:p>
            <a:pPr algn="r" rtl="1" fontAlgn="auto">
              <a:spcBef>
                <a:spcPts val="500"/>
              </a:spcBef>
              <a:spcAft>
                <a:spcPts val="500"/>
              </a:spcAft>
              <a:defRPr/>
            </a:pPr>
            <a:endParaRPr lang="en-US" sz="2000" b="1" dirty="0">
              <a:solidFill>
                <a:schemeClr val="accent3">
                  <a:lumMod val="60000"/>
                  <a:lumOff val="40000"/>
                </a:schemeClr>
              </a:solidFill>
              <a:latin typeface="Arial" charset="0"/>
              <a:cs typeface="B Homa" pitchFamily="2" charset="-78"/>
            </a:endParaRPr>
          </a:p>
        </p:txBody>
      </p:sp>
      <p:sp>
        <p:nvSpPr>
          <p:cNvPr id="3077" name="Line 5"/>
          <p:cNvSpPr>
            <a:spLocks noChangeShapeType="1"/>
          </p:cNvSpPr>
          <p:nvPr/>
        </p:nvSpPr>
        <p:spPr bwMode="auto">
          <a:xfrm rot="5364640">
            <a:off x="4414838" y="2019300"/>
            <a:ext cx="533400" cy="0"/>
          </a:xfrm>
          <a:prstGeom prst="line">
            <a:avLst/>
          </a:prstGeom>
          <a:noFill/>
          <a:ln w="12700">
            <a:solidFill>
              <a:srgbClr val="00FFFF"/>
            </a:solidFill>
            <a:round/>
            <a:headEnd/>
            <a:tailEnd type="triangle" w="med" len="med"/>
          </a:ln>
          <a:effectLst>
            <a:outerShdw dist="74053" dir="1857825" algn="ctr" rotWithShape="0">
              <a:schemeClr val="bg2"/>
            </a:outerShdw>
          </a:effectLst>
        </p:spPr>
        <p:txBody>
          <a:bodyPr wrap="none" anchor="ctr"/>
          <a:lstStyle/>
          <a:p>
            <a:pPr fontAlgn="auto">
              <a:spcBef>
                <a:spcPts val="0"/>
              </a:spcBef>
              <a:spcAft>
                <a:spcPts val="0"/>
              </a:spcAft>
              <a:defRPr/>
            </a:pPr>
            <a:endParaRPr lang="en-US">
              <a:latin typeface="+mn-lt"/>
              <a:cs typeface="+mn-cs"/>
            </a:endParaRPr>
          </a:p>
        </p:txBody>
      </p:sp>
      <p:grpSp>
        <p:nvGrpSpPr>
          <p:cNvPr id="2" name="Group 17"/>
          <p:cNvGrpSpPr>
            <a:grpSpLocks/>
          </p:cNvGrpSpPr>
          <p:nvPr/>
        </p:nvGrpSpPr>
        <p:grpSpPr bwMode="auto">
          <a:xfrm>
            <a:off x="1676400" y="1517650"/>
            <a:ext cx="1406525" cy="844550"/>
            <a:chOff x="1056" y="576"/>
            <a:chExt cx="886" cy="532"/>
          </a:xfrm>
        </p:grpSpPr>
        <p:sp>
          <p:nvSpPr>
            <p:cNvPr id="3076" name="Line 4"/>
            <p:cNvSpPr>
              <a:spLocks noChangeShapeType="1"/>
            </p:cNvSpPr>
            <p:nvPr/>
          </p:nvSpPr>
          <p:spPr bwMode="auto">
            <a:xfrm rot="4614665">
              <a:off x="853" y="785"/>
              <a:ext cx="527" cy="118"/>
            </a:xfrm>
            <a:prstGeom prst="line">
              <a:avLst/>
            </a:prstGeom>
            <a:noFill/>
            <a:ln w="12700">
              <a:solidFill>
                <a:srgbClr val="00FFFF"/>
              </a:solidFill>
              <a:round/>
              <a:headEnd/>
              <a:tailEnd type="triangle" w="med" len="med"/>
            </a:ln>
            <a:effectLst>
              <a:outerShdw dist="74053" dir="1857825" algn="ctr" rotWithShape="0">
                <a:schemeClr val="bg2"/>
              </a:outerShdw>
            </a:effectLst>
          </p:spPr>
          <p:txBody>
            <a:bodyPr wrap="none" anchor="ctr"/>
            <a:lstStyle/>
            <a:p>
              <a:pPr fontAlgn="auto">
                <a:spcBef>
                  <a:spcPts val="0"/>
                </a:spcBef>
                <a:spcAft>
                  <a:spcPts val="0"/>
                </a:spcAft>
                <a:defRPr/>
              </a:pPr>
              <a:endParaRPr lang="en-US">
                <a:latin typeface="+mn-lt"/>
                <a:cs typeface="+mn-cs"/>
              </a:endParaRPr>
            </a:p>
          </p:txBody>
        </p:sp>
        <p:sp>
          <p:nvSpPr>
            <p:cNvPr id="3081" name="Line 9"/>
            <p:cNvSpPr>
              <a:spLocks noChangeShapeType="1"/>
            </p:cNvSpPr>
            <p:nvPr/>
          </p:nvSpPr>
          <p:spPr bwMode="auto">
            <a:xfrm>
              <a:off x="1126" y="576"/>
              <a:ext cx="816" cy="0"/>
            </a:xfrm>
            <a:prstGeom prst="line">
              <a:avLst/>
            </a:prstGeom>
            <a:noFill/>
            <a:ln w="12700">
              <a:solidFill>
                <a:srgbClr val="00FFFF"/>
              </a:solidFill>
              <a:round/>
              <a:headEnd/>
              <a:tailEnd/>
            </a:ln>
            <a:effectLst>
              <a:outerShdw dist="74053" dir="1857825" algn="ctr" rotWithShape="0">
                <a:schemeClr val="bg2"/>
              </a:outerShdw>
            </a:effectLst>
          </p:spPr>
          <p:txBody>
            <a:bodyPr wrap="none" anchor="ctr"/>
            <a:lstStyle/>
            <a:p>
              <a:pPr fontAlgn="auto">
                <a:spcBef>
                  <a:spcPts val="0"/>
                </a:spcBef>
                <a:spcAft>
                  <a:spcPts val="0"/>
                </a:spcAft>
                <a:defRPr/>
              </a:pPr>
              <a:endParaRPr lang="en-US">
                <a:latin typeface="+mn-lt"/>
                <a:cs typeface="+mn-cs"/>
              </a:endParaRPr>
            </a:p>
          </p:txBody>
        </p:sp>
      </p:grpSp>
      <p:grpSp>
        <p:nvGrpSpPr>
          <p:cNvPr id="3" name="Group 16"/>
          <p:cNvGrpSpPr>
            <a:grpSpLocks/>
          </p:cNvGrpSpPr>
          <p:nvPr/>
        </p:nvGrpSpPr>
        <p:grpSpPr bwMode="auto">
          <a:xfrm>
            <a:off x="5826125" y="1547813"/>
            <a:ext cx="2144713" cy="738187"/>
            <a:chOff x="3670" y="576"/>
            <a:chExt cx="1351" cy="465"/>
          </a:xfrm>
        </p:grpSpPr>
        <p:sp>
          <p:nvSpPr>
            <p:cNvPr id="3078" name="Line 6"/>
            <p:cNvSpPr>
              <a:spLocks noChangeShapeType="1"/>
            </p:cNvSpPr>
            <p:nvPr/>
          </p:nvSpPr>
          <p:spPr bwMode="auto">
            <a:xfrm rot="1420487">
              <a:off x="4822" y="597"/>
              <a:ext cx="199" cy="444"/>
            </a:xfrm>
            <a:prstGeom prst="line">
              <a:avLst/>
            </a:prstGeom>
            <a:noFill/>
            <a:ln w="12700">
              <a:solidFill>
                <a:srgbClr val="00FFFF"/>
              </a:solidFill>
              <a:round/>
              <a:headEnd/>
              <a:tailEnd type="triangle" w="med" len="med"/>
            </a:ln>
            <a:effectLst>
              <a:outerShdw dist="74053" dir="1857825" algn="ctr" rotWithShape="0">
                <a:schemeClr val="bg2"/>
              </a:outerShdw>
            </a:effectLst>
          </p:spPr>
          <p:txBody>
            <a:bodyPr wrap="none" anchor="ctr"/>
            <a:lstStyle/>
            <a:p>
              <a:pPr fontAlgn="auto">
                <a:spcBef>
                  <a:spcPts val="0"/>
                </a:spcBef>
                <a:spcAft>
                  <a:spcPts val="0"/>
                </a:spcAft>
                <a:defRPr/>
              </a:pPr>
              <a:endParaRPr lang="en-US">
                <a:latin typeface="+mn-lt"/>
                <a:cs typeface="+mn-cs"/>
              </a:endParaRPr>
            </a:p>
          </p:txBody>
        </p:sp>
        <p:sp>
          <p:nvSpPr>
            <p:cNvPr id="3082" name="Line 10"/>
            <p:cNvSpPr>
              <a:spLocks noChangeShapeType="1"/>
            </p:cNvSpPr>
            <p:nvPr/>
          </p:nvSpPr>
          <p:spPr bwMode="auto">
            <a:xfrm>
              <a:off x="3670" y="576"/>
              <a:ext cx="1248" cy="0"/>
            </a:xfrm>
            <a:prstGeom prst="line">
              <a:avLst/>
            </a:prstGeom>
            <a:noFill/>
            <a:ln w="12700">
              <a:solidFill>
                <a:srgbClr val="00FFFF"/>
              </a:solidFill>
              <a:round/>
              <a:headEnd/>
              <a:tailEnd/>
            </a:ln>
            <a:effectLst>
              <a:outerShdw dist="74053" dir="1857825" algn="ctr" rotWithShape="0">
                <a:schemeClr val="bg2"/>
              </a:outerShdw>
            </a:effectLst>
          </p:spPr>
          <p:txBody>
            <a:bodyPr wrap="none" anchor="ctr"/>
            <a:lstStyle/>
            <a:p>
              <a:pPr fontAlgn="auto">
                <a:spcBef>
                  <a:spcPts val="0"/>
                </a:spcBef>
                <a:spcAft>
                  <a:spcPts val="0"/>
                </a:spcAft>
                <a:defRPr/>
              </a:pPr>
              <a:endParaRPr lang="en-US">
                <a:latin typeface="+mn-lt"/>
                <a:cs typeface="+mn-cs"/>
              </a:endParaRPr>
            </a:p>
          </p:txBody>
        </p:sp>
      </p:grpSp>
      <p:sp>
        <p:nvSpPr>
          <p:cNvPr id="3084" name="Text Box 12"/>
          <p:cNvSpPr txBox="1">
            <a:spLocks noChangeArrowheads="1"/>
          </p:cNvSpPr>
          <p:nvPr/>
        </p:nvSpPr>
        <p:spPr bwMode="auto">
          <a:xfrm>
            <a:off x="5181600" y="2514600"/>
            <a:ext cx="3657600" cy="4598988"/>
          </a:xfrm>
          <a:prstGeom prst="rect">
            <a:avLst/>
          </a:prstGeom>
          <a:noFill/>
          <a:ln w="9525">
            <a:noFill/>
            <a:miter lim="800000"/>
            <a:headEnd/>
            <a:tailEnd/>
          </a:ln>
        </p:spPr>
        <p:txBody>
          <a:bodyPr>
            <a:spAutoFit/>
          </a:bodyPr>
          <a:lstStyle/>
          <a:p>
            <a:pPr algn="r" rtl="1">
              <a:spcBef>
                <a:spcPts val="500"/>
              </a:spcBef>
              <a:spcAft>
                <a:spcPts val="500"/>
              </a:spcAft>
            </a:pPr>
            <a:r>
              <a:rPr lang="en-US" sz="2800" b="1" i="1" u="sng">
                <a:cs typeface="B Homa" pitchFamily="2" charset="-78"/>
              </a:rPr>
              <a:t> </a:t>
            </a:r>
            <a:r>
              <a:rPr lang="ar-SA" sz="2800" b="1" i="1" u="sng">
                <a:cs typeface="B Homa" pitchFamily="2" charset="-78"/>
              </a:rPr>
              <a:t>گذر</a:t>
            </a:r>
            <a:r>
              <a:rPr lang="en-US" sz="2800" b="1" i="1" u="sng">
                <a:cs typeface="B Homa" pitchFamily="2" charset="-78"/>
              </a:rPr>
              <a:t> </a:t>
            </a:r>
            <a:r>
              <a:rPr lang="ar-SA" sz="2800" b="1" i="1" u="sng">
                <a:cs typeface="B Homa" pitchFamily="2" charset="-78"/>
              </a:rPr>
              <a:t>فرهنگي</a:t>
            </a:r>
            <a:endParaRPr lang="en-US" sz="2800" b="1" i="1">
              <a:cs typeface="B Homa" pitchFamily="2" charset="-78"/>
            </a:endParaRPr>
          </a:p>
          <a:p>
            <a:pPr algn="r" rtl="1">
              <a:spcBef>
                <a:spcPts val="500"/>
              </a:spcBef>
              <a:spcAft>
                <a:spcPts val="500"/>
              </a:spcAft>
            </a:pPr>
            <a:r>
              <a:rPr lang="ar-SA" sz="2000" b="1" i="1">
                <a:cs typeface="B Homa" pitchFamily="2" charset="-78"/>
              </a:rPr>
              <a:t>ـ تغيير فرهنگ جامعه</a:t>
            </a:r>
            <a:endParaRPr lang="en-US" sz="2000" b="1">
              <a:cs typeface="B Homa" pitchFamily="2" charset="-78"/>
            </a:endParaRPr>
          </a:p>
          <a:p>
            <a:pPr algn="r" rtl="1">
              <a:spcBef>
                <a:spcPts val="500"/>
              </a:spcBef>
              <a:spcAft>
                <a:spcPts val="500"/>
              </a:spcAft>
            </a:pPr>
            <a:r>
              <a:rPr lang="ar-SA" sz="2000" b="1" i="1">
                <a:cs typeface="B Homa" pitchFamily="2" charset="-78"/>
              </a:rPr>
              <a:t>ـ زندگي شهر نشيني</a:t>
            </a:r>
            <a:r>
              <a:rPr lang="en-US" sz="2000" b="1">
                <a:cs typeface="B Homa" pitchFamily="2" charset="-78"/>
              </a:rPr>
              <a:t>          </a:t>
            </a:r>
          </a:p>
          <a:p>
            <a:pPr algn="r" rtl="1">
              <a:spcBef>
                <a:spcPts val="500"/>
              </a:spcBef>
              <a:spcAft>
                <a:spcPts val="500"/>
              </a:spcAft>
            </a:pPr>
            <a:r>
              <a:rPr lang="ar-SA" sz="2000" b="1" i="1">
                <a:cs typeface="B Homa" pitchFamily="2" charset="-78"/>
              </a:rPr>
              <a:t>ـ پر خوري و تغذيه</a:t>
            </a:r>
            <a:endParaRPr lang="en-US" sz="2000" b="1" i="1">
              <a:cs typeface="B Homa" pitchFamily="2" charset="-78"/>
            </a:endParaRPr>
          </a:p>
          <a:p>
            <a:pPr algn="r" rtl="1">
              <a:spcBef>
                <a:spcPts val="500"/>
              </a:spcBef>
              <a:spcAft>
                <a:spcPts val="500"/>
              </a:spcAft>
            </a:pPr>
            <a:r>
              <a:rPr lang="en-US" sz="2000" b="1" i="1">
                <a:cs typeface="B Homa" pitchFamily="2" charset="-78"/>
              </a:rPr>
              <a:t> </a:t>
            </a:r>
            <a:r>
              <a:rPr lang="ar-SA" sz="2000" b="1" i="1">
                <a:cs typeface="B Homa" pitchFamily="2" charset="-78"/>
              </a:rPr>
              <a:t>ناسالم</a:t>
            </a:r>
            <a:endParaRPr lang="en-US" sz="2000" b="1">
              <a:cs typeface="B Homa" pitchFamily="2" charset="-78"/>
            </a:endParaRPr>
          </a:p>
          <a:p>
            <a:pPr algn="r" rtl="1">
              <a:spcBef>
                <a:spcPts val="500"/>
              </a:spcBef>
              <a:spcAft>
                <a:spcPts val="500"/>
              </a:spcAft>
            </a:pPr>
            <a:r>
              <a:rPr lang="ar-SA" sz="2000" b="1" i="1">
                <a:cs typeface="B Homa" pitchFamily="2" charset="-78"/>
              </a:rPr>
              <a:t>ـ عدم تحرك</a:t>
            </a:r>
            <a:endParaRPr lang="en-US" sz="2000" b="1">
              <a:cs typeface="B Homa" pitchFamily="2" charset="-78"/>
            </a:endParaRPr>
          </a:p>
          <a:p>
            <a:pPr algn="r" rtl="1">
              <a:spcBef>
                <a:spcPts val="500"/>
              </a:spcBef>
              <a:spcAft>
                <a:spcPts val="500"/>
              </a:spcAft>
            </a:pPr>
            <a:r>
              <a:rPr lang="ar-SA" sz="2000" b="1" i="1">
                <a:cs typeface="B Homa" pitchFamily="2" charset="-78"/>
              </a:rPr>
              <a:t>ـ حضور مظاهر  تكنولوژي</a:t>
            </a:r>
            <a:endParaRPr lang="en-US" sz="2000" b="1">
              <a:cs typeface="B Homa" pitchFamily="2" charset="-78"/>
            </a:endParaRPr>
          </a:p>
          <a:p>
            <a:pPr algn="r" rtl="1">
              <a:spcBef>
                <a:spcPts val="500"/>
              </a:spcBef>
              <a:spcAft>
                <a:spcPts val="500"/>
              </a:spcAft>
            </a:pPr>
            <a:r>
              <a:rPr lang="en-US" sz="2000" b="1">
                <a:cs typeface="B Homa" pitchFamily="2" charset="-78"/>
              </a:rPr>
              <a:t> </a:t>
            </a:r>
            <a:r>
              <a:rPr lang="ar-SA" sz="2000" b="1" i="1">
                <a:cs typeface="B Homa" pitchFamily="2" charset="-78"/>
              </a:rPr>
              <a:t>در تمام ابعاد زندگي انسان</a:t>
            </a:r>
            <a:endParaRPr lang="en-US" sz="2000" b="1">
              <a:cs typeface="B Homa" pitchFamily="2" charset="-78"/>
            </a:endParaRPr>
          </a:p>
          <a:p>
            <a:pPr algn="r" rtl="1">
              <a:spcBef>
                <a:spcPts val="500"/>
              </a:spcBef>
              <a:spcAft>
                <a:spcPts val="500"/>
              </a:spcAft>
            </a:pPr>
            <a:r>
              <a:rPr lang="en-US" sz="2000" b="1">
                <a:cs typeface="B Homa" pitchFamily="2" charset="-78"/>
              </a:rPr>
              <a:t>                                       </a:t>
            </a:r>
            <a:endParaRPr lang="en-US" sz="3200" b="1">
              <a:cs typeface="B Homa" pitchFamily="2" charset="-78"/>
            </a:endParaRPr>
          </a:p>
          <a:p>
            <a:pPr rtl="1">
              <a:spcBef>
                <a:spcPct val="50000"/>
              </a:spcBef>
            </a:pPr>
            <a:endParaRPr lang="en-US" sz="2000" b="1">
              <a:cs typeface="B Homa" pitchFamily="2" charset="-78"/>
            </a:endParaRPr>
          </a:p>
        </p:txBody>
      </p:sp>
      <p:sp>
        <p:nvSpPr>
          <p:cNvPr id="3085" name="Text Box 13"/>
          <p:cNvSpPr txBox="1">
            <a:spLocks noChangeArrowheads="1"/>
          </p:cNvSpPr>
          <p:nvPr/>
        </p:nvSpPr>
        <p:spPr bwMode="auto">
          <a:xfrm>
            <a:off x="2667000" y="2543175"/>
            <a:ext cx="3505200" cy="4162425"/>
          </a:xfrm>
          <a:prstGeom prst="rect">
            <a:avLst/>
          </a:prstGeom>
          <a:noFill/>
          <a:ln w="9525">
            <a:noFill/>
            <a:miter lim="800000"/>
            <a:headEnd/>
            <a:tailEnd/>
          </a:ln>
        </p:spPr>
        <p:txBody>
          <a:bodyPr>
            <a:spAutoFit/>
          </a:bodyPr>
          <a:lstStyle/>
          <a:p>
            <a:pPr algn="r" rtl="1">
              <a:spcBef>
                <a:spcPts val="500"/>
              </a:spcBef>
              <a:spcAft>
                <a:spcPts val="500"/>
              </a:spcAft>
            </a:pPr>
            <a:r>
              <a:rPr lang="ar-SA" sz="2800" b="1" i="1" u="sng">
                <a:cs typeface="B Homa" pitchFamily="2" charset="-78"/>
              </a:rPr>
              <a:t>گذر</a:t>
            </a:r>
            <a:r>
              <a:rPr lang="en-US" sz="2800" b="1" i="1" u="sng">
                <a:cs typeface="B Homa" pitchFamily="2" charset="-78"/>
              </a:rPr>
              <a:t> </a:t>
            </a:r>
            <a:r>
              <a:rPr lang="fa-IR" sz="2800" b="1" i="1" u="sng">
                <a:cs typeface="B Homa" pitchFamily="2" charset="-78"/>
              </a:rPr>
              <a:t> جمعیتی</a:t>
            </a:r>
            <a:endParaRPr lang="en-US" sz="2800" b="1" i="1">
              <a:solidFill>
                <a:srgbClr val="66FF99"/>
              </a:solidFill>
              <a:cs typeface="B Homa" pitchFamily="2" charset="-78"/>
            </a:endParaRPr>
          </a:p>
          <a:p>
            <a:pPr algn="r" rtl="1">
              <a:spcBef>
                <a:spcPts val="500"/>
              </a:spcBef>
              <a:spcAft>
                <a:spcPts val="500"/>
              </a:spcAft>
            </a:pPr>
            <a:r>
              <a:rPr lang="ar-SA" sz="2000" b="1">
                <a:cs typeface="B Homa" pitchFamily="2" charset="-78"/>
              </a:rPr>
              <a:t>ـ تغيير هرم سني جامعه</a:t>
            </a:r>
            <a:endParaRPr lang="en-US" sz="2000" b="1">
              <a:cs typeface="B Homa" pitchFamily="2" charset="-78"/>
            </a:endParaRPr>
          </a:p>
          <a:p>
            <a:pPr algn="r" rtl="1">
              <a:spcBef>
                <a:spcPts val="500"/>
              </a:spcBef>
              <a:spcAft>
                <a:spcPts val="500"/>
              </a:spcAft>
            </a:pPr>
            <a:r>
              <a:rPr lang="ar-SA" sz="2000" b="1">
                <a:cs typeface="B Homa" pitchFamily="2" charset="-78"/>
              </a:rPr>
              <a:t>ـ جوان شدن جامعه</a:t>
            </a:r>
            <a:endParaRPr lang="en-US" sz="2000" b="1">
              <a:cs typeface="B Homa" pitchFamily="2" charset="-78"/>
            </a:endParaRPr>
          </a:p>
          <a:p>
            <a:pPr algn="r" rtl="1">
              <a:spcBef>
                <a:spcPts val="500"/>
              </a:spcBef>
              <a:spcAft>
                <a:spcPts val="500"/>
              </a:spcAft>
            </a:pPr>
            <a:r>
              <a:rPr lang="ar-SA" sz="2000" b="1">
                <a:cs typeface="B Homa" pitchFamily="2" charset="-78"/>
              </a:rPr>
              <a:t>ـ افزايش جمعيت</a:t>
            </a:r>
            <a:endParaRPr lang="en-US" sz="2000" b="1">
              <a:cs typeface="B Homa" pitchFamily="2" charset="-78"/>
            </a:endParaRPr>
          </a:p>
          <a:p>
            <a:pPr algn="r" rtl="1">
              <a:spcBef>
                <a:spcPts val="500"/>
              </a:spcBef>
              <a:spcAft>
                <a:spcPts val="500"/>
              </a:spcAft>
            </a:pPr>
            <a:r>
              <a:rPr lang="ar-SA" sz="2000" b="1">
                <a:cs typeface="B Homa" pitchFamily="2" charset="-78"/>
              </a:rPr>
              <a:t>ـ مشكلات مربوط به</a:t>
            </a:r>
            <a:r>
              <a:rPr lang="en-US" sz="2000" b="1">
                <a:cs typeface="B Homa" pitchFamily="2" charset="-78"/>
              </a:rPr>
              <a:t> </a:t>
            </a:r>
            <a:r>
              <a:rPr lang="ar-SA" sz="2000" b="1">
                <a:cs typeface="B Homa" pitchFamily="2" charset="-78"/>
              </a:rPr>
              <a:t>جمعيت</a:t>
            </a:r>
            <a:endParaRPr lang="en-US" sz="2000" b="1">
              <a:cs typeface="B Homa" pitchFamily="2" charset="-78"/>
            </a:endParaRPr>
          </a:p>
          <a:p>
            <a:pPr algn="r" rtl="1">
              <a:spcBef>
                <a:spcPts val="500"/>
              </a:spcBef>
              <a:spcAft>
                <a:spcPts val="500"/>
              </a:spcAft>
            </a:pPr>
            <a:r>
              <a:rPr lang="ar-SA" sz="2000" b="1">
                <a:cs typeface="B Homa" pitchFamily="2" charset="-78"/>
              </a:rPr>
              <a:t>جوان و و نو جوان كشور</a:t>
            </a:r>
            <a:endParaRPr lang="en-US" sz="2000" b="1">
              <a:cs typeface="B Homa" pitchFamily="2" charset="-78"/>
            </a:endParaRPr>
          </a:p>
          <a:p>
            <a:pPr algn="r" rtl="1">
              <a:spcBef>
                <a:spcPts val="500"/>
              </a:spcBef>
              <a:spcAft>
                <a:spcPts val="500"/>
              </a:spcAft>
            </a:pPr>
            <a:r>
              <a:rPr lang="en-US" sz="2000" b="1">
                <a:cs typeface="B Homa" pitchFamily="2" charset="-78"/>
              </a:rPr>
              <a:t> - </a:t>
            </a:r>
            <a:r>
              <a:rPr lang="ar-SA" sz="2000" b="1">
                <a:cs typeface="B Homa" pitchFamily="2" charset="-78"/>
              </a:rPr>
              <a:t>افزايش كهنسالان جامعه</a:t>
            </a:r>
            <a:endParaRPr lang="en-US" sz="2000" b="1">
              <a:cs typeface="B Homa" pitchFamily="2" charset="-78"/>
            </a:endParaRPr>
          </a:p>
          <a:p>
            <a:pPr algn="r" rtl="1">
              <a:spcBef>
                <a:spcPts val="500"/>
              </a:spcBef>
              <a:spcAft>
                <a:spcPts val="500"/>
              </a:spcAft>
            </a:pPr>
            <a:r>
              <a:rPr lang="en-US" sz="2000" b="1">
                <a:cs typeface="B Homa" pitchFamily="2" charset="-78"/>
              </a:rPr>
              <a:t> </a:t>
            </a:r>
            <a:r>
              <a:rPr lang="ar-SA" sz="2000" b="1">
                <a:cs typeface="B Homa" pitchFamily="2" charset="-78"/>
              </a:rPr>
              <a:t>در دو دهه آينده</a:t>
            </a:r>
            <a:endParaRPr lang="en-US" sz="3200" b="1">
              <a:cs typeface="B Homa" pitchFamily="2" charset="-78"/>
            </a:endParaRPr>
          </a:p>
          <a:p>
            <a:pPr rtl="1">
              <a:spcBef>
                <a:spcPct val="50000"/>
              </a:spcBef>
            </a:pPr>
            <a:endParaRPr lang="en-US" sz="2000" b="1">
              <a:cs typeface="B Homa" pitchFamily="2" charset="-78"/>
            </a:endParaRPr>
          </a:p>
        </p:txBody>
      </p:sp>
      <p:sp>
        <p:nvSpPr>
          <p:cNvPr id="3087" name="Text Box 15"/>
          <p:cNvSpPr txBox="1">
            <a:spLocks noChangeArrowheads="1"/>
          </p:cNvSpPr>
          <p:nvPr/>
        </p:nvSpPr>
        <p:spPr bwMode="auto">
          <a:xfrm>
            <a:off x="-304800" y="2590800"/>
            <a:ext cx="3810000" cy="4100513"/>
          </a:xfrm>
          <a:prstGeom prst="rect">
            <a:avLst/>
          </a:prstGeom>
          <a:noFill/>
          <a:ln w="9525">
            <a:noFill/>
            <a:miter lim="800000"/>
            <a:headEnd/>
            <a:tailEnd/>
          </a:ln>
        </p:spPr>
        <p:txBody>
          <a:bodyPr>
            <a:spAutoFit/>
          </a:bodyPr>
          <a:lstStyle/>
          <a:p>
            <a:pPr algn="r" rtl="1">
              <a:spcBef>
                <a:spcPts val="500"/>
              </a:spcBef>
              <a:spcAft>
                <a:spcPts val="500"/>
              </a:spcAft>
            </a:pPr>
            <a:r>
              <a:rPr lang="ar-SA" sz="2800" b="1" i="1" u="sng">
                <a:solidFill>
                  <a:schemeClr val="tx2"/>
                </a:solidFill>
                <a:cs typeface="B Homa" pitchFamily="2" charset="-78"/>
              </a:rPr>
              <a:t>گذر</a:t>
            </a:r>
            <a:r>
              <a:rPr lang="fa-IR" sz="2800" b="1" i="1" u="sng">
                <a:solidFill>
                  <a:schemeClr val="tx2"/>
                </a:solidFill>
                <a:cs typeface="B Homa" pitchFamily="2" charset="-78"/>
              </a:rPr>
              <a:t> شکل بیماری</a:t>
            </a:r>
            <a:endParaRPr lang="en-US" sz="2800" b="1" i="1" u="sng">
              <a:solidFill>
                <a:schemeClr val="tx2"/>
              </a:solidFill>
              <a:cs typeface="B Homa" pitchFamily="2" charset="-78"/>
            </a:endParaRPr>
          </a:p>
          <a:p>
            <a:pPr algn="r" rtl="1">
              <a:spcBef>
                <a:spcPts val="500"/>
              </a:spcBef>
              <a:spcAft>
                <a:spcPts val="500"/>
              </a:spcAft>
            </a:pPr>
            <a:r>
              <a:rPr lang="ar-SA" sz="2000" b="1">
                <a:solidFill>
                  <a:schemeClr val="tx2"/>
                </a:solidFill>
                <a:cs typeface="B Homa" pitchFamily="2" charset="-78"/>
              </a:rPr>
              <a:t>ـ تغيير الگوي بيماريها</a:t>
            </a:r>
            <a:r>
              <a:rPr lang="en-US" sz="2000" b="1">
                <a:solidFill>
                  <a:schemeClr val="tx2"/>
                </a:solidFill>
                <a:cs typeface="B Homa" pitchFamily="2" charset="-78"/>
              </a:rPr>
              <a:t> ، </a:t>
            </a:r>
            <a:r>
              <a:rPr lang="ar-SA" sz="2000" b="1">
                <a:solidFill>
                  <a:schemeClr val="tx2"/>
                </a:solidFill>
                <a:cs typeface="B Homa" pitchFamily="2" charset="-78"/>
              </a:rPr>
              <a:t>از بيماريها</a:t>
            </a:r>
            <a:endParaRPr lang="en-US" sz="2000" b="1">
              <a:cs typeface="B Homa" pitchFamily="2" charset="-78"/>
            </a:endParaRPr>
          </a:p>
          <a:p>
            <a:pPr algn="r" rtl="1">
              <a:spcBef>
                <a:spcPts val="500"/>
              </a:spcBef>
              <a:spcAft>
                <a:spcPts val="500"/>
              </a:spcAft>
            </a:pPr>
            <a:r>
              <a:rPr lang="ar-SA" b="1">
                <a:solidFill>
                  <a:schemeClr val="tx2"/>
                </a:solidFill>
                <a:cs typeface="B Homa" pitchFamily="2" charset="-78"/>
              </a:rPr>
              <a:t>عفوني به بيماري ها و مشكلاتي چون</a:t>
            </a:r>
            <a:r>
              <a:rPr lang="en-US" b="1">
                <a:solidFill>
                  <a:schemeClr val="tx2"/>
                </a:solidFill>
                <a:cs typeface="B Homa" pitchFamily="2" charset="-78"/>
              </a:rPr>
              <a:t> :</a:t>
            </a:r>
            <a:endParaRPr lang="en-US" sz="2000" b="1">
              <a:cs typeface="B Homa" pitchFamily="2" charset="-78"/>
            </a:endParaRPr>
          </a:p>
          <a:p>
            <a:pPr algn="r" rtl="1">
              <a:spcBef>
                <a:spcPts val="500"/>
              </a:spcBef>
              <a:spcAft>
                <a:spcPts val="500"/>
              </a:spcAft>
            </a:pPr>
            <a:r>
              <a:rPr lang="en-US" sz="2000" b="1">
                <a:solidFill>
                  <a:schemeClr val="tx2"/>
                </a:solidFill>
                <a:cs typeface="B Homa" pitchFamily="2" charset="-78"/>
              </a:rPr>
              <a:t>            </a:t>
            </a:r>
            <a:r>
              <a:rPr lang="ar-SA" sz="2000" b="1">
                <a:solidFill>
                  <a:schemeClr val="tx2"/>
                </a:solidFill>
                <a:cs typeface="B Homa" pitchFamily="2" charset="-78"/>
              </a:rPr>
              <a:t>ـ</a:t>
            </a:r>
            <a:r>
              <a:rPr lang="en-US" sz="2000" b="1">
                <a:solidFill>
                  <a:schemeClr val="tx2"/>
                </a:solidFill>
                <a:cs typeface="B Homa" pitchFamily="2" charset="-78"/>
              </a:rPr>
              <a:t> </a:t>
            </a:r>
            <a:r>
              <a:rPr lang="ar-SA" sz="2000" b="1">
                <a:solidFill>
                  <a:schemeClr val="tx2"/>
                </a:solidFill>
                <a:cs typeface="B Homa" pitchFamily="2" charset="-78"/>
              </a:rPr>
              <a:t>بيماريهاي قلب و عروق</a:t>
            </a:r>
            <a:r>
              <a:rPr lang="en-US" sz="2000" b="1">
                <a:cs typeface="B Homa" pitchFamily="2" charset="-78"/>
              </a:rPr>
              <a:t>  </a:t>
            </a:r>
          </a:p>
          <a:p>
            <a:pPr algn="r" rtl="1">
              <a:spcBef>
                <a:spcPts val="500"/>
              </a:spcBef>
              <a:spcAft>
                <a:spcPts val="500"/>
              </a:spcAft>
            </a:pPr>
            <a:r>
              <a:rPr lang="en-US" sz="2000" b="1">
                <a:solidFill>
                  <a:schemeClr val="tx2"/>
                </a:solidFill>
                <a:cs typeface="B Homa" pitchFamily="2" charset="-78"/>
              </a:rPr>
              <a:t>            </a:t>
            </a:r>
            <a:r>
              <a:rPr lang="ar-SA" sz="2000" b="1">
                <a:solidFill>
                  <a:schemeClr val="tx2"/>
                </a:solidFill>
                <a:cs typeface="B Homa" pitchFamily="2" charset="-78"/>
              </a:rPr>
              <a:t>ـ حوادث</a:t>
            </a:r>
            <a:r>
              <a:rPr lang="en-US" sz="2000" b="1">
                <a:cs typeface="B Homa" pitchFamily="2" charset="-78"/>
              </a:rPr>
              <a:t>  </a:t>
            </a:r>
          </a:p>
          <a:p>
            <a:pPr algn="r" rtl="1">
              <a:spcBef>
                <a:spcPts val="500"/>
              </a:spcBef>
              <a:spcAft>
                <a:spcPts val="500"/>
              </a:spcAft>
            </a:pPr>
            <a:r>
              <a:rPr lang="en-US" sz="2000" b="1">
                <a:solidFill>
                  <a:schemeClr val="tx2"/>
                </a:solidFill>
                <a:cs typeface="B Homa" pitchFamily="2" charset="-78"/>
              </a:rPr>
              <a:t>            </a:t>
            </a:r>
            <a:r>
              <a:rPr lang="ar-SA" sz="2000" b="1">
                <a:solidFill>
                  <a:schemeClr val="tx2"/>
                </a:solidFill>
                <a:cs typeface="B Homa" pitchFamily="2" charset="-78"/>
              </a:rPr>
              <a:t>ـ</a:t>
            </a:r>
            <a:r>
              <a:rPr lang="en-US" sz="2000" b="1">
                <a:solidFill>
                  <a:schemeClr val="tx2"/>
                </a:solidFill>
                <a:cs typeface="B Homa" pitchFamily="2" charset="-78"/>
              </a:rPr>
              <a:t> </a:t>
            </a:r>
            <a:r>
              <a:rPr lang="ar-SA" sz="2000" b="1">
                <a:solidFill>
                  <a:schemeClr val="tx2"/>
                </a:solidFill>
                <a:cs typeface="B Homa" pitchFamily="2" charset="-78"/>
              </a:rPr>
              <a:t>سرطانها</a:t>
            </a:r>
            <a:r>
              <a:rPr lang="en-US" sz="2000" b="1">
                <a:cs typeface="B Homa" pitchFamily="2" charset="-78"/>
              </a:rPr>
              <a:t>  </a:t>
            </a:r>
          </a:p>
          <a:p>
            <a:pPr algn="r" rtl="1">
              <a:spcBef>
                <a:spcPts val="500"/>
              </a:spcBef>
              <a:spcAft>
                <a:spcPts val="500"/>
              </a:spcAft>
            </a:pPr>
            <a:r>
              <a:rPr lang="en-US" b="1">
                <a:solidFill>
                  <a:schemeClr val="tx2"/>
                </a:solidFill>
                <a:cs typeface="B Homa" pitchFamily="2" charset="-78"/>
              </a:rPr>
              <a:t>             </a:t>
            </a:r>
            <a:r>
              <a:rPr lang="ar-SA" b="1">
                <a:solidFill>
                  <a:schemeClr val="tx2"/>
                </a:solidFill>
                <a:cs typeface="B Homa" pitchFamily="2" charset="-78"/>
              </a:rPr>
              <a:t>ـ</a:t>
            </a:r>
            <a:r>
              <a:rPr lang="ar-SA" sz="1600" b="1">
                <a:solidFill>
                  <a:schemeClr val="tx2"/>
                </a:solidFill>
                <a:cs typeface="B Homa" pitchFamily="2" charset="-78"/>
              </a:rPr>
              <a:t>بيماريهاي عفوني نوپديد و بازپديد</a:t>
            </a:r>
            <a:endParaRPr lang="en-US" sz="2000" b="1">
              <a:cs typeface="B Homa" pitchFamily="2" charset="-78"/>
            </a:endParaRPr>
          </a:p>
          <a:p>
            <a:pPr algn="r" rtl="1">
              <a:spcBef>
                <a:spcPts val="500"/>
              </a:spcBef>
              <a:spcAft>
                <a:spcPts val="500"/>
              </a:spcAft>
            </a:pPr>
            <a:r>
              <a:rPr lang="en-US" sz="2000" b="1">
                <a:solidFill>
                  <a:schemeClr val="tx2"/>
                </a:solidFill>
                <a:cs typeface="B Homa" pitchFamily="2" charset="-78"/>
              </a:rPr>
              <a:t>            </a:t>
            </a:r>
            <a:r>
              <a:rPr lang="ar-SA" sz="2000" b="1">
                <a:solidFill>
                  <a:schemeClr val="tx2"/>
                </a:solidFill>
                <a:cs typeface="B Homa" pitchFamily="2" charset="-78"/>
              </a:rPr>
              <a:t>ـ</a:t>
            </a:r>
            <a:r>
              <a:rPr lang="en-US" sz="2000" b="1">
                <a:solidFill>
                  <a:schemeClr val="tx2"/>
                </a:solidFill>
                <a:cs typeface="B Homa" pitchFamily="2" charset="-78"/>
              </a:rPr>
              <a:t> </a:t>
            </a:r>
            <a:r>
              <a:rPr lang="ar-SA" sz="2000" b="1">
                <a:solidFill>
                  <a:schemeClr val="tx2"/>
                </a:solidFill>
                <a:cs typeface="B Homa" pitchFamily="2" charset="-78"/>
              </a:rPr>
              <a:t>بيماريهاي رواني</a:t>
            </a:r>
            <a:endParaRPr lang="en-US" sz="3200" b="1">
              <a:cs typeface="B Homa" pitchFamily="2" charset="-78"/>
            </a:endParaRPr>
          </a:p>
          <a:p>
            <a:pPr rtl="1">
              <a:spcBef>
                <a:spcPct val="50000"/>
              </a:spcBef>
            </a:pPr>
            <a:r>
              <a:rPr lang="en-US" sz="2000" b="1">
                <a:cs typeface="B Homa" pitchFamily="2" charset="-78"/>
              </a:rPr>
              <a: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par>
                                <p:cTn id="8" presetID="5" presetClass="entr" presetSubtype="5" fill="hold" grpId="0" nodeType="withEffect">
                                  <p:stCondLst>
                                    <p:cond delay="0"/>
                                  </p:stCondLst>
                                  <p:childTnLst>
                                    <p:set>
                                      <p:cBhvr>
                                        <p:cTn id="9" dur="1" fill="hold">
                                          <p:stCondLst>
                                            <p:cond delay="0"/>
                                          </p:stCondLst>
                                        </p:cTn>
                                        <p:tgtEl>
                                          <p:spTgt spid="3084"/>
                                        </p:tgtEl>
                                        <p:attrNameLst>
                                          <p:attrName>style.visibility</p:attrName>
                                        </p:attrNameLst>
                                      </p:cBhvr>
                                      <p:to>
                                        <p:strVal val="visible"/>
                                      </p:to>
                                    </p:set>
                                    <p:animEffect transition="in" filter="checkerboard(down)">
                                      <p:cBhvr>
                                        <p:cTn id="10" dur="500"/>
                                        <p:tgtEl>
                                          <p:spTgt spid="3084"/>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3077"/>
                                        </p:tgtEl>
                                        <p:attrNameLst>
                                          <p:attrName>style.visibility</p:attrName>
                                        </p:attrNameLst>
                                      </p:cBhvr>
                                      <p:to>
                                        <p:strVal val="visible"/>
                                      </p:to>
                                    </p:set>
                                    <p:animEffect transition="in" filter="blinds(horizontal)">
                                      <p:cBhvr>
                                        <p:cTn id="15" dur="500"/>
                                        <p:tgtEl>
                                          <p:spTgt spid="3077"/>
                                        </p:tgtEl>
                                      </p:cBhvr>
                                    </p:animEffect>
                                  </p:childTnLst>
                                </p:cTn>
                              </p:par>
                              <p:par>
                                <p:cTn id="16" presetID="5" presetClass="entr" presetSubtype="5" fill="hold" grpId="0" nodeType="withEffect">
                                  <p:stCondLst>
                                    <p:cond delay="0"/>
                                  </p:stCondLst>
                                  <p:childTnLst>
                                    <p:set>
                                      <p:cBhvr>
                                        <p:cTn id="17" dur="1" fill="hold">
                                          <p:stCondLst>
                                            <p:cond delay="0"/>
                                          </p:stCondLst>
                                        </p:cTn>
                                        <p:tgtEl>
                                          <p:spTgt spid="3085"/>
                                        </p:tgtEl>
                                        <p:attrNameLst>
                                          <p:attrName>style.visibility</p:attrName>
                                        </p:attrNameLst>
                                      </p:cBhvr>
                                      <p:to>
                                        <p:strVal val="visible"/>
                                      </p:to>
                                    </p:set>
                                    <p:animEffect transition="in" filter="checkerboard(down)">
                                      <p:cBhvr>
                                        <p:cTn id="18" dur="500"/>
                                        <p:tgtEl>
                                          <p:spTgt spid="3085"/>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blinds(horizontal)">
                                      <p:cBhvr>
                                        <p:cTn id="23" dur="500"/>
                                        <p:tgtEl>
                                          <p:spTgt spid="2"/>
                                        </p:tgtEl>
                                      </p:cBhvr>
                                    </p:animEffect>
                                  </p:childTnLst>
                                </p:cTn>
                              </p:par>
                              <p:par>
                                <p:cTn id="24" presetID="5" presetClass="entr" presetSubtype="5" fill="hold" grpId="0" nodeType="withEffect">
                                  <p:stCondLst>
                                    <p:cond delay="0"/>
                                  </p:stCondLst>
                                  <p:childTnLst>
                                    <p:set>
                                      <p:cBhvr>
                                        <p:cTn id="25" dur="1" fill="hold">
                                          <p:stCondLst>
                                            <p:cond delay="0"/>
                                          </p:stCondLst>
                                        </p:cTn>
                                        <p:tgtEl>
                                          <p:spTgt spid="3087"/>
                                        </p:tgtEl>
                                        <p:attrNameLst>
                                          <p:attrName>style.visibility</p:attrName>
                                        </p:attrNameLst>
                                      </p:cBhvr>
                                      <p:to>
                                        <p:strVal val="visible"/>
                                      </p:to>
                                    </p:set>
                                    <p:animEffect transition="in" filter="checkerboard(down)">
                                      <p:cBhvr>
                                        <p:cTn id="26" dur="500"/>
                                        <p:tgtEl>
                                          <p:spTgt spid="30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84" grpId="0"/>
      <p:bldP spid="3085" grpId="0"/>
      <p:bldP spid="3087"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ct:contentTypeSchema xmlns:ct="http://schemas.microsoft.com/office/2006/metadata/contentType" xmlns:ma="http://schemas.microsoft.com/office/2006/metadata/properties/metaAttributes" ct:_="" ma:_="" ma:contentTypeName="Unknown Document Type" ma:contentTypeID="0x010104" ma:contentTypeVersion="0" ma:contentTypeDescription="" ma:contentTypeScope="" ma:versionID="279c20c3caf3300dae6b438536eb8c56">
  <xsd:schema xmlns:xsd="http://www.w3.org/2001/XMLSchema" xmlns:p="http://schemas.microsoft.com/office/2006/metadata/properties" targetNamespace="http://schemas.microsoft.com/office/2006/metadata/properties" ma:root="true" ma:fieldsID="0d2e1ca116041f9e11471c52c4c9d60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98DE4F6-37C8-44CF-BC5B-3D7DB1435905}">
  <ds:schemaRefs>
    <ds:schemaRef ds:uri="http://schemas.microsoft.com/office/2006/metadata/properties"/>
  </ds:schemaRefs>
</ds:datastoreItem>
</file>

<file path=customXml/itemProps2.xml><?xml version="1.0" encoding="utf-8"?>
<ds:datastoreItem xmlns:ds="http://schemas.openxmlformats.org/officeDocument/2006/customXml" ds:itemID="{45E4EFD8-A5BE-4EFC-A619-CC5648BB8F1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0916486A-A807-4192-B653-63191A541C2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Paper</Template>
  <TotalTime>289</TotalTime>
  <Words>3088</Words>
  <Application>Microsoft Office PowerPoint</Application>
  <PresentationFormat>On-screen Show (4:3)</PresentationFormat>
  <Paragraphs>246</Paragraphs>
  <Slides>39</Slides>
  <Notes>1</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Paper</vt:lpstr>
      <vt:lpstr>شیوه زندگی سالم</vt:lpstr>
      <vt:lpstr>تعریف</vt:lpstr>
      <vt:lpstr>اهمیت </vt:lpstr>
      <vt:lpstr>اهمیت</vt:lpstr>
      <vt:lpstr>اهمیت </vt:lpstr>
      <vt:lpstr>اهمیت</vt:lpstr>
      <vt:lpstr>اهمیت</vt:lpstr>
      <vt:lpstr>تعریف جامع</vt:lpstr>
      <vt:lpstr>Slide 9</vt:lpstr>
      <vt:lpstr>Slide 10</vt:lpstr>
      <vt:lpstr>باورهاي محدودكننده و ...</vt:lpstr>
      <vt:lpstr>  تغذیه  </vt:lpstr>
      <vt:lpstr>خوب غذا خوردن</vt:lpstr>
      <vt:lpstr>خوب غذا خوردن</vt:lpstr>
      <vt:lpstr>غذای خوب بخوریم!</vt:lpstr>
      <vt:lpstr>هرم تغذيه سالم </vt:lpstr>
      <vt:lpstr> براي تغذيه سالم سه كلمه را بايد به خاطر سپرد</vt:lpstr>
      <vt:lpstr>” هشت نکته برای خوب خوردن “</vt:lpstr>
      <vt:lpstr> .                                     1-    وعده های غذایی خود را بر پایه مواد غذایی  گروه نان و غلات قراردهیم </vt:lpstr>
      <vt:lpstr>1-    وعده های غذایی خود را بر پایه مواد غذایی  گروه نان و غلات قراردهیم</vt:lpstr>
      <vt:lpstr>غلات کامل چرا؟!</vt:lpstr>
      <vt:lpstr>2- مقدار زیادی میوه و سبزیجات مصرف نماییم</vt:lpstr>
      <vt:lpstr>2- مقدار زیادی  میوه و سبزیجات مصرف نماییم.</vt:lpstr>
      <vt:lpstr>یک سهم یا واحد چیست؟</vt:lpstr>
      <vt:lpstr>3- ماهی بیشتری مصرف نماییم </vt:lpstr>
      <vt:lpstr>ماهی روغنی چیست ؟</vt:lpstr>
      <vt:lpstr>4- مصرف چربی های اشباع و شکر را کاهش دهیم </vt:lpstr>
      <vt:lpstr>4- مصرف چربی های اشباع و شکر را کاهش دهیم </vt:lpstr>
      <vt:lpstr>4- مصرف چربی های اشباع و شکر را کاهش دهیم </vt:lpstr>
      <vt:lpstr>4- مصرف چربی های اشباع و شکر را کاهش دهیم </vt:lpstr>
      <vt:lpstr>چطور بدانم که غذا حاوی چربی زیادی است ؟</vt:lpstr>
      <vt:lpstr>چطور بدانم که غذا حاوی چربی زیادی است ؟</vt:lpstr>
      <vt:lpstr>5 - سعی کنیم نمک کمتری مصرف نماییم</vt:lpstr>
      <vt:lpstr>چطور بدانم که ماده غذایی نمک زیادی دارد ؟</vt:lpstr>
      <vt:lpstr>6- فعال باشیم و سعی کنیم  وزن مطلوب داشته باشیم</vt:lpstr>
      <vt:lpstr>6- فعال باشیم و سعی کنیم  وزن مطلوب داشته باشیم</vt:lpstr>
      <vt:lpstr>7- مقدار زیادی آب بنوشیم</vt:lpstr>
      <vt:lpstr>8- خوردن صبحانه را فراموش نکنیم</vt:lpstr>
      <vt:lpstr>Slide 39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کلیات بهداشت عمومی</dc:title>
  <dc:creator>health</dc:creator>
  <cp:lastModifiedBy>dadgarmm</cp:lastModifiedBy>
  <cp:revision>70</cp:revision>
  <dcterms:created xsi:type="dcterms:W3CDTF">2009-09-30T17:04:59Z</dcterms:created>
  <dcterms:modified xsi:type="dcterms:W3CDTF">2015-04-19T07:28:11Z</dcterms:modified>
</cp:coreProperties>
</file>