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73" r:id="rId5"/>
    <p:sldId id="259" r:id="rId6"/>
    <p:sldId id="260" r:id="rId7"/>
    <p:sldId id="261" r:id="rId8"/>
    <p:sldId id="262" r:id="rId9"/>
    <p:sldId id="263" r:id="rId10"/>
    <p:sldId id="264" r:id="rId11"/>
    <p:sldId id="265" r:id="rId12"/>
    <p:sldId id="266" r:id="rId13"/>
    <p:sldId id="275" r:id="rId14"/>
    <p:sldId id="276" r:id="rId15"/>
    <p:sldId id="270" r:id="rId16"/>
    <p:sldId id="274" r:id="rId17"/>
    <p:sldId id="272" r:id="rId1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29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581FF9-8170-459B-873F-F602060F772D}" type="datetimeFigureOut">
              <a:rPr lang="fa-IR" smtClean="0"/>
              <a:pPr/>
              <a:t>1435/02/16</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0238B70-A74B-40FF-991D-5075CC235C60}" type="slidenum">
              <a:rPr lang="fa-IR" smtClean="0"/>
              <a:pPr/>
              <a:t>‹#›</a:t>
            </a:fld>
            <a:endParaRPr lang="fa-I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5581FF9-8170-459B-873F-F602060F772D}" type="datetimeFigureOut">
              <a:rPr lang="fa-IR" smtClean="0"/>
              <a:pPr/>
              <a:t>1435/02/16</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0238B70-A74B-40FF-991D-5075CC235C60}" type="slidenum">
              <a:rPr lang="fa-IR" smtClean="0"/>
              <a:pPr/>
              <a:t>‹#›</a:t>
            </a:fld>
            <a:endParaRPr lang="fa-I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b="1" dirty="0">
                <a:cs typeface="B Nazanin" pitchFamily="2" charset="-78"/>
              </a:rPr>
              <a:t>جلب حمايت همه جانبه (</a:t>
            </a:r>
            <a:r>
              <a:rPr lang="en-US" b="1" dirty="0">
                <a:cs typeface="B Nazanin" pitchFamily="2" charset="-78"/>
              </a:rPr>
              <a:t>Advocacy</a:t>
            </a:r>
            <a:r>
              <a:rPr lang="fa-IR" b="1" dirty="0">
                <a:cs typeface="B Nazanin" pitchFamily="2" charset="-78"/>
              </a:rPr>
              <a:t>) </a:t>
            </a:r>
            <a:endParaRPr lang="fa-IR" dirty="0">
              <a:cs typeface="B Nazanin"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80728"/>
            <a:ext cx="7772400" cy="1470025"/>
          </a:xfrm>
        </p:spPr>
        <p:txBody>
          <a:bodyPr/>
          <a:lstStyle/>
          <a:p>
            <a:r>
              <a:rPr lang="fa-IR" b="1" dirty="0" smtClean="0">
                <a:cs typeface="B Nazanin" pitchFamily="2" charset="-78"/>
              </a:rPr>
              <a:t>6-بيان مؤثر و قانع کننده: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2060848"/>
            <a:ext cx="6400800" cy="3577952"/>
          </a:xfrm>
        </p:spPr>
        <p:txBody>
          <a:bodyPr>
            <a:normAutofit fontScale="92500" lnSpcReduction="20000"/>
          </a:bodyPr>
          <a:lstStyle/>
          <a:p>
            <a:pPr algn="r"/>
            <a:r>
              <a:rPr lang="fa-IR" dirty="0" smtClean="0">
                <a:solidFill>
                  <a:schemeClr val="tx1"/>
                </a:solidFill>
                <a:cs typeface="B Nazanin" pitchFamily="2" charset="-78"/>
              </a:rPr>
              <a:t>فرصت </a:t>
            </a:r>
            <a:r>
              <a:rPr lang="fa-IR" dirty="0">
                <a:solidFill>
                  <a:schemeClr val="tx1"/>
                </a:solidFill>
                <a:cs typeface="B Nazanin" pitchFamily="2" charset="-78"/>
              </a:rPr>
              <a:t>ها و موقعيت ها براي اثر گذاري بر مخاطبين اغلب محدود مي‌باشند. يک سياستمدار ممکن است تنها فرصت يک بار ملاقات براي بحث و گفت و گو به شما بدهد و ممکن است يک وزير فقط 5 دقيقه وقت صحبت با شما در يک کنفرانس را داشته باشد. </a:t>
            </a:r>
            <a:endParaRPr lang="en-US" dirty="0">
              <a:solidFill>
                <a:schemeClr val="tx1"/>
              </a:solidFill>
              <a:cs typeface="B Nazanin" pitchFamily="2" charset="-78"/>
            </a:endParaRPr>
          </a:p>
          <a:p>
            <a:pPr algn="r"/>
            <a:r>
              <a:rPr lang="fa-IR" dirty="0">
                <a:solidFill>
                  <a:schemeClr val="tx1"/>
                </a:solidFill>
                <a:cs typeface="B Nazanin" pitchFamily="2" charset="-78"/>
              </a:rPr>
              <a:t>آمادگي دقيق و کامل شما براي بحث هاي قانع کننده و شيوه بيان مؤثر مي‌تواند موقعيت هاي کوچک را به موفقيت برنامه‌هاي جلب حمايت همه جانبه تبديل نمايد</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92696"/>
            <a:ext cx="7772400" cy="1467594"/>
          </a:xfrm>
        </p:spPr>
        <p:txBody>
          <a:bodyPr/>
          <a:lstStyle/>
          <a:p>
            <a:r>
              <a:rPr lang="fa-IR" b="1" dirty="0" smtClean="0">
                <a:cs typeface="B Nazanin" pitchFamily="2" charset="-78"/>
              </a:rPr>
              <a:t>7-جلب منابع مالي: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1916832"/>
            <a:ext cx="6728792" cy="4176464"/>
          </a:xfrm>
        </p:spPr>
        <p:txBody>
          <a:bodyPr>
            <a:normAutofit/>
          </a:bodyPr>
          <a:lstStyle/>
          <a:p>
            <a:pPr algn="r"/>
            <a:r>
              <a:rPr lang="fa-IR" dirty="0" smtClean="0">
                <a:solidFill>
                  <a:schemeClr val="tx1"/>
                </a:solidFill>
                <a:cs typeface="B Nazanin" pitchFamily="2" charset="-78"/>
              </a:rPr>
              <a:t>بيشتر </a:t>
            </a:r>
            <a:r>
              <a:rPr lang="fa-IR" dirty="0">
                <a:solidFill>
                  <a:schemeClr val="tx1"/>
                </a:solidFill>
                <a:cs typeface="B Nazanin" pitchFamily="2" charset="-78"/>
              </a:rPr>
              <a:t>فعاليت ها و از جمله فعاليت هاي جلب حمايت همه جانبه، به منابع مالي نياز دارند</a:t>
            </a:r>
            <a:r>
              <a:rPr lang="fa-IR" dirty="0" smtClean="0">
                <a:solidFill>
                  <a:schemeClr val="tx1"/>
                </a:solidFill>
                <a:cs typeface="B Nazanin" pitchFamily="2" charset="-78"/>
              </a:rPr>
              <a:t>.</a:t>
            </a:r>
          </a:p>
          <a:p>
            <a:pPr algn="r"/>
            <a:r>
              <a:rPr lang="fa-IR" dirty="0" smtClean="0">
                <a:solidFill>
                  <a:schemeClr val="tx1"/>
                </a:solidFill>
                <a:cs typeface="B Nazanin" pitchFamily="2" charset="-78"/>
              </a:rPr>
              <a:t> </a:t>
            </a:r>
            <a:r>
              <a:rPr lang="fa-IR" dirty="0">
                <a:solidFill>
                  <a:schemeClr val="tx1"/>
                </a:solidFill>
                <a:cs typeface="B Nazanin" pitchFamily="2" charset="-78"/>
              </a:rPr>
              <a:t>پايداري و ادامه تلاش هاي مؤثر جلب حمايت همه جانبه در دراز مدت به معني اختصاص زمان و انرژي براي جلب منابع مالي و ساير منابع مورد نياز مي‌باشد. </a:t>
            </a:r>
            <a:endParaRPr lang="en-US" dirty="0">
              <a:solidFill>
                <a:schemeClr val="tx1"/>
              </a:solidFill>
              <a:cs typeface="B Nazanin" pitchFamily="2" charset="-78"/>
            </a:endParaRPr>
          </a:p>
          <a:p>
            <a:pPr algn="r"/>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24744"/>
            <a:ext cx="7772400" cy="1470025"/>
          </a:xfrm>
        </p:spPr>
        <p:txBody>
          <a:bodyPr>
            <a:normAutofit fontScale="90000"/>
          </a:bodyPr>
          <a:lstStyle/>
          <a:p>
            <a:r>
              <a:rPr lang="fa-IR" b="1" dirty="0" smtClean="0">
                <a:cs typeface="B Nazanin" pitchFamily="2" charset="-78"/>
              </a:rPr>
              <a:t>8-ارزشيابي اقدامات و تلاش هاي جلب حمايت همه جانبه: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2492896"/>
            <a:ext cx="6400800" cy="3600400"/>
          </a:xfrm>
        </p:spPr>
        <p:txBody>
          <a:bodyPr>
            <a:noAutofit/>
          </a:bodyPr>
          <a:lstStyle/>
          <a:p>
            <a:pPr algn="r"/>
            <a:r>
              <a:rPr lang="fa-IR" sz="2400" dirty="0">
                <a:solidFill>
                  <a:schemeClr val="tx1"/>
                </a:solidFill>
                <a:cs typeface="B Nazanin" pitchFamily="2" charset="-78"/>
              </a:rPr>
              <a:t> </a:t>
            </a:r>
            <a:endParaRPr lang="en-US" sz="2400" dirty="0">
              <a:solidFill>
                <a:schemeClr val="tx1"/>
              </a:solidFill>
              <a:cs typeface="B Nazanin" pitchFamily="2" charset="-78"/>
            </a:endParaRPr>
          </a:p>
          <a:p>
            <a:pPr algn="r"/>
            <a:r>
              <a:rPr lang="fa-IR" sz="2400" dirty="0" smtClean="0">
                <a:solidFill>
                  <a:schemeClr val="tx1"/>
                </a:solidFill>
                <a:cs typeface="B Nazanin" pitchFamily="2" charset="-78"/>
              </a:rPr>
              <a:t>چگونه </a:t>
            </a:r>
            <a:r>
              <a:rPr lang="fa-IR" sz="2400" dirty="0">
                <a:solidFill>
                  <a:schemeClr val="tx1"/>
                </a:solidFill>
                <a:cs typeface="B Nazanin" pitchFamily="2" charset="-78"/>
              </a:rPr>
              <a:t>مي‌دانيد که در دسترسي به اهداف اختصاصي برنامه جلب حمايت همه جانبه موفق شده‌ايد</a:t>
            </a:r>
            <a:r>
              <a:rPr lang="fa-IR" sz="2400" dirty="0" smtClean="0">
                <a:solidFill>
                  <a:schemeClr val="tx1"/>
                </a:solidFill>
                <a:cs typeface="B Nazanin" pitchFamily="2" charset="-78"/>
              </a:rPr>
              <a:t>؟</a:t>
            </a:r>
          </a:p>
          <a:p>
            <a:pPr algn="r"/>
            <a:r>
              <a:rPr lang="fa-IR" sz="2400" dirty="0" smtClean="0">
                <a:solidFill>
                  <a:schemeClr val="tx1"/>
                </a:solidFill>
                <a:cs typeface="B Nazanin" pitchFamily="2" charset="-78"/>
              </a:rPr>
              <a:t> </a:t>
            </a:r>
            <a:r>
              <a:rPr lang="fa-IR" sz="2400" dirty="0">
                <a:solidFill>
                  <a:schemeClr val="tx1"/>
                </a:solidFill>
                <a:cs typeface="B Nazanin" pitchFamily="2" charset="-78"/>
              </a:rPr>
              <a:t>چگونه مي‌توانيد به راهبردهاي جلب حمايت همه جانبه‌اي که اتخاذ کرده‌ايد، بهبود بخشيد؟</a:t>
            </a:r>
            <a:endParaRPr lang="en-US" sz="2400" dirty="0">
              <a:solidFill>
                <a:schemeClr val="tx1"/>
              </a:solidFill>
              <a:cs typeface="B Nazanin" pitchFamily="2" charset="-78"/>
            </a:endParaRPr>
          </a:p>
          <a:p>
            <a:pPr algn="r"/>
            <a:r>
              <a:rPr lang="fa-IR" sz="2400" dirty="0">
                <a:solidFill>
                  <a:schemeClr val="tx1"/>
                </a:solidFill>
                <a:cs typeface="B Nazanin" pitchFamily="2" charset="-78"/>
              </a:rPr>
              <a:t>برنامه‌هاي جلب حمايت همه جانبه مؤثر نياز مبرم به </a:t>
            </a:r>
            <a:r>
              <a:rPr lang="fa-IR" sz="2400" b="1" dirty="0">
                <a:solidFill>
                  <a:schemeClr val="tx1"/>
                </a:solidFill>
                <a:cs typeface="B Nazanin" pitchFamily="2" charset="-78"/>
              </a:rPr>
              <a:t>پس خوراند </a:t>
            </a:r>
            <a:r>
              <a:rPr lang="fa-IR" sz="2400" dirty="0">
                <a:solidFill>
                  <a:schemeClr val="tx1"/>
                </a:solidFill>
                <a:cs typeface="B Nazanin" pitchFamily="2" charset="-78"/>
              </a:rPr>
              <a:t>و </a:t>
            </a:r>
            <a:r>
              <a:rPr lang="fa-IR" sz="2400" b="1" dirty="0">
                <a:solidFill>
                  <a:schemeClr val="tx1"/>
                </a:solidFill>
                <a:cs typeface="B Nazanin" pitchFamily="2" charset="-78"/>
              </a:rPr>
              <a:t>ارزشيابي مستمر </a:t>
            </a:r>
            <a:r>
              <a:rPr lang="fa-IR" sz="2400" dirty="0">
                <a:solidFill>
                  <a:schemeClr val="tx1"/>
                </a:solidFill>
                <a:cs typeface="B Nazanin" pitchFamily="2" charset="-78"/>
              </a:rPr>
              <a:t>فعاليت و اقدامات انجام </a:t>
            </a:r>
            <a:r>
              <a:rPr lang="fa-IR" sz="2400" dirty="0" smtClean="0">
                <a:solidFill>
                  <a:schemeClr val="tx1"/>
                </a:solidFill>
                <a:cs typeface="B Nazanin" pitchFamily="2" charset="-78"/>
              </a:rPr>
              <a:t>شده است. </a:t>
            </a:r>
            <a:endParaRPr lang="fa-IR" sz="24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908720"/>
            <a:ext cx="6400800" cy="4730080"/>
          </a:xfrm>
        </p:spPr>
        <p:txBody>
          <a:bodyPr>
            <a:normAutofit fontScale="85000" lnSpcReduction="10000"/>
          </a:bodyPr>
          <a:lstStyle/>
          <a:p>
            <a:pPr algn="r"/>
            <a:r>
              <a:rPr lang="fa-IR" dirty="0">
                <a:solidFill>
                  <a:schemeClr val="tx1"/>
                </a:solidFill>
                <a:cs typeface="B Nazanin" pitchFamily="2" charset="-78"/>
              </a:rPr>
              <a:t>در مرحله نخست، مشکل معيني را در رابطه با سياست ها و به منظور اقدام </a:t>
            </a:r>
            <a:r>
              <a:rPr lang="fa-IR" b="1" dirty="0">
                <a:solidFill>
                  <a:schemeClr val="tx1"/>
                </a:solidFill>
                <a:cs typeface="B Nazanin" pitchFamily="2" charset="-78"/>
              </a:rPr>
              <a:t>شناسايي</a:t>
            </a:r>
            <a:r>
              <a:rPr lang="fa-IR" dirty="0">
                <a:solidFill>
                  <a:schemeClr val="tx1"/>
                </a:solidFill>
                <a:cs typeface="B Nazanin" pitchFamily="2" charset="-78"/>
              </a:rPr>
              <a:t> مي‌کنيم. به ‌اين مرحله تعيين دستور کار هم مي‌گويند. </a:t>
            </a:r>
            <a:endParaRPr lang="en-US" dirty="0">
              <a:solidFill>
                <a:schemeClr val="tx1"/>
              </a:solidFill>
              <a:cs typeface="B Nazanin" pitchFamily="2" charset="-78"/>
            </a:endParaRPr>
          </a:p>
          <a:p>
            <a:pPr algn="r"/>
            <a:r>
              <a:rPr lang="fa-IR" dirty="0">
                <a:solidFill>
                  <a:schemeClr val="tx1"/>
                </a:solidFill>
                <a:cs typeface="B Nazanin" pitchFamily="2" charset="-78"/>
              </a:rPr>
              <a:t>مشکلات نيازمند توجه، نامحدودند اما همه مشکلات براي اقدام در دستور کار قرار نمي‌گيرند. کارشناسان جلب حمايت همه جانبه بايد مشکلي را در دستور کار خود قرار دهند، که مورد توجه ذينفعان قرار بگيرد و جو سياسي موجود از آن حمايت کند. </a:t>
            </a:r>
            <a:endParaRPr lang="en-US" dirty="0">
              <a:solidFill>
                <a:schemeClr val="tx1"/>
              </a:solidFill>
              <a:cs typeface="B Nazanin" pitchFamily="2" charset="-78"/>
            </a:endParaRPr>
          </a:p>
          <a:p>
            <a:pPr algn="r"/>
            <a:r>
              <a:rPr lang="fa-IR" dirty="0">
                <a:solidFill>
                  <a:schemeClr val="tx1"/>
                </a:solidFill>
                <a:cs typeface="B Nazanin" pitchFamily="2" charset="-78"/>
              </a:rPr>
              <a:t>عموماً، مرحله دوم که </a:t>
            </a:r>
            <a:r>
              <a:rPr lang="fa-IR" b="1" dirty="0">
                <a:solidFill>
                  <a:schemeClr val="tx1"/>
                </a:solidFill>
                <a:cs typeface="B Nazanin" pitchFamily="2" charset="-78"/>
              </a:rPr>
              <a:t>تعيين و تدوين راه حل </a:t>
            </a:r>
            <a:r>
              <a:rPr lang="fa-IR" dirty="0">
                <a:solidFill>
                  <a:schemeClr val="tx1"/>
                </a:solidFill>
                <a:cs typeface="B Nazanin" pitchFamily="2" charset="-78"/>
              </a:rPr>
              <a:t>است با سرعت در متن فرايند قرار مي‌گيرد. راه حلي که توسط فعالان جلب حمايت همه جانبه ارائه مي‌شود بايد از لحاظ سياسي، اقتصادي و اجتماعي پذيرفتني باشد. </a:t>
            </a:r>
            <a:endParaRPr lang="en-US" dirty="0">
              <a:solidFill>
                <a:schemeClr val="tx1"/>
              </a:solidFill>
              <a:cs typeface="B Nazanin" pitchFamily="2" charset="-78"/>
            </a:endParaRPr>
          </a:p>
          <a:p>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052736"/>
            <a:ext cx="6400800" cy="4586064"/>
          </a:xfrm>
        </p:spPr>
        <p:txBody>
          <a:bodyPr>
            <a:normAutofit/>
          </a:bodyPr>
          <a:lstStyle/>
          <a:p>
            <a:pPr algn="r"/>
            <a:r>
              <a:rPr lang="fa-IR" dirty="0">
                <a:solidFill>
                  <a:schemeClr val="tx1"/>
                </a:solidFill>
                <a:cs typeface="B Nazanin" pitchFamily="2" charset="-78"/>
              </a:rPr>
              <a:t>مرحله سوم به‌ ايجاد </a:t>
            </a:r>
            <a:r>
              <a:rPr lang="fa-IR" b="1" dirty="0">
                <a:solidFill>
                  <a:schemeClr val="tx1"/>
                </a:solidFill>
                <a:cs typeface="B Nazanin" pitchFamily="2" charset="-78"/>
              </a:rPr>
              <a:t>اراده سياسي </a:t>
            </a:r>
            <a:r>
              <a:rPr lang="fa-IR" dirty="0">
                <a:solidFill>
                  <a:schemeClr val="tx1"/>
                </a:solidFill>
                <a:cs typeface="B Nazanin" pitchFamily="2" charset="-78"/>
              </a:rPr>
              <a:t>براي اقدام در مورد مشکل و راه حل آن مرتبط است. اين مرحله به عنوان </a:t>
            </a:r>
            <a:r>
              <a:rPr lang="fa-IR" b="1" dirty="0">
                <a:solidFill>
                  <a:schemeClr val="tx1"/>
                </a:solidFill>
                <a:cs typeface="B Nazanin" pitchFamily="2" charset="-78"/>
              </a:rPr>
              <a:t>محور</a:t>
            </a:r>
            <a:r>
              <a:rPr lang="fa-IR" dirty="0">
                <a:solidFill>
                  <a:schemeClr val="tx1"/>
                </a:solidFill>
                <a:cs typeface="B Nazanin" pitchFamily="2" charset="-78"/>
              </a:rPr>
              <a:t> برنامه‌هاي جلب حمايت همه‌جانبه تلقي مي‌شود. ايجاد ائتلاف ها، ملاقات با تصميم گيران سياسي، آگاه سازي و ارائه پيام هاي مؤثر از جمله اقداماتي است که در اين مرحله صورت مي‌گيرد.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a:cs typeface="B Mitra" pitchFamily="2" charset="-78"/>
              </a:rPr>
              <a:t>مرحله چهارم </a:t>
            </a:r>
            <a:r>
              <a:rPr lang="fa-IR" b="1" dirty="0">
                <a:cs typeface="B Mitra" pitchFamily="2" charset="-78"/>
              </a:rPr>
              <a:t>اقدام عملي در رابطه با ايجاد و يا تغيير سياست </a:t>
            </a:r>
            <a:r>
              <a:rPr lang="fa-IR" dirty="0">
                <a:cs typeface="B Mitra" pitchFamily="2" charset="-78"/>
              </a:rPr>
              <a:t>مي‌باشد. اين مرحله زماني آغاز مي‌شود که مشکل شناسايي، راه حل پذيرفته و اراده سياسي براي اقدام ايجاد شده باشد. کليه‌ اين ابعاد بايد در يک زمان واحد و در شرايط معيني وجود داشته باشد تا فعالان جلب حمايت همه جانبه از فرصت طلايي که در اين مقطع ايجاد شده با درک فرآيند مهم تصميم گيري و شکل دادن به يک استراتژي محکم، استفاده بهينه در راستاي تحقق اهداف، به عمل آورند. </a:t>
            </a:r>
            <a:endParaRPr lang="en-US" dirty="0">
              <a:cs typeface="B Mitra" pitchFamily="2" charset="-78"/>
            </a:endParaRPr>
          </a:p>
          <a:p>
            <a:endParaRPr lang="fa-IR" dirty="0">
              <a:cs typeface="B Mitra"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lstStyle/>
          <a:p>
            <a:r>
              <a:rPr lang="fa-IR" dirty="0" smtClean="0">
                <a:cs typeface="B Mitra" pitchFamily="2" charset="-78"/>
              </a:rPr>
              <a:t>مرحله نهايي </a:t>
            </a:r>
            <a:r>
              <a:rPr lang="fa-IR" b="1" dirty="0" smtClean="0">
                <a:cs typeface="B Mitra" pitchFamily="2" charset="-78"/>
              </a:rPr>
              <a:t>فرآيند ارزشيابي </a:t>
            </a:r>
            <a:r>
              <a:rPr lang="fa-IR" dirty="0" smtClean="0">
                <a:cs typeface="B Mitra" pitchFamily="2" charset="-78"/>
              </a:rPr>
              <a:t>مي‌باشد. عليرغم اهميت ارزشيابي، اين مرحله به ندرت به صورت سيستماتيک انجام مي‌گيرد. </a:t>
            </a:r>
            <a:endParaRPr lang="en-US" dirty="0" smtClean="0">
              <a:cs typeface="B Mitra" pitchFamily="2" charset="-78"/>
            </a:endParaRPr>
          </a:p>
          <a:p>
            <a:r>
              <a:rPr lang="fa-IR" dirty="0" smtClean="0">
                <a:cs typeface="B Mitra" pitchFamily="2" charset="-78"/>
              </a:rPr>
              <a:t>ذينفعان و فعالين برنامه بايد اثر بخشي اقدامات و تلاش هاي خود را ارزيابي کنند و اهداف جديدي را بر اساس تجارب قبلي، تعيين نمايند. افراد و نهادهايي  که در تغيير سياست ها فعال هستند، بايد به طور متناوب اثر بخشي تغييرات حاصل را ارزشيابي کنند. </a:t>
            </a:r>
            <a:endParaRPr lang="fa-IR" dirty="0">
              <a:cs typeface="B Mitra"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a:t> </a:t>
            </a:r>
            <a:r>
              <a:rPr lang="en-US" dirty="0"/>
              <a:t/>
            </a:r>
            <a:br>
              <a:rPr lang="en-US" dirty="0"/>
            </a:br>
            <a:r>
              <a:rPr lang="fa-IR" b="1" dirty="0"/>
              <a:t>ارزشهاي کليدي جلب حمايت همه جانبه </a:t>
            </a:r>
            <a:r>
              <a:rPr lang="en-US" dirty="0"/>
              <a:t/>
            </a:r>
            <a:br>
              <a:rPr lang="en-US" dirty="0"/>
            </a:br>
            <a:endParaRPr lang="fa-IR" dirty="0"/>
          </a:p>
        </p:txBody>
      </p:sp>
      <p:sp>
        <p:nvSpPr>
          <p:cNvPr id="3" name="Content Placeholder 2"/>
          <p:cNvSpPr>
            <a:spLocks noGrp="1"/>
          </p:cNvSpPr>
          <p:nvPr>
            <p:ph idx="1"/>
          </p:nvPr>
        </p:nvSpPr>
        <p:spPr/>
        <p:txBody>
          <a:bodyPr>
            <a:normAutofit fontScale="55000" lnSpcReduction="20000"/>
          </a:bodyPr>
          <a:lstStyle/>
          <a:p>
            <a:pPr>
              <a:buNone/>
            </a:pPr>
            <a:r>
              <a:rPr lang="fa-IR" b="1" dirty="0" smtClean="0">
                <a:cs typeface="B Nazanin" pitchFamily="2" charset="-78"/>
              </a:rPr>
              <a:t>1. </a:t>
            </a:r>
            <a:r>
              <a:rPr lang="fa-IR" b="1" dirty="0">
                <a:cs typeface="B Nazanin" pitchFamily="2" charset="-78"/>
              </a:rPr>
              <a:t>پذيرفتن و احترام </a:t>
            </a:r>
            <a:endParaRPr lang="en-US" b="1" dirty="0">
              <a:cs typeface="B Nazanin" pitchFamily="2" charset="-78"/>
            </a:endParaRPr>
          </a:p>
          <a:p>
            <a:pPr>
              <a:buNone/>
            </a:pPr>
            <a:r>
              <a:rPr lang="fa-IR" dirty="0">
                <a:cs typeface="B Nazanin" pitchFamily="2" charset="-78"/>
              </a:rPr>
              <a:t>حمايت کنندگان بايد براي همه به طور برابر ارزش و احترام قايل شوند و به پذيرفتن و مشارکت افراد اعتقاد داشته باشند. </a:t>
            </a:r>
            <a:endParaRPr lang="en-US" dirty="0">
              <a:cs typeface="B Nazanin" pitchFamily="2" charset="-78"/>
            </a:endParaRPr>
          </a:p>
          <a:p>
            <a:pPr>
              <a:buNone/>
            </a:pPr>
            <a:r>
              <a:rPr lang="fa-IR" dirty="0">
                <a:cs typeface="B Nazanin" pitchFamily="2" charset="-78"/>
              </a:rPr>
              <a:t>2</a:t>
            </a:r>
            <a:r>
              <a:rPr lang="fa-IR" b="1" dirty="0">
                <a:cs typeface="B Nazanin" pitchFamily="2" charset="-78"/>
              </a:rPr>
              <a:t>. توانمند سازي </a:t>
            </a:r>
            <a:endParaRPr lang="en-US" b="1" dirty="0">
              <a:cs typeface="B Nazanin" pitchFamily="2" charset="-78"/>
            </a:endParaRPr>
          </a:p>
          <a:p>
            <a:pPr>
              <a:buNone/>
            </a:pPr>
            <a:r>
              <a:rPr lang="fa-IR" dirty="0">
                <a:cs typeface="B Nazanin" pitchFamily="2" charset="-78"/>
              </a:rPr>
              <a:t>حمايت کنندگان بايد از روش و يا روش هايي استفاده کنند که تا حد امکان موجب ايجاد و توسعه اعتماد به نفس در مردم شود و مردم بتوانند خواسته ها و آرزوهاي خود را بيان نموده و در دراز مدت روي پاي خود ايستاده و مستقل زندگي کنند. </a:t>
            </a:r>
            <a:endParaRPr lang="en-US" dirty="0">
              <a:cs typeface="B Nazanin" pitchFamily="2" charset="-78"/>
            </a:endParaRPr>
          </a:p>
          <a:p>
            <a:pPr>
              <a:buNone/>
            </a:pPr>
            <a:r>
              <a:rPr lang="fa-IR" b="1" dirty="0">
                <a:cs typeface="B Nazanin" pitchFamily="2" charset="-78"/>
              </a:rPr>
              <a:t>3. وفاداري </a:t>
            </a:r>
            <a:endParaRPr lang="en-US" b="1" dirty="0">
              <a:cs typeface="B Nazanin" pitchFamily="2" charset="-78"/>
            </a:endParaRPr>
          </a:p>
          <a:p>
            <a:pPr>
              <a:buNone/>
            </a:pPr>
            <a:r>
              <a:rPr lang="fa-IR" dirty="0">
                <a:cs typeface="B Nazanin" pitchFamily="2" charset="-78"/>
              </a:rPr>
              <a:t>فرد حمايت کننده نبايد بي طرف باشد. نقش کليدي او جانبداري و طرفداري از آنهايي که مورد حمايت قرار مي‌گيرند، است. </a:t>
            </a:r>
            <a:endParaRPr lang="en-US" dirty="0">
              <a:cs typeface="B Nazanin" pitchFamily="2" charset="-78"/>
            </a:endParaRPr>
          </a:p>
          <a:p>
            <a:pPr>
              <a:buNone/>
            </a:pPr>
            <a:r>
              <a:rPr lang="fa-IR" b="1" dirty="0">
                <a:cs typeface="B Nazanin" pitchFamily="2" charset="-78"/>
              </a:rPr>
              <a:t>4. کيفيت </a:t>
            </a:r>
            <a:endParaRPr lang="en-US" b="1" dirty="0">
              <a:cs typeface="B Nazanin" pitchFamily="2" charset="-78"/>
            </a:endParaRPr>
          </a:p>
          <a:p>
            <a:pPr>
              <a:buNone/>
            </a:pPr>
            <a:r>
              <a:rPr lang="fa-IR" dirty="0">
                <a:cs typeface="B Nazanin" pitchFamily="2" charset="-78"/>
              </a:rPr>
              <a:t>طرح هاي جلب حمايت همه جانبه، به حفظ و پايش استانداردها و بهبود مستمر کيفيت فرآيندها نياز دارد. </a:t>
            </a:r>
            <a:endParaRPr lang="en-US" dirty="0">
              <a:cs typeface="B Nazanin" pitchFamily="2" charset="-78"/>
            </a:endParaRPr>
          </a:p>
          <a:p>
            <a:pPr>
              <a:buNone/>
            </a:pPr>
            <a:r>
              <a:rPr lang="fa-IR" b="1" dirty="0">
                <a:cs typeface="B Nazanin" pitchFamily="2" charset="-78"/>
              </a:rPr>
              <a:t>5. استقلال </a:t>
            </a:r>
            <a:endParaRPr lang="en-US" b="1" dirty="0">
              <a:cs typeface="B Nazanin" pitchFamily="2" charset="-78"/>
            </a:endParaRPr>
          </a:p>
          <a:p>
            <a:pPr>
              <a:buNone/>
            </a:pPr>
            <a:r>
              <a:rPr lang="fa-IR" dirty="0">
                <a:cs typeface="B Nazanin" pitchFamily="2" charset="-78"/>
              </a:rPr>
              <a:t>حمايت کننده‌ها نبايد به وسيله تضاد منافع، خود را محدود و مقيد سازند. </a:t>
            </a:r>
            <a:endParaRPr lang="en-US" dirty="0">
              <a:cs typeface="B Nazanin" pitchFamily="2" charset="-78"/>
            </a:endParaRPr>
          </a:p>
          <a:p>
            <a:pPr>
              <a:buNone/>
            </a:pPr>
            <a:r>
              <a:rPr lang="fa-IR" b="1" dirty="0">
                <a:cs typeface="B Nazanin" pitchFamily="2" charset="-78"/>
              </a:rPr>
              <a:t>6. دشواري هاي جلب حمايت همه جانبه </a:t>
            </a:r>
            <a:endParaRPr lang="en-US" b="1" dirty="0">
              <a:cs typeface="B Nazanin" pitchFamily="2" charset="-78"/>
            </a:endParaRPr>
          </a:p>
          <a:p>
            <a:pPr>
              <a:buNone/>
            </a:pPr>
            <a:r>
              <a:rPr lang="fa-IR" dirty="0">
                <a:cs typeface="B Nazanin" pitchFamily="2" charset="-78"/>
              </a:rPr>
              <a:t>در واقع دشواريها و بن بست هاي جلب حمايت همه جانبه مسايل و مشکلاتي هستند که به آساني قابل حل نمي‌باشند و ممکن است جواب «درستي» نداشته باشند. </a:t>
            </a:r>
            <a:endParaRPr lang="en-US" dirty="0">
              <a:cs typeface="B Nazanin" pitchFamily="2" charset="-78"/>
            </a:endParaRPr>
          </a:p>
          <a:p>
            <a:pPr>
              <a:buNone/>
            </a:pPr>
            <a:endParaRPr lang="fa-IR" dirty="0">
              <a:cs typeface="B Nazanin"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700808"/>
            <a:ext cx="6400800" cy="3937992"/>
          </a:xfrm>
        </p:spPr>
        <p:txBody>
          <a:bodyPr>
            <a:normAutofit fontScale="92500" lnSpcReduction="20000"/>
          </a:bodyPr>
          <a:lstStyle/>
          <a:p>
            <a:pPr algn="r">
              <a:buFont typeface="Arial" pitchFamily="34" charset="0"/>
              <a:buChar char="•"/>
            </a:pPr>
            <a:r>
              <a:rPr lang="fa-IR" dirty="0" smtClean="0">
                <a:solidFill>
                  <a:schemeClr val="tx1"/>
                </a:solidFill>
                <a:cs typeface="B Nazanin" pitchFamily="2" charset="-78"/>
              </a:rPr>
              <a:t>حمايت </a:t>
            </a:r>
            <a:r>
              <a:rPr lang="fa-IR" dirty="0">
                <a:solidFill>
                  <a:schemeClr val="tx1"/>
                </a:solidFill>
                <a:cs typeface="B Nazanin" pitchFamily="2" charset="-78"/>
              </a:rPr>
              <a:t>همه جانبه يکي از راهبردهاي اساسي ارتقاء سلامت (</a:t>
            </a:r>
            <a:r>
              <a:rPr lang="en-US" dirty="0">
                <a:solidFill>
                  <a:schemeClr val="tx1"/>
                </a:solidFill>
                <a:cs typeface="B Nazanin" pitchFamily="2" charset="-78"/>
              </a:rPr>
              <a:t>Health promotion</a:t>
            </a:r>
            <a:r>
              <a:rPr lang="fa-IR" dirty="0">
                <a:solidFill>
                  <a:schemeClr val="tx1"/>
                </a:solidFill>
                <a:cs typeface="B Nazanin" pitchFamily="2" charset="-78"/>
              </a:rPr>
              <a:t>) است</a:t>
            </a:r>
            <a:r>
              <a:rPr lang="fa-IR" dirty="0" smtClean="0">
                <a:solidFill>
                  <a:schemeClr val="tx1"/>
                </a:solidFill>
                <a:cs typeface="B Nazanin" pitchFamily="2" charset="-78"/>
              </a:rPr>
              <a:t>.</a:t>
            </a:r>
            <a:endParaRPr lang="en-US" dirty="0" smtClean="0">
              <a:solidFill>
                <a:schemeClr val="tx1"/>
              </a:solidFill>
              <a:cs typeface="B Nazanin" pitchFamily="2" charset="-78"/>
            </a:endParaRPr>
          </a:p>
          <a:p>
            <a:pPr algn="r">
              <a:buFont typeface="Arial" pitchFamily="34" charset="0"/>
              <a:buChar char="•"/>
            </a:pPr>
            <a:r>
              <a:rPr lang="fa-IR" dirty="0">
                <a:solidFill>
                  <a:schemeClr val="tx1"/>
                </a:solidFill>
                <a:cs typeface="B Nazanin" pitchFamily="2" charset="-78"/>
              </a:rPr>
              <a:t>راهکاري براي ايجاد تغيير در سياست ها و خط مشي هاي بهداشت عمومي ‌با کمک افراد فعال، مسئول و يا سياستگذاران سازمان ها بوده که با استفاده از </a:t>
            </a:r>
            <a:r>
              <a:rPr lang="fa-IR" dirty="0" smtClean="0">
                <a:solidFill>
                  <a:schemeClr val="tx1"/>
                </a:solidFill>
                <a:cs typeface="B Nazanin" pitchFamily="2" charset="-78"/>
              </a:rPr>
              <a:t> راهکارهاي </a:t>
            </a:r>
            <a:r>
              <a:rPr lang="fa-IR" dirty="0">
                <a:solidFill>
                  <a:schemeClr val="tx1"/>
                </a:solidFill>
                <a:cs typeface="B Nazanin" pitchFamily="2" charset="-78"/>
              </a:rPr>
              <a:t>مختلف و از جمله ارتباطات و جلب مشارکت انجام </a:t>
            </a:r>
            <a:r>
              <a:rPr lang="fa-IR" dirty="0" smtClean="0">
                <a:solidFill>
                  <a:schemeClr val="tx1"/>
                </a:solidFill>
                <a:cs typeface="B Nazanin" pitchFamily="2" charset="-78"/>
              </a:rPr>
              <a:t>مي‌شود</a:t>
            </a:r>
            <a:endParaRPr lang="en-US" dirty="0" smtClean="0">
              <a:solidFill>
                <a:schemeClr val="tx1"/>
              </a:solidFill>
              <a:cs typeface="B Nazanin" pitchFamily="2" charset="-78"/>
            </a:endParaRPr>
          </a:p>
          <a:p>
            <a:pPr algn="r">
              <a:buFont typeface="Arial" pitchFamily="34" charset="0"/>
              <a:buChar char="•"/>
            </a:pPr>
            <a:r>
              <a:rPr lang="fa-IR" dirty="0" smtClean="0">
                <a:solidFill>
                  <a:schemeClr val="tx1"/>
                </a:solidFill>
                <a:cs typeface="B Nazanin" pitchFamily="2" charset="-78"/>
              </a:rPr>
              <a:t>اين </a:t>
            </a:r>
            <a:r>
              <a:rPr lang="fa-IR" dirty="0">
                <a:solidFill>
                  <a:schemeClr val="tx1"/>
                </a:solidFill>
                <a:cs typeface="B Nazanin" pitchFamily="2" charset="-78"/>
              </a:rPr>
              <a:t>راهکارها در حقيقت براي ايجاد تغيير يا اصلاح خط مشي ها و سياست هاي موجود و نيز براي اجراي مؤثر و تقويت آنها مي‌باشد. </a:t>
            </a:r>
            <a:endParaRPr lang="en-US" dirty="0">
              <a:solidFill>
                <a:schemeClr val="tx1"/>
              </a:solidFill>
              <a:cs typeface="B Nazanin" pitchFamily="2" charset="-78"/>
            </a:endParaRPr>
          </a:p>
          <a:p>
            <a:pPr algn="r"/>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764704"/>
            <a:ext cx="7772400" cy="1470025"/>
          </a:xfrm>
        </p:spPr>
        <p:txBody>
          <a:bodyPr/>
          <a:lstStyle/>
          <a:p>
            <a:r>
              <a:rPr lang="fa-IR" b="1" dirty="0">
                <a:cs typeface="B Nazanin" pitchFamily="2" charset="-78"/>
              </a:rPr>
              <a:t>عناصر اساسي در جلب حمايت همه جانبه </a:t>
            </a:r>
            <a:endParaRPr lang="fa-IR" dirty="0">
              <a:cs typeface="B Nazanin" pitchFamily="2" charset="-78"/>
            </a:endParaRPr>
          </a:p>
        </p:txBody>
      </p:sp>
      <p:sp>
        <p:nvSpPr>
          <p:cNvPr id="3" name="Subtitle 2"/>
          <p:cNvSpPr>
            <a:spLocks noGrp="1"/>
          </p:cNvSpPr>
          <p:nvPr>
            <p:ph type="subTitle" idx="1"/>
          </p:nvPr>
        </p:nvSpPr>
        <p:spPr>
          <a:xfrm>
            <a:off x="1043608" y="2348880"/>
            <a:ext cx="7128792" cy="3672408"/>
          </a:xfrm>
        </p:spPr>
        <p:txBody>
          <a:bodyPr>
            <a:normAutofit fontScale="92500" lnSpcReduction="20000"/>
          </a:bodyPr>
          <a:lstStyle/>
          <a:p>
            <a:pPr lvl="0" algn="r">
              <a:buFont typeface="Arial" pitchFamily="34" charset="0"/>
              <a:buChar char="•"/>
            </a:pPr>
            <a:r>
              <a:rPr lang="fa-IR" dirty="0">
                <a:solidFill>
                  <a:schemeClr val="tx1"/>
                </a:solidFill>
                <a:cs typeface="B Nazanin" pitchFamily="2" charset="-78"/>
              </a:rPr>
              <a:t>اهداف </a:t>
            </a:r>
            <a:r>
              <a:rPr lang="en-US" dirty="0">
                <a:solidFill>
                  <a:schemeClr val="tx1"/>
                </a:solidFill>
                <a:cs typeface="B Nazanin" pitchFamily="2" charset="-78"/>
              </a:rPr>
              <a:t>(Objectives)</a:t>
            </a:r>
          </a:p>
          <a:p>
            <a:pPr lvl="0" algn="r">
              <a:buFont typeface="Arial" pitchFamily="34" charset="0"/>
              <a:buChar char="•"/>
            </a:pPr>
            <a:r>
              <a:rPr lang="fa-IR" dirty="0">
                <a:solidFill>
                  <a:schemeClr val="tx1"/>
                </a:solidFill>
                <a:cs typeface="B Nazanin" pitchFamily="2" charset="-78"/>
              </a:rPr>
              <a:t>داده‌ها</a:t>
            </a:r>
            <a:r>
              <a:rPr lang="en-US" dirty="0">
                <a:solidFill>
                  <a:schemeClr val="tx1"/>
                </a:solidFill>
                <a:cs typeface="B Nazanin" pitchFamily="2" charset="-78"/>
              </a:rPr>
              <a:t>(Data)</a:t>
            </a:r>
          </a:p>
          <a:p>
            <a:pPr lvl="0" algn="r">
              <a:buFont typeface="Arial" pitchFamily="34" charset="0"/>
              <a:buChar char="•"/>
            </a:pPr>
            <a:r>
              <a:rPr lang="fa-IR" dirty="0">
                <a:solidFill>
                  <a:schemeClr val="tx1"/>
                </a:solidFill>
                <a:cs typeface="B Nazanin" pitchFamily="2" charset="-78"/>
              </a:rPr>
              <a:t>مخاطبين </a:t>
            </a:r>
            <a:r>
              <a:rPr lang="en-US" dirty="0">
                <a:solidFill>
                  <a:schemeClr val="tx1"/>
                </a:solidFill>
                <a:cs typeface="B Nazanin" pitchFamily="2" charset="-78"/>
              </a:rPr>
              <a:t>(Audiences)</a:t>
            </a:r>
          </a:p>
          <a:p>
            <a:pPr lvl="0" algn="r">
              <a:buFont typeface="Arial" pitchFamily="34" charset="0"/>
              <a:buChar char="•"/>
            </a:pPr>
            <a:r>
              <a:rPr lang="fa-IR" dirty="0">
                <a:solidFill>
                  <a:schemeClr val="tx1"/>
                </a:solidFill>
                <a:cs typeface="B Nazanin" pitchFamily="2" charset="-78"/>
              </a:rPr>
              <a:t>پيام ها </a:t>
            </a:r>
            <a:r>
              <a:rPr lang="en-US" dirty="0">
                <a:solidFill>
                  <a:schemeClr val="tx1"/>
                </a:solidFill>
                <a:cs typeface="B Nazanin" pitchFamily="2" charset="-78"/>
              </a:rPr>
              <a:t>(Messages)</a:t>
            </a:r>
          </a:p>
          <a:p>
            <a:pPr lvl="0" algn="r">
              <a:buFont typeface="Arial" pitchFamily="34" charset="0"/>
              <a:buChar char="•"/>
            </a:pPr>
            <a:r>
              <a:rPr lang="fa-IR" dirty="0">
                <a:solidFill>
                  <a:schemeClr val="tx1"/>
                </a:solidFill>
                <a:cs typeface="B Nazanin" pitchFamily="2" charset="-78"/>
              </a:rPr>
              <a:t>ائتلاف </a:t>
            </a:r>
            <a:r>
              <a:rPr lang="en-US" dirty="0">
                <a:solidFill>
                  <a:schemeClr val="tx1"/>
                </a:solidFill>
                <a:cs typeface="B Nazanin" pitchFamily="2" charset="-78"/>
              </a:rPr>
              <a:t>(Coalitions)</a:t>
            </a:r>
          </a:p>
          <a:p>
            <a:pPr lvl="0" algn="r">
              <a:buFont typeface="Arial" pitchFamily="34" charset="0"/>
              <a:buChar char="•"/>
            </a:pPr>
            <a:r>
              <a:rPr lang="fa-IR" dirty="0">
                <a:solidFill>
                  <a:schemeClr val="tx1"/>
                </a:solidFill>
                <a:cs typeface="B Nazanin" pitchFamily="2" charset="-78"/>
              </a:rPr>
              <a:t>بيان و ايراد سخن </a:t>
            </a:r>
            <a:r>
              <a:rPr lang="en-US" dirty="0">
                <a:solidFill>
                  <a:schemeClr val="tx1"/>
                </a:solidFill>
                <a:cs typeface="B Nazanin" pitchFamily="2" charset="-78"/>
              </a:rPr>
              <a:t>(Presentation)</a:t>
            </a:r>
          </a:p>
          <a:p>
            <a:pPr lvl="0" algn="r">
              <a:buFont typeface="Arial" pitchFamily="34" charset="0"/>
              <a:buChar char="•"/>
            </a:pPr>
            <a:r>
              <a:rPr lang="fa-IR" dirty="0">
                <a:solidFill>
                  <a:schemeClr val="tx1"/>
                </a:solidFill>
                <a:cs typeface="B Nazanin" pitchFamily="2" charset="-78"/>
              </a:rPr>
              <a:t>جلب منابع مالي </a:t>
            </a:r>
            <a:r>
              <a:rPr lang="en-US" dirty="0">
                <a:solidFill>
                  <a:schemeClr val="tx1"/>
                </a:solidFill>
                <a:cs typeface="B Nazanin" pitchFamily="2" charset="-78"/>
              </a:rPr>
              <a:t>(Fundraising)</a:t>
            </a:r>
          </a:p>
          <a:p>
            <a:pPr algn="r">
              <a:buFont typeface="Arial" pitchFamily="34" charset="0"/>
              <a:buChar char="•"/>
            </a:pPr>
            <a:r>
              <a:rPr lang="fa-IR" dirty="0">
                <a:solidFill>
                  <a:schemeClr val="tx1"/>
                </a:solidFill>
                <a:cs typeface="B Nazanin" pitchFamily="2" charset="-78"/>
              </a:rPr>
              <a:t>ارزشيابي </a:t>
            </a:r>
            <a:r>
              <a:rPr lang="en-US" dirty="0">
                <a:solidFill>
                  <a:schemeClr val="tx1"/>
                </a:solidFill>
                <a:cs typeface="B Nazanin" pitchFamily="2" charset="-78"/>
              </a:rPr>
              <a:t>(Evaluation</a:t>
            </a:r>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844824"/>
            <a:ext cx="6400800" cy="3793976"/>
          </a:xfrm>
        </p:spPr>
        <p:txBody>
          <a:bodyPr/>
          <a:lstStyle/>
          <a:p>
            <a:pPr algn="r"/>
            <a:r>
              <a:rPr lang="fa-IR" dirty="0">
                <a:solidFill>
                  <a:schemeClr val="tx1"/>
                </a:solidFill>
                <a:cs typeface="B Nazanin" pitchFamily="2" charset="-78"/>
              </a:rPr>
              <a:t>مراحل را بايد به صورت سيال و متغير ديد، چون ممکن است همزمان و يا به صورت تکاملي رخ دهند.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052737"/>
            <a:ext cx="7772400" cy="1080120"/>
          </a:xfrm>
        </p:spPr>
        <p:txBody>
          <a:bodyPr>
            <a:normAutofit fontScale="90000"/>
          </a:bodyPr>
          <a:lstStyle/>
          <a:p>
            <a:pPr lvl="0"/>
            <a:r>
              <a:rPr lang="fa-IR" dirty="0" smtClean="0">
                <a:cs typeface="B Nazanin" pitchFamily="2" charset="-78"/>
              </a:rPr>
              <a:t>اهداف </a:t>
            </a:r>
            <a:r>
              <a:rPr lang="en-US" dirty="0" smtClean="0">
                <a:cs typeface="B Nazanin" pitchFamily="2" charset="-78"/>
              </a:rPr>
              <a:t>(Objectives)</a:t>
            </a:r>
            <a:br>
              <a:rPr lang="en-US" dirty="0" smtClean="0">
                <a:cs typeface="B Nazanin" pitchFamily="2" charset="-78"/>
              </a:rPr>
            </a:br>
            <a:endParaRPr lang="fa-IR" dirty="0"/>
          </a:p>
        </p:txBody>
      </p:sp>
      <p:sp>
        <p:nvSpPr>
          <p:cNvPr id="3" name="Subtitle 2"/>
          <p:cNvSpPr>
            <a:spLocks noGrp="1"/>
          </p:cNvSpPr>
          <p:nvPr>
            <p:ph type="subTitle" idx="1"/>
          </p:nvPr>
        </p:nvSpPr>
        <p:spPr>
          <a:xfrm>
            <a:off x="1371600" y="2276872"/>
            <a:ext cx="6400800" cy="3361928"/>
          </a:xfrm>
        </p:spPr>
        <p:txBody>
          <a:bodyPr>
            <a:normAutofit fontScale="85000" lnSpcReduction="20000"/>
          </a:bodyPr>
          <a:lstStyle/>
          <a:p>
            <a:pPr algn="r"/>
            <a:r>
              <a:rPr lang="fa-IR" dirty="0" smtClean="0">
                <a:solidFill>
                  <a:schemeClr val="tx1"/>
                </a:solidFill>
                <a:cs typeface="B Nazanin" pitchFamily="2" charset="-78"/>
              </a:rPr>
              <a:t>براي </a:t>
            </a:r>
            <a:r>
              <a:rPr lang="fa-IR" dirty="0">
                <a:solidFill>
                  <a:schemeClr val="tx1"/>
                </a:solidFill>
                <a:cs typeface="B Nazanin" pitchFamily="2" charset="-78"/>
              </a:rPr>
              <a:t>اينکه اقدامات جلب حمايت همه جانبه موفقيت آميز باشند، هدف کلي بايد به اهداف اختصاصي خرد شود. اهداف اختصاصي بايد در پاسخ به سوالات زير طراحي و تدوين شوند</a:t>
            </a:r>
            <a:r>
              <a:rPr lang="fa-IR" dirty="0" smtClean="0">
                <a:solidFill>
                  <a:schemeClr val="tx1"/>
                </a:solidFill>
                <a:cs typeface="B Nazanin" pitchFamily="2" charset="-78"/>
              </a:rPr>
              <a:t>.</a:t>
            </a:r>
          </a:p>
          <a:p>
            <a:pPr algn="r"/>
            <a:r>
              <a:rPr lang="fa-IR" dirty="0" smtClean="0">
                <a:solidFill>
                  <a:schemeClr val="tx1"/>
                </a:solidFill>
                <a:cs typeface="B Nazanin" pitchFamily="2" charset="-78"/>
              </a:rPr>
              <a:t> </a:t>
            </a:r>
            <a:r>
              <a:rPr lang="fa-IR" dirty="0">
                <a:solidFill>
                  <a:schemeClr val="tx1"/>
                </a:solidFill>
                <a:cs typeface="B Nazanin" pitchFamily="2" charset="-78"/>
              </a:rPr>
              <a:t>آيا مسأله/موضوع مي‌تواندگروه‌هاي مختلفي را در يک ائتلاف نيرومند دور هم جمع کند</a:t>
            </a:r>
            <a:r>
              <a:rPr lang="fa-IR" dirty="0" smtClean="0">
                <a:solidFill>
                  <a:schemeClr val="tx1"/>
                </a:solidFill>
                <a:cs typeface="B Nazanin" pitchFamily="2" charset="-78"/>
              </a:rPr>
              <a:t>؟</a:t>
            </a:r>
          </a:p>
          <a:p>
            <a:pPr algn="r"/>
            <a:r>
              <a:rPr lang="fa-IR" dirty="0" smtClean="0">
                <a:solidFill>
                  <a:schemeClr val="tx1"/>
                </a:solidFill>
                <a:cs typeface="B Nazanin" pitchFamily="2" charset="-78"/>
              </a:rPr>
              <a:t> </a:t>
            </a:r>
            <a:r>
              <a:rPr lang="fa-IR" dirty="0">
                <a:solidFill>
                  <a:schemeClr val="tx1"/>
                </a:solidFill>
                <a:cs typeface="B Nazanin" pitchFamily="2" charset="-78"/>
              </a:rPr>
              <a:t>آيا به هدف اختصاصي تدوين شده مي‌توان دست يافت</a:t>
            </a:r>
            <a:r>
              <a:rPr lang="fa-IR" dirty="0" smtClean="0">
                <a:solidFill>
                  <a:schemeClr val="tx1"/>
                </a:solidFill>
                <a:cs typeface="B Nazanin" pitchFamily="2" charset="-78"/>
              </a:rPr>
              <a:t>؟</a:t>
            </a:r>
          </a:p>
          <a:p>
            <a:pPr algn="r"/>
            <a:r>
              <a:rPr lang="fa-IR" dirty="0" smtClean="0">
                <a:solidFill>
                  <a:schemeClr val="tx1"/>
                </a:solidFill>
                <a:cs typeface="B Nazanin" pitchFamily="2" charset="-78"/>
              </a:rPr>
              <a:t> </a:t>
            </a:r>
            <a:r>
              <a:rPr lang="fa-IR" dirty="0">
                <a:solidFill>
                  <a:schemeClr val="tx1"/>
                </a:solidFill>
                <a:cs typeface="B Nazanin" pitchFamily="2" charset="-78"/>
              </a:rPr>
              <a:t>آيا هدف اختصاصي تدوين شده مشکل را به درستي عنوان و مطرح مي‌کند</a:t>
            </a:r>
            <a:r>
              <a:rPr lang="fa-IR" dirty="0" smtClean="0">
                <a:solidFill>
                  <a:schemeClr val="tx1"/>
                </a:solidFill>
                <a:cs typeface="B Nazanin" pitchFamily="2" charset="-78"/>
              </a:rPr>
              <a:t>؟</a:t>
            </a:r>
          </a:p>
          <a:p>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908720"/>
            <a:ext cx="7772400" cy="1470025"/>
          </a:xfrm>
        </p:spPr>
        <p:txBody>
          <a:bodyPr>
            <a:normAutofit fontScale="90000"/>
          </a:bodyPr>
          <a:lstStyle/>
          <a:p>
            <a:r>
              <a:rPr lang="fa-IR" b="1" dirty="0" smtClean="0">
                <a:cs typeface="B Nazanin" pitchFamily="2" charset="-78"/>
              </a:rPr>
              <a:t>2-استفاده از داده‌ها و تحقيق در جلب حمايت همه جانبه: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2492896"/>
            <a:ext cx="6400800" cy="3145904"/>
          </a:xfrm>
        </p:spPr>
        <p:txBody>
          <a:bodyPr>
            <a:normAutofit/>
          </a:bodyPr>
          <a:lstStyle/>
          <a:p>
            <a:pPr algn="r"/>
            <a:r>
              <a:rPr lang="fa-IR" dirty="0" smtClean="0">
                <a:solidFill>
                  <a:schemeClr val="tx1"/>
                </a:solidFill>
                <a:cs typeface="B Nazanin" pitchFamily="2" charset="-78"/>
              </a:rPr>
              <a:t>داده‌ها </a:t>
            </a:r>
            <a:r>
              <a:rPr lang="fa-IR" dirty="0">
                <a:solidFill>
                  <a:schemeClr val="tx1"/>
                </a:solidFill>
                <a:cs typeface="B Nazanin" pitchFamily="2" charset="-78"/>
              </a:rPr>
              <a:t>و نتايج تحقيقات در فرآيند انتخاب آگاهانه مشکل، شناسايي راه حل ها و تعيين اهداف واقعي ضروري هستند. همچنين از داده‌هاي خوب در بحث هاي متقاعد کننده دو و يا چند جانبه مي‌توان استفاده نمود. </a:t>
            </a:r>
            <a:endParaRPr lang="en-US" dirty="0">
              <a:solidFill>
                <a:schemeClr val="tx1"/>
              </a:solidFill>
              <a:cs typeface="B Nazanin" pitchFamily="2" charset="-78"/>
            </a:endParaRPr>
          </a:p>
          <a:p>
            <a:pPr algn="r"/>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268761"/>
            <a:ext cx="7772400" cy="1152128"/>
          </a:xfrm>
        </p:spPr>
        <p:txBody>
          <a:bodyPr>
            <a:normAutofit fontScale="90000"/>
          </a:bodyPr>
          <a:lstStyle/>
          <a:p>
            <a:r>
              <a:rPr lang="fa-IR" b="1" dirty="0" smtClean="0">
                <a:cs typeface="B Nazanin" pitchFamily="2" charset="-78"/>
              </a:rPr>
              <a:t>3-شناسايي مخاطبين برنامه جلب حمايت همه جانبه: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2348880"/>
            <a:ext cx="6400800" cy="3289920"/>
          </a:xfrm>
        </p:spPr>
        <p:txBody>
          <a:bodyPr>
            <a:normAutofit fontScale="92500" lnSpcReduction="20000"/>
          </a:bodyPr>
          <a:lstStyle/>
          <a:p>
            <a:pPr algn="r">
              <a:buFont typeface="Arial" pitchFamily="34" charset="0"/>
              <a:buChar char="•"/>
            </a:pPr>
            <a:r>
              <a:rPr lang="fa-IR" dirty="0" smtClean="0">
                <a:solidFill>
                  <a:schemeClr val="tx1"/>
                </a:solidFill>
                <a:cs typeface="B Nazanin" pitchFamily="2" charset="-78"/>
              </a:rPr>
              <a:t>زماني </a:t>
            </a:r>
            <a:r>
              <a:rPr lang="fa-IR" dirty="0">
                <a:solidFill>
                  <a:schemeClr val="tx1"/>
                </a:solidFill>
                <a:cs typeface="B Nazanin" pitchFamily="2" charset="-78"/>
              </a:rPr>
              <a:t>که مسايل و اهداف برنامه، جلب حمايت همه جانبه تعيين مي‌شود، تلاش ها بايد به سوي </a:t>
            </a:r>
            <a:r>
              <a:rPr lang="fa-IR" b="1" dirty="0">
                <a:solidFill>
                  <a:schemeClr val="tx1"/>
                </a:solidFill>
                <a:cs typeface="B Nazanin" pitchFamily="2" charset="-78"/>
              </a:rPr>
              <a:t>افرادي که قدرت تصميم گيري </a:t>
            </a:r>
            <a:r>
              <a:rPr lang="fa-IR" dirty="0">
                <a:solidFill>
                  <a:schemeClr val="tx1"/>
                </a:solidFill>
                <a:cs typeface="B Nazanin" pitchFamily="2" charset="-78"/>
              </a:rPr>
              <a:t>دارند، معطوف شوند</a:t>
            </a:r>
            <a:r>
              <a:rPr lang="fa-IR" dirty="0" smtClean="0">
                <a:solidFill>
                  <a:schemeClr val="tx1"/>
                </a:solidFill>
                <a:cs typeface="B Nazanin" pitchFamily="2" charset="-78"/>
              </a:rPr>
              <a:t>.</a:t>
            </a:r>
          </a:p>
          <a:p>
            <a:pPr algn="r">
              <a:buFont typeface="Arial" pitchFamily="34" charset="0"/>
              <a:buChar char="•"/>
            </a:pPr>
            <a:r>
              <a:rPr lang="fa-IR" dirty="0" smtClean="0">
                <a:solidFill>
                  <a:schemeClr val="tx1"/>
                </a:solidFill>
                <a:cs typeface="B Nazanin" pitchFamily="2" charset="-78"/>
              </a:rPr>
              <a:t> </a:t>
            </a:r>
            <a:r>
              <a:rPr lang="fa-IR" dirty="0">
                <a:solidFill>
                  <a:schemeClr val="tx1"/>
                </a:solidFill>
                <a:cs typeface="B Nazanin" pitchFamily="2" charset="-78"/>
              </a:rPr>
              <a:t>همچنين افرادي که مي‌توانند تصميم گيران را تحت تأثير قرار دهند، به عنوان مخاطبين ثانويه ما تلقي مي‌شوند. </a:t>
            </a:r>
            <a:endParaRPr lang="fa-IR" dirty="0" smtClean="0">
              <a:solidFill>
                <a:schemeClr val="tx1"/>
              </a:solidFill>
              <a:cs typeface="B Nazanin" pitchFamily="2" charset="-78"/>
            </a:endParaRPr>
          </a:p>
          <a:p>
            <a:pPr algn="r"/>
            <a:r>
              <a:rPr lang="fa-IR" dirty="0" smtClean="0">
                <a:solidFill>
                  <a:schemeClr val="tx1"/>
                </a:solidFill>
                <a:cs typeface="B Nazanin" pitchFamily="2" charset="-78"/>
              </a:rPr>
              <a:t>اين </a:t>
            </a:r>
            <a:r>
              <a:rPr lang="fa-IR" dirty="0">
                <a:solidFill>
                  <a:schemeClr val="tx1"/>
                </a:solidFill>
                <a:cs typeface="B Nazanin" pitchFamily="2" charset="-78"/>
              </a:rPr>
              <a:t>افراد ممکن است در ميان پرسنل، مشاورين، رهبران مؤثر، رسانه‌ها و يا عامه مردم باشند.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692696"/>
            <a:ext cx="7772400" cy="1470025"/>
          </a:xfrm>
        </p:spPr>
        <p:txBody>
          <a:bodyPr>
            <a:normAutofit fontScale="90000"/>
          </a:bodyPr>
          <a:lstStyle/>
          <a:p>
            <a:r>
              <a:rPr lang="fa-IR" b="1" dirty="0" smtClean="0">
                <a:cs typeface="B Nazanin" pitchFamily="2" charset="-78"/>
              </a:rPr>
              <a:t>4-طراحي و ارائه پيام هاي جلب حمايت همه جانبه: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1988840"/>
            <a:ext cx="6400800" cy="3649960"/>
          </a:xfrm>
        </p:spPr>
        <p:txBody>
          <a:bodyPr>
            <a:normAutofit fontScale="92500" lnSpcReduction="20000"/>
          </a:bodyPr>
          <a:lstStyle/>
          <a:p>
            <a:pPr algn="r"/>
            <a:r>
              <a:rPr lang="fa-IR" dirty="0" smtClean="0">
                <a:solidFill>
                  <a:schemeClr val="tx1"/>
                </a:solidFill>
                <a:cs typeface="B Nazanin" pitchFamily="2" charset="-78"/>
              </a:rPr>
              <a:t>مخاطبين </a:t>
            </a:r>
            <a:r>
              <a:rPr lang="fa-IR" dirty="0">
                <a:solidFill>
                  <a:schemeClr val="tx1"/>
                </a:solidFill>
                <a:cs typeface="B Nazanin" pitchFamily="2" charset="-78"/>
              </a:rPr>
              <a:t>گوناگون به پيام مختلف واکنش نشان مي‌دهند. </a:t>
            </a:r>
            <a:endParaRPr lang="fa-IR" dirty="0" smtClean="0">
              <a:solidFill>
                <a:schemeClr val="tx1"/>
              </a:solidFill>
              <a:cs typeface="B Nazanin" pitchFamily="2" charset="-78"/>
            </a:endParaRPr>
          </a:p>
          <a:p>
            <a:pPr algn="r"/>
            <a:r>
              <a:rPr lang="fa-IR" dirty="0" smtClean="0">
                <a:solidFill>
                  <a:schemeClr val="tx1"/>
                </a:solidFill>
                <a:cs typeface="B Nazanin" pitchFamily="2" charset="-78"/>
              </a:rPr>
              <a:t>براي </a:t>
            </a:r>
            <a:r>
              <a:rPr lang="fa-IR" dirty="0">
                <a:solidFill>
                  <a:schemeClr val="tx1"/>
                </a:solidFill>
                <a:cs typeface="B Nazanin" pitchFamily="2" charset="-78"/>
              </a:rPr>
              <a:t>مثال، ممکن است در يک سياست </a:t>
            </a:r>
            <a:r>
              <a:rPr lang="fa-IR" dirty="0" smtClean="0">
                <a:solidFill>
                  <a:schemeClr val="tx1"/>
                </a:solidFill>
                <a:cs typeface="B Nazanin" pitchFamily="2" charset="-78"/>
              </a:rPr>
              <a:t>انگيزه </a:t>
            </a:r>
            <a:r>
              <a:rPr lang="fa-IR" dirty="0">
                <a:solidFill>
                  <a:schemeClr val="tx1"/>
                </a:solidFill>
                <a:cs typeface="B Nazanin" pitchFamily="2" charset="-78"/>
              </a:rPr>
              <a:t>وقتي ايجاد شود ‌که متوجه گردد عده زيادي از مردمي‌که تابع حوزه وي هستند، نسبت به مشکل معيني اهتمام و توجه دارند </a:t>
            </a:r>
            <a:endParaRPr lang="fa-IR" dirty="0" smtClean="0">
              <a:solidFill>
                <a:schemeClr val="tx1"/>
              </a:solidFill>
              <a:cs typeface="B Nazanin" pitchFamily="2" charset="-78"/>
            </a:endParaRPr>
          </a:p>
          <a:p>
            <a:pPr algn="r"/>
            <a:r>
              <a:rPr lang="fa-IR" dirty="0" smtClean="0">
                <a:solidFill>
                  <a:schemeClr val="tx1"/>
                </a:solidFill>
                <a:cs typeface="B Nazanin" pitchFamily="2" charset="-78"/>
              </a:rPr>
              <a:t>و </a:t>
            </a:r>
            <a:r>
              <a:rPr lang="fa-IR" dirty="0">
                <a:solidFill>
                  <a:schemeClr val="tx1"/>
                </a:solidFill>
                <a:cs typeface="B Nazanin" pitchFamily="2" charset="-78"/>
              </a:rPr>
              <a:t>يا وزير بهداشت در هنگامي‌که با داده‌هاي تفصيلي شيوع يک مشکل مواجه مي‌شود، ممکن است دست به اقدامي </a:t>
            </a:r>
            <a:r>
              <a:rPr lang="fa-IR" dirty="0" smtClean="0">
                <a:solidFill>
                  <a:schemeClr val="tx1"/>
                </a:solidFill>
                <a:cs typeface="B Nazanin" pitchFamily="2" charset="-78"/>
              </a:rPr>
              <a:t>‌بزند.</a:t>
            </a:r>
            <a:endParaRPr lang="fa-IR"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980728"/>
            <a:ext cx="7772400" cy="1440159"/>
          </a:xfrm>
        </p:spPr>
        <p:txBody>
          <a:bodyPr>
            <a:normAutofit/>
          </a:bodyPr>
          <a:lstStyle/>
          <a:p>
            <a:r>
              <a:rPr lang="fa-IR" b="1" dirty="0" smtClean="0">
                <a:cs typeface="B Nazanin" pitchFamily="2" charset="-78"/>
              </a:rPr>
              <a:t>5-ايجاد ائتلاف: </a:t>
            </a:r>
            <a:r>
              <a:rPr lang="en-US" dirty="0" smtClean="0">
                <a:cs typeface="B Nazanin" pitchFamily="2" charset="-78"/>
              </a:rPr>
              <a:t/>
            </a:r>
            <a:br>
              <a:rPr lang="en-US" dirty="0" smtClean="0">
                <a:cs typeface="B Nazanin" pitchFamily="2" charset="-78"/>
              </a:rPr>
            </a:br>
            <a:endParaRPr lang="fa-IR" dirty="0"/>
          </a:p>
        </p:txBody>
      </p:sp>
      <p:sp>
        <p:nvSpPr>
          <p:cNvPr id="3" name="Subtitle 2"/>
          <p:cNvSpPr>
            <a:spLocks noGrp="1"/>
          </p:cNvSpPr>
          <p:nvPr>
            <p:ph type="subTitle" idx="1"/>
          </p:nvPr>
        </p:nvSpPr>
        <p:spPr>
          <a:xfrm>
            <a:off x="1371600" y="1916832"/>
            <a:ext cx="6400800" cy="3721968"/>
          </a:xfrm>
        </p:spPr>
        <p:txBody>
          <a:bodyPr>
            <a:normAutofit fontScale="92500" lnSpcReduction="20000"/>
          </a:bodyPr>
          <a:lstStyle/>
          <a:p>
            <a:pPr algn="r"/>
            <a:r>
              <a:rPr lang="fa-IR" dirty="0" smtClean="0">
                <a:solidFill>
                  <a:schemeClr val="tx1"/>
                </a:solidFill>
                <a:cs typeface="B Nazanin" pitchFamily="2" charset="-78"/>
              </a:rPr>
              <a:t>قدرت </a:t>
            </a:r>
            <a:r>
              <a:rPr lang="fa-IR" dirty="0">
                <a:solidFill>
                  <a:schemeClr val="tx1"/>
                </a:solidFill>
                <a:cs typeface="B Nazanin" pitchFamily="2" charset="-78"/>
              </a:rPr>
              <a:t>راهبردي جلب حمايت همه جانبه، اغلب در </a:t>
            </a:r>
            <a:r>
              <a:rPr lang="fa-IR" b="1" dirty="0">
                <a:solidFill>
                  <a:schemeClr val="tx1"/>
                </a:solidFill>
                <a:cs typeface="B Nazanin" pitchFamily="2" charset="-78"/>
              </a:rPr>
              <a:t>تعداد افرادي </a:t>
            </a:r>
            <a:r>
              <a:rPr lang="fa-IR" dirty="0">
                <a:solidFill>
                  <a:schemeClr val="tx1"/>
                </a:solidFill>
                <a:cs typeface="B Nazanin" pitchFamily="2" charset="-78"/>
              </a:rPr>
              <a:t>که از يک هدف حمايت مي‌کنند تجلي پيدا مي‌کند. مشارکت فعال عده زيادي از مردمي‌که منافع گوناگوني را نمايندگي مي‌کنند در برنامه‌هاي جلب حمايت همه جانبه مي‌تواند امنيت و پشتيباني سياسي از آن را فراهم کند. </a:t>
            </a:r>
            <a:endParaRPr lang="fa-IR" dirty="0" smtClean="0">
              <a:solidFill>
                <a:schemeClr val="tx1"/>
              </a:solidFill>
              <a:cs typeface="B Nazanin" pitchFamily="2" charset="-78"/>
            </a:endParaRPr>
          </a:p>
          <a:p>
            <a:pPr algn="r"/>
            <a:r>
              <a:rPr lang="fa-IR" dirty="0" smtClean="0">
                <a:solidFill>
                  <a:schemeClr val="tx1"/>
                </a:solidFill>
                <a:cs typeface="B Nazanin" pitchFamily="2" charset="-78"/>
              </a:rPr>
              <a:t>حتي </a:t>
            </a:r>
            <a:r>
              <a:rPr lang="fa-IR" dirty="0">
                <a:solidFill>
                  <a:schemeClr val="tx1"/>
                </a:solidFill>
                <a:cs typeface="B Nazanin" pitchFamily="2" charset="-78"/>
              </a:rPr>
              <a:t>در درون يک سازمان، ايجاد ائتلاف داخلي چند اداره براي تدوين يک برنامه جديد، مي‌تواند توافق جمعي مورد نياز براي اقدام را به وجود آورد.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TotalTime>
  <Words>1183</Words>
  <Application>Microsoft Office PowerPoint</Application>
  <PresentationFormat>On-screen Show (4:3)</PresentationFormat>
  <Paragraphs>63</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جلب حمايت همه جانبه (Advocacy) </vt:lpstr>
      <vt:lpstr>Slide 2</vt:lpstr>
      <vt:lpstr>عناصر اساسي در جلب حمايت همه جانبه </vt:lpstr>
      <vt:lpstr>Slide 4</vt:lpstr>
      <vt:lpstr>اهداف (Objectives) </vt:lpstr>
      <vt:lpstr>2-استفاده از داده‌ها و تحقيق در جلب حمايت همه جانبه:  </vt:lpstr>
      <vt:lpstr>3-شناسايي مخاطبين برنامه جلب حمايت همه جانبه:  </vt:lpstr>
      <vt:lpstr>4-طراحي و ارائه پيام هاي جلب حمايت همه جانبه:  </vt:lpstr>
      <vt:lpstr>5-ايجاد ائتلاف:  </vt:lpstr>
      <vt:lpstr>6-بيان مؤثر و قانع کننده:  </vt:lpstr>
      <vt:lpstr>7-جلب منابع مالي:  </vt:lpstr>
      <vt:lpstr>8-ارزشيابي اقدامات و تلاش هاي جلب حمايت همه جانبه:  </vt:lpstr>
      <vt:lpstr>Slide 13</vt:lpstr>
      <vt:lpstr>Slide 14</vt:lpstr>
      <vt:lpstr>Slide 15</vt:lpstr>
      <vt:lpstr>Slide 16</vt:lpstr>
      <vt:lpstr>  ارزشهاي کليدي جلب حمايت همه جانبه  </vt:lpstr>
    </vt:vector>
  </TitlesOfParts>
  <Company>medical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جلب حمايت همه جانبه (Advocacy) </dc:title>
  <dc:creator>vakiliv</dc:creator>
  <cp:lastModifiedBy>vakiliv</cp:lastModifiedBy>
  <cp:revision>28</cp:revision>
  <dcterms:created xsi:type="dcterms:W3CDTF">2013-09-28T05:23:28Z</dcterms:created>
  <dcterms:modified xsi:type="dcterms:W3CDTF">2013-12-19T05:29:05Z</dcterms:modified>
</cp:coreProperties>
</file>