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82" r:id="rId8"/>
    <p:sldId id="264" r:id="rId9"/>
    <p:sldId id="263" r:id="rId10"/>
    <p:sldId id="269" r:id="rId11"/>
    <p:sldId id="266" r:id="rId12"/>
    <p:sldId id="267" r:id="rId13"/>
    <p:sldId id="268" r:id="rId14"/>
    <p:sldId id="270" r:id="rId15"/>
    <p:sldId id="271" r:id="rId16"/>
    <p:sldId id="276" r:id="rId17"/>
    <p:sldId id="277" r:id="rId18"/>
    <p:sldId id="272" r:id="rId19"/>
    <p:sldId id="278" r:id="rId20"/>
    <p:sldId id="279" r:id="rId21"/>
    <p:sldId id="280" r:id="rId22"/>
    <p:sldId id="281" r:id="rId23"/>
    <p:sldId id="283" r:id="rId24"/>
    <p:sldId id="284" r:id="rId25"/>
    <p:sldId id="287" r:id="rId26"/>
    <p:sldId id="285" r:id="rId27"/>
    <p:sldId id="286"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CBFD0F-20AA-4B52-A00E-2A0180F19ADE}" type="datetimeFigureOut">
              <a:rPr lang="fa-IR" smtClean="0"/>
              <a:pPr/>
              <a:t>09/30/1435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12F6AE-7CDE-4DFA-B9F4-FA2207199362}" type="slidenum">
              <a:rPr lang="fa-IR" smtClean="0"/>
              <a:pPr/>
              <a:t>‹#›</a:t>
            </a:fld>
            <a:endParaRPr lang="fa-IR"/>
          </a:p>
        </p:txBody>
      </p:sp>
    </p:spTree>
    <p:extLst>
      <p:ext uri="{BB962C8B-B14F-4D97-AF65-F5344CB8AC3E}">
        <p14:creationId xmlns:p14="http://schemas.microsoft.com/office/powerpoint/2010/main" val="14189092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712F6AE-7CDE-4DFA-B9F4-FA2207199362}" type="slidenum">
              <a:rPr lang="fa-IR" smtClean="0"/>
              <a:pPr/>
              <a:t>15</a:t>
            </a:fld>
            <a:endParaRPr lang="fa-IR"/>
          </a:p>
        </p:txBody>
      </p:sp>
    </p:spTree>
    <p:extLst>
      <p:ext uri="{BB962C8B-B14F-4D97-AF65-F5344CB8AC3E}">
        <p14:creationId xmlns:p14="http://schemas.microsoft.com/office/powerpoint/2010/main" val="384644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8F8B4-A151-4BFC-BED8-B6A4930D81C1}" type="datetimeFigureOut">
              <a:rPr lang="fa-IR" smtClean="0"/>
              <a:pPr/>
              <a:t>09/30/1435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ABA1BBF-D130-42E4-AAC0-DE0761CDDABD}"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C8F8B4-A151-4BFC-BED8-B6A4930D81C1}" type="datetimeFigureOut">
              <a:rPr lang="fa-IR" smtClean="0"/>
              <a:pPr/>
              <a:t>09/30/1435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BA1BBF-D130-42E4-AAC0-DE0761CDDAB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itshenas.com/" TargetMode="External"/><Relationship Id="rId7" Type="http://schemas.openxmlformats.org/officeDocument/2006/relationships/hyperlink" Target="http://www.shahkooh.com/" TargetMode="External"/><Relationship Id="rId2" Type="http://schemas.openxmlformats.org/officeDocument/2006/relationships/hyperlink" Target="http://fa.wikipedia.org/" TargetMode="External"/><Relationship Id="rId1" Type="http://schemas.openxmlformats.org/officeDocument/2006/relationships/slideLayout" Target="../slideLayouts/slideLayout6.xml"/><Relationship Id="rId6" Type="http://schemas.openxmlformats.org/officeDocument/2006/relationships/hyperlink" Target="http://www.shabestan.ir/" TargetMode="External"/><Relationship Id="rId5" Type="http://schemas.openxmlformats.org/officeDocument/2006/relationships/hyperlink" Target="http://weblognews.ir/" TargetMode="External"/><Relationship Id="rId4" Type="http://schemas.openxmlformats.org/officeDocument/2006/relationships/hyperlink" Target="http://www.qudsonline.i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fa.wikipedia.org/w/index.php?title=%D8%B2%D8%A8%D8%A7%D9%86_%D8%A8%D8%B1%D9%86%D8%A7%D9%85%D9%87_%D9%86%D9%88%DB%8C%D8%B3%DB%8C_%D8%A8%DB%8C%D8%B3%DB%8C%DA%A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5" Type="http://schemas.openxmlformats.org/officeDocument/2006/relationships/hyperlink" Target="http://fa.wikipedia.org/wiki/%D8%A7%D9%BE%D9%84" TargetMode="External"/><Relationship Id="rId4" Type="http://schemas.openxmlformats.org/officeDocument/2006/relationships/hyperlink" Target="http://fa.wikipedia.org/wiki/%DB%B1%DB%B9%DB%B7%DB%B8_(%D9%85%DB%8C%D9%84%D8%A7%D8%AF%DB%8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a.wikipedia.org/wiki/%D9%86%D8%B4%D8%A7%D9%86%DB%8C_%D9%BE%D8%B1%D9%88%D8%AA%DA%A9%D9%84_%D8%A7%DB%8C%D9%86%D8%AA%D8%B1%D9%86%D8%AA"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7200" dirty="0" smtClean="0"/>
              <a:t>ICT</a:t>
            </a:r>
            <a:r>
              <a:rPr lang="fa-IR" sz="7200" dirty="0" smtClean="0"/>
              <a:t> وفرهنگ</a:t>
            </a:r>
            <a:endParaRPr lang="fa-IR" sz="7200" dirty="0"/>
          </a:p>
        </p:txBody>
      </p:sp>
      <p:pic>
        <p:nvPicPr>
          <p:cNvPr id="6" name="Content Placeholder 5" descr="533gg.JPG"/>
          <p:cNvPicPr>
            <a:picLocks noGrp="1" noChangeAspect="1"/>
          </p:cNvPicPr>
          <p:nvPr>
            <p:ph sz="half" idx="2"/>
          </p:nvPr>
        </p:nvPicPr>
        <p:blipFill>
          <a:blip r:embed="rId2"/>
          <a:stretch>
            <a:fillRect/>
          </a:stretch>
        </p:blipFill>
        <p:spPr>
          <a:xfrm>
            <a:off x="4648200" y="2405439"/>
            <a:ext cx="4038600" cy="2915485"/>
          </a:xfrm>
        </p:spPr>
      </p:pic>
      <p:pic>
        <p:nvPicPr>
          <p:cNvPr id="8" name="Picture 7" descr="24125.JPG"/>
          <p:cNvPicPr>
            <a:picLocks noChangeAspect="1"/>
          </p:cNvPicPr>
          <p:nvPr/>
        </p:nvPicPr>
        <p:blipFill>
          <a:blip r:embed="rId3"/>
          <a:stretch>
            <a:fillRect/>
          </a:stretch>
        </p:blipFill>
        <p:spPr>
          <a:xfrm>
            <a:off x="4643438" y="1785926"/>
            <a:ext cx="4143369" cy="4143404"/>
          </a:xfrm>
          <a:prstGeom prst="rect">
            <a:avLst/>
          </a:prstGeom>
        </p:spPr>
      </p:pic>
      <p:pic>
        <p:nvPicPr>
          <p:cNvPr id="12" name="Content Placeholder 11" descr="saf-khodpardaz-7.jpg"/>
          <p:cNvPicPr>
            <a:picLocks noGrp="1" noChangeAspect="1"/>
          </p:cNvPicPr>
          <p:nvPr>
            <p:ph sz="half" idx="1"/>
          </p:nvPr>
        </p:nvPicPr>
        <p:blipFill>
          <a:blip r:embed="rId4"/>
          <a:stretch>
            <a:fillRect/>
          </a:stretch>
        </p:blipFill>
        <p:spPr>
          <a:xfrm>
            <a:off x="457200" y="1785926"/>
            <a:ext cx="4186238" cy="407196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273050"/>
            <a:ext cx="4000528" cy="655620"/>
          </a:xfrm>
        </p:spPr>
        <p:style>
          <a:lnRef idx="0">
            <a:schemeClr val="dk1"/>
          </a:lnRef>
          <a:fillRef idx="3">
            <a:schemeClr val="dk1"/>
          </a:fillRef>
          <a:effectRef idx="3">
            <a:schemeClr val="dk1"/>
          </a:effectRef>
          <a:fontRef idx="minor">
            <a:schemeClr val="lt1"/>
          </a:fontRef>
        </p:style>
        <p:txBody>
          <a:bodyPr/>
          <a:lstStyle/>
          <a:p>
            <a:r>
              <a:rPr lang="fa-IR" dirty="0" smtClean="0"/>
              <a:t>        تاثیر تکنولوژیهای نوین بر فرهنگ</a:t>
            </a:r>
            <a:endParaRPr lang="fa-IR" dirty="0"/>
          </a:p>
        </p:txBody>
      </p:sp>
      <p:pic>
        <p:nvPicPr>
          <p:cNvPr id="5" name="Content Placeholder 4" descr="thumb.jpg"/>
          <p:cNvPicPr>
            <a:picLocks noGrp="1" noChangeAspect="1"/>
          </p:cNvPicPr>
          <p:nvPr>
            <p:ph idx="1"/>
          </p:nvPr>
        </p:nvPicPr>
        <p:blipFill>
          <a:blip r:embed="rId2"/>
          <a:stretch>
            <a:fillRect/>
          </a:stretch>
        </p:blipFill>
        <p:spPr>
          <a:xfrm>
            <a:off x="4429124" y="928670"/>
            <a:ext cx="4000527" cy="5214974"/>
          </a:xfrm>
        </p:spPr>
      </p:pic>
      <p:sp>
        <p:nvSpPr>
          <p:cNvPr id="4" name="Text Placeholder 3"/>
          <p:cNvSpPr>
            <a:spLocks noGrp="1"/>
          </p:cNvSpPr>
          <p:nvPr>
            <p:ph type="body" sz="half" idx="2"/>
          </p:nvPr>
        </p:nvSpPr>
        <p:spPr>
          <a:xfrm>
            <a:off x="457200" y="285728"/>
            <a:ext cx="3900486" cy="5840435"/>
          </a:xfrm>
        </p:spPr>
        <p:style>
          <a:lnRef idx="0">
            <a:scrgbClr r="0" g="0" b="0"/>
          </a:lnRef>
          <a:fillRef idx="1003">
            <a:schemeClr val="dk1"/>
          </a:fillRef>
          <a:effectRef idx="0">
            <a:scrgbClr r="0" g="0" b="0"/>
          </a:effectRef>
          <a:fontRef idx="major"/>
        </p:style>
        <p:txBody>
          <a:bodyPr>
            <a:normAutofit/>
          </a:bodyPr>
          <a:lstStyle/>
          <a:p>
            <a:pPr algn="just"/>
            <a:r>
              <a:rPr lang="fa-IR" sz="2400" dirty="0" smtClean="0">
                <a:solidFill>
                  <a:schemeClr val="bg1">
                    <a:lumMod val="75000"/>
                  </a:schemeClr>
                </a:solidFill>
              </a:rPr>
              <a:t>بشر صاحب فرهنگ است درست همانطور که صاحب روح است همه فرهنگها بطور پیوسته در حال تغییرند این تغییرات امروزه هم سریعتر هم عمیقتر از گذشته شده اند تکنولوژی نوین ارتباطی در دنیای امروز باعث تحولات عظیم وپیچیده ای در روابط و مناسبات انسانی وایجاد شکل جدیدی از الگوهای ارتباطی شده و به مقوله هویت نیز مفهوم جدیدی بخشیده است حجم بالایی از اطلاعات و دانشهای تازه به راحتی از طریق شبکه های اطلاعاتی و ارتباطی می تواند در اختیار افراد و سازمانها در همه کشور های جهان قرار گیرد</a:t>
            </a:r>
            <a:endParaRPr lang="fa-IR" sz="2400" dirty="0">
              <a:solidFill>
                <a:schemeClr val="bg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40048"/>
          </a:xfrm>
        </p:spPr>
        <p:style>
          <a:lnRef idx="1">
            <a:schemeClr val="dk1"/>
          </a:lnRef>
          <a:fillRef idx="2">
            <a:schemeClr val="dk1"/>
          </a:fillRef>
          <a:effectRef idx="1">
            <a:schemeClr val="dk1"/>
          </a:effectRef>
          <a:fontRef idx="minor">
            <a:schemeClr val="dk1"/>
          </a:fontRef>
        </p:style>
        <p:txBody>
          <a:bodyPr>
            <a:normAutofit fontScale="90000"/>
          </a:bodyPr>
          <a:lstStyle/>
          <a:p>
            <a:pPr algn="justLow"/>
            <a:r>
              <a:rPr lang="fa-IR" sz="1800" dirty="0" smtClean="0"/>
              <a:t/>
            </a:r>
            <a:br>
              <a:rPr lang="fa-IR" sz="1800" dirty="0" smtClean="0"/>
            </a:br>
            <a:r>
              <a:rPr lang="fa-IR" sz="3100" dirty="0" smtClean="0"/>
              <a:t>داود مدنی</a:t>
            </a:r>
            <a:r>
              <a:rPr lang="en-US" sz="3100" dirty="0" smtClean="0"/>
              <a:t> </a:t>
            </a:r>
            <a:r>
              <a:rPr lang="fa-IR" sz="3100" dirty="0" smtClean="0"/>
              <a:t>یک مدیر شرکت نرم افزاری</a:t>
            </a:r>
            <a:r>
              <a:rPr lang="en-US" sz="3100" dirty="0" smtClean="0"/>
              <a:t> </a:t>
            </a:r>
            <a:r>
              <a:rPr lang="fa-IR" sz="3100" dirty="0" smtClean="0"/>
              <a:t>در گفت وگو با ایسنا</a:t>
            </a:r>
            <a:r>
              <a:rPr lang="fa-IR" sz="2000" dirty="0" smtClean="0"/>
              <a:t/>
            </a:r>
            <a:br>
              <a:rPr lang="fa-IR" sz="2000" dirty="0" smtClean="0"/>
            </a:br>
            <a:r>
              <a:rPr lang="fa-IR" sz="2000" dirty="0" smtClean="0"/>
              <a:t>او اطلاع رسانی در کشور را در حد یک شعار دانست و گفت: ارگان و سازمانهای بزرگ باید برای الکترونیکی شدن</a:t>
            </a:r>
            <a:r>
              <a:rPr lang="en-US" sz="2000" dirty="0" smtClean="0"/>
              <a:t> </a:t>
            </a:r>
            <a:r>
              <a:rPr lang="fa-IR" sz="2000" dirty="0" smtClean="0"/>
              <a:t>جدی تر عمل کنند زیرا مراجعه کننده های</a:t>
            </a:r>
            <a:r>
              <a:rPr lang="en-US" sz="2000" dirty="0" smtClean="0"/>
              <a:t> </a:t>
            </a:r>
            <a:r>
              <a:rPr lang="fa-IR" sz="2000" dirty="0" smtClean="0"/>
              <a:t>بیشتری دارند، همچنین وقتی مراجعه کننده به گرفتن یک سرویس الکترونیکیی نیاز دارد باید دانش الکترونیکی خود را افزایش دهد</a:t>
            </a:r>
            <a:r>
              <a:rPr lang="en-US" sz="2000" dirty="0" smtClean="0"/>
              <a:t>.</a:t>
            </a:r>
            <a:br>
              <a:rPr lang="en-US" sz="2000" dirty="0" smtClean="0"/>
            </a:br>
            <a:r>
              <a:rPr lang="fa-IR" sz="2000" dirty="0" smtClean="0"/>
              <a:t>وی ادامه داد</a:t>
            </a:r>
            <a:r>
              <a:rPr lang="en-US" sz="2000" dirty="0" smtClean="0"/>
              <a:t>: </a:t>
            </a:r>
            <a:r>
              <a:rPr lang="fa-IR" sz="2000" dirty="0" smtClean="0">
                <a:solidFill>
                  <a:srgbClr val="FF0000"/>
                </a:solidFill>
              </a:rPr>
              <a:t>ا</a:t>
            </a:r>
            <a:r>
              <a:rPr lang="fa-IR" sz="2000" u="sng" dirty="0" smtClean="0">
                <a:solidFill>
                  <a:srgbClr val="FF0000"/>
                </a:solidFill>
              </a:rPr>
              <a:t>فزایش دانش الکترونیکی باعث بالا رفتن توقع افراد از سازمان های دیگر شده و در نتیجه زمینه برای رشد فرهنگ </a:t>
            </a:r>
            <a:r>
              <a:rPr lang="en-US" sz="2000" u="sng" dirty="0" smtClean="0">
                <a:solidFill>
                  <a:srgbClr val="FF0000"/>
                </a:solidFill>
              </a:rPr>
              <a:t>ICT </a:t>
            </a:r>
            <a:r>
              <a:rPr lang="fa-IR" sz="2000" u="sng" dirty="0" smtClean="0">
                <a:solidFill>
                  <a:srgbClr val="FF0000"/>
                </a:solidFill>
              </a:rPr>
              <a:t>کشور فراهم می شود. </a:t>
            </a:r>
            <a:r>
              <a:rPr lang="fa-IR" sz="2000" dirty="0" smtClean="0"/>
              <a:t>مدنی به پتانسیل کارآمد موجود در کشور اشاره کرد و افزود: نیروی متخصص موجود در کشور کافی است اما شرایط برای تولیدکنندگان مهیا نبوده و حمایتی جدی از طرف دولت</a:t>
            </a:r>
            <a:r>
              <a:rPr lang="en-US" sz="2000" dirty="0" smtClean="0"/>
              <a:t> </a:t>
            </a:r>
            <a:r>
              <a:rPr lang="fa-IR" sz="2000" dirty="0" smtClean="0"/>
              <a:t>صورت نگرفته است همچنین رعایت نشدن قوانین کپی رایت</a:t>
            </a:r>
            <a:r>
              <a:rPr lang="en-US" sz="2000" dirty="0" smtClean="0"/>
              <a:t> </a:t>
            </a:r>
            <a:r>
              <a:rPr lang="fa-IR" sz="2000" dirty="0" smtClean="0"/>
              <a:t>مانع اشتغال گروه های</a:t>
            </a:r>
            <a:r>
              <a:rPr lang="en-US" sz="2000" dirty="0" smtClean="0"/>
              <a:t> </a:t>
            </a:r>
            <a:r>
              <a:rPr lang="fa-IR" sz="2000" dirty="0" smtClean="0"/>
              <a:t>کارآفرین در حوزه نرم افزارمیشود</a:t>
            </a:r>
            <a:r>
              <a:rPr lang="en-US" sz="2000" dirty="0" smtClean="0"/>
              <a:t>.</a:t>
            </a:r>
            <a:r>
              <a:rPr lang="fa-IR" sz="1200" dirty="0" smtClean="0"/>
              <a:t/>
            </a:r>
            <a:br>
              <a:rPr lang="fa-IR" sz="1200" dirty="0" smtClean="0"/>
            </a:br>
            <a:endParaRPr lang="fa-IR" sz="1200" dirty="0"/>
          </a:p>
        </p:txBody>
      </p:sp>
      <p:pic>
        <p:nvPicPr>
          <p:cNvPr id="15" name="Content Placeholder 14" descr="53fd.JPG"/>
          <p:cNvPicPr>
            <a:picLocks noGrp="1" noChangeAspect="1"/>
          </p:cNvPicPr>
          <p:nvPr>
            <p:ph sz="half" idx="1"/>
          </p:nvPr>
        </p:nvPicPr>
        <p:blipFill>
          <a:blip r:embed="rId2"/>
          <a:stretch>
            <a:fillRect/>
          </a:stretch>
        </p:blipFill>
        <p:spPr>
          <a:xfrm>
            <a:off x="457200" y="3357562"/>
            <a:ext cx="4038600" cy="2857520"/>
          </a:xfrm>
        </p:spPr>
      </p:pic>
      <p:pic>
        <p:nvPicPr>
          <p:cNvPr id="14" name="Content Placeholder 13" descr="468874-b.jpg"/>
          <p:cNvPicPr>
            <a:picLocks noGrp="1" noChangeAspect="1"/>
          </p:cNvPicPr>
          <p:nvPr>
            <p:ph sz="half" idx="2"/>
          </p:nvPr>
        </p:nvPicPr>
        <p:blipFill>
          <a:blip r:embed="rId3"/>
          <a:stretch>
            <a:fillRect/>
          </a:stretch>
        </p:blipFill>
        <p:spPr>
          <a:xfrm>
            <a:off x="4892040" y="3357562"/>
            <a:ext cx="3550920" cy="292895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4480" y="273050"/>
            <a:ext cx="6429420" cy="727058"/>
          </a:xfrm>
        </p:spPr>
        <p:txBody>
          <a:bodyPr/>
          <a:lstStyle/>
          <a:p>
            <a:pPr fontAlgn="base"/>
            <a:r>
              <a:rPr lang="fa-IR" dirty="0" smtClean="0"/>
              <a:t>    کشف بزرگ:ایران جز ۲۰۰کشور مطرح دنیا در استفاده از اینترنت!</a:t>
            </a:r>
            <a:endParaRPr lang="fa-IR" dirty="0"/>
          </a:p>
        </p:txBody>
      </p:sp>
      <p:pic>
        <p:nvPicPr>
          <p:cNvPr id="8" name="Content Placeholder 7" descr="22223.jpg"/>
          <p:cNvPicPr>
            <a:picLocks noGrp="1" noChangeAspect="1"/>
          </p:cNvPicPr>
          <p:nvPr>
            <p:ph idx="1"/>
          </p:nvPr>
        </p:nvPicPr>
        <p:blipFill>
          <a:blip r:embed="rId2"/>
          <a:stretch>
            <a:fillRect/>
          </a:stretch>
        </p:blipFill>
        <p:spPr>
          <a:xfrm>
            <a:off x="4286249" y="1142984"/>
            <a:ext cx="4572032" cy="5072098"/>
          </a:xfrm>
        </p:spPr>
      </p:pic>
      <p:sp>
        <p:nvSpPr>
          <p:cNvPr id="7" name="Text Placeholder 6"/>
          <p:cNvSpPr>
            <a:spLocks noGrp="1"/>
          </p:cNvSpPr>
          <p:nvPr>
            <p:ph type="body" sz="half" idx="2"/>
          </p:nvPr>
        </p:nvSpPr>
        <p:spPr>
          <a:xfrm>
            <a:off x="457200" y="1214422"/>
            <a:ext cx="3829048" cy="4911741"/>
          </a:xfr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fa-IR" sz="2000" dirty="0" smtClean="0"/>
              <a:t>رئیس سازمان بسیج دانشجویی کشور گفت: ایران جزو ۲۰۰ کشور مطرح دنیا در استفاده از اینترنت است و سهم بالغ بر یک دویستم فضای مجازی دنیا را به خود اختصاص داده است</a:t>
            </a:r>
          </a:p>
          <a:p>
            <a:pPr algn="just" fontAlgn="base"/>
            <a:r>
              <a:rPr lang="fa-IR" sz="2000" dirty="0" smtClean="0"/>
              <a:t>وی ادامه داد: در دنیا اینگونه بود که نفت را به عنوان یک ماده کثیفی مطرح کردند و ما مطلع نبودیم آنچه از ما می‌برند، چیست و مدت‌ها طول کشید که متوجه شدیم این ماده کثیف یعنی نفت چه استفاده‌ای دارد و برای تسلط آنها بر کشورهای دنیا این ماده چه‌قدر ارزشمند است.</a:t>
            </a:r>
          </a:p>
          <a:p>
            <a:pPr algn="just" fontAlgn="base"/>
            <a:r>
              <a:rPr lang="fa-IR" sz="2000" u="sng" dirty="0" smtClean="0">
                <a:solidFill>
                  <a:schemeClr val="accent2">
                    <a:lumMod val="75000"/>
                  </a:schemeClr>
                </a:solidFill>
              </a:rPr>
              <a:t>وی گفت: ورود به عرصه مباحث سایبری و شبکه‌های اجتماعی بحث جدی است و ما هیچ چاره‌ای جز ورود به این عرصه و تأثیرگذاری نداریم</a:t>
            </a:r>
          </a:p>
          <a:p>
            <a:endParaRPr lang="fa-I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3438" y="214290"/>
            <a:ext cx="3500462" cy="2000264"/>
          </a:xfrm>
          <a:ln/>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algn="just">
              <a:lnSpc>
                <a:spcPct val="150000"/>
              </a:lnSpc>
            </a:pPr>
            <a:r>
              <a:rPr lang="fa-IR" dirty="0" smtClean="0"/>
              <a:t/>
            </a:r>
            <a:br>
              <a:rPr lang="fa-IR" dirty="0" smtClean="0"/>
            </a:br>
            <a:r>
              <a:rPr lang="fa-IR" dirty="0" smtClean="0"/>
              <a:t/>
            </a:r>
            <a:br>
              <a:rPr lang="fa-IR" dirty="0" smtClean="0"/>
            </a:br>
            <a:r>
              <a:rPr lang="fa-IR" dirty="0" smtClean="0"/>
              <a:t>رئیس مرکز تحقیقات کامپیوتری علوم اسلامی عنوان کرد: اینترنت یکی از ابزار مهم موفقیت ها، در عرصه بیداری اسلامی</a:t>
            </a:r>
            <a:br>
              <a:rPr lang="fa-IR" dirty="0" smtClean="0"/>
            </a:br>
            <a:endParaRPr lang="fa-IR" dirty="0"/>
          </a:p>
        </p:txBody>
      </p:sp>
      <p:pic>
        <p:nvPicPr>
          <p:cNvPr id="8" name="Content Placeholder 7" descr="IMAGE634637881831729672.jpg"/>
          <p:cNvPicPr>
            <a:picLocks noGrp="1" noChangeAspect="1"/>
          </p:cNvPicPr>
          <p:nvPr>
            <p:ph idx="1"/>
          </p:nvPr>
        </p:nvPicPr>
        <p:blipFill>
          <a:blip r:embed="rId2"/>
          <a:stretch>
            <a:fillRect/>
          </a:stretch>
        </p:blipFill>
        <p:spPr>
          <a:xfrm>
            <a:off x="500034" y="285728"/>
            <a:ext cx="3643338" cy="1928826"/>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pic>
      <p:sp>
        <p:nvSpPr>
          <p:cNvPr id="7" name="Text Placeholder 6"/>
          <p:cNvSpPr>
            <a:spLocks noGrp="1"/>
          </p:cNvSpPr>
          <p:nvPr>
            <p:ph type="body" sz="half" idx="2"/>
          </p:nvPr>
        </p:nvSpPr>
        <p:spPr>
          <a:xfrm>
            <a:off x="500034" y="2285992"/>
            <a:ext cx="8001056" cy="4333873"/>
          </a:xfr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Low">
              <a:lnSpc>
                <a:spcPct val="120000"/>
              </a:lnSpc>
            </a:pPr>
            <a:r>
              <a:rPr lang="fa-IR" sz="2600" dirty="0" smtClean="0">
                <a:cs typeface="Zar" pitchFamily="2" charset="-78"/>
              </a:rPr>
              <a:t>به گزارش خبرگزاری شبستان از قم، حجت الاسلام حمید شهریاری، رئیس مرکز تحقیقات کامپیوتری علوم اسلامی، امروز (13 بهمن) در مراسم رونمایی از نرم افزار جامع الاحادیث 5/3 با اشاره به اتفاقاتی که در دنیای وب در حال وقوع است، گفت: امروز دنیا با انقلاب وب در ابعاد گوناگون مواجه است.</a:t>
            </a:r>
          </a:p>
          <a:p>
            <a:pPr algn="justLow">
              <a:lnSpc>
                <a:spcPct val="120000"/>
              </a:lnSpc>
            </a:pPr>
            <a:r>
              <a:rPr lang="fa-IR" sz="2600" dirty="0" smtClean="0">
                <a:cs typeface="Zar" pitchFamily="2" charset="-78"/>
              </a:rPr>
              <a:t>  وی ادامه داد: دو هفتم جمعیت دنیا یعنی 35 درصد از مردم جهان از اینترنت استفاده می کنند و طبق پیش بینی ها این میزان طی هشت سال آینده به بیش از پنج هفتم، معادل پنج میلیارد از جمعیت جهان خواهد رسید</a:t>
            </a:r>
          </a:p>
          <a:p>
            <a:pPr algn="justLow">
              <a:lnSpc>
                <a:spcPct val="120000"/>
              </a:lnSpc>
            </a:pPr>
            <a:r>
              <a:rPr lang="fa-IR" sz="2600" dirty="0" smtClean="0">
                <a:cs typeface="Zar" pitchFamily="2" charset="-78"/>
              </a:rPr>
              <a:t>وی تصریح کرد: برخی از صاحب نظران معتقدند، آنچه که امروز در حال وقوع می باشد این است که صحنه جهانی در حال تقسیم بدی است و این مختصاتی است که جهان وب به راه نداخته است.</a:t>
            </a:r>
          </a:p>
          <a:p>
            <a:pPr algn="justLow">
              <a:lnSpc>
                <a:spcPct val="120000"/>
              </a:lnSpc>
            </a:pPr>
            <a:endParaRPr lang="fa-IR" sz="2600" dirty="0" smtClean="0">
              <a:cs typeface="Zar" pitchFamily="2" charset="-78"/>
            </a:endParaRPr>
          </a:p>
          <a:p>
            <a:pPr algn="justLow">
              <a:lnSpc>
                <a:spcPct val="120000"/>
              </a:lnSpc>
            </a:pPr>
            <a:r>
              <a:rPr lang="fa-IR" sz="2600" dirty="0" smtClean="0">
                <a:cs typeface="Zar" pitchFamily="2" charset="-78"/>
              </a:rPr>
              <a:t> رئیس مرکز تحقیقات کامپیوتری علوم اسلامی اظهار داشت: امروز لایه دیجیتالی از حیات بشر در همه ابعاد شکل گرفته که در عرض دنیای فیزیکی قرار دارد و در قبال تاثیرگذاری در دنیایی واقعی از آن تاثیر نیز می پذیرد</a:t>
            </a:r>
          </a:p>
          <a:p>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643042" y="214291"/>
            <a:ext cx="5857916" cy="857255"/>
          </a:xfrm>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r"/>
            <a:r>
              <a:rPr lang="fa-IR" sz="2800" b="1" dirty="0" smtClean="0"/>
              <a:t>   کاربران اینترنت زیرکتر می شوند یا ابله تر؟</a:t>
            </a:r>
            <a:endParaRPr lang="fa-IR" sz="2800" b="1" dirty="0"/>
          </a:p>
        </p:txBody>
      </p:sp>
      <p:sp>
        <p:nvSpPr>
          <p:cNvPr id="9" name="Subtitle 8"/>
          <p:cNvSpPr>
            <a:spLocks noGrp="1"/>
          </p:cNvSpPr>
          <p:nvPr>
            <p:ph type="subTitle" idx="1"/>
          </p:nvPr>
        </p:nvSpPr>
        <p:spPr>
          <a:xfrm>
            <a:off x="142844" y="1285860"/>
            <a:ext cx="8786874" cy="5572140"/>
          </a:xfrm>
          <a:blipFill>
            <a:blip r:embed="rId2"/>
            <a:stretch>
              <a:fillRect/>
            </a:stretch>
          </a:blipFill>
        </p:spPr>
        <p:txBody>
          <a:bodyPr>
            <a:normAutofit lnSpcReduction="10000"/>
          </a:bodyPr>
          <a:lstStyle/>
          <a:p>
            <a:pPr algn="just">
              <a:lnSpc>
                <a:spcPct val="150000"/>
              </a:lnSpc>
            </a:pPr>
            <a:r>
              <a:rPr lang="fa-IR" sz="2000" dirty="0" smtClean="0">
                <a:solidFill>
                  <a:srgbClr val="0070C0"/>
                </a:solidFill>
              </a:rPr>
              <a:t>همشهری آنلاین - جوانان امروز با دسترسی مداوم به اینترنت را به افرادی فوق العاده با قابلیت انجام همزمان چند کار بدل خواهد کرد یا به افرادی منزوی و سطحی وابسته به کامپیوتر؟</a:t>
            </a:r>
          </a:p>
          <a:p>
            <a:pPr algn="just">
              <a:lnSpc>
                <a:spcPct val="150000"/>
              </a:lnSpc>
            </a:pPr>
            <a:r>
              <a:rPr lang="fa-IR" sz="2000" dirty="0" smtClean="0">
                <a:solidFill>
                  <a:srgbClr val="0070C0"/>
                </a:solidFill>
              </a:rPr>
              <a:t>همشهری آنلاین - جوانان امروز با دسترسی مداوم به اینترنت را به افرادی فوق العاده با قابلیت انجام همزمان چند کار بدل خواهد کرد یا به افرادی منزوی و سطحی وابسته به کامپیوتر؟ یک نظر سنجی جدید نشان می دهد که پاسخ کارشناسان تکنولوژی "هر دو" است. به گزارش لایوساینس بر اساس نظرخواهی جدیدی که از 1021 کارشناس و مفسر تکنولوژی انجام شده است، اتصال مفرط به اینترنت (</a:t>
            </a:r>
            <a:r>
              <a:rPr lang="en-US" sz="2000" dirty="0" smtClean="0">
                <a:solidFill>
                  <a:srgbClr val="0070C0"/>
                </a:solidFill>
              </a:rPr>
              <a:t>(hyperconnectivity </a:t>
            </a:r>
            <a:r>
              <a:rPr lang="fa-IR" sz="2000" dirty="0" smtClean="0">
                <a:solidFill>
                  <a:srgbClr val="0070C0"/>
                </a:solidFill>
              </a:rPr>
              <a:t>نتایج متفاوتی ممکن است به بار آورد</a:t>
            </a:r>
          </a:p>
          <a:p>
            <a:pPr algn="just">
              <a:lnSpc>
                <a:spcPct val="150000"/>
              </a:lnSpc>
            </a:pPr>
            <a:r>
              <a:rPr lang="fa-IR" sz="2000" dirty="0" smtClean="0">
                <a:solidFill>
                  <a:srgbClr val="0070C0"/>
                </a:solidFill>
              </a:rPr>
              <a:t> کارشناسان تکنولوژی مورد پرسش قرار گرفته درباره اینکه رواج اینترنت نعمت است یا نقمت، تقریبا به نسبت </a:t>
            </a:r>
            <a:r>
              <a:rPr lang="fa-IR" sz="4000" b="1" u="sng" dirty="0" smtClean="0">
                <a:solidFill>
                  <a:srgbClr val="0070C0"/>
                </a:solidFill>
              </a:rPr>
              <a:t>50 -50</a:t>
            </a:r>
            <a:r>
              <a:rPr lang="fa-IR" sz="2000" dirty="0" smtClean="0">
                <a:solidFill>
                  <a:srgbClr val="0070C0"/>
                </a:solidFill>
              </a:rPr>
              <a:t> تقسیم شده اند. بسیاری از افرادی که به این نظر خواهی پاسخ داده اند، در عین آنکه معتقد بودند "نسل ایکس" وابسته به اینترنت دارای مزیتی ذهنی است، با هشدار دادن در باره جنبه منفی اتصال بیش از حد اینترنتی نظر خود را تعدیل کرده اند</a:t>
            </a:r>
            <a:endParaRPr lang="fa-IR" sz="20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14290"/>
            <a:ext cx="4714908" cy="1071570"/>
          </a:xfr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ormAutofit/>
          </a:bodyPr>
          <a:lstStyle/>
          <a:p>
            <a:pPr algn="r"/>
            <a:r>
              <a:rPr lang="fa-IR" sz="2400" dirty="0" smtClean="0"/>
              <a:t>  برای اینترنت پاک فرهنگ سازی کرده ایم؟</a:t>
            </a:r>
            <a:endParaRPr lang="fa-IR" sz="2400" dirty="0"/>
          </a:p>
        </p:txBody>
      </p:sp>
      <p:sp>
        <p:nvSpPr>
          <p:cNvPr id="3" name="Content Placeholder 2"/>
          <p:cNvSpPr>
            <a:spLocks noGrp="1"/>
          </p:cNvSpPr>
          <p:nvPr>
            <p:ph idx="1"/>
          </p:nvPr>
        </p:nvSpPr>
        <p:spPr>
          <a:xfrm>
            <a:off x="0" y="1428736"/>
            <a:ext cx="9144000" cy="5429264"/>
          </a:xfrm>
          <a:blipFill>
            <a:blip r:embed="rId3"/>
            <a:stretch>
              <a:fillRect/>
            </a:stretch>
          </a:blipFill>
        </p:spPr>
        <p:txBody>
          <a:bodyPr>
            <a:normAutofit/>
          </a:bodyPr>
          <a:lstStyle/>
          <a:p>
            <a:pPr algn="justLow">
              <a:lnSpc>
                <a:spcPct val="150000"/>
              </a:lnSpc>
              <a:buNone/>
            </a:pPr>
            <a:r>
              <a:rPr lang="fa-IR" sz="1800" dirty="0" smtClean="0"/>
              <a:t>     </a:t>
            </a:r>
            <a:r>
              <a:rPr lang="fa-IR" sz="1800" dirty="0" smtClean="0">
                <a:solidFill>
                  <a:schemeClr val="bg1">
                    <a:lumMod val="95000"/>
                  </a:schemeClr>
                </a:solidFill>
                <a:latin typeface="Tahoma" pitchFamily="34" charset="0"/>
                <a:cs typeface="Tahoma" pitchFamily="34" charset="0"/>
              </a:rPr>
              <a:t> سیدمحمد قدیری در گفت وگو با خبرنگار فن آوری اطلاعات خبرگزاری دانشجویان ایران (ایسنا)، درباره عنوان اینترنت پاک اظهار کرد:</a:t>
            </a:r>
            <a:r>
              <a:rPr lang="fa-IR" sz="1800" b="1" i="1" dirty="0" smtClean="0">
                <a:solidFill>
                  <a:srgbClr val="FFC000"/>
                </a:solidFill>
                <a:latin typeface="Tahoma" pitchFamily="34" charset="0"/>
                <a:cs typeface="Tahoma" pitchFamily="34" charset="0"/>
              </a:rPr>
              <a:t> بهتر بود اینترنتی که از پاک شدن آن             دم   می زنیم، ابتدا برای شدنش برنامه ریزی   می شد</a:t>
            </a:r>
            <a:r>
              <a:rPr lang="en-US" sz="1800" dirty="0" smtClean="0">
                <a:solidFill>
                  <a:schemeClr val="bg1">
                    <a:lumMod val="95000"/>
                  </a:schemeClr>
                </a:solidFill>
                <a:latin typeface="Tahoma" pitchFamily="34" charset="0"/>
                <a:cs typeface="Tahoma" pitchFamily="34" charset="0"/>
              </a:rPr>
              <a:t>.</a:t>
            </a:r>
            <a:br>
              <a:rPr lang="en-US" sz="1800" dirty="0" smtClean="0">
                <a:solidFill>
                  <a:schemeClr val="bg1">
                    <a:lumMod val="95000"/>
                  </a:schemeClr>
                </a:solidFill>
                <a:latin typeface="Tahoma" pitchFamily="34" charset="0"/>
                <a:cs typeface="Tahoma" pitchFamily="34" charset="0"/>
              </a:rPr>
            </a:br>
            <a:r>
              <a:rPr lang="fa-IR" sz="1800" dirty="0" smtClean="0">
                <a:solidFill>
                  <a:schemeClr val="bg1">
                    <a:lumMod val="95000"/>
                  </a:schemeClr>
                </a:solidFill>
                <a:latin typeface="Tahoma" pitchFamily="34" charset="0"/>
                <a:cs typeface="Tahoma" pitchFamily="34" charset="0"/>
              </a:rPr>
              <a:t>وی گفت: زمانی که بارقه های لفظ اینترنت پاک پدیدار شد، حواس و تمرکز کاربران نیز گرفته شد و چون آماده سازی را به وجود نیاورده بودیم موجب این شد تا عده ای تصور کنند که بسیاری از دسترسی ها محدود     خواهد شد</a:t>
            </a:r>
            <a:r>
              <a:rPr lang="en-US" sz="1800" dirty="0" smtClean="0">
                <a:solidFill>
                  <a:schemeClr val="bg1">
                    <a:lumMod val="95000"/>
                  </a:schemeClr>
                </a:solidFill>
                <a:latin typeface="Tahoma" pitchFamily="34" charset="0"/>
                <a:cs typeface="Tahoma" pitchFamily="34" charset="0"/>
              </a:rPr>
              <a:t>.</a:t>
            </a:r>
            <a:br>
              <a:rPr lang="en-US" sz="1800" dirty="0" smtClean="0">
                <a:solidFill>
                  <a:schemeClr val="bg1">
                    <a:lumMod val="95000"/>
                  </a:schemeClr>
                </a:solidFill>
                <a:latin typeface="Tahoma" pitchFamily="34" charset="0"/>
                <a:cs typeface="Tahoma" pitchFamily="34" charset="0"/>
              </a:rPr>
            </a:br>
            <a:r>
              <a:rPr lang="fa-IR" sz="1800" dirty="0" smtClean="0">
                <a:solidFill>
                  <a:schemeClr val="bg1">
                    <a:lumMod val="95000"/>
                  </a:schemeClr>
                </a:solidFill>
                <a:latin typeface="Tahoma" pitchFamily="34" charset="0"/>
                <a:cs typeface="Tahoma" pitchFamily="34" charset="0"/>
              </a:rPr>
              <a:t>این کارشناس شبکه معتقد است که هنوز بسیاری از میزبانی های ایران در خارج از کشور انجام می شود و این عملا پیاده سازی مفهوم اینترنت پاک را با کندی مواجه  می کند</a:t>
            </a:r>
            <a:r>
              <a:rPr lang="en-US" sz="1800" dirty="0" smtClean="0">
                <a:solidFill>
                  <a:schemeClr val="bg1">
                    <a:lumMod val="95000"/>
                  </a:schemeClr>
                </a:solidFill>
                <a:latin typeface="Tahoma" pitchFamily="34" charset="0"/>
                <a:cs typeface="Tahoma" pitchFamily="34" charset="0"/>
              </a:rPr>
              <a:t>.</a:t>
            </a:r>
            <a:br>
              <a:rPr lang="en-US" sz="1800" dirty="0" smtClean="0">
                <a:solidFill>
                  <a:schemeClr val="bg1">
                    <a:lumMod val="95000"/>
                  </a:schemeClr>
                </a:solidFill>
                <a:latin typeface="Tahoma" pitchFamily="34" charset="0"/>
                <a:cs typeface="Tahoma" pitchFamily="34" charset="0"/>
              </a:rPr>
            </a:br>
            <a:r>
              <a:rPr lang="fa-IR" sz="1800" dirty="0" smtClean="0">
                <a:solidFill>
                  <a:schemeClr val="bg1">
                    <a:lumMod val="95000"/>
                  </a:schemeClr>
                </a:solidFill>
                <a:latin typeface="Tahoma" pitchFamily="34" charset="0"/>
                <a:cs typeface="Tahoma" pitchFamily="34" charset="0"/>
              </a:rPr>
              <a:t>او درباره پاک سازی اینترنت و راهکارهای آن گفت: </a:t>
            </a:r>
            <a:r>
              <a:rPr lang="fa-IR" sz="2800" b="1" dirty="0" smtClean="0">
                <a:solidFill>
                  <a:srgbClr val="FFFF00"/>
                </a:solidFill>
                <a:latin typeface="Tahoma" pitchFamily="34" charset="0"/>
                <a:cs typeface="Tahoma" pitchFamily="34" charset="0"/>
              </a:rPr>
              <a:t>پاک سازی اینترنت تنها با فرهنگ سازی شکل خواهد گرفت و این نیز با گسترش فیلترینگ انجام نخواهد شد </a:t>
            </a:r>
            <a:endParaRPr lang="en-US" sz="2800" b="1" dirty="0" smtClean="0">
              <a:solidFill>
                <a:srgbClr val="FFFF00"/>
              </a:solidFill>
              <a:latin typeface="Tahoma" pitchFamily="34" charset="0"/>
              <a:cs typeface="Tahoma" pitchFamily="34" charset="0"/>
            </a:endParaRPr>
          </a:p>
          <a:p>
            <a:pPr>
              <a:buNone/>
            </a:pPr>
            <a:endParaRPr lang="fa-I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736" y="274638"/>
            <a:ext cx="4643470" cy="654032"/>
          </a:xfrm>
          <a:solidFill>
            <a:schemeClr val="accent4">
              <a:lumMod val="40000"/>
              <a:lumOff val="60000"/>
            </a:schemeClr>
          </a:solidFill>
          <a:effectLst>
            <a:glow rad="228600">
              <a:schemeClr val="accent4">
                <a:satMod val="175000"/>
                <a:alpha val="40000"/>
              </a:schemeClr>
            </a:glow>
          </a:effectLst>
        </p:spPr>
        <p:txBody>
          <a:bodyPr>
            <a:normAutofit fontScale="90000"/>
          </a:bodyPr>
          <a:lstStyle/>
          <a:p>
            <a:pPr algn="r"/>
            <a:r>
              <a:rPr lang="fa-IR" sz="2400" dirty="0" smtClean="0"/>
              <a:t>    </a:t>
            </a:r>
            <a:br>
              <a:rPr lang="fa-IR" sz="2400" dirty="0" smtClean="0"/>
            </a:br>
            <a:r>
              <a:rPr lang="fa-IR" sz="2400" dirty="0" smtClean="0"/>
              <a:t>   </a:t>
            </a:r>
            <a:r>
              <a:rPr lang="fa-IR" sz="2400" b="1" dirty="0" smtClean="0"/>
              <a:t>اثر متقابل فرهنگ ملی و تکنولوژی اطلاعات</a:t>
            </a:r>
            <a:r>
              <a:rPr lang="fa-IR" sz="2400" dirty="0" smtClean="0"/>
              <a:t/>
            </a:r>
            <a:br>
              <a:rPr lang="fa-IR" sz="2400" dirty="0" smtClean="0"/>
            </a:br>
            <a:endParaRPr lang="fa-IR" sz="2400" dirty="0"/>
          </a:p>
        </p:txBody>
      </p:sp>
      <p:sp>
        <p:nvSpPr>
          <p:cNvPr id="4" name="Text Placeholder 3"/>
          <p:cNvSpPr>
            <a:spLocks noGrp="1"/>
          </p:cNvSpPr>
          <p:nvPr>
            <p:ph type="body" idx="1"/>
          </p:nvPr>
        </p:nvSpPr>
        <p:spPr>
          <a:xfrm>
            <a:off x="214282" y="3357562"/>
            <a:ext cx="4000528" cy="3500438"/>
          </a:xfrm>
          <a:solidFill>
            <a:schemeClr val="accent4">
              <a:lumMod val="20000"/>
              <a:lumOff val="80000"/>
            </a:schemeClr>
          </a:solidFill>
        </p:spPr>
        <p:txBody>
          <a:bodyPr>
            <a:normAutofit fontScale="92500"/>
          </a:bodyPr>
          <a:lstStyle/>
          <a:p>
            <a:pPr algn="just"/>
            <a:r>
              <a:rPr lang="fa-IR" b="0" dirty="0" smtClean="0"/>
              <a:t>جامعه پیش بینی لازم صورت بگیرد.</a:t>
            </a:r>
            <a:r>
              <a:rPr lang="fa-IR" dirty="0" smtClean="0"/>
              <a:t/>
            </a:r>
            <a:br>
              <a:rPr lang="fa-IR" dirty="0" smtClean="0"/>
            </a:br>
            <a:r>
              <a:rPr lang="fa-IR" b="0" dirty="0" smtClean="0"/>
              <a:t>این شش عامل شامل : کامپیوتر شخصی، تلفن، تلفن همراه، فاکس، اینترنت و پیجر بوده اند.</a:t>
            </a:r>
            <a:r>
              <a:rPr lang="fa-IR" b="0" dirty="0" smtClean="0">
                <a:solidFill>
                  <a:srgbClr val="FF0000"/>
                </a:solidFill>
              </a:rPr>
              <a:t> نتایج نشان میدهد که علی رغم در نظر گرفتن تفاوت های وسیع فرهنگی و اجتماعی و اقتصادی، تکنولوژی اطلاعات و محصولات آن در اکثر این جوامع قابلیت جذب و استفاده وسیع خواهد داشت</a:t>
            </a:r>
            <a:r>
              <a:rPr lang="fa-IR" b="0" dirty="0" smtClean="0"/>
              <a:t>.</a:t>
            </a:r>
            <a:r>
              <a:rPr lang="fa-IR" dirty="0" smtClean="0"/>
              <a:t/>
            </a:r>
            <a:br>
              <a:rPr lang="fa-IR" dirty="0" smtClean="0"/>
            </a:br>
            <a:endParaRPr lang="fa-IR" dirty="0"/>
          </a:p>
        </p:txBody>
      </p:sp>
      <p:sp>
        <p:nvSpPr>
          <p:cNvPr id="7" name="Text Placeholder 6"/>
          <p:cNvSpPr>
            <a:spLocks noGrp="1"/>
          </p:cNvSpPr>
          <p:nvPr>
            <p:ph type="body" sz="quarter" idx="3"/>
          </p:nvPr>
        </p:nvSpPr>
        <p:spPr>
          <a:xfrm>
            <a:off x="214282" y="1142984"/>
            <a:ext cx="4000529" cy="2714644"/>
          </a:xfrm>
          <a:solidFill>
            <a:schemeClr val="accent4">
              <a:lumMod val="20000"/>
              <a:lumOff val="80000"/>
            </a:schemeClr>
          </a:solidFill>
        </p:spPr>
        <p:txBody>
          <a:bodyPr>
            <a:normAutofit/>
          </a:bodyPr>
          <a:lstStyle/>
          <a:p>
            <a:pPr algn="just"/>
            <a:r>
              <a:rPr lang="fa-IR" sz="2000" b="0" dirty="0" smtClean="0">
                <a:solidFill>
                  <a:srgbClr val="C00000"/>
                </a:solidFill>
              </a:rPr>
              <a:t>فرهنگ ملی و مشخصات هر فرهنگ خاص نقشی اساسی در چگونگی پذیرش و گسترش فناوری اطلاعات در یک جامعه بازی می کند</a:t>
            </a:r>
            <a:r>
              <a:rPr lang="fa-IR" sz="2000" b="0" dirty="0" smtClean="0"/>
              <a:t>. داده ها و اطلاعات دریافت شده از یک مطالعه وسیع انجام شده در بین سی و یک ملیت مختلف در خلال 10 سال در خصوص فرهنگ ملی مورد استفاده قرار گرفته اند تا در مورد پذیرش 6 عامل مهم فناوری اطلاعات در یک</a:t>
            </a:r>
            <a:endParaRPr lang="fa-IR" sz="2000" dirty="0"/>
          </a:p>
        </p:txBody>
      </p:sp>
      <p:pic>
        <p:nvPicPr>
          <p:cNvPr id="14" name="Content Placeholder 13" descr="saf-khodpardaz-1.jpg"/>
          <p:cNvPicPr>
            <a:picLocks noGrp="1" noChangeAspect="1"/>
          </p:cNvPicPr>
          <p:nvPr>
            <p:ph sz="quarter" idx="4"/>
          </p:nvPr>
        </p:nvPicPr>
        <p:blipFill>
          <a:blip r:embed="rId2"/>
          <a:stretch>
            <a:fillRect/>
          </a:stretch>
        </p:blipFill>
        <p:spPr>
          <a:xfrm>
            <a:off x="4357687" y="1142984"/>
            <a:ext cx="4329114" cy="2714644"/>
          </a:xfrm>
        </p:spPr>
      </p:pic>
      <p:pic>
        <p:nvPicPr>
          <p:cNvPr id="17" name="Content Placeholder 16" descr="dfr44.JPG"/>
          <p:cNvPicPr>
            <a:picLocks noGrp="1" noChangeAspect="1"/>
          </p:cNvPicPr>
          <p:nvPr>
            <p:ph sz="half" idx="2"/>
          </p:nvPr>
        </p:nvPicPr>
        <p:blipFill>
          <a:blip r:embed="rId3"/>
          <a:stretch>
            <a:fillRect/>
          </a:stretch>
        </p:blipFill>
        <p:spPr>
          <a:xfrm>
            <a:off x="4357686" y="3857628"/>
            <a:ext cx="4325939" cy="264320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86050" y="0"/>
            <a:ext cx="3929090" cy="1071546"/>
          </a:xfrm>
          <a:effectLst>
            <a:glow rad="101600">
              <a:schemeClr val="bg1">
                <a:lumMod val="50000"/>
                <a:alpha val="6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rmAutofit fontScale="90000"/>
          </a:bodyPr>
          <a:lstStyle/>
          <a:p>
            <a:r>
              <a:rPr lang="fa-IR" dirty="0" smtClean="0"/>
              <a:t>                     </a:t>
            </a:r>
            <a:br>
              <a:rPr lang="fa-IR" dirty="0" smtClean="0"/>
            </a:br>
            <a:r>
              <a:rPr lang="fa-IR" dirty="0" smtClean="0"/>
              <a:t>                   </a:t>
            </a:r>
            <a:r>
              <a:rPr lang="fa-IR" sz="3600" dirty="0" smtClean="0"/>
              <a:t>فرهنگ ملی</a:t>
            </a:r>
            <a:r>
              <a:rPr lang="fa-IR" dirty="0" smtClean="0"/>
              <a:t/>
            </a:r>
            <a:br>
              <a:rPr lang="fa-IR" dirty="0" smtClean="0"/>
            </a:br>
            <a:endParaRPr lang="fa-IR" dirty="0"/>
          </a:p>
        </p:txBody>
      </p:sp>
      <p:pic>
        <p:nvPicPr>
          <p:cNvPr id="10" name="Content Placeholder 9" descr="fuuny1.jpg"/>
          <p:cNvPicPr>
            <a:picLocks noGrp="1" noChangeAspect="1"/>
          </p:cNvPicPr>
          <p:nvPr>
            <p:ph idx="1"/>
          </p:nvPr>
        </p:nvPicPr>
        <p:blipFill>
          <a:blip r:embed="rId2"/>
          <a:stretch>
            <a:fillRect/>
          </a:stretch>
        </p:blipFill>
        <p:spPr>
          <a:xfrm>
            <a:off x="5286375" y="1214422"/>
            <a:ext cx="3400425" cy="4857785"/>
          </a:xfrm>
          <a:effectLst>
            <a:glow rad="228600">
              <a:schemeClr val="bg1">
                <a:lumMod val="50000"/>
                <a:alpha val="40000"/>
              </a:schemeClr>
            </a:glow>
          </a:effectLst>
        </p:spPr>
      </p:pic>
      <p:sp>
        <p:nvSpPr>
          <p:cNvPr id="9" name="Text Placeholder 8"/>
          <p:cNvSpPr>
            <a:spLocks noGrp="1"/>
          </p:cNvSpPr>
          <p:nvPr>
            <p:ph type="body" sz="half" idx="2"/>
          </p:nvPr>
        </p:nvSpPr>
        <p:spPr>
          <a:xfrm>
            <a:off x="457200" y="1214422"/>
            <a:ext cx="4829180" cy="4911741"/>
          </a:xfrm>
          <a:solidFill>
            <a:schemeClr val="bg1">
              <a:lumMod val="85000"/>
            </a:schemeClr>
          </a:solidFill>
          <a:effectLst>
            <a:glow rad="228600">
              <a:schemeClr val="bg1">
                <a:lumMod val="50000"/>
                <a:alpha val="40000"/>
              </a:schemeClr>
            </a:glow>
          </a:effectLst>
        </p:spPr>
        <p:txBody>
          <a:bodyPr>
            <a:normAutofit lnSpcReduction="10000"/>
          </a:bodyPr>
          <a:lstStyle/>
          <a:p>
            <a:pPr algn="just"/>
            <a:r>
              <a:rPr lang="fa-IR" sz="2000" dirty="0" smtClean="0"/>
              <a:t>فرهنگ چنین معرفی می شود: مجموعه یکپارچه ای از عادات شامل نحوه تفکر، سخن گفتن، عمل کردن و رفتار، محصولات که بر اساس ظرفیت های انسانی برای یادگیری و استفاده از دانش برای ایجاد توفیق اجتماعی است</a:t>
            </a:r>
            <a:r>
              <a:rPr lang="en-US" sz="2000" dirty="0" smtClean="0"/>
              <a:t> (Adler1997)</a:t>
            </a:r>
            <a:br>
              <a:rPr lang="en-US" sz="2000" dirty="0" smtClean="0"/>
            </a:br>
            <a:r>
              <a:rPr lang="fa-IR" sz="2000" dirty="0" smtClean="0"/>
              <a:t>بنا بر این بازتاب و تاثیر فرهنگ ملی را می توان بر روی عوامل اساسی و باورهای اصلی و ارزش های جامعه و افرادش که از کودکی شکل گرفته است مشاهده نمود. </a:t>
            </a:r>
            <a:r>
              <a:rPr lang="fa-IR" sz="2000" dirty="0" smtClean="0">
                <a:solidFill>
                  <a:srgbClr val="C00000"/>
                </a:solidFill>
              </a:rPr>
              <a:t>فرهنگ تاثیر ذاتی و مستقیم خودش را بر روش رفتار و پاسخ جامعه نسبت به هر </a:t>
            </a:r>
            <a:r>
              <a:rPr lang="fa-IR" sz="2000" u="sng" dirty="0" smtClean="0">
                <a:solidFill>
                  <a:srgbClr val="C00000"/>
                </a:solidFill>
              </a:rPr>
              <a:t>پدیده نوینی </a:t>
            </a:r>
            <a:r>
              <a:rPr lang="fa-IR" sz="2000" dirty="0" smtClean="0">
                <a:solidFill>
                  <a:srgbClr val="C00000"/>
                </a:solidFill>
              </a:rPr>
              <a:t>از جمله ورود تکنولوژی را خواهد داشت</a:t>
            </a:r>
            <a:r>
              <a:rPr lang="fa-IR" sz="2000" dirty="0" smtClean="0"/>
              <a:t>. اگر چه هر جامعه ای مشخصه خاص خودش و تجارب فرهنگی ویژه ای دارد که بر اساس تاریخ، زبان و سایر عوامل دینی و فرهنگی مختص همان اجتماع شکل گرفته است. این موارد نگاه اعضای اجتماع را نسبت به جهان و پیرامون و نوع نیازهای انها را شکل می دهد</a:t>
            </a:r>
            <a:endParaRPr lang="fa-I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274638"/>
            <a:ext cx="3857652" cy="868346"/>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fontScale="90000"/>
          </a:bodyPr>
          <a:lstStyle/>
          <a:p>
            <a:pPr algn="r"/>
            <a:r>
              <a:rPr lang="fa-IR" sz="4000" b="1" dirty="0" smtClean="0"/>
              <a:t>    روش </a:t>
            </a:r>
            <a:r>
              <a:rPr lang="en-US" sz="4000" b="1" dirty="0" smtClean="0"/>
              <a:t>Hofstede</a:t>
            </a:r>
            <a:r>
              <a:rPr lang="en-US" sz="2000" b="1" dirty="0" smtClean="0"/>
              <a:t/>
            </a:r>
            <a:br>
              <a:rPr lang="en-US" sz="2000" b="1" dirty="0" smtClean="0"/>
            </a:br>
            <a:endParaRPr lang="fa-IR" sz="2000" dirty="0"/>
          </a:p>
        </p:txBody>
      </p:sp>
      <p:sp>
        <p:nvSpPr>
          <p:cNvPr id="3" name="Content Placeholder 2"/>
          <p:cNvSpPr>
            <a:spLocks noGrp="1"/>
          </p:cNvSpPr>
          <p:nvPr>
            <p:ph idx="1"/>
          </p:nvPr>
        </p:nvSpPr>
        <p:spPr>
          <a:xfrm>
            <a:off x="457200" y="1214422"/>
            <a:ext cx="8229600" cy="5500726"/>
          </a:xfrm>
          <a:blipFill>
            <a:blip r:embed="rId2">
              <a:duotone>
                <a:schemeClr val="bg2">
                  <a:shade val="45000"/>
                  <a:satMod val="135000"/>
                </a:schemeClr>
                <a:prstClr val="white"/>
              </a:duotone>
              <a:lum bright="-10000" contrast="6000"/>
            </a:blip>
            <a:stretch>
              <a:fillRect/>
            </a:stretch>
          </a:blipFill>
        </p:spPr>
        <p:txBody>
          <a:bodyPr>
            <a:noAutofit/>
          </a:bodyPr>
          <a:lstStyle/>
          <a:p>
            <a:pPr algn="just">
              <a:buNone/>
            </a:pPr>
            <a:r>
              <a:rPr lang="fa-IR" sz="2400" dirty="0" smtClean="0"/>
              <a:t>    </a:t>
            </a:r>
            <a:r>
              <a:rPr lang="fa-IR" sz="2400" dirty="0" smtClean="0">
                <a:solidFill>
                  <a:srgbClr val="002060"/>
                </a:solidFill>
              </a:rPr>
              <a:t> </a:t>
            </a:r>
            <a:r>
              <a:rPr lang="fa-IR" sz="2400" dirty="0" smtClean="0">
                <a:solidFill>
                  <a:schemeClr val="bg2">
                    <a:lumMod val="25000"/>
                  </a:schemeClr>
                </a:solidFill>
              </a:rPr>
              <a:t>بر اساس روش </a:t>
            </a:r>
            <a:r>
              <a:rPr lang="en-US" sz="2400" dirty="0" smtClean="0">
                <a:solidFill>
                  <a:schemeClr val="bg2">
                    <a:lumMod val="25000"/>
                  </a:schemeClr>
                </a:solidFill>
              </a:rPr>
              <a:t>Hofstede </a:t>
            </a:r>
            <a:r>
              <a:rPr lang="fa-IR" sz="2400" dirty="0" smtClean="0">
                <a:solidFill>
                  <a:schemeClr val="bg2">
                    <a:lumMod val="25000"/>
                  </a:schemeClr>
                </a:solidFill>
              </a:rPr>
              <a:t>فرهنگ عبارت است از مجموع برنامه های ذهنی که یک نفر از اعضای گروه را از دیگران متمایز می سازد. </a:t>
            </a:r>
            <a:r>
              <a:rPr lang="en-US" sz="2400" dirty="0" smtClean="0">
                <a:solidFill>
                  <a:schemeClr val="bg2">
                    <a:lumMod val="25000"/>
                  </a:schemeClr>
                </a:solidFill>
              </a:rPr>
              <a:t>Hofstede </a:t>
            </a:r>
            <a:r>
              <a:rPr lang="fa-IR" sz="2400" dirty="0" smtClean="0">
                <a:solidFill>
                  <a:schemeClr val="bg2">
                    <a:lumMod val="25000"/>
                  </a:schemeClr>
                </a:solidFill>
              </a:rPr>
              <a:t>یک روش تجربی بر اساس خواص فرهنگی را توسعه داد. بر اساس تحقیق صورت گرفته در بین 53 ملیت مختلف در بین سال های 1968 تا 1972 که طی آن یکصد و شانزده هزار کارمند در یک صنف بخصوص در شرکت </a:t>
            </a:r>
            <a:r>
              <a:rPr lang="en-US" sz="2400" dirty="0" smtClean="0">
                <a:solidFill>
                  <a:schemeClr val="bg2">
                    <a:lumMod val="25000"/>
                  </a:schemeClr>
                </a:solidFill>
              </a:rPr>
              <a:t>IBM </a:t>
            </a:r>
            <a:r>
              <a:rPr lang="fa-IR" sz="2400" dirty="0" smtClean="0">
                <a:solidFill>
                  <a:schemeClr val="bg2">
                    <a:lumMod val="25000"/>
                  </a:schemeClr>
                </a:solidFill>
              </a:rPr>
              <a:t>مورد آزمایش قرار گرفتند ، </a:t>
            </a:r>
            <a:r>
              <a:rPr lang="en-US" sz="2400" dirty="0" smtClean="0">
                <a:solidFill>
                  <a:schemeClr val="bg2">
                    <a:lumMod val="25000"/>
                  </a:schemeClr>
                </a:solidFill>
              </a:rPr>
              <a:t>Hostede </a:t>
            </a:r>
            <a:r>
              <a:rPr lang="fa-IR" sz="2400" dirty="0" smtClean="0">
                <a:solidFill>
                  <a:schemeClr val="bg2">
                    <a:lumMod val="25000"/>
                  </a:schemeClr>
                </a:solidFill>
              </a:rPr>
              <a:t>مشاهده کرد که </a:t>
            </a:r>
            <a:r>
              <a:rPr lang="fa-IR" sz="2400" b="1" dirty="0" smtClean="0">
                <a:solidFill>
                  <a:schemeClr val="tx1">
                    <a:lumMod val="95000"/>
                    <a:lumOff val="5000"/>
                  </a:schemeClr>
                </a:solidFill>
              </a:rPr>
              <a:t>میزان تاثیر تکنولوژی و فرهنگ بر یکدیگر در این جامعه هماهنگ ثابت است و قادر به ثابت نگه داشته شدن است</a:t>
            </a:r>
            <a:r>
              <a:rPr lang="fa-IR" sz="2400" dirty="0" smtClean="0">
                <a:solidFill>
                  <a:schemeClr val="bg2">
                    <a:lumMod val="25000"/>
                  </a:schemeClr>
                </a:solidFill>
              </a:rPr>
              <a:t>. وی بر همین اساس کشورهای 53 گانه موجود را دسته بندی کرد و با ایالات متحده مورد مقایسه قرار داد. در این مقایسه که 4 عامل مهم شامل میزان قدرت، پرهیز از تردید، اعتقاد به فردگرائی یا جمع گرائی، مردسالاری یا فمینسم در اجتماع مورد بررسی قرار گرفته است.</a:t>
            </a:r>
            <a:br>
              <a:rPr lang="fa-IR" sz="2400" dirty="0" smtClean="0">
                <a:solidFill>
                  <a:schemeClr val="bg2">
                    <a:lumMod val="25000"/>
                  </a:schemeClr>
                </a:solidFill>
              </a:rPr>
            </a:br>
            <a:r>
              <a:rPr lang="fa-IR" sz="2400" dirty="0" smtClean="0">
                <a:solidFill>
                  <a:schemeClr val="bg2">
                    <a:lumMod val="25000"/>
                  </a:schemeClr>
                </a:solidFill>
              </a:rPr>
              <a:t>البته روش و نتایج </a:t>
            </a:r>
            <a:r>
              <a:rPr lang="en-US" sz="2400" dirty="0" smtClean="0">
                <a:solidFill>
                  <a:schemeClr val="bg2">
                    <a:lumMod val="25000"/>
                  </a:schemeClr>
                </a:solidFill>
              </a:rPr>
              <a:t>Hofsted </a:t>
            </a:r>
            <a:r>
              <a:rPr lang="fa-IR" sz="2400" dirty="0" smtClean="0">
                <a:solidFill>
                  <a:schemeClr val="bg2">
                    <a:lumMod val="25000"/>
                  </a:schemeClr>
                </a:solidFill>
              </a:rPr>
              <a:t>در بسیاری از موارد مورد انتقاد قرار گرفته است. هر چند که او حداقل توانست ارتباط مداوم بین فرهنگ با میزان بسط و توزیع عوامل نوگرا در اجتماع را توضیح دهد.</a:t>
            </a:r>
            <a:endParaRPr lang="fa-IR" sz="2400" dirty="0">
              <a:solidFill>
                <a:schemeClr val="bg2">
                  <a:lumMod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6929486" cy="1000132"/>
          </a:xfrm>
          <a:solidFill>
            <a:schemeClr val="bg2"/>
          </a:solidFill>
          <a:ln>
            <a:solidFill>
              <a:schemeClr val="bg1">
                <a:lumMod val="65000"/>
              </a:schemeClr>
            </a:solidFill>
          </a:ln>
          <a:effectLst>
            <a:glow rad="228600">
              <a:schemeClr val="accent6">
                <a:lumMod val="40000"/>
                <a:lumOff val="60000"/>
                <a:alpha val="40000"/>
              </a:schemeClr>
            </a:glow>
          </a:effectLst>
        </p:spPr>
        <p:txBody>
          <a:bodyPr>
            <a:normAutofit fontScale="90000"/>
          </a:bodyPr>
          <a:lstStyle/>
          <a:p>
            <a:pPr algn="r"/>
            <a:r>
              <a:rPr lang="fa-IR" sz="3100" b="1" dirty="0" smtClean="0"/>
              <a:t>    </a:t>
            </a:r>
            <a:br>
              <a:rPr lang="fa-IR" sz="3100" b="1" dirty="0" smtClean="0"/>
            </a:br>
            <a:r>
              <a:rPr lang="fa-IR" sz="3100" b="1" dirty="0" smtClean="0"/>
              <a:t>      فرهنگ</a:t>
            </a:r>
            <a:r>
              <a:rPr lang="fa-IR" b="1" dirty="0" smtClean="0"/>
              <a:t> و توسعه تکنولوژی اطلاعات</a:t>
            </a:r>
            <a:br>
              <a:rPr lang="fa-IR" b="1" dirty="0" smtClean="0"/>
            </a:br>
            <a:endParaRPr lang="fa-IR" dirty="0"/>
          </a:p>
        </p:txBody>
      </p:sp>
      <p:sp>
        <p:nvSpPr>
          <p:cNvPr id="3" name="Content Placeholder 2"/>
          <p:cNvSpPr>
            <a:spLocks noGrp="1"/>
          </p:cNvSpPr>
          <p:nvPr>
            <p:ph idx="1"/>
          </p:nvPr>
        </p:nvSpPr>
        <p:spPr>
          <a:xfrm>
            <a:off x="457200" y="1285860"/>
            <a:ext cx="8229600" cy="4840303"/>
          </a:xfrm>
          <a:blipFill>
            <a:blip r:embed="rId2">
              <a:lum bright="52000" contrast="-66000"/>
            </a:blip>
            <a:stretch>
              <a:fillRect/>
            </a:stretch>
          </a:blipFill>
        </p:spPr>
        <p:txBody>
          <a:bodyPr>
            <a:normAutofit lnSpcReduction="10000"/>
          </a:bodyPr>
          <a:lstStyle/>
          <a:p>
            <a:pPr>
              <a:lnSpc>
                <a:spcPct val="150000"/>
              </a:lnSpc>
            </a:pPr>
            <a:r>
              <a:rPr lang="fa-IR" sz="1800" dirty="0" smtClean="0"/>
              <a:t>بر اساس نظر </a:t>
            </a:r>
            <a:r>
              <a:rPr lang="en-US" sz="1800" dirty="0" smtClean="0"/>
              <a:t>Roby </a:t>
            </a:r>
            <a:r>
              <a:rPr lang="fa-IR" sz="1800" dirty="0" smtClean="0"/>
              <a:t>و </a:t>
            </a:r>
            <a:r>
              <a:rPr lang="en-US" sz="1800" dirty="0" smtClean="0"/>
              <a:t>Rodriguez Diaz </a:t>
            </a:r>
            <a:r>
              <a:rPr lang="fa-IR" sz="1800" dirty="0" smtClean="0"/>
              <a:t>مطالعات در مورد تاثیر فرهنگ بر رشد و توسعه فناوری اطلاعات را می توان به دو بخش تقسیم کرد:</a:t>
            </a:r>
            <a:br>
              <a:rPr lang="fa-IR" sz="1800" dirty="0" smtClean="0"/>
            </a:br>
            <a:r>
              <a:rPr lang="fa-IR" sz="1800" dirty="0" smtClean="0"/>
              <a:t>1) تاثیر فرهنگ ملی بر رشد تکنولوژی اطلاعات</a:t>
            </a:r>
          </a:p>
          <a:p>
            <a:pPr>
              <a:lnSpc>
                <a:spcPct val="150000"/>
              </a:lnSpc>
            </a:pPr>
            <a:r>
              <a:rPr lang="fa-IR" sz="1800" dirty="0" smtClean="0"/>
              <a:t>2) تاثیر فرهنگ سازمانی بر رشد تکنولوژی اطلاعات</a:t>
            </a:r>
          </a:p>
          <a:p>
            <a:pPr>
              <a:buNone/>
            </a:pPr>
            <a:endParaRPr lang="fa-IR" sz="1800" dirty="0" smtClean="0"/>
          </a:p>
          <a:p>
            <a:pPr algn="just">
              <a:lnSpc>
                <a:spcPct val="150000"/>
              </a:lnSpc>
              <a:buNone/>
            </a:pPr>
            <a:r>
              <a:rPr lang="fa-IR" sz="1800" dirty="0" smtClean="0"/>
              <a:t>      </a:t>
            </a:r>
            <a:r>
              <a:rPr lang="fa-IR" sz="2000" b="1" dirty="0" smtClean="0">
                <a:solidFill>
                  <a:srgbClr val="C00000"/>
                </a:solidFill>
              </a:rPr>
              <a:t>بر این اساس فرهنگ ملی تاثیر بسیار زیادی بر مدیریت اطلاعات در سطح جهان دارد</a:t>
            </a:r>
            <a:r>
              <a:rPr lang="fa-IR" sz="1800" dirty="0" smtClean="0"/>
              <a:t>. کارهای تحقیقاتی تجربی فراوانی در این مورد انجام شده است که نشان می دهد تاثیر شدید فرهنگ بر استفاده از عواملی مانند اینترنت و ایمیل در کشور هائی مانند ژاپن و امریکا بسیار مهم بوده است. بر اساس مشاهدات صورت گرفته استفاده از تلفن نیز در بدو امر با تاثیرات و چالش های مشابهی همراه بوده است. در حال حاضر نیز در ژاپن عمدتا از فکس استفاده می شود و در حالیکه در آمریکا استفاده عمده سیستم های تجاری و علمی و اداری از ایمیل است. نوع نگاه به موضوع امنیت و مقولات فرهنگی بسیار در این امر تاثیر داشته است.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dirty="0"/>
          </a:p>
        </p:txBody>
      </p:sp>
      <p:pic>
        <p:nvPicPr>
          <p:cNvPr id="8" name="Content Placeholder 7" descr="d8a72efb-6836-4516-bd2c-5e4aaaedc95b.gif"/>
          <p:cNvPicPr>
            <a:picLocks noGrp="1" noChangeAspect="1"/>
          </p:cNvPicPr>
          <p:nvPr>
            <p:ph idx="1"/>
          </p:nvPr>
        </p:nvPicPr>
        <p:blipFill>
          <a:blip r:embed="rId2"/>
          <a:stretch>
            <a:fillRect/>
          </a:stretch>
        </p:blipFill>
        <p:spPr>
          <a:xfrm>
            <a:off x="4572000" y="0"/>
            <a:ext cx="4572000" cy="6858000"/>
          </a:xfrm>
        </p:spPr>
      </p:pic>
      <p:sp>
        <p:nvSpPr>
          <p:cNvPr id="7" name="Text Placeholder 6"/>
          <p:cNvSpPr>
            <a:spLocks noGrp="1"/>
          </p:cNvSpPr>
          <p:nvPr>
            <p:ph type="body" sz="half" idx="2"/>
          </p:nvPr>
        </p:nvSpPr>
        <p:spPr>
          <a:xfrm>
            <a:off x="0" y="0"/>
            <a:ext cx="4572000" cy="6858000"/>
          </a:xfrm>
          <a:blipFill>
            <a:blip r:embed="rId3"/>
            <a:stretch>
              <a:fillRect/>
            </a:stretch>
          </a:blipFill>
        </p:spPr>
        <p:txBody>
          <a:bodyPr/>
          <a:lstStyle/>
          <a:p>
            <a:pPr algn="justLow"/>
            <a:r>
              <a:rPr lang="en-US" sz="2000" dirty="0">
                <a:solidFill>
                  <a:schemeClr val="bg1"/>
                </a:solidFill>
              </a:rPr>
              <a:t> </a:t>
            </a:r>
            <a:r>
              <a:rPr lang="fa-IR" sz="2000" dirty="0">
                <a:solidFill>
                  <a:schemeClr val="bg1"/>
                </a:solidFill>
              </a:rPr>
              <a:t>در سال ۱۹۴۳ و در بحبوحه </a:t>
            </a:r>
            <a:r>
              <a:rPr lang="fa-IR" sz="2000" u="sng" dirty="0">
                <a:solidFill>
                  <a:schemeClr val="accent2">
                    <a:lumMod val="75000"/>
                  </a:schemeClr>
                </a:solidFill>
              </a:rPr>
              <a:t>جنگ جهانی </a:t>
            </a:r>
            <a:r>
              <a:rPr lang="fa-IR" sz="2000" u="sng" dirty="0" smtClean="0">
                <a:solidFill>
                  <a:schemeClr val="accent2">
                    <a:lumMod val="75000"/>
                  </a:schemeClr>
                </a:solidFill>
              </a:rPr>
              <a:t>دوم</a:t>
            </a:r>
            <a:r>
              <a:rPr lang="fa-IR" sz="2000" u="sng" dirty="0">
                <a:solidFill>
                  <a:schemeClr val="accent2">
                    <a:lumMod val="75000"/>
                  </a:schemeClr>
                </a:solidFill>
              </a:rPr>
              <a:t> </a:t>
            </a:r>
            <a:r>
              <a:rPr lang="fa-IR" sz="2000" dirty="0" smtClean="0">
                <a:solidFill>
                  <a:schemeClr val="bg1"/>
                </a:solidFill>
              </a:rPr>
              <a:t>دولت </a:t>
            </a:r>
            <a:r>
              <a:rPr lang="fa-IR" sz="2000" dirty="0">
                <a:solidFill>
                  <a:schemeClr val="bg1"/>
                </a:solidFill>
              </a:rPr>
              <a:t>آمریکا طرحی سری برای ساخت دستگاهی را آغاز کرد که بتواند مکالمات </a:t>
            </a:r>
            <a:r>
              <a:rPr lang="fa-IR" sz="2000" u="sng" dirty="0">
                <a:solidFill>
                  <a:srgbClr val="FF0000"/>
                </a:solidFill>
              </a:rPr>
              <a:t>رمزنگاری‌شدهٔ </a:t>
            </a:r>
            <a:r>
              <a:rPr lang="fa-IR" sz="2000" dirty="0">
                <a:solidFill>
                  <a:schemeClr val="bg1"/>
                </a:solidFill>
              </a:rPr>
              <a:t>آلمانی‌ها را رمزبرداری کند. این مسئولیت را </a:t>
            </a:r>
            <a:r>
              <a:rPr lang="fa-IR" sz="2000" dirty="0" smtClean="0">
                <a:solidFill>
                  <a:schemeClr val="bg1"/>
                </a:solidFill>
              </a:rPr>
              <a:t>شرکت </a:t>
            </a:r>
            <a:r>
              <a:rPr lang="fa-IR" sz="2000" u="sng" dirty="0" smtClean="0">
                <a:solidFill>
                  <a:srgbClr val="FF0000"/>
                </a:solidFill>
              </a:rPr>
              <a:t>آی‌بی‌ام</a:t>
            </a:r>
            <a:r>
              <a:rPr lang="fa-IR" sz="2000" u="sng" dirty="0">
                <a:solidFill>
                  <a:srgbClr val="FF0000"/>
                </a:solidFill>
              </a:rPr>
              <a:t> </a:t>
            </a:r>
            <a:r>
              <a:rPr lang="fa-IR" sz="2000" u="sng" dirty="0" smtClean="0">
                <a:solidFill>
                  <a:srgbClr val="FF0000"/>
                </a:solidFill>
              </a:rPr>
              <a:t>و دانشگاه هاروارد</a:t>
            </a:r>
            <a:r>
              <a:rPr lang="en-US" sz="2000" dirty="0" smtClean="0">
                <a:solidFill>
                  <a:schemeClr val="bg1"/>
                </a:solidFill>
              </a:rPr>
              <a:t> </a:t>
            </a:r>
            <a:r>
              <a:rPr lang="fa-IR" sz="2000" dirty="0" smtClean="0">
                <a:solidFill>
                  <a:schemeClr val="bg1"/>
                </a:solidFill>
              </a:rPr>
              <a:t>به عهده گرفتند که سرانجام به ساخت دستگاهی به نام</a:t>
            </a:r>
            <a:r>
              <a:rPr lang="en-US" sz="2000" u="sng" dirty="0" smtClean="0">
                <a:solidFill>
                  <a:srgbClr val="FF0000"/>
                </a:solidFill>
              </a:rPr>
              <a:t>ASCC</a:t>
            </a:r>
            <a:r>
              <a:rPr lang="en-US" sz="2000" dirty="0" smtClean="0">
                <a:solidFill>
                  <a:schemeClr val="bg1"/>
                </a:solidFill>
              </a:rPr>
              <a:t> </a:t>
            </a:r>
            <a:r>
              <a:rPr lang="fa-IR" sz="2000" dirty="0" smtClean="0">
                <a:solidFill>
                  <a:schemeClr val="bg1"/>
                </a:solidFill>
              </a:rPr>
              <a:t>در سال ۱۹۴۴ انجامید. این دستگاه پنج تنی که ۱۵ متر درازا و ۲٫۵ متر بلندی داشت، می‌توانست تا ۷۲ عدد ۲۴ رقمی را در خود نگاه دارد</a:t>
            </a:r>
            <a:endParaRPr lang="en-US" sz="2000" dirty="0">
              <a:solidFill>
                <a:schemeClr val="bg1"/>
              </a:solidFill>
            </a:endParaRPr>
          </a:p>
          <a:p>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6143668" cy="1143000"/>
          </a:xfrm>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ormAutofit/>
          </a:bodyPr>
          <a:lstStyle/>
          <a:p>
            <a:pPr algn="r"/>
            <a:r>
              <a:rPr lang="fa-IR" sz="3600" dirty="0" smtClean="0"/>
              <a:t>   مدل جهانی رشد تکنولوژی  </a:t>
            </a:r>
            <a:r>
              <a:rPr lang="en-US" sz="3600" dirty="0" smtClean="0"/>
              <a:t>ATM</a:t>
            </a:r>
            <a:endParaRPr lang="fa-IR" sz="3600" dirty="0"/>
          </a:p>
        </p:txBody>
      </p:sp>
      <p:sp>
        <p:nvSpPr>
          <p:cNvPr id="3" name="Content Placeholder 2"/>
          <p:cNvSpPr>
            <a:spLocks noGrp="1"/>
          </p:cNvSpPr>
          <p:nvPr>
            <p:ph idx="1"/>
          </p:nvPr>
        </p:nvSpPr>
        <p:spPr>
          <a:blipFill>
            <a:blip r:embed="rId2"/>
            <a:stretch>
              <a:fillRect/>
            </a:stretch>
          </a:blipFill>
          <a:effectLst>
            <a:glow rad="228600">
              <a:schemeClr val="accent1">
                <a:satMod val="175000"/>
                <a:alpha val="40000"/>
              </a:schemeClr>
            </a:glow>
          </a:effectLst>
        </p:spPr>
        <p:txBody>
          <a:bodyPr>
            <a:normAutofit fontScale="92500"/>
          </a:bodyPr>
          <a:lstStyle/>
          <a:p>
            <a:pPr algn="just">
              <a:lnSpc>
                <a:spcPct val="150000"/>
              </a:lnSpc>
              <a:buNone/>
            </a:pPr>
            <a:r>
              <a:rPr lang="fa-IR" sz="2000" dirty="0" smtClean="0"/>
              <a:t>     </a:t>
            </a:r>
            <a:r>
              <a:rPr lang="fa-IR" sz="2400" dirty="0" smtClean="0">
                <a:solidFill>
                  <a:schemeClr val="bg1">
                    <a:lumMod val="85000"/>
                  </a:schemeClr>
                </a:solidFill>
              </a:rPr>
              <a:t>مدل جهانی رشد تکنولوژی (</a:t>
            </a:r>
            <a:r>
              <a:rPr lang="en-US" sz="2400" dirty="0" smtClean="0">
                <a:solidFill>
                  <a:schemeClr val="bg1">
                    <a:lumMod val="85000"/>
                  </a:schemeClr>
                </a:solidFill>
              </a:rPr>
              <a:t>Technology Adoption Model, TAM) </a:t>
            </a:r>
            <a:r>
              <a:rPr lang="fa-IR" sz="2400" dirty="0" smtClean="0">
                <a:solidFill>
                  <a:schemeClr val="bg1">
                    <a:lumMod val="85000"/>
                  </a:schemeClr>
                </a:solidFill>
              </a:rPr>
              <a:t>یک مدل تئوری بسیار مهم برای این موضوع در اختیار می گذارد. تعداد بسیار زیادی از محقیقن میزان صحت این تئوری را بررسی و تائید نموده اند. </a:t>
            </a:r>
            <a:r>
              <a:rPr lang="en-US" sz="2400" b="1" dirty="0" smtClean="0">
                <a:solidFill>
                  <a:srgbClr val="FFC000"/>
                </a:solidFill>
              </a:rPr>
              <a:t>TAM </a:t>
            </a:r>
            <a:r>
              <a:rPr lang="fa-IR" sz="2400" b="1" dirty="0" smtClean="0">
                <a:solidFill>
                  <a:srgbClr val="FFC000"/>
                </a:solidFill>
              </a:rPr>
              <a:t>تصریح می کند که میزان سادگی استفاده از یک تکنولوژی و میزان فایده مندی آن قویا با میزان گرایش اجتماع و پذیرش یک تکنولوژی جدید موثر بوده و در رشد آن تاثیر گذار است</a:t>
            </a:r>
            <a:r>
              <a:rPr lang="fa-IR" sz="2400" dirty="0" smtClean="0">
                <a:solidFill>
                  <a:schemeClr val="bg1">
                    <a:lumMod val="85000"/>
                  </a:schemeClr>
                </a:solidFill>
              </a:rPr>
              <a:t>. تعدادی از تحقیقات تجربی و میدانی در خصوص تئوری </a:t>
            </a:r>
            <a:r>
              <a:rPr lang="en-US" sz="2400" dirty="0" smtClean="0">
                <a:solidFill>
                  <a:schemeClr val="bg1">
                    <a:lumMod val="85000"/>
                  </a:schemeClr>
                </a:solidFill>
              </a:rPr>
              <a:t>TAM </a:t>
            </a:r>
            <a:r>
              <a:rPr lang="fa-IR" sz="2400" dirty="0" smtClean="0">
                <a:solidFill>
                  <a:schemeClr val="bg1">
                    <a:lumMod val="85000"/>
                  </a:schemeClr>
                </a:solidFill>
              </a:rPr>
              <a:t>نشان می دهد که این تئوری در بیش از 40 درصد موارد می تواند میزان استفاده و گرایش و نهایتا رشد تکنولوژی اطلاعات در یک جامعه به درستی توضیح داده و تبیین کند</a:t>
            </a:r>
            <a:r>
              <a:rPr lang="fa-IR" sz="2000" dirty="0" smtClean="0">
                <a:solidFill>
                  <a:schemeClr val="bg1">
                    <a:lumMod val="85000"/>
                  </a:schemeClr>
                </a:solidFill>
              </a:rPr>
              <a:t>.</a:t>
            </a:r>
            <a:endParaRPr lang="fa-IR" sz="2000" dirty="0">
              <a:solidFill>
                <a:schemeClr val="bg1">
                  <a:lumMod val="8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4429124" cy="6858000"/>
          </a:xfrm>
          <a:solidFill>
            <a:schemeClr val="bg1">
              <a:lumMod val="85000"/>
            </a:schemeClr>
          </a:solidFill>
        </p:spPr>
        <p:txBody>
          <a:bodyPr>
            <a:normAutofit/>
          </a:bodyPr>
          <a:lstStyle/>
          <a:p>
            <a:pPr algn="just"/>
            <a:r>
              <a:rPr lang="fa-IR" sz="2800" b="1" cap="all" dirty="0" smtClean="0"/>
              <a:t>فرهنگ استفاده از تکنولوژی در بین ایرانیان</a:t>
            </a:r>
            <a:r>
              <a:rPr lang="fa-IR" sz="2000" b="1" cap="all" dirty="0" smtClean="0">
                <a:solidFill>
                  <a:schemeClr val="bg1"/>
                </a:solidFill>
              </a:rPr>
              <a:t/>
            </a:r>
            <a:br>
              <a:rPr lang="fa-IR" sz="2000" b="1" cap="all" dirty="0" smtClean="0">
                <a:solidFill>
                  <a:schemeClr val="bg1"/>
                </a:solidFill>
              </a:rPr>
            </a:br>
            <a:r>
              <a:rPr lang="fa-IR" sz="2000" dirty="0" smtClean="0">
                <a:solidFill>
                  <a:schemeClr val="tx1">
                    <a:lumMod val="95000"/>
                    <a:lumOff val="5000"/>
                  </a:schemeClr>
                </a:solidFill>
              </a:rPr>
              <a:t>وقتی یک تکنولوژی بصورت بومی تکمیل           می شود این امر بمرور زمان صورت می‌گیرد و جامعه کم‌کم با ابعاد مختلف آن آشنا می‌شود و خود را برای استفاده صحیح از آن آماده می‌کند. در مقابل وقتی کشوری از یک تکنولوژی مهم و در عین حال جذاب و تاثیر گذار کاملاً دور بوده باشد، بمحض وارد کردن آن تکنولوژی بدلیل افزایش بیش از حد تقاضا، گسترش تکنولوژی جدید با سرعت فوق‌العاده زیادی در مدت کوتاهی انجام می‌پذیرد و درعمل مانند یک شوک به جامعه می‌باشد بدون آنکه عموم مردم هنوز تمرین و آمادگی لازم برای هضم و برخورد صحیح با این تکنولوژی را داشته باشند.</a:t>
            </a:r>
            <a:br>
              <a:rPr lang="fa-IR" sz="2000" dirty="0" smtClean="0">
                <a:solidFill>
                  <a:schemeClr val="tx1">
                    <a:lumMod val="95000"/>
                    <a:lumOff val="5000"/>
                  </a:schemeClr>
                </a:solidFill>
              </a:rPr>
            </a:br>
            <a:r>
              <a:rPr lang="fa-IR" sz="2000" dirty="0" smtClean="0">
                <a:solidFill>
                  <a:schemeClr val="tx1">
                    <a:lumMod val="95000"/>
                    <a:lumOff val="5000"/>
                  </a:schemeClr>
                </a:solidFill>
              </a:rPr>
              <a:t>مثال اتومبیل یک نمونه واضح این مساله بود.</a:t>
            </a:r>
            <a:br>
              <a:rPr lang="fa-IR" sz="2000" dirty="0" smtClean="0">
                <a:solidFill>
                  <a:schemeClr val="tx1">
                    <a:lumMod val="95000"/>
                    <a:lumOff val="5000"/>
                  </a:schemeClr>
                </a:solidFill>
              </a:rPr>
            </a:br>
            <a:r>
              <a:rPr lang="fa-IR" sz="2000" b="1" dirty="0" smtClean="0"/>
              <a:t>بقول یک افسر راهنمایی (( تمام این مشکلاتی که ما ایرانیها امروز در مورد ترافیک و اتومبیل و تصادفات و غیره داریم بخاطر اینه که ما اتومبیل را از خارج آوردیم توی ایران ولی </a:t>
            </a:r>
            <a:r>
              <a:rPr lang="fa-IR" sz="2400" b="1" u="sng" dirty="0" smtClean="0"/>
              <a:t>فرهنگ استفاده صحیح از آنرا نیاوردیم.))</a:t>
            </a:r>
            <a:endParaRPr lang="fa-IR" sz="2400" b="1" u="sng" dirty="0"/>
          </a:p>
        </p:txBody>
      </p:sp>
      <p:pic>
        <p:nvPicPr>
          <p:cNvPr id="7" name="Content Placeholder 6" descr="image004.jpg"/>
          <p:cNvPicPr>
            <a:picLocks noGrp="1" noChangeAspect="1"/>
          </p:cNvPicPr>
          <p:nvPr>
            <p:ph sz="half" idx="1"/>
          </p:nvPr>
        </p:nvPicPr>
        <p:blipFill>
          <a:blip r:embed="rId2"/>
          <a:stretch>
            <a:fillRect/>
          </a:stretch>
        </p:blipFill>
        <p:spPr>
          <a:xfrm>
            <a:off x="4429124" y="3143250"/>
            <a:ext cx="4714876" cy="3714750"/>
          </a:xfrm>
        </p:spPr>
      </p:pic>
      <p:pic>
        <p:nvPicPr>
          <p:cNvPr id="8" name="Content Placeholder 7" descr="image002.jpg"/>
          <p:cNvPicPr>
            <a:picLocks noGrp="1" noChangeAspect="1"/>
          </p:cNvPicPr>
          <p:nvPr>
            <p:ph sz="half" idx="2"/>
          </p:nvPr>
        </p:nvPicPr>
        <p:blipFill>
          <a:blip r:embed="rId3"/>
          <a:stretch>
            <a:fillRect/>
          </a:stretch>
        </p:blipFill>
        <p:spPr>
          <a:xfrm>
            <a:off x="4429124" y="0"/>
            <a:ext cx="4714876" cy="3143247"/>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714488"/>
          </a:xfr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pPr algn="just"/>
            <a:r>
              <a:rPr lang="fa-IR" sz="2400" b="1" dirty="0" smtClean="0">
                <a:solidFill>
                  <a:srgbClr val="C00000"/>
                </a:solidFill>
              </a:rPr>
              <a:t>شوخی نیست که یک ملت هر ساله حدود سیصد هزار نفر از افراد خود را کشته یا مجروح کند چون دارد به سر کار، مهمانی، خرید و یا مسافرت می‌رود. تنها در دوران پس از انقلاب، لااقل 700 هزار قبر برای کشته‌های رانندگی حفر شده و دست کم 15 میلیون نفر مجروح شده‌اند که تعدادی از آنان باید باقی عمر را بر روی تخت و یا ویلچر بگذرانند.</a:t>
            </a:r>
            <a:endParaRPr lang="fa-IR" sz="2400" b="1" dirty="0">
              <a:solidFill>
                <a:srgbClr val="C00000"/>
              </a:solidFill>
            </a:endParaRPr>
          </a:p>
        </p:txBody>
      </p:sp>
      <p:sp>
        <p:nvSpPr>
          <p:cNvPr id="6" name="Content Placeholder 5"/>
          <p:cNvSpPr>
            <a:spLocks noGrp="1"/>
          </p:cNvSpPr>
          <p:nvPr>
            <p:ph idx="1"/>
          </p:nvPr>
        </p:nvSpPr>
        <p:spPr>
          <a:xfrm>
            <a:off x="0" y="1785926"/>
            <a:ext cx="9144000" cy="5072074"/>
          </a:xfrm>
          <a:blipFill>
            <a:blip r:embed="rId2">
              <a:duotone>
                <a:schemeClr val="accent2">
                  <a:shade val="45000"/>
                  <a:satMod val="135000"/>
                </a:schemeClr>
                <a:prstClr val="white"/>
              </a:duotone>
              <a:lum bright="16000"/>
            </a:blip>
            <a:stretch>
              <a:fillRect/>
            </a:stretch>
          </a:blipFill>
        </p:spPr>
        <p:txBody>
          <a:bodyPr>
            <a:normAutofit/>
          </a:bodyPr>
          <a:lstStyle/>
          <a:p>
            <a:pPr>
              <a:buNone/>
            </a:pPr>
            <a:r>
              <a:rPr lang="fa-IR" sz="1800" dirty="0" smtClean="0"/>
              <a:t>           </a:t>
            </a:r>
            <a:r>
              <a:rPr lang="fa-IR" sz="2800" b="1" dirty="0" smtClean="0"/>
              <a:t>ما به </a:t>
            </a:r>
            <a:r>
              <a:rPr lang="fa-IR" sz="2800" b="1" u="sng" dirty="0" smtClean="0">
                <a:solidFill>
                  <a:srgbClr val="C00000"/>
                </a:solidFill>
              </a:rPr>
              <a:t>فرهنگ سازی </a:t>
            </a:r>
            <a:r>
              <a:rPr lang="fa-IR" sz="2800" b="1" dirty="0" smtClean="0"/>
              <a:t>بسیار بیشتر از کیسه هوا ترمز</a:t>
            </a:r>
            <a:r>
              <a:rPr lang="en-US" sz="2800" b="1" dirty="0" smtClean="0"/>
              <a:t>ABS</a:t>
            </a:r>
            <a:r>
              <a:rPr lang="fa-IR" sz="2800" b="1" dirty="0" smtClean="0"/>
              <a:t>نیازمندیم</a:t>
            </a:r>
          </a:p>
          <a:p>
            <a:pPr algn="just">
              <a:lnSpc>
                <a:spcPct val="150000"/>
              </a:lnSpc>
              <a:buNone/>
            </a:pPr>
            <a:r>
              <a:rPr lang="fa-IR" sz="2800" b="1" dirty="0" smtClean="0"/>
              <a:t>   </a:t>
            </a:r>
            <a:r>
              <a:rPr lang="fa-IR" sz="2800" dirty="0" smtClean="0"/>
              <a:t> </a:t>
            </a:r>
            <a:r>
              <a:rPr lang="fa-IR" sz="1800" dirty="0" smtClean="0">
                <a:solidFill>
                  <a:schemeClr val="tx1">
                    <a:lumMod val="95000"/>
                    <a:lumOff val="5000"/>
                  </a:schemeClr>
                </a:solidFill>
              </a:rPr>
              <a:t>به</a:t>
            </a:r>
            <a:r>
              <a:rPr lang="fa-IR" sz="2800" dirty="0" smtClean="0">
                <a:solidFill>
                  <a:schemeClr val="tx1">
                    <a:lumMod val="95000"/>
                    <a:lumOff val="5000"/>
                  </a:schemeClr>
                </a:solidFill>
              </a:rPr>
              <a:t> </a:t>
            </a:r>
            <a:r>
              <a:rPr lang="fa-IR" sz="1800" dirty="0" smtClean="0">
                <a:solidFill>
                  <a:schemeClr val="tx1">
                    <a:lumMod val="95000"/>
                    <a:lumOff val="5000"/>
                  </a:schemeClr>
                </a:solidFill>
              </a:rPr>
              <a:t>راستی ما را چه شده است که یکی از بی فرهنگ ترین مردم دنیا در رانندگی از آب درآمده ایم به طوری که در کنار معرفی جاذبه‌های گردشگری در ایران، </a:t>
            </a:r>
            <a:r>
              <a:rPr lang="fa-IR" sz="1800" u="sng" dirty="0" smtClean="0"/>
              <a:t>«</a:t>
            </a:r>
            <a:r>
              <a:rPr lang="fa-IR" sz="1800" b="1" u="sng" dirty="0" smtClean="0"/>
              <a:t>هشدار جدی نسبت به رانندگی خطرناک ایرانیان</a:t>
            </a:r>
            <a:r>
              <a:rPr lang="fa-IR" sz="1800" u="sng" dirty="0" smtClean="0"/>
              <a:t>» </a:t>
            </a:r>
            <a:r>
              <a:rPr lang="fa-IR" sz="1800" dirty="0" smtClean="0">
                <a:solidFill>
                  <a:schemeClr val="tx1">
                    <a:lumMod val="95000"/>
                    <a:lumOff val="5000"/>
                  </a:schemeClr>
                </a:solidFill>
              </a:rPr>
              <a:t>یکی از بخش‌های جدایی ناپذیر کتابچه‌های راهنمای جهانگردان است؟</a:t>
            </a:r>
            <a:r>
              <a:rPr lang="fa-IR" sz="1800" b="1" dirty="0" smtClean="0">
                <a:solidFill>
                  <a:schemeClr val="tx1">
                    <a:lumMod val="95000"/>
                    <a:lumOff val="5000"/>
                  </a:schemeClr>
                </a:solidFill>
              </a:rPr>
              <a:t> </a:t>
            </a:r>
          </a:p>
          <a:p>
            <a:pPr algn="just">
              <a:lnSpc>
                <a:spcPct val="150000"/>
              </a:lnSpc>
              <a:buNone/>
            </a:pPr>
            <a:r>
              <a:rPr lang="fa-IR" sz="1800" b="1" dirty="0" smtClean="0">
                <a:solidFill>
                  <a:schemeClr val="tx1">
                    <a:lumMod val="95000"/>
                    <a:lumOff val="5000"/>
                  </a:schemeClr>
                </a:solidFill>
              </a:rPr>
              <a:t>       </a:t>
            </a:r>
            <a:r>
              <a:rPr lang="fa-IR" sz="1800" dirty="0" smtClean="0">
                <a:solidFill>
                  <a:schemeClr val="tx1">
                    <a:lumMod val="95000"/>
                    <a:lumOff val="5000"/>
                  </a:schemeClr>
                </a:solidFill>
              </a:rPr>
              <a:t>من ایرانی بازی زندگی را رقابتی انفرادی و هر فعالیتی را یک مسابقه می دانم به همین دلیل در جاهایی هم که نیاز به سرعت و پایمال کردن حقوق دیگران نیست اما چون به این کار شرطی شده ام این کار را انجام خواهم داد.</a:t>
            </a:r>
            <a:r>
              <a:rPr lang="fa-IR" sz="1800" b="1" dirty="0" smtClean="0">
                <a:solidFill>
                  <a:schemeClr val="tx1">
                    <a:lumMod val="95000"/>
                    <a:lumOff val="5000"/>
                  </a:schemeClr>
                </a:solidFill>
              </a:rPr>
              <a:t> </a:t>
            </a:r>
          </a:p>
          <a:p>
            <a:pPr algn="just">
              <a:lnSpc>
                <a:spcPct val="150000"/>
              </a:lnSpc>
              <a:buNone/>
            </a:pPr>
            <a:r>
              <a:rPr lang="fa-IR" sz="1800" b="1" dirty="0" smtClean="0">
                <a:solidFill>
                  <a:schemeClr val="tx1">
                    <a:lumMod val="95000"/>
                    <a:lumOff val="5000"/>
                  </a:schemeClr>
                </a:solidFill>
              </a:rPr>
              <a:t>      </a:t>
            </a:r>
            <a:r>
              <a:rPr lang="fa-IR" sz="1800" dirty="0" smtClean="0">
                <a:solidFill>
                  <a:schemeClr val="tx1">
                    <a:lumMod val="95000"/>
                    <a:lumOff val="5000"/>
                  </a:schemeClr>
                </a:solidFill>
              </a:rPr>
              <a:t> در هر 24 دقیقه یک ایرانی بر اثر سانحه رانندگی جان خود را از دست می دهد توجه کنید هر 24 دقیقه</a:t>
            </a:r>
          </a:p>
          <a:p>
            <a:pPr algn="just">
              <a:lnSpc>
                <a:spcPct val="150000"/>
              </a:lnSpc>
              <a:buNone/>
            </a:pPr>
            <a:r>
              <a:rPr lang="fa-IR" sz="1800" b="1" dirty="0" smtClean="0">
                <a:solidFill>
                  <a:schemeClr val="tx1">
                    <a:lumMod val="95000"/>
                    <a:lumOff val="5000"/>
                  </a:schemeClr>
                </a:solidFill>
              </a:rPr>
              <a:t>     </a:t>
            </a:r>
            <a:r>
              <a:rPr lang="fa-IR" sz="1800" dirty="0" smtClean="0">
                <a:solidFill>
                  <a:schemeClr val="tx1">
                    <a:lumMod val="95000"/>
                    <a:lumOff val="5000"/>
                  </a:schemeClr>
                </a:solidFill>
              </a:rPr>
              <a:t>رانندگی در دنیا یک امر «جمعی» است ولی در ایران یک امر «فردی» تلقی می‌شود. رانندگی در ایران یعنی «می خواهم خودم را با خودرو به مقصدم برسانم». پس رانندگان دیگر، «رقیب» من هستند و من نباید از رقبا عقب بمانم...هر فضای خالی که پیدا شد باید زودتر از دیگران آن را پر کنم</a:t>
            </a:r>
            <a:endParaRPr lang="fa-IR" sz="1800" b="1" dirty="0">
              <a:solidFill>
                <a:schemeClr val="tx1">
                  <a:lumMod val="95000"/>
                  <a:lumOff val="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562" y="0"/>
            <a:ext cx="4643438" cy="6858000"/>
          </a:xfrm>
          <a:solidFill>
            <a:schemeClr val="bg1">
              <a:lumMod val="85000"/>
            </a:schemeClr>
          </a:solidFill>
        </p:spPr>
        <p:txBody>
          <a:bodyPr>
            <a:normAutofit/>
          </a:bodyPr>
          <a:lstStyle/>
          <a:p>
            <a:pPr algn="justLow">
              <a:lnSpc>
                <a:spcPct val="150000"/>
              </a:lnSpc>
            </a:pPr>
            <a:r>
              <a:rPr lang="fa-IR" sz="1800" b="1" dirty="0" smtClean="0">
                <a:latin typeface="Tahoma" pitchFamily="34" charset="0"/>
                <a:cs typeface="Tahoma" pitchFamily="34" charset="0"/>
              </a:rPr>
              <a:t>ارزش صنعت نرم افزارهند 65 درصد از كل مجموعه صنعت</a:t>
            </a:r>
            <a:r>
              <a:rPr lang="en-US" sz="1800" b="1" dirty="0" smtClean="0">
                <a:latin typeface="Tahoma" pitchFamily="34" charset="0"/>
                <a:cs typeface="Tahoma" pitchFamily="34" charset="0"/>
              </a:rPr>
              <a:t>it</a:t>
            </a:r>
            <a:r>
              <a:rPr lang="en-US" sz="1800" dirty="0" smtClean="0">
                <a:latin typeface="Tahoma" pitchFamily="34" charset="0"/>
                <a:cs typeface="Tahoma" pitchFamily="34" charset="0"/>
              </a:rPr>
              <a:t> </a:t>
            </a:r>
            <a:r>
              <a:rPr lang="fa-IR" sz="1800" dirty="0" smtClean="0">
                <a:latin typeface="Tahoma" pitchFamily="34" charset="0"/>
                <a:cs typeface="Tahoma" pitchFamily="34" charset="0"/>
              </a:rPr>
              <a:t>آنهاست ودست اندركاران اين صنعت براى سال 2008</a:t>
            </a:r>
            <a:br>
              <a:rPr lang="fa-IR" sz="1800" dirty="0" smtClean="0">
                <a:latin typeface="Tahoma" pitchFamily="34" charset="0"/>
                <a:cs typeface="Tahoma" pitchFamily="34" charset="0"/>
              </a:rPr>
            </a:br>
            <a:r>
              <a:rPr lang="fa-IR" sz="1800" b="1" dirty="0" smtClean="0">
                <a:latin typeface="Tahoma" pitchFamily="34" charset="0"/>
                <a:cs typeface="Tahoma" pitchFamily="34" charset="0"/>
              </a:rPr>
              <a:t>رقمىمعادل 8.7 ميليارددلار راپيش بينى كرده بودند که به وقوع پیوست.</a:t>
            </a:r>
            <a:r>
              <a:rPr lang="fa-IR" sz="1800" dirty="0" smtClean="0">
                <a:latin typeface="Tahoma" pitchFamily="34" charset="0"/>
                <a:cs typeface="Tahoma" pitchFamily="34" charset="0"/>
              </a:rPr>
              <a:t/>
            </a:r>
            <a:br>
              <a:rPr lang="fa-IR" sz="1800" dirty="0" smtClean="0">
                <a:latin typeface="Tahoma" pitchFamily="34" charset="0"/>
                <a:cs typeface="Tahoma" pitchFamily="34" charset="0"/>
              </a:rPr>
            </a:br>
            <a:r>
              <a:rPr lang="fa-IR" sz="1800" dirty="0" smtClean="0">
                <a:latin typeface="Tahoma" pitchFamily="34" charset="0"/>
                <a:cs typeface="Tahoma" pitchFamily="34" charset="0"/>
              </a:rPr>
              <a:t>به اين معنى كه هند با توجه به نياز ها وساختار ملى وچارچوب فرهنگى واجتماعى خودبه طرح اين شيوه پرداخته است.كه مى توان به دو شهر حيدرآباد وبنگلور اشاره كرد كه به عنوان سايبر ابادوسيليكون معروف شده اند.</a:t>
            </a:r>
            <a:br>
              <a:rPr lang="fa-IR" sz="1800" dirty="0" smtClean="0">
                <a:latin typeface="Tahoma" pitchFamily="34" charset="0"/>
                <a:cs typeface="Tahoma" pitchFamily="34" charset="0"/>
              </a:rPr>
            </a:br>
            <a:r>
              <a:rPr lang="fa-IR" sz="1800" dirty="0" smtClean="0">
                <a:solidFill>
                  <a:srgbClr val="FF0000"/>
                </a:solidFill>
                <a:latin typeface="Tahoma" pitchFamily="34" charset="0"/>
                <a:cs typeface="Tahoma" pitchFamily="34" charset="0"/>
              </a:rPr>
              <a:t> آنها با فراهم آوردن شرايط ايده ال ومطلوب براىنيروهاى انسانى متخصص هندى كه دركشورهاى توسعه يافته حضورداشتند تمام اين نيروهارابه كشور خود باز گردانند</a:t>
            </a:r>
            <a:r>
              <a:rPr lang="fa-IR" sz="1800" dirty="0" smtClean="0"/>
              <a:t/>
            </a:r>
            <a:br>
              <a:rPr lang="fa-IR" sz="1800" dirty="0" smtClean="0"/>
            </a:br>
            <a:endParaRPr lang="fa-IR" sz="1800" dirty="0"/>
          </a:p>
        </p:txBody>
      </p:sp>
      <p:pic>
        <p:nvPicPr>
          <p:cNvPr id="7" name="Content Placeholder 6" descr="12.jpg"/>
          <p:cNvPicPr>
            <a:picLocks noGrp="1" noChangeAspect="1"/>
          </p:cNvPicPr>
          <p:nvPr>
            <p:ph sz="half" idx="1"/>
          </p:nvPr>
        </p:nvPicPr>
        <p:blipFill>
          <a:blip r:embed="rId2"/>
          <a:stretch>
            <a:fillRect/>
          </a:stretch>
        </p:blipFill>
        <p:spPr>
          <a:xfrm>
            <a:off x="0" y="0"/>
            <a:ext cx="4500562" cy="3071810"/>
          </a:xfrm>
        </p:spPr>
      </p:pic>
      <p:pic>
        <p:nvPicPr>
          <p:cNvPr id="8" name="Content Placeholder 7" descr="1-See-Through-3D-Desktop.jpg"/>
          <p:cNvPicPr>
            <a:picLocks noGrp="1" noChangeAspect="1"/>
          </p:cNvPicPr>
          <p:nvPr>
            <p:ph sz="half" idx="2"/>
          </p:nvPr>
        </p:nvPicPr>
        <p:blipFill>
          <a:blip r:embed="rId3"/>
          <a:stretch>
            <a:fillRect/>
          </a:stretch>
        </p:blipFill>
        <p:spPr>
          <a:xfrm>
            <a:off x="0" y="3071810"/>
            <a:ext cx="4500562" cy="378619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2" y="0"/>
            <a:ext cx="4643438" cy="6858000"/>
          </a:xfrm>
          <a:blipFill>
            <a:blip r:embed="rId2">
              <a:duotone>
                <a:schemeClr val="bg2">
                  <a:shade val="45000"/>
                  <a:satMod val="135000"/>
                </a:schemeClr>
                <a:prstClr val="white"/>
              </a:duotone>
            </a:blip>
            <a:stretch>
              <a:fillRect/>
            </a:stretch>
          </a:blipFill>
        </p:spPr>
        <p:txBody>
          <a:bodyPr>
            <a:normAutofit fontScale="90000"/>
          </a:bodyPr>
          <a:lstStyle/>
          <a:p>
            <a:pPr algn="justLow"/>
            <a:r>
              <a:rPr lang="fa-IR" sz="2000" b="1" dirty="0" smtClean="0">
                <a:latin typeface="Tahoma" pitchFamily="34" charset="0"/>
                <a:cs typeface="Tahoma" pitchFamily="34" charset="0"/>
              </a:rPr>
              <a:t>شاهکوه</a:t>
            </a:r>
            <a:r>
              <a:rPr lang="fa-IR" sz="2000" dirty="0" smtClean="0">
                <a:latin typeface="Tahoma" pitchFamily="34" charset="0"/>
                <a:cs typeface="Tahoma" pitchFamily="34" charset="0"/>
              </a:rPr>
              <a:t> روستایی است کوهستانی واقع در البرز مرکزی</a:t>
            </a:r>
            <a:br>
              <a:rPr lang="fa-IR" sz="2000" dirty="0" smtClean="0">
                <a:latin typeface="Tahoma" pitchFamily="34" charset="0"/>
                <a:cs typeface="Tahoma" pitchFamily="34" charset="0"/>
              </a:rPr>
            </a:br>
            <a:r>
              <a:rPr lang="fa-IR" sz="2000" dirty="0" smtClean="0">
                <a:latin typeface="Tahoma" pitchFamily="34" charset="0"/>
                <a:cs typeface="Tahoma" pitchFamily="34" charset="0"/>
              </a:rPr>
              <a:t>شاهکوه نخستین روستای اینترنتی ایران است. امکانات و ارتباطات اینترنتی در این روستا پیش از بقیه روستاهای ایران فراهم آمد و کلاسهای بزرگ آموزش اینترنت در این روستا پیر و جوان را به خود کشانده است</a:t>
            </a:r>
            <a:br>
              <a:rPr lang="fa-IR" sz="2000" dirty="0" smtClean="0">
                <a:latin typeface="Tahoma" pitchFamily="34" charset="0"/>
                <a:cs typeface="Tahoma" pitchFamily="34" charset="0"/>
              </a:rPr>
            </a:br>
            <a:r>
              <a:rPr lang="fa-IR" sz="2000" dirty="0" smtClean="0">
                <a:latin typeface="Tahoma" pitchFamily="34" charset="0"/>
                <a:cs typeface="Tahoma" pitchFamily="34" charset="0"/>
              </a:rPr>
              <a:t>به گزارش بخش خبر شبکه فناوری اطلاعات ایران، به نقل از ایرنا، تاکنون یک میلیون نفر از سراسر دنیا از سایت شاهکوه دیدن کرده اند، روستای قرن آباد محل قشلاق شاهکوهی هاست، مردم این روستا منطقه را تبدیل به پایگاه تکنولوژی کرده‌اند و به جای اینکه کوچ کنند و آواره شهرها شوند اولین مرکز جامع </a:t>
            </a:r>
            <a:r>
              <a:rPr lang="en-US" sz="2000" dirty="0" smtClean="0">
                <a:latin typeface="Tahoma" pitchFamily="34" charset="0"/>
                <a:cs typeface="Tahoma" pitchFamily="34" charset="0"/>
              </a:rPr>
              <a:t>ICT</a:t>
            </a:r>
            <a:r>
              <a:rPr lang="fa-IR" sz="2000" dirty="0" smtClean="0">
                <a:latin typeface="Tahoma" pitchFamily="34" charset="0"/>
                <a:cs typeface="Tahoma" pitchFamily="34" charset="0"/>
              </a:rPr>
              <a:t>روستایی را بنا گذاشتند.</a:t>
            </a:r>
            <a:br>
              <a:rPr lang="fa-IR" sz="2000" dirty="0" smtClean="0">
                <a:latin typeface="Tahoma" pitchFamily="34" charset="0"/>
                <a:cs typeface="Tahoma" pitchFamily="34" charset="0"/>
              </a:rPr>
            </a:br>
            <a:r>
              <a:rPr lang="fa-IR" sz="2000" dirty="0" smtClean="0">
                <a:latin typeface="Tahoma" pitchFamily="34" charset="0"/>
                <a:cs typeface="Tahoma" pitchFamily="34" charset="0"/>
              </a:rPr>
              <a:t>شاهکوهی‌ها پول روی هم گذاشتند تا مرکز </a:t>
            </a:r>
            <a:r>
              <a:rPr lang="en-US" sz="2000" dirty="0" smtClean="0">
                <a:latin typeface="Tahoma" pitchFamily="34" charset="0"/>
                <a:cs typeface="Tahoma" pitchFamily="34" charset="0"/>
              </a:rPr>
              <a:t>ICT</a:t>
            </a:r>
            <a:r>
              <a:rPr lang="fa-IR" sz="2000" dirty="0" smtClean="0">
                <a:latin typeface="Tahoma" pitchFamily="34" charset="0"/>
                <a:cs typeface="Tahoma" pitchFamily="34" charset="0"/>
              </a:rPr>
              <a:t>روستایی آنها بهترین باشد، سرعت اینترنت آنها۳۶ کی یا۵۶ کی نیست بلکه ۲ مگابیت در ثانیه، !سرعت عادی اینترنت در آنجاست یعنی دهها برابر سرعت اینترنت در تهران؟ ...این امکان را حتی برخی از وزارتخانه‌ها ندارند.</a:t>
            </a:r>
            <a:r>
              <a:rPr lang="fa-IR" sz="1800" dirty="0" smtClean="0"/>
              <a:t/>
            </a:r>
            <a:br>
              <a:rPr lang="fa-IR" sz="1800" dirty="0" smtClean="0"/>
            </a:br>
            <a:endParaRPr lang="fa-IR" sz="1800" dirty="0"/>
          </a:p>
        </p:txBody>
      </p:sp>
      <p:sp>
        <p:nvSpPr>
          <p:cNvPr id="3" name="Content Placeholder 2"/>
          <p:cNvSpPr>
            <a:spLocks noGrp="1"/>
          </p:cNvSpPr>
          <p:nvPr>
            <p:ph sz="half" idx="1"/>
          </p:nvPr>
        </p:nvSpPr>
        <p:spPr>
          <a:xfrm>
            <a:off x="0" y="0"/>
            <a:ext cx="4500562" cy="3214685"/>
          </a:xfrm>
          <a:blipFill>
            <a:blip r:embed="rId3"/>
            <a:stretch>
              <a:fillRect/>
            </a:stretch>
          </a:blipFill>
        </p:spPr>
        <p:txBody>
          <a:bodyPr>
            <a:normAutofit/>
          </a:bodyPr>
          <a:lstStyle/>
          <a:p>
            <a:pPr>
              <a:buNone/>
            </a:pPr>
            <a:r>
              <a:rPr lang="fa-IR" sz="2000" b="1" dirty="0" smtClean="0">
                <a:solidFill>
                  <a:schemeClr val="bg1">
                    <a:lumMod val="95000"/>
                  </a:schemeClr>
                </a:solidFill>
              </a:rPr>
              <a:t>خسارت قطعی اینترنت را پرداخت می کنیم</a:t>
            </a:r>
          </a:p>
          <a:p>
            <a:pPr>
              <a:buNone/>
            </a:pPr>
            <a:r>
              <a:rPr lang="fa-IR" sz="2000" b="1" dirty="0" smtClean="0">
                <a:solidFill>
                  <a:schemeClr val="bg1">
                    <a:lumMod val="95000"/>
                  </a:schemeClr>
                </a:solidFill>
              </a:rPr>
              <a:t>ختلال در سرعت اینترنت و ایمیل به زودی حل    می شود</a:t>
            </a:r>
          </a:p>
          <a:p>
            <a:pPr>
              <a:buNone/>
            </a:pPr>
            <a:r>
              <a:rPr lang="fa-IR" sz="2000" b="1" dirty="0" smtClean="0">
                <a:solidFill>
                  <a:schemeClr val="bg1">
                    <a:lumMod val="95000"/>
                  </a:schemeClr>
                </a:solidFill>
              </a:rPr>
              <a:t>افزایش 2 برابری ظرفیت اینترنت کشور/ پهنای باند بین الملل 320 </a:t>
            </a:r>
            <a:r>
              <a:rPr lang="en-US" sz="2000" b="1" dirty="0" smtClean="0">
                <a:solidFill>
                  <a:schemeClr val="bg1">
                    <a:lumMod val="95000"/>
                  </a:schemeClr>
                </a:solidFill>
              </a:rPr>
              <a:t>stm1</a:t>
            </a:r>
          </a:p>
          <a:p>
            <a:pPr>
              <a:buNone/>
            </a:pPr>
            <a:r>
              <a:rPr lang="fa-IR" sz="2000" b="1" dirty="0" smtClean="0">
                <a:solidFill>
                  <a:schemeClr val="bg1">
                    <a:lumMod val="95000"/>
                  </a:schemeClr>
                </a:solidFill>
              </a:rPr>
              <a:t>علی مطهری: شبکه ملی اطلاعات مشکلات کاربران اینترنتی را حل خواهد کرد</a:t>
            </a:r>
            <a:endParaRPr lang="fa-IR" sz="2000" dirty="0">
              <a:solidFill>
                <a:schemeClr val="bg1">
                  <a:lumMod val="95000"/>
                </a:schemeClr>
              </a:solidFill>
            </a:endParaRPr>
          </a:p>
        </p:txBody>
      </p:sp>
      <p:pic>
        <p:nvPicPr>
          <p:cNvPr id="7" name="Content Placeholder 6" descr="733.jpg"/>
          <p:cNvPicPr>
            <a:picLocks noGrp="1" noChangeAspect="1"/>
          </p:cNvPicPr>
          <p:nvPr>
            <p:ph sz="half" idx="2"/>
          </p:nvPr>
        </p:nvPicPr>
        <p:blipFill>
          <a:blip r:embed="rId4"/>
          <a:stretch>
            <a:fillRect/>
          </a:stretch>
        </p:blipFill>
        <p:spPr>
          <a:xfrm>
            <a:off x="0" y="3214686"/>
            <a:ext cx="4500561" cy="364331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7686" y="274638"/>
            <a:ext cx="4329114" cy="6154758"/>
          </a:xfrm>
        </p:spPr>
        <p:style>
          <a:lnRef idx="1">
            <a:schemeClr val="accent1"/>
          </a:lnRef>
          <a:fillRef idx="2">
            <a:schemeClr val="accent1"/>
          </a:fillRef>
          <a:effectRef idx="1">
            <a:schemeClr val="accent1"/>
          </a:effectRef>
          <a:fontRef idx="minor">
            <a:schemeClr val="dk1"/>
          </a:fontRef>
        </p:style>
        <p:txBody>
          <a:bodyPr>
            <a:normAutofit/>
          </a:bodyPr>
          <a:lstStyle/>
          <a:p>
            <a:pPr algn="justLow">
              <a:lnSpc>
                <a:spcPct val="150000"/>
              </a:lnSpc>
            </a:pPr>
            <a:r>
              <a:rPr lang="fa-IR" sz="2000" b="1" dirty="0" smtClean="0">
                <a:solidFill>
                  <a:schemeClr val="accent1">
                    <a:lumMod val="75000"/>
                  </a:schemeClr>
                </a:solidFill>
              </a:rPr>
              <a:t>یکنفر قهر کرد،3میلیون کارت را هک کرد</a:t>
            </a:r>
            <a:br>
              <a:rPr lang="fa-IR" sz="2000" b="1" dirty="0" smtClean="0">
                <a:solidFill>
                  <a:schemeClr val="accent1">
                    <a:lumMod val="75000"/>
                  </a:schemeClr>
                </a:solidFill>
              </a:rPr>
            </a:br>
            <a:r>
              <a:rPr lang="fa-IR" sz="2000" b="1" dirty="0" smtClean="0">
                <a:solidFill>
                  <a:schemeClr val="accent1">
                    <a:lumMod val="75000"/>
                  </a:schemeClr>
                </a:solidFill>
              </a:rPr>
              <a:t> خود پردازها فعلا پول نمی دهند!</a:t>
            </a:r>
            <a:br>
              <a:rPr lang="fa-IR" sz="2000" b="1" dirty="0" smtClean="0">
                <a:solidFill>
                  <a:schemeClr val="accent1">
                    <a:lumMod val="75000"/>
                  </a:schemeClr>
                </a:solidFill>
              </a:rPr>
            </a:br>
            <a:r>
              <a:rPr lang="fa-IR" sz="2000" b="1" dirty="0" smtClean="0">
                <a:solidFill>
                  <a:schemeClr val="accent1">
                    <a:lumMod val="75000"/>
                  </a:schemeClr>
                </a:solidFill>
              </a:rPr>
              <a:t>هجوم مردم به عابر بانکها</a:t>
            </a:r>
            <a:r>
              <a:rPr lang="fa-IR" sz="2000" b="1" dirty="0" smtClean="0"/>
              <a:t/>
            </a:r>
            <a:br>
              <a:rPr lang="fa-IR" sz="2000" b="1" dirty="0" smtClean="0"/>
            </a:br>
            <a:r>
              <a:rPr lang="fa-IR" sz="2000" b="1" dirty="0" smtClean="0"/>
              <a:t/>
            </a:r>
            <a:br>
              <a:rPr lang="fa-IR" sz="2000" b="1" dirty="0" smtClean="0"/>
            </a:br>
            <a:r>
              <a:rPr lang="fa-IR" sz="2000" dirty="0" smtClean="0"/>
              <a:t>قدس انلاین-سیدحبیب قاآنی-در شرایطی صبح امروز بانک مرکزی طی اطلاعیه ای خواستار تغییر دادن رمز کارت های بانکی مشتریان شد که براساس برخی شنیده ها و خبر های اینترنتی حساب کاربری 3 میلیون حساب بانکی در کشور هک شده است.</a:t>
            </a:r>
            <a:br>
              <a:rPr lang="fa-IR" sz="2000" dirty="0" smtClean="0"/>
            </a:br>
            <a:endParaRPr lang="fa-IR" sz="2000" dirty="0"/>
          </a:p>
        </p:txBody>
      </p:sp>
      <p:pic>
        <p:nvPicPr>
          <p:cNvPr id="7" name="Content Placeholder 6" descr="IMAGE634700918017353041.jpg"/>
          <p:cNvPicPr>
            <a:picLocks noGrp="1" noChangeAspect="1"/>
          </p:cNvPicPr>
          <p:nvPr>
            <p:ph idx="1"/>
          </p:nvPr>
        </p:nvPicPr>
        <p:blipFill>
          <a:blip r:embed="rId2"/>
          <a:stretch>
            <a:fillRect/>
          </a:stretch>
        </p:blipFill>
        <p:spPr>
          <a:xfrm>
            <a:off x="0" y="285728"/>
            <a:ext cx="4357686" cy="614366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858000"/>
          </a:xfrm>
          <a:blipFill>
            <a:blip r:embed="rId2">
              <a:lum bright="22000"/>
            </a:blip>
            <a:stretch>
              <a:fillRect/>
            </a:stretch>
          </a:blipFill>
        </p:spPr>
        <p:txBody>
          <a:bodyPr>
            <a:normAutofit/>
          </a:bodyPr>
          <a:lstStyle/>
          <a:p>
            <a:pPr algn="r"/>
            <a:r>
              <a:rPr lang="fa-IR" sz="3200" b="1" dirty="0" smtClean="0">
                <a:solidFill>
                  <a:schemeClr val="tx1">
                    <a:lumMod val="95000"/>
                    <a:lumOff val="5000"/>
                  </a:schemeClr>
                </a:solidFill>
                <a:sym typeface="Wingdings"/>
              </a:rPr>
              <a:t></a:t>
            </a:r>
            <a:r>
              <a:rPr lang="fa-IR" sz="3200" b="1" dirty="0" smtClean="0">
                <a:solidFill>
                  <a:schemeClr val="tx1">
                    <a:lumMod val="95000"/>
                    <a:lumOff val="5000"/>
                  </a:schemeClr>
                </a:solidFill>
              </a:rPr>
              <a:t>هر کدام از ما به عنوان یکی از اعضای جامه برای پیشرفت فرهنگ </a:t>
            </a:r>
            <a:r>
              <a:rPr lang="en-US" sz="3200" b="1" dirty="0" smtClean="0">
                <a:solidFill>
                  <a:schemeClr val="tx1">
                    <a:lumMod val="95000"/>
                    <a:lumOff val="5000"/>
                  </a:schemeClr>
                </a:solidFill>
              </a:rPr>
              <a:t>ICT </a:t>
            </a:r>
            <a:r>
              <a:rPr lang="fa-IR" sz="3200" b="1" dirty="0" smtClean="0">
                <a:solidFill>
                  <a:schemeClr val="tx1">
                    <a:lumMod val="95000"/>
                    <a:lumOff val="5000"/>
                  </a:schemeClr>
                </a:solidFill>
              </a:rPr>
              <a:t> چه کنیم ؟</a:t>
            </a:r>
            <a:br>
              <a:rPr lang="fa-IR" sz="3200" b="1" dirty="0" smtClean="0">
                <a:solidFill>
                  <a:schemeClr val="tx1">
                    <a:lumMod val="95000"/>
                    <a:lumOff val="5000"/>
                  </a:schemeClr>
                </a:solidFill>
              </a:rPr>
            </a:br>
            <a:r>
              <a:rPr lang="fa-IR" sz="3200" b="1" dirty="0" smtClean="0">
                <a:solidFill>
                  <a:schemeClr val="tx1">
                    <a:lumMod val="95000"/>
                    <a:lumOff val="5000"/>
                  </a:schemeClr>
                </a:solidFill>
              </a:rPr>
              <a:t/>
            </a:r>
            <a:br>
              <a:rPr lang="fa-IR" sz="3200" b="1" dirty="0" smtClean="0">
                <a:solidFill>
                  <a:schemeClr val="tx1">
                    <a:lumMod val="95000"/>
                    <a:lumOff val="5000"/>
                  </a:schemeClr>
                </a:solidFill>
              </a:rPr>
            </a:br>
            <a:r>
              <a:rPr lang="fa-IR" sz="3200" b="1" dirty="0" smtClean="0">
                <a:solidFill>
                  <a:schemeClr val="tx1">
                    <a:lumMod val="95000"/>
                    <a:lumOff val="5000"/>
                  </a:schemeClr>
                </a:solidFill>
                <a:sym typeface="Wingdings"/>
              </a:rPr>
              <a:t></a:t>
            </a:r>
            <a:r>
              <a:rPr lang="fa-IR" sz="3200" b="1" dirty="0" smtClean="0">
                <a:solidFill>
                  <a:schemeClr val="tx1">
                    <a:lumMod val="95000"/>
                    <a:lumOff val="5000"/>
                  </a:schemeClr>
                </a:solidFill>
              </a:rPr>
              <a:t>آیا فرهنگ </a:t>
            </a:r>
            <a:r>
              <a:rPr lang="en-US" sz="3200" b="1" dirty="0" smtClean="0">
                <a:solidFill>
                  <a:schemeClr val="tx1">
                    <a:lumMod val="95000"/>
                    <a:lumOff val="5000"/>
                  </a:schemeClr>
                </a:solidFill>
              </a:rPr>
              <a:t>ICT </a:t>
            </a:r>
            <a:r>
              <a:rPr lang="fa-IR" sz="3200" b="1" dirty="0" smtClean="0">
                <a:solidFill>
                  <a:schemeClr val="tx1">
                    <a:lumMod val="95000"/>
                    <a:lumOff val="5000"/>
                  </a:schemeClr>
                </a:solidFill>
              </a:rPr>
              <a:t> ما هم مانند  فرهنگ رانندگیمان خواهد شد؟</a:t>
            </a:r>
            <a:br>
              <a:rPr lang="fa-IR" sz="3200" b="1" dirty="0" smtClean="0">
                <a:solidFill>
                  <a:schemeClr val="tx1">
                    <a:lumMod val="95000"/>
                    <a:lumOff val="5000"/>
                  </a:schemeClr>
                </a:solidFill>
              </a:rPr>
            </a:br>
            <a:r>
              <a:rPr lang="fa-IR" sz="3200" b="1" dirty="0" smtClean="0">
                <a:solidFill>
                  <a:schemeClr val="tx1">
                    <a:lumMod val="95000"/>
                    <a:lumOff val="5000"/>
                  </a:schemeClr>
                </a:solidFill>
              </a:rPr>
              <a:t/>
            </a:r>
            <a:br>
              <a:rPr lang="fa-IR" sz="3200" b="1" dirty="0" smtClean="0">
                <a:solidFill>
                  <a:schemeClr val="tx1">
                    <a:lumMod val="95000"/>
                    <a:lumOff val="5000"/>
                  </a:schemeClr>
                </a:solidFill>
              </a:rPr>
            </a:br>
            <a:r>
              <a:rPr lang="fa-IR" sz="3200" b="1" dirty="0" smtClean="0">
                <a:solidFill>
                  <a:schemeClr val="tx1">
                    <a:lumMod val="95000"/>
                    <a:lumOff val="5000"/>
                  </a:schemeClr>
                </a:solidFill>
                <a:sym typeface="Wingdings"/>
              </a:rPr>
              <a:t></a:t>
            </a:r>
            <a:r>
              <a:rPr lang="fa-IR" sz="3200" b="1" dirty="0" smtClean="0">
                <a:solidFill>
                  <a:schemeClr val="tx1">
                    <a:lumMod val="95000"/>
                    <a:lumOff val="5000"/>
                  </a:schemeClr>
                </a:solidFill>
              </a:rPr>
              <a:t>به نظر شما آیا ایران جزو 20 کشور برتر استفاده کننده از اینترنت است؟</a:t>
            </a:r>
            <a:r>
              <a:rPr lang="fa-IR" sz="3200" dirty="0" smtClean="0"/>
              <a:t/>
            </a:r>
            <a:br>
              <a:rPr lang="fa-IR" sz="3200" dirty="0" smtClean="0"/>
            </a:br>
            <a:endParaRPr lang="fa-I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pPr algn="l" rtl="0"/>
            <a:r>
              <a:rPr lang="en-US" sz="2800" dirty="0" smtClean="0">
                <a:hlinkClick r:id="rId2"/>
              </a:rPr>
              <a:t>http://fa.wikipedia.org</a:t>
            </a:r>
            <a:r>
              <a:rPr lang="en-US" sz="2800" dirty="0" smtClean="0"/>
              <a:t/>
            </a:r>
            <a:br>
              <a:rPr lang="en-US" sz="2800" dirty="0" smtClean="0"/>
            </a:br>
            <a:r>
              <a:rPr lang="en-US" sz="2800" dirty="0" smtClean="0"/>
              <a:t/>
            </a:r>
            <a:br>
              <a:rPr lang="en-US" sz="2800" dirty="0" smtClean="0"/>
            </a:br>
            <a:r>
              <a:rPr lang="en-US" sz="2800" dirty="0" smtClean="0">
                <a:hlinkClick r:id="rId3"/>
              </a:rPr>
              <a:t>http://itshenas.com</a:t>
            </a:r>
            <a:r>
              <a:rPr lang="en-US" sz="2800" dirty="0" smtClean="0"/>
              <a:t/>
            </a:r>
            <a:br>
              <a:rPr lang="en-US" sz="2800" dirty="0" smtClean="0"/>
            </a:br>
            <a:r>
              <a:rPr lang="en-US" sz="2800" dirty="0" smtClean="0"/>
              <a:t/>
            </a:r>
            <a:br>
              <a:rPr lang="en-US" sz="2800" dirty="0" smtClean="0"/>
            </a:br>
            <a:r>
              <a:rPr lang="en-US" sz="2800" dirty="0" smtClean="0">
                <a:hlinkClick r:id="rId4"/>
              </a:rPr>
              <a:t>http://www.qudsonline.ir/</a:t>
            </a:r>
            <a:r>
              <a:rPr lang="en-US" sz="2800" dirty="0" smtClean="0"/>
              <a:t/>
            </a:r>
            <a:br>
              <a:rPr lang="en-US" sz="2800" dirty="0" smtClean="0"/>
            </a:br>
            <a:r>
              <a:rPr lang="en-US" sz="2800" dirty="0" smtClean="0"/>
              <a:t/>
            </a:r>
            <a:br>
              <a:rPr lang="en-US" sz="2800" dirty="0" smtClean="0"/>
            </a:br>
            <a:r>
              <a:rPr lang="en-US" sz="2800" dirty="0" smtClean="0">
                <a:hlinkClick r:id="rId5"/>
              </a:rPr>
              <a:t>http://weblognews.ir</a:t>
            </a:r>
            <a:r>
              <a:rPr lang="en-US" sz="2800" dirty="0" smtClean="0"/>
              <a:t/>
            </a:r>
            <a:br>
              <a:rPr lang="en-US" sz="2800" dirty="0" smtClean="0"/>
            </a:br>
            <a:r>
              <a:rPr lang="en-US" sz="2800" dirty="0" smtClean="0"/>
              <a:t/>
            </a:r>
            <a:br>
              <a:rPr lang="en-US" sz="2800" dirty="0" smtClean="0"/>
            </a:br>
            <a:r>
              <a:rPr lang="en-US" sz="2800" dirty="0" smtClean="0">
                <a:hlinkClick r:id="rId6"/>
              </a:rPr>
              <a:t>http://www.shabestan.ir/</a:t>
            </a:r>
            <a:r>
              <a:rPr lang="en-US" sz="2800" dirty="0" smtClean="0"/>
              <a:t/>
            </a:r>
            <a:br>
              <a:rPr lang="en-US" sz="2800" dirty="0" smtClean="0"/>
            </a:br>
            <a:r>
              <a:rPr lang="en-US" sz="2800" dirty="0" smtClean="0"/>
              <a:t/>
            </a:r>
            <a:br>
              <a:rPr lang="en-US" sz="2800" dirty="0" smtClean="0"/>
            </a:br>
            <a:r>
              <a:rPr lang="en-US" sz="2800" dirty="0" smtClean="0">
                <a:hlinkClick r:id="rId7"/>
              </a:rPr>
              <a:t>http://www.shahkooh.com</a:t>
            </a:r>
            <a:r>
              <a:rPr lang="en-US" sz="2800" dirty="0" smtClean="0"/>
              <a:t/>
            </a:r>
            <a:br>
              <a:rPr lang="en-US" sz="2800" dirty="0" smtClean="0"/>
            </a:br>
            <a:r>
              <a:rPr lang="fa-IR" sz="2800" dirty="0" smtClean="0"/>
              <a:t/>
            </a:r>
            <a:br>
              <a:rPr lang="fa-IR" sz="2800" dirty="0" smtClean="0"/>
            </a:br>
            <a:endParaRPr lang="fa-I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220px-IBM_PC_5150.jpg"/>
          <p:cNvPicPr>
            <a:picLocks noGrp="1" noChangeAspect="1"/>
          </p:cNvPicPr>
          <p:nvPr>
            <p:ph sz="half" idx="1"/>
          </p:nvPr>
        </p:nvPicPr>
        <p:blipFill>
          <a:blip r:embed="rId2"/>
          <a:stretch>
            <a:fillRect/>
          </a:stretch>
        </p:blipFill>
        <p:spPr>
          <a:xfrm>
            <a:off x="214282" y="1428736"/>
            <a:ext cx="4143404" cy="4929222"/>
          </a:xfrm>
          <a:noFill/>
        </p:spPr>
      </p:pic>
      <p:pic>
        <p:nvPicPr>
          <p:cNvPr id="11" name="Content Placeholder 10" descr="HP-TouchSmart-620-3D.jpg"/>
          <p:cNvPicPr>
            <a:picLocks noGrp="1" noChangeAspect="1"/>
          </p:cNvPicPr>
          <p:nvPr>
            <p:ph sz="half" idx="2"/>
          </p:nvPr>
        </p:nvPicPr>
        <p:blipFill>
          <a:blip r:embed="rId3"/>
          <a:stretch>
            <a:fillRect/>
          </a:stretch>
        </p:blipFill>
        <p:spPr>
          <a:xfrm>
            <a:off x="4286248" y="1357299"/>
            <a:ext cx="4400552" cy="4929222"/>
          </a:xfrm>
        </p:spPr>
      </p:pic>
      <p:sp>
        <p:nvSpPr>
          <p:cNvPr id="9" name="Title 8"/>
          <p:cNvSpPr>
            <a:spLocks noGrp="1"/>
          </p:cNvSpPr>
          <p:nvPr>
            <p:ph type="title"/>
          </p:nvPr>
        </p:nvSpPr>
        <p:spPr>
          <a:xfrm>
            <a:off x="457200" y="274638"/>
            <a:ext cx="8229600" cy="1082660"/>
          </a:xfrm>
        </p:spPr>
        <p:txBody>
          <a:bodyPr>
            <a:normAutofit fontScale="90000"/>
          </a:bodyPr>
          <a:lstStyle/>
          <a:p>
            <a:pPr algn="r">
              <a:lnSpc>
                <a:spcPct val="150000"/>
              </a:lnSpc>
            </a:pPr>
            <a:r>
              <a:rPr lang="fa-IR" sz="2200" dirty="0" smtClean="0">
                <a:solidFill>
                  <a:srgbClr val="C00000"/>
                </a:solidFill>
              </a:rPr>
              <a:t>اولین رایانه شخصی تجاری در سال </a:t>
            </a:r>
            <a:r>
              <a:rPr lang="fa-IR" sz="2200" dirty="0" smtClean="0">
                <a:solidFill>
                  <a:srgbClr val="C00000"/>
                </a:solidFill>
                <a:hlinkClick r:id="rId4" tooltip="۱۹۷۸ (میلادی)"/>
              </a:rPr>
              <a:t>۱۹۷۸ میلادی</a:t>
            </a:r>
            <a:r>
              <a:rPr lang="en-US" sz="2200" dirty="0" smtClean="0">
                <a:solidFill>
                  <a:srgbClr val="C00000"/>
                </a:solidFill>
              </a:rPr>
              <a:t> </a:t>
            </a:r>
            <a:r>
              <a:rPr lang="fa-IR" sz="2200" dirty="0" smtClean="0">
                <a:solidFill>
                  <a:srgbClr val="C00000"/>
                </a:solidFill>
              </a:rPr>
              <a:t>توسط شرکت </a:t>
            </a:r>
            <a:r>
              <a:rPr lang="fa-IR" sz="2200" dirty="0" smtClean="0">
                <a:solidFill>
                  <a:srgbClr val="C00000"/>
                </a:solidFill>
                <a:hlinkClick r:id="rId5" tooltip="اپل"/>
              </a:rPr>
              <a:t>اپل</a:t>
            </a:r>
            <a:r>
              <a:rPr lang="en-US" sz="2200" dirty="0" smtClean="0">
                <a:solidFill>
                  <a:srgbClr val="C00000"/>
                </a:solidFill>
              </a:rPr>
              <a:t> </a:t>
            </a:r>
            <a:r>
              <a:rPr lang="fa-IR" sz="2200" dirty="0" smtClean="0">
                <a:solidFill>
                  <a:srgbClr val="C00000"/>
                </a:solidFill>
              </a:rPr>
              <a:t>با نام</a:t>
            </a:r>
            <a:r>
              <a:rPr lang="en-US" sz="2200" dirty="0" smtClean="0">
                <a:solidFill>
                  <a:srgbClr val="C00000"/>
                </a:solidFill>
              </a:rPr>
              <a:t> Apple II </a:t>
            </a:r>
            <a:r>
              <a:rPr lang="fa-IR" sz="2200" dirty="0" smtClean="0">
                <a:solidFill>
                  <a:srgbClr val="C00000"/>
                </a:solidFill>
              </a:rPr>
              <a:t>ارائه شد. این رایانه، ماشین رومیزی کوچکی بود که </a:t>
            </a:r>
            <a:r>
              <a:rPr lang="fa-IR" sz="2200" dirty="0" smtClean="0">
                <a:solidFill>
                  <a:srgbClr val="C00000"/>
                </a:solidFill>
                <a:hlinkClick r:id="rId6" tooltip="زبان برنامه نویسی بیسیک (صفحه وجود ندارد)"/>
              </a:rPr>
              <a:t>زبان برنامه نویسی بیسیک</a:t>
            </a:r>
            <a:r>
              <a:rPr lang="en-US" sz="2200" dirty="0" smtClean="0">
                <a:solidFill>
                  <a:srgbClr val="C00000"/>
                </a:solidFill>
              </a:rPr>
              <a:t> </a:t>
            </a:r>
            <a:r>
              <a:rPr lang="fa-IR" sz="2200" dirty="0" smtClean="0">
                <a:solidFill>
                  <a:srgbClr val="C00000"/>
                </a:solidFill>
              </a:rPr>
              <a:t>را اجرا می‌کرد</a:t>
            </a:r>
            <a:r>
              <a:rPr lang="en-US" sz="2200" dirty="0" smtClean="0">
                <a:solidFill>
                  <a:srgbClr val="C00000"/>
                </a:solidFill>
              </a:rPr>
              <a:t>.</a:t>
            </a:r>
            <a:r>
              <a:rPr lang="en-US" sz="2000" dirty="0" smtClean="0">
                <a:solidFill>
                  <a:srgbClr val="C00000"/>
                </a:solidFill>
              </a:rPr>
              <a:t/>
            </a:r>
            <a:br>
              <a:rPr lang="en-US" sz="2000" dirty="0" smtClean="0">
                <a:solidFill>
                  <a:srgbClr val="C00000"/>
                </a:solidFill>
              </a:rPr>
            </a:br>
            <a:endParaRPr lang="fa-I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57158" y="214290"/>
            <a:ext cx="3857652" cy="1357322"/>
          </a:xfrm>
          <a:solidFill>
            <a:schemeClr val="tx1">
              <a:lumMod val="50000"/>
              <a:lumOff val="50000"/>
            </a:schemeClr>
          </a:solidFill>
        </p:spPr>
        <p:txBody>
          <a:bodyPr>
            <a:normAutofit/>
          </a:bodyPr>
          <a:lstStyle/>
          <a:p>
            <a:pPr algn="just"/>
            <a:r>
              <a:rPr lang="fa-IR" sz="1800" b="0" dirty="0" smtClean="0">
                <a:solidFill>
                  <a:schemeClr val="bg1"/>
                </a:solidFill>
              </a:rPr>
              <a:t>طرحی محاسباتی از بخش کوچکی از شکل شبکه اینترنت. نقطه‌ها در تصویر نشانگر </a:t>
            </a:r>
            <a:r>
              <a:rPr lang="fa-IR" sz="1800" b="0" dirty="0" smtClean="0">
                <a:solidFill>
                  <a:schemeClr val="bg1"/>
                </a:solidFill>
                <a:hlinkClick r:id="rId2" tooltip="نشانی پروتکل اینترنت"/>
              </a:rPr>
              <a:t>آدرس‌های آی‌پی</a:t>
            </a:r>
            <a:r>
              <a:rPr lang="fa-IR" sz="1800" b="0" dirty="0" smtClean="0">
                <a:solidFill>
                  <a:schemeClr val="bg1"/>
                </a:solidFill>
              </a:rPr>
              <a:t>، و خطوط میان آن‌ها نشانگر خط ارتباط بین دو آی‌پی می‌باشد</a:t>
            </a:r>
            <a:endParaRPr lang="fa-IR" sz="1800" b="0" dirty="0">
              <a:solidFill>
                <a:schemeClr val="bg1"/>
              </a:solidFill>
            </a:endParaRPr>
          </a:p>
        </p:txBody>
      </p:sp>
      <p:pic>
        <p:nvPicPr>
          <p:cNvPr id="10" name="Content Placeholder 9" descr="290px-Internet_map_1024.jpg"/>
          <p:cNvPicPr>
            <a:picLocks noGrp="1" noChangeAspect="1"/>
          </p:cNvPicPr>
          <p:nvPr>
            <p:ph idx="1"/>
          </p:nvPr>
        </p:nvPicPr>
        <p:blipFill>
          <a:blip r:embed="rId3"/>
          <a:stretch>
            <a:fillRect/>
          </a:stretch>
        </p:blipFill>
        <p:spPr>
          <a:xfrm>
            <a:off x="428597" y="1714488"/>
            <a:ext cx="3786214" cy="4357718"/>
          </a:xfrm>
        </p:spPr>
      </p:pic>
      <p:sp>
        <p:nvSpPr>
          <p:cNvPr id="9" name="Content Placeholder 8"/>
          <p:cNvSpPr>
            <a:spLocks noGrp="1"/>
          </p:cNvSpPr>
          <p:nvPr>
            <p:ph type="body" sz="half" idx="2"/>
          </p:nvPr>
        </p:nvSpPr>
        <p:spPr>
          <a:xfrm>
            <a:off x="4643438" y="285728"/>
            <a:ext cx="3786214" cy="5840435"/>
          </a:xfrm>
          <a:blipFill>
            <a:blip r:embed="rId4">
              <a:duotone>
                <a:schemeClr val="bg2">
                  <a:shade val="45000"/>
                  <a:satMod val="135000"/>
                </a:schemeClr>
                <a:prstClr val="white"/>
              </a:duotone>
            </a:blip>
            <a:stretch>
              <a:fillRect/>
            </a:stretch>
          </a:blipFill>
        </p:spPr>
        <p:txBody>
          <a:bodyPr/>
          <a:lstStyle/>
          <a:p>
            <a:r>
              <a:rPr lang="fa-IR" sz="1800" dirty="0"/>
              <a:t>از اوایل دهه ۱۹۹۰ رشد </a:t>
            </a:r>
            <a:r>
              <a:rPr lang="fa-IR" sz="1800" dirty="0" smtClean="0"/>
              <a:t>استفاده </a:t>
            </a:r>
            <a:r>
              <a:rPr lang="fa-IR" sz="1800" dirty="0"/>
              <a:t>از اینترنت به صورت تصاعدی افزایش </a:t>
            </a:r>
            <a:r>
              <a:rPr lang="fa-IR" sz="1800" dirty="0" smtClean="0"/>
              <a:t>یافت</a:t>
            </a:r>
          </a:p>
          <a:p>
            <a:pPr>
              <a:buNone/>
            </a:pPr>
            <a:endParaRPr lang="en-US" sz="1800" dirty="0"/>
          </a:p>
          <a:p>
            <a:r>
              <a:rPr lang="fa-IR" sz="1800" dirty="0"/>
              <a:t>اواسط سال ۱۹۹۴ سه میلیون کامپیوتر به اینترنت وصل شده </a:t>
            </a:r>
            <a:r>
              <a:rPr lang="fa-IR" sz="1800" dirty="0" smtClean="0"/>
              <a:t>بود</a:t>
            </a:r>
          </a:p>
          <a:p>
            <a:pPr>
              <a:buNone/>
            </a:pPr>
            <a:endParaRPr lang="en-US" sz="1800" dirty="0"/>
          </a:p>
          <a:p>
            <a:r>
              <a:rPr lang="fa-IR" sz="1800" dirty="0"/>
              <a:t>طبق اخرین امار ۵۱ درصد کاربران بعد از سال ۱۹۹۵ وارد این محیط </a:t>
            </a:r>
            <a:r>
              <a:rPr lang="fa-IR" sz="1800" dirty="0" smtClean="0"/>
              <a:t>شده‌اند</a:t>
            </a:r>
          </a:p>
          <a:p>
            <a:endParaRPr lang="fa-IR" sz="1800" dirty="0" smtClean="0">
              <a:blipFill>
                <a:blip r:embed="rId5"/>
                <a:tile tx="0" ty="0" sx="100000" sy="100000" flip="none" algn="tl"/>
              </a:blipFill>
              <a:effectLst>
                <a:outerShdw blurRad="50800" dist="50800" dir="5400000" sx="51000" sy="51000" algn="ctr" rotWithShape="0">
                  <a:srgbClr val="000000">
                    <a:alpha val="59000"/>
                  </a:srgbClr>
                </a:outerShdw>
              </a:effectLst>
            </a:endParaRPr>
          </a:p>
          <a:p>
            <a:r>
              <a:rPr lang="fa-IR" sz="1800" dirty="0" smtClean="0"/>
              <a:t>تعداد رسمی کاربران اینترنتی را در سال ۲۰۰۰ کارشناسان ۵۰۰ میلیون نفر اعلام کرده بودند</a:t>
            </a:r>
          </a:p>
          <a:p>
            <a:endParaRPr lang="fa-IR" sz="1800" dirty="0" smtClean="0"/>
          </a:p>
          <a:p>
            <a:pPr algn="just"/>
            <a:r>
              <a:rPr lang="fa-IR" sz="1800" dirty="0" smtClean="0"/>
              <a:t>تا آخر سال 2011 بیش از 1.5 میلیارد اکانت ایمیل در اینترنت ساخته شده است و هر روز به طور متوسط بیش از 245 میلیارد رایانامه (میل) از طریق شبکه جهانی وب در سرتاسر جهان رد و بدل می شود.</a:t>
            </a:r>
            <a:endParaRPr lang="fa-I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48" y="273050"/>
            <a:ext cx="4429156" cy="1162050"/>
          </a:xfrm>
        </p:spPr>
        <p:txBody>
          <a:bodyPr/>
          <a:lstStyle/>
          <a:p>
            <a:endParaRPr lang="fa-IR" dirty="0"/>
          </a:p>
        </p:txBody>
      </p:sp>
      <p:sp>
        <p:nvSpPr>
          <p:cNvPr id="4" name="Text Placeholder 3"/>
          <p:cNvSpPr>
            <a:spLocks noGrp="1"/>
          </p:cNvSpPr>
          <p:nvPr>
            <p:ph type="body" sz="half" idx="2"/>
          </p:nvPr>
        </p:nvSpPr>
        <p:spPr>
          <a:xfrm>
            <a:off x="457200" y="214290"/>
            <a:ext cx="3614734" cy="5911873"/>
          </a:xfrm>
          <a:solidFill>
            <a:schemeClr val="accent4">
              <a:lumMod val="40000"/>
              <a:lumOff val="60000"/>
            </a:schemeClr>
          </a:solidFill>
        </p:spPr>
        <p:txBody>
          <a:bodyPr>
            <a:normAutofit/>
          </a:bodyPr>
          <a:lstStyle/>
          <a:p>
            <a:endParaRPr lang="fa-IR" dirty="0" smtClean="0"/>
          </a:p>
          <a:p>
            <a:pPr algn="just"/>
            <a:r>
              <a:rPr lang="fa-IR" sz="1800" dirty="0" smtClean="0"/>
              <a:t>سال ۱۳۷۱: تعداد کمی از دانشگاه‌های ایران، از جمله دانشگاه صنعتی شریف و دانشگاه گیلان، توسط مرکز تحقیقات فیزیک نظری و از طریق پروتکل </a:t>
            </a:r>
            <a:r>
              <a:rPr lang="en-US" sz="1800" dirty="0" smtClean="0"/>
              <a:t>UUCP </a:t>
            </a:r>
            <a:r>
              <a:rPr lang="fa-IR" sz="1800" dirty="0" smtClean="0"/>
              <a:t>به اینترنت وصل می‌شوند تا با دنیای خارج ایمیل رد و بدل کنند.</a:t>
            </a:r>
          </a:p>
          <a:p>
            <a:pPr algn="just"/>
            <a:endParaRPr lang="fa-IR" sz="1800" dirty="0" smtClean="0"/>
          </a:p>
          <a:p>
            <a:pPr algn="just"/>
            <a:r>
              <a:rPr lang="fa-IR" sz="1800" dirty="0" smtClean="0"/>
              <a:t>سال ۱۳۷۲ :در سال ۱۳۷۲ هجری شمسی ایران نیز به شبکه اینترنت پیوست. نخستین رایانه‌ای که در ایران به اینترنت متصل شد مرکز تحقیقات فیزیک نظری در ایران بود.</a:t>
            </a:r>
          </a:p>
          <a:p>
            <a:pPr algn="just"/>
            <a:endParaRPr lang="fa-IR" sz="1800" dirty="0" smtClean="0"/>
          </a:p>
          <a:p>
            <a:pPr algn="just"/>
            <a:endParaRPr lang="fa-IR" sz="1800" dirty="0" smtClean="0"/>
          </a:p>
          <a:p>
            <a:pPr algn="just"/>
            <a:r>
              <a:rPr lang="fa-IR" sz="1800" dirty="0" smtClean="0"/>
              <a:t>سال ۱۳۷۷ :پروژه یونیکد در ایران با قرارداد شورای عالی انفورماتیک و همکاری بنیاد دانش و هنر واقع در انگلستان و با نظارت و مدیریت فنّی دانشگاه صنعتی شریف تحت عنوان «فارسی وب» آغاز می‌شود.</a:t>
            </a:r>
            <a:endParaRPr lang="fa-IR" sz="1800" dirty="0"/>
          </a:p>
        </p:txBody>
      </p:sp>
      <p:pic>
        <p:nvPicPr>
          <p:cNvPr id="1026" name="Picture 2"/>
          <p:cNvPicPr>
            <a:picLocks noGrp="1" noChangeAspect="1" noChangeArrowheads="1"/>
          </p:cNvPicPr>
          <p:nvPr>
            <p:ph idx="1"/>
          </p:nvPr>
        </p:nvPicPr>
        <p:blipFill>
          <a:blip r:embed="rId2"/>
          <a:srcRect/>
          <a:stretch>
            <a:fillRect/>
          </a:stretch>
        </p:blipFill>
        <p:spPr bwMode="auto">
          <a:xfrm>
            <a:off x="4286248" y="285728"/>
            <a:ext cx="4500594" cy="564360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70" y="142852"/>
            <a:ext cx="3294065" cy="642942"/>
          </a:xfrm>
        </p:spPr>
        <p:txBody>
          <a:bodyPr/>
          <a:lstStyle/>
          <a:p>
            <a:r>
              <a:rPr lang="fa-IR" dirty="0" smtClean="0"/>
              <a:t>    کاربران جدید شبکه جهانی وب</a:t>
            </a:r>
            <a:endParaRPr lang="fa-IR" dirty="0"/>
          </a:p>
        </p:txBody>
      </p:sp>
      <p:pic>
        <p:nvPicPr>
          <p:cNvPr id="5" name="Content Placeholder 4" descr="147707_212.jpg"/>
          <p:cNvPicPr>
            <a:picLocks noGrp="1" noChangeAspect="1"/>
          </p:cNvPicPr>
          <p:nvPr>
            <p:ph idx="1"/>
          </p:nvPr>
        </p:nvPicPr>
        <p:blipFill>
          <a:blip r:embed="rId2"/>
          <a:stretch>
            <a:fillRect/>
          </a:stretch>
        </p:blipFill>
        <p:spPr>
          <a:xfrm>
            <a:off x="428596" y="357166"/>
            <a:ext cx="4929222" cy="6227784"/>
          </a:xfrm>
        </p:spPr>
      </p:pic>
      <p:sp>
        <p:nvSpPr>
          <p:cNvPr id="4" name="Text Placeholder 3"/>
          <p:cNvSpPr>
            <a:spLocks noGrp="1"/>
          </p:cNvSpPr>
          <p:nvPr>
            <p:ph type="body" sz="half" idx="2"/>
          </p:nvPr>
        </p:nvSpPr>
        <p:spPr>
          <a:xfrm>
            <a:off x="5572132" y="1000108"/>
            <a:ext cx="3365503" cy="5500726"/>
          </a:xfrm>
          <a:solidFill>
            <a:schemeClr val="bg1">
              <a:lumMod val="75000"/>
            </a:schemeClr>
          </a:solidFill>
        </p:spPr>
        <p:txBody>
          <a:bodyPr>
            <a:normAutofit/>
          </a:bodyPr>
          <a:lstStyle/>
          <a:p>
            <a:pPr algn="just"/>
            <a:r>
              <a:rPr lang="fa-IR" sz="2400" dirty="0" smtClean="0"/>
              <a:t>در این لیست، بیشترین استفاده کنندگان اینترنت در جهان از کشور چین هستند. 485 میلیون چینی (معادل 36 درصد کل جمعیت چین) از اینترنت استفاده می کنند و مقام دوم نیز آمریکایی هستند. 78 درصد آمریکایی ها، یعنی 245 میلیون نفر از این پدیده جهانی استفاده می کنند.  بعد از چین و آمریکا، کشورهای هند (100 میلیون)، ژاپن (99میلیون) و برزیل (76 میلیون) بیشترین تعداد کاربران اینترنتی در جهان هستند</a:t>
            </a:r>
            <a:endParaRPr lang="fa-I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fa-IR" sz="2800" b="1" dirty="0" smtClean="0"/>
              <a:t>                     وضعیت استفاده از اینترنت در جهان</a:t>
            </a:r>
            <a:endParaRPr lang="fa-IR" sz="2800" b="1" dirty="0"/>
          </a:p>
        </p:txBody>
      </p:sp>
      <p:pic>
        <p:nvPicPr>
          <p:cNvPr id="7" name="Content Placeholder 6" descr="top202010pie.png"/>
          <p:cNvPicPr>
            <a:picLocks noGrp="1" noChangeAspect="1"/>
          </p:cNvPicPr>
          <p:nvPr>
            <p:ph idx="1"/>
          </p:nvPr>
        </p:nvPicPr>
        <p:blipFill>
          <a:blip r:embed="rId2"/>
          <a:stretch>
            <a:fillRect/>
          </a:stretch>
        </p:blipFill>
        <p:spPr>
          <a:xfrm>
            <a:off x="142844" y="1571612"/>
            <a:ext cx="8786874" cy="507209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3000396" cy="571504"/>
          </a:xfrm>
        </p:spPr>
        <p:style>
          <a:lnRef idx="0">
            <a:schemeClr val="accent1"/>
          </a:lnRef>
          <a:fillRef idx="3">
            <a:schemeClr val="accent1"/>
          </a:fillRef>
          <a:effectRef idx="3">
            <a:schemeClr val="accent1"/>
          </a:effectRef>
          <a:fontRef idx="minor">
            <a:schemeClr val="lt1"/>
          </a:fontRef>
        </p:style>
        <p:txBody>
          <a:bodyPr/>
          <a:lstStyle/>
          <a:p>
            <a:r>
              <a:rPr lang="fa-IR" dirty="0" smtClean="0"/>
              <a:t>وزارت ارتباطات و آمارهای جدید</a:t>
            </a:r>
            <a:endParaRPr lang="fa-IR" dirty="0"/>
          </a:p>
        </p:txBody>
      </p:sp>
      <p:pic>
        <p:nvPicPr>
          <p:cNvPr id="5" name="Content Placeholder 4" descr="25-02.jpg"/>
          <p:cNvPicPr>
            <a:picLocks noGrp="1" noChangeAspect="1"/>
          </p:cNvPicPr>
          <p:nvPr>
            <p:ph idx="1"/>
          </p:nvPr>
        </p:nvPicPr>
        <p:blipFill>
          <a:blip r:embed="rId2"/>
          <a:stretch>
            <a:fillRect/>
          </a:stretch>
        </p:blipFill>
        <p:spPr>
          <a:xfrm>
            <a:off x="3575050" y="357166"/>
            <a:ext cx="5111750" cy="5786478"/>
          </a:xfrm>
        </p:spPr>
      </p:pic>
      <p:sp>
        <p:nvSpPr>
          <p:cNvPr id="4" name="Text Placeholder 3"/>
          <p:cNvSpPr>
            <a:spLocks noGrp="1"/>
          </p:cNvSpPr>
          <p:nvPr>
            <p:ph type="body" sz="half" idx="2"/>
          </p:nvPr>
        </p:nvSpPr>
        <p:spPr>
          <a:xfrm>
            <a:off x="357158" y="1142984"/>
            <a:ext cx="3429024" cy="4983179"/>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fa-IR" sz="2100" dirty="0" smtClean="0"/>
              <a:t>آمارهای جدید نشان‌دهنده وضعیت پرمخاطره‌ای است که در مسیر توسعه اینترنت در کشور وجود دارد. در حالی که مسوولان وزارت ارتباطات هفته‌ای نیست از توسعه پهنای باند سخن می‌گویند آمارهای مرکز آمار نشان می‌دهد که ۸۶درصد مردم ایران حتی سالی یک بار هم به اینترنت وصل نمی‌شوند. این وضعیت در مقایسه با ضریب نفوذ کشورهای همسایه که گاه به بالای ۷۰درصد می‌رسد نشان‌دهنده عقب‌ماندگی شدید ایران در حوزه اینترنت است</a:t>
            </a:r>
            <a:endParaRPr lang="fa-IR"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86766" cy="1084248"/>
          </a:xfrm>
          <a:solidFill>
            <a:schemeClr val="accent6">
              <a:lumMod val="60000"/>
              <a:lumOff val="40000"/>
            </a:schemeClr>
          </a:solidFill>
        </p:spPr>
        <p:txBody>
          <a:bodyPr/>
          <a:lstStyle/>
          <a:p>
            <a:pPr algn="just"/>
            <a:r>
              <a:rPr lang="fa-IR" b="0" dirty="0" smtClean="0"/>
              <a:t>آمارهای جدید نشان‌دهنده فاصله بسیار زیاد بین دسترسی به اینترنت در نقاط شهری و نقاط روستایی است. براساس آمار مرکز آمار ایران تعداد خانوارهای دارای دسترسی به اینترنت در شهرها </a:t>
            </a:r>
            <a:r>
              <a:rPr lang="fa-IR" b="0" u="sng" dirty="0" smtClean="0">
                <a:solidFill>
                  <a:srgbClr val="C00000"/>
                </a:solidFill>
              </a:rPr>
              <a:t>۲۷.۳درصد</a:t>
            </a:r>
            <a:r>
              <a:rPr lang="fa-IR" b="0" dirty="0" smtClean="0"/>
              <a:t> و در خانوارهای روستایی</a:t>
            </a:r>
            <a:r>
              <a:rPr lang="fa-IR" b="0" u="sng" dirty="0" smtClean="0">
                <a:solidFill>
                  <a:srgbClr val="C00000"/>
                </a:solidFill>
              </a:rPr>
              <a:t> ۴.۹ درصد </a:t>
            </a:r>
            <a:r>
              <a:rPr lang="fa-IR" b="0" dirty="0" smtClean="0"/>
              <a:t>است.</a:t>
            </a:r>
            <a:endParaRPr lang="fa-IR" b="0" dirty="0"/>
          </a:p>
        </p:txBody>
      </p:sp>
      <p:pic>
        <p:nvPicPr>
          <p:cNvPr id="5" name="Content Placeholder 4" descr="25-01.jpg"/>
          <p:cNvPicPr>
            <a:picLocks noGrp="1" noChangeAspect="1"/>
          </p:cNvPicPr>
          <p:nvPr>
            <p:ph idx="1"/>
          </p:nvPr>
        </p:nvPicPr>
        <p:blipFill>
          <a:blip r:embed="rId2"/>
          <a:stretch>
            <a:fillRect/>
          </a:stretch>
        </p:blipFill>
        <p:spPr>
          <a:xfrm>
            <a:off x="357158" y="1714488"/>
            <a:ext cx="4500594" cy="4643470"/>
          </a:xfrm>
        </p:spPr>
      </p:pic>
      <p:sp>
        <p:nvSpPr>
          <p:cNvPr id="4" name="Text Placeholder 3"/>
          <p:cNvSpPr>
            <a:spLocks noGrp="1"/>
          </p:cNvSpPr>
          <p:nvPr>
            <p:ph type="body" sz="half" idx="2"/>
          </p:nvPr>
        </p:nvSpPr>
        <p:spPr>
          <a:xfrm>
            <a:off x="5000628" y="1428736"/>
            <a:ext cx="3651255" cy="4976815"/>
          </a:xfrm>
          <a:solidFill>
            <a:schemeClr val="accent6">
              <a:lumMod val="40000"/>
              <a:lumOff val="60000"/>
            </a:schemeClr>
          </a:solidFill>
        </p:spPr>
        <p:txBody>
          <a:bodyPr>
            <a:normAutofit lnSpcReduction="10000"/>
          </a:bodyPr>
          <a:lstStyle/>
          <a:p>
            <a:pPr algn="just"/>
            <a:r>
              <a:rPr lang="fa-IR" sz="1800" dirty="0" smtClean="0"/>
              <a:t>همچنین این شکاف دیجیتالی بین استان‌های توسعه‌یافته و محروم هم به وضوح دیده می‌شود. این آمارگیری نشان می‌دهد که بیشترین ضریب نفوذ اینترنت در نقاط شهری به ترتیب مربوط به استان تهران با ۲۳.۱درصد، استان مازندران با ۲۲.۷درصد و استان اصفهان با ۲۲درصد بوده است. استان سیستان و بلوچستان با ۱۰.۵درصد کمترین ضریب نفوذ اینترنت در نقاط شهری را داشته است</a:t>
            </a:r>
          </a:p>
          <a:p>
            <a:pPr algn="just"/>
            <a:endParaRPr lang="fa-IR" sz="1800" dirty="0" smtClean="0"/>
          </a:p>
          <a:p>
            <a:pPr algn="just" fontAlgn="base"/>
            <a:r>
              <a:rPr lang="fa-IR" sz="1800" dirty="0" smtClean="0"/>
              <a:t>نکته مهم دیگری که در این آمار به آ‌ن اشاره شده این است که بخش عمده کاربران اینترنت یعنی ۸۴.۹درصد هنوز از دایال آپ استفاده می‌کنند.</a:t>
            </a:r>
          </a:p>
          <a:p>
            <a:pPr algn="just" fontAlgn="base"/>
            <a:r>
              <a:rPr lang="fa-IR" sz="1800" dirty="0" smtClean="0"/>
              <a:t>با این حال مرکز آمار ایران میزان دسترسی به اینترنت پرسرعت را که آمارهای مربوط به آن بسیار پرمناقشه‌ هست را اعلام نکرده است</a:t>
            </a:r>
          </a:p>
          <a:p>
            <a:endParaRPr lang="fa-I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1621</Words>
  <Application>Microsoft Office PowerPoint</Application>
  <PresentationFormat>On-screen Show (4:3)</PresentationFormat>
  <Paragraphs>80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Tahoma</vt:lpstr>
      <vt:lpstr>Times New Roman</vt:lpstr>
      <vt:lpstr>Wingdings</vt:lpstr>
      <vt:lpstr>Zar</vt:lpstr>
      <vt:lpstr>Office Theme</vt:lpstr>
      <vt:lpstr>ICT وفرهنگ</vt:lpstr>
      <vt:lpstr>PowerPoint Presentation</vt:lpstr>
      <vt:lpstr>اولین رایانه شخصی تجاری در سال ۱۹۷۸ میلادی توسط شرکت اپل با نام Apple II ارائه شد. این رایانه، ماشین رومیزی کوچکی بود که زبان برنامه نویسی بیسیک را اجرا می‌کرد. </vt:lpstr>
      <vt:lpstr>طرحی محاسباتی از بخش کوچکی از شکل شبکه اینترنت. نقطه‌ها در تصویر نشانگر آدرس‌های آی‌پی، و خطوط میان آن‌ها نشانگر خط ارتباط بین دو آی‌پی می‌باشد</vt:lpstr>
      <vt:lpstr>PowerPoint Presentation</vt:lpstr>
      <vt:lpstr>    کاربران جدید شبکه جهانی وب</vt:lpstr>
      <vt:lpstr>                     وضعیت استفاده از اینترنت در جهان</vt:lpstr>
      <vt:lpstr>وزارت ارتباطات و آمارهای جدید</vt:lpstr>
      <vt:lpstr>آمارهای جدید نشان‌دهنده فاصله بسیار زیاد بین دسترسی به اینترنت در نقاط شهری و نقاط روستایی است. براساس آمار مرکز آمار ایران تعداد خانوارهای دارای دسترسی به اینترنت در شهرها ۲۷.۳درصد و در خانوارهای روستایی ۴.۹ درصد است.</vt:lpstr>
      <vt:lpstr>        تاثیر تکنولوژیهای نوین بر فرهنگ</vt:lpstr>
      <vt:lpstr> داود مدنی یک مدیر شرکت نرم افزاری در گفت وگو با ایسنا او اطلاع رسانی در کشور را در حد یک شعار دانست و گفت: ارگان و سازمانهای بزرگ باید برای الکترونیکی شدن جدی تر عمل کنند زیرا مراجعه کننده های بیشتری دارند، همچنین وقتی مراجعه کننده به گرفتن یک سرویس الکترونیکیی نیاز دارد باید دانش الکترونیکی خود را افزایش دهد. وی ادامه داد: افزایش دانش الکترونیکی باعث بالا رفتن توقع افراد از سازمان های دیگر شده و در نتیجه زمینه برای رشد فرهنگ ICT کشور فراهم می شود. مدنی به پتانسیل کارآمد موجود در کشور اشاره کرد و افزود: نیروی متخصص موجود در کشور کافی است اما شرایط برای تولیدکنندگان مهیا نبوده و حمایتی جدی از طرف دولت صورت نگرفته است همچنین رعایت نشدن قوانین کپی رایت مانع اشتغال گروه های کارآفرین در حوزه نرم افزارمیشود. </vt:lpstr>
      <vt:lpstr>    کشف بزرگ:ایران جز ۲۰۰کشور مطرح دنیا در استفاده از اینترنت!</vt:lpstr>
      <vt:lpstr>  رئیس مرکز تحقیقات کامپیوتری علوم اسلامی عنوان کرد: اینترنت یکی از ابزار مهم موفقیت ها، در عرصه بیداری اسلامی </vt:lpstr>
      <vt:lpstr>   کاربران اینترنت زیرکتر می شوند یا ابله تر؟</vt:lpstr>
      <vt:lpstr>  برای اینترنت پاک فرهنگ سازی کرده ایم؟</vt:lpstr>
      <vt:lpstr>        اثر متقابل فرهنگ ملی و تکنولوژی اطلاعات </vt:lpstr>
      <vt:lpstr>                                         فرهنگ ملی </vt:lpstr>
      <vt:lpstr>    روش Hofstede </vt:lpstr>
      <vt:lpstr>           فرهنگ و توسعه تکنولوژی اطلاعات </vt:lpstr>
      <vt:lpstr>   مدل جهانی رشد تکنولوژی  ATM</vt:lpstr>
      <vt:lpstr>فرهنگ استفاده از تکنولوژی در بین ایرانیان وقتی یک تکنولوژی بصورت بومی تکمیل           می شود این امر بمرور زمان صورت می‌گیرد و جامعه کم‌کم با ابعاد مختلف آن آشنا می‌شود و خود را برای استفاده صحیح از آن آماده می‌کند. در مقابل وقتی کشوری از یک تکنولوژی مهم و در عین حال جذاب و تاثیر گذار کاملاً دور بوده باشد، بمحض وارد کردن آن تکنولوژی بدلیل افزایش بیش از حد تقاضا، گسترش تکنولوژی جدید با سرعت فوق‌العاده زیادی در مدت کوتاهی انجام می‌پذیرد و درعمل مانند یک شوک به جامعه می‌باشد بدون آنکه عموم مردم هنوز تمرین و آمادگی لازم برای هضم و برخورد صحیح با این تکنولوژی را داشته باشند. مثال اتومبیل یک نمونه واضح این مساله بود. بقول یک افسر راهنمایی (( تمام این مشکلاتی که ما ایرانیها امروز در مورد ترافیک و اتومبیل و تصادفات و غیره داریم بخاطر اینه که ما اتومبیل را از خارج آوردیم توی ایران ولی فرهنگ استفاده صحیح از آنرا نیاوردیم.))</vt:lpstr>
      <vt:lpstr>شوخی نیست که یک ملت هر ساله حدود سیصد هزار نفر از افراد خود را کشته یا مجروح کند چون دارد به سر کار، مهمانی، خرید و یا مسافرت می‌رود. تنها در دوران پس از انقلاب، لااقل 700 هزار قبر برای کشته‌های رانندگی حفر شده و دست کم 15 میلیون نفر مجروح شده‌اند که تعدادی از آنان باید باقی عمر را بر روی تخت و یا ویلچر بگذرانند.</vt:lpstr>
      <vt:lpstr>ارزش صنعت نرم افزارهند 65 درصد از كل مجموعه صنعتit آنهاست ودست اندركاران اين صنعت براى سال 2008 رقمىمعادل 8.7 ميليارددلار راپيش بينى كرده بودند که به وقوع پیوست. به اين معنى كه هند با توجه به نياز ها وساختار ملى وچارچوب فرهنگى واجتماعى خودبه طرح اين شيوه پرداخته است.كه مى توان به دو شهر حيدرآباد وبنگلور اشاره كرد كه به عنوان سايبر ابادوسيليكون معروف شده اند.  آنها با فراهم آوردن شرايط ايده ال ومطلوب براىنيروهاى انسانى متخصص هندى كه دركشورهاى توسعه يافته حضورداشتند تمام اين نيروهارابه كشور خود باز گردانند </vt:lpstr>
      <vt:lpstr>شاهکوه روستایی است کوهستانی واقع در البرز مرکزی شاهکوه نخستین روستای اینترنتی ایران است. امکانات و ارتباطات اینترنتی در این روستا پیش از بقیه روستاهای ایران فراهم آمد و کلاسهای بزرگ آموزش اینترنت در این روستا پیر و جوان را به خود کشانده است به گزارش بخش خبر شبکه فناوری اطلاعات ایران، به نقل از ایرنا، تاکنون یک میلیون نفر از سراسر دنیا از سایت شاهکوه دیدن کرده اند، روستای قرن آباد محل قشلاق شاهکوهی هاست، مردم این روستا منطقه را تبدیل به پایگاه تکنولوژی کرده‌اند و به جای اینکه کوچ کنند و آواره شهرها شوند اولین مرکز جامع ICTروستایی را بنا گذاشتند. شاهکوهی‌ها پول روی هم گذاشتند تا مرکز ICTروستایی آنها بهترین باشد، سرعت اینترنت آنها۳۶ کی یا۵۶ کی نیست بلکه ۲ مگابیت در ثانیه، !سرعت عادی اینترنت در آنجاست یعنی دهها برابر سرعت اینترنت در تهران؟ ...این امکان را حتی برخی از وزارتخانه‌ها ندارند. </vt:lpstr>
      <vt:lpstr>یکنفر قهر کرد،3میلیون کارت را هک کرد  خود پردازها فعلا پول نمی دهند! هجوم مردم به عابر بانکها  قدس انلاین-سیدحبیب قاآنی-در شرایطی صبح امروز بانک مرکزی طی اطلاعیه ای خواستار تغییر دادن رمز کارت های بانکی مشتریان شد که براساس برخی شنیده ها و خبر های اینترنتی حساب کاربری 3 میلیون حساب بانکی در کشور هک شده است. </vt:lpstr>
      <vt:lpstr>هر کدام از ما به عنوان یکی از اعضای جامه برای پیشرفت فرهنگ ICT  چه کنیم ؟  آیا فرهنگ ICT  ما هم مانند  فرهنگ رانندگیمان خواهد شد؟  به نظر شما آیا ایران جزو 20 کشور برتر استفاده کننده از اینترنت است؟ </vt:lpstr>
      <vt:lpstr>http://fa.wikipedia.org  http://itshenas.com  http://www.qudsonline.ir/  http://weblognews.ir  http://www.shabestan.ir/  http://www.shahkooh.com  </vt:lpstr>
    </vt:vector>
  </TitlesOfParts>
  <Company>MRT Win2Farsi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 User</dc:creator>
  <cp:lastModifiedBy>Eli</cp:lastModifiedBy>
  <cp:revision>99</cp:revision>
  <dcterms:created xsi:type="dcterms:W3CDTF">2012-04-13T11:05:43Z</dcterms:created>
  <dcterms:modified xsi:type="dcterms:W3CDTF">2014-07-27T10:54:17Z</dcterms:modified>
</cp:coreProperties>
</file>