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31"/>
  </p:notesMasterIdLst>
  <p:handoutMasterIdLst>
    <p:handoutMasterId r:id="rId32"/>
  </p:handoutMasterIdLst>
  <p:sldIdLst>
    <p:sldId id="260" r:id="rId2"/>
    <p:sldId id="256" r:id="rId3"/>
    <p:sldId id="287" r:id="rId4"/>
    <p:sldId id="292" r:id="rId5"/>
    <p:sldId id="295" r:id="rId6"/>
    <p:sldId id="296" r:id="rId7"/>
    <p:sldId id="297" r:id="rId8"/>
    <p:sldId id="257" r:id="rId9"/>
    <p:sldId id="258" r:id="rId10"/>
    <p:sldId id="261" r:id="rId11"/>
    <p:sldId id="262" r:id="rId12"/>
    <p:sldId id="263" r:id="rId13"/>
    <p:sldId id="264" r:id="rId14"/>
    <p:sldId id="266" r:id="rId15"/>
    <p:sldId id="267" r:id="rId16"/>
    <p:sldId id="286" r:id="rId17"/>
    <p:sldId id="268" r:id="rId18"/>
    <p:sldId id="270" r:id="rId19"/>
    <p:sldId id="271" r:id="rId20"/>
    <p:sldId id="272" r:id="rId21"/>
    <p:sldId id="273" r:id="rId22"/>
    <p:sldId id="274" r:id="rId23"/>
    <p:sldId id="275" r:id="rId24"/>
    <p:sldId id="276" r:id="rId25"/>
    <p:sldId id="277" r:id="rId26"/>
    <p:sldId id="278" r:id="rId27"/>
    <p:sldId id="298" r:id="rId28"/>
    <p:sldId id="299" r:id="rId29"/>
    <p:sldId id="285" r:id="rId30"/>
  </p:sldIdLst>
  <p:sldSz cx="9144000" cy="6858000" type="screen4x3"/>
  <p:notesSz cx="6858000" cy="9144000"/>
  <p:defaultTextStyle>
    <a:defPPr>
      <a:defRPr lang="fr-FR"/>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F7EE7"/>
    <a:srgbClr val="008000"/>
    <a:srgbClr val="AE1517"/>
    <a:srgbClr val="CC0000"/>
    <a:srgbClr val="0C7CD2"/>
    <a:srgbClr val="FF0066"/>
    <a:srgbClr val="00CC00"/>
    <a:srgbClr val="FFFF66"/>
    <a:srgbClr val="7DD330"/>
    <a:srgbClr val="486DA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69" autoAdjust="0"/>
    <p:restoredTop sz="94660"/>
  </p:normalViewPr>
  <p:slideViewPr>
    <p:cSldViewPr>
      <p:cViewPr>
        <p:scale>
          <a:sx n="90" d="100"/>
          <a:sy n="90" d="100"/>
        </p:scale>
        <p:origin x="-432" y="3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sz="quarter" idx="1"/>
          </p:nvPr>
        </p:nvSpPr>
        <p:spPr>
          <a:xfrm>
            <a:off x="1588" y="0"/>
            <a:ext cx="2971800" cy="457200"/>
          </a:xfrm>
          <a:prstGeom prst="rect">
            <a:avLst/>
          </a:prstGeom>
        </p:spPr>
        <p:txBody>
          <a:bodyPr vert="horz" lIns="91440" tIns="45720" rIns="91440" bIns="45720" rtlCol="1"/>
          <a:lstStyle>
            <a:lvl1pPr algn="l">
              <a:defRPr sz="1200"/>
            </a:lvl1pPr>
          </a:lstStyle>
          <a:p>
            <a:fld id="{45CFDBAD-7940-4A7D-8685-D45B7346F5AF}" type="datetimeFigureOut">
              <a:rPr lang="fa-IR" smtClean="0"/>
              <a:t>1437/08/03</a:t>
            </a:fld>
            <a:endParaRPr lang="fa-IR"/>
          </a:p>
        </p:txBody>
      </p:sp>
      <p:sp>
        <p:nvSpPr>
          <p:cNvPr id="4" name="Footer Placeholder 3"/>
          <p:cNvSpPr>
            <a:spLocks noGrp="1"/>
          </p:cNvSpPr>
          <p:nvPr>
            <p:ph type="ftr" sz="quarter" idx="2"/>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fa-IR"/>
          </a:p>
        </p:txBody>
      </p:sp>
      <p:sp>
        <p:nvSpPr>
          <p:cNvPr id="5" name="Slide Number Placeholder 4"/>
          <p:cNvSpPr>
            <a:spLocks noGrp="1"/>
          </p:cNvSpPr>
          <p:nvPr>
            <p:ph type="sldNum" sz="quarter" idx="3"/>
          </p:nvPr>
        </p:nvSpPr>
        <p:spPr>
          <a:xfrm>
            <a:off x="1588" y="8685213"/>
            <a:ext cx="2971800" cy="457200"/>
          </a:xfrm>
          <a:prstGeom prst="rect">
            <a:avLst/>
          </a:prstGeom>
        </p:spPr>
        <p:txBody>
          <a:bodyPr vert="horz" lIns="91440" tIns="45720" rIns="91440" bIns="45720" rtlCol="1" anchor="b"/>
          <a:lstStyle>
            <a:lvl1pPr algn="l">
              <a:defRPr sz="1200"/>
            </a:lvl1pPr>
          </a:lstStyle>
          <a:p>
            <a:fld id="{18008BC9-5255-492F-BD11-5337E09828FA}" type="slidenum">
              <a:rPr lang="fa-IR" smtClean="0"/>
              <a:t>‹#›</a:t>
            </a:fld>
            <a:endParaRPr lang="fa-IR"/>
          </a:p>
        </p:txBody>
      </p:sp>
    </p:spTree>
    <p:extLst>
      <p:ext uri="{BB962C8B-B14F-4D97-AF65-F5344CB8AC3E}">
        <p14:creationId xmlns:p14="http://schemas.microsoft.com/office/powerpoint/2010/main" val="4163927474"/>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hangingPunct="1">
              <a:defRPr sz="1200">
                <a:latin typeface="Arial" pitchFamily="34" charset="0"/>
                <a:cs typeface="Arial" pitchFamily="34" charset="0"/>
              </a:defRPr>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hangingPunct="1">
              <a:defRPr sz="1200">
                <a:latin typeface="Arial" pitchFamily="34" charset="0"/>
                <a:cs typeface="Arial" pitchFamily="34" charset="0"/>
              </a:defRPr>
            </a:lvl1pPr>
          </a:lstStyle>
          <a:p>
            <a:pPr>
              <a:defRPr/>
            </a:pPr>
            <a:fld id="{09FD190E-7FAE-45B5-A9E5-D82E4FBCB0EE}" type="datetimeFigureOut">
              <a:rPr lang="en-US"/>
              <a:pPr>
                <a:defRPr/>
              </a:pPr>
              <a:t>5/10/2016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hangingPunct="1">
              <a:defRPr sz="1200">
                <a:latin typeface="Arial" pitchFamily="34" charset="0"/>
                <a:cs typeface="Arial" pitchFamily="34"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Arial" pitchFamily="34" charset="0"/>
                <a:cs typeface="Arial" pitchFamily="34" charset="0"/>
              </a:defRPr>
            </a:lvl1pPr>
          </a:lstStyle>
          <a:p>
            <a:pPr>
              <a:defRPr/>
            </a:pPr>
            <a:fld id="{D10985C8-9138-4D4D-9022-E743D2D74393}" type="slidenum">
              <a:rPr lang="en-US" altLang="en-US"/>
              <a:pPr>
                <a:defRPr/>
              </a:pPr>
              <a:t>‹#›</a:t>
            </a:fld>
            <a:endParaRPr lang="en-US" altLang="en-US"/>
          </a:p>
        </p:txBody>
      </p:sp>
    </p:spTree>
    <p:extLst>
      <p:ext uri="{BB962C8B-B14F-4D97-AF65-F5344CB8AC3E}">
        <p14:creationId xmlns:p14="http://schemas.microsoft.com/office/powerpoint/2010/main" val="3704885593"/>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Tree>
    <p:extLst>
      <p:ext uri="{BB962C8B-B14F-4D97-AF65-F5344CB8AC3E}">
        <p14:creationId xmlns:p14="http://schemas.microsoft.com/office/powerpoint/2010/main" val="162485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Tree>
    <p:extLst>
      <p:ext uri="{BB962C8B-B14F-4D97-AF65-F5344CB8AC3E}">
        <p14:creationId xmlns:p14="http://schemas.microsoft.com/office/powerpoint/2010/main" val="42721474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Tree>
    <p:extLst>
      <p:ext uri="{BB962C8B-B14F-4D97-AF65-F5344CB8AC3E}">
        <p14:creationId xmlns:p14="http://schemas.microsoft.com/office/powerpoint/2010/main" val="5240173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a-I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p>
            <a:fld id="{1C94A1F0-BC05-46CF-BEB5-F2FE3B6150DE}" type="datetimeFigureOut">
              <a:rPr lang="fa-IR" smtClean="0"/>
              <a:t>1437/08/03</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11979C97-8CEC-4008-8100-8AB79BD6A050}" type="slidenum">
              <a:rPr lang="fa-IR" smtClean="0"/>
              <a:t>‹#›</a:t>
            </a:fld>
            <a:endParaRPr lang="fa-IR"/>
          </a:p>
        </p:txBody>
      </p:sp>
    </p:spTree>
    <p:extLst>
      <p:ext uri="{BB962C8B-B14F-4D97-AF65-F5344CB8AC3E}">
        <p14:creationId xmlns:p14="http://schemas.microsoft.com/office/powerpoint/2010/main" val="7516176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1C94A1F0-BC05-46CF-BEB5-F2FE3B6150DE}" type="datetimeFigureOut">
              <a:rPr lang="fa-IR" smtClean="0"/>
              <a:t>1437/08/03</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11979C97-8CEC-4008-8100-8AB79BD6A050}" type="slidenum">
              <a:rPr lang="fa-IR" smtClean="0"/>
              <a:t>‹#›</a:t>
            </a:fld>
            <a:endParaRPr lang="fa-IR"/>
          </a:p>
        </p:txBody>
      </p:sp>
    </p:spTree>
    <p:extLst>
      <p:ext uri="{BB962C8B-B14F-4D97-AF65-F5344CB8AC3E}">
        <p14:creationId xmlns:p14="http://schemas.microsoft.com/office/powerpoint/2010/main" val="8863913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1C94A1F0-BC05-46CF-BEB5-F2FE3B6150DE}" type="datetimeFigureOut">
              <a:rPr lang="fa-IR" smtClean="0"/>
              <a:t>1437/08/03</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11979C97-8CEC-4008-8100-8AB79BD6A050}" type="slidenum">
              <a:rPr lang="fa-IR" smtClean="0"/>
              <a:t>‹#›</a:t>
            </a:fld>
            <a:endParaRPr lang="fa-IR"/>
          </a:p>
        </p:txBody>
      </p:sp>
    </p:spTree>
    <p:extLst>
      <p:ext uri="{BB962C8B-B14F-4D97-AF65-F5344CB8AC3E}">
        <p14:creationId xmlns:p14="http://schemas.microsoft.com/office/powerpoint/2010/main" val="24409381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1C94A1F0-BC05-46CF-BEB5-F2FE3B6150DE}" type="datetimeFigureOut">
              <a:rPr lang="fa-IR" smtClean="0"/>
              <a:t>1437/08/03</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11979C97-8CEC-4008-8100-8AB79BD6A050}" type="slidenum">
              <a:rPr lang="fa-IR" smtClean="0"/>
              <a:t>‹#›</a:t>
            </a:fld>
            <a:endParaRPr lang="fa-IR"/>
          </a:p>
        </p:txBody>
      </p:sp>
    </p:spTree>
    <p:extLst>
      <p:ext uri="{BB962C8B-B14F-4D97-AF65-F5344CB8AC3E}">
        <p14:creationId xmlns:p14="http://schemas.microsoft.com/office/powerpoint/2010/main" val="37236110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C94A1F0-BC05-46CF-BEB5-F2FE3B6150DE}" type="datetimeFigureOut">
              <a:rPr lang="fa-IR" smtClean="0"/>
              <a:t>1437/08/03</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11979C97-8CEC-4008-8100-8AB79BD6A050}" type="slidenum">
              <a:rPr lang="fa-IR" smtClean="0"/>
              <a:t>‹#›</a:t>
            </a:fld>
            <a:endParaRPr lang="fa-IR"/>
          </a:p>
        </p:txBody>
      </p:sp>
    </p:spTree>
    <p:extLst>
      <p:ext uri="{BB962C8B-B14F-4D97-AF65-F5344CB8AC3E}">
        <p14:creationId xmlns:p14="http://schemas.microsoft.com/office/powerpoint/2010/main" val="15258750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p>
            <a:fld id="{1C94A1F0-BC05-46CF-BEB5-F2FE3B6150DE}" type="datetimeFigureOut">
              <a:rPr lang="fa-IR" smtClean="0"/>
              <a:t>1437/08/03</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11979C97-8CEC-4008-8100-8AB79BD6A050}" type="slidenum">
              <a:rPr lang="fa-IR" smtClean="0"/>
              <a:t>‹#›</a:t>
            </a:fld>
            <a:endParaRPr lang="fa-IR"/>
          </a:p>
        </p:txBody>
      </p:sp>
    </p:spTree>
    <p:extLst>
      <p:ext uri="{BB962C8B-B14F-4D97-AF65-F5344CB8AC3E}">
        <p14:creationId xmlns:p14="http://schemas.microsoft.com/office/powerpoint/2010/main" val="4679672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p>
            <a:fld id="{1C94A1F0-BC05-46CF-BEB5-F2FE3B6150DE}" type="datetimeFigureOut">
              <a:rPr lang="fa-IR" smtClean="0"/>
              <a:t>1437/08/03</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11979C97-8CEC-4008-8100-8AB79BD6A050}" type="slidenum">
              <a:rPr lang="fa-IR" smtClean="0"/>
              <a:t>‹#›</a:t>
            </a:fld>
            <a:endParaRPr lang="fa-IR"/>
          </a:p>
        </p:txBody>
      </p:sp>
    </p:spTree>
    <p:extLst>
      <p:ext uri="{BB962C8B-B14F-4D97-AF65-F5344CB8AC3E}">
        <p14:creationId xmlns:p14="http://schemas.microsoft.com/office/powerpoint/2010/main" val="5713625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p>
            <a:fld id="{1C94A1F0-BC05-46CF-BEB5-F2FE3B6150DE}" type="datetimeFigureOut">
              <a:rPr lang="fa-IR" smtClean="0"/>
              <a:t>1437/08/03</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11979C97-8CEC-4008-8100-8AB79BD6A050}" type="slidenum">
              <a:rPr lang="fa-IR" smtClean="0"/>
              <a:t>‹#›</a:t>
            </a:fld>
            <a:endParaRPr lang="fa-IR"/>
          </a:p>
        </p:txBody>
      </p:sp>
    </p:spTree>
    <p:extLst>
      <p:ext uri="{BB962C8B-B14F-4D97-AF65-F5344CB8AC3E}">
        <p14:creationId xmlns:p14="http://schemas.microsoft.com/office/powerpoint/2010/main" val="30282576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94A1F0-BC05-46CF-BEB5-F2FE3B6150DE}" type="datetimeFigureOut">
              <a:rPr lang="fa-IR" smtClean="0"/>
              <a:t>1437/08/03</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11979C97-8CEC-4008-8100-8AB79BD6A050}" type="slidenum">
              <a:rPr lang="fa-IR" smtClean="0"/>
              <a:t>‹#›</a:t>
            </a:fld>
            <a:endParaRPr lang="fa-IR"/>
          </a:p>
        </p:txBody>
      </p:sp>
    </p:spTree>
    <p:extLst>
      <p:ext uri="{BB962C8B-B14F-4D97-AF65-F5344CB8AC3E}">
        <p14:creationId xmlns:p14="http://schemas.microsoft.com/office/powerpoint/2010/main" val="25647165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94A1F0-BC05-46CF-BEB5-F2FE3B6150DE}" type="datetimeFigureOut">
              <a:rPr lang="fa-IR" smtClean="0"/>
              <a:t>1437/08/03</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11979C97-8CEC-4008-8100-8AB79BD6A050}" type="slidenum">
              <a:rPr lang="fa-IR" smtClean="0"/>
              <a:t>‹#›</a:t>
            </a:fld>
            <a:endParaRPr lang="fa-IR"/>
          </a:p>
        </p:txBody>
      </p:sp>
    </p:spTree>
    <p:extLst>
      <p:ext uri="{BB962C8B-B14F-4D97-AF65-F5344CB8AC3E}">
        <p14:creationId xmlns:p14="http://schemas.microsoft.com/office/powerpoint/2010/main" val="35773150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94A1F0-BC05-46CF-BEB5-F2FE3B6150DE}" type="datetimeFigureOut">
              <a:rPr lang="fa-IR" smtClean="0"/>
              <a:t>1437/08/03</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11979C97-8CEC-4008-8100-8AB79BD6A050}" type="slidenum">
              <a:rPr lang="fa-IR" smtClean="0"/>
              <a:t>‹#›</a:t>
            </a:fld>
            <a:endParaRPr lang="fa-IR"/>
          </a:p>
        </p:txBody>
      </p:sp>
    </p:spTree>
    <p:extLst>
      <p:ext uri="{BB962C8B-B14F-4D97-AF65-F5344CB8AC3E}">
        <p14:creationId xmlns:p14="http://schemas.microsoft.com/office/powerpoint/2010/main" val="21764942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hyperlink" Target="http://www.powerpointstyles.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fa-I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C94A1F0-BC05-46CF-BEB5-F2FE3B6150DE}" type="datetimeFigureOut">
              <a:rPr lang="fa-IR" smtClean="0"/>
              <a:t>1437/08/03</a:t>
            </a:fld>
            <a:endParaRPr lang="fa-I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fa-IR"/>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11979C97-8CEC-4008-8100-8AB79BD6A050}" type="slidenum">
              <a:rPr lang="fa-IR" smtClean="0"/>
              <a:t>‹#›</a:t>
            </a:fld>
            <a:endParaRPr lang="fa-IR"/>
          </a:p>
        </p:txBody>
      </p:sp>
      <p:sp>
        <p:nvSpPr>
          <p:cNvPr id="7" name="Text Box 30"/>
          <p:cNvSpPr txBox="1">
            <a:spLocks noChangeArrowheads="1"/>
          </p:cNvSpPr>
          <p:nvPr userDrawn="1"/>
        </p:nvSpPr>
        <p:spPr bwMode="auto">
          <a:xfrm>
            <a:off x="3348038" y="6237288"/>
            <a:ext cx="2457450" cy="366712"/>
          </a:xfrm>
          <a:prstGeom prst="rect">
            <a:avLst/>
          </a:prstGeom>
          <a:noFill/>
          <a:ln>
            <a:noFill/>
          </a:ln>
          <a:effectLs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fr-FR" altLang="en-US" smtClean="0">
                <a:hlinkClick r:id="rId13"/>
              </a:rPr>
              <a:t>Powerpoint Templates</a:t>
            </a:r>
            <a:endParaRPr lang="fr-FR" altLang="en-US" smtClean="0"/>
          </a:p>
        </p:txBody>
      </p:sp>
      <p:pic>
        <p:nvPicPr>
          <p:cNvPr id="8" name="Picture 29" descr="7"/>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8"/>
          <p:cNvSpPr txBox="1">
            <a:spLocks noChangeArrowheads="1"/>
          </p:cNvSpPr>
          <p:nvPr userDrawn="1"/>
        </p:nvSpPr>
        <p:spPr bwMode="auto">
          <a:xfrm>
            <a:off x="7962900" y="6375400"/>
            <a:ext cx="1073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fr-FR" altLang="en-US" b="1">
                <a:solidFill>
                  <a:srgbClr val="486DA2"/>
                </a:solidFill>
              </a:rPr>
              <a:t>Page </a:t>
            </a:r>
            <a:fld id="{B21FFE82-D1C5-4198-B431-E835D3910A96}" type="slidenum">
              <a:rPr lang="fr-FR" altLang="en-US" b="1">
                <a:solidFill>
                  <a:srgbClr val="486DA2"/>
                </a:solidFill>
              </a:rPr>
              <a:pPr eaLnBrk="1" hangingPunct="1"/>
              <a:t>‹#›</a:t>
            </a:fld>
            <a:endParaRPr lang="fr-FR" altLang="en-US" b="1">
              <a:solidFill>
                <a:srgbClr val="486DA2"/>
              </a:solidFill>
            </a:endParaRPr>
          </a:p>
        </p:txBody>
      </p:sp>
    </p:spTree>
    <p:extLst>
      <p:ext uri="{BB962C8B-B14F-4D97-AF65-F5344CB8AC3E}">
        <p14:creationId xmlns:p14="http://schemas.microsoft.com/office/powerpoint/2010/main" val="2380626164"/>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sldNum="0" hdr="0" ftr="0" dt="0"/>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5.jpg"/><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5.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clrChange>
              <a:clrFrom>
                <a:srgbClr val="FFFFFF"/>
              </a:clrFrom>
              <a:clrTo>
                <a:srgbClr val="FFFFFF">
                  <a:alpha val="0"/>
                </a:srgbClr>
              </a:clrTo>
            </a:clrChange>
            <a:extLst/>
          </a:blip>
          <a:stretch>
            <a:fillRect/>
          </a:stretch>
        </p:blipFill>
        <p:spPr>
          <a:xfrm>
            <a:off x="827584" y="692696"/>
            <a:ext cx="4089905" cy="3024336"/>
          </a:xfrm>
          <a:prstGeom prst="rect">
            <a:avLst/>
          </a:prstGeom>
          <a:effectLst>
            <a:glow rad="101600">
              <a:srgbClr val="FFFF66">
                <a:alpha val="60000"/>
              </a:srgbClr>
            </a:glow>
          </a:effectLst>
        </p:spPr>
      </p:pic>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547664" y="44624"/>
            <a:ext cx="7560840" cy="6955750"/>
          </a:xfrm>
          <a:prstGeom prst="rect">
            <a:avLst/>
          </a:prstGeom>
          <a:noFill/>
        </p:spPr>
        <p:txBody>
          <a:bodyPr wrap="square" rtlCol="1">
            <a:spAutoFit/>
          </a:bodyPr>
          <a:lstStyle/>
          <a:p>
            <a:pPr lvl="1" algn="r" rtl="1"/>
            <a:r>
              <a:rPr lang="fa-IR" sz="2400" b="1" dirty="0" smtClean="0">
                <a:solidFill>
                  <a:srgbClr val="C00000"/>
                </a:solidFill>
                <a:cs typeface="B Koodak" panose="00000700000000000000" pitchFamily="2" charset="-78"/>
              </a:rPr>
              <a:t>4)   </a:t>
            </a:r>
            <a:r>
              <a:rPr lang="fa-IR" sz="2400" b="1" dirty="0" smtClean="0">
                <a:solidFill>
                  <a:srgbClr val="0070C0"/>
                </a:solidFill>
                <a:cs typeface="B Koodak" panose="00000700000000000000" pitchFamily="2" charset="-78"/>
              </a:rPr>
              <a:t>بيمه </a:t>
            </a:r>
            <a:r>
              <a:rPr lang="fa-IR" sz="2400" b="1" dirty="0">
                <a:solidFill>
                  <a:srgbClr val="0070C0"/>
                </a:solidFill>
                <a:cs typeface="B Koodak" panose="00000700000000000000" pitchFamily="2" charset="-78"/>
              </a:rPr>
              <a:t>اتومبيل با پرداخت بر حسب مقدار </a:t>
            </a:r>
            <a:r>
              <a:rPr lang="fa-IR" sz="2400" b="1" dirty="0" smtClean="0">
                <a:solidFill>
                  <a:srgbClr val="0070C0"/>
                </a:solidFill>
                <a:cs typeface="B Koodak" panose="00000700000000000000" pitchFamily="2" charset="-78"/>
              </a:rPr>
              <a:t>رانندگي :</a:t>
            </a:r>
          </a:p>
          <a:p>
            <a:pPr lvl="1" rtl="1"/>
            <a:r>
              <a:rPr lang="fa-IR" sz="2400" b="1" dirty="0" smtClean="0">
                <a:solidFill>
                  <a:srgbClr val="0070C0"/>
                </a:solidFill>
                <a:cs typeface="B Koodak" panose="00000700000000000000" pitchFamily="2" charset="-78"/>
              </a:rPr>
              <a:t>(</a:t>
            </a:r>
            <a:r>
              <a:rPr lang="en-US" sz="2400" b="1" dirty="0" smtClean="0">
                <a:solidFill>
                  <a:srgbClr val="0070C0"/>
                </a:solidFill>
                <a:cs typeface="B Koodak" panose="00000700000000000000" pitchFamily="2" charset="-78"/>
              </a:rPr>
              <a:t>     (pay </a:t>
            </a:r>
            <a:r>
              <a:rPr lang="en-US" sz="2400" b="1" dirty="0">
                <a:solidFill>
                  <a:srgbClr val="0070C0"/>
                </a:solidFill>
                <a:cs typeface="B Koodak" panose="00000700000000000000" pitchFamily="2" charset="-78"/>
              </a:rPr>
              <a:t>as you drive </a:t>
            </a:r>
            <a:r>
              <a:rPr lang="en-US" sz="2400" b="1" dirty="0" smtClean="0">
                <a:solidFill>
                  <a:srgbClr val="0070C0"/>
                </a:solidFill>
                <a:cs typeface="B Koodak" panose="00000700000000000000" pitchFamily="2" charset="-78"/>
              </a:rPr>
              <a:t>insurance</a:t>
            </a:r>
            <a:r>
              <a:rPr lang="fa-IR" sz="2400" b="1" dirty="0" smtClean="0">
                <a:solidFill>
                  <a:srgbClr val="0070C0"/>
                </a:solidFill>
                <a:cs typeface="B Koodak" panose="00000700000000000000" pitchFamily="2" charset="-78"/>
              </a:rPr>
              <a:t>   </a:t>
            </a:r>
            <a:endParaRPr lang="en-US" dirty="0" smtClean="0">
              <a:cs typeface="B Koodak" panose="00000700000000000000" pitchFamily="2" charset="-78"/>
            </a:endParaRPr>
          </a:p>
          <a:p>
            <a:pPr algn="r" rtl="1"/>
            <a:r>
              <a:rPr lang="fa-IR" sz="2400" dirty="0" smtClean="0">
                <a:cs typeface="B Nazanin" panose="00000400000000000000" pitchFamily="2" charset="-78"/>
              </a:rPr>
              <a:t>در </a:t>
            </a:r>
            <a:r>
              <a:rPr lang="fa-IR" sz="2400" dirty="0">
                <a:cs typeface="B Nazanin" panose="00000400000000000000" pitchFamily="2" charset="-78"/>
              </a:rPr>
              <a:t>اين بيمه نامه افراد حق بيمه اتومبيلشان را بر اساس مقدار مسافتي كه از آن استفاده مي كنند </a:t>
            </a:r>
            <a:r>
              <a:rPr lang="fa-IR" sz="2400" dirty="0" smtClean="0">
                <a:cs typeface="B Nazanin" panose="00000400000000000000" pitchFamily="2" charset="-78"/>
              </a:rPr>
              <a:t>پرداخت </a:t>
            </a:r>
            <a:r>
              <a:rPr lang="fa-IR" sz="2400" dirty="0">
                <a:cs typeface="B Nazanin" panose="00000400000000000000" pitchFamily="2" charset="-78"/>
              </a:rPr>
              <a:t>مي </a:t>
            </a:r>
            <a:r>
              <a:rPr lang="fa-IR" sz="2400" dirty="0" smtClean="0">
                <a:cs typeface="B Nazanin" panose="00000400000000000000" pitchFamily="2" charset="-78"/>
              </a:rPr>
              <a:t>كنند.</a:t>
            </a:r>
          </a:p>
          <a:p>
            <a:pPr lvl="1" algn="r" rtl="1"/>
            <a:endParaRPr lang="fa-IR" sz="1400" dirty="0" smtClean="0">
              <a:cs typeface="B Koodak" panose="00000700000000000000" pitchFamily="2" charset="-78"/>
            </a:endParaRPr>
          </a:p>
          <a:p>
            <a:pPr lvl="1" algn="r" rtl="1"/>
            <a:r>
              <a:rPr lang="fa-IR" sz="2400" b="1" dirty="0" smtClean="0">
                <a:solidFill>
                  <a:srgbClr val="C00000"/>
                </a:solidFill>
                <a:cs typeface="B Koodak" panose="00000700000000000000" pitchFamily="2" charset="-78"/>
              </a:rPr>
              <a:t>5)</a:t>
            </a:r>
            <a:r>
              <a:rPr lang="fa-IR" sz="2400" b="1" dirty="0" smtClean="0">
                <a:solidFill>
                  <a:srgbClr val="0070C0"/>
                </a:solidFill>
                <a:cs typeface="B Koodak" panose="00000700000000000000" pitchFamily="2" charset="-78"/>
              </a:rPr>
              <a:t>   بيمه </a:t>
            </a:r>
            <a:r>
              <a:rPr lang="fa-IR" sz="2400" b="1" dirty="0">
                <a:solidFill>
                  <a:srgbClr val="0070C0"/>
                </a:solidFill>
                <a:cs typeface="B Koodak" panose="00000700000000000000" pitchFamily="2" charset="-78"/>
              </a:rPr>
              <a:t>عدم </a:t>
            </a:r>
            <a:r>
              <a:rPr lang="fa-IR" sz="2400" b="1" dirty="0" smtClean="0">
                <a:solidFill>
                  <a:srgbClr val="0070C0"/>
                </a:solidFill>
                <a:cs typeface="B Koodak" panose="00000700000000000000" pitchFamily="2" charset="-78"/>
              </a:rPr>
              <a:t>تقصير </a:t>
            </a:r>
            <a:r>
              <a:rPr lang="fa-IR" sz="2400" b="1" dirty="0">
                <a:solidFill>
                  <a:srgbClr val="0070C0"/>
                </a:solidFill>
                <a:cs typeface="B Koodak" panose="00000700000000000000" pitchFamily="2" charset="-78"/>
              </a:rPr>
              <a:t>(</a:t>
            </a:r>
            <a:r>
              <a:rPr lang="en-US" sz="2400" b="1" dirty="0">
                <a:solidFill>
                  <a:srgbClr val="0070C0"/>
                </a:solidFill>
                <a:cs typeface="B Koodak" panose="00000700000000000000" pitchFamily="2" charset="-78"/>
              </a:rPr>
              <a:t>No-Fault </a:t>
            </a:r>
            <a:r>
              <a:rPr lang="en-US" sz="2400" b="1" dirty="0" smtClean="0">
                <a:solidFill>
                  <a:srgbClr val="0070C0"/>
                </a:solidFill>
                <a:cs typeface="B Koodak" panose="00000700000000000000" pitchFamily="2" charset="-78"/>
              </a:rPr>
              <a:t>Insurance</a:t>
            </a:r>
            <a:r>
              <a:rPr lang="fa-IR" sz="2400" b="1" dirty="0" smtClean="0">
                <a:solidFill>
                  <a:srgbClr val="0070C0"/>
                </a:solidFill>
                <a:cs typeface="B Koodak" panose="00000700000000000000" pitchFamily="2" charset="-78"/>
              </a:rPr>
              <a:t>) :</a:t>
            </a:r>
            <a:endParaRPr lang="en-US" sz="2400" b="1" dirty="0" smtClean="0">
              <a:solidFill>
                <a:srgbClr val="0070C0"/>
              </a:solidFill>
              <a:cs typeface="B Koodak" panose="00000700000000000000" pitchFamily="2" charset="-78"/>
            </a:endParaRPr>
          </a:p>
          <a:p>
            <a:pPr algn="r" rtl="1"/>
            <a:r>
              <a:rPr lang="fa-IR" sz="2400" dirty="0" smtClean="0">
                <a:cs typeface="B Nazanin" panose="00000400000000000000" pitchFamily="2" charset="-78"/>
              </a:rPr>
              <a:t>اين </a:t>
            </a:r>
            <a:r>
              <a:rPr lang="fa-IR" sz="2400" dirty="0">
                <a:cs typeface="B Nazanin" panose="00000400000000000000" pitchFamily="2" charset="-78"/>
              </a:rPr>
              <a:t>بيمه نامه قرارداد بيمه‌اي را توصيف مي‌نمايد كه صرفنظر از عامل ايجاد خسارت، بيمه‌گذار بابت زيانهاي واقع شده بدون نياز به اثبات مقصر حادثه خسارت دريافت مي‌نمايد. اين بيمه‌نامه بيشتر در بيمه‌هاي اتومبيل در ايالت متحده آمريكا، كانادا و استراليا مرسوم مي‌باشد كه بيمه‌گذاران بدون اثبات تقصير نمي‌توانند خسارت ناشي از حادثه واقع شده را دريافت نمايند. انتقادي كه به اين بيمه‌نامه وارد مي‌شود، اين است كه افزايش حق بيمه و تبديل بيمه‌گذار به بيمه‌گذار پر ريسك دليل كافي براي تاديب و مجازات رانندگان بي احتياط نمي‌باشد. همچنين منتقدان بر اين باورند كه تلفات، خسارات ناشي از حوادث رانندگي، بازيافت و پوشش آن تحت بيمه عدم تقصير به راحتي امكان‌پذير نيست. در مقابل طرفداران اينگونه توجيه مي‌نمايند كه وقوع حوادث رانندگي امري محتمل الوقوع و اجتناب ناپذير است و لذا نبايستي رانندگان مقصر را مجازات نمود. علاوه بر آن با وجود بيمه مسئوليت به راحتي مي‌توان رانندگان بي احتياط و پرريسك را از دعاوي قضايي هراساند.</a:t>
            </a: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2">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xEl>
                                              <p:pRg st="0" end="0"/>
                                            </p:txEl>
                                          </p:spTgt>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Effect transition="in" filter="fade">
                                      <p:cBhvr>
                                        <p:cTn id="13" dur="1000"/>
                                        <p:tgtEl>
                                          <p:spTgt spid="2">
                                            <p:txEl>
                                              <p:pRg st="1" end="1"/>
                                            </p:txEl>
                                          </p:spTgt>
                                        </p:tgtEl>
                                      </p:cBhvr>
                                    </p:animEffect>
                                    <p:anim calcmode="lin" valueType="num">
                                      <p:cBhvr>
                                        <p:cTn id="14"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5" dur="900" decel="100000" fill="hold"/>
                                        <p:tgtEl>
                                          <p:spTgt spid="2">
                                            <p:txEl>
                                              <p:pRg st="1" end="1"/>
                                            </p:tx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2">
                                            <p:txEl>
                                              <p:pRg st="1" end="1"/>
                                            </p:txEl>
                                          </p:spTgt>
                                        </p:tgtEl>
                                        <p:attrNameLst>
                                          <p:attrName>ppt_y</p:attrName>
                                        </p:attrNameLst>
                                      </p:cBhvr>
                                      <p:tavLst>
                                        <p:tav tm="0">
                                          <p:val>
                                            <p:strVal val="#ppt_y-.03"/>
                                          </p:val>
                                        </p:tav>
                                        <p:tav tm="100000">
                                          <p:val>
                                            <p:strVal val="#ppt_y"/>
                                          </p:val>
                                        </p:tav>
                                      </p:tavLst>
                                    </p:anim>
                                  </p:childTnLst>
                                </p:cTn>
                              </p:par>
                            </p:childTnLst>
                          </p:cTn>
                        </p:par>
                        <p:par>
                          <p:cTn id="17" fill="hold">
                            <p:stCondLst>
                              <p:cond delay="1000"/>
                            </p:stCondLst>
                            <p:childTnLst>
                              <p:par>
                                <p:cTn id="18" presetID="42" presetClass="entr" presetSubtype="0" fill="hold" nodeType="afterEffect">
                                  <p:stCondLst>
                                    <p:cond delay="0"/>
                                  </p:stCondLst>
                                  <p:childTnLst>
                                    <p:set>
                                      <p:cBhvr>
                                        <p:cTn id="19" dur="1" fill="hold">
                                          <p:stCondLst>
                                            <p:cond delay="0"/>
                                          </p:stCondLst>
                                        </p:cTn>
                                        <p:tgtEl>
                                          <p:spTgt spid="2">
                                            <p:txEl>
                                              <p:pRg st="2" end="2"/>
                                            </p:txEl>
                                          </p:spTgt>
                                        </p:tgtEl>
                                        <p:attrNameLst>
                                          <p:attrName>style.visibility</p:attrName>
                                        </p:attrNameLst>
                                      </p:cBhvr>
                                      <p:to>
                                        <p:strVal val="visible"/>
                                      </p:to>
                                    </p:set>
                                    <p:animEffect transition="in" filter="fade">
                                      <p:cBhvr>
                                        <p:cTn id="20" dur="1000"/>
                                        <p:tgtEl>
                                          <p:spTgt spid="2">
                                            <p:txEl>
                                              <p:pRg st="2" end="2"/>
                                            </p:txEl>
                                          </p:spTgt>
                                        </p:tgtEl>
                                      </p:cBhvr>
                                    </p:animEffect>
                                    <p:anim calcmode="lin" valueType="num">
                                      <p:cBhvr>
                                        <p:cTn id="21"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37" presetClass="entr" presetSubtype="0" fill="hold" nodeType="afterEffect">
                                  <p:stCondLst>
                                    <p:cond delay="0"/>
                                  </p:stCondLst>
                                  <p:childTnLst>
                                    <p:set>
                                      <p:cBhvr>
                                        <p:cTn id="25" dur="1" fill="hold">
                                          <p:stCondLst>
                                            <p:cond delay="0"/>
                                          </p:stCondLst>
                                        </p:cTn>
                                        <p:tgtEl>
                                          <p:spTgt spid="2">
                                            <p:txEl>
                                              <p:pRg st="4" end="4"/>
                                            </p:txEl>
                                          </p:spTgt>
                                        </p:tgtEl>
                                        <p:attrNameLst>
                                          <p:attrName>style.visibility</p:attrName>
                                        </p:attrNameLst>
                                      </p:cBhvr>
                                      <p:to>
                                        <p:strVal val="visible"/>
                                      </p:to>
                                    </p:set>
                                    <p:animEffect transition="in" filter="fade">
                                      <p:cBhvr>
                                        <p:cTn id="26" dur="1000"/>
                                        <p:tgtEl>
                                          <p:spTgt spid="2">
                                            <p:txEl>
                                              <p:pRg st="4" end="4"/>
                                            </p:txEl>
                                          </p:spTgt>
                                        </p:tgtEl>
                                      </p:cBhvr>
                                    </p:animEffect>
                                    <p:anim calcmode="lin" valueType="num">
                                      <p:cBhvr>
                                        <p:cTn id="27"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8" dur="900" decel="100000" fill="hold"/>
                                        <p:tgtEl>
                                          <p:spTgt spid="2">
                                            <p:txEl>
                                              <p:pRg st="4" end="4"/>
                                            </p:txEl>
                                          </p:spTgt>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
                                            <p:txEl>
                                              <p:pRg st="4" end="4"/>
                                            </p:txEl>
                                          </p:spTgt>
                                        </p:tgtEl>
                                        <p:attrNameLst>
                                          <p:attrName>ppt_y</p:attrName>
                                        </p:attrNameLst>
                                      </p:cBhvr>
                                      <p:tavLst>
                                        <p:tav tm="0">
                                          <p:val>
                                            <p:strVal val="#ppt_y-.03"/>
                                          </p:val>
                                        </p:tav>
                                        <p:tav tm="100000">
                                          <p:val>
                                            <p:strVal val="#ppt_y"/>
                                          </p:val>
                                        </p:tav>
                                      </p:tavLst>
                                    </p:anim>
                                  </p:childTnLst>
                                </p:cTn>
                              </p:par>
                            </p:childTnLst>
                          </p:cTn>
                        </p:par>
                        <p:par>
                          <p:cTn id="30" fill="hold">
                            <p:stCondLst>
                              <p:cond delay="3000"/>
                            </p:stCondLst>
                            <p:childTnLst>
                              <p:par>
                                <p:cTn id="31" presetID="42" presetClass="entr" presetSubtype="0" fill="hold" nodeType="afterEffect">
                                  <p:stCondLst>
                                    <p:cond delay="0"/>
                                  </p:stCondLst>
                                  <p:childTnLst>
                                    <p:set>
                                      <p:cBhvr>
                                        <p:cTn id="32" dur="1" fill="hold">
                                          <p:stCondLst>
                                            <p:cond delay="0"/>
                                          </p:stCondLst>
                                        </p:cTn>
                                        <p:tgtEl>
                                          <p:spTgt spid="2">
                                            <p:txEl>
                                              <p:pRg st="5" end="5"/>
                                            </p:txEl>
                                          </p:spTgt>
                                        </p:tgtEl>
                                        <p:attrNameLst>
                                          <p:attrName>style.visibility</p:attrName>
                                        </p:attrNameLst>
                                      </p:cBhvr>
                                      <p:to>
                                        <p:strVal val="visible"/>
                                      </p:to>
                                    </p:set>
                                    <p:animEffect transition="in" filter="fade">
                                      <p:cBhvr>
                                        <p:cTn id="33" dur="1000"/>
                                        <p:tgtEl>
                                          <p:spTgt spid="2">
                                            <p:txEl>
                                              <p:pRg st="5" end="5"/>
                                            </p:txEl>
                                          </p:spTgt>
                                        </p:tgtEl>
                                      </p:cBhvr>
                                    </p:animEffect>
                                    <p:anim calcmode="lin" valueType="num">
                                      <p:cBhvr>
                                        <p:cTn id="34"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35"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1835696" y="188640"/>
            <a:ext cx="7200800" cy="6740307"/>
          </a:xfrm>
          <a:prstGeom prst="rect">
            <a:avLst/>
          </a:prstGeom>
          <a:noFill/>
        </p:spPr>
        <p:txBody>
          <a:bodyPr wrap="square" rtlCol="1">
            <a:spAutoFit/>
          </a:bodyPr>
          <a:lstStyle/>
          <a:p>
            <a:pPr lvl="1" algn="r" rtl="1"/>
            <a:r>
              <a:rPr lang="fa-IR" sz="2400" b="1" dirty="0" smtClean="0">
                <a:solidFill>
                  <a:srgbClr val="C00000"/>
                </a:solidFill>
                <a:cs typeface="B Koodak" panose="00000700000000000000" pitchFamily="2" charset="-78"/>
              </a:rPr>
              <a:t>6)   </a:t>
            </a:r>
            <a:r>
              <a:rPr lang="fa-IR" sz="2400" b="1" dirty="0" smtClean="0">
                <a:solidFill>
                  <a:srgbClr val="0070C0"/>
                </a:solidFill>
                <a:cs typeface="B Koodak" panose="00000700000000000000" pitchFamily="2" charset="-78"/>
              </a:rPr>
              <a:t>بيمه دوچرخه (</a:t>
            </a:r>
            <a:r>
              <a:rPr lang="en-US" sz="2400" b="1" dirty="0" smtClean="0">
                <a:solidFill>
                  <a:srgbClr val="0070C0"/>
                </a:solidFill>
                <a:cs typeface="B Koodak" panose="00000700000000000000" pitchFamily="2" charset="-78"/>
              </a:rPr>
              <a:t>(bicycle insurance</a:t>
            </a:r>
          </a:p>
          <a:p>
            <a:pPr algn="r" rtl="1"/>
            <a:r>
              <a:rPr lang="fa-IR" sz="2400" dirty="0" smtClean="0">
                <a:cs typeface="B Nazanin" panose="00000400000000000000" pitchFamily="2" charset="-78"/>
              </a:rPr>
              <a:t>اين </a:t>
            </a:r>
            <a:r>
              <a:rPr lang="fa-IR" sz="2400" dirty="0">
                <a:cs typeface="B Nazanin" panose="00000400000000000000" pitchFamily="2" charset="-78"/>
              </a:rPr>
              <a:t>بيمه معمولا حوادثي مانند سرقت ،‌خسارت ناشي از تصادفات و نابودي كلي را جبران مي كند.</a:t>
            </a:r>
            <a:br>
              <a:rPr lang="fa-IR" sz="2400" dirty="0">
                <a:cs typeface="B Nazanin" panose="00000400000000000000" pitchFamily="2" charset="-78"/>
              </a:rPr>
            </a:br>
            <a:endParaRPr lang="fa-IR" sz="2400" dirty="0" smtClean="0">
              <a:cs typeface="B Nazanin" panose="00000400000000000000" pitchFamily="2" charset="-78"/>
            </a:endParaRPr>
          </a:p>
          <a:p>
            <a:pPr lvl="1" algn="r" rtl="1"/>
            <a:r>
              <a:rPr lang="fa-IR" sz="2400" b="1" dirty="0" smtClean="0">
                <a:solidFill>
                  <a:srgbClr val="C00000"/>
                </a:solidFill>
                <a:cs typeface="B Koodak" panose="00000700000000000000" pitchFamily="2" charset="-78"/>
              </a:rPr>
              <a:t>۷)</a:t>
            </a:r>
            <a:r>
              <a:rPr lang="fa-IR" sz="2400" b="1" dirty="0" smtClean="0">
                <a:solidFill>
                  <a:srgbClr val="0070C0"/>
                </a:solidFill>
                <a:cs typeface="B Koodak" panose="00000700000000000000" pitchFamily="2" charset="-78"/>
              </a:rPr>
              <a:t>   بيمه </a:t>
            </a:r>
            <a:r>
              <a:rPr lang="fa-IR" sz="2400" b="1" dirty="0">
                <a:solidFill>
                  <a:srgbClr val="0070C0"/>
                </a:solidFill>
                <a:cs typeface="B Koodak" panose="00000700000000000000" pitchFamily="2" charset="-78"/>
              </a:rPr>
              <a:t>ريسك سياسي </a:t>
            </a:r>
            <a:r>
              <a:rPr lang="en-US" sz="2400" b="1" dirty="0" smtClean="0">
                <a:solidFill>
                  <a:srgbClr val="0070C0"/>
                </a:solidFill>
                <a:cs typeface="B Koodak" panose="00000700000000000000" pitchFamily="2" charset="-78"/>
              </a:rPr>
              <a:t>(Political </a:t>
            </a:r>
            <a:r>
              <a:rPr lang="en-US" sz="2400" b="1" dirty="0">
                <a:solidFill>
                  <a:srgbClr val="0070C0"/>
                </a:solidFill>
                <a:cs typeface="B Koodak" panose="00000700000000000000" pitchFamily="2" charset="-78"/>
              </a:rPr>
              <a:t>Risk </a:t>
            </a:r>
            <a:r>
              <a:rPr lang="en-US" sz="2400" b="1" dirty="0" smtClean="0">
                <a:solidFill>
                  <a:srgbClr val="0070C0"/>
                </a:solidFill>
                <a:cs typeface="B Koodak" panose="00000700000000000000" pitchFamily="2" charset="-78"/>
              </a:rPr>
              <a:t>Insurance)</a:t>
            </a:r>
            <a:endParaRPr lang="fa-IR" sz="2400" b="1" dirty="0" smtClean="0">
              <a:solidFill>
                <a:srgbClr val="0070C0"/>
              </a:solidFill>
              <a:cs typeface="B Koodak" panose="00000700000000000000" pitchFamily="2" charset="-78"/>
            </a:endParaRPr>
          </a:p>
          <a:p>
            <a:pPr algn="r" rtl="1"/>
            <a:r>
              <a:rPr lang="fa-IR" sz="2400" dirty="0" smtClean="0">
                <a:cs typeface="B Nazanin" panose="00000400000000000000" pitchFamily="2" charset="-78"/>
              </a:rPr>
              <a:t>نوعي بيمه‌نامه است كه تجار و بازرگانان با هر حجم فعاليت تجاري با هدف پوشش در برابر ريسكهاي سياسي دريافت مي‌نمايند. چنين ريسكهايي شامل انقلاب و يا هر نوع تغيير شرايط سياسي ديگري است كه باعث خسارت مي‌گردد.</a:t>
            </a:r>
            <a:br>
              <a:rPr lang="fa-IR" sz="2400" dirty="0" smtClean="0">
                <a:cs typeface="B Nazanin" panose="00000400000000000000" pitchFamily="2" charset="-78"/>
              </a:rPr>
            </a:br>
            <a:r>
              <a:rPr lang="fa-IR" sz="2400" dirty="0" smtClean="0">
                <a:cs typeface="B Nazanin" panose="00000400000000000000" pitchFamily="2" charset="-78"/>
              </a:rPr>
              <a:t>بيمه ريسكهاي سياسي پوشش‌هاي متفاوتي دارد، از جمله پوشش در برابر:</a:t>
            </a:r>
            <a:br>
              <a:rPr lang="fa-IR" sz="2400" dirty="0" smtClean="0">
                <a:cs typeface="B Nazanin" panose="00000400000000000000" pitchFamily="2" charset="-78"/>
              </a:rPr>
            </a:br>
            <a:r>
              <a:rPr lang="fa-IR" sz="2400" dirty="0" smtClean="0">
                <a:cs typeface="B Nazanin" panose="00000400000000000000" pitchFamily="2" charset="-78"/>
              </a:rPr>
              <a:t>فشارهاي سياسي همانند انقلاب، شورش، آشفتگي هاي داخلي، تروريسم و يا جنگ</a:t>
            </a:r>
            <a:br>
              <a:rPr lang="fa-IR" sz="2400" dirty="0" smtClean="0">
                <a:cs typeface="B Nazanin" panose="00000400000000000000" pitchFamily="2" charset="-78"/>
              </a:rPr>
            </a:br>
            <a:r>
              <a:rPr lang="fa-IR" sz="2400" dirty="0" smtClean="0">
                <a:cs typeface="B Nazanin" panose="00000400000000000000" pitchFamily="2" charset="-78"/>
              </a:rPr>
              <a:t>مصادره و سلب مالكيت توسط دولت و يا مصادره و توقيف دارائيها</a:t>
            </a:r>
            <a:br>
              <a:rPr lang="fa-IR" sz="2400" dirty="0" smtClean="0">
                <a:cs typeface="B Nazanin" panose="00000400000000000000" pitchFamily="2" charset="-78"/>
              </a:rPr>
            </a:br>
            <a:r>
              <a:rPr lang="fa-IR" sz="2400" dirty="0" smtClean="0">
                <a:cs typeface="B Nazanin" panose="00000400000000000000" pitchFamily="2" charset="-78"/>
              </a:rPr>
              <a:t>محروميتهاي دولتي و عدم پذيرش قرارداد و رد آنها</a:t>
            </a:r>
            <a:br>
              <a:rPr lang="fa-IR" sz="2400" dirty="0" smtClean="0">
                <a:cs typeface="B Nazanin" panose="00000400000000000000" pitchFamily="2" charset="-78"/>
              </a:rPr>
            </a:br>
            <a:r>
              <a:rPr lang="fa-IR" sz="2400" dirty="0" smtClean="0">
                <a:cs typeface="B Nazanin" panose="00000400000000000000" pitchFamily="2" charset="-78"/>
              </a:rPr>
              <a:t>عدم النفع</a:t>
            </a:r>
            <a:br>
              <a:rPr lang="fa-IR" sz="2400" dirty="0" smtClean="0">
                <a:cs typeface="B Nazanin" panose="00000400000000000000" pitchFamily="2" charset="-78"/>
              </a:rPr>
            </a:br>
            <a:r>
              <a:rPr lang="fa-IR" sz="2400" dirty="0" smtClean="0">
                <a:cs typeface="B Nazanin" panose="00000400000000000000" pitchFamily="2" charset="-78"/>
              </a:rPr>
              <a:t>تغيير و نوسان قيمت در برابر ارزهاي رايج خارجي و يا ناتواني در بازپرداخت وجوه</a:t>
            </a:r>
            <a:br>
              <a:rPr lang="fa-IR" sz="2400" dirty="0" smtClean="0">
                <a:cs typeface="B Nazanin" panose="00000400000000000000" pitchFamily="2" charset="-78"/>
              </a:rPr>
            </a:br>
            <a:endParaRPr lang="fa-IR" sz="2400" dirty="0">
              <a:cs typeface="B Nazanin" panose="00000400000000000000" pitchFamily="2" charset="-78"/>
            </a:endParaRP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42" presetClass="entr" presetSubtype="0" fill="hold" nodeType="after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7" fill="hold">
                            <p:stCondLst>
                              <p:cond delay="2000"/>
                            </p:stCondLst>
                            <p:childTnLst>
                              <p:par>
                                <p:cTn id="18" presetID="37" presetClass="entr" presetSubtype="0" fill="hold" nodeType="after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1000"/>
                                        <p:tgtEl>
                                          <p:spTgt spid="3">
                                            <p:txEl>
                                              <p:pRg st="2" end="2"/>
                                            </p:txEl>
                                          </p:spTgt>
                                        </p:tgtEl>
                                      </p:cBhvr>
                                    </p:animEffect>
                                    <p:anim calcmode="lin" valueType="num">
                                      <p:cBhvr>
                                        <p:cTn id="21"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2" dur="900"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3">
                                            <p:txEl>
                                              <p:pRg st="2" end="2"/>
                                            </p:txEl>
                                          </p:spTgt>
                                        </p:tgtEl>
                                        <p:attrNameLst>
                                          <p:attrName>ppt_y</p:attrName>
                                        </p:attrNameLst>
                                      </p:cBhvr>
                                      <p:tavLst>
                                        <p:tav tm="0">
                                          <p:val>
                                            <p:strVal val="#ppt_y-.03"/>
                                          </p:val>
                                        </p:tav>
                                        <p:tav tm="100000">
                                          <p:val>
                                            <p:strVal val="#ppt_y"/>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1000"/>
                                        <p:tgtEl>
                                          <p:spTgt spid="3">
                                            <p:txEl>
                                              <p:pRg st="3" end="3"/>
                                            </p:txEl>
                                          </p:spTgt>
                                        </p:tgtEl>
                                      </p:cBhvr>
                                    </p:animEffect>
                                    <p:anim calcmode="lin" valueType="num">
                                      <p:cBhvr>
                                        <p:cTn id="2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218" name="Rectangle 3"/>
          <p:cNvSpPr>
            <a:spLocks noChangeArrowheads="1"/>
          </p:cNvSpPr>
          <p:nvPr/>
        </p:nvSpPr>
        <p:spPr bwMode="auto">
          <a:xfrm>
            <a:off x="1763688" y="44624"/>
            <a:ext cx="7344816" cy="7232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algn="r" rtl="1"/>
            <a:r>
              <a:rPr lang="fa-IR" sz="2400" dirty="0">
                <a:cs typeface="B Nazanin" panose="00000400000000000000" pitchFamily="2" charset="-78"/>
              </a:rPr>
              <a:t>اعتبارنامه‌ها و يا ديگر ضمانت‌نامه‌هاي مورد تقاضا </a:t>
            </a:r>
            <a:br>
              <a:rPr lang="fa-IR" sz="2400" dirty="0">
                <a:cs typeface="B Nazanin" panose="00000400000000000000" pitchFamily="2" charset="-78"/>
              </a:rPr>
            </a:br>
            <a:r>
              <a:rPr lang="fa-IR" sz="2400" dirty="0">
                <a:cs typeface="B Nazanin" panose="00000400000000000000" pitchFamily="2" charset="-78"/>
              </a:rPr>
              <a:t>بيمه‌گري ريسكهاي سياسي وابسته به رشد فعاليتهاي تجاري است و با رشد جهاني و ارتباطات تجاري بين شركتها در عرصه بين‌الملل هرساله چنين ريسكهايي افزايش مي‌يابد. برخي از چنين مبادله‌هاي تجاري به واسطه ارائه محصولات جديد و يا ورود سرمايه‌گذاران بخش خصوصي رشد بيشتري خواهند داشت. بيمه‌گران بزرگ ريسكهاي سياسي داراي فرمهاي استانداردي براي پوششهاي چنين خسارتهايي هستند. براي ريسكهاي بزرگ و يا مختلط استانداردهاي خاصي وجود دارد و يا چندين شركت در قالب سنديكا پوشش ارائه مي‌دهند و يا از طريق بيمه مشترك و در برخي موارد با مشاركت بيمه‌گران اتكايي. نمايندگان شركتهاي بيمه دولتي و يا شركتهاي بيمه خصوصي با دامنه وسيعي از انتخاب هاي موجود و كارگزاران خاص كه توصيه‌هاي فراواني به خريداران ارائه مي‌دهند، ارائه دهنده بيمه ريسكهاي سياسي هستند</a:t>
            </a:r>
            <a:r>
              <a:rPr lang="fa-IR" sz="2400" dirty="0" smtClean="0">
                <a:cs typeface="B Nazanin" panose="00000400000000000000" pitchFamily="2" charset="-78"/>
              </a:rPr>
              <a:t>.</a:t>
            </a:r>
          </a:p>
          <a:p>
            <a:pPr algn="r" rtl="1"/>
            <a:r>
              <a:rPr lang="fa-IR" sz="2400" dirty="0">
                <a:cs typeface="B Nazanin" panose="00000400000000000000" pitchFamily="2" charset="-78"/>
              </a:rPr>
              <a:t>بيمه ريسكهاي سياسي انقلاب وديگر شرايط سياسي كه منجر به خسارت شود را تحت پوشش قرار مي دهد. در برخي از اين بيمه نامه ها پوششهائي نظير هزينه آزاد كردن گروگان، هواپيما ربايي،توقيف اشتباه،مسئوليت قانوني و هزينه تيم مديريت بحران نيز ارائه مي گردد.</a:t>
            </a:r>
          </a:p>
          <a:p>
            <a:pPr algn="r" rtl="1"/>
            <a:r>
              <a:rPr lang="fa-IR" sz="2800" dirty="0">
                <a:cs typeface="B Nazanin" panose="00000400000000000000" pitchFamily="2" charset="-78"/>
              </a:rPr>
              <a:t/>
            </a:r>
            <a:br>
              <a:rPr lang="fa-IR" sz="2800" dirty="0">
                <a:cs typeface="B Nazanin" panose="00000400000000000000" pitchFamily="2" charset="-78"/>
              </a:rPr>
            </a:br>
            <a:endParaRPr lang="fa-IR" sz="2800" dirty="0">
              <a:cs typeface="B Nazanin" panose="00000400000000000000" pitchFamily="2" charset="-78"/>
            </a:endParaRPr>
          </a:p>
        </p:txBody>
      </p:sp>
      <p:pic>
        <p:nvPicPr>
          <p:cNvPr id="4098" name="Picture 2" descr="C:\Users\Mahboube\Desktop\11\in-political-risk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2545963" y="2548351"/>
            <a:ext cx="6858002" cy="176129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9218">
                                            <p:txEl>
                                              <p:pRg st="0" end="0"/>
                                            </p:txEl>
                                          </p:spTgt>
                                        </p:tgtEl>
                                        <p:attrNameLst>
                                          <p:attrName>style.visibility</p:attrName>
                                        </p:attrNameLst>
                                      </p:cBhvr>
                                      <p:to>
                                        <p:strVal val="visible"/>
                                      </p:to>
                                    </p:set>
                                    <p:animEffect transition="in" filter="fade">
                                      <p:cBhvr>
                                        <p:cTn id="7" dur="1000"/>
                                        <p:tgtEl>
                                          <p:spTgt spid="9218">
                                            <p:txEl>
                                              <p:pRg st="0" end="0"/>
                                            </p:txEl>
                                          </p:spTgt>
                                        </p:tgtEl>
                                      </p:cBhvr>
                                    </p:animEffect>
                                    <p:anim calcmode="lin" valueType="num">
                                      <p:cBhvr>
                                        <p:cTn id="8" dur="1000" fill="hold"/>
                                        <p:tgtEl>
                                          <p:spTgt spid="921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218">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218">
                                            <p:txEl>
                                              <p:pRg st="1" end="1"/>
                                            </p:txEl>
                                          </p:spTgt>
                                        </p:tgtEl>
                                        <p:attrNameLst>
                                          <p:attrName>style.visibility</p:attrName>
                                        </p:attrNameLst>
                                      </p:cBhvr>
                                      <p:to>
                                        <p:strVal val="visible"/>
                                      </p:to>
                                    </p:set>
                                    <p:animEffect transition="in" filter="fade">
                                      <p:cBhvr>
                                        <p:cTn id="12" dur="1000"/>
                                        <p:tgtEl>
                                          <p:spTgt spid="9218">
                                            <p:txEl>
                                              <p:pRg st="1" end="1"/>
                                            </p:txEl>
                                          </p:spTgt>
                                        </p:tgtEl>
                                      </p:cBhvr>
                                    </p:animEffect>
                                    <p:anim calcmode="lin" valueType="num">
                                      <p:cBhvr>
                                        <p:cTn id="13" dur="1000" fill="hold"/>
                                        <p:tgtEl>
                                          <p:spTgt spid="9218">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9218">
                                            <p:txEl>
                                              <p:pRg st="1" end="1"/>
                                            </p:txEl>
                                          </p:spTgt>
                                        </p:tgtEl>
                                        <p:attrNameLst>
                                          <p:attrName>ppt_y</p:attrName>
                                        </p:attrNameLst>
                                      </p:cBhvr>
                                      <p:tavLst>
                                        <p:tav tm="0">
                                          <p:val>
                                            <p:strVal val="#ppt_y+.1"/>
                                          </p:val>
                                        </p:tav>
                                        <p:tav tm="100000">
                                          <p:val>
                                            <p:strVal val="#ppt_y"/>
                                          </p:val>
                                        </p:tav>
                                      </p:tavLst>
                                    </p:anim>
                                  </p:childTnLst>
                                </p:cTn>
                              </p:par>
                              <p:par>
                                <p:cTn id="15" presetID="2" presetClass="entr" presetSubtype="8" fill="hold" nodeType="withEffect">
                                  <p:stCondLst>
                                    <p:cond delay="0"/>
                                  </p:stCondLst>
                                  <p:childTnLst>
                                    <p:set>
                                      <p:cBhvr>
                                        <p:cTn id="16" dur="1" fill="hold">
                                          <p:stCondLst>
                                            <p:cond delay="0"/>
                                          </p:stCondLst>
                                        </p:cTn>
                                        <p:tgtEl>
                                          <p:spTgt spid="4098"/>
                                        </p:tgtEl>
                                        <p:attrNameLst>
                                          <p:attrName>style.visibility</p:attrName>
                                        </p:attrNameLst>
                                      </p:cBhvr>
                                      <p:to>
                                        <p:strVal val="visible"/>
                                      </p:to>
                                    </p:set>
                                    <p:anim calcmode="lin" valueType="num">
                                      <p:cBhvr additive="base">
                                        <p:cTn id="17" dur="1250" fill="hold"/>
                                        <p:tgtEl>
                                          <p:spTgt spid="4098"/>
                                        </p:tgtEl>
                                        <p:attrNameLst>
                                          <p:attrName>ppt_x</p:attrName>
                                        </p:attrNameLst>
                                      </p:cBhvr>
                                      <p:tavLst>
                                        <p:tav tm="0">
                                          <p:val>
                                            <p:strVal val="0-#ppt_w/2"/>
                                          </p:val>
                                        </p:tav>
                                        <p:tav tm="100000">
                                          <p:val>
                                            <p:strVal val="#ppt_x"/>
                                          </p:val>
                                        </p:tav>
                                      </p:tavLst>
                                    </p:anim>
                                    <p:anim calcmode="lin" valueType="num">
                                      <p:cBhvr additive="base">
                                        <p:cTn id="18" dur="1250" fill="hold"/>
                                        <p:tgtEl>
                                          <p:spTgt spid="409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403648" y="116632"/>
            <a:ext cx="7632848" cy="4154984"/>
          </a:xfrm>
          <a:prstGeom prst="rect">
            <a:avLst/>
          </a:prstGeom>
          <a:noFill/>
        </p:spPr>
        <p:txBody>
          <a:bodyPr wrap="square" rtlCol="1">
            <a:spAutoFit/>
          </a:bodyPr>
          <a:lstStyle/>
          <a:p>
            <a:pPr lvl="1" algn="r" rtl="1"/>
            <a:r>
              <a:rPr lang="fa-IR" sz="2400" b="1" dirty="0" smtClean="0">
                <a:solidFill>
                  <a:srgbClr val="C00000"/>
                </a:solidFill>
                <a:cs typeface="B Koodak" panose="00000700000000000000" pitchFamily="2" charset="-78"/>
              </a:rPr>
              <a:t>۸)</a:t>
            </a:r>
            <a:r>
              <a:rPr lang="fa-IR" sz="2400" b="1" dirty="0" smtClean="0">
                <a:solidFill>
                  <a:srgbClr val="0070C0"/>
                </a:solidFill>
                <a:cs typeface="B Koodak" panose="00000700000000000000" pitchFamily="2" charset="-78"/>
              </a:rPr>
              <a:t>   بيمه‌هاي جرم</a:t>
            </a:r>
            <a:r>
              <a:rPr lang="en-US" sz="2400" b="1" dirty="0" smtClean="0">
                <a:solidFill>
                  <a:srgbClr val="0070C0"/>
                </a:solidFill>
                <a:cs typeface="B Koodak" panose="00000700000000000000" pitchFamily="2" charset="-78"/>
              </a:rPr>
              <a:t>(crime insurance) </a:t>
            </a:r>
            <a:r>
              <a:rPr lang="fa-IR" sz="2400" b="1" dirty="0" smtClean="0">
                <a:solidFill>
                  <a:srgbClr val="0070C0"/>
                </a:solidFill>
                <a:cs typeface="B Koodak" panose="00000700000000000000" pitchFamily="2" charset="-78"/>
              </a:rPr>
              <a:t> :</a:t>
            </a:r>
          </a:p>
          <a:p>
            <a:pPr algn="r" rtl="1"/>
            <a:r>
              <a:rPr lang="fa-IR" sz="2400" dirty="0" smtClean="0">
                <a:cs typeface="B Nazanin" panose="00000400000000000000" pitchFamily="2" charset="-78"/>
              </a:rPr>
              <a:t>پوشش </a:t>
            </a:r>
            <a:r>
              <a:rPr lang="fa-IR" sz="2400" dirty="0">
                <a:cs typeface="B Nazanin" panose="00000400000000000000" pitchFamily="2" charset="-78"/>
              </a:rPr>
              <a:t>دادن خسارتهاي ناشي از جرم براي قربانيان جرم (پوششي براي شركت‌ها يا موسسات جهت تامين خسارتهاي ناشي از جرم كاركنان مثل دزدي كاركنان</a:t>
            </a:r>
            <a:r>
              <a:rPr lang="fa-IR" sz="2400" dirty="0" smtClean="0">
                <a:cs typeface="B Nazanin" panose="00000400000000000000" pitchFamily="2" charset="-78"/>
              </a:rPr>
              <a:t>)</a:t>
            </a:r>
          </a:p>
          <a:p>
            <a:pPr algn="r" rtl="1"/>
            <a:endParaRPr lang="fa-IR" sz="2400" dirty="0">
              <a:cs typeface="B Nazanin" panose="00000400000000000000" pitchFamily="2" charset="-78"/>
            </a:endParaRPr>
          </a:p>
          <a:p>
            <a:pPr lvl="1" algn="r" rtl="1"/>
            <a:r>
              <a:rPr lang="fa-IR" sz="2400" dirty="0" smtClean="0">
                <a:solidFill>
                  <a:srgbClr val="C00000"/>
                </a:solidFill>
                <a:cs typeface="B Koodak" panose="00000700000000000000" pitchFamily="2" charset="-78"/>
              </a:rPr>
              <a:t>۹)   </a:t>
            </a:r>
            <a:r>
              <a:rPr lang="fa-IR" sz="2400" dirty="0">
                <a:solidFill>
                  <a:srgbClr val="0070C0"/>
                </a:solidFill>
                <a:cs typeface="B Koodak" panose="00000700000000000000" pitchFamily="2" charset="-78"/>
              </a:rPr>
              <a:t>بيمه مركب دريايي تمام خطر </a:t>
            </a:r>
            <a:r>
              <a:rPr lang="fa-IR" sz="2400" dirty="0" smtClean="0">
                <a:solidFill>
                  <a:srgbClr val="0070C0"/>
                </a:solidFill>
                <a:cs typeface="B Koodak" panose="00000700000000000000" pitchFamily="2" charset="-78"/>
              </a:rPr>
              <a:t>نصب (</a:t>
            </a:r>
            <a:r>
              <a:rPr lang="en-US" sz="2400" dirty="0" smtClean="0">
                <a:solidFill>
                  <a:srgbClr val="0070C0"/>
                </a:solidFill>
                <a:cs typeface="B Koodak" panose="00000700000000000000" pitchFamily="2" charset="-78"/>
              </a:rPr>
              <a:t>(car </a:t>
            </a:r>
            <a:r>
              <a:rPr lang="en-US" sz="2400" dirty="0">
                <a:solidFill>
                  <a:srgbClr val="0070C0"/>
                </a:solidFill>
                <a:cs typeface="B Koodak" panose="00000700000000000000" pitchFamily="2" charset="-78"/>
              </a:rPr>
              <a:t>plus </a:t>
            </a:r>
            <a:r>
              <a:rPr lang="en-US" sz="2400" dirty="0" smtClean="0">
                <a:solidFill>
                  <a:srgbClr val="0070C0"/>
                </a:solidFill>
                <a:cs typeface="B Koodak" panose="00000700000000000000" pitchFamily="2" charset="-78"/>
              </a:rPr>
              <a:t>ear</a:t>
            </a:r>
          </a:p>
          <a:p>
            <a:pPr algn="r" rtl="1"/>
            <a:r>
              <a:rPr lang="fa-IR" sz="2400" dirty="0" smtClean="0">
                <a:cs typeface="B Nazanin" panose="00000400000000000000" pitchFamily="2" charset="-78"/>
              </a:rPr>
              <a:t>اين </a:t>
            </a:r>
            <a:r>
              <a:rPr lang="fa-IR" sz="2400" dirty="0">
                <a:cs typeface="B Nazanin" panose="00000400000000000000" pitchFamily="2" charset="-78"/>
              </a:rPr>
              <a:t>پوشش با تحويل گرفتن اولين محموله تجهيزات و ماشين آلات در محل پروژه نصب آغاز ميشود</a:t>
            </a:r>
            <a:r>
              <a:rPr lang="fa-IR" sz="2400" dirty="0" smtClean="0">
                <a:cs typeface="B Nazanin" panose="00000400000000000000" pitchFamily="2" charset="-78"/>
              </a:rPr>
              <a:t>.</a:t>
            </a:r>
          </a:p>
          <a:p>
            <a:pPr algn="r" rtl="1"/>
            <a:endParaRPr lang="fa-IR" sz="2400" dirty="0">
              <a:cs typeface="B Nazanin" panose="00000400000000000000" pitchFamily="2" charset="-78"/>
            </a:endParaRPr>
          </a:p>
          <a:p>
            <a:pPr lvl="1" algn="r" rtl="1"/>
            <a:r>
              <a:rPr lang="fa-IR" sz="2400" dirty="0" smtClean="0">
                <a:solidFill>
                  <a:srgbClr val="C00000"/>
                </a:solidFill>
                <a:cs typeface="B Koodak" panose="00000700000000000000" pitchFamily="2" charset="-78"/>
              </a:rPr>
              <a:t>۱۰)   </a:t>
            </a:r>
            <a:r>
              <a:rPr lang="fa-IR" sz="2400" dirty="0">
                <a:solidFill>
                  <a:srgbClr val="0070C0"/>
                </a:solidFill>
                <a:cs typeface="B Koodak" panose="00000700000000000000" pitchFamily="2" charset="-78"/>
              </a:rPr>
              <a:t>بيمه‌هاي اتومبيل (پوشش هاي اضافي درآمد از دست رفته، هزينه‌هاي تدفين)</a:t>
            </a:r>
            <a:br>
              <a:rPr lang="fa-IR" sz="2400" dirty="0">
                <a:solidFill>
                  <a:srgbClr val="0070C0"/>
                </a:solidFill>
                <a:cs typeface="B Koodak" panose="00000700000000000000" pitchFamily="2" charset="-78"/>
              </a:rPr>
            </a:br>
            <a:endParaRPr lang="fa-IR" sz="2400" dirty="0">
              <a:solidFill>
                <a:srgbClr val="0070C0"/>
              </a:solidFill>
              <a:cs typeface="B Koodak" panose="00000700000000000000" pitchFamily="2" charset="-78"/>
            </a:endParaRPr>
          </a:p>
        </p:txBody>
      </p:sp>
      <p:pic>
        <p:nvPicPr>
          <p:cNvPr id="5122" name="Picture 2" descr="C:\Users\Mahboube\Desktop\11\9f462ffb9e46f7527c8407e06567e6d7x.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36096" y="3933056"/>
            <a:ext cx="3523321" cy="2348880"/>
          </a:xfrm>
          <a:prstGeom prst="rect">
            <a:avLst/>
          </a:prstGeom>
          <a:noFill/>
          <a:extLst>
            <a:ext uri="{909E8E84-426E-40DD-AFC4-6F175D3DCCD1}">
              <a14:hiddenFill xmlns:a14="http://schemas.microsoft.com/office/drawing/2010/main">
                <a:solidFill>
                  <a:srgbClr val="FFFFFF"/>
                </a:solidFill>
              </a14:hiddenFill>
            </a:ext>
          </a:extLst>
        </p:spPr>
      </p:pic>
      <p:pic>
        <p:nvPicPr>
          <p:cNvPr id="5125" name="Picture 5" descr="C:\Users\Mahboube\Desktop\11\insurance_fraud_photo_thre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38302" y="3933056"/>
            <a:ext cx="3681770" cy="2441903"/>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C:\Users\Mahboube\Desktop\11\heading_Crime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14272" y="5921829"/>
            <a:ext cx="2371725" cy="8858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2">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xEl>
                                              <p:pRg st="0" end="0"/>
                                            </p:txEl>
                                          </p:spTgt>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42" presetClass="entr" presetSubtype="0" fill="hold" nodeType="after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par>
                          <p:cTn id="17" fill="hold">
                            <p:stCondLst>
                              <p:cond delay="2000"/>
                            </p:stCondLst>
                            <p:childTnLst>
                              <p:par>
                                <p:cTn id="18" presetID="37" presetClass="entr" presetSubtype="0" fill="hold" nodeType="afterEffect">
                                  <p:stCondLst>
                                    <p:cond delay="0"/>
                                  </p:stCondLst>
                                  <p:childTnLst>
                                    <p:set>
                                      <p:cBhvr>
                                        <p:cTn id="19" dur="1" fill="hold">
                                          <p:stCondLst>
                                            <p:cond delay="0"/>
                                          </p:stCondLst>
                                        </p:cTn>
                                        <p:tgtEl>
                                          <p:spTgt spid="2">
                                            <p:txEl>
                                              <p:pRg st="3" end="3"/>
                                            </p:txEl>
                                          </p:spTgt>
                                        </p:tgtEl>
                                        <p:attrNameLst>
                                          <p:attrName>style.visibility</p:attrName>
                                        </p:attrNameLst>
                                      </p:cBhvr>
                                      <p:to>
                                        <p:strVal val="visible"/>
                                      </p:to>
                                    </p:set>
                                    <p:animEffect transition="in" filter="fade">
                                      <p:cBhvr>
                                        <p:cTn id="20" dur="1000"/>
                                        <p:tgtEl>
                                          <p:spTgt spid="2">
                                            <p:txEl>
                                              <p:pRg st="3" end="3"/>
                                            </p:txEl>
                                          </p:spTgt>
                                        </p:tgtEl>
                                      </p:cBhvr>
                                    </p:animEffect>
                                    <p:anim calcmode="lin" valueType="num">
                                      <p:cBhvr>
                                        <p:cTn id="21"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2" dur="900" decel="100000" fill="hold"/>
                                        <p:tgtEl>
                                          <p:spTgt spid="2">
                                            <p:txEl>
                                              <p:pRg st="3" end="3"/>
                                            </p:txEl>
                                          </p:spTgt>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2">
                                            <p:txEl>
                                              <p:pRg st="3" end="3"/>
                                            </p:txEl>
                                          </p:spTgt>
                                        </p:tgtEl>
                                        <p:attrNameLst>
                                          <p:attrName>ppt_y</p:attrName>
                                        </p:attrNameLst>
                                      </p:cBhvr>
                                      <p:tavLst>
                                        <p:tav tm="0">
                                          <p:val>
                                            <p:strVal val="#ppt_y-.03"/>
                                          </p:val>
                                        </p:tav>
                                        <p:tav tm="100000">
                                          <p:val>
                                            <p:strVal val="#ppt_y"/>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1000"/>
                                        <p:tgtEl>
                                          <p:spTgt spid="2">
                                            <p:txEl>
                                              <p:pRg st="4" end="4"/>
                                            </p:txEl>
                                          </p:spTgt>
                                        </p:tgtEl>
                                      </p:cBhvr>
                                    </p:animEffect>
                                    <p:anim calcmode="lin" valueType="num">
                                      <p:cBhvr>
                                        <p:cTn id="28"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2">
                                            <p:txEl>
                                              <p:pRg st="6" end="6"/>
                                            </p:txEl>
                                          </p:spTgt>
                                        </p:tgtEl>
                                        <p:attrNameLst>
                                          <p:attrName>style.visibility</p:attrName>
                                        </p:attrNameLst>
                                      </p:cBhvr>
                                      <p:to>
                                        <p:strVal val="visible"/>
                                      </p:to>
                                    </p:set>
                                    <p:animEffect transition="in" filter="fade">
                                      <p:cBhvr>
                                        <p:cTn id="33" dur="1000"/>
                                        <p:tgtEl>
                                          <p:spTgt spid="2">
                                            <p:txEl>
                                              <p:pRg st="6" end="6"/>
                                            </p:txEl>
                                          </p:spTgt>
                                        </p:tgtEl>
                                      </p:cBhvr>
                                    </p:animEffect>
                                    <p:anim calcmode="lin" valueType="num">
                                      <p:cBhvr>
                                        <p:cTn id="34"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35" dur="900" decel="100000" fill="hold"/>
                                        <p:tgtEl>
                                          <p:spTgt spid="2">
                                            <p:txEl>
                                              <p:pRg st="6" end="6"/>
                                            </p:txEl>
                                          </p:spTgt>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2">
                                            <p:txEl>
                                              <p:pRg st="6" end="6"/>
                                            </p:txEl>
                                          </p:spTgt>
                                        </p:tgtEl>
                                        <p:attrNameLst>
                                          <p:attrName>ppt_y</p:attrName>
                                        </p:attrNameLst>
                                      </p:cBhvr>
                                      <p:tavLst>
                                        <p:tav tm="0">
                                          <p:val>
                                            <p:strVal val="#ppt_y-.03"/>
                                          </p:val>
                                        </p:tav>
                                        <p:tav tm="100000">
                                          <p:val>
                                            <p:strVal val="#ppt_y"/>
                                          </p:val>
                                        </p:tav>
                                      </p:tavLst>
                                    </p:anim>
                                  </p:childTnLst>
                                </p:cTn>
                              </p:par>
                              <p:par>
                                <p:cTn id="37" presetID="22" presetClass="entr" presetSubtype="4" fill="hold" nodeType="withEffect">
                                  <p:stCondLst>
                                    <p:cond delay="0"/>
                                  </p:stCondLst>
                                  <p:childTnLst>
                                    <p:set>
                                      <p:cBhvr>
                                        <p:cTn id="38" dur="1" fill="hold">
                                          <p:stCondLst>
                                            <p:cond delay="0"/>
                                          </p:stCondLst>
                                        </p:cTn>
                                        <p:tgtEl>
                                          <p:spTgt spid="5125"/>
                                        </p:tgtEl>
                                        <p:attrNameLst>
                                          <p:attrName>style.visibility</p:attrName>
                                        </p:attrNameLst>
                                      </p:cBhvr>
                                      <p:to>
                                        <p:strVal val="visible"/>
                                      </p:to>
                                    </p:set>
                                    <p:animEffect transition="in" filter="wipe(down)">
                                      <p:cBhvr>
                                        <p:cTn id="39" dur="1750"/>
                                        <p:tgtEl>
                                          <p:spTgt spid="5125"/>
                                        </p:tgtEl>
                                      </p:cBhvr>
                                    </p:animEffect>
                                  </p:childTnLst>
                                </p:cTn>
                              </p:par>
                              <p:par>
                                <p:cTn id="40" presetID="22" presetClass="entr" presetSubtype="4" fill="hold" nodeType="withEffect">
                                  <p:stCondLst>
                                    <p:cond delay="0"/>
                                  </p:stCondLst>
                                  <p:childTnLst>
                                    <p:set>
                                      <p:cBhvr>
                                        <p:cTn id="41" dur="1" fill="hold">
                                          <p:stCondLst>
                                            <p:cond delay="0"/>
                                          </p:stCondLst>
                                        </p:cTn>
                                        <p:tgtEl>
                                          <p:spTgt spid="5126"/>
                                        </p:tgtEl>
                                        <p:attrNameLst>
                                          <p:attrName>style.visibility</p:attrName>
                                        </p:attrNameLst>
                                      </p:cBhvr>
                                      <p:to>
                                        <p:strVal val="visible"/>
                                      </p:to>
                                    </p:set>
                                    <p:animEffect transition="in" filter="wipe(down)">
                                      <p:cBhvr>
                                        <p:cTn id="42" dur="1500"/>
                                        <p:tgtEl>
                                          <p:spTgt spid="5126"/>
                                        </p:tgtEl>
                                      </p:cBhvr>
                                    </p:animEffect>
                                  </p:childTnLst>
                                </p:cTn>
                              </p:par>
                              <p:par>
                                <p:cTn id="43" presetID="21" presetClass="entr" presetSubtype="1" fill="hold" nodeType="withEffect">
                                  <p:stCondLst>
                                    <p:cond delay="0"/>
                                  </p:stCondLst>
                                  <p:childTnLst>
                                    <p:set>
                                      <p:cBhvr>
                                        <p:cTn id="44" dur="1" fill="hold">
                                          <p:stCondLst>
                                            <p:cond delay="0"/>
                                          </p:stCondLst>
                                        </p:cTn>
                                        <p:tgtEl>
                                          <p:spTgt spid="5122"/>
                                        </p:tgtEl>
                                        <p:attrNameLst>
                                          <p:attrName>style.visibility</p:attrName>
                                        </p:attrNameLst>
                                      </p:cBhvr>
                                      <p:to>
                                        <p:strVal val="visible"/>
                                      </p:to>
                                    </p:set>
                                    <p:animEffect transition="in" filter="wheel(1)">
                                      <p:cBhvr>
                                        <p:cTn id="45" dur="20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1763688" y="116632"/>
            <a:ext cx="7380312" cy="4893647"/>
          </a:xfrm>
          <a:prstGeom prst="rect">
            <a:avLst/>
          </a:prstGeom>
          <a:noFill/>
        </p:spPr>
        <p:txBody>
          <a:bodyPr wrap="square" rtlCol="1">
            <a:spAutoFit/>
          </a:bodyPr>
          <a:lstStyle/>
          <a:p>
            <a:pPr marL="342900" lvl="1" indent="-342900" algn="r" rtl="1">
              <a:buClr>
                <a:srgbClr val="FF0066"/>
              </a:buClr>
              <a:buFont typeface="Wingdings" panose="05000000000000000000" pitchFamily="2" charset="2"/>
              <a:buChar char="v"/>
            </a:pPr>
            <a:r>
              <a:rPr lang="fa-IR" sz="2400" b="1" dirty="0" smtClean="0">
                <a:solidFill>
                  <a:srgbClr val="008000"/>
                </a:solidFill>
                <a:cs typeface="B Titr" panose="00000700000000000000" pitchFamily="2" charset="-78"/>
              </a:rPr>
              <a:t>ج) بيمه های مسئولیت</a:t>
            </a:r>
          </a:p>
          <a:p>
            <a:pPr marL="342900" lvl="1" indent="-342900" algn="r" rtl="1">
              <a:buClr>
                <a:srgbClr val="FF0066"/>
              </a:buClr>
              <a:buFont typeface="Wingdings" panose="05000000000000000000" pitchFamily="2" charset="2"/>
              <a:buChar char="v"/>
            </a:pPr>
            <a:endParaRPr lang="fa-IR" sz="2400" b="1" dirty="0">
              <a:solidFill>
                <a:srgbClr val="008000"/>
              </a:solidFill>
              <a:cs typeface="B Titr" panose="00000700000000000000" pitchFamily="2" charset="-78"/>
            </a:endParaRPr>
          </a:p>
          <a:p>
            <a:pPr marL="457200" lvl="2" algn="r" rtl="1">
              <a:buClr>
                <a:srgbClr val="FF0066"/>
              </a:buClr>
            </a:pPr>
            <a:r>
              <a:rPr lang="fa-IR" sz="2400" b="1" dirty="0" smtClean="0">
                <a:solidFill>
                  <a:srgbClr val="C00000"/>
                </a:solidFill>
                <a:cs typeface="B Koodak" panose="00000700000000000000" pitchFamily="2" charset="-78"/>
              </a:rPr>
              <a:t>1)   </a:t>
            </a:r>
            <a:r>
              <a:rPr lang="fa-IR" sz="2400" b="1" dirty="0" smtClean="0">
                <a:solidFill>
                  <a:srgbClr val="0070C0"/>
                </a:solidFill>
                <a:cs typeface="B Koodak" panose="00000700000000000000" pitchFamily="2" charset="-78"/>
              </a:rPr>
              <a:t>بيمه </a:t>
            </a:r>
            <a:r>
              <a:rPr lang="fa-IR" sz="2400" b="1" dirty="0">
                <a:solidFill>
                  <a:srgbClr val="0070C0"/>
                </a:solidFill>
                <a:cs typeface="B Koodak" panose="00000700000000000000" pitchFamily="2" charset="-78"/>
              </a:rPr>
              <a:t>مسئوليت مديران: </a:t>
            </a:r>
            <a:endParaRPr lang="fa-IR" sz="2400" b="1" dirty="0" smtClean="0">
              <a:solidFill>
                <a:srgbClr val="0070C0"/>
              </a:solidFill>
              <a:cs typeface="B Koodak" panose="00000700000000000000" pitchFamily="2" charset="-78"/>
            </a:endParaRPr>
          </a:p>
          <a:p>
            <a:pPr marL="0" lvl="1" algn="r" rtl="1">
              <a:buClr>
                <a:srgbClr val="FF0066"/>
              </a:buClr>
            </a:pPr>
            <a:r>
              <a:rPr lang="fa-IR" sz="2400" dirty="0" smtClean="0">
                <a:cs typeface="B Nazanin" panose="00000400000000000000" pitchFamily="2" charset="-78"/>
              </a:rPr>
              <a:t>مسئوليت </a:t>
            </a:r>
            <a:r>
              <a:rPr lang="fa-IR" sz="2400" dirty="0">
                <a:cs typeface="B Nazanin" panose="00000400000000000000" pitchFamily="2" charset="-78"/>
              </a:rPr>
              <a:t>موسسات را در مقابل خسارت جاني و مالي اشخاص ثالث خارج از سازمان پوشش مي دهند.</a:t>
            </a:r>
            <a:r>
              <a:rPr lang="fa-IR" sz="2400" dirty="0"/>
              <a:t/>
            </a:r>
            <a:br>
              <a:rPr lang="fa-IR" sz="2400" dirty="0"/>
            </a:br>
            <a:endParaRPr lang="fa-IR" sz="2400" b="1" dirty="0" smtClean="0">
              <a:solidFill>
                <a:srgbClr val="0070C0"/>
              </a:solidFill>
              <a:cs typeface="B Titr" panose="00000700000000000000" pitchFamily="2" charset="-78"/>
            </a:endParaRPr>
          </a:p>
          <a:p>
            <a:pPr marL="457200" lvl="2" algn="r" rtl="1">
              <a:buClr>
                <a:srgbClr val="FF0066"/>
              </a:buClr>
            </a:pPr>
            <a:r>
              <a:rPr lang="fa-IR" sz="2400" b="1" dirty="0" smtClean="0">
                <a:solidFill>
                  <a:srgbClr val="C00000"/>
                </a:solidFill>
                <a:cs typeface="B Koodak" panose="00000700000000000000" pitchFamily="2" charset="-78"/>
              </a:rPr>
              <a:t>2)   </a:t>
            </a:r>
            <a:r>
              <a:rPr lang="fa-IR" sz="2400" b="1" dirty="0" smtClean="0">
                <a:solidFill>
                  <a:srgbClr val="0070C0"/>
                </a:solidFill>
                <a:cs typeface="B Koodak" panose="00000700000000000000" pitchFamily="2" charset="-78"/>
              </a:rPr>
              <a:t>بيمه </a:t>
            </a:r>
            <a:r>
              <a:rPr lang="fa-IR" sz="2400" b="1" dirty="0">
                <a:solidFill>
                  <a:srgbClr val="0070C0"/>
                </a:solidFill>
                <a:cs typeface="B Koodak" panose="00000700000000000000" pitchFamily="2" charset="-78"/>
              </a:rPr>
              <a:t>مسئوليت توليد كنندگان فراورده هاي </a:t>
            </a:r>
            <a:r>
              <a:rPr lang="fa-IR" sz="2400" b="1" dirty="0" smtClean="0">
                <a:solidFill>
                  <a:srgbClr val="0070C0"/>
                </a:solidFill>
                <a:cs typeface="B Koodak" panose="00000700000000000000" pitchFamily="2" charset="-78"/>
              </a:rPr>
              <a:t>غذايي :</a:t>
            </a:r>
          </a:p>
          <a:p>
            <a:pPr marL="0" lvl="1" rtl="1">
              <a:buClr>
                <a:srgbClr val="FF0066"/>
              </a:buClr>
            </a:pPr>
            <a:r>
              <a:rPr lang="fa-IR" sz="2400" b="1" dirty="0" smtClean="0">
                <a:solidFill>
                  <a:srgbClr val="0070C0"/>
                </a:solidFill>
                <a:cs typeface="B Koodak" panose="00000700000000000000" pitchFamily="2" charset="-78"/>
              </a:rPr>
              <a:t>(</a:t>
            </a:r>
            <a:r>
              <a:rPr lang="en-US" sz="2400" b="1" dirty="0">
                <a:solidFill>
                  <a:srgbClr val="0070C0"/>
                </a:solidFill>
              </a:rPr>
              <a:t>food product liability insurance</a:t>
            </a:r>
            <a:r>
              <a:rPr lang="fa-IR" sz="2400" b="1" dirty="0" smtClean="0">
                <a:solidFill>
                  <a:srgbClr val="0070C0"/>
                </a:solidFill>
                <a:cs typeface="B Koodak" panose="00000700000000000000" pitchFamily="2" charset="-78"/>
              </a:rPr>
              <a:t>)</a:t>
            </a:r>
          </a:p>
          <a:p>
            <a:pPr marL="0" lvl="1" algn="r" rtl="1">
              <a:buClr>
                <a:srgbClr val="FF0066"/>
              </a:buClr>
            </a:pPr>
            <a:r>
              <a:rPr lang="fa-IR" sz="2400" dirty="0">
                <a:cs typeface="B Nazanin" panose="00000400000000000000" pitchFamily="2" charset="-78"/>
              </a:rPr>
              <a:t>جبران خسارتهاي ناشي از مصرف ،‌استفاده يا حمل و نقل كالا از محل بيمه گذار به ساير نقاط.اين بيمه نامه خسارتهايي را كه علت آن اشتباه در توليد ،‌نامرغوبي كالا،‌وجود مواد خارجي ،‌نصب برچسب اشتباه ،‌جابجايي ، بسته بندي و تحويل باشد پوشش مي دهد.</a:t>
            </a:r>
            <a:endParaRPr lang="fa-IR" sz="2400" b="1" dirty="0" smtClean="0">
              <a:solidFill>
                <a:srgbClr val="008000"/>
              </a:solidFill>
              <a:cs typeface="B Nazanin" panose="00000400000000000000" pitchFamily="2" charset="-78"/>
            </a:endParaRPr>
          </a:p>
          <a:p>
            <a:pPr marL="342900" lvl="1" indent="-342900" algn="r" rtl="1">
              <a:buClr>
                <a:srgbClr val="FF0066"/>
              </a:buClr>
              <a:buFont typeface="Wingdings" panose="05000000000000000000" pitchFamily="2" charset="2"/>
              <a:buChar char="v"/>
            </a:pPr>
            <a:endParaRPr lang="fa-IR" sz="2400" b="1" dirty="0">
              <a:solidFill>
                <a:srgbClr val="008000"/>
              </a:solidFill>
              <a:cs typeface="B Titr" panose="00000700000000000000" pitchFamily="2" charset="-78"/>
            </a:endParaRPr>
          </a:p>
        </p:txBody>
      </p:sp>
      <p:pic>
        <p:nvPicPr>
          <p:cNvPr id="6146" name="Picture 2" descr="C:\Users\Mahboube\Desktop\11\380_business_pics_for_website_jpeg_using_only_clip_ar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3808" y="4498348"/>
            <a:ext cx="5134477" cy="238703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right)">
                                      <p:cBhvr>
                                        <p:cTn id="7" dur="1500"/>
                                        <p:tgtEl>
                                          <p:spTgt spid="3">
                                            <p:txEl>
                                              <p:pRg st="0" end="0"/>
                                            </p:txEl>
                                          </p:spTgt>
                                        </p:tgtEl>
                                      </p:cBhvr>
                                    </p:animEffect>
                                  </p:childTnLst>
                                </p:cTn>
                              </p:par>
                            </p:childTnLst>
                          </p:cTn>
                        </p:par>
                        <p:par>
                          <p:cTn id="8" fill="hold">
                            <p:stCondLst>
                              <p:cond delay="1500"/>
                            </p:stCondLst>
                            <p:childTnLst>
                              <p:par>
                                <p:cTn id="9" presetID="37" presetClass="entr" presetSubtype="0" fill="hold"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1000"/>
                                        <p:tgtEl>
                                          <p:spTgt spid="3">
                                            <p:txEl>
                                              <p:pRg st="2" end="2"/>
                                            </p:txEl>
                                          </p:spTgt>
                                        </p:tgtEl>
                                      </p:cBhvr>
                                    </p:animEffect>
                                    <p:anim calcmode="lin" valueType="num">
                                      <p:cBhvr>
                                        <p:cTn id="1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3" dur="900"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xEl>
                                              <p:pRg st="2" end="2"/>
                                            </p:txEl>
                                          </p:spTgt>
                                        </p:tgtEl>
                                        <p:attrNameLst>
                                          <p:attrName>ppt_y</p:attrName>
                                        </p:attrNameLst>
                                      </p:cBhvr>
                                      <p:tavLst>
                                        <p:tav tm="0">
                                          <p:val>
                                            <p:strVal val="#ppt_y-.03"/>
                                          </p:val>
                                        </p:tav>
                                        <p:tav tm="100000">
                                          <p:val>
                                            <p:strVal val="#ppt_y"/>
                                          </p:val>
                                        </p:tav>
                                      </p:tavLst>
                                    </p:anim>
                                  </p:childTnLst>
                                </p:cTn>
                              </p:par>
                            </p:childTnLst>
                          </p:cTn>
                        </p:par>
                        <p:par>
                          <p:cTn id="15" fill="hold">
                            <p:stCondLst>
                              <p:cond delay="2500"/>
                            </p:stCondLst>
                            <p:childTnLst>
                              <p:par>
                                <p:cTn id="16" presetID="42" presetClass="entr" presetSubtype="0" fill="hold" nodeType="after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1000"/>
                                        <p:tgtEl>
                                          <p:spTgt spid="3">
                                            <p:txEl>
                                              <p:pRg st="3" end="3"/>
                                            </p:txEl>
                                          </p:spTgt>
                                        </p:tgtEl>
                                      </p:cBhvr>
                                    </p:animEffect>
                                    <p:anim calcmode="lin" valueType="num">
                                      <p:cBhvr>
                                        <p:cTn id="1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21" fill="hold">
                            <p:stCondLst>
                              <p:cond delay="3500"/>
                            </p:stCondLst>
                            <p:childTnLst>
                              <p:par>
                                <p:cTn id="22" presetID="37" presetClass="entr" presetSubtype="0" fill="hold" nodeType="after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1000"/>
                                        <p:tgtEl>
                                          <p:spTgt spid="3">
                                            <p:txEl>
                                              <p:pRg st="4" end="4"/>
                                            </p:txEl>
                                          </p:spTgt>
                                        </p:tgtEl>
                                      </p:cBhvr>
                                    </p:animEffect>
                                    <p:anim calcmode="lin" valueType="num">
                                      <p:cBhvr>
                                        <p:cTn id="2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6" dur="900" decel="100000" fill="hold"/>
                                        <p:tgtEl>
                                          <p:spTgt spid="3">
                                            <p:txEl>
                                              <p:pRg st="4" end="4"/>
                                            </p:txEl>
                                          </p:spTgt>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
                                            <p:txEl>
                                              <p:pRg st="4" end="4"/>
                                            </p:txEl>
                                          </p:spTgt>
                                        </p:tgtEl>
                                        <p:attrNameLst>
                                          <p:attrName>ppt_y</p:attrName>
                                        </p:attrNameLst>
                                      </p:cBhvr>
                                      <p:tavLst>
                                        <p:tav tm="0">
                                          <p:val>
                                            <p:strVal val="#ppt_y-.03"/>
                                          </p:val>
                                        </p:tav>
                                        <p:tav tm="100000">
                                          <p:val>
                                            <p:strVal val="#ppt_y"/>
                                          </p:val>
                                        </p:tav>
                                      </p:tavLst>
                                    </p:anim>
                                  </p:childTnLst>
                                </p:cTn>
                              </p:par>
                              <p:par>
                                <p:cTn id="28" presetID="37" presetClass="entr" presetSubtype="0" fill="hold" nodeType="with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1000"/>
                                        <p:tgtEl>
                                          <p:spTgt spid="3">
                                            <p:txEl>
                                              <p:pRg st="5" end="5"/>
                                            </p:txEl>
                                          </p:spTgt>
                                        </p:tgtEl>
                                      </p:cBhvr>
                                    </p:animEffect>
                                    <p:anim calcmode="lin" valueType="num">
                                      <p:cBhvr>
                                        <p:cTn id="31"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2" dur="900" decel="100000" fill="hold"/>
                                        <p:tgtEl>
                                          <p:spTgt spid="3">
                                            <p:txEl>
                                              <p:pRg st="5" end="5"/>
                                            </p:txEl>
                                          </p:spTgt>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3">
                                            <p:txEl>
                                              <p:pRg st="5" end="5"/>
                                            </p:txEl>
                                          </p:spTgt>
                                        </p:tgtEl>
                                        <p:attrNameLst>
                                          <p:attrName>ppt_y</p:attrName>
                                        </p:attrNameLst>
                                      </p:cBhvr>
                                      <p:tavLst>
                                        <p:tav tm="0">
                                          <p:val>
                                            <p:strVal val="#ppt_y-.03"/>
                                          </p:val>
                                        </p:tav>
                                        <p:tav tm="100000">
                                          <p:val>
                                            <p:strVal val="#ppt_y"/>
                                          </p:val>
                                        </p:tav>
                                      </p:tavLst>
                                    </p:anim>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1000"/>
                                        <p:tgtEl>
                                          <p:spTgt spid="3">
                                            <p:txEl>
                                              <p:pRg st="6" end="6"/>
                                            </p:txEl>
                                          </p:spTgt>
                                        </p:tgtEl>
                                      </p:cBhvr>
                                    </p:animEffect>
                                    <p:anim calcmode="lin" valueType="num">
                                      <p:cBhvr>
                                        <p:cTn id="3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0" presetID="5" presetClass="entr" presetSubtype="10" fill="hold" nodeType="withEffect">
                                  <p:stCondLst>
                                    <p:cond delay="0"/>
                                  </p:stCondLst>
                                  <p:childTnLst>
                                    <p:set>
                                      <p:cBhvr>
                                        <p:cTn id="41" dur="1" fill="hold">
                                          <p:stCondLst>
                                            <p:cond delay="0"/>
                                          </p:stCondLst>
                                        </p:cTn>
                                        <p:tgtEl>
                                          <p:spTgt spid="6146"/>
                                        </p:tgtEl>
                                        <p:attrNameLst>
                                          <p:attrName>style.visibility</p:attrName>
                                        </p:attrNameLst>
                                      </p:cBhvr>
                                      <p:to>
                                        <p:strVal val="visible"/>
                                      </p:to>
                                    </p:set>
                                    <p:animEffect transition="in" filter="checkerboard(across)">
                                      <p:cBhvr>
                                        <p:cTn id="42" dur="1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259632" y="116632"/>
            <a:ext cx="7884368" cy="5216813"/>
          </a:xfrm>
          <a:prstGeom prst="rect">
            <a:avLst/>
          </a:prstGeom>
          <a:noFill/>
        </p:spPr>
        <p:txBody>
          <a:bodyPr wrap="square" rtlCol="1">
            <a:spAutoFit/>
          </a:bodyPr>
          <a:lstStyle/>
          <a:p>
            <a:pPr lvl="1" algn="r" rtl="1"/>
            <a:r>
              <a:rPr lang="fa-IR" sz="2400" b="1" dirty="0" smtClean="0">
                <a:solidFill>
                  <a:srgbClr val="C00000"/>
                </a:solidFill>
                <a:cs typeface="B Koodak" panose="00000700000000000000" pitchFamily="2" charset="-78"/>
              </a:rPr>
              <a:t>3)   </a:t>
            </a:r>
            <a:r>
              <a:rPr lang="fa-IR" sz="2400" b="1" dirty="0" smtClean="0">
                <a:solidFill>
                  <a:srgbClr val="0070C0"/>
                </a:solidFill>
                <a:cs typeface="B Koodak" panose="00000700000000000000" pitchFamily="2" charset="-78"/>
              </a:rPr>
              <a:t>بيمه </a:t>
            </a:r>
            <a:r>
              <a:rPr lang="fa-IR" sz="2400" b="1" dirty="0">
                <a:solidFill>
                  <a:srgbClr val="0070C0"/>
                </a:solidFill>
                <a:cs typeface="B Koodak" panose="00000700000000000000" pitchFamily="2" charset="-78"/>
              </a:rPr>
              <a:t>مسئوليت ارائه دهندگان خدمات اشتراك اينترنت </a:t>
            </a:r>
            <a:r>
              <a:rPr lang="fa-IR" sz="2400" b="1" dirty="0" smtClean="0">
                <a:solidFill>
                  <a:srgbClr val="0070C0"/>
                </a:solidFill>
                <a:cs typeface="B Koodak" panose="00000700000000000000" pitchFamily="2" charset="-78"/>
              </a:rPr>
              <a:t>و</a:t>
            </a:r>
          </a:p>
          <a:p>
            <a:pPr lvl="1" algn="r" rtl="1"/>
            <a:r>
              <a:rPr lang="fa-IR" sz="2400" b="1" dirty="0" smtClean="0">
                <a:solidFill>
                  <a:srgbClr val="0070C0"/>
                </a:solidFill>
                <a:cs typeface="B Koodak" panose="00000700000000000000" pitchFamily="2" charset="-78"/>
              </a:rPr>
              <a:t> </a:t>
            </a:r>
            <a:r>
              <a:rPr lang="fa-IR" sz="2400" b="1" dirty="0">
                <a:solidFill>
                  <a:srgbClr val="0070C0"/>
                </a:solidFill>
                <a:cs typeface="B Koodak" panose="00000700000000000000" pitchFamily="2" charset="-78"/>
              </a:rPr>
              <a:t>طراحان وب</a:t>
            </a:r>
            <a:r>
              <a:rPr lang="fa-IR" sz="2400" b="1" dirty="0" smtClean="0">
                <a:solidFill>
                  <a:srgbClr val="0070C0"/>
                </a:solidFill>
                <a:cs typeface="B Koodak" panose="00000700000000000000" pitchFamily="2" charset="-78"/>
              </a:rPr>
              <a:t>:</a:t>
            </a:r>
          </a:p>
          <a:p>
            <a:pPr algn="r" rtl="1"/>
            <a:r>
              <a:rPr lang="fa-IR" sz="2400" dirty="0" smtClean="0">
                <a:cs typeface="B Nazanin" panose="00000400000000000000" pitchFamily="2" charset="-78"/>
              </a:rPr>
              <a:t> </a:t>
            </a:r>
            <a:r>
              <a:rPr lang="fa-IR" sz="2400" dirty="0">
                <a:cs typeface="B Nazanin" panose="00000400000000000000" pitchFamily="2" charset="-78"/>
              </a:rPr>
              <a:t>خسارتهاي موجود در اين زمينه عبارتند از : تعرض به حسن شهرت و نيك نامي اشخاص ،‌هتك حرمت ، افترا ،‌توهين ، تهديد به خشونت ، ارسال پيام هاي غير اخلاقي و ضد عفت عمومي ،‌افشاي اسرار زندگي خصوصي و غيره . به موجب دستورالعمل اروپايي اشتراك دهندگان خدمات اينترنتي و طراحان وب در صورتي داراي مسئوليت مدني اند كه از غير قانوني بودن داده هاي الكترونيكي يا غير قانوني بودن انتشار آن مطلع نباشند و نيز ابزارهاي لازم براي قطع اتصال و توقف ارائه خدمات را داشته باشند </a:t>
            </a:r>
            <a:r>
              <a:rPr lang="fa-IR" sz="2400" dirty="0" smtClean="0">
                <a:cs typeface="B Nazanin" panose="00000400000000000000" pitchFamily="2" charset="-78"/>
              </a:rPr>
              <a:t>.</a:t>
            </a:r>
          </a:p>
          <a:p>
            <a:pPr algn="r" rtl="1"/>
            <a:endParaRPr lang="fa-IR" sz="2400" b="1" dirty="0">
              <a:solidFill>
                <a:srgbClr val="0070C0"/>
              </a:solidFill>
              <a:cs typeface="B Nazanin" panose="00000400000000000000" pitchFamily="2" charset="-78"/>
            </a:endParaRPr>
          </a:p>
          <a:p>
            <a:pPr lvl="1" algn="r" rtl="1"/>
            <a:r>
              <a:rPr lang="fa-IR" sz="2400" b="1" dirty="0" smtClean="0">
                <a:solidFill>
                  <a:srgbClr val="C00000"/>
                </a:solidFill>
                <a:cs typeface="B Koodak" panose="00000700000000000000" pitchFamily="2" charset="-78"/>
              </a:rPr>
              <a:t>4) </a:t>
            </a:r>
            <a:r>
              <a:rPr lang="fa-IR" sz="2400" b="1" dirty="0" smtClean="0">
                <a:solidFill>
                  <a:srgbClr val="0070C0"/>
                </a:solidFill>
                <a:cs typeface="B Koodak" panose="00000700000000000000" pitchFamily="2" charset="-78"/>
              </a:rPr>
              <a:t>  بيمه </a:t>
            </a:r>
            <a:r>
              <a:rPr lang="fa-IR" sz="2400" b="1" dirty="0">
                <a:solidFill>
                  <a:srgbClr val="0070C0"/>
                </a:solidFill>
                <a:cs typeface="B Koodak" panose="00000700000000000000" pitchFamily="2" charset="-78"/>
              </a:rPr>
              <a:t>مسئوليت عرضه كنندگان دستگاههاي پخش موسيقي قابل </a:t>
            </a:r>
            <a:r>
              <a:rPr lang="fa-IR" sz="2400" b="1" dirty="0" smtClean="0">
                <a:solidFill>
                  <a:srgbClr val="0070C0"/>
                </a:solidFill>
                <a:cs typeface="B Koodak" panose="00000700000000000000" pitchFamily="2" charset="-78"/>
              </a:rPr>
              <a:t>حمل</a:t>
            </a:r>
          </a:p>
          <a:p>
            <a:pPr rtl="1"/>
            <a:r>
              <a:rPr lang="en-US" sz="2100" b="1" dirty="0" smtClean="0">
                <a:solidFill>
                  <a:srgbClr val="0070C0"/>
                </a:solidFill>
              </a:rPr>
              <a:t>(</a:t>
            </a:r>
            <a:r>
              <a:rPr lang="en-US" sz="2100" b="1" dirty="0">
                <a:solidFill>
                  <a:srgbClr val="0070C0"/>
                </a:solidFill>
              </a:rPr>
              <a:t>product liability for manufacturers of portable music player</a:t>
            </a:r>
            <a:r>
              <a:rPr lang="en-US" sz="2100" b="1" dirty="0" smtClean="0">
                <a:solidFill>
                  <a:srgbClr val="0070C0"/>
                </a:solidFill>
              </a:rPr>
              <a:t>)</a:t>
            </a:r>
          </a:p>
          <a:p>
            <a:pPr algn="r" rtl="1"/>
            <a:r>
              <a:rPr lang="fa-IR" sz="2400" dirty="0">
                <a:cs typeface="B Nazanin" panose="00000400000000000000" pitchFamily="2" charset="-78"/>
              </a:rPr>
              <a:t>شرايطي كه خطرات ايجاد شده در آن تحت پوشش اين بيمه نامه در مي آيند عبارتند از : اشتباه در طراحي دستگاه ‌،توليد دستگاه و دستورالعمل استفاده از آن.</a:t>
            </a:r>
            <a:endParaRPr lang="fa-IR" sz="2100" b="1" dirty="0">
              <a:solidFill>
                <a:srgbClr val="0070C0"/>
              </a:solidFill>
              <a:cs typeface="B Nazanin" panose="00000400000000000000" pitchFamily="2" charset="-78"/>
            </a:endParaRP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2">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xEl>
                                              <p:pRg st="0" end="0"/>
                                            </p:txEl>
                                          </p:spTgt>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Effect transition="in" filter="fade">
                                      <p:cBhvr>
                                        <p:cTn id="13" dur="1000"/>
                                        <p:tgtEl>
                                          <p:spTgt spid="2">
                                            <p:txEl>
                                              <p:pRg st="1" end="1"/>
                                            </p:txEl>
                                          </p:spTgt>
                                        </p:tgtEl>
                                      </p:cBhvr>
                                    </p:animEffect>
                                    <p:anim calcmode="lin" valueType="num">
                                      <p:cBhvr>
                                        <p:cTn id="14"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5" dur="900" decel="100000" fill="hold"/>
                                        <p:tgtEl>
                                          <p:spTgt spid="2">
                                            <p:txEl>
                                              <p:pRg st="1" end="1"/>
                                            </p:tx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2">
                                            <p:txEl>
                                              <p:pRg st="1" end="1"/>
                                            </p:txEl>
                                          </p:spTgt>
                                        </p:tgtEl>
                                        <p:attrNameLst>
                                          <p:attrName>ppt_y</p:attrName>
                                        </p:attrNameLst>
                                      </p:cBhvr>
                                      <p:tavLst>
                                        <p:tav tm="0">
                                          <p:val>
                                            <p:strVal val="#ppt_y-.03"/>
                                          </p:val>
                                        </p:tav>
                                        <p:tav tm="100000">
                                          <p:val>
                                            <p:strVal val="#ppt_y"/>
                                          </p:val>
                                        </p:tav>
                                      </p:tavLst>
                                    </p:anim>
                                  </p:childTnLst>
                                </p:cTn>
                              </p:par>
                            </p:childTnLst>
                          </p:cTn>
                        </p:par>
                        <p:par>
                          <p:cTn id="17" fill="hold">
                            <p:stCondLst>
                              <p:cond delay="1000"/>
                            </p:stCondLst>
                            <p:childTnLst>
                              <p:par>
                                <p:cTn id="18" presetID="42" presetClass="entr" presetSubtype="0" fill="hold" nodeType="afterEffect">
                                  <p:stCondLst>
                                    <p:cond delay="0"/>
                                  </p:stCondLst>
                                  <p:childTnLst>
                                    <p:set>
                                      <p:cBhvr>
                                        <p:cTn id="19" dur="1" fill="hold">
                                          <p:stCondLst>
                                            <p:cond delay="0"/>
                                          </p:stCondLst>
                                        </p:cTn>
                                        <p:tgtEl>
                                          <p:spTgt spid="2">
                                            <p:txEl>
                                              <p:pRg st="2" end="2"/>
                                            </p:txEl>
                                          </p:spTgt>
                                        </p:tgtEl>
                                        <p:attrNameLst>
                                          <p:attrName>style.visibility</p:attrName>
                                        </p:attrNameLst>
                                      </p:cBhvr>
                                      <p:to>
                                        <p:strVal val="visible"/>
                                      </p:to>
                                    </p:set>
                                    <p:animEffect transition="in" filter="fade">
                                      <p:cBhvr>
                                        <p:cTn id="20" dur="1000"/>
                                        <p:tgtEl>
                                          <p:spTgt spid="2">
                                            <p:txEl>
                                              <p:pRg st="2" end="2"/>
                                            </p:txEl>
                                          </p:spTgt>
                                        </p:tgtEl>
                                      </p:cBhvr>
                                    </p:animEffect>
                                    <p:anim calcmode="lin" valueType="num">
                                      <p:cBhvr>
                                        <p:cTn id="21"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37" presetClass="entr" presetSubtype="0" fill="hold" nodeType="afterEffect">
                                  <p:stCondLst>
                                    <p:cond delay="0"/>
                                  </p:stCondLst>
                                  <p:childTnLst>
                                    <p:set>
                                      <p:cBhvr>
                                        <p:cTn id="25" dur="1" fill="hold">
                                          <p:stCondLst>
                                            <p:cond delay="0"/>
                                          </p:stCondLst>
                                        </p:cTn>
                                        <p:tgtEl>
                                          <p:spTgt spid="2">
                                            <p:txEl>
                                              <p:pRg st="4" end="4"/>
                                            </p:txEl>
                                          </p:spTgt>
                                        </p:tgtEl>
                                        <p:attrNameLst>
                                          <p:attrName>style.visibility</p:attrName>
                                        </p:attrNameLst>
                                      </p:cBhvr>
                                      <p:to>
                                        <p:strVal val="visible"/>
                                      </p:to>
                                    </p:set>
                                    <p:animEffect transition="in" filter="fade">
                                      <p:cBhvr>
                                        <p:cTn id="26" dur="1000"/>
                                        <p:tgtEl>
                                          <p:spTgt spid="2">
                                            <p:txEl>
                                              <p:pRg st="4" end="4"/>
                                            </p:txEl>
                                          </p:spTgt>
                                        </p:tgtEl>
                                      </p:cBhvr>
                                    </p:animEffect>
                                    <p:anim calcmode="lin" valueType="num">
                                      <p:cBhvr>
                                        <p:cTn id="27"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8" dur="900" decel="100000" fill="hold"/>
                                        <p:tgtEl>
                                          <p:spTgt spid="2">
                                            <p:txEl>
                                              <p:pRg st="4" end="4"/>
                                            </p:txEl>
                                          </p:spTgt>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
                                            <p:txEl>
                                              <p:pRg st="4" end="4"/>
                                            </p:txEl>
                                          </p:spTgt>
                                        </p:tgtEl>
                                        <p:attrNameLst>
                                          <p:attrName>ppt_y</p:attrName>
                                        </p:attrNameLst>
                                      </p:cBhvr>
                                      <p:tavLst>
                                        <p:tav tm="0">
                                          <p:val>
                                            <p:strVal val="#ppt_y-.03"/>
                                          </p:val>
                                        </p:tav>
                                        <p:tav tm="100000">
                                          <p:val>
                                            <p:strVal val="#ppt_y"/>
                                          </p:val>
                                        </p:tav>
                                      </p:tavLst>
                                    </p:anim>
                                  </p:childTnLst>
                                </p:cTn>
                              </p:par>
                              <p:par>
                                <p:cTn id="30" presetID="37" presetClass="entr" presetSubtype="0" fill="hold" nodeType="with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fade">
                                      <p:cBhvr>
                                        <p:cTn id="32" dur="1000"/>
                                        <p:tgtEl>
                                          <p:spTgt spid="2">
                                            <p:txEl>
                                              <p:pRg st="5" end="5"/>
                                            </p:txEl>
                                          </p:spTgt>
                                        </p:tgtEl>
                                      </p:cBhvr>
                                    </p:animEffect>
                                    <p:anim calcmode="lin" valueType="num">
                                      <p:cBhvr>
                                        <p:cTn id="33"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34" dur="900" decel="100000" fill="hold"/>
                                        <p:tgtEl>
                                          <p:spTgt spid="2">
                                            <p:txEl>
                                              <p:pRg st="5" end="5"/>
                                            </p:txEl>
                                          </p:spTgt>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
                                            <p:txEl>
                                              <p:pRg st="5" end="5"/>
                                            </p:txEl>
                                          </p:spTgt>
                                        </p:tgtEl>
                                        <p:attrNameLst>
                                          <p:attrName>ppt_y</p:attrName>
                                        </p:attrNameLst>
                                      </p:cBhvr>
                                      <p:tavLst>
                                        <p:tav tm="0">
                                          <p:val>
                                            <p:strVal val="#ppt_y-.03"/>
                                          </p:val>
                                        </p:tav>
                                        <p:tav tm="100000">
                                          <p:val>
                                            <p:strVal val="#ppt_y"/>
                                          </p:val>
                                        </p:tav>
                                      </p:tavLst>
                                    </p:anim>
                                  </p:childTnLst>
                                </p:cTn>
                              </p:par>
                            </p:childTnLst>
                          </p:cTn>
                        </p:par>
                        <p:par>
                          <p:cTn id="36" fill="hold">
                            <p:stCondLst>
                              <p:cond delay="3000"/>
                            </p:stCondLst>
                            <p:childTnLst>
                              <p:par>
                                <p:cTn id="37" presetID="42" presetClass="entr" presetSubtype="0" fill="hold" nodeType="afterEffect">
                                  <p:stCondLst>
                                    <p:cond delay="0"/>
                                  </p:stCondLst>
                                  <p:childTnLst>
                                    <p:set>
                                      <p:cBhvr>
                                        <p:cTn id="38" dur="1" fill="hold">
                                          <p:stCondLst>
                                            <p:cond delay="0"/>
                                          </p:stCondLst>
                                        </p:cTn>
                                        <p:tgtEl>
                                          <p:spTgt spid="2">
                                            <p:txEl>
                                              <p:pRg st="6" end="6"/>
                                            </p:txEl>
                                          </p:spTgt>
                                        </p:tgtEl>
                                        <p:attrNameLst>
                                          <p:attrName>style.visibility</p:attrName>
                                        </p:attrNameLst>
                                      </p:cBhvr>
                                      <p:to>
                                        <p:strVal val="visible"/>
                                      </p:to>
                                    </p:set>
                                    <p:animEffect transition="in" filter="fade">
                                      <p:cBhvr>
                                        <p:cTn id="39" dur="1000"/>
                                        <p:tgtEl>
                                          <p:spTgt spid="2">
                                            <p:txEl>
                                              <p:pRg st="6" end="6"/>
                                            </p:txEl>
                                          </p:spTgt>
                                        </p:tgtEl>
                                      </p:cBhvr>
                                    </p:animEffect>
                                    <p:anim calcmode="lin" valueType="num">
                                      <p:cBhvr>
                                        <p:cTn id="40"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41"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338" name="Rectangle 1"/>
          <p:cNvSpPr>
            <a:spLocks noChangeArrowheads="1"/>
          </p:cNvSpPr>
          <p:nvPr/>
        </p:nvSpPr>
        <p:spPr bwMode="auto">
          <a:xfrm>
            <a:off x="1475656" y="87015"/>
            <a:ext cx="7596187"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lvl="1" algn="just" rtl="1" eaLnBrk="1" hangingPunct="1"/>
            <a:r>
              <a:rPr lang="fa-IR" sz="2400" b="1" dirty="0" smtClean="0">
                <a:solidFill>
                  <a:srgbClr val="C00000"/>
                </a:solidFill>
                <a:cs typeface="B Koodak" panose="00000700000000000000" pitchFamily="2" charset="-78"/>
              </a:rPr>
              <a:t>5)   </a:t>
            </a:r>
            <a:r>
              <a:rPr lang="fa-IR" sz="2400" b="1" dirty="0" smtClean="0">
                <a:solidFill>
                  <a:srgbClr val="0070C0"/>
                </a:solidFill>
                <a:cs typeface="B Koodak" panose="00000700000000000000" pitchFamily="2" charset="-78"/>
              </a:rPr>
              <a:t>بيمه </a:t>
            </a:r>
            <a:r>
              <a:rPr lang="fa-IR" sz="2400" b="1" dirty="0">
                <a:solidFill>
                  <a:srgbClr val="0070C0"/>
                </a:solidFill>
                <a:cs typeface="B Koodak" panose="00000700000000000000" pitchFamily="2" charset="-78"/>
              </a:rPr>
              <a:t>مسئوليت </a:t>
            </a:r>
            <a:r>
              <a:rPr lang="fa-IR" sz="2400" b="1" dirty="0" smtClean="0">
                <a:solidFill>
                  <a:srgbClr val="0070C0"/>
                </a:solidFill>
                <a:cs typeface="B Koodak" panose="00000700000000000000" pitchFamily="2" charset="-78"/>
              </a:rPr>
              <a:t>مدرسان</a:t>
            </a:r>
            <a:r>
              <a:rPr lang="en-US" sz="2400" b="1" dirty="0" smtClean="0">
                <a:solidFill>
                  <a:srgbClr val="0070C0"/>
                </a:solidFill>
                <a:cs typeface="B Koodak" panose="00000700000000000000" pitchFamily="2" charset="-78"/>
              </a:rPr>
              <a:t> (teachers </a:t>
            </a:r>
            <a:r>
              <a:rPr lang="en-US" sz="2400" b="1" dirty="0">
                <a:solidFill>
                  <a:srgbClr val="0070C0"/>
                </a:solidFill>
                <a:cs typeface="B Koodak" panose="00000700000000000000" pitchFamily="2" charset="-78"/>
              </a:rPr>
              <a:t>liability </a:t>
            </a:r>
            <a:r>
              <a:rPr lang="en-US" sz="2400" b="1" dirty="0" smtClean="0">
                <a:solidFill>
                  <a:srgbClr val="0070C0"/>
                </a:solidFill>
                <a:cs typeface="B Koodak" panose="00000700000000000000" pitchFamily="2" charset="-78"/>
              </a:rPr>
              <a:t>insurance) </a:t>
            </a:r>
          </a:p>
          <a:p>
            <a:pPr algn="r" rtl="1" eaLnBrk="1" hangingPunct="1"/>
            <a:r>
              <a:rPr lang="en-US" sz="2400" b="1" dirty="0" smtClean="0">
                <a:solidFill>
                  <a:srgbClr val="0070C0"/>
                </a:solidFill>
                <a:cs typeface="B Nazanin" panose="00000400000000000000" pitchFamily="2" charset="-78"/>
              </a:rPr>
              <a:t> </a:t>
            </a:r>
            <a:r>
              <a:rPr lang="fa-IR" sz="2400" dirty="0">
                <a:cs typeface="B Nazanin" panose="00000400000000000000" pitchFamily="2" charset="-78"/>
              </a:rPr>
              <a:t>بيمه مسئوليت موسسات </a:t>
            </a:r>
            <a:r>
              <a:rPr lang="fa-IR" sz="2400" dirty="0" smtClean="0">
                <a:cs typeface="B Nazanin" panose="00000400000000000000" pitchFamily="2" charset="-78"/>
              </a:rPr>
              <a:t>آموزشي، ‌به </a:t>
            </a:r>
            <a:r>
              <a:rPr lang="fa-IR" sz="2400" dirty="0">
                <a:cs typeface="B Nazanin" panose="00000400000000000000" pitchFamily="2" charset="-78"/>
              </a:rPr>
              <a:t>پوشش حوادثي مي پردازد كه مسئوليت آن مستقيما به اين نهاد ها باز مي گردد.خطرات تحت پوشش اين بيمه نامه عبارت است از </a:t>
            </a:r>
            <a:r>
              <a:rPr lang="fa-IR" sz="2400" dirty="0" smtClean="0">
                <a:cs typeface="B Nazanin" panose="00000400000000000000" pitchFamily="2" charset="-78"/>
              </a:rPr>
              <a:t>:</a:t>
            </a:r>
            <a:r>
              <a:rPr lang="fa-IR" sz="2400" dirty="0">
                <a:cs typeface="B Nazanin" panose="00000400000000000000" pitchFamily="2" charset="-78"/>
              </a:rPr>
              <a:t/>
            </a:r>
            <a:br>
              <a:rPr lang="fa-IR" sz="2400" dirty="0">
                <a:cs typeface="B Nazanin" panose="00000400000000000000" pitchFamily="2" charset="-78"/>
              </a:rPr>
            </a:br>
            <a:r>
              <a:rPr lang="fa-IR" sz="2400" dirty="0">
                <a:cs typeface="B Nazanin" panose="00000400000000000000" pitchFamily="2" charset="-78"/>
              </a:rPr>
              <a:t>جراحات وارده به افراد تحت آموزش و نظارت مدرسان</a:t>
            </a:r>
            <a:br>
              <a:rPr lang="fa-IR" sz="2400" dirty="0">
                <a:cs typeface="B Nazanin" panose="00000400000000000000" pitchFamily="2" charset="-78"/>
              </a:rPr>
            </a:br>
            <a:r>
              <a:rPr lang="fa-IR" sz="2400" dirty="0">
                <a:cs typeface="B Nazanin" panose="00000400000000000000" pitchFamily="2" charset="-78"/>
              </a:rPr>
              <a:t>عدم توانايي در ارائه آموزش</a:t>
            </a:r>
            <a:br>
              <a:rPr lang="fa-IR" sz="2400" dirty="0">
                <a:cs typeface="B Nazanin" panose="00000400000000000000" pitchFamily="2" charset="-78"/>
              </a:rPr>
            </a:br>
            <a:r>
              <a:rPr lang="fa-IR" sz="2400" dirty="0">
                <a:cs typeface="B Nazanin" panose="00000400000000000000" pitchFamily="2" charset="-78"/>
              </a:rPr>
              <a:t>نقض حقوق مدني افراد تحت آموزش</a:t>
            </a:r>
            <a:br>
              <a:rPr lang="fa-IR" sz="2400" dirty="0">
                <a:cs typeface="B Nazanin" panose="00000400000000000000" pitchFamily="2" charset="-78"/>
              </a:rPr>
            </a:br>
            <a:r>
              <a:rPr lang="fa-IR" sz="2400" dirty="0">
                <a:cs typeface="B Nazanin" panose="00000400000000000000" pitchFamily="2" charset="-78"/>
              </a:rPr>
              <a:t>استفاده از روش هاي نادرست آموزش</a:t>
            </a:r>
            <a:br>
              <a:rPr lang="fa-IR" sz="2400" dirty="0">
                <a:cs typeface="B Nazanin" panose="00000400000000000000" pitchFamily="2" charset="-78"/>
              </a:rPr>
            </a:br>
            <a:r>
              <a:rPr lang="fa-IR" sz="2400" dirty="0">
                <a:cs typeface="B Nazanin" panose="00000400000000000000" pitchFamily="2" charset="-78"/>
              </a:rPr>
              <a:t>شكست در پيشبرد تحصيلي افراد تحت آموزش </a:t>
            </a:r>
            <a:endParaRPr lang="fa-IR" sz="2400" dirty="0" smtClean="0">
              <a:cs typeface="B Nazanin" panose="00000400000000000000" pitchFamily="2" charset="-78"/>
            </a:endParaRPr>
          </a:p>
          <a:p>
            <a:pPr algn="r" rtl="1" eaLnBrk="1" hangingPunct="1"/>
            <a:endParaRPr lang="fa-IR" altLang="en-US" sz="2400" b="1" dirty="0">
              <a:solidFill>
                <a:srgbClr val="0070C0"/>
              </a:solidFill>
              <a:latin typeface="IRZar" pitchFamily="2" charset="-78"/>
              <a:cs typeface="B Nazanin" panose="00000400000000000000" pitchFamily="2" charset="-78"/>
            </a:endParaRPr>
          </a:p>
          <a:p>
            <a:pPr lvl="1" algn="r" rtl="1" eaLnBrk="1" hangingPunct="1"/>
            <a:r>
              <a:rPr lang="fa-IR" sz="2400" dirty="0" smtClean="0">
                <a:solidFill>
                  <a:srgbClr val="C00000"/>
                </a:solidFill>
                <a:cs typeface="B Koodak" panose="00000700000000000000" pitchFamily="2" charset="-78"/>
              </a:rPr>
              <a:t>6)   </a:t>
            </a:r>
            <a:r>
              <a:rPr lang="fa-IR" sz="2400" dirty="0" smtClean="0">
                <a:solidFill>
                  <a:srgbClr val="0070C0"/>
                </a:solidFill>
                <a:cs typeface="B Koodak" panose="00000700000000000000" pitchFamily="2" charset="-78"/>
              </a:rPr>
              <a:t>بيمه </a:t>
            </a:r>
            <a:r>
              <a:rPr lang="fa-IR" sz="2400" dirty="0">
                <a:solidFill>
                  <a:srgbClr val="0070C0"/>
                </a:solidFill>
                <a:cs typeface="B Koodak" panose="00000700000000000000" pitchFamily="2" charset="-78"/>
              </a:rPr>
              <a:t>فعاليت هاي غير حرفه اي افراد</a:t>
            </a:r>
            <a:r>
              <a:rPr lang="fa-IR" sz="2400" dirty="0" smtClean="0">
                <a:solidFill>
                  <a:srgbClr val="0070C0"/>
                </a:solidFill>
                <a:cs typeface="B Koodak" panose="00000700000000000000" pitchFamily="2" charset="-78"/>
              </a:rPr>
              <a:t>:</a:t>
            </a:r>
          </a:p>
          <a:p>
            <a:pPr algn="r" rtl="1" eaLnBrk="1" hangingPunct="1"/>
            <a:r>
              <a:rPr lang="fa-IR" sz="2400" dirty="0" smtClean="0">
                <a:cs typeface="B Nazanin" panose="00000400000000000000" pitchFamily="2" charset="-78"/>
              </a:rPr>
              <a:t> </a:t>
            </a:r>
            <a:r>
              <a:rPr lang="fa-IR" sz="2400" dirty="0">
                <a:cs typeface="B Nazanin" panose="00000400000000000000" pitchFamily="2" charset="-78"/>
              </a:rPr>
              <a:t>اين بيمه نامه براي فعاليتهايي مانند ‌عكاسي غيرحرفه اي ،‌ورزشهاي غير حرفه اي ،‌تحقيقات غير حرفه اي و غيره قابل ارائه است.</a:t>
            </a:r>
            <a:br>
              <a:rPr lang="fa-IR" sz="2400" dirty="0">
                <a:cs typeface="B Nazanin" panose="00000400000000000000" pitchFamily="2" charset="-78"/>
              </a:rPr>
            </a:br>
            <a:endParaRPr lang="fa-IR" altLang="en-US" sz="2400" b="1" dirty="0">
              <a:solidFill>
                <a:srgbClr val="0070C0"/>
              </a:solidFill>
              <a:latin typeface="IRZar" pitchFamily="2" charset="-78"/>
              <a:cs typeface="B Nazanin" panose="00000400000000000000" pitchFamily="2" charset="-78"/>
            </a:endParaRPr>
          </a:p>
        </p:txBody>
      </p:sp>
      <p:pic>
        <p:nvPicPr>
          <p:cNvPr id="7170" name="Picture 2" descr="C:\Users\Mahboube\Desktop\11\masoliatt3393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688" y="4908376"/>
            <a:ext cx="5715000" cy="1905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14338">
                                            <p:txEl>
                                              <p:pRg st="0" end="0"/>
                                            </p:txEl>
                                          </p:spTgt>
                                        </p:tgtEl>
                                        <p:attrNameLst>
                                          <p:attrName>style.visibility</p:attrName>
                                        </p:attrNameLst>
                                      </p:cBhvr>
                                      <p:to>
                                        <p:strVal val="visible"/>
                                      </p:to>
                                    </p:set>
                                    <p:animEffect transition="in" filter="fade">
                                      <p:cBhvr>
                                        <p:cTn id="7" dur="1000"/>
                                        <p:tgtEl>
                                          <p:spTgt spid="14338">
                                            <p:txEl>
                                              <p:pRg st="0" end="0"/>
                                            </p:txEl>
                                          </p:spTgt>
                                        </p:tgtEl>
                                      </p:cBhvr>
                                    </p:animEffect>
                                    <p:anim calcmode="lin" valueType="num">
                                      <p:cBhvr>
                                        <p:cTn id="8" dur="1000" fill="hold"/>
                                        <p:tgtEl>
                                          <p:spTgt spid="14338">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14338">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4338">
                                            <p:txEl>
                                              <p:pRg st="0" end="0"/>
                                            </p:txEl>
                                          </p:spTgt>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42" presetClass="entr" presetSubtype="0" fill="hold" nodeType="afterEffect">
                                  <p:stCondLst>
                                    <p:cond delay="0"/>
                                  </p:stCondLst>
                                  <p:childTnLst>
                                    <p:set>
                                      <p:cBhvr>
                                        <p:cTn id="13" dur="1" fill="hold">
                                          <p:stCondLst>
                                            <p:cond delay="0"/>
                                          </p:stCondLst>
                                        </p:cTn>
                                        <p:tgtEl>
                                          <p:spTgt spid="14338">
                                            <p:txEl>
                                              <p:pRg st="1" end="1"/>
                                            </p:txEl>
                                          </p:spTgt>
                                        </p:tgtEl>
                                        <p:attrNameLst>
                                          <p:attrName>style.visibility</p:attrName>
                                        </p:attrNameLst>
                                      </p:cBhvr>
                                      <p:to>
                                        <p:strVal val="visible"/>
                                      </p:to>
                                    </p:set>
                                    <p:animEffect transition="in" filter="fade">
                                      <p:cBhvr>
                                        <p:cTn id="14" dur="1000"/>
                                        <p:tgtEl>
                                          <p:spTgt spid="14338">
                                            <p:txEl>
                                              <p:pRg st="1" end="1"/>
                                            </p:txEl>
                                          </p:spTgt>
                                        </p:tgtEl>
                                      </p:cBhvr>
                                    </p:animEffect>
                                    <p:anim calcmode="lin" valueType="num">
                                      <p:cBhvr>
                                        <p:cTn id="15" dur="1000" fill="hold"/>
                                        <p:tgtEl>
                                          <p:spTgt spid="14338">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4338">
                                            <p:txEl>
                                              <p:pRg st="1" end="1"/>
                                            </p:txEl>
                                          </p:spTgt>
                                        </p:tgtEl>
                                        <p:attrNameLst>
                                          <p:attrName>ppt_y</p:attrName>
                                        </p:attrNameLst>
                                      </p:cBhvr>
                                      <p:tavLst>
                                        <p:tav tm="0">
                                          <p:val>
                                            <p:strVal val="#ppt_y+.1"/>
                                          </p:val>
                                        </p:tav>
                                        <p:tav tm="100000">
                                          <p:val>
                                            <p:strVal val="#ppt_y"/>
                                          </p:val>
                                        </p:tav>
                                      </p:tavLst>
                                    </p:anim>
                                  </p:childTnLst>
                                </p:cTn>
                              </p:par>
                            </p:childTnLst>
                          </p:cTn>
                        </p:par>
                        <p:par>
                          <p:cTn id="17" fill="hold">
                            <p:stCondLst>
                              <p:cond delay="2000"/>
                            </p:stCondLst>
                            <p:childTnLst>
                              <p:par>
                                <p:cTn id="18" presetID="37" presetClass="entr" presetSubtype="0" fill="hold" nodeType="afterEffect">
                                  <p:stCondLst>
                                    <p:cond delay="0"/>
                                  </p:stCondLst>
                                  <p:childTnLst>
                                    <p:set>
                                      <p:cBhvr>
                                        <p:cTn id="19" dur="1" fill="hold">
                                          <p:stCondLst>
                                            <p:cond delay="0"/>
                                          </p:stCondLst>
                                        </p:cTn>
                                        <p:tgtEl>
                                          <p:spTgt spid="14338">
                                            <p:txEl>
                                              <p:pRg st="3" end="3"/>
                                            </p:txEl>
                                          </p:spTgt>
                                        </p:tgtEl>
                                        <p:attrNameLst>
                                          <p:attrName>style.visibility</p:attrName>
                                        </p:attrNameLst>
                                      </p:cBhvr>
                                      <p:to>
                                        <p:strVal val="visible"/>
                                      </p:to>
                                    </p:set>
                                    <p:animEffect transition="in" filter="fade">
                                      <p:cBhvr>
                                        <p:cTn id="20" dur="1000"/>
                                        <p:tgtEl>
                                          <p:spTgt spid="14338">
                                            <p:txEl>
                                              <p:pRg st="3" end="3"/>
                                            </p:txEl>
                                          </p:spTgt>
                                        </p:tgtEl>
                                      </p:cBhvr>
                                    </p:animEffect>
                                    <p:anim calcmode="lin" valueType="num">
                                      <p:cBhvr>
                                        <p:cTn id="21" dur="1000" fill="hold"/>
                                        <p:tgtEl>
                                          <p:spTgt spid="14338">
                                            <p:txEl>
                                              <p:pRg st="3" end="3"/>
                                            </p:txEl>
                                          </p:spTgt>
                                        </p:tgtEl>
                                        <p:attrNameLst>
                                          <p:attrName>ppt_x</p:attrName>
                                        </p:attrNameLst>
                                      </p:cBhvr>
                                      <p:tavLst>
                                        <p:tav tm="0">
                                          <p:val>
                                            <p:strVal val="#ppt_x"/>
                                          </p:val>
                                        </p:tav>
                                        <p:tav tm="100000">
                                          <p:val>
                                            <p:strVal val="#ppt_x"/>
                                          </p:val>
                                        </p:tav>
                                      </p:tavLst>
                                    </p:anim>
                                    <p:anim calcmode="lin" valueType="num">
                                      <p:cBhvr>
                                        <p:cTn id="22" dur="900" decel="100000" fill="hold"/>
                                        <p:tgtEl>
                                          <p:spTgt spid="14338">
                                            <p:txEl>
                                              <p:pRg st="3" end="3"/>
                                            </p:txEl>
                                          </p:spTgt>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4338">
                                            <p:txEl>
                                              <p:pRg st="3" end="3"/>
                                            </p:txEl>
                                          </p:spTgt>
                                        </p:tgtEl>
                                        <p:attrNameLst>
                                          <p:attrName>ppt_y</p:attrName>
                                        </p:attrNameLst>
                                      </p:cBhvr>
                                      <p:tavLst>
                                        <p:tav tm="0">
                                          <p:val>
                                            <p:strVal val="#ppt_y-.03"/>
                                          </p:val>
                                        </p:tav>
                                        <p:tav tm="100000">
                                          <p:val>
                                            <p:strVal val="#ppt_y"/>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14338">
                                            <p:txEl>
                                              <p:pRg st="4" end="4"/>
                                            </p:txEl>
                                          </p:spTgt>
                                        </p:tgtEl>
                                        <p:attrNameLst>
                                          <p:attrName>style.visibility</p:attrName>
                                        </p:attrNameLst>
                                      </p:cBhvr>
                                      <p:to>
                                        <p:strVal val="visible"/>
                                      </p:to>
                                    </p:set>
                                    <p:animEffect transition="in" filter="fade">
                                      <p:cBhvr>
                                        <p:cTn id="27" dur="1000"/>
                                        <p:tgtEl>
                                          <p:spTgt spid="14338">
                                            <p:txEl>
                                              <p:pRg st="4" end="4"/>
                                            </p:txEl>
                                          </p:spTgt>
                                        </p:tgtEl>
                                      </p:cBhvr>
                                    </p:animEffect>
                                    <p:anim calcmode="lin" valueType="num">
                                      <p:cBhvr>
                                        <p:cTn id="28" dur="1000" fill="hold"/>
                                        <p:tgtEl>
                                          <p:spTgt spid="14338">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14338">
                                            <p:txEl>
                                              <p:pRg st="4" end="4"/>
                                            </p:txEl>
                                          </p:spTgt>
                                        </p:tgtEl>
                                        <p:attrNameLst>
                                          <p:attrName>ppt_y</p:attrName>
                                        </p:attrNameLst>
                                      </p:cBhvr>
                                      <p:tavLst>
                                        <p:tav tm="0">
                                          <p:val>
                                            <p:strVal val="#ppt_y+.1"/>
                                          </p:val>
                                        </p:tav>
                                        <p:tav tm="100000">
                                          <p:val>
                                            <p:strVal val="#ppt_y"/>
                                          </p:val>
                                        </p:tav>
                                      </p:tavLst>
                                    </p:anim>
                                  </p:childTnLst>
                                </p:cTn>
                              </p:par>
                              <p:par>
                                <p:cTn id="30" presetID="26" presetClass="entr" presetSubtype="0" fill="hold" nodeType="withEffect">
                                  <p:stCondLst>
                                    <p:cond delay="0"/>
                                  </p:stCondLst>
                                  <p:childTnLst>
                                    <p:set>
                                      <p:cBhvr>
                                        <p:cTn id="31" dur="1" fill="hold">
                                          <p:stCondLst>
                                            <p:cond delay="0"/>
                                          </p:stCondLst>
                                        </p:cTn>
                                        <p:tgtEl>
                                          <p:spTgt spid="7170"/>
                                        </p:tgtEl>
                                        <p:attrNameLst>
                                          <p:attrName>style.visibility</p:attrName>
                                        </p:attrNameLst>
                                      </p:cBhvr>
                                      <p:to>
                                        <p:strVal val="visible"/>
                                      </p:to>
                                    </p:set>
                                    <p:animEffect transition="in" filter="wipe(down)">
                                      <p:cBhvr>
                                        <p:cTn id="32" dur="580">
                                          <p:stCondLst>
                                            <p:cond delay="0"/>
                                          </p:stCondLst>
                                        </p:cTn>
                                        <p:tgtEl>
                                          <p:spTgt spid="7170"/>
                                        </p:tgtEl>
                                      </p:cBhvr>
                                    </p:animEffect>
                                    <p:anim calcmode="lin" valueType="num">
                                      <p:cBhvr>
                                        <p:cTn id="33" dur="1822" tmFilter="0,0; 0.14,0.36; 0.43,0.73; 0.71,0.91; 1.0,1.0">
                                          <p:stCondLst>
                                            <p:cond delay="0"/>
                                          </p:stCondLst>
                                        </p:cTn>
                                        <p:tgtEl>
                                          <p:spTgt spid="7170"/>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7170"/>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7170"/>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7170"/>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7170"/>
                                        </p:tgtEl>
                                        <p:attrNameLst>
                                          <p:attrName>ppt_y</p:attrName>
                                        </p:attrNameLst>
                                      </p:cBhvr>
                                      <p:tavLst>
                                        <p:tav tm="0" fmla="#ppt_y-sin(pi*$)/81">
                                          <p:val>
                                            <p:fltVal val="0"/>
                                          </p:val>
                                        </p:tav>
                                        <p:tav tm="100000">
                                          <p:val>
                                            <p:fltVal val="1"/>
                                          </p:val>
                                        </p:tav>
                                      </p:tavLst>
                                    </p:anim>
                                    <p:animScale>
                                      <p:cBhvr>
                                        <p:cTn id="38" dur="26">
                                          <p:stCondLst>
                                            <p:cond delay="650"/>
                                          </p:stCondLst>
                                        </p:cTn>
                                        <p:tgtEl>
                                          <p:spTgt spid="7170"/>
                                        </p:tgtEl>
                                      </p:cBhvr>
                                      <p:to x="100000" y="60000"/>
                                    </p:animScale>
                                    <p:animScale>
                                      <p:cBhvr>
                                        <p:cTn id="39" dur="166" decel="50000">
                                          <p:stCondLst>
                                            <p:cond delay="676"/>
                                          </p:stCondLst>
                                        </p:cTn>
                                        <p:tgtEl>
                                          <p:spTgt spid="7170"/>
                                        </p:tgtEl>
                                      </p:cBhvr>
                                      <p:to x="100000" y="100000"/>
                                    </p:animScale>
                                    <p:animScale>
                                      <p:cBhvr>
                                        <p:cTn id="40" dur="26">
                                          <p:stCondLst>
                                            <p:cond delay="1312"/>
                                          </p:stCondLst>
                                        </p:cTn>
                                        <p:tgtEl>
                                          <p:spTgt spid="7170"/>
                                        </p:tgtEl>
                                      </p:cBhvr>
                                      <p:to x="100000" y="80000"/>
                                    </p:animScale>
                                    <p:animScale>
                                      <p:cBhvr>
                                        <p:cTn id="41" dur="166" decel="50000">
                                          <p:stCondLst>
                                            <p:cond delay="1338"/>
                                          </p:stCondLst>
                                        </p:cTn>
                                        <p:tgtEl>
                                          <p:spTgt spid="7170"/>
                                        </p:tgtEl>
                                      </p:cBhvr>
                                      <p:to x="100000" y="100000"/>
                                    </p:animScale>
                                    <p:animScale>
                                      <p:cBhvr>
                                        <p:cTn id="42" dur="26">
                                          <p:stCondLst>
                                            <p:cond delay="1642"/>
                                          </p:stCondLst>
                                        </p:cTn>
                                        <p:tgtEl>
                                          <p:spTgt spid="7170"/>
                                        </p:tgtEl>
                                      </p:cBhvr>
                                      <p:to x="100000" y="90000"/>
                                    </p:animScale>
                                    <p:animScale>
                                      <p:cBhvr>
                                        <p:cTn id="43" dur="166" decel="50000">
                                          <p:stCondLst>
                                            <p:cond delay="1668"/>
                                          </p:stCondLst>
                                        </p:cTn>
                                        <p:tgtEl>
                                          <p:spTgt spid="7170"/>
                                        </p:tgtEl>
                                      </p:cBhvr>
                                      <p:to x="100000" y="100000"/>
                                    </p:animScale>
                                    <p:animScale>
                                      <p:cBhvr>
                                        <p:cTn id="44" dur="26">
                                          <p:stCondLst>
                                            <p:cond delay="1808"/>
                                          </p:stCondLst>
                                        </p:cTn>
                                        <p:tgtEl>
                                          <p:spTgt spid="7170"/>
                                        </p:tgtEl>
                                      </p:cBhvr>
                                      <p:to x="100000" y="95000"/>
                                    </p:animScale>
                                    <p:animScale>
                                      <p:cBhvr>
                                        <p:cTn id="45" dur="166" decel="50000">
                                          <p:stCondLst>
                                            <p:cond delay="1834"/>
                                          </p:stCondLst>
                                        </p:cTn>
                                        <p:tgtEl>
                                          <p:spTgt spid="717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362" name="Rectangle 1"/>
          <p:cNvSpPr>
            <a:spLocks noChangeArrowheads="1"/>
          </p:cNvSpPr>
          <p:nvPr/>
        </p:nvSpPr>
        <p:spPr bwMode="auto">
          <a:xfrm>
            <a:off x="1259632" y="44624"/>
            <a:ext cx="7848872" cy="7109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marL="342900" lvl="1" indent="-342900" algn="just" rtl="1" eaLnBrk="1" hangingPunct="1">
              <a:buClr>
                <a:srgbClr val="FF0066"/>
              </a:buClr>
              <a:buFont typeface="Wingdings" panose="05000000000000000000" pitchFamily="2" charset="2"/>
              <a:buChar char="v"/>
            </a:pPr>
            <a:r>
              <a:rPr lang="fa-IR" sz="2400" b="1" dirty="0" smtClean="0">
                <a:solidFill>
                  <a:srgbClr val="008000"/>
                </a:solidFill>
                <a:cs typeface="B Titr" panose="00000700000000000000" pitchFamily="2" charset="-78"/>
              </a:rPr>
              <a:t>د) سایر بیمه ها</a:t>
            </a:r>
          </a:p>
          <a:p>
            <a:pPr marL="342900" lvl="1" indent="-342900" algn="just" rtl="1" eaLnBrk="1" hangingPunct="1">
              <a:buClr>
                <a:srgbClr val="FF0066"/>
              </a:buClr>
              <a:buFont typeface="Wingdings" panose="05000000000000000000" pitchFamily="2" charset="2"/>
              <a:buChar char="v"/>
            </a:pPr>
            <a:endParaRPr lang="fa-IR" sz="2400" b="1" dirty="0">
              <a:solidFill>
                <a:srgbClr val="008000"/>
              </a:solidFill>
              <a:cs typeface="B Titr" panose="00000700000000000000" pitchFamily="2" charset="-78"/>
            </a:endParaRPr>
          </a:p>
          <a:p>
            <a:pPr marL="400050" lvl="2" indent="0" algn="just" rtl="1" eaLnBrk="1" hangingPunct="1">
              <a:buClr>
                <a:srgbClr val="FF0066"/>
              </a:buClr>
            </a:pPr>
            <a:r>
              <a:rPr lang="fa-IR" sz="2400" b="1" dirty="0" smtClean="0">
                <a:solidFill>
                  <a:srgbClr val="C00000"/>
                </a:solidFill>
                <a:cs typeface="B Koodak" panose="00000700000000000000" pitchFamily="2" charset="-78"/>
              </a:rPr>
              <a:t>1)   </a:t>
            </a:r>
            <a:r>
              <a:rPr lang="fa-IR" sz="2400" b="1" dirty="0" smtClean="0">
                <a:solidFill>
                  <a:srgbClr val="0070C0"/>
                </a:solidFill>
                <a:cs typeface="B Koodak" panose="00000700000000000000" pitchFamily="2" charset="-78"/>
              </a:rPr>
              <a:t>بيمه </a:t>
            </a:r>
            <a:r>
              <a:rPr lang="fa-IR" sz="2400" b="1" dirty="0">
                <a:solidFill>
                  <a:srgbClr val="0070C0"/>
                </a:solidFill>
                <a:cs typeface="B Koodak" panose="00000700000000000000" pitchFamily="2" charset="-78"/>
              </a:rPr>
              <a:t>پوشش </a:t>
            </a:r>
            <a:r>
              <a:rPr lang="fa-IR" sz="2400" b="1" dirty="0" smtClean="0">
                <a:solidFill>
                  <a:srgbClr val="0070C0"/>
                </a:solidFill>
                <a:cs typeface="B Koodak" panose="00000700000000000000" pitchFamily="2" charset="-78"/>
              </a:rPr>
              <a:t>وثيقه </a:t>
            </a:r>
            <a:r>
              <a:rPr lang="en-US" sz="2400" b="1" dirty="0">
                <a:solidFill>
                  <a:srgbClr val="0070C0"/>
                </a:solidFill>
                <a:cs typeface="B Koodak" panose="00000700000000000000" pitchFamily="2" charset="-78"/>
              </a:rPr>
              <a:t>(collateral protection insurance</a:t>
            </a:r>
            <a:r>
              <a:rPr lang="en-US" sz="2400" b="1" dirty="0" smtClean="0">
                <a:solidFill>
                  <a:srgbClr val="0070C0"/>
                </a:solidFill>
                <a:cs typeface="B Koodak" panose="00000700000000000000" pitchFamily="2" charset="-78"/>
              </a:rPr>
              <a:t>)</a:t>
            </a:r>
            <a:r>
              <a:rPr lang="fa-IR" sz="2400" b="1" dirty="0" smtClean="0">
                <a:solidFill>
                  <a:srgbClr val="0070C0"/>
                </a:solidFill>
                <a:cs typeface="B Koodak" panose="00000700000000000000" pitchFamily="2" charset="-78"/>
              </a:rPr>
              <a:t> :</a:t>
            </a:r>
          </a:p>
          <a:p>
            <a:pPr marL="0" lvl="1" indent="0" algn="just" rtl="1" eaLnBrk="1" hangingPunct="1">
              <a:buClr>
                <a:srgbClr val="FF0066"/>
              </a:buClr>
            </a:pPr>
            <a:r>
              <a:rPr lang="fa-IR" sz="2400" dirty="0">
                <a:cs typeface="B Nazanin" panose="00000400000000000000" pitchFamily="2" charset="-78"/>
              </a:rPr>
              <a:t> اموالي كه براي وام مورد وثيقه قرار گرفته است را تحت پوشش قرار ميدهد.توسط وام دهنده يا وام گيرنده تهيه مي‌شود يا بصورت تك نفعي يا نفع دوجانبه را تحت پوشش قرار مي‌دهد(بدين معنا كه يا نفع يكي از طرفين را يا نفع هر دو طرف را پوشش مي دهد).</a:t>
            </a:r>
            <a:endParaRPr lang="fa-IR" sz="2400" b="1" dirty="0">
              <a:solidFill>
                <a:srgbClr val="0070C0"/>
              </a:solidFill>
              <a:cs typeface="B Nazanin" panose="00000400000000000000" pitchFamily="2" charset="-78"/>
            </a:endParaRPr>
          </a:p>
          <a:p>
            <a:pPr algn="just" rtl="1" eaLnBrk="1" hangingPunct="1"/>
            <a:endParaRPr lang="fa-IR" altLang="en-US" sz="1600" b="1" dirty="0" smtClean="0">
              <a:latin typeface="IRZar" pitchFamily="2" charset="-78"/>
              <a:cs typeface="B Koodak" panose="00000700000000000000" pitchFamily="2" charset="-78"/>
            </a:endParaRPr>
          </a:p>
          <a:p>
            <a:pPr lvl="1" algn="r" rtl="1" eaLnBrk="1" hangingPunct="1"/>
            <a:r>
              <a:rPr lang="fa-IR" sz="2400" b="1" dirty="0" smtClean="0">
                <a:solidFill>
                  <a:srgbClr val="C00000"/>
                </a:solidFill>
                <a:cs typeface="B Koodak" panose="00000700000000000000" pitchFamily="2" charset="-78"/>
              </a:rPr>
              <a:t>2)</a:t>
            </a:r>
            <a:r>
              <a:rPr lang="fa-IR" sz="2400" b="1" dirty="0" smtClean="0">
                <a:solidFill>
                  <a:srgbClr val="0070C0"/>
                </a:solidFill>
                <a:cs typeface="B Koodak" panose="00000700000000000000" pitchFamily="2" charset="-78"/>
              </a:rPr>
              <a:t>  بيمه </a:t>
            </a:r>
            <a:r>
              <a:rPr lang="fa-IR" sz="2400" b="1" dirty="0">
                <a:solidFill>
                  <a:srgbClr val="0070C0"/>
                </a:solidFill>
                <a:cs typeface="B Koodak" panose="00000700000000000000" pitchFamily="2" charset="-78"/>
              </a:rPr>
              <a:t>تداوم </a:t>
            </a:r>
            <a:r>
              <a:rPr lang="fa-IR" sz="2400" b="1" dirty="0" smtClean="0">
                <a:solidFill>
                  <a:srgbClr val="0070C0"/>
                </a:solidFill>
                <a:cs typeface="B Koodak" panose="00000700000000000000" pitchFamily="2" charset="-78"/>
              </a:rPr>
              <a:t>تجارت :</a:t>
            </a:r>
            <a:endParaRPr lang="en-US" sz="2400" b="1" dirty="0" smtClean="0">
              <a:solidFill>
                <a:srgbClr val="0070C0"/>
              </a:solidFill>
              <a:cs typeface="B Koodak" panose="00000700000000000000" pitchFamily="2" charset="-78"/>
            </a:endParaRPr>
          </a:p>
          <a:p>
            <a:pPr lvl="1" rtl="1" eaLnBrk="1" hangingPunct="1"/>
            <a:r>
              <a:rPr lang="en-US" sz="2400" b="1" dirty="0" smtClean="0">
                <a:solidFill>
                  <a:srgbClr val="0070C0"/>
                </a:solidFill>
                <a:cs typeface="B Koodak" panose="00000700000000000000" pitchFamily="2" charset="-78"/>
              </a:rPr>
              <a:t>(</a:t>
            </a:r>
            <a:r>
              <a:rPr lang="en-US" sz="2400" b="1" dirty="0">
                <a:solidFill>
                  <a:srgbClr val="0070C0"/>
                </a:solidFill>
                <a:cs typeface="B Koodak" panose="00000700000000000000" pitchFamily="2" charset="-78"/>
              </a:rPr>
              <a:t>business continuation insurance</a:t>
            </a:r>
            <a:r>
              <a:rPr lang="en-US" sz="2400" b="1" dirty="0" smtClean="0">
                <a:solidFill>
                  <a:srgbClr val="0070C0"/>
                </a:solidFill>
                <a:cs typeface="B Koodak" panose="00000700000000000000" pitchFamily="2" charset="-78"/>
              </a:rPr>
              <a:t>)</a:t>
            </a:r>
          </a:p>
          <a:p>
            <a:pPr algn="r" rtl="1" eaLnBrk="1" hangingPunct="1"/>
            <a:r>
              <a:rPr lang="fa-IR" sz="2400" dirty="0">
                <a:cs typeface="B Nazanin" panose="00000400000000000000" pitchFamily="2" charset="-78"/>
              </a:rPr>
              <a:t>معمولا مرگ يا ناتواني اعضاي شركتهاي تضامني و سهام داران شركتهاي با مسئوليت محدود ، مشكلات عديده اي را براي اين كسب و كارها ايجاد ميكند. در اين موارد ، ممكن است كه شركت ها براي تسويه حساب ‌مجبور شوند قسمتي از دارايي هاي خود را بفروشند يا از ورثه متوفي بخواهند كه سهم وي را به قيمت بالايي به شركا بفروشند ،‌يا حتي امكان دارد كه ورثه تمايلي به ادامه مالكيت و حفظ سهام خود نداشته باشند يا برعكس شركا، ‌علاقه‌اي به ادامه شراكت با ورثه نداشته باشند ؛ راه حل اين است كه شركا قبل از فوت خود موافقت نامه‌اي را تهيه كنند و بر اساس آن بعد از فوت هر يك، ‌همه سهام فرد متوفي به ديگر شركا فروخته شود.</a:t>
            </a:r>
            <a:r>
              <a:rPr lang="en-US" sz="2400" b="1" dirty="0">
                <a:solidFill>
                  <a:srgbClr val="0070C0"/>
                </a:solidFill>
                <a:cs typeface="B Nazanin" panose="00000400000000000000" pitchFamily="2" charset="-78"/>
              </a:rPr>
              <a:t> </a:t>
            </a:r>
            <a:endParaRPr lang="en-US" sz="2400" b="1" dirty="0" smtClean="0">
              <a:solidFill>
                <a:srgbClr val="0070C0"/>
              </a:solidFill>
              <a:cs typeface="B Nazanin" panose="00000400000000000000" pitchFamily="2" charset="-78"/>
            </a:endParaRPr>
          </a:p>
          <a:p>
            <a:pPr algn="r" rtl="1" eaLnBrk="1" hangingPunct="1"/>
            <a:r>
              <a:rPr lang="en-US" sz="2400" b="1" dirty="0">
                <a:solidFill>
                  <a:srgbClr val="0070C0"/>
                </a:solidFill>
                <a:cs typeface="B Nazanin" panose="00000400000000000000" pitchFamily="2" charset="-78"/>
              </a:rPr>
              <a:t> </a:t>
            </a:r>
            <a:r>
              <a:rPr lang="fa-IR" sz="2400" b="1" dirty="0" smtClean="0">
                <a:solidFill>
                  <a:srgbClr val="0070C0"/>
                </a:solidFill>
                <a:cs typeface="B Nazanin" panose="00000400000000000000" pitchFamily="2" charset="-78"/>
              </a:rPr>
              <a:t>1</a:t>
            </a:r>
            <a:endParaRPr lang="fa-IR" altLang="en-US" sz="2400" b="1" dirty="0">
              <a:solidFill>
                <a:srgbClr val="0070C0"/>
              </a:solidFill>
              <a:latin typeface="IRZar" pitchFamily="2" charset="-78"/>
              <a:cs typeface="B Nazanin" panose="00000400000000000000" pitchFamily="2" charset="-78"/>
            </a:endParaRP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15362">
                                            <p:txEl>
                                              <p:pRg st="0" end="0"/>
                                            </p:txEl>
                                          </p:spTgt>
                                        </p:tgtEl>
                                        <p:attrNameLst>
                                          <p:attrName>style.visibility</p:attrName>
                                        </p:attrNameLst>
                                      </p:cBhvr>
                                      <p:to>
                                        <p:strVal val="visible"/>
                                      </p:to>
                                    </p:set>
                                    <p:animEffect transition="in" filter="wipe(right)">
                                      <p:cBhvr>
                                        <p:cTn id="7" dur="1500"/>
                                        <p:tgtEl>
                                          <p:spTgt spid="15362">
                                            <p:txEl>
                                              <p:pRg st="0" end="0"/>
                                            </p:txEl>
                                          </p:spTgt>
                                        </p:tgtEl>
                                      </p:cBhvr>
                                    </p:animEffect>
                                  </p:childTnLst>
                                </p:cTn>
                              </p:par>
                            </p:childTnLst>
                          </p:cTn>
                        </p:par>
                        <p:par>
                          <p:cTn id="8" fill="hold">
                            <p:stCondLst>
                              <p:cond delay="1500"/>
                            </p:stCondLst>
                            <p:childTnLst>
                              <p:par>
                                <p:cTn id="9" presetID="37" presetClass="entr" presetSubtype="0" fill="hold" nodeType="afterEffect">
                                  <p:stCondLst>
                                    <p:cond delay="0"/>
                                  </p:stCondLst>
                                  <p:childTnLst>
                                    <p:set>
                                      <p:cBhvr>
                                        <p:cTn id="10" dur="1" fill="hold">
                                          <p:stCondLst>
                                            <p:cond delay="0"/>
                                          </p:stCondLst>
                                        </p:cTn>
                                        <p:tgtEl>
                                          <p:spTgt spid="15362">
                                            <p:txEl>
                                              <p:pRg st="2" end="2"/>
                                            </p:txEl>
                                          </p:spTgt>
                                        </p:tgtEl>
                                        <p:attrNameLst>
                                          <p:attrName>style.visibility</p:attrName>
                                        </p:attrNameLst>
                                      </p:cBhvr>
                                      <p:to>
                                        <p:strVal val="visible"/>
                                      </p:to>
                                    </p:set>
                                    <p:animEffect transition="in" filter="fade">
                                      <p:cBhvr>
                                        <p:cTn id="11" dur="1000"/>
                                        <p:tgtEl>
                                          <p:spTgt spid="15362">
                                            <p:txEl>
                                              <p:pRg st="2" end="2"/>
                                            </p:txEl>
                                          </p:spTgt>
                                        </p:tgtEl>
                                      </p:cBhvr>
                                    </p:animEffect>
                                    <p:anim calcmode="lin" valueType="num">
                                      <p:cBhvr>
                                        <p:cTn id="12" dur="1000" fill="hold"/>
                                        <p:tgtEl>
                                          <p:spTgt spid="15362">
                                            <p:txEl>
                                              <p:pRg st="2" end="2"/>
                                            </p:txEl>
                                          </p:spTgt>
                                        </p:tgtEl>
                                        <p:attrNameLst>
                                          <p:attrName>ppt_x</p:attrName>
                                        </p:attrNameLst>
                                      </p:cBhvr>
                                      <p:tavLst>
                                        <p:tav tm="0">
                                          <p:val>
                                            <p:strVal val="#ppt_x"/>
                                          </p:val>
                                        </p:tav>
                                        <p:tav tm="100000">
                                          <p:val>
                                            <p:strVal val="#ppt_x"/>
                                          </p:val>
                                        </p:tav>
                                      </p:tavLst>
                                    </p:anim>
                                    <p:anim calcmode="lin" valueType="num">
                                      <p:cBhvr>
                                        <p:cTn id="13" dur="900" decel="100000" fill="hold"/>
                                        <p:tgtEl>
                                          <p:spTgt spid="15362">
                                            <p:txEl>
                                              <p:pRg st="2" end="2"/>
                                            </p:txEl>
                                          </p:spTgt>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5362">
                                            <p:txEl>
                                              <p:pRg st="2" end="2"/>
                                            </p:txEl>
                                          </p:spTgt>
                                        </p:tgtEl>
                                        <p:attrNameLst>
                                          <p:attrName>ppt_y</p:attrName>
                                        </p:attrNameLst>
                                      </p:cBhvr>
                                      <p:tavLst>
                                        <p:tav tm="0">
                                          <p:val>
                                            <p:strVal val="#ppt_y-.03"/>
                                          </p:val>
                                        </p:tav>
                                        <p:tav tm="100000">
                                          <p:val>
                                            <p:strVal val="#ppt_y"/>
                                          </p:val>
                                        </p:tav>
                                      </p:tavLst>
                                    </p:anim>
                                  </p:childTnLst>
                                </p:cTn>
                              </p:par>
                            </p:childTnLst>
                          </p:cTn>
                        </p:par>
                        <p:par>
                          <p:cTn id="15" fill="hold">
                            <p:stCondLst>
                              <p:cond delay="2500"/>
                            </p:stCondLst>
                            <p:childTnLst>
                              <p:par>
                                <p:cTn id="16" presetID="42" presetClass="entr" presetSubtype="0" fill="hold" nodeType="afterEffect">
                                  <p:stCondLst>
                                    <p:cond delay="0"/>
                                  </p:stCondLst>
                                  <p:childTnLst>
                                    <p:set>
                                      <p:cBhvr>
                                        <p:cTn id="17" dur="1" fill="hold">
                                          <p:stCondLst>
                                            <p:cond delay="0"/>
                                          </p:stCondLst>
                                        </p:cTn>
                                        <p:tgtEl>
                                          <p:spTgt spid="15362">
                                            <p:txEl>
                                              <p:pRg st="3" end="3"/>
                                            </p:txEl>
                                          </p:spTgt>
                                        </p:tgtEl>
                                        <p:attrNameLst>
                                          <p:attrName>style.visibility</p:attrName>
                                        </p:attrNameLst>
                                      </p:cBhvr>
                                      <p:to>
                                        <p:strVal val="visible"/>
                                      </p:to>
                                    </p:set>
                                    <p:animEffect transition="in" filter="fade">
                                      <p:cBhvr>
                                        <p:cTn id="18" dur="1000"/>
                                        <p:tgtEl>
                                          <p:spTgt spid="15362">
                                            <p:txEl>
                                              <p:pRg st="3" end="3"/>
                                            </p:txEl>
                                          </p:spTgt>
                                        </p:tgtEl>
                                      </p:cBhvr>
                                    </p:animEffect>
                                    <p:anim calcmode="lin" valueType="num">
                                      <p:cBhvr>
                                        <p:cTn id="19" dur="1000" fill="hold"/>
                                        <p:tgtEl>
                                          <p:spTgt spid="15362">
                                            <p:txEl>
                                              <p:pRg st="3" end="3"/>
                                            </p:txEl>
                                          </p:spTgt>
                                        </p:tgtEl>
                                        <p:attrNameLst>
                                          <p:attrName>ppt_x</p:attrName>
                                        </p:attrNameLst>
                                      </p:cBhvr>
                                      <p:tavLst>
                                        <p:tav tm="0">
                                          <p:val>
                                            <p:strVal val="#ppt_x"/>
                                          </p:val>
                                        </p:tav>
                                        <p:tav tm="100000">
                                          <p:val>
                                            <p:strVal val="#ppt_x"/>
                                          </p:val>
                                        </p:tav>
                                      </p:tavLst>
                                    </p:anim>
                                    <p:anim calcmode="lin" valueType="num">
                                      <p:cBhvr>
                                        <p:cTn id="20" dur="1000" fill="hold"/>
                                        <p:tgtEl>
                                          <p:spTgt spid="15362">
                                            <p:txEl>
                                              <p:pRg st="3" end="3"/>
                                            </p:txEl>
                                          </p:spTgt>
                                        </p:tgtEl>
                                        <p:attrNameLst>
                                          <p:attrName>ppt_y</p:attrName>
                                        </p:attrNameLst>
                                      </p:cBhvr>
                                      <p:tavLst>
                                        <p:tav tm="0">
                                          <p:val>
                                            <p:strVal val="#ppt_y+.1"/>
                                          </p:val>
                                        </p:tav>
                                        <p:tav tm="100000">
                                          <p:val>
                                            <p:strVal val="#ppt_y"/>
                                          </p:val>
                                        </p:tav>
                                      </p:tavLst>
                                    </p:anim>
                                  </p:childTnLst>
                                </p:cTn>
                              </p:par>
                            </p:childTnLst>
                          </p:cTn>
                        </p:par>
                        <p:par>
                          <p:cTn id="21" fill="hold">
                            <p:stCondLst>
                              <p:cond delay="3500"/>
                            </p:stCondLst>
                            <p:childTnLst>
                              <p:par>
                                <p:cTn id="22" presetID="37" presetClass="entr" presetSubtype="0" fill="hold" nodeType="afterEffect">
                                  <p:stCondLst>
                                    <p:cond delay="0"/>
                                  </p:stCondLst>
                                  <p:childTnLst>
                                    <p:set>
                                      <p:cBhvr>
                                        <p:cTn id="23" dur="1" fill="hold">
                                          <p:stCondLst>
                                            <p:cond delay="0"/>
                                          </p:stCondLst>
                                        </p:cTn>
                                        <p:tgtEl>
                                          <p:spTgt spid="15362">
                                            <p:txEl>
                                              <p:pRg st="5" end="5"/>
                                            </p:txEl>
                                          </p:spTgt>
                                        </p:tgtEl>
                                        <p:attrNameLst>
                                          <p:attrName>style.visibility</p:attrName>
                                        </p:attrNameLst>
                                      </p:cBhvr>
                                      <p:to>
                                        <p:strVal val="visible"/>
                                      </p:to>
                                    </p:set>
                                    <p:animEffect transition="in" filter="fade">
                                      <p:cBhvr>
                                        <p:cTn id="24" dur="1000"/>
                                        <p:tgtEl>
                                          <p:spTgt spid="15362">
                                            <p:txEl>
                                              <p:pRg st="5" end="5"/>
                                            </p:txEl>
                                          </p:spTgt>
                                        </p:tgtEl>
                                      </p:cBhvr>
                                    </p:animEffect>
                                    <p:anim calcmode="lin" valueType="num">
                                      <p:cBhvr>
                                        <p:cTn id="25" dur="1000" fill="hold"/>
                                        <p:tgtEl>
                                          <p:spTgt spid="15362">
                                            <p:txEl>
                                              <p:pRg st="5" end="5"/>
                                            </p:txEl>
                                          </p:spTgt>
                                        </p:tgtEl>
                                        <p:attrNameLst>
                                          <p:attrName>ppt_x</p:attrName>
                                        </p:attrNameLst>
                                      </p:cBhvr>
                                      <p:tavLst>
                                        <p:tav tm="0">
                                          <p:val>
                                            <p:strVal val="#ppt_x"/>
                                          </p:val>
                                        </p:tav>
                                        <p:tav tm="100000">
                                          <p:val>
                                            <p:strVal val="#ppt_x"/>
                                          </p:val>
                                        </p:tav>
                                      </p:tavLst>
                                    </p:anim>
                                    <p:anim calcmode="lin" valueType="num">
                                      <p:cBhvr>
                                        <p:cTn id="26" dur="900" decel="100000" fill="hold"/>
                                        <p:tgtEl>
                                          <p:spTgt spid="15362">
                                            <p:txEl>
                                              <p:pRg st="5" end="5"/>
                                            </p:txEl>
                                          </p:spTgt>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5362">
                                            <p:txEl>
                                              <p:pRg st="5" end="5"/>
                                            </p:txEl>
                                          </p:spTgt>
                                        </p:tgtEl>
                                        <p:attrNameLst>
                                          <p:attrName>ppt_y</p:attrName>
                                        </p:attrNameLst>
                                      </p:cBhvr>
                                      <p:tavLst>
                                        <p:tav tm="0">
                                          <p:val>
                                            <p:strVal val="#ppt_y-.03"/>
                                          </p:val>
                                        </p:tav>
                                        <p:tav tm="100000">
                                          <p:val>
                                            <p:strVal val="#ppt_y"/>
                                          </p:val>
                                        </p:tav>
                                      </p:tavLst>
                                    </p:anim>
                                  </p:childTnLst>
                                </p:cTn>
                              </p:par>
                              <p:par>
                                <p:cTn id="28" presetID="37" presetClass="entr" presetSubtype="0" fill="hold" nodeType="withEffect">
                                  <p:stCondLst>
                                    <p:cond delay="0"/>
                                  </p:stCondLst>
                                  <p:childTnLst>
                                    <p:set>
                                      <p:cBhvr>
                                        <p:cTn id="29" dur="1" fill="hold">
                                          <p:stCondLst>
                                            <p:cond delay="0"/>
                                          </p:stCondLst>
                                        </p:cTn>
                                        <p:tgtEl>
                                          <p:spTgt spid="15362">
                                            <p:txEl>
                                              <p:pRg st="6" end="6"/>
                                            </p:txEl>
                                          </p:spTgt>
                                        </p:tgtEl>
                                        <p:attrNameLst>
                                          <p:attrName>style.visibility</p:attrName>
                                        </p:attrNameLst>
                                      </p:cBhvr>
                                      <p:to>
                                        <p:strVal val="visible"/>
                                      </p:to>
                                    </p:set>
                                    <p:animEffect transition="in" filter="fade">
                                      <p:cBhvr>
                                        <p:cTn id="30" dur="1000"/>
                                        <p:tgtEl>
                                          <p:spTgt spid="15362">
                                            <p:txEl>
                                              <p:pRg st="6" end="6"/>
                                            </p:txEl>
                                          </p:spTgt>
                                        </p:tgtEl>
                                      </p:cBhvr>
                                    </p:animEffect>
                                    <p:anim calcmode="lin" valueType="num">
                                      <p:cBhvr>
                                        <p:cTn id="31" dur="1000" fill="hold"/>
                                        <p:tgtEl>
                                          <p:spTgt spid="15362">
                                            <p:txEl>
                                              <p:pRg st="6" end="6"/>
                                            </p:txEl>
                                          </p:spTgt>
                                        </p:tgtEl>
                                        <p:attrNameLst>
                                          <p:attrName>ppt_x</p:attrName>
                                        </p:attrNameLst>
                                      </p:cBhvr>
                                      <p:tavLst>
                                        <p:tav tm="0">
                                          <p:val>
                                            <p:strVal val="#ppt_x"/>
                                          </p:val>
                                        </p:tav>
                                        <p:tav tm="100000">
                                          <p:val>
                                            <p:strVal val="#ppt_x"/>
                                          </p:val>
                                        </p:tav>
                                      </p:tavLst>
                                    </p:anim>
                                    <p:anim calcmode="lin" valueType="num">
                                      <p:cBhvr>
                                        <p:cTn id="32" dur="900" decel="100000" fill="hold"/>
                                        <p:tgtEl>
                                          <p:spTgt spid="15362">
                                            <p:txEl>
                                              <p:pRg st="6" end="6"/>
                                            </p:txEl>
                                          </p:spTgt>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15362">
                                            <p:txEl>
                                              <p:pRg st="6" end="6"/>
                                            </p:txEl>
                                          </p:spTgt>
                                        </p:tgtEl>
                                        <p:attrNameLst>
                                          <p:attrName>ppt_y</p:attrName>
                                        </p:attrNameLst>
                                      </p:cBhvr>
                                      <p:tavLst>
                                        <p:tav tm="0">
                                          <p:val>
                                            <p:strVal val="#ppt_y-.03"/>
                                          </p:val>
                                        </p:tav>
                                        <p:tav tm="100000">
                                          <p:val>
                                            <p:strVal val="#ppt_y"/>
                                          </p:val>
                                        </p:tav>
                                      </p:tavLst>
                                    </p:anim>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15362">
                                            <p:txEl>
                                              <p:pRg st="7" end="7"/>
                                            </p:txEl>
                                          </p:spTgt>
                                        </p:tgtEl>
                                        <p:attrNameLst>
                                          <p:attrName>style.visibility</p:attrName>
                                        </p:attrNameLst>
                                      </p:cBhvr>
                                      <p:to>
                                        <p:strVal val="visible"/>
                                      </p:to>
                                    </p:set>
                                    <p:animEffect transition="in" filter="fade">
                                      <p:cBhvr>
                                        <p:cTn id="37" dur="1000"/>
                                        <p:tgtEl>
                                          <p:spTgt spid="15362">
                                            <p:txEl>
                                              <p:pRg st="7" end="7"/>
                                            </p:txEl>
                                          </p:spTgt>
                                        </p:tgtEl>
                                      </p:cBhvr>
                                    </p:animEffect>
                                    <p:anim calcmode="lin" valueType="num">
                                      <p:cBhvr>
                                        <p:cTn id="38" dur="1000" fill="hold"/>
                                        <p:tgtEl>
                                          <p:spTgt spid="15362">
                                            <p:txEl>
                                              <p:pRg st="7" end="7"/>
                                            </p:txEl>
                                          </p:spTgt>
                                        </p:tgtEl>
                                        <p:attrNameLst>
                                          <p:attrName>ppt_x</p:attrName>
                                        </p:attrNameLst>
                                      </p:cBhvr>
                                      <p:tavLst>
                                        <p:tav tm="0">
                                          <p:val>
                                            <p:strVal val="#ppt_x"/>
                                          </p:val>
                                        </p:tav>
                                        <p:tav tm="100000">
                                          <p:val>
                                            <p:strVal val="#ppt_x"/>
                                          </p:val>
                                        </p:tav>
                                      </p:tavLst>
                                    </p:anim>
                                    <p:anim calcmode="lin" valueType="num">
                                      <p:cBhvr>
                                        <p:cTn id="39" dur="1000" fill="hold"/>
                                        <p:tgtEl>
                                          <p:spTgt spid="15362">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386" name="Rectangle 1"/>
          <p:cNvSpPr>
            <a:spLocks noChangeArrowheads="1"/>
          </p:cNvSpPr>
          <p:nvPr/>
        </p:nvSpPr>
        <p:spPr bwMode="auto">
          <a:xfrm>
            <a:off x="1403648" y="73025"/>
            <a:ext cx="7704856" cy="5447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lvl="1" algn="just" rtl="1" eaLnBrk="1" hangingPunct="1">
              <a:lnSpc>
                <a:spcPct val="150000"/>
              </a:lnSpc>
            </a:pPr>
            <a:r>
              <a:rPr lang="fa-IR" sz="2400" b="1" dirty="0" smtClean="0">
                <a:solidFill>
                  <a:srgbClr val="C00000"/>
                </a:solidFill>
                <a:cs typeface="B Koodak" panose="00000700000000000000" pitchFamily="2" charset="-78"/>
              </a:rPr>
              <a:t>3)</a:t>
            </a:r>
            <a:r>
              <a:rPr lang="fa-IR" sz="2400" b="1" dirty="0" smtClean="0">
                <a:solidFill>
                  <a:srgbClr val="0070C0"/>
                </a:solidFill>
                <a:cs typeface="B Koodak" panose="00000700000000000000" pitchFamily="2" charset="-78"/>
              </a:rPr>
              <a:t>   بيمه </a:t>
            </a:r>
            <a:r>
              <a:rPr lang="fa-IR" sz="2400" b="1" dirty="0">
                <a:solidFill>
                  <a:srgbClr val="0070C0"/>
                </a:solidFill>
                <a:cs typeface="B Koodak" panose="00000700000000000000" pitchFamily="2" charset="-78"/>
              </a:rPr>
              <a:t>مراسم </a:t>
            </a:r>
            <a:r>
              <a:rPr lang="fa-IR" sz="2400" b="1" dirty="0" smtClean="0">
                <a:solidFill>
                  <a:srgbClr val="0070C0"/>
                </a:solidFill>
                <a:cs typeface="B Koodak" panose="00000700000000000000" pitchFamily="2" charset="-78"/>
              </a:rPr>
              <a:t>ازدواج </a:t>
            </a:r>
            <a:r>
              <a:rPr lang="en-US" sz="2400" b="1" dirty="0">
                <a:solidFill>
                  <a:srgbClr val="0070C0"/>
                </a:solidFill>
                <a:cs typeface="B Koodak" panose="00000700000000000000" pitchFamily="2" charset="-78"/>
              </a:rPr>
              <a:t>(wedding insurance</a:t>
            </a:r>
            <a:r>
              <a:rPr lang="en-US" sz="2400" b="1" dirty="0" smtClean="0">
                <a:solidFill>
                  <a:srgbClr val="0070C0"/>
                </a:solidFill>
                <a:cs typeface="B Koodak" panose="00000700000000000000" pitchFamily="2" charset="-78"/>
              </a:rPr>
              <a:t>)</a:t>
            </a:r>
            <a:r>
              <a:rPr lang="fa-IR" sz="2400" b="1" dirty="0" smtClean="0">
                <a:solidFill>
                  <a:srgbClr val="0070C0"/>
                </a:solidFill>
                <a:cs typeface="B Koodak" panose="00000700000000000000" pitchFamily="2" charset="-78"/>
              </a:rPr>
              <a:t> :</a:t>
            </a:r>
          </a:p>
          <a:p>
            <a:pPr algn="r" rtl="1" eaLnBrk="1" hangingPunct="1"/>
            <a:r>
              <a:rPr lang="fa-IR" sz="2400" dirty="0">
                <a:cs typeface="B Nazanin" panose="00000400000000000000" pitchFamily="2" charset="-78"/>
              </a:rPr>
              <a:t>اين بيمه نامه شامل دو محصول است: بيمه نامه منتفي شدن يا به تعويق افتادن مراسم و بيمه نامه مسئوليت برگزاري مراسم ازدواج.محصول اول از سرمايه گذاري افراد در اين مراسم حمايت مي كند و خطراتي مانند منتفي شدن ،‌تعويق و از دست دادن بيعانه هاي پرداختي و ديگر موارد را جبران مي كند. بيمه نامه دوم ،‌افراد را در مقابل مسئوليت هاي مالي ناشي از برگزاري مراسم ازدواج كه عموما از طرف محلهاي برگزاري درخواست مي شود،‌پوشش مي دهد.مواردي كه معمولا تحت پوشش قرار مي گيرد:</a:t>
            </a:r>
            <a:br>
              <a:rPr lang="fa-IR" sz="2400" dirty="0">
                <a:cs typeface="B Nazanin" panose="00000400000000000000" pitchFamily="2" charset="-78"/>
              </a:rPr>
            </a:br>
            <a:r>
              <a:rPr lang="fa-IR" sz="2400" dirty="0">
                <a:cs typeface="B Nazanin" panose="00000400000000000000" pitchFamily="2" charset="-78"/>
              </a:rPr>
              <a:t>آب وهوا ،‌بيماري و آسيب ديدگي افراد، عدم حضور عرضه كنندگان </a:t>
            </a:r>
            <a:r>
              <a:rPr lang="fa-IR" sz="2400" dirty="0" smtClean="0">
                <a:cs typeface="B Nazanin" panose="00000400000000000000" pitchFamily="2" charset="-78"/>
              </a:rPr>
              <a:t>خدمات، حوادث </a:t>
            </a:r>
            <a:r>
              <a:rPr lang="fa-IR" sz="2400" dirty="0">
                <a:cs typeface="B Nazanin" panose="00000400000000000000" pitchFamily="2" charset="-78"/>
              </a:rPr>
              <a:t>عكاسي </a:t>
            </a:r>
            <a:r>
              <a:rPr lang="fa-IR" sz="2400" dirty="0" smtClean="0">
                <a:cs typeface="B Nazanin" panose="00000400000000000000" pitchFamily="2" charset="-78"/>
              </a:rPr>
              <a:t>، </a:t>
            </a:r>
            <a:r>
              <a:rPr lang="fa-IR" sz="2400" dirty="0">
                <a:cs typeface="B Nazanin" panose="00000400000000000000" pitchFamily="2" charset="-78"/>
              </a:rPr>
              <a:t>عدم حضور عاقد ، محل برگزاري </a:t>
            </a:r>
            <a:r>
              <a:rPr lang="fa-IR" sz="2400" dirty="0" smtClean="0">
                <a:cs typeface="B Nazanin" panose="00000400000000000000" pitchFamily="2" charset="-78"/>
              </a:rPr>
              <a:t>مراسم</a:t>
            </a:r>
          </a:p>
          <a:p>
            <a:pPr algn="r" rtl="1" eaLnBrk="1" hangingPunct="1"/>
            <a:endParaRPr lang="fa-IR" altLang="en-US" sz="2400" dirty="0">
              <a:solidFill>
                <a:srgbClr val="0070C0"/>
              </a:solidFill>
              <a:latin typeface="IRZar" pitchFamily="2" charset="-78"/>
              <a:cs typeface="B Nazanin" panose="00000400000000000000" pitchFamily="2" charset="-78"/>
            </a:endParaRPr>
          </a:p>
          <a:p>
            <a:pPr lvl="1" algn="r" rtl="1" eaLnBrk="1" hangingPunct="1"/>
            <a:r>
              <a:rPr lang="fa-IR" sz="2400" b="1" dirty="0" smtClean="0">
                <a:solidFill>
                  <a:srgbClr val="C00000"/>
                </a:solidFill>
                <a:cs typeface="B Koodak" panose="00000700000000000000" pitchFamily="2" charset="-78"/>
              </a:rPr>
              <a:t>۴)</a:t>
            </a:r>
            <a:r>
              <a:rPr lang="fa-IR" sz="2400" b="1" dirty="0" smtClean="0">
                <a:solidFill>
                  <a:srgbClr val="0070C0"/>
                </a:solidFill>
                <a:cs typeface="B Koodak" panose="00000700000000000000" pitchFamily="2" charset="-78"/>
              </a:rPr>
              <a:t>   بيمه </a:t>
            </a:r>
            <a:r>
              <a:rPr lang="fa-IR" sz="2400" b="1" dirty="0">
                <a:solidFill>
                  <a:srgbClr val="0070C0"/>
                </a:solidFill>
                <a:cs typeface="B Koodak" panose="00000700000000000000" pitchFamily="2" charset="-78"/>
              </a:rPr>
              <a:t>ارتقاي </a:t>
            </a:r>
            <a:r>
              <a:rPr lang="fa-IR" sz="2400" b="1" dirty="0" smtClean="0">
                <a:solidFill>
                  <a:srgbClr val="0070C0"/>
                </a:solidFill>
                <a:cs typeface="B Koodak" panose="00000700000000000000" pitchFamily="2" charset="-78"/>
              </a:rPr>
              <a:t>اعتبار </a:t>
            </a:r>
            <a:r>
              <a:rPr lang="en-US" sz="2400" b="1" dirty="0">
                <a:solidFill>
                  <a:srgbClr val="0070C0"/>
                </a:solidFill>
                <a:cs typeface="B Koodak" panose="00000700000000000000" pitchFamily="2" charset="-78"/>
              </a:rPr>
              <a:t>(credit enhancement insurance</a:t>
            </a:r>
            <a:r>
              <a:rPr lang="en-US" sz="2400" b="1" dirty="0" smtClean="0">
                <a:solidFill>
                  <a:srgbClr val="0070C0"/>
                </a:solidFill>
                <a:cs typeface="B Koodak" panose="00000700000000000000" pitchFamily="2" charset="-78"/>
              </a:rPr>
              <a:t>)</a:t>
            </a:r>
            <a:r>
              <a:rPr lang="fa-IR" sz="2400" b="1" dirty="0" smtClean="0">
                <a:solidFill>
                  <a:srgbClr val="0070C0"/>
                </a:solidFill>
                <a:cs typeface="B Koodak" panose="00000700000000000000" pitchFamily="2" charset="-78"/>
              </a:rPr>
              <a:t> :</a:t>
            </a:r>
          </a:p>
          <a:p>
            <a:pPr algn="r" rtl="1" eaLnBrk="1" hangingPunct="1"/>
            <a:r>
              <a:rPr lang="fa-IR" sz="2400" dirty="0">
                <a:cs typeface="B Nazanin" panose="00000400000000000000" pitchFamily="2" charset="-78"/>
              </a:rPr>
              <a:t>ترتيبي را فراهم مي آورد كه بيمه گر را قادر مي سازد تا بازگشت اصل و سود مورد انتظار از اوراقي را كه به فروشنده كالا ارائه شده </a:t>
            </a:r>
            <a:r>
              <a:rPr lang="fa-IR" sz="2400" dirty="0" smtClean="0">
                <a:cs typeface="B Nazanin" panose="00000400000000000000" pitchFamily="2" charset="-78"/>
              </a:rPr>
              <a:t>است، ‌بيمه </a:t>
            </a:r>
            <a:r>
              <a:rPr lang="fa-IR" sz="2400" dirty="0">
                <a:cs typeface="B Nazanin" panose="00000400000000000000" pitchFamily="2" charset="-78"/>
              </a:rPr>
              <a:t>مي </a:t>
            </a:r>
            <a:r>
              <a:rPr lang="fa-IR" sz="2400" dirty="0" smtClean="0">
                <a:cs typeface="B Nazanin" panose="00000400000000000000" pitchFamily="2" charset="-78"/>
              </a:rPr>
              <a:t>كند.</a:t>
            </a:r>
            <a:endParaRPr lang="fa-IR" altLang="en-US" sz="2400" b="1" dirty="0">
              <a:solidFill>
                <a:srgbClr val="0070C0"/>
              </a:solidFill>
              <a:latin typeface="IRZar" pitchFamily="2" charset="-78"/>
              <a:cs typeface="B Nazanin" panose="00000400000000000000" pitchFamily="2" charset="-78"/>
            </a:endParaRPr>
          </a:p>
        </p:txBody>
      </p:sp>
      <p:pic>
        <p:nvPicPr>
          <p:cNvPr id="8194" name="Picture 2" descr="C:\Users\Mahboube\Desktop\11\wedding_insurance_pic.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3728" y="5431845"/>
            <a:ext cx="4824536" cy="138153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16386">
                                            <p:txEl>
                                              <p:pRg st="0" end="0"/>
                                            </p:txEl>
                                          </p:spTgt>
                                        </p:tgtEl>
                                        <p:attrNameLst>
                                          <p:attrName>style.visibility</p:attrName>
                                        </p:attrNameLst>
                                      </p:cBhvr>
                                      <p:to>
                                        <p:strVal val="visible"/>
                                      </p:to>
                                    </p:set>
                                    <p:animEffect transition="in" filter="fade">
                                      <p:cBhvr>
                                        <p:cTn id="7" dur="1000"/>
                                        <p:tgtEl>
                                          <p:spTgt spid="16386">
                                            <p:txEl>
                                              <p:pRg st="0" end="0"/>
                                            </p:txEl>
                                          </p:spTgt>
                                        </p:tgtEl>
                                      </p:cBhvr>
                                    </p:animEffect>
                                    <p:anim calcmode="lin" valueType="num">
                                      <p:cBhvr>
                                        <p:cTn id="8" dur="1000" fill="hold"/>
                                        <p:tgtEl>
                                          <p:spTgt spid="16386">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16386">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6386">
                                            <p:txEl>
                                              <p:pRg st="0" end="0"/>
                                            </p:txEl>
                                          </p:spTgt>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42" presetClass="entr" presetSubtype="0" fill="hold" nodeType="afterEffect">
                                  <p:stCondLst>
                                    <p:cond delay="0"/>
                                  </p:stCondLst>
                                  <p:childTnLst>
                                    <p:set>
                                      <p:cBhvr>
                                        <p:cTn id="13" dur="1" fill="hold">
                                          <p:stCondLst>
                                            <p:cond delay="0"/>
                                          </p:stCondLst>
                                        </p:cTn>
                                        <p:tgtEl>
                                          <p:spTgt spid="16386">
                                            <p:txEl>
                                              <p:pRg st="1" end="1"/>
                                            </p:txEl>
                                          </p:spTgt>
                                        </p:tgtEl>
                                        <p:attrNameLst>
                                          <p:attrName>style.visibility</p:attrName>
                                        </p:attrNameLst>
                                      </p:cBhvr>
                                      <p:to>
                                        <p:strVal val="visible"/>
                                      </p:to>
                                    </p:set>
                                    <p:animEffect transition="in" filter="fade">
                                      <p:cBhvr>
                                        <p:cTn id="14" dur="1000"/>
                                        <p:tgtEl>
                                          <p:spTgt spid="16386">
                                            <p:txEl>
                                              <p:pRg st="1" end="1"/>
                                            </p:txEl>
                                          </p:spTgt>
                                        </p:tgtEl>
                                      </p:cBhvr>
                                    </p:animEffect>
                                    <p:anim calcmode="lin" valueType="num">
                                      <p:cBhvr>
                                        <p:cTn id="15" dur="1000" fill="hold"/>
                                        <p:tgtEl>
                                          <p:spTgt spid="1638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6386">
                                            <p:txEl>
                                              <p:pRg st="1" end="1"/>
                                            </p:txEl>
                                          </p:spTgt>
                                        </p:tgtEl>
                                        <p:attrNameLst>
                                          <p:attrName>ppt_y</p:attrName>
                                        </p:attrNameLst>
                                      </p:cBhvr>
                                      <p:tavLst>
                                        <p:tav tm="0">
                                          <p:val>
                                            <p:strVal val="#ppt_y+.1"/>
                                          </p:val>
                                        </p:tav>
                                        <p:tav tm="100000">
                                          <p:val>
                                            <p:strVal val="#ppt_y"/>
                                          </p:val>
                                        </p:tav>
                                      </p:tavLst>
                                    </p:anim>
                                  </p:childTnLst>
                                </p:cTn>
                              </p:par>
                            </p:childTnLst>
                          </p:cTn>
                        </p:par>
                        <p:par>
                          <p:cTn id="17" fill="hold">
                            <p:stCondLst>
                              <p:cond delay="2000"/>
                            </p:stCondLst>
                            <p:childTnLst>
                              <p:par>
                                <p:cTn id="18" presetID="37" presetClass="entr" presetSubtype="0" fill="hold" nodeType="afterEffect">
                                  <p:stCondLst>
                                    <p:cond delay="0"/>
                                  </p:stCondLst>
                                  <p:childTnLst>
                                    <p:set>
                                      <p:cBhvr>
                                        <p:cTn id="19" dur="1" fill="hold">
                                          <p:stCondLst>
                                            <p:cond delay="0"/>
                                          </p:stCondLst>
                                        </p:cTn>
                                        <p:tgtEl>
                                          <p:spTgt spid="16386">
                                            <p:txEl>
                                              <p:pRg st="3" end="3"/>
                                            </p:txEl>
                                          </p:spTgt>
                                        </p:tgtEl>
                                        <p:attrNameLst>
                                          <p:attrName>style.visibility</p:attrName>
                                        </p:attrNameLst>
                                      </p:cBhvr>
                                      <p:to>
                                        <p:strVal val="visible"/>
                                      </p:to>
                                    </p:set>
                                    <p:animEffect transition="in" filter="fade">
                                      <p:cBhvr>
                                        <p:cTn id="20" dur="1000"/>
                                        <p:tgtEl>
                                          <p:spTgt spid="16386">
                                            <p:txEl>
                                              <p:pRg st="3" end="3"/>
                                            </p:txEl>
                                          </p:spTgt>
                                        </p:tgtEl>
                                      </p:cBhvr>
                                    </p:animEffect>
                                    <p:anim calcmode="lin" valueType="num">
                                      <p:cBhvr>
                                        <p:cTn id="21" dur="1000" fill="hold"/>
                                        <p:tgtEl>
                                          <p:spTgt spid="16386">
                                            <p:txEl>
                                              <p:pRg st="3" end="3"/>
                                            </p:txEl>
                                          </p:spTgt>
                                        </p:tgtEl>
                                        <p:attrNameLst>
                                          <p:attrName>ppt_x</p:attrName>
                                        </p:attrNameLst>
                                      </p:cBhvr>
                                      <p:tavLst>
                                        <p:tav tm="0">
                                          <p:val>
                                            <p:strVal val="#ppt_x"/>
                                          </p:val>
                                        </p:tav>
                                        <p:tav tm="100000">
                                          <p:val>
                                            <p:strVal val="#ppt_x"/>
                                          </p:val>
                                        </p:tav>
                                      </p:tavLst>
                                    </p:anim>
                                    <p:anim calcmode="lin" valueType="num">
                                      <p:cBhvr>
                                        <p:cTn id="22" dur="900" decel="100000" fill="hold"/>
                                        <p:tgtEl>
                                          <p:spTgt spid="16386">
                                            <p:txEl>
                                              <p:pRg st="3" end="3"/>
                                            </p:txEl>
                                          </p:spTgt>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6386">
                                            <p:txEl>
                                              <p:pRg st="3" end="3"/>
                                            </p:txEl>
                                          </p:spTgt>
                                        </p:tgtEl>
                                        <p:attrNameLst>
                                          <p:attrName>ppt_y</p:attrName>
                                        </p:attrNameLst>
                                      </p:cBhvr>
                                      <p:tavLst>
                                        <p:tav tm="0">
                                          <p:val>
                                            <p:strVal val="#ppt_y-.03"/>
                                          </p:val>
                                        </p:tav>
                                        <p:tav tm="100000">
                                          <p:val>
                                            <p:strVal val="#ppt_y"/>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16386">
                                            <p:txEl>
                                              <p:pRg st="4" end="4"/>
                                            </p:txEl>
                                          </p:spTgt>
                                        </p:tgtEl>
                                        <p:attrNameLst>
                                          <p:attrName>style.visibility</p:attrName>
                                        </p:attrNameLst>
                                      </p:cBhvr>
                                      <p:to>
                                        <p:strVal val="visible"/>
                                      </p:to>
                                    </p:set>
                                    <p:animEffect transition="in" filter="fade">
                                      <p:cBhvr>
                                        <p:cTn id="27" dur="1000"/>
                                        <p:tgtEl>
                                          <p:spTgt spid="16386">
                                            <p:txEl>
                                              <p:pRg st="4" end="4"/>
                                            </p:txEl>
                                          </p:spTgt>
                                        </p:tgtEl>
                                      </p:cBhvr>
                                    </p:animEffect>
                                    <p:anim calcmode="lin" valueType="num">
                                      <p:cBhvr>
                                        <p:cTn id="28" dur="1000" fill="hold"/>
                                        <p:tgtEl>
                                          <p:spTgt spid="16386">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16386">
                                            <p:txEl>
                                              <p:pRg st="4" end="4"/>
                                            </p:txEl>
                                          </p:spTgt>
                                        </p:tgtEl>
                                        <p:attrNameLst>
                                          <p:attrName>ppt_y</p:attrName>
                                        </p:attrNameLst>
                                      </p:cBhvr>
                                      <p:tavLst>
                                        <p:tav tm="0">
                                          <p:val>
                                            <p:strVal val="#ppt_y+.1"/>
                                          </p:val>
                                        </p:tav>
                                        <p:tav tm="100000">
                                          <p:val>
                                            <p:strVal val="#ppt_y"/>
                                          </p:val>
                                        </p:tav>
                                      </p:tavLst>
                                    </p:anim>
                                  </p:childTnLst>
                                </p:cTn>
                              </p:par>
                              <p:par>
                                <p:cTn id="30" presetID="21" presetClass="entr" presetSubtype="1" fill="hold" nodeType="withEffect">
                                  <p:stCondLst>
                                    <p:cond delay="0"/>
                                  </p:stCondLst>
                                  <p:childTnLst>
                                    <p:set>
                                      <p:cBhvr>
                                        <p:cTn id="31" dur="1" fill="hold">
                                          <p:stCondLst>
                                            <p:cond delay="0"/>
                                          </p:stCondLst>
                                        </p:cTn>
                                        <p:tgtEl>
                                          <p:spTgt spid="8194"/>
                                        </p:tgtEl>
                                        <p:attrNameLst>
                                          <p:attrName>style.visibility</p:attrName>
                                        </p:attrNameLst>
                                      </p:cBhvr>
                                      <p:to>
                                        <p:strVal val="visible"/>
                                      </p:to>
                                    </p:set>
                                    <p:animEffect transition="in" filter="wheel(1)">
                                      <p:cBhvr>
                                        <p:cTn id="32" dur="20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331640" y="116632"/>
            <a:ext cx="7812360" cy="6370975"/>
          </a:xfrm>
          <a:prstGeom prst="rect">
            <a:avLst/>
          </a:prstGeom>
          <a:noFill/>
        </p:spPr>
        <p:txBody>
          <a:bodyPr wrap="square" rtlCol="1">
            <a:spAutoFit/>
          </a:bodyPr>
          <a:lstStyle/>
          <a:p>
            <a:pPr lvl="1" algn="r" rtl="1"/>
            <a:r>
              <a:rPr lang="fa-IR" sz="2400" b="1" dirty="0">
                <a:solidFill>
                  <a:srgbClr val="C00000"/>
                </a:solidFill>
                <a:cs typeface="B Koodak" panose="00000700000000000000" pitchFamily="2" charset="-78"/>
              </a:rPr>
              <a:t>۵)   </a:t>
            </a:r>
            <a:r>
              <a:rPr lang="fa-IR" sz="2400" b="1" dirty="0">
                <a:solidFill>
                  <a:srgbClr val="0070C0"/>
                </a:solidFill>
                <a:cs typeface="B Koodak" panose="00000700000000000000" pitchFamily="2" charset="-78"/>
              </a:rPr>
              <a:t>بيمه اعتبار پيشگيرانه  </a:t>
            </a:r>
            <a:r>
              <a:rPr lang="en-US" sz="2400" b="1" dirty="0">
                <a:solidFill>
                  <a:srgbClr val="0070C0"/>
                </a:solidFill>
                <a:cs typeface="B Koodak" panose="00000700000000000000" pitchFamily="2" charset="-78"/>
              </a:rPr>
              <a:t>  : (anticipatory credit policy)</a:t>
            </a:r>
            <a:endParaRPr lang="fa-IR" sz="2400" b="1" dirty="0">
              <a:solidFill>
                <a:srgbClr val="0070C0"/>
              </a:solidFill>
              <a:cs typeface="B Koodak" panose="00000700000000000000" pitchFamily="2" charset="-78"/>
            </a:endParaRPr>
          </a:p>
          <a:p>
            <a:pPr algn="r" rtl="1"/>
            <a:r>
              <a:rPr lang="fa-IR" sz="2400" dirty="0">
                <a:cs typeface="B Nazanin" panose="00000400000000000000" pitchFamily="2" charset="-78"/>
              </a:rPr>
              <a:t>خسارت مربوط به سوخت شدن پرداخت هاي انجام شده به تامين كنندگان در صورت ورشكستگي آنان جبران مي شود</a:t>
            </a:r>
            <a:r>
              <a:rPr lang="fa-IR" sz="2400" dirty="0" smtClean="0">
                <a:cs typeface="B Nazanin" panose="00000400000000000000" pitchFamily="2" charset="-78"/>
              </a:rPr>
              <a:t>.</a:t>
            </a:r>
          </a:p>
          <a:p>
            <a:pPr algn="r" rtl="1"/>
            <a:endParaRPr lang="fa-IR" sz="2400" b="1" dirty="0">
              <a:solidFill>
                <a:srgbClr val="C00000"/>
              </a:solidFill>
              <a:cs typeface="B Nazanin" panose="00000400000000000000" pitchFamily="2" charset="-78"/>
            </a:endParaRPr>
          </a:p>
          <a:p>
            <a:pPr lvl="1" algn="r" rtl="1"/>
            <a:r>
              <a:rPr lang="fa-IR" sz="2400" b="1" dirty="0" smtClean="0">
                <a:solidFill>
                  <a:srgbClr val="C00000"/>
                </a:solidFill>
                <a:cs typeface="B Koodak" panose="00000700000000000000" pitchFamily="2" charset="-78"/>
              </a:rPr>
              <a:t>۶)</a:t>
            </a:r>
            <a:r>
              <a:rPr lang="fa-IR" sz="2400" b="1" dirty="0" smtClean="0">
                <a:solidFill>
                  <a:srgbClr val="0070C0"/>
                </a:solidFill>
                <a:cs typeface="B Koodak" panose="00000700000000000000" pitchFamily="2" charset="-78"/>
              </a:rPr>
              <a:t>   </a:t>
            </a:r>
            <a:r>
              <a:rPr lang="fa-IR" sz="2400" b="1" dirty="0">
                <a:solidFill>
                  <a:srgbClr val="0070C0"/>
                </a:solidFill>
                <a:cs typeface="B Koodak" panose="00000700000000000000" pitchFamily="2" charset="-78"/>
              </a:rPr>
              <a:t>بيمه افراد دور از </a:t>
            </a:r>
            <a:r>
              <a:rPr lang="fa-IR" sz="2400" b="1" dirty="0" smtClean="0">
                <a:solidFill>
                  <a:srgbClr val="0070C0"/>
                </a:solidFill>
                <a:cs typeface="B Koodak" panose="00000700000000000000" pitchFamily="2" charset="-78"/>
              </a:rPr>
              <a:t>وطن (</a:t>
            </a:r>
            <a:r>
              <a:rPr lang="en-US" sz="2400" b="1" dirty="0" smtClean="0">
                <a:solidFill>
                  <a:srgbClr val="0070C0"/>
                </a:solidFill>
                <a:cs typeface="B Koodak" panose="00000700000000000000" pitchFamily="2" charset="-78"/>
              </a:rPr>
              <a:t>(expatriate insurance</a:t>
            </a:r>
            <a:r>
              <a:rPr lang="fa-IR" sz="2400" b="1" dirty="0" smtClean="0">
                <a:solidFill>
                  <a:srgbClr val="0070C0"/>
                </a:solidFill>
                <a:cs typeface="B Koodak" panose="00000700000000000000" pitchFamily="2" charset="-78"/>
              </a:rPr>
              <a:t> :</a:t>
            </a:r>
            <a:endParaRPr lang="en-US" sz="2400" dirty="0"/>
          </a:p>
          <a:p>
            <a:pPr algn="r" rtl="1"/>
            <a:r>
              <a:rPr lang="fa-IR" sz="2400" dirty="0" smtClean="0">
                <a:cs typeface="B Nazanin" panose="00000400000000000000" pitchFamily="2" charset="-78"/>
              </a:rPr>
              <a:t>پوشش </a:t>
            </a:r>
            <a:r>
              <a:rPr lang="fa-IR" sz="2400" dirty="0">
                <a:cs typeface="B Nazanin" panose="00000400000000000000" pitchFamily="2" charset="-78"/>
              </a:rPr>
              <a:t>خسارتهاي مالي و ديگر خسارتها تا وقتي كه فرد در كشور ديگري كار يا زندگي مي‌كند. اين بيمه بر مبناي ۶ ماهه يا يكساله فروخته مي شود.</a:t>
            </a:r>
            <a:r>
              <a:rPr lang="fa-IR" sz="2400" dirty="0"/>
              <a:t/>
            </a:r>
            <a:br>
              <a:rPr lang="fa-IR" sz="2400" dirty="0"/>
            </a:br>
            <a:endParaRPr lang="fa-IR" sz="2400" dirty="0" smtClean="0"/>
          </a:p>
          <a:p>
            <a:pPr lvl="1" algn="r" rtl="1"/>
            <a:r>
              <a:rPr lang="fa-IR" sz="2400" b="1" dirty="0" smtClean="0">
                <a:solidFill>
                  <a:srgbClr val="C00000"/>
                </a:solidFill>
                <a:cs typeface="B Koodak" panose="00000700000000000000" pitchFamily="2" charset="-78"/>
              </a:rPr>
              <a:t>۷)</a:t>
            </a:r>
            <a:r>
              <a:rPr lang="fa-IR" sz="2400" b="1" dirty="0" smtClean="0">
                <a:solidFill>
                  <a:srgbClr val="0070C0"/>
                </a:solidFill>
                <a:cs typeface="B Koodak" panose="00000700000000000000" pitchFamily="2" charset="-78"/>
              </a:rPr>
              <a:t>   </a:t>
            </a:r>
            <a:r>
              <a:rPr lang="fa-IR" sz="2400" b="1" dirty="0">
                <a:solidFill>
                  <a:srgbClr val="0070C0"/>
                </a:solidFill>
                <a:cs typeface="B Koodak" panose="00000700000000000000" pitchFamily="2" charset="-78"/>
              </a:rPr>
              <a:t>بيمه هزينه هاي </a:t>
            </a:r>
            <a:r>
              <a:rPr lang="fa-IR" sz="2400" b="1" dirty="0" smtClean="0">
                <a:solidFill>
                  <a:srgbClr val="0070C0"/>
                </a:solidFill>
                <a:cs typeface="B Koodak" panose="00000700000000000000" pitchFamily="2" charset="-78"/>
              </a:rPr>
              <a:t>دادگاهي (</a:t>
            </a:r>
            <a:r>
              <a:rPr lang="en-US" sz="2400" b="1" dirty="0" smtClean="0">
                <a:solidFill>
                  <a:srgbClr val="0070C0"/>
                </a:solidFill>
                <a:cs typeface="B Koodak" panose="00000700000000000000" pitchFamily="2" charset="-78"/>
              </a:rPr>
              <a:t> : (</a:t>
            </a:r>
            <a:r>
              <a:rPr lang="en-US" sz="2400" b="1" dirty="0">
                <a:solidFill>
                  <a:srgbClr val="0070C0"/>
                </a:solidFill>
                <a:cs typeface="B Koodak" panose="00000700000000000000" pitchFamily="2" charset="-78"/>
              </a:rPr>
              <a:t>legal expenses </a:t>
            </a:r>
            <a:r>
              <a:rPr lang="en-US" sz="2400" b="1" dirty="0" smtClean="0">
                <a:solidFill>
                  <a:srgbClr val="0070C0"/>
                </a:solidFill>
                <a:cs typeface="B Koodak" panose="00000700000000000000" pitchFamily="2" charset="-78"/>
              </a:rPr>
              <a:t>insurance</a:t>
            </a:r>
            <a:endParaRPr lang="en-US" sz="2400" dirty="0"/>
          </a:p>
          <a:p>
            <a:pPr algn="r" rtl="1"/>
            <a:r>
              <a:rPr lang="fa-IR" sz="2400" dirty="0" smtClean="0">
                <a:cs typeface="B Nazanin" panose="00000400000000000000" pitchFamily="2" charset="-78"/>
              </a:rPr>
              <a:t>پوشش </a:t>
            </a:r>
            <a:r>
              <a:rPr lang="fa-IR" sz="2400" dirty="0">
                <a:cs typeface="B Nazanin" panose="00000400000000000000" pitchFamily="2" charset="-78"/>
              </a:rPr>
              <a:t>در مقابل هزينه‌هاي بالقوه دادرسي عليه يك مؤسسه يا يك فرد.</a:t>
            </a:r>
            <a:br>
              <a:rPr lang="fa-IR" sz="2400" dirty="0">
                <a:cs typeface="B Nazanin" panose="00000400000000000000" pitchFamily="2" charset="-78"/>
              </a:rPr>
            </a:br>
            <a:r>
              <a:rPr lang="fa-IR" sz="2400" dirty="0">
                <a:cs typeface="B Nazanin" panose="00000400000000000000" pitchFamily="2" charset="-78"/>
              </a:rPr>
              <a:t>۲ طبقه بندي از اين بيمه وجود دارد</a:t>
            </a:r>
            <a:r>
              <a:rPr lang="fa-IR" sz="2400" dirty="0" smtClean="0">
                <a:cs typeface="B Nazanin" panose="00000400000000000000" pitchFamily="2" charset="-78"/>
              </a:rPr>
              <a:t>:</a:t>
            </a:r>
            <a:r>
              <a:rPr lang="fa-IR" sz="2400" dirty="0">
                <a:cs typeface="B Nazanin" panose="00000400000000000000" pitchFamily="2" charset="-78"/>
              </a:rPr>
              <a:t/>
            </a:r>
            <a:br>
              <a:rPr lang="fa-IR" sz="2400" dirty="0">
                <a:cs typeface="B Nazanin" panose="00000400000000000000" pitchFamily="2" charset="-78"/>
              </a:rPr>
            </a:br>
            <a:r>
              <a:rPr lang="fa-IR" sz="2400" dirty="0">
                <a:cs typeface="B Nazanin" panose="00000400000000000000" pitchFamily="2" charset="-78"/>
              </a:rPr>
              <a:t>۱- بعد از تشكيل دادگاه: هزينه‌هايي كه در اثر محكوم شدن در دادگاه بايد پرداخت شود را پوشش مي دهد.</a:t>
            </a:r>
            <a:br>
              <a:rPr lang="fa-IR" sz="2400" dirty="0">
                <a:cs typeface="B Nazanin" panose="00000400000000000000" pitchFamily="2" charset="-78"/>
              </a:rPr>
            </a:br>
            <a:r>
              <a:rPr lang="fa-IR" sz="2400" dirty="0">
                <a:cs typeface="B Nazanin" panose="00000400000000000000" pitchFamily="2" charset="-78"/>
              </a:rPr>
              <a:t>۲- قبل از تشكيل دادگاه: تمايل به اخذ پوشش قبل از اينكه مسئله قانوني به وجود آمده باشد. هزينه ‌هاي وكالت، شاهد، هزينه‌هاي دادگاه و هرگونه هزينه قانوني ديگر. اين نوع از بيمه به عنوان بخشي از پكيج بيمه اتومبيل فروخته مي‌شود.</a:t>
            </a:r>
            <a:br>
              <a:rPr lang="fa-IR" sz="2400" dirty="0">
                <a:cs typeface="B Nazanin" panose="00000400000000000000" pitchFamily="2" charset="-78"/>
              </a:rPr>
            </a:br>
            <a:endParaRPr lang="fa-IR" sz="2400" b="1" dirty="0" smtClean="0">
              <a:solidFill>
                <a:srgbClr val="C00000"/>
              </a:solidFill>
              <a:cs typeface="B Nazanin" panose="00000400000000000000" pitchFamily="2" charset="-78"/>
            </a:endParaRP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2">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xEl>
                                              <p:pRg st="0" end="0"/>
                                            </p:txEl>
                                          </p:spTgt>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42" presetClass="entr" presetSubtype="0" fill="hold" nodeType="after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par>
                          <p:cTn id="17" fill="hold">
                            <p:stCondLst>
                              <p:cond delay="2000"/>
                            </p:stCondLst>
                            <p:childTnLst>
                              <p:par>
                                <p:cTn id="18" presetID="37" presetClass="entr" presetSubtype="0" fill="hold" nodeType="afterEffect">
                                  <p:stCondLst>
                                    <p:cond delay="0"/>
                                  </p:stCondLst>
                                  <p:childTnLst>
                                    <p:set>
                                      <p:cBhvr>
                                        <p:cTn id="19" dur="1" fill="hold">
                                          <p:stCondLst>
                                            <p:cond delay="0"/>
                                          </p:stCondLst>
                                        </p:cTn>
                                        <p:tgtEl>
                                          <p:spTgt spid="2">
                                            <p:txEl>
                                              <p:pRg st="3" end="3"/>
                                            </p:txEl>
                                          </p:spTgt>
                                        </p:tgtEl>
                                        <p:attrNameLst>
                                          <p:attrName>style.visibility</p:attrName>
                                        </p:attrNameLst>
                                      </p:cBhvr>
                                      <p:to>
                                        <p:strVal val="visible"/>
                                      </p:to>
                                    </p:set>
                                    <p:animEffect transition="in" filter="fade">
                                      <p:cBhvr>
                                        <p:cTn id="20" dur="1000"/>
                                        <p:tgtEl>
                                          <p:spTgt spid="2">
                                            <p:txEl>
                                              <p:pRg st="3" end="3"/>
                                            </p:txEl>
                                          </p:spTgt>
                                        </p:tgtEl>
                                      </p:cBhvr>
                                    </p:animEffect>
                                    <p:anim calcmode="lin" valueType="num">
                                      <p:cBhvr>
                                        <p:cTn id="21"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2" dur="900" decel="100000" fill="hold"/>
                                        <p:tgtEl>
                                          <p:spTgt spid="2">
                                            <p:txEl>
                                              <p:pRg st="3" end="3"/>
                                            </p:txEl>
                                          </p:spTgt>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2">
                                            <p:txEl>
                                              <p:pRg st="3" end="3"/>
                                            </p:txEl>
                                          </p:spTgt>
                                        </p:tgtEl>
                                        <p:attrNameLst>
                                          <p:attrName>ppt_y</p:attrName>
                                        </p:attrNameLst>
                                      </p:cBhvr>
                                      <p:tavLst>
                                        <p:tav tm="0">
                                          <p:val>
                                            <p:strVal val="#ppt_y-.03"/>
                                          </p:val>
                                        </p:tav>
                                        <p:tav tm="100000">
                                          <p:val>
                                            <p:strVal val="#ppt_y"/>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1000"/>
                                        <p:tgtEl>
                                          <p:spTgt spid="2">
                                            <p:txEl>
                                              <p:pRg st="4" end="4"/>
                                            </p:txEl>
                                          </p:spTgt>
                                        </p:tgtEl>
                                      </p:cBhvr>
                                    </p:animEffect>
                                    <p:anim calcmode="lin" valueType="num">
                                      <p:cBhvr>
                                        <p:cTn id="28"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2">
                                            <p:txEl>
                                              <p:pRg st="5" end="5"/>
                                            </p:txEl>
                                          </p:spTgt>
                                        </p:tgtEl>
                                        <p:attrNameLst>
                                          <p:attrName>style.visibility</p:attrName>
                                        </p:attrNameLst>
                                      </p:cBhvr>
                                      <p:to>
                                        <p:strVal val="visible"/>
                                      </p:to>
                                    </p:set>
                                    <p:animEffect transition="in" filter="fade">
                                      <p:cBhvr>
                                        <p:cTn id="33" dur="1000"/>
                                        <p:tgtEl>
                                          <p:spTgt spid="2">
                                            <p:txEl>
                                              <p:pRg st="5" end="5"/>
                                            </p:txEl>
                                          </p:spTgt>
                                        </p:tgtEl>
                                      </p:cBhvr>
                                    </p:animEffect>
                                    <p:anim calcmode="lin" valueType="num">
                                      <p:cBhvr>
                                        <p:cTn id="34"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35" dur="900" decel="100000" fill="hold"/>
                                        <p:tgtEl>
                                          <p:spTgt spid="2">
                                            <p:txEl>
                                              <p:pRg st="5" end="5"/>
                                            </p:txEl>
                                          </p:spTgt>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2">
                                            <p:txEl>
                                              <p:pRg st="5" end="5"/>
                                            </p:txEl>
                                          </p:spTgt>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42" presetClass="entr" presetSubtype="0" fill="hold" nodeType="afterEffect">
                                  <p:stCondLst>
                                    <p:cond delay="0"/>
                                  </p:stCondLst>
                                  <p:childTnLst>
                                    <p:set>
                                      <p:cBhvr>
                                        <p:cTn id="39" dur="1" fill="hold">
                                          <p:stCondLst>
                                            <p:cond delay="0"/>
                                          </p:stCondLst>
                                        </p:cTn>
                                        <p:tgtEl>
                                          <p:spTgt spid="2">
                                            <p:txEl>
                                              <p:pRg st="6" end="6"/>
                                            </p:txEl>
                                          </p:spTgt>
                                        </p:tgtEl>
                                        <p:attrNameLst>
                                          <p:attrName>style.visibility</p:attrName>
                                        </p:attrNameLst>
                                      </p:cBhvr>
                                      <p:to>
                                        <p:strVal val="visible"/>
                                      </p:to>
                                    </p:set>
                                    <p:animEffect transition="in" filter="fade">
                                      <p:cBhvr>
                                        <p:cTn id="40" dur="1000"/>
                                        <p:tgtEl>
                                          <p:spTgt spid="2">
                                            <p:txEl>
                                              <p:pRg st="6" end="6"/>
                                            </p:txEl>
                                          </p:spTgt>
                                        </p:tgtEl>
                                      </p:cBhvr>
                                    </p:animEffect>
                                    <p:anim calcmode="lin" valueType="num">
                                      <p:cBhvr>
                                        <p:cTn id="41"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42"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Text Box 5"/>
          <p:cNvSpPr txBox="1">
            <a:spLocks noChangeArrowheads="1"/>
          </p:cNvSpPr>
          <p:nvPr/>
        </p:nvSpPr>
        <p:spPr bwMode="auto">
          <a:xfrm rot="19667623">
            <a:off x="623654" y="-130758"/>
            <a:ext cx="6756393" cy="8032968"/>
          </a:xfrm>
          <a:prstGeom prst="rect">
            <a:avLst/>
          </a:prstGeom>
          <a:noFill/>
          <a:ln w="9525" algn="ctr">
            <a:noFill/>
            <a:miter lim="800000"/>
            <a:headEnd/>
            <a:tailEnd/>
          </a:ln>
          <a:effectLst/>
        </p:spPr>
        <p:txBody>
          <a:bodyPr wrap="square">
            <a:spAutoFit/>
            <a:flatTx/>
          </a:bodyPr>
          <a:lstStyle/>
          <a:p>
            <a:pPr algn="ctr" eaLnBrk="1" hangingPunct="1">
              <a:defRPr/>
            </a:pPr>
            <a:endParaRPr lang="fa-IR" sz="3000" b="1" dirty="0" smtClean="0">
              <a:solidFill>
                <a:srgbClr val="660066"/>
              </a:solidFill>
              <a:ea typeface="Times New Roman" pitchFamily="18" charset="0"/>
              <a:cs typeface="B Titr" panose="00000700000000000000" pitchFamily="2" charset="-78"/>
            </a:endParaRPr>
          </a:p>
          <a:p>
            <a:pPr algn="ctr" eaLnBrk="1" hangingPunct="1">
              <a:defRPr/>
            </a:pPr>
            <a:endParaRPr lang="fa-IR" sz="3000" b="1" dirty="0" smtClean="0">
              <a:solidFill>
                <a:srgbClr val="00CC00"/>
              </a:solidFill>
              <a:ea typeface="Times New Roman" pitchFamily="18" charset="0"/>
              <a:cs typeface="B Titr" panose="00000700000000000000" pitchFamily="2" charset="-78"/>
            </a:endParaRPr>
          </a:p>
          <a:p>
            <a:pPr algn="ctr" eaLnBrk="1" hangingPunct="1">
              <a:defRPr/>
            </a:pPr>
            <a:endParaRPr lang="fa-IR" sz="3000" b="1" dirty="0">
              <a:solidFill>
                <a:srgbClr val="00CC00"/>
              </a:solidFill>
              <a:ea typeface="Times New Roman" pitchFamily="18" charset="0"/>
              <a:cs typeface="B Titr" panose="00000700000000000000" pitchFamily="2" charset="-78"/>
            </a:endParaRPr>
          </a:p>
          <a:p>
            <a:pPr algn="ctr" eaLnBrk="1" hangingPunct="1">
              <a:defRPr/>
            </a:pPr>
            <a:r>
              <a:rPr lang="fa-IR" sz="3000" b="1" dirty="0" smtClean="0">
                <a:solidFill>
                  <a:srgbClr val="660066"/>
                </a:solidFill>
                <a:ea typeface="Times New Roman" pitchFamily="18" charset="0"/>
                <a:cs typeface="B Titr" panose="00000700000000000000" pitchFamily="2" charset="-78"/>
              </a:rPr>
              <a:t>                   عنوان</a:t>
            </a:r>
            <a:endParaRPr lang="fa-IR" sz="3000" b="1" dirty="0" smtClean="0">
              <a:solidFill>
                <a:srgbClr val="00CC00"/>
              </a:solidFill>
              <a:ea typeface="Times New Roman" pitchFamily="18" charset="0"/>
              <a:cs typeface="B Titr" panose="00000700000000000000" pitchFamily="2" charset="-78"/>
            </a:endParaRPr>
          </a:p>
          <a:p>
            <a:pPr algn="ctr" eaLnBrk="1" hangingPunct="1">
              <a:defRPr/>
            </a:pPr>
            <a:endParaRPr lang="fa-IR" sz="2800" b="1" dirty="0" smtClean="0">
              <a:solidFill>
                <a:srgbClr val="00CC00"/>
              </a:solidFill>
              <a:ea typeface="Times New Roman" pitchFamily="18" charset="0"/>
              <a:cs typeface="B Titr" panose="00000700000000000000" pitchFamily="2" charset="-78"/>
            </a:endParaRPr>
          </a:p>
          <a:p>
            <a:pPr algn="ctr" eaLnBrk="1" hangingPunct="1">
              <a:defRPr/>
            </a:pPr>
            <a:r>
              <a:rPr lang="fa-IR" sz="3800" b="1" dirty="0" smtClean="0">
                <a:solidFill>
                  <a:srgbClr val="00CC00"/>
                </a:solidFill>
                <a:ea typeface="Times New Roman" pitchFamily="18" charset="0"/>
                <a:cs typeface="B Titr" panose="00000700000000000000" pitchFamily="2" charset="-78"/>
              </a:rPr>
              <a:t>                  مروری بر</a:t>
            </a:r>
          </a:p>
          <a:p>
            <a:pPr algn="ctr" eaLnBrk="1" hangingPunct="1">
              <a:defRPr/>
            </a:pPr>
            <a:r>
              <a:rPr lang="fa-IR" sz="3800" b="1" dirty="0" smtClean="0">
                <a:solidFill>
                  <a:srgbClr val="00CC00"/>
                </a:solidFill>
                <a:ea typeface="Times New Roman" pitchFamily="18" charset="0"/>
                <a:cs typeface="B Titr" panose="00000700000000000000" pitchFamily="2" charset="-78"/>
              </a:rPr>
              <a:t>                   انواع محصولات بیمه ای </a:t>
            </a:r>
          </a:p>
          <a:p>
            <a:pPr algn="ctr" eaLnBrk="1" hangingPunct="1">
              <a:defRPr/>
            </a:pPr>
            <a:r>
              <a:rPr lang="fa-IR" sz="3800" b="1" dirty="0" smtClean="0">
                <a:solidFill>
                  <a:srgbClr val="00CC00"/>
                </a:solidFill>
                <a:ea typeface="Times New Roman" pitchFamily="18" charset="0"/>
                <a:cs typeface="B Titr" panose="00000700000000000000" pitchFamily="2" charset="-78"/>
              </a:rPr>
              <a:t>                  در ایران و جهان</a:t>
            </a:r>
          </a:p>
          <a:p>
            <a:pPr algn="ctr" eaLnBrk="1" hangingPunct="1">
              <a:defRPr/>
            </a:pPr>
            <a:endParaRPr lang="fa-IR" sz="3800" b="1" dirty="0" smtClean="0">
              <a:solidFill>
                <a:srgbClr val="00CC00"/>
              </a:solidFill>
              <a:ea typeface="Times New Roman" pitchFamily="18" charset="0"/>
              <a:cs typeface="B Titr" panose="00000700000000000000" pitchFamily="2" charset="-78"/>
            </a:endParaRPr>
          </a:p>
          <a:p>
            <a:pPr algn="ctr" eaLnBrk="1" hangingPunct="1">
              <a:defRPr/>
            </a:pPr>
            <a:r>
              <a:rPr lang="fa-IR" sz="2400" b="1" dirty="0" smtClean="0">
                <a:ea typeface="Times New Roman" pitchFamily="18" charset="0"/>
                <a:cs typeface="B Titr" panose="00000700000000000000" pitchFamily="2" charset="-78"/>
              </a:rPr>
              <a:t>استاد ارجمند:</a:t>
            </a:r>
          </a:p>
          <a:p>
            <a:pPr algn="ctr" eaLnBrk="1" hangingPunct="1">
              <a:defRPr/>
            </a:pPr>
            <a:r>
              <a:rPr lang="fa-IR" sz="2400" b="1" dirty="0" smtClean="0">
                <a:ea typeface="Times New Roman" pitchFamily="18" charset="0"/>
                <a:cs typeface="B Titr" panose="00000700000000000000" pitchFamily="2" charset="-78"/>
              </a:rPr>
              <a:t>جناب آقای دکتر اسعدی</a:t>
            </a:r>
            <a:endParaRPr lang="en-US" sz="2400" b="1" dirty="0" smtClean="0">
              <a:ea typeface="Times New Roman" pitchFamily="18" charset="0"/>
              <a:cs typeface="B Titr" panose="00000700000000000000" pitchFamily="2" charset="-78"/>
            </a:endParaRPr>
          </a:p>
          <a:p>
            <a:pPr algn="ctr" eaLnBrk="1" hangingPunct="1">
              <a:defRPr/>
            </a:pPr>
            <a:endParaRPr lang="fa-IR" sz="3800" b="1" dirty="0" smtClean="0">
              <a:solidFill>
                <a:srgbClr val="00CC00"/>
              </a:solidFill>
              <a:ea typeface="Times New Roman" pitchFamily="18" charset="0"/>
              <a:cs typeface="B Titr" panose="00000700000000000000" pitchFamily="2" charset="-78"/>
            </a:endParaRPr>
          </a:p>
          <a:p>
            <a:pPr algn="ctr" eaLnBrk="1" hangingPunct="1">
              <a:defRPr/>
            </a:pPr>
            <a:r>
              <a:rPr lang="fa-IR" sz="2400" b="1" dirty="0" smtClean="0">
                <a:ea typeface="Times New Roman" pitchFamily="18" charset="0"/>
                <a:cs typeface="B Titr" panose="00000700000000000000" pitchFamily="2" charset="-78"/>
              </a:rPr>
              <a:t>تهیه و تنظیم:</a:t>
            </a:r>
          </a:p>
          <a:p>
            <a:pPr algn="ctr" eaLnBrk="1" hangingPunct="1">
              <a:defRPr/>
            </a:pPr>
            <a:r>
              <a:rPr lang="fa-IR" sz="2400" b="1" dirty="0">
                <a:ea typeface="Times New Roman" pitchFamily="18" charset="0"/>
                <a:cs typeface="B Titr" panose="00000700000000000000" pitchFamily="2" charset="-78"/>
              </a:rPr>
              <a:t>سید محمد امین خبازی</a:t>
            </a:r>
          </a:p>
          <a:p>
            <a:pPr algn="ctr" eaLnBrk="1" hangingPunct="1">
              <a:defRPr/>
            </a:pPr>
            <a:endParaRPr lang="fa-IR" sz="2400" b="1" dirty="0" smtClean="0">
              <a:ea typeface="Times New Roman" pitchFamily="18" charset="0"/>
              <a:cs typeface="B Titr" panose="00000700000000000000" pitchFamily="2" charset="-78"/>
            </a:endParaRPr>
          </a:p>
          <a:p>
            <a:pPr algn="ctr" eaLnBrk="1" hangingPunct="1">
              <a:defRPr/>
            </a:pPr>
            <a:r>
              <a:rPr lang="fa-IR" sz="2000" b="1" dirty="0" smtClean="0">
                <a:solidFill>
                  <a:srgbClr val="1F7EE7"/>
                </a:solidFill>
                <a:ea typeface="Times New Roman" pitchFamily="18" charset="0"/>
                <a:cs typeface="B Titr" panose="00000700000000000000" pitchFamily="2" charset="-78"/>
              </a:rPr>
              <a:t>بهار 95</a:t>
            </a:r>
            <a:endParaRPr lang="en-US" sz="2000" b="1" dirty="0">
              <a:solidFill>
                <a:srgbClr val="1F7EE7"/>
              </a:solidFill>
              <a:ea typeface="Times New Roman" pitchFamily="18" charset="0"/>
              <a:cs typeface="B Titr" panose="00000700000000000000" pitchFamily="2" charset="-78"/>
            </a:endParaRPr>
          </a:p>
          <a:p>
            <a:pPr algn="ctr" eaLnBrk="1" hangingPunct="1">
              <a:defRPr/>
            </a:pPr>
            <a:endParaRPr lang="fa-IR" sz="3800" b="1" dirty="0" smtClean="0">
              <a:solidFill>
                <a:srgbClr val="00CC00"/>
              </a:solidFill>
              <a:ea typeface="Times New Roman" pitchFamily="18" charset="0"/>
              <a:cs typeface="B Titr" panose="00000700000000000000" pitchFamily="2" charset="-78"/>
            </a:endParaRP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animEffect transition="in" filter="fade">
                                      <p:cBhvr>
                                        <p:cTn id="7" dur="500"/>
                                        <p:tgtEl>
                                          <p:spTgt spid="5">
                                            <p:txEl>
                                              <p:pRg st="3" end="3"/>
                                            </p:txEl>
                                          </p:spTgt>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5">
                                            <p:txEl>
                                              <p:pRg st="5" end="5"/>
                                            </p:txEl>
                                          </p:spTgt>
                                        </p:tgtEl>
                                        <p:attrNameLst>
                                          <p:attrName>style.visibility</p:attrName>
                                        </p:attrNameLst>
                                      </p:cBhvr>
                                      <p:to>
                                        <p:strVal val="visible"/>
                                      </p:to>
                                    </p:set>
                                    <p:animEffect transition="in" filter="wipe(right)">
                                      <p:cBhvr>
                                        <p:cTn id="11" dur="1500"/>
                                        <p:tgtEl>
                                          <p:spTgt spid="5">
                                            <p:txEl>
                                              <p:pRg st="5" end="5"/>
                                            </p:txEl>
                                          </p:spTgt>
                                        </p:tgtEl>
                                      </p:cBhvr>
                                    </p:animEffect>
                                  </p:childTnLst>
                                </p:cTn>
                              </p:par>
                            </p:childTnLst>
                          </p:cTn>
                        </p:par>
                        <p:par>
                          <p:cTn id="12" fill="hold">
                            <p:stCondLst>
                              <p:cond delay="2000"/>
                            </p:stCondLst>
                            <p:childTnLst>
                              <p:par>
                                <p:cTn id="13" presetID="22" presetClass="entr" presetSubtype="2" fill="hold" nodeType="afterEffect">
                                  <p:stCondLst>
                                    <p:cond delay="0"/>
                                  </p:stCondLst>
                                  <p:childTnLst>
                                    <p:set>
                                      <p:cBhvr>
                                        <p:cTn id="14" dur="1" fill="hold">
                                          <p:stCondLst>
                                            <p:cond delay="0"/>
                                          </p:stCondLst>
                                        </p:cTn>
                                        <p:tgtEl>
                                          <p:spTgt spid="5">
                                            <p:txEl>
                                              <p:pRg st="6" end="6"/>
                                            </p:txEl>
                                          </p:spTgt>
                                        </p:tgtEl>
                                        <p:attrNameLst>
                                          <p:attrName>style.visibility</p:attrName>
                                        </p:attrNameLst>
                                      </p:cBhvr>
                                      <p:to>
                                        <p:strVal val="visible"/>
                                      </p:to>
                                    </p:set>
                                    <p:animEffect transition="in" filter="wipe(right)">
                                      <p:cBhvr>
                                        <p:cTn id="15" dur="1500"/>
                                        <p:tgtEl>
                                          <p:spTgt spid="5">
                                            <p:txEl>
                                              <p:pRg st="6" end="6"/>
                                            </p:txEl>
                                          </p:spTgt>
                                        </p:tgtEl>
                                      </p:cBhvr>
                                    </p:animEffect>
                                  </p:childTnLst>
                                </p:cTn>
                              </p:par>
                            </p:childTnLst>
                          </p:cTn>
                        </p:par>
                        <p:par>
                          <p:cTn id="16" fill="hold">
                            <p:stCondLst>
                              <p:cond delay="3500"/>
                            </p:stCondLst>
                            <p:childTnLst>
                              <p:par>
                                <p:cTn id="17" presetID="22" presetClass="entr" presetSubtype="2" fill="hold" nodeType="afterEffect">
                                  <p:stCondLst>
                                    <p:cond delay="0"/>
                                  </p:stCondLst>
                                  <p:childTnLst>
                                    <p:set>
                                      <p:cBhvr>
                                        <p:cTn id="18" dur="1" fill="hold">
                                          <p:stCondLst>
                                            <p:cond delay="0"/>
                                          </p:stCondLst>
                                        </p:cTn>
                                        <p:tgtEl>
                                          <p:spTgt spid="5">
                                            <p:txEl>
                                              <p:pRg st="7" end="7"/>
                                            </p:txEl>
                                          </p:spTgt>
                                        </p:tgtEl>
                                        <p:attrNameLst>
                                          <p:attrName>style.visibility</p:attrName>
                                        </p:attrNameLst>
                                      </p:cBhvr>
                                      <p:to>
                                        <p:strVal val="visible"/>
                                      </p:to>
                                    </p:set>
                                    <p:animEffect transition="in" filter="wipe(right)">
                                      <p:cBhvr>
                                        <p:cTn id="19" dur="1500"/>
                                        <p:tgtEl>
                                          <p:spTgt spid="5">
                                            <p:txEl>
                                              <p:pRg st="7" end="7"/>
                                            </p:txEl>
                                          </p:spTgt>
                                        </p:tgtEl>
                                      </p:cBhvr>
                                    </p:animEffect>
                                  </p:childTnLst>
                                </p:cTn>
                              </p:par>
                            </p:childTnLst>
                          </p:cTn>
                        </p:par>
                        <p:par>
                          <p:cTn id="20" fill="hold">
                            <p:stCondLst>
                              <p:cond delay="5000"/>
                            </p:stCondLst>
                            <p:childTnLst>
                              <p:par>
                                <p:cTn id="21" presetID="6" presetClass="entr" presetSubtype="16" fill="hold" nodeType="afterEffect">
                                  <p:stCondLst>
                                    <p:cond delay="0"/>
                                  </p:stCondLst>
                                  <p:childTnLst>
                                    <p:set>
                                      <p:cBhvr>
                                        <p:cTn id="22" dur="1" fill="hold">
                                          <p:stCondLst>
                                            <p:cond delay="0"/>
                                          </p:stCondLst>
                                        </p:cTn>
                                        <p:tgtEl>
                                          <p:spTgt spid="5">
                                            <p:txEl>
                                              <p:pRg st="9" end="9"/>
                                            </p:txEl>
                                          </p:spTgt>
                                        </p:tgtEl>
                                        <p:attrNameLst>
                                          <p:attrName>style.visibility</p:attrName>
                                        </p:attrNameLst>
                                      </p:cBhvr>
                                      <p:to>
                                        <p:strVal val="visible"/>
                                      </p:to>
                                    </p:set>
                                    <p:animEffect transition="in" filter="circle(in)">
                                      <p:cBhvr>
                                        <p:cTn id="23" dur="1250"/>
                                        <p:tgtEl>
                                          <p:spTgt spid="5">
                                            <p:txEl>
                                              <p:pRg st="9" end="9"/>
                                            </p:txEl>
                                          </p:spTgt>
                                        </p:tgtEl>
                                      </p:cBhvr>
                                    </p:animEffect>
                                  </p:childTnLst>
                                </p:cTn>
                              </p:par>
                            </p:childTnLst>
                          </p:cTn>
                        </p:par>
                        <p:par>
                          <p:cTn id="24" fill="hold">
                            <p:stCondLst>
                              <p:cond delay="6250"/>
                            </p:stCondLst>
                            <p:childTnLst>
                              <p:par>
                                <p:cTn id="25" presetID="6" presetClass="entr" presetSubtype="16" fill="hold" nodeType="afterEffect">
                                  <p:stCondLst>
                                    <p:cond delay="0"/>
                                  </p:stCondLst>
                                  <p:childTnLst>
                                    <p:set>
                                      <p:cBhvr>
                                        <p:cTn id="26" dur="1" fill="hold">
                                          <p:stCondLst>
                                            <p:cond delay="0"/>
                                          </p:stCondLst>
                                        </p:cTn>
                                        <p:tgtEl>
                                          <p:spTgt spid="5">
                                            <p:txEl>
                                              <p:pRg st="10" end="10"/>
                                            </p:txEl>
                                          </p:spTgt>
                                        </p:tgtEl>
                                        <p:attrNameLst>
                                          <p:attrName>style.visibility</p:attrName>
                                        </p:attrNameLst>
                                      </p:cBhvr>
                                      <p:to>
                                        <p:strVal val="visible"/>
                                      </p:to>
                                    </p:set>
                                    <p:animEffect transition="in" filter="circle(in)">
                                      <p:cBhvr>
                                        <p:cTn id="27" dur="1250"/>
                                        <p:tgtEl>
                                          <p:spTgt spid="5">
                                            <p:txEl>
                                              <p:pRg st="10" end="10"/>
                                            </p:txEl>
                                          </p:spTgt>
                                        </p:tgtEl>
                                      </p:cBhvr>
                                    </p:animEffect>
                                  </p:childTnLst>
                                </p:cTn>
                              </p:par>
                            </p:childTnLst>
                          </p:cTn>
                        </p:par>
                        <p:par>
                          <p:cTn id="28" fill="hold">
                            <p:stCondLst>
                              <p:cond delay="7500"/>
                            </p:stCondLst>
                            <p:childTnLst>
                              <p:par>
                                <p:cTn id="29" presetID="6" presetClass="entr" presetSubtype="16" fill="hold" nodeType="afterEffect">
                                  <p:stCondLst>
                                    <p:cond delay="0"/>
                                  </p:stCondLst>
                                  <p:childTnLst>
                                    <p:set>
                                      <p:cBhvr>
                                        <p:cTn id="30" dur="1" fill="hold">
                                          <p:stCondLst>
                                            <p:cond delay="0"/>
                                          </p:stCondLst>
                                        </p:cTn>
                                        <p:tgtEl>
                                          <p:spTgt spid="5">
                                            <p:txEl>
                                              <p:pRg st="12" end="12"/>
                                            </p:txEl>
                                          </p:spTgt>
                                        </p:tgtEl>
                                        <p:attrNameLst>
                                          <p:attrName>style.visibility</p:attrName>
                                        </p:attrNameLst>
                                      </p:cBhvr>
                                      <p:to>
                                        <p:strVal val="visible"/>
                                      </p:to>
                                    </p:set>
                                    <p:animEffect transition="in" filter="circle(in)">
                                      <p:cBhvr>
                                        <p:cTn id="31" dur="1500"/>
                                        <p:tgtEl>
                                          <p:spTgt spid="5">
                                            <p:txEl>
                                              <p:pRg st="12" end="12"/>
                                            </p:txEl>
                                          </p:spTgt>
                                        </p:tgtEl>
                                      </p:cBhvr>
                                    </p:animEffect>
                                  </p:childTnLst>
                                </p:cTn>
                              </p:par>
                            </p:childTnLst>
                          </p:cTn>
                        </p:par>
                        <p:par>
                          <p:cTn id="32" fill="hold">
                            <p:stCondLst>
                              <p:cond delay="9000"/>
                            </p:stCondLst>
                            <p:childTnLst>
                              <p:par>
                                <p:cTn id="33" presetID="6" presetClass="entr" presetSubtype="16" fill="hold" nodeType="afterEffect">
                                  <p:stCondLst>
                                    <p:cond delay="0"/>
                                  </p:stCondLst>
                                  <p:childTnLst>
                                    <p:set>
                                      <p:cBhvr>
                                        <p:cTn id="34" dur="1" fill="hold">
                                          <p:stCondLst>
                                            <p:cond delay="0"/>
                                          </p:stCondLst>
                                        </p:cTn>
                                        <p:tgtEl>
                                          <p:spTgt spid="5">
                                            <p:txEl>
                                              <p:pRg st="13" end="13"/>
                                            </p:txEl>
                                          </p:spTgt>
                                        </p:tgtEl>
                                        <p:attrNameLst>
                                          <p:attrName>style.visibility</p:attrName>
                                        </p:attrNameLst>
                                      </p:cBhvr>
                                      <p:to>
                                        <p:strVal val="visible"/>
                                      </p:to>
                                    </p:set>
                                    <p:animEffect transition="in" filter="circle(in)">
                                      <p:cBhvr>
                                        <p:cTn id="35" dur="1500"/>
                                        <p:tgtEl>
                                          <p:spTgt spid="5">
                                            <p:txEl>
                                              <p:pRg st="13" end="13"/>
                                            </p:txEl>
                                          </p:spTgt>
                                        </p:tgtEl>
                                      </p:cBhvr>
                                    </p:animEffect>
                                  </p:childTnLst>
                                </p:cTn>
                              </p:par>
                            </p:childTnLst>
                          </p:cTn>
                        </p:par>
                        <p:par>
                          <p:cTn id="36" fill="hold">
                            <p:stCondLst>
                              <p:cond delay="10500"/>
                            </p:stCondLst>
                            <p:childTnLst>
                              <p:par>
                                <p:cTn id="37" presetID="6" presetClass="entr" presetSubtype="16" fill="hold" nodeType="afterEffect">
                                  <p:stCondLst>
                                    <p:cond delay="0"/>
                                  </p:stCondLst>
                                  <p:childTnLst>
                                    <p:set>
                                      <p:cBhvr>
                                        <p:cTn id="38" dur="1" fill="hold">
                                          <p:stCondLst>
                                            <p:cond delay="0"/>
                                          </p:stCondLst>
                                        </p:cTn>
                                        <p:tgtEl>
                                          <p:spTgt spid="5">
                                            <p:txEl>
                                              <p:pRg st="15" end="15"/>
                                            </p:txEl>
                                          </p:spTgt>
                                        </p:tgtEl>
                                        <p:attrNameLst>
                                          <p:attrName>style.visibility</p:attrName>
                                        </p:attrNameLst>
                                      </p:cBhvr>
                                      <p:to>
                                        <p:strVal val="visible"/>
                                      </p:to>
                                    </p:set>
                                    <p:animEffect transition="in" filter="circle(in)">
                                      <p:cBhvr>
                                        <p:cTn id="39" dur="1500"/>
                                        <p:tgtEl>
                                          <p:spTgt spid="5">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434" name="Rectangle 1"/>
          <p:cNvSpPr>
            <a:spLocks noChangeArrowheads="1"/>
          </p:cNvSpPr>
          <p:nvPr/>
        </p:nvSpPr>
        <p:spPr bwMode="auto">
          <a:xfrm>
            <a:off x="611560" y="44624"/>
            <a:ext cx="8496944" cy="637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lvl="1" algn="r" rtl="1" eaLnBrk="1" hangingPunct="1"/>
            <a:r>
              <a:rPr lang="fa-IR" sz="2400" b="1" dirty="0" smtClean="0">
                <a:solidFill>
                  <a:srgbClr val="C00000"/>
                </a:solidFill>
                <a:cs typeface="B Koodak" panose="00000700000000000000" pitchFamily="2" charset="-78"/>
              </a:rPr>
              <a:t>۸)   </a:t>
            </a:r>
            <a:r>
              <a:rPr lang="fa-IR" sz="2400" b="1" dirty="0">
                <a:solidFill>
                  <a:srgbClr val="0070C0"/>
                </a:solidFill>
                <a:cs typeface="B Koodak" panose="00000700000000000000" pitchFamily="2" charset="-78"/>
              </a:rPr>
              <a:t>بيمه حيوانات </a:t>
            </a:r>
            <a:r>
              <a:rPr lang="fa-IR" sz="2400" b="1" dirty="0" smtClean="0">
                <a:solidFill>
                  <a:srgbClr val="0070C0"/>
                </a:solidFill>
                <a:cs typeface="B Koodak" panose="00000700000000000000" pitchFamily="2" charset="-78"/>
              </a:rPr>
              <a:t>خانگي </a:t>
            </a:r>
            <a:r>
              <a:rPr lang="en-US" sz="2400" b="1" dirty="0" smtClean="0">
                <a:solidFill>
                  <a:srgbClr val="0070C0"/>
                </a:solidFill>
                <a:cs typeface="B Koodak" panose="00000700000000000000" pitchFamily="2" charset="-78"/>
              </a:rPr>
              <a:t>(pet insurance)</a:t>
            </a:r>
            <a:r>
              <a:rPr lang="fa-IR" sz="2400" b="1" dirty="0" smtClean="0">
                <a:solidFill>
                  <a:srgbClr val="0070C0"/>
                </a:solidFill>
                <a:cs typeface="B Koodak" panose="00000700000000000000" pitchFamily="2" charset="-78"/>
              </a:rPr>
              <a:t> :</a:t>
            </a:r>
            <a:endParaRPr lang="en-US" sz="2400" b="1" dirty="0" smtClean="0">
              <a:solidFill>
                <a:srgbClr val="0070C0"/>
              </a:solidFill>
              <a:cs typeface="B Koodak" panose="00000700000000000000" pitchFamily="2" charset="-78"/>
            </a:endParaRPr>
          </a:p>
          <a:p>
            <a:pPr algn="r" rtl="1" eaLnBrk="1" hangingPunct="1"/>
            <a:r>
              <a:rPr lang="fa-IR" sz="2400" dirty="0" smtClean="0">
                <a:cs typeface="B Nazanin" panose="00000400000000000000" pitchFamily="2" charset="-78"/>
              </a:rPr>
              <a:t>بيماري </a:t>
            </a:r>
            <a:r>
              <a:rPr lang="fa-IR" sz="2400" dirty="0">
                <a:cs typeface="B Nazanin" panose="00000400000000000000" pitchFamily="2" charset="-78"/>
              </a:rPr>
              <a:t>يا جراحت ناشي از حادثه براي حيوان </a:t>
            </a:r>
            <a:r>
              <a:rPr lang="fa-IR" sz="2400" dirty="0" smtClean="0">
                <a:cs typeface="B Nazanin" panose="00000400000000000000" pitchFamily="2" charset="-78"/>
              </a:rPr>
              <a:t>خانگي</a:t>
            </a:r>
            <a:endParaRPr lang="fa-IR" sz="2400" dirty="0">
              <a:cs typeface="B Nazanin" panose="00000400000000000000" pitchFamily="2" charset="-78"/>
            </a:endParaRPr>
          </a:p>
          <a:p>
            <a:pPr algn="r" rtl="1" eaLnBrk="1" hangingPunct="1"/>
            <a:endParaRPr lang="fa-IR" altLang="en-US" sz="2400" dirty="0" smtClean="0">
              <a:latin typeface="IRZar" pitchFamily="2" charset="-78"/>
              <a:cs typeface="B Nazanin" panose="00000400000000000000" pitchFamily="2" charset="-78"/>
            </a:endParaRPr>
          </a:p>
          <a:p>
            <a:pPr lvl="1" algn="r" rtl="1" eaLnBrk="1" hangingPunct="1"/>
            <a:r>
              <a:rPr lang="fa-IR" sz="2400" b="1" dirty="0" smtClean="0">
                <a:solidFill>
                  <a:srgbClr val="C00000"/>
                </a:solidFill>
                <a:cs typeface="B Koodak" panose="00000700000000000000" pitchFamily="2" charset="-78"/>
              </a:rPr>
              <a:t>۹)</a:t>
            </a:r>
            <a:r>
              <a:rPr lang="fa-IR" sz="2400" b="1" dirty="0" smtClean="0">
                <a:solidFill>
                  <a:srgbClr val="0070C0"/>
                </a:solidFill>
                <a:cs typeface="B Koodak" panose="00000700000000000000" pitchFamily="2" charset="-78"/>
              </a:rPr>
              <a:t>   بيمه </a:t>
            </a:r>
            <a:r>
              <a:rPr lang="fa-IR" sz="2400" b="1" dirty="0">
                <a:solidFill>
                  <a:srgbClr val="0070C0"/>
                </a:solidFill>
                <a:cs typeface="B Koodak" panose="00000700000000000000" pitchFamily="2" charset="-78"/>
              </a:rPr>
              <a:t>آدم ربايي و غرامت آزاد سازي </a:t>
            </a:r>
            <a:r>
              <a:rPr lang="fa-IR" sz="2400" b="1" dirty="0" smtClean="0">
                <a:solidFill>
                  <a:srgbClr val="0070C0"/>
                </a:solidFill>
                <a:cs typeface="B Koodak" panose="00000700000000000000" pitchFamily="2" charset="-78"/>
              </a:rPr>
              <a:t>آن </a:t>
            </a:r>
            <a:r>
              <a:rPr lang="en-US" sz="2400" b="1" dirty="0" smtClean="0">
                <a:solidFill>
                  <a:srgbClr val="0070C0"/>
                </a:solidFill>
                <a:cs typeface="B Koodak" panose="00000700000000000000" pitchFamily="2" charset="-78"/>
              </a:rPr>
              <a:t>  </a:t>
            </a:r>
            <a:r>
              <a:rPr lang="en-US" sz="2400" b="1" dirty="0">
                <a:solidFill>
                  <a:srgbClr val="0070C0"/>
                </a:solidFill>
                <a:cs typeface="B Koodak" panose="00000700000000000000" pitchFamily="2" charset="-78"/>
              </a:rPr>
              <a:t>: (kidnap and ransom)</a:t>
            </a:r>
            <a:endParaRPr lang="fa-IR" altLang="en-US" sz="2400" b="1" dirty="0">
              <a:solidFill>
                <a:srgbClr val="0070C0"/>
              </a:solidFill>
              <a:latin typeface="IRZar" pitchFamily="2" charset="-78"/>
              <a:cs typeface="B Koodak" panose="00000700000000000000" pitchFamily="2" charset="-78"/>
            </a:endParaRPr>
          </a:p>
          <a:p>
            <a:pPr algn="r" rtl="1" eaLnBrk="1" hangingPunct="1"/>
            <a:r>
              <a:rPr lang="fa-IR" sz="2400" dirty="0">
                <a:cs typeface="B Nazanin" panose="00000400000000000000" pitchFamily="2" charset="-78"/>
              </a:rPr>
              <a:t>براي پوشش افراد يا شركتهايي كه در مناطق پر ريسك قرار دارند طراحي شده است .پوشش هاي معمول آن عبارت است از هزينه هاي آدم ربايي ، اخاذي و ‌هواپيما ربايي</a:t>
            </a:r>
            <a:r>
              <a:rPr lang="fa-IR" sz="2400" dirty="0" smtClean="0">
                <a:cs typeface="B Nazanin" panose="00000400000000000000" pitchFamily="2" charset="-78"/>
              </a:rPr>
              <a:t>.</a:t>
            </a:r>
          </a:p>
          <a:p>
            <a:pPr algn="r" rtl="1" eaLnBrk="1" hangingPunct="1"/>
            <a:endParaRPr lang="fa-IR" sz="2400" b="1" dirty="0">
              <a:solidFill>
                <a:srgbClr val="0070C0"/>
              </a:solidFill>
              <a:cs typeface="B Nazanin" panose="00000400000000000000" pitchFamily="2" charset="-78"/>
            </a:endParaRPr>
          </a:p>
          <a:p>
            <a:pPr lvl="1" algn="r" rtl="1" eaLnBrk="1" hangingPunct="1"/>
            <a:r>
              <a:rPr lang="fa-IR" sz="2400" b="1" dirty="0" smtClean="0">
                <a:solidFill>
                  <a:srgbClr val="C00000"/>
                </a:solidFill>
                <a:cs typeface="B Koodak" panose="00000700000000000000" pitchFamily="2" charset="-78"/>
              </a:rPr>
              <a:t>۱۰)   </a:t>
            </a:r>
            <a:r>
              <a:rPr lang="fa-IR" sz="2400" b="1" dirty="0" smtClean="0">
                <a:solidFill>
                  <a:srgbClr val="0070C0"/>
                </a:solidFill>
                <a:cs typeface="B Koodak" panose="00000700000000000000" pitchFamily="2" charset="-78"/>
              </a:rPr>
              <a:t>بيمه </a:t>
            </a:r>
            <a:r>
              <a:rPr lang="fa-IR" sz="2400" b="1" dirty="0">
                <a:solidFill>
                  <a:srgbClr val="0070C0"/>
                </a:solidFill>
                <a:cs typeface="B Koodak" panose="00000700000000000000" pitchFamily="2" charset="-78"/>
              </a:rPr>
              <a:t>غرامت </a:t>
            </a:r>
            <a:r>
              <a:rPr lang="fa-IR" sz="2400" b="1" dirty="0" smtClean="0">
                <a:solidFill>
                  <a:srgbClr val="0070C0"/>
                </a:solidFill>
                <a:cs typeface="B Koodak" panose="00000700000000000000" pitchFamily="2" charset="-78"/>
              </a:rPr>
              <a:t>جايزه </a:t>
            </a:r>
            <a:r>
              <a:rPr lang="en-US" sz="2400" b="1" dirty="0">
                <a:solidFill>
                  <a:srgbClr val="0070C0"/>
                </a:solidFill>
                <a:cs typeface="B Koodak" panose="00000700000000000000" pitchFamily="2" charset="-78"/>
              </a:rPr>
              <a:t>(prize indemnity insurance</a:t>
            </a:r>
            <a:r>
              <a:rPr lang="en-US" sz="2400" b="1" dirty="0" smtClean="0">
                <a:solidFill>
                  <a:srgbClr val="0070C0"/>
                </a:solidFill>
                <a:cs typeface="B Koodak" panose="00000700000000000000" pitchFamily="2" charset="-78"/>
              </a:rPr>
              <a:t>)</a:t>
            </a:r>
            <a:r>
              <a:rPr lang="fa-IR" sz="2400" b="1" dirty="0" smtClean="0">
                <a:solidFill>
                  <a:srgbClr val="0070C0"/>
                </a:solidFill>
                <a:cs typeface="B Koodak" panose="00000700000000000000" pitchFamily="2" charset="-78"/>
              </a:rPr>
              <a:t> :</a:t>
            </a:r>
          </a:p>
          <a:p>
            <a:pPr algn="r" rtl="1" eaLnBrk="1" hangingPunct="1"/>
            <a:r>
              <a:rPr lang="fa-IR" sz="2400" dirty="0">
                <a:cs typeface="B Nazanin" panose="00000400000000000000" pitchFamily="2" charset="-78"/>
              </a:rPr>
              <a:t>به جاي نگهداري وجه نقد براي پوشش جوايز بزرگ، برگزار‌كننده‌ها حق بيمه‌اي به شركت بيمه مي‌دهند تا جايزه‌اي به بيمه شده پرداخت شود. شانس برنده شدن به شركت‌كنندگان داده مي‌شود</a:t>
            </a:r>
            <a:r>
              <a:rPr lang="fa-IR" sz="2400" dirty="0" smtClean="0">
                <a:cs typeface="B Nazanin" panose="00000400000000000000" pitchFamily="2" charset="-78"/>
              </a:rPr>
              <a:t>.</a:t>
            </a:r>
          </a:p>
          <a:p>
            <a:pPr algn="r" rtl="1" eaLnBrk="1" hangingPunct="1"/>
            <a:endParaRPr lang="fa-IR" sz="2400" b="1" dirty="0">
              <a:solidFill>
                <a:srgbClr val="0070C0"/>
              </a:solidFill>
              <a:cs typeface="B Nazanin" panose="00000400000000000000" pitchFamily="2" charset="-78"/>
            </a:endParaRPr>
          </a:p>
          <a:p>
            <a:pPr lvl="1" algn="r" rtl="1" eaLnBrk="1" hangingPunct="1"/>
            <a:r>
              <a:rPr lang="fa-IR" sz="2400" b="1" dirty="0" smtClean="0">
                <a:solidFill>
                  <a:srgbClr val="C00000"/>
                </a:solidFill>
                <a:cs typeface="B Koodak" panose="00000700000000000000" pitchFamily="2" charset="-78"/>
              </a:rPr>
              <a:t>۱۱)   </a:t>
            </a:r>
            <a:r>
              <a:rPr lang="fa-IR" sz="2400" b="1" dirty="0" smtClean="0">
                <a:solidFill>
                  <a:srgbClr val="0070C0"/>
                </a:solidFill>
                <a:cs typeface="B Koodak" panose="00000700000000000000" pitchFamily="2" charset="-78"/>
              </a:rPr>
              <a:t>بيمه </a:t>
            </a:r>
            <a:r>
              <a:rPr lang="fa-IR" sz="2400" b="1" dirty="0">
                <a:solidFill>
                  <a:srgbClr val="0070C0"/>
                </a:solidFill>
                <a:cs typeface="B Koodak" panose="00000700000000000000" pitchFamily="2" charset="-78"/>
              </a:rPr>
              <a:t>زنجيره ارزش يا كار در جريان </a:t>
            </a:r>
            <a:r>
              <a:rPr lang="fa-IR" sz="2400" b="1" dirty="0" smtClean="0">
                <a:solidFill>
                  <a:srgbClr val="0070C0"/>
                </a:solidFill>
                <a:cs typeface="B Koodak" panose="00000700000000000000" pitchFamily="2" charset="-78"/>
              </a:rPr>
              <a:t>ساخت </a:t>
            </a:r>
          </a:p>
          <a:p>
            <a:pPr rtl="1" eaLnBrk="1" hangingPunct="1"/>
            <a:r>
              <a:rPr lang="en-US" sz="2400" b="1" dirty="0" smtClean="0">
                <a:solidFill>
                  <a:srgbClr val="0070C0"/>
                </a:solidFill>
                <a:cs typeface="B Koodak" panose="00000700000000000000" pitchFamily="2" charset="-78"/>
              </a:rPr>
              <a:t>     (</a:t>
            </a:r>
            <a:r>
              <a:rPr lang="en-US" sz="2400" b="1" dirty="0">
                <a:solidFill>
                  <a:srgbClr val="0070C0"/>
                </a:solidFill>
                <a:cs typeface="B Koodak" panose="00000700000000000000" pitchFamily="2" charset="-78"/>
              </a:rPr>
              <a:t>work in progress policy</a:t>
            </a:r>
            <a:r>
              <a:rPr lang="en-US" sz="2400" b="1" dirty="0" smtClean="0">
                <a:solidFill>
                  <a:srgbClr val="0070C0"/>
                </a:solidFill>
                <a:cs typeface="B Koodak" panose="00000700000000000000" pitchFamily="2" charset="-78"/>
              </a:rPr>
              <a:t>)</a:t>
            </a:r>
          </a:p>
          <a:p>
            <a:pPr algn="r" rtl="1" eaLnBrk="1" hangingPunct="1"/>
            <a:r>
              <a:rPr lang="fa-IR" sz="2400" dirty="0" smtClean="0">
                <a:cs typeface="B Nazanin" panose="00000400000000000000" pitchFamily="2" charset="-78"/>
              </a:rPr>
              <a:t>تعداد </a:t>
            </a:r>
            <a:r>
              <a:rPr lang="fa-IR" sz="2400" dirty="0">
                <a:cs typeface="B Nazanin" panose="00000400000000000000" pitchFamily="2" charset="-78"/>
              </a:rPr>
              <a:t>زيادي از موسسات، جزئي از يك زنجيره ارزش محسوب مي شوند . در قرارداد بيمه زنجيره ،‌ارزش يا كار در جريان ساخت ، خسارت مربوط به ورشكستگي بخشي از اين زنجيره براي بخشي ديگر كه در حال انجام كار است، تحت پوشش قرار مي گيرد.</a:t>
            </a:r>
            <a:endParaRPr lang="en-US" sz="2400" b="1" dirty="0" smtClean="0">
              <a:solidFill>
                <a:srgbClr val="0070C0"/>
              </a:solidFill>
              <a:cs typeface="B Nazanin" panose="00000400000000000000" pitchFamily="2" charset="-78"/>
            </a:endParaRP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18434">
                                            <p:txEl>
                                              <p:pRg st="0" end="0"/>
                                            </p:txEl>
                                          </p:spTgt>
                                        </p:tgtEl>
                                        <p:attrNameLst>
                                          <p:attrName>style.visibility</p:attrName>
                                        </p:attrNameLst>
                                      </p:cBhvr>
                                      <p:to>
                                        <p:strVal val="visible"/>
                                      </p:to>
                                    </p:set>
                                    <p:animEffect transition="in" filter="fade">
                                      <p:cBhvr>
                                        <p:cTn id="7" dur="1000"/>
                                        <p:tgtEl>
                                          <p:spTgt spid="18434">
                                            <p:txEl>
                                              <p:pRg st="0" end="0"/>
                                            </p:txEl>
                                          </p:spTgt>
                                        </p:tgtEl>
                                      </p:cBhvr>
                                    </p:animEffect>
                                    <p:anim calcmode="lin" valueType="num">
                                      <p:cBhvr>
                                        <p:cTn id="8" dur="1000" fill="hold"/>
                                        <p:tgtEl>
                                          <p:spTgt spid="18434">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18434">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8434">
                                            <p:txEl>
                                              <p:pRg st="0" end="0"/>
                                            </p:txEl>
                                          </p:spTgt>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42" presetClass="entr" presetSubtype="0" fill="hold" nodeType="afterEffect">
                                  <p:stCondLst>
                                    <p:cond delay="0"/>
                                  </p:stCondLst>
                                  <p:childTnLst>
                                    <p:set>
                                      <p:cBhvr>
                                        <p:cTn id="13" dur="1" fill="hold">
                                          <p:stCondLst>
                                            <p:cond delay="0"/>
                                          </p:stCondLst>
                                        </p:cTn>
                                        <p:tgtEl>
                                          <p:spTgt spid="18434">
                                            <p:txEl>
                                              <p:pRg st="1" end="1"/>
                                            </p:txEl>
                                          </p:spTgt>
                                        </p:tgtEl>
                                        <p:attrNameLst>
                                          <p:attrName>style.visibility</p:attrName>
                                        </p:attrNameLst>
                                      </p:cBhvr>
                                      <p:to>
                                        <p:strVal val="visible"/>
                                      </p:to>
                                    </p:set>
                                    <p:animEffect transition="in" filter="fade">
                                      <p:cBhvr>
                                        <p:cTn id="14" dur="1000"/>
                                        <p:tgtEl>
                                          <p:spTgt spid="18434">
                                            <p:txEl>
                                              <p:pRg st="1" end="1"/>
                                            </p:txEl>
                                          </p:spTgt>
                                        </p:tgtEl>
                                      </p:cBhvr>
                                    </p:animEffect>
                                    <p:anim calcmode="lin" valueType="num">
                                      <p:cBhvr>
                                        <p:cTn id="15" dur="1000" fill="hold"/>
                                        <p:tgtEl>
                                          <p:spTgt spid="1843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8434">
                                            <p:txEl>
                                              <p:pRg st="1" end="1"/>
                                            </p:txEl>
                                          </p:spTgt>
                                        </p:tgtEl>
                                        <p:attrNameLst>
                                          <p:attrName>ppt_y</p:attrName>
                                        </p:attrNameLst>
                                      </p:cBhvr>
                                      <p:tavLst>
                                        <p:tav tm="0">
                                          <p:val>
                                            <p:strVal val="#ppt_y+.1"/>
                                          </p:val>
                                        </p:tav>
                                        <p:tav tm="100000">
                                          <p:val>
                                            <p:strVal val="#ppt_y"/>
                                          </p:val>
                                        </p:tav>
                                      </p:tavLst>
                                    </p:anim>
                                  </p:childTnLst>
                                </p:cTn>
                              </p:par>
                            </p:childTnLst>
                          </p:cTn>
                        </p:par>
                        <p:par>
                          <p:cTn id="17" fill="hold">
                            <p:stCondLst>
                              <p:cond delay="2000"/>
                            </p:stCondLst>
                            <p:childTnLst>
                              <p:par>
                                <p:cTn id="18" presetID="37" presetClass="entr" presetSubtype="0" fill="hold" nodeType="afterEffect">
                                  <p:stCondLst>
                                    <p:cond delay="0"/>
                                  </p:stCondLst>
                                  <p:childTnLst>
                                    <p:set>
                                      <p:cBhvr>
                                        <p:cTn id="19" dur="1" fill="hold">
                                          <p:stCondLst>
                                            <p:cond delay="0"/>
                                          </p:stCondLst>
                                        </p:cTn>
                                        <p:tgtEl>
                                          <p:spTgt spid="18434">
                                            <p:txEl>
                                              <p:pRg st="3" end="3"/>
                                            </p:txEl>
                                          </p:spTgt>
                                        </p:tgtEl>
                                        <p:attrNameLst>
                                          <p:attrName>style.visibility</p:attrName>
                                        </p:attrNameLst>
                                      </p:cBhvr>
                                      <p:to>
                                        <p:strVal val="visible"/>
                                      </p:to>
                                    </p:set>
                                    <p:animEffect transition="in" filter="fade">
                                      <p:cBhvr>
                                        <p:cTn id="20" dur="1000"/>
                                        <p:tgtEl>
                                          <p:spTgt spid="18434">
                                            <p:txEl>
                                              <p:pRg st="3" end="3"/>
                                            </p:txEl>
                                          </p:spTgt>
                                        </p:tgtEl>
                                      </p:cBhvr>
                                    </p:animEffect>
                                    <p:anim calcmode="lin" valueType="num">
                                      <p:cBhvr>
                                        <p:cTn id="21" dur="1000" fill="hold"/>
                                        <p:tgtEl>
                                          <p:spTgt spid="18434">
                                            <p:txEl>
                                              <p:pRg st="3" end="3"/>
                                            </p:txEl>
                                          </p:spTgt>
                                        </p:tgtEl>
                                        <p:attrNameLst>
                                          <p:attrName>ppt_x</p:attrName>
                                        </p:attrNameLst>
                                      </p:cBhvr>
                                      <p:tavLst>
                                        <p:tav tm="0">
                                          <p:val>
                                            <p:strVal val="#ppt_x"/>
                                          </p:val>
                                        </p:tav>
                                        <p:tav tm="100000">
                                          <p:val>
                                            <p:strVal val="#ppt_x"/>
                                          </p:val>
                                        </p:tav>
                                      </p:tavLst>
                                    </p:anim>
                                    <p:anim calcmode="lin" valueType="num">
                                      <p:cBhvr>
                                        <p:cTn id="22" dur="900" decel="100000" fill="hold"/>
                                        <p:tgtEl>
                                          <p:spTgt spid="18434">
                                            <p:txEl>
                                              <p:pRg st="3" end="3"/>
                                            </p:txEl>
                                          </p:spTgt>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434">
                                            <p:txEl>
                                              <p:pRg st="3" end="3"/>
                                            </p:txEl>
                                          </p:spTgt>
                                        </p:tgtEl>
                                        <p:attrNameLst>
                                          <p:attrName>ppt_y</p:attrName>
                                        </p:attrNameLst>
                                      </p:cBhvr>
                                      <p:tavLst>
                                        <p:tav tm="0">
                                          <p:val>
                                            <p:strVal val="#ppt_y-.03"/>
                                          </p:val>
                                        </p:tav>
                                        <p:tav tm="100000">
                                          <p:val>
                                            <p:strVal val="#ppt_y"/>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18434">
                                            <p:txEl>
                                              <p:pRg st="4" end="4"/>
                                            </p:txEl>
                                          </p:spTgt>
                                        </p:tgtEl>
                                        <p:attrNameLst>
                                          <p:attrName>style.visibility</p:attrName>
                                        </p:attrNameLst>
                                      </p:cBhvr>
                                      <p:to>
                                        <p:strVal val="visible"/>
                                      </p:to>
                                    </p:set>
                                    <p:animEffect transition="in" filter="fade">
                                      <p:cBhvr>
                                        <p:cTn id="27" dur="1000"/>
                                        <p:tgtEl>
                                          <p:spTgt spid="18434">
                                            <p:txEl>
                                              <p:pRg st="4" end="4"/>
                                            </p:txEl>
                                          </p:spTgt>
                                        </p:tgtEl>
                                      </p:cBhvr>
                                    </p:animEffect>
                                    <p:anim calcmode="lin" valueType="num">
                                      <p:cBhvr>
                                        <p:cTn id="28" dur="1000" fill="hold"/>
                                        <p:tgtEl>
                                          <p:spTgt spid="18434">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18434">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8434">
                                            <p:txEl>
                                              <p:pRg st="6" end="6"/>
                                            </p:txEl>
                                          </p:spTgt>
                                        </p:tgtEl>
                                        <p:attrNameLst>
                                          <p:attrName>style.visibility</p:attrName>
                                        </p:attrNameLst>
                                      </p:cBhvr>
                                      <p:to>
                                        <p:strVal val="visible"/>
                                      </p:to>
                                    </p:set>
                                    <p:animEffect transition="in" filter="fade">
                                      <p:cBhvr>
                                        <p:cTn id="33" dur="1000"/>
                                        <p:tgtEl>
                                          <p:spTgt spid="18434">
                                            <p:txEl>
                                              <p:pRg st="6" end="6"/>
                                            </p:txEl>
                                          </p:spTgt>
                                        </p:tgtEl>
                                      </p:cBhvr>
                                    </p:animEffect>
                                    <p:anim calcmode="lin" valueType="num">
                                      <p:cBhvr>
                                        <p:cTn id="34" dur="1000" fill="hold"/>
                                        <p:tgtEl>
                                          <p:spTgt spid="18434">
                                            <p:txEl>
                                              <p:pRg st="6" end="6"/>
                                            </p:txEl>
                                          </p:spTgt>
                                        </p:tgtEl>
                                        <p:attrNameLst>
                                          <p:attrName>ppt_x</p:attrName>
                                        </p:attrNameLst>
                                      </p:cBhvr>
                                      <p:tavLst>
                                        <p:tav tm="0">
                                          <p:val>
                                            <p:strVal val="#ppt_x"/>
                                          </p:val>
                                        </p:tav>
                                        <p:tav tm="100000">
                                          <p:val>
                                            <p:strVal val="#ppt_x"/>
                                          </p:val>
                                        </p:tav>
                                      </p:tavLst>
                                    </p:anim>
                                    <p:anim calcmode="lin" valueType="num">
                                      <p:cBhvr>
                                        <p:cTn id="35" dur="900" decel="100000" fill="hold"/>
                                        <p:tgtEl>
                                          <p:spTgt spid="18434">
                                            <p:txEl>
                                              <p:pRg st="6" end="6"/>
                                            </p:txEl>
                                          </p:spTgt>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8434">
                                            <p:txEl>
                                              <p:pRg st="6" end="6"/>
                                            </p:txEl>
                                          </p:spTgt>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42" presetClass="entr" presetSubtype="0" fill="hold" nodeType="afterEffect">
                                  <p:stCondLst>
                                    <p:cond delay="0"/>
                                  </p:stCondLst>
                                  <p:childTnLst>
                                    <p:set>
                                      <p:cBhvr>
                                        <p:cTn id="39" dur="1" fill="hold">
                                          <p:stCondLst>
                                            <p:cond delay="0"/>
                                          </p:stCondLst>
                                        </p:cTn>
                                        <p:tgtEl>
                                          <p:spTgt spid="18434">
                                            <p:txEl>
                                              <p:pRg st="7" end="7"/>
                                            </p:txEl>
                                          </p:spTgt>
                                        </p:tgtEl>
                                        <p:attrNameLst>
                                          <p:attrName>style.visibility</p:attrName>
                                        </p:attrNameLst>
                                      </p:cBhvr>
                                      <p:to>
                                        <p:strVal val="visible"/>
                                      </p:to>
                                    </p:set>
                                    <p:animEffect transition="in" filter="fade">
                                      <p:cBhvr>
                                        <p:cTn id="40" dur="1000"/>
                                        <p:tgtEl>
                                          <p:spTgt spid="18434">
                                            <p:txEl>
                                              <p:pRg st="7" end="7"/>
                                            </p:txEl>
                                          </p:spTgt>
                                        </p:tgtEl>
                                      </p:cBhvr>
                                    </p:animEffect>
                                    <p:anim calcmode="lin" valueType="num">
                                      <p:cBhvr>
                                        <p:cTn id="41" dur="1000" fill="hold"/>
                                        <p:tgtEl>
                                          <p:spTgt spid="18434">
                                            <p:txEl>
                                              <p:pRg st="7" end="7"/>
                                            </p:txEl>
                                          </p:spTgt>
                                        </p:tgtEl>
                                        <p:attrNameLst>
                                          <p:attrName>ppt_x</p:attrName>
                                        </p:attrNameLst>
                                      </p:cBhvr>
                                      <p:tavLst>
                                        <p:tav tm="0">
                                          <p:val>
                                            <p:strVal val="#ppt_x"/>
                                          </p:val>
                                        </p:tav>
                                        <p:tav tm="100000">
                                          <p:val>
                                            <p:strVal val="#ppt_x"/>
                                          </p:val>
                                        </p:tav>
                                      </p:tavLst>
                                    </p:anim>
                                    <p:anim calcmode="lin" valueType="num">
                                      <p:cBhvr>
                                        <p:cTn id="42" dur="1000" fill="hold"/>
                                        <p:tgtEl>
                                          <p:spTgt spid="18434">
                                            <p:txEl>
                                              <p:pRg st="7" end="7"/>
                                            </p:txEl>
                                          </p:spTgt>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37" presetClass="entr" presetSubtype="0" fill="hold" nodeType="afterEffect">
                                  <p:stCondLst>
                                    <p:cond delay="0"/>
                                  </p:stCondLst>
                                  <p:childTnLst>
                                    <p:set>
                                      <p:cBhvr>
                                        <p:cTn id="45" dur="1" fill="hold">
                                          <p:stCondLst>
                                            <p:cond delay="0"/>
                                          </p:stCondLst>
                                        </p:cTn>
                                        <p:tgtEl>
                                          <p:spTgt spid="18434">
                                            <p:txEl>
                                              <p:pRg st="9" end="9"/>
                                            </p:txEl>
                                          </p:spTgt>
                                        </p:tgtEl>
                                        <p:attrNameLst>
                                          <p:attrName>style.visibility</p:attrName>
                                        </p:attrNameLst>
                                      </p:cBhvr>
                                      <p:to>
                                        <p:strVal val="visible"/>
                                      </p:to>
                                    </p:set>
                                    <p:animEffect transition="in" filter="fade">
                                      <p:cBhvr>
                                        <p:cTn id="46" dur="1000"/>
                                        <p:tgtEl>
                                          <p:spTgt spid="18434">
                                            <p:txEl>
                                              <p:pRg st="9" end="9"/>
                                            </p:txEl>
                                          </p:spTgt>
                                        </p:tgtEl>
                                      </p:cBhvr>
                                    </p:animEffect>
                                    <p:anim calcmode="lin" valueType="num">
                                      <p:cBhvr>
                                        <p:cTn id="47" dur="1000" fill="hold"/>
                                        <p:tgtEl>
                                          <p:spTgt spid="18434">
                                            <p:txEl>
                                              <p:pRg st="9" end="9"/>
                                            </p:txEl>
                                          </p:spTgt>
                                        </p:tgtEl>
                                        <p:attrNameLst>
                                          <p:attrName>ppt_x</p:attrName>
                                        </p:attrNameLst>
                                      </p:cBhvr>
                                      <p:tavLst>
                                        <p:tav tm="0">
                                          <p:val>
                                            <p:strVal val="#ppt_x"/>
                                          </p:val>
                                        </p:tav>
                                        <p:tav tm="100000">
                                          <p:val>
                                            <p:strVal val="#ppt_x"/>
                                          </p:val>
                                        </p:tav>
                                      </p:tavLst>
                                    </p:anim>
                                    <p:anim calcmode="lin" valueType="num">
                                      <p:cBhvr>
                                        <p:cTn id="48" dur="900" decel="100000" fill="hold"/>
                                        <p:tgtEl>
                                          <p:spTgt spid="18434">
                                            <p:txEl>
                                              <p:pRg st="9" end="9"/>
                                            </p:txEl>
                                          </p:spTgt>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8434">
                                            <p:txEl>
                                              <p:pRg st="9" end="9"/>
                                            </p:txEl>
                                          </p:spTgt>
                                        </p:tgtEl>
                                        <p:attrNameLst>
                                          <p:attrName>ppt_y</p:attrName>
                                        </p:attrNameLst>
                                      </p:cBhvr>
                                      <p:tavLst>
                                        <p:tav tm="0">
                                          <p:val>
                                            <p:strVal val="#ppt_y-.03"/>
                                          </p:val>
                                        </p:tav>
                                        <p:tav tm="100000">
                                          <p:val>
                                            <p:strVal val="#ppt_y"/>
                                          </p:val>
                                        </p:tav>
                                      </p:tavLst>
                                    </p:anim>
                                  </p:childTnLst>
                                </p:cTn>
                              </p:par>
                              <p:par>
                                <p:cTn id="50" presetID="37" presetClass="entr" presetSubtype="0" fill="hold" nodeType="withEffect">
                                  <p:stCondLst>
                                    <p:cond delay="0"/>
                                  </p:stCondLst>
                                  <p:childTnLst>
                                    <p:set>
                                      <p:cBhvr>
                                        <p:cTn id="51" dur="1" fill="hold">
                                          <p:stCondLst>
                                            <p:cond delay="0"/>
                                          </p:stCondLst>
                                        </p:cTn>
                                        <p:tgtEl>
                                          <p:spTgt spid="18434">
                                            <p:txEl>
                                              <p:pRg st="10" end="10"/>
                                            </p:txEl>
                                          </p:spTgt>
                                        </p:tgtEl>
                                        <p:attrNameLst>
                                          <p:attrName>style.visibility</p:attrName>
                                        </p:attrNameLst>
                                      </p:cBhvr>
                                      <p:to>
                                        <p:strVal val="visible"/>
                                      </p:to>
                                    </p:set>
                                    <p:animEffect transition="in" filter="fade">
                                      <p:cBhvr>
                                        <p:cTn id="52" dur="1000"/>
                                        <p:tgtEl>
                                          <p:spTgt spid="18434">
                                            <p:txEl>
                                              <p:pRg st="10" end="10"/>
                                            </p:txEl>
                                          </p:spTgt>
                                        </p:tgtEl>
                                      </p:cBhvr>
                                    </p:animEffect>
                                    <p:anim calcmode="lin" valueType="num">
                                      <p:cBhvr>
                                        <p:cTn id="53" dur="1000" fill="hold"/>
                                        <p:tgtEl>
                                          <p:spTgt spid="18434">
                                            <p:txEl>
                                              <p:pRg st="10" end="10"/>
                                            </p:txEl>
                                          </p:spTgt>
                                        </p:tgtEl>
                                        <p:attrNameLst>
                                          <p:attrName>ppt_x</p:attrName>
                                        </p:attrNameLst>
                                      </p:cBhvr>
                                      <p:tavLst>
                                        <p:tav tm="0">
                                          <p:val>
                                            <p:strVal val="#ppt_x"/>
                                          </p:val>
                                        </p:tav>
                                        <p:tav tm="100000">
                                          <p:val>
                                            <p:strVal val="#ppt_x"/>
                                          </p:val>
                                        </p:tav>
                                      </p:tavLst>
                                    </p:anim>
                                    <p:anim calcmode="lin" valueType="num">
                                      <p:cBhvr>
                                        <p:cTn id="54" dur="900" decel="100000" fill="hold"/>
                                        <p:tgtEl>
                                          <p:spTgt spid="18434">
                                            <p:txEl>
                                              <p:pRg st="10" end="10"/>
                                            </p:txEl>
                                          </p:spTgt>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8434">
                                            <p:txEl>
                                              <p:pRg st="10" end="10"/>
                                            </p:txEl>
                                          </p:spTgt>
                                        </p:tgtEl>
                                        <p:attrNameLst>
                                          <p:attrName>ppt_y</p:attrName>
                                        </p:attrNameLst>
                                      </p:cBhvr>
                                      <p:tavLst>
                                        <p:tav tm="0">
                                          <p:val>
                                            <p:strVal val="#ppt_y-.03"/>
                                          </p:val>
                                        </p:tav>
                                        <p:tav tm="100000">
                                          <p:val>
                                            <p:strVal val="#ppt_y"/>
                                          </p:val>
                                        </p:tav>
                                      </p:tavLst>
                                    </p:anim>
                                  </p:childTnLst>
                                </p:cTn>
                              </p:par>
                            </p:childTnLst>
                          </p:cTn>
                        </p:par>
                        <p:par>
                          <p:cTn id="56" fill="hold">
                            <p:stCondLst>
                              <p:cond delay="7000"/>
                            </p:stCondLst>
                            <p:childTnLst>
                              <p:par>
                                <p:cTn id="57" presetID="42" presetClass="entr" presetSubtype="0" fill="hold" nodeType="afterEffect">
                                  <p:stCondLst>
                                    <p:cond delay="0"/>
                                  </p:stCondLst>
                                  <p:childTnLst>
                                    <p:set>
                                      <p:cBhvr>
                                        <p:cTn id="58" dur="1" fill="hold">
                                          <p:stCondLst>
                                            <p:cond delay="0"/>
                                          </p:stCondLst>
                                        </p:cTn>
                                        <p:tgtEl>
                                          <p:spTgt spid="18434">
                                            <p:txEl>
                                              <p:pRg st="11" end="11"/>
                                            </p:txEl>
                                          </p:spTgt>
                                        </p:tgtEl>
                                        <p:attrNameLst>
                                          <p:attrName>style.visibility</p:attrName>
                                        </p:attrNameLst>
                                      </p:cBhvr>
                                      <p:to>
                                        <p:strVal val="visible"/>
                                      </p:to>
                                    </p:set>
                                    <p:animEffect transition="in" filter="fade">
                                      <p:cBhvr>
                                        <p:cTn id="59" dur="1000"/>
                                        <p:tgtEl>
                                          <p:spTgt spid="18434">
                                            <p:txEl>
                                              <p:pRg st="11" end="11"/>
                                            </p:txEl>
                                          </p:spTgt>
                                        </p:tgtEl>
                                      </p:cBhvr>
                                    </p:animEffect>
                                    <p:anim calcmode="lin" valueType="num">
                                      <p:cBhvr>
                                        <p:cTn id="60" dur="1000" fill="hold"/>
                                        <p:tgtEl>
                                          <p:spTgt spid="18434">
                                            <p:txEl>
                                              <p:pRg st="11" end="11"/>
                                            </p:txEl>
                                          </p:spTgt>
                                        </p:tgtEl>
                                        <p:attrNameLst>
                                          <p:attrName>ppt_x</p:attrName>
                                        </p:attrNameLst>
                                      </p:cBhvr>
                                      <p:tavLst>
                                        <p:tav tm="0">
                                          <p:val>
                                            <p:strVal val="#ppt_x"/>
                                          </p:val>
                                        </p:tav>
                                        <p:tav tm="100000">
                                          <p:val>
                                            <p:strVal val="#ppt_x"/>
                                          </p:val>
                                        </p:tav>
                                      </p:tavLst>
                                    </p:anim>
                                    <p:anim calcmode="lin" valueType="num">
                                      <p:cBhvr>
                                        <p:cTn id="61" dur="1000" fill="hold"/>
                                        <p:tgtEl>
                                          <p:spTgt spid="18434">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1331640" y="116632"/>
            <a:ext cx="7782498" cy="6740307"/>
          </a:xfrm>
          <a:prstGeom prst="rect">
            <a:avLst/>
          </a:prstGeom>
          <a:noFill/>
        </p:spPr>
        <p:txBody>
          <a:bodyPr wrap="square" rtlCol="1">
            <a:spAutoFit/>
          </a:bodyPr>
          <a:lstStyle/>
          <a:p>
            <a:pPr lvl="1" algn="r" rtl="1"/>
            <a:r>
              <a:rPr lang="fa-IR" sz="2400" dirty="0" smtClean="0">
                <a:solidFill>
                  <a:srgbClr val="C00000"/>
                </a:solidFill>
                <a:cs typeface="B Koodak" panose="00000700000000000000" pitchFamily="2" charset="-78"/>
              </a:rPr>
              <a:t>۱۲)   </a:t>
            </a:r>
            <a:r>
              <a:rPr lang="fa-IR" sz="2400" dirty="0" smtClean="0">
                <a:solidFill>
                  <a:srgbClr val="0070C0"/>
                </a:solidFill>
                <a:cs typeface="B Koodak" panose="00000700000000000000" pitchFamily="2" charset="-78"/>
              </a:rPr>
              <a:t>بيمه </a:t>
            </a:r>
            <a:r>
              <a:rPr lang="fa-IR" sz="2400" dirty="0">
                <a:solidFill>
                  <a:srgbClr val="0070C0"/>
                </a:solidFill>
                <a:cs typeface="B Koodak" panose="00000700000000000000" pitchFamily="2" charset="-78"/>
              </a:rPr>
              <a:t>خسارت فروش </a:t>
            </a:r>
            <a:r>
              <a:rPr lang="fa-IR" sz="2400" dirty="0" smtClean="0">
                <a:solidFill>
                  <a:srgbClr val="0070C0"/>
                </a:solidFill>
                <a:cs typeface="B Koodak" panose="00000700000000000000" pitchFamily="2" charset="-78"/>
              </a:rPr>
              <a:t>مجدد </a:t>
            </a:r>
            <a:r>
              <a:rPr lang="en-US" sz="2400" dirty="0">
                <a:solidFill>
                  <a:srgbClr val="0070C0"/>
                </a:solidFill>
                <a:cs typeface="B Koodak" panose="00000700000000000000" pitchFamily="2" charset="-78"/>
              </a:rPr>
              <a:t>(resale loss policy</a:t>
            </a:r>
            <a:r>
              <a:rPr lang="en-US" sz="2400" dirty="0" smtClean="0">
                <a:solidFill>
                  <a:srgbClr val="0070C0"/>
                </a:solidFill>
                <a:cs typeface="B Koodak" panose="00000700000000000000" pitchFamily="2" charset="-78"/>
              </a:rPr>
              <a:t>)</a:t>
            </a:r>
            <a:r>
              <a:rPr lang="fa-IR" sz="2400" dirty="0" smtClean="0">
                <a:solidFill>
                  <a:srgbClr val="0070C0"/>
                </a:solidFill>
                <a:cs typeface="B Koodak" panose="00000700000000000000" pitchFamily="2" charset="-78"/>
              </a:rPr>
              <a:t> :</a:t>
            </a:r>
          </a:p>
          <a:p>
            <a:pPr algn="r" rtl="1"/>
            <a:r>
              <a:rPr lang="fa-IR" sz="2400" dirty="0">
                <a:cs typeface="B Nazanin" panose="00000400000000000000" pitchFamily="2" charset="-78"/>
              </a:rPr>
              <a:t>خسارت ناشي از خريد كالاهايي كه پيش بيني مي شود با شرايط نقدي مجدداً فروخته شوند تحت اين بيمه نامه جبران مي شود</a:t>
            </a:r>
            <a:r>
              <a:rPr lang="fa-IR" sz="2400" dirty="0" smtClean="0">
                <a:cs typeface="B Nazanin" panose="00000400000000000000" pitchFamily="2" charset="-78"/>
              </a:rPr>
              <a:t>.</a:t>
            </a:r>
          </a:p>
          <a:p>
            <a:pPr algn="r" rtl="1"/>
            <a:endParaRPr lang="fa-IR" sz="2400" dirty="0">
              <a:solidFill>
                <a:srgbClr val="0070C0"/>
              </a:solidFill>
              <a:cs typeface="B Nazanin" panose="00000400000000000000" pitchFamily="2" charset="-78"/>
            </a:endParaRPr>
          </a:p>
          <a:p>
            <a:pPr lvl="1" algn="r" rtl="1"/>
            <a:r>
              <a:rPr lang="fa-IR" sz="2400" dirty="0" smtClean="0">
                <a:solidFill>
                  <a:srgbClr val="C00000"/>
                </a:solidFill>
                <a:cs typeface="B Koodak" panose="00000700000000000000" pitchFamily="2" charset="-78"/>
              </a:rPr>
              <a:t>۱۳)   </a:t>
            </a:r>
            <a:r>
              <a:rPr lang="fa-IR" sz="2400" dirty="0" smtClean="0">
                <a:solidFill>
                  <a:srgbClr val="0070C0"/>
                </a:solidFill>
                <a:cs typeface="B Koodak" panose="00000700000000000000" pitchFamily="2" charset="-78"/>
              </a:rPr>
              <a:t>بيمه </a:t>
            </a:r>
            <a:r>
              <a:rPr lang="fa-IR" sz="2400" dirty="0">
                <a:solidFill>
                  <a:srgbClr val="0070C0"/>
                </a:solidFill>
                <a:cs typeface="B Koodak" panose="00000700000000000000" pitchFamily="2" charset="-78"/>
              </a:rPr>
              <a:t>جامع اماكن </a:t>
            </a:r>
            <a:r>
              <a:rPr lang="fa-IR" sz="2400" dirty="0" smtClean="0">
                <a:solidFill>
                  <a:srgbClr val="0070C0"/>
                </a:solidFill>
                <a:cs typeface="B Koodak" panose="00000700000000000000" pitchFamily="2" charset="-78"/>
              </a:rPr>
              <a:t>تجاري :</a:t>
            </a:r>
            <a:r>
              <a:rPr lang="fa-IR" sz="2400" dirty="0">
                <a:solidFill>
                  <a:srgbClr val="0070C0"/>
                </a:solidFill>
                <a:cs typeface="B Koodak" panose="00000700000000000000" pitchFamily="2" charset="-78"/>
              </a:rPr>
              <a:t> </a:t>
            </a:r>
            <a:endParaRPr lang="fa-IR" sz="2400" dirty="0" smtClean="0">
              <a:solidFill>
                <a:srgbClr val="0070C0"/>
              </a:solidFill>
              <a:cs typeface="B Koodak" panose="00000700000000000000" pitchFamily="2" charset="-78"/>
            </a:endParaRPr>
          </a:p>
          <a:p>
            <a:pPr algn="r" rtl="1"/>
            <a:r>
              <a:rPr lang="fa-IR" sz="2400" dirty="0" smtClean="0">
                <a:cs typeface="B Nazanin" panose="00000400000000000000" pitchFamily="2" charset="-78"/>
              </a:rPr>
              <a:t>براي </a:t>
            </a:r>
            <a:r>
              <a:rPr lang="fa-IR" sz="2400" dirty="0">
                <a:cs typeface="B Nazanin" panose="00000400000000000000" pitchFamily="2" charset="-78"/>
              </a:rPr>
              <a:t>اماكني مانند مطب هاي پزشكي ، عكاسي ها ،‌استوديوهاي ضبط موسيقي و غيره امكان پذير است.</a:t>
            </a:r>
            <a:br>
              <a:rPr lang="fa-IR" sz="2400" dirty="0">
                <a:cs typeface="B Nazanin" panose="00000400000000000000" pitchFamily="2" charset="-78"/>
              </a:rPr>
            </a:br>
            <a:r>
              <a:rPr lang="fa-IR" sz="2400" dirty="0">
                <a:cs typeface="B Nazanin" panose="00000400000000000000" pitchFamily="2" charset="-78"/>
              </a:rPr>
              <a:t/>
            </a:r>
            <a:br>
              <a:rPr lang="fa-IR" sz="2400" dirty="0">
                <a:cs typeface="B Nazanin" panose="00000400000000000000" pitchFamily="2" charset="-78"/>
              </a:rPr>
            </a:br>
            <a:r>
              <a:rPr lang="fa-IR" sz="2400" dirty="0">
                <a:cs typeface="B Nazanin" panose="00000400000000000000" pitchFamily="2" charset="-78"/>
              </a:rPr>
              <a:t>عمده مواردي كه تحت پوشش بيمه جامع اماكن تجاري است عبارتند از :</a:t>
            </a:r>
            <a:br>
              <a:rPr lang="fa-IR" sz="2400" dirty="0">
                <a:cs typeface="B Nazanin" panose="00000400000000000000" pitchFamily="2" charset="-78"/>
              </a:rPr>
            </a:br>
            <a:r>
              <a:rPr lang="fa-IR" sz="2400" dirty="0">
                <a:cs typeface="B Nazanin" panose="00000400000000000000" pitchFamily="2" charset="-78"/>
              </a:rPr>
              <a:t/>
            </a:r>
            <a:br>
              <a:rPr lang="fa-IR" sz="2400" dirty="0">
                <a:cs typeface="B Nazanin" panose="00000400000000000000" pitchFamily="2" charset="-78"/>
              </a:rPr>
            </a:br>
            <a:r>
              <a:rPr lang="fa-IR" sz="2400" dirty="0">
                <a:cs typeface="B Nazanin" panose="00000400000000000000" pitchFamily="2" charset="-78"/>
              </a:rPr>
              <a:t>- ايجاد مسئوليت حرفه اي ناشي از اجراي نا مناسب فعاليت</a:t>
            </a:r>
            <a:br>
              <a:rPr lang="fa-IR" sz="2400" dirty="0">
                <a:cs typeface="B Nazanin" panose="00000400000000000000" pitchFamily="2" charset="-78"/>
              </a:rPr>
            </a:br>
            <a:r>
              <a:rPr lang="fa-IR" sz="2400" dirty="0">
                <a:cs typeface="B Nazanin" panose="00000400000000000000" pitchFamily="2" charset="-78"/>
              </a:rPr>
              <a:t>- ايجاد مسئوليت در برابر كاركنان</a:t>
            </a:r>
            <a:br>
              <a:rPr lang="fa-IR" sz="2400" dirty="0">
                <a:cs typeface="B Nazanin" panose="00000400000000000000" pitchFamily="2" charset="-78"/>
              </a:rPr>
            </a:br>
            <a:r>
              <a:rPr lang="fa-IR" sz="2400" dirty="0">
                <a:cs typeface="B Nazanin" panose="00000400000000000000" pitchFamily="2" charset="-78"/>
              </a:rPr>
              <a:t>- ايجاد مسئوليت هاي عمومي توسط كاركنان</a:t>
            </a:r>
            <a:br>
              <a:rPr lang="fa-IR" sz="2400" dirty="0">
                <a:cs typeface="B Nazanin" panose="00000400000000000000" pitchFamily="2" charset="-78"/>
              </a:rPr>
            </a:br>
            <a:r>
              <a:rPr lang="fa-IR" sz="2400" dirty="0">
                <a:cs typeface="B Nazanin" panose="00000400000000000000" pitchFamily="2" charset="-78"/>
              </a:rPr>
              <a:t>- خسارتهاي ناشي از توقف در كسب و كار</a:t>
            </a:r>
            <a:br>
              <a:rPr lang="fa-IR" sz="2400" dirty="0">
                <a:cs typeface="B Nazanin" panose="00000400000000000000" pitchFamily="2" charset="-78"/>
              </a:rPr>
            </a:br>
            <a:r>
              <a:rPr lang="fa-IR" sz="2400" dirty="0">
                <a:cs typeface="B Nazanin" panose="00000400000000000000" pitchFamily="2" charset="-78"/>
              </a:rPr>
              <a:t>- خسارتهاي وارده به موجودي نقدي و نيز پول در حال حمل</a:t>
            </a:r>
            <a:br>
              <a:rPr lang="fa-IR" sz="2400" dirty="0">
                <a:cs typeface="B Nazanin" panose="00000400000000000000" pitchFamily="2" charset="-78"/>
              </a:rPr>
            </a:br>
            <a:r>
              <a:rPr lang="fa-IR" sz="2400" dirty="0">
                <a:cs typeface="B Nazanin" panose="00000400000000000000" pitchFamily="2" charset="-78"/>
              </a:rPr>
              <a:t>- خسارتهاي وارده به افزايش فصلي موجودي ها</a:t>
            </a:r>
            <a:br>
              <a:rPr lang="fa-IR" sz="2400" dirty="0">
                <a:cs typeface="B Nazanin" panose="00000400000000000000" pitchFamily="2" charset="-78"/>
              </a:rPr>
            </a:br>
            <a:r>
              <a:rPr lang="fa-IR" sz="2400" dirty="0">
                <a:cs typeface="B Nazanin" panose="00000400000000000000" pitchFamily="2" charset="-78"/>
              </a:rPr>
              <a:t>- خسارتهاي وارده به وسايل ،‌موجودي مواد و نيز وسايل و مواد در حال حمل</a:t>
            </a:r>
            <a:br>
              <a:rPr lang="fa-IR" sz="2400" dirty="0">
                <a:cs typeface="B Nazanin" panose="00000400000000000000" pitchFamily="2" charset="-78"/>
              </a:rPr>
            </a:br>
            <a:endParaRPr lang="fa-IR" sz="2400" dirty="0">
              <a:solidFill>
                <a:srgbClr val="0070C0"/>
              </a:solidFill>
              <a:cs typeface="B Nazanin" panose="00000400000000000000" pitchFamily="2" charset="-78"/>
            </a:endParaRP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42" presetClass="entr" presetSubtype="0" fill="hold" nodeType="after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7" fill="hold">
                            <p:stCondLst>
                              <p:cond delay="2000"/>
                            </p:stCondLst>
                            <p:childTnLst>
                              <p:par>
                                <p:cTn id="18" presetID="37" presetClass="entr" presetSubtype="0" fill="hold" nodeType="after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1000"/>
                                        <p:tgtEl>
                                          <p:spTgt spid="3">
                                            <p:txEl>
                                              <p:pRg st="3" end="3"/>
                                            </p:txEl>
                                          </p:spTgt>
                                        </p:tgtEl>
                                      </p:cBhvr>
                                    </p:animEffect>
                                    <p:anim calcmode="lin" valueType="num">
                                      <p:cBhvr>
                                        <p:cTn id="21"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2" dur="900" decel="100000" fill="hold"/>
                                        <p:tgtEl>
                                          <p:spTgt spid="3">
                                            <p:txEl>
                                              <p:pRg st="3" end="3"/>
                                            </p:txEl>
                                          </p:spTgt>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3">
                                            <p:txEl>
                                              <p:pRg st="3" end="3"/>
                                            </p:txEl>
                                          </p:spTgt>
                                        </p:tgtEl>
                                        <p:attrNameLst>
                                          <p:attrName>ppt_y</p:attrName>
                                        </p:attrNameLst>
                                      </p:cBhvr>
                                      <p:tavLst>
                                        <p:tav tm="0">
                                          <p:val>
                                            <p:strVal val="#ppt_y-.03"/>
                                          </p:val>
                                        </p:tav>
                                        <p:tav tm="100000">
                                          <p:val>
                                            <p:strVal val="#ppt_y"/>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187624" y="60881"/>
            <a:ext cx="7884368" cy="3231654"/>
          </a:xfrm>
          <a:prstGeom prst="rect">
            <a:avLst/>
          </a:prstGeom>
          <a:noFill/>
        </p:spPr>
        <p:txBody>
          <a:bodyPr wrap="square" rtlCol="1">
            <a:spAutoFit/>
          </a:bodyPr>
          <a:lstStyle/>
          <a:p>
            <a:pPr algn="r" rtl="1"/>
            <a:r>
              <a:rPr lang="fa-IR" sz="2400" dirty="0" smtClean="0">
                <a:cs typeface="B Nazanin" panose="00000400000000000000" pitchFamily="2" charset="-78"/>
              </a:rPr>
              <a:t>- خسارتهاي </a:t>
            </a:r>
            <a:r>
              <a:rPr lang="fa-IR" sz="2400" dirty="0">
                <a:cs typeface="B Nazanin" panose="00000400000000000000" pitchFamily="2" charset="-78"/>
              </a:rPr>
              <a:t>وارده به ويترين ها و شيشه هاي داخل و خارج از محوطه تحت پوشش.</a:t>
            </a:r>
            <a:br>
              <a:rPr lang="fa-IR" sz="2400" dirty="0">
                <a:cs typeface="B Nazanin" panose="00000400000000000000" pitchFamily="2" charset="-78"/>
              </a:rPr>
            </a:br>
            <a:r>
              <a:rPr lang="fa-IR" sz="2400" dirty="0">
                <a:cs typeface="B Nazanin" panose="00000400000000000000" pitchFamily="2" charset="-78"/>
              </a:rPr>
              <a:t>- خسارتهاي ناشي از خرابي خطوط تلفن</a:t>
            </a:r>
            <a:br>
              <a:rPr lang="fa-IR" sz="2400" dirty="0">
                <a:cs typeface="B Nazanin" panose="00000400000000000000" pitchFamily="2" charset="-78"/>
              </a:rPr>
            </a:br>
            <a:r>
              <a:rPr lang="fa-IR" sz="2400" dirty="0" smtClean="0">
                <a:cs typeface="B Nazanin" panose="00000400000000000000" pitchFamily="2" charset="-78"/>
              </a:rPr>
              <a:t>- خسارتهاي </a:t>
            </a:r>
            <a:r>
              <a:rPr lang="fa-IR" sz="2400" dirty="0">
                <a:cs typeface="B Nazanin" panose="00000400000000000000" pitchFamily="2" charset="-78"/>
              </a:rPr>
              <a:t>ناشي از قطع برق ،‌گاز و آب.</a:t>
            </a:r>
            <a:br>
              <a:rPr lang="fa-IR" sz="2400" dirty="0">
                <a:cs typeface="B Nazanin" panose="00000400000000000000" pitchFamily="2" charset="-78"/>
              </a:rPr>
            </a:br>
            <a:endParaRPr lang="fa-IR" sz="2400" dirty="0" smtClean="0">
              <a:cs typeface="B Nazanin" panose="00000400000000000000" pitchFamily="2" charset="-78"/>
            </a:endParaRPr>
          </a:p>
          <a:p>
            <a:pPr algn="r" rtl="1"/>
            <a:endParaRPr lang="fa-IR" sz="2400" dirty="0" smtClean="0">
              <a:cs typeface="B Nazanin" panose="00000400000000000000" pitchFamily="2" charset="-78"/>
            </a:endParaRPr>
          </a:p>
          <a:p>
            <a:pPr algn="r" rtl="1"/>
            <a:r>
              <a:rPr lang="fa-IR" sz="2200" dirty="0">
                <a:solidFill>
                  <a:srgbClr val="008000"/>
                </a:solidFill>
                <a:cs typeface="B Titr" panose="00000700000000000000" pitchFamily="2" charset="-78"/>
              </a:rPr>
              <a:t>مي توان گفت رويه متداول شركتهاي پيشرفته بيمه اي در حال حاضر </a:t>
            </a:r>
            <a:r>
              <a:rPr lang="fa-IR" sz="2200" dirty="0" smtClean="0">
                <a:solidFill>
                  <a:srgbClr val="008000"/>
                </a:solidFill>
                <a:cs typeface="B Titr" panose="00000700000000000000" pitchFamily="2" charset="-78"/>
              </a:rPr>
              <a:t>ارايه</a:t>
            </a:r>
          </a:p>
          <a:p>
            <a:pPr algn="r" rtl="1"/>
            <a:r>
              <a:rPr lang="fa-IR" sz="2200" dirty="0" smtClean="0">
                <a:solidFill>
                  <a:srgbClr val="008000"/>
                </a:solidFill>
                <a:cs typeface="B Titr" panose="00000700000000000000" pitchFamily="2" charset="-78"/>
              </a:rPr>
              <a:t> </a:t>
            </a:r>
            <a:r>
              <a:rPr lang="fa-IR" sz="2200" dirty="0">
                <a:solidFill>
                  <a:srgbClr val="008000"/>
                </a:solidFill>
                <a:cs typeface="B Titr" panose="00000700000000000000" pitchFamily="2" charset="-78"/>
              </a:rPr>
              <a:t>يك محصول مشخص بيمه اي </a:t>
            </a:r>
            <a:r>
              <a:rPr lang="fa-IR" sz="2200" b="1" dirty="0">
                <a:solidFill>
                  <a:srgbClr val="008000"/>
                </a:solidFill>
                <a:cs typeface="B Titr" panose="00000700000000000000" pitchFamily="2" charset="-78"/>
              </a:rPr>
              <a:t>نيست</a:t>
            </a:r>
            <a:r>
              <a:rPr lang="fa-IR" sz="2200" dirty="0">
                <a:solidFill>
                  <a:srgbClr val="008000"/>
                </a:solidFill>
                <a:cs typeface="B Titr" panose="00000700000000000000" pitchFamily="2" charset="-78"/>
              </a:rPr>
              <a:t> بلكه آنها نيازهاي بيمه اي ارائه شده </a:t>
            </a:r>
            <a:r>
              <a:rPr lang="fa-IR" sz="2200" dirty="0" smtClean="0">
                <a:solidFill>
                  <a:srgbClr val="008000"/>
                </a:solidFill>
                <a:cs typeface="B Titr" panose="00000700000000000000" pitchFamily="2" charset="-78"/>
              </a:rPr>
              <a:t>را     مبنا </a:t>
            </a:r>
            <a:r>
              <a:rPr lang="fa-IR" sz="2200" dirty="0">
                <a:solidFill>
                  <a:srgbClr val="008000"/>
                </a:solidFill>
                <a:cs typeface="B Titr" panose="00000700000000000000" pitchFamily="2" charset="-78"/>
              </a:rPr>
              <a:t>قرار مي دهند.</a:t>
            </a:r>
            <a:endParaRPr lang="fa-IR" sz="2200" dirty="0" smtClean="0">
              <a:solidFill>
                <a:srgbClr val="008000"/>
              </a:solidFill>
              <a:cs typeface="B Titr" panose="00000700000000000000" pitchFamily="2" charset="-78"/>
            </a:endParaRPr>
          </a:p>
          <a:p>
            <a:pPr marL="285750" indent="-285750" algn="r" rtl="1">
              <a:buFontTx/>
              <a:buChar char="-"/>
            </a:pPr>
            <a:endParaRPr lang="fa-IR" dirty="0"/>
          </a:p>
        </p:txBody>
      </p:sp>
      <p:pic>
        <p:nvPicPr>
          <p:cNvPr id="9218" name="Picture 2" descr="C:\Users\Mahboube\Desktop\11\All_Insurance_Need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90142" y="3292534"/>
            <a:ext cx="5810250" cy="23717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5" presetClass="entr" presetSubtype="0" fill="hold" nodeType="after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p:cTn id="13" dur="1000" fill="hold"/>
                                        <p:tgtEl>
                                          <p:spTgt spid="2">
                                            <p:txEl>
                                              <p:pRg st="2" end="2"/>
                                            </p:txEl>
                                          </p:spTgt>
                                        </p:tgtEl>
                                        <p:attrNameLst>
                                          <p:attrName>ppt_w</p:attrName>
                                        </p:attrNameLst>
                                      </p:cBhvr>
                                      <p:tavLst>
                                        <p:tav tm="0">
                                          <p:val>
                                            <p:strVal val="#ppt_w*0.70"/>
                                          </p:val>
                                        </p:tav>
                                        <p:tav tm="100000">
                                          <p:val>
                                            <p:strVal val="#ppt_w"/>
                                          </p:val>
                                        </p:tav>
                                      </p:tavLst>
                                    </p:anim>
                                    <p:anim calcmode="lin" valueType="num">
                                      <p:cBhvr>
                                        <p:cTn id="14" dur="1000" fill="hold"/>
                                        <p:tgtEl>
                                          <p:spTgt spid="2">
                                            <p:txEl>
                                              <p:pRg st="2" end="2"/>
                                            </p:txEl>
                                          </p:spTgt>
                                        </p:tgtEl>
                                        <p:attrNameLst>
                                          <p:attrName>ppt_h</p:attrName>
                                        </p:attrNameLst>
                                      </p:cBhvr>
                                      <p:tavLst>
                                        <p:tav tm="0">
                                          <p:val>
                                            <p:strVal val="#ppt_h"/>
                                          </p:val>
                                        </p:tav>
                                        <p:tav tm="100000">
                                          <p:val>
                                            <p:strVal val="#ppt_h"/>
                                          </p:val>
                                        </p:tav>
                                      </p:tavLst>
                                    </p:anim>
                                    <p:animEffect transition="in" filter="fade">
                                      <p:cBhvr>
                                        <p:cTn id="15" dur="1000"/>
                                        <p:tgtEl>
                                          <p:spTgt spid="2">
                                            <p:txEl>
                                              <p:pRg st="2" end="2"/>
                                            </p:txEl>
                                          </p:spTgt>
                                        </p:tgtEl>
                                      </p:cBhvr>
                                    </p:animEffect>
                                  </p:childTnLst>
                                </p:cTn>
                              </p:par>
                              <p:par>
                                <p:cTn id="16" presetID="55" presetClass="entr" presetSubtype="0" fill="hold" nodeType="withEffect">
                                  <p:stCondLst>
                                    <p:cond delay="0"/>
                                  </p:stCondLst>
                                  <p:childTnLst>
                                    <p:set>
                                      <p:cBhvr>
                                        <p:cTn id="17" dur="1" fill="hold">
                                          <p:stCondLst>
                                            <p:cond delay="0"/>
                                          </p:stCondLst>
                                        </p:cTn>
                                        <p:tgtEl>
                                          <p:spTgt spid="2">
                                            <p:txEl>
                                              <p:pRg st="3" end="3"/>
                                            </p:txEl>
                                          </p:spTgt>
                                        </p:tgtEl>
                                        <p:attrNameLst>
                                          <p:attrName>style.visibility</p:attrName>
                                        </p:attrNameLst>
                                      </p:cBhvr>
                                      <p:to>
                                        <p:strVal val="visible"/>
                                      </p:to>
                                    </p:set>
                                    <p:anim calcmode="lin" valueType="num">
                                      <p:cBhvr>
                                        <p:cTn id="18" dur="1000" fill="hold"/>
                                        <p:tgtEl>
                                          <p:spTgt spid="2">
                                            <p:txEl>
                                              <p:pRg st="3" end="3"/>
                                            </p:txEl>
                                          </p:spTgt>
                                        </p:tgtEl>
                                        <p:attrNameLst>
                                          <p:attrName>ppt_w</p:attrName>
                                        </p:attrNameLst>
                                      </p:cBhvr>
                                      <p:tavLst>
                                        <p:tav tm="0">
                                          <p:val>
                                            <p:strVal val="#ppt_w*0.70"/>
                                          </p:val>
                                        </p:tav>
                                        <p:tav tm="100000">
                                          <p:val>
                                            <p:strVal val="#ppt_w"/>
                                          </p:val>
                                        </p:tav>
                                      </p:tavLst>
                                    </p:anim>
                                    <p:anim calcmode="lin" valueType="num">
                                      <p:cBhvr>
                                        <p:cTn id="19" dur="1000" fill="hold"/>
                                        <p:tgtEl>
                                          <p:spTgt spid="2">
                                            <p:txEl>
                                              <p:pRg st="3" end="3"/>
                                            </p:txEl>
                                          </p:spTgt>
                                        </p:tgtEl>
                                        <p:attrNameLst>
                                          <p:attrName>ppt_h</p:attrName>
                                        </p:attrNameLst>
                                      </p:cBhvr>
                                      <p:tavLst>
                                        <p:tav tm="0">
                                          <p:val>
                                            <p:strVal val="#ppt_h"/>
                                          </p:val>
                                        </p:tav>
                                        <p:tav tm="100000">
                                          <p:val>
                                            <p:strVal val="#ppt_h"/>
                                          </p:val>
                                        </p:tav>
                                      </p:tavLst>
                                    </p:anim>
                                    <p:animEffect transition="in" filter="fade">
                                      <p:cBhvr>
                                        <p:cTn id="20" dur="1000"/>
                                        <p:tgtEl>
                                          <p:spTgt spid="2">
                                            <p:txEl>
                                              <p:pRg st="3" end="3"/>
                                            </p:txEl>
                                          </p:spTgt>
                                        </p:tgtEl>
                                      </p:cBhvr>
                                    </p:animEffect>
                                  </p:childTnLst>
                                </p:cTn>
                              </p:par>
                              <p:par>
                                <p:cTn id="21" presetID="31" presetClass="entr" presetSubtype="0" fill="hold" nodeType="withEffect">
                                  <p:stCondLst>
                                    <p:cond delay="0"/>
                                  </p:stCondLst>
                                  <p:childTnLst>
                                    <p:set>
                                      <p:cBhvr>
                                        <p:cTn id="22" dur="1" fill="hold">
                                          <p:stCondLst>
                                            <p:cond delay="0"/>
                                          </p:stCondLst>
                                        </p:cTn>
                                        <p:tgtEl>
                                          <p:spTgt spid="9218"/>
                                        </p:tgtEl>
                                        <p:attrNameLst>
                                          <p:attrName>style.visibility</p:attrName>
                                        </p:attrNameLst>
                                      </p:cBhvr>
                                      <p:to>
                                        <p:strVal val="visible"/>
                                      </p:to>
                                    </p:set>
                                    <p:anim calcmode="lin" valueType="num">
                                      <p:cBhvr>
                                        <p:cTn id="23" dur="1500" fill="hold"/>
                                        <p:tgtEl>
                                          <p:spTgt spid="9218"/>
                                        </p:tgtEl>
                                        <p:attrNameLst>
                                          <p:attrName>ppt_w</p:attrName>
                                        </p:attrNameLst>
                                      </p:cBhvr>
                                      <p:tavLst>
                                        <p:tav tm="0">
                                          <p:val>
                                            <p:fltVal val="0"/>
                                          </p:val>
                                        </p:tav>
                                        <p:tav tm="100000">
                                          <p:val>
                                            <p:strVal val="#ppt_w"/>
                                          </p:val>
                                        </p:tav>
                                      </p:tavLst>
                                    </p:anim>
                                    <p:anim calcmode="lin" valueType="num">
                                      <p:cBhvr>
                                        <p:cTn id="24" dur="1500" fill="hold"/>
                                        <p:tgtEl>
                                          <p:spTgt spid="9218"/>
                                        </p:tgtEl>
                                        <p:attrNameLst>
                                          <p:attrName>ppt_h</p:attrName>
                                        </p:attrNameLst>
                                      </p:cBhvr>
                                      <p:tavLst>
                                        <p:tav tm="0">
                                          <p:val>
                                            <p:fltVal val="0"/>
                                          </p:val>
                                        </p:tav>
                                        <p:tav tm="100000">
                                          <p:val>
                                            <p:strVal val="#ppt_h"/>
                                          </p:val>
                                        </p:tav>
                                      </p:tavLst>
                                    </p:anim>
                                    <p:anim calcmode="lin" valueType="num">
                                      <p:cBhvr>
                                        <p:cTn id="25" dur="1500" fill="hold"/>
                                        <p:tgtEl>
                                          <p:spTgt spid="9218"/>
                                        </p:tgtEl>
                                        <p:attrNameLst>
                                          <p:attrName>style.rotation</p:attrName>
                                        </p:attrNameLst>
                                      </p:cBhvr>
                                      <p:tavLst>
                                        <p:tav tm="0">
                                          <p:val>
                                            <p:fltVal val="90"/>
                                          </p:val>
                                        </p:tav>
                                        <p:tav tm="100000">
                                          <p:val>
                                            <p:fltVal val="0"/>
                                          </p:val>
                                        </p:tav>
                                      </p:tavLst>
                                    </p:anim>
                                    <p:animEffect transition="in" filter="fade">
                                      <p:cBhvr>
                                        <p:cTn id="26" dur="15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242" name="Picture 2" descr="C:\Users\Mahboube\Desktop\11\aaa\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57424"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circl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1266" name="Picture 2" descr="C:\Users\Mahboube\Desktop\11\aaa\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314"/>
            <a:ext cx="9185589" cy="696870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circl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2290" name="Picture 2" descr="C:\Users\Mahboube\Desktop\11\aaa\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11"/>
            <a:ext cx="9252520" cy="695658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circl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3314" name="Picture 2" descr="C:\Users\Mahboube\Desktop\11\aaa\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circl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descr="C:\Users\Mahboube\Desktop\11\aaa\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71" y="0"/>
            <a:ext cx="9275191" cy="69573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2541023"/>
      </p:ext>
    </p:extLst>
  </p:cSld>
  <p:clrMapOvr>
    <a:masterClrMapping/>
  </p:clrMapOvr>
  <p:transition spd="slow">
    <p:circl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1835696" y="404664"/>
            <a:ext cx="6984776" cy="1384995"/>
          </a:xfrm>
          <a:prstGeom prst="rect">
            <a:avLst/>
          </a:prstGeom>
          <a:noFill/>
        </p:spPr>
        <p:txBody>
          <a:bodyPr wrap="square" rtlCol="1">
            <a:spAutoFit/>
          </a:bodyPr>
          <a:lstStyle/>
          <a:p>
            <a:pPr marL="342900" lvl="1" indent="-342900" algn="r" rtl="1">
              <a:buClr>
                <a:srgbClr val="FF0066"/>
              </a:buClr>
              <a:buFont typeface="Wingdings" panose="05000000000000000000" pitchFamily="2" charset="2"/>
              <a:buChar char="v"/>
            </a:pPr>
            <a:r>
              <a:rPr lang="fa-IR" sz="3600" b="1" dirty="0" smtClean="0">
                <a:solidFill>
                  <a:srgbClr val="008000"/>
                </a:solidFill>
                <a:cs typeface="B Titr" panose="00000700000000000000" pitchFamily="2" charset="-78"/>
              </a:rPr>
              <a:t>منابع</a:t>
            </a:r>
          </a:p>
          <a:p>
            <a:pPr marL="342900" lvl="1" indent="-342900" algn="r" rtl="1">
              <a:buClr>
                <a:srgbClr val="FF0066"/>
              </a:buClr>
              <a:buFont typeface="Wingdings" panose="05000000000000000000" pitchFamily="2" charset="2"/>
              <a:buChar char="v"/>
            </a:pPr>
            <a:endParaRPr lang="fa-IR" sz="2400" b="1" dirty="0">
              <a:solidFill>
                <a:srgbClr val="008000"/>
              </a:solidFill>
              <a:cs typeface="B Titr" panose="00000700000000000000" pitchFamily="2" charset="-78"/>
            </a:endParaRPr>
          </a:p>
          <a:p>
            <a:pPr marL="342900" lvl="1" indent="-342900" algn="r" rtl="1">
              <a:buClr>
                <a:srgbClr val="FF0066"/>
              </a:buClr>
              <a:buFont typeface="Wingdings" panose="05000000000000000000" pitchFamily="2" charset="2"/>
              <a:buChar char="v"/>
            </a:pPr>
            <a:endParaRPr lang="fa-IR" sz="2400" b="1" dirty="0">
              <a:solidFill>
                <a:srgbClr val="008000"/>
              </a:solidFill>
              <a:cs typeface="B Titr" panose="00000700000000000000" pitchFamily="2" charset="-78"/>
            </a:endParaRPr>
          </a:p>
        </p:txBody>
      </p:sp>
      <p:sp>
        <p:nvSpPr>
          <p:cNvPr id="3" name="Content Placeholder 3"/>
          <p:cNvSpPr>
            <a:spLocks noGrp="1"/>
          </p:cNvSpPr>
          <p:nvPr>
            <p:ph idx="10"/>
          </p:nvPr>
        </p:nvSpPr>
        <p:spPr>
          <a:xfrm>
            <a:off x="1259632" y="980728"/>
            <a:ext cx="7581899" cy="2952328"/>
          </a:xfrm>
        </p:spPr>
        <p:txBody>
          <a:bodyPr>
            <a:normAutofit/>
          </a:bodyPr>
          <a:lstStyle/>
          <a:p>
            <a:pPr rtl="1"/>
            <a:endParaRPr lang="fa-IR" sz="2600" b="1" dirty="0">
              <a:solidFill>
                <a:schemeClr val="tx1"/>
              </a:solidFill>
              <a:cs typeface="B Nazanin" panose="00000400000000000000" pitchFamily="2" charset="-78"/>
            </a:endParaRPr>
          </a:p>
          <a:p>
            <a:pPr marL="457200" indent="-457200" rtl="1">
              <a:buClr>
                <a:srgbClr val="C00000"/>
              </a:buClr>
              <a:buFont typeface="Arial" panose="020B0604020202020204" pitchFamily="34" charset="0"/>
              <a:buChar char="•"/>
            </a:pPr>
            <a:r>
              <a:rPr lang="fa-IR" sz="2600" b="1" dirty="0" smtClean="0">
                <a:solidFill>
                  <a:schemeClr val="tx1"/>
                </a:solidFill>
                <a:cs typeface="B Nazanin" panose="00000400000000000000" pitchFamily="2" charset="-78"/>
              </a:rPr>
              <a:t>سایت </a:t>
            </a:r>
            <a:r>
              <a:rPr lang="fa-IR" sz="2600" b="1" dirty="0" smtClean="0">
                <a:solidFill>
                  <a:schemeClr val="tx1"/>
                </a:solidFill>
                <a:cs typeface="B Nazanin" panose="00000400000000000000" pitchFamily="2" charset="-78"/>
              </a:rPr>
              <a:t>بیمه مرکزی   </a:t>
            </a:r>
            <a:r>
              <a:rPr lang="en-US" sz="2400" b="1" dirty="0" smtClean="0">
                <a:solidFill>
                  <a:schemeClr val="tx1"/>
                </a:solidFill>
                <a:latin typeface="+mj-lt"/>
                <a:cs typeface="B Nazanin" panose="00000400000000000000" pitchFamily="2" charset="-78"/>
              </a:rPr>
              <a:t>www.centinsur.ir</a:t>
            </a:r>
            <a:endParaRPr lang="fa-IR" sz="2400" b="1" dirty="0" smtClean="0">
              <a:solidFill>
                <a:schemeClr val="tx1"/>
              </a:solidFill>
              <a:latin typeface="+mj-lt"/>
              <a:cs typeface="B Nazanin" panose="00000400000000000000" pitchFamily="2" charset="-78"/>
            </a:endParaRPr>
          </a:p>
          <a:p>
            <a:pPr marL="457200" indent="-457200" rtl="1">
              <a:buClr>
                <a:srgbClr val="C00000"/>
              </a:buClr>
              <a:buFont typeface="Arial" panose="020B0604020202020204" pitchFamily="34" charset="0"/>
              <a:buChar char="•"/>
            </a:pPr>
            <a:r>
              <a:rPr lang="fa-IR" sz="2400" b="1" dirty="0">
                <a:solidFill>
                  <a:schemeClr val="tx1"/>
                </a:solidFill>
                <a:cs typeface="B Nazanin" panose="00000400000000000000" pitchFamily="2" charset="-78"/>
              </a:rPr>
              <a:t>پژوهشکده </a:t>
            </a:r>
            <a:r>
              <a:rPr lang="fa-IR" sz="2400" b="1" dirty="0" smtClean="0">
                <a:solidFill>
                  <a:schemeClr val="tx1"/>
                </a:solidFill>
                <a:cs typeface="B Nazanin" panose="00000400000000000000" pitchFamily="2" charset="-78"/>
              </a:rPr>
              <a:t>بیمه         </a:t>
            </a:r>
            <a:r>
              <a:rPr lang="en-US" sz="2400" b="1" dirty="0" smtClean="0">
                <a:solidFill>
                  <a:schemeClr val="tx1"/>
                </a:solidFill>
                <a:cs typeface="B Nazanin" panose="00000400000000000000" pitchFamily="2" charset="-78"/>
              </a:rPr>
              <a:t>www.irc.ac.ir</a:t>
            </a:r>
            <a:r>
              <a:rPr lang="fa-IR" sz="2400" b="1" dirty="0" smtClean="0">
                <a:solidFill>
                  <a:schemeClr val="tx1"/>
                </a:solidFill>
                <a:cs typeface="B Nazanin" panose="00000400000000000000" pitchFamily="2" charset="-78"/>
              </a:rPr>
              <a:t>   </a:t>
            </a:r>
            <a:endParaRPr lang="fa-IR" sz="2400" b="1" dirty="0">
              <a:solidFill>
                <a:schemeClr val="tx1"/>
              </a:solidFill>
              <a:cs typeface="B Nazanin" panose="00000400000000000000" pitchFamily="2" charset="-78"/>
            </a:endParaRPr>
          </a:p>
          <a:p>
            <a:pPr marL="457200" indent="-457200" rtl="1">
              <a:buClr>
                <a:srgbClr val="C00000"/>
              </a:buClr>
              <a:buFont typeface="Arial" panose="020B0604020202020204" pitchFamily="34" charset="0"/>
              <a:buChar char="•"/>
            </a:pPr>
            <a:r>
              <a:rPr lang="fa-IR" sz="2600" b="1" dirty="0" smtClean="0">
                <a:solidFill>
                  <a:schemeClr val="tx1"/>
                </a:solidFill>
                <a:cs typeface="B Nazanin" panose="00000400000000000000" pitchFamily="2" charset="-78"/>
              </a:rPr>
              <a:t>سایت </a:t>
            </a:r>
            <a:r>
              <a:rPr lang="fa-IR" sz="2600" b="1" dirty="0" smtClean="0">
                <a:solidFill>
                  <a:schemeClr val="tx1"/>
                </a:solidFill>
                <a:cs typeface="B Nazanin" panose="00000400000000000000" pitchFamily="2" charset="-78"/>
              </a:rPr>
              <a:t>ویکی پدیا </a:t>
            </a:r>
            <a:r>
              <a:rPr lang="fa-IR" sz="2600" b="1" dirty="0" smtClean="0">
                <a:solidFill>
                  <a:schemeClr val="tx1"/>
                </a:solidFill>
                <a:cs typeface="B Nazanin" panose="00000400000000000000" pitchFamily="2" charset="-78"/>
              </a:rPr>
              <a:t>    </a:t>
            </a:r>
            <a:r>
              <a:rPr lang="en-US" sz="2400" b="1" dirty="0" smtClean="0">
                <a:solidFill>
                  <a:schemeClr val="tx1"/>
                </a:solidFill>
                <a:latin typeface="+mj-lt"/>
                <a:cs typeface="B Nazanin" panose="00000400000000000000" pitchFamily="2" charset="-78"/>
              </a:rPr>
              <a:t>www.</a:t>
            </a:r>
            <a:r>
              <a:rPr lang="en-US" sz="2400" b="1" dirty="0" smtClean="0">
                <a:solidFill>
                  <a:schemeClr val="tx1"/>
                </a:solidFill>
                <a:latin typeface="+mj-lt"/>
              </a:rPr>
              <a:t>wikipedia.org</a:t>
            </a:r>
            <a:endParaRPr lang="fa-IR" sz="2400" b="1" dirty="0" smtClean="0">
              <a:solidFill>
                <a:schemeClr val="tx1"/>
              </a:solidFill>
              <a:latin typeface="+mj-lt"/>
            </a:endParaRPr>
          </a:p>
          <a:p>
            <a:pPr marL="457200" indent="-457200" rtl="1">
              <a:buClr>
                <a:srgbClr val="C00000"/>
              </a:buClr>
              <a:buFont typeface="Arial" panose="020B0604020202020204" pitchFamily="34" charset="0"/>
              <a:buChar char="•"/>
            </a:pPr>
            <a:r>
              <a:rPr lang="fa-IR" sz="2600" b="1" dirty="0" smtClean="0">
                <a:solidFill>
                  <a:schemeClr val="tx1"/>
                </a:solidFill>
                <a:cs typeface="B Nazanin" panose="00000400000000000000" pitchFamily="2" charset="-78"/>
              </a:rPr>
              <a:t>مجله </a:t>
            </a:r>
            <a:r>
              <a:rPr lang="fa-IR" sz="2600" b="1" dirty="0" smtClean="0">
                <a:solidFill>
                  <a:schemeClr val="tx1"/>
                </a:solidFill>
                <a:cs typeface="B Nazanin" panose="00000400000000000000" pitchFamily="2" charset="-78"/>
              </a:rPr>
              <a:t>شرکت های </a:t>
            </a:r>
            <a:r>
              <a:rPr lang="fa-IR" sz="2600" b="1" dirty="0" smtClean="0">
                <a:solidFill>
                  <a:schemeClr val="tx1"/>
                </a:solidFill>
                <a:cs typeface="B Nazanin" panose="00000400000000000000" pitchFamily="2" charset="-78"/>
              </a:rPr>
              <a:t>بیمه</a:t>
            </a:r>
          </a:p>
          <a:p>
            <a:pPr marL="457200" indent="-457200" rtl="1">
              <a:buClr>
                <a:srgbClr val="C00000"/>
              </a:buClr>
              <a:buFont typeface="Arial" panose="020B0604020202020204" pitchFamily="34" charset="0"/>
              <a:buChar char="•"/>
            </a:pPr>
            <a:endParaRPr lang="en-US" sz="2600" b="1" dirty="0">
              <a:solidFill>
                <a:schemeClr val="tx1"/>
              </a:solidFill>
              <a:cs typeface="B Nazanin" panose="00000400000000000000" pitchFamily="2" charset="-78"/>
            </a:endParaRPr>
          </a:p>
        </p:txBody>
      </p:sp>
    </p:spTree>
    <p:extLst>
      <p:ext uri="{BB962C8B-B14F-4D97-AF65-F5344CB8AC3E}">
        <p14:creationId xmlns:p14="http://schemas.microsoft.com/office/powerpoint/2010/main" val="2168087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right)">
                                      <p:cBhvr>
                                        <p:cTn id="7" dur="1500"/>
                                        <p:tgtEl>
                                          <p:spTgt spid="4">
                                            <p:txEl>
                                              <p:pRg st="0" end="0"/>
                                            </p:txEl>
                                          </p:spTgt>
                                        </p:tgtEl>
                                      </p:cBhvr>
                                    </p:animEffect>
                                  </p:childTnLst>
                                </p:cTn>
                              </p:par>
                            </p:childTnLst>
                          </p:cTn>
                        </p:par>
                        <p:par>
                          <p:cTn id="8" fill="hold">
                            <p:stCondLst>
                              <p:cond delay="1500"/>
                            </p:stCondLst>
                            <p:childTnLst>
                              <p:par>
                                <p:cTn id="9" presetID="42"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1000"/>
                                        <p:tgtEl>
                                          <p:spTgt spid="3">
                                            <p:txEl>
                                              <p:pRg st="1" end="1"/>
                                            </p:txEl>
                                          </p:spTgt>
                                        </p:tgtEl>
                                      </p:cBhvr>
                                    </p:animEffect>
                                    <p:anim calcmode="lin" valueType="num">
                                      <p:cBhvr>
                                        <p:cTn id="1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1000"/>
                                        <p:tgtEl>
                                          <p:spTgt spid="3">
                                            <p:txEl>
                                              <p:pRg st="2" end="2"/>
                                            </p:txEl>
                                          </p:spTgt>
                                        </p:tgtEl>
                                      </p:cBhvr>
                                    </p:animEffect>
                                    <p:anim calcmode="lin" valueType="num">
                                      <p:cBhvr>
                                        <p:cTn id="1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8"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1000"/>
                                        <p:tgtEl>
                                          <p:spTgt spid="3">
                                            <p:txEl>
                                              <p:pRg st="4" end="4"/>
                                            </p:txEl>
                                          </p:spTgt>
                                        </p:tgtEl>
                                      </p:cBhvr>
                                    </p:animEffect>
                                    <p:anim calcmode="lin" valueType="num">
                                      <p:cBhvr>
                                        <p:cTn id="27"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5362" name="Picture 2" descr="C:\Users\Mahboube\Desktop\11\tashko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288" y="-27384"/>
            <a:ext cx="9255303" cy="688538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circl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1763688" y="332656"/>
            <a:ext cx="7344816" cy="6617196"/>
          </a:xfrm>
          <a:prstGeom prst="rect">
            <a:avLst/>
          </a:prstGeom>
          <a:noFill/>
        </p:spPr>
        <p:txBody>
          <a:bodyPr wrap="square" rtlCol="1">
            <a:spAutoFit/>
          </a:bodyPr>
          <a:lstStyle/>
          <a:p>
            <a:pPr algn="r" rtl="1"/>
            <a:r>
              <a:rPr lang="fa-IR" sz="3000" b="1" dirty="0">
                <a:solidFill>
                  <a:srgbClr val="AE1517"/>
                </a:solidFill>
                <a:cs typeface="B Titr" panose="00000700000000000000" pitchFamily="2" charset="-78"/>
              </a:rPr>
              <a:t>انواع فعالیت های نوین بیمه ای در صنعت بیمه </a:t>
            </a:r>
            <a:r>
              <a:rPr lang="fa-IR" sz="3000" b="1" dirty="0" smtClean="0">
                <a:solidFill>
                  <a:srgbClr val="AE1517"/>
                </a:solidFill>
                <a:cs typeface="B Titr" panose="00000700000000000000" pitchFamily="2" charset="-78"/>
              </a:rPr>
              <a:t>جهان</a:t>
            </a:r>
          </a:p>
          <a:p>
            <a:pPr algn="r" rtl="1"/>
            <a:endParaRPr lang="fa-IR" sz="3000" b="1" dirty="0">
              <a:solidFill>
                <a:srgbClr val="AE1517"/>
              </a:solidFill>
              <a:cs typeface="B Titr" panose="00000700000000000000" pitchFamily="2" charset="-78"/>
            </a:endParaRPr>
          </a:p>
          <a:p>
            <a:pPr algn="justLow" rtl="1"/>
            <a:r>
              <a:rPr lang="fa-IR" sz="3200" dirty="0">
                <a:cs typeface="B Nazanin" panose="00000400000000000000" pitchFamily="2" charset="-78"/>
              </a:rPr>
              <a:t>مرکز پژوهش های مجلس شورای اسلامی در گزارشی با مرور بر انواع فعالیت های نوین بیمه ای در صنعت جهان، موانع توسعه آنها را در ایران بررسی کرد</a:t>
            </a:r>
            <a:r>
              <a:rPr lang="fa-IR" sz="3200" dirty="0" smtClean="0">
                <a:cs typeface="B Nazanin" panose="00000400000000000000" pitchFamily="2" charset="-78"/>
              </a:rPr>
              <a:t>.</a:t>
            </a:r>
          </a:p>
          <a:p>
            <a:pPr algn="justLow" rtl="1"/>
            <a:endParaRPr lang="fa-IR" sz="2000" dirty="0" smtClean="0">
              <a:cs typeface="B Nazanin" panose="00000400000000000000" pitchFamily="2" charset="-78"/>
            </a:endParaRPr>
          </a:p>
          <a:p>
            <a:pPr algn="justLow" rtl="1"/>
            <a:r>
              <a:rPr lang="fa-IR" sz="2800" dirty="0" smtClean="0">
                <a:solidFill>
                  <a:srgbClr val="0070C0"/>
                </a:solidFill>
                <a:cs typeface="B Titr" panose="00000700000000000000" pitchFamily="2" charset="-78"/>
              </a:rPr>
              <a:t>نقش بیمه در اقتصاد:</a:t>
            </a:r>
            <a:endParaRPr lang="fa-IR" sz="2800" b="1" dirty="0">
              <a:solidFill>
                <a:srgbClr val="0070C0"/>
              </a:solidFill>
              <a:cs typeface="B Titr" panose="00000700000000000000" pitchFamily="2" charset="-78"/>
            </a:endParaRPr>
          </a:p>
          <a:p>
            <a:pPr algn="r"/>
            <a:endParaRPr lang="en-US" dirty="0" smtClean="0"/>
          </a:p>
          <a:p>
            <a:pPr algn="r" rtl="1"/>
            <a:r>
              <a:rPr lang="fa-IR" sz="2800" dirty="0" smtClean="0">
                <a:cs typeface="B Nazanin" panose="00000400000000000000" pitchFamily="2" charset="-78"/>
              </a:rPr>
              <a:t>محققان و اندیشمندان، نقش بیمه در اقتصاد را از دید کلان شامل ثروت ملی، تضمین و توسعه سرمایه‌گذاری‌ها، ایجاد اعتبار و توسعه مبادلات و بهبود موازنه‌های ارزی و در اقتصاد خرد شامل افزایش میل پس‌انداز، افزایش کارآیی بازرگانان، ایجاد امنیت مالی جهت فعالیت‌های بازرگانی و کمک مؤثر در توزیع نسبی هزینه‌ها می‌دانند.</a:t>
            </a:r>
            <a:r>
              <a:rPr lang="fa-IR" dirty="0" smtClean="0"/>
              <a:t/>
            </a:r>
            <a:br>
              <a:rPr lang="fa-IR" dirty="0" smtClean="0"/>
            </a:br>
            <a:endParaRPr lang="fa-IR" dirty="0"/>
          </a:p>
        </p:txBody>
      </p:sp>
      <p:pic>
        <p:nvPicPr>
          <p:cNvPr id="4102" name="Picture 6" descr="C:\Users\Mahboube\Desktop\11\Paper-of-insurance-savings-in-the-economy.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504" y="4374278"/>
            <a:ext cx="2223074" cy="222307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21" fill="hold" nodeType="after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arn(inVertical)">
                                      <p:cBhvr>
                                        <p:cTn id="13" dur="750"/>
                                        <p:tgtEl>
                                          <p:spTgt spid="3">
                                            <p:txEl>
                                              <p:pRg st="2" end="2"/>
                                            </p:txEl>
                                          </p:spTgt>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1000"/>
                                        <p:tgtEl>
                                          <p:spTgt spid="3">
                                            <p:txEl>
                                              <p:pRg st="4" end="4"/>
                                            </p:txEl>
                                          </p:spTgt>
                                        </p:tgtEl>
                                      </p:cBhvr>
                                    </p:animEffect>
                                    <p:anim calcmode="lin" valueType="num">
                                      <p:cBhvr>
                                        <p:cTn id="1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16" presetClass="entr" presetSubtype="21" fill="hold" nodeType="after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barn(inVertical)">
                                      <p:cBhvr>
                                        <p:cTn id="23" dur="750"/>
                                        <p:tgtEl>
                                          <p:spTgt spid="3">
                                            <p:txEl>
                                              <p:pRg st="6" end="6"/>
                                            </p:txEl>
                                          </p:spTgt>
                                        </p:tgtEl>
                                      </p:cBhvr>
                                    </p:animEffect>
                                  </p:childTnLst>
                                </p:cTn>
                              </p:par>
                              <p:par>
                                <p:cTn id="24" presetID="21" presetClass="entr" presetSubtype="1" fill="hold" nodeType="withEffect">
                                  <p:stCondLst>
                                    <p:cond delay="0"/>
                                  </p:stCondLst>
                                  <p:childTnLst>
                                    <p:set>
                                      <p:cBhvr>
                                        <p:cTn id="25" dur="1" fill="hold">
                                          <p:stCondLst>
                                            <p:cond delay="0"/>
                                          </p:stCondLst>
                                        </p:cTn>
                                        <p:tgtEl>
                                          <p:spTgt spid="4102"/>
                                        </p:tgtEl>
                                        <p:attrNameLst>
                                          <p:attrName>style.visibility</p:attrName>
                                        </p:attrNameLst>
                                      </p:cBhvr>
                                      <p:to>
                                        <p:strVal val="visible"/>
                                      </p:to>
                                    </p:set>
                                    <p:animEffect transition="in" filter="wheel(1)">
                                      <p:cBhvr>
                                        <p:cTn id="26" dur="2000"/>
                                        <p:tgtEl>
                                          <p:spTgt spid="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1907704" y="188640"/>
            <a:ext cx="7200800" cy="6370975"/>
          </a:xfrm>
          <a:prstGeom prst="rect">
            <a:avLst/>
          </a:prstGeom>
          <a:noFill/>
        </p:spPr>
        <p:txBody>
          <a:bodyPr wrap="square" rtlCol="1">
            <a:spAutoFit/>
          </a:bodyPr>
          <a:lstStyle/>
          <a:p>
            <a:pPr algn="justLow" rtl="1"/>
            <a:r>
              <a:rPr lang="fa-IR" sz="2800" dirty="0">
                <a:cs typeface="B Nazanin" panose="00000400000000000000" pitchFamily="2" charset="-78"/>
              </a:rPr>
              <a:t>بر اساس این گزارش، صنعت بیمه توانسته است در کشورهای مختلف به چنان جایگاهی دست یابد که با ایجاد اطمینان در مجموعه فعالیت‌های اقتصادی، نقش کلیدی را در توسعه اجتماعی و اقتصادی این کشورها ایفا کند</a:t>
            </a:r>
            <a:r>
              <a:rPr lang="fa-IR" sz="2800" dirty="0" smtClean="0">
                <a:cs typeface="B Nazanin" panose="00000400000000000000" pitchFamily="2" charset="-78"/>
              </a:rPr>
              <a:t>.</a:t>
            </a:r>
          </a:p>
          <a:p>
            <a:pPr algn="justLow" rtl="1"/>
            <a:endParaRPr lang="fa-IR" sz="2800" dirty="0" smtClean="0">
              <a:cs typeface="B Nazanin" panose="00000400000000000000" pitchFamily="2" charset="-78"/>
            </a:endParaRPr>
          </a:p>
          <a:p>
            <a:pPr algn="justLow" rtl="1"/>
            <a:endParaRPr lang="fa-IR" sz="2000" dirty="0" smtClean="0">
              <a:cs typeface="B Nazanin" panose="00000400000000000000" pitchFamily="2" charset="-78"/>
            </a:endParaRPr>
          </a:p>
          <a:p>
            <a:pPr algn="justLow" rtl="1"/>
            <a:r>
              <a:rPr lang="fa-IR" sz="3200" dirty="0" smtClean="0">
                <a:solidFill>
                  <a:srgbClr val="FF0000"/>
                </a:solidFill>
                <a:cs typeface="B Titr" panose="00000700000000000000" pitchFamily="2" charset="-78"/>
              </a:rPr>
              <a:t>انواع محصولات بیمه ای در ایران</a:t>
            </a:r>
          </a:p>
          <a:p>
            <a:pPr algn="justLow" rtl="1"/>
            <a:endParaRPr lang="fa-IR" sz="1600" dirty="0" smtClean="0">
              <a:solidFill>
                <a:srgbClr val="008000"/>
              </a:solidFill>
              <a:cs typeface="B Titr" panose="00000700000000000000" pitchFamily="2" charset="-78"/>
            </a:endParaRPr>
          </a:p>
          <a:p>
            <a:pPr algn="justLow" rtl="1"/>
            <a:r>
              <a:rPr lang="fa-IR" sz="3200" b="1" dirty="0">
                <a:cs typeface="B Nazanin" panose="00000400000000000000" pitchFamily="2" charset="-78"/>
              </a:rPr>
              <a:t>در ایران 8 رشته در بیمه اشخاص</a:t>
            </a:r>
            <a:r>
              <a:rPr lang="fa-IR" sz="3200" b="1" dirty="0" smtClean="0">
                <a:cs typeface="B Nazanin" panose="00000400000000000000" pitchFamily="2" charset="-78"/>
              </a:rPr>
              <a:t>،</a:t>
            </a:r>
          </a:p>
          <a:p>
            <a:pPr algn="justLow" rtl="1"/>
            <a:r>
              <a:rPr lang="fa-IR" sz="3200" b="1" dirty="0" smtClean="0">
                <a:cs typeface="B Nazanin" panose="00000400000000000000" pitchFamily="2" charset="-78"/>
              </a:rPr>
              <a:t> </a:t>
            </a:r>
            <a:r>
              <a:rPr lang="fa-IR" sz="3200" b="1" dirty="0">
                <a:cs typeface="B Nazanin" panose="00000400000000000000" pitchFamily="2" charset="-78"/>
              </a:rPr>
              <a:t>10 رشته در بیمه اموال</a:t>
            </a:r>
            <a:r>
              <a:rPr lang="fa-IR" sz="3200" b="1" dirty="0" smtClean="0">
                <a:cs typeface="B Nazanin" panose="00000400000000000000" pitchFamily="2" charset="-78"/>
              </a:rPr>
              <a:t>،</a:t>
            </a:r>
          </a:p>
          <a:p>
            <a:pPr algn="justLow" rtl="1"/>
            <a:r>
              <a:rPr lang="fa-IR" sz="3200" b="1" dirty="0" smtClean="0">
                <a:cs typeface="B Nazanin" panose="00000400000000000000" pitchFamily="2" charset="-78"/>
              </a:rPr>
              <a:t> </a:t>
            </a:r>
            <a:r>
              <a:rPr lang="fa-IR" sz="3200" b="1" dirty="0">
                <a:cs typeface="B Nazanin" panose="00000400000000000000" pitchFamily="2" charset="-78"/>
              </a:rPr>
              <a:t>21 رشته در بیمه </a:t>
            </a:r>
            <a:r>
              <a:rPr lang="fa-IR" sz="3200" b="1" dirty="0" smtClean="0">
                <a:cs typeface="B Nazanin" panose="00000400000000000000" pitchFamily="2" charset="-78"/>
              </a:rPr>
              <a:t>مسئولیت</a:t>
            </a:r>
          </a:p>
          <a:p>
            <a:pPr algn="justLow" rtl="1"/>
            <a:r>
              <a:rPr lang="fa-IR" sz="3200" b="1" dirty="0" smtClean="0">
                <a:cs typeface="B Nazanin" panose="00000400000000000000" pitchFamily="2" charset="-78"/>
              </a:rPr>
              <a:t> </a:t>
            </a:r>
            <a:r>
              <a:rPr lang="fa-IR" sz="3200" b="1" dirty="0">
                <a:cs typeface="B Nazanin" panose="00000400000000000000" pitchFamily="2" charset="-78"/>
              </a:rPr>
              <a:t>34 رشته در </a:t>
            </a:r>
            <a:r>
              <a:rPr lang="fa-IR" sz="3200" b="1" dirty="0" smtClean="0">
                <a:cs typeface="B Nazanin" panose="00000400000000000000" pitchFamily="2" charset="-78"/>
              </a:rPr>
              <a:t>"</a:t>
            </a:r>
            <a:r>
              <a:rPr lang="fa-IR" sz="3200" b="1" dirty="0">
                <a:cs typeface="B Nazanin" panose="00000400000000000000" pitchFamily="2" charset="-78"/>
              </a:rPr>
              <a:t>سایر بیمه‌ها" ارائه نمی‌شود؛ </a:t>
            </a:r>
            <a:endParaRPr lang="fa-IR" sz="3200" b="1" dirty="0" smtClean="0">
              <a:cs typeface="B Nazanin" panose="00000400000000000000" pitchFamily="2" charset="-78"/>
            </a:endParaRPr>
          </a:p>
          <a:p>
            <a:pPr algn="justLow" rtl="1"/>
            <a:r>
              <a:rPr lang="fa-IR" sz="3200" b="1" dirty="0" smtClean="0">
                <a:cs typeface="B Nazanin" panose="00000400000000000000" pitchFamily="2" charset="-78"/>
              </a:rPr>
              <a:t>یعنی </a:t>
            </a:r>
            <a:r>
              <a:rPr lang="fa-IR" sz="3200" b="1" dirty="0">
                <a:cs typeface="B Nazanin" panose="00000400000000000000" pitchFamily="2" charset="-78"/>
              </a:rPr>
              <a:t>بیش از 70 رشته فعالیت بیمه‌ای در شرایط فعلی توسط بیمه‌گران کشور عرضه نمی‌شود.</a:t>
            </a:r>
            <a:endParaRPr lang="fa-IR" sz="3200" b="1" dirty="0">
              <a:solidFill>
                <a:srgbClr val="008000"/>
              </a:solidFill>
              <a:cs typeface="B Nazanin" panose="00000400000000000000" pitchFamily="2" charset="-78"/>
            </a:endParaRPr>
          </a:p>
        </p:txBody>
      </p:sp>
      <p:pic>
        <p:nvPicPr>
          <p:cNvPr id="36866" name="Picture 2" descr="C:\Users\Mahboube\Desktop\11\insurance-advisor-product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497" y="1909426"/>
            <a:ext cx="4248472" cy="30317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3151281"/>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Effect transition="in" filter="fade">
                                      <p:cBhvr>
                                        <p:cTn id="11" dur="1000"/>
                                        <p:tgtEl>
                                          <p:spTgt spid="3">
                                            <p:txEl>
                                              <p:pRg st="3" end="3"/>
                                            </p:txEl>
                                          </p:spTgt>
                                        </p:tgtEl>
                                      </p:cBhvr>
                                    </p:animEffect>
                                    <p:anim calcmode="lin" valueType="num">
                                      <p:cBhvr>
                                        <p:cTn id="1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3" dur="900" decel="100000" fill="hold"/>
                                        <p:tgtEl>
                                          <p:spTgt spid="3">
                                            <p:txEl>
                                              <p:pRg st="3" end="3"/>
                                            </p:txEl>
                                          </p:spTgt>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xEl>
                                              <p:pRg st="3" end="3"/>
                                            </p:txEl>
                                          </p:spTgt>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6" presetClass="entr" presetSubtype="16" fill="hold" nodeType="afterEffect">
                                  <p:stCondLst>
                                    <p:cond delay="0"/>
                                  </p:stCondLst>
                                  <p:childTnLst>
                                    <p:set>
                                      <p:cBhvr>
                                        <p:cTn id="17" dur="1" fill="hold">
                                          <p:stCondLst>
                                            <p:cond delay="0"/>
                                          </p:stCondLst>
                                        </p:cTn>
                                        <p:tgtEl>
                                          <p:spTgt spid="36866"/>
                                        </p:tgtEl>
                                        <p:attrNameLst>
                                          <p:attrName>style.visibility</p:attrName>
                                        </p:attrNameLst>
                                      </p:cBhvr>
                                      <p:to>
                                        <p:strVal val="visible"/>
                                      </p:to>
                                    </p:set>
                                    <p:animEffect transition="in" filter="circle(in)">
                                      <p:cBhvr>
                                        <p:cTn id="18" dur="2000"/>
                                        <p:tgtEl>
                                          <p:spTgt spid="36866"/>
                                        </p:tgtEl>
                                      </p:cBhvr>
                                    </p:animEffect>
                                  </p:childTnLst>
                                </p:cTn>
                              </p:par>
                              <p:par>
                                <p:cTn id="19" presetID="42"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anim calcmode="lin" valueType="num">
                                      <p:cBhvr>
                                        <p:cTn id="2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par>
                          <p:cTn id="24" fill="hold">
                            <p:stCondLst>
                              <p:cond delay="4000"/>
                            </p:stCondLst>
                            <p:childTnLst>
                              <p:par>
                                <p:cTn id="25" presetID="42" presetClass="entr" presetSubtype="0" fill="hold" nodeType="after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1000"/>
                                        <p:tgtEl>
                                          <p:spTgt spid="3">
                                            <p:txEl>
                                              <p:pRg st="6" end="6"/>
                                            </p:txEl>
                                          </p:spTgt>
                                        </p:tgtEl>
                                      </p:cBhvr>
                                    </p:animEffect>
                                    <p:anim calcmode="lin" valueType="num">
                                      <p:cBhvr>
                                        <p:cTn id="2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nodeType="after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Effect transition="in" filter="fade">
                                      <p:cBhvr>
                                        <p:cTn id="33" dur="1000"/>
                                        <p:tgtEl>
                                          <p:spTgt spid="3">
                                            <p:txEl>
                                              <p:pRg st="7" end="7"/>
                                            </p:txEl>
                                          </p:spTgt>
                                        </p:tgtEl>
                                      </p:cBhvr>
                                    </p:animEffect>
                                    <p:anim calcmode="lin" valueType="num">
                                      <p:cBhvr>
                                        <p:cTn id="34"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nodeType="after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fade">
                                      <p:cBhvr>
                                        <p:cTn id="39" dur="1000"/>
                                        <p:tgtEl>
                                          <p:spTgt spid="3">
                                            <p:txEl>
                                              <p:pRg st="8" end="8"/>
                                            </p:txEl>
                                          </p:spTgt>
                                        </p:tgtEl>
                                      </p:cBhvr>
                                    </p:animEffect>
                                    <p:anim calcmode="lin" valueType="num">
                                      <p:cBhvr>
                                        <p:cTn id="40"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16" presetClass="entr" presetSubtype="21" fill="hold" nodeType="afterEffect">
                                  <p:stCondLst>
                                    <p:cond delay="0"/>
                                  </p:stCondLst>
                                  <p:childTnLst>
                                    <p:set>
                                      <p:cBhvr>
                                        <p:cTn id="44" dur="1" fill="hold">
                                          <p:stCondLst>
                                            <p:cond delay="0"/>
                                          </p:stCondLst>
                                        </p:cTn>
                                        <p:tgtEl>
                                          <p:spTgt spid="3">
                                            <p:txEl>
                                              <p:pRg st="9" end="9"/>
                                            </p:txEl>
                                          </p:spTgt>
                                        </p:tgtEl>
                                        <p:attrNameLst>
                                          <p:attrName>style.visibility</p:attrName>
                                        </p:attrNameLst>
                                      </p:cBhvr>
                                      <p:to>
                                        <p:strVal val="visible"/>
                                      </p:to>
                                    </p:set>
                                    <p:animEffect transition="in" filter="barn(inVertical)">
                                      <p:cBhvr>
                                        <p:cTn id="45" dur="1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1475656" y="116632"/>
            <a:ext cx="7560840" cy="5401479"/>
          </a:xfrm>
          <a:prstGeom prst="rect">
            <a:avLst/>
          </a:prstGeom>
          <a:noFill/>
        </p:spPr>
        <p:txBody>
          <a:bodyPr wrap="square" rtlCol="1">
            <a:spAutoFit/>
          </a:bodyPr>
          <a:lstStyle/>
          <a:p>
            <a:pPr algn="r"/>
            <a:r>
              <a:rPr lang="fa-IR" sz="2600" dirty="0">
                <a:solidFill>
                  <a:srgbClr val="7030A0"/>
                </a:solidFill>
                <a:cs typeface="B Nazanin" panose="00000400000000000000" pitchFamily="2" charset="-78"/>
              </a:rPr>
              <a:t>این گزارش درباره مهمترین علل عدم ارائه این نوع پوشش‌های بیمه‌ای تصریح کرد: </a:t>
            </a:r>
            <a:r>
              <a:rPr lang="fa-IR" sz="2600" dirty="0">
                <a:cs typeface="B Nazanin" panose="00000400000000000000" pitchFamily="2" charset="-78"/>
              </a:rPr>
              <a:t>فراهم نبودن بسترهای لازم برای حرکت از نظام تعرفه‌ای به نظام غیرتعرفه‌ای، عدم وجود تقاضا از سوی بیمه‌گذاران یا به نوعی عدم قابلیت به‌کارگیری این رشته‌ها در کشور، عدم پرداخت اصولی و سریع خسارت، وجود پاره‌ای از مسائل شرعی مربوط به طراحی برخی رشته‌های بیمه‌ای و نبود بسترهای اجتماعی و ضعف در فرهنگ بیمه‌ای از عوامل عدم ارائه این نوع پوشش بیمه‌ای است</a:t>
            </a:r>
            <a:r>
              <a:rPr lang="fa-IR" sz="2700" dirty="0">
                <a:cs typeface="B Nazanin" panose="00000400000000000000" pitchFamily="2" charset="-78"/>
              </a:rPr>
              <a:t>.</a:t>
            </a:r>
            <a:r>
              <a:rPr lang="fa-IR" sz="2700" dirty="0" smtClean="0">
                <a:cs typeface="B Nazanin" panose="00000400000000000000" pitchFamily="2" charset="-78"/>
              </a:rPr>
              <a:t/>
            </a:r>
            <a:br>
              <a:rPr lang="fa-IR" sz="2700" dirty="0" smtClean="0">
                <a:cs typeface="B Nazanin" panose="00000400000000000000" pitchFamily="2" charset="-78"/>
              </a:rPr>
            </a:br>
            <a:endParaRPr lang="fa-IR" dirty="0" smtClean="0">
              <a:cs typeface="B Nazanin" panose="00000400000000000000" pitchFamily="2" charset="-78"/>
            </a:endParaRPr>
          </a:p>
          <a:p>
            <a:pPr algn="r"/>
            <a:r>
              <a:rPr lang="fa-IR" sz="2400" dirty="0" smtClean="0">
                <a:cs typeface="B Nazanin" panose="00000400000000000000" pitchFamily="2" charset="-78"/>
              </a:rPr>
              <a:t>براساس </a:t>
            </a:r>
            <a:r>
              <a:rPr lang="fa-IR" sz="2400" dirty="0">
                <a:cs typeface="B Nazanin" panose="00000400000000000000" pitchFamily="2" charset="-78"/>
              </a:rPr>
              <a:t>این گزارش، تعامل شرکت‌های بیمه‌ داخلی با شرکت‌های بیمه در سایر کشورها از طریق پوشش‌های بیمه‌ای اتکایی صورت می‌گیرد و در این فرایند، فقط شرایط بیمه‌نامه خاصی مورد مبادله قرار گرفته و اصولا این موافقت بدون </a:t>
            </a:r>
            <a:r>
              <a:rPr lang="fa-IR" sz="2400" dirty="0" smtClean="0">
                <a:cs typeface="B Nazanin" panose="00000400000000000000" pitchFamily="2" charset="-78"/>
              </a:rPr>
              <a:t>تغییر </a:t>
            </a:r>
            <a:r>
              <a:rPr lang="fa-IR" sz="2400" dirty="0">
                <a:cs typeface="B Nazanin" panose="00000400000000000000" pitchFamily="2" charset="-78"/>
              </a:rPr>
              <a:t>و یا با ارائه پیشنهادی از سوی طرفین </a:t>
            </a:r>
            <a:r>
              <a:rPr lang="fa-IR" sz="2400" dirty="0" smtClean="0">
                <a:cs typeface="B Nazanin" panose="00000400000000000000" pitchFamily="2" charset="-78"/>
              </a:rPr>
              <a:t>است</a:t>
            </a:r>
          </a:p>
          <a:p>
            <a:pPr algn="r"/>
            <a:r>
              <a:rPr lang="fa-IR" sz="2400" dirty="0" smtClean="0">
                <a:cs typeface="B Nazanin" panose="00000400000000000000" pitchFamily="2" charset="-78"/>
              </a:rPr>
              <a:t>و </a:t>
            </a:r>
            <a:r>
              <a:rPr lang="fa-IR" sz="2400" dirty="0">
                <a:cs typeface="B Nazanin" panose="00000400000000000000" pitchFamily="2" charset="-78"/>
              </a:rPr>
              <a:t>در سایر موارد متأسفانه هیچ‌گونه اطلاعات </a:t>
            </a:r>
            <a:r>
              <a:rPr lang="fa-IR" sz="2400" dirty="0" smtClean="0">
                <a:cs typeface="B Nazanin" panose="00000400000000000000" pitchFamily="2" charset="-78"/>
              </a:rPr>
              <a:t>و</a:t>
            </a:r>
          </a:p>
          <a:p>
            <a:pPr algn="r"/>
            <a:r>
              <a:rPr lang="fa-IR" sz="2400" dirty="0" smtClean="0">
                <a:cs typeface="B Nazanin" panose="00000400000000000000" pitchFamily="2" charset="-78"/>
              </a:rPr>
              <a:t> </a:t>
            </a:r>
            <a:r>
              <a:rPr lang="fa-IR" sz="2400" dirty="0">
                <a:cs typeface="B Nazanin" panose="00000400000000000000" pitchFamily="2" charset="-78"/>
              </a:rPr>
              <a:t>شرایطی از بیمه‌نامه‌ها قابل دسترس نیست.</a:t>
            </a:r>
          </a:p>
        </p:txBody>
      </p:sp>
      <p:pic>
        <p:nvPicPr>
          <p:cNvPr id="1026" name="Picture 2" descr="C:\Users\AMIN\Desktop\Picture1 copy.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0384" y="4581128"/>
            <a:ext cx="3849688" cy="2200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0753897"/>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up)">
                                      <p:cBhvr>
                                        <p:cTn id="7" dur="1000"/>
                                        <p:tgtEl>
                                          <p:spTgt spid="4">
                                            <p:txEl>
                                              <p:pRg st="0" end="0"/>
                                            </p:txEl>
                                          </p:spTgt>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fade">
                                      <p:cBhvr>
                                        <p:cTn id="11" dur="1000"/>
                                        <p:tgtEl>
                                          <p:spTgt spid="4">
                                            <p:txEl>
                                              <p:pRg st="1" end="1"/>
                                            </p:txEl>
                                          </p:spTgt>
                                        </p:tgtEl>
                                      </p:cBhvr>
                                    </p:animEffect>
                                  </p:childTnLst>
                                </p:cTn>
                              </p:par>
                              <p:par>
                                <p:cTn id="12" presetID="10" presetClass="entr" presetSubtype="0" fill="hold" nodeType="with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fade">
                                      <p:cBhvr>
                                        <p:cTn id="14" dur="1000"/>
                                        <p:tgtEl>
                                          <p:spTgt spid="4">
                                            <p:txEl>
                                              <p:pRg st="2" end="2"/>
                                            </p:txEl>
                                          </p:spTgt>
                                        </p:tgtEl>
                                      </p:cBhvr>
                                    </p:animEffect>
                                  </p:childTnLst>
                                </p:cTn>
                              </p:par>
                              <p:par>
                                <p:cTn id="15" presetID="10" presetClass="entr" presetSubtype="0" fill="hold" nodeType="with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1000"/>
                                        <p:tgtEl>
                                          <p:spTgt spid="4">
                                            <p:txEl>
                                              <p:pRg st="3" end="3"/>
                                            </p:txEl>
                                          </p:spTgt>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026"/>
                                        </p:tgtEl>
                                        <p:attrNameLst>
                                          <p:attrName>style.visibility</p:attrName>
                                        </p:attrNameLst>
                                      </p:cBhvr>
                                      <p:to>
                                        <p:strVal val="visible"/>
                                      </p:to>
                                    </p:set>
                                    <p:anim calcmode="lin" valueType="num">
                                      <p:cBhvr>
                                        <p:cTn id="21" dur="1500" fill="hold"/>
                                        <p:tgtEl>
                                          <p:spTgt spid="1026"/>
                                        </p:tgtEl>
                                        <p:attrNameLst>
                                          <p:attrName>ppt_w</p:attrName>
                                        </p:attrNameLst>
                                      </p:cBhvr>
                                      <p:tavLst>
                                        <p:tav tm="0">
                                          <p:val>
                                            <p:fltVal val="0"/>
                                          </p:val>
                                        </p:tav>
                                        <p:tav tm="100000">
                                          <p:val>
                                            <p:strVal val="#ppt_w"/>
                                          </p:val>
                                        </p:tav>
                                      </p:tavLst>
                                    </p:anim>
                                    <p:anim calcmode="lin" valueType="num">
                                      <p:cBhvr>
                                        <p:cTn id="22" dur="1500" fill="hold"/>
                                        <p:tgtEl>
                                          <p:spTgt spid="1026"/>
                                        </p:tgtEl>
                                        <p:attrNameLst>
                                          <p:attrName>ppt_h</p:attrName>
                                        </p:attrNameLst>
                                      </p:cBhvr>
                                      <p:tavLst>
                                        <p:tav tm="0">
                                          <p:val>
                                            <p:fltVal val="0"/>
                                          </p:val>
                                        </p:tav>
                                        <p:tav tm="100000">
                                          <p:val>
                                            <p:strVal val="#ppt_h"/>
                                          </p:val>
                                        </p:tav>
                                      </p:tavLst>
                                    </p:anim>
                                    <p:animEffect transition="in" filter="fade">
                                      <p:cBhvr>
                                        <p:cTn id="23" dur="1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984130" y="132308"/>
            <a:ext cx="8218736" cy="6186309"/>
          </a:xfrm>
          <a:prstGeom prst="rect">
            <a:avLst/>
          </a:prstGeom>
          <a:noFill/>
        </p:spPr>
        <p:txBody>
          <a:bodyPr wrap="square" rtlCol="1">
            <a:spAutoFit/>
          </a:bodyPr>
          <a:lstStyle/>
          <a:p>
            <a:pPr algn="r" rtl="1"/>
            <a:r>
              <a:rPr lang="fa-IR" sz="2500" dirty="0">
                <a:solidFill>
                  <a:srgbClr val="008000"/>
                </a:solidFill>
                <a:cs typeface="B Titr" panose="00000700000000000000" pitchFamily="2" charset="-78"/>
              </a:rPr>
              <a:t>برای رفع موانع توسعه صنعت بیمه در کشور موارد زیر را پیشنهاد </a:t>
            </a:r>
            <a:r>
              <a:rPr lang="fa-IR" sz="2500" dirty="0" smtClean="0">
                <a:solidFill>
                  <a:srgbClr val="008000"/>
                </a:solidFill>
                <a:cs typeface="B Titr" panose="00000700000000000000" pitchFamily="2" charset="-78"/>
              </a:rPr>
              <a:t>می شود</a:t>
            </a:r>
          </a:p>
          <a:p>
            <a:pPr algn="r" rtl="1"/>
            <a:endParaRPr lang="fa-IR" sz="2400" dirty="0">
              <a:solidFill>
                <a:srgbClr val="008000"/>
              </a:solidFill>
              <a:cs typeface="B Titr" panose="00000700000000000000" pitchFamily="2" charset="-78"/>
            </a:endParaRPr>
          </a:p>
          <a:p>
            <a:pPr marL="800100" lvl="1" indent="-342900" algn="r" rtl="1">
              <a:lnSpc>
                <a:spcPct val="150000"/>
              </a:lnSpc>
              <a:buClr>
                <a:srgbClr val="FF0066"/>
              </a:buClr>
              <a:buFont typeface="Arial" panose="020B0604020202020204" pitchFamily="34" charset="0"/>
              <a:buChar char="•"/>
            </a:pPr>
            <a:r>
              <a:rPr lang="fa-IR" sz="2600" dirty="0">
                <a:cs typeface="B Nazanin" panose="00000400000000000000" pitchFamily="2" charset="-78"/>
              </a:rPr>
              <a:t>ایجاد نهادهای تخصصی برای صنعت </a:t>
            </a:r>
            <a:r>
              <a:rPr lang="fa-IR" sz="2600" dirty="0" smtClean="0">
                <a:cs typeface="B Nazanin" panose="00000400000000000000" pitchFamily="2" charset="-78"/>
              </a:rPr>
              <a:t>بیمه</a:t>
            </a:r>
          </a:p>
          <a:p>
            <a:pPr marL="800100" lvl="1" indent="-342900" algn="r" rtl="1">
              <a:lnSpc>
                <a:spcPct val="150000"/>
              </a:lnSpc>
              <a:buClr>
                <a:srgbClr val="FF0066"/>
              </a:buClr>
              <a:buFont typeface="Arial" panose="020B0604020202020204" pitchFamily="34" charset="0"/>
              <a:buChar char="•"/>
            </a:pPr>
            <a:r>
              <a:rPr lang="fa-IR" sz="2600" dirty="0">
                <a:cs typeface="B Nazanin" panose="00000400000000000000" pitchFamily="2" charset="-78"/>
              </a:rPr>
              <a:t>الگوبرداری صحیح از فرایند </a:t>
            </a:r>
            <a:r>
              <a:rPr lang="fa-IR" sz="2600" dirty="0" smtClean="0">
                <a:cs typeface="B Nazanin" panose="00000400000000000000" pitchFamily="2" charset="-78"/>
              </a:rPr>
              <a:t>چرخه </a:t>
            </a:r>
            <a:r>
              <a:rPr lang="fa-IR" sz="2600" dirty="0">
                <a:cs typeface="B Nazanin" panose="00000400000000000000" pitchFamily="2" charset="-78"/>
              </a:rPr>
              <a:t>بیمه در کشورهای </a:t>
            </a:r>
            <a:r>
              <a:rPr lang="fa-IR" sz="2600" dirty="0" smtClean="0">
                <a:cs typeface="B Nazanin" panose="00000400000000000000" pitchFamily="2" charset="-78"/>
              </a:rPr>
              <a:t>پیشرفته</a:t>
            </a:r>
          </a:p>
          <a:p>
            <a:pPr lvl="1" algn="r" rtl="1">
              <a:lnSpc>
                <a:spcPct val="150000"/>
              </a:lnSpc>
              <a:buClr>
                <a:srgbClr val="FF0066"/>
              </a:buClr>
            </a:pPr>
            <a:r>
              <a:rPr lang="fa-IR" sz="2600" dirty="0">
                <a:cs typeface="B Nazanin" panose="00000400000000000000" pitchFamily="2" charset="-78"/>
              </a:rPr>
              <a:t>و تلاش در جهت بومی‌سازی آن</a:t>
            </a:r>
            <a:endParaRPr lang="fa-IR" sz="2600" dirty="0" smtClean="0">
              <a:cs typeface="B Nazanin" panose="00000400000000000000" pitchFamily="2" charset="-78"/>
            </a:endParaRPr>
          </a:p>
          <a:p>
            <a:pPr marL="800100" lvl="1" indent="-342900" algn="r" rtl="1">
              <a:lnSpc>
                <a:spcPct val="150000"/>
              </a:lnSpc>
              <a:buClr>
                <a:srgbClr val="FF0066"/>
              </a:buClr>
              <a:buFont typeface="Arial" panose="020B0604020202020204" pitchFamily="34" charset="0"/>
              <a:buChar char="•"/>
            </a:pPr>
            <a:r>
              <a:rPr lang="fa-IR" sz="2600" dirty="0" smtClean="0">
                <a:cs typeface="B Nazanin" panose="00000400000000000000" pitchFamily="2" charset="-78"/>
              </a:rPr>
              <a:t>توسعه </a:t>
            </a:r>
            <a:r>
              <a:rPr lang="fa-IR" sz="2600" dirty="0">
                <a:cs typeface="B Nazanin" panose="00000400000000000000" pitchFamily="2" charset="-78"/>
              </a:rPr>
              <a:t>سرمایه‌گذاری در امر تحقیق و توسعه برای بهبود </a:t>
            </a:r>
            <a:r>
              <a:rPr lang="fa-IR" sz="2600" dirty="0" smtClean="0">
                <a:cs typeface="B Nazanin" panose="00000400000000000000" pitchFamily="2" charset="-78"/>
              </a:rPr>
              <a:t>فضای</a:t>
            </a:r>
          </a:p>
          <a:p>
            <a:pPr lvl="1" algn="r" rtl="1">
              <a:lnSpc>
                <a:spcPct val="150000"/>
              </a:lnSpc>
              <a:buClr>
                <a:srgbClr val="FF0066"/>
              </a:buClr>
            </a:pPr>
            <a:r>
              <a:rPr lang="fa-IR" sz="2600" dirty="0" smtClean="0">
                <a:cs typeface="B Nazanin" panose="00000400000000000000" pitchFamily="2" charset="-78"/>
              </a:rPr>
              <a:t> </a:t>
            </a:r>
            <a:r>
              <a:rPr lang="fa-IR" sz="2600" dirty="0">
                <a:cs typeface="B Nazanin" panose="00000400000000000000" pitchFamily="2" charset="-78"/>
              </a:rPr>
              <a:t>کسب و کار و پیشرفت صنعت </a:t>
            </a:r>
            <a:r>
              <a:rPr lang="fa-IR" sz="2600" dirty="0" smtClean="0">
                <a:cs typeface="B Nazanin" panose="00000400000000000000" pitchFamily="2" charset="-78"/>
              </a:rPr>
              <a:t>بیمه</a:t>
            </a:r>
          </a:p>
          <a:p>
            <a:pPr marL="800100" lvl="1" indent="-342900" algn="r" rtl="1">
              <a:lnSpc>
                <a:spcPct val="150000"/>
              </a:lnSpc>
              <a:buClr>
                <a:srgbClr val="FF0066"/>
              </a:buClr>
              <a:buFont typeface="Arial" panose="020B0604020202020204" pitchFamily="34" charset="0"/>
              <a:buChar char="•"/>
            </a:pPr>
            <a:r>
              <a:rPr lang="fa-IR" sz="2600" dirty="0">
                <a:cs typeface="B Nazanin" panose="00000400000000000000" pitchFamily="2" charset="-78"/>
              </a:rPr>
              <a:t>نهادینه کردن فرهنگ بیمه میان اقشار مردم، قشر فرهیخته، مراکز صنعتی و تولیدی شرکت‌های بیمه</a:t>
            </a:r>
            <a:endParaRPr lang="fa-IR" sz="2600" dirty="0" smtClean="0">
              <a:cs typeface="B Nazanin" panose="00000400000000000000" pitchFamily="2" charset="-78"/>
            </a:endParaRPr>
          </a:p>
          <a:p>
            <a:pPr marL="800100" lvl="1" indent="-342900" algn="r" rtl="1">
              <a:buFont typeface="Arial" panose="020B0604020202020204" pitchFamily="34" charset="0"/>
              <a:buChar char="•"/>
            </a:pPr>
            <a:endParaRPr lang="fa-IR" sz="2600" dirty="0" smtClean="0">
              <a:solidFill>
                <a:srgbClr val="008000"/>
              </a:solidFill>
              <a:cs typeface="B Nazanin" panose="00000400000000000000" pitchFamily="2" charset="-78"/>
            </a:endParaRPr>
          </a:p>
          <a:p>
            <a:pPr algn="r" rtl="1"/>
            <a:endParaRPr lang="fa-IR" sz="2400" dirty="0">
              <a:solidFill>
                <a:srgbClr val="008000"/>
              </a:solidFill>
              <a:cs typeface="B Titr" panose="00000700000000000000" pitchFamily="2" charset="-78"/>
            </a:endParaRPr>
          </a:p>
          <a:p>
            <a:pPr algn="r" rtl="1"/>
            <a:endParaRPr lang="fa-IR" sz="2400" dirty="0">
              <a:solidFill>
                <a:srgbClr val="008000"/>
              </a:solidFill>
              <a:cs typeface="B Titr" panose="00000700000000000000" pitchFamily="2" charset="-78"/>
            </a:endParaRPr>
          </a:p>
        </p:txBody>
      </p:sp>
      <p:pic>
        <p:nvPicPr>
          <p:cNvPr id="2050" name="Picture 2" descr="C:\Users\AMIN\Desktop\Picture2 copy.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3608" y="4502547"/>
            <a:ext cx="3875087" cy="23828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1483565"/>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25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1250" fill="hold"/>
                                        <p:tgtEl>
                                          <p:spTgt spid="2">
                                            <p:txEl>
                                              <p:pRg st="0" end="0"/>
                                            </p:txEl>
                                          </p:spTgt>
                                        </p:tgtEl>
                                        <p:attrNameLst>
                                          <p:attrName>ppt_h</p:attrName>
                                        </p:attrNameLst>
                                      </p:cBhvr>
                                      <p:tavLst>
                                        <p:tav tm="0">
                                          <p:val>
                                            <p:fltVal val="0"/>
                                          </p:val>
                                        </p:tav>
                                        <p:tav tm="100000">
                                          <p:val>
                                            <p:strVal val="#ppt_h"/>
                                          </p:val>
                                        </p:tav>
                                      </p:tavLst>
                                    </p:anim>
                                  </p:childTnLst>
                                </p:cTn>
                              </p:par>
                            </p:childTnLst>
                          </p:cTn>
                        </p:par>
                        <p:par>
                          <p:cTn id="9" fill="hold">
                            <p:stCondLst>
                              <p:cond delay="1250"/>
                            </p:stCondLst>
                            <p:childTnLst>
                              <p:par>
                                <p:cTn id="10" presetID="22" presetClass="entr" presetSubtype="2" fill="hold" nodeType="after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wipe(right)">
                                      <p:cBhvr>
                                        <p:cTn id="12" dur="1000"/>
                                        <p:tgtEl>
                                          <p:spTgt spid="2">
                                            <p:txEl>
                                              <p:pRg st="2" end="2"/>
                                            </p:txEl>
                                          </p:spTgt>
                                        </p:tgtEl>
                                      </p:cBhvr>
                                    </p:animEffect>
                                  </p:childTnLst>
                                </p:cTn>
                              </p:par>
                            </p:childTnLst>
                          </p:cTn>
                        </p:par>
                        <p:par>
                          <p:cTn id="13" fill="hold">
                            <p:stCondLst>
                              <p:cond delay="2250"/>
                            </p:stCondLst>
                            <p:childTnLst>
                              <p:par>
                                <p:cTn id="14" presetID="22" presetClass="entr" presetSubtype="2" fill="hold" nodeType="after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wipe(right)">
                                      <p:cBhvr>
                                        <p:cTn id="16" dur="1000"/>
                                        <p:tgtEl>
                                          <p:spTgt spid="2">
                                            <p:txEl>
                                              <p:pRg st="3" end="3"/>
                                            </p:txEl>
                                          </p:spTgt>
                                        </p:tgtEl>
                                      </p:cBhvr>
                                    </p:animEffect>
                                  </p:childTnLst>
                                </p:cTn>
                              </p:par>
                              <p:par>
                                <p:cTn id="17" presetID="22" presetClass="entr" presetSubtype="2"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wipe(right)">
                                      <p:cBhvr>
                                        <p:cTn id="19" dur="1000"/>
                                        <p:tgtEl>
                                          <p:spTgt spid="2">
                                            <p:txEl>
                                              <p:pRg st="4" end="4"/>
                                            </p:txEl>
                                          </p:spTgt>
                                        </p:tgtEl>
                                      </p:cBhvr>
                                    </p:animEffect>
                                  </p:childTnLst>
                                </p:cTn>
                              </p:par>
                            </p:childTnLst>
                          </p:cTn>
                        </p:par>
                        <p:par>
                          <p:cTn id="20" fill="hold">
                            <p:stCondLst>
                              <p:cond delay="3250"/>
                            </p:stCondLst>
                            <p:childTnLst>
                              <p:par>
                                <p:cTn id="21" presetID="22" presetClass="entr" presetSubtype="2" fill="hold" nodeType="after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animEffect transition="in" filter="wipe(right)">
                                      <p:cBhvr>
                                        <p:cTn id="23" dur="1000"/>
                                        <p:tgtEl>
                                          <p:spTgt spid="2">
                                            <p:txEl>
                                              <p:pRg st="5" end="5"/>
                                            </p:txEl>
                                          </p:spTgt>
                                        </p:tgtEl>
                                      </p:cBhvr>
                                    </p:animEffect>
                                  </p:childTnLst>
                                </p:cTn>
                              </p:par>
                              <p:par>
                                <p:cTn id="24" presetID="22" presetClass="entr" presetSubtype="2" fill="hold" nodeType="withEffect">
                                  <p:stCondLst>
                                    <p:cond delay="0"/>
                                  </p:stCondLst>
                                  <p:childTnLst>
                                    <p:set>
                                      <p:cBhvr>
                                        <p:cTn id="25" dur="1" fill="hold">
                                          <p:stCondLst>
                                            <p:cond delay="0"/>
                                          </p:stCondLst>
                                        </p:cTn>
                                        <p:tgtEl>
                                          <p:spTgt spid="2">
                                            <p:txEl>
                                              <p:pRg st="6" end="6"/>
                                            </p:txEl>
                                          </p:spTgt>
                                        </p:tgtEl>
                                        <p:attrNameLst>
                                          <p:attrName>style.visibility</p:attrName>
                                        </p:attrNameLst>
                                      </p:cBhvr>
                                      <p:to>
                                        <p:strVal val="visible"/>
                                      </p:to>
                                    </p:set>
                                    <p:animEffect transition="in" filter="wipe(right)">
                                      <p:cBhvr>
                                        <p:cTn id="26" dur="1000"/>
                                        <p:tgtEl>
                                          <p:spTgt spid="2">
                                            <p:txEl>
                                              <p:pRg st="6" end="6"/>
                                            </p:txEl>
                                          </p:spTgt>
                                        </p:tgtEl>
                                      </p:cBhvr>
                                    </p:animEffect>
                                  </p:childTnLst>
                                </p:cTn>
                              </p:par>
                            </p:childTnLst>
                          </p:cTn>
                        </p:par>
                        <p:par>
                          <p:cTn id="27" fill="hold">
                            <p:stCondLst>
                              <p:cond delay="4250"/>
                            </p:stCondLst>
                            <p:childTnLst>
                              <p:par>
                                <p:cTn id="28" presetID="22" presetClass="entr" presetSubtype="2" fill="hold" nodeType="afterEffect">
                                  <p:stCondLst>
                                    <p:cond delay="0"/>
                                  </p:stCondLst>
                                  <p:childTnLst>
                                    <p:set>
                                      <p:cBhvr>
                                        <p:cTn id="29" dur="1" fill="hold">
                                          <p:stCondLst>
                                            <p:cond delay="0"/>
                                          </p:stCondLst>
                                        </p:cTn>
                                        <p:tgtEl>
                                          <p:spTgt spid="2">
                                            <p:txEl>
                                              <p:pRg st="7" end="7"/>
                                            </p:txEl>
                                          </p:spTgt>
                                        </p:tgtEl>
                                        <p:attrNameLst>
                                          <p:attrName>style.visibility</p:attrName>
                                        </p:attrNameLst>
                                      </p:cBhvr>
                                      <p:to>
                                        <p:strVal val="visible"/>
                                      </p:to>
                                    </p:set>
                                    <p:animEffect transition="in" filter="wipe(right)">
                                      <p:cBhvr>
                                        <p:cTn id="30" dur="1000"/>
                                        <p:tgtEl>
                                          <p:spTgt spid="2">
                                            <p:txEl>
                                              <p:pRg st="7" end="7"/>
                                            </p:txEl>
                                          </p:spTgt>
                                        </p:tgtEl>
                                      </p:cBhvr>
                                    </p:animEffect>
                                  </p:childTnLst>
                                </p:cTn>
                              </p:par>
                            </p:childTnLst>
                          </p:cTn>
                        </p:par>
                        <p:par>
                          <p:cTn id="31" fill="hold">
                            <p:stCondLst>
                              <p:cond delay="5250"/>
                            </p:stCondLst>
                            <p:childTnLst>
                              <p:par>
                                <p:cTn id="32" presetID="53" presetClass="entr" presetSubtype="16" fill="hold" nodeType="afterEffect">
                                  <p:stCondLst>
                                    <p:cond delay="0"/>
                                  </p:stCondLst>
                                  <p:childTnLst>
                                    <p:set>
                                      <p:cBhvr>
                                        <p:cTn id="33" dur="1" fill="hold">
                                          <p:stCondLst>
                                            <p:cond delay="0"/>
                                          </p:stCondLst>
                                        </p:cTn>
                                        <p:tgtEl>
                                          <p:spTgt spid="2050"/>
                                        </p:tgtEl>
                                        <p:attrNameLst>
                                          <p:attrName>style.visibility</p:attrName>
                                        </p:attrNameLst>
                                      </p:cBhvr>
                                      <p:to>
                                        <p:strVal val="visible"/>
                                      </p:to>
                                    </p:set>
                                    <p:anim calcmode="lin" valueType="num">
                                      <p:cBhvr>
                                        <p:cTn id="34" dur="1500" fill="hold"/>
                                        <p:tgtEl>
                                          <p:spTgt spid="2050"/>
                                        </p:tgtEl>
                                        <p:attrNameLst>
                                          <p:attrName>ppt_w</p:attrName>
                                        </p:attrNameLst>
                                      </p:cBhvr>
                                      <p:tavLst>
                                        <p:tav tm="0">
                                          <p:val>
                                            <p:fltVal val="0"/>
                                          </p:val>
                                        </p:tav>
                                        <p:tav tm="100000">
                                          <p:val>
                                            <p:strVal val="#ppt_w"/>
                                          </p:val>
                                        </p:tav>
                                      </p:tavLst>
                                    </p:anim>
                                    <p:anim calcmode="lin" valueType="num">
                                      <p:cBhvr>
                                        <p:cTn id="35" dur="1500" fill="hold"/>
                                        <p:tgtEl>
                                          <p:spTgt spid="2050"/>
                                        </p:tgtEl>
                                        <p:attrNameLst>
                                          <p:attrName>ppt_h</p:attrName>
                                        </p:attrNameLst>
                                      </p:cBhvr>
                                      <p:tavLst>
                                        <p:tav tm="0">
                                          <p:val>
                                            <p:fltVal val="0"/>
                                          </p:val>
                                        </p:tav>
                                        <p:tav tm="100000">
                                          <p:val>
                                            <p:strVal val="#ppt_h"/>
                                          </p:val>
                                        </p:tav>
                                      </p:tavLst>
                                    </p:anim>
                                    <p:animEffect transition="in" filter="fade">
                                      <p:cBhvr>
                                        <p:cTn id="36" dur="1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1835696" y="179929"/>
            <a:ext cx="7164288" cy="584775"/>
          </a:xfrm>
          <a:prstGeom prst="rect">
            <a:avLst/>
          </a:prstGeom>
          <a:noFill/>
        </p:spPr>
        <p:txBody>
          <a:bodyPr wrap="square" rtlCol="1">
            <a:spAutoFit/>
          </a:bodyPr>
          <a:lstStyle/>
          <a:p>
            <a:pPr algn="r" rtl="1"/>
            <a:r>
              <a:rPr lang="fa-IR" sz="3200" b="1" dirty="0">
                <a:solidFill>
                  <a:srgbClr val="FF0000"/>
                </a:solidFill>
                <a:cs typeface="B Titr" panose="00000700000000000000" pitchFamily="2" charset="-78"/>
              </a:rPr>
              <a:t>انواع محصولات‌ بيمه‌ اي‌ رايج‌ در </a:t>
            </a:r>
            <a:r>
              <a:rPr lang="fa-IR" sz="3200" b="1" dirty="0" smtClean="0">
                <a:solidFill>
                  <a:srgbClr val="FF0000"/>
                </a:solidFill>
                <a:cs typeface="B Titr" panose="00000700000000000000" pitchFamily="2" charset="-78"/>
              </a:rPr>
              <a:t>جهان</a:t>
            </a:r>
          </a:p>
        </p:txBody>
      </p:sp>
      <p:sp>
        <p:nvSpPr>
          <p:cNvPr id="4" name="TextBox 3"/>
          <p:cNvSpPr txBox="1"/>
          <p:nvPr/>
        </p:nvSpPr>
        <p:spPr>
          <a:xfrm>
            <a:off x="971600" y="980728"/>
            <a:ext cx="8172400" cy="5139869"/>
          </a:xfrm>
          <a:prstGeom prst="rect">
            <a:avLst/>
          </a:prstGeom>
          <a:noFill/>
        </p:spPr>
        <p:txBody>
          <a:bodyPr wrap="square" rtlCol="1">
            <a:spAutoFit/>
          </a:bodyPr>
          <a:lstStyle/>
          <a:p>
            <a:pPr marL="342900" indent="-342900" algn="r" rtl="1">
              <a:buClr>
                <a:srgbClr val="FF0066"/>
              </a:buClr>
              <a:buFont typeface="Wingdings" panose="05000000000000000000" pitchFamily="2" charset="2"/>
              <a:buChar char="v"/>
            </a:pPr>
            <a:r>
              <a:rPr lang="fa-IR" sz="2400" b="1" dirty="0">
                <a:solidFill>
                  <a:srgbClr val="008000"/>
                </a:solidFill>
                <a:cs typeface="B Titr" panose="00000700000000000000" pitchFamily="2" charset="-78"/>
              </a:rPr>
              <a:t>الف) بيمه‌هاي اشخاص (عمر، حوادث و درمان)</a:t>
            </a:r>
            <a:r>
              <a:rPr lang="fa-IR" sz="2400" dirty="0">
                <a:cs typeface="B Titr" panose="00000700000000000000" pitchFamily="2" charset="-78"/>
              </a:rPr>
              <a:t/>
            </a:r>
            <a:br>
              <a:rPr lang="fa-IR" sz="2400" dirty="0">
                <a:cs typeface="B Titr" panose="00000700000000000000" pitchFamily="2" charset="-78"/>
              </a:rPr>
            </a:br>
            <a:endParaRPr lang="fa-IR" sz="2200" dirty="0" smtClean="0">
              <a:solidFill>
                <a:srgbClr val="0070C0"/>
              </a:solidFill>
              <a:cs typeface="B Titr" panose="00000700000000000000" pitchFamily="2" charset="-78"/>
            </a:endParaRPr>
          </a:p>
          <a:p>
            <a:pPr lvl="1" algn="r" rtl="1">
              <a:buClr>
                <a:srgbClr val="0066FF"/>
              </a:buClr>
            </a:pPr>
            <a:r>
              <a:rPr lang="fa-IR" sz="2400" b="1" dirty="0" smtClean="0">
                <a:solidFill>
                  <a:srgbClr val="CC0000"/>
                </a:solidFill>
                <a:cs typeface="B Koodak" panose="00000700000000000000" pitchFamily="2" charset="-78"/>
              </a:rPr>
              <a:t>1)    </a:t>
            </a:r>
            <a:r>
              <a:rPr lang="fa-IR" sz="2400" b="1" dirty="0" smtClean="0">
                <a:solidFill>
                  <a:srgbClr val="0070C0"/>
                </a:solidFill>
                <a:cs typeface="B Koodak" panose="00000700000000000000" pitchFamily="2" charset="-78"/>
              </a:rPr>
              <a:t>بيمه </a:t>
            </a:r>
            <a:r>
              <a:rPr lang="fa-IR" sz="2400" b="1" dirty="0">
                <a:solidFill>
                  <a:srgbClr val="0070C0"/>
                </a:solidFill>
                <a:cs typeface="B Koodak" panose="00000700000000000000" pitchFamily="2" charset="-78"/>
              </a:rPr>
              <a:t>حوادث و سلامتي اعتبار </a:t>
            </a:r>
            <a:r>
              <a:rPr lang="fa-IR" sz="2400" b="1" dirty="0" smtClean="0">
                <a:solidFill>
                  <a:srgbClr val="0070C0"/>
                </a:solidFill>
                <a:cs typeface="B Koodak" panose="00000700000000000000" pitchFamily="2" charset="-78"/>
              </a:rPr>
              <a:t>گيرنده :</a:t>
            </a:r>
          </a:p>
          <a:p>
            <a:pPr lvl="2" rtl="1">
              <a:buClr>
                <a:srgbClr val="0066FF"/>
              </a:buClr>
            </a:pPr>
            <a:r>
              <a:rPr lang="en-US" sz="2200" b="1" dirty="0">
                <a:solidFill>
                  <a:srgbClr val="0070C0"/>
                </a:solidFill>
                <a:cs typeface="B Koodak" panose="00000700000000000000" pitchFamily="2" charset="-78"/>
              </a:rPr>
              <a:t> </a:t>
            </a:r>
            <a:r>
              <a:rPr lang="en-US" sz="2200" b="1" dirty="0" smtClean="0">
                <a:solidFill>
                  <a:srgbClr val="0070C0"/>
                </a:solidFill>
                <a:cs typeface="B Koodak" panose="00000700000000000000" pitchFamily="2" charset="-78"/>
              </a:rPr>
              <a:t>         (</a:t>
            </a:r>
            <a:r>
              <a:rPr lang="en-US" sz="2200" b="1" dirty="0">
                <a:solidFill>
                  <a:srgbClr val="0070C0"/>
                </a:solidFill>
                <a:cs typeface="B Koodak" panose="00000700000000000000" pitchFamily="2" charset="-78"/>
              </a:rPr>
              <a:t>credit health &amp; accident insurance)</a:t>
            </a:r>
          </a:p>
          <a:p>
            <a:pPr algn="r" rtl="1">
              <a:buClr>
                <a:srgbClr val="0066FF"/>
              </a:buClr>
            </a:pPr>
            <a:r>
              <a:rPr lang="fa-IR" sz="2200" dirty="0">
                <a:cs typeface="B Nazanin" panose="00000400000000000000" pitchFamily="2" charset="-78"/>
              </a:rPr>
              <a:t> </a:t>
            </a:r>
            <a:r>
              <a:rPr lang="fa-IR" sz="2400" dirty="0">
                <a:cs typeface="B Nazanin" panose="00000400000000000000" pitchFamily="2" charset="-78"/>
              </a:rPr>
              <a:t>اين بيمه نامه در ارتباط با قرض گيرنده اي صادر مي شود كه به منظور رفع نيازهاي </a:t>
            </a:r>
            <a:endParaRPr lang="fa-IR" sz="2400" dirty="0" smtClean="0">
              <a:cs typeface="B Nazanin" panose="00000400000000000000" pitchFamily="2" charset="-78"/>
            </a:endParaRPr>
          </a:p>
          <a:p>
            <a:pPr algn="r" rtl="1">
              <a:buClr>
                <a:srgbClr val="0066FF"/>
              </a:buClr>
            </a:pPr>
            <a:r>
              <a:rPr lang="fa-IR" sz="2400" dirty="0" smtClean="0">
                <a:cs typeface="B Nazanin" panose="00000400000000000000" pitchFamily="2" charset="-78"/>
              </a:rPr>
              <a:t>شخصي </a:t>
            </a:r>
            <a:r>
              <a:rPr lang="fa-IR" sz="2400" dirty="0">
                <a:cs typeface="B Nazanin" panose="00000400000000000000" pitchFamily="2" charset="-78"/>
              </a:rPr>
              <a:t>و خانوادگي خود ، اقدام به كسب اعتبار نموده است و ناتواني احتمالي وي در بازپرداخت اقساط ،‌موجب خسارت براي اعتبار دهنده مي شود</a:t>
            </a:r>
            <a:r>
              <a:rPr lang="fa-IR" sz="2400" dirty="0" smtClean="0">
                <a:cs typeface="B Nazanin" panose="00000400000000000000" pitchFamily="2" charset="-78"/>
              </a:rPr>
              <a:t>.</a:t>
            </a:r>
          </a:p>
          <a:p>
            <a:pPr algn="r" rtl="1">
              <a:buClr>
                <a:srgbClr val="0066FF"/>
              </a:buClr>
            </a:pPr>
            <a:endParaRPr lang="fa-IR" b="1" dirty="0" smtClean="0">
              <a:cs typeface="B Nazanin" panose="00000400000000000000" pitchFamily="2" charset="-78"/>
            </a:endParaRPr>
          </a:p>
          <a:p>
            <a:pPr lvl="1" algn="r" rtl="1">
              <a:buClr>
                <a:srgbClr val="0066FF"/>
              </a:buClr>
            </a:pPr>
            <a:r>
              <a:rPr lang="fa-IR" sz="2400" b="1" dirty="0" smtClean="0">
                <a:solidFill>
                  <a:srgbClr val="C00000"/>
                </a:solidFill>
                <a:cs typeface="B Koodak" panose="00000700000000000000" pitchFamily="2" charset="-78"/>
              </a:rPr>
              <a:t>2)   </a:t>
            </a:r>
            <a:r>
              <a:rPr lang="fa-IR" sz="2400" b="1" dirty="0" smtClean="0">
                <a:solidFill>
                  <a:srgbClr val="0070C0"/>
                </a:solidFill>
                <a:cs typeface="B Koodak" panose="00000700000000000000" pitchFamily="2" charset="-78"/>
              </a:rPr>
              <a:t>بيمه </a:t>
            </a:r>
            <a:r>
              <a:rPr lang="fa-IR" sz="2400" b="1" dirty="0">
                <a:solidFill>
                  <a:srgbClr val="0070C0"/>
                </a:solidFill>
                <a:cs typeface="B Koodak" panose="00000700000000000000" pitchFamily="2" charset="-78"/>
              </a:rPr>
              <a:t>افراد </a:t>
            </a:r>
            <a:r>
              <a:rPr lang="fa-IR" sz="2400" b="1" dirty="0" smtClean="0">
                <a:solidFill>
                  <a:srgbClr val="0070C0"/>
                </a:solidFill>
                <a:cs typeface="B Koodak" panose="00000700000000000000" pitchFamily="2" charset="-78"/>
              </a:rPr>
              <a:t>كليدي سازمانها  </a:t>
            </a:r>
            <a:r>
              <a:rPr lang="en-US" sz="2200" b="1" dirty="0" smtClean="0">
                <a:solidFill>
                  <a:srgbClr val="0070C0"/>
                </a:solidFill>
              </a:rPr>
              <a:t>(</a:t>
            </a:r>
            <a:r>
              <a:rPr lang="en-US" sz="2200" b="1" dirty="0">
                <a:solidFill>
                  <a:srgbClr val="0070C0"/>
                </a:solidFill>
              </a:rPr>
              <a:t>key-person </a:t>
            </a:r>
            <a:r>
              <a:rPr lang="en-US" sz="2200" b="1" dirty="0" smtClean="0">
                <a:solidFill>
                  <a:srgbClr val="0070C0"/>
                </a:solidFill>
              </a:rPr>
              <a:t>insurance)</a:t>
            </a:r>
            <a:r>
              <a:rPr lang="fa-IR" sz="2200" b="1" dirty="0" smtClean="0">
                <a:solidFill>
                  <a:srgbClr val="0070C0"/>
                </a:solidFill>
              </a:rPr>
              <a:t> </a:t>
            </a:r>
            <a:r>
              <a:rPr lang="fa-IR" sz="2400" b="1" dirty="0" smtClean="0">
                <a:solidFill>
                  <a:srgbClr val="0070C0"/>
                </a:solidFill>
                <a:cs typeface="B Koodak" panose="00000700000000000000" pitchFamily="2" charset="-78"/>
              </a:rPr>
              <a:t>:</a:t>
            </a:r>
          </a:p>
          <a:p>
            <a:pPr algn="r" rtl="1">
              <a:buClr>
                <a:srgbClr val="0066FF"/>
              </a:buClr>
            </a:pPr>
            <a:r>
              <a:rPr lang="fa-IR" sz="2400" dirty="0">
                <a:cs typeface="B Nazanin" panose="00000400000000000000" pitchFamily="2" charset="-78"/>
              </a:rPr>
              <a:t>مرگ افرادي كه در موفقيت سازمانها نقش موثر دارند موضوع اين بيمه است . محافظت در برابر خسارت از دست دادن چنين اشخاصي با استفاده از بيمه افراد كليدي سازمان مقدور مي شود</a:t>
            </a:r>
            <a:r>
              <a:rPr lang="fa-IR" sz="2400" dirty="0" smtClean="0">
                <a:cs typeface="B Nazanin" panose="00000400000000000000" pitchFamily="2" charset="-78"/>
              </a:rPr>
              <a:t>.</a:t>
            </a:r>
          </a:p>
          <a:p>
            <a:pPr algn="r" rtl="1">
              <a:buClr>
                <a:srgbClr val="0066FF"/>
              </a:buClr>
            </a:pPr>
            <a:endParaRPr lang="fa-IR" sz="2200" dirty="0">
              <a:cs typeface="B Nazanin" panose="00000400000000000000" pitchFamily="2" charset="-78"/>
            </a:endParaRPr>
          </a:p>
          <a:p>
            <a:pPr algn="r" rtl="1">
              <a:buClr>
                <a:srgbClr val="0066FF"/>
              </a:buClr>
            </a:pPr>
            <a:endParaRPr lang="en-US" sz="2200" dirty="0" smtClean="0">
              <a:cs typeface="B Nazanin" panose="00000400000000000000" pitchFamily="2" charset="-78"/>
            </a:endParaRPr>
          </a:p>
        </p:txBody>
      </p:sp>
      <p:pic>
        <p:nvPicPr>
          <p:cNvPr id="2050" name="Picture 2" descr="C:\Users\Mahboube\Desktop\11\persona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1640" y="4941168"/>
            <a:ext cx="6120680" cy="19442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2454053"/>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Effect transition="in" filter="fade">
                                      <p:cBhvr>
                                        <p:cTn id="9" dur="1000"/>
                                        <p:tgtEl>
                                          <p:spTgt spid="3"/>
                                        </p:tgtEl>
                                      </p:cBhvr>
                                    </p:animEffect>
                                  </p:childTnLst>
                                </p:cTn>
                              </p:par>
                            </p:childTnLst>
                          </p:cTn>
                        </p:par>
                        <p:par>
                          <p:cTn id="10" fill="hold">
                            <p:stCondLst>
                              <p:cond delay="1000"/>
                            </p:stCondLst>
                            <p:childTnLst>
                              <p:par>
                                <p:cTn id="11" presetID="22" presetClass="entr" presetSubtype="2" fill="hold" nodeType="after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wipe(right)">
                                      <p:cBhvr>
                                        <p:cTn id="13" dur="1500"/>
                                        <p:tgtEl>
                                          <p:spTgt spid="4">
                                            <p:txEl>
                                              <p:pRg st="0" end="0"/>
                                            </p:txEl>
                                          </p:spTgt>
                                        </p:tgtEl>
                                      </p:cBhvr>
                                    </p:animEffect>
                                  </p:childTnLst>
                                </p:cTn>
                              </p:par>
                            </p:childTnLst>
                          </p:cTn>
                        </p:par>
                        <p:par>
                          <p:cTn id="14" fill="hold">
                            <p:stCondLst>
                              <p:cond delay="2500"/>
                            </p:stCondLst>
                            <p:childTnLst>
                              <p:par>
                                <p:cTn id="15" presetID="37" presetClass="entr" presetSubtype="0" fill="hold" nodeType="after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1000"/>
                                        <p:tgtEl>
                                          <p:spTgt spid="4">
                                            <p:txEl>
                                              <p:pRg st="1" end="1"/>
                                            </p:txEl>
                                          </p:spTgt>
                                        </p:tgtEl>
                                      </p:cBhvr>
                                    </p:animEffect>
                                    <p:anim calcmode="lin" valueType="num">
                                      <p:cBhvr>
                                        <p:cTn id="1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9" dur="900" decel="100000" fill="hold"/>
                                        <p:tgtEl>
                                          <p:spTgt spid="4">
                                            <p:txEl>
                                              <p:pRg st="1" end="1"/>
                                            </p:txEl>
                                          </p:spTgt>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
                                            <p:txEl>
                                              <p:pRg st="1" end="1"/>
                                            </p:txEl>
                                          </p:spTgt>
                                        </p:tgtEl>
                                        <p:attrNameLst>
                                          <p:attrName>ppt_y</p:attrName>
                                        </p:attrNameLst>
                                      </p:cBhvr>
                                      <p:tavLst>
                                        <p:tav tm="0">
                                          <p:val>
                                            <p:strVal val="#ppt_y-.03"/>
                                          </p:val>
                                        </p:tav>
                                        <p:tav tm="100000">
                                          <p:val>
                                            <p:strVal val="#ppt_y"/>
                                          </p:val>
                                        </p:tav>
                                      </p:tavLst>
                                    </p:anim>
                                  </p:childTnLst>
                                </p:cTn>
                              </p:par>
                              <p:par>
                                <p:cTn id="21" presetID="37" presetClass="entr" presetSubtype="0" fill="hold" nodeType="with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Effect transition="in" filter="fade">
                                      <p:cBhvr>
                                        <p:cTn id="23" dur="1000"/>
                                        <p:tgtEl>
                                          <p:spTgt spid="4">
                                            <p:txEl>
                                              <p:pRg st="2" end="2"/>
                                            </p:txEl>
                                          </p:spTgt>
                                        </p:tgtEl>
                                      </p:cBhvr>
                                    </p:animEffect>
                                    <p:anim calcmode="lin" valueType="num">
                                      <p:cBhvr>
                                        <p:cTn id="24"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4">
                                            <p:txEl>
                                              <p:pRg st="2" end="2"/>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4">
                                            <p:txEl>
                                              <p:pRg st="2" end="2"/>
                                            </p:txEl>
                                          </p:spTgt>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42" presetClass="entr" presetSubtype="0" fill="hold" nodeType="afterEffect">
                                  <p:stCondLst>
                                    <p:cond delay="0"/>
                                  </p:stCondLst>
                                  <p:childTnLst>
                                    <p:set>
                                      <p:cBhvr>
                                        <p:cTn id="29" dur="1" fill="hold">
                                          <p:stCondLst>
                                            <p:cond delay="0"/>
                                          </p:stCondLst>
                                        </p:cTn>
                                        <p:tgtEl>
                                          <p:spTgt spid="4">
                                            <p:txEl>
                                              <p:pRg st="3" end="3"/>
                                            </p:txEl>
                                          </p:spTgt>
                                        </p:tgtEl>
                                        <p:attrNameLst>
                                          <p:attrName>style.visibility</p:attrName>
                                        </p:attrNameLst>
                                      </p:cBhvr>
                                      <p:to>
                                        <p:strVal val="visible"/>
                                      </p:to>
                                    </p:set>
                                    <p:animEffect transition="in" filter="fade">
                                      <p:cBhvr>
                                        <p:cTn id="30" dur="1000"/>
                                        <p:tgtEl>
                                          <p:spTgt spid="4">
                                            <p:txEl>
                                              <p:pRg st="3" end="3"/>
                                            </p:txEl>
                                          </p:spTgt>
                                        </p:tgtEl>
                                      </p:cBhvr>
                                    </p:animEffect>
                                    <p:anim calcmode="lin" valueType="num">
                                      <p:cBhvr>
                                        <p:cTn id="31"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2" dur="1000" fill="hold"/>
                                        <p:tgtEl>
                                          <p:spTgt spid="4">
                                            <p:txEl>
                                              <p:pRg st="3" end="3"/>
                                            </p:txEl>
                                          </p:spTgt>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Effect transition="in" filter="fade">
                                      <p:cBhvr>
                                        <p:cTn id="35" dur="1000"/>
                                        <p:tgtEl>
                                          <p:spTgt spid="4">
                                            <p:txEl>
                                              <p:pRg st="4" end="4"/>
                                            </p:txEl>
                                          </p:spTgt>
                                        </p:tgtEl>
                                      </p:cBhvr>
                                    </p:animEffect>
                                    <p:anim calcmode="lin" valueType="num">
                                      <p:cBhvr>
                                        <p:cTn id="36"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37" presetClass="entr" presetSubtype="0" fill="hold" nodeType="afterEffect">
                                  <p:stCondLst>
                                    <p:cond delay="0"/>
                                  </p:stCondLst>
                                  <p:childTnLst>
                                    <p:set>
                                      <p:cBhvr>
                                        <p:cTn id="40" dur="1" fill="hold">
                                          <p:stCondLst>
                                            <p:cond delay="0"/>
                                          </p:stCondLst>
                                        </p:cTn>
                                        <p:tgtEl>
                                          <p:spTgt spid="4">
                                            <p:txEl>
                                              <p:pRg st="6" end="6"/>
                                            </p:txEl>
                                          </p:spTgt>
                                        </p:tgtEl>
                                        <p:attrNameLst>
                                          <p:attrName>style.visibility</p:attrName>
                                        </p:attrNameLst>
                                      </p:cBhvr>
                                      <p:to>
                                        <p:strVal val="visible"/>
                                      </p:to>
                                    </p:set>
                                    <p:animEffect transition="in" filter="fade">
                                      <p:cBhvr>
                                        <p:cTn id="41" dur="1000"/>
                                        <p:tgtEl>
                                          <p:spTgt spid="4">
                                            <p:txEl>
                                              <p:pRg st="6" end="6"/>
                                            </p:txEl>
                                          </p:spTgt>
                                        </p:tgtEl>
                                      </p:cBhvr>
                                    </p:animEffect>
                                    <p:anim calcmode="lin" valueType="num">
                                      <p:cBhvr>
                                        <p:cTn id="42"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43" dur="900" decel="100000" fill="hold"/>
                                        <p:tgtEl>
                                          <p:spTgt spid="4">
                                            <p:txEl>
                                              <p:pRg st="6" end="6"/>
                                            </p:txEl>
                                          </p:spTgt>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4">
                                            <p:txEl>
                                              <p:pRg st="6" end="6"/>
                                            </p:txEl>
                                          </p:spTgt>
                                        </p:tgtEl>
                                        <p:attrNameLst>
                                          <p:attrName>ppt_y</p:attrName>
                                        </p:attrNameLst>
                                      </p:cBhvr>
                                      <p:tavLst>
                                        <p:tav tm="0">
                                          <p:val>
                                            <p:strVal val="#ppt_y-.03"/>
                                          </p:val>
                                        </p:tav>
                                        <p:tav tm="100000">
                                          <p:val>
                                            <p:strVal val="#ppt_y"/>
                                          </p:val>
                                        </p:tav>
                                      </p:tavLst>
                                    </p:anim>
                                  </p:childTnLst>
                                </p:cTn>
                              </p:par>
                            </p:childTnLst>
                          </p:cTn>
                        </p:par>
                        <p:par>
                          <p:cTn id="45" fill="hold">
                            <p:stCondLst>
                              <p:cond delay="5500"/>
                            </p:stCondLst>
                            <p:childTnLst>
                              <p:par>
                                <p:cTn id="46" presetID="42" presetClass="entr" presetSubtype="0" fill="hold" nodeType="afterEffect">
                                  <p:stCondLst>
                                    <p:cond delay="0"/>
                                  </p:stCondLst>
                                  <p:childTnLst>
                                    <p:set>
                                      <p:cBhvr>
                                        <p:cTn id="47" dur="1" fill="hold">
                                          <p:stCondLst>
                                            <p:cond delay="0"/>
                                          </p:stCondLst>
                                        </p:cTn>
                                        <p:tgtEl>
                                          <p:spTgt spid="4">
                                            <p:txEl>
                                              <p:pRg st="7" end="7"/>
                                            </p:txEl>
                                          </p:spTgt>
                                        </p:tgtEl>
                                        <p:attrNameLst>
                                          <p:attrName>style.visibility</p:attrName>
                                        </p:attrNameLst>
                                      </p:cBhvr>
                                      <p:to>
                                        <p:strVal val="visible"/>
                                      </p:to>
                                    </p:set>
                                    <p:animEffect transition="in" filter="fade">
                                      <p:cBhvr>
                                        <p:cTn id="48" dur="1000"/>
                                        <p:tgtEl>
                                          <p:spTgt spid="4">
                                            <p:txEl>
                                              <p:pRg st="7" end="7"/>
                                            </p:txEl>
                                          </p:spTgt>
                                        </p:tgtEl>
                                      </p:cBhvr>
                                    </p:animEffect>
                                    <p:anim calcmode="lin" valueType="num">
                                      <p:cBhvr>
                                        <p:cTn id="49"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50" dur="1000" fill="hold"/>
                                        <p:tgtEl>
                                          <p:spTgt spid="4">
                                            <p:txEl>
                                              <p:pRg st="7" end="7"/>
                                            </p:txEl>
                                          </p:spTgt>
                                        </p:tgtEl>
                                        <p:attrNameLst>
                                          <p:attrName>ppt_y</p:attrName>
                                        </p:attrNameLst>
                                      </p:cBhvr>
                                      <p:tavLst>
                                        <p:tav tm="0">
                                          <p:val>
                                            <p:strVal val="#ppt_y+.1"/>
                                          </p:val>
                                        </p:tav>
                                        <p:tav tm="100000">
                                          <p:val>
                                            <p:strVal val="#ppt_y"/>
                                          </p:val>
                                        </p:tav>
                                      </p:tavLst>
                                    </p:anim>
                                  </p:childTnLst>
                                </p:cTn>
                              </p:par>
                              <p:par>
                                <p:cTn id="51" presetID="6" presetClass="entr" presetSubtype="16" fill="hold" nodeType="withEffect">
                                  <p:stCondLst>
                                    <p:cond delay="0"/>
                                  </p:stCondLst>
                                  <p:childTnLst>
                                    <p:set>
                                      <p:cBhvr>
                                        <p:cTn id="52" dur="1" fill="hold">
                                          <p:stCondLst>
                                            <p:cond delay="0"/>
                                          </p:stCondLst>
                                        </p:cTn>
                                        <p:tgtEl>
                                          <p:spTgt spid="2050"/>
                                        </p:tgtEl>
                                        <p:attrNameLst>
                                          <p:attrName>style.visibility</p:attrName>
                                        </p:attrNameLst>
                                      </p:cBhvr>
                                      <p:to>
                                        <p:strVal val="visible"/>
                                      </p:to>
                                    </p:set>
                                    <p:animEffect transition="in" filter="circle(in)">
                                      <p:cBhvr>
                                        <p:cTn id="53"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35696" y="260648"/>
            <a:ext cx="7308304" cy="6586418"/>
          </a:xfrm>
          <a:prstGeom prst="rect">
            <a:avLst/>
          </a:prstGeom>
          <a:noFill/>
        </p:spPr>
        <p:txBody>
          <a:bodyPr wrap="square" rtlCol="1">
            <a:spAutoFit/>
          </a:bodyPr>
          <a:lstStyle/>
          <a:p>
            <a:pPr lvl="1" algn="r" rtl="1"/>
            <a:r>
              <a:rPr lang="fa-IR" sz="2400" b="1" dirty="0" smtClean="0">
                <a:solidFill>
                  <a:srgbClr val="C00000"/>
                </a:solidFill>
                <a:cs typeface="B Koodak" panose="00000700000000000000" pitchFamily="2" charset="-78"/>
              </a:rPr>
              <a:t>3)    </a:t>
            </a:r>
            <a:r>
              <a:rPr lang="fa-IR" sz="2400" b="1" dirty="0" smtClean="0">
                <a:solidFill>
                  <a:srgbClr val="0070C0"/>
                </a:solidFill>
                <a:cs typeface="B Koodak" panose="00000700000000000000" pitchFamily="2" charset="-78"/>
              </a:rPr>
              <a:t>بيمه </a:t>
            </a:r>
            <a:r>
              <a:rPr lang="fa-IR" sz="2400" b="1" dirty="0">
                <a:solidFill>
                  <a:srgbClr val="0070C0"/>
                </a:solidFill>
                <a:cs typeface="B Koodak" panose="00000700000000000000" pitchFamily="2" charset="-78"/>
              </a:rPr>
              <a:t>انفرادي حوادث دندان و مصنوعات </a:t>
            </a:r>
            <a:r>
              <a:rPr lang="fa-IR" sz="2400" b="1" dirty="0" smtClean="0">
                <a:solidFill>
                  <a:srgbClr val="0070C0"/>
                </a:solidFill>
                <a:cs typeface="B Koodak" panose="00000700000000000000" pitchFamily="2" charset="-78"/>
              </a:rPr>
              <a:t>دنداني :</a:t>
            </a:r>
          </a:p>
          <a:p>
            <a:pPr rtl="1"/>
            <a:r>
              <a:rPr lang="en-US" sz="2200" b="1" dirty="0" smtClean="0">
                <a:solidFill>
                  <a:srgbClr val="0070C0"/>
                </a:solidFill>
                <a:cs typeface="+mn-cs"/>
              </a:rPr>
              <a:t> (individual </a:t>
            </a:r>
            <a:r>
              <a:rPr lang="en-US" sz="2200" b="1" dirty="0">
                <a:solidFill>
                  <a:srgbClr val="0070C0"/>
                </a:solidFill>
                <a:cs typeface="+mn-cs"/>
              </a:rPr>
              <a:t>dental accident insurance for </a:t>
            </a:r>
            <a:r>
              <a:rPr lang="en-US" sz="2200" b="1" dirty="0" smtClean="0">
                <a:solidFill>
                  <a:srgbClr val="0070C0"/>
                </a:solidFill>
                <a:cs typeface="+mn-cs"/>
              </a:rPr>
              <a:t>prosthetic and </a:t>
            </a:r>
            <a:r>
              <a:rPr lang="en-US" sz="2200" b="1" dirty="0">
                <a:solidFill>
                  <a:srgbClr val="0070C0"/>
                </a:solidFill>
                <a:cs typeface="+mn-cs"/>
              </a:rPr>
              <a:t>natural </a:t>
            </a:r>
            <a:r>
              <a:rPr lang="en-US" sz="2200" b="1" dirty="0" smtClean="0">
                <a:solidFill>
                  <a:srgbClr val="0070C0"/>
                </a:solidFill>
                <a:cs typeface="+mn-cs"/>
              </a:rPr>
              <a:t>teeth) </a:t>
            </a:r>
            <a:endParaRPr lang="fa-IR" sz="2200" b="1" dirty="0" smtClean="0">
              <a:solidFill>
                <a:srgbClr val="0070C0"/>
              </a:solidFill>
              <a:cs typeface="+mn-cs"/>
            </a:endParaRPr>
          </a:p>
          <a:p>
            <a:pPr algn="r" rtl="1"/>
            <a:r>
              <a:rPr lang="fa-IR" sz="2400" dirty="0" smtClean="0">
                <a:cs typeface="B Nazanin" panose="00000400000000000000" pitchFamily="2" charset="-78"/>
              </a:rPr>
              <a:t>اين </a:t>
            </a:r>
            <a:r>
              <a:rPr lang="fa-IR" sz="2400" dirty="0">
                <a:cs typeface="B Nazanin" panose="00000400000000000000" pitchFamily="2" charset="-78"/>
              </a:rPr>
              <a:t>بيمه حوادث انفرادي دندان و مصنوعات دنداني، ‌هزينه هاي درماني دندانهايي را كه بر اثر حادثه آسيب ديده اند ،‌جبران مي كند. تمامي وسايل مورد استفاده در درمانهاي دنداني مانند ايمپلنت و وسايل ارتودنسي نيز تحت پوشش قرار مي گيرد</a:t>
            </a:r>
            <a:r>
              <a:rPr lang="fa-IR" sz="2400" dirty="0" smtClean="0">
                <a:cs typeface="B Nazanin" panose="00000400000000000000" pitchFamily="2" charset="-78"/>
              </a:rPr>
              <a:t>.</a:t>
            </a:r>
          </a:p>
          <a:p>
            <a:pPr algn="r" rtl="1"/>
            <a:endParaRPr lang="fa-IR" sz="2200" dirty="0">
              <a:cs typeface="B Nazanin" panose="00000400000000000000" pitchFamily="2" charset="-78"/>
            </a:endParaRPr>
          </a:p>
          <a:p>
            <a:pPr lvl="1" algn="r" rtl="1"/>
            <a:r>
              <a:rPr lang="fa-IR" sz="2400" b="1" dirty="0" smtClean="0">
                <a:solidFill>
                  <a:srgbClr val="C00000"/>
                </a:solidFill>
                <a:cs typeface="B Koodak" panose="00000700000000000000" pitchFamily="2" charset="-78"/>
              </a:rPr>
              <a:t>4)</a:t>
            </a:r>
            <a:r>
              <a:rPr lang="fa-IR" sz="2400" b="1" dirty="0" smtClean="0">
                <a:solidFill>
                  <a:srgbClr val="0070C0"/>
                </a:solidFill>
                <a:cs typeface="B Koodak" panose="00000700000000000000" pitchFamily="2" charset="-78"/>
              </a:rPr>
              <a:t>   بيمه </a:t>
            </a:r>
            <a:r>
              <a:rPr lang="fa-IR" sz="2400" b="1" dirty="0">
                <a:solidFill>
                  <a:srgbClr val="0070C0"/>
                </a:solidFill>
                <a:cs typeface="B Koodak" panose="00000700000000000000" pitchFamily="2" charset="-78"/>
              </a:rPr>
              <a:t>مراقبتهاي </a:t>
            </a:r>
            <a:r>
              <a:rPr lang="fa-IR" sz="2400" b="1" dirty="0" smtClean="0">
                <a:solidFill>
                  <a:srgbClr val="0070C0"/>
                </a:solidFill>
                <a:cs typeface="B Koodak" panose="00000700000000000000" pitchFamily="2" charset="-78"/>
              </a:rPr>
              <a:t>پرستاري :</a:t>
            </a:r>
          </a:p>
          <a:p>
            <a:pPr algn="r" rtl="1"/>
            <a:r>
              <a:rPr lang="fa-IR" sz="2200" dirty="0" smtClean="0">
                <a:cs typeface="B Nazanin" panose="00000400000000000000" pitchFamily="2" charset="-78"/>
              </a:rPr>
              <a:t> </a:t>
            </a:r>
            <a:r>
              <a:rPr lang="fa-IR" sz="2400" dirty="0">
                <a:cs typeface="B Nazanin" panose="00000400000000000000" pitchFamily="2" charset="-78"/>
              </a:rPr>
              <a:t>افراد سالمند در زمينه هاي مختلف همانند آشپزي و بهداشت شخصي به ديگران </a:t>
            </a:r>
            <a:r>
              <a:rPr lang="fa-IR" sz="2400" dirty="0" smtClean="0">
                <a:cs typeface="B Nazanin" panose="00000400000000000000" pitchFamily="2" charset="-78"/>
              </a:rPr>
              <a:t>نيازمندند. </a:t>
            </a:r>
            <a:r>
              <a:rPr lang="fa-IR" sz="2400" dirty="0">
                <a:cs typeface="B Nazanin" panose="00000400000000000000" pitchFamily="2" charset="-78"/>
              </a:rPr>
              <a:t>براي اين افراد پوشش جديد بيمه اي با عنوان مراقبتهاي پرستاري </a:t>
            </a:r>
            <a:r>
              <a:rPr lang="fa-IR" sz="2400" dirty="0" smtClean="0">
                <a:cs typeface="B Nazanin" panose="00000400000000000000" pitchFamily="2" charset="-78"/>
              </a:rPr>
              <a:t>مي </a:t>
            </a:r>
            <a:r>
              <a:rPr lang="fa-IR" sz="2400" dirty="0">
                <a:cs typeface="B Nazanin" panose="00000400000000000000" pitchFamily="2" charset="-78"/>
              </a:rPr>
              <a:t>توان استفاده كرد.</a:t>
            </a:r>
            <a:r>
              <a:rPr lang="fa-IR" sz="2200" dirty="0">
                <a:cs typeface="B Nazanin" panose="00000400000000000000" pitchFamily="2" charset="-78"/>
              </a:rPr>
              <a:t/>
            </a:r>
            <a:br>
              <a:rPr lang="fa-IR" sz="2200" dirty="0">
                <a:cs typeface="B Nazanin" panose="00000400000000000000" pitchFamily="2" charset="-78"/>
              </a:rPr>
            </a:br>
            <a:endParaRPr lang="fa-IR" sz="2200" dirty="0" smtClean="0">
              <a:cs typeface="B Nazanin" panose="00000400000000000000" pitchFamily="2" charset="-78"/>
            </a:endParaRPr>
          </a:p>
          <a:p>
            <a:pPr lvl="1" algn="r" rtl="1"/>
            <a:r>
              <a:rPr lang="fa-IR" sz="2400" b="1" dirty="0" smtClean="0">
                <a:solidFill>
                  <a:srgbClr val="C00000"/>
                </a:solidFill>
                <a:cs typeface="B Koodak" panose="00000700000000000000" pitchFamily="2" charset="-78"/>
              </a:rPr>
              <a:t>5)   </a:t>
            </a:r>
            <a:r>
              <a:rPr lang="fa-IR" sz="2400" b="1" dirty="0" smtClean="0">
                <a:solidFill>
                  <a:srgbClr val="0070C0"/>
                </a:solidFill>
                <a:cs typeface="B Koodak" panose="00000700000000000000" pitchFamily="2" charset="-78"/>
              </a:rPr>
              <a:t>بيمه سرطان </a:t>
            </a:r>
            <a:r>
              <a:rPr lang="fa-IR" sz="2200" b="1" dirty="0" smtClean="0">
                <a:solidFill>
                  <a:srgbClr val="0070C0"/>
                </a:solidFill>
              </a:rPr>
              <a:t>(</a:t>
            </a:r>
            <a:r>
              <a:rPr lang="en-US" sz="2200" b="1" dirty="0" smtClean="0">
                <a:solidFill>
                  <a:srgbClr val="0070C0"/>
                </a:solidFill>
              </a:rPr>
              <a:t> (</a:t>
            </a:r>
            <a:r>
              <a:rPr lang="en-US" sz="2200" b="1" dirty="0">
                <a:solidFill>
                  <a:srgbClr val="0070C0"/>
                </a:solidFill>
              </a:rPr>
              <a:t>cancer </a:t>
            </a:r>
            <a:r>
              <a:rPr lang="en-US" sz="2200" b="1" dirty="0" smtClean="0">
                <a:solidFill>
                  <a:srgbClr val="0070C0"/>
                </a:solidFill>
              </a:rPr>
              <a:t>insurance</a:t>
            </a:r>
            <a:r>
              <a:rPr lang="fa-IR" sz="2400" b="1" dirty="0" smtClean="0">
                <a:solidFill>
                  <a:srgbClr val="0070C0"/>
                </a:solidFill>
                <a:cs typeface="B Koodak" panose="00000700000000000000" pitchFamily="2" charset="-78"/>
              </a:rPr>
              <a:t>:</a:t>
            </a:r>
            <a:endParaRPr lang="en-US" sz="2400" b="1" dirty="0" smtClean="0">
              <a:solidFill>
                <a:srgbClr val="0070C0"/>
              </a:solidFill>
              <a:cs typeface="B Koodak" panose="00000700000000000000" pitchFamily="2" charset="-78"/>
            </a:endParaRPr>
          </a:p>
          <a:p>
            <a:pPr algn="r" rtl="1"/>
            <a:r>
              <a:rPr lang="fa-IR" sz="2400" dirty="0" smtClean="0">
                <a:cs typeface="B Nazanin" panose="00000400000000000000" pitchFamily="2" charset="-78"/>
              </a:rPr>
              <a:t>اين </a:t>
            </a:r>
            <a:r>
              <a:rPr lang="fa-IR" sz="2400" dirty="0">
                <a:cs typeface="B Nazanin" panose="00000400000000000000" pitchFamily="2" charset="-78"/>
              </a:rPr>
              <a:t>بيمه نامه براي افراد سالمي كه فاقد سابقه ابتلا به اين بيماري هستند </a:t>
            </a:r>
            <a:r>
              <a:rPr lang="fa-IR" sz="2400" dirty="0" smtClean="0">
                <a:cs typeface="B Nazanin" panose="00000400000000000000" pitchFamily="2" charset="-78"/>
              </a:rPr>
              <a:t>صادر </a:t>
            </a:r>
            <a:r>
              <a:rPr lang="fa-IR" sz="2400" dirty="0">
                <a:cs typeface="B Nazanin" panose="00000400000000000000" pitchFamily="2" charset="-78"/>
              </a:rPr>
              <a:t>مي شود.</a:t>
            </a:r>
            <a:br>
              <a:rPr lang="fa-IR" sz="2400" dirty="0">
                <a:cs typeface="B Nazanin" panose="00000400000000000000" pitchFamily="2" charset="-78"/>
              </a:rPr>
            </a:br>
            <a:r>
              <a:rPr lang="fa-IR" sz="2400" dirty="0"/>
              <a:t/>
            </a:r>
            <a:br>
              <a:rPr lang="fa-IR" sz="2400" dirty="0"/>
            </a:br>
            <a:endParaRPr lang="fa-IR" sz="2200" dirty="0">
              <a:cs typeface="B Nazanin" panose="00000400000000000000" pitchFamily="2" charset="-78"/>
            </a:endParaRP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2">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xEl>
                                              <p:pRg st="0" end="0"/>
                                            </p:txEl>
                                          </p:spTgt>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Effect transition="in" filter="fade">
                                      <p:cBhvr>
                                        <p:cTn id="13" dur="1000"/>
                                        <p:tgtEl>
                                          <p:spTgt spid="2">
                                            <p:txEl>
                                              <p:pRg st="1" end="1"/>
                                            </p:txEl>
                                          </p:spTgt>
                                        </p:tgtEl>
                                      </p:cBhvr>
                                    </p:animEffect>
                                    <p:anim calcmode="lin" valueType="num">
                                      <p:cBhvr>
                                        <p:cTn id="14"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5" dur="900" decel="100000" fill="hold"/>
                                        <p:tgtEl>
                                          <p:spTgt spid="2">
                                            <p:txEl>
                                              <p:pRg st="1" end="1"/>
                                            </p:tx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2">
                                            <p:txEl>
                                              <p:pRg st="1" end="1"/>
                                            </p:txEl>
                                          </p:spTgt>
                                        </p:tgtEl>
                                        <p:attrNameLst>
                                          <p:attrName>ppt_y</p:attrName>
                                        </p:attrNameLst>
                                      </p:cBhvr>
                                      <p:tavLst>
                                        <p:tav tm="0">
                                          <p:val>
                                            <p:strVal val="#ppt_y-.03"/>
                                          </p:val>
                                        </p:tav>
                                        <p:tav tm="100000">
                                          <p:val>
                                            <p:strVal val="#ppt_y"/>
                                          </p:val>
                                        </p:tav>
                                      </p:tavLst>
                                    </p:anim>
                                  </p:childTnLst>
                                </p:cTn>
                              </p:par>
                            </p:childTnLst>
                          </p:cTn>
                        </p:par>
                        <p:par>
                          <p:cTn id="17" fill="hold">
                            <p:stCondLst>
                              <p:cond delay="1000"/>
                            </p:stCondLst>
                            <p:childTnLst>
                              <p:par>
                                <p:cTn id="18" presetID="42" presetClass="entr" presetSubtype="0" fill="hold" nodeType="afterEffect">
                                  <p:stCondLst>
                                    <p:cond delay="0"/>
                                  </p:stCondLst>
                                  <p:childTnLst>
                                    <p:set>
                                      <p:cBhvr>
                                        <p:cTn id="19" dur="1" fill="hold">
                                          <p:stCondLst>
                                            <p:cond delay="0"/>
                                          </p:stCondLst>
                                        </p:cTn>
                                        <p:tgtEl>
                                          <p:spTgt spid="2">
                                            <p:txEl>
                                              <p:pRg st="2" end="2"/>
                                            </p:txEl>
                                          </p:spTgt>
                                        </p:tgtEl>
                                        <p:attrNameLst>
                                          <p:attrName>style.visibility</p:attrName>
                                        </p:attrNameLst>
                                      </p:cBhvr>
                                      <p:to>
                                        <p:strVal val="visible"/>
                                      </p:to>
                                    </p:set>
                                    <p:animEffect transition="in" filter="fade">
                                      <p:cBhvr>
                                        <p:cTn id="20" dur="1000"/>
                                        <p:tgtEl>
                                          <p:spTgt spid="2">
                                            <p:txEl>
                                              <p:pRg st="2" end="2"/>
                                            </p:txEl>
                                          </p:spTgt>
                                        </p:tgtEl>
                                      </p:cBhvr>
                                    </p:animEffect>
                                    <p:anim calcmode="lin" valueType="num">
                                      <p:cBhvr>
                                        <p:cTn id="21"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37" presetClass="entr" presetSubtype="0" fill="hold" nodeType="afterEffect">
                                  <p:stCondLst>
                                    <p:cond delay="0"/>
                                  </p:stCondLst>
                                  <p:childTnLst>
                                    <p:set>
                                      <p:cBhvr>
                                        <p:cTn id="25" dur="1" fill="hold">
                                          <p:stCondLst>
                                            <p:cond delay="0"/>
                                          </p:stCondLst>
                                        </p:cTn>
                                        <p:tgtEl>
                                          <p:spTgt spid="2">
                                            <p:txEl>
                                              <p:pRg st="4" end="4"/>
                                            </p:txEl>
                                          </p:spTgt>
                                        </p:tgtEl>
                                        <p:attrNameLst>
                                          <p:attrName>style.visibility</p:attrName>
                                        </p:attrNameLst>
                                      </p:cBhvr>
                                      <p:to>
                                        <p:strVal val="visible"/>
                                      </p:to>
                                    </p:set>
                                    <p:animEffect transition="in" filter="fade">
                                      <p:cBhvr>
                                        <p:cTn id="26" dur="1000"/>
                                        <p:tgtEl>
                                          <p:spTgt spid="2">
                                            <p:txEl>
                                              <p:pRg st="4" end="4"/>
                                            </p:txEl>
                                          </p:spTgt>
                                        </p:tgtEl>
                                      </p:cBhvr>
                                    </p:animEffect>
                                    <p:anim calcmode="lin" valueType="num">
                                      <p:cBhvr>
                                        <p:cTn id="27"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8" dur="900" decel="100000" fill="hold"/>
                                        <p:tgtEl>
                                          <p:spTgt spid="2">
                                            <p:txEl>
                                              <p:pRg st="4" end="4"/>
                                            </p:txEl>
                                          </p:spTgt>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
                                            <p:txEl>
                                              <p:pRg st="4" end="4"/>
                                            </p:txEl>
                                          </p:spTgt>
                                        </p:tgtEl>
                                        <p:attrNameLst>
                                          <p:attrName>ppt_y</p:attrName>
                                        </p:attrNameLst>
                                      </p:cBhvr>
                                      <p:tavLst>
                                        <p:tav tm="0">
                                          <p:val>
                                            <p:strVal val="#ppt_y-.03"/>
                                          </p:val>
                                        </p:tav>
                                        <p:tav tm="100000">
                                          <p:val>
                                            <p:strVal val="#ppt_y"/>
                                          </p:val>
                                        </p:tav>
                                      </p:tavLst>
                                    </p:anim>
                                  </p:childTnLst>
                                </p:cTn>
                              </p:par>
                            </p:childTnLst>
                          </p:cTn>
                        </p:par>
                        <p:par>
                          <p:cTn id="30" fill="hold">
                            <p:stCondLst>
                              <p:cond delay="3000"/>
                            </p:stCondLst>
                            <p:childTnLst>
                              <p:par>
                                <p:cTn id="31" presetID="42" presetClass="entr" presetSubtype="0" fill="hold" nodeType="afterEffect">
                                  <p:stCondLst>
                                    <p:cond delay="0"/>
                                  </p:stCondLst>
                                  <p:childTnLst>
                                    <p:set>
                                      <p:cBhvr>
                                        <p:cTn id="32" dur="1" fill="hold">
                                          <p:stCondLst>
                                            <p:cond delay="0"/>
                                          </p:stCondLst>
                                        </p:cTn>
                                        <p:tgtEl>
                                          <p:spTgt spid="2">
                                            <p:txEl>
                                              <p:pRg st="5" end="5"/>
                                            </p:txEl>
                                          </p:spTgt>
                                        </p:tgtEl>
                                        <p:attrNameLst>
                                          <p:attrName>style.visibility</p:attrName>
                                        </p:attrNameLst>
                                      </p:cBhvr>
                                      <p:to>
                                        <p:strVal val="visible"/>
                                      </p:to>
                                    </p:set>
                                    <p:animEffect transition="in" filter="fade">
                                      <p:cBhvr>
                                        <p:cTn id="33" dur="1000"/>
                                        <p:tgtEl>
                                          <p:spTgt spid="2">
                                            <p:txEl>
                                              <p:pRg st="5" end="5"/>
                                            </p:txEl>
                                          </p:spTgt>
                                        </p:tgtEl>
                                      </p:cBhvr>
                                    </p:animEffect>
                                    <p:anim calcmode="lin" valueType="num">
                                      <p:cBhvr>
                                        <p:cTn id="34"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35"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nodeType="afterEffect">
                                  <p:stCondLst>
                                    <p:cond delay="0"/>
                                  </p:stCondLst>
                                  <p:childTnLst>
                                    <p:set>
                                      <p:cBhvr>
                                        <p:cTn id="38" dur="1" fill="hold">
                                          <p:stCondLst>
                                            <p:cond delay="0"/>
                                          </p:stCondLst>
                                        </p:cTn>
                                        <p:tgtEl>
                                          <p:spTgt spid="2">
                                            <p:txEl>
                                              <p:pRg st="6" end="6"/>
                                            </p:txEl>
                                          </p:spTgt>
                                        </p:tgtEl>
                                        <p:attrNameLst>
                                          <p:attrName>style.visibility</p:attrName>
                                        </p:attrNameLst>
                                      </p:cBhvr>
                                      <p:to>
                                        <p:strVal val="visible"/>
                                      </p:to>
                                    </p:set>
                                    <p:animEffect transition="in" filter="fade">
                                      <p:cBhvr>
                                        <p:cTn id="39" dur="1000"/>
                                        <p:tgtEl>
                                          <p:spTgt spid="2">
                                            <p:txEl>
                                              <p:pRg st="6" end="6"/>
                                            </p:txEl>
                                          </p:spTgt>
                                        </p:tgtEl>
                                      </p:cBhvr>
                                    </p:animEffect>
                                    <p:anim calcmode="lin" valueType="num">
                                      <p:cBhvr>
                                        <p:cTn id="40"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41" dur="900" decel="100000" fill="hold"/>
                                        <p:tgtEl>
                                          <p:spTgt spid="2">
                                            <p:txEl>
                                              <p:pRg st="6" end="6"/>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
                                            <p:txEl>
                                              <p:pRg st="6" end="6"/>
                                            </p:txEl>
                                          </p:spTgt>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42" presetClass="entr" presetSubtype="0" fill="hold" nodeType="afterEffect">
                                  <p:stCondLst>
                                    <p:cond delay="0"/>
                                  </p:stCondLst>
                                  <p:childTnLst>
                                    <p:set>
                                      <p:cBhvr>
                                        <p:cTn id="45" dur="1" fill="hold">
                                          <p:stCondLst>
                                            <p:cond delay="0"/>
                                          </p:stCondLst>
                                        </p:cTn>
                                        <p:tgtEl>
                                          <p:spTgt spid="2">
                                            <p:txEl>
                                              <p:pRg st="7" end="7"/>
                                            </p:txEl>
                                          </p:spTgt>
                                        </p:tgtEl>
                                        <p:attrNameLst>
                                          <p:attrName>style.visibility</p:attrName>
                                        </p:attrNameLst>
                                      </p:cBhvr>
                                      <p:to>
                                        <p:strVal val="visible"/>
                                      </p:to>
                                    </p:set>
                                    <p:animEffect transition="in" filter="fade">
                                      <p:cBhvr>
                                        <p:cTn id="46" dur="1000"/>
                                        <p:tgtEl>
                                          <p:spTgt spid="2">
                                            <p:txEl>
                                              <p:pRg st="7" end="7"/>
                                            </p:txEl>
                                          </p:spTgt>
                                        </p:tgtEl>
                                      </p:cBhvr>
                                    </p:animEffect>
                                    <p:anim calcmode="lin" valueType="num">
                                      <p:cBhvr>
                                        <p:cTn id="47"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48" dur="10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907704" y="44624"/>
            <a:ext cx="7200800" cy="6740307"/>
          </a:xfrm>
          <a:prstGeom prst="rect">
            <a:avLst/>
          </a:prstGeom>
          <a:noFill/>
        </p:spPr>
        <p:txBody>
          <a:bodyPr wrap="square" rtlCol="1">
            <a:spAutoFit/>
          </a:bodyPr>
          <a:lstStyle/>
          <a:p>
            <a:pPr marL="342900" lvl="1" indent="-342900" algn="r" rtl="1">
              <a:buClr>
                <a:srgbClr val="FF0066"/>
              </a:buClr>
              <a:buFont typeface="Wingdings" panose="05000000000000000000" pitchFamily="2" charset="2"/>
              <a:buChar char="v"/>
            </a:pPr>
            <a:r>
              <a:rPr lang="fa-IR" sz="2400" b="1" dirty="0">
                <a:solidFill>
                  <a:srgbClr val="008000"/>
                </a:solidFill>
                <a:cs typeface="B Titr" panose="00000700000000000000" pitchFamily="2" charset="-78"/>
              </a:rPr>
              <a:t>ب) بيمه </a:t>
            </a:r>
            <a:r>
              <a:rPr lang="fa-IR" sz="2400" b="1" dirty="0" smtClean="0">
                <a:solidFill>
                  <a:srgbClr val="008000"/>
                </a:solidFill>
                <a:cs typeface="B Titr" panose="00000700000000000000" pitchFamily="2" charset="-78"/>
              </a:rPr>
              <a:t>اموال</a:t>
            </a:r>
          </a:p>
          <a:p>
            <a:pPr marL="342900" lvl="1" indent="-342900" algn="r" rtl="1">
              <a:buClr>
                <a:srgbClr val="FF0066"/>
              </a:buClr>
              <a:buFont typeface="Wingdings" panose="05000000000000000000" pitchFamily="2" charset="2"/>
              <a:buChar char="v"/>
            </a:pPr>
            <a:endParaRPr lang="fa-IR" sz="1400" b="1" dirty="0">
              <a:solidFill>
                <a:srgbClr val="008000"/>
              </a:solidFill>
              <a:cs typeface="B Titr" panose="00000700000000000000" pitchFamily="2" charset="-78"/>
            </a:endParaRPr>
          </a:p>
          <a:p>
            <a:pPr marL="457200" lvl="2" algn="r" rtl="1">
              <a:buClr>
                <a:srgbClr val="FF0066"/>
              </a:buClr>
            </a:pPr>
            <a:r>
              <a:rPr lang="fa-IR" sz="2400" b="1" dirty="0" smtClean="0">
                <a:solidFill>
                  <a:srgbClr val="AE1517"/>
                </a:solidFill>
                <a:cs typeface="B Koodak" panose="00000700000000000000" pitchFamily="2" charset="-78"/>
              </a:rPr>
              <a:t>1)</a:t>
            </a:r>
            <a:r>
              <a:rPr lang="fa-IR" sz="2400" b="1" dirty="0" smtClean="0">
                <a:solidFill>
                  <a:srgbClr val="0070C0"/>
                </a:solidFill>
                <a:cs typeface="B Koodak" panose="00000700000000000000" pitchFamily="2" charset="-78"/>
              </a:rPr>
              <a:t>   بيمه </a:t>
            </a:r>
            <a:r>
              <a:rPr lang="fa-IR" sz="2400" b="1" dirty="0">
                <a:solidFill>
                  <a:srgbClr val="0070C0"/>
                </a:solidFill>
                <a:cs typeface="B Koodak" panose="00000700000000000000" pitchFamily="2" charset="-78"/>
              </a:rPr>
              <a:t>صاحب </a:t>
            </a:r>
            <a:r>
              <a:rPr lang="fa-IR" sz="2400" b="1" dirty="0" smtClean="0">
                <a:solidFill>
                  <a:srgbClr val="0070C0"/>
                </a:solidFill>
                <a:cs typeface="B Koodak" panose="00000700000000000000" pitchFamily="2" charset="-78"/>
              </a:rPr>
              <a:t>خانه </a:t>
            </a:r>
            <a:r>
              <a:rPr lang="en-US" sz="2400" b="1" dirty="0" smtClean="0">
                <a:solidFill>
                  <a:srgbClr val="0070C0"/>
                </a:solidFill>
                <a:cs typeface="B Koodak" panose="00000700000000000000" pitchFamily="2" charset="-78"/>
              </a:rPr>
              <a:t>(landlord insurance)</a:t>
            </a:r>
            <a:r>
              <a:rPr lang="fa-IR" sz="2400" b="1" dirty="0" smtClean="0">
                <a:solidFill>
                  <a:srgbClr val="0070C0"/>
                </a:solidFill>
                <a:cs typeface="B Koodak" panose="00000700000000000000" pitchFamily="2" charset="-78"/>
              </a:rPr>
              <a:t> :</a:t>
            </a:r>
            <a:endParaRPr lang="en-US" sz="2400" b="1" dirty="0" smtClean="0">
              <a:solidFill>
                <a:srgbClr val="0070C0"/>
              </a:solidFill>
              <a:cs typeface="B Koodak" panose="00000700000000000000" pitchFamily="2" charset="-78"/>
            </a:endParaRPr>
          </a:p>
          <a:p>
            <a:pPr marL="0" lvl="1" algn="r" rtl="1">
              <a:buClr>
                <a:srgbClr val="FF0066"/>
              </a:buClr>
            </a:pPr>
            <a:r>
              <a:rPr lang="fa-IR" sz="2400" dirty="0" smtClean="0">
                <a:cs typeface="B Nazanin" panose="00000400000000000000" pitchFamily="2" charset="-78"/>
              </a:rPr>
              <a:t>خانه </a:t>
            </a:r>
            <a:r>
              <a:rPr lang="fa-IR" sz="2400" dirty="0">
                <a:cs typeface="B Nazanin" panose="00000400000000000000" pitchFamily="2" charset="-78"/>
              </a:rPr>
              <a:t>اجاره شده را تحت پوشش قرار مي دهد. </a:t>
            </a:r>
            <a:r>
              <a:rPr lang="fa-IR" sz="2400" dirty="0" smtClean="0">
                <a:cs typeface="B Nazanin" panose="00000400000000000000" pitchFamily="2" charset="-78"/>
              </a:rPr>
              <a:t>پوششهاي استاندارد شامل</a:t>
            </a:r>
            <a:r>
              <a:rPr lang="fa-IR" sz="2400" dirty="0">
                <a:cs typeface="B Nazanin" panose="00000400000000000000" pitchFamily="2" charset="-78"/>
              </a:rPr>
              <a:t>:</a:t>
            </a:r>
            <a:r>
              <a:rPr lang="fa-IR" sz="2400" dirty="0" smtClean="0">
                <a:cs typeface="B Nazanin" panose="00000400000000000000" pitchFamily="2" charset="-78"/>
              </a:rPr>
              <a:t> </a:t>
            </a:r>
            <a:r>
              <a:rPr lang="fa-IR" sz="2400" dirty="0">
                <a:cs typeface="B Nazanin" panose="00000400000000000000" pitchFamily="2" charset="-78"/>
              </a:rPr>
              <a:t>آتش سوزي‌، صائقه، انفجار، زلزله، طوفان، سيل، دزدي، نشست و پوششهاي تكميلي </a:t>
            </a:r>
            <a:r>
              <a:rPr lang="fa-IR" sz="2400" dirty="0" smtClean="0">
                <a:cs typeface="B Nazanin" panose="00000400000000000000" pitchFamily="2" charset="-78"/>
              </a:rPr>
              <a:t>شامل: هزينه </a:t>
            </a:r>
            <a:r>
              <a:rPr lang="fa-IR" sz="2400" dirty="0">
                <a:cs typeface="B Nazanin" panose="00000400000000000000" pitchFamily="2" charset="-78"/>
              </a:rPr>
              <a:t>هاي دادرسي ، هزينه هاي اسكان جايگزين و بيمه تضمين اجاره مي باشد</a:t>
            </a:r>
            <a:r>
              <a:rPr lang="fa-IR" sz="2400" dirty="0" smtClean="0">
                <a:cs typeface="B Nazanin" panose="00000400000000000000" pitchFamily="2" charset="-78"/>
              </a:rPr>
              <a:t>.</a:t>
            </a:r>
          </a:p>
          <a:p>
            <a:pPr marL="0" lvl="1" algn="r" rtl="1">
              <a:buClr>
                <a:srgbClr val="FF0066"/>
              </a:buClr>
            </a:pPr>
            <a:endParaRPr lang="fa-IR" sz="1400" b="1" dirty="0">
              <a:solidFill>
                <a:srgbClr val="008000"/>
              </a:solidFill>
              <a:cs typeface="B Nazanin" panose="00000400000000000000" pitchFamily="2" charset="-78"/>
            </a:endParaRPr>
          </a:p>
          <a:p>
            <a:pPr marL="457200" lvl="2" algn="r" rtl="1">
              <a:buClr>
                <a:srgbClr val="FF0066"/>
              </a:buClr>
            </a:pPr>
            <a:r>
              <a:rPr lang="fa-IR" sz="2400" b="1" dirty="0" smtClean="0">
                <a:solidFill>
                  <a:srgbClr val="C00000"/>
                </a:solidFill>
                <a:cs typeface="B Koodak" panose="00000700000000000000" pitchFamily="2" charset="-78"/>
              </a:rPr>
              <a:t>۲)   </a:t>
            </a:r>
            <a:r>
              <a:rPr lang="fa-IR" sz="2400" b="1" dirty="0" smtClean="0">
                <a:solidFill>
                  <a:srgbClr val="0070C0"/>
                </a:solidFill>
                <a:cs typeface="B Koodak" panose="00000700000000000000" pitchFamily="2" charset="-78"/>
              </a:rPr>
              <a:t>بيمه تروريسم </a:t>
            </a:r>
            <a:r>
              <a:rPr lang="en-US" sz="2400" b="1" dirty="0" smtClean="0">
                <a:solidFill>
                  <a:srgbClr val="0070C0"/>
                </a:solidFill>
                <a:cs typeface="B Koodak" panose="00000700000000000000" pitchFamily="2" charset="-78"/>
              </a:rPr>
              <a:t>(</a:t>
            </a:r>
            <a:r>
              <a:rPr lang="en-US" sz="2400" b="1" dirty="0">
                <a:solidFill>
                  <a:srgbClr val="0070C0"/>
                </a:solidFill>
                <a:cs typeface="B Koodak" panose="00000700000000000000" pitchFamily="2" charset="-78"/>
              </a:rPr>
              <a:t>terrorism insurance</a:t>
            </a:r>
            <a:r>
              <a:rPr lang="en-US" sz="2400" b="1" dirty="0" smtClean="0">
                <a:solidFill>
                  <a:srgbClr val="0070C0"/>
                </a:solidFill>
                <a:cs typeface="B Koodak" panose="00000700000000000000" pitchFamily="2" charset="-78"/>
              </a:rPr>
              <a:t>)</a:t>
            </a:r>
          </a:p>
          <a:p>
            <a:pPr marL="457200" lvl="2" algn="r" rtl="1">
              <a:buClr>
                <a:srgbClr val="FF0066"/>
              </a:buClr>
            </a:pPr>
            <a:r>
              <a:rPr lang="fa-IR" sz="2400" dirty="0" smtClean="0"/>
              <a:t>توسط </a:t>
            </a:r>
            <a:r>
              <a:rPr lang="fa-IR" sz="2400" dirty="0"/>
              <a:t>صاحبان دارايي ها خريداري مي‌شوند تا خسارتهاي بالقوه و حوادث ناشي از فعاليتهاي تروريستي را پوشش دهند</a:t>
            </a:r>
            <a:r>
              <a:rPr lang="fa-IR" sz="2400" dirty="0" smtClean="0"/>
              <a:t>.</a:t>
            </a:r>
          </a:p>
          <a:p>
            <a:pPr marL="0" lvl="1" algn="r" rtl="1">
              <a:buClr>
                <a:srgbClr val="FF0066"/>
              </a:buClr>
            </a:pPr>
            <a:endParaRPr lang="fa-IR" sz="1400" dirty="0"/>
          </a:p>
          <a:p>
            <a:pPr lvl="2" indent="-457200" algn="r" rtl="1">
              <a:buClr>
                <a:srgbClr val="FF0066"/>
              </a:buClr>
            </a:pPr>
            <a:r>
              <a:rPr lang="fa-IR" sz="2400" b="1" dirty="0" smtClean="0">
                <a:solidFill>
                  <a:srgbClr val="C00000"/>
                </a:solidFill>
                <a:cs typeface="B Koodak" panose="00000700000000000000" pitchFamily="2" charset="-78"/>
              </a:rPr>
              <a:t>۳)    </a:t>
            </a:r>
            <a:r>
              <a:rPr lang="fa-IR" sz="2400" b="1" dirty="0">
                <a:solidFill>
                  <a:srgbClr val="0070C0"/>
                </a:solidFill>
                <a:cs typeface="B Koodak" panose="00000700000000000000" pitchFamily="2" charset="-78"/>
              </a:rPr>
              <a:t>بيمه اتومبيل هاي </a:t>
            </a:r>
            <a:r>
              <a:rPr lang="fa-IR" sz="2400" b="1" dirty="0" smtClean="0">
                <a:solidFill>
                  <a:srgbClr val="0070C0"/>
                </a:solidFill>
                <a:cs typeface="B Koodak" panose="00000700000000000000" pitchFamily="2" charset="-78"/>
              </a:rPr>
              <a:t>آنتيك (</a:t>
            </a:r>
            <a:r>
              <a:rPr lang="en-US" sz="2400" b="1" dirty="0" smtClean="0">
                <a:solidFill>
                  <a:srgbClr val="0070C0"/>
                </a:solidFill>
                <a:cs typeface="B Koodak" panose="00000700000000000000" pitchFamily="2" charset="-78"/>
              </a:rPr>
              <a:t>(antique </a:t>
            </a:r>
            <a:r>
              <a:rPr lang="en-US" sz="2400" b="1" dirty="0">
                <a:solidFill>
                  <a:srgbClr val="0070C0"/>
                </a:solidFill>
                <a:cs typeface="B Koodak" panose="00000700000000000000" pitchFamily="2" charset="-78"/>
              </a:rPr>
              <a:t>auto </a:t>
            </a:r>
            <a:r>
              <a:rPr lang="en-US" sz="2400" b="1" dirty="0" smtClean="0">
                <a:solidFill>
                  <a:srgbClr val="0070C0"/>
                </a:solidFill>
                <a:cs typeface="B Koodak" panose="00000700000000000000" pitchFamily="2" charset="-78"/>
              </a:rPr>
              <a:t>insurance</a:t>
            </a:r>
          </a:p>
          <a:p>
            <a:pPr indent="-457200" algn="r" rtl="1">
              <a:buClr>
                <a:srgbClr val="FF0066"/>
              </a:buClr>
            </a:pPr>
            <a:r>
              <a:rPr lang="fa-IR" sz="2400" dirty="0" smtClean="0">
                <a:cs typeface="B Nazanin" panose="00000400000000000000" pitchFamily="2" charset="-78"/>
              </a:rPr>
              <a:t>بيمه </a:t>
            </a:r>
            <a:r>
              <a:rPr lang="fa-IR" sz="2400" dirty="0">
                <a:cs typeface="B Nazanin" panose="00000400000000000000" pitchFamily="2" charset="-78"/>
              </a:rPr>
              <a:t>نامه اتومبيل هاي آنتيك ،‌ معمولا پوشش جامعي را براي </a:t>
            </a:r>
            <a:r>
              <a:rPr lang="fa-IR" sz="2400" dirty="0" smtClean="0">
                <a:cs typeface="B Nazanin" panose="00000400000000000000" pitchFamily="2" charset="-78"/>
              </a:rPr>
              <a:t>خسارتهاي ناشي </a:t>
            </a:r>
            <a:r>
              <a:rPr lang="fa-IR" sz="2400" dirty="0">
                <a:cs typeface="B Nazanin" panose="00000400000000000000" pitchFamily="2" charset="-78"/>
              </a:rPr>
              <a:t>از مسئوليت عمومي ، تصادفات ،‌آتش سوزي ،‌سرقت ،‌سيل و ساير خسارتهاي طبيعي فراهم مي آورد.</a:t>
            </a:r>
            <a:r>
              <a:rPr lang="fa-IR" sz="2400" dirty="0"/>
              <a:t/>
            </a:r>
            <a:br>
              <a:rPr lang="fa-IR" sz="2400" dirty="0"/>
            </a:br>
            <a:r>
              <a:rPr lang="fa-IR" sz="2400" dirty="0"/>
              <a:t/>
            </a:r>
            <a:br>
              <a:rPr lang="fa-IR" sz="2400" dirty="0"/>
            </a:br>
            <a:endParaRPr lang="fa-IR" sz="2400" b="1" dirty="0">
              <a:solidFill>
                <a:srgbClr val="008000"/>
              </a:solidFill>
              <a:cs typeface="B Nazanin" panose="00000400000000000000" pitchFamily="2" charset="-78"/>
            </a:endParaRPr>
          </a:p>
          <a:p>
            <a:endParaRPr lang="fa-IR" dirty="0"/>
          </a:p>
        </p:txBody>
      </p:sp>
      <p:pic>
        <p:nvPicPr>
          <p:cNvPr id="3074" name="Picture 2" descr="C:\Users\Mahboube\Desktop\11\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9632" y="5157193"/>
            <a:ext cx="4392488" cy="172819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right)">
                                      <p:cBhvr>
                                        <p:cTn id="7" dur="1500"/>
                                        <p:tgtEl>
                                          <p:spTgt spid="2">
                                            <p:txEl>
                                              <p:pRg st="0" end="0"/>
                                            </p:txEl>
                                          </p:spTgt>
                                        </p:tgtEl>
                                      </p:cBhvr>
                                    </p:animEffect>
                                  </p:childTnLst>
                                </p:cTn>
                              </p:par>
                            </p:childTnLst>
                          </p:cTn>
                        </p:par>
                        <p:par>
                          <p:cTn id="8" fill="hold">
                            <p:stCondLst>
                              <p:cond delay="1500"/>
                            </p:stCondLst>
                            <p:childTnLst>
                              <p:par>
                                <p:cTn id="9" presetID="37" presetClass="entr" presetSubtype="0" fill="hold" nodeType="after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animEffect transition="in" filter="fade">
                                      <p:cBhvr>
                                        <p:cTn id="11" dur="1000"/>
                                        <p:tgtEl>
                                          <p:spTgt spid="2">
                                            <p:txEl>
                                              <p:pRg st="2" end="2"/>
                                            </p:txEl>
                                          </p:spTgt>
                                        </p:tgtEl>
                                      </p:cBhvr>
                                    </p:animEffect>
                                    <p:anim calcmode="lin" valueType="num">
                                      <p:cBhvr>
                                        <p:cTn id="1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3" dur="900" decel="100000" fill="hold"/>
                                        <p:tgtEl>
                                          <p:spTgt spid="2">
                                            <p:txEl>
                                              <p:pRg st="2" end="2"/>
                                            </p:txEl>
                                          </p:spTgt>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xEl>
                                              <p:pRg st="2" end="2"/>
                                            </p:txEl>
                                          </p:spTgt>
                                        </p:tgtEl>
                                        <p:attrNameLst>
                                          <p:attrName>ppt_y</p:attrName>
                                        </p:attrNameLst>
                                      </p:cBhvr>
                                      <p:tavLst>
                                        <p:tav tm="0">
                                          <p:val>
                                            <p:strVal val="#ppt_y-.03"/>
                                          </p:val>
                                        </p:tav>
                                        <p:tav tm="100000">
                                          <p:val>
                                            <p:strVal val="#ppt_y"/>
                                          </p:val>
                                        </p:tav>
                                      </p:tavLst>
                                    </p:anim>
                                  </p:childTnLst>
                                </p:cTn>
                              </p:par>
                            </p:childTnLst>
                          </p:cTn>
                        </p:par>
                        <p:par>
                          <p:cTn id="15" fill="hold">
                            <p:stCondLst>
                              <p:cond delay="2500"/>
                            </p:stCondLst>
                            <p:childTnLst>
                              <p:par>
                                <p:cTn id="16" presetID="42" presetClass="entr" presetSubtype="0" fill="hold" nodeType="afterEffect">
                                  <p:stCondLst>
                                    <p:cond delay="0"/>
                                  </p:stCondLst>
                                  <p:childTnLst>
                                    <p:set>
                                      <p:cBhvr>
                                        <p:cTn id="17" dur="1" fill="hold">
                                          <p:stCondLst>
                                            <p:cond delay="0"/>
                                          </p:stCondLst>
                                        </p:cTn>
                                        <p:tgtEl>
                                          <p:spTgt spid="2">
                                            <p:txEl>
                                              <p:pRg st="3" end="3"/>
                                            </p:txEl>
                                          </p:spTgt>
                                        </p:tgtEl>
                                        <p:attrNameLst>
                                          <p:attrName>style.visibility</p:attrName>
                                        </p:attrNameLst>
                                      </p:cBhvr>
                                      <p:to>
                                        <p:strVal val="visible"/>
                                      </p:to>
                                    </p:set>
                                    <p:animEffect transition="in" filter="fade">
                                      <p:cBhvr>
                                        <p:cTn id="18" dur="1000"/>
                                        <p:tgtEl>
                                          <p:spTgt spid="2">
                                            <p:txEl>
                                              <p:pRg st="3" end="3"/>
                                            </p:txEl>
                                          </p:spTgt>
                                        </p:tgtEl>
                                      </p:cBhvr>
                                    </p:animEffect>
                                    <p:anim calcmode="lin" valueType="num">
                                      <p:cBhvr>
                                        <p:cTn id="1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par>
                          <p:cTn id="21" fill="hold">
                            <p:stCondLst>
                              <p:cond delay="3500"/>
                            </p:stCondLst>
                            <p:childTnLst>
                              <p:par>
                                <p:cTn id="22" presetID="37" presetClass="entr" presetSubtype="0" fill="hold" nodeType="afterEffect">
                                  <p:stCondLst>
                                    <p:cond delay="0"/>
                                  </p:stCondLst>
                                  <p:childTnLst>
                                    <p:set>
                                      <p:cBhvr>
                                        <p:cTn id="23" dur="1" fill="hold">
                                          <p:stCondLst>
                                            <p:cond delay="0"/>
                                          </p:stCondLst>
                                        </p:cTn>
                                        <p:tgtEl>
                                          <p:spTgt spid="2">
                                            <p:txEl>
                                              <p:pRg st="5" end="5"/>
                                            </p:txEl>
                                          </p:spTgt>
                                        </p:tgtEl>
                                        <p:attrNameLst>
                                          <p:attrName>style.visibility</p:attrName>
                                        </p:attrNameLst>
                                      </p:cBhvr>
                                      <p:to>
                                        <p:strVal val="visible"/>
                                      </p:to>
                                    </p:set>
                                    <p:animEffect transition="in" filter="fade">
                                      <p:cBhvr>
                                        <p:cTn id="24" dur="1000"/>
                                        <p:tgtEl>
                                          <p:spTgt spid="2">
                                            <p:txEl>
                                              <p:pRg st="5" end="5"/>
                                            </p:txEl>
                                          </p:spTgt>
                                        </p:tgtEl>
                                      </p:cBhvr>
                                    </p:animEffect>
                                    <p:anim calcmode="lin" valueType="num">
                                      <p:cBhvr>
                                        <p:cTn id="25"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26" dur="900" decel="100000" fill="hold"/>
                                        <p:tgtEl>
                                          <p:spTgt spid="2">
                                            <p:txEl>
                                              <p:pRg st="5" end="5"/>
                                            </p:txEl>
                                          </p:spTgt>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2">
                                            <p:txEl>
                                              <p:pRg st="5" end="5"/>
                                            </p:txEl>
                                          </p:spTgt>
                                        </p:tgtEl>
                                        <p:attrNameLst>
                                          <p:attrName>ppt_y</p:attrName>
                                        </p:attrNameLst>
                                      </p:cBhvr>
                                      <p:tavLst>
                                        <p:tav tm="0">
                                          <p:val>
                                            <p:strVal val="#ppt_y-.03"/>
                                          </p:val>
                                        </p:tav>
                                        <p:tav tm="100000">
                                          <p:val>
                                            <p:strVal val="#ppt_y"/>
                                          </p:val>
                                        </p:tav>
                                      </p:tavLst>
                                    </p:anim>
                                  </p:childTnLst>
                                </p:cTn>
                              </p:par>
                            </p:childTnLst>
                          </p:cTn>
                        </p:par>
                        <p:par>
                          <p:cTn id="28" fill="hold">
                            <p:stCondLst>
                              <p:cond delay="4500"/>
                            </p:stCondLst>
                            <p:childTnLst>
                              <p:par>
                                <p:cTn id="29" presetID="42" presetClass="entr" presetSubtype="0" fill="hold" nodeType="after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animEffect transition="in" filter="fade">
                                      <p:cBhvr>
                                        <p:cTn id="31" dur="1000"/>
                                        <p:tgtEl>
                                          <p:spTgt spid="2">
                                            <p:txEl>
                                              <p:pRg st="6" end="6"/>
                                            </p:txEl>
                                          </p:spTgt>
                                        </p:tgtEl>
                                      </p:cBhvr>
                                    </p:animEffect>
                                    <p:anim calcmode="lin" valueType="num">
                                      <p:cBhvr>
                                        <p:cTn id="32"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33"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par>
                          <p:cTn id="34" fill="hold">
                            <p:stCondLst>
                              <p:cond delay="5500"/>
                            </p:stCondLst>
                            <p:childTnLst>
                              <p:par>
                                <p:cTn id="35" presetID="37" presetClass="entr" presetSubtype="0" fill="hold" nodeType="afterEffect">
                                  <p:stCondLst>
                                    <p:cond delay="0"/>
                                  </p:stCondLst>
                                  <p:childTnLst>
                                    <p:set>
                                      <p:cBhvr>
                                        <p:cTn id="36" dur="1" fill="hold">
                                          <p:stCondLst>
                                            <p:cond delay="0"/>
                                          </p:stCondLst>
                                        </p:cTn>
                                        <p:tgtEl>
                                          <p:spTgt spid="2">
                                            <p:txEl>
                                              <p:pRg st="8" end="8"/>
                                            </p:txEl>
                                          </p:spTgt>
                                        </p:tgtEl>
                                        <p:attrNameLst>
                                          <p:attrName>style.visibility</p:attrName>
                                        </p:attrNameLst>
                                      </p:cBhvr>
                                      <p:to>
                                        <p:strVal val="visible"/>
                                      </p:to>
                                    </p:set>
                                    <p:animEffect transition="in" filter="fade">
                                      <p:cBhvr>
                                        <p:cTn id="37" dur="1000"/>
                                        <p:tgtEl>
                                          <p:spTgt spid="2">
                                            <p:txEl>
                                              <p:pRg st="8" end="8"/>
                                            </p:txEl>
                                          </p:spTgt>
                                        </p:tgtEl>
                                      </p:cBhvr>
                                    </p:animEffect>
                                    <p:anim calcmode="lin" valueType="num">
                                      <p:cBhvr>
                                        <p:cTn id="38"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39" dur="900" decel="100000" fill="hold"/>
                                        <p:tgtEl>
                                          <p:spTgt spid="2">
                                            <p:txEl>
                                              <p:pRg st="8" end="8"/>
                                            </p:txEl>
                                          </p:spTgt>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
                                            <p:txEl>
                                              <p:pRg st="8" end="8"/>
                                            </p:txEl>
                                          </p:spTgt>
                                        </p:tgtEl>
                                        <p:attrNameLst>
                                          <p:attrName>ppt_y</p:attrName>
                                        </p:attrNameLst>
                                      </p:cBhvr>
                                      <p:tavLst>
                                        <p:tav tm="0">
                                          <p:val>
                                            <p:strVal val="#ppt_y-.03"/>
                                          </p:val>
                                        </p:tav>
                                        <p:tav tm="100000">
                                          <p:val>
                                            <p:strVal val="#ppt_y"/>
                                          </p:val>
                                        </p:tav>
                                      </p:tavLst>
                                    </p:anim>
                                  </p:childTnLst>
                                </p:cTn>
                              </p:par>
                            </p:childTnLst>
                          </p:cTn>
                        </p:par>
                        <p:par>
                          <p:cTn id="41" fill="hold">
                            <p:stCondLst>
                              <p:cond delay="6500"/>
                            </p:stCondLst>
                            <p:childTnLst>
                              <p:par>
                                <p:cTn id="42" presetID="42" presetClass="entr" presetSubtype="0" fill="hold" nodeType="afterEffect">
                                  <p:stCondLst>
                                    <p:cond delay="0"/>
                                  </p:stCondLst>
                                  <p:childTnLst>
                                    <p:set>
                                      <p:cBhvr>
                                        <p:cTn id="43" dur="1" fill="hold">
                                          <p:stCondLst>
                                            <p:cond delay="0"/>
                                          </p:stCondLst>
                                        </p:cTn>
                                        <p:tgtEl>
                                          <p:spTgt spid="2">
                                            <p:txEl>
                                              <p:pRg st="9" end="9"/>
                                            </p:txEl>
                                          </p:spTgt>
                                        </p:tgtEl>
                                        <p:attrNameLst>
                                          <p:attrName>style.visibility</p:attrName>
                                        </p:attrNameLst>
                                      </p:cBhvr>
                                      <p:to>
                                        <p:strVal val="visible"/>
                                      </p:to>
                                    </p:set>
                                    <p:animEffect transition="in" filter="fade">
                                      <p:cBhvr>
                                        <p:cTn id="44" dur="1000"/>
                                        <p:tgtEl>
                                          <p:spTgt spid="2">
                                            <p:txEl>
                                              <p:pRg st="9" end="9"/>
                                            </p:txEl>
                                          </p:spTgt>
                                        </p:tgtEl>
                                      </p:cBhvr>
                                    </p:animEffect>
                                    <p:anim calcmode="lin" valueType="num">
                                      <p:cBhvr>
                                        <p:cTn id="45" dur="1000" fill="hold"/>
                                        <p:tgtEl>
                                          <p:spTgt spid="2">
                                            <p:txEl>
                                              <p:pRg st="9" end="9"/>
                                            </p:txEl>
                                          </p:spTgt>
                                        </p:tgtEl>
                                        <p:attrNameLst>
                                          <p:attrName>ppt_x</p:attrName>
                                        </p:attrNameLst>
                                      </p:cBhvr>
                                      <p:tavLst>
                                        <p:tav tm="0">
                                          <p:val>
                                            <p:strVal val="#ppt_x"/>
                                          </p:val>
                                        </p:tav>
                                        <p:tav tm="100000">
                                          <p:val>
                                            <p:strVal val="#ppt_x"/>
                                          </p:val>
                                        </p:tav>
                                      </p:tavLst>
                                    </p:anim>
                                    <p:anim calcmode="lin" valueType="num">
                                      <p:cBhvr>
                                        <p:cTn id="46" dur="1000" fill="hold"/>
                                        <p:tgtEl>
                                          <p:spTgt spid="2">
                                            <p:txEl>
                                              <p:pRg st="9" end="9"/>
                                            </p:txEl>
                                          </p:spTgt>
                                        </p:tgtEl>
                                        <p:attrNameLst>
                                          <p:attrName>ppt_y</p:attrName>
                                        </p:attrNameLst>
                                      </p:cBhvr>
                                      <p:tavLst>
                                        <p:tav tm="0">
                                          <p:val>
                                            <p:strVal val="#ppt_y+.1"/>
                                          </p:val>
                                        </p:tav>
                                        <p:tav tm="100000">
                                          <p:val>
                                            <p:strVal val="#ppt_y"/>
                                          </p:val>
                                        </p:tav>
                                      </p:tavLst>
                                    </p:anim>
                                  </p:childTnLst>
                                </p:cTn>
                              </p:par>
                              <p:par>
                                <p:cTn id="47" presetID="55" presetClass="entr" presetSubtype="0" fill="hold" nodeType="withEffect">
                                  <p:stCondLst>
                                    <p:cond delay="0"/>
                                  </p:stCondLst>
                                  <p:childTnLst>
                                    <p:set>
                                      <p:cBhvr>
                                        <p:cTn id="48" dur="1" fill="hold">
                                          <p:stCondLst>
                                            <p:cond delay="0"/>
                                          </p:stCondLst>
                                        </p:cTn>
                                        <p:tgtEl>
                                          <p:spTgt spid="3074"/>
                                        </p:tgtEl>
                                        <p:attrNameLst>
                                          <p:attrName>style.visibility</p:attrName>
                                        </p:attrNameLst>
                                      </p:cBhvr>
                                      <p:to>
                                        <p:strVal val="visible"/>
                                      </p:to>
                                    </p:set>
                                    <p:anim calcmode="lin" valueType="num">
                                      <p:cBhvr>
                                        <p:cTn id="49" dur="1500" fill="hold"/>
                                        <p:tgtEl>
                                          <p:spTgt spid="3074"/>
                                        </p:tgtEl>
                                        <p:attrNameLst>
                                          <p:attrName>ppt_w</p:attrName>
                                        </p:attrNameLst>
                                      </p:cBhvr>
                                      <p:tavLst>
                                        <p:tav tm="0">
                                          <p:val>
                                            <p:strVal val="#ppt_w*0.70"/>
                                          </p:val>
                                        </p:tav>
                                        <p:tav tm="100000">
                                          <p:val>
                                            <p:strVal val="#ppt_w"/>
                                          </p:val>
                                        </p:tav>
                                      </p:tavLst>
                                    </p:anim>
                                    <p:anim calcmode="lin" valueType="num">
                                      <p:cBhvr>
                                        <p:cTn id="50" dur="1500" fill="hold"/>
                                        <p:tgtEl>
                                          <p:spTgt spid="3074"/>
                                        </p:tgtEl>
                                        <p:attrNameLst>
                                          <p:attrName>ppt_h</p:attrName>
                                        </p:attrNameLst>
                                      </p:cBhvr>
                                      <p:tavLst>
                                        <p:tav tm="0">
                                          <p:val>
                                            <p:strVal val="#ppt_h"/>
                                          </p:val>
                                        </p:tav>
                                        <p:tav tm="100000">
                                          <p:val>
                                            <p:strVal val="#ppt_h"/>
                                          </p:val>
                                        </p:tav>
                                      </p:tavLst>
                                    </p:anim>
                                    <p:animEffect transition="in" filter="fade">
                                      <p:cBhvr>
                                        <p:cTn id="51" dur="1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3068</TotalTime>
  <Words>1647</Words>
  <Application>Microsoft Office PowerPoint</Application>
  <PresentationFormat>On-screen Show (4:3)</PresentationFormat>
  <Paragraphs>160</Paragraphs>
  <Slides>29</Slides>
  <Notes>8</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Side Arrows Background</dc:title>
  <dc:creator>www.powerpointstyles.com</dc:creator>
  <cp:lastModifiedBy>AMIN</cp:lastModifiedBy>
  <cp:revision>176</cp:revision>
  <dcterms:created xsi:type="dcterms:W3CDTF">2009-03-23T15:23:24Z</dcterms:created>
  <dcterms:modified xsi:type="dcterms:W3CDTF">2016-05-10T15:39:06Z</dcterms:modified>
</cp:coreProperties>
</file>