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66" r:id="rId4"/>
    <p:sldId id="258" r:id="rId5"/>
    <p:sldId id="259" r:id="rId6"/>
    <p:sldId id="260" r:id="rId7"/>
    <p:sldId id="261" r:id="rId8"/>
    <p:sldId id="262" r:id="rId9"/>
    <p:sldId id="263" r:id="rId10"/>
    <p:sldId id="264" r:id="rId11"/>
    <p:sldId id="265"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357" autoAdjust="0"/>
  </p:normalViewPr>
  <p:slideViewPr>
    <p:cSldViewPr snapToGrid="0">
      <p:cViewPr varScale="1">
        <p:scale>
          <a:sx n="62" d="100"/>
          <a:sy n="62" d="100"/>
        </p:scale>
        <p:origin x="8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67223B-F848-4E2A-9AAD-7FCE7D295FBD}" type="datetimeFigureOut">
              <a:rPr lang="en-US" smtClean="0"/>
              <a:t>7/27/2016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798A8D-7CC6-40AE-8D65-1D7C42F6A942}" type="slidenum">
              <a:rPr lang="en-US" smtClean="0"/>
              <a:t>‹#›</a:t>
            </a:fld>
            <a:endParaRPr lang="en-US"/>
          </a:p>
        </p:txBody>
      </p:sp>
    </p:spTree>
    <p:extLst>
      <p:ext uri="{BB962C8B-B14F-4D97-AF65-F5344CB8AC3E}">
        <p14:creationId xmlns:p14="http://schemas.microsoft.com/office/powerpoint/2010/main" val="770132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798A8D-7CC6-40AE-8D65-1D7C42F6A942}" type="slidenum">
              <a:rPr lang="en-US" smtClean="0"/>
              <a:t>2</a:t>
            </a:fld>
            <a:endParaRPr lang="en-US"/>
          </a:p>
        </p:txBody>
      </p:sp>
    </p:spTree>
    <p:extLst>
      <p:ext uri="{BB962C8B-B14F-4D97-AF65-F5344CB8AC3E}">
        <p14:creationId xmlns:p14="http://schemas.microsoft.com/office/powerpoint/2010/main" val="4201129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798A8D-7CC6-40AE-8D65-1D7C42F6A942}" type="slidenum">
              <a:rPr lang="en-US" smtClean="0"/>
              <a:t>5</a:t>
            </a:fld>
            <a:endParaRPr lang="en-US"/>
          </a:p>
        </p:txBody>
      </p:sp>
    </p:spTree>
    <p:extLst>
      <p:ext uri="{BB962C8B-B14F-4D97-AF65-F5344CB8AC3E}">
        <p14:creationId xmlns:p14="http://schemas.microsoft.com/office/powerpoint/2010/main" val="24161354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B0C140B4-5B05-4660-B7A7-59298281F34E}" type="datetimeFigureOut">
              <a:rPr lang="en-US" smtClean="0"/>
              <a:t>7/27/2016</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C1576FD0-E9ED-43BD-841F-8175BC31213C}" type="slidenum">
              <a:rPr lang="en-US" smtClean="0"/>
              <a:t>‹#›</a:t>
            </a:fld>
            <a:endParaRPr lang="en-US"/>
          </a:p>
        </p:txBody>
      </p:sp>
    </p:spTree>
    <p:extLst>
      <p:ext uri="{BB962C8B-B14F-4D97-AF65-F5344CB8AC3E}">
        <p14:creationId xmlns:p14="http://schemas.microsoft.com/office/powerpoint/2010/main" val="1886863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C140B4-5B05-4660-B7A7-59298281F34E}" type="datetimeFigureOut">
              <a:rPr lang="en-US" smtClean="0"/>
              <a:t>7/27/2016</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1576FD0-E9ED-43BD-841F-8175BC31213C}" type="slidenum">
              <a:rPr lang="en-US" smtClean="0"/>
              <a:t>‹#›</a:t>
            </a:fld>
            <a:endParaRPr lang="en-US"/>
          </a:p>
        </p:txBody>
      </p:sp>
    </p:spTree>
    <p:extLst>
      <p:ext uri="{BB962C8B-B14F-4D97-AF65-F5344CB8AC3E}">
        <p14:creationId xmlns:p14="http://schemas.microsoft.com/office/powerpoint/2010/main" val="1990297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C140B4-5B05-4660-B7A7-59298281F34E}" type="datetimeFigureOut">
              <a:rPr lang="en-US" smtClean="0"/>
              <a:t>7/27/2016</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1576FD0-E9ED-43BD-841F-8175BC31213C}" type="slidenum">
              <a:rPr lang="en-US" smtClean="0"/>
              <a:t>‹#›</a:t>
            </a:fld>
            <a:endParaRPr lang="en-US"/>
          </a:p>
        </p:txBody>
      </p:sp>
    </p:spTree>
    <p:extLst>
      <p:ext uri="{BB962C8B-B14F-4D97-AF65-F5344CB8AC3E}">
        <p14:creationId xmlns:p14="http://schemas.microsoft.com/office/powerpoint/2010/main" val="33470732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C140B4-5B05-4660-B7A7-59298281F34E}" type="datetimeFigureOut">
              <a:rPr lang="en-US" smtClean="0"/>
              <a:t>7/27/2016</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1576FD0-E9ED-43BD-841F-8175BC31213C}" type="slidenum">
              <a:rPr lang="en-US" smtClean="0"/>
              <a:t>‹#›</a:t>
            </a:fld>
            <a:endParaRPr lang="en-US"/>
          </a:p>
        </p:txBody>
      </p:sp>
    </p:spTree>
    <p:extLst>
      <p:ext uri="{BB962C8B-B14F-4D97-AF65-F5344CB8AC3E}">
        <p14:creationId xmlns:p14="http://schemas.microsoft.com/office/powerpoint/2010/main" val="34265448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C140B4-5B05-4660-B7A7-59298281F34E}" type="datetimeFigureOut">
              <a:rPr lang="en-US" smtClean="0"/>
              <a:t>7/27/2016</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1576FD0-E9ED-43BD-841F-8175BC31213C}" type="slidenum">
              <a:rPr lang="en-US" smtClean="0"/>
              <a:t>‹#›</a:t>
            </a:fld>
            <a:endParaRPr lang="en-US"/>
          </a:p>
        </p:txBody>
      </p:sp>
    </p:spTree>
    <p:extLst>
      <p:ext uri="{BB962C8B-B14F-4D97-AF65-F5344CB8AC3E}">
        <p14:creationId xmlns:p14="http://schemas.microsoft.com/office/powerpoint/2010/main" val="19603421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0C140B4-5B05-4660-B7A7-59298281F34E}" type="datetimeFigureOut">
              <a:rPr lang="en-US" smtClean="0"/>
              <a:t>7/27/2016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576FD0-E9ED-43BD-841F-8175BC31213C}" type="slidenum">
              <a:rPr lang="en-US" smtClean="0"/>
              <a:t>‹#›</a:t>
            </a:fld>
            <a:endParaRPr lang="en-US"/>
          </a:p>
        </p:txBody>
      </p:sp>
    </p:spTree>
    <p:extLst>
      <p:ext uri="{BB962C8B-B14F-4D97-AF65-F5344CB8AC3E}">
        <p14:creationId xmlns:p14="http://schemas.microsoft.com/office/powerpoint/2010/main" val="36645370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0C140B4-5B05-4660-B7A7-59298281F34E}" type="datetimeFigureOut">
              <a:rPr lang="en-US" smtClean="0"/>
              <a:t>7/27/2016</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C1576FD0-E9ED-43BD-841F-8175BC31213C}" type="slidenum">
              <a:rPr lang="en-US" smtClean="0"/>
              <a:t>‹#›</a:t>
            </a:fld>
            <a:endParaRPr lang="en-US"/>
          </a:p>
        </p:txBody>
      </p:sp>
    </p:spTree>
    <p:extLst>
      <p:ext uri="{BB962C8B-B14F-4D97-AF65-F5344CB8AC3E}">
        <p14:creationId xmlns:p14="http://schemas.microsoft.com/office/powerpoint/2010/main" val="35984943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B0C140B4-5B05-4660-B7A7-59298281F34E}" type="datetimeFigureOut">
              <a:rPr lang="en-US" smtClean="0"/>
              <a:t>7/27/2016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576FD0-E9ED-43BD-841F-8175BC31213C}" type="slidenum">
              <a:rPr lang="en-US" smtClean="0"/>
              <a:t>‹#›</a:t>
            </a:fld>
            <a:endParaRPr lang="en-US"/>
          </a:p>
        </p:txBody>
      </p:sp>
    </p:spTree>
    <p:extLst>
      <p:ext uri="{BB962C8B-B14F-4D97-AF65-F5344CB8AC3E}">
        <p14:creationId xmlns:p14="http://schemas.microsoft.com/office/powerpoint/2010/main" val="22204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B0C140B4-5B05-4660-B7A7-59298281F34E}" type="datetimeFigureOut">
              <a:rPr lang="en-US" smtClean="0"/>
              <a:t>7/27/2016</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1576FD0-E9ED-43BD-841F-8175BC31213C}" type="slidenum">
              <a:rPr lang="en-US" smtClean="0"/>
              <a:t>‹#›</a:t>
            </a:fld>
            <a:endParaRPr lang="en-US"/>
          </a:p>
        </p:txBody>
      </p:sp>
    </p:spTree>
    <p:extLst>
      <p:ext uri="{BB962C8B-B14F-4D97-AF65-F5344CB8AC3E}">
        <p14:creationId xmlns:p14="http://schemas.microsoft.com/office/powerpoint/2010/main" val="221368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C140B4-5B05-4660-B7A7-59298281F34E}" type="datetimeFigureOut">
              <a:rPr lang="en-US" smtClean="0"/>
              <a:t>7/27/2016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576FD0-E9ED-43BD-841F-8175BC31213C}" type="slidenum">
              <a:rPr lang="en-US" smtClean="0"/>
              <a:t>‹#›</a:t>
            </a:fld>
            <a:endParaRPr lang="en-US"/>
          </a:p>
        </p:txBody>
      </p:sp>
    </p:spTree>
    <p:extLst>
      <p:ext uri="{BB962C8B-B14F-4D97-AF65-F5344CB8AC3E}">
        <p14:creationId xmlns:p14="http://schemas.microsoft.com/office/powerpoint/2010/main" val="3568259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C140B4-5B05-4660-B7A7-59298281F34E}" type="datetimeFigureOut">
              <a:rPr lang="en-US" smtClean="0"/>
              <a:t>7/27/2016</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1576FD0-E9ED-43BD-841F-8175BC31213C}" type="slidenum">
              <a:rPr lang="en-US" smtClean="0"/>
              <a:t>‹#›</a:t>
            </a:fld>
            <a:endParaRPr lang="en-US"/>
          </a:p>
        </p:txBody>
      </p:sp>
    </p:spTree>
    <p:extLst>
      <p:ext uri="{BB962C8B-B14F-4D97-AF65-F5344CB8AC3E}">
        <p14:creationId xmlns:p14="http://schemas.microsoft.com/office/powerpoint/2010/main" val="4141031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0C140B4-5B05-4660-B7A7-59298281F34E}" type="datetimeFigureOut">
              <a:rPr lang="en-US" smtClean="0"/>
              <a:t>7/27/2016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576FD0-E9ED-43BD-841F-8175BC31213C}" type="slidenum">
              <a:rPr lang="en-US" smtClean="0"/>
              <a:t>‹#›</a:t>
            </a:fld>
            <a:endParaRPr lang="en-US"/>
          </a:p>
        </p:txBody>
      </p:sp>
    </p:spTree>
    <p:extLst>
      <p:ext uri="{BB962C8B-B14F-4D97-AF65-F5344CB8AC3E}">
        <p14:creationId xmlns:p14="http://schemas.microsoft.com/office/powerpoint/2010/main" val="1344563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0C140B4-5B05-4660-B7A7-59298281F34E}" type="datetimeFigureOut">
              <a:rPr lang="en-US" smtClean="0"/>
              <a:t>7/27/2016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576FD0-E9ED-43BD-841F-8175BC31213C}" type="slidenum">
              <a:rPr lang="en-US" smtClean="0"/>
              <a:t>‹#›</a:t>
            </a:fld>
            <a:endParaRPr lang="en-US"/>
          </a:p>
        </p:txBody>
      </p:sp>
    </p:spTree>
    <p:extLst>
      <p:ext uri="{BB962C8B-B14F-4D97-AF65-F5344CB8AC3E}">
        <p14:creationId xmlns:p14="http://schemas.microsoft.com/office/powerpoint/2010/main" val="2977598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0C140B4-5B05-4660-B7A7-59298281F34E}" type="datetimeFigureOut">
              <a:rPr lang="en-US" smtClean="0"/>
              <a:t>7/27/2016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576FD0-E9ED-43BD-841F-8175BC31213C}" type="slidenum">
              <a:rPr lang="en-US" smtClean="0"/>
              <a:t>‹#›</a:t>
            </a:fld>
            <a:endParaRPr lang="en-US"/>
          </a:p>
        </p:txBody>
      </p:sp>
    </p:spTree>
    <p:extLst>
      <p:ext uri="{BB962C8B-B14F-4D97-AF65-F5344CB8AC3E}">
        <p14:creationId xmlns:p14="http://schemas.microsoft.com/office/powerpoint/2010/main" val="557878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C140B4-5B05-4660-B7A7-59298281F34E}" type="datetimeFigureOut">
              <a:rPr lang="en-US" smtClean="0"/>
              <a:t>7/27/2016</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C1576FD0-E9ED-43BD-841F-8175BC31213C}" type="slidenum">
              <a:rPr lang="en-US" smtClean="0"/>
              <a:t>‹#›</a:t>
            </a:fld>
            <a:endParaRPr lang="en-US"/>
          </a:p>
        </p:txBody>
      </p:sp>
    </p:spTree>
    <p:extLst>
      <p:ext uri="{BB962C8B-B14F-4D97-AF65-F5344CB8AC3E}">
        <p14:creationId xmlns:p14="http://schemas.microsoft.com/office/powerpoint/2010/main" val="750605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C140B4-5B05-4660-B7A7-59298281F34E}" type="datetimeFigureOut">
              <a:rPr lang="en-US" smtClean="0"/>
              <a:t>7/27/2016</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1576FD0-E9ED-43BD-841F-8175BC31213C}" type="slidenum">
              <a:rPr lang="en-US" smtClean="0"/>
              <a:t>‹#›</a:t>
            </a:fld>
            <a:endParaRPr lang="en-US"/>
          </a:p>
        </p:txBody>
      </p:sp>
    </p:spTree>
    <p:extLst>
      <p:ext uri="{BB962C8B-B14F-4D97-AF65-F5344CB8AC3E}">
        <p14:creationId xmlns:p14="http://schemas.microsoft.com/office/powerpoint/2010/main" val="3197405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C140B4-5B05-4660-B7A7-59298281F34E}" type="datetimeFigureOut">
              <a:rPr lang="en-US" smtClean="0"/>
              <a:t>7/27/2016</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1576FD0-E9ED-43BD-841F-8175BC31213C}" type="slidenum">
              <a:rPr lang="en-US" smtClean="0"/>
              <a:t>‹#›</a:t>
            </a:fld>
            <a:endParaRPr lang="en-US"/>
          </a:p>
        </p:txBody>
      </p:sp>
    </p:spTree>
    <p:extLst>
      <p:ext uri="{BB962C8B-B14F-4D97-AF65-F5344CB8AC3E}">
        <p14:creationId xmlns:p14="http://schemas.microsoft.com/office/powerpoint/2010/main" val="166571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B0C140B4-5B05-4660-B7A7-59298281F34E}" type="datetimeFigureOut">
              <a:rPr lang="en-US" smtClean="0"/>
              <a:t>7/27/2016</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C1576FD0-E9ED-43BD-841F-8175BC31213C}" type="slidenum">
              <a:rPr lang="en-US" smtClean="0"/>
              <a:t>‹#›</a:t>
            </a:fld>
            <a:endParaRPr lang="en-US"/>
          </a:p>
        </p:txBody>
      </p:sp>
    </p:spTree>
    <p:extLst>
      <p:ext uri="{BB962C8B-B14F-4D97-AF65-F5344CB8AC3E}">
        <p14:creationId xmlns:p14="http://schemas.microsoft.com/office/powerpoint/2010/main" val="36336324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3" Type="http://schemas.openxmlformats.org/officeDocument/2006/relationships/hyperlink" Target="https://fa.wikipedia.org/wiki/%DB%B1%DB%B6%DB%B1%DB%B6_(%D9%85%DB%8C%D9%84%D8%A7%D8%AF%DB%8C)" TargetMode="External"/><Relationship Id="rId18" Type="http://schemas.openxmlformats.org/officeDocument/2006/relationships/hyperlink" Target="https://fa.wikipedia.org/wiki/%DB%B1%DB%B9%DB%B1%DB%B8_(%D9%85%DB%8C%D9%84%D8%A7%D8%AF%DB%8C)" TargetMode="External"/><Relationship Id="rId26" Type="http://schemas.openxmlformats.org/officeDocument/2006/relationships/hyperlink" Target="https://fa.wikipedia.org/wiki/%DB%B1%DB%B3%DB%B1%DB%B6" TargetMode="External"/><Relationship Id="rId21" Type="http://schemas.openxmlformats.org/officeDocument/2006/relationships/hyperlink" Target="https://fa.wikipedia.org/wiki/%DB%B1%DB%B8%DB%B5%DB%B1_(%D9%85%DB%8C%D9%84%D8%A7%D8%AF%DB%8C)" TargetMode="External"/><Relationship Id="rId34" Type="http://schemas.openxmlformats.org/officeDocument/2006/relationships/hyperlink" Target="https://fa.wikipedia.org/wiki/%DB%B7%DB%B8%DB%B4" TargetMode="External"/><Relationship Id="rId7" Type="http://schemas.openxmlformats.org/officeDocument/2006/relationships/hyperlink" Target="https://fa.wikipedia.org/wiki/%DB%B7%DB%B5%DB%B5_(%D9%85%DB%8C%D9%84%D8%A7%D8%AF%DB%8C)" TargetMode="External"/><Relationship Id="rId12" Type="http://schemas.openxmlformats.org/officeDocument/2006/relationships/hyperlink" Target="https://fa.wikipedia.org/wiki/%D8%B3%D8%AF%D9%87_%DB%B7" TargetMode="External"/><Relationship Id="rId17" Type="http://schemas.openxmlformats.org/officeDocument/2006/relationships/hyperlink" Target="https://fa.wikipedia.org/wiki/%DB%B1%DB%B9%DB%B1%DB%B4_(%D9%85%DB%8C%D9%84%D8%A7%D8%AF%DB%8C)" TargetMode="External"/><Relationship Id="rId25" Type="http://schemas.openxmlformats.org/officeDocument/2006/relationships/hyperlink" Target="https://fa.wikipedia.org/wiki/%DB%B1%DB%B9%DB%B3%DB%B7_(%D9%85%DB%8C%D9%84%D8%A7%D8%AF%DB%8C)" TargetMode="External"/><Relationship Id="rId33" Type="http://schemas.openxmlformats.org/officeDocument/2006/relationships/hyperlink" Target="https://fa.wikipedia.org/wiki/%DB%B7%DB%B4%DB%B9" TargetMode="External"/><Relationship Id="rId38" Type="http://schemas.openxmlformats.org/officeDocument/2006/relationships/hyperlink" Target="https://fa.wikipedia.org/wiki/%DB%B1%DB%B3%DB%B0%DB%B1" TargetMode="External"/><Relationship Id="rId2" Type="http://schemas.openxmlformats.org/officeDocument/2006/relationships/notesSlide" Target="../notesSlides/notesSlide2.xml"/><Relationship Id="rId16" Type="http://schemas.openxmlformats.org/officeDocument/2006/relationships/hyperlink" Target="https://fa.wikipedia.org/wiki/%DB%B1%DB%B0%DB%B4%DB%B1" TargetMode="External"/><Relationship Id="rId20" Type="http://schemas.openxmlformats.org/officeDocument/2006/relationships/hyperlink" Target="https://fa.wikipedia.org/wiki/%DB%B1%DB%B2%DB%B9%DB%B7" TargetMode="External"/><Relationship Id="rId29" Type="http://schemas.openxmlformats.org/officeDocument/2006/relationships/hyperlink" Target="https://fa.wikipedia.org/wiki/%DB%B1%DB%B2%DB%B4%DB%B1" TargetMode="External"/><Relationship Id="rId1" Type="http://schemas.openxmlformats.org/officeDocument/2006/relationships/slideLayout" Target="../slideLayouts/slideLayout2.xml"/><Relationship Id="rId6" Type="http://schemas.openxmlformats.org/officeDocument/2006/relationships/hyperlink" Target="https://fa.wikipedia.org/wiki/%DB%B1%DB%B3%DB%B2%DB%B4" TargetMode="External"/><Relationship Id="rId11" Type="http://schemas.openxmlformats.org/officeDocument/2006/relationships/hyperlink" Target="https://fa.wikipedia.org/wiki/%D8%B3%D8%AF%D9%87_%DB%B1%DB%B3_(%D9%85%DB%8C%D9%84%D8%A7%D8%AF%DB%8C)" TargetMode="External"/><Relationship Id="rId24" Type="http://schemas.openxmlformats.org/officeDocument/2006/relationships/hyperlink" Target="https://fa.wikipedia.org/wiki/%DB%B1%DB%B2%DB%B4%DB%B3" TargetMode="External"/><Relationship Id="rId32" Type="http://schemas.openxmlformats.org/officeDocument/2006/relationships/hyperlink" Target="https://fa.wikipedia.org/wiki/%DB%B1%DB%B4%DB%B0%DB%B5_(%D9%85%DB%8C%D9%84%D8%A7%D8%AF%DB%8C)" TargetMode="External"/><Relationship Id="rId37" Type="http://schemas.openxmlformats.org/officeDocument/2006/relationships/hyperlink" Target="https://fa.wikipedia.org/wiki/%DB%B1%DB%B2%DB%B9%DB%B6" TargetMode="External"/><Relationship Id="rId5" Type="http://schemas.openxmlformats.org/officeDocument/2006/relationships/hyperlink" Target="https://fa.wikipedia.org/wiki/%DB%B1%DB%B3%DB%B1%DB%B8" TargetMode="External"/><Relationship Id="rId15" Type="http://schemas.openxmlformats.org/officeDocument/2006/relationships/hyperlink" Target="https://fa.wikipedia.org/wiki/%DB%B9%DB%B9%DB%B5" TargetMode="External"/><Relationship Id="rId23" Type="http://schemas.openxmlformats.org/officeDocument/2006/relationships/hyperlink" Target="https://fa.wikipedia.org/wiki/%DB%B1%DB%B2%DB%B3%DB%B0" TargetMode="External"/><Relationship Id="rId28" Type="http://schemas.openxmlformats.org/officeDocument/2006/relationships/hyperlink" Target="https://fa.wikipedia.org/wiki/%DB%B1%DB%B8%DB%B7%DB%B7_(%D9%85%DB%8C%D9%84%D8%A7%D8%AF%DB%8C)" TargetMode="External"/><Relationship Id="rId36" Type="http://schemas.openxmlformats.org/officeDocument/2006/relationships/hyperlink" Target="https://fa.wikipedia.org/wiki/%DB%B1%DB%B9%DB%B2%DB%B2_(%D9%85%DB%8C%D9%84%D8%A7%D8%AF%DB%8C)" TargetMode="External"/><Relationship Id="rId10" Type="http://schemas.openxmlformats.org/officeDocument/2006/relationships/hyperlink" Target="https://fa.wikipedia.org/w/index.php?title=%DB%B1%DB%B4%DB%B2&amp;action=edit&amp;redlink=1" TargetMode="External"/><Relationship Id="rId19" Type="http://schemas.openxmlformats.org/officeDocument/2006/relationships/hyperlink" Target="https://fa.wikipedia.org/wiki/%DB%B1%DB%B2%DB%B9%DB%B3" TargetMode="External"/><Relationship Id="rId31" Type="http://schemas.openxmlformats.org/officeDocument/2006/relationships/hyperlink" Target="https://fa.wikipedia.org/wiki/%DB%B1%DB%B3%DB%B7%DB%B0_(%D9%85%DB%8C%D9%84%D8%A7%D8%AF%DB%8C)" TargetMode="External"/><Relationship Id="rId4" Type="http://schemas.openxmlformats.org/officeDocument/2006/relationships/hyperlink" Target="https://fa.wikipedia.org/wiki/%DB%B1%DB%B9%DB%B4%DB%B5_(%D9%85%DB%8C%D9%84%D8%A7%D8%AF%DB%8C)" TargetMode="External"/><Relationship Id="rId9" Type="http://schemas.openxmlformats.org/officeDocument/2006/relationships/hyperlink" Target="https://fa.wikipedia.org/w/index.php?title=%DB%B1%DB%B3%DB%B4&amp;action=edit&amp;redlink=1" TargetMode="External"/><Relationship Id="rId14" Type="http://schemas.openxmlformats.org/officeDocument/2006/relationships/hyperlink" Target="https://fa.wikipedia.org/wiki/%DB%B1%DB%B6%DB%B6%DB%B2_(%D9%85%DB%8C%D9%84%D8%A7%D8%AF%DB%8C)" TargetMode="External"/><Relationship Id="rId22" Type="http://schemas.openxmlformats.org/officeDocument/2006/relationships/hyperlink" Target="https://fa.wikipedia.org/wiki/%DB%B1%DB%B8%DB%B6%DB%B4_(%D9%85%DB%8C%D9%84%D8%A7%D8%AF%DB%8C)" TargetMode="External"/><Relationship Id="rId27" Type="http://schemas.openxmlformats.org/officeDocument/2006/relationships/hyperlink" Target="https://fa.wikipedia.org/wiki/%DB%B1%DB%B8%DB%B6%DB%B2_(%D9%85%DB%8C%D9%84%D8%A7%D8%AF%DB%8C)" TargetMode="External"/><Relationship Id="rId30" Type="http://schemas.openxmlformats.org/officeDocument/2006/relationships/hyperlink" Target="https://fa.wikipedia.org/wiki/%DB%B1%DB%B2%DB%B5%DB%B6" TargetMode="External"/><Relationship Id="rId35" Type="http://schemas.openxmlformats.org/officeDocument/2006/relationships/hyperlink" Target="https://fa.wikipedia.org/wiki/%DB%B1%DB%B9%DB%B1%DB%B7_(%D9%85%DB%8C%D9%84%D8%A7%D8%AF%DB%8C)" TargetMode="External"/><Relationship Id="rId8" Type="http://schemas.openxmlformats.org/officeDocument/2006/relationships/hyperlink" Target="https://fa.wikipedia.org/wiki/%DB%B7%DB%B6%DB%B3_(%D9%85%DB%8C%D9%84%D8%A7%D8%AF%DB%8C)" TargetMode="External"/><Relationship Id="rId3" Type="http://schemas.openxmlformats.org/officeDocument/2006/relationships/hyperlink" Target="https://fa.wikipedia.org/wiki/%DB%B1%DB%B9%DB%B3%DB%B9_(%D9%85%DB%8C%D9%84%D8%A7%D8%AF%DB%8C)"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8612" y="957942"/>
            <a:ext cx="8825658" cy="1315724"/>
          </a:xfrm>
        </p:spPr>
        <p:txBody>
          <a:bodyPr/>
          <a:lstStyle/>
          <a:p>
            <a:pPr algn="ctr"/>
            <a:r>
              <a:rPr lang="fa-IR" dirty="0" smtClean="0"/>
              <a:t>بسم الله الرحمن الرحیم</a:t>
            </a:r>
            <a:endParaRPr lang="en-US" dirty="0"/>
          </a:p>
        </p:txBody>
      </p:sp>
      <p:sp>
        <p:nvSpPr>
          <p:cNvPr id="3" name="Subtitle 2"/>
          <p:cNvSpPr>
            <a:spLocks noGrp="1"/>
          </p:cNvSpPr>
          <p:nvPr>
            <p:ph type="subTitle" idx="1"/>
          </p:nvPr>
        </p:nvSpPr>
        <p:spPr/>
        <p:txBody>
          <a:bodyPr>
            <a:normAutofit/>
          </a:bodyPr>
          <a:lstStyle/>
          <a:p>
            <a:pPr algn="ctr"/>
            <a:r>
              <a:rPr lang="en-US" sz="4400" dirty="0" smtClean="0"/>
              <a:t>CBRNE</a:t>
            </a:r>
            <a:endParaRPr lang="en-US" sz="4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48024" y="2352525"/>
            <a:ext cx="2695951" cy="2152950"/>
          </a:xfrm>
          <a:prstGeom prst="rect">
            <a:avLst/>
          </a:prstGeom>
        </p:spPr>
      </p:pic>
    </p:spTree>
    <p:extLst>
      <p:ext uri="{BB962C8B-B14F-4D97-AF65-F5344CB8AC3E}">
        <p14:creationId xmlns:p14="http://schemas.microsoft.com/office/powerpoint/2010/main" val="30403515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رالف پیترز</a:t>
            </a:r>
            <a:endParaRPr lang="en-US" dirty="0"/>
          </a:p>
        </p:txBody>
      </p:sp>
      <p:sp>
        <p:nvSpPr>
          <p:cNvPr id="3" name="Content Placeholder 2"/>
          <p:cNvSpPr>
            <a:spLocks noGrp="1"/>
          </p:cNvSpPr>
          <p:nvPr>
            <p:ph idx="1"/>
          </p:nvPr>
        </p:nvSpPr>
        <p:spPr/>
        <p:txBody>
          <a:bodyPr>
            <a:noAutofit/>
          </a:bodyPr>
          <a:lstStyle/>
          <a:p>
            <a:pPr algn="just" rtl="1"/>
            <a:r>
              <a:rPr lang="fa-IR" sz="3200" dirty="0"/>
              <a:t>ذات جنگ هیچ‌گاه عوض نمی‌شود. تنها ظاهر آن است که تغییر می‌کند. یوشع و داوود، هکتور و آشیل نبردهایی را که سربازان ما در قالب ائتلاف در سومالی و عراق انجام دادند را تشخیص می‌دهند. یونیفورم‌ها متحول می‌شوند، مفرغ جای خود را به تیتانیوم می‌دهد، پیکان‌ها جای خود را به بمب‌هایی می‌دهند که با لیزر هدایت می‌شوند اما اصل قضیه که همانا کشتن دشمنان تا حدی است که بازماندگانشان تسلیم شوند و به خواسته‌های ما عمل کنند همچنان بدون تغییر باقی می‌ماند.</a:t>
            </a:r>
            <a:endParaRPr lang="en-US" sz="3200" dirty="0"/>
          </a:p>
        </p:txBody>
      </p:sp>
    </p:spTree>
    <p:extLst>
      <p:ext uri="{BB962C8B-B14F-4D97-AF65-F5344CB8AC3E}">
        <p14:creationId xmlns:p14="http://schemas.microsoft.com/office/powerpoint/2010/main" val="279462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ریچارد گابریل، دیگر قهرمان لازم نیست</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pPr algn="just" rtl="1"/>
            <a:r>
              <a:rPr lang="fa-IR" sz="2800" dirty="0"/>
              <a:t>ملل عالم بنابر عادت، هزینه‌های جنگ را با دلار، تولید از دست رفته، یا تعداد سربازانی که کشته یا زخمی شده‌اند می‌سنجند. بسیار کم پیش می‌آید که یک تشکیلات نظامی تصمیم بگیرد هزینه‌های جنگ را بر اساس میزان رنج تک تک انسان‌ها اندازه بگیرد. هنگامی که فاکتورهای انسانی در نظر گرفته می‌شوند، شکست روانی همچنان به عنوان یکی از پرهزینه‌ترین مواردی به شمار می‌رود که به واسطه جنگ، تحمیل می‌شود.</a:t>
            </a:r>
          </a:p>
          <a:p>
            <a:pPr marL="0" indent="0" algn="r" rtl="1">
              <a:buNone/>
            </a:pPr>
            <a:endParaRPr lang="en-US" dirty="0"/>
          </a:p>
        </p:txBody>
      </p:sp>
    </p:spTree>
    <p:extLst>
      <p:ext uri="{BB962C8B-B14F-4D97-AF65-F5344CB8AC3E}">
        <p14:creationId xmlns:p14="http://schemas.microsoft.com/office/powerpoint/2010/main" val="2776258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روانشناسی </a:t>
            </a:r>
            <a:r>
              <a:rPr lang="fa-IR" dirty="0" smtClean="0"/>
              <a:t>روانکاوانه جنگ</a:t>
            </a:r>
            <a:r>
              <a:rPr lang="en-US" dirty="0"/>
              <a:t/>
            </a:r>
            <a:br>
              <a:rPr lang="en-US" dirty="0"/>
            </a:br>
            <a:endParaRPr lang="en-US" dirty="0"/>
          </a:p>
        </p:txBody>
      </p:sp>
      <p:sp>
        <p:nvSpPr>
          <p:cNvPr id="3" name="Content Placeholder 2"/>
          <p:cNvSpPr>
            <a:spLocks noGrp="1"/>
          </p:cNvSpPr>
          <p:nvPr>
            <p:ph idx="1"/>
          </p:nvPr>
        </p:nvSpPr>
        <p:spPr/>
        <p:txBody>
          <a:bodyPr/>
          <a:lstStyle/>
          <a:p>
            <a:pPr algn="r" rtl="1"/>
            <a:r>
              <a:rPr lang="fa-IR" dirty="0"/>
              <a:t>روانکاو هلندی به نام یوست میرلو بر این باور بود که «جنگ غالباً... تخلیهٔ گستردهٔ خشم درونی انباشته‌شده است (که)... در طول آن ترس درونی بشریت در قالب نابودی گسترده نمود می‌یابد</a:t>
            </a:r>
            <a:r>
              <a:rPr lang="fa-IR" dirty="0" smtClean="0"/>
              <a:t>.»</a:t>
            </a:r>
          </a:p>
          <a:p>
            <a:pPr algn="r" rtl="1"/>
            <a:r>
              <a:rPr lang="fa-IR" dirty="0"/>
              <a:t>گاهی اوقات جنگ را وسیله‌ای می‌دانند که انسان از آن برای ابراز ناکامی خود در اداره خویشتن استفاده می‌کند و به طور موقت با رها کردن خشم گسترده علیه </a:t>
            </a:r>
            <a:r>
              <a:rPr lang="fa-IR" i="1" dirty="0"/>
              <a:t>دیگران</a:t>
            </a:r>
            <a:r>
              <a:rPr lang="fa-IR" dirty="0"/>
              <a:t> نمود می‌یابد. در این سناریوی ویرانگر</a:t>
            </a:r>
            <a:r>
              <a:rPr lang="fa-IR" i="1" dirty="0"/>
              <a:t>دیگران</a:t>
            </a:r>
            <a:r>
              <a:rPr lang="fa-IR" dirty="0"/>
              <a:t> نقش قربانی را در مقابل ترس‌ها و ناکامی‌های ناگفته و ناخودآگاه فرد بر عهده دارند</a:t>
            </a:r>
            <a:r>
              <a:rPr lang="fa-IR" dirty="0" smtClean="0"/>
              <a:t>.</a:t>
            </a:r>
          </a:p>
          <a:p>
            <a:pPr algn="r" rtl="1"/>
            <a:endParaRPr lang="en-US" dirty="0"/>
          </a:p>
        </p:txBody>
      </p:sp>
    </p:spTree>
    <p:extLst>
      <p:ext uri="{BB962C8B-B14F-4D97-AF65-F5344CB8AC3E}">
        <p14:creationId xmlns:p14="http://schemas.microsoft.com/office/powerpoint/2010/main" val="959737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فرانکو فورناری، روانکاو ایتالیایی </a:t>
            </a:r>
            <a:endParaRPr lang="en-US" dirty="0"/>
          </a:p>
        </p:txBody>
      </p:sp>
      <p:sp>
        <p:nvSpPr>
          <p:cNvPr id="3" name="Content Placeholder 2"/>
          <p:cNvSpPr>
            <a:spLocks noGrp="1"/>
          </p:cNvSpPr>
          <p:nvPr>
            <p:ph idx="1"/>
          </p:nvPr>
        </p:nvSpPr>
        <p:spPr/>
        <p:txBody>
          <a:bodyPr/>
          <a:lstStyle/>
          <a:p>
            <a:pPr algn="r" rtl="1"/>
            <a:r>
              <a:rPr lang="fa-IR" dirty="0" smtClean="0"/>
              <a:t>اعتقاد </a:t>
            </a:r>
            <a:r>
              <a:rPr lang="fa-IR" dirty="0"/>
              <a:t>داشت که جنگ یک پارانویا یا بسط بارز سوگ است. فورناری بر این باور بود که جنگ و خشونت «نیاز به عشق» در ما را نشان می‌دهد: خواست ما برای محافظت و دفاع از چیزهای مقدسی که به آن‌ها وابسته‌ایم، مثل مادر و تعلقی که به وی داریم. اما در بزرگسالان، ملت‌ها هستند که نقش مقدسات را دارند و باعث بروز جنگ‌ها می‌شوند. فورناری بر «فداکاری» به عنوان ذات جنگ تأکید کرده و معتقد است که فداکاری میل شگفت‌آور بشر به مردن برای کشور خویش و تقدیم جسم خود به ملت است.</a:t>
            </a:r>
            <a:endParaRPr lang="en-US" dirty="0"/>
          </a:p>
        </p:txBody>
      </p:sp>
    </p:spTree>
    <p:extLst>
      <p:ext uri="{BB962C8B-B14F-4D97-AF65-F5344CB8AC3E}">
        <p14:creationId xmlns:p14="http://schemas.microsoft.com/office/powerpoint/2010/main" val="1639374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t>جنگ </a:t>
            </a:r>
            <a:endParaRPr lang="en-US" dirty="0"/>
          </a:p>
        </p:txBody>
      </p:sp>
      <p:sp>
        <p:nvSpPr>
          <p:cNvPr id="3" name="Content Placeholder 2"/>
          <p:cNvSpPr>
            <a:spLocks noGrp="1"/>
          </p:cNvSpPr>
          <p:nvPr>
            <p:ph idx="1"/>
          </p:nvPr>
        </p:nvSpPr>
        <p:spPr>
          <a:xfrm>
            <a:off x="992625" y="657145"/>
            <a:ext cx="10936783" cy="3416300"/>
          </a:xfrm>
        </p:spPr>
        <p:txBody>
          <a:bodyPr>
            <a:noAutofit/>
          </a:bodyPr>
          <a:lstStyle/>
          <a:p>
            <a:pPr algn="r" rtl="1"/>
            <a:r>
              <a:rPr lang="fa-IR" sz="2400" b="1" dirty="0"/>
              <a:t>«جنگ عملی مبتنی بر زور است تا دشمنان را مجبور به انجام خواسته‌مان کنیم</a:t>
            </a:r>
            <a:r>
              <a:rPr lang="fa-IR" sz="2400" b="1" dirty="0" smtClean="0"/>
              <a:t>.»</a:t>
            </a:r>
          </a:p>
          <a:p>
            <a:pPr algn="r" rtl="1"/>
            <a:r>
              <a:rPr lang="fa-IR" sz="2400" b="1" dirty="0"/>
              <a:t>یک درگیری را زمانی می‌توان جنگ نام نهاد که درجه‌ای از مقابلهٔ مسلحانه و استفاده از فناوری‌ها و تجهیزات نظامی توسط نیروهای مسلح به همراه بکارگیری تاکتیک‌های نظامی و تحرک عملیاتی در قالب یک راهبرد نظامی که محدود به پشتیبانی‌های نظامی باشد را شامل شود.</a:t>
            </a:r>
            <a:endParaRPr lang="fa-IR" sz="2400" b="1" dirty="0" smtClean="0"/>
          </a:p>
          <a:p>
            <a:pPr algn="r" rtl="1"/>
            <a:r>
              <a:rPr lang="fa-IR" sz="2400" b="1" dirty="0"/>
              <a:t>بین سال‌های ۳۵۰۰ پیش از میلاد تا اواخر سده ۲۰ میلادی حدوداً ۱۴۵۰۰ جنگ رخ داده و ۳/۵ میلیارد نفر بر اثر آن‌ها جان خود را از دست داده‌اند و فقط ۳۰۰ سال از تاریخ بشر در صلح به سر رفته است</a:t>
            </a:r>
            <a:r>
              <a:rPr lang="fa-IR" sz="2400" b="1" dirty="0" smtClean="0"/>
              <a:t>.</a:t>
            </a:r>
          </a:p>
          <a:p>
            <a:pPr algn="r" rtl="1"/>
            <a:r>
              <a:rPr lang="fa-IR" sz="2400" b="1" dirty="0"/>
              <a:t>آلبرت اینشتین در سال ۱۹۴۷ (۱۳۲۶) با در نظر گرفتن قدرت‌گیری روزافزون تسلیحات نوین و با نگرانی از عواقب استفاده احتمالی از بمب اتم که به تازگی توسعه یافته بود در بیانیه‌ای معروف اعلام کرد: «من نمی‌دانم در جنگ جهانی سوم چه تسلیحاتی استفاده خواهد شد اما تسلیحات جنگ جهانی چهارم سنگ و چوب خواهد بود.» </a:t>
            </a:r>
            <a:endParaRPr lang="en-US" sz="2400" b="1" dirty="0"/>
          </a:p>
        </p:txBody>
      </p:sp>
    </p:spTree>
    <p:extLst>
      <p:ext uri="{BB962C8B-B14F-4D97-AF65-F5344CB8AC3E}">
        <p14:creationId xmlns:p14="http://schemas.microsoft.com/office/powerpoint/2010/main" val="14582050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 به طور کلی چهار عامل باعث آغاز جنگ‌ها می‌شوند: </a:t>
            </a:r>
            <a:endParaRPr lang="en-US" dirty="0"/>
          </a:p>
        </p:txBody>
      </p:sp>
      <p:sp>
        <p:nvSpPr>
          <p:cNvPr id="3" name="Content Placeholder 2"/>
          <p:cNvSpPr>
            <a:spLocks noGrp="1"/>
          </p:cNvSpPr>
          <p:nvPr>
            <p:ph idx="1"/>
          </p:nvPr>
        </p:nvSpPr>
        <p:spPr/>
        <p:txBody>
          <a:bodyPr>
            <a:normAutofit/>
          </a:bodyPr>
          <a:lstStyle/>
          <a:p>
            <a:pPr algn="r" rtl="1"/>
            <a:r>
              <a:rPr lang="fa-IR" sz="3200" dirty="0" smtClean="0"/>
              <a:t>الف</a:t>
            </a:r>
            <a:r>
              <a:rPr lang="fa-IR" sz="3200" dirty="0"/>
              <a:t>) </a:t>
            </a:r>
            <a:r>
              <a:rPr lang="fa-IR" sz="3200" dirty="0" smtClean="0"/>
              <a:t>مادیات</a:t>
            </a:r>
          </a:p>
          <a:p>
            <a:pPr algn="r" rtl="1"/>
            <a:r>
              <a:rPr lang="fa-IR" sz="3200" dirty="0" smtClean="0"/>
              <a:t> </a:t>
            </a:r>
            <a:r>
              <a:rPr lang="fa-IR" sz="3200" dirty="0"/>
              <a:t>ب) </a:t>
            </a:r>
            <a:r>
              <a:rPr lang="fa-IR" sz="3200" dirty="0" smtClean="0"/>
              <a:t>قدرت</a:t>
            </a:r>
          </a:p>
          <a:p>
            <a:pPr algn="r" rtl="1"/>
            <a:r>
              <a:rPr lang="fa-IR" sz="3200" dirty="0" smtClean="0"/>
              <a:t> </a:t>
            </a:r>
            <a:r>
              <a:rPr lang="fa-IR" sz="3200" dirty="0"/>
              <a:t>ج) </a:t>
            </a:r>
            <a:r>
              <a:rPr lang="fa-IR" sz="3200" dirty="0" smtClean="0"/>
              <a:t>باورها</a:t>
            </a:r>
          </a:p>
          <a:p>
            <a:pPr algn="r" rtl="1"/>
            <a:r>
              <a:rPr lang="fa-IR" sz="3200" dirty="0" smtClean="0"/>
              <a:t> </a:t>
            </a:r>
            <a:r>
              <a:rPr lang="fa-IR" sz="3200" dirty="0"/>
              <a:t>د) وطن.</a:t>
            </a:r>
            <a:endParaRPr lang="en-US" sz="3200" dirty="0"/>
          </a:p>
        </p:txBody>
      </p:sp>
    </p:spTree>
    <p:extLst>
      <p:ext uri="{BB962C8B-B14F-4D97-AF65-F5344CB8AC3E}">
        <p14:creationId xmlns:p14="http://schemas.microsoft.com/office/powerpoint/2010/main" val="17894925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Richard Smalley</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Energy</a:t>
            </a:r>
          </a:p>
          <a:p>
            <a:r>
              <a:rPr lang="en-US" dirty="0"/>
              <a:t>Water</a:t>
            </a:r>
          </a:p>
          <a:p>
            <a:r>
              <a:rPr lang="en-US" dirty="0"/>
              <a:t>Food</a:t>
            </a:r>
          </a:p>
          <a:p>
            <a:r>
              <a:rPr lang="en-US" dirty="0"/>
              <a:t>Environment</a:t>
            </a:r>
          </a:p>
          <a:p>
            <a:r>
              <a:rPr lang="en-US" dirty="0"/>
              <a:t>Poverty</a:t>
            </a:r>
          </a:p>
          <a:p>
            <a:r>
              <a:rPr lang="en-US" dirty="0"/>
              <a:t>Terrorism &amp; war</a:t>
            </a:r>
          </a:p>
          <a:p>
            <a:r>
              <a:rPr lang="en-US" dirty="0"/>
              <a:t>Disease</a:t>
            </a:r>
          </a:p>
          <a:p>
            <a:r>
              <a:rPr lang="en-US" dirty="0"/>
              <a:t>Education</a:t>
            </a:r>
          </a:p>
          <a:p>
            <a:r>
              <a:rPr lang="en-US" dirty="0"/>
              <a:t>Democracy</a:t>
            </a:r>
          </a:p>
          <a:p>
            <a:r>
              <a:rPr lang="en-US" dirty="0"/>
              <a:t>Population[25]</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4600" y="2762250"/>
            <a:ext cx="4064000" cy="3098800"/>
          </a:xfrm>
          <a:prstGeom prst="rect">
            <a:avLst/>
          </a:prstGeom>
        </p:spPr>
      </p:pic>
    </p:spTree>
    <p:extLst>
      <p:ext uri="{BB962C8B-B14F-4D97-AF65-F5344CB8AC3E}">
        <p14:creationId xmlns:p14="http://schemas.microsoft.com/office/powerpoint/2010/main" val="35942594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ده جنگ بزرگ </a:t>
            </a:r>
            <a:endParaRPr lang="en-US" dirty="0"/>
          </a:p>
        </p:txBody>
      </p:sp>
      <p:sp>
        <p:nvSpPr>
          <p:cNvPr id="6" name="Rectangle 2"/>
          <p:cNvSpPr>
            <a:spLocks noChangeArrowheads="1"/>
          </p:cNvSpPr>
          <p:nvPr/>
        </p:nvSpPr>
        <p:spPr bwMode="auto">
          <a:xfrm>
            <a:off x="2264230" y="2329544"/>
            <a:ext cx="1179124" cy="696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58700" rIns="0" bIns="39675"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02895020"/>
              </p:ext>
            </p:extLst>
          </p:nvPr>
        </p:nvGraphicFramePr>
        <p:xfrm>
          <a:off x="457200" y="1817914"/>
          <a:ext cx="11038115" cy="5040087"/>
        </p:xfrm>
        <a:graphic>
          <a:graphicData uri="http://schemas.openxmlformats.org/drawingml/2006/table">
            <a:tbl>
              <a:tblPr>
                <a:tableStyleId>{08FB837D-C827-4EFA-A057-4D05807E0F7C}</a:tableStyleId>
              </a:tblPr>
              <a:tblGrid>
                <a:gridCol w="5483626"/>
                <a:gridCol w="1875117"/>
                <a:gridCol w="3679372"/>
              </a:tblGrid>
              <a:tr h="246133">
                <a:tc>
                  <a:txBody>
                    <a:bodyPr/>
                    <a:lstStyle/>
                    <a:p>
                      <a:pPr lvl="1" algn="ctr"/>
                      <a:r>
                        <a:rPr lang="fa-IR" sz="1200" b="1" dirty="0">
                          <a:solidFill>
                            <a:schemeClr val="tx1"/>
                          </a:solidFill>
                          <a:effectLst/>
                          <a:cs typeface="+mj-cs"/>
                        </a:rPr>
                        <a:t>نام جنگ</a:t>
                      </a:r>
                    </a:p>
                  </a:txBody>
                  <a:tcPr marL="44368" marR="44368" marT="22184" marB="22184" anchor="ctr"/>
                </a:tc>
                <a:tc>
                  <a:txBody>
                    <a:bodyPr/>
                    <a:lstStyle/>
                    <a:p>
                      <a:pPr lvl="1" algn="ctr"/>
                      <a:r>
                        <a:rPr lang="fa-IR" sz="1200" b="1" dirty="0">
                          <a:solidFill>
                            <a:schemeClr val="tx1"/>
                          </a:solidFill>
                          <a:effectLst/>
                          <a:cs typeface="+mj-cs"/>
                        </a:rPr>
                        <a:t>زمان</a:t>
                      </a:r>
                    </a:p>
                  </a:txBody>
                  <a:tcPr marL="44368" marR="44368" marT="22184" marB="22184" anchor="ctr"/>
                </a:tc>
                <a:tc>
                  <a:txBody>
                    <a:bodyPr/>
                    <a:lstStyle/>
                    <a:p>
                      <a:pPr lvl="1" algn="ctr"/>
                      <a:r>
                        <a:rPr lang="fa-IR" sz="1200" b="1">
                          <a:solidFill>
                            <a:schemeClr val="tx1"/>
                          </a:solidFill>
                          <a:effectLst/>
                          <a:cs typeface="+mj-cs"/>
                        </a:rPr>
                        <a:t>تلفات</a:t>
                      </a:r>
                    </a:p>
                  </a:txBody>
                  <a:tcPr marL="44368" marR="44368" marT="22184" marB="22184" anchor="ctr"/>
                </a:tc>
              </a:tr>
              <a:tr h="460088">
                <a:tc>
                  <a:txBody>
                    <a:bodyPr/>
                    <a:lstStyle/>
                    <a:p>
                      <a:pPr lvl="1" algn="just">
                        <a:spcAft>
                          <a:spcPts val="0"/>
                        </a:spcAft>
                      </a:pPr>
                      <a:r>
                        <a:rPr lang="fa-IR" sz="1200" b="1" u="none" strike="noStrike" dirty="0">
                          <a:solidFill>
                            <a:schemeClr val="tx1"/>
                          </a:solidFill>
                          <a:effectLst/>
                          <a:cs typeface="+mj-cs"/>
                        </a:rPr>
                        <a:t>جنگ جهانی دوم</a:t>
                      </a:r>
                      <a:endParaRPr lang="fa-IR" sz="1200" b="1" dirty="0">
                        <a:solidFill>
                          <a:schemeClr val="tx1"/>
                        </a:solidFill>
                        <a:effectLst/>
                        <a:cs typeface="+mj-cs"/>
                      </a:endParaRPr>
                    </a:p>
                  </a:txBody>
                  <a:tcPr marL="44368" marR="44368" marT="22184" marB="22184" anchor="ctr"/>
                </a:tc>
                <a:tc>
                  <a:txBody>
                    <a:bodyPr/>
                    <a:lstStyle/>
                    <a:p>
                      <a:pPr lvl="1"/>
                      <a:r>
                        <a:rPr lang="fa-IR" sz="1200" b="1" u="none" strike="noStrike" dirty="0">
                          <a:solidFill>
                            <a:schemeClr val="tx1"/>
                          </a:solidFill>
                          <a:effectLst/>
                          <a:cs typeface="+mj-cs"/>
                          <a:hlinkClick r:id="rId3" tooltip="۱۹۳۹ (میلادی)"/>
                        </a:rPr>
                        <a:t>۱۹۳۹</a:t>
                      </a:r>
                      <a:r>
                        <a:rPr lang="fa-IR" sz="1200" b="1" dirty="0">
                          <a:solidFill>
                            <a:schemeClr val="tx1"/>
                          </a:solidFill>
                          <a:effectLst/>
                          <a:cs typeface="+mj-cs"/>
                        </a:rPr>
                        <a:t>−</a:t>
                      </a:r>
                      <a:r>
                        <a:rPr lang="fa-IR" sz="1200" b="1" u="none" strike="noStrike" dirty="0">
                          <a:solidFill>
                            <a:schemeClr val="tx1"/>
                          </a:solidFill>
                          <a:effectLst/>
                          <a:cs typeface="+mj-cs"/>
                          <a:hlinkClick r:id="rId4" tooltip="۱۹۴۵ (میلادی)"/>
                        </a:rPr>
                        <a:t>۱۹۴۵</a:t>
                      </a:r>
                      <a:r>
                        <a:rPr lang="fa-IR" sz="1200" b="1" dirty="0">
                          <a:solidFill>
                            <a:schemeClr val="tx1"/>
                          </a:solidFill>
                          <a:effectLst/>
                          <a:cs typeface="+mj-cs"/>
                        </a:rPr>
                        <a:t/>
                      </a:r>
                      <a:br>
                        <a:rPr lang="fa-IR" sz="1200" b="1" dirty="0">
                          <a:solidFill>
                            <a:schemeClr val="tx1"/>
                          </a:solidFill>
                          <a:effectLst/>
                          <a:cs typeface="+mj-cs"/>
                        </a:rPr>
                      </a:br>
                      <a:r>
                        <a:rPr lang="fa-IR" sz="1200" b="1" dirty="0">
                          <a:solidFill>
                            <a:schemeClr val="tx1"/>
                          </a:solidFill>
                          <a:effectLst/>
                          <a:cs typeface="+mj-cs"/>
                        </a:rPr>
                        <a:t>(</a:t>
                      </a:r>
                      <a:r>
                        <a:rPr lang="fa-IR" sz="1200" b="1" u="none" strike="noStrike" dirty="0">
                          <a:solidFill>
                            <a:schemeClr val="tx1"/>
                          </a:solidFill>
                          <a:effectLst/>
                          <a:cs typeface="+mj-cs"/>
                          <a:hlinkClick r:id="rId5" tooltip="۱۳۱۸"/>
                        </a:rPr>
                        <a:t>۱۳۱۸</a:t>
                      </a:r>
                      <a:r>
                        <a:rPr lang="fa-IR" sz="1200" b="1" dirty="0">
                          <a:solidFill>
                            <a:schemeClr val="tx1"/>
                          </a:solidFill>
                          <a:effectLst/>
                          <a:cs typeface="+mj-cs"/>
                        </a:rPr>
                        <a:t>-</a:t>
                      </a:r>
                      <a:r>
                        <a:rPr lang="fa-IR" sz="1200" b="1" u="none" strike="noStrike" dirty="0">
                          <a:solidFill>
                            <a:schemeClr val="tx1"/>
                          </a:solidFill>
                          <a:effectLst/>
                          <a:cs typeface="+mj-cs"/>
                          <a:hlinkClick r:id="rId6" tooltip="۱۳۲۴"/>
                        </a:rPr>
                        <a:t>۱۳۲۴</a:t>
                      </a:r>
                      <a:r>
                        <a:rPr lang="fa-IR" sz="1200" b="1" dirty="0">
                          <a:solidFill>
                            <a:schemeClr val="tx1"/>
                          </a:solidFill>
                          <a:effectLst/>
                          <a:cs typeface="+mj-cs"/>
                        </a:rPr>
                        <a:t>)</a:t>
                      </a:r>
                    </a:p>
                  </a:txBody>
                  <a:tcPr marL="44368" marR="44368" marT="22184" marB="22184" anchor="ctr"/>
                </a:tc>
                <a:tc>
                  <a:txBody>
                    <a:bodyPr/>
                    <a:lstStyle/>
                    <a:p>
                      <a:pPr lvl="1"/>
                      <a:r>
                        <a:rPr lang="fa-IR" sz="1200" b="1">
                          <a:solidFill>
                            <a:schemeClr val="tx1"/>
                          </a:solidFill>
                          <a:effectLst/>
                          <a:cs typeface="+mj-cs"/>
                        </a:rPr>
                        <a:t>۶۰٬۰۰۰٬۰۰۰−۷۲٬۰۰۰٬۰۰۰</a:t>
                      </a:r>
                    </a:p>
                  </a:txBody>
                  <a:tcPr marL="44368" marR="44368" marT="22184" marB="22184" anchor="ctr"/>
                </a:tc>
              </a:tr>
              <a:tr h="458000">
                <a:tc>
                  <a:txBody>
                    <a:bodyPr/>
                    <a:lstStyle/>
                    <a:p>
                      <a:pPr lvl="1" algn="just">
                        <a:spcAft>
                          <a:spcPts val="0"/>
                        </a:spcAft>
                      </a:pPr>
                      <a:r>
                        <a:rPr lang="fa-IR" sz="1200" b="1" u="none" strike="noStrike" dirty="0">
                          <a:solidFill>
                            <a:schemeClr val="tx1"/>
                          </a:solidFill>
                          <a:effectLst/>
                          <a:cs typeface="+mj-cs"/>
                        </a:rPr>
                        <a:t>شورش آن لوشان</a:t>
                      </a:r>
                      <a:endParaRPr lang="fa-IR" sz="1200" b="1" dirty="0">
                        <a:solidFill>
                          <a:schemeClr val="tx1"/>
                        </a:solidFill>
                        <a:effectLst/>
                        <a:cs typeface="+mj-cs"/>
                      </a:endParaRPr>
                    </a:p>
                  </a:txBody>
                  <a:tcPr marL="44368" marR="44368" marT="22184" marB="22184" anchor="ctr"/>
                </a:tc>
                <a:tc>
                  <a:txBody>
                    <a:bodyPr/>
                    <a:lstStyle/>
                    <a:p>
                      <a:pPr lvl="1"/>
                      <a:r>
                        <a:rPr lang="fa-IR" sz="1200" b="1" u="none" strike="noStrike" dirty="0">
                          <a:solidFill>
                            <a:schemeClr val="tx1"/>
                          </a:solidFill>
                          <a:effectLst/>
                          <a:cs typeface="+mj-cs"/>
                          <a:hlinkClick r:id="rId7" tooltip="۷۵۵ (میلادی)"/>
                        </a:rPr>
                        <a:t>۷۵۵</a:t>
                      </a:r>
                      <a:r>
                        <a:rPr lang="fa-IR" sz="1200" b="1" dirty="0">
                          <a:solidFill>
                            <a:schemeClr val="tx1"/>
                          </a:solidFill>
                          <a:effectLst/>
                          <a:cs typeface="+mj-cs"/>
                        </a:rPr>
                        <a:t>-</a:t>
                      </a:r>
                      <a:r>
                        <a:rPr lang="fa-IR" sz="1200" b="1" u="none" strike="noStrike" dirty="0">
                          <a:solidFill>
                            <a:schemeClr val="tx1"/>
                          </a:solidFill>
                          <a:effectLst/>
                          <a:cs typeface="+mj-cs"/>
                          <a:hlinkClick r:id="rId8" tooltip="۷۶۳ (میلادی)"/>
                        </a:rPr>
                        <a:t>۷۶۳</a:t>
                      </a:r>
                      <a:r>
                        <a:rPr lang="fa-IR" sz="1200" b="1" dirty="0">
                          <a:solidFill>
                            <a:schemeClr val="tx1"/>
                          </a:solidFill>
                          <a:effectLst/>
                          <a:cs typeface="+mj-cs"/>
                        </a:rPr>
                        <a:t/>
                      </a:r>
                      <a:br>
                        <a:rPr lang="fa-IR" sz="1200" b="1" dirty="0">
                          <a:solidFill>
                            <a:schemeClr val="tx1"/>
                          </a:solidFill>
                          <a:effectLst/>
                          <a:cs typeface="+mj-cs"/>
                        </a:rPr>
                      </a:br>
                      <a:r>
                        <a:rPr lang="fa-IR" sz="1200" b="1" dirty="0">
                          <a:solidFill>
                            <a:schemeClr val="tx1"/>
                          </a:solidFill>
                          <a:effectLst/>
                          <a:cs typeface="+mj-cs"/>
                        </a:rPr>
                        <a:t>(</a:t>
                      </a:r>
                      <a:r>
                        <a:rPr lang="fa-IR" sz="1200" b="1" u="none" strike="noStrike" dirty="0">
                          <a:solidFill>
                            <a:schemeClr val="tx1"/>
                          </a:solidFill>
                          <a:effectLst/>
                          <a:cs typeface="+mj-cs"/>
                          <a:hlinkClick r:id="rId9" tooltip="۱۳۴ (صفحه وجود ندارد)"/>
                        </a:rPr>
                        <a:t>۱۳۴</a:t>
                      </a:r>
                      <a:r>
                        <a:rPr lang="fa-IR" sz="1200" b="1" dirty="0">
                          <a:solidFill>
                            <a:schemeClr val="tx1"/>
                          </a:solidFill>
                          <a:effectLst/>
                          <a:cs typeface="+mj-cs"/>
                        </a:rPr>
                        <a:t>-</a:t>
                      </a:r>
                      <a:r>
                        <a:rPr lang="fa-IR" sz="1200" b="1" u="none" strike="noStrike" dirty="0">
                          <a:solidFill>
                            <a:schemeClr val="tx1"/>
                          </a:solidFill>
                          <a:effectLst/>
                          <a:cs typeface="+mj-cs"/>
                          <a:hlinkClick r:id="rId10" tooltip="۱۴۲ (صفحه وجود ندارد)"/>
                        </a:rPr>
                        <a:t>۱۴۲</a:t>
                      </a:r>
                      <a:r>
                        <a:rPr lang="fa-IR" sz="1200" b="1" dirty="0">
                          <a:solidFill>
                            <a:schemeClr val="tx1"/>
                          </a:solidFill>
                          <a:effectLst/>
                          <a:cs typeface="+mj-cs"/>
                        </a:rPr>
                        <a:t>)</a:t>
                      </a:r>
                    </a:p>
                  </a:txBody>
                  <a:tcPr marL="44368" marR="44368" marT="22184" marB="22184" anchor="ctr"/>
                </a:tc>
                <a:tc>
                  <a:txBody>
                    <a:bodyPr/>
                    <a:lstStyle/>
                    <a:p>
                      <a:pPr lvl="1"/>
                      <a:r>
                        <a:rPr lang="fa-IR" sz="1200" b="1">
                          <a:solidFill>
                            <a:schemeClr val="tx1"/>
                          </a:solidFill>
                          <a:effectLst/>
                          <a:cs typeface="+mj-cs"/>
                        </a:rPr>
                        <a:t>۳۶٬۰۰۰٬۰۰۰</a:t>
                      </a:r>
                    </a:p>
                  </a:txBody>
                  <a:tcPr marL="44368" marR="44368" marT="22184" marB="22184" anchor="ctr"/>
                </a:tc>
              </a:tr>
              <a:tr h="458000">
                <a:tc>
                  <a:txBody>
                    <a:bodyPr/>
                    <a:lstStyle/>
                    <a:p>
                      <a:pPr lvl="1"/>
                      <a:r>
                        <a:rPr lang="fa-IR" sz="1200" b="1" dirty="0">
                          <a:solidFill>
                            <a:schemeClr val="tx1"/>
                          </a:solidFill>
                          <a:effectLst/>
                          <a:cs typeface="+mj-cs"/>
                        </a:rPr>
                        <a:t>کشورگشایی </a:t>
                      </a:r>
                      <a:r>
                        <a:rPr lang="fa-IR" sz="1200" b="1" u="none" strike="noStrike" dirty="0">
                          <a:solidFill>
                            <a:schemeClr val="tx1"/>
                          </a:solidFill>
                          <a:effectLst/>
                          <a:cs typeface="+mj-cs"/>
                        </a:rPr>
                        <a:t>مغول‌ها</a:t>
                      </a:r>
                      <a:endParaRPr lang="fa-IR" sz="1200" b="1" dirty="0">
                        <a:solidFill>
                          <a:schemeClr val="tx1"/>
                        </a:solidFill>
                        <a:effectLst/>
                        <a:cs typeface="+mj-cs"/>
                      </a:endParaRPr>
                    </a:p>
                  </a:txBody>
                  <a:tcPr marL="44368" marR="44368" marT="22184" marB="22184" anchor="ctr"/>
                </a:tc>
                <a:tc>
                  <a:txBody>
                    <a:bodyPr/>
                    <a:lstStyle/>
                    <a:p>
                      <a:pPr lvl="1"/>
                      <a:r>
                        <a:rPr lang="fa-IR" sz="1200" b="1" u="none" strike="noStrike">
                          <a:solidFill>
                            <a:schemeClr val="tx1"/>
                          </a:solidFill>
                          <a:effectLst/>
                          <a:cs typeface="+mj-cs"/>
                          <a:hlinkClick r:id="rId11" tooltip="سده ۱۳ (میلادی)"/>
                        </a:rPr>
                        <a:t>سده ۱۳ میلادی</a:t>
                      </a:r>
                      <a:r>
                        <a:rPr lang="fa-IR" sz="1200" b="1">
                          <a:solidFill>
                            <a:schemeClr val="tx1"/>
                          </a:solidFill>
                          <a:effectLst/>
                          <a:cs typeface="+mj-cs"/>
                        </a:rPr>
                        <a:t/>
                      </a:r>
                      <a:br>
                        <a:rPr lang="fa-IR" sz="1200" b="1">
                          <a:solidFill>
                            <a:schemeClr val="tx1"/>
                          </a:solidFill>
                          <a:effectLst/>
                          <a:cs typeface="+mj-cs"/>
                        </a:rPr>
                      </a:br>
                      <a:r>
                        <a:rPr lang="fa-IR" sz="1200" b="1">
                          <a:solidFill>
                            <a:schemeClr val="tx1"/>
                          </a:solidFill>
                          <a:effectLst/>
                          <a:cs typeface="+mj-cs"/>
                        </a:rPr>
                        <a:t>(حدوداً </a:t>
                      </a:r>
                      <a:r>
                        <a:rPr lang="fa-IR" sz="1200" b="1" u="none" strike="noStrike">
                          <a:solidFill>
                            <a:schemeClr val="tx1"/>
                          </a:solidFill>
                          <a:effectLst/>
                          <a:cs typeface="+mj-cs"/>
                          <a:hlinkClick r:id="rId12" tooltip="سده ۷"/>
                        </a:rPr>
                        <a:t>سده ۷</a:t>
                      </a:r>
                      <a:r>
                        <a:rPr lang="fa-IR" sz="1200" b="1">
                          <a:solidFill>
                            <a:schemeClr val="tx1"/>
                          </a:solidFill>
                          <a:effectLst/>
                          <a:cs typeface="+mj-cs"/>
                        </a:rPr>
                        <a:t>)</a:t>
                      </a:r>
                    </a:p>
                  </a:txBody>
                  <a:tcPr marL="44368" marR="44368" marT="22184" marB="22184" anchor="ctr"/>
                </a:tc>
                <a:tc>
                  <a:txBody>
                    <a:bodyPr/>
                    <a:lstStyle/>
                    <a:p>
                      <a:pPr lvl="1"/>
                      <a:r>
                        <a:rPr lang="fa-IR" sz="1200" b="1">
                          <a:solidFill>
                            <a:schemeClr val="tx1"/>
                          </a:solidFill>
                          <a:effectLst/>
                          <a:cs typeface="+mj-cs"/>
                        </a:rPr>
                        <a:t>۳۰٬۰۰۰٬۰۰۰−۶۰٬۰۰۰٬۰۰۰</a:t>
                      </a:r>
                    </a:p>
                  </a:txBody>
                  <a:tcPr marL="44368" marR="44368" marT="22184" marB="22184" anchor="ctr"/>
                </a:tc>
              </a:tr>
              <a:tr h="458000">
                <a:tc>
                  <a:txBody>
                    <a:bodyPr/>
                    <a:lstStyle/>
                    <a:p>
                      <a:pPr lvl="1"/>
                      <a:r>
                        <a:rPr lang="fa-IR" sz="1200" b="1" dirty="0">
                          <a:solidFill>
                            <a:schemeClr val="tx1"/>
                          </a:solidFill>
                          <a:effectLst/>
                          <a:cs typeface="+mj-cs"/>
                        </a:rPr>
                        <a:t>پیروزی </a:t>
                      </a:r>
                      <a:r>
                        <a:rPr lang="fa-IR" sz="1200" b="1" u="none" strike="noStrike" dirty="0">
                          <a:solidFill>
                            <a:schemeClr val="tx1"/>
                          </a:solidFill>
                          <a:effectLst/>
                          <a:cs typeface="+mj-cs"/>
                        </a:rPr>
                        <a:t>منچو</a:t>
                      </a:r>
                      <a:r>
                        <a:rPr lang="fa-IR" sz="1200" b="1" dirty="0">
                          <a:solidFill>
                            <a:schemeClr val="tx1"/>
                          </a:solidFill>
                          <a:effectLst/>
                          <a:cs typeface="+mj-cs"/>
                        </a:rPr>
                        <a:t> بر </a:t>
                      </a:r>
                      <a:r>
                        <a:rPr lang="fa-IR" sz="1200" b="1" u="none" strike="noStrike" dirty="0">
                          <a:solidFill>
                            <a:schemeClr val="tx1"/>
                          </a:solidFill>
                          <a:effectLst/>
                          <a:cs typeface="+mj-cs"/>
                        </a:rPr>
                        <a:t>سلسله مینگ</a:t>
                      </a:r>
                      <a:r>
                        <a:rPr lang="fa-IR" sz="1200" b="1" dirty="0">
                          <a:solidFill>
                            <a:schemeClr val="tx1"/>
                          </a:solidFill>
                          <a:effectLst/>
                          <a:cs typeface="+mj-cs"/>
                        </a:rPr>
                        <a:t> </a:t>
                      </a:r>
                      <a:r>
                        <a:rPr lang="fa-IR" sz="1200" b="1" u="none" strike="noStrike" dirty="0">
                          <a:solidFill>
                            <a:schemeClr val="tx1"/>
                          </a:solidFill>
                          <a:effectLst/>
                          <a:cs typeface="+mj-cs"/>
                        </a:rPr>
                        <a:t>چین</a:t>
                      </a:r>
                      <a:endParaRPr lang="fa-IR" sz="1200" b="1" dirty="0">
                        <a:solidFill>
                          <a:schemeClr val="tx1"/>
                        </a:solidFill>
                        <a:effectLst/>
                        <a:cs typeface="+mj-cs"/>
                      </a:endParaRPr>
                    </a:p>
                  </a:txBody>
                  <a:tcPr marL="44368" marR="44368" marT="22184" marB="22184" anchor="ctr"/>
                </a:tc>
                <a:tc>
                  <a:txBody>
                    <a:bodyPr/>
                    <a:lstStyle/>
                    <a:p>
                      <a:pPr lvl="1"/>
                      <a:r>
                        <a:rPr lang="fa-IR" sz="1200" b="1" u="none" strike="noStrike">
                          <a:solidFill>
                            <a:schemeClr val="tx1"/>
                          </a:solidFill>
                          <a:effectLst/>
                          <a:cs typeface="+mj-cs"/>
                          <a:hlinkClick r:id="rId13" tooltip="۱۶۱۶ (میلادی)"/>
                        </a:rPr>
                        <a:t>۱۶۱۶</a:t>
                      </a:r>
                      <a:r>
                        <a:rPr lang="fa-IR" sz="1200" b="1">
                          <a:solidFill>
                            <a:schemeClr val="tx1"/>
                          </a:solidFill>
                          <a:effectLst/>
                          <a:cs typeface="+mj-cs"/>
                        </a:rPr>
                        <a:t>−</a:t>
                      </a:r>
                      <a:r>
                        <a:rPr lang="fa-IR" sz="1200" b="1" u="none" strike="noStrike">
                          <a:solidFill>
                            <a:schemeClr val="tx1"/>
                          </a:solidFill>
                          <a:effectLst/>
                          <a:cs typeface="+mj-cs"/>
                          <a:hlinkClick r:id="rId14" tooltip="۱۶۶۲ (میلادی)"/>
                        </a:rPr>
                        <a:t>۱۶۶۲</a:t>
                      </a:r>
                      <a:r>
                        <a:rPr lang="fa-IR" sz="1200" b="1">
                          <a:solidFill>
                            <a:schemeClr val="tx1"/>
                          </a:solidFill>
                          <a:effectLst/>
                          <a:cs typeface="+mj-cs"/>
                        </a:rPr>
                        <a:t/>
                      </a:r>
                      <a:br>
                        <a:rPr lang="fa-IR" sz="1200" b="1">
                          <a:solidFill>
                            <a:schemeClr val="tx1"/>
                          </a:solidFill>
                          <a:effectLst/>
                          <a:cs typeface="+mj-cs"/>
                        </a:rPr>
                      </a:br>
                      <a:r>
                        <a:rPr lang="fa-IR" sz="1200" b="1">
                          <a:solidFill>
                            <a:schemeClr val="tx1"/>
                          </a:solidFill>
                          <a:effectLst/>
                          <a:cs typeface="+mj-cs"/>
                        </a:rPr>
                        <a:t>(</a:t>
                      </a:r>
                      <a:r>
                        <a:rPr lang="fa-IR" sz="1200" b="1" u="none" strike="noStrike">
                          <a:solidFill>
                            <a:schemeClr val="tx1"/>
                          </a:solidFill>
                          <a:effectLst/>
                          <a:cs typeface="+mj-cs"/>
                          <a:hlinkClick r:id="rId15" tooltip="۹۹۵"/>
                        </a:rPr>
                        <a:t>۹۹۵</a:t>
                      </a:r>
                      <a:r>
                        <a:rPr lang="fa-IR" sz="1200" b="1">
                          <a:solidFill>
                            <a:schemeClr val="tx1"/>
                          </a:solidFill>
                          <a:effectLst/>
                          <a:cs typeface="+mj-cs"/>
                        </a:rPr>
                        <a:t>-</a:t>
                      </a:r>
                      <a:r>
                        <a:rPr lang="fa-IR" sz="1200" b="1" u="none" strike="noStrike">
                          <a:solidFill>
                            <a:schemeClr val="tx1"/>
                          </a:solidFill>
                          <a:effectLst/>
                          <a:cs typeface="+mj-cs"/>
                          <a:hlinkClick r:id="rId16" tooltip="۱۰۴۱"/>
                        </a:rPr>
                        <a:t>۱۰۴۱</a:t>
                      </a:r>
                      <a:r>
                        <a:rPr lang="fa-IR" sz="1200" b="1">
                          <a:solidFill>
                            <a:schemeClr val="tx1"/>
                          </a:solidFill>
                          <a:effectLst/>
                          <a:cs typeface="+mj-cs"/>
                        </a:rPr>
                        <a:t>)</a:t>
                      </a:r>
                    </a:p>
                  </a:txBody>
                  <a:tcPr marL="44368" marR="44368" marT="22184" marB="22184" anchor="ctr"/>
                </a:tc>
                <a:tc>
                  <a:txBody>
                    <a:bodyPr/>
                    <a:lstStyle/>
                    <a:p>
                      <a:pPr lvl="1"/>
                      <a:r>
                        <a:rPr lang="fa-IR" sz="1200" b="1">
                          <a:solidFill>
                            <a:schemeClr val="tx1"/>
                          </a:solidFill>
                          <a:effectLst/>
                          <a:cs typeface="+mj-cs"/>
                        </a:rPr>
                        <a:t>۲۵٬۰۰۰٬۰۰۰</a:t>
                      </a:r>
                    </a:p>
                  </a:txBody>
                  <a:tcPr marL="44368" marR="44368" marT="22184" marB="22184" anchor="ctr"/>
                </a:tc>
              </a:tr>
              <a:tr h="669866">
                <a:tc>
                  <a:txBody>
                    <a:bodyPr/>
                    <a:lstStyle/>
                    <a:p>
                      <a:pPr lvl="1"/>
                      <a:r>
                        <a:rPr lang="fa-IR" sz="1200" b="1" u="none" strike="noStrike" dirty="0">
                          <a:solidFill>
                            <a:schemeClr val="tx1"/>
                          </a:solidFill>
                          <a:effectLst/>
                          <a:cs typeface="+mj-cs"/>
                        </a:rPr>
                        <a:t>جنگ جهانی اول</a:t>
                      </a:r>
                      <a:endParaRPr lang="fa-IR" sz="1200" b="1" dirty="0">
                        <a:solidFill>
                          <a:schemeClr val="tx1"/>
                        </a:solidFill>
                        <a:effectLst/>
                        <a:cs typeface="+mj-cs"/>
                      </a:endParaRPr>
                    </a:p>
                  </a:txBody>
                  <a:tcPr marL="44368" marR="44368" marT="22184" marB="22184" anchor="ctr"/>
                </a:tc>
                <a:tc>
                  <a:txBody>
                    <a:bodyPr/>
                    <a:lstStyle/>
                    <a:p>
                      <a:pPr lvl="1"/>
                      <a:r>
                        <a:rPr lang="fa-IR" sz="1200" b="1" u="none" strike="noStrike">
                          <a:solidFill>
                            <a:schemeClr val="tx1"/>
                          </a:solidFill>
                          <a:effectLst/>
                          <a:cs typeface="+mj-cs"/>
                          <a:hlinkClick r:id="rId17" tooltip="۱۹۱۴ (میلادی)"/>
                        </a:rPr>
                        <a:t>۱۹۱۴</a:t>
                      </a:r>
                      <a:r>
                        <a:rPr lang="fa-IR" sz="1200" b="1">
                          <a:solidFill>
                            <a:schemeClr val="tx1"/>
                          </a:solidFill>
                          <a:effectLst/>
                          <a:cs typeface="+mj-cs"/>
                        </a:rPr>
                        <a:t>−</a:t>
                      </a:r>
                      <a:r>
                        <a:rPr lang="fa-IR" sz="1200" b="1" u="none" strike="noStrike">
                          <a:solidFill>
                            <a:schemeClr val="tx1"/>
                          </a:solidFill>
                          <a:effectLst/>
                          <a:cs typeface="+mj-cs"/>
                          <a:hlinkClick r:id="rId18" tooltip="۱۹۱۸ (میلادی)"/>
                        </a:rPr>
                        <a:t>۱۹۱۸</a:t>
                      </a:r>
                      <a:r>
                        <a:rPr lang="fa-IR" sz="1200" b="1">
                          <a:solidFill>
                            <a:schemeClr val="tx1"/>
                          </a:solidFill>
                          <a:effectLst/>
                          <a:cs typeface="+mj-cs"/>
                        </a:rPr>
                        <a:t/>
                      </a:r>
                      <a:br>
                        <a:rPr lang="fa-IR" sz="1200" b="1">
                          <a:solidFill>
                            <a:schemeClr val="tx1"/>
                          </a:solidFill>
                          <a:effectLst/>
                          <a:cs typeface="+mj-cs"/>
                        </a:rPr>
                      </a:br>
                      <a:r>
                        <a:rPr lang="fa-IR" sz="1200" b="1">
                          <a:solidFill>
                            <a:schemeClr val="tx1"/>
                          </a:solidFill>
                          <a:effectLst/>
                          <a:cs typeface="+mj-cs"/>
                        </a:rPr>
                        <a:t>(</a:t>
                      </a:r>
                      <a:r>
                        <a:rPr lang="fa-IR" sz="1200" b="1" u="none" strike="noStrike">
                          <a:solidFill>
                            <a:schemeClr val="tx1"/>
                          </a:solidFill>
                          <a:effectLst/>
                          <a:cs typeface="+mj-cs"/>
                          <a:hlinkClick r:id="rId19" tooltip="۱۲۹۳"/>
                        </a:rPr>
                        <a:t>۱۲۹۳</a:t>
                      </a:r>
                      <a:r>
                        <a:rPr lang="fa-IR" sz="1200" b="1">
                          <a:solidFill>
                            <a:schemeClr val="tx1"/>
                          </a:solidFill>
                          <a:effectLst/>
                          <a:cs typeface="+mj-cs"/>
                        </a:rPr>
                        <a:t>-</a:t>
                      </a:r>
                      <a:r>
                        <a:rPr lang="fa-IR" sz="1200" b="1" u="none" strike="noStrike">
                          <a:solidFill>
                            <a:schemeClr val="tx1"/>
                          </a:solidFill>
                          <a:effectLst/>
                          <a:cs typeface="+mj-cs"/>
                          <a:hlinkClick r:id="rId20" tooltip="۱۲۹۷"/>
                        </a:rPr>
                        <a:t>۱۲۹۷</a:t>
                      </a:r>
                      <a:r>
                        <a:rPr lang="fa-IR" sz="1200" b="1">
                          <a:solidFill>
                            <a:schemeClr val="tx1"/>
                          </a:solidFill>
                          <a:effectLst/>
                          <a:cs typeface="+mj-cs"/>
                        </a:rPr>
                        <a:t>)</a:t>
                      </a:r>
                    </a:p>
                  </a:txBody>
                  <a:tcPr marL="44368" marR="44368" marT="22184" marB="22184" anchor="ctr"/>
                </a:tc>
                <a:tc>
                  <a:txBody>
                    <a:bodyPr/>
                    <a:lstStyle/>
                    <a:p>
                      <a:pPr lvl="1"/>
                      <a:r>
                        <a:rPr lang="fa-IR" sz="1200" b="1" dirty="0">
                          <a:solidFill>
                            <a:schemeClr val="tx1"/>
                          </a:solidFill>
                          <a:effectLst/>
                          <a:cs typeface="+mj-cs"/>
                        </a:rPr>
                        <a:t>۲۰٬۰۰۰٬۰۰۰−۷۰٬۰۰۰٬۰۰۰</a:t>
                      </a:r>
                      <a:br>
                        <a:rPr lang="fa-IR" sz="1200" b="1" dirty="0">
                          <a:solidFill>
                            <a:schemeClr val="tx1"/>
                          </a:solidFill>
                          <a:effectLst/>
                          <a:cs typeface="+mj-cs"/>
                        </a:rPr>
                      </a:br>
                      <a:r>
                        <a:rPr lang="fa-IR" sz="1200" b="1" dirty="0">
                          <a:solidFill>
                            <a:schemeClr val="tx1"/>
                          </a:solidFill>
                          <a:effectLst/>
                          <a:cs typeface="+mj-cs"/>
                        </a:rPr>
                        <a:t>(عدد بزرگتر با احتساب کشته‌شدگان بیماری </a:t>
                      </a:r>
                      <a:r>
                        <a:rPr lang="fa-IR" sz="1200" b="1" u="none" strike="noStrike" dirty="0">
                          <a:solidFill>
                            <a:schemeClr val="tx1"/>
                          </a:solidFill>
                          <a:effectLst/>
                          <a:cs typeface="+mj-cs"/>
                        </a:rPr>
                        <a:t>آنفلونزای اسپانیایی</a:t>
                      </a:r>
                      <a:r>
                        <a:rPr lang="fa-IR" sz="1200" b="1" dirty="0">
                          <a:solidFill>
                            <a:schemeClr val="tx1"/>
                          </a:solidFill>
                          <a:effectLst/>
                          <a:cs typeface="+mj-cs"/>
                        </a:rPr>
                        <a:t> است)</a:t>
                      </a:r>
                    </a:p>
                  </a:txBody>
                  <a:tcPr marL="44368" marR="44368" marT="22184" marB="22184" anchor="ctr"/>
                </a:tc>
              </a:tr>
              <a:tr h="458000">
                <a:tc>
                  <a:txBody>
                    <a:bodyPr/>
                    <a:lstStyle/>
                    <a:p>
                      <a:pPr lvl="1"/>
                      <a:r>
                        <a:rPr lang="fa-IR" sz="1200" b="1" u="none" strike="noStrike" dirty="0">
                          <a:solidFill>
                            <a:schemeClr val="tx1"/>
                          </a:solidFill>
                          <a:effectLst/>
                          <a:cs typeface="+mj-cs"/>
                        </a:rPr>
                        <a:t>شورش تایپینگ</a:t>
                      </a:r>
                      <a:r>
                        <a:rPr lang="fa-IR" sz="1200" b="1" dirty="0">
                          <a:solidFill>
                            <a:schemeClr val="tx1"/>
                          </a:solidFill>
                          <a:effectLst/>
                          <a:cs typeface="+mj-cs"/>
                        </a:rPr>
                        <a:t> علیه </a:t>
                      </a:r>
                      <a:r>
                        <a:rPr lang="fa-IR" sz="1200" b="1" u="none" strike="noStrike" dirty="0">
                          <a:solidFill>
                            <a:schemeClr val="tx1"/>
                          </a:solidFill>
                          <a:effectLst/>
                          <a:cs typeface="+mj-cs"/>
                        </a:rPr>
                        <a:t>سلسله چینگ</a:t>
                      </a:r>
                      <a:endParaRPr lang="fa-IR" sz="1200" b="1" dirty="0">
                        <a:solidFill>
                          <a:schemeClr val="tx1"/>
                        </a:solidFill>
                        <a:effectLst/>
                        <a:cs typeface="+mj-cs"/>
                      </a:endParaRPr>
                    </a:p>
                  </a:txBody>
                  <a:tcPr marL="44368" marR="44368" marT="22184" marB="22184" anchor="ctr"/>
                </a:tc>
                <a:tc>
                  <a:txBody>
                    <a:bodyPr/>
                    <a:lstStyle/>
                    <a:p>
                      <a:pPr lvl="1"/>
                      <a:r>
                        <a:rPr lang="fa-IR" sz="1200" b="1" u="none" strike="noStrike">
                          <a:solidFill>
                            <a:schemeClr val="tx1"/>
                          </a:solidFill>
                          <a:effectLst/>
                          <a:cs typeface="+mj-cs"/>
                          <a:hlinkClick r:id="rId21" tooltip="۱۸۵۱ (میلادی)"/>
                        </a:rPr>
                        <a:t>۱۸۵۱</a:t>
                      </a:r>
                      <a:r>
                        <a:rPr lang="fa-IR" sz="1200" b="1">
                          <a:solidFill>
                            <a:schemeClr val="tx1"/>
                          </a:solidFill>
                          <a:effectLst/>
                          <a:cs typeface="+mj-cs"/>
                        </a:rPr>
                        <a:t>−</a:t>
                      </a:r>
                      <a:r>
                        <a:rPr lang="fa-IR" sz="1200" b="1" u="none" strike="noStrike">
                          <a:solidFill>
                            <a:schemeClr val="tx1"/>
                          </a:solidFill>
                          <a:effectLst/>
                          <a:cs typeface="+mj-cs"/>
                          <a:hlinkClick r:id="rId22" tooltip="۱۸۶۴ (میلادی)"/>
                        </a:rPr>
                        <a:t>۱۸۶۴</a:t>
                      </a:r>
                      <a:r>
                        <a:rPr lang="fa-IR" sz="1200" b="1">
                          <a:solidFill>
                            <a:schemeClr val="tx1"/>
                          </a:solidFill>
                          <a:effectLst/>
                          <a:cs typeface="+mj-cs"/>
                        </a:rPr>
                        <a:t/>
                      </a:r>
                      <a:br>
                        <a:rPr lang="fa-IR" sz="1200" b="1">
                          <a:solidFill>
                            <a:schemeClr val="tx1"/>
                          </a:solidFill>
                          <a:effectLst/>
                          <a:cs typeface="+mj-cs"/>
                        </a:rPr>
                      </a:br>
                      <a:r>
                        <a:rPr lang="fa-IR" sz="1200" b="1">
                          <a:solidFill>
                            <a:schemeClr val="tx1"/>
                          </a:solidFill>
                          <a:effectLst/>
                          <a:cs typeface="+mj-cs"/>
                        </a:rPr>
                        <a:t>(</a:t>
                      </a:r>
                      <a:r>
                        <a:rPr lang="fa-IR" sz="1200" b="1" u="none" strike="noStrike">
                          <a:solidFill>
                            <a:schemeClr val="tx1"/>
                          </a:solidFill>
                          <a:effectLst/>
                          <a:cs typeface="+mj-cs"/>
                          <a:hlinkClick r:id="rId23" tooltip="۱۲۳۰"/>
                        </a:rPr>
                        <a:t>۱۲۳۰</a:t>
                      </a:r>
                      <a:r>
                        <a:rPr lang="fa-IR" sz="1200" b="1">
                          <a:solidFill>
                            <a:schemeClr val="tx1"/>
                          </a:solidFill>
                          <a:effectLst/>
                          <a:cs typeface="+mj-cs"/>
                        </a:rPr>
                        <a:t>-</a:t>
                      </a:r>
                      <a:r>
                        <a:rPr lang="fa-IR" sz="1200" b="1" u="none" strike="noStrike">
                          <a:solidFill>
                            <a:schemeClr val="tx1"/>
                          </a:solidFill>
                          <a:effectLst/>
                          <a:cs typeface="+mj-cs"/>
                          <a:hlinkClick r:id="rId24" tooltip="۱۲۴۳"/>
                        </a:rPr>
                        <a:t>۱۲۴۳</a:t>
                      </a:r>
                      <a:r>
                        <a:rPr lang="fa-IR" sz="1200" b="1">
                          <a:solidFill>
                            <a:schemeClr val="tx1"/>
                          </a:solidFill>
                          <a:effectLst/>
                          <a:cs typeface="+mj-cs"/>
                        </a:rPr>
                        <a:t>)</a:t>
                      </a:r>
                    </a:p>
                  </a:txBody>
                  <a:tcPr marL="44368" marR="44368" marT="22184" marB="22184" anchor="ctr"/>
                </a:tc>
                <a:tc>
                  <a:txBody>
                    <a:bodyPr/>
                    <a:lstStyle/>
                    <a:p>
                      <a:pPr lvl="1"/>
                      <a:r>
                        <a:rPr lang="fa-IR" sz="1200" b="1">
                          <a:solidFill>
                            <a:schemeClr val="tx1"/>
                          </a:solidFill>
                          <a:effectLst/>
                          <a:cs typeface="+mj-cs"/>
                        </a:rPr>
                        <a:t>۲۰٬۰۰۰٬۰۰۰</a:t>
                      </a:r>
                    </a:p>
                  </a:txBody>
                  <a:tcPr marL="44368" marR="44368" marT="22184" marB="22184" anchor="ctr"/>
                </a:tc>
              </a:tr>
              <a:tr h="458000">
                <a:tc>
                  <a:txBody>
                    <a:bodyPr/>
                    <a:lstStyle/>
                    <a:p>
                      <a:pPr lvl="1"/>
                      <a:r>
                        <a:rPr lang="fa-IR" sz="1200" b="1" u="none" strike="noStrike" dirty="0">
                          <a:solidFill>
                            <a:schemeClr val="tx1"/>
                          </a:solidFill>
                          <a:effectLst/>
                          <a:cs typeface="+mj-cs"/>
                        </a:rPr>
                        <a:t>جنگ دوم چین و ژاپن</a:t>
                      </a:r>
                      <a:endParaRPr lang="fa-IR" sz="1200" b="1" dirty="0">
                        <a:solidFill>
                          <a:schemeClr val="tx1"/>
                        </a:solidFill>
                        <a:effectLst/>
                        <a:cs typeface="+mj-cs"/>
                      </a:endParaRPr>
                    </a:p>
                  </a:txBody>
                  <a:tcPr marL="44368" marR="44368" marT="22184" marB="22184" anchor="ctr"/>
                </a:tc>
                <a:tc>
                  <a:txBody>
                    <a:bodyPr/>
                    <a:lstStyle/>
                    <a:p>
                      <a:pPr lvl="1"/>
                      <a:r>
                        <a:rPr lang="fa-IR" sz="1200" b="1" u="none" strike="noStrike">
                          <a:solidFill>
                            <a:schemeClr val="tx1"/>
                          </a:solidFill>
                          <a:effectLst/>
                          <a:cs typeface="+mj-cs"/>
                          <a:hlinkClick r:id="rId25" tooltip="۱۹۳۷ (میلادی)"/>
                        </a:rPr>
                        <a:t>۱۹۳۷</a:t>
                      </a:r>
                      <a:r>
                        <a:rPr lang="fa-IR" sz="1200" b="1">
                          <a:solidFill>
                            <a:schemeClr val="tx1"/>
                          </a:solidFill>
                          <a:effectLst/>
                          <a:cs typeface="+mj-cs"/>
                        </a:rPr>
                        <a:t>−</a:t>
                      </a:r>
                      <a:r>
                        <a:rPr lang="fa-IR" sz="1200" b="1" u="none" strike="noStrike">
                          <a:solidFill>
                            <a:schemeClr val="tx1"/>
                          </a:solidFill>
                          <a:effectLst/>
                          <a:cs typeface="+mj-cs"/>
                          <a:hlinkClick r:id="rId4" tooltip="۱۹۴۵ (میلادی)"/>
                        </a:rPr>
                        <a:t>۱۹۴۵</a:t>
                      </a:r>
                      <a:r>
                        <a:rPr lang="fa-IR" sz="1200" b="1">
                          <a:solidFill>
                            <a:schemeClr val="tx1"/>
                          </a:solidFill>
                          <a:effectLst/>
                          <a:cs typeface="+mj-cs"/>
                        </a:rPr>
                        <a:t/>
                      </a:r>
                      <a:br>
                        <a:rPr lang="fa-IR" sz="1200" b="1">
                          <a:solidFill>
                            <a:schemeClr val="tx1"/>
                          </a:solidFill>
                          <a:effectLst/>
                          <a:cs typeface="+mj-cs"/>
                        </a:rPr>
                      </a:br>
                      <a:r>
                        <a:rPr lang="fa-IR" sz="1200" b="1">
                          <a:solidFill>
                            <a:schemeClr val="tx1"/>
                          </a:solidFill>
                          <a:effectLst/>
                          <a:cs typeface="+mj-cs"/>
                        </a:rPr>
                        <a:t>(</a:t>
                      </a:r>
                      <a:r>
                        <a:rPr lang="fa-IR" sz="1200" b="1" u="none" strike="noStrike">
                          <a:solidFill>
                            <a:schemeClr val="tx1"/>
                          </a:solidFill>
                          <a:effectLst/>
                          <a:cs typeface="+mj-cs"/>
                          <a:hlinkClick r:id="rId26" tooltip="۱۳۱۶"/>
                        </a:rPr>
                        <a:t>۱۳۱۶</a:t>
                      </a:r>
                      <a:r>
                        <a:rPr lang="fa-IR" sz="1200" b="1">
                          <a:solidFill>
                            <a:schemeClr val="tx1"/>
                          </a:solidFill>
                          <a:effectLst/>
                          <a:cs typeface="+mj-cs"/>
                        </a:rPr>
                        <a:t>-</a:t>
                      </a:r>
                      <a:r>
                        <a:rPr lang="fa-IR" sz="1200" b="1" u="none" strike="noStrike">
                          <a:solidFill>
                            <a:schemeClr val="tx1"/>
                          </a:solidFill>
                          <a:effectLst/>
                          <a:cs typeface="+mj-cs"/>
                          <a:hlinkClick r:id="rId6" tooltip="۱۳۲۴"/>
                        </a:rPr>
                        <a:t>۱۳۲۴</a:t>
                      </a:r>
                      <a:r>
                        <a:rPr lang="fa-IR" sz="1200" b="1">
                          <a:solidFill>
                            <a:schemeClr val="tx1"/>
                          </a:solidFill>
                          <a:effectLst/>
                          <a:cs typeface="+mj-cs"/>
                        </a:rPr>
                        <a:t>)</a:t>
                      </a:r>
                    </a:p>
                  </a:txBody>
                  <a:tcPr marL="44368" marR="44368" marT="22184" marB="22184" anchor="ctr"/>
                </a:tc>
                <a:tc>
                  <a:txBody>
                    <a:bodyPr/>
                    <a:lstStyle/>
                    <a:p>
                      <a:pPr lvl="1"/>
                      <a:r>
                        <a:rPr lang="fa-IR" sz="1200" b="1">
                          <a:solidFill>
                            <a:schemeClr val="tx1"/>
                          </a:solidFill>
                          <a:effectLst/>
                          <a:cs typeface="+mj-cs"/>
                        </a:rPr>
                        <a:t>۲۰٬۰۰۰٬۰۰۰</a:t>
                      </a:r>
                    </a:p>
                  </a:txBody>
                  <a:tcPr marL="44368" marR="44368" marT="22184" marB="22184" anchor="ctr"/>
                </a:tc>
              </a:tr>
              <a:tr h="458000">
                <a:tc>
                  <a:txBody>
                    <a:bodyPr/>
                    <a:lstStyle/>
                    <a:p>
                      <a:pPr lvl="1"/>
                      <a:r>
                        <a:rPr lang="fa-IR" sz="1200" b="1" u="none" strike="noStrike" dirty="0">
                          <a:solidFill>
                            <a:schemeClr val="tx1"/>
                          </a:solidFill>
                          <a:effectLst/>
                          <a:cs typeface="+mj-cs"/>
                        </a:rPr>
                        <a:t>قیام دونگان</a:t>
                      </a:r>
                      <a:r>
                        <a:rPr lang="fa-IR" sz="1200" b="1" dirty="0">
                          <a:solidFill>
                            <a:schemeClr val="tx1"/>
                          </a:solidFill>
                          <a:effectLst/>
                          <a:cs typeface="+mj-cs"/>
                        </a:rPr>
                        <a:t> در چین</a:t>
                      </a:r>
                    </a:p>
                  </a:txBody>
                  <a:tcPr marL="44368" marR="44368" marT="22184" marB="22184" anchor="ctr"/>
                </a:tc>
                <a:tc>
                  <a:txBody>
                    <a:bodyPr/>
                    <a:lstStyle/>
                    <a:p>
                      <a:pPr lvl="1"/>
                      <a:r>
                        <a:rPr lang="fa-IR" sz="1200" b="1" u="none" strike="noStrike">
                          <a:solidFill>
                            <a:schemeClr val="tx1"/>
                          </a:solidFill>
                          <a:effectLst/>
                          <a:cs typeface="+mj-cs"/>
                          <a:hlinkClick r:id="rId27" tooltip="۱۸۶۲ (میلادی)"/>
                        </a:rPr>
                        <a:t>۱۸۶۲</a:t>
                      </a:r>
                      <a:r>
                        <a:rPr lang="fa-IR" sz="1200" b="1">
                          <a:solidFill>
                            <a:schemeClr val="tx1"/>
                          </a:solidFill>
                          <a:effectLst/>
                          <a:cs typeface="+mj-cs"/>
                        </a:rPr>
                        <a:t>-</a:t>
                      </a:r>
                      <a:r>
                        <a:rPr lang="fa-IR" sz="1200" b="1" u="none" strike="noStrike">
                          <a:solidFill>
                            <a:schemeClr val="tx1"/>
                          </a:solidFill>
                          <a:effectLst/>
                          <a:cs typeface="+mj-cs"/>
                          <a:hlinkClick r:id="rId28" tooltip="۱۸۷۷ (میلادی)"/>
                        </a:rPr>
                        <a:t>۱۸۷۷</a:t>
                      </a:r>
                      <a:r>
                        <a:rPr lang="fa-IR" sz="1200" b="1">
                          <a:solidFill>
                            <a:schemeClr val="tx1"/>
                          </a:solidFill>
                          <a:effectLst/>
                          <a:cs typeface="+mj-cs"/>
                        </a:rPr>
                        <a:t/>
                      </a:r>
                      <a:br>
                        <a:rPr lang="fa-IR" sz="1200" b="1">
                          <a:solidFill>
                            <a:schemeClr val="tx1"/>
                          </a:solidFill>
                          <a:effectLst/>
                          <a:cs typeface="+mj-cs"/>
                        </a:rPr>
                      </a:br>
                      <a:r>
                        <a:rPr lang="fa-IR" sz="1200" b="1">
                          <a:solidFill>
                            <a:schemeClr val="tx1"/>
                          </a:solidFill>
                          <a:effectLst/>
                          <a:cs typeface="+mj-cs"/>
                        </a:rPr>
                        <a:t>(</a:t>
                      </a:r>
                      <a:r>
                        <a:rPr lang="fa-IR" sz="1200" b="1" u="none" strike="noStrike">
                          <a:solidFill>
                            <a:schemeClr val="tx1"/>
                          </a:solidFill>
                          <a:effectLst/>
                          <a:cs typeface="+mj-cs"/>
                          <a:hlinkClick r:id="rId29" tooltip="۱۲۴۱"/>
                        </a:rPr>
                        <a:t>۱۲۴۱</a:t>
                      </a:r>
                      <a:r>
                        <a:rPr lang="fa-IR" sz="1200" b="1">
                          <a:solidFill>
                            <a:schemeClr val="tx1"/>
                          </a:solidFill>
                          <a:effectLst/>
                          <a:cs typeface="+mj-cs"/>
                        </a:rPr>
                        <a:t>-</a:t>
                      </a:r>
                      <a:r>
                        <a:rPr lang="fa-IR" sz="1200" b="1" u="none" strike="noStrike">
                          <a:solidFill>
                            <a:schemeClr val="tx1"/>
                          </a:solidFill>
                          <a:effectLst/>
                          <a:cs typeface="+mj-cs"/>
                          <a:hlinkClick r:id="rId30" tooltip="۱۲۵۶"/>
                        </a:rPr>
                        <a:t>۱۲۵۶</a:t>
                      </a:r>
                      <a:r>
                        <a:rPr lang="fa-IR" sz="1200" b="1">
                          <a:solidFill>
                            <a:schemeClr val="tx1"/>
                          </a:solidFill>
                          <a:effectLst/>
                          <a:cs typeface="+mj-cs"/>
                        </a:rPr>
                        <a:t>)</a:t>
                      </a:r>
                    </a:p>
                  </a:txBody>
                  <a:tcPr marL="44368" marR="44368" marT="22184" marB="22184" anchor="ctr"/>
                </a:tc>
                <a:tc>
                  <a:txBody>
                    <a:bodyPr/>
                    <a:lstStyle/>
                    <a:p>
                      <a:pPr lvl="1"/>
                      <a:r>
                        <a:rPr lang="fa-IR" sz="1200" b="1">
                          <a:solidFill>
                            <a:schemeClr val="tx1"/>
                          </a:solidFill>
                          <a:effectLst/>
                          <a:cs typeface="+mj-cs"/>
                        </a:rPr>
                        <a:t>۸٬۰۰۰٬۰۰۰−۱۲٬۰۰۰٬۰۰۰</a:t>
                      </a:r>
                    </a:p>
                  </a:txBody>
                  <a:tcPr marL="44368" marR="44368" marT="22184" marB="22184" anchor="ctr"/>
                </a:tc>
              </a:tr>
              <a:tr h="458000">
                <a:tc>
                  <a:txBody>
                    <a:bodyPr/>
                    <a:lstStyle/>
                    <a:p>
                      <a:pPr lvl="1"/>
                      <a:r>
                        <a:rPr lang="fa-IR" sz="1200" b="1" u="none" strike="noStrike" dirty="0">
                          <a:solidFill>
                            <a:schemeClr val="tx1"/>
                          </a:solidFill>
                          <a:effectLst/>
                          <a:cs typeface="+mj-cs"/>
                        </a:rPr>
                        <a:t>کشورگشایی‌های تیمور لنگ</a:t>
                      </a:r>
                      <a:endParaRPr lang="fa-IR" sz="1200" b="1" dirty="0">
                        <a:solidFill>
                          <a:schemeClr val="tx1"/>
                        </a:solidFill>
                        <a:effectLst/>
                        <a:cs typeface="+mj-cs"/>
                      </a:endParaRPr>
                    </a:p>
                  </a:txBody>
                  <a:tcPr marL="44368" marR="44368" marT="22184" marB="22184" anchor="ctr"/>
                </a:tc>
                <a:tc>
                  <a:txBody>
                    <a:bodyPr/>
                    <a:lstStyle/>
                    <a:p>
                      <a:pPr lvl="1"/>
                      <a:r>
                        <a:rPr lang="fa-IR" sz="1200" b="1" u="none" strike="noStrike">
                          <a:solidFill>
                            <a:schemeClr val="tx1"/>
                          </a:solidFill>
                          <a:effectLst/>
                          <a:cs typeface="+mj-cs"/>
                          <a:hlinkClick r:id="rId31" tooltip="۱۳۷۰ (میلادی)"/>
                        </a:rPr>
                        <a:t>۱۳۷۰</a:t>
                      </a:r>
                      <a:r>
                        <a:rPr lang="fa-IR" sz="1200" b="1">
                          <a:solidFill>
                            <a:schemeClr val="tx1"/>
                          </a:solidFill>
                          <a:effectLst/>
                          <a:cs typeface="+mj-cs"/>
                        </a:rPr>
                        <a:t>-</a:t>
                      </a:r>
                      <a:r>
                        <a:rPr lang="fa-IR" sz="1200" b="1" u="none" strike="noStrike">
                          <a:solidFill>
                            <a:schemeClr val="tx1"/>
                          </a:solidFill>
                          <a:effectLst/>
                          <a:cs typeface="+mj-cs"/>
                          <a:hlinkClick r:id="rId32" tooltip="۱۴۰۵ (میلادی)"/>
                        </a:rPr>
                        <a:t>۱۴۰۵</a:t>
                      </a:r>
                      <a:r>
                        <a:rPr lang="fa-IR" sz="1200" b="1">
                          <a:solidFill>
                            <a:schemeClr val="tx1"/>
                          </a:solidFill>
                          <a:effectLst/>
                          <a:cs typeface="+mj-cs"/>
                        </a:rPr>
                        <a:t/>
                      </a:r>
                      <a:br>
                        <a:rPr lang="fa-IR" sz="1200" b="1">
                          <a:solidFill>
                            <a:schemeClr val="tx1"/>
                          </a:solidFill>
                          <a:effectLst/>
                          <a:cs typeface="+mj-cs"/>
                        </a:rPr>
                      </a:br>
                      <a:r>
                        <a:rPr lang="fa-IR" sz="1200" b="1">
                          <a:solidFill>
                            <a:schemeClr val="tx1"/>
                          </a:solidFill>
                          <a:effectLst/>
                          <a:cs typeface="+mj-cs"/>
                        </a:rPr>
                        <a:t>(</a:t>
                      </a:r>
                      <a:r>
                        <a:rPr lang="fa-IR" sz="1200" b="1" u="none" strike="noStrike">
                          <a:solidFill>
                            <a:schemeClr val="tx1"/>
                          </a:solidFill>
                          <a:effectLst/>
                          <a:cs typeface="+mj-cs"/>
                          <a:hlinkClick r:id="rId33" tooltip="۷۴۹"/>
                        </a:rPr>
                        <a:t>۷۴۹</a:t>
                      </a:r>
                      <a:r>
                        <a:rPr lang="fa-IR" sz="1200" b="1">
                          <a:solidFill>
                            <a:schemeClr val="tx1"/>
                          </a:solidFill>
                          <a:effectLst/>
                          <a:cs typeface="+mj-cs"/>
                        </a:rPr>
                        <a:t>-</a:t>
                      </a:r>
                      <a:r>
                        <a:rPr lang="fa-IR" sz="1200" b="1" u="none" strike="noStrike">
                          <a:solidFill>
                            <a:schemeClr val="tx1"/>
                          </a:solidFill>
                          <a:effectLst/>
                          <a:cs typeface="+mj-cs"/>
                          <a:hlinkClick r:id="rId34" tooltip="۷۸۴"/>
                        </a:rPr>
                        <a:t>۷۸۴</a:t>
                      </a:r>
                      <a:r>
                        <a:rPr lang="fa-IR" sz="1200" b="1">
                          <a:solidFill>
                            <a:schemeClr val="tx1"/>
                          </a:solidFill>
                          <a:effectLst/>
                          <a:cs typeface="+mj-cs"/>
                        </a:rPr>
                        <a:t>)</a:t>
                      </a:r>
                    </a:p>
                  </a:txBody>
                  <a:tcPr marL="44368" marR="44368" marT="22184" marB="22184" anchor="ctr"/>
                </a:tc>
                <a:tc>
                  <a:txBody>
                    <a:bodyPr/>
                    <a:lstStyle/>
                    <a:p>
                      <a:pPr lvl="1"/>
                      <a:r>
                        <a:rPr lang="fa-IR" sz="1200" b="1">
                          <a:solidFill>
                            <a:schemeClr val="tx1"/>
                          </a:solidFill>
                          <a:effectLst/>
                          <a:cs typeface="+mj-cs"/>
                        </a:rPr>
                        <a:t>۷٬۰۰۰٬۰۰۰−۲۰٬۰۰۰٬۰۰۰</a:t>
                      </a:r>
                    </a:p>
                  </a:txBody>
                  <a:tcPr marL="44368" marR="44368" marT="22184" marB="22184" anchor="ctr"/>
                </a:tc>
              </a:tr>
              <a:tr h="458000">
                <a:tc>
                  <a:txBody>
                    <a:bodyPr/>
                    <a:lstStyle/>
                    <a:p>
                      <a:pPr lvl="1"/>
                      <a:r>
                        <a:rPr lang="fa-IR" sz="1200" b="1" u="none" strike="noStrike" dirty="0">
                          <a:solidFill>
                            <a:schemeClr val="tx1"/>
                          </a:solidFill>
                          <a:effectLst/>
                          <a:cs typeface="+mj-cs"/>
                        </a:rPr>
                        <a:t>جنگ داخلی روسیه و دخالت‌های خارجی</a:t>
                      </a:r>
                      <a:endParaRPr lang="fa-IR" sz="1200" b="1" dirty="0">
                        <a:solidFill>
                          <a:schemeClr val="tx1"/>
                        </a:solidFill>
                        <a:effectLst/>
                        <a:cs typeface="+mj-cs"/>
                      </a:endParaRPr>
                    </a:p>
                  </a:txBody>
                  <a:tcPr marL="44368" marR="44368" marT="22184" marB="22184" anchor="ctr"/>
                </a:tc>
                <a:tc>
                  <a:txBody>
                    <a:bodyPr/>
                    <a:lstStyle/>
                    <a:p>
                      <a:pPr lvl="1"/>
                      <a:r>
                        <a:rPr lang="fa-IR" sz="1200" b="1" u="none" strike="noStrike">
                          <a:solidFill>
                            <a:schemeClr val="tx1"/>
                          </a:solidFill>
                          <a:effectLst/>
                          <a:cs typeface="+mj-cs"/>
                          <a:hlinkClick r:id="rId35" tooltip="۱۹۱۷ (میلادی)"/>
                        </a:rPr>
                        <a:t>۱۹۱۷</a:t>
                      </a:r>
                      <a:r>
                        <a:rPr lang="fa-IR" sz="1200" b="1">
                          <a:solidFill>
                            <a:schemeClr val="tx1"/>
                          </a:solidFill>
                          <a:effectLst/>
                          <a:cs typeface="+mj-cs"/>
                        </a:rPr>
                        <a:t>-</a:t>
                      </a:r>
                      <a:r>
                        <a:rPr lang="fa-IR" sz="1200" b="1" u="none" strike="noStrike">
                          <a:solidFill>
                            <a:schemeClr val="tx1"/>
                          </a:solidFill>
                          <a:effectLst/>
                          <a:cs typeface="+mj-cs"/>
                          <a:hlinkClick r:id="rId36" tooltip="۱۹۲۲ (میلادی)"/>
                        </a:rPr>
                        <a:t>۱۹۲۲</a:t>
                      </a:r>
                      <a:r>
                        <a:rPr lang="fa-IR" sz="1200" b="1">
                          <a:solidFill>
                            <a:schemeClr val="tx1"/>
                          </a:solidFill>
                          <a:effectLst/>
                          <a:cs typeface="+mj-cs"/>
                        </a:rPr>
                        <a:t/>
                      </a:r>
                      <a:br>
                        <a:rPr lang="fa-IR" sz="1200" b="1">
                          <a:solidFill>
                            <a:schemeClr val="tx1"/>
                          </a:solidFill>
                          <a:effectLst/>
                          <a:cs typeface="+mj-cs"/>
                        </a:rPr>
                      </a:br>
                      <a:r>
                        <a:rPr lang="fa-IR" sz="1200" b="1">
                          <a:solidFill>
                            <a:schemeClr val="tx1"/>
                          </a:solidFill>
                          <a:effectLst/>
                          <a:cs typeface="+mj-cs"/>
                        </a:rPr>
                        <a:t>(</a:t>
                      </a:r>
                      <a:r>
                        <a:rPr lang="fa-IR" sz="1200" b="1" u="none" strike="noStrike">
                          <a:solidFill>
                            <a:schemeClr val="tx1"/>
                          </a:solidFill>
                          <a:effectLst/>
                          <a:cs typeface="+mj-cs"/>
                          <a:hlinkClick r:id="rId37" tooltip="۱۲۹۶"/>
                        </a:rPr>
                        <a:t>۱۲۹۶</a:t>
                      </a:r>
                      <a:r>
                        <a:rPr lang="fa-IR" sz="1200" b="1">
                          <a:solidFill>
                            <a:schemeClr val="tx1"/>
                          </a:solidFill>
                          <a:effectLst/>
                          <a:cs typeface="+mj-cs"/>
                        </a:rPr>
                        <a:t>-</a:t>
                      </a:r>
                      <a:r>
                        <a:rPr lang="fa-IR" sz="1200" b="1" u="none" strike="noStrike">
                          <a:solidFill>
                            <a:schemeClr val="tx1"/>
                          </a:solidFill>
                          <a:effectLst/>
                          <a:cs typeface="+mj-cs"/>
                          <a:hlinkClick r:id="rId38" tooltip="۱۳۰۱"/>
                        </a:rPr>
                        <a:t>۱۳۰۱</a:t>
                      </a:r>
                      <a:r>
                        <a:rPr lang="fa-IR" sz="1200" b="1">
                          <a:solidFill>
                            <a:schemeClr val="tx1"/>
                          </a:solidFill>
                          <a:effectLst/>
                          <a:cs typeface="+mj-cs"/>
                        </a:rPr>
                        <a:t>)</a:t>
                      </a:r>
                    </a:p>
                  </a:txBody>
                  <a:tcPr marL="44368" marR="44368" marT="22184" marB="22184" anchor="ctr"/>
                </a:tc>
                <a:tc>
                  <a:txBody>
                    <a:bodyPr/>
                    <a:lstStyle/>
                    <a:p>
                      <a:pPr lvl="1"/>
                      <a:r>
                        <a:rPr lang="fa-IR" sz="1200" b="1" dirty="0">
                          <a:solidFill>
                            <a:schemeClr val="tx1"/>
                          </a:solidFill>
                          <a:effectLst/>
                          <a:cs typeface="+mj-cs"/>
                        </a:rPr>
                        <a:t>۵٬۰۰۰٬۰۰۰−۹٬۰۰۰٬۰۰۰</a:t>
                      </a:r>
                    </a:p>
                  </a:txBody>
                  <a:tcPr marL="44368" marR="44368" marT="22184" marB="22184" anchor="ctr"/>
                </a:tc>
              </a:tr>
            </a:tbl>
          </a:graphicData>
        </a:graphic>
      </p:graphicFrame>
    </p:spTree>
    <p:extLst>
      <p:ext uri="{BB962C8B-B14F-4D97-AF65-F5344CB8AC3E}">
        <p14:creationId xmlns:p14="http://schemas.microsoft.com/office/powerpoint/2010/main" val="30366541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انواع جنگ</a:t>
            </a:r>
            <a:br>
              <a:rPr lang="fa-IR" dirty="0"/>
            </a:br>
            <a:endParaRPr lang="en-US" dirty="0"/>
          </a:p>
        </p:txBody>
      </p:sp>
      <p:sp>
        <p:nvSpPr>
          <p:cNvPr id="3" name="Content Placeholder 2"/>
          <p:cNvSpPr>
            <a:spLocks noGrp="1"/>
          </p:cNvSpPr>
          <p:nvPr>
            <p:ph idx="1"/>
          </p:nvPr>
        </p:nvSpPr>
        <p:spPr/>
        <p:txBody>
          <a:bodyPr/>
          <a:lstStyle/>
          <a:p>
            <a:pPr algn="r" rtl="1"/>
            <a:r>
              <a:rPr lang="fa-IR" dirty="0"/>
              <a:t>در </a:t>
            </a:r>
            <a:r>
              <a:rPr lang="fa-IR" dirty="0">
                <a:solidFill>
                  <a:schemeClr val="accent1">
                    <a:lumMod val="60000"/>
                    <a:lumOff val="40000"/>
                  </a:schemeClr>
                </a:solidFill>
              </a:rPr>
              <a:t>جنگ‌های متعارف </a:t>
            </a:r>
            <a:r>
              <a:rPr lang="fa-IR" dirty="0"/>
              <a:t>دو طرف به دنبال کاهش توان نظامی طرف مقابل در یک درگیری رو در رو هستند. در این نوع جنگ‌ها که با اعلان جنگ دو طرف به یکدیگر آغاز می‌شوند سلاح‌های اتمی، شیمیایی و بیولوژیک استفاده نمی‌شوند و یا در راستای حمایت از اهداف و مانورهای متعارف نظامی تنها برای تأثیر روانی به نمایش در می‌آیند.</a:t>
            </a:r>
          </a:p>
          <a:p>
            <a:pPr algn="r" rtl="1"/>
            <a:r>
              <a:rPr lang="fa-IR" dirty="0"/>
              <a:t>در مقابل، </a:t>
            </a:r>
            <a:r>
              <a:rPr lang="fa-IR" dirty="0">
                <a:solidFill>
                  <a:schemeClr val="accent1">
                    <a:lumMod val="60000"/>
                    <a:lumOff val="40000"/>
                  </a:schemeClr>
                </a:solidFill>
              </a:rPr>
              <a:t>جنگ‌های نامتعارف </a:t>
            </a:r>
            <a:r>
              <a:rPr lang="fa-IR" dirty="0"/>
              <a:t>قرار دارند که دو طرف در آن به دنبال پیروزی نظامی از طریق رضایت اجباری، تسلیم و پشتیبانی مخفیانه از یک طرف درگیری هستند.</a:t>
            </a:r>
            <a:endParaRPr lang="en-US" dirty="0"/>
          </a:p>
        </p:txBody>
      </p:sp>
    </p:spTree>
    <p:extLst>
      <p:ext uri="{BB962C8B-B14F-4D97-AF65-F5344CB8AC3E}">
        <p14:creationId xmlns:p14="http://schemas.microsoft.com/office/powerpoint/2010/main" val="289577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fa-IR" dirty="0">
                <a:solidFill>
                  <a:schemeClr val="accent1">
                    <a:lumMod val="60000"/>
                    <a:lumOff val="40000"/>
                  </a:schemeClr>
                </a:solidFill>
              </a:rPr>
              <a:t>جنگ اتمی </a:t>
            </a:r>
            <a:r>
              <a:rPr lang="fa-IR" dirty="0"/>
              <a:t>جنگی است که استفاده از سلاح‌های اتمی در آن در اولویت قرار دارد یا روش اصلی اجبار نیروی مقابل به تسلیم می‌باشد. این در حالی است که در درگیری‌های متعارف نقش سلاح‌های اتمی نقشی تاکتیکی یا راهبردی است.</a:t>
            </a:r>
          </a:p>
          <a:p>
            <a:pPr algn="r" rtl="1"/>
            <a:r>
              <a:rPr lang="fa-IR" dirty="0">
                <a:solidFill>
                  <a:schemeClr val="accent1">
                    <a:lumMod val="60000"/>
                    <a:lumOff val="40000"/>
                  </a:schemeClr>
                </a:solidFill>
              </a:rPr>
              <a:t>جنگ داخلی </a:t>
            </a:r>
            <a:r>
              <a:rPr lang="fa-IR" dirty="0"/>
              <a:t>جنگی است که نیروهای متخاصم آن، افراد یک ملت یا نهاد سیاسی هستند و می‌کوشند کنترل آن ملت یا نهاد سیاسی را به دست آورند یا از آن استقلال یابند.</a:t>
            </a:r>
          </a:p>
          <a:p>
            <a:pPr algn="r" rtl="1"/>
            <a:r>
              <a:rPr lang="fa-IR" dirty="0">
                <a:solidFill>
                  <a:schemeClr val="accent1">
                    <a:lumMod val="60000"/>
                    <a:lumOff val="40000"/>
                  </a:schemeClr>
                </a:solidFill>
              </a:rPr>
              <a:t>جنگ نامتقارن </a:t>
            </a:r>
            <a:r>
              <a:rPr lang="fa-IR" dirty="0"/>
              <a:t>به نوعی درگیری گفته می‌شود که طرفین آن از حیث توان نظامی در اندازه‌های به شدت متفاوتی قرار دارند. معمولاً در این جنگ‌ها طرفی که از لحاظ توان نظامی ضعیفتر است رو به استفاده از تاکتیک‌های چریکی می‌آورد تا بتواند فاصلهٔ فاحش فناوری و حجم نیروهای خود را با طرف مقابل جبران کند.</a:t>
            </a:r>
            <a:endParaRPr lang="en-US" dirty="0"/>
          </a:p>
        </p:txBody>
      </p:sp>
    </p:spTree>
    <p:extLst>
      <p:ext uri="{BB962C8B-B14F-4D97-AF65-F5344CB8AC3E}">
        <p14:creationId xmlns:p14="http://schemas.microsoft.com/office/powerpoint/2010/main" val="2101293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انواع جنگ‌ها بر اساس عوارض زمین:</a:t>
            </a:r>
            <a:br>
              <a:rPr lang="fa-IR" dirty="0"/>
            </a:br>
            <a:endParaRPr lang="en-US" dirty="0"/>
          </a:p>
        </p:txBody>
      </p:sp>
      <p:sp>
        <p:nvSpPr>
          <p:cNvPr id="3" name="Content Placeholder 2"/>
          <p:cNvSpPr>
            <a:spLocks noGrp="1"/>
          </p:cNvSpPr>
          <p:nvPr>
            <p:ph idx="1"/>
          </p:nvPr>
        </p:nvSpPr>
        <p:spPr/>
        <p:txBody>
          <a:bodyPr>
            <a:normAutofit/>
          </a:bodyPr>
          <a:lstStyle/>
          <a:p>
            <a:pPr algn="r" rtl="1"/>
            <a:r>
              <a:rPr lang="fa-IR" dirty="0" smtClean="0"/>
              <a:t>جنگ </a:t>
            </a:r>
            <a:r>
              <a:rPr lang="fa-IR" dirty="0"/>
              <a:t>جنگلی</a:t>
            </a:r>
          </a:p>
          <a:p>
            <a:pPr algn="r" rtl="1"/>
            <a:r>
              <a:rPr lang="fa-IR" dirty="0"/>
              <a:t>جنگ صحرایی</a:t>
            </a:r>
          </a:p>
          <a:p>
            <a:pPr algn="r" rtl="1"/>
            <a:r>
              <a:rPr lang="fa-IR" dirty="0"/>
              <a:t>جنگ کوهستانی</a:t>
            </a:r>
          </a:p>
          <a:p>
            <a:pPr algn="r" rtl="1"/>
            <a:r>
              <a:rPr lang="fa-IR" dirty="0"/>
              <a:t>جنگ قطبی</a:t>
            </a:r>
          </a:p>
          <a:p>
            <a:pPr algn="r" rtl="1"/>
            <a:r>
              <a:rPr lang="fa-IR" dirty="0"/>
              <a:t>جنگ دریایی</a:t>
            </a:r>
          </a:p>
          <a:p>
            <a:pPr algn="r" rtl="1"/>
            <a:r>
              <a:rPr lang="fa-IR" dirty="0"/>
              <a:t>جنگ ساحلی</a:t>
            </a:r>
          </a:p>
          <a:p>
            <a:pPr algn="r" rtl="1"/>
            <a:r>
              <a:rPr lang="fa-IR" dirty="0"/>
              <a:t>جنگ شهری</a:t>
            </a:r>
          </a:p>
          <a:p>
            <a:pPr algn="r" rtl="1"/>
            <a:r>
              <a:rPr lang="fa-IR" dirty="0"/>
              <a:t>جنگ آبی خاکی</a:t>
            </a:r>
            <a:endParaRPr lang="en-US" dirty="0"/>
          </a:p>
        </p:txBody>
      </p:sp>
    </p:spTree>
    <p:extLst>
      <p:ext uri="{BB962C8B-B14F-4D97-AF65-F5344CB8AC3E}">
        <p14:creationId xmlns:p14="http://schemas.microsoft.com/office/powerpoint/2010/main" val="3854944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انواع جنگ‌ها بر اساس دکترین:</a:t>
            </a:r>
            <a:r>
              <a:rPr lang="fa-IR" dirty="0"/>
              <a:t/>
            </a:r>
            <a:br>
              <a:rPr lang="fa-IR" dirty="0"/>
            </a:br>
            <a:endParaRPr lang="en-US" dirty="0"/>
          </a:p>
        </p:txBody>
      </p:sp>
      <p:sp>
        <p:nvSpPr>
          <p:cNvPr id="3" name="Content Placeholder 2"/>
          <p:cNvSpPr>
            <a:spLocks noGrp="1"/>
          </p:cNvSpPr>
          <p:nvPr>
            <p:ph idx="1"/>
          </p:nvPr>
        </p:nvSpPr>
        <p:spPr/>
        <p:txBody>
          <a:bodyPr>
            <a:normAutofit/>
          </a:bodyPr>
          <a:lstStyle/>
          <a:p>
            <a:pPr algn="r" rtl="1"/>
            <a:r>
              <a:rPr lang="fa-IR" sz="2400" dirty="0"/>
              <a:t>جنگ فرسایشی</a:t>
            </a:r>
          </a:p>
          <a:p>
            <a:pPr algn="r" rtl="1"/>
            <a:r>
              <a:rPr lang="fa-IR" sz="2400" dirty="0"/>
              <a:t>جنگ رزمایشی</a:t>
            </a:r>
          </a:p>
          <a:p>
            <a:pPr algn="r" rtl="1"/>
            <a:r>
              <a:rPr lang="fa-IR" sz="2400" dirty="0"/>
              <a:t>جنگ چریکی</a:t>
            </a:r>
          </a:p>
          <a:p>
            <a:pPr algn="r" rtl="1"/>
            <a:r>
              <a:rPr lang="fa-IR" sz="2400" dirty="0"/>
              <a:t>جنگ سنگری</a:t>
            </a:r>
          </a:p>
          <a:p>
            <a:pPr algn="r" rtl="1"/>
            <a:r>
              <a:rPr lang="fa-IR" sz="2400" dirty="0"/>
              <a:t>جنگ شورشی</a:t>
            </a:r>
          </a:p>
          <a:p>
            <a:pPr algn="r" rtl="1"/>
            <a:r>
              <a:rPr lang="fa-IR" sz="2400" dirty="0"/>
              <a:t>جنگ ضدشورش</a:t>
            </a:r>
          </a:p>
          <a:p>
            <a:pPr algn="r" rtl="1"/>
            <a:endParaRPr lang="en-US" sz="2400" dirty="0"/>
          </a:p>
        </p:txBody>
      </p:sp>
    </p:spTree>
    <p:extLst>
      <p:ext uri="{BB962C8B-B14F-4D97-AF65-F5344CB8AC3E}">
        <p14:creationId xmlns:p14="http://schemas.microsoft.com/office/powerpoint/2010/main" val="35850545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132</TotalTime>
  <Words>909</Words>
  <Application>Microsoft Office PowerPoint</Application>
  <PresentationFormat>Widescreen</PresentationFormat>
  <Paragraphs>90</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Century Gothic</vt:lpstr>
      <vt:lpstr>Times New Roman</vt:lpstr>
      <vt:lpstr>Wingdings 3</vt:lpstr>
      <vt:lpstr>Ion Boardroom</vt:lpstr>
      <vt:lpstr>بسم الله الرحمن الرحیم</vt:lpstr>
      <vt:lpstr>جنگ </vt:lpstr>
      <vt:lpstr> به طور کلی چهار عامل باعث آغاز جنگ‌ها می‌شوند: </vt:lpstr>
      <vt:lpstr>Richard Smalley </vt:lpstr>
      <vt:lpstr>ده جنگ بزرگ </vt:lpstr>
      <vt:lpstr>انواع جنگ </vt:lpstr>
      <vt:lpstr>PowerPoint Presentation</vt:lpstr>
      <vt:lpstr>انواع جنگ‌ها بر اساس عوارض زمین: </vt:lpstr>
      <vt:lpstr>انواع جنگ‌ها بر اساس دکترین: </vt:lpstr>
      <vt:lpstr>رالف پیترز</vt:lpstr>
      <vt:lpstr>ریچارد گابریل، دیگر قهرمان لازم نیست </vt:lpstr>
      <vt:lpstr>روانشناسی روانکاوانه جنگ </vt:lpstr>
      <vt:lpstr>فرانکو فورناری، روانکاو ایتالیایی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abm</dc:creator>
  <cp:lastModifiedBy>WIN 8.1</cp:lastModifiedBy>
  <cp:revision>9</cp:revision>
  <dcterms:created xsi:type="dcterms:W3CDTF">2016-07-28T01:00:15Z</dcterms:created>
  <dcterms:modified xsi:type="dcterms:W3CDTF">2016-07-28T04:44:24Z</dcterms:modified>
</cp:coreProperties>
</file>