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120.xml" ContentType="application/vnd.openxmlformats-officedocument.presentationml.slide+xml"/>
  <Override PartName="/ppt/slides/slide218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17.xml" ContentType="application/vnd.openxmlformats-officedocument.presentationml.notesSlide+xml"/>
  <Default Extension="xml" ContentType="application/xml"/>
  <Override PartName="/ppt/slides/slide5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221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79.xml" ContentType="application/vnd.openxmlformats-officedocument.presentationml.notesSlide+xml"/>
  <Override PartName="/ppt/slides/slide158.xml" ContentType="application/vnd.openxmlformats-officedocument.presentationml.slide+xml"/>
  <Override PartName="/ppt/notesSlides/notesSlide220.xml" ContentType="application/vnd.openxmlformats-officedocument.presentationml.notes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57.xml" ContentType="application/vnd.openxmlformats-officedocument.presentationml.notesSlide+xml"/>
  <Override PartName="/ppt/slides/slide88.xml" ContentType="application/vnd.openxmlformats-officedocument.presentationml.slide+xml"/>
  <Override PartName="/ppt/notesSlides/notesSlide135.xml" ContentType="application/vnd.openxmlformats-officedocument.presentationml.notesSlide+xml"/>
  <Override PartName="/ppt/notesSlides/notesSlide182.xml" ContentType="application/vnd.openxmlformats-officedocument.presentationml.notes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14.xml" ContentType="application/vnd.openxmlformats-officedocument.presentationml.slide+xml"/>
  <Override PartName="/ppt/slides/slide161.xml" ContentType="application/vnd.openxmlformats-officedocument.presentationml.slide+xml"/>
  <Override PartName="/ppt/notesSlides/notesSlide79.xml" ContentType="application/vnd.openxmlformats-officedocument.presentationml.notesSlide+xml"/>
  <Default Extension="png" ContentType="image/png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60.xml" ContentType="application/vnd.openxmlformats-officedocument.presentationml.notesSlide+xml"/>
  <Override PartName="/ppt/slides/slide44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notesSlides/notesSlide35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2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198.xml" ContentType="application/vnd.openxmlformats-officedocument.presentationml.notesSlide+xml"/>
  <Override PartName="/ppt/slides/slide177.xml" ContentType="application/vnd.openxmlformats-officedocument.presentationml.slide+xml"/>
  <Override PartName="/ppt/notesSlides/notesSlide129.xml" ContentType="application/vnd.openxmlformats-officedocument.presentationml.notesSlide+xml"/>
  <Override PartName="/ppt/notesSlides/notesSlide176.xml" ContentType="application/vnd.openxmlformats-officedocument.presentationml.notesSlide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5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16.xml" ContentType="application/vnd.openxmlformats-officedocument.presentationml.slide+xml"/>
  <Override PartName="/ppt/slides/slide63.xml" ContentType="application/vnd.openxmlformats-officedocument.presentationml.slide+xml"/>
  <Override PartName="/ppt/notesSlides/notesSlide110.xml" ContentType="application/vnd.openxmlformats-officedocument.presentationml.notesSlide+xml"/>
  <Override PartName="/ppt/notesSlides/notesSlide208.xml" ContentType="application/vnd.openxmlformats-officedocument.presentationml.notesSlide+xml"/>
  <Override PartName="/ppt/slides/slide41.xml" ContentType="application/vnd.openxmlformats-officedocument.presentationml.slide+xml"/>
  <Override PartName="/ppt/slides/slide223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22.xml" ContentType="application/vnd.openxmlformats-officedocument.presentationml.notesSlide+xml"/>
  <Override PartName="/ppt/slides/slide138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211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84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126.xml" ContentType="application/vnd.openxmlformats-officedocument.presentationml.notesSlide+xml"/>
  <Override PartName="/ppt/notesSlides/notesSlide173.xml" ContentType="application/vnd.openxmlformats-officedocument.presentationml.notesSlide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62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216.xml" ContentType="application/vnd.openxmlformats-officedocument.presentationml.notesSlide+xml"/>
  <Override PartName="/ppt/notesSlides/notesSlide227.xml" ContentType="application/vnd.openxmlformats-officedocument.presentationml.notesSlide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205.xml" ContentType="application/vnd.openxmlformats-officedocument.presentationml.notes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23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51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89.xml" ContentType="application/vnd.openxmlformats-officedocument.presentationml.notesSlide+xml"/>
  <Override PartName="/ppt/slides/slide157.xml" ContentType="application/vnd.openxmlformats-officedocument.presentationml.slide+xml"/>
  <Override PartName="/ppt/slides/slide220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230.xml" ContentType="application/vnd.openxmlformats-officedocument.presentationml.notesSlide+xml"/>
  <Override PartName="/ppt/slides/slide98.xml" ContentType="application/vnd.openxmlformats-officedocument.presentationml.slide+xml"/>
  <Override PartName="/ppt/slides/slide146.xml" ContentType="application/vnd.openxmlformats-officedocument.presentationml.slide+xml"/>
  <Override PartName="/ppt/slides/slide19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56.xml" ContentType="application/vnd.openxmlformats-officedocument.presentationml.notesSlide+xml"/>
  <Override PartName="/ppt/slides/slide87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92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81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22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97.xml" ContentType="application/vnd.openxmlformats-officedocument.presentationml.notesSlide+xml"/>
  <Override PartName="/ppt/notesSlides/notesSlide213.xml" ContentType="application/vnd.openxmlformats-officedocument.presentationml.notes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202.xml" ContentType="application/vnd.openxmlformats-officedocument.presentationml.notes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notesSlides/notesSlide128.xml" ContentType="application/vnd.openxmlformats-officedocument.presentationml.notesSlide+xml"/>
  <Override PartName="/ppt/notesSlides/notesSlide175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64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142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218.xml" ContentType="application/vnd.openxmlformats-officedocument.presentationml.notesSlide+xml"/>
  <Override PartName="/ppt/notesSlides/notesSlide22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207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221.xml" ContentType="application/vnd.openxmlformats-officedocument.presentationml.notesSlide+xml"/>
  <Override PartName="/ppt/notesSlides/notesSlide232.xml" ContentType="application/vnd.openxmlformats-officedocument.presentationml.notes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210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notesSlides/notesSlide147.xml" ContentType="application/vnd.openxmlformats-officedocument.presentationml.notesSlide+xml"/>
  <Override PartName="/ppt/notesSlides/notesSlide194.xml" ContentType="application/vnd.openxmlformats-officedocument.presentationml.notes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83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6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theme/theme3.xml" ContentType="application/vnd.openxmlformats-officedocument.them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50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s/slide216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22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199.xml" ContentType="application/vnd.openxmlformats-officedocument.presentationml.notesSlide+xml"/>
  <Override PartName="/ppt/notesSlides/notesSlide215.xml" ContentType="application/vnd.openxmlformats-officedocument.presentationml.notesSlide+xml"/>
  <Override PartName="/ppt/slides/slide12.xml" ContentType="application/vnd.openxmlformats-officedocument.presentationml.slide+xml"/>
  <Override PartName="/ppt/slides/slide178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188.xml" ContentType="application/vnd.openxmlformats-officedocument.presentationml.notesSlide+xml"/>
  <Override PartName="/ppt/notesSlides/notesSlide204.xml" ContentType="application/vnd.openxmlformats-officedocument.presentationml.notesSlide+xml"/>
  <Override PartName="/ppt/slides/slide167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177.xml" ContentType="application/vnd.openxmlformats-officedocument.presentationml.notes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92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66.xml" ContentType="application/vnd.openxmlformats-officedocument.presentationml.notes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slides/slide18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91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80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20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5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223.xml" ContentType="application/vnd.openxmlformats-officedocument.presentationml.notesSlide+xml"/>
  <Override PartName="/ppt/slides/slide20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212.xml" ContentType="application/vnd.openxmlformats-officedocument.presentationml.notesSlide+xml"/>
  <Override PartName="/ppt/slides/slide139.xml" ContentType="application/vnd.openxmlformats-officedocument.presentationml.slide+xml"/>
  <Override PartName="/ppt/slides/slide186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201.xml" ContentType="application/vnd.openxmlformats-officedocument.presentationml.notes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85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106.xml" ContentType="application/vnd.openxmlformats-officedocument.presentationml.slide+xml"/>
  <Override PartName="/ppt/slides/slide153.xml" ContentType="application/vnd.openxmlformats-officedocument.presentationml.slide+xml"/>
  <Override PartName="/ppt/notesSlides/notesSlide116.xml" ContentType="application/vnd.openxmlformats-officedocument.presentationml.notesSlide+xml"/>
  <Override PartName="/ppt/notesSlides/notesSlide163.xml" ContentType="application/vnd.openxmlformats-officedocument.presentationml.notesSlide+xml"/>
  <Override PartName="/ppt/slides/slide58.xml" ContentType="application/vnd.openxmlformats-officedocument.presentationml.slide+xml"/>
  <Override PartName="/ppt/slides/slide229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5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31.xml" ContentType="application/vnd.openxmlformats-officedocument.presentationml.slide+xml"/>
  <Override PartName="/ppt/notesSlides/notesSlide49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228.xml" ContentType="application/vnd.openxmlformats-officedocument.presentationml.notesSlide+xml"/>
  <Override PartName="/ppt/slides/slide207.xml" ContentType="application/vnd.openxmlformats-officedocument.presentationml.slide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Override PartName="/ppt/slides/slide14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206.xml" ContentType="application/vnd.openxmlformats-officedocument.presentationml.notes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notesSlides/notesSlide52.xml" ContentType="application/vnd.openxmlformats-officedocument.presentationml.notesSlide+xml"/>
  <Override PartName="/ppt/notesSlides/notesSlide231.xml" ContentType="application/vnd.openxmlformats-officedocument.presentationml.notesSlide+xml"/>
  <Override PartName="/ppt/slides/slide147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notesSlides/notesSlide30.xml" ContentType="application/vnd.openxmlformats-officedocument.presentationml.notesSlide+xml"/>
  <Override PartName="/ppt/notesSlides/notesSlide168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146.xml" ContentType="application/vnd.openxmlformats-officedocument.presentationml.notesSlide+xml"/>
  <Override PartName="/ppt/notesSlides/notesSlide193.xml" ContentType="application/vnd.openxmlformats-officedocument.presentationml.notesSlide+xml"/>
  <Override PartName="/ppt/slides/slide77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03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71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102.xml" ContentType="application/vnd.openxmlformats-officedocument.presentationml.notesSlide+xml"/>
  <Override PartName="/ppt/slides/slide33.xml" ContentType="application/vnd.openxmlformats-officedocument.presentationml.slide+xml"/>
  <Override PartName="/ppt/slides/slide80.xml" ContentType="application/vnd.openxmlformats-officedocument.presentationml.slide+xml"/>
  <Override PartName="/ppt/slides/slide226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22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04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notesSlides/notesSlide203.xml" ContentType="application/vnd.openxmlformats-officedocument.presentationml.notes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8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65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122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90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21.xml" ContentType="application/vnd.openxmlformats-officedocument.presentationml.notesSlide+xml"/>
  <Override PartName="/ppt/notesSlides/notesSlide219.xml" ContentType="application/vnd.openxmlformats-officedocument.presentationml.notesSlide+xml"/>
  <Override PartName="/ppt/slides/slide2.xml" ContentType="application/vnd.openxmlformats-officedocument.presentationml.slide+xml"/>
  <Override PartName="/ppt/slides/slide52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Default Extension="wmf" ContentType="image/x-w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4"/>
  </p:notesMasterIdLst>
  <p:handoutMasterIdLst>
    <p:handoutMasterId r:id="rId2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7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3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04" r:id="rId43"/>
    <p:sldId id="298" r:id="rId44"/>
    <p:sldId id="299" r:id="rId45"/>
    <p:sldId id="300" r:id="rId46"/>
    <p:sldId id="305" r:id="rId47"/>
    <p:sldId id="306" r:id="rId48"/>
    <p:sldId id="307" r:id="rId49"/>
    <p:sldId id="309" r:id="rId50"/>
    <p:sldId id="310" r:id="rId51"/>
    <p:sldId id="311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7" r:id="rId66"/>
    <p:sldId id="328" r:id="rId67"/>
    <p:sldId id="330" r:id="rId68"/>
    <p:sldId id="331" r:id="rId69"/>
    <p:sldId id="332" r:id="rId70"/>
    <p:sldId id="333" r:id="rId71"/>
    <p:sldId id="340" r:id="rId72"/>
    <p:sldId id="334" r:id="rId73"/>
    <p:sldId id="335" r:id="rId74"/>
    <p:sldId id="336" r:id="rId75"/>
    <p:sldId id="337" r:id="rId76"/>
    <p:sldId id="338" r:id="rId77"/>
    <p:sldId id="339" r:id="rId78"/>
    <p:sldId id="341" r:id="rId79"/>
    <p:sldId id="342" r:id="rId80"/>
    <p:sldId id="359" r:id="rId81"/>
    <p:sldId id="343" r:id="rId82"/>
    <p:sldId id="345" r:id="rId83"/>
    <p:sldId id="346" r:id="rId84"/>
    <p:sldId id="347" r:id="rId85"/>
    <p:sldId id="348" r:id="rId86"/>
    <p:sldId id="349" r:id="rId87"/>
    <p:sldId id="350" r:id="rId88"/>
    <p:sldId id="351" r:id="rId89"/>
    <p:sldId id="352" r:id="rId90"/>
    <p:sldId id="353" r:id="rId91"/>
    <p:sldId id="354" r:id="rId92"/>
    <p:sldId id="355" r:id="rId93"/>
    <p:sldId id="356" r:id="rId94"/>
    <p:sldId id="357" r:id="rId95"/>
    <p:sldId id="406" r:id="rId96"/>
    <p:sldId id="360" r:id="rId97"/>
    <p:sldId id="361" r:id="rId98"/>
    <p:sldId id="362" r:id="rId99"/>
    <p:sldId id="363" r:id="rId100"/>
    <p:sldId id="364" r:id="rId101"/>
    <p:sldId id="381" r:id="rId102"/>
    <p:sldId id="365" r:id="rId103"/>
    <p:sldId id="366" r:id="rId104"/>
    <p:sldId id="367" r:id="rId105"/>
    <p:sldId id="369" r:id="rId106"/>
    <p:sldId id="382" r:id="rId107"/>
    <p:sldId id="373" r:id="rId108"/>
    <p:sldId id="374" r:id="rId109"/>
    <p:sldId id="375" r:id="rId110"/>
    <p:sldId id="383" r:id="rId111"/>
    <p:sldId id="384" r:id="rId112"/>
    <p:sldId id="385" r:id="rId113"/>
    <p:sldId id="376" r:id="rId114"/>
    <p:sldId id="377" r:id="rId115"/>
    <p:sldId id="378" r:id="rId116"/>
    <p:sldId id="379" r:id="rId117"/>
    <p:sldId id="380" r:id="rId118"/>
    <p:sldId id="386" r:id="rId119"/>
    <p:sldId id="405" r:id="rId120"/>
    <p:sldId id="387" r:id="rId121"/>
    <p:sldId id="388" r:id="rId122"/>
    <p:sldId id="389" r:id="rId123"/>
    <p:sldId id="390" r:id="rId124"/>
    <p:sldId id="391" r:id="rId125"/>
    <p:sldId id="392" r:id="rId126"/>
    <p:sldId id="393" r:id="rId127"/>
    <p:sldId id="394" r:id="rId128"/>
    <p:sldId id="395" r:id="rId129"/>
    <p:sldId id="396" r:id="rId130"/>
    <p:sldId id="397" r:id="rId131"/>
    <p:sldId id="398" r:id="rId132"/>
    <p:sldId id="399" r:id="rId133"/>
    <p:sldId id="400" r:id="rId134"/>
    <p:sldId id="401" r:id="rId135"/>
    <p:sldId id="402" r:id="rId136"/>
    <p:sldId id="435" r:id="rId137"/>
    <p:sldId id="403" r:id="rId138"/>
    <p:sldId id="404" r:id="rId139"/>
    <p:sldId id="407" r:id="rId140"/>
    <p:sldId id="408" r:id="rId141"/>
    <p:sldId id="410" r:id="rId142"/>
    <p:sldId id="411" r:id="rId143"/>
    <p:sldId id="412" r:id="rId144"/>
    <p:sldId id="413" r:id="rId145"/>
    <p:sldId id="414" r:id="rId146"/>
    <p:sldId id="415" r:id="rId147"/>
    <p:sldId id="416" r:id="rId148"/>
    <p:sldId id="417" r:id="rId149"/>
    <p:sldId id="418" r:id="rId150"/>
    <p:sldId id="419" r:id="rId151"/>
    <p:sldId id="420" r:id="rId152"/>
    <p:sldId id="436" r:id="rId153"/>
    <p:sldId id="421" r:id="rId154"/>
    <p:sldId id="437" r:id="rId155"/>
    <p:sldId id="438" r:id="rId156"/>
    <p:sldId id="439" r:id="rId157"/>
    <p:sldId id="422" r:id="rId158"/>
    <p:sldId id="423" r:id="rId159"/>
    <p:sldId id="424" r:id="rId160"/>
    <p:sldId id="425" r:id="rId161"/>
    <p:sldId id="426" r:id="rId162"/>
    <p:sldId id="427" r:id="rId163"/>
    <p:sldId id="428" r:id="rId164"/>
    <p:sldId id="429" r:id="rId165"/>
    <p:sldId id="430" r:id="rId166"/>
    <p:sldId id="431" r:id="rId167"/>
    <p:sldId id="432" r:id="rId168"/>
    <p:sldId id="433" r:id="rId169"/>
    <p:sldId id="434" r:id="rId170"/>
    <p:sldId id="440" r:id="rId171"/>
    <p:sldId id="441" r:id="rId172"/>
    <p:sldId id="442" r:id="rId173"/>
    <p:sldId id="444" r:id="rId174"/>
    <p:sldId id="445" r:id="rId175"/>
    <p:sldId id="446" r:id="rId176"/>
    <p:sldId id="447" r:id="rId177"/>
    <p:sldId id="448" r:id="rId178"/>
    <p:sldId id="449" r:id="rId179"/>
    <p:sldId id="450" r:id="rId180"/>
    <p:sldId id="451" r:id="rId181"/>
    <p:sldId id="452" r:id="rId182"/>
    <p:sldId id="453" r:id="rId183"/>
    <p:sldId id="454" r:id="rId184"/>
    <p:sldId id="455" r:id="rId185"/>
    <p:sldId id="456" r:id="rId186"/>
    <p:sldId id="457" r:id="rId187"/>
    <p:sldId id="458" r:id="rId188"/>
    <p:sldId id="459" r:id="rId189"/>
    <p:sldId id="478" r:id="rId190"/>
    <p:sldId id="460" r:id="rId191"/>
    <p:sldId id="461" r:id="rId192"/>
    <p:sldId id="462" r:id="rId193"/>
    <p:sldId id="464" r:id="rId194"/>
    <p:sldId id="465" r:id="rId195"/>
    <p:sldId id="468" r:id="rId196"/>
    <p:sldId id="466" r:id="rId197"/>
    <p:sldId id="467" r:id="rId198"/>
    <p:sldId id="469" r:id="rId199"/>
    <p:sldId id="470" r:id="rId200"/>
    <p:sldId id="471" r:id="rId201"/>
    <p:sldId id="472" r:id="rId202"/>
    <p:sldId id="473" r:id="rId203"/>
    <p:sldId id="474" r:id="rId204"/>
    <p:sldId id="475" r:id="rId205"/>
    <p:sldId id="476" r:id="rId206"/>
    <p:sldId id="477" r:id="rId207"/>
    <p:sldId id="479" r:id="rId208"/>
    <p:sldId id="480" r:id="rId209"/>
    <p:sldId id="481" r:id="rId210"/>
    <p:sldId id="482" r:id="rId211"/>
    <p:sldId id="483" r:id="rId212"/>
    <p:sldId id="484" r:id="rId213"/>
    <p:sldId id="485" r:id="rId214"/>
    <p:sldId id="486" r:id="rId215"/>
    <p:sldId id="488" r:id="rId216"/>
    <p:sldId id="495" r:id="rId217"/>
    <p:sldId id="496" r:id="rId218"/>
    <p:sldId id="497" r:id="rId219"/>
    <p:sldId id="498" r:id="rId220"/>
    <p:sldId id="499" r:id="rId221"/>
    <p:sldId id="491" r:id="rId222"/>
    <p:sldId id="511" r:id="rId223"/>
    <p:sldId id="492" r:id="rId224"/>
    <p:sldId id="493" r:id="rId225"/>
    <p:sldId id="494" r:id="rId226"/>
    <p:sldId id="512" r:id="rId227"/>
    <p:sldId id="500" r:id="rId228"/>
    <p:sldId id="513" r:id="rId229"/>
    <p:sldId id="501" r:id="rId230"/>
    <p:sldId id="502" r:id="rId231"/>
    <p:sldId id="503" r:id="rId232"/>
    <p:sldId id="507" r:id="rId23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itra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89214" autoAdjust="0"/>
  </p:normalViewPr>
  <p:slideViewPr>
    <p:cSldViewPr>
      <p:cViewPr>
        <p:scale>
          <a:sx n="66" d="100"/>
          <a:sy n="66" d="100"/>
        </p:scale>
        <p:origin x="-15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theme" Target="theme/theme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notesMaster" Target="notesMasters/notesMaster1.xml"/><Relationship Id="rId239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handoutMaster" Target="handoutMasters/handout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presProps" Target="presProp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FA02C6-30C9-42F9-944D-F9D503D669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3E5F5B-CE7F-4FB2-8E6A-AC4355DBB5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2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2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4.xml"/><Relationship Id="rId1" Type="http://schemas.openxmlformats.org/officeDocument/2006/relationships/notesMaster" Target="../notesMasters/notesMaster1.xml"/></Relationships>
</file>

<file path=ppt/notesSlides/_rels/notesSlide2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5.xml"/><Relationship Id="rId1" Type="http://schemas.openxmlformats.org/officeDocument/2006/relationships/notesMaster" Target="../notesMasters/notesMaster1.xml"/></Relationships>
</file>

<file path=ppt/notesSlides/_rels/notesSlide2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2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2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8.xml"/><Relationship Id="rId1" Type="http://schemas.openxmlformats.org/officeDocument/2006/relationships/notesMaster" Target="../notesMasters/notesMaster1.xml"/></Relationships>
</file>

<file path=ppt/notesSlides/_rels/notesSlide2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0.xml"/><Relationship Id="rId1" Type="http://schemas.openxmlformats.org/officeDocument/2006/relationships/notesMaster" Target="../notesMasters/notesMaster1.xml"/></Relationships>
</file>

<file path=ppt/notesSlides/_rels/notesSlide2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1.xml"/><Relationship Id="rId1" Type="http://schemas.openxmlformats.org/officeDocument/2006/relationships/notesMaster" Target="../notesMasters/notesMaster1.xml"/></Relationships>
</file>

<file path=ppt/notesSlides/_rels/notesSlide2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2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_rels/notesSlide2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4.xml"/><Relationship Id="rId1" Type="http://schemas.openxmlformats.org/officeDocument/2006/relationships/notesMaster" Target="../notesMasters/notesMaster1.xml"/></Relationships>
</file>

<file path=ppt/notesSlides/_rels/notesSlide2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5.xml"/><Relationship Id="rId1" Type="http://schemas.openxmlformats.org/officeDocument/2006/relationships/notesMaster" Target="../notesMasters/notesMaster1.xml"/></Relationships>
</file>

<file path=ppt/notesSlides/_rels/notesSlide2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2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_rels/notesSlide2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2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0.xml"/><Relationship Id="rId1" Type="http://schemas.openxmlformats.org/officeDocument/2006/relationships/notesMaster" Target="../notesMasters/notesMaster1.xml"/></Relationships>
</file>

<file path=ppt/notesSlides/_rels/notesSlide2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1.xml"/><Relationship Id="rId1" Type="http://schemas.openxmlformats.org/officeDocument/2006/relationships/notesMaster" Target="../notesMasters/notesMaster1.xml"/></Relationships>
</file>

<file path=ppt/notesSlides/_rels/notesSlide2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_rels/notesSlide2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3.xml"/><Relationship Id="rId1" Type="http://schemas.openxmlformats.org/officeDocument/2006/relationships/notesMaster" Target="../notesMasters/notesMaster1.xml"/></Relationships>
</file>

<file path=ppt/notesSlides/_rels/notesSlide2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4.xml"/><Relationship Id="rId1" Type="http://schemas.openxmlformats.org/officeDocument/2006/relationships/notesMaster" Target="../notesMasters/notesMaster1.xml"/></Relationships>
</file>

<file path=ppt/notesSlides/_rels/notesSlide2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5.xml"/><Relationship Id="rId1" Type="http://schemas.openxmlformats.org/officeDocument/2006/relationships/notesMaster" Target="../notesMasters/notesMaster1.xml"/></Relationships>
</file>

<file path=ppt/notesSlides/_rels/notesSlide2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2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7.xml"/><Relationship Id="rId1" Type="http://schemas.openxmlformats.org/officeDocument/2006/relationships/notesMaster" Target="../notesMasters/notesMaster1.xml"/></Relationships>
</file>

<file path=ppt/notesSlides/_rels/notesSlide2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8.xml"/><Relationship Id="rId1" Type="http://schemas.openxmlformats.org/officeDocument/2006/relationships/notesMaster" Target="../notesMasters/notesMaster1.xml"/></Relationships>
</file>

<file path=ppt/notesSlides/_rels/notesSlide2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0.xml"/><Relationship Id="rId1" Type="http://schemas.openxmlformats.org/officeDocument/2006/relationships/notesMaster" Target="../notesMasters/notesMaster1.xml"/></Relationships>
</file>

<file path=ppt/notesSlides/_rels/notesSlide2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1.xml"/><Relationship Id="rId1" Type="http://schemas.openxmlformats.org/officeDocument/2006/relationships/notesMaster" Target="../notesMasters/notesMaster1.xml"/></Relationships>
</file>

<file path=ppt/notesSlides/_rels/notesSlide2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6A952-F9E5-46DE-8C15-87F4A9FB28C3}" type="slidenum">
              <a:rPr lang="ar-SA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CEEFD-8F15-47DA-BFF5-46210F91A5A4}" type="slidenum">
              <a:rPr lang="ar-SA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76C25-4B87-4DC0-A69F-A82EEB4AD5CA}" type="slidenum">
              <a:rPr lang="ar-SA" smtClean="0">
                <a:latin typeface="Arial" charset="0"/>
                <a:cs typeface="Arial" charset="0"/>
              </a:rPr>
              <a:pPr/>
              <a:t>100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4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F360C-0AA2-4774-96A0-366319AB859D}" type="slidenum">
              <a:rPr lang="ar-SA" smtClean="0">
                <a:latin typeface="Arial" charset="0"/>
                <a:cs typeface="Arial" charset="0"/>
              </a:rPr>
              <a:pPr/>
              <a:t>101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CFF61-F051-494E-805D-95F52CAE87AB}" type="slidenum">
              <a:rPr lang="ar-SA" smtClean="0">
                <a:latin typeface="Arial" charset="0"/>
                <a:cs typeface="Arial" charset="0"/>
              </a:rPr>
              <a:pPr/>
              <a:t>102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6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56954-47EC-44BE-B7DB-06673AFB046C}" type="slidenum">
              <a:rPr lang="ar-SA" smtClean="0">
                <a:latin typeface="Arial" charset="0"/>
                <a:cs typeface="Arial" charset="0"/>
              </a:rPr>
              <a:pPr/>
              <a:t>103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7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5F982-611A-4072-B5A6-DA10465ABF89}" type="slidenum">
              <a:rPr lang="ar-SA" smtClean="0">
                <a:latin typeface="Arial" charset="0"/>
                <a:cs typeface="Arial" charset="0"/>
              </a:rPr>
              <a:pPr/>
              <a:t>104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007F5-D3CE-49AB-B4E8-14241AD50533}" type="slidenum">
              <a:rPr lang="ar-SA" smtClean="0">
                <a:latin typeface="Arial" charset="0"/>
                <a:cs typeface="Arial" charset="0"/>
              </a:rPr>
              <a:pPr/>
              <a:t>105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9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D547C-9C60-4275-8F08-BD45D9A5035C}" type="slidenum">
              <a:rPr lang="ar-SA" smtClean="0">
                <a:latin typeface="Arial" charset="0"/>
                <a:cs typeface="Arial" charset="0"/>
              </a:rPr>
              <a:pPr/>
              <a:t>106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0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AEE10-9F75-484B-8D54-2CD2D269FFBD}" type="slidenum">
              <a:rPr lang="ar-SA" smtClean="0">
                <a:latin typeface="Arial" charset="0"/>
                <a:cs typeface="Arial" charset="0"/>
              </a:rPr>
              <a:pPr/>
              <a:t>107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1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0F0A1-2AFE-4A13-AD65-F2C96F95FFDF}" type="slidenum">
              <a:rPr lang="ar-SA" smtClean="0">
                <a:latin typeface="Arial" charset="0"/>
                <a:cs typeface="Arial" charset="0"/>
              </a:rPr>
              <a:pPr/>
              <a:t>108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2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E8A48-815F-4733-8474-1C4440DEE063}" type="slidenum">
              <a:rPr lang="ar-SA" smtClean="0">
                <a:latin typeface="Arial" charset="0"/>
                <a:cs typeface="Arial" charset="0"/>
              </a:rPr>
              <a:pPr/>
              <a:t>109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57538-845E-4361-8405-D0F77F92593C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2ED09-D949-4D10-864E-F6CFCF6A142F}" type="slidenum">
              <a:rPr lang="ar-SA" smtClean="0">
                <a:latin typeface="Arial" charset="0"/>
                <a:cs typeface="Arial" charset="0"/>
              </a:rPr>
              <a:pPr/>
              <a:t>110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05EC0-3DA9-4B55-B402-1C9908746163}" type="slidenum">
              <a:rPr lang="ar-SA" smtClean="0">
                <a:latin typeface="Arial" charset="0"/>
                <a:cs typeface="Arial" charset="0"/>
              </a:rPr>
              <a:pPr/>
              <a:t>111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5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BAA74-D9C2-4E8F-857A-90182E41B65B}" type="slidenum">
              <a:rPr lang="ar-SA" smtClean="0">
                <a:latin typeface="Arial" charset="0"/>
                <a:cs typeface="Arial" charset="0"/>
              </a:rPr>
              <a:pPr/>
              <a:t>112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6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41350-7372-40F1-B081-7559944224D9}" type="slidenum">
              <a:rPr lang="ar-SA" smtClean="0">
                <a:latin typeface="Arial" charset="0"/>
                <a:cs typeface="Arial" charset="0"/>
              </a:rPr>
              <a:pPr/>
              <a:t>113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7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F44B6-6D56-4FEE-A54B-73ED3ED922A4}" type="slidenum">
              <a:rPr lang="ar-SA" smtClean="0">
                <a:latin typeface="Arial" charset="0"/>
                <a:cs typeface="Arial" charset="0"/>
              </a:rPr>
              <a:pPr/>
              <a:t>114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8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DEE0A-4D8B-4C96-9E90-C9CB64347E94}" type="slidenum">
              <a:rPr lang="ar-SA" smtClean="0">
                <a:latin typeface="Arial" charset="0"/>
                <a:cs typeface="Arial" charset="0"/>
              </a:rPr>
              <a:pPr/>
              <a:t>115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9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73E53-5A49-4486-BCF1-2C26CCEEC026}" type="slidenum">
              <a:rPr lang="ar-SA" smtClean="0">
                <a:latin typeface="Arial" charset="0"/>
                <a:cs typeface="Arial" charset="0"/>
              </a:rPr>
              <a:pPr/>
              <a:t>116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0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EF1B2-FAC7-401C-BABE-D66636F98DBF}" type="slidenum">
              <a:rPr lang="ar-SA" smtClean="0">
                <a:latin typeface="Arial" charset="0"/>
                <a:cs typeface="Arial" charset="0"/>
              </a:rPr>
              <a:pPr/>
              <a:t>117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1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6C7F1-B6F2-4E6B-9B83-4D0CE3CAD71B}" type="slidenum">
              <a:rPr lang="ar-SA" smtClean="0">
                <a:latin typeface="Arial" charset="0"/>
                <a:cs typeface="Arial" charset="0"/>
              </a:rPr>
              <a:pPr/>
              <a:t>118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2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C3FAF-C3CE-4406-9E47-99AF44146CFE}" type="slidenum">
              <a:rPr lang="ar-SA" smtClean="0">
                <a:latin typeface="Arial" charset="0"/>
                <a:cs typeface="Arial" charset="0"/>
              </a:rPr>
              <a:pPr/>
              <a:t>119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F25A7-34A4-417F-AC62-9EE8A1A1AE46}" type="slidenum">
              <a:rPr lang="ar-SA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7EFAE-FBD5-4987-B1EE-6037F4AB6C0B}" type="slidenum">
              <a:rPr lang="ar-SA" smtClean="0">
                <a:latin typeface="Arial" charset="0"/>
                <a:cs typeface="Arial" charset="0"/>
              </a:rPr>
              <a:pPr/>
              <a:t>120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4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CB714-95A1-4420-B7FA-34E232289AB4}" type="slidenum">
              <a:rPr lang="ar-SA" smtClean="0">
                <a:latin typeface="Arial" charset="0"/>
                <a:cs typeface="Arial" charset="0"/>
              </a:rPr>
              <a:pPr/>
              <a:t>121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DEFEC0-C2AB-4492-8F1E-B98B8C0871DC}" type="slidenum">
              <a:rPr lang="ar-SA" smtClean="0">
                <a:latin typeface="Arial" charset="0"/>
                <a:cs typeface="Arial" charset="0"/>
              </a:rPr>
              <a:pPr/>
              <a:t>122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6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FFA62-1B92-4537-9393-D530BDDCFDDB}" type="slidenum">
              <a:rPr lang="ar-SA" smtClean="0">
                <a:latin typeface="Arial" charset="0"/>
                <a:cs typeface="Arial" charset="0"/>
              </a:rPr>
              <a:pPr/>
              <a:t>123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77C42-C5E4-4F9F-BE5E-06D0FCBBA0F6}" type="slidenum">
              <a:rPr lang="ar-SA" smtClean="0">
                <a:latin typeface="Arial" charset="0"/>
                <a:cs typeface="Arial" charset="0"/>
              </a:rPr>
              <a:pPr/>
              <a:t>124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8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05E96-662B-4829-A867-EA761743119A}" type="slidenum">
              <a:rPr lang="ar-SA" smtClean="0">
                <a:latin typeface="Arial" charset="0"/>
                <a:cs typeface="Arial" charset="0"/>
              </a:rPr>
              <a:pPr/>
              <a:t>125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3182A-3AF0-4641-ABAD-AC8BF4D72F14}" type="slidenum">
              <a:rPr lang="ar-SA" smtClean="0">
                <a:latin typeface="Arial" charset="0"/>
                <a:cs typeface="Arial" charset="0"/>
              </a:rPr>
              <a:pPr/>
              <a:t>126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61EF4-6807-49EB-B8C2-3A7F3AFFB050}" type="slidenum">
              <a:rPr lang="ar-SA" smtClean="0">
                <a:latin typeface="Arial" charset="0"/>
                <a:cs typeface="Arial" charset="0"/>
              </a:rPr>
              <a:pPr/>
              <a:t>127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1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AB720-DEC7-4C5F-A6E4-DD13B2913915}" type="slidenum">
              <a:rPr lang="ar-SA" smtClean="0">
                <a:latin typeface="Arial" charset="0"/>
                <a:cs typeface="Arial" charset="0"/>
              </a:rPr>
              <a:pPr/>
              <a:t>128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E4E67-CA4D-4B4F-ACFC-17652E38F6C2}" type="slidenum">
              <a:rPr lang="ar-SA" smtClean="0">
                <a:latin typeface="Arial" charset="0"/>
                <a:cs typeface="Arial" charset="0"/>
              </a:rPr>
              <a:pPr/>
              <a:t>129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3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68EFE-74F3-4205-BDEA-1EB3EDAAEFF1}" type="slidenum">
              <a:rPr lang="ar-SA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DDBC7-69E5-4F5E-927C-45E50F9AE236}" type="slidenum">
              <a:rPr lang="ar-SA" smtClean="0">
                <a:latin typeface="Arial" charset="0"/>
                <a:cs typeface="Arial" charset="0"/>
              </a:rPr>
              <a:pPr/>
              <a:t>130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4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D9237-A0CD-4F0A-8C3D-57F645193F20}" type="slidenum">
              <a:rPr lang="ar-SA" smtClean="0">
                <a:latin typeface="Arial" charset="0"/>
                <a:cs typeface="Arial" charset="0"/>
              </a:rPr>
              <a:pPr/>
              <a:t>131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5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9FA78-FD95-4621-B577-1569F75A98C6}" type="slidenum">
              <a:rPr lang="ar-SA" smtClean="0">
                <a:latin typeface="Arial" charset="0"/>
                <a:cs typeface="Arial" charset="0"/>
              </a:rPr>
              <a:pPr/>
              <a:t>132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6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31AAB-783C-4DC6-99D8-4380D5D047CB}" type="slidenum">
              <a:rPr lang="ar-SA" smtClean="0">
                <a:latin typeface="Arial" charset="0"/>
                <a:cs typeface="Arial" charset="0"/>
              </a:rPr>
              <a:pPr/>
              <a:t>133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7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765AE-CB4D-44E8-9BE0-1F49546ACDBD}" type="slidenum">
              <a:rPr lang="ar-SA" smtClean="0">
                <a:latin typeface="Arial" charset="0"/>
                <a:cs typeface="Arial" charset="0"/>
              </a:rPr>
              <a:pPr/>
              <a:t>134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8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33AC8-7524-4690-BB30-0786D50D8376}" type="slidenum">
              <a:rPr lang="ar-SA" smtClean="0">
                <a:latin typeface="Arial" charset="0"/>
                <a:cs typeface="Arial" charset="0"/>
              </a:rPr>
              <a:pPr/>
              <a:t>135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9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6ABF4-1C14-4E6B-AEDF-3837DD55AEF8}" type="slidenum">
              <a:rPr lang="ar-SA" smtClean="0">
                <a:latin typeface="Arial" charset="0"/>
                <a:cs typeface="Arial" charset="0"/>
              </a:rPr>
              <a:pPr/>
              <a:t>136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F1CDA-9B1B-4F3F-98B5-B54A2BB4B5F2}" type="slidenum">
              <a:rPr lang="ar-SA" smtClean="0">
                <a:latin typeface="Arial" charset="0"/>
                <a:cs typeface="Arial" charset="0"/>
              </a:rPr>
              <a:pPr/>
              <a:t>137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1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EEDAB-7E92-4A05-A76B-715C2E4054D4}" type="slidenum">
              <a:rPr lang="ar-SA" smtClean="0">
                <a:latin typeface="Arial" charset="0"/>
                <a:cs typeface="Arial" charset="0"/>
              </a:rPr>
              <a:pPr/>
              <a:t>138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CE5A3-921E-4F0C-ABA7-BA6DA4CBDA9A}" type="slidenum">
              <a:rPr lang="ar-SA" smtClean="0">
                <a:latin typeface="Arial" charset="0"/>
                <a:cs typeface="Arial" charset="0"/>
              </a:rPr>
              <a:pPr/>
              <a:t>139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4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387E3-6F48-4ABD-9EC8-F1A36B1F1B73}" type="slidenum">
              <a:rPr lang="ar-SA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F43A2-9A24-41A5-9C62-F6C02430BE60}" type="slidenum">
              <a:rPr lang="ar-SA" smtClean="0">
                <a:latin typeface="Arial" charset="0"/>
                <a:cs typeface="Arial" charset="0"/>
              </a:rPr>
              <a:pPr/>
              <a:t>140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F00A60-CB2A-44CA-A3D8-AEF7096192FF}" type="slidenum">
              <a:rPr lang="ar-SA" smtClean="0">
                <a:latin typeface="Arial" charset="0"/>
                <a:cs typeface="Arial" charset="0"/>
              </a:rPr>
              <a:pPr/>
              <a:t>141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101F1-99BC-4D3B-9A5B-C066D77C18D0}" type="slidenum">
              <a:rPr lang="ar-SA" smtClean="0">
                <a:latin typeface="Arial" charset="0"/>
                <a:cs typeface="Arial" charset="0"/>
              </a:rPr>
              <a:pPr/>
              <a:t>142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0F4BC0-0D74-4063-B1EF-FA0CF2A028A9}" type="slidenum">
              <a:rPr lang="ar-SA" smtClean="0">
                <a:latin typeface="Arial" charset="0"/>
                <a:cs typeface="Arial" charset="0"/>
              </a:rPr>
              <a:pPr/>
              <a:t>143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8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C52CA-6114-4528-B312-491D2AB57BF5}" type="slidenum">
              <a:rPr lang="ar-SA" smtClean="0">
                <a:latin typeface="Arial" charset="0"/>
                <a:cs typeface="Arial" charset="0"/>
              </a:rPr>
              <a:pPr/>
              <a:t>144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660B5-2EAC-4E81-9314-DEB54F1AE6DC}" type="slidenum">
              <a:rPr lang="ar-SA" smtClean="0">
                <a:latin typeface="Arial" charset="0"/>
                <a:cs typeface="Arial" charset="0"/>
              </a:rPr>
              <a:pPr/>
              <a:t>145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52AF8-72BA-4A8D-9AC4-4F352EA172F9}" type="slidenum">
              <a:rPr lang="ar-SA" smtClean="0">
                <a:latin typeface="Arial" charset="0"/>
                <a:cs typeface="Arial" charset="0"/>
              </a:rPr>
              <a:pPr/>
              <a:t>146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6ACEA-C043-423A-9D62-8957D5D4CB47}" type="slidenum">
              <a:rPr lang="ar-SA" smtClean="0">
                <a:latin typeface="Arial" charset="0"/>
                <a:cs typeface="Arial" charset="0"/>
              </a:rPr>
              <a:pPr/>
              <a:t>147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A4540-7B18-48C5-A81B-551C593AB368}" type="slidenum">
              <a:rPr lang="ar-SA" smtClean="0">
                <a:latin typeface="Arial" charset="0"/>
                <a:cs typeface="Arial" charset="0"/>
              </a:rPr>
              <a:pPr/>
              <a:t>148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EA2A9-3CCF-481A-B25B-00DA08AFA8BD}" type="slidenum">
              <a:rPr lang="ar-SA" smtClean="0">
                <a:latin typeface="Arial" charset="0"/>
                <a:cs typeface="Arial" charset="0"/>
              </a:rPr>
              <a:pPr/>
              <a:t>149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E57AF-30EF-40B5-9677-C4E89A8F2772}" type="slidenum">
              <a:rPr lang="ar-SA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87E11-8EC2-4B0B-8806-E9AB1B632735}" type="slidenum">
              <a:rPr lang="ar-SA" smtClean="0">
                <a:latin typeface="Arial" charset="0"/>
                <a:cs typeface="Arial" charset="0"/>
              </a:rPr>
              <a:pPr/>
              <a:t>150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EEC69-2ED1-4B58-A7E4-E155B60B4687}" type="slidenum">
              <a:rPr lang="ar-SA" smtClean="0">
                <a:latin typeface="Arial" charset="0"/>
                <a:cs typeface="Arial" charset="0"/>
              </a:rPr>
              <a:pPr/>
              <a:t>151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6E2B7-3573-40D2-9F05-278DA1F404A7}" type="slidenum">
              <a:rPr lang="ar-SA" smtClean="0">
                <a:latin typeface="Arial" charset="0"/>
                <a:cs typeface="Arial" charset="0"/>
              </a:rPr>
              <a:pPr/>
              <a:t>152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DF1B6-A946-4488-B023-D2752300C2DF}" type="slidenum">
              <a:rPr lang="ar-SA" smtClean="0">
                <a:latin typeface="Arial" charset="0"/>
                <a:cs typeface="Arial" charset="0"/>
              </a:rPr>
              <a:pPr/>
              <a:t>153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8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35B42-D1C6-4300-9F0B-78C290A40482}" type="slidenum">
              <a:rPr lang="ar-SA" smtClean="0">
                <a:latin typeface="Arial" charset="0"/>
                <a:cs typeface="Arial" charset="0"/>
              </a:rPr>
              <a:pPr/>
              <a:t>154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CA607-059D-46FF-8342-E2D714743867}" type="slidenum">
              <a:rPr lang="ar-SA" smtClean="0">
                <a:latin typeface="Arial" charset="0"/>
                <a:cs typeface="Arial" charset="0"/>
              </a:rPr>
              <a:pPr/>
              <a:t>155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18A3E0-FAB3-4F4B-9EFA-777F49FF9ADE}" type="slidenum">
              <a:rPr lang="ar-SA" smtClean="0">
                <a:latin typeface="Arial" charset="0"/>
                <a:cs typeface="Arial" charset="0"/>
              </a:rPr>
              <a:pPr/>
              <a:t>156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BEB19-BEB8-4A09-BCF6-B80D32456CC5}" type="slidenum">
              <a:rPr lang="ar-SA" smtClean="0">
                <a:latin typeface="Arial" charset="0"/>
                <a:cs typeface="Arial" charset="0"/>
              </a:rPr>
              <a:pPr/>
              <a:t>157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2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C5984-0795-4D40-B156-25F080F411EE}" type="slidenum">
              <a:rPr lang="ar-SA" smtClean="0">
                <a:latin typeface="Arial" charset="0"/>
                <a:cs typeface="Arial" charset="0"/>
              </a:rPr>
              <a:pPr/>
              <a:t>158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3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AD197-88CD-423B-A784-3F5C3BA5336C}" type="slidenum">
              <a:rPr lang="ar-SA" smtClean="0">
                <a:latin typeface="Arial" charset="0"/>
                <a:cs typeface="Arial" charset="0"/>
              </a:rPr>
              <a:pPr/>
              <a:t>159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4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484F0-333F-4477-9B3B-461A19DC0CD1}" type="slidenum">
              <a:rPr lang="ar-SA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B12D6-F62D-41FA-A917-7760E51EB633}" type="slidenum">
              <a:rPr lang="ar-SA" smtClean="0">
                <a:latin typeface="Arial" charset="0"/>
                <a:cs typeface="Arial" charset="0"/>
              </a:rPr>
              <a:pPr/>
              <a:t>160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5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1C1E8-91C8-4A28-8B54-823C0C44BD93}" type="slidenum">
              <a:rPr lang="ar-SA" smtClean="0">
                <a:latin typeface="Arial" charset="0"/>
                <a:cs typeface="Arial" charset="0"/>
              </a:rPr>
              <a:pPr/>
              <a:t>161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6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78C3C-5FCE-47FA-9FAB-31DB20B577BA}" type="slidenum">
              <a:rPr lang="ar-SA" smtClean="0">
                <a:latin typeface="Arial" charset="0"/>
                <a:cs typeface="Arial" charset="0"/>
              </a:rPr>
              <a:pPr/>
              <a:t>162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7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151D9-E193-4345-96E7-5F65B841B540}" type="slidenum">
              <a:rPr lang="ar-SA" smtClean="0">
                <a:latin typeface="Arial" charset="0"/>
                <a:cs typeface="Arial" charset="0"/>
              </a:rPr>
              <a:pPr/>
              <a:t>163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8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83930-F842-4898-8EC5-B1F35FE491F8}" type="slidenum">
              <a:rPr lang="ar-SA" smtClean="0">
                <a:latin typeface="Arial" charset="0"/>
                <a:cs typeface="Arial" charset="0"/>
              </a:rPr>
              <a:pPr/>
              <a:t>164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09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B8F70-ECE1-495B-A56D-C0D0CBEB72BE}" type="slidenum">
              <a:rPr lang="ar-SA" smtClean="0">
                <a:latin typeface="Arial" charset="0"/>
                <a:cs typeface="Arial" charset="0"/>
              </a:rPr>
              <a:pPr/>
              <a:t>165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4640E-428A-44C1-918F-E1269597F14A}" type="slidenum">
              <a:rPr lang="ar-SA" smtClean="0">
                <a:latin typeface="Arial" charset="0"/>
                <a:cs typeface="Arial" charset="0"/>
              </a:rPr>
              <a:pPr/>
              <a:t>166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1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045BE-8074-4719-A247-C490273CE8D6}" type="slidenum">
              <a:rPr lang="ar-SA" smtClean="0">
                <a:latin typeface="Arial" charset="0"/>
                <a:cs typeface="Arial" charset="0"/>
              </a:rPr>
              <a:pPr/>
              <a:t>167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2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D9FCF-AA2C-41AE-82D2-7F07533720E0}" type="slidenum">
              <a:rPr lang="ar-SA" smtClean="0">
                <a:latin typeface="Arial" charset="0"/>
                <a:cs typeface="Arial" charset="0"/>
              </a:rPr>
              <a:pPr/>
              <a:t>168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3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DD774-37D5-4028-899A-A5CB7269B4B4}" type="slidenum">
              <a:rPr lang="ar-SA" smtClean="0">
                <a:latin typeface="Arial" charset="0"/>
                <a:cs typeface="Arial" charset="0"/>
              </a:rPr>
              <a:pPr/>
              <a:t>169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4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2615-4980-4AD5-914F-8C3332AD9519}" type="slidenum">
              <a:rPr lang="ar-SA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CD96E-398F-4F8C-AFF8-845137C7A9B6}" type="slidenum">
              <a:rPr lang="ar-SA" smtClean="0">
                <a:latin typeface="Arial" charset="0"/>
                <a:cs typeface="Arial" charset="0"/>
              </a:rPr>
              <a:pPr/>
              <a:t>170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5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28AE5-FA98-4D29-B5B9-615D8F17CD29}" type="slidenum">
              <a:rPr lang="ar-SA" smtClean="0">
                <a:latin typeface="Arial" charset="0"/>
                <a:cs typeface="Arial" charset="0"/>
              </a:rPr>
              <a:pPr/>
              <a:t>171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90322-6916-4F5B-80E5-BA32FAE2E2EB}" type="slidenum">
              <a:rPr lang="ar-SA" smtClean="0">
                <a:latin typeface="Arial" charset="0"/>
                <a:cs typeface="Arial" charset="0"/>
              </a:rPr>
              <a:pPr/>
              <a:t>172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7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82FA1-9052-4A69-83F6-5B1033A0D735}" type="slidenum">
              <a:rPr lang="ar-SA" smtClean="0">
                <a:latin typeface="Arial" charset="0"/>
                <a:cs typeface="Arial" charset="0"/>
              </a:rPr>
              <a:pPr/>
              <a:t>173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8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42CD1-3B24-45B5-93F1-5181978A05AD}" type="slidenum">
              <a:rPr lang="ar-SA" smtClean="0">
                <a:latin typeface="Arial" charset="0"/>
                <a:cs typeface="Arial" charset="0"/>
              </a:rPr>
              <a:pPr/>
              <a:t>174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9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F216E-F753-4581-9666-898AA7B5B10F}" type="slidenum">
              <a:rPr lang="ar-SA" smtClean="0">
                <a:latin typeface="Arial" charset="0"/>
                <a:cs typeface="Arial" charset="0"/>
              </a:rPr>
              <a:pPr/>
              <a:t>175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0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C24D2-FAC2-4344-887E-F3CBDC068AD2}" type="slidenum">
              <a:rPr lang="ar-SA" smtClean="0">
                <a:latin typeface="Arial" charset="0"/>
                <a:cs typeface="Arial" charset="0"/>
              </a:rPr>
              <a:pPr/>
              <a:t>176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1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52CA4-1A3F-4DE3-BBFD-D2D9EA8E6B97}" type="slidenum">
              <a:rPr lang="ar-SA" smtClean="0">
                <a:latin typeface="Arial" charset="0"/>
                <a:cs typeface="Arial" charset="0"/>
              </a:rPr>
              <a:pPr/>
              <a:t>177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061406-EE6A-4823-BF72-5AB0614E63AE}" type="slidenum">
              <a:rPr lang="ar-SA" smtClean="0">
                <a:latin typeface="Arial" charset="0"/>
                <a:cs typeface="Arial" charset="0"/>
              </a:rPr>
              <a:pPr/>
              <a:t>178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3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D1A7C-8306-49DC-BCF9-A9A6DF6C5676}" type="slidenum">
              <a:rPr lang="ar-SA" smtClean="0">
                <a:latin typeface="Arial" charset="0"/>
                <a:cs typeface="Arial" charset="0"/>
              </a:rPr>
              <a:pPr/>
              <a:t>179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C166C0-326D-4A8C-8D99-11E039ABCD82}" type="slidenum">
              <a:rPr lang="ar-SA" smtClean="0">
                <a:latin typeface="Arial" charset="0"/>
                <a:cs typeface="Arial" charset="0"/>
              </a:rPr>
              <a:pPr/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55D6C-E728-47E1-B9CE-969C8EF413F9}" type="slidenum">
              <a:rPr lang="ar-SA" smtClean="0">
                <a:latin typeface="Arial" charset="0"/>
                <a:cs typeface="Arial" charset="0"/>
              </a:rPr>
              <a:pPr/>
              <a:t>180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5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6556A-42C1-4321-BB6F-A0736741D015}" type="slidenum">
              <a:rPr lang="ar-SA" smtClean="0">
                <a:latin typeface="Arial" charset="0"/>
                <a:cs typeface="Arial" charset="0"/>
              </a:rPr>
              <a:pPr/>
              <a:t>181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7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A2540-6B9E-4893-BF28-71FEB3FC9FFE}" type="slidenum">
              <a:rPr lang="ar-SA" smtClean="0">
                <a:latin typeface="Arial" charset="0"/>
                <a:cs typeface="Arial" charset="0"/>
              </a:rPr>
              <a:pPr/>
              <a:t>182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8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EDC4D-C32C-4D53-8123-9383D89D97C9}" type="slidenum">
              <a:rPr lang="ar-SA" smtClean="0">
                <a:latin typeface="Arial" charset="0"/>
                <a:cs typeface="Arial" charset="0"/>
              </a:rPr>
              <a:pPr/>
              <a:t>183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29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B3762-DB27-4138-9B9B-133425C6C058}" type="slidenum">
              <a:rPr lang="ar-SA" smtClean="0">
                <a:latin typeface="Arial" charset="0"/>
                <a:cs typeface="Arial" charset="0"/>
              </a:rPr>
              <a:pPr/>
              <a:t>184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C869C-1262-4DF4-837B-52E72823878F}" type="slidenum">
              <a:rPr lang="ar-SA" smtClean="0">
                <a:latin typeface="Arial" charset="0"/>
                <a:cs typeface="Arial" charset="0"/>
              </a:rPr>
              <a:pPr/>
              <a:t>185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1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C814F0-9866-43D1-A285-9511C6F41C17}" type="slidenum">
              <a:rPr lang="ar-SA" smtClean="0">
                <a:latin typeface="Arial" charset="0"/>
                <a:cs typeface="Arial" charset="0"/>
              </a:rPr>
              <a:pPr/>
              <a:t>186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2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67CCA-B377-4516-8235-0D74A57C234F}" type="slidenum">
              <a:rPr lang="ar-SA" smtClean="0">
                <a:latin typeface="Arial" charset="0"/>
                <a:cs typeface="Arial" charset="0"/>
              </a:rPr>
              <a:pPr/>
              <a:t>187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3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B8258-39E0-4B4E-B494-2B1224FA14F9}" type="slidenum">
              <a:rPr lang="ar-SA" smtClean="0">
                <a:latin typeface="Arial" charset="0"/>
                <a:cs typeface="Arial" charset="0"/>
              </a:rPr>
              <a:pPr/>
              <a:t>188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4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03498-9402-4298-A83F-6FBD23A13F05}" type="slidenum">
              <a:rPr lang="ar-SA" smtClean="0">
                <a:latin typeface="Arial" charset="0"/>
                <a:cs typeface="Arial" charset="0"/>
              </a:rPr>
              <a:pPr/>
              <a:t>189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5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58B00-F475-4DF2-8296-033C475090B2}" type="slidenum">
              <a:rPr lang="ar-SA" smtClean="0">
                <a:latin typeface="Arial" charset="0"/>
                <a:cs typeface="Arial" charset="0"/>
              </a:rPr>
              <a:pPr/>
              <a:t>19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14E10-14FD-4BBB-A36E-58552C3B5318}" type="slidenum">
              <a:rPr lang="ar-SA" smtClean="0">
                <a:latin typeface="Arial" charset="0"/>
                <a:cs typeface="Arial" charset="0"/>
              </a:rPr>
              <a:pPr/>
              <a:t>190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6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A7C44-FB2C-454A-83B1-698E57E8D5DB}" type="slidenum">
              <a:rPr lang="ar-SA" smtClean="0">
                <a:latin typeface="Arial" charset="0"/>
                <a:cs typeface="Arial" charset="0"/>
              </a:rPr>
              <a:pPr/>
              <a:t>191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7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A63A2-8E99-4AAD-AC43-0642EAC8E762}" type="slidenum">
              <a:rPr lang="ar-SA" smtClean="0">
                <a:latin typeface="Arial" charset="0"/>
                <a:cs typeface="Arial" charset="0"/>
              </a:rPr>
              <a:pPr/>
              <a:t>192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8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0B0FB-866A-41E0-A1B1-50CAD1A82F92}" type="slidenum">
              <a:rPr lang="ar-SA" smtClean="0">
                <a:latin typeface="Arial" charset="0"/>
                <a:cs typeface="Arial" charset="0"/>
              </a:rPr>
              <a:pPr/>
              <a:t>193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39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A35FFB-CA29-4FFE-B45C-6C24858FA8D2}" type="slidenum">
              <a:rPr lang="ar-SA" smtClean="0">
                <a:latin typeface="Arial" charset="0"/>
                <a:cs typeface="Arial" charset="0"/>
              </a:rPr>
              <a:pPr/>
              <a:t>194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0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2947C-86B3-41F8-AB2F-F2F7D6F16938}" type="slidenum">
              <a:rPr lang="ar-SA" smtClean="0">
                <a:latin typeface="Arial" charset="0"/>
                <a:cs typeface="Arial" charset="0"/>
              </a:rPr>
              <a:pPr/>
              <a:t>195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1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0A345-6EC3-4C42-9AAC-B65CA4F3A2F8}" type="slidenum">
              <a:rPr lang="ar-SA" smtClean="0">
                <a:latin typeface="Arial" charset="0"/>
                <a:cs typeface="Arial" charset="0"/>
              </a:rPr>
              <a:pPr/>
              <a:t>196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6B82B-7659-42DC-BE08-CB14DEF4B3C3}" type="slidenum">
              <a:rPr lang="ar-SA" smtClean="0">
                <a:latin typeface="Arial" charset="0"/>
                <a:cs typeface="Arial" charset="0"/>
              </a:rPr>
              <a:pPr/>
              <a:t>197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3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6C1C4-7800-412D-8C26-E7800926A8BB}" type="slidenum">
              <a:rPr lang="ar-SA" smtClean="0">
                <a:latin typeface="Arial" charset="0"/>
                <a:cs typeface="Arial" charset="0"/>
              </a:rPr>
              <a:pPr/>
              <a:t>198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4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60AF8-7097-45A3-A858-81436A12BB7B}" type="slidenum">
              <a:rPr lang="ar-SA" smtClean="0">
                <a:latin typeface="Arial" charset="0"/>
                <a:cs typeface="Arial" charset="0"/>
              </a:rPr>
              <a:pPr/>
              <a:t>199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5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22738-F74A-4816-A7F9-19B8336CEBF4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6238C-2FB1-48B7-9B7D-4F7462662060}" type="slidenum">
              <a:rPr lang="ar-SA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ACC0EF-F861-4E83-BD12-1F71AB3B1F9E}" type="slidenum">
              <a:rPr lang="ar-SA" smtClean="0">
                <a:latin typeface="Arial" charset="0"/>
                <a:cs typeface="Arial" charset="0"/>
              </a:rPr>
              <a:pPr/>
              <a:t>200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6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E6269-3570-4CA5-9FC3-BD9B854D485F}" type="slidenum">
              <a:rPr lang="ar-SA" smtClean="0">
                <a:latin typeface="Arial" charset="0"/>
                <a:cs typeface="Arial" charset="0"/>
              </a:rPr>
              <a:pPr/>
              <a:t>201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7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30FA07-2CAD-4481-9E98-DDC17929E327}" type="slidenum">
              <a:rPr lang="ar-SA" smtClean="0">
                <a:latin typeface="Arial" charset="0"/>
                <a:cs typeface="Arial" charset="0"/>
              </a:rPr>
              <a:pPr/>
              <a:t>202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8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F380A-8669-45AE-A677-CE63B26223F4}" type="slidenum">
              <a:rPr lang="ar-SA" smtClean="0">
                <a:latin typeface="Arial" charset="0"/>
                <a:cs typeface="Arial" charset="0"/>
              </a:rPr>
              <a:pPr/>
              <a:t>203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49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406AB-6499-4944-9FED-4186BC88C025}" type="slidenum">
              <a:rPr lang="ar-SA" smtClean="0">
                <a:latin typeface="Arial" charset="0"/>
                <a:cs typeface="Arial" charset="0"/>
              </a:rPr>
              <a:pPr/>
              <a:t>204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0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2F81E-21FE-4470-B4EA-662A46891528}" type="slidenum">
              <a:rPr lang="ar-SA" smtClean="0">
                <a:latin typeface="Arial" charset="0"/>
                <a:cs typeface="Arial" charset="0"/>
              </a:rPr>
              <a:pPr/>
              <a:t>205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1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E77FE-A029-497F-9463-6EAD0FE40020}" type="slidenum">
              <a:rPr lang="ar-SA" smtClean="0">
                <a:latin typeface="Arial" charset="0"/>
                <a:cs typeface="Arial" charset="0"/>
              </a:rPr>
              <a:pPr/>
              <a:t>206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2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77412-53D3-4E25-9919-9FC7D4312161}" type="slidenum">
              <a:rPr lang="ar-SA" smtClean="0">
                <a:latin typeface="Arial" charset="0"/>
                <a:cs typeface="Arial" charset="0"/>
              </a:rPr>
              <a:pPr/>
              <a:t>207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3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3F09B-6035-4AAB-85DC-14E381135950}" type="slidenum">
              <a:rPr lang="ar-SA" smtClean="0">
                <a:latin typeface="Arial" charset="0"/>
                <a:cs typeface="Arial" charset="0"/>
              </a:rPr>
              <a:pPr/>
              <a:t>208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4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AB498-8011-4E3B-8578-C39446FED93F}" type="slidenum">
              <a:rPr lang="ar-SA" smtClean="0">
                <a:latin typeface="Arial" charset="0"/>
                <a:cs typeface="Arial" charset="0"/>
              </a:rPr>
              <a:pPr/>
              <a:t>209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5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5F615-09A8-48E8-9047-6B84585B2942}" type="slidenum">
              <a:rPr lang="ar-SA" smtClean="0">
                <a:latin typeface="Arial" charset="0"/>
                <a:cs typeface="Arial" charset="0"/>
              </a:rPr>
              <a:pPr/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BACE0-4AC9-4B32-9F87-1B1BC82DB8C9}" type="slidenum">
              <a:rPr lang="ar-SA" smtClean="0">
                <a:latin typeface="Arial" charset="0"/>
                <a:cs typeface="Arial" charset="0"/>
              </a:rPr>
              <a:pPr/>
              <a:t>210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6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85164-6986-4985-864E-CDE6C6476EBA}" type="slidenum">
              <a:rPr lang="ar-SA" smtClean="0">
                <a:latin typeface="Arial" charset="0"/>
                <a:cs typeface="Arial" charset="0"/>
              </a:rPr>
              <a:pPr/>
              <a:t>211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7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6A1B9-BB63-4AA7-895E-9C738891C7BB}" type="slidenum">
              <a:rPr lang="ar-SA" smtClean="0">
                <a:latin typeface="Arial" charset="0"/>
                <a:cs typeface="Arial" charset="0"/>
              </a:rPr>
              <a:pPr/>
              <a:t>212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8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EF6E2D-BD1F-4A2F-A3E9-523DB5A8699C}" type="slidenum">
              <a:rPr lang="ar-SA" smtClean="0">
                <a:latin typeface="Arial" charset="0"/>
                <a:cs typeface="Arial" charset="0"/>
              </a:rPr>
              <a:pPr/>
              <a:t>213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9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38A745-5F97-488E-82DC-847B06D8B4B2}" type="slidenum">
              <a:rPr lang="ar-SA" smtClean="0">
                <a:latin typeface="Arial" charset="0"/>
                <a:cs typeface="Arial" charset="0"/>
              </a:rPr>
              <a:pPr/>
              <a:t>214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0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95CAC-AB6A-40EB-A6F8-B31843E49337}" type="slidenum">
              <a:rPr lang="ar-SA" smtClean="0">
                <a:latin typeface="Arial" charset="0"/>
                <a:cs typeface="Arial" charset="0"/>
              </a:rPr>
              <a:pPr/>
              <a:t>215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1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C168E-FE4D-41A2-ABE4-D6694B3D6FB2}" type="slidenum">
              <a:rPr lang="ar-SA" smtClean="0">
                <a:latin typeface="Arial" charset="0"/>
                <a:cs typeface="Arial" charset="0"/>
              </a:rPr>
              <a:pPr/>
              <a:t>216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2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BEE05-304F-4254-80E4-3DC4E990DCD4}" type="slidenum">
              <a:rPr lang="ar-SA" smtClean="0">
                <a:latin typeface="Arial" charset="0"/>
                <a:cs typeface="Arial" charset="0"/>
              </a:rPr>
              <a:pPr/>
              <a:t>217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3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4A42C-E34A-416C-9CC4-81438BB63139}" type="slidenum">
              <a:rPr lang="ar-SA" smtClean="0">
                <a:latin typeface="Arial" charset="0"/>
                <a:cs typeface="Arial" charset="0"/>
              </a:rPr>
              <a:pPr/>
              <a:t>218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4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0068C0-5688-4DF6-B840-E24EF91A4C9A}" type="slidenum">
              <a:rPr lang="ar-SA" smtClean="0">
                <a:latin typeface="Arial" charset="0"/>
                <a:cs typeface="Arial" charset="0"/>
              </a:rPr>
              <a:pPr/>
              <a:t>219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5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8FE92-9D6F-432B-B885-AC13A0FFB1EF}" type="slidenum">
              <a:rPr lang="ar-SA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DD5C7-B52A-4BD0-8C76-6CADD1908483}" type="slidenum">
              <a:rPr lang="ar-SA" smtClean="0">
                <a:latin typeface="Arial" charset="0"/>
                <a:cs typeface="Arial" charset="0"/>
              </a:rPr>
              <a:pPr/>
              <a:t>220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6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421E7-152B-436C-BCE5-7C72130E0668}" type="slidenum">
              <a:rPr lang="ar-SA" smtClean="0">
                <a:latin typeface="Arial" charset="0"/>
                <a:cs typeface="Arial" charset="0"/>
              </a:rPr>
              <a:pPr/>
              <a:t>221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7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F949A-E66A-4D65-AEFC-AFCFB9669493}" type="slidenum">
              <a:rPr lang="ar-SA" smtClean="0">
                <a:latin typeface="Arial" charset="0"/>
                <a:cs typeface="Arial" charset="0"/>
              </a:rPr>
              <a:pPr/>
              <a:t>222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8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633AE-7522-4349-87C5-11B0952B9D95}" type="slidenum">
              <a:rPr lang="ar-SA" smtClean="0">
                <a:latin typeface="Arial" charset="0"/>
                <a:cs typeface="Arial" charset="0"/>
              </a:rPr>
              <a:pPr/>
              <a:t>223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0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80953-2D5B-4018-84E9-7C1F7AC7BC27}" type="slidenum">
              <a:rPr lang="ar-SA" smtClean="0">
                <a:latin typeface="Arial" charset="0"/>
                <a:cs typeface="Arial" charset="0"/>
              </a:rPr>
              <a:pPr/>
              <a:t>224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1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4BF68-9108-4F58-80B8-F01316CC634E}" type="slidenum">
              <a:rPr lang="ar-SA" smtClean="0">
                <a:latin typeface="Arial" charset="0"/>
                <a:cs typeface="Arial" charset="0"/>
              </a:rPr>
              <a:pPr/>
              <a:t>225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2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36C56-CCDA-404A-8A71-2F56E27AD4D7}" type="slidenum">
              <a:rPr lang="ar-SA" smtClean="0">
                <a:latin typeface="Arial" charset="0"/>
                <a:cs typeface="Arial" charset="0"/>
              </a:rPr>
              <a:pPr/>
              <a:t>226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3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1DD91-A506-4D4C-B1D9-97FAF92421AE}" type="slidenum">
              <a:rPr lang="ar-SA" smtClean="0">
                <a:latin typeface="Arial" charset="0"/>
                <a:cs typeface="Arial" charset="0"/>
              </a:rPr>
              <a:pPr/>
              <a:t>227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4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475CC-8467-48CD-B580-37A60F48FBA6}" type="slidenum">
              <a:rPr lang="ar-SA" smtClean="0">
                <a:latin typeface="Arial" charset="0"/>
                <a:cs typeface="Arial" charset="0"/>
              </a:rPr>
              <a:pPr/>
              <a:t>228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5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47F27-AAAA-4CAD-B6CD-6EA7438687C0}" type="slidenum">
              <a:rPr lang="ar-SA" smtClean="0">
                <a:latin typeface="Arial" charset="0"/>
                <a:cs typeface="Arial" charset="0"/>
              </a:rPr>
              <a:pPr/>
              <a:t>229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6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09CC7E-3733-499E-9DAD-5FFB34FF6DFC}" type="slidenum">
              <a:rPr lang="ar-SA" smtClean="0">
                <a:latin typeface="Arial" charset="0"/>
                <a:cs typeface="Arial" charset="0"/>
              </a:rPr>
              <a:pPr/>
              <a:t>23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C2F14-465B-43FD-91B8-86A6AD524526}" type="slidenum">
              <a:rPr lang="ar-SA" smtClean="0">
                <a:latin typeface="Arial" charset="0"/>
                <a:cs typeface="Arial" charset="0"/>
              </a:rPr>
              <a:pPr/>
              <a:t>230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7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5DACB-F945-4EF8-ACF2-56508DE39E08}" type="slidenum">
              <a:rPr lang="ar-SA" smtClean="0">
                <a:latin typeface="Arial" charset="0"/>
                <a:cs typeface="Arial" charset="0"/>
              </a:rPr>
              <a:pPr/>
              <a:t>231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8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B9F6F-2BDB-4185-B17C-19611C65BB09}" type="slidenum">
              <a:rPr lang="ar-SA" smtClean="0">
                <a:latin typeface="Arial" charset="0"/>
                <a:cs typeface="Arial" charset="0"/>
              </a:rPr>
              <a:pPr/>
              <a:t>232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79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065E4-E63B-4240-8DFB-5669B3FEFFD9}" type="slidenum">
              <a:rPr lang="ar-SA" smtClean="0">
                <a:latin typeface="Arial" charset="0"/>
                <a:cs typeface="Arial" charset="0"/>
              </a:rPr>
              <a:pPr/>
              <a:t>24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0BC77D-15E0-4E59-A7BF-AEE5F77399EF}" type="slidenum">
              <a:rPr lang="ar-SA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804B0-2D69-487F-B6D4-7BF292ED17E8}" type="slidenum">
              <a:rPr lang="ar-SA" smtClean="0">
                <a:latin typeface="Arial" charset="0"/>
                <a:cs typeface="Arial" charset="0"/>
              </a:rPr>
              <a:pPr/>
              <a:t>26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B7FB8-ACC9-4D13-82C1-3EA060F3AD6C}" type="slidenum">
              <a:rPr lang="ar-SA" smtClean="0">
                <a:latin typeface="Arial" charset="0"/>
                <a:cs typeface="Arial" charset="0"/>
              </a:rPr>
              <a:pPr/>
              <a:t>27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BA5D7-D910-46E9-BEDA-196AABA48039}" type="slidenum">
              <a:rPr lang="ar-SA" smtClean="0">
                <a:latin typeface="Arial" charset="0"/>
                <a:cs typeface="Arial" charset="0"/>
              </a:rPr>
              <a:pPr/>
              <a:t>28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7F32B-267B-43BA-90A5-B3AEA4BBCB50}" type="slidenum">
              <a:rPr lang="ar-SA" smtClean="0">
                <a:latin typeface="Arial" charset="0"/>
                <a:cs typeface="Arial" charset="0"/>
              </a:rPr>
              <a:pPr/>
              <a:t>29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1E2EB-FBBD-48C0-B148-4705F106086D}" type="slidenum">
              <a:rPr lang="ar-SA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D0CAF-91A6-4835-BCC8-23FFB381B773}" type="slidenum">
              <a:rPr lang="ar-SA" smtClean="0">
                <a:latin typeface="Arial" charset="0"/>
                <a:cs typeface="Arial" charset="0"/>
              </a:rPr>
              <a:pPr/>
              <a:t>30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04102-B004-4C1A-B11C-C83FE4C4A8C6}" type="slidenum">
              <a:rPr lang="ar-SA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6EEF9-1DF3-409A-AA40-19FF7607A045}" type="slidenum">
              <a:rPr lang="ar-SA" smtClean="0">
                <a:latin typeface="Arial" charset="0"/>
                <a:cs typeface="Arial" charset="0"/>
              </a:rPr>
              <a:pPr/>
              <a:t>32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81D1F-38BF-4025-BB18-FC08E542C1E7}" type="slidenum">
              <a:rPr lang="ar-SA" smtClean="0">
                <a:latin typeface="Arial" charset="0"/>
                <a:cs typeface="Arial" charset="0"/>
              </a:rPr>
              <a:pPr/>
              <a:t>33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F2951-A4F9-4229-B4F4-18090C021B0A}" type="slidenum">
              <a:rPr lang="ar-SA" smtClean="0">
                <a:latin typeface="Arial" charset="0"/>
                <a:cs typeface="Arial" charset="0"/>
              </a:rPr>
              <a:pPr/>
              <a:t>34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DA38C-57DC-4113-8595-A3287B7EBA3A}" type="slidenum">
              <a:rPr lang="ar-SA" smtClean="0">
                <a:latin typeface="Arial" charset="0"/>
                <a:cs typeface="Arial" charset="0"/>
              </a:rPr>
              <a:pPr/>
              <a:t>35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95DC5-15E9-46E0-907B-20AC0F5BD834}" type="slidenum">
              <a:rPr lang="ar-SA" smtClean="0">
                <a:latin typeface="Arial" charset="0"/>
                <a:cs typeface="Arial" charset="0"/>
              </a:rPr>
              <a:pPr/>
              <a:t>36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E5E44-2A56-4F87-9957-DE1030902B1C}" type="slidenum">
              <a:rPr lang="ar-SA" smtClean="0">
                <a:latin typeface="Arial" charset="0"/>
                <a:cs typeface="Arial" charset="0"/>
              </a:rPr>
              <a:pPr/>
              <a:t>37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9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7860F-E6FB-4EDC-8D51-A49436FC66CD}" type="slidenum">
              <a:rPr lang="ar-SA" smtClean="0">
                <a:latin typeface="Arial" charset="0"/>
                <a:cs typeface="Arial" charset="0"/>
              </a:rPr>
              <a:pPr/>
              <a:t>38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9856D-1C26-4A0F-AD58-BA163524758F}" type="slidenum">
              <a:rPr lang="ar-SA" smtClean="0">
                <a:latin typeface="Arial" charset="0"/>
                <a:cs typeface="Arial" charset="0"/>
              </a:rPr>
              <a:pPr/>
              <a:t>39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1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0F602-75B5-445B-9BFC-7BB091C31B9C}" type="slidenum">
              <a:rPr lang="ar-SA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4869B-338B-40C0-BC8D-B5B0FE8B7DBC}" type="slidenum">
              <a:rPr lang="ar-SA" smtClean="0">
                <a:latin typeface="Arial" charset="0"/>
                <a:cs typeface="Arial" charset="0"/>
              </a:rPr>
              <a:pPr/>
              <a:t>40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3E72C-CEF6-4E59-BF54-9B25080F00CF}" type="slidenum">
              <a:rPr lang="ar-SA" smtClean="0">
                <a:latin typeface="Arial" charset="0"/>
                <a:cs typeface="Arial" charset="0"/>
              </a:rPr>
              <a:pPr/>
              <a:t>41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3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5164F-AECC-40B6-B079-1FDB82A625D3}" type="slidenum">
              <a:rPr lang="ar-SA" smtClean="0">
                <a:latin typeface="Arial" charset="0"/>
                <a:cs typeface="Arial" charset="0"/>
              </a:rPr>
              <a:pPr/>
              <a:t>42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AEC9A-E86A-4CBD-B92A-E0C01F599AE0}" type="slidenum">
              <a:rPr lang="ar-SA" smtClean="0">
                <a:latin typeface="Arial" charset="0"/>
                <a:cs typeface="Arial" charset="0"/>
              </a:rPr>
              <a:pPr/>
              <a:t>43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ED946-0EA0-4982-8643-AF7D85AA04E5}" type="slidenum">
              <a:rPr lang="ar-SA" smtClean="0">
                <a:latin typeface="Arial" charset="0"/>
                <a:cs typeface="Arial" charset="0"/>
              </a:rPr>
              <a:pPr/>
              <a:t>44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2982D-F32C-4B95-BE0D-8AF58D1C293A}" type="slidenum">
              <a:rPr lang="ar-SA" smtClean="0">
                <a:latin typeface="Arial" charset="0"/>
                <a:cs typeface="Arial" charset="0"/>
              </a:rPr>
              <a:pPr/>
              <a:t>45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1F582-A761-4042-87CE-5747C8636DF8}" type="slidenum">
              <a:rPr lang="ar-SA" smtClean="0">
                <a:latin typeface="Arial" charset="0"/>
                <a:cs typeface="Arial" charset="0"/>
              </a:rPr>
              <a:pPr/>
              <a:t>46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8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F7380-682F-401F-90CA-F76B65F76099}" type="slidenum">
              <a:rPr lang="ar-SA" smtClean="0">
                <a:latin typeface="Arial" charset="0"/>
                <a:cs typeface="Arial" charset="0"/>
              </a:rPr>
              <a:pPr/>
              <a:t>47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FD459-52BC-4067-A20A-697EDE48ABD4}" type="slidenum">
              <a:rPr lang="ar-SA" smtClean="0">
                <a:latin typeface="Arial" charset="0"/>
                <a:cs typeface="Arial" charset="0"/>
              </a:rPr>
              <a:pPr/>
              <a:t>48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6BE24-B5FF-469A-AB0D-01145ACB344E}" type="slidenum">
              <a:rPr lang="ar-SA" smtClean="0">
                <a:latin typeface="Arial" charset="0"/>
                <a:cs typeface="Arial" charset="0"/>
              </a:rPr>
              <a:pPr/>
              <a:t>49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45D05-A876-4136-8D0D-7BA6D9603FBE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62CAA-C995-4C18-A827-6193D84F5994}" type="slidenum">
              <a:rPr lang="ar-SA" smtClean="0">
                <a:latin typeface="Arial" charset="0"/>
                <a:cs typeface="Arial" charset="0"/>
              </a:rPr>
              <a:pPr/>
              <a:t>50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84DAC-697E-4C91-8BAE-7D2612ACFE89}" type="slidenum">
              <a:rPr lang="ar-SA" smtClean="0">
                <a:latin typeface="Arial" charset="0"/>
                <a:cs typeface="Arial" charset="0"/>
              </a:rPr>
              <a:pPr/>
              <a:t>51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578E6-D04D-4393-9919-992B32FDB26F}" type="slidenum">
              <a:rPr lang="ar-SA" smtClean="0">
                <a:latin typeface="Arial" charset="0"/>
                <a:cs typeface="Arial" charset="0"/>
              </a:rPr>
              <a:pPr/>
              <a:t>52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4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447EC1-AB79-4837-831D-A2A00E8C2F6D}" type="slidenum">
              <a:rPr lang="ar-SA" smtClean="0">
                <a:latin typeface="Arial" charset="0"/>
                <a:cs typeface="Arial" charset="0"/>
              </a:rPr>
              <a:pPr/>
              <a:t>53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068AA-7213-4904-9A9F-CC2C1CD08EE9}" type="slidenum">
              <a:rPr lang="ar-SA" smtClean="0">
                <a:latin typeface="Arial" charset="0"/>
                <a:cs typeface="Arial" charset="0"/>
              </a:rPr>
              <a:pPr/>
              <a:t>54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A948E-0882-4A3E-87C4-C9640AA09FA8}" type="slidenum">
              <a:rPr lang="ar-SA" smtClean="0">
                <a:latin typeface="Arial" charset="0"/>
                <a:cs typeface="Arial" charset="0"/>
              </a:rPr>
              <a:pPr/>
              <a:t>55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9FDC8-B16D-4D1B-903D-60BD697C6C94}" type="slidenum">
              <a:rPr lang="ar-SA" smtClean="0">
                <a:latin typeface="Arial" charset="0"/>
                <a:cs typeface="Arial" charset="0"/>
              </a:rPr>
              <a:pPr/>
              <a:t>56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EF366-4C48-4D91-900B-811C77C43803}" type="slidenum">
              <a:rPr lang="ar-SA" smtClean="0">
                <a:latin typeface="Arial" charset="0"/>
                <a:cs typeface="Arial" charset="0"/>
              </a:rPr>
              <a:pPr/>
              <a:t>57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5C798-1393-457A-98DB-8747EA68848E}" type="slidenum">
              <a:rPr lang="ar-SA" smtClean="0">
                <a:latin typeface="Arial" charset="0"/>
                <a:cs typeface="Arial" charset="0"/>
              </a:rPr>
              <a:pPr/>
              <a:t>58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AFDC9-7782-4574-9DFE-9D803FCD5F1A}" type="slidenum">
              <a:rPr lang="ar-SA" smtClean="0">
                <a:latin typeface="Arial" charset="0"/>
                <a:cs typeface="Arial" charset="0"/>
              </a:rPr>
              <a:pPr/>
              <a:t>59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92AB-4B66-4C6C-8195-F2C81A468B5D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C68D0-43FB-493B-87F4-08E876C4D517}" type="slidenum">
              <a:rPr lang="ar-SA" smtClean="0">
                <a:latin typeface="Arial" charset="0"/>
                <a:cs typeface="Arial" charset="0"/>
              </a:rPr>
              <a:pPr/>
              <a:t>60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3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C6217-E703-48CD-AB76-60908B6A95EF}" type="slidenum">
              <a:rPr lang="ar-SA" smtClean="0">
                <a:latin typeface="Arial" charset="0"/>
                <a:cs typeface="Arial" charset="0"/>
              </a:rPr>
              <a:pPr/>
              <a:t>61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4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A5C8B-B16F-45AB-92AF-367EEAE910AE}" type="slidenum">
              <a:rPr lang="ar-SA" smtClean="0">
                <a:latin typeface="Arial" charset="0"/>
                <a:cs typeface="Arial" charset="0"/>
              </a:rPr>
              <a:pPr/>
              <a:t>62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64C4B-983A-4CC3-B4FC-E25515107860}" type="slidenum">
              <a:rPr lang="ar-SA" smtClean="0">
                <a:latin typeface="Arial" charset="0"/>
                <a:cs typeface="Arial" charset="0"/>
              </a:rPr>
              <a:pPr/>
              <a:t>63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21962-D721-4187-9BA2-E9F89D1FA6DE}" type="slidenum">
              <a:rPr lang="ar-SA" smtClean="0">
                <a:latin typeface="Arial" charset="0"/>
                <a:cs typeface="Arial" charset="0"/>
              </a:rPr>
              <a:pPr/>
              <a:t>64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9D9AA-0A0B-4FC4-AA31-5057BD47790B}" type="slidenum">
              <a:rPr lang="ar-SA" smtClean="0">
                <a:latin typeface="Arial" charset="0"/>
                <a:cs typeface="Arial" charset="0"/>
              </a:rPr>
              <a:pPr/>
              <a:t>65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D65B6-CD45-4395-9F36-64D2C89603E6}" type="slidenum">
              <a:rPr lang="ar-SA" smtClean="0">
                <a:latin typeface="Arial" charset="0"/>
                <a:cs typeface="Arial" charset="0"/>
              </a:rPr>
              <a:pPr/>
              <a:t>66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9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4BF5F-85EB-491A-8673-2E3896130181}" type="slidenum">
              <a:rPr lang="ar-SA" smtClean="0">
                <a:latin typeface="Arial" charset="0"/>
                <a:cs typeface="Arial" charset="0"/>
              </a:rPr>
              <a:pPr/>
              <a:t>67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ECCE5-FBD6-4B48-B650-9139DC6BA1AE}" type="slidenum">
              <a:rPr lang="ar-SA" smtClean="0">
                <a:latin typeface="Arial" charset="0"/>
                <a:cs typeface="Arial" charset="0"/>
              </a:rPr>
              <a:pPr/>
              <a:t>68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1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B7B2C-26CD-4A74-8A63-1304D8295D84}" type="slidenum">
              <a:rPr lang="ar-SA" smtClean="0">
                <a:latin typeface="Arial" charset="0"/>
                <a:cs typeface="Arial" charset="0"/>
              </a:rPr>
              <a:pPr/>
              <a:t>69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2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00FD5-00D4-4EDC-BD50-214883B0F1F2}" type="slidenum">
              <a:rPr lang="ar-SA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4D0AE-9FD6-4941-BDE8-EC711621190C}" type="slidenum">
              <a:rPr lang="ar-SA" smtClean="0">
                <a:latin typeface="Arial" charset="0"/>
                <a:cs typeface="Arial" charset="0"/>
              </a:rPr>
              <a:pPr/>
              <a:t>70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3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FC442-06FC-4D66-B8EF-4C044611A4C3}" type="slidenum">
              <a:rPr lang="ar-SA" smtClean="0">
                <a:latin typeface="Arial" charset="0"/>
                <a:cs typeface="Arial" charset="0"/>
              </a:rPr>
              <a:pPr/>
              <a:t>71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4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EB245-F321-44F1-A08B-AB59B5BC8EA2}" type="slidenum">
              <a:rPr lang="ar-SA" smtClean="0">
                <a:latin typeface="Arial" charset="0"/>
                <a:cs typeface="Arial" charset="0"/>
              </a:rPr>
              <a:pPr/>
              <a:t>72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5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9E972-30B9-438B-BA6D-6A38A6BD3C5C}" type="slidenum">
              <a:rPr lang="ar-SA" smtClean="0">
                <a:latin typeface="Arial" charset="0"/>
                <a:cs typeface="Arial" charset="0"/>
              </a:rPr>
              <a:pPr/>
              <a:t>73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8DDEC-CC48-450B-9140-593BF862F40D}" type="slidenum">
              <a:rPr lang="ar-SA" smtClean="0">
                <a:latin typeface="Arial" charset="0"/>
                <a:cs typeface="Arial" charset="0"/>
              </a:rPr>
              <a:pPr/>
              <a:t>74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7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F75064-2CA0-449F-B268-439D004BCBEC}" type="slidenum">
              <a:rPr lang="ar-SA" smtClean="0">
                <a:latin typeface="Arial" charset="0"/>
                <a:cs typeface="Arial" charset="0"/>
              </a:rPr>
              <a:pPr/>
              <a:t>75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8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1BE54-3BEC-4881-B17B-AC9A98CE25C2}" type="slidenum">
              <a:rPr lang="ar-SA" smtClean="0">
                <a:latin typeface="Arial" charset="0"/>
                <a:cs typeface="Arial" charset="0"/>
              </a:rPr>
              <a:pPr/>
              <a:t>76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19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41834-2A68-4354-90EA-B4FB13E5C10E}" type="slidenum">
              <a:rPr lang="ar-SA" smtClean="0">
                <a:latin typeface="Arial" charset="0"/>
                <a:cs typeface="Arial" charset="0"/>
              </a:rPr>
              <a:pPr/>
              <a:t>77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0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B1A55-5E22-4D82-995F-F263FDC22304}" type="slidenum">
              <a:rPr lang="ar-SA" smtClean="0">
                <a:latin typeface="Arial" charset="0"/>
                <a:cs typeface="Arial" charset="0"/>
              </a:rPr>
              <a:pPr/>
              <a:t>78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4260A-4129-449E-B080-29D394449256}" type="slidenum">
              <a:rPr lang="ar-SA" smtClean="0">
                <a:latin typeface="Arial" charset="0"/>
                <a:cs typeface="Arial" charset="0"/>
              </a:rPr>
              <a:pPr/>
              <a:t>79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2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D42076-DFC8-4DA9-8E24-E37AE3A1C330}" type="slidenum">
              <a:rPr lang="ar-SA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A6EA5-7F6B-4129-8F03-74770C8A658B}" type="slidenum">
              <a:rPr lang="ar-SA" smtClean="0">
                <a:latin typeface="Arial" charset="0"/>
                <a:cs typeface="Arial" charset="0"/>
              </a:rPr>
              <a:pPr/>
              <a:t>80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EEF2-D225-4670-989A-91EA531FF495}" type="slidenum">
              <a:rPr lang="ar-SA" smtClean="0">
                <a:latin typeface="Arial" charset="0"/>
                <a:cs typeface="Arial" charset="0"/>
              </a:rPr>
              <a:pPr/>
              <a:t>81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4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306E9-BE48-4B1E-8D81-7473394CCE66}" type="slidenum">
              <a:rPr lang="ar-SA" smtClean="0">
                <a:latin typeface="Arial" charset="0"/>
                <a:cs typeface="Arial" charset="0"/>
              </a:rPr>
              <a:pPr/>
              <a:t>82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5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1901D-212D-478F-82BB-249E96B390AD}" type="slidenum">
              <a:rPr lang="ar-SA" smtClean="0">
                <a:latin typeface="Arial" charset="0"/>
                <a:cs typeface="Arial" charset="0"/>
              </a:rPr>
              <a:pPr/>
              <a:t>83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1B7CE-D407-4A0E-B653-D382485490B1}" type="slidenum">
              <a:rPr lang="ar-SA" smtClean="0">
                <a:latin typeface="Arial" charset="0"/>
                <a:cs typeface="Arial" charset="0"/>
              </a:rPr>
              <a:pPr/>
              <a:t>84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65C47-E0C2-4E32-BDF7-D92C658B3CCE}" type="slidenum">
              <a:rPr lang="ar-SA" smtClean="0">
                <a:latin typeface="Arial" charset="0"/>
                <a:cs typeface="Arial" charset="0"/>
              </a:rPr>
              <a:pPr/>
              <a:t>85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8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65379-552D-4B74-815A-D6FCED25D07F}" type="slidenum">
              <a:rPr lang="ar-SA" smtClean="0">
                <a:latin typeface="Arial" charset="0"/>
                <a:cs typeface="Arial" charset="0"/>
              </a:rPr>
              <a:pPr/>
              <a:t>86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9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5CB35-1B35-458E-8423-FBF6F8C28B43}" type="slidenum">
              <a:rPr lang="ar-SA" smtClean="0">
                <a:latin typeface="Arial" charset="0"/>
                <a:cs typeface="Arial" charset="0"/>
              </a:rPr>
              <a:pPr/>
              <a:t>87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0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B9A8B-992B-40F3-A2C6-43549A0CFFC8}" type="slidenum">
              <a:rPr lang="ar-SA" smtClean="0">
                <a:latin typeface="Arial" charset="0"/>
                <a:cs typeface="Arial" charset="0"/>
              </a:rPr>
              <a:pPr/>
              <a:t>88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BB73D7-1BD1-4501-BE2E-C62B281A21B4}" type="slidenum">
              <a:rPr lang="ar-SA" smtClean="0">
                <a:latin typeface="Arial" charset="0"/>
                <a:cs typeface="Arial" charset="0"/>
              </a:rPr>
              <a:pPr/>
              <a:t>89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C7158-C5FB-4EAF-BC8F-5EBE6783F6C1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BCF8E-B8FD-4A95-B169-A783728F56EE}" type="slidenum">
              <a:rPr lang="ar-SA" smtClean="0">
                <a:latin typeface="Arial" charset="0"/>
                <a:cs typeface="Arial" charset="0"/>
              </a:rPr>
              <a:pPr/>
              <a:t>90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6EC957-457E-4998-AFAB-4AF02C57345C}" type="slidenum">
              <a:rPr lang="ar-SA" smtClean="0">
                <a:latin typeface="Arial" charset="0"/>
                <a:cs typeface="Arial" charset="0"/>
              </a:rPr>
              <a:pPr/>
              <a:t>91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252DA-1C7B-48E8-A25D-67DE171C0EAE}" type="slidenum">
              <a:rPr lang="ar-SA" smtClean="0">
                <a:latin typeface="Arial" charset="0"/>
                <a:cs typeface="Arial" charset="0"/>
              </a:rPr>
              <a:pPr/>
              <a:t>92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6DDF6-E8B0-4EF0-AF97-337EB613CDD8}" type="slidenum">
              <a:rPr lang="ar-SA" smtClean="0">
                <a:latin typeface="Arial" charset="0"/>
                <a:cs typeface="Arial" charset="0"/>
              </a:rPr>
              <a:pPr/>
              <a:t>93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6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FA7D6-54E9-43C5-A11B-23DF7AB63F4F}" type="slidenum">
              <a:rPr lang="ar-SA" smtClean="0">
                <a:latin typeface="Arial" charset="0"/>
                <a:cs typeface="Arial" charset="0"/>
              </a:rPr>
              <a:pPr/>
              <a:t>94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09200-6A01-4C81-A90C-D9869C6CE2F6}" type="slidenum">
              <a:rPr lang="ar-SA" smtClean="0">
                <a:latin typeface="Arial" charset="0"/>
                <a:cs typeface="Arial" charset="0"/>
              </a:rPr>
              <a:pPr/>
              <a:t>95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8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E4E18-6F0F-4B38-AB0D-2A63FD879745}" type="slidenum">
              <a:rPr lang="ar-SA" smtClean="0">
                <a:latin typeface="Arial" charset="0"/>
                <a:cs typeface="Arial" charset="0"/>
              </a:rPr>
              <a:pPr/>
              <a:t>96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0333A7-B7CE-412C-AB21-D5DD3EE1039E}" type="slidenum">
              <a:rPr lang="ar-SA" smtClean="0">
                <a:latin typeface="Arial" charset="0"/>
                <a:cs typeface="Arial" charset="0"/>
              </a:rPr>
              <a:pPr/>
              <a:t>97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0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DA0F5-CAC6-4C9B-8109-05332E258E56}" type="slidenum">
              <a:rPr lang="ar-SA" smtClean="0">
                <a:latin typeface="Arial" charset="0"/>
                <a:cs typeface="Arial" charset="0"/>
              </a:rPr>
              <a:pPr/>
              <a:t>98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0D0BE-BBEB-4117-BD56-872E248463FF}" type="slidenum">
              <a:rPr lang="ar-SA" smtClean="0">
                <a:latin typeface="Arial" charset="0"/>
                <a:cs typeface="Arial" charset="0"/>
              </a:rPr>
              <a:pPr/>
              <a:t>99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43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31B2-E9E1-4076-B03E-2D0C09BE32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C5970-8AFE-4F9A-A66D-AE1EFCB973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10F4-84C1-4E76-B15B-FE3FD1A86A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034A-6B62-49A3-ABC0-9E90159C53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EB5D-BAB0-4717-AA15-6DFA8E9E5E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A89EF-89DD-4282-8C97-C35268EAD0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7D3C1-375C-40A9-8786-4AADBE2EBB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F5F19-E072-40CF-95E8-4D64504A0C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1BDA7-CA93-400B-8E35-D850E03CFF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CAFD-5853-4562-A5E5-E1A02D9490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5BF9-5A2C-4373-8C17-E7C53267C5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C74E3-61B3-4E8F-9C6F-C4B021832A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BBDC-E74F-414C-B44F-41ABBD4780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1F650E7-0C80-462C-A2A6-9A8A3F263A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2.xml"/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3.xml"/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4.xml"/><Relationship Id="rId1" Type="http://schemas.openxmlformats.org/officeDocument/2006/relationships/slideLayout" Target="../slideLayouts/slideLayout12.xml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5.xml"/><Relationship Id="rId1" Type="http://schemas.openxmlformats.org/officeDocument/2006/relationships/slideLayout" Target="../slideLayouts/slideLayout12.xml"/></Relationships>
</file>

<file path=ppt/slides/_rels/slide2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0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2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7.xml"/><Relationship Id="rId1" Type="http://schemas.openxmlformats.org/officeDocument/2006/relationships/slideLayout" Target="../slideLayouts/slideLayout12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8.xml"/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0.xml"/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1.xml"/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3.xml"/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4.xml"/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5.xml"/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6.xml"/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7.xml"/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2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0.xml"/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1.xml"/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2.xml"/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3.xml"/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4.xml"/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5.xml"/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6.xml"/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7.xml"/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8.xml"/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0.xml"/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1.xml"/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مقدمه و معرفي درس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برنامه‌سازي پيشرفته:</a:t>
            </a:r>
          </a:p>
          <a:p>
            <a:pPr lvl="1" algn="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بيان مفاهيم پيشرفته برنامه‌سازي با استفاده از زبان ++</a:t>
            </a:r>
            <a:r>
              <a:rPr lang="en-US" sz="3600" b="1" smtClean="0">
                <a:cs typeface="Mitra" pitchFamily="2" charset="-78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استانداردسازي زبان ++</a:t>
            </a:r>
            <a:r>
              <a:rPr lang="en-US" sz="4000" b="1" smtClean="0">
                <a:cs typeface="Mitra" pitchFamily="2" charset="-78"/>
              </a:rPr>
              <a:t>C</a:t>
            </a:r>
            <a:endParaRPr lang="fa-IR" sz="40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fa-IR" sz="4000" b="1" smtClean="0">
                <a:cs typeface="Mitra" pitchFamily="2" charset="-78"/>
              </a:rPr>
              <a:t>گونه‌هاي مختلف زبان </a:t>
            </a:r>
            <a:r>
              <a:rPr lang="en-US" sz="4000" b="1" smtClean="0">
                <a:cs typeface="Mitra" pitchFamily="2" charset="-78"/>
              </a:rPr>
              <a:t>C</a:t>
            </a:r>
            <a:endParaRPr lang="fa-IR" sz="4000" b="1" smtClean="0">
              <a:cs typeface="Mitra" pitchFamily="2" charset="-78"/>
            </a:endParaRP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استانداردسازي زبان </a:t>
            </a:r>
            <a:r>
              <a:rPr lang="en-US" sz="4000" b="1" smtClean="0">
                <a:cs typeface="Mitra" pitchFamily="2" charset="-78"/>
              </a:rPr>
              <a:t>C</a:t>
            </a:r>
            <a:r>
              <a:rPr lang="fa-IR" sz="4000" b="1" smtClean="0">
                <a:cs typeface="Mitra" pitchFamily="2" charset="-78"/>
              </a:rPr>
              <a:t> :</a:t>
            </a:r>
          </a:p>
          <a:p>
            <a:pPr algn="r" rtl="1" eaLnBrk="1" hangingPunct="1"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ANSI C</a:t>
            </a:r>
          </a:p>
          <a:p>
            <a:pPr algn="r" rtl="1" eaLnBrk="1" hangingPunct="1"/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براي تابعي که خروجي ندارد از کلمة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void</a:t>
            </a:r>
            <a:r>
              <a:rPr lang="fa-IR" sz="4000" b="1" smtClean="0">
                <a:cs typeface="Mitra" pitchFamily="2" charset="-78"/>
              </a:rPr>
              <a:t> استفاده مي‌شود.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fa-IR" sz="28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void  f ( int  i , float   j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در برنامه همة توابع در يک سطح هستند به اين معني که در داخل يک تابع نمي‌توان تابع ديگري تعريف کرد.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نکاتي در مورد نوشتن توابع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بدون پرداختن به جزئيات پياده‌سازي، پارامترها و خروجي را طراحي کنيد.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تابع بايد فقط به آنچه نياز دارد دسترسي داشته باشد </a:t>
            </a:r>
            <a:r>
              <a:rPr lang="en-US" b="1" smtClean="0">
                <a:cs typeface="Mitra" pitchFamily="2" charset="-78"/>
              </a:rPr>
              <a:t>(Information hiding)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براي ارتباط با تابع از پارامترها استفاده کنيد.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پارامترهاي تابع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Call by value</a:t>
            </a:r>
            <a:r>
              <a:rPr lang="fa-IR" sz="3600" b="1" smtClean="0">
                <a:cs typeface="Mitra" pitchFamily="2" charset="-78"/>
              </a:rPr>
              <a:t> :</a:t>
            </a: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fa-IR" sz="3200" b="1" smtClean="0">
                <a:cs typeface="Mitra" pitchFamily="2" charset="-78"/>
              </a:rPr>
              <a:t>تغيير پارامتر در داخل تابع تاثيري بر فراخواننده ندارد.</a:t>
            </a:r>
            <a:endParaRPr lang="en-US" sz="32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28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Call by reference</a:t>
            </a:r>
            <a:r>
              <a:rPr lang="fa-IR" sz="3600" b="1" smtClean="0">
                <a:cs typeface="Mitra" pitchFamily="2" charset="-78"/>
              </a:rPr>
              <a:t> :</a:t>
            </a: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fa-IR" sz="3200" b="1" smtClean="0">
                <a:cs typeface="Mitra" pitchFamily="2" charset="-78"/>
              </a:rPr>
              <a:t>تغيير پارامتر در داخل تابع بر فراخواننده تاثير دارد.</a:t>
            </a:r>
            <a:endParaRPr lang="en-US" sz="32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شکل کلي يک برنامة 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</a:t>
            </a:r>
            <a:r>
              <a:rPr lang="en-US" b="1" smtClean="0">
                <a:cs typeface="Mitra" pitchFamily="2" charset="-78"/>
              </a:rPr>
              <a:t>include section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Global Variables</a:t>
            </a:r>
          </a:p>
        </p:txBody>
      </p:sp>
      <p:grpSp>
        <p:nvGrpSpPr>
          <p:cNvPr id="109572" name="Group 17"/>
          <p:cNvGrpSpPr>
            <a:grpSpLocks/>
          </p:cNvGrpSpPr>
          <p:nvPr/>
        </p:nvGrpSpPr>
        <p:grpSpPr bwMode="auto">
          <a:xfrm>
            <a:off x="914400" y="3048000"/>
            <a:ext cx="5181600" cy="685800"/>
            <a:chOff x="624" y="1536"/>
            <a:chExt cx="3264" cy="432"/>
          </a:xfrm>
        </p:grpSpPr>
        <p:sp>
          <p:nvSpPr>
            <p:cNvPr id="109581" name="Rectangle 15"/>
            <p:cNvSpPr>
              <a:spLocks noChangeArrowheads="1"/>
            </p:cNvSpPr>
            <p:nvPr/>
          </p:nvSpPr>
          <p:spPr bwMode="auto">
            <a:xfrm>
              <a:off x="624" y="1536"/>
              <a:ext cx="32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9582" name="Text Box 16"/>
            <p:cNvSpPr txBox="1">
              <a:spLocks noChangeArrowheads="1"/>
            </p:cNvSpPr>
            <p:nvPr/>
          </p:nvSpPr>
          <p:spPr bwMode="auto">
            <a:xfrm>
              <a:off x="720" y="1584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a-IR" sz="3200" b="1"/>
                <a:t>تابع 1</a:t>
              </a:r>
              <a:endParaRPr lang="en-US" sz="3200" b="1"/>
            </a:p>
          </p:txBody>
        </p:sp>
      </p:grpSp>
      <p:sp>
        <p:nvSpPr>
          <p:cNvPr id="109573" name="Text Box 18"/>
          <p:cNvSpPr txBox="1">
            <a:spLocks noChangeArrowheads="1"/>
          </p:cNvSpPr>
          <p:nvPr/>
        </p:nvSpPr>
        <p:spPr bwMode="auto">
          <a:xfrm>
            <a:off x="9144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a-IR"/>
          </a:p>
        </p:txBody>
      </p:sp>
      <p:sp>
        <p:nvSpPr>
          <p:cNvPr id="109574" name="Text Box 19"/>
          <p:cNvSpPr txBox="1">
            <a:spLocks noChangeArrowheads="1"/>
          </p:cNvSpPr>
          <p:nvPr/>
        </p:nvSpPr>
        <p:spPr bwMode="auto">
          <a:xfrm>
            <a:off x="1143000" y="3886200"/>
            <a:ext cx="685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en-US" sz="3200" b="1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en-US" sz="3200" b="1"/>
              <a:t>.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lang="en-US" sz="3200" b="1"/>
              <a:t>.</a:t>
            </a:r>
          </a:p>
        </p:txBody>
      </p:sp>
      <p:grpSp>
        <p:nvGrpSpPr>
          <p:cNvPr id="109575" name="Group 20"/>
          <p:cNvGrpSpPr>
            <a:grpSpLocks/>
          </p:cNvGrpSpPr>
          <p:nvPr/>
        </p:nvGrpSpPr>
        <p:grpSpPr bwMode="auto">
          <a:xfrm>
            <a:off x="914400" y="4495800"/>
            <a:ext cx="5181600" cy="685800"/>
            <a:chOff x="624" y="1536"/>
            <a:chExt cx="3264" cy="432"/>
          </a:xfrm>
        </p:grpSpPr>
        <p:sp>
          <p:nvSpPr>
            <p:cNvPr id="109579" name="Rectangle 21"/>
            <p:cNvSpPr>
              <a:spLocks noChangeArrowheads="1"/>
            </p:cNvSpPr>
            <p:nvPr/>
          </p:nvSpPr>
          <p:spPr bwMode="auto">
            <a:xfrm>
              <a:off x="624" y="1536"/>
              <a:ext cx="32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9580" name="Text Box 22"/>
            <p:cNvSpPr txBox="1">
              <a:spLocks noChangeArrowheads="1"/>
            </p:cNvSpPr>
            <p:nvPr/>
          </p:nvSpPr>
          <p:spPr bwMode="auto">
            <a:xfrm>
              <a:off x="720" y="1584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="1"/>
                <a:t>n</a:t>
              </a:r>
              <a:r>
                <a:rPr lang="fa-IR" sz="3200" b="1"/>
                <a:t>تابع </a:t>
              </a:r>
              <a:r>
                <a:rPr lang="en-US" sz="3200" b="1"/>
                <a:t> </a:t>
              </a:r>
            </a:p>
          </p:txBody>
        </p:sp>
      </p:grpSp>
      <p:grpSp>
        <p:nvGrpSpPr>
          <p:cNvPr id="109576" name="Group 23"/>
          <p:cNvGrpSpPr>
            <a:grpSpLocks/>
          </p:cNvGrpSpPr>
          <p:nvPr/>
        </p:nvGrpSpPr>
        <p:grpSpPr bwMode="auto">
          <a:xfrm>
            <a:off x="914400" y="5486400"/>
            <a:ext cx="5181600" cy="685800"/>
            <a:chOff x="624" y="1536"/>
            <a:chExt cx="3264" cy="432"/>
          </a:xfrm>
        </p:grpSpPr>
        <p:sp>
          <p:nvSpPr>
            <p:cNvPr id="109577" name="Rectangle 24"/>
            <p:cNvSpPr>
              <a:spLocks noChangeArrowheads="1"/>
            </p:cNvSpPr>
            <p:nvPr/>
          </p:nvSpPr>
          <p:spPr bwMode="auto">
            <a:xfrm>
              <a:off x="624" y="1536"/>
              <a:ext cx="326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09578" name="Text Box 25"/>
            <p:cNvSpPr txBox="1">
              <a:spLocks noChangeArrowheads="1"/>
            </p:cNvSpPr>
            <p:nvPr/>
          </p:nvSpPr>
          <p:spPr bwMode="auto">
            <a:xfrm>
              <a:off x="720" y="1584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="1"/>
                <a:t>main</a:t>
              </a:r>
              <a:r>
                <a:rPr lang="fa-IR" sz="3200" b="1"/>
                <a:t>تابع </a:t>
              </a:r>
              <a:r>
                <a:rPr lang="en-US" sz="3200" b="1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متغيرها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محدودة شناسايي متغير </a:t>
            </a:r>
            <a:r>
              <a:rPr lang="en-US" sz="4000" b="1" smtClean="0">
                <a:cs typeface="Mitra" pitchFamily="2" charset="-78"/>
              </a:rPr>
              <a:t>( Scope 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طول عمر متغير </a:t>
            </a:r>
            <a:r>
              <a:rPr lang="en-US" sz="4000" b="1" smtClean="0">
                <a:cs typeface="Mitra" pitchFamily="2" charset="-78"/>
              </a:rPr>
              <a:t>( Life time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انواع متغيرها</a:t>
            </a:r>
          </a:p>
          <a:p>
            <a:pPr marL="609600" indent="-609600" algn="r" rtl="1" eaLnBrk="1" hangingPunct="1">
              <a:lnSpc>
                <a:spcPct val="130000"/>
              </a:lnSpc>
              <a:buFontTx/>
              <a:buAutoNum type="arabicPeriod"/>
            </a:pPr>
            <a:r>
              <a:rPr lang="fa-IR" sz="4000" b="1" smtClean="0">
                <a:cs typeface="Mitra" pitchFamily="2" charset="-78"/>
              </a:rPr>
              <a:t>عمومي: خارج از توابع تعريف مي‌شوند.</a:t>
            </a:r>
          </a:p>
          <a:p>
            <a:pPr marL="990600" lvl="1" indent="-533400" algn="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محدوده: از محل تعريف تا انتهاي برنامه</a:t>
            </a:r>
          </a:p>
          <a:p>
            <a:pPr marL="990600" lvl="1" indent="-533400" algn="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طول عمر: از شروع اجراي برنامه تا پايان آن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انواع متغيرها</a:t>
            </a:r>
          </a:p>
          <a:p>
            <a:pPr marL="609600" indent="-609600" algn="r" rtl="1" eaLnBrk="1" hangingPunct="1">
              <a:lnSpc>
                <a:spcPct val="130000"/>
              </a:lnSpc>
              <a:buFontTx/>
              <a:buAutoNum type="arabicPeriod" startAt="2"/>
            </a:pPr>
            <a:r>
              <a:rPr lang="fa-IR" sz="4000" b="1" smtClean="0">
                <a:cs typeface="Mitra" pitchFamily="2" charset="-78"/>
              </a:rPr>
              <a:t>محلي: در داخل يک تابع تعريف مي‌شوند.</a:t>
            </a:r>
          </a:p>
          <a:p>
            <a:pPr marL="990600" lvl="1" indent="-533400" algn="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محدوده: در داخل تابعي که تعريف شده‌اند.</a:t>
            </a:r>
          </a:p>
          <a:p>
            <a:pPr marL="990600" lvl="1" indent="-533400" algn="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طول عمر: با شروع اجراي تابع، ايجاد و با پايان اجراي آن از بين مي‌روند.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مسالة همنام بودن متغيرها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نزديکترين تعريف در نظر گرفته مي‌شود.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( ارجحيت تعريف محلي به عمومي )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کامپايلر پيشنهادي زبان++ 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Borland C++ 3.1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#include  &lt;stdio.h&gt;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  i , j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f1 ( int   j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j = j + i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return  j * j ;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 k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f2 ( void )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n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cin&gt;&gt;n;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j = f1 (n)  + k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main ()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i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for (i = 0 , k = 10 ; i &lt; 10 ; i ++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      f2 ()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     cout&lt;&lt;“j=  ”&lt;&lt;j;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متغيرهاي استاتيک محلي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 ;</a:t>
            </a:r>
            <a:r>
              <a:rPr lang="fa-IR" sz="4000" b="1" smtClean="0">
                <a:cs typeface="Mitra" pitchFamily="2" charset="-78"/>
              </a:rPr>
              <a:t>نام متغير</a:t>
            </a:r>
            <a:r>
              <a:rPr lang="en-US" sz="4000" b="1" smtClean="0">
                <a:cs typeface="Mitra" pitchFamily="2" charset="-78"/>
              </a:rPr>
              <a:t>  </a:t>
            </a:r>
            <a:r>
              <a:rPr lang="fa-IR" sz="4000" b="1" smtClean="0">
                <a:cs typeface="Mitra" pitchFamily="2" charset="-78"/>
              </a:rPr>
              <a:t>  نوع متغير</a:t>
            </a:r>
            <a:r>
              <a:rPr lang="en-US" sz="4000" b="1" smtClean="0">
                <a:cs typeface="Mitra" pitchFamily="2" charset="-78"/>
              </a:rPr>
              <a:t>static   </a:t>
            </a:r>
            <a:r>
              <a:rPr lang="fa-IR" sz="4000" b="1" smtClean="0">
                <a:cs typeface="Mitra" pitchFamily="2" charset="-78"/>
              </a:rPr>
              <a:t> 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static  int  s ;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متغيرهاي استاتيک محلي</a:t>
            </a:r>
          </a:p>
          <a:p>
            <a:pPr algn="r" rtl="1" eaLnBrk="1" hangingPunct="1">
              <a:lnSpc>
                <a:spcPct val="15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طول عمر: با اولين اجراي تابع ايجاد شده و تا پايان اجراي برنامه باقي مي‌مانند.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 نتيجه:</a:t>
            </a:r>
          </a:p>
          <a:p>
            <a:pPr algn="ctr" rtl="1" eaLnBrk="1" hangingPunct="1">
              <a:lnSpc>
                <a:spcPct val="19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با خروج از تابع مقدار خود را حفظ مي‌کنند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400" b="1" smtClean="0">
                <a:cs typeface="Mitra" pitchFamily="2" charset="-78"/>
              </a:rPr>
              <a:t>متغيرهاي استاتيک محلي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فقط يک بار مقدار اوليه مي‌گيرند.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static  int  s = 0 ;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هفتم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آرايه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مجموعه‌اي از داده‌هاي: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14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همنوع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ترتيب‌دار توسط انديسها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با حداکثر عناصر مشخص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آراية يک بعدي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   نام آرايه    نوع عناصر آرايه</a:t>
            </a:r>
            <a:r>
              <a:rPr lang="en-US" sz="3600" b="1" smtClean="0">
                <a:cs typeface="Mitra" pitchFamily="2" charset="-78"/>
              </a:rPr>
              <a:t>[ </a:t>
            </a:r>
            <a:r>
              <a:rPr lang="fa-IR" sz="3600" b="1" smtClean="0">
                <a:cs typeface="Mitra" pitchFamily="2" charset="-78"/>
              </a:rPr>
              <a:t>تعداد عناصر آرايه</a:t>
            </a:r>
            <a:r>
              <a:rPr lang="en-US" sz="3600" b="1" smtClean="0">
                <a:cs typeface="Mitra" pitchFamily="2" charset="-78"/>
              </a:rPr>
              <a:t> ]</a:t>
            </a:r>
            <a:endParaRPr lang="fa-IR" sz="3600" b="1" smtClean="0">
              <a:cs typeface="Mitra" pitchFamily="2" charset="-7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int   A [ 5 ] ;</a:t>
            </a:r>
          </a:p>
        </p:txBody>
      </p:sp>
      <p:grpSp>
        <p:nvGrpSpPr>
          <p:cNvPr id="122884" name="Group 18"/>
          <p:cNvGrpSpPr>
            <a:grpSpLocks/>
          </p:cNvGrpSpPr>
          <p:nvPr/>
        </p:nvGrpSpPr>
        <p:grpSpPr bwMode="auto">
          <a:xfrm>
            <a:off x="1219200" y="4800600"/>
            <a:ext cx="5791200" cy="1189038"/>
            <a:chOff x="768" y="3168"/>
            <a:chExt cx="3648" cy="749"/>
          </a:xfrm>
        </p:grpSpPr>
        <p:sp>
          <p:nvSpPr>
            <p:cNvPr id="122885" name="Rectangle 4"/>
            <p:cNvSpPr>
              <a:spLocks noChangeArrowheads="1"/>
            </p:cNvSpPr>
            <p:nvPr/>
          </p:nvSpPr>
          <p:spPr bwMode="auto">
            <a:xfrm>
              <a:off x="1152" y="3168"/>
              <a:ext cx="32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122886" name="Line 5"/>
            <p:cNvSpPr>
              <a:spLocks noChangeShapeType="1"/>
            </p:cNvSpPr>
            <p:nvPr/>
          </p:nvSpPr>
          <p:spPr bwMode="auto">
            <a:xfrm>
              <a:off x="2496" y="31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>
              <a:off x="3168" y="31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>
              <a:off x="1824" y="31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89" name="Line 9"/>
            <p:cNvSpPr>
              <a:spLocks noChangeShapeType="1"/>
            </p:cNvSpPr>
            <p:nvPr/>
          </p:nvSpPr>
          <p:spPr bwMode="auto">
            <a:xfrm>
              <a:off x="3792" y="316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90" name="Text Box 11"/>
            <p:cNvSpPr txBox="1">
              <a:spLocks noChangeArrowheads="1"/>
            </p:cNvSpPr>
            <p:nvPr/>
          </p:nvSpPr>
          <p:spPr bwMode="auto">
            <a:xfrm>
              <a:off x="768" y="316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22891" name="Text Box 13"/>
            <p:cNvSpPr txBox="1">
              <a:spLocks noChangeArrowheads="1"/>
            </p:cNvSpPr>
            <p:nvPr/>
          </p:nvSpPr>
          <p:spPr bwMode="auto">
            <a:xfrm>
              <a:off x="1152" y="3552"/>
              <a:ext cx="6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A[0]</a:t>
              </a:r>
            </a:p>
          </p:txBody>
        </p:sp>
        <p:sp>
          <p:nvSpPr>
            <p:cNvPr id="122892" name="Text Box 14"/>
            <p:cNvSpPr txBox="1">
              <a:spLocks noChangeArrowheads="1"/>
            </p:cNvSpPr>
            <p:nvPr/>
          </p:nvSpPr>
          <p:spPr bwMode="auto">
            <a:xfrm>
              <a:off x="1824" y="3552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A[1]</a:t>
              </a:r>
            </a:p>
          </p:txBody>
        </p:sp>
        <p:sp>
          <p:nvSpPr>
            <p:cNvPr id="122893" name="Text Box 15"/>
            <p:cNvSpPr txBox="1">
              <a:spLocks noChangeArrowheads="1"/>
            </p:cNvSpPr>
            <p:nvPr/>
          </p:nvSpPr>
          <p:spPr bwMode="auto">
            <a:xfrm>
              <a:off x="2496" y="3552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A[2]</a:t>
              </a:r>
            </a:p>
          </p:txBody>
        </p:sp>
        <p:sp>
          <p:nvSpPr>
            <p:cNvPr id="122894" name="Text Box 16"/>
            <p:cNvSpPr txBox="1">
              <a:spLocks noChangeArrowheads="1"/>
            </p:cNvSpPr>
            <p:nvPr/>
          </p:nvSpPr>
          <p:spPr bwMode="auto">
            <a:xfrm>
              <a:off x="3168" y="3552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A[3]</a:t>
              </a:r>
            </a:p>
          </p:txBody>
        </p:sp>
        <p:sp>
          <p:nvSpPr>
            <p:cNvPr id="122895" name="Text Box 17"/>
            <p:cNvSpPr txBox="1">
              <a:spLocks noChangeArrowheads="1"/>
            </p:cNvSpPr>
            <p:nvPr/>
          </p:nvSpPr>
          <p:spPr bwMode="auto">
            <a:xfrm>
              <a:off x="3792" y="3552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A[4]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چگونگي ارجاع به عناصر آرايه</a:t>
            </a:r>
          </a:p>
          <a:p>
            <a:pPr algn="ctr" eaLnBrk="1" hangingPunct="1">
              <a:lnSpc>
                <a:spcPct val="17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 نام آرايه</a:t>
            </a:r>
            <a:r>
              <a:rPr lang="en-US" sz="4000" b="1" smtClean="0">
                <a:cs typeface="Mitra" pitchFamily="2" charset="-78"/>
              </a:rPr>
              <a:t>[ </a:t>
            </a:r>
            <a:r>
              <a:rPr lang="fa-IR" sz="4000" b="1" smtClean="0">
                <a:cs typeface="Mitra" pitchFamily="2" charset="-78"/>
              </a:rPr>
              <a:t>انديس عنصر مورد نظر</a:t>
            </a:r>
            <a:r>
              <a:rPr lang="en-US" sz="4000" b="1" smtClean="0">
                <a:cs typeface="Mitra" pitchFamily="2" charset="-78"/>
              </a:rPr>
              <a:t> ]</a:t>
            </a:r>
            <a:endParaRPr lang="fa-IR" sz="40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A [ 3 ] = 124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برنامة کامپيوتري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962400" y="3276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>
              <a:cs typeface="Arial" charset="0"/>
            </a:endParaRPr>
          </a:p>
        </p:txBody>
      </p: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533400" y="3429000"/>
            <a:ext cx="7823200" cy="1143000"/>
            <a:chOff x="336" y="2160"/>
            <a:chExt cx="4928" cy="720"/>
          </a:xfrm>
        </p:grpSpPr>
        <p:grpSp>
          <p:nvGrpSpPr>
            <p:cNvPr id="14342" name="Group 12"/>
            <p:cNvGrpSpPr>
              <a:grpSpLocks/>
            </p:cNvGrpSpPr>
            <p:nvPr/>
          </p:nvGrpSpPr>
          <p:grpSpPr bwMode="auto">
            <a:xfrm>
              <a:off x="2160" y="2160"/>
              <a:ext cx="1344" cy="720"/>
              <a:chOff x="2160" y="2160"/>
              <a:chExt cx="1344" cy="720"/>
            </a:xfrm>
          </p:grpSpPr>
          <p:sp>
            <p:nvSpPr>
              <p:cNvPr id="14347" name="Oval 4"/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1344" cy="72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>
                  <a:cs typeface="Arial" charset="0"/>
                </a:endParaRPr>
              </a:p>
            </p:txBody>
          </p:sp>
          <p:sp>
            <p:nvSpPr>
              <p:cNvPr id="14348" name="Text Box 8"/>
              <p:cNvSpPr txBox="1">
                <a:spLocks noChangeArrowheads="1"/>
              </p:cNvSpPr>
              <p:nvPr/>
            </p:nvSpPr>
            <p:spPr bwMode="auto">
              <a:xfrm>
                <a:off x="2352" y="2304"/>
                <a:ext cx="9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a-IR" sz="3600"/>
                  <a:t>پردازش</a:t>
                </a:r>
                <a:endParaRPr lang="en-US" sz="3600"/>
              </a:p>
            </p:txBody>
          </p:sp>
        </p:grpSp>
        <p:sp>
          <p:nvSpPr>
            <p:cNvPr id="14343" name="Line 10"/>
            <p:cNvSpPr>
              <a:spLocks noChangeShapeType="1"/>
            </p:cNvSpPr>
            <p:nvPr/>
          </p:nvSpPr>
          <p:spPr bwMode="auto">
            <a:xfrm>
              <a:off x="1584" y="254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1"/>
            <p:cNvSpPr>
              <a:spLocks noChangeShapeType="1"/>
            </p:cNvSpPr>
            <p:nvPr/>
          </p:nvSpPr>
          <p:spPr bwMode="auto">
            <a:xfrm>
              <a:off x="3504" y="254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Text Box 14"/>
            <p:cNvSpPr txBox="1">
              <a:spLocks noChangeArrowheads="1"/>
            </p:cNvSpPr>
            <p:nvPr/>
          </p:nvSpPr>
          <p:spPr bwMode="auto">
            <a:xfrm>
              <a:off x="336" y="2352"/>
              <a:ext cx="1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a-IR" sz="3200"/>
                <a:t>داده‌هاي ورودي</a:t>
              </a:r>
              <a:endParaRPr lang="en-US" sz="3200"/>
            </a:p>
          </p:txBody>
        </p:sp>
        <p:sp>
          <p:nvSpPr>
            <p:cNvPr id="14346" name="Text Box 15"/>
            <p:cNvSpPr txBox="1">
              <a:spLocks noChangeArrowheads="1"/>
            </p:cNvSpPr>
            <p:nvPr/>
          </p:nvSpPr>
          <p:spPr bwMode="auto">
            <a:xfrm>
              <a:off x="3984" y="2304"/>
              <a:ext cx="12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a-IR" sz="3200"/>
                <a:t>داده‌هاي خروجي</a:t>
              </a:r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 خواندن عناصر يک آرايه از ورودي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int  a [ 100 ] , i  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for (i = 0 ; i &lt; 100 ; i ++)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cin&gt;&gt;a[ i ];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آراية يک بعدي بعنوان پارامتر تابع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f ( int x [ ] )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  ...  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main ()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a [10] ;  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f (a)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آرايه‌هاي چندبعدي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  نام آرايه   نوع عناصر آرايه</a:t>
            </a:r>
            <a:r>
              <a:rPr lang="en-US" b="1" smtClean="0">
                <a:cs typeface="Mitra" pitchFamily="2" charset="-78"/>
              </a:rPr>
              <a:t>[</a:t>
            </a:r>
            <a:r>
              <a:rPr lang="fa-IR" b="1" smtClean="0">
                <a:cs typeface="Mitra" pitchFamily="2" charset="-78"/>
              </a:rPr>
              <a:t>بعد 1</a:t>
            </a:r>
            <a:r>
              <a:rPr lang="en-US" b="1" smtClean="0">
                <a:cs typeface="Mitra" pitchFamily="2" charset="-78"/>
              </a:rPr>
              <a:t> ] [</a:t>
            </a:r>
            <a:r>
              <a:rPr lang="fa-IR" b="1" smtClean="0">
                <a:cs typeface="Mitra" pitchFamily="2" charset="-78"/>
              </a:rPr>
              <a:t>بعد 2</a:t>
            </a:r>
            <a:r>
              <a:rPr lang="en-US" b="1" smtClean="0">
                <a:cs typeface="Mitra" pitchFamily="2" charset="-78"/>
              </a:rPr>
              <a:t> ]</a:t>
            </a:r>
            <a:r>
              <a:rPr lang="fa-IR" b="1" smtClean="0">
                <a:cs typeface="Mitra" pitchFamily="2" charset="-78"/>
              </a:rPr>
              <a:t> </a:t>
            </a:r>
            <a:r>
              <a:rPr lang="en-US" b="1" smtClean="0">
                <a:cs typeface="Mitra" pitchFamily="2" charset="-78"/>
              </a:rPr>
              <a:t> ... [n </a:t>
            </a:r>
            <a:r>
              <a:rPr lang="fa-IR" b="1" smtClean="0">
                <a:cs typeface="Mitra" pitchFamily="2" charset="-78"/>
              </a:rPr>
              <a:t>بعد</a:t>
            </a:r>
            <a:r>
              <a:rPr lang="en-US" b="1" smtClean="0">
                <a:cs typeface="Mitra" pitchFamily="2" charset="-78"/>
              </a:rPr>
              <a:t>]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 A [ 10 ] [ 12 ] [ 20 ] ;</a:t>
            </a:r>
          </a:p>
          <a:p>
            <a:pPr algn="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دستيابي به عناصر آرايه: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 [0] [1] [2] = 400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 مقداردهي اوليه به عناصر يک آراية دو بعدي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int  a [10] [20] , row , col 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for (row = 0 ; row &lt; 10 ; row ++)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for (col = 0 ; col &lt; 20 ; col ++)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a [row] [col]  = 0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رشته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آرايه‌اي از کاراکتر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char</a:t>
            </a:r>
            <a:r>
              <a:rPr lang="fa-IR" sz="4000" b="1" smtClean="0">
                <a:cs typeface="Mitra" pitchFamily="2" charset="-78"/>
              </a:rPr>
              <a:t>  نام رشته   </a:t>
            </a:r>
            <a:r>
              <a:rPr lang="en-US" sz="4000" b="1" smtClean="0">
                <a:cs typeface="Mitra" pitchFamily="2" charset="-78"/>
              </a:rPr>
              <a:t>[</a:t>
            </a:r>
            <a:r>
              <a:rPr lang="fa-IR" sz="4000" b="1" smtClean="0">
                <a:cs typeface="Mitra" pitchFamily="2" charset="-78"/>
              </a:rPr>
              <a:t>طول رشته </a:t>
            </a:r>
            <a:r>
              <a:rPr lang="en-US" sz="4000" b="1" smtClean="0">
                <a:cs typeface="Mitra" pitchFamily="2" charset="-78"/>
              </a:rPr>
              <a:t> ]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char  Str [20]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مقداردهي اوليه و نحوة ذخيره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char  S [5] = “ali”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  <p:grpSp>
        <p:nvGrpSpPr>
          <p:cNvPr id="130052" name="Group 22"/>
          <p:cNvGrpSpPr>
            <a:grpSpLocks/>
          </p:cNvGrpSpPr>
          <p:nvPr/>
        </p:nvGrpSpPr>
        <p:grpSpPr bwMode="auto">
          <a:xfrm>
            <a:off x="1295400" y="4191000"/>
            <a:ext cx="5791200" cy="1189038"/>
            <a:chOff x="768" y="3024"/>
            <a:chExt cx="3648" cy="749"/>
          </a:xfrm>
        </p:grpSpPr>
        <p:grpSp>
          <p:nvGrpSpPr>
            <p:cNvPr id="130053" name="Group 23"/>
            <p:cNvGrpSpPr>
              <a:grpSpLocks/>
            </p:cNvGrpSpPr>
            <p:nvPr/>
          </p:nvGrpSpPr>
          <p:grpSpPr bwMode="auto">
            <a:xfrm>
              <a:off x="768" y="3024"/>
              <a:ext cx="3648" cy="749"/>
              <a:chOff x="768" y="3168"/>
              <a:chExt cx="3648" cy="749"/>
            </a:xfrm>
          </p:grpSpPr>
          <p:sp>
            <p:nvSpPr>
              <p:cNvPr id="130059" name="Rectangle 24"/>
              <p:cNvSpPr>
                <a:spLocks noChangeArrowheads="1"/>
              </p:cNvSpPr>
              <p:nvPr/>
            </p:nvSpPr>
            <p:spPr bwMode="auto">
              <a:xfrm>
                <a:off x="1152" y="3168"/>
                <a:ext cx="32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0060" name="Line 25"/>
              <p:cNvSpPr>
                <a:spLocks noChangeShapeType="1"/>
              </p:cNvSpPr>
              <p:nvPr/>
            </p:nvSpPr>
            <p:spPr bwMode="auto">
              <a:xfrm>
                <a:off x="2496" y="316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61" name="Line 26"/>
              <p:cNvSpPr>
                <a:spLocks noChangeShapeType="1"/>
              </p:cNvSpPr>
              <p:nvPr/>
            </p:nvSpPr>
            <p:spPr bwMode="auto">
              <a:xfrm>
                <a:off x="3168" y="316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62" name="Line 27"/>
              <p:cNvSpPr>
                <a:spLocks noChangeShapeType="1"/>
              </p:cNvSpPr>
              <p:nvPr/>
            </p:nvSpPr>
            <p:spPr bwMode="auto">
              <a:xfrm>
                <a:off x="1824" y="316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63" name="Line 28"/>
              <p:cNvSpPr>
                <a:spLocks noChangeShapeType="1"/>
              </p:cNvSpPr>
              <p:nvPr/>
            </p:nvSpPr>
            <p:spPr bwMode="auto">
              <a:xfrm>
                <a:off x="3792" y="316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64" name="Text Box 29"/>
              <p:cNvSpPr txBox="1">
                <a:spLocks noChangeArrowheads="1"/>
              </p:cNvSpPr>
              <p:nvPr/>
            </p:nvSpPr>
            <p:spPr bwMode="auto">
              <a:xfrm>
                <a:off x="768" y="3168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S</a:t>
                </a:r>
              </a:p>
            </p:txBody>
          </p:sp>
          <p:sp>
            <p:nvSpPr>
              <p:cNvPr id="130065" name="Text Box 30"/>
              <p:cNvSpPr txBox="1">
                <a:spLocks noChangeArrowheads="1"/>
              </p:cNvSpPr>
              <p:nvPr/>
            </p:nvSpPr>
            <p:spPr bwMode="auto">
              <a:xfrm>
                <a:off x="1152" y="3552"/>
                <a:ext cx="672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S[0]</a:t>
                </a:r>
              </a:p>
            </p:txBody>
          </p:sp>
          <p:sp>
            <p:nvSpPr>
              <p:cNvPr id="130066" name="Text Box 31"/>
              <p:cNvSpPr txBox="1">
                <a:spLocks noChangeArrowheads="1"/>
              </p:cNvSpPr>
              <p:nvPr/>
            </p:nvSpPr>
            <p:spPr bwMode="auto">
              <a:xfrm>
                <a:off x="1824" y="3552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S[1]</a:t>
                </a:r>
              </a:p>
            </p:txBody>
          </p:sp>
          <p:sp>
            <p:nvSpPr>
              <p:cNvPr id="130067" name="Text Box 32"/>
              <p:cNvSpPr txBox="1">
                <a:spLocks noChangeArrowheads="1"/>
              </p:cNvSpPr>
              <p:nvPr/>
            </p:nvSpPr>
            <p:spPr bwMode="auto">
              <a:xfrm>
                <a:off x="2496" y="3552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S[2]</a:t>
                </a:r>
              </a:p>
            </p:txBody>
          </p:sp>
          <p:sp>
            <p:nvSpPr>
              <p:cNvPr id="130068" name="Text Box 33"/>
              <p:cNvSpPr txBox="1">
                <a:spLocks noChangeArrowheads="1"/>
              </p:cNvSpPr>
              <p:nvPr/>
            </p:nvSpPr>
            <p:spPr bwMode="auto">
              <a:xfrm>
                <a:off x="3168" y="3552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S[3]</a:t>
                </a:r>
              </a:p>
            </p:txBody>
          </p:sp>
          <p:sp>
            <p:nvSpPr>
              <p:cNvPr id="130069" name="Text Box 34"/>
              <p:cNvSpPr txBox="1">
                <a:spLocks noChangeArrowheads="1"/>
              </p:cNvSpPr>
              <p:nvPr/>
            </p:nvSpPr>
            <p:spPr bwMode="auto">
              <a:xfrm>
                <a:off x="3792" y="3552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S[4]</a:t>
                </a:r>
              </a:p>
            </p:txBody>
          </p:sp>
        </p:grpSp>
        <p:sp>
          <p:nvSpPr>
            <p:cNvPr id="130054" name="Text Box 35"/>
            <p:cNvSpPr txBox="1">
              <a:spLocks noChangeArrowheads="1"/>
            </p:cNvSpPr>
            <p:nvPr/>
          </p:nvSpPr>
          <p:spPr bwMode="auto">
            <a:xfrm>
              <a:off x="1344" y="30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</a:t>
              </a:r>
            </a:p>
          </p:txBody>
        </p:sp>
        <p:sp>
          <p:nvSpPr>
            <p:cNvPr id="130055" name="Text Box 36"/>
            <p:cNvSpPr txBox="1">
              <a:spLocks noChangeArrowheads="1"/>
            </p:cNvSpPr>
            <p:nvPr/>
          </p:nvSpPr>
          <p:spPr bwMode="auto">
            <a:xfrm>
              <a:off x="1968" y="30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l</a:t>
              </a:r>
            </a:p>
          </p:txBody>
        </p:sp>
        <p:sp>
          <p:nvSpPr>
            <p:cNvPr id="130056" name="Text Box 37"/>
            <p:cNvSpPr txBox="1">
              <a:spLocks noChangeArrowheads="1"/>
            </p:cNvSpPr>
            <p:nvPr/>
          </p:nvSpPr>
          <p:spPr bwMode="auto">
            <a:xfrm>
              <a:off x="2640" y="30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i</a:t>
              </a:r>
            </a:p>
          </p:txBody>
        </p:sp>
        <p:sp>
          <p:nvSpPr>
            <p:cNvPr id="130057" name="Text Box 38"/>
            <p:cNvSpPr txBox="1">
              <a:spLocks noChangeArrowheads="1"/>
            </p:cNvSpPr>
            <p:nvPr/>
          </p:nvSpPr>
          <p:spPr bwMode="auto">
            <a:xfrm>
              <a:off x="3312" y="30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\0</a:t>
              </a:r>
            </a:p>
          </p:txBody>
        </p:sp>
        <p:sp>
          <p:nvSpPr>
            <p:cNvPr id="130058" name="Text Box 39"/>
            <p:cNvSpPr txBox="1">
              <a:spLocks noChangeArrowheads="1"/>
            </p:cNvSpPr>
            <p:nvPr/>
          </p:nvSpPr>
          <p:spPr bwMode="auto">
            <a:xfrm>
              <a:off x="3936" y="3024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ورودي - خروجي رشته‌ها</a:t>
            </a:r>
          </a:p>
          <a:p>
            <a:pPr rtl="1" eaLnBrk="1" hangingPunct="1">
              <a:lnSpc>
                <a:spcPct val="16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Cin&gt;&gt;str;</a:t>
            </a:r>
          </a:p>
          <a:p>
            <a:pPr rtl="1" eaLnBrk="1" hangingPunct="1">
              <a:lnSpc>
                <a:spcPct val="16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gets (str);</a:t>
            </a:r>
          </a:p>
          <a:p>
            <a:pPr rtl="1" eaLnBrk="1" hangingPunct="1">
              <a:lnSpc>
                <a:spcPct val="16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Cout&lt;&lt;str;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فرق</a:t>
            </a:r>
            <a:r>
              <a:rPr lang="en-US" sz="4000" b="1" smtClean="0">
                <a:cs typeface="Mitra" pitchFamily="2" charset="-78"/>
              </a:rPr>
              <a:t>cin </a:t>
            </a:r>
            <a:r>
              <a:rPr lang="fa-IR" sz="4000" b="1" smtClean="0">
                <a:cs typeface="Mitra" pitchFamily="2" charset="-78"/>
              </a:rPr>
              <a:t> و </a:t>
            </a:r>
            <a:r>
              <a:rPr lang="en-US" sz="4000" b="1" smtClean="0">
                <a:cs typeface="Mitra" pitchFamily="2" charset="-78"/>
              </a:rPr>
              <a:t>gets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 </a:t>
            </a:r>
            <a:r>
              <a:rPr lang="en-US" sz="3600" b="1" smtClean="0">
                <a:cs typeface="Mitra" pitchFamily="2" charset="-78"/>
              </a:rPr>
              <a:t>cin</a:t>
            </a:r>
            <a:r>
              <a:rPr lang="fa-IR" sz="3600" b="1" smtClean="0">
                <a:cs typeface="Mitra" pitchFamily="2" charset="-78"/>
              </a:rPr>
              <a:t> کاراکتر فضاي خالي مرز رشته است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 حالي که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 </a:t>
            </a:r>
            <a:r>
              <a:rPr lang="en-US" sz="3600" b="1" smtClean="0">
                <a:cs typeface="Mitra" pitchFamily="2" charset="-78"/>
              </a:rPr>
              <a:t>gets</a:t>
            </a:r>
            <a:r>
              <a:rPr lang="fa-IR" sz="3600" b="1" smtClean="0">
                <a:cs typeface="Mitra" pitchFamily="2" charset="-78"/>
              </a:rPr>
              <a:t> فقط </a:t>
            </a:r>
            <a:r>
              <a:rPr lang="en-US" sz="3600" b="1" smtClean="0">
                <a:cs typeface="Mitra" pitchFamily="2" charset="-78"/>
              </a:rPr>
              <a:t>Enter</a:t>
            </a:r>
            <a:r>
              <a:rPr lang="fa-IR" sz="3600" b="1" smtClean="0">
                <a:cs typeface="Mitra" pitchFamily="2" charset="-78"/>
              </a:rPr>
              <a:t> پايان رشته است</a:t>
            </a:r>
          </a:p>
          <a:p>
            <a:pPr algn="ctr" rtl="1" eaLnBrk="1" hangingPunct="1">
              <a:lnSpc>
                <a:spcPct val="2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 رشتة   </a:t>
            </a:r>
            <a:r>
              <a:rPr lang="en-US" sz="3600" b="1" smtClean="0">
                <a:cs typeface="Mitra" pitchFamily="2" charset="-78"/>
              </a:rPr>
              <a:t>“Computer Science”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نکته</a:t>
            </a:r>
          </a:p>
          <a:p>
            <a:pPr algn="ctr" rtl="1" eaLnBrk="1" hangingPunct="1">
              <a:lnSpc>
                <a:spcPct val="16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براي کار با رشته‌ها نمي‌توان از اپراتورها استفاده کرد</a:t>
            </a:r>
          </a:p>
          <a:p>
            <a:pPr algn="ctr" rtl="1" eaLnBrk="1" hangingPunct="1">
              <a:lnSpc>
                <a:spcPct val="16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بلکه بايد</a:t>
            </a:r>
          </a:p>
          <a:p>
            <a:pPr algn="ctr" rtl="1" eaLnBrk="1" hangingPunct="1">
              <a:lnSpc>
                <a:spcPct val="16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از توابع مربوط به رشته‌ها استفاده کرد.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6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&lt;string.h&gt;</a:t>
            </a:r>
            <a:endParaRPr lang="fa-IR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char  s [10]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s = “ali” ;               // </a:t>
            </a:r>
            <a:r>
              <a:rPr lang="fa-IR" sz="4000" b="1" smtClean="0">
                <a:cs typeface="Mitra" pitchFamily="2" charset="-78"/>
              </a:rPr>
              <a:t>نادرست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if ( s == “ABC”)    // </a:t>
            </a:r>
            <a:r>
              <a:rPr lang="fa-IR" sz="4000" b="1" smtClean="0">
                <a:cs typeface="Mitra" pitchFamily="2" charset="-78"/>
              </a:rPr>
              <a:t>نادرست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cout&lt;&lt;s;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مجموعة دستورات هر زبان برنامه‌نويسي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sz="4000" b="1" smtClean="0">
                <a:cs typeface="Mitra" pitchFamily="2" charset="-78"/>
              </a:rPr>
              <a:t>دستورات کامپايلر زبان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دستورات ورودي - خروجي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دستورات محاسباتي و منطقي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دستورات کنترل روند برنامه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مهمترين توابع رشته‌اي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طول رشته:</a:t>
            </a:r>
            <a:r>
              <a:rPr lang="en-US" sz="4000" b="1" smtClean="0">
                <a:cs typeface="Mitra" pitchFamily="2" charset="-78"/>
              </a:rPr>
              <a:t> </a:t>
            </a:r>
            <a:r>
              <a:rPr lang="fa-IR" sz="4000" b="1" smtClean="0">
                <a:cs typeface="Mitra" pitchFamily="2" charset="-78"/>
              </a:rPr>
              <a:t> </a:t>
            </a:r>
            <a:r>
              <a:rPr lang="en-US" sz="4000" b="1" smtClean="0">
                <a:cs typeface="Mitra" pitchFamily="2" charset="-78"/>
              </a:rPr>
              <a:t>strlen (s)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انتساب: </a:t>
            </a:r>
            <a:r>
              <a:rPr lang="en-US" sz="4000" b="1" smtClean="0">
                <a:cs typeface="Mitra" pitchFamily="2" charset="-78"/>
              </a:rPr>
              <a:t> strcpy (s1 , s2)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مقايسه: </a:t>
            </a:r>
            <a:r>
              <a:rPr lang="en-US" sz="4000" b="1" smtClean="0">
                <a:cs typeface="Mitra" pitchFamily="2" charset="-78"/>
              </a:rPr>
              <a:t> strcmp (s1 , s2)</a:t>
            </a: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 برنامه‌نويسي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برنامه‌اي بنويسيد که تعدادي نام از ورودي دريافت کرده و بمحض دريافت نام </a:t>
            </a:r>
            <a:r>
              <a:rPr lang="en-US" sz="4000" b="1" smtClean="0">
                <a:cs typeface="Mitra" pitchFamily="2" charset="-78"/>
              </a:rPr>
              <a:t>ali</a:t>
            </a:r>
            <a:r>
              <a:rPr lang="fa-IR" sz="4000" b="1" smtClean="0">
                <a:cs typeface="Mitra" pitchFamily="2" charset="-78"/>
              </a:rPr>
              <a:t> تعداد نامهاي دريافتي را چاپ کند. 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#include  &lt;stdio.h&gt;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#include  &lt;string.h&gt;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   main (){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char  s [30] 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count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gets (s);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for ( count = 0 ; strcmp (s , “ali”) != 0 ;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		count ++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gets (s)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}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cout&lt;&lt;“The number is: ”&lt;&lt;count;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هشتم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اشاره‌گر </a:t>
            </a:r>
            <a:r>
              <a:rPr lang="en-US" sz="4000" b="1" smtClean="0">
                <a:cs typeface="Mitra" pitchFamily="2" charset="-78"/>
              </a:rPr>
              <a:t>( Pointer )</a:t>
            </a: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اشاره‌‌گر متغيري است که حاوي آدرس يک متغير است و در واقع به آن اشاره مي‌کند.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  <p:grpSp>
        <p:nvGrpSpPr>
          <p:cNvPr id="140292" name="Group 13"/>
          <p:cNvGrpSpPr>
            <a:grpSpLocks/>
          </p:cNvGrpSpPr>
          <p:nvPr/>
        </p:nvGrpSpPr>
        <p:grpSpPr bwMode="auto">
          <a:xfrm>
            <a:off x="1752600" y="4754563"/>
            <a:ext cx="5334000" cy="1417637"/>
            <a:chOff x="1104" y="3072"/>
            <a:chExt cx="3360" cy="893"/>
          </a:xfrm>
        </p:grpSpPr>
        <p:grpSp>
          <p:nvGrpSpPr>
            <p:cNvPr id="140293" name="Group 6"/>
            <p:cNvGrpSpPr>
              <a:grpSpLocks/>
            </p:cNvGrpSpPr>
            <p:nvPr/>
          </p:nvGrpSpPr>
          <p:grpSpPr bwMode="auto">
            <a:xfrm>
              <a:off x="3456" y="3072"/>
              <a:ext cx="1008" cy="480"/>
              <a:chOff x="2640" y="3120"/>
              <a:chExt cx="1008" cy="480"/>
            </a:xfrm>
          </p:grpSpPr>
          <p:sp>
            <p:nvSpPr>
              <p:cNvPr id="140299" name="Rectangle 4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0300" name="Text Box 5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383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100</a:t>
                </a:r>
              </a:p>
            </p:txBody>
          </p:sp>
        </p:grpSp>
        <p:grpSp>
          <p:nvGrpSpPr>
            <p:cNvPr id="140294" name="Group 7"/>
            <p:cNvGrpSpPr>
              <a:grpSpLocks/>
            </p:cNvGrpSpPr>
            <p:nvPr/>
          </p:nvGrpSpPr>
          <p:grpSpPr bwMode="auto">
            <a:xfrm>
              <a:off x="1104" y="3072"/>
              <a:ext cx="1008" cy="892"/>
              <a:chOff x="2640" y="3120"/>
              <a:chExt cx="1008" cy="892"/>
            </a:xfrm>
          </p:grpSpPr>
          <p:sp>
            <p:nvSpPr>
              <p:cNvPr id="140297" name="Rectangle 8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0298" name="Text Box 9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844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2002</a:t>
                </a:r>
              </a:p>
              <a:p>
                <a:pPr>
                  <a:spcBef>
                    <a:spcPct val="50000"/>
                  </a:spcBef>
                </a:pPr>
                <a:endParaRPr lang="en-US" sz="3200" b="1"/>
              </a:p>
            </p:txBody>
          </p:sp>
        </p:grpSp>
        <p:sp>
          <p:nvSpPr>
            <p:cNvPr id="140295" name="Line 10"/>
            <p:cNvSpPr>
              <a:spLocks noChangeShapeType="1"/>
            </p:cNvSpPr>
            <p:nvPr/>
          </p:nvSpPr>
          <p:spPr bwMode="auto">
            <a:xfrm>
              <a:off x="2112" y="331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296" name="Text Box 12"/>
            <p:cNvSpPr txBox="1">
              <a:spLocks noChangeArrowheads="1"/>
            </p:cNvSpPr>
            <p:nvPr/>
          </p:nvSpPr>
          <p:spPr bwMode="auto">
            <a:xfrm>
              <a:off x="3552" y="3600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2002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لزوم استفاده از اشاره‌گرها در </a:t>
            </a:r>
            <a:r>
              <a:rPr lang="en-US" sz="3600" b="1" smtClean="0">
                <a:cs typeface="Mitra" pitchFamily="2" charset="-78"/>
              </a:rPr>
              <a:t>C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b="1" smtClean="0">
                <a:cs typeface="Mitra" pitchFamily="2" charset="-78"/>
              </a:rPr>
              <a:t>درک و استفادة بهتر از آرايه‌ها و رشته‌ها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b="1" smtClean="0">
                <a:cs typeface="Mitra" pitchFamily="2" charset="-78"/>
              </a:rPr>
              <a:t>استفاده از پارامترهاي </a:t>
            </a:r>
            <a:r>
              <a:rPr lang="en-US" b="1" smtClean="0">
                <a:cs typeface="Mitra" pitchFamily="2" charset="-78"/>
              </a:rPr>
              <a:t>Call by reference</a:t>
            </a:r>
            <a:r>
              <a:rPr lang="fa-IR" b="1" smtClean="0">
                <a:cs typeface="Mitra" pitchFamily="2" charset="-78"/>
              </a:rPr>
              <a:t> در توابع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b="1" smtClean="0">
                <a:cs typeface="Mitra" pitchFamily="2" charset="-78"/>
              </a:rPr>
              <a:t>تخصيص حافظة پويا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b="1" smtClean="0">
                <a:cs typeface="Mitra" pitchFamily="2" charset="-78"/>
              </a:rPr>
              <a:t>ايجاد و کار با ساختمانهاي داده‌اي پيچيده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نحوة تعريف متغير اشاره‌گر</a:t>
            </a:r>
          </a:p>
          <a:p>
            <a:pPr rtl="1" eaLnBrk="1" hangingPunct="1">
              <a:lnSpc>
                <a:spcPct val="16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نام متغير اشاره‌گر </a:t>
            </a:r>
            <a:r>
              <a:rPr lang="en-US" b="1" smtClean="0">
                <a:cs typeface="Mitra" pitchFamily="2" charset="-78"/>
              </a:rPr>
              <a:t>*</a:t>
            </a:r>
            <a:r>
              <a:rPr lang="fa-IR" b="1" smtClean="0">
                <a:cs typeface="Mitra" pitchFamily="2" charset="-78"/>
              </a:rPr>
              <a:t>	        نوع داده‌اي که به آن اشاره مي‌کند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	   * p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char	   * pc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float    * fp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عملگرهاي اشاره‌گر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&amp;</a:t>
            </a:r>
            <a:r>
              <a:rPr lang="fa-IR" sz="3600" b="1" smtClean="0">
                <a:cs typeface="Mitra" pitchFamily="2" charset="-78"/>
              </a:rPr>
              <a:t> : آدرس عملوند خود را مشخص مي‌کند.</a:t>
            </a:r>
            <a:endParaRPr lang="en-US" sz="3600" b="1" smtClean="0">
              <a:cs typeface="Mitra" pitchFamily="2" charset="-78"/>
            </a:endParaRP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fa-IR" sz="3200" b="1" smtClean="0">
                <a:cs typeface="Mitra" pitchFamily="2" charset="-78"/>
              </a:rPr>
              <a:t>عملوند آن نام يک متغير است. 		         </a:t>
            </a:r>
            <a:r>
              <a:rPr lang="en-US" sz="3200" b="1" smtClean="0">
                <a:cs typeface="Mitra" pitchFamily="2" charset="-78"/>
              </a:rPr>
              <a:t>&amp; i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28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*</a:t>
            </a:r>
            <a:r>
              <a:rPr lang="fa-IR" sz="3600" b="1" smtClean="0">
                <a:cs typeface="Mitra" pitchFamily="2" charset="-78"/>
              </a:rPr>
              <a:t> : محتواي عملوند خود را مشخص مي‌کند.</a:t>
            </a: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fa-IR" sz="3200" b="1" smtClean="0">
                <a:cs typeface="Mitra" pitchFamily="2" charset="-78"/>
              </a:rPr>
              <a:t>عملوند آن نام يک متغير اشاره‌گر است.        	</a:t>
            </a:r>
            <a:r>
              <a:rPr lang="en-US" sz="3200" b="1" smtClean="0">
                <a:cs typeface="Mitra" pitchFamily="2" charset="-78"/>
              </a:rPr>
              <a:t>* p</a:t>
            </a:r>
            <a:endParaRPr lang="fa-IR" sz="32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int   i = 100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int   * pi ;</a:t>
            </a:r>
          </a:p>
        </p:txBody>
      </p:sp>
      <p:grpSp>
        <p:nvGrpSpPr>
          <p:cNvPr id="144388" name="Group 15"/>
          <p:cNvGrpSpPr>
            <a:grpSpLocks/>
          </p:cNvGrpSpPr>
          <p:nvPr/>
        </p:nvGrpSpPr>
        <p:grpSpPr bwMode="auto">
          <a:xfrm>
            <a:off x="2590800" y="4191000"/>
            <a:ext cx="5257800" cy="2057400"/>
            <a:chOff x="1632" y="2640"/>
            <a:chExt cx="3312" cy="1296"/>
          </a:xfrm>
        </p:grpSpPr>
        <p:grpSp>
          <p:nvGrpSpPr>
            <p:cNvPr id="144389" name="Group 5"/>
            <p:cNvGrpSpPr>
              <a:grpSpLocks/>
            </p:cNvGrpSpPr>
            <p:nvPr/>
          </p:nvGrpSpPr>
          <p:grpSpPr bwMode="auto">
            <a:xfrm>
              <a:off x="3936" y="3024"/>
              <a:ext cx="1008" cy="480"/>
              <a:chOff x="2640" y="3120"/>
              <a:chExt cx="1008" cy="480"/>
            </a:xfrm>
          </p:grpSpPr>
          <p:sp>
            <p:nvSpPr>
              <p:cNvPr id="144396" name="Rectangle 6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4397" name="Text Box 7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383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100</a:t>
                </a:r>
              </a:p>
            </p:txBody>
          </p:sp>
        </p:grpSp>
        <p:grpSp>
          <p:nvGrpSpPr>
            <p:cNvPr id="144390" name="Group 8"/>
            <p:cNvGrpSpPr>
              <a:grpSpLocks/>
            </p:cNvGrpSpPr>
            <p:nvPr/>
          </p:nvGrpSpPr>
          <p:grpSpPr bwMode="auto">
            <a:xfrm>
              <a:off x="1632" y="3044"/>
              <a:ext cx="1008" cy="892"/>
              <a:chOff x="2640" y="3120"/>
              <a:chExt cx="1008" cy="892"/>
            </a:xfrm>
          </p:grpSpPr>
          <p:sp>
            <p:nvSpPr>
              <p:cNvPr id="144394" name="Rectangle 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4395" name="Text Box 10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844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200" b="1"/>
              </a:p>
              <a:p>
                <a:pPr>
                  <a:spcBef>
                    <a:spcPct val="50000"/>
                  </a:spcBef>
                </a:pPr>
                <a:endParaRPr lang="en-US" sz="3200" b="1"/>
              </a:p>
            </p:txBody>
          </p:sp>
        </p:grpSp>
        <p:sp>
          <p:nvSpPr>
            <p:cNvPr id="144391" name="Text Box 12"/>
            <p:cNvSpPr txBox="1">
              <a:spLocks noChangeArrowheads="1"/>
            </p:cNvSpPr>
            <p:nvPr/>
          </p:nvSpPr>
          <p:spPr bwMode="auto">
            <a:xfrm>
              <a:off x="4032" y="3552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2002</a:t>
              </a:r>
            </a:p>
          </p:txBody>
        </p:sp>
        <p:sp>
          <p:nvSpPr>
            <p:cNvPr id="144392" name="Text Box 13"/>
            <p:cNvSpPr txBox="1">
              <a:spLocks noChangeArrowheads="1"/>
            </p:cNvSpPr>
            <p:nvPr/>
          </p:nvSpPr>
          <p:spPr bwMode="auto">
            <a:xfrm>
              <a:off x="4272" y="264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i</a:t>
              </a:r>
            </a:p>
          </p:txBody>
        </p:sp>
        <p:sp>
          <p:nvSpPr>
            <p:cNvPr id="144393" name="Text Box 14"/>
            <p:cNvSpPr txBox="1">
              <a:spLocks noChangeArrowheads="1"/>
            </p:cNvSpPr>
            <p:nvPr/>
          </p:nvSpPr>
          <p:spPr bwMode="auto">
            <a:xfrm>
              <a:off x="1920" y="264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pi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دوم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pi = &amp; i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  <p:grpSp>
        <p:nvGrpSpPr>
          <p:cNvPr id="145412" name="Group 28"/>
          <p:cNvGrpSpPr>
            <a:grpSpLocks/>
          </p:cNvGrpSpPr>
          <p:nvPr/>
        </p:nvGrpSpPr>
        <p:grpSpPr bwMode="auto">
          <a:xfrm>
            <a:off x="2971800" y="1752600"/>
            <a:ext cx="5257800" cy="2057400"/>
            <a:chOff x="1920" y="1200"/>
            <a:chExt cx="3312" cy="1296"/>
          </a:xfrm>
        </p:grpSpPr>
        <p:grpSp>
          <p:nvGrpSpPr>
            <p:cNvPr id="145426" name="Group 5"/>
            <p:cNvGrpSpPr>
              <a:grpSpLocks/>
            </p:cNvGrpSpPr>
            <p:nvPr/>
          </p:nvGrpSpPr>
          <p:grpSpPr bwMode="auto">
            <a:xfrm>
              <a:off x="4224" y="1584"/>
              <a:ext cx="1008" cy="480"/>
              <a:chOff x="2640" y="3120"/>
              <a:chExt cx="1008" cy="480"/>
            </a:xfrm>
          </p:grpSpPr>
          <p:sp>
            <p:nvSpPr>
              <p:cNvPr id="145435" name="Rectangle 6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5436" name="Text Box 7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383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100</a:t>
                </a:r>
              </a:p>
            </p:txBody>
          </p:sp>
        </p:grpSp>
        <p:grpSp>
          <p:nvGrpSpPr>
            <p:cNvPr id="145427" name="Group 8"/>
            <p:cNvGrpSpPr>
              <a:grpSpLocks/>
            </p:cNvGrpSpPr>
            <p:nvPr/>
          </p:nvGrpSpPr>
          <p:grpSpPr bwMode="auto">
            <a:xfrm>
              <a:off x="1920" y="1604"/>
              <a:ext cx="1008" cy="892"/>
              <a:chOff x="2640" y="3120"/>
              <a:chExt cx="1008" cy="892"/>
            </a:xfrm>
          </p:grpSpPr>
          <p:sp>
            <p:nvSpPr>
              <p:cNvPr id="145433" name="Rectangle 9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5434" name="Text Box 10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844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200" b="1"/>
              </a:p>
              <a:p>
                <a:pPr>
                  <a:spcBef>
                    <a:spcPct val="50000"/>
                  </a:spcBef>
                </a:pPr>
                <a:endParaRPr lang="en-US" sz="3200" b="1"/>
              </a:p>
            </p:txBody>
          </p:sp>
        </p:grpSp>
        <p:sp>
          <p:nvSpPr>
            <p:cNvPr id="145428" name="Text Box 11"/>
            <p:cNvSpPr txBox="1">
              <a:spLocks noChangeArrowheads="1"/>
            </p:cNvSpPr>
            <p:nvPr/>
          </p:nvSpPr>
          <p:spPr bwMode="auto">
            <a:xfrm>
              <a:off x="4320" y="2112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2002</a:t>
              </a:r>
            </a:p>
          </p:txBody>
        </p:sp>
        <p:sp>
          <p:nvSpPr>
            <p:cNvPr id="145429" name="Text Box 12"/>
            <p:cNvSpPr txBox="1">
              <a:spLocks noChangeArrowheads="1"/>
            </p:cNvSpPr>
            <p:nvPr/>
          </p:nvSpPr>
          <p:spPr bwMode="auto">
            <a:xfrm>
              <a:off x="4560" y="120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i</a:t>
              </a:r>
            </a:p>
          </p:txBody>
        </p:sp>
        <p:sp>
          <p:nvSpPr>
            <p:cNvPr id="145430" name="Text Box 13"/>
            <p:cNvSpPr txBox="1">
              <a:spLocks noChangeArrowheads="1"/>
            </p:cNvSpPr>
            <p:nvPr/>
          </p:nvSpPr>
          <p:spPr bwMode="auto">
            <a:xfrm>
              <a:off x="2208" y="120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pi</a:t>
              </a:r>
            </a:p>
          </p:txBody>
        </p:sp>
        <p:sp>
          <p:nvSpPr>
            <p:cNvPr id="145431" name="Text Box 25"/>
            <p:cNvSpPr txBox="1">
              <a:spLocks noChangeArrowheads="1"/>
            </p:cNvSpPr>
            <p:nvPr/>
          </p:nvSpPr>
          <p:spPr bwMode="auto">
            <a:xfrm>
              <a:off x="2064" y="1651"/>
              <a:ext cx="7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2002</a:t>
              </a:r>
            </a:p>
          </p:txBody>
        </p:sp>
        <p:sp>
          <p:nvSpPr>
            <p:cNvPr id="145432" name="Line 27"/>
            <p:cNvSpPr>
              <a:spLocks noChangeShapeType="1"/>
            </p:cNvSpPr>
            <p:nvPr/>
          </p:nvSpPr>
          <p:spPr bwMode="auto">
            <a:xfrm>
              <a:off x="2928" y="182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413" name="Text Box 29"/>
          <p:cNvSpPr txBox="1">
            <a:spLocks noChangeArrowheads="1"/>
          </p:cNvSpPr>
          <p:nvPr/>
        </p:nvSpPr>
        <p:spPr bwMode="auto">
          <a:xfrm>
            <a:off x="533400" y="38100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* pi = 450 ;</a:t>
            </a:r>
          </a:p>
        </p:txBody>
      </p:sp>
      <p:grpSp>
        <p:nvGrpSpPr>
          <p:cNvPr id="145414" name="Group 30"/>
          <p:cNvGrpSpPr>
            <a:grpSpLocks/>
          </p:cNvGrpSpPr>
          <p:nvPr/>
        </p:nvGrpSpPr>
        <p:grpSpPr bwMode="auto">
          <a:xfrm>
            <a:off x="2971800" y="4267200"/>
            <a:ext cx="5257800" cy="2057400"/>
            <a:chOff x="1920" y="1200"/>
            <a:chExt cx="3312" cy="1296"/>
          </a:xfrm>
        </p:grpSpPr>
        <p:grpSp>
          <p:nvGrpSpPr>
            <p:cNvPr id="145415" name="Group 31"/>
            <p:cNvGrpSpPr>
              <a:grpSpLocks/>
            </p:cNvGrpSpPr>
            <p:nvPr/>
          </p:nvGrpSpPr>
          <p:grpSpPr bwMode="auto">
            <a:xfrm>
              <a:off x="4224" y="1584"/>
              <a:ext cx="1008" cy="480"/>
              <a:chOff x="2640" y="3120"/>
              <a:chExt cx="1008" cy="480"/>
            </a:xfrm>
          </p:grpSpPr>
          <p:sp>
            <p:nvSpPr>
              <p:cNvPr id="145424" name="Rectangle 32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5425" name="Text Box 33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383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450</a:t>
                </a:r>
              </a:p>
            </p:txBody>
          </p:sp>
        </p:grpSp>
        <p:grpSp>
          <p:nvGrpSpPr>
            <p:cNvPr id="145416" name="Group 34"/>
            <p:cNvGrpSpPr>
              <a:grpSpLocks/>
            </p:cNvGrpSpPr>
            <p:nvPr/>
          </p:nvGrpSpPr>
          <p:grpSpPr bwMode="auto">
            <a:xfrm>
              <a:off x="1920" y="1604"/>
              <a:ext cx="1008" cy="892"/>
              <a:chOff x="2640" y="3120"/>
              <a:chExt cx="1008" cy="892"/>
            </a:xfrm>
          </p:grpSpPr>
          <p:sp>
            <p:nvSpPr>
              <p:cNvPr id="145422" name="Rectangle 35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08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5423" name="Text Box 36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20" cy="844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 sz="3200" b="1"/>
              </a:p>
              <a:p>
                <a:pPr>
                  <a:spcBef>
                    <a:spcPct val="50000"/>
                  </a:spcBef>
                </a:pPr>
                <a:endParaRPr lang="en-US" sz="3200" b="1"/>
              </a:p>
            </p:txBody>
          </p:sp>
        </p:grpSp>
        <p:sp>
          <p:nvSpPr>
            <p:cNvPr id="145417" name="Text Box 37"/>
            <p:cNvSpPr txBox="1">
              <a:spLocks noChangeArrowheads="1"/>
            </p:cNvSpPr>
            <p:nvPr/>
          </p:nvSpPr>
          <p:spPr bwMode="auto">
            <a:xfrm>
              <a:off x="4320" y="2112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2002</a:t>
              </a:r>
            </a:p>
          </p:txBody>
        </p:sp>
        <p:sp>
          <p:nvSpPr>
            <p:cNvPr id="145418" name="Text Box 38"/>
            <p:cNvSpPr txBox="1">
              <a:spLocks noChangeArrowheads="1"/>
            </p:cNvSpPr>
            <p:nvPr/>
          </p:nvSpPr>
          <p:spPr bwMode="auto">
            <a:xfrm>
              <a:off x="4560" y="120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i</a:t>
              </a:r>
            </a:p>
          </p:txBody>
        </p:sp>
        <p:sp>
          <p:nvSpPr>
            <p:cNvPr id="145419" name="Text Box 39"/>
            <p:cNvSpPr txBox="1">
              <a:spLocks noChangeArrowheads="1"/>
            </p:cNvSpPr>
            <p:nvPr/>
          </p:nvSpPr>
          <p:spPr bwMode="auto">
            <a:xfrm>
              <a:off x="2208" y="120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pi</a:t>
              </a:r>
            </a:p>
          </p:txBody>
        </p:sp>
        <p:sp>
          <p:nvSpPr>
            <p:cNvPr id="145420" name="Text Box 40"/>
            <p:cNvSpPr txBox="1">
              <a:spLocks noChangeArrowheads="1"/>
            </p:cNvSpPr>
            <p:nvPr/>
          </p:nvSpPr>
          <p:spPr bwMode="auto">
            <a:xfrm>
              <a:off x="2064" y="1651"/>
              <a:ext cx="72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2002</a:t>
              </a:r>
            </a:p>
          </p:txBody>
        </p:sp>
        <p:sp>
          <p:nvSpPr>
            <p:cNvPr id="145421" name="Line 41"/>
            <p:cNvSpPr>
              <a:spLocks noChangeShapeType="1"/>
            </p:cNvSpPr>
            <p:nvPr/>
          </p:nvSpPr>
          <p:spPr bwMode="auto">
            <a:xfrm>
              <a:off x="2928" y="182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عملگرهاي مجاز ديگر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3800" b="1" smtClean="0">
                <a:cs typeface="Mitra" pitchFamily="2" charset="-78"/>
              </a:rPr>
              <a:t>انتساب اشاره‌گرها به يکديگر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3800" b="1" smtClean="0">
                <a:cs typeface="Mitra" pitchFamily="2" charset="-78"/>
              </a:rPr>
              <a:t>جمع و تفريق با يک ثابت يا عبارت محاسباتي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3800" b="1" smtClean="0">
                <a:cs typeface="Mitra" pitchFamily="2" charset="-78"/>
              </a:rPr>
              <a:t>عملگرهاي رابطه‌اي</a:t>
            </a:r>
          </a:p>
          <a:p>
            <a:pPr algn="r" rtl="1" eaLnBrk="1" hangingPunct="1">
              <a:lnSpc>
                <a:spcPct val="110000"/>
              </a:lnSpc>
            </a:pPr>
            <a:endParaRPr lang="en-US" sz="38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  * p1 , * p2 , i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p1 = p2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p1 = p1 + 2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p1 = p1 + i * 2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p1 == p2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p2 &lt;= p1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اشاره‌گرها و توابع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پارامتر </a:t>
            </a:r>
            <a:r>
              <a:rPr lang="en-US" b="1" smtClean="0">
                <a:cs typeface="Mitra" pitchFamily="2" charset="-78"/>
              </a:rPr>
              <a:t>Call by reference</a:t>
            </a:r>
            <a:r>
              <a:rPr lang="fa-IR" b="1" smtClean="0">
                <a:cs typeface="Mitra" pitchFamily="2" charset="-78"/>
              </a:rPr>
              <a:t> پارامتري است که تغييرات آن در داخل تابع عينا به فراخوانندة آن منعکس مي‌شود.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fa-IR" sz="20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براي استفاده از اين نوع پارامتر بايد از اشاره‌گر استفاده کرد.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 برنامه‌نويسي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تابعي که محتواي دو متغير را با يکديگر عوض مي‌کند.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روش غلط</a:t>
            </a:r>
            <a:endParaRPr lang="en-US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swap (int  a , int  b)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temp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temp = a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a = b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b = temp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روش صحيح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swap (int  *a , int  *b)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temp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temp = *a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*a = *b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*b = temp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main ()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  x = 10 , y = 20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swap ( &amp;x , &amp;y 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cout&lt;&lt;“x =   “&lt;&lt;x&lt;&lt;“   y = “&lt;&lt;y 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خروجي: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x = 20 , y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اشاره‌گر و آرايه</a:t>
            </a: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نام آرايه اشاره‌گر به اولين عنصر آن است.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A [5] ;</a:t>
            </a:r>
            <a:endParaRPr lang="fa-IR" b="1" smtClean="0">
              <a:cs typeface="Mitra" pitchFamily="2" charset="-78"/>
            </a:endParaRPr>
          </a:p>
        </p:txBody>
      </p:sp>
      <p:grpSp>
        <p:nvGrpSpPr>
          <p:cNvPr id="153604" name="Group 29"/>
          <p:cNvGrpSpPr>
            <a:grpSpLocks/>
          </p:cNvGrpSpPr>
          <p:nvPr/>
        </p:nvGrpSpPr>
        <p:grpSpPr bwMode="auto">
          <a:xfrm>
            <a:off x="533400" y="3581400"/>
            <a:ext cx="7620000" cy="2408238"/>
            <a:chOff x="336" y="2256"/>
            <a:chExt cx="4800" cy="1517"/>
          </a:xfrm>
        </p:grpSpPr>
        <p:grpSp>
          <p:nvGrpSpPr>
            <p:cNvPr id="153605" name="Group 19"/>
            <p:cNvGrpSpPr>
              <a:grpSpLocks/>
            </p:cNvGrpSpPr>
            <p:nvPr/>
          </p:nvGrpSpPr>
          <p:grpSpPr bwMode="auto">
            <a:xfrm>
              <a:off x="336" y="3024"/>
              <a:ext cx="4800" cy="749"/>
              <a:chOff x="336" y="3024"/>
              <a:chExt cx="4800" cy="749"/>
            </a:xfrm>
          </p:grpSpPr>
          <p:grpSp>
            <p:nvGrpSpPr>
              <p:cNvPr id="153614" name="Group 4"/>
              <p:cNvGrpSpPr>
                <a:grpSpLocks/>
              </p:cNvGrpSpPr>
              <p:nvPr/>
            </p:nvGrpSpPr>
            <p:grpSpPr bwMode="auto">
              <a:xfrm>
                <a:off x="1488" y="3024"/>
                <a:ext cx="3648" cy="749"/>
                <a:chOff x="768" y="3168"/>
                <a:chExt cx="3648" cy="749"/>
              </a:xfrm>
            </p:grpSpPr>
            <p:sp>
              <p:nvSpPr>
                <p:cNvPr id="153618" name="Rectangle 5"/>
                <p:cNvSpPr>
                  <a:spLocks noChangeArrowheads="1"/>
                </p:cNvSpPr>
                <p:nvPr/>
              </p:nvSpPr>
              <p:spPr bwMode="auto">
                <a:xfrm>
                  <a:off x="1152" y="3168"/>
                  <a:ext cx="326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153619" name="Line 6"/>
                <p:cNvSpPr>
                  <a:spLocks noChangeShapeType="1"/>
                </p:cNvSpPr>
                <p:nvPr/>
              </p:nvSpPr>
              <p:spPr bwMode="auto">
                <a:xfrm>
                  <a:off x="2496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20" name="Line 7"/>
                <p:cNvSpPr>
                  <a:spLocks noChangeShapeType="1"/>
                </p:cNvSpPr>
                <p:nvPr/>
              </p:nvSpPr>
              <p:spPr bwMode="auto">
                <a:xfrm>
                  <a:off x="3168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21" name="Line 8"/>
                <p:cNvSpPr>
                  <a:spLocks noChangeShapeType="1"/>
                </p:cNvSpPr>
                <p:nvPr/>
              </p:nvSpPr>
              <p:spPr bwMode="auto">
                <a:xfrm>
                  <a:off x="182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22" name="Line 9"/>
                <p:cNvSpPr>
                  <a:spLocks noChangeShapeType="1"/>
                </p:cNvSpPr>
                <p:nvPr/>
              </p:nvSpPr>
              <p:spPr bwMode="auto">
                <a:xfrm>
                  <a:off x="3792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6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68" y="3168"/>
                  <a:ext cx="3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fa-IR" sz="3200" b="1"/>
                </a:p>
              </p:txBody>
            </p:sp>
            <p:sp>
              <p:nvSpPr>
                <p:cNvPr id="15362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152" y="3552"/>
                  <a:ext cx="6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/>
                    <a:t>A[0]</a:t>
                  </a:r>
                </a:p>
              </p:txBody>
            </p:sp>
            <p:sp>
              <p:nvSpPr>
                <p:cNvPr id="15362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24" y="3552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/>
                    <a:t>A[1]</a:t>
                  </a:r>
                </a:p>
              </p:txBody>
            </p:sp>
            <p:sp>
              <p:nvSpPr>
                <p:cNvPr id="15362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96" y="3552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/>
                    <a:t>A[2]</a:t>
                  </a:r>
                </a:p>
              </p:txBody>
            </p:sp>
            <p:sp>
              <p:nvSpPr>
                <p:cNvPr id="15362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168" y="3552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/>
                    <a:t>A[3]</a:t>
                  </a:r>
                </a:p>
              </p:txBody>
            </p:sp>
            <p:sp>
              <p:nvSpPr>
                <p:cNvPr id="15362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792" y="3552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b="1"/>
                    <a:t>A[4]</a:t>
                  </a:r>
                </a:p>
              </p:txBody>
            </p:sp>
          </p:grpSp>
          <p:sp>
            <p:nvSpPr>
              <p:cNvPr id="153615" name="Rectangle 16"/>
              <p:cNvSpPr>
                <a:spLocks noChangeArrowheads="1"/>
              </p:cNvSpPr>
              <p:nvPr/>
            </p:nvSpPr>
            <p:spPr bwMode="auto">
              <a:xfrm>
                <a:off x="672" y="3024"/>
                <a:ext cx="672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3616" name="Text Box 17"/>
              <p:cNvSpPr txBox="1">
                <a:spLocks noChangeArrowheads="1"/>
              </p:cNvSpPr>
              <p:nvPr/>
            </p:nvSpPr>
            <p:spPr bwMode="auto">
              <a:xfrm>
                <a:off x="336" y="3024"/>
                <a:ext cx="33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/>
                  <a:t>A</a:t>
                </a:r>
              </a:p>
            </p:txBody>
          </p:sp>
          <p:sp>
            <p:nvSpPr>
              <p:cNvPr id="153617" name="Line 1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06" name="Text Box 20"/>
            <p:cNvSpPr txBox="1">
              <a:spLocks noChangeArrowheads="1"/>
            </p:cNvSpPr>
            <p:nvPr/>
          </p:nvSpPr>
          <p:spPr bwMode="auto">
            <a:xfrm>
              <a:off x="2352" y="2256"/>
              <a:ext cx="86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A + 2</a:t>
              </a:r>
            </a:p>
          </p:txBody>
        </p:sp>
        <p:sp>
          <p:nvSpPr>
            <p:cNvPr id="153607" name="Line 22"/>
            <p:cNvSpPr>
              <a:spLocks noChangeShapeType="1"/>
            </p:cNvSpPr>
            <p:nvPr/>
          </p:nvSpPr>
          <p:spPr bwMode="auto">
            <a:xfrm>
              <a:off x="2784" y="2592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08" name="Line 23"/>
            <p:cNvSpPr>
              <a:spLocks noChangeShapeType="1"/>
            </p:cNvSpPr>
            <p:nvPr/>
          </p:nvSpPr>
          <p:spPr bwMode="auto">
            <a:xfrm>
              <a:off x="2448" y="259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09" name="Line 24"/>
            <p:cNvSpPr>
              <a:spLocks noChangeShapeType="1"/>
            </p:cNvSpPr>
            <p:nvPr/>
          </p:nvSpPr>
          <p:spPr bwMode="auto">
            <a:xfrm>
              <a:off x="2208" y="30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10" name="Line 25"/>
            <p:cNvSpPr>
              <a:spLocks noChangeShapeType="1"/>
            </p:cNvSpPr>
            <p:nvPr/>
          </p:nvSpPr>
          <p:spPr bwMode="auto">
            <a:xfrm>
              <a:off x="2880" y="30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11" name="Line 26"/>
            <p:cNvSpPr>
              <a:spLocks noChangeShapeType="1"/>
            </p:cNvSpPr>
            <p:nvPr/>
          </p:nvSpPr>
          <p:spPr bwMode="auto">
            <a:xfrm>
              <a:off x="3552" y="30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12" name="Line 27"/>
            <p:cNvSpPr>
              <a:spLocks noChangeShapeType="1"/>
            </p:cNvSpPr>
            <p:nvPr/>
          </p:nvSpPr>
          <p:spPr bwMode="auto">
            <a:xfrm>
              <a:off x="4224" y="30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13" name="Line 28"/>
            <p:cNvSpPr>
              <a:spLocks noChangeShapeType="1"/>
            </p:cNvSpPr>
            <p:nvPr/>
          </p:nvSpPr>
          <p:spPr bwMode="auto">
            <a:xfrm>
              <a:off x="4848" y="302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بنابراين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A [2]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معادل</a:t>
            </a:r>
          </a:p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* (A + 2)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sz="1800" b="1" smtClean="0">
              <a:cs typeface="Mitra" pitchFamily="2" charset="-7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 [2] = 100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* (A + 2) = 100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انواع داده‌هاي اصلي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float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double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char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boolean  ?!!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رشته و اشاره‌گر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رشته نيز يک آرايه است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و بنابراين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نام رشته اشاره‌گر به اولين عنصر آن است.</a:t>
            </a:r>
          </a:p>
          <a:p>
            <a:pPr eaLnBrk="1" hangingPunct="1">
              <a:buFontTx/>
              <a:buNone/>
            </a:pPr>
            <a:endParaRPr lang="fa-IR" sz="2000" b="1" smtClean="0">
              <a:cs typeface="Mitra" pitchFamily="2" charset="-78"/>
            </a:endParaRPr>
          </a:p>
          <a:p>
            <a:pPr eaLnBrk="1" hangingPunct="1">
              <a:buFontTx/>
              <a:buNone/>
            </a:pPr>
            <a:r>
              <a:rPr lang="en-US" sz="3600" b="1" smtClean="0">
                <a:cs typeface="Mitra" pitchFamily="2" charset="-78"/>
              </a:rPr>
              <a:t>Cin&gt;&gt;s ;</a:t>
            </a:r>
            <a:endParaRPr lang="fa-IR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آرايه و رشته بعنوان پارامتر تابع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void  f (int  *a ; char *s)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a [2] = 100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strcpy (s ,“Ali”)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void  main ()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int  b [10]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char  str [20]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f (b , str)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تخصيص حافظة پويا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؟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نياز به حافظه‌اي که مقدار آن موقع نوشتن برنامه مشخص نيست بلکه در زمان اجرا مشخص مي‌شود.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تابع تخصيص حافظة پويا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fa-IR" sz="18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void  * malloc (</a:t>
            </a:r>
            <a:r>
              <a:rPr lang="fa-IR" sz="3600" b="1" smtClean="0">
                <a:cs typeface="Mitra" pitchFamily="2" charset="-78"/>
              </a:rPr>
              <a:t>اندازة حافظة مورد نياز به بايت</a:t>
            </a:r>
            <a:r>
              <a:rPr lang="en-US" sz="3600" b="1" smtClean="0">
                <a:cs typeface="Mitra" pitchFamily="2" charset="-78"/>
              </a:rPr>
              <a:t>)</a:t>
            </a:r>
            <a:endParaRPr lang="fa-IR" sz="3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fa-IR" sz="3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int    *p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p = (int *) malloc ( sizeof (int) 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تعريف يک آرايه بصورت پويا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fa-IR" sz="2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 *A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 = (int *) malloc ( sizeof (int) * 100 ) ;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20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با دستورات فوق آرايه‌اي با ظرفيت 100 عنصر با نام </a:t>
            </a:r>
            <a:r>
              <a:rPr lang="en-US" sz="3600" b="1" smtClean="0">
                <a:cs typeface="Mitra" pitchFamily="2" charset="-78"/>
              </a:rPr>
              <a:t>A</a:t>
            </a:r>
            <a:r>
              <a:rPr lang="fa-IR" sz="3600" b="1" smtClean="0">
                <a:cs typeface="Mitra" pitchFamily="2" charset="-78"/>
              </a:rPr>
              <a:t> و بصورت پويا ايجاد مي‌شود.</a:t>
            </a: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تابع آزادسازي حافظة پويا</a:t>
            </a:r>
            <a:endParaRPr lang="en-US" sz="1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free (</a:t>
            </a:r>
            <a:r>
              <a:rPr lang="fa-IR" b="1" smtClean="0">
                <a:cs typeface="Mitra" pitchFamily="2" charset="-78"/>
              </a:rPr>
              <a:t>اشاره‌گري که قبلا به آن حافظه اختصاص داده شده</a:t>
            </a:r>
            <a:r>
              <a:rPr lang="en-US" b="1" smtClean="0">
                <a:cs typeface="Mitra" pitchFamily="2" charset="-78"/>
              </a:rPr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12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*A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 = (int *) malloc ( sizeof (int) * 100 ) ;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کار با حافظة پويا</a:t>
            </a:r>
            <a:r>
              <a:rPr lang="en-US" b="1" smtClean="0">
                <a:cs typeface="Mitra" pitchFamily="2" charset="-78"/>
              </a:rPr>
              <a:t>...  //</a:t>
            </a:r>
            <a:r>
              <a:rPr lang="en-US" sz="3600" b="1" smtClean="0">
                <a:cs typeface="Mitra" pitchFamily="2" charset="-78"/>
              </a:rPr>
              <a:t> 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free (A)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برنامه‌اي که نمرة تعدادي دانشجو را دريافت کرده و ...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تعداد دانشجويان ؟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روش غلط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int  n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float  A [n]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scanf (“%d” , &amp;n)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روش صحيح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n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float  *A ;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scanf (“%d” , &amp;n)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 = (float *) malloc (sizeof (float) * n) ;</a:t>
            </a:r>
          </a:p>
          <a:p>
            <a:pPr rtl="1" eaLnBrk="1" hangingPunct="1">
              <a:lnSpc>
                <a:spcPct val="8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کار با آراية</a:t>
            </a:r>
            <a:r>
              <a:rPr lang="en-US" sz="2400" b="1" smtClean="0">
                <a:cs typeface="Mitra" pitchFamily="2" charset="-78"/>
              </a:rPr>
              <a:t>A </a:t>
            </a:r>
            <a:r>
              <a:rPr lang="fa-IR" sz="2400" b="1" smtClean="0">
                <a:cs typeface="Mitra" pitchFamily="2" charset="-78"/>
              </a:rPr>
              <a:t> </a:t>
            </a:r>
            <a:r>
              <a:rPr lang="en-US" sz="2400" b="1" smtClean="0">
                <a:cs typeface="Mitra" pitchFamily="2" charset="-78"/>
              </a:rPr>
              <a:t>...  //</a:t>
            </a:r>
            <a:r>
              <a:rPr lang="en-US" sz="2800" b="1" smtClean="0">
                <a:cs typeface="Mitra" pitchFamily="2" charset="-78"/>
              </a:rPr>
              <a:t> 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free (A) ;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int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اعداد صحيح با دامنه محدود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برای کامپيوترهای شخصی دو بايت 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32767-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32762</a:t>
            </a:r>
            <a:r>
              <a:rPr lang="ar-SA" sz="4000" b="1" smtClean="0">
                <a:cs typeface="Mitra" pitchFamily="2" charset="-78"/>
              </a:rPr>
              <a:t>+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نهم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ساختمان </a:t>
            </a:r>
            <a:r>
              <a:rPr lang="en-US" sz="4000" b="1" smtClean="0">
                <a:cs typeface="Mitra" pitchFamily="2" charset="-78"/>
              </a:rPr>
              <a:t>( Structure 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براي نگهداري اطلاعات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از انواع داده‌اي مختلف (بر خلاف آرايه)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مرتبط با يکديگر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تحت يک نام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struct  </a:t>
            </a:r>
            <a:r>
              <a:rPr lang="fa-IR" b="1" smtClean="0">
                <a:cs typeface="Mitra" pitchFamily="2" charset="-78"/>
              </a:rPr>
              <a:t>نام نوع ساختمان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</a:t>
            </a:r>
            <a:r>
              <a:rPr lang="fa-IR" b="1" smtClean="0">
                <a:cs typeface="Mitra" pitchFamily="2" charset="-78"/>
              </a:rPr>
              <a:t> نام فيلد 1   نوع فيلد 1</a:t>
            </a:r>
            <a:r>
              <a:rPr lang="en-US" b="1" smtClean="0">
                <a:cs typeface="Mitra" pitchFamily="2" charset="-78"/>
              </a:rPr>
              <a:t>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...</a:t>
            </a:r>
            <a:endParaRPr lang="fa-IR" b="1" smtClean="0">
              <a:cs typeface="Mitra" pitchFamily="2" charset="-78"/>
            </a:endParaRP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;</a:t>
            </a:r>
            <a:r>
              <a:rPr lang="fa-IR" b="1" smtClean="0">
                <a:cs typeface="Mitra" pitchFamily="2" charset="-78"/>
              </a:rPr>
              <a:t> نام فيلد </a:t>
            </a:r>
            <a:r>
              <a:rPr lang="en-US" b="1" smtClean="0">
                <a:cs typeface="Mitra" pitchFamily="2" charset="-78"/>
              </a:rPr>
              <a:t>n</a:t>
            </a:r>
            <a:r>
              <a:rPr lang="fa-IR" b="1" smtClean="0">
                <a:cs typeface="Mitra" pitchFamily="2" charset="-78"/>
              </a:rPr>
              <a:t>    نوع فيلد </a:t>
            </a:r>
            <a:r>
              <a:rPr lang="en-US" b="1" smtClean="0">
                <a:cs typeface="Mitra" pitchFamily="2" charset="-78"/>
              </a:rPr>
              <a:t>n</a:t>
            </a:r>
            <a:r>
              <a:rPr lang="fa-IR" b="1" smtClean="0">
                <a:cs typeface="Mitra" pitchFamily="2" charset="-78"/>
              </a:rPr>
              <a:t>	</a:t>
            </a:r>
            <a:endParaRPr lang="en-US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 </a:t>
            </a:r>
            <a:r>
              <a:rPr lang="fa-IR" b="1" smtClean="0">
                <a:cs typeface="Mitra" pitchFamily="2" charset="-78"/>
              </a:rPr>
              <a:t> اسامي متغيرهاي از نوع ساختمان</a:t>
            </a:r>
            <a:r>
              <a:rPr lang="en-US" b="1" smtClean="0">
                <a:cs typeface="Mitra" pitchFamily="2" charset="-78"/>
              </a:rPr>
              <a:t>;</a:t>
            </a: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fa-IR" sz="14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b="1" smtClean="0">
                <a:cs typeface="Mitra" pitchFamily="2" charset="-78"/>
              </a:rPr>
              <a:t>قسمت متغيرها در آخر اختياري است و بدون آن فقط يک نوع ساختمان تعريف مي‌شود.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مثال:  ساختماني براي نگهداري اطلاعات دانشجو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struct  student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student_no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char  fname [20]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char  lname [10]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float  average 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struct   student stud1 , stud2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دستيابي به فيلدهاي ساختمان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نام فيلد </a:t>
            </a:r>
            <a:r>
              <a:rPr lang="en-US" sz="3600" b="1" smtClean="0">
                <a:cs typeface="Mitra" pitchFamily="2" charset="-78"/>
              </a:rPr>
              <a:t>.</a:t>
            </a:r>
            <a:r>
              <a:rPr lang="fa-IR" sz="3600" b="1" smtClean="0">
                <a:cs typeface="Mitra" pitchFamily="2" charset="-78"/>
              </a:rPr>
              <a:t> نام متغير از نوع ساختمان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stud1.average = 17.3 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Cin&gt;&gt;stud1. student_no 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strcpy (stud1.lname , “Rezaie”) ;</a:t>
            </a:r>
            <a:endParaRPr lang="fa-IR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نکته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انتساب ساختمانهاي همنوع به يکديگر امکان‌پذير است که با اين عمل تک‌تک فيلدها منتقل خواهد شد.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struct  student  stud1 , stud2 ;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stud1 = stud2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آرايه‌اي از ساختمانها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مثال:</a:t>
            </a:r>
            <a:r>
              <a:rPr lang="en-US" b="1" smtClean="0">
                <a:cs typeface="Mitra" pitchFamily="2" charset="-78"/>
              </a:rPr>
              <a:t> </a:t>
            </a:r>
            <a:r>
              <a:rPr lang="fa-IR" b="1" smtClean="0">
                <a:cs typeface="Mitra" pitchFamily="2" charset="-78"/>
              </a:rPr>
              <a:t>آرايه‌اي براي نگهداري اطلاعات دانشجويان يک کلاس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struct  student  A [100] 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 [15].average = 12.25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strcpy (str1 , A [2].fname)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ساختمان و اشاره‌گر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دسترسي به فيلدها توسط اشاره‌گر به ساختمان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نام فيلد </a:t>
            </a:r>
            <a:r>
              <a:rPr lang="en-US" sz="4000" b="1" smtClean="0">
                <a:cs typeface="Mitra" pitchFamily="2" charset="-78"/>
              </a:rPr>
              <a:t>- &gt;</a:t>
            </a:r>
            <a:r>
              <a:rPr lang="fa-IR" sz="4000" b="1" smtClean="0">
                <a:cs typeface="Mitra" pitchFamily="2" charset="-78"/>
              </a:rPr>
              <a:t> نام اشاره‌گر به ساختمان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struct  student  *p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 = &amp;stud1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p - &gt; average = 14.5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 برنامه‌نويسي: جابجايي محتواي دو رکورد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void  swap ( struct student *s1 ,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   struct student *s2)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struct student temp ;</a:t>
            </a:r>
          </a:p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	temp = *s1 ;</a:t>
            </a:r>
          </a:p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	*s1 = *s2 ;</a:t>
            </a:r>
          </a:p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	*s2 = temp ;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union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محلي از حافظه است که توسط دو يا چند متغير بطور مشترک استفاده مي‌شود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البته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نه بصورت همزمان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float</a:t>
            </a: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اعداد حقيقی  با دامن</a:t>
            </a:r>
            <a:r>
              <a:rPr lang="fa-IR" sz="4000" b="1" smtClean="0">
                <a:cs typeface="Mitra" pitchFamily="2" charset="-78"/>
              </a:rPr>
              <a:t>ة</a:t>
            </a:r>
            <a:r>
              <a:rPr lang="ar-SA" sz="4000" b="1" smtClean="0">
                <a:cs typeface="Mitra" pitchFamily="2" charset="-78"/>
              </a:rPr>
              <a:t> محدود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 نمايش معمولی 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نمايش علمی 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12.3E- 4 = 12.00003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تعريف </a:t>
            </a:r>
            <a:r>
              <a:rPr lang="en-US" sz="4000" b="1" smtClean="0">
                <a:cs typeface="Mitra" pitchFamily="2" charset="-78"/>
              </a:rPr>
              <a:t>union</a:t>
            </a:r>
            <a:endParaRPr lang="fa-IR" sz="4000" b="1" smtClean="0">
              <a:cs typeface="Mitra" pitchFamily="2" charset="-7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union  </a:t>
            </a:r>
            <a:r>
              <a:rPr lang="fa-IR" b="1" smtClean="0">
                <a:cs typeface="Mitra" pitchFamily="2" charset="-78"/>
              </a:rPr>
              <a:t>نام نوع يونيون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</a:t>
            </a:r>
            <a:r>
              <a:rPr lang="fa-IR" b="1" smtClean="0">
                <a:cs typeface="Mitra" pitchFamily="2" charset="-78"/>
              </a:rPr>
              <a:t> نام فيلد 1   نوع فيلد 1</a:t>
            </a:r>
            <a:r>
              <a:rPr lang="en-US" b="1" smtClean="0">
                <a:cs typeface="Mitra" pitchFamily="2" charset="-78"/>
              </a:rPr>
              <a:t>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...</a:t>
            </a:r>
            <a:endParaRPr lang="fa-IR" b="1" smtClean="0">
              <a:cs typeface="Mitra" pitchFamily="2" charset="-78"/>
            </a:endParaRP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;</a:t>
            </a:r>
            <a:r>
              <a:rPr lang="fa-IR" b="1" smtClean="0">
                <a:cs typeface="Mitra" pitchFamily="2" charset="-78"/>
              </a:rPr>
              <a:t> نام فيلد </a:t>
            </a:r>
            <a:r>
              <a:rPr lang="en-US" b="1" smtClean="0">
                <a:cs typeface="Mitra" pitchFamily="2" charset="-78"/>
              </a:rPr>
              <a:t>n</a:t>
            </a:r>
            <a:r>
              <a:rPr lang="fa-IR" b="1" smtClean="0">
                <a:cs typeface="Mitra" pitchFamily="2" charset="-78"/>
              </a:rPr>
              <a:t>    نوع فيلد </a:t>
            </a:r>
            <a:r>
              <a:rPr lang="en-US" b="1" smtClean="0">
                <a:cs typeface="Mitra" pitchFamily="2" charset="-78"/>
              </a:rPr>
              <a:t>n</a:t>
            </a:r>
            <a:r>
              <a:rPr lang="fa-IR" b="1" smtClean="0">
                <a:cs typeface="Mitra" pitchFamily="2" charset="-78"/>
              </a:rPr>
              <a:t>	</a:t>
            </a:r>
            <a:endParaRPr lang="en-US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 </a:t>
            </a:r>
            <a:r>
              <a:rPr lang="fa-IR" b="1" smtClean="0">
                <a:cs typeface="Mitra" pitchFamily="2" charset="-78"/>
              </a:rPr>
              <a:t> اسامي متغيرهاي از نوع يونيون</a:t>
            </a:r>
            <a:r>
              <a:rPr lang="en-US" b="1" smtClean="0">
                <a:cs typeface="Mitra" pitchFamily="2" charset="-78"/>
              </a:rPr>
              <a:t>;</a:t>
            </a:r>
            <a:endParaRPr lang="fa-IR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union  u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i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char  ch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float  f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 u1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حافظه‌اي که در نظر گرفته مي‌شود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به اندازة طول عنصري است که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بيشترين طول را دارد.</a:t>
            </a:r>
            <a:endParaRPr lang="en-US" b="1" smtClean="0">
              <a:cs typeface="Mitra" pitchFamily="2" charset="-78"/>
            </a:endParaRPr>
          </a:p>
        </p:txBody>
      </p:sp>
      <p:sp>
        <p:nvSpPr>
          <p:cNvPr id="178180" name="Rectangle 5"/>
          <p:cNvSpPr>
            <a:spLocks noChangeArrowheads="1"/>
          </p:cNvSpPr>
          <p:nvPr/>
        </p:nvSpPr>
        <p:spPr bwMode="auto">
          <a:xfrm>
            <a:off x="2286000" y="4572000"/>
            <a:ext cx="42672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78181" name="Line 6"/>
          <p:cNvSpPr>
            <a:spLocks noChangeShapeType="1"/>
          </p:cNvSpPr>
          <p:nvPr/>
        </p:nvSpPr>
        <p:spPr bwMode="auto">
          <a:xfrm>
            <a:off x="44196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2" name="Line 7"/>
          <p:cNvSpPr>
            <a:spLocks noChangeShapeType="1"/>
          </p:cNvSpPr>
          <p:nvPr/>
        </p:nvSpPr>
        <p:spPr bwMode="auto">
          <a:xfrm>
            <a:off x="54864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3" name="Line 8"/>
          <p:cNvSpPr>
            <a:spLocks noChangeShapeType="1"/>
          </p:cNvSpPr>
          <p:nvPr/>
        </p:nvSpPr>
        <p:spPr bwMode="auto">
          <a:xfrm>
            <a:off x="33528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4" name="Text Box 10"/>
          <p:cNvSpPr txBox="1">
            <a:spLocks noChangeArrowheads="1"/>
          </p:cNvSpPr>
          <p:nvPr/>
        </p:nvSpPr>
        <p:spPr bwMode="auto">
          <a:xfrm>
            <a:off x="1447800" y="46021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u1</a:t>
            </a:r>
          </a:p>
        </p:txBody>
      </p:sp>
      <p:sp>
        <p:nvSpPr>
          <p:cNvPr id="178185" name="Text Box 16"/>
          <p:cNvSpPr txBox="1">
            <a:spLocks noChangeArrowheads="1"/>
          </p:cNvSpPr>
          <p:nvPr/>
        </p:nvSpPr>
        <p:spPr bwMode="auto">
          <a:xfrm>
            <a:off x="2590800" y="5135563"/>
            <a:ext cx="76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ch</a:t>
            </a:r>
          </a:p>
        </p:txBody>
      </p:sp>
      <p:sp>
        <p:nvSpPr>
          <p:cNvPr id="178186" name="Text Box 17"/>
          <p:cNvSpPr txBox="1">
            <a:spLocks noChangeArrowheads="1"/>
          </p:cNvSpPr>
          <p:nvPr/>
        </p:nvSpPr>
        <p:spPr bwMode="auto">
          <a:xfrm>
            <a:off x="4191000" y="3810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f</a:t>
            </a:r>
          </a:p>
        </p:txBody>
      </p:sp>
      <p:sp>
        <p:nvSpPr>
          <p:cNvPr id="178187" name="Text Box 18"/>
          <p:cNvSpPr txBox="1">
            <a:spLocks noChangeArrowheads="1"/>
          </p:cNvSpPr>
          <p:nvPr/>
        </p:nvSpPr>
        <p:spPr bwMode="auto">
          <a:xfrm>
            <a:off x="3200400" y="5715000"/>
            <a:ext cx="38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i</a:t>
            </a:r>
          </a:p>
        </p:txBody>
      </p:sp>
      <p:sp>
        <p:nvSpPr>
          <p:cNvPr id="178188" name="Line 19"/>
          <p:cNvSpPr>
            <a:spLocks noChangeShapeType="1"/>
          </p:cNvSpPr>
          <p:nvPr/>
        </p:nvSpPr>
        <p:spPr bwMode="auto">
          <a:xfrm>
            <a:off x="2819400" y="579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9" name="Line 20"/>
          <p:cNvSpPr>
            <a:spLocks noChangeShapeType="1"/>
          </p:cNvSpPr>
          <p:nvPr/>
        </p:nvSpPr>
        <p:spPr bwMode="auto">
          <a:xfrm flipH="1" flipV="1">
            <a:off x="2286000" y="5181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8190" name="Line 21"/>
          <p:cNvSpPr>
            <a:spLocks noChangeShapeType="1"/>
          </p:cNvSpPr>
          <p:nvPr/>
        </p:nvSpPr>
        <p:spPr bwMode="auto">
          <a:xfrm flipV="1">
            <a:off x="3962400" y="5181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8191" name="Line 22"/>
          <p:cNvSpPr>
            <a:spLocks noChangeShapeType="1"/>
          </p:cNvSpPr>
          <p:nvPr/>
        </p:nvSpPr>
        <p:spPr bwMode="auto">
          <a:xfrm flipH="1">
            <a:off x="2590800" y="4191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2" name="Line 23"/>
          <p:cNvSpPr>
            <a:spLocks noChangeShapeType="1"/>
          </p:cNvSpPr>
          <p:nvPr/>
        </p:nvSpPr>
        <p:spPr bwMode="auto">
          <a:xfrm flipV="1">
            <a:off x="4648200" y="4191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3" name="Line 24"/>
          <p:cNvSpPr>
            <a:spLocks noChangeShapeType="1"/>
          </p:cNvSpPr>
          <p:nvPr/>
        </p:nvSpPr>
        <p:spPr bwMode="auto">
          <a:xfrm flipH="1">
            <a:off x="2286000" y="4191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8194" name="Line 25"/>
          <p:cNvSpPr>
            <a:spLocks noChangeShapeType="1"/>
          </p:cNvSpPr>
          <p:nvPr/>
        </p:nvSpPr>
        <p:spPr bwMode="auto">
          <a:xfrm>
            <a:off x="6096000" y="4191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دهم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فايل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براي انتقال خروجي برنامه‌ها به حافظة پايدار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بدليل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ماندگاري آنها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ايجاد ارتباط بين برنامه‌ها (فايل بعنوان ورودي)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انواع فايلها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متن </a:t>
            </a:r>
            <a:r>
              <a:rPr lang="en-US" sz="4000" b="1" smtClean="0">
                <a:cs typeface="Mitra" pitchFamily="2" charset="-78"/>
              </a:rPr>
              <a:t>( Text )</a:t>
            </a:r>
          </a:p>
          <a:p>
            <a:pPr algn="ctr" rtl="1" eaLnBrk="1" hangingPunct="1">
              <a:lnSpc>
                <a:spcPct val="18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باينري </a:t>
            </a:r>
            <a:r>
              <a:rPr lang="en-US" sz="4000" b="1" smtClean="0">
                <a:cs typeface="Mitra" pitchFamily="2" charset="-78"/>
              </a:rPr>
              <a:t>( Binary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ساختار اطلاعات در فايل متن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رشته‌اي از کاراکترها</a:t>
            </a:r>
          </a:p>
          <a:p>
            <a:pPr lvl="1" algn="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براي مثال عدد 253 بصورت سه کاراکتر 2، 5 و 3 ذخيره شده و سه بايت را اشغال مي‌کند.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7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هر سطر به کاراکترهاي پايان سطر ختم </a:t>
            </a:r>
            <a:r>
              <a:rPr lang="en-US" sz="3600" b="1" smtClean="0">
                <a:cs typeface="Mitra" pitchFamily="2" charset="-78"/>
              </a:rPr>
              <a:t>(CR/LF)</a:t>
            </a:r>
            <a:r>
              <a:rPr lang="fa-IR" sz="3600" b="1" smtClean="0">
                <a:cs typeface="Mitra" pitchFamily="2" charset="-78"/>
              </a:rPr>
              <a:t> ختم مي‌شود.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7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پايان فايل را کاراکتري با کد اسکي 26 مشخص مي‌کند.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eaLnBrk="1" hangingPunct="1">
              <a:buFontTx/>
              <a:buNone/>
            </a:pPr>
            <a:r>
              <a:rPr lang="en-US" sz="4000" b="1" smtClean="0"/>
              <a:t>Adgvvh12&lt;CR/LF&gt;1255346asd6633&lt;CR/LF&gt;&lt;\26&gt;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ساختار اطلاعات در فايل باينري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داده‌ها به همان شکل موجود در حافظه ذخيره مي‌شوند.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endParaRPr lang="fa-IR" sz="1000" b="1" smtClean="0">
              <a:cs typeface="Mitra" pitchFamily="2" charset="-78"/>
            </a:endParaRP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براي مثال عدد 253 چون يک عدد صحيح است در 2 بايت ذخيره مي‌شود.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double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اعداد حقيقي با دقتي بيشتر از </a:t>
            </a:r>
            <a:r>
              <a:rPr lang="en-US" sz="4000" b="1" smtClean="0">
                <a:cs typeface="Mitra" pitchFamily="2" charset="-78"/>
              </a:rPr>
              <a:t>float</a:t>
            </a: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  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پايان سطر در فايل باينري مفهومي ندارد.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پايان فايل از طول آن مشخص مي‌شود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(ديگر کاراکتر 26 پايان دهنده نيست)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3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♣:↓☻↨•¶9◘</a:t>
            </a:r>
            <a:r>
              <a:rPr lang="en-US" sz="3600" b="1" smtClean="0">
                <a:latin typeface="Mitra" pitchFamily="2" charset="-78"/>
                <a:cs typeface="Mitra" pitchFamily="2" charset="-78"/>
              </a:rPr>
              <a:t>â</a:t>
            </a:r>
            <a:r>
              <a:rPr lang="en-US" sz="3600" b="1" smtClean="0">
                <a:cs typeface="Mitra" pitchFamily="2" charset="-78"/>
              </a:rPr>
              <a:t>èÿ‡</a:t>
            </a:r>
            <a:r>
              <a:rPr lang="en-US" sz="3600" b="1" smtClean="0">
                <a:latin typeface="Mitra" pitchFamily="2" charset="-78"/>
                <a:cs typeface="Mitra" pitchFamily="2" charset="-78"/>
              </a:rPr>
              <a:t>A</a:t>
            </a:r>
            <a:r>
              <a:rPr lang="en-US" sz="3600" b="1" smtClean="0"/>
              <a:t>€</a:t>
            </a:r>
            <a:r>
              <a:rPr lang="ru-RU" sz="3600" b="1" smtClean="0"/>
              <a:t>Ө</a:t>
            </a:r>
            <a:r>
              <a:rPr lang="en-US" sz="3600" b="1" smtClean="0"/>
              <a:t>£¥</a:t>
            </a:r>
            <a:r>
              <a:rPr lang="fa-IR" sz="3600" b="1" smtClean="0">
                <a:cs typeface="Mitra" pitchFamily="2" charset="-78"/>
              </a:rPr>
              <a:t>:↓☻↨ </a:t>
            </a:r>
            <a:r>
              <a:rPr lang="en-US" sz="3600" b="1" smtClean="0">
                <a:latin typeface="Mitra" pitchFamily="2" charset="-78"/>
                <a:cs typeface="Mitra" pitchFamily="2" charset="-78"/>
              </a:rPr>
              <a:t>â</a:t>
            </a:r>
            <a:r>
              <a:rPr lang="en-US" sz="3600" b="1" smtClean="0">
                <a:cs typeface="Mitra" pitchFamily="2" charset="-78"/>
              </a:rPr>
              <a:t>èÿ‡</a:t>
            </a:r>
            <a:r>
              <a:rPr lang="en-US" sz="3600" b="1" smtClean="0">
                <a:latin typeface="Mitra" pitchFamily="2" charset="-78"/>
                <a:cs typeface="Mitra" pitchFamily="2" charset="-78"/>
              </a:rPr>
              <a:t>A</a:t>
            </a:r>
            <a:r>
              <a:rPr lang="en-US" sz="3600" b="1" smtClean="0"/>
              <a:t>€</a:t>
            </a:r>
            <a:r>
              <a:rPr lang="ru-RU" sz="3600" b="1" smtClean="0"/>
              <a:t>Ө</a:t>
            </a:r>
            <a:r>
              <a:rPr lang="en-US" sz="3600" b="1" smtClean="0"/>
              <a:t>£¥</a:t>
            </a:r>
            <a:endParaRPr lang="fa-IR" sz="3600" b="1" smtClean="0"/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داده‌هايي با نمايش قابل فهم نيستند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ar-SA" sz="3600" b="1" smtClean="0">
                <a:cs typeface="Mitra" pitchFamily="2" charset="-78"/>
              </a:rPr>
              <a:t>امكانات منطق</a:t>
            </a:r>
            <a:r>
              <a:rPr lang="fa-IR" sz="3600" b="1" smtClean="0">
                <a:cs typeface="Mitra" pitchFamily="2" charset="-78"/>
              </a:rPr>
              <a:t>ي</a:t>
            </a:r>
            <a:r>
              <a:rPr lang="ar-SA" sz="3600" b="1" smtClean="0">
                <a:cs typeface="Mitra" pitchFamily="2" charset="-78"/>
              </a:rPr>
              <a:t> لازم دراستفاده از فايلها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18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ar-SA" sz="3600" b="1" smtClean="0">
                <a:cs typeface="Mitra" pitchFamily="2" charset="-78"/>
              </a:rPr>
              <a:t>تعريف متغير از نوع فايل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ar-SA" sz="3600" b="1" smtClean="0">
                <a:cs typeface="Mitra" pitchFamily="2" charset="-78"/>
              </a:rPr>
              <a:t>تعيين محل و عنوان فيزيکی فايل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ar-SA" sz="3600" b="1" smtClean="0">
                <a:cs typeface="Mitra" pitchFamily="2" charset="-78"/>
              </a:rPr>
              <a:t>باز کردن فايل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ar-SA" sz="3600" b="1" smtClean="0">
                <a:cs typeface="Mitra" pitchFamily="2" charset="-78"/>
              </a:rPr>
              <a:t>خواندن داده از فايل ورودی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نوشتن داده در فا</a:t>
            </a:r>
            <a:r>
              <a:rPr lang="ar-SA" b="1" smtClean="0">
                <a:cs typeface="Mitra" pitchFamily="2" charset="-78"/>
              </a:rPr>
              <a:t>ي</a:t>
            </a:r>
            <a:r>
              <a:rPr lang="fa-IR" b="1" smtClean="0">
                <a:cs typeface="Mitra" pitchFamily="2" charset="-78"/>
              </a:rPr>
              <a:t>ل خروجی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اضافه کردن داده به انتهاي فايل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آزمون انتهای فا</a:t>
            </a:r>
            <a:r>
              <a:rPr lang="ar-SA" b="1" smtClean="0">
                <a:cs typeface="Mitra" pitchFamily="2" charset="-78"/>
              </a:rPr>
              <a:t>ي</a:t>
            </a:r>
            <a:r>
              <a:rPr lang="fa-IR" b="1" smtClean="0">
                <a:cs typeface="Mitra" pitchFamily="2" charset="-78"/>
              </a:rPr>
              <a:t>ل درهنگام خواندن</a:t>
            </a:r>
            <a:endParaRPr lang="en-US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آزمون انتهای سطر درهنگام خواندن (فقط فايل متن)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قرار دادن </a:t>
            </a:r>
            <a:r>
              <a:rPr lang="en-US" b="1" smtClean="0">
                <a:cs typeface="Mitra" pitchFamily="2" charset="-78"/>
              </a:rPr>
              <a:t>&lt;CR/LF&gt;</a:t>
            </a:r>
            <a:r>
              <a:rPr lang="fa-IR" b="1" smtClean="0">
                <a:cs typeface="Mitra" pitchFamily="2" charset="-78"/>
              </a:rPr>
              <a:t> در انتهاى سطر (فقط فايل متن)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b="1" smtClean="0">
                <a:cs typeface="Mitra" pitchFamily="2" charset="-78"/>
              </a:rPr>
              <a:t>بستن فايل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باز کردن فايل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FILE  * fopen(char *filename, char *mode)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1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خروجي تابع به يک متغير اشاره‌گرفايل نسبت داده مي‌شود.</a:t>
            </a:r>
            <a:endParaRPr lang="en-US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filename</a:t>
            </a:r>
            <a:r>
              <a:rPr lang="fa-IR" b="1" smtClean="0">
                <a:cs typeface="Mitra" pitchFamily="2" charset="-78"/>
              </a:rPr>
              <a:t> : مسير و نام فايل روي ديسک</a:t>
            </a:r>
          </a:p>
          <a:p>
            <a:pPr algn="r" rtl="1"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mode</a:t>
            </a:r>
            <a:r>
              <a:rPr lang="fa-IR" b="1" smtClean="0">
                <a:cs typeface="Mitra" pitchFamily="2" charset="-78"/>
              </a:rPr>
              <a:t> : مشخص کنندة چگونگي باز شدن فايل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mode</a:t>
            </a:r>
            <a:r>
              <a:rPr lang="fa-IR" b="1" smtClean="0">
                <a:cs typeface="Mitra" pitchFamily="2" charset="-78"/>
              </a:rPr>
              <a:t> ترکيبي از کارکترهاي: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r</a:t>
            </a:r>
            <a:r>
              <a:rPr lang="fa-IR" b="1" smtClean="0">
                <a:cs typeface="Mitra" pitchFamily="2" charset="-78"/>
              </a:rPr>
              <a:t> فايل ورودي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w</a:t>
            </a:r>
            <a:r>
              <a:rPr lang="fa-IR" b="1" smtClean="0">
                <a:cs typeface="Mitra" pitchFamily="2" charset="-78"/>
              </a:rPr>
              <a:t> فايل خروجي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</a:t>
            </a:r>
            <a:r>
              <a:rPr lang="fa-IR" b="1" smtClean="0">
                <a:cs typeface="Mitra" pitchFamily="2" charset="-78"/>
              </a:rPr>
              <a:t> اضافه کردن داده به انتهاي فايل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t</a:t>
            </a:r>
            <a:r>
              <a:rPr lang="fa-IR" b="1" smtClean="0">
                <a:cs typeface="Mitra" pitchFamily="2" charset="-78"/>
              </a:rPr>
              <a:t> فايل متن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b</a:t>
            </a:r>
            <a:r>
              <a:rPr lang="fa-IR" b="1" smtClean="0">
                <a:cs typeface="Mitra" pitchFamily="2" charset="-78"/>
              </a:rPr>
              <a:t> فايل باينري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+</a:t>
            </a:r>
            <a:r>
              <a:rPr lang="fa-IR" b="1" smtClean="0">
                <a:cs typeface="Mitra" pitchFamily="2" charset="-78"/>
              </a:rPr>
              <a:t> فايل ورودي و خروجي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rt</a:t>
            </a:r>
            <a:r>
              <a:rPr lang="fa-IR" sz="3600" b="1" smtClean="0">
                <a:cs typeface="Mitra" pitchFamily="2" charset="-78"/>
              </a:rPr>
              <a:t> : فايل متن به عنوان ورودي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at</a:t>
            </a:r>
            <a:r>
              <a:rPr lang="fa-IR" sz="3600" b="1" smtClean="0">
                <a:cs typeface="Mitra" pitchFamily="2" charset="-78"/>
              </a:rPr>
              <a:t> : فايل متن براي اضافه کردن داده به انتهاي فايل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wb</a:t>
            </a:r>
            <a:r>
              <a:rPr lang="fa-IR" sz="3600" b="1" smtClean="0">
                <a:cs typeface="Mitra" pitchFamily="2" charset="-78"/>
              </a:rPr>
              <a:t> : فايل باينري به عنوان خروجي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r+b</a:t>
            </a:r>
            <a:r>
              <a:rPr lang="fa-IR" sz="3600" b="1" smtClean="0">
                <a:cs typeface="Mitra" pitchFamily="2" charset="-78"/>
              </a:rPr>
              <a:t> : فايل باينري به عنوان ورودي و خروجي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FILE  *fp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fp = fopen (“c:\test.txt” , “wt”)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if (fp == NULL)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cout&lt;&lt;“can not open file.”;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هميشه بايد براي اطمينان، باز شدن موفقيت آميز فايل را تست کرد.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بستن فايل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 انتهاي کار با فايل آن را مي‌بنديم.</a:t>
            </a:r>
            <a:endParaRPr lang="en-US" sz="3600" b="1" smtClean="0">
              <a:cs typeface="Mitra" pitchFamily="2" charset="-7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fclose (FILE *fp) ;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fclose (fp)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يازدهم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Char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ar-SA" sz="3600" b="1" smtClean="0">
                <a:cs typeface="Mitra" pitchFamily="2" charset="-78"/>
              </a:rPr>
              <a:t> کاراکترها نمادها يا حروف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ar-SA" sz="3600" b="1" smtClean="0">
                <a:cs typeface="Mitra" pitchFamily="2" charset="-78"/>
              </a:rPr>
              <a:t>‘</a:t>
            </a:r>
            <a:r>
              <a:rPr lang="en-US" sz="3600" b="1" smtClean="0">
                <a:cs typeface="Mitra" pitchFamily="2" charset="-78"/>
              </a:rPr>
              <a:t>a</a:t>
            </a:r>
            <a:r>
              <a:rPr lang="ar-SA" sz="3600" b="1" smtClean="0">
                <a:cs typeface="Mitra" pitchFamily="2" charset="-78"/>
              </a:rPr>
              <a:t>’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ar-SA" sz="3600" b="1" smtClean="0">
                <a:cs typeface="Mitra" pitchFamily="2" charset="-78"/>
              </a:rPr>
              <a:t>‘</a:t>
            </a:r>
            <a:r>
              <a:rPr lang="en-US" sz="3600" b="1" smtClean="0">
                <a:cs typeface="Mitra" pitchFamily="2" charset="-78"/>
              </a:rPr>
              <a:t>A</a:t>
            </a:r>
            <a:r>
              <a:rPr lang="ar-SA" sz="3600" b="1" smtClean="0">
                <a:cs typeface="Mitra" pitchFamily="2" charset="-78"/>
              </a:rPr>
              <a:t>’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ar-SA" sz="3600" b="1" smtClean="0">
                <a:cs typeface="Mitra" pitchFamily="2" charset="-78"/>
              </a:rPr>
              <a:t>‘+’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ar-SA" sz="3600" b="1" smtClean="0">
                <a:cs typeface="Mitra" pitchFamily="2" charset="-78"/>
              </a:rPr>
              <a:t>‘~’ 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بسته به محل استفاده عدد يا کاراکتر است.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مهمترين توابع ورودي - خروجي فايل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fscanf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fprintf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fread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fprintf (FILE  *fp , “ </a:t>
            </a:r>
            <a:r>
              <a:rPr lang="fa-IR" sz="3600" b="1" smtClean="0">
                <a:cs typeface="Mitra" pitchFamily="2" charset="-78"/>
              </a:rPr>
              <a:t> عبارت 1</a:t>
            </a:r>
            <a:r>
              <a:rPr lang="en-US" sz="3600" b="1" smtClean="0">
                <a:cs typeface="Mitra" pitchFamily="2" charset="-78"/>
              </a:rPr>
              <a:t>” , </a:t>
            </a:r>
            <a:r>
              <a:rPr lang="fa-IR" sz="3600" b="1" smtClean="0">
                <a:cs typeface="Mitra" pitchFamily="2" charset="-78"/>
              </a:rPr>
              <a:t>عبارت 2</a:t>
            </a:r>
            <a:r>
              <a:rPr lang="en-US" sz="3600" b="1" smtClean="0">
                <a:cs typeface="Mitra" pitchFamily="2" charset="-78"/>
              </a:rPr>
              <a:t>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fscanf (FILE  *fp , “ </a:t>
            </a:r>
            <a:r>
              <a:rPr lang="fa-IR" sz="3600" b="1" smtClean="0">
                <a:cs typeface="Mitra" pitchFamily="2" charset="-78"/>
              </a:rPr>
              <a:t> عبارت 1</a:t>
            </a:r>
            <a:r>
              <a:rPr lang="en-US" sz="3600" b="1" smtClean="0">
                <a:cs typeface="Mitra" pitchFamily="2" charset="-78"/>
              </a:rPr>
              <a:t>” , </a:t>
            </a:r>
            <a:r>
              <a:rPr lang="fa-IR" sz="3600" b="1" smtClean="0">
                <a:cs typeface="Mitra" pitchFamily="2" charset="-78"/>
              </a:rPr>
              <a:t>عبارت 2</a:t>
            </a:r>
            <a:r>
              <a:rPr lang="en-US" sz="3600" b="1" smtClean="0">
                <a:cs typeface="Mitra" pitchFamily="2" charset="-78"/>
              </a:rPr>
              <a:t> )</a:t>
            </a:r>
          </a:p>
          <a:p>
            <a:pPr algn="ctr" rtl="1" eaLnBrk="1" hangingPunct="1">
              <a:lnSpc>
                <a:spcPct val="16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دقيقا همانند </a:t>
            </a:r>
            <a:r>
              <a:rPr lang="en-US" sz="3600" b="1" smtClean="0">
                <a:cs typeface="Mitra" pitchFamily="2" charset="-78"/>
              </a:rPr>
              <a:t>printf</a:t>
            </a:r>
            <a:r>
              <a:rPr lang="fa-IR" sz="3600" b="1" smtClean="0">
                <a:cs typeface="Mitra" pitchFamily="2" charset="-78"/>
              </a:rPr>
              <a:t> و </a:t>
            </a:r>
            <a:r>
              <a:rPr lang="en-US" sz="3600" b="1" smtClean="0">
                <a:cs typeface="Mitra" pitchFamily="2" charset="-78"/>
              </a:rPr>
              <a:t>scanf</a:t>
            </a:r>
            <a:endParaRPr lang="fa-IR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با تفاوت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ذکر اشاره‌گر فايل در ابتداي آنها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FILE  *fp1 , *fp2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fp1 = fopen (“c:\test.txt” , “rt”)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fp2 = fopen (“c:\ali.dat” , “wb”) ;</a:t>
            </a:r>
          </a:p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fscanf (fp1 , “%d %f %s” , &amp;i , &amp;f , str)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fprintf (fp2 , “%f, %s” , f , str)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fread</a:t>
            </a:r>
            <a:r>
              <a:rPr lang="fa-IR" sz="3600" b="1" smtClean="0">
                <a:cs typeface="Mitra" pitchFamily="2" charset="-78"/>
              </a:rPr>
              <a:t> و </a:t>
            </a:r>
            <a:r>
              <a:rPr lang="en-US" sz="3600" b="1" smtClean="0">
                <a:cs typeface="Mitra" pitchFamily="2" charset="-78"/>
              </a:rPr>
              <a:t>fwrite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بيشتر براي ورودي - خروجي رکورد استفاده مي‌شود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ولي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 همة موارد مي‌تواند بکار رود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و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سرعت بالايي نيز دارد.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fread (void *buffer, int num_byte 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   int count, FILE *fp)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buffer</a:t>
            </a:r>
            <a:r>
              <a:rPr lang="fa-IR" b="1" smtClean="0">
                <a:cs typeface="Mitra" pitchFamily="2" charset="-78"/>
              </a:rPr>
              <a:t> : محلي از حافظه که داده‌هاي خوانده شده بايد در آن قرار گيرند.</a:t>
            </a:r>
            <a:endParaRPr lang="en-US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num_byte</a:t>
            </a:r>
            <a:r>
              <a:rPr lang="fa-IR" b="1" smtClean="0">
                <a:cs typeface="Mitra" pitchFamily="2" charset="-78"/>
              </a:rPr>
              <a:t> : طول داده‌اي که بايد خوانده شود.</a:t>
            </a:r>
            <a:endParaRPr lang="en-US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count</a:t>
            </a:r>
            <a:r>
              <a:rPr lang="fa-IR" b="1" smtClean="0">
                <a:cs typeface="Mitra" pitchFamily="2" charset="-78"/>
              </a:rPr>
              <a:t> : تعداد عناصري (به طول </a:t>
            </a:r>
            <a:r>
              <a:rPr lang="en-US" b="1" smtClean="0">
                <a:cs typeface="Mitra" pitchFamily="2" charset="-78"/>
              </a:rPr>
              <a:t>num_byte</a:t>
            </a:r>
            <a:r>
              <a:rPr lang="fa-IR" b="1" smtClean="0">
                <a:cs typeface="Mitra" pitchFamily="2" charset="-78"/>
              </a:rPr>
              <a:t>) که بايد از فايل خوانده شوند.</a:t>
            </a:r>
            <a:endParaRPr lang="en-US" b="1" smtClean="0">
              <a:cs typeface="Mitra" pitchFamily="2" charset="-78"/>
            </a:endParaRPr>
          </a:p>
          <a:p>
            <a:pPr algn="r" rtl="1" eaLnBrk="1" hangingPunct="1">
              <a:lnSpc>
                <a:spcPct val="7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fp</a:t>
            </a:r>
            <a:r>
              <a:rPr lang="fa-IR" b="1" smtClean="0">
                <a:cs typeface="Mitra" pitchFamily="2" charset="-78"/>
              </a:rPr>
              <a:t> : اشاره‌گر به فايلي که بايد از آن خوانده شود.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struct  student  stud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fread ( &amp;stud ,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      sizeof (struct  student) ,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	1 , fp 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  <a:endParaRPr lang="en-US" sz="4000" b="1" smtClean="0">
              <a:cs typeface="Mitra" pitchFamily="2" charset="-7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int  a [20] 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fread (a , sizeof (int) , 20 , fp ) ;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دريافت 20 عدد از فايل و قرار دادن آن در آرايه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fwrite (void *buffer, int num_byte ,</a:t>
            </a:r>
          </a:p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		    int count, FILE *fp)</a:t>
            </a:r>
          </a:p>
          <a:p>
            <a:pPr algn="r" rtl="1" eaLnBrk="1" hangingPunct="1"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b="1" smtClean="0">
                <a:cs typeface="Mitra" pitchFamily="2" charset="-78"/>
              </a:rPr>
              <a:t>پارامترهاي اين دستور دقيقا مانند </a:t>
            </a:r>
            <a:r>
              <a:rPr lang="en-US" b="1" smtClean="0">
                <a:cs typeface="Mitra" pitchFamily="2" charset="-78"/>
              </a:rPr>
              <a:t>fread</a:t>
            </a:r>
            <a:r>
              <a:rPr lang="fa-IR" b="1" smtClean="0">
                <a:cs typeface="Mitra" pitchFamily="2" charset="-78"/>
              </a:rPr>
              <a:t> است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با اين تفاوت که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buffer</a:t>
            </a:r>
            <a:r>
              <a:rPr lang="fa-IR" b="1" smtClean="0">
                <a:cs typeface="Mitra" pitchFamily="2" charset="-78"/>
              </a:rPr>
              <a:t> محلي از حافظه است که داده‌هايي که بايد در فايل نوشته شوند در آن قرار مي‌گيرند.</a:t>
            </a:r>
            <a:endParaRPr lang="en-US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تشخيص پايان فايل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feof (FILE *fp)</a:t>
            </a:r>
            <a:endParaRPr lang="fa-IR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if ( feof (fp) )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  cout&lt;&lt;“End of File”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  fclose (fp)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بازگشت به ابتداي فايل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rewind (FILE  *fp)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rewind (fp)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ar-SA" sz="4000" b="1" dirty="0" smtClean="0">
                <a:cs typeface="Mitra" pitchFamily="2" charset="-78"/>
              </a:rPr>
              <a:t>منبع اصلی جهت مطالعه دانشجويان</a:t>
            </a:r>
            <a:endParaRPr lang="fa-IR" sz="4000" b="1" dirty="0" smtClean="0">
              <a:cs typeface="Mitra" pitchFamily="2" charset="-78"/>
            </a:endParaRPr>
          </a:p>
          <a:p>
            <a:pPr lvl="1"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dirty="0" smtClean="0">
                <a:cs typeface="Mitra" pitchFamily="2" charset="-78"/>
              </a:rPr>
              <a:t>کتاب: </a:t>
            </a:r>
            <a:r>
              <a:rPr lang="fa-IR" sz="3600" b="1" dirty="0" smtClean="0">
                <a:solidFill>
                  <a:srgbClr val="FF0000"/>
                </a:solidFill>
                <a:cs typeface="Mitra" pitchFamily="2" charset="-78"/>
              </a:rPr>
              <a:t>آشنايي با زبان ++</a:t>
            </a:r>
            <a:r>
              <a:rPr lang="en-US" sz="3600" b="1" dirty="0" smtClean="0">
                <a:solidFill>
                  <a:srgbClr val="FF0000"/>
                </a:solidFill>
                <a:cs typeface="Mitra" pitchFamily="2" charset="-78"/>
              </a:rPr>
              <a:t>C</a:t>
            </a:r>
            <a:r>
              <a:rPr lang="fa-IR" sz="3600" b="1" dirty="0" smtClean="0">
                <a:cs typeface="Mitra" pitchFamily="2" charset="-78"/>
              </a:rPr>
              <a:t> </a:t>
            </a:r>
          </a:p>
          <a:p>
            <a:pPr lvl="3" algn="ctr" rtl="1" eaLnBrk="1" hangingPunct="1">
              <a:lnSpc>
                <a:spcPct val="130000"/>
              </a:lnSpc>
              <a:buFontTx/>
              <a:buNone/>
            </a:pPr>
            <a:r>
              <a:rPr lang="fa-IR" sz="3200" b="1" dirty="0" smtClean="0">
                <a:cs typeface="Mitra" pitchFamily="2" charset="-78"/>
              </a:rPr>
              <a:t>(ويرايش دوم)</a:t>
            </a:r>
          </a:p>
          <a:p>
            <a:pPr lvl="3" algn="ctr" rtl="1" eaLnBrk="1" hangingPunct="1">
              <a:lnSpc>
                <a:spcPct val="130000"/>
              </a:lnSpc>
              <a:buFontTx/>
              <a:buNone/>
            </a:pPr>
            <a:endParaRPr lang="fa-IR" sz="3200" b="1" smtClean="0">
              <a:cs typeface="2  Farnaz" pitchFamily="2" charset="-78"/>
            </a:endParaRPr>
          </a:p>
          <a:p>
            <a:pPr lvl="2" algn="ctr" rtl="1" eaLnBrk="1" hangingPunct="1">
              <a:lnSpc>
                <a:spcPct val="130000"/>
              </a:lnSpc>
              <a:buFontTx/>
              <a:buNone/>
            </a:pPr>
            <a:r>
              <a:rPr lang="fa-IR" sz="3200" b="1" dirty="0" smtClean="0">
                <a:cs typeface="Mitra" pitchFamily="2" charset="-78"/>
              </a:rPr>
              <a:t>	</a:t>
            </a:r>
            <a:endParaRPr lang="en-US" sz="3200" b="1" dirty="0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void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دادة تهي</a:t>
            </a:r>
          </a:p>
          <a:p>
            <a:pPr algn="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داراي کاربردهاي مختلف</a:t>
            </a:r>
          </a:p>
          <a:p>
            <a:pPr lvl="1" algn="r" rtl="1" eaLnBrk="1" hangingPunct="1"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 توابع فاقد خروجي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دسترسي تصادفي به فايل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fseek (FILE *fp, long num_byte, int origin)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اين تابع </a:t>
            </a:r>
            <a:r>
              <a:rPr lang="en-US" b="1" smtClean="0">
                <a:cs typeface="Mitra" pitchFamily="2" charset="-78"/>
              </a:rPr>
              <a:t>Cursor</a:t>
            </a:r>
            <a:r>
              <a:rPr lang="fa-IR" b="1" smtClean="0">
                <a:cs typeface="Mitra" pitchFamily="2" charset="-78"/>
              </a:rPr>
              <a:t> فايل را به تعداد </a:t>
            </a:r>
            <a:r>
              <a:rPr lang="en-US" b="1" smtClean="0">
                <a:cs typeface="Mitra" pitchFamily="2" charset="-78"/>
              </a:rPr>
              <a:t>num_byte</a:t>
            </a:r>
            <a:r>
              <a:rPr lang="fa-IR" b="1" smtClean="0">
                <a:cs typeface="Mitra" pitchFamily="2" charset="-78"/>
              </a:rPr>
              <a:t> بايت از محل </a:t>
            </a:r>
            <a:r>
              <a:rPr lang="en-US" b="1" smtClean="0">
                <a:cs typeface="Mitra" pitchFamily="2" charset="-78"/>
              </a:rPr>
              <a:t>origin</a:t>
            </a:r>
            <a:r>
              <a:rPr lang="fa-IR" b="1" smtClean="0">
                <a:cs typeface="Mitra" pitchFamily="2" charset="-78"/>
              </a:rPr>
              <a:t> تغيير مکان مي‌دهد.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origin</a:t>
            </a:r>
            <a:r>
              <a:rPr lang="fa-IR" sz="4000" b="1" smtClean="0">
                <a:cs typeface="Mitra" pitchFamily="2" charset="-78"/>
              </a:rPr>
              <a:t> :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en-US" sz="4000" b="1" smtClean="0">
                <a:cs typeface="Mitra" pitchFamily="2" charset="-78"/>
              </a:rPr>
              <a:t>SEEK_SET</a:t>
            </a:r>
            <a:r>
              <a:rPr lang="fa-IR" sz="4000" b="1" smtClean="0">
                <a:cs typeface="Mitra" pitchFamily="2" charset="-78"/>
              </a:rPr>
              <a:t> : ابتداي فايل</a:t>
            </a:r>
            <a:endParaRPr lang="en-US" sz="4000" b="1" smtClean="0">
              <a:cs typeface="Mitra" pitchFamily="2" charset="-78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en-US" sz="4000" b="1" smtClean="0">
                <a:cs typeface="Mitra" pitchFamily="2" charset="-78"/>
              </a:rPr>
              <a:t>SEEK_CUR</a:t>
            </a:r>
            <a:r>
              <a:rPr lang="fa-IR" sz="4000" b="1" smtClean="0">
                <a:cs typeface="Mitra" pitchFamily="2" charset="-78"/>
              </a:rPr>
              <a:t> : موقعيت فعلي فايل</a:t>
            </a:r>
            <a:endParaRPr lang="en-US" sz="4000" b="1" smtClean="0">
              <a:cs typeface="Mitra" pitchFamily="2" charset="-78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en-US" sz="4000" b="1" smtClean="0">
                <a:cs typeface="Mitra" pitchFamily="2" charset="-78"/>
              </a:rPr>
              <a:t>SEEK_END</a:t>
            </a:r>
            <a:r>
              <a:rPr lang="fa-IR" sz="4000" b="1" smtClean="0">
                <a:cs typeface="Mitra" pitchFamily="2" charset="-78"/>
              </a:rPr>
              <a:t> : انتهاي فايل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fseek (fp , 10 , SEEK_SET)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Cursor</a:t>
            </a:r>
            <a:r>
              <a:rPr lang="ar-SA" b="1" smtClean="0">
                <a:cs typeface="Mitra" pitchFamily="2" charset="-78"/>
              </a:rPr>
              <a:t> فايل </a:t>
            </a:r>
            <a:r>
              <a:rPr lang="fa-IR" b="1" smtClean="0">
                <a:cs typeface="Mitra" pitchFamily="2" charset="-78"/>
              </a:rPr>
              <a:t>را از اول فايل 10 بايت جلو مي‌برد.</a:t>
            </a:r>
          </a:p>
          <a:p>
            <a:pPr eaLnBrk="1" hangingPunct="1">
              <a:lnSpc>
                <a:spcPct val="1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fseek (fp , -20 , SEEK_END)</a:t>
            </a: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Cursor</a:t>
            </a:r>
            <a:r>
              <a:rPr lang="ar-SA" b="1" smtClean="0">
                <a:cs typeface="Mitra" pitchFamily="2" charset="-78"/>
              </a:rPr>
              <a:t> فايل </a:t>
            </a:r>
            <a:r>
              <a:rPr lang="fa-IR" b="1" smtClean="0">
                <a:cs typeface="Mitra" pitchFamily="2" charset="-78"/>
              </a:rPr>
              <a:t>را از انتهاي فايل 20 بايت عقب مي‌برد.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اصول اساسي شي‌گرايي</a:t>
            </a:r>
          </a:p>
          <a:p>
            <a:pPr algn="r" rtl="1" eaLnBrk="1" hangingPunct="1">
              <a:lnSpc>
                <a:spcPct val="160000"/>
              </a:lnSpc>
            </a:pPr>
            <a:r>
              <a:rPr lang="fa-IR" sz="3600" b="1" smtClean="0">
                <a:cs typeface="Mitra" pitchFamily="2" charset="-78"/>
              </a:rPr>
              <a:t>تجريد </a:t>
            </a:r>
            <a:r>
              <a:rPr lang="en-US" b="1" smtClean="0">
                <a:cs typeface="Mitra" pitchFamily="2" charset="-78"/>
              </a:rPr>
              <a:t>(Abstraction)</a:t>
            </a:r>
          </a:p>
          <a:p>
            <a:pPr algn="r" rtl="1" eaLnBrk="1" hangingPunct="1">
              <a:lnSpc>
                <a:spcPct val="160000"/>
              </a:lnSpc>
            </a:pPr>
            <a:r>
              <a:rPr lang="fa-IR" sz="3600" b="1" smtClean="0">
                <a:cs typeface="Mitra" pitchFamily="2" charset="-78"/>
              </a:rPr>
              <a:t>کپسوله‌سازي </a:t>
            </a:r>
            <a:r>
              <a:rPr lang="en-US" b="1" smtClean="0">
                <a:cs typeface="Mitra" pitchFamily="2" charset="-78"/>
              </a:rPr>
              <a:t>(Encapsulation)</a:t>
            </a:r>
          </a:p>
          <a:p>
            <a:pPr algn="r" rtl="1" eaLnBrk="1" hangingPunct="1">
              <a:lnSpc>
                <a:spcPct val="160000"/>
              </a:lnSpc>
            </a:pPr>
            <a:r>
              <a:rPr lang="fa-IR" sz="3600" b="1" smtClean="0">
                <a:cs typeface="Mitra" pitchFamily="2" charset="-78"/>
              </a:rPr>
              <a:t>ارث‌بري </a:t>
            </a:r>
            <a:r>
              <a:rPr lang="en-US" b="1" smtClean="0">
                <a:cs typeface="Mitra" pitchFamily="2" charset="-78"/>
              </a:rPr>
              <a:t>(Inheritance)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7315200" cy="2590800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تجريد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استخراج مدلي از مسئله با در نظر گرفتن مهمترين نکات و حذف جزئيات زائد</a:t>
            </a:r>
            <a:endParaRPr lang="en-US" sz="3600" b="1" smtClean="0">
              <a:cs typeface="Mitra" pitchFamily="2" charset="-78"/>
            </a:endParaRPr>
          </a:p>
        </p:txBody>
      </p:sp>
      <p:pic>
        <p:nvPicPr>
          <p:cNvPr id="210948" name="Picture 4" descr="abstrac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3886200"/>
            <a:ext cx="3429000" cy="2665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2133600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کپسوله‌سازي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مخفي کردن جزئيات پياده‌سازي از کاربران</a:t>
            </a:r>
            <a:endParaRPr lang="en-US" sz="3600" b="1" smtClean="0">
              <a:cs typeface="Mitra" pitchFamily="2" charset="-78"/>
            </a:endParaRPr>
          </a:p>
        </p:txBody>
      </p:sp>
      <p:pic>
        <p:nvPicPr>
          <p:cNvPr id="211972" name="Picture 4" descr="encapsula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14600" y="3657600"/>
            <a:ext cx="3535363" cy="2606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6858000" cy="2590800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کپسوله‌سازي </a:t>
            </a:r>
            <a:r>
              <a:rPr lang="fa-IR" sz="2400" b="1" smtClean="0">
                <a:cs typeface="Mitra" pitchFamily="2" charset="-78"/>
              </a:rPr>
              <a:t>(ادامه)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کاربران فقط به واسط استفاده وابسته هستند و نه به جزئيات پياده‌سازي</a:t>
            </a:r>
            <a:endParaRPr lang="en-US" b="1" smtClean="0">
              <a:cs typeface="Mitra" pitchFamily="2" charset="-78"/>
            </a:endParaRPr>
          </a:p>
        </p:txBody>
      </p:sp>
      <p:pic>
        <p:nvPicPr>
          <p:cNvPr id="212996" name="Picture 4" descr="contr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4724400"/>
            <a:ext cx="1836738" cy="1689100"/>
          </a:xfrm>
          <a:noFill/>
        </p:spPr>
      </p:pic>
      <p:pic>
        <p:nvPicPr>
          <p:cNvPr id="212997" name="Picture 6" descr="tv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00800" y="3048000"/>
            <a:ext cx="1736725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696200" cy="2286000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ارث‌بري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نظم بخشيدن به تجريدهاي بدست آمده در ساختاري شبيه به درخت جهت قابليت استفاده مجدد</a:t>
            </a: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  <p:pic>
        <p:nvPicPr>
          <p:cNvPr id="214020" name="Picture 4" descr="inheritan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3581400"/>
            <a:ext cx="4876800" cy="2790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مفاهيم پايه شئ‌گرايي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sz="3600" b="1" smtClean="0">
                <a:cs typeface="Mitra" pitchFamily="2" charset="-78"/>
              </a:rPr>
              <a:t>شئ</a:t>
            </a:r>
            <a:r>
              <a:rPr lang="en-US" sz="3600" b="1" smtClean="0">
                <a:cs typeface="Mitra" pitchFamily="2" charset="-78"/>
              </a:rPr>
              <a:t> </a:t>
            </a:r>
            <a:r>
              <a:rPr lang="en-US" b="1" smtClean="0">
                <a:cs typeface="Mitra" pitchFamily="2" charset="-78"/>
              </a:rPr>
              <a:t>(Object)</a:t>
            </a:r>
            <a:r>
              <a:rPr lang="en-US" sz="3600" b="1" smtClean="0">
                <a:cs typeface="Mitra" pitchFamily="2" charset="-78"/>
              </a:rPr>
              <a:t> </a:t>
            </a:r>
            <a:endParaRPr lang="fa-IR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fa-IR" sz="3600" b="1" smtClean="0">
                <a:cs typeface="Mitra" pitchFamily="2" charset="-78"/>
              </a:rPr>
              <a:t>کلاس </a:t>
            </a:r>
            <a:r>
              <a:rPr lang="en-US" b="1" smtClean="0">
                <a:cs typeface="Mitra" pitchFamily="2" charset="-78"/>
              </a:rPr>
              <a:t>(Class)</a:t>
            </a:r>
            <a:r>
              <a:rPr lang="en-US" sz="3600" b="1" smtClean="0">
                <a:cs typeface="Mitra" pitchFamily="2" charset="-78"/>
              </a:rPr>
              <a:t> </a:t>
            </a:r>
            <a:endParaRPr lang="fa-IR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fa-IR" sz="3600" b="1" smtClean="0">
                <a:cs typeface="Mitra" pitchFamily="2" charset="-78"/>
              </a:rPr>
              <a:t>صفت </a:t>
            </a:r>
            <a:r>
              <a:rPr lang="en-US" b="1" smtClean="0">
                <a:cs typeface="Mitra" pitchFamily="2" charset="-78"/>
              </a:rPr>
              <a:t>(Property)</a:t>
            </a:r>
            <a:r>
              <a:rPr lang="en-US" sz="3600" b="1" smtClean="0">
                <a:cs typeface="Mitra" pitchFamily="2" charset="-78"/>
              </a:rPr>
              <a:t> </a:t>
            </a:r>
            <a:endParaRPr lang="fa-IR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30000"/>
              </a:lnSpc>
            </a:pPr>
            <a:r>
              <a:rPr lang="fa-IR" sz="3600" b="1" smtClean="0">
                <a:cs typeface="Mitra" pitchFamily="2" charset="-78"/>
              </a:rPr>
              <a:t>متد </a:t>
            </a:r>
            <a:r>
              <a:rPr lang="en-US" b="1" smtClean="0">
                <a:cs typeface="Mitra" pitchFamily="2" charset="-78"/>
              </a:rPr>
              <a:t>(Method)</a:t>
            </a:r>
            <a:r>
              <a:rPr lang="en-US" sz="3600" b="1" smtClean="0">
                <a:cs typeface="Mitra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371600"/>
            <a:ext cx="7086600" cy="1676400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Object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موجوديت فيزيکي و يا مفهومي است مانند:</a:t>
            </a:r>
            <a:endParaRPr lang="en-US" b="1" smtClean="0">
              <a:cs typeface="Mitra" pitchFamily="2" charset="-78"/>
            </a:endParaRPr>
          </a:p>
        </p:txBody>
      </p:sp>
      <p:grpSp>
        <p:nvGrpSpPr>
          <p:cNvPr id="216068" name="Group 12"/>
          <p:cNvGrpSpPr>
            <a:grpSpLocks/>
          </p:cNvGrpSpPr>
          <p:nvPr/>
        </p:nvGrpSpPr>
        <p:grpSpPr bwMode="auto">
          <a:xfrm>
            <a:off x="990600" y="4129088"/>
            <a:ext cx="2076450" cy="1625600"/>
            <a:chOff x="816" y="2711"/>
            <a:chExt cx="1308" cy="1024"/>
          </a:xfrm>
        </p:grpSpPr>
        <p:pic>
          <p:nvPicPr>
            <p:cNvPr id="216075" name="Picture 4" descr="ca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711"/>
              <a:ext cx="1308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6076" name="Text Box 9"/>
            <p:cNvSpPr txBox="1">
              <a:spLocks noChangeArrowheads="1"/>
            </p:cNvSpPr>
            <p:nvPr/>
          </p:nvSpPr>
          <p:spPr bwMode="auto">
            <a:xfrm>
              <a:off x="816" y="3504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b="1">
                  <a:cs typeface="Lotus" pitchFamily="2" charset="-78"/>
                </a:rPr>
                <a:t>اتوموبيل</a:t>
              </a:r>
              <a:endParaRPr lang="en-US" b="1">
                <a:cs typeface="Lotus" pitchFamily="2" charset="-78"/>
              </a:endParaRPr>
            </a:p>
          </p:txBody>
        </p:sp>
      </p:grpSp>
      <p:grpSp>
        <p:nvGrpSpPr>
          <p:cNvPr id="216069" name="Group 13"/>
          <p:cNvGrpSpPr>
            <a:grpSpLocks/>
          </p:cNvGrpSpPr>
          <p:nvPr/>
        </p:nvGrpSpPr>
        <p:grpSpPr bwMode="auto">
          <a:xfrm>
            <a:off x="3886200" y="3976688"/>
            <a:ext cx="1752600" cy="1662112"/>
            <a:chOff x="2544" y="2736"/>
            <a:chExt cx="1104" cy="1047"/>
          </a:xfrm>
        </p:grpSpPr>
        <p:pic>
          <p:nvPicPr>
            <p:cNvPr id="216073" name="Picture 6" descr="hamm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36" y="2736"/>
              <a:ext cx="613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6074" name="Text Box 10"/>
            <p:cNvSpPr txBox="1">
              <a:spLocks noChangeArrowheads="1"/>
            </p:cNvSpPr>
            <p:nvPr/>
          </p:nvSpPr>
          <p:spPr bwMode="auto">
            <a:xfrm>
              <a:off x="2544" y="3552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b="1">
                  <a:cs typeface="Lotus" pitchFamily="2" charset="-78"/>
                </a:rPr>
                <a:t>چکش</a:t>
              </a:r>
              <a:endParaRPr lang="en-US" b="1">
                <a:cs typeface="Lotus" pitchFamily="2" charset="-78"/>
              </a:endParaRPr>
            </a:p>
          </p:txBody>
        </p:sp>
      </p:grpSp>
      <p:grpSp>
        <p:nvGrpSpPr>
          <p:cNvPr id="216070" name="Group 14"/>
          <p:cNvGrpSpPr>
            <a:grpSpLocks/>
          </p:cNvGrpSpPr>
          <p:nvPr/>
        </p:nvGrpSpPr>
        <p:grpSpPr bwMode="auto">
          <a:xfrm>
            <a:off x="6705600" y="4129088"/>
            <a:ext cx="1752600" cy="1662112"/>
            <a:chOff x="3888" y="2736"/>
            <a:chExt cx="1104" cy="1047"/>
          </a:xfrm>
        </p:grpSpPr>
        <p:pic>
          <p:nvPicPr>
            <p:cNvPr id="216071" name="Picture 8" descr="hm0036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84" y="2736"/>
              <a:ext cx="960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6072" name="Text Box 11"/>
            <p:cNvSpPr txBox="1">
              <a:spLocks noChangeArrowheads="1"/>
            </p:cNvSpPr>
            <p:nvPr/>
          </p:nvSpPr>
          <p:spPr bwMode="auto">
            <a:xfrm>
              <a:off x="3888" y="3552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b="1">
                  <a:cs typeface="Lotus" pitchFamily="2" charset="-78"/>
                </a:rPr>
                <a:t>فرآيند شيميايي</a:t>
              </a:r>
              <a:endParaRPr lang="en-US" b="1">
                <a:cs typeface="Lotus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انواع دادهاي ديگر</a:t>
            </a:r>
          </a:p>
          <a:p>
            <a:pPr algn="r" rtl="1" eaLnBrk="1" hangingPunct="1">
              <a:lnSpc>
                <a:spcPct val="12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با ترکيب کلمات زير با برخي از انواع داده‌هاي اصلي:</a:t>
            </a: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signed</a:t>
            </a:r>
            <a:r>
              <a:rPr lang="fa-IR" b="1" smtClean="0">
                <a:cs typeface="Mitra" pitchFamily="2" charset="-78"/>
              </a:rPr>
              <a:t> ، </a:t>
            </a:r>
            <a:r>
              <a:rPr lang="en-US" b="1" smtClean="0">
                <a:cs typeface="Mitra" pitchFamily="2" charset="-78"/>
              </a:rPr>
              <a:t>unsigned</a:t>
            </a:r>
            <a:r>
              <a:rPr lang="fa-IR" b="1" smtClean="0">
                <a:cs typeface="Mitra" pitchFamily="2" charset="-78"/>
              </a:rPr>
              <a:t> (با علامت ، بدون علامت)</a:t>
            </a:r>
            <a:endParaRPr lang="en-US" b="1" smtClean="0">
              <a:cs typeface="Mitra" pitchFamily="2" charset="-78"/>
            </a:endParaRP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long</a:t>
            </a:r>
            <a:r>
              <a:rPr lang="fa-IR" b="1" smtClean="0">
                <a:cs typeface="Mitra" pitchFamily="2" charset="-78"/>
              </a:rPr>
              <a:t> ، </a:t>
            </a:r>
            <a:r>
              <a:rPr lang="en-US" b="1" smtClean="0">
                <a:cs typeface="Mitra" pitchFamily="2" charset="-78"/>
              </a:rPr>
              <a:t>short</a:t>
            </a:r>
            <a:r>
              <a:rPr lang="fa-IR" sz="3200" b="1" smtClean="0">
                <a:cs typeface="Mitra" pitchFamily="2" charset="-78"/>
              </a:rPr>
              <a:t> </a:t>
            </a: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r>
              <a:rPr lang="fa-IR" sz="3200" b="1" smtClean="0">
                <a:cs typeface="Mitra" pitchFamily="2" charset="-78"/>
              </a:rPr>
              <a:t>مانند:</a:t>
            </a:r>
          </a:p>
          <a:p>
            <a:pPr lvl="2" algn="r" rtl="1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unsigned int</a:t>
            </a:r>
          </a:p>
          <a:p>
            <a:pPr lvl="2" algn="r" rtl="1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long int</a:t>
            </a:r>
          </a:p>
          <a:p>
            <a:pPr lvl="2" algn="r" rtl="1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unsinged long int</a:t>
            </a:r>
            <a:endParaRPr lang="fa-IR" sz="2800" b="1" smtClean="0">
              <a:cs typeface="Mitra" pitchFamily="2" charset="-78"/>
            </a:endParaRP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endParaRPr lang="en-US" sz="32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en-US" sz="4400" b="1" smtClean="0">
                <a:cs typeface="Mitra" pitchFamily="2" charset="-78"/>
              </a:rPr>
              <a:t>Object</a:t>
            </a:r>
            <a:r>
              <a:rPr lang="fa-IR" sz="4400" b="1" smtClean="0">
                <a:cs typeface="Mitra" pitchFamily="2" charset="-78"/>
              </a:rPr>
              <a:t> </a:t>
            </a:r>
            <a:r>
              <a:rPr lang="fa-IR" b="1" smtClean="0">
                <a:cs typeface="Mitra" pitchFamily="2" charset="-78"/>
              </a:rPr>
              <a:t>(ادامه)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مجموعه‌اي از داده‌ها </a:t>
            </a:r>
            <a:r>
              <a:rPr lang="en-US" b="1" smtClean="0"/>
              <a:t>+</a:t>
            </a:r>
            <a:r>
              <a:rPr lang="fa-IR" b="1" smtClean="0"/>
              <a:t>  </a:t>
            </a:r>
            <a:r>
              <a:rPr lang="fa-IR" b="1" smtClean="0">
                <a:cs typeface="Mitra" pitchFamily="2" charset="-78"/>
              </a:rPr>
              <a:t>اعمال بر روي آن داده‌ها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مشخصا يک شئ داراي: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2400" b="1" smtClean="0">
                <a:cs typeface="Mitra" pitchFamily="2" charset="-78"/>
              </a:rPr>
              <a:t>حالت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2400" b="1" smtClean="0">
                <a:cs typeface="Mitra" pitchFamily="2" charset="-78"/>
              </a:rPr>
              <a:t>رفتار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2400" b="1" smtClean="0">
                <a:cs typeface="Mitra" pitchFamily="2" charset="-78"/>
              </a:rPr>
              <a:t>هويت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811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Object</a:t>
            </a:r>
            <a:r>
              <a:rPr lang="fa-IR" sz="4000" b="1" smtClean="0">
                <a:cs typeface="Mitra" pitchFamily="2" charset="-78"/>
              </a:rPr>
              <a:t> </a:t>
            </a:r>
            <a:r>
              <a:rPr lang="fa-IR" sz="2800" b="1" smtClean="0">
                <a:cs typeface="Mitra" pitchFamily="2" charset="-78"/>
              </a:rPr>
              <a:t>(ادامه)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حالت: وضعيتي که هر لحظه شئ در  آن قرار دارد و با مقدار صفات آن در آن لحظه مشخص مي‌شود.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رفتار: روشي که شئ به تعامل با ديگر اشيا مي‌پردازد که در واقع همان واسط ارتباطي شئ است.</a:t>
            </a:r>
          </a:p>
          <a:p>
            <a:pPr algn="r" rtl="1" eaLnBrk="1" hangingPunct="1">
              <a:lnSpc>
                <a:spcPct val="14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هويت: همان چيزي است که دو شئ را از يکديگر متمايز مي‌سازد حتي اگر داراي حالت و رفتار يکسان باشند.</a:t>
            </a:r>
          </a:p>
          <a:p>
            <a:pPr algn="r" rtl="1" eaLnBrk="1" hangingPunct="1">
              <a:lnSpc>
                <a:spcPct val="140000"/>
              </a:lnSpc>
            </a:pPr>
            <a:endParaRPr lang="en-US" smtClean="0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1676400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مثالهايي از شئ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اشيا معمولا با مستطيل نمايش داده مي‌شوند: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</p:txBody>
      </p:sp>
      <p:pic>
        <p:nvPicPr>
          <p:cNvPr id="219140" name="Picture 4" descr="clas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352800"/>
            <a:ext cx="22860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9141" name="Picture 5" descr="class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9575" y="3352800"/>
            <a:ext cx="23590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نمايش اشياء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با يک مستطيل و اسمي که زير آن خط کشيده شده نمايش داده مي‌شود.</a:t>
            </a:r>
            <a:endParaRPr lang="en-US" sz="2400" b="1" smtClean="0">
              <a:cs typeface="Mitra" pitchFamily="2" charset="-78"/>
            </a:endParaRP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752600" y="2895600"/>
            <a:ext cx="2133600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Arial" charset="0"/>
              </a:rPr>
              <a:t>: Lecturer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1676400" y="4495800"/>
            <a:ext cx="23622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Arial" charset="0"/>
              </a:rPr>
              <a:t>Y.Welikala : Lecturer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5181600" y="3048000"/>
            <a:ext cx="2895600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Arial" charset="0"/>
              </a:rPr>
              <a:t>Y.Welikala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کلاس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مجموعه‌اي از اشيا داراي ويژگي و رفتار يکسان را کلاس مي‌نامند.</a:t>
            </a:r>
          </a:p>
          <a:p>
            <a:pPr algn="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مانند کلاس:</a:t>
            </a:r>
          </a:p>
          <a:p>
            <a:pPr lvl="1" algn="r" rtl="1" eaLnBrk="1" hangingPunct="1">
              <a:lnSpc>
                <a:spcPct val="130000"/>
              </a:lnSpc>
            </a:pPr>
            <a:r>
              <a:rPr lang="fa-IR" sz="2000" b="1" smtClean="0">
                <a:cs typeface="Mitra" pitchFamily="2" charset="-78"/>
              </a:rPr>
              <a:t>انسان</a:t>
            </a:r>
          </a:p>
          <a:p>
            <a:pPr lvl="1" algn="r" rtl="1" eaLnBrk="1" hangingPunct="1">
              <a:lnSpc>
                <a:spcPct val="130000"/>
              </a:lnSpc>
            </a:pPr>
            <a:r>
              <a:rPr lang="fa-IR" sz="2000" b="1" smtClean="0">
                <a:cs typeface="Mitra" pitchFamily="2" charset="-78"/>
              </a:rPr>
              <a:t>دانشجو</a:t>
            </a:r>
          </a:p>
          <a:p>
            <a:pPr lvl="1" algn="r" rtl="1" eaLnBrk="1" hangingPunct="1">
              <a:lnSpc>
                <a:spcPct val="130000"/>
              </a:lnSpc>
            </a:pPr>
            <a:r>
              <a:rPr lang="fa-IR" sz="2000" b="1" smtClean="0">
                <a:cs typeface="Mitra" pitchFamily="2" charset="-78"/>
              </a:rPr>
              <a:t>ماشين</a:t>
            </a:r>
          </a:p>
          <a:p>
            <a:pPr lvl="1" algn="r" rtl="1" eaLnBrk="1" hangingPunct="1">
              <a:lnSpc>
                <a:spcPct val="130000"/>
              </a:lnSpc>
            </a:pPr>
            <a:r>
              <a:rPr lang="fa-IR" sz="2000" b="1" smtClean="0">
                <a:cs typeface="Mitra" pitchFamily="2" charset="-78"/>
              </a:rPr>
              <a:t>...</a:t>
            </a:r>
            <a:endParaRPr lang="en-US" sz="2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کلاس </a:t>
            </a:r>
            <a:r>
              <a:rPr lang="fa-IR" sz="2800" b="1" smtClean="0">
                <a:cs typeface="Mitra" pitchFamily="2" charset="-78"/>
              </a:rPr>
              <a:t>(ادامه)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800" b="1" smtClean="0">
                <a:cs typeface="Mitra" pitchFamily="2" charset="-78"/>
              </a:rPr>
              <a:t>شي نمونه‌اي </a:t>
            </a:r>
            <a:r>
              <a:rPr lang="en-US" sz="2800" b="1" smtClean="0">
                <a:cs typeface="Mitra" pitchFamily="2" charset="-78"/>
              </a:rPr>
              <a:t>(instance)</a:t>
            </a:r>
            <a:r>
              <a:rPr lang="fa-IR" sz="2800" b="1" smtClean="0">
                <a:cs typeface="Mitra" pitchFamily="2" charset="-78"/>
              </a:rPr>
              <a:t> از يک کلاس است.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2800" b="1" smtClean="0">
                <a:cs typeface="Mitra" pitchFamily="2" charset="-78"/>
              </a:rPr>
              <a:t>کلاس تجريدي است:</a:t>
            </a:r>
          </a:p>
          <a:p>
            <a:pPr lvl="1" algn="r" rtl="1" eaLnBrk="1" hangingPunct="1">
              <a:lnSpc>
                <a:spcPct val="150000"/>
              </a:lnSpc>
            </a:pPr>
            <a:r>
              <a:rPr lang="fa-IR" sz="2400" b="1" smtClean="0">
                <a:cs typeface="Mitra" pitchFamily="2" charset="-78"/>
              </a:rPr>
              <a:t>با تاکيد بر ويژگيهاي مرتبط</a:t>
            </a:r>
          </a:p>
          <a:p>
            <a:pPr lvl="1" algn="r" rtl="1" eaLnBrk="1" hangingPunct="1">
              <a:lnSpc>
                <a:spcPct val="150000"/>
              </a:lnSpc>
            </a:pPr>
            <a:r>
              <a:rPr lang="fa-IR" sz="2400" b="1" smtClean="0">
                <a:cs typeface="Mitra" pitchFamily="2" charset="-78"/>
              </a:rPr>
              <a:t>ناديده گرفتن ويژگيهاي نامرتبط</a:t>
            </a: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fa-IR" sz="5400" b="1" smtClean="0">
                <a:cs typeface="Titr" pitchFamily="2" charset="-78"/>
              </a:rPr>
              <a:t>برنامه‌سازي پيشرفته</a:t>
            </a:r>
            <a:endParaRPr lang="en-US" sz="5400" b="1" smtClean="0">
              <a:cs typeface="Titr" pitchFamily="2" charset="-78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pic>
        <p:nvPicPr>
          <p:cNvPr id="223236" name="Picture 4" descr="bd0596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352800"/>
            <a:ext cx="1622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3657600" y="1752600"/>
            <a:ext cx="1828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u="sng">
                <a:latin typeface="Times New Roman" pitchFamily="18" charset="0"/>
                <a:cs typeface="Arial" charset="0"/>
              </a:rPr>
              <a:t>Class</a:t>
            </a:r>
          </a:p>
          <a:p>
            <a:pPr algn="l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    Course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762000" y="2362200"/>
            <a:ext cx="205740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 u="sng">
                <a:latin typeface="Times New Roman" pitchFamily="18" charset="0"/>
                <a:cs typeface="Times New Roman" pitchFamily="18" charset="0"/>
              </a:rPr>
              <a:t>ويژگيها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Name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Location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Days offered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Credit hours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Start time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End time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715000" y="2362200"/>
            <a:ext cx="30480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 u="sng">
                <a:latin typeface="Times New Roman" pitchFamily="18" charset="0"/>
                <a:cs typeface="Times New Roman" pitchFamily="18" charset="0"/>
              </a:rPr>
              <a:t>رفتارها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Add a student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Delete a student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Get course roster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Determine if it is full</a:t>
            </a:r>
            <a:endParaRPr lang="en-US" sz="2800" u="sng">
              <a:latin typeface="Times New Roman" pitchFamily="18" charset="0"/>
              <a:cs typeface="Arial" charset="0"/>
            </a:endParaRP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990600" y="838200"/>
            <a:ext cx="6629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lnSpc>
                <a:spcPct val="130000"/>
              </a:lnSpc>
              <a:spcBef>
                <a:spcPct val="20000"/>
              </a:spcBef>
            </a:pPr>
            <a:r>
              <a:rPr lang="fa-IR" sz="3200" b="1"/>
              <a:t>کلاس نمونه</a:t>
            </a:r>
            <a:endParaRPr lang="en-US" sz="3200" b="1"/>
          </a:p>
          <a:p>
            <a:pPr>
              <a:spcBef>
                <a:spcPct val="50000"/>
              </a:spcBef>
            </a:pPr>
            <a:endParaRPr lang="en-US" sz="3200"/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63563"/>
          </a:xfrm>
        </p:spPr>
        <p:txBody>
          <a:bodyPr/>
          <a:lstStyle/>
          <a:p>
            <a:pPr eaLnBrk="1" hangingPunct="1"/>
            <a:r>
              <a:rPr lang="fa-IR" sz="5400" b="1" smtClean="0">
                <a:cs typeface="Titr" pitchFamily="2" charset="-78"/>
              </a:rPr>
              <a:t>برنامه‌سازي پيشرفته</a:t>
            </a:r>
            <a:endParaRPr lang="en-US" sz="5400" b="1" smtClean="0">
              <a:cs typeface="Titr" pitchFamily="2" charset="-78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کلاس با يک مستطيل به صورت زير نمايش داده مي‌شود.</a:t>
            </a:r>
            <a:endParaRPr lang="en-US" smtClean="0"/>
          </a:p>
        </p:txBody>
      </p:sp>
      <p:pic>
        <p:nvPicPr>
          <p:cNvPr id="224260" name="Picture 4" descr="bd0596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76600"/>
            <a:ext cx="1450975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295400" y="3810000"/>
            <a:ext cx="2057400" cy="528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Lecturer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1295400" y="4764088"/>
            <a:ext cx="2057400" cy="3762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/>
              <a:t>ذخيره کردن</a:t>
            </a:r>
            <a:endParaRPr lang="en-US"/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1295400" y="4306888"/>
            <a:ext cx="2057400" cy="3762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/>
              <a:t>نام</a:t>
            </a:r>
            <a:endParaRPr lang="en-US"/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2819400" y="838200"/>
            <a:ext cx="36576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lnSpc>
                <a:spcPct val="130000"/>
              </a:lnSpc>
              <a:spcBef>
                <a:spcPct val="20000"/>
              </a:spcBef>
            </a:pPr>
            <a:r>
              <a:rPr lang="fa-IR" sz="3600" b="1"/>
              <a:t>نمايش کلاسها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fa-IR" smtClean="0"/>
              <a:t>کلاسهايي از اشيا</a:t>
            </a:r>
            <a:endParaRPr lang="en-US" smtClean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fa-IR" smtClean="0"/>
              <a:t>چند تا کلاس مشاهده مي‌کنيد؟</a:t>
            </a:r>
            <a:endParaRPr lang="en-US" smtClean="0"/>
          </a:p>
        </p:txBody>
      </p:sp>
      <p:pic>
        <p:nvPicPr>
          <p:cNvPr id="225284" name="Picture 4" descr="an0237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19400"/>
            <a:ext cx="145732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5" name="Picture 5" descr="an0334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7150" y="2667000"/>
            <a:ext cx="1503363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6" name="Picture 6" descr="an02477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724400"/>
            <a:ext cx="1828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7" name="Picture 7" descr="bs00161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3048000"/>
            <a:ext cx="9667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8" name="Picture 8" descr="hh01163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30480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9" name="Picture 9" descr="en00293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14800" y="4876800"/>
            <a:ext cx="16986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457200" y="1984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a-IR" sz="5400" b="1">
                <a:solidFill>
                  <a:schemeClr val="tx2"/>
                </a:solidFill>
                <a:cs typeface="Titr" pitchFamily="2" charset="-78"/>
              </a:rPr>
              <a:t>برنامه‌سازي پيشرفته</a:t>
            </a:r>
            <a:endParaRPr lang="en-US" sz="5400" b="1">
              <a:solidFill>
                <a:schemeClr val="tx2"/>
              </a:solidFill>
              <a:cs typeface="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fa-IR" smtClean="0"/>
              <a:t>ويژگي چيست؟</a:t>
            </a:r>
            <a:endParaRPr lang="en-US" smtClean="0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1905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>
                <a:latin typeface="Times New Roman" pitchFamily="18" charset="0"/>
                <a:cs typeface="Times New Roman" pitchFamily="18" charset="0"/>
              </a:rPr>
              <a:t>کلاس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fa-IR" sz="2800">
                <a:latin typeface="Times New Roman" pitchFamily="18" charset="0"/>
                <a:cs typeface="Times New Roman" pitchFamily="18" charset="0"/>
              </a:rPr>
              <a:t>ويژگي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2209800" y="3657600"/>
            <a:ext cx="1828800" cy="406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Arial" charset="0"/>
              </a:rPr>
              <a:t>CourseOffering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2209800" y="4068763"/>
            <a:ext cx="1828800" cy="7127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number</a:t>
            </a:r>
          </a:p>
          <a:p>
            <a:pPr>
              <a:spcBef>
                <a:spcPct val="50000"/>
              </a:spcBef>
            </a:pPr>
            <a:endParaRPr lang="en-US" sz="1600">
              <a:latin typeface="Times New Roman" pitchFamily="18" charset="0"/>
              <a:cs typeface="Arial" charset="0"/>
            </a:endParaRP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2209800" y="4724400"/>
            <a:ext cx="18288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2209800" y="42672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startTime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2133600" y="44958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endTime</a:t>
            </a:r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>
            <a:off x="1828800" y="30480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>
            <a:off x="2438400" y="2362200"/>
            <a:ext cx="990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5486400" y="3810000"/>
            <a:ext cx="19812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2362200" y="50292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startTime=900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2514600" y="54864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endTime=1100</a:t>
            </a:r>
          </a:p>
        </p:txBody>
      </p:sp>
      <p:sp>
        <p:nvSpPr>
          <p:cNvPr id="226319" name="Rectangle 15"/>
          <p:cNvSpPr>
            <a:spLocks noChangeArrowheads="1"/>
          </p:cNvSpPr>
          <p:nvPr/>
        </p:nvSpPr>
        <p:spPr bwMode="auto">
          <a:xfrm>
            <a:off x="5486400" y="2590800"/>
            <a:ext cx="1981200" cy="406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Arial" charset="0"/>
              </a:rPr>
              <a:t>:CourseOffering</a:t>
            </a:r>
          </a:p>
        </p:txBody>
      </p:sp>
      <p:sp>
        <p:nvSpPr>
          <p:cNvPr id="226320" name="Rectangle 16"/>
          <p:cNvSpPr>
            <a:spLocks noChangeArrowheads="1"/>
          </p:cNvSpPr>
          <p:nvPr/>
        </p:nvSpPr>
        <p:spPr bwMode="auto">
          <a:xfrm>
            <a:off x="5486400" y="2971800"/>
            <a:ext cx="1981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6321" name="Text Box 17"/>
          <p:cNvSpPr txBox="1">
            <a:spLocks noChangeArrowheads="1"/>
          </p:cNvSpPr>
          <p:nvPr/>
        </p:nvSpPr>
        <p:spPr bwMode="auto">
          <a:xfrm>
            <a:off x="5638800" y="2971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Number=CS201</a:t>
            </a:r>
          </a:p>
        </p:txBody>
      </p:sp>
      <p:sp>
        <p:nvSpPr>
          <p:cNvPr id="226322" name="Text Box 18"/>
          <p:cNvSpPr txBox="1">
            <a:spLocks noChangeArrowheads="1"/>
          </p:cNvSpPr>
          <p:nvPr/>
        </p:nvSpPr>
        <p:spPr bwMode="auto">
          <a:xfrm>
            <a:off x="5562600" y="34290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endTime=1230</a:t>
            </a:r>
          </a:p>
        </p:txBody>
      </p:sp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2514600" y="51816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startTime=900</a:t>
            </a:r>
          </a:p>
        </p:txBody>
      </p:sp>
      <p:sp>
        <p:nvSpPr>
          <p:cNvPr id="226324" name="Text Box 20"/>
          <p:cNvSpPr txBox="1">
            <a:spLocks noChangeArrowheads="1"/>
          </p:cNvSpPr>
          <p:nvPr/>
        </p:nvSpPr>
        <p:spPr bwMode="auto">
          <a:xfrm>
            <a:off x="5638800" y="32004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startTime=1030</a:t>
            </a:r>
          </a:p>
        </p:txBody>
      </p:sp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4114800" y="17526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>
                <a:latin typeface="Times New Roman" pitchFamily="18" charset="0"/>
                <a:cs typeface="Times New Roman" pitchFamily="18" charset="0"/>
              </a:rPr>
              <a:t>شي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3581400" y="2667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>
                <a:latin typeface="Times New Roman" pitchFamily="18" charset="0"/>
                <a:cs typeface="Times New Roman" pitchFamily="18" charset="0"/>
              </a:rPr>
              <a:t>مقدار ويژگي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6327" name="Rectangle 23"/>
          <p:cNvSpPr>
            <a:spLocks noChangeArrowheads="1"/>
          </p:cNvSpPr>
          <p:nvPr/>
        </p:nvSpPr>
        <p:spPr bwMode="auto">
          <a:xfrm>
            <a:off x="5486400" y="5562600"/>
            <a:ext cx="19812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6328" name="Rectangle 24"/>
          <p:cNvSpPr>
            <a:spLocks noChangeArrowheads="1"/>
          </p:cNvSpPr>
          <p:nvPr/>
        </p:nvSpPr>
        <p:spPr bwMode="auto">
          <a:xfrm>
            <a:off x="5486400" y="4343400"/>
            <a:ext cx="1981200" cy="406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Arial" charset="0"/>
              </a:rPr>
              <a:t>:CourseOffering</a:t>
            </a:r>
          </a:p>
        </p:txBody>
      </p:sp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5486400" y="4724400"/>
            <a:ext cx="1981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6330" name="Text Box 26"/>
          <p:cNvSpPr txBox="1">
            <a:spLocks noChangeArrowheads="1"/>
          </p:cNvSpPr>
          <p:nvPr/>
        </p:nvSpPr>
        <p:spPr bwMode="auto">
          <a:xfrm>
            <a:off x="5638800" y="47244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Number=CS202</a:t>
            </a:r>
          </a:p>
        </p:txBody>
      </p:sp>
      <p:sp>
        <p:nvSpPr>
          <p:cNvPr id="226331" name="Text Box 27"/>
          <p:cNvSpPr txBox="1">
            <a:spLocks noChangeArrowheads="1"/>
          </p:cNvSpPr>
          <p:nvPr/>
        </p:nvSpPr>
        <p:spPr bwMode="auto">
          <a:xfrm>
            <a:off x="5562600" y="51816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endTime=1500</a:t>
            </a:r>
          </a:p>
        </p:txBody>
      </p:sp>
      <p:sp>
        <p:nvSpPr>
          <p:cNvPr id="226332" name="Text Box 28"/>
          <p:cNvSpPr txBox="1">
            <a:spLocks noChangeArrowheads="1"/>
          </p:cNvSpPr>
          <p:nvPr/>
        </p:nvSpPr>
        <p:spPr bwMode="auto">
          <a:xfrm>
            <a:off x="5638800" y="49530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startTime=1300</a:t>
            </a:r>
          </a:p>
        </p:txBody>
      </p:sp>
      <p:sp>
        <p:nvSpPr>
          <p:cNvPr id="226333" name="Line 29"/>
          <p:cNvSpPr>
            <a:spLocks noChangeShapeType="1"/>
          </p:cNvSpPr>
          <p:nvPr/>
        </p:nvSpPr>
        <p:spPr bwMode="auto">
          <a:xfrm>
            <a:off x="5257800" y="2133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6334" name="Line 30"/>
          <p:cNvSpPr>
            <a:spLocks noChangeShapeType="1"/>
          </p:cNvSpPr>
          <p:nvPr/>
        </p:nvSpPr>
        <p:spPr bwMode="auto">
          <a:xfrm>
            <a:off x="5181600" y="32004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6335" name="Rectangle 31"/>
          <p:cNvSpPr>
            <a:spLocks noChangeArrowheads="1"/>
          </p:cNvSpPr>
          <p:nvPr/>
        </p:nvSpPr>
        <p:spPr bwMode="auto">
          <a:xfrm>
            <a:off x="457200" y="762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a-IR" sz="5400" b="1">
                <a:solidFill>
                  <a:schemeClr val="tx2"/>
                </a:solidFill>
                <a:cs typeface="Titr" pitchFamily="2" charset="-78"/>
              </a:rPr>
              <a:t>برنامه‌سازي پيشرفته</a:t>
            </a:r>
            <a:endParaRPr lang="en-US" sz="5400" b="1">
              <a:solidFill>
                <a:schemeClr val="tx2"/>
              </a:solidFill>
              <a:cs typeface="Titr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متغيرها</a:t>
            </a:r>
            <a:endParaRPr lang="en-US" sz="4000" b="1" smtClean="0">
              <a:cs typeface="Mitra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قوانين نامگذاري متغيرها: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حروف </a:t>
            </a:r>
            <a:r>
              <a:rPr lang="en-US" sz="4000" b="1" smtClean="0">
                <a:cs typeface="Mitra" pitchFamily="2" charset="-78"/>
              </a:rPr>
              <a:t>‘a’</a:t>
            </a:r>
            <a:r>
              <a:rPr lang="fa-IR" sz="4000" b="1" smtClean="0">
                <a:cs typeface="Mitra" pitchFamily="2" charset="-78"/>
              </a:rPr>
              <a:t> تا </a:t>
            </a:r>
            <a:r>
              <a:rPr lang="en-US" sz="4000" b="1" smtClean="0">
                <a:cs typeface="Mitra" pitchFamily="2" charset="-78"/>
              </a:rPr>
              <a:t>‘z’</a:t>
            </a:r>
            <a:r>
              <a:rPr lang="fa-IR" sz="4000" b="1" smtClean="0">
                <a:cs typeface="Mitra" pitchFamily="2" charset="-78"/>
              </a:rPr>
              <a:t> ، </a:t>
            </a:r>
            <a:r>
              <a:rPr lang="en-US" sz="4000" b="1" smtClean="0">
                <a:cs typeface="Mitra" pitchFamily="2" charset="-78"/>
              </a:rPr>
              <a:t>‘A’</a:t>
            </a:r>
            <a:r>
              <a:rPr lang="fa-IR" sz="4000" b="1" smtClean="0">
                <a:cs typeface="Mitra" pitchFamily="2" charset="-78"/>
              </a:rPr>
              <a:t> تا </a:t>
            </a:r>
            <a:r>
              <a:rPr lang="en-US" sz="4000" b="1" smtClean="0">
                <a:cs typeface="Mitra" pitchFamily="2" charset="-78"/>
              </a:rPr>
              <a:t>‘Z’</a:t>
            </a:r>
            <a:r>
              <a:rPr lang="fa-IR" sz="4000" b="1" smtClean="0">
                <a:cs typeface="Mitra" pitchFamily="2" charset="-78"/>
              </a:rPr>
              <a:t> ، ارقام و </a:t>
            </a:r>
            <a:r>
              <a:rPr lang="en-US" sz="4000" b="1" smtClean="0">
                <a:cs typeface="Mitra" pitchFamily="2" charset="-78"/>
              </a:rPr>
              <a:t>‘_’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اولين کاراکتر رقم نباشد.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کلمات کليدي نمي‌توانند نام متغير باشند.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227331" name="Rectangle 4"/>
          <p:cNvSpPr>
            <a:spLocks noChangeArrowheads="1"/>
          </p:cNvSpPr>
          <p:nvPr/>
        </p:nvSpPr>
        <p:spPr bwMode="auto">
          <a:xfrm>
            <a:off x="4572000" y="2895600"/>
            <a:ext cx="1981200" cy="228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7332" name="Rectangle 5"/>
          <p:cNvSpPr>
            <a:spLocks noChangeArrowheads="1"/>
          </p:cNvSpPr>
          <p:nvPr/>
        </p:nvSpPr>
        <p:spPr bwMode="auto">
          <a:xfrm>
            <a:off x="4572000" y="2514600"/>
            <a:ext cx="1981200" cy="406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Arial" charset="0"/>
              </a:rPr>
              <a:t>CourseOffering</a:t>
            </a:r>
          </a:p>
        </p:txBody>
      </p:sp>
      <p:sp>
        <p:nvSpPr>
          <p:cNvPr id="227333" name="Rectangle 6"/>
          <p:cNvSpPr>
            <a:spLocks noChangeArrowheads="1"/>
          </p:cNvSpPr>
          <p:nvPr/>
        </p:nvSpPr>
        <p:spPr bwMode="auto">
          <a:xfrm>
            <a:off x="4572000" y="3124200"/>
            <a:ext cx="19812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  <p:sp>
        <p:nvSpPr>
          <p:cNvPr id="227334" name="Text Box 7"/>
          <p:cNvSpPr txBox="1">
            <a:spLocks noChangeArrowheads="1"/>
          </p:cNvSpPr>
          <p:nvPr/>
        </p:nvSpPr>
        <p:spPr bwMode="auto">
          <a:xfrm>
            <a:off x="4648200" y="31242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addStudent</a:t>
            </a:r>
          </a:p>
        </p:txBody>
      </p:sp>
      <p:sp>
        <p:nvSpPr>
          <p:cNvPr id="227335" name="Text Box 8"/>
          <p:cNvSpPr txBox="1">
            <a:spLocks noChangeArrowheads="1"/>
          </p:cNvSpPr>
          <p:nvPr/>
        </p:nvSpPr>
        <p:spPr bwMode="auto">
          <a:xfrm>
            <a:off x="4648200" y="34290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deleteStudent</a:t>
            </a:r>
          </a:p>
        </p:txBody>
      </p:sp>
      <p:sp>
        <p:nvSpPr>
          <p:cNvPr id="227336" name="Text Box 9"/>
          <p:cNvSpPr txBox="1">
            <a:spLocks noChangeArrowheads="1"/>
          </p:cNvSpPr>
          <p:nvPr/>
        </p:nvSpPr>
        <p:spPr bwMode="auto">
          <a:xfrm>
            <a:off x="4648200" y="3733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getStartTime</a:t>
            </a:r>
          </a:p>
        </p:txBody>
      </p:sp>
      <p:sp>
        <p:nvSpPr>
          <p:cNvPr id="227337" name="Text Box 10"/>
          <p:cNvSpPr txBox="1">
            <a:spLocks noChangeArrowheads="1"/>
          </p:cNvSpPr>
          <p:nvPr/>
        </p:nvSpPr>
        <p:spPr bwMode="auto">
          <a:xfrm>
            <a:off x="4648200" y="4114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Times New Roman" pitchFamily="18" charset="0"/>
                <a:cs typeface="Arial" charset="0"/>
              </a:rPr>
              <a:t>getEndTime</a:t>
            </a:r>
          </a:p>
        </p:txBody>
      </p:sp>
      <p:sp>
        <p:nvSpPr>
          <p:cNvPr id="227338" name="Text Box 11"/>
          <p:cNvSpPr txBox="1">
            <a:spLocks noChangeArrowheads="1"/>
          </p:cNvSpPr>
          <p:nvPr/>
        </p:nvSpPr>
        <p:spPr bwMode="auto">
          <a:xfrm>
            <a:off x="1447800" y="25146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>
                <a:latin typeface="Times New Roman" pitchFamily="18" charset="0"/>
                <a:cs typeface="Times New Roman" pitchFamily="18" charset="0"/>
              </a:rPr>
              <a:t>کلاس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339" name="Text Box 12"/>
          <p:cNvSpPr txBox="1">
            <a:spLocks noChangeArrowheads="1"/>
          </p:cNvSpPr>
          <p:nvPr/>
        </p:nvSpPr>
        <p:spPr bwMode="auto">
          <a:xfrm>
            <a:off x="1143000" y="41148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800">
                <a:latin typeface="Times New Roman" pitchFamily="18" charset="0"/>
                <a:cs typeface="Times New Roman" pitchFamily="18" charset="0"/>
              </a:rPr>
              <a:t>رفتار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340" name="Line 13"/>
          <p:cNvSpPr>
            <a:spLocks noChangeShapeType="1"/>
          </p:cNvSpPr>
          <p:nvPr/>
        </p:nvSpPr>
        <p:spPr bwMode="auto">
          <a:xfrm>
            <a:off x="3124200" y="2819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7341" name="Line 14"/>
          <p:cNvSpPr>
            <a:spLocks noChangeShapeType="1"/>
          </p:cNvSpPr>
          <p:nvPr/>
        </p:nvSpPr>
        <p:spPr bwMode="auto">
          <a:xfrm flipV="1">
            <a:off x="3581400" y="36576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7342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fa-IR" smtClean="0"/>
              <a:t>رفتار چيست؟</a:t>
            </a:r>
            <a:endParaRPr lang="en-US" smtClean="0"/>
          </a:p>
        </p:txBody>
      </p:sp>
      <p:sp>
        <p:nvSpPr>
          <p:cNvPr id="227343" name="Rectangle 17"/>
          <p:cNvSpPr>
            <a:spLocks noChangeArrowheads="1"/>
          </p:cNvSpPr>
          <p:nvPr/>
        </p:nvSpPr>
        <p:spPr bwMode="auto">
          <a:xfrm>
            <a:off x="457200" y="3048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a-IR" sz="5400" b="1">
                <a:solidFill>
                  <a:schemeClr val="tx2"/>
                </a:solidFill>
                <a:cs typeface="Titr" pitchFamily="2" charset="-78"/>
              </a:rPr>
              <a:t>برنامه‌سازي پيشرفته</a:t>
            </a:r>
            <a:endParaRPr lang="en-US" sz="5400" b="1">
              <a:solidFill>
                <a:schemeClr val="tx2"/>
              </a:solidFill>
              <a:cs typeface="Titr" pitchFamily="2" charset="-78"/>
            </a:endParaRP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نحوه تعريف کلاس </a:t>
            </a:r>
            <a:r>
              <a:rPr lang="fa-IR" sz="1800" b="1" smtClean="0">
                <a:cs typeface="Mitra" pitchFamily="2" charset="-78"/>
              </a:rPr>
              <a:t>(شکل ساده)</a:t>
            </a:r>
          </a:p>
          <a:p>
            <a:pPr algn="r" rtl="1" eaLnBrk="1" hangingPunct="1">
              <a:buFontTx/>
              <a:buNone/>
            </a:pPr>
            <a:endParaRPr lang="fa-IR" sz="1600" b="1" smtClean="0"/>
          </a:p>
          <a:p>
            <a:pPr eaLnBrk="1" hangingPunct="1">
              <a:buFontTx/>
              <a:buNone/>
            </a:pPr>
            <a:r>
              <a:rPr lang="en-US" sz="1600" b="1" smtClean="0"/>
              <a:t>class &lt;class_name&gt;           // class header (prototype)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{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public: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&lt;function_prototypes&gt;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protected: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&lt;function_prototypes&gt;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private: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&lt;function_prototypes&gt;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&lt;data_attributes&gt;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Class   point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private float   x, y;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public void  draw();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نحوه تعريف کلاس </a:t>
            </a:r>
            <a:r>
              <a:rPr lang="fa-IR" sz="2400" b="1" smtClean="0">
                <a:cs typeface="Mitra" pitchFamily="2" charset="-78"/>
              </a:rPr>
              <a:t>(شکل ساده)</a:t>
            </a:r>
          </a:p>
          <a:p>
            <a:pPr algn="r" rtl="1" eaLnBrk="1" hangingPunct="1">
              <a:lnSpc>
                <a:spcPct val="210000"/>
              </a:lnSpc>
            </a:pPr>
            <a:r>
              <a:rPr lang="fa-IR" sz="2000" b="1" smtClean="0">
                <a:cs typeface="Mitra" pitchFamily="2" charset="-78"/>
              </a:rPr>
              <a:t>کلمات </a:t>
            </a:r>
            <a:r>
              <a:rPr lang="en-US" sz="2000" b="1" smtClean="0">
                <a:cs typeface="Mitra" pitchFamily="2" charset="-78"/>
              </a:rPr>
              <a:t>public, private, protected</a:t>
            </a:r>
            <a:r>
              <a:rPr lang="fa-IR" sz="2000" b="1" smtClean="0">
                <a:cs typeface="Mitra" pitchFamily="2" charset="-78"/>
              </a:rPr>
              <a:t> تعيين کنندة نحوه دسترسي استفاده‌کنندگان از کلاس به ويژگيها و رفتار (متدها) کلاس مي‌باشد.</a:t>
            </a:r>
          </a:p>
          <a:p>
            <a:pPr algn="r" rtl="1" eaLnBrk="1" hangingPunct="1">
              <a:lnSpc>
                <a:spcPct val="210000"/>
              </a:lnSpc>
            </a:pPr>
            <a:r>
              <a:rPr lang="en-US" sz="2000" b="1" smtClean="0">
                <a:cs typeface="Mitra" pitchFamily="2" charset="-78"/>
              </a:rPr>
              <a:t>public</a:t>
            </a:r>
            <a:r>
              <a:rPr lang="fa-IR" sz="2000" b="1" smtClean="0">
                <a:cs typeface="Mitra" pitchFamily="2" charset="-78"/>
              </a:rPr>
              <a:t> به معني دسترسي براي عموم مي‌باشد.</a:t>
            </a:r>
          </a:p>
          <a:p>
            <a:pPr algn="r" rtl="1" eaLnBrk="1" hangingPunct="1">
              <a:lnSpc>
                <a:spcPct val="210000"/>
              </a:lnSpc>
            </a:pPr>
            <a:r>
              <a:rPr lang="en-US" sz="2000" b="1" smtClean="0">
                <a:cs typeface="Mitra" pitchFamily="2" charset="-78"/>
              </a:rPr>
              <a:t>private</a:t>
            </a:r>
            <a:r>
              <a:rPr lang="fa-IR" sz="2000" b="1" smtClean="0">
                <a:cs typeface="Mitra" pitchFamily="2" charset="-78"/>
              </a:rPr>
              <a:t> به معني دسترسي فقط براي اعضاي کلاس مي‌باشد.</a:t>
            </a:r>
          </a:p>
          <a:p>
            <a:pPr algn="r" rtl="1" eaLnBrk="1" hangingPunct="1">
              <a:lnSpc>
                <a:spcPct val="210000"/>
              </a:lnSpc>
            </a:pPr>
            <a:r>
              <a:rPr lang="en-US" sz="2000" b="1" smtClean="0">
                <a:cs typeface="Mitra" pitchFamily="2" charset="-78"/>
              </a:rPr>
              <a:t>protected </a:t>
            </a:r>
            <a:r>
              <a:rPr lang="fa-IR" sz="2000" b="1" smtClean="0">
                <a:cs typeface="Mitra" pitchFamily="2" charset="-78"/>
              </a:rPr>
              <a:t>به معني دسترسي براي اعضاي کلاس و ارث‌برندگان کلاس مي‌باشد.</a:t>
            </a:r>
          </a:p>
          <a:p>
            <a:pPr algn="r" rtl="1" eaLnBrk="1" hangingPunct="1">
              <a:lnSpc>
                <a:spcPct val="130000"/>
              </a:lnSpc>
            </a:pP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نحوه تعريف کلاس </a:t>
            </a:r>
            <a:r>
              <a:rPr lang="fa-IR" sz="1800" b="1" smtClean="0">
                <a:cs typeface="Mitra" pitchFamily="2" charset="-78"/>
              </a:rPr>
              <a:t>(ارث‌بري)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class &lt;class_name&gt; : &lt;superclass_name&gt;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{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public: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&lt;function_prototypes&gt;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protected: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&lt;function_prototypes&gt;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private: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&lt;function_prototypes&gt;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    &lt;data_attributes&gt;</a:t>
            </a:r>
          </a:p>
          <a:p>
            <a:pPr eaLnBrk="1" hangingPunct="1">
              <a:buFontTx/>
              <a:buNone/>
            </a:pPr>
            <a:r>
              <a:rPr lang="en-US" sz="1600" b="1" smtClean="0"/>
              <a:t>};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fa-IR" sz="18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سازنده کلاس</a:t>
            </a:r>
          </a:p>
          <a:p>
            <a:pPr algn="ctr" rtl="1" eaLnBrk="1" hangingPunct="1">
              <a:lnSpc>
                <a:spcPct val="20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در ‍‍‍‍</a:t>
            </a:r>
            <a:r>
              <a:rPr lang="en-US" sz="2800" b="1" smtClean="0">
                <a:cs typeface="Mitra" pitchFamily="2" charset="-78"/>
              </a:rPr>
              <a:t>C++</a:t>
            </a:r>
            <a:r>
              <a:rPr lang="fa-IR" sz="2800" b="1" smtClean="0">
                <a:cs typeface="Mitra" pitchFamily="2" charset="-78"/>
              </a:rPr>
              <a:t> متدي از کلاس که همنام آن کلاس است سازنده کلاس است.</a:t>
            </a:r>
          </a:p>
          <a:p>
            <a:pPr algn="ctr" rtl="1" eaLnBrk="1" hangingPunct="1">
              <a:lnSpc>
                <a:spcPct val="20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به اين معني که موقع ايجاد شئ از آن</a:t>
            </a:r>
            <a:r>
              <a:rPr lang="fa-IR" sz="2400" b="1" smtClean="0">
                <a:cs typeface="Mitra" pitchFamily="2" charset="-78"/>
              </a:rPr>
              <a:t> کلاس ابتدا متد مذکور اجرا مي‌شود.</a:t>
            </a: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Class point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private float   x, y;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public void  point(float,float);	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public void  draw();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}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مخرب کلاس</a:t>
            </a:r>
          </a:p>
          <a:p>
            <a:pPr algn="ctr" rtl="1" eaLnBrk="1" hangingPunct="1">
              <a:lnSpc>
                <a:spcPct val="20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در ‍‍‍‍</a:t>
            </a:r>
            <a:r>
              <a:rPr lang="en-US" sz="2800" b="1" smtClean="0">
                <a:cs typeface="Mitra" pitchFamily="2" charset="-78"/>
              </a:rPr>
              <a:t>C++</a:t>
            </a:r>
            <a:r>
              <a:rPr lang="fa-IR" sz="2800" b="1" smtClean="0">
                <a:cs typeface="Mitra" pitchFamily="2" charset="-78"/>
              </a:rPr>
              <a:t> متدي از کلاس که همنام آن کلاس و با يک علامت </a:t>
            </a:r>
            <a:r>
              <a:rPr lang="en-US" sz="2800" b="1" smtClean="0">
                <a:cs typeface="Mitra" pitchFamily="2" charset="-78"/>
              </a:rPr>
              <a:t>~</a:t>
            </a:r>
            <a:r>
              <a:rPr lang="fa-IR" sz="2800" b="1" smtClean="0">
                <a:cs typeface="Mitra" pitchFamily="2" charset="-78"/>
              </a:rPr>
              <a:t> قبل از آن است مخرب کلاس است.</a:t>
            </a:r>
          </a:p>
          <a:p>
            <a:pPr algn="ctr" rtl="1" eaLnBrk="1" hangingPunct="1">
              <a:lnSpc>
                <a:spcPct val="20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به اين معني که موقع از بين رفتن شئ آن</a:t>
            </a:r>
            <a:r>
              <a:rPr lang="fa-IR" sz="2400" b="1" smtClean="0">
                <a:cs typeface="Mitra" pitchFamily="2" charset="-78"/>
              </a:rPr>
              <a:t> کلاس در انتها متد مذکور اجرا مي‌شود.</a:t>
            </a:r>
            <a:endParaRPr lang="en-US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Class point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private float  x, y;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public void  ~point();	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	public void  draw();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}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نحوة ايجاد شئ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با استفاده از اپراتور </a:t>
            </a:r>
            <a:r>
              <a:rPr lang="en-US" sz="2400" b="1" smtClean="0">
                <a:cs typeface="Mitra" pitchFamily="2" charset="-78"/>
              </a:rPr>
              <a:t>new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Class point {…}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point p = new point(0,10)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متغيرها</a:t>
            </a:r>
            <a:endParaRPr lang="en-US" b="1" smtClean="0">
              <a:cs typeface="Mitra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اسامي مجاز:</a:t>
            </a:r>
          </a:p>
          <a:p>
            <a:pPr lvl="1" algn="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count</a:t>
            </a:r>
          </a:p>
          <a:p>
            <a:pPr lvl="1" algn="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c124</a:t>
            </a: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avg_grade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اسامي غيرمجاز:</a:t>
            </a:r>
          </a:p>
          <a:p>
            <a:pPr lvl="1" algn="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1test</a:t>
            </a:r>
          </a:p>
          <a:p>
            <a:pPr lvl="1" algn="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bin#tree</a:t>
            </a:r>
          </a:p>
          <a:p>
            <a:pPr lvl="1" algn="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for</a:t>
            </a:r>
            <a:endParaRPr lang="fa-IR" b="1" smtClean="0">
              <a:cs typeface="Mitra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  یادآوری : ورودي در ‍‍‍‍</a:t>
            </a:r>
            <a:r>
              <a:rPr lang="en-US" sz="2400" b="1" smtClean="0">
                <a:cs typeface="Mitra" pitchFamily="2" charset="-78"/>
              </a:rPr>
              <a:t>C++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&gt;&gt;</a:t>
            </a:r>
            <a:r>
              <a:rPr lang="fa-IR" sz="2400" b="1" smtClean="0">
                <a:cs typeface="Mitra" pitchFamily="2" charset="-78"/>
              </a:rPr>
              <a:t>  اپراتور ورودي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مثال: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cin &gt;&gt; var1, var2, var3;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ورودي در ‍‍‍‍</a:t>
            </a:r>
            <a:r>
              <a:rPr lang="en-US" sz="2400" b="1" smtClean="0">
                <a:cs typeface="Mitra" pitchFamily="2" charset="-78"/>
              </a:rPr>
              <a:t>C++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&lt;&lt;</a:t>
            </a:r>
            <a:r>
              <a:rPr lang="fa-IR" sz="2400" b="1" smtClean="0">
                <a:cs typeface="Mitra" pitchFamily="2" charset="-78"/>
              </a:rPr>
              <a:t>  اپراتور خروجي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cs typeface="Mitra" pitchFamily="2" charset="-78"/>
              </a:rPr>
              <a:t>مثال:</a:t>
            </a:r>
          </a:p>
          <a:p>
            <a:pPr algn="ctr" eaLnBrk="1" hangingPunct="1">
              <a:lnSpc>
                <a:spcPct val="130000"/>
              </a:lnSpc>
              <a:buFontTx/>
              <a:buNone/>
            </a:pPr>
            <a:r>
              <a:rPr lang="en-US" sz="2400" b="1" smtClean="0">
                <a:cs typeface="Mitra" pitchFamily="2" charset="-78"/>
              </a:rPr>
              <a:t>cout &lt;&lt; “Text :” &lt;&lt; var2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9600" b="1" smtClean="0">
                <a:cs typeface="Mitra" pitchFamily="2" charset="-78"/>
              </a:rPr>
              <a:t>پايان</a:t>
            </a:r>
            <a:endParaRPr lang="en-US" sz="9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تعريف متغير</a:t>
            </a:r>
          </a:p>
          <a:p>
            <a:pPr rtl="1" eaLnBrk="1" hangingPunct="1">
              <a:lnSpc>
                <a:spcPct val="14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;</a:t>
            </a:r>
            <a:r>
              <a:rPr lang="fa-IR" sz="3600" b="1" smtClean="0">
                <a:cs typeface="Mitra" pitchFamily="2" charset="-78"/>
              </a:rPr>
              <a:t> نام متغير       نوع داده</a:t>
            </a:r>
          </a:p>
          <a:p>
            <a:pPr rtl="1"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int  x ;</a:t>
            </a:r>
          </a:p>
          <a:p>
            <a:pPr rtl="1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float  m, n ;</a:t>
            </a:r>
          </a:p>
          <a:p>
            <a:pPr rtl="1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char  ch1, ch2, ch3 ;</a:t>
            </a:r>
          </a:p>
          <a:p>
            <a:pPr rtl="1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long int   count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مقدار دهي اوليه به متغيرها</a:t>
            </a: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int  x = 5, y ;</a:t>
            </a: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char  ch1 = ‘a’, ch2 = ‘A’, ch ;</a:t>
            </a: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ثابتها</a:t>
            </a:r>
          </a:p>
          <a:p>
            <a:pPr algn="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تعريف ثابت: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مقدار ثابت       نام ثابت</a:t>
            </a:r>
            <a:r>
              <a:rPr lang="en-US" sz="4000" b="1" smtClean="0">
                <a:cs typeface="Mitra" pitchFamily="2" charset="-78"/>
              </a:rPr>
              <a:t>#define   </a:t>
            </a: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يا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مقدار = نام ثابت     نوع داده   </a:t>
            </a:r>
            <a:r>
              <a:rPr lang="en-US" sz="4000" b="1" smtClean="0">
                <a:cs typeface="Mitra" pitchFamily="2" charset="-78"/>
              </a:rPr>
              <a:t>const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#define   M    100</a:t>
            </a: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#define   P     3.14</a:t>
            </a: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const   int     n = 100 ;</a:t>
            </a: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const   char  c = ‘a’ ;</a:t>
            </a: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عملگرها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محاسباتي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رابطه‌اي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منطقي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بيتي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عملگرهاي محاسباتي</a:t>
            </a:r>
          </a:p>
          <a:p>
            <a:pPr algn="ctr" rtl="1" eaLnBrk="1" hangingPunct="1">
              <a:buFontTx/>
              <a:buNone/>
            </a:pPr>
            <a:endParaRPr lang="en-US" sz="2400" b="1" smtClean="0">
              <a:cs typeface="Mitra" pitchFamily="2" charset="-78"/>
            </a:endParaRP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(يکاني)</a:t>
            </a:r>
            <a:r>
              <a:rPr lang="fa-IR" sz="4000" b="1" smtClean="0">
                <a:cs typeface="Mitra" pitchFamily="2" charset="-78"/>
              </a:rPr>
              <a:t>  </a:t>
            </a:r>
            <a:r>
              <a:rPr lang="en-US" sz="4000" b="1" smtClean="0">
                <a:cs typeface="Mitra" pitchFamily="2" charset="-78"/>
              </a:rPr>
              <a:t>-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+ , - , * , / , %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++ , 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سابقة تاريخي زبان ++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زبان </a:t>
            </a:r>
            <a:r>
              <a:rPr lang="en-US" sz="4000" b="1" smtClean="0">
                <a:cs typeface="Mitra" pitchFamily="2" charset="-78"/>
              </a:rPr>
              <a:t>B</a:t>
            </a:r>
          </a:p>
          <a:p>
            <a:pPr algn="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زبان </a:t>
            </a:r>
            <a:r>
              <a:rPr lang="en-US" sz="4000" b="1" smtClean="0">
                <a:cs typeface="Mitra" pitchFamily="2" charset="-78"/>
              </a:rPr>
              <a:t>BCPL</a:t>
            </a:r>
          </a:p>
          <a:p>
            <a:pPr algn="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زبان </a:t>
            </a:r>
            <a:r>
              <a:rPr lang="en-US" sz="4000" b="1" smtClean="0">
                <a:cs typeface="Mitra" pitchFamily="2" charset="-78"/>
              </a:rPr>
              <a:t>C</a:t>
            </a:r>
            <a:r>
              <a:rPr lang="fa-IR" sz="4000" b="1" smtClean="0">
                <a:cs typeface="Mitra" pitchFamily="2" charset="-78"/>
              </a:rPr>
              <a:t> :</a:t>
            </a:r>
          </a:p>
          <a:p>
            <a:pPr lvl="1" algn="r" rtl="1" eaLnBrk="1" hangingPunct="1">
              <a:buFontTx/>
              <a:buNone/>
            </a:pPr>
            <a:r>
              <a:rPr lang="fa-IR" sz="3600" b="1" smtClean="0">
                <a:cs typeface="Mitra" pitchFamily="2" charset="-78"/>
              </a:rPr>
              <a:t>در سال 1972 توسط دنيس ريچي طراحي شد.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- x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x + y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x / y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x % y</a:t>
            </a:r>
            <a:endParaRPr lang="fa-IR" sz="4000" b="1" smtClean="0">
              <a:cs typeface="Mitra" pitchFamily="2" charset="-78"/>
            </a:endParaRP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 ++</a:t>
            </a:r>
            <a:r>
              <a:rPr lang="fa-IR" sz="4000" b="1" smtClean="0">
                <a:cs typeface="Mitra" pitchFamily="2" charset="-78"/>
              </a:rPr>
              <a:t> و </a:t>
            </a:r>
            <a:r>
              <a:rPr lang="en-US" sz="4000" b="1" smtClean="0">
                <a:cs typeface="Mitra" pitchFamily="2" charset="-78"/>
              </a:rPr>
              <a:t>-- </a:t>
            </a:r>
          </a:p>
          <a:p>
            <a:pPr algn="ctr" rtl="1" eaLnBrk="1" hangingPunct="1"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تفاوت</a:t>
            </a: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x ++</a:t>
            </a: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و</a:t>
            </a: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++ x</a:t>
            </a: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عبارات محاسباتي</a:t>
            </a:r>
          </a:p>
          <a:p>
            <a:pPr algn="ctr" rtl="1" eaLnBrk="1" hangingPunct="1">
              <a:buFontTx/>
              <a:buNone/>
            </a:pPr>
            <a:endParaRPr lang="fa-IR" sz="2000" b="1" smtClean="0">
              <a:cs typeface="Mitra" pitchFamily="2" charset="-78"/>
            </a:endParaRPr>
          </a:p>
          <a:p>
            <a:pPr algn="r" rtl="1" eaLnBrk="1" hangingPunct="1">
              <a:buFontTx/>
              <a:buNone/>
            </a:pPr>
            <a:r>
              <a:rPr lang="fa-IR" sz="3600" b="1" smtClean="0">
                <a:cs typeface="Mitra" pitchFamily="2" charset="-78"/>
              </a:rPr>
              <a:t>ترکيبي از متغيرها، ثابتها و عملگرهاي محاسباتي</a:t>
            </a:r>
            <a:r>
              <a:rPr lang="fa-IR" sz="4000" b="1" smtClean="0">
                <a:cs typeface="Mitra" pitchFamily="2" charset="-78"/>
              </a:rPr>
              <a:t> </a:t>
            </a:r>
          </a:p>
          <a:p>
            <a:pPr algn="ct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x + y * z / 2 -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دستور انتساب</a:t>
            </a:r>
          </a:p>
          <a:p>
            <a:pPr algn="ctr" rtl="1" eaLnBrk="1" hangingPunct="1"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ar-SA" sz="4000" b="1" smtClean="0">
                <a:cs typeface="Mitra" pitchFamily="2" charset="-78"/>
              </a:rPr>
              <a:t>عبارت محاسبات</a:t>
            </a:r>
            <a:r>
              <a:rPr lang="fa-IR" sz="4000" b="1" smtClean="0">
                <a:cs typeface="Mitra" pitchFamily="2" charset="-78"/>
              </a:rPr>
              <a:t>ي</a:t>
            </a:r>
            <a:r>
              <a:rPr lang="ar-SA" sz="4000" b="1" smtClean="0">
                <a:cs typeface="Mitra" pitchFamily="2" charset="-78"/>
              </a:rPr>
              <a:t> يا مقدار ثابت </a:t>
            </a:r>
            <a:r>
              <a:rPr lang="en-US" sz="4000" b="1" smtClean="0">
                <a:cs typeface="Mitra" pitchFamily="2" charset="-78"/>
              </a:rPr>
              <a:t>=</a:t>
            </a:r>
            <a:r>
              <a:rPr lang="ar-SA" sz="4000" b="1" smtClean="0">
                <a:cs typeface="Mitra" pitchFamily="2" charset="-78"/>
              </a:rPr>
              <a:t> نام متغير</a:t>
            </a:r>
            <a:endParaRPr lang="fa-IR" sz="4000" b="1" smtClean="0">
              <a:cs typeface="Mitra" pitchFamily="2" charset="-78"/>
            </a:endParaRP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int  x, y = 19, z ;</a:t>
            </a: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x = 10 ;</a:t>
            </a:r>
          </a:p>
          <a:p>
            <a:pPr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z = x * 2 + y ;</a:t>
            </a:r>
          </a:p>
          <a:p>
            <a:pPr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تبديل انواع</a:t>
            </a:r>
          </a:p>
          <a:p>
            <a:pPr rtl="1"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char ch ;</a:t>
            </a:r>
          </a:p>
          <a:p>
            <a:pPr rtl="1"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int i ;</a:t>
            </a:r>
          </a:p>
          <a:p>
            <a:pPr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float f, result; ...</a:t>
            </a:r>
          </a:p>
          <a:p>
            <a:pPr rtl="1"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result = (ch / i) + f ;</a:t>
            </a:r>
          </a:p>
          <a:p>
            <a:pPr rtl="1"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ch = i ;</a:t>
            </a:r>
          </a:p>
          <a:p>
            <a:pPr rtl="1" eaLnBrk="1" hangingPunct="1">
              <a:buFontTx/>
              <a:buNone/>
            </a:pPr>
            <a:r>
              <a:rPr lang="en-US" b="1" smtClean="0">
                <a:cs typeface="Mitra" pitchFamily="2" charset="-78"/>
              </a:rPr>
              <a:t>i = result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اولويت عملگرها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w = x * y + w</a:t>
            </a: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?</a:t>
            </a: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w = (x * y) + w</a:t>
            </a:r>
          </a:p>
          <a:p>
            <a:pPr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يا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en-US" sz="4000" b="1" smtClean="0">
                <a:cs typeface="Mitra" pitchFamily="2" charset="-78"/>
              </a:rPr>
              <a:t>w = x * (y +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قواعد اولويت عملگرها و پرانتزها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w = x * y + w</a:t>
            </a:r>
            <a:endParaRPr lang="fa-IR" b="1" smtClean="0">
              <a:cs typeface="Mitra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تقدم عملگرهاي محاسباتي: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()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++  --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(يکاني)  </a:t>
            </a:r>
            <a:r>
              <a:rPr lang="en-US" b="1" smtClean="0">
                <a:cs typeface="Mitra" pitchFamily="2" charset="-78"/>
              </a:rPr>
              <a:t>-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*  /  %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+  -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عملگرهاي رابطه‌اي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&gt;  , &gt;=  , &lt;  , &lt;=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==  , !=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مثال: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x &gt; y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x == y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x !=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عملگرهاي منطقي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!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&amp;&amp;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||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2800" b="1" smtClean="0">
                <a:cs typeface="Mitra" pitchFamily="2" charset="-78"/>
              </a:rPr>
              <a:t>مثال: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(x &gt; 10) &amp;&amp; (x &lt; y)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! ( x &gt;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عملگرهاي بيتي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(And)   &amp;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(Or)     |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(Xor)   ^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(Not)   ~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(Right Shift)   &gt;&gt;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(Left Shift)   &lt;&lt;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rtl="1" eaLnBrk="1" hangingPunct="1">
              <a:buFontTx/>
              <a:buNone/>
            </a:pPr>
            <a:r>
              <a:rPr lang="fa-IR" sz="4000" b="1" smtClean="0">
                <a:cs typeface="Mitra" pitchFamily="2" charset="-78"/>
              </a:rPr>
              <a:t>ويژگيهاي بارز زبان ++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marL="609600" indent="-609600" algn="ctr" rtl="1" eaLnBrk="1" hangingPunct="1"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marL="609600" indent="-609600" algn="ctr" rtl="1" eaLnBrk="1" hangingPunct="1">
              <a:buFontTx/>
              <a:buAutoNum type="arabicPeriod"/>
            </a:pPr>
            <a:r>
              <a:rPr lang="fa-IR" sz="4000" b="1" smtClean="0">
                <a:cs typeface="Mitra" pitchFamily="2" charset="-78"/>
              </a:rPr>
              <a:t>++</a:t>
            </a:r>
            <a:r>
              <a:rPr lang="en-US" sz="4000" b="1" smtClean="0">
                <a:cs typeface="Mitra" pitchFamily="2" charset="-78"/>
              </a:rPr>
              <a:t>C</a:t>
            </a:r>
            <a:r>
              <a:rPr lang="fa-IR" sz="4000" b="1" smtClean="0">
                <a:cs typeface="Mitra" pitchFamily="2" charset="-78"/>
              </a:rPr>
              <a:t> يک زبان مياني است</a:t>
            </a:r>
          </a:p>
          <a:p>
            <a:pPr marL="609600" indent="-609600" algn="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char  x = 7 , y ;</a:t>
            </a:r>
          </a:p>
          <a:p>
            <a:pPr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y = x &amp; 2 ;</a:t>
            </a:r>
          </a:p>
          <a:p>
            <a:pPr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y = ~y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عملگرهاي ديگر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4000" b="1" smtClean="0">
                <a:cs typeface="Mitra" pitchFamily="2" charset="-78"/>
              </a:rPr>
              <a:t>عملگرهاي ترکيبي شامل:</a:t>
            </a:r>
          </a:p>
          <a:p>
            <a:pPr lvl="1" algn="ctr" rtl="1" eaLnBrk="1" hangingPunct="1">
              <a:lnSpc>
                <a:spcPct val="14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+= , - = , *= , /= , %=</a:t>
            </a:r>
          </a:p>
          <a:p>
            <a:pPr lvl="1"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که      </a:t>
            </a:r>
            <a:r>
              <a:rPr lang="en-US" sz="3600" b="1" smtClean="0">
                <a:cs typeface="Mitra" pitchFamily="2" charset="-78"/>
              </a:rPr>
              <a:t>x = x + y</a:t>
            </a:r>
            <a:r>
              <a:rPr lang="fa-IR" sz="3600" b="1" smtClean="0">
                <a:cs typeface="Mitra" pitchFamily="2" charset="-78"/>
              </a:rPr>
              <a:t>  معادل  </a:t>
            </a:r>
            <a:r>
              <a:rPr lang="en-US" sz="3600" b="1" smtClean="0">
                <a:cs typeface="Mitra" pitchFamily="2" charset="-78"/>
              </a:rPr>
              <a:t>x += y</a:t>
            </a:r>
          </a:p>
          <a:p>
            <a:pPr algn="r" rtl="1" eaLnBrk="1" hangingPunct="1">
              <a:lnSpc>
                <a:spcPct val="140000"/>
              </a:lnSpc>
            </a:pPr>
            <a:r>
              <a:rPr lang="fa-IR" sz="4000" b="1" smtClean="0">
                <a:cs typeface="Mitra" pitchFamily="2" charset="-78"/>
              </a:rPr>
              <a:t> غيره (در جاي خود توضيح داده خواهند شد)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سوم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ساختار يک برنامة ساده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#include  &lt; header file&gt;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main()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</a:t>
            </a:r>
            <a:r>
              <a:rPr lang="fa-IR" b="1" smtClean="0">
                <a:cs typeface="Mitra" pitchFamily="2" charset="-78"/>
              </a:rPr>
              <a:t>تعريف متغيرها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دستورات اجرايي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توابع ورودي </a:t>
            </a:r>
            <a:r>
              <a:rPr lang="ar-SA" sz="4000" b="1" smtClean="0">
                <a:cs typeface="Mitra" pitchFamily="2" charset="-78"/>
              </a:rPr>
              <a:t>-</a:t>
            </a:r>
            <a:r>
              <a:rPr lang="fa-IR" sz="4000" b="1" smtClean="0">
                <a:cs typeface="Mitra" pitchFamily="2" charset="-78"/>
              </a:rPr>
              <a:t> خروجي </a:t>
            </a:r>
            <a:r>
              <a:rPr lang="en-US" sz="4000" b="1" smtClean="0">
                <a:cs typeface="Mitra" pitchFamily="2" charset="-78"/>
              </a:rPr>
              <a:t>C++</a:t>
            </a:r>
            <a:r>
              <a:rPr lang="fa-IR" sz="4000" b="1" smtClean="0">
                <a:cs typeface="Mitra" pitchFamily="2" charset="-78"/>
              </a:rPr>
              <a:t> 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2000" b="1" smtClean="0">
              <a:cs typeface="Mitra" pitchFamily="2" charset="-78"/>
            </a:endParaRP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تابع و نه دستور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مهمترين:</a:t>
            </a:r>
            <a:r>
              <a:rPr lang="en-US" sz="4000" b="1" smtClean="0">
                <a:cs typeface="Mitra" pitchFamily="2" charset="-78"/>
              </a:rPr>
              <a:t>  </a:t>
            </a:r>
            <a:r>
              <a:rPr lang="fa-IR" sz="4000" b="1" smtClean="0">
                <a:cs typeface="Mitra" pitchFamily="2" charset="-78"/>
              </a:rPr>
              <a:t> </a:t>
            </a:r>
            <a:r>
              <a:rPr lang="en-US" sz="4000" b="1" smtClean="0">
                <a:cs typeface="Mitra" pitchFamily="2" charset="-78"/>
              </a:rPr>
              <a:t>cout</a:t>
            </a:r>
            <a:r>
              <a:rPr lang="fa-IR" sz="4000" b="1" smtClean="0">
                <a:cs typeface="Mitra" pitchFamily="2" charset="-78"/>
              </a:rPr>
              <a:t> و </a:t>
            </a:r>
            <a:r>
              <a:rPr lang="en-US" sz="4000" b="1" smtClean="0">
                <a:cs typeface="Mitra" pitchFamily="2" charset="-78"/>
              </a:rPr>
              <a:t>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تابع خروجي </a:t>
            </a:r>
            <a:r>
              <a:rPr lang="en-US" sz="4000" b="1" smtClean="0">
                <a:cs typeface="Mitra" pitchFamily="2" charset="-78"/>
              </a:rPr>
              <a:t>cout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Cout&lt;&lt; </a:t>
            </a:r>
            <a:r>
              <a:rPr lang="fa-IR" sz="4000" b="1" smtClean="0">
                <a:cs typeface="Mitra" pitchFamily="2" charset="-78"/>
              </a:rPr>
              <a:t>عبارت 1</a:t>
            </a:r>
            <a:r>
              <a:rPr lang="en-US" sz="4000" b="1" smtClean="0">
                <a:cs typeface="Mitra" pitchFamily="2" charset="-78"/>
              </a:rPr>
              <a:t>&lt;&lt;“ </a:t>
            </a:r>
            <a:r>
              <a:rPr lang="fa-IR" sz="4000" b="1" smtClean="0">
                <a:cs typeface="Mitra" pitchFamily="2" charset="-78"/>
              </a:rPr>
              <a:t>عبارت 2</a:t>
            </a:r>
            <a:r>
              <a:rPr lang="en-US" sz="4000" b="1" smtClean="0">
                <a:cs typeface="Mitra" pitchFamily="2" charset="-78"/>
              </a:rPr>
              <a:t>  “;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عبارت 2 : اطلاعاتي که بايد به خروجي منتقل شوند.</a:t>
            </a:r>
          </a:p>
          <a:p>
            <a:pPr lvl="3" algn="r" rtl="1" eaLnBrk="1" hangingPunct="1">
              <a:lnSpc>
                <a:spcPct val="110000"/>
              </a:lnSpc>
              <a:buFontTx/>
              <a:buNone/>
            </a:pPr>
            <a:r>
              <a:rPr lang="fa-IR" sz="3200" b="1" smtClean="0">
                <a:cs typeface="Mitra" pitchFamily="2" charset="-78"/>
              </a:rPr>
              <a:t>(اختياري است)</a:t>
            </a:r>
            <a:endParaRPr lang="en-US" sz="32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کاراکترهاي کنترلي</a:t>
            </a:r>
          </a:p>
          <a:p>
            <a:pPr algn="r" rtl="1" eaLnBrk="1" hangingPunct="1">
              <a:lnSpc>
                <a:spcPct val="110000"/>
              </a:lnSpc>
            </a:pPr>
            <a:r>
              <a:rPr lang="fa-IR" sz="4000" b="1" smtClean="0">
                <a:cs typeface="Mitra" pitchFamily="2" charset="-78"/>
              </a:rPr>
              <a:t>تعيين شکل اطلاعات خروجي</a:t>
            </a:r>
          </a:p>
          <a:p>
            <a:pPr algn="r" rtl="1" eaLnBrk="1" hangingPunct="1">
              <a:lnSpc>
                <a:spcPct val="110000"/>
              </a:lnSpc>
            </a:pPr>
            <a:r>
              <a:rPr lang="fa-IR" sz="4000" b="1" smtClean="0">
                <a:cs typeface="Mitra" pitchFamily="2" charset="-78"/>
              </a:rPr>
              <a:t>با علامت </a:t>
            </a:r>
            <a:r>
              <a:rPr lang="en-US" sz="4000" b="1" smtClean="0">
                <a:cs typeface="Mitra" pitchFamily="2" charset="-78"/>
              </a:rPr>
              <a:t>\</a:t>
            </a:r>
            <a:r>
              <a:rPr lang="fa-IR" sz="4000" b="1" smtClean="0">
                <a:cs typeface="Mitra" pitchFamily="2" charset="-78"/>
              </a:rPr>
              <a:t> شروع مي‌شوند. مانند:</a:t>
            </a: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\n</a:t>
            </a:r>
            <a:r>
              <a:rPr lang="fa-IR" sz="3600" b="1" smtClean="0">
                <a:cs typeface="Mitra" pitchFamily="2" charset="-78"/>
              </a:rPr>
              <a:t>  انتقال به سطر جديد</a:t>
            </a:r>
            <a:endParaRPr lang="en-US" sz="3600" b="1" smtClean="0">
              <a:cs typeface="Mitra" pitchFamily="2" charset="-78"/>
            </a:endParaRPr>
          </a:p>
          <a:p>
            <a:pPr lvl="1" algn="r" rtl="1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\f</a:t>
            </a:r>
            <a:r>
              <a:rPr lang="fa-IR" sz="3600" b="1" smtClean="0">
                <a:cs typeface="Mitra" pitchFamily="2" charset="-78"/>
              </a:rPr>
              <a:t>   انتقال به صفحة جديد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Cout&lt;&lt;“this is a test.”;</a:t>
            </a:r>
          </a:p>
          <a:p>
            <a:pPr algn="r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خروجي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this is a test.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  <a:endParaRPr lang="en-US" sz="4000" b="1" smtClean="0">
              <a:cs typeface="Mitra" pitchFamily="2" charset="-78"/>
            </a:endParaRP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i =10 ;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char  ch = ‘a’ ;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endParaRPr lang="en-US" sz="1000" b="1" smtClean="0">
              <a:cs typeface="Mitra" pitchFamily="2" charset="-78"/>
            </a:endParaRP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Cout&lt;&lt;i&lt;&lt;ch;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خروجي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10 ,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</a:t>
            </a:r>
            <a:endParaRPr lang="en-US" b="1" smtClean="0">
              <a:cs typeface="Mitra" pitchFamily="2" charset="-78"/>
            </a:endParaRP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 i =10 ;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char   ch = ‘a’ ;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Cout&lt;&lt;“i =“&lt;&lt; i &lt;&lt; “ch=“&lt;&lt;ch;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خروجي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 = 10</a:t>
            </a:r>
          </a:p>
          <a:p>
            <a:pPr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ch =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سطوح زبانهاي برنامه‌سازي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زبانهاي سطح پايين</a:t>
            </a: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cs typeface="Mitra" pitchFamily="2" charset="-78"/>
              </a:rPr>
              <a:t>Assembly</a:t>
            </a:r>
            <a:endParaRPr lang="fa-IR" sz="3200" b="1" smtClean="0">
              <a:cs typeface="Mitra" pitchFamily="2" charset="-78"/>
            </a:endParaRP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زبانهاي مياني</a:t>
            </a: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cs typeface="Mitra" pitchFamily="2" charset="-78"/>
              </a:rPr>
              <a:t>Java</a:t>
            </a:r>
            <a:r>
              <a:rPr lang="fa-IR" sz="3200" b="1" smtClean="0">
                <a:cs typeface="Mitra" pitchFamily="2" charset="-78"/>
              </a:rPr>
              <a:t>، ‍‍‍‍</a:t>
            </a:r>
            <a:r>
              <a:rPr lang="en-US" sz="3200" b="1" smtClean="0">
                <a:cs typeface="Mitra" pitchFamily="2" charset="-78"/>
              </a:rPr>
              <a:t>C++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زبانهاي سطح بالا</a:t>
            </a:r>
          </a:p>
          <a:p>
            <a:pPr lvl="1" algn="r" rtl="1"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cs typeface="Mitra" pitchFamily="2" charset="-78"/>
              </a:rPr>
              <a:t>Pascal</a:t>
            </a:r>
            <a:r>
              <a:rPr lang="fa-IR" sz="3200" b="1" smtClean="0">
                <a:cs typeface="Mitra" pitchFamily="2" charset="-78"/>
              </a:rPr>
              <a:t>، </a:t>
            </a:r>
            <a:r>
              <a:rPr lang="en-US" sz="3200" b="1" smtClean="0">
                <a:cs typeface="Mitra" pitchFamily="2" charset="-78"/>
              </a:rPr>
              <a:t>Ada</a:t>
            </a:r>
            <a:r>
              <a:rPr lang="fa-IR" sz="3200" b="1" smtClean="0">
                <a:cs typeface="Mitra" pitchFamily="2" charset="-78"/>
              </a:rPr>
              <a:t>، </a:t>
            </a:r>
            <a:r>
              <a:rPr lang="en-US" sz="3200" b="1" smtClean="0">
                <a:cs typeface="Mitra" pitchFamily="2" charset="-78"/>
              </a:rPr>
              <a:t>Cobol</a:t>
            </a:r>
            <a:r>
              <a:rPr lang="fa-IR" sz="3200" b="1" smtClean="0">
                <a:cs typeface="Mitra" pitchFamily="2" charset="-78"/>
              </a:rPr>
              <a:t>، </a:t>
            </a:r>
            <a:r>
              <a:rPr lang="en-US" sz="3200" b="1" smtClean="0">
                <a:cs typeface="Mitra" pitchFamily="2" charset="-78"/>
              </a:rPr>
              <a:t>Basic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اولين برنامه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#include  &lt;iostream.h&gt;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main()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cout&lt;&lt;“This is our first C program”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تابع ورودي  </a:t>
            </a:r>
            <a:r>
              <a:rPr lang="en-US" sz="3600" b="1" smtClean="0">
                <a:cs typeface="Mitra" pitchFamily="2" charset="-78"/>
              </a:rPr>
              <a:t>cin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1800" b="1" smtClean="0">
              <a:cs typeface="Mitra" pitchFamily="2" charset="-78"/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Cin&lt;&lt;“ </a:t>
            </a:r>
            <a:r>
              <a:rPr lang="fa-IR" sz="3600" b="1" smtClean="0">
                <a:cs typeface="Mitra" pitchFamily="2" charset="-78"/>
              </a:rPr>
              <a:t> عبارت 1</a:t>
            </a:r>
            <a:r>
              <a:rPr lang="en-US" sz="3600" b="1" smtClean="0">
                <a:cs typeface="Mitra" pitchFamily="2" charset="-78"/>
              </a:rPr>
              <a:t>” &lt;&lt; </a:t>
            </a:r>
            <a:r>
              <a:rPr lang="fa-IR" sz="3600" b="1" smtClean="0">
                <a:cs typeface="Mitra" pitchFamily="2" charset="-78"/>
              </a:rPr>
              <a:t>عبارت 2</a:t>
            </a:r>
            <a:r>
              <a:rPr lang="en-US" sz="3600" b="1" smtClean="0">
                <a:cs typeface="Mitra" pitchFamily="2" charset="-78"/>
              </a:rPr>
              <a:t> ;</a:t>
            </a:r>
          </a:p>
          <a:p>
            <a:pPr algn="r" eaLnBrk="1" hangingPunct="1">
              <a:lnSpc>
                <a:spcPct val="130000"/>
              </a:lnSpc>
              <a:buFontTx/>
              <a:buNone/>
            </a:pPr>
            <a:endParaRPr lang="fa-IR" sz="1200" b="1" smtClean="0">
              <a:cs typeface="Mitra" pitchFamily="2" charset="-78"/>
            </a:endParaRPr>
          </a:p>
          <a:p>
            <a:pPr algn="r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عبارت 2 : آدرس متغيرهايي که بايد خوانده شوند</a:t>
            </a:r>
          </a:p>
          <a:p>
            <a:pPr algn="r" eaLnBrk="1" hangingPunct="1">
              <a:lnSpc>
                <a:spcPct val="13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عبارت 1 : یک رشته است</a:t>
            </a: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110000"/>
              </a:lnSpc>
              <a:buFontTx/>
              <a:buAutoNum type="arabicPeriod" startAt="2"/>
            </a:pPr>
            <a:r>
              <a:rPr lang="fa-IR" sz="4000" b="1" smtClean="0">
                <a:cs typeface="Mitra" pitchFamily="2" charset="-78"/>
              </a:rPr>
              <a:t>کاراکتر فضاي خالي</a:t>
            </a:r>
          </a:p>
          <a:p>
            <a:pPr marL="990600" lvl="1" indent="-533400"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تاثير: در نظر نگرفتن (رد کردن) فضاي خالي در اطلاعات ورودي</a:t>
            </a:r>
          </a:p>
          <a:p>
            <a:pPr marL="609600" indent="-609600" algn="r" rtl="1" eaLnBrk="1" hangingPunct="1">
              <a:lnSpc>
                <a:spcPct val="110000"/>
              </a:lnSpc>
              <a:buFontTx/>
              <a:buAutoNum type="arabicPeriod" startAt="2"/>
            </a:pPr>
            <a:r>
              <a:rPr lang="fa-IR" sz="4000" b="1" smtClean="0">
                <a:cs typeface="Mitra" pitchFamily="2" charset="-78"/>
              </a:rPr>
              <a:t>کاراکترهاي ديگر</a:t>
            </a:r>
          </a:p>
          <a:p>
            <a:pPr marL="990600" lvl="1" indent="-533400"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تاثير: خواندن و صرفنظر کردن از کاراکتر فوق</a:t>
            </a: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Int  i , j ;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char  ch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Cin&gt;&gt;i&gt;&gt;j&gt;&gt;ch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 برنامه‌نويسي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دريافت شعاع يک دايره از ورودي و چاپ مساحت آن در خروجي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#include  &lt;stdio.h&gt;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#include  &lt;iostream.h.h&gt;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main()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float    r, area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cout&lt;&lt;“Enter the radius:”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cin&gt;&gt;r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area = 3.14 * r * r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cout&lt;&lt;“area =”&lt;&lt;area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چهارم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دستورات کنترل روند برنامه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ساختارهاي تصميم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و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حلقه‌هاي تکرار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ساختارهاي تصميم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if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if   else</a:t>
            </a:r>
          </a:p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ويژگيهاي بارز زبان </a:t>
            </a:r>
            <a:r>
              <a:rPr lang="en-US" sz="4000" b="1" smtClean="0">
                <a:cs typeface="Mitra" pitchFamily="2" charset="-78"/>
              </a:rPr>
              <a:t>C++</a:t>
            </a:r>
          </a:p>
          <a:p>
            <a:pPr marL="609600" indent="-609600" algn="r" rtl="1" eaLnBrk="1" hangingPunct="1">
              <a:lnSpc>
                <a:spcPct val="140000"/>
              </a:lnSpc>
              <a:buFontTx/>
              <a:buAutoNum type="arabicPeriod" startAt="2"/>
            </a:pPr>
            <a:r>
              <a:rPr lang="en-US" sz="3600" b="1" smtClean="0">
                <a:cs typeface="Mitra" pitchFamily="2" charset="-78"/>
              </a:rPr>
              <a:t>C++</a:t>
            </a:r>
            <a:r>
              <a:rPr lang="fa-IR" sz="3600" b="1" smtClean="0">
                <a:cs typeface="Mitra" pitchFamily="2" charset="-78"/>
              </a:rPr>
              <a:t> يک زبان ساختيافته است.</a:t>
            </a:r>
          </a:p>
          <a:p>
            <a:pPr marL="609600" indent="-609600" algn="r" rtl="1" eaLnBrk="1" hangingPunct="1">
              <a:lnSpc>
                <a:spcPct val="140000"/>
              </a:lnSpc>
              <a:buFontTx/>
              <a:buAutoNum type="arabicPeriod" startAt="2"/>
            </a:pPr>
            <a:r>
              <a:rPr lang="en-US" sz="3600" b="1" smtClean="0">
                <a:cs typeface="Mitra" pitchFamily="2" charset="-78"/>
              </a:rPr>
              <a:t>C++</a:t>
            </a:r>
            <a:r>
              <a:rPr lang="fa-IR" sz="3600" b="1" smtClean="0">
                <a:cs typeface="Mitra" pitchFamily="2" charset="-78"/>
              </a:rPr>
              <a:t> زبان برنامه‌نويسي سيستم است.</a:t>
            </a:r>
          </a:p>
          <a:p>
            <a:pPr marL="609600" indent="-609600" algn="r" rtl="1" eaLnBrk="1" hangingPunct="1">
              <a:lnSpc>
                <a:spcPct val="140000"/>
              </a:lnSpc>
              <a:buFontTx/>
              <a:buAutoNum type="arabicPeriod" startAt="2"/>
            </a:pPr>
            <a:r>
              <a:rPr lang="en-US" sz="3600" b="1" smtClean="0">
                <a:cs typeface="Mitra" pitchFamily="2" charset="-78"/>
              </a:rPr>
              <a:t>C++</a:t>
            </a:r>
            <a:r>
              <a:rPr lang="fa-IR" sz="3600" b="1" smtClean="0">
                <a:cs typeface="Mitra" pitchFamily="2" charset="-78"/>
              </a:rPr>
              <a:t> يک زبان قابل حمل است.</a:t>
            </a:r>
          </a:p>
          <a:p>
            <a:pPr marL="609600" indent="-609600" algn="r" rtl="1" eaLnBrk="1" hangingPunct="1">
              <a:lnSpc>
                <a:spcPct val="140000"/>
              </a:lnSpc>
              <a:buFontTx/>
              <a:buAutoNum type="arabicPeriod" startAt="2"/>
            </a:pPr>
            <a:r>
              <a:rPr lang="en-US" sz="3600" b="1" smtClean="0">
                <a:cs typeface="Mitra" pitchFamily="2" charset="-78"/>
              </a:rPr>
              <a:t>C++</a:t>
            </a:r>
            <a:r>
              <a:rPr lang="fa-IR" sz="3600" b="1" smtClean="0">
                <a:cs typeface="Mitra" pitchFamily="2" charset="-78"/>
              </a:rPr>
              <a:t> زباني قابل انعطاف و قدرتمند است.</a:t>
            </a:r>
          </a:p>
          <a:p>
            <a:pPr marL="609600" indent="-609600" algn="r" rtl="1" eaLnBrk="1" hangingPunct="1">
              <a:buFontTx/>
              <a:buAutoNum type="arabicPeriod" startAt="2"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if  (</a:t>
            </a:r>
            <a:r>
              <a:rPr lang="fa-IR" sz="4000" b="1" smtClean="0">
                <a:cs typeface="Mitra" pitchFamily="2" charset="-78"/>
              </a:rPr>
              <a:t>عبارت منطقي</a:t>
            </a:r>
            <a:r>
              <a:rPr lang="en-US" sz="4000" b="1" smtClean="0">
                <a:cs typeface="Mitra" pitchFamily="2" charset="-78"/>
              </a:rPr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</a:t>
            </a:r>
            <a:r>
              <a:rPr lang="fa-IR" sz="4000" b="1" smtClean="0">
                <a:cs typeface="Mitra" pitchFamily="2" charset="-78"/>
              </a:rPr>
              <a:t>دستور</a:t>
            </a:r>
            <a:r>
              <a:rPr lang="en-US" sz="4000" b="1" smtClean="0">
                <a:cs typeface="Mitra" pitchFamily="2" charset="-78"/>
              </a:rPr>
              <a:t> ;</a:t>
            </a:r>
          </a:p>
          <a:p>
            <a:pPr algn="r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if  (x &gt; 10)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x ++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if  (</a:t>
            </a:r>
            <a:r>
              <a:rPr lang="fa-IR" b="1" smtClean="0">
                <a:cs typeface="Mitra" pitchFamily="2" charset="-78"/>
              </a:rPr>
              <a:t>عبارت منطقي</a:t>
            </a:r>
            <a:r>
              <a:rPr lang="en-US" b="1" smtClean="0">
                <a:cs typeface="Mitra" pitchFamily="2" charset="-78"/>
              </a:rPr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</a:t>
            </a:r>
            <a:r>
              <a:rPr lang="fa-IR" b="1" smtClean="0">
                <a:cs typeface="Mitra" pitchFamily="2" charset="-78"/>
              </a:rPr>
              <a:t>دستور 1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</a:t>
            </a:r>
            <a:r>
              <a:rPr lang="fa-IR" b="1" smtClean="0">
                <a:cs typeface="Mitra" pitchFamily="2" charset="-78"/>
              </a:rPr>
              <a:t>دستور 2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	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n</a:t>
            </a:r>
            <a:r>
              <a:rPr lang="fa-IR" b="1" smtClean="0">
                <a:cs typeface="Mitra" pitchFamily="2" charset="-78"/>
              </a:rPr>
              <a:t>دستور 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if  (x &lt; y)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x = x +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cout&lt;&lt;x&lt;&lt;y;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if  (</a:t>
            </a:r>
            <a:r>
              <a:rPr lang="fa-IR" b="1" smtClean="0">
                <a:cs typeface="Mitra" pitchFamily="2" charset="-78"/>
              </a:rPr>
              <a:t>عبارت منطقي</a:t>
            </a:r>
            <a:r>
              <a:rPr lang="en-US" b="1" smtClean="0">
                <a:cs typeface="Mitra" pitchFamily="2" charset="-78"/>
              </a:rPr>
              <a:t>)  {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</a:t>
            </a:r>
            <a:r>
              <a:rPr lang="fa-IR" b="1" smtClean="0">
                <a:cs typeface="Mitra" pitchFamily="2" charset="-78"/>
              </a:rPr>
              <a:t>دستور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	...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else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</a:t>
            </a:r>
            <a:r>
              <a:rPr lang="fa-IR" b="1" smtClean="0">
                <a:cs typeface="Mitra" pitchFamily="2" charset="-78"/>
              </a:rPr>
              <a:t>دستور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	...</a:t>
            </a:r>
            <a:r>
              <a:rPr lang="en-US" b="1" smtClean="0">
                <a:cs typeface="Mitra" pitchFamily="2" charset="-78"/>
              </a:rPr>
              <a:t> ;</a:t>
            </a:r>
            <a:endParaRPr lang="fa-IR" b="1" smtClean="0">
              <a:cs typeface="Mitra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if  ( (x &gt; 10) &amp;&amp; (x &lt; 20) 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y = x * x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x ++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else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x --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y = x + y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 برنامه‌نويسي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برنامه‌اي بنويسيد که عددي را از ورودي دريافت کرده و زوج يا فرد بودن آن را مشخص کند.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#include  &lt;stdio.h&gt;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main()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int  i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cin&gt;&gt;i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if  (i % 2 ==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 cout&lt;&lt;“The number is even.” 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else  cout&lt;&lt;“The number is odd.” 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دستورات شرطي متداخل</a:t>
            </a:r>
            <a:endParaRPr lang="en-US" sz="3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if  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else   if  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       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   else   if 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if  (ch == ‘+’)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r = x +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else  if (ch == ‘-’)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r = x -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  else if (ch == ‘*’)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	r = x * y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دستور </a:t>
            </a:r>
            <a:r>
              <a:rPr lang="en-US" sz="4000" b="1" smtClean="0">
                <a:cs typeface="Mitra" pitchFamily="2" charset="-78"/>
              </a:rPr>
              <a:t>switch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براي تصميم‌گيريهاي چندگانه بر اساس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مقادير مختلف يک عبارت</a:t>
            </a:r>
          </a:p>
          <a:p>
            <a:pPr algn="ctr" rtl="1" eaLnBrk="1" hangingPunct="1">
              <a:lnSpc>
                <a:spcPct val="12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(به جاي </a:t>
            </a:r>
            <a:r>
              <a:rPr lang="en-US" sz="4000" b="1" smtClean="0">
                <a:cs typeface="Mitra" pitchFamily="2" charset="-78"/>
              </a:rPr>
              <a:t>if</a:t>
            </a:r>
            <a:r>
              <a:rPr lang="fa-IR" sz="4000" b="1" smtClean="0">
                <a:cs typeface="Mitra" pitchFamily="2" charset="-78"/>
              </a:rPr>
              <a:t> هاي متداخل)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کليات زبان ++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fa-IR" sz="4000" b="1" smtClean="0">
                <a:cs typeface="Mitra" pitchFamily="2" charset="-78"/>
              </a:rPr>
              <a:t>حساس به حروف </a:t>
            </a:r>
            <a:r>
              <a:rPr lang="en-US" sz="3600" b="1" smtClean="0">
                <a:cs typeface="Mitra" pitchFamily="2" charset="-78"/>
              </a:rPr>
              <a:t>(Case Sensitive)</a:t>
            </a:r>
          </a:p>
          <a:p>
            <a:pPr lvl="1" algn="r" rtl="1" eaLnBrk="1" hangingPunct="1">
              <a:buFontTx/>
              <a:buNone/>
            </a:pPr>
            <a:r>
              <a:rPr lang="en-US" sz="3600" b="1" smtClean="0">
                <a:cs typeface="Mitra" pitchFamily="2" charset="-78"/>
              </a:rPr>
              <a:t>INT</a:t>
            </a:r>
            <a:r>
              <a:rPr lang="fa-IR" sz="3600" b="1" smtClean="0">
                <a:cs typeface="Mitra" pitchFamily="2" charset="-78"/>
              </a:rPr>
              <a:t> و </a:t>
            </a:r>
            <a:r>
              <a:rPr lang="en-US" sz="3600" b="1" smtClean="0">
                <a:cs typeface="Mitra" pitchFamily="2" charset="-78"/>
              </a:rPr>
              <a:t>int</a:t>
            </a:r>
          </a:p>
          <a:p>
            <a:pPr algn="r" rtl="1" eaLnBrk="1" hangingPunct="1"/>
            <a:r>
              <a:rPr lang="fa-IR" sz="4000" b="1" smtClean="0">
                <a:cs typeface="Mitra" pitchFamily="2" charset="-78"/>
              </a:rPr>
              <a:t>کلمات کليدي کم</a:t>
            </a:r>
          </a:p>
          <a:p>
            <a:pPr lvl="1" algn="r" rtl="1" eaLnBrk="1" hangingPunct="1"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 </a:t>
            </a:r>
            <a:r>
              <a:rPr lang="en-US" sz="3600" b="1" smtClean="0">
                <a:cs typeface="Mitra" pitchFamily="2" charset="-78"/>
              </a:rPr>
              <a:t>for</a:t>
            </a:r>
            <a:r>
              <a:rPr lang="fa-IR" sz="3600" b="1" smtClean="0">
                <a:cs typeface="Mitra" pitchFamily="2" charset="-78"/>
              </a:rPr>
              <a:t> ، </a:t>
            </a:r>
            <a:r>
              <a:rPr lang="en-US" sz="3600" b="1" smtClean="0">
                <a:cs typeface="Mitra" pitchFamily="2" charset="-78"/>
              </a:rPr>
              <a:t>if</a:t>
            </a:r>
            <a:r>
              <a:rPr lang="fa-IR" sz="3600" b="1" smtClean="0">
                <a:cs typeface="Mitra" pitchFamily="2" charset="-78"/>
              </a:rPr>
              <a:t> ، </a:t>
            </a:r>
            <a:r>
              <a:rPr lang="en-US" sz="3600" b="1" smtClean="0">
                <a:cs typeface="Mitra" pitchFamily="2" charset="-78"/>
              </a:rPr>
              <a:t>while</a:t>
            </a:r>
            <a:endParaRPr lang="fa-IR" sz="3600" b="1" smtClean="0">
              <a:cs typeface="Mitra" pitchFamily="2" charset="-78"/>
            </a:endParaRPr>
          </a:p>
          <a:p>
            <a:pPr lvl="1" algn="r" rtl="1" eaLnBrk="1" hangingPunct="1">
              <a:buFontTx/>
              <a:buNone/>
            </a:pPr>
            <a:r>
              <a:rPr lang="fa-IR" sz="3600" b="1" smtClean="0">
                <a:cs typeface="Mitra" pitchFamily="2" charset="-78"/>
              </a:rPr>
              <a:t>نکته: کليه کلمات کليدي با حروف کوچک هستند.</a:t>
            </a:r>
          </a:p>
          <a:p>
            <a:pPr lvl="1" rtl="1" eaLnBrk="1" hangingPunct="1"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switch  (</a:t>
            </a:r>
            <a:r>
              <a:rPr lang="fa-IR" b="1" smtClean="0">
                <a:cs typeface="Mitra" pitchFamily="2" charset="-78"/>
              </a:rPr>
              <a:t>عبارت</a:t>
            </a:r>
            <a:r>
              <a:rPr lang="en-US" b="1" smtClean="0">
                <a:cs typeface="Mitra" pitchFamily="2" charset="-78"/>
              </a:rPr>
              <a:t>) 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case   </a:t>
            </a:r>
            <a:r>
              <a:rPr lang="fa-IR" b="1" smtClean="0">
                <a:cs typeface="Mitra" pitchFamily="2" charset="-78"/>
              </a:rPr>
              <a:t>مقدار 1</a:t>
            </a:r>
            <a:r>
              <a:rPr lang="en-US" b="1" smtClean="0">
                <a:cs typeface="Mitra" pitchFamily="2" charset="-78"/>
              </a:rPr>
              <a:t>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	</a:t>
            </a:r>
            <a:r>
              <a:rPr lang="fa-IR" b="1" smtClean="0">
                <a:cs typeface="Mitra" pitchFamily="2" charset="-78"/>
              </a:rPr>
              <a:t>دستورات 1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			</a:t>
            </a:r>
            <a:r>
              <a:rPr lang="en-US" b="1" smtClean="0">
                <a:cs typeface="Mitra" pitchFamily="2" charset="-78"/>
              </a:rPr>
              <a:t>break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</a:t>
            </a:r>
            <a:r>
              <a:rPr lang="en-US" b="1" smtClean="0">
                <a:cs typeface="Mitra" pitchFamily="2" charset="-78"/>
              </a:rPr>
              <a:t>case   </a:t>
            </a:r>
            <a:r>
              <a:rPr lang="fa-IR" b="1" smtClean="0">
                <a:cs typeface="Mitra" pitchFamily="2" charset="-78"/>
              </a:rPr>
              <a:t>مقدار 2</a:t>
            </a:r>
            <a:r>
              <a:rPr lang="en-US" b="1" smtClean="0">
                <a:cs typeface="Mitra" pitchFamily="2" charset="-78"/>
              </a:rPr>
              <a:t>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	</a:t>
            </a:r>
            <a:r>
              <a:rPr lang="fa-IR" b="1" smtClean="0">
                <a:cs typeface="Mitra" pitchFamily="2" charset="-78"/>
              </a:rPr>
              <a:t>دستورات 2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			</a:t>
            </a:r>
            <a:r>
              <a:rPr lang="en-US" b="1" smtClean="0">
                <a:cs typeface="Mitra" pitchFamily="2" charset="-78"/>
              </a:rPr>
              <a:t>break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</a:t>
            </a:r>
            <a:r>
              <a:rPr lang="fa-IR" sz="3600" b="1" smtClean="0">
                <a:cs typeface="Mitra" pitchFamily="2" charset="-78"/>
              </a:rPr>
              <a:t>	</a:t>
            </a:r>
            <a:r>
              <a:rPr lang="en-US" sz="3600" b="1" smtClean="0">
                <a:cs typeface="Mitra" pitchFamily="2" charset="-78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</a:t>
            </a:r>
            <a:r>
              <a:rPr lang="fa-IR" sz="3600" b="1" smtClean="0">
                <a:cs typeface="Mitra" pitchFamily="2" charset="-78"/>
              </a:rPr>
              <a:t>	</a:t>
            </a:r>
            <a:r>
              <a:rPr lang="en-US" sz="3600" b="1" smtClean="0">
                <a:cs typeface="Mitra" pitchFamily="2" charset="-78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</a:t>
            </a:r>
            <a:r>
              <a:rPr lang="fa-IR" sz="3600" b="1" smtClean="0">
                <a:cs typeface="Mitra" pitchFamily="2" charset="-78"/>
              </a:rPr>
              <a:t>	</a:t>
            </a:r>
            <a:r>
              <a:rPr lang="en-US" sz="3600" b="1" smtClean="0">
                <a:cs typeface="Mitra" pitchFamily="2" charset="-78"/>
              </a:rPr>
              <a:t>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	</a:t>
            </a:r>
            <a:r>
              <a:rPr lang="en-US" sz="3600" b="1" smtClean="0">
                <a:cs typeface="Mitra" pitchFamily="2" charset="-78"/>
              </a:rPr>
              <a:t>default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	n</a:t>
            </a:r>
            <a:r>
              <a:rPr lang="fa-IR" sz="3600" b="1" smtClean="0">
                <a:cs typeface="Mitra" pitchFamily="2" charset="-78"/>
              </a:rPr>
              <a:t>دستورات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  <a:endParaRPr lang="fa-IR" sz="3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char  ch;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switch  (ch) 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case ‘+’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r = x +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break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case ‘-’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r = x -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break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case ‘*’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r = x *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break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case ‘/’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r = x / y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break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default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r = 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cout&lt;&lt;“Invalid operator.”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نکات: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r" rtl="1" eaLnBrk="1" hangingPunct="1">
              <a:lnSpc>
                <a:spcPct val="140000"/>
              </a:lnSpc>
            </a:pPr>
            <a:r>
              <a:rPr lang="fa-IR" sz="3600" b="1" smtClean="0">
                <a:cs typeface="Mitra" pitchFamily="2" charset="-78"/>
              </a:rPr>
              <a:t>بخش </a:t>
            </a:r>
            <a:r>
              <a:rPr lang="en-US" sz="3600" b="1" smtClean="0">
                <a:cs typeface="Mitra" pitchFamily="2" charset="-78"/>
              </a:rPr>
              <a:t>default</a:t>
            </a:r>
            <a:r>
              <a:rPr lang="fa-IR" sz="3600" b="1" smtClean="0">
                <a:cs typeface="Mitra" pitchFamily="2" charset="-78"/>
              </a:rPr>
              <a:t> اختياري است.</a:t>
            </a:r>
          </a:p>
          <a:p>
            <a:pPr algn="r" rtl="1" eaLnBrk="1" hangingPunct="1">
              <a:lnSpc>
                <a:spcPct val="170000"/>
              </a:lnSpc>
            </a:pPr>
            <a:r>
              <a:rPr lang="fa-IR" sz="3600" b="1" smtClean="0">
                <a:cs typeface="Mitra" pitchFamily="2" charset="-78"/>
              </a:rPr>
              <a:t>مقادير موجود در </a:t>
            </a:r>
            <a:r>
              <a:rPr lang="en-US" sz="3600" b="1" smtClean="0">
                <a:cs typeface="Mitra" pitchFamily="2" charset="-78"/>
              </a:rPr>
              <a:t>case</a:t>
            </a:r>
            <a:r>
              <a:rPr lang="fa-IR" sz="3600" b="1" smtClean="0">
                <a:cs typeface="Mitra" pitchFamily="2" charset="-78"/>
              </a:rPr>
              <a:t> ها نبايد مساوي باشند.</a:t>
            </a:r>
          </a:p>
          <a:p>
            <a:pPr algn="r" rtl="1" eaLnBrk="1" hangingPunct="1">
              <a:lnSpc>
                <a:spcPct val="110000"/>
              </a:lnSpc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28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</a:pPr>
            <a:r>
              <a:rPr lang="fa-IR" sz="3600" b="1" smtClean="0">
                <a:cs typeface="Mitra" pitchFamily="2" charset="-78"/>
              </a:rPr>
              <a:t>در </a:t>
            </a:r>
            <a:r>
              <a:rPr lang="en-US" sz="3600" b="1" smtClean="0">
                <a:cs typeface="Mitra" pitchFamily="2" charset="-78"/>
              </a:rPr>
              <a:t>switch</a:t>
            </a:r>
            <a:r>
              <a:rPr lang="fa-IR" sz="3600" b="1" smtClean="0">
                <a:cs typeface="Mitra" pitchFamily="2" charset="-78"/>
              </a:rPr>
              <a:t> فقط تساوي را مي‌توان چک کرد.</a:t>
            </a:r>
            <a:endParaRPr lang="en-US" sz="3600" b="1" smtClean="0">
              <a:cs typeface="Mitra" pitchFamily="2" charset="-78"/>
            </a:endParaRPr>
          </a:p>
          <a:p>
            <a:pPr algn="r" rtl="1" eaLnBrk="1" hangingPunct="1">
              <a:lnSpc>
                <a:spcPct val="150000"/>
              </a:lnSpc>
              <a:buFontTx/>
              <a:buNone/>
            </a:pPr>
            <a:endParaRPr lang="fa-IR" sz="2400" b="1" smtClean="0">
              <a:cs typeface="Mitra" pitchFamily="2" charset="-78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fa-IR" sz="3600" b="1" smtClean="0">
                <a:cs typeface="Mitra" pitchFamily="2" charset="-78"/>
              </a:rPr>
              <a:t>در صورت عدم استفاده از </a:t>
            </a:r>
            <a:r>
              <a:rPr lang="en-US" sz="3600" b="1" smtClean="0">
                <a:cs typeface="Mitra" pitchFamily="2" charset="-78"/>
              </a:rPr>
              <a:t>break</a:t>
            </a:r>
            <a:r>
              <a:rPr lang="fa-IR" sz="3600" b="1" smtClean="0">
                <a:cs typeface="Mitra" pitchFamily="2" charset="-78"/>
              </a:rPr>
              <a:t> دستورات </a:t>
            </a:r>
            <a:r>
              <a:rPr lang="en-US" sz="3600" b="1" smtClean="0">
                <a:cs typeface="Mitra" pitchFamily="2" charset="-78"/>
              </a:rPr>
              <a:t>case</a:t>
            </a:r>
            <a:r>
              <a:rPr lang="fa-IR" sz="3600" b="1" smtClean="0">
                <a:cs typeface="Mitra" pitchFamily="2" charset="-78"/>
              </a:rPr>
              <a:t> بعدي و تا آخر اجرا خواهد شد.</a:t>
            </a: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fa-IR" sz="28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int   grade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switch  ( grade )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case 18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case 19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case 20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	cout&lt;&lt;“Good”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	break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</a:t>
            </a:r>
            <a:r>
              <a:rPr lang="en-US" sz="3600" b="1" smtClean="0">
                <a:cs typeface="Mitra" pitchFamily="2" charset="-78"/>
              </a:rPr>
              <a:t>case 10 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		cout&lt;&lt;“Acceptable”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ساختارهاي کنترل غيرشرطي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12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break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continue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goto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1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بدليل پايين آوردن خوانايي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استفاده از آنها توصيه نمي‌شود.</a:t>
            </a:r>
            <a:endParaRPr lang="en-US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کليات زبان ++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r" rtl="1" eaLnBrk="1" hangingPunct="1">
              <a:lnSpc>
                <a:spcPct val="130000"/>
              </a:lnSpc>
            </a:pPr>
            <a:r>
              <a:rPr lang="en-US" sz="4000" b="1" smtClean="0">
                <a:cs typeface="Mitra" pitchFamily="2" charset="-78"/>
              </a:rPr>
              <a:t>;</a:t>
            </a:r>
            <a:r>
              <a:rPr lang="fa-IR" sz="4000" b="1" smtClean="0">
                <a:cs typeface="Mitra" pitchFamily="2" charset="-78"/>
              </a:rPr>
              <a:t> جدا کنندة دستورات از يکديگر:</a:t>
            </a:r>
          </a:p>
          <a:p>
            <a:pPr lvl="1" algn="r" rtl="1" eaLnBrk="1" hangingPunct="1">
              <a:buFontTx/>
              <a:buNone/>
            </a:pPr>
            <a:r>
              <a:rPr lang="fa-IR" sz="3600" b="1" smtClean="0">
                <a:cs typeface="Mitra" pitchFamily="2" charset="-78"/>
              </a:rPr>
              <a:t>هر دستور در يک يا چند سطر</a:t>
            </a:r>
          </a:p>
          <a:p>
            <a:pPr algn="r" rtl="1" eaLnBrk="1" hangingPunct="1"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پنجم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ساختارهاي تکرار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28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for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while</a:t>
            </a:r>
          </a:p>
          <a:p>
            <a:pPr algn="ctr" rtl="1" eaLnBrk="1" hangingPunct="1">
              <a:lnSpc>
                <a:spcPct val="13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do ... while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حلقة </a:t>
            </a:r>
            <a:r>
              <a:rPr lang="en-US" sz="4000" b="1" smtClean="0">
                <a:cs typeface="Mitra" pitchFamily="2" charset="-78"/>
              </a:rPr>
              <a:t>for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يکي از قويترين و کاملترين دستورات 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در تمامي کاربردهاي حلقه مي‌تواند بکار رود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for ( </a:t>
            </a:r>
            <a:r>
              <a:rPr lang="fa-IR" sz="3600" b="1" smtClean="0">
                <a:cs typeface="Mitra" pitchFamily="2" charset="-78"/>
              </a:rPr>
              <a:t>مقدار دهي اوليه</a:t>
            </a:r>
            <a:r>
              <a:rPr lang="en-US" sz="3600" b="1" smtClean="0">
                <a:cs typeface="Mitra" pitchFamily="2" charset="-78"/>
              </a:rPr>
              <a:t> ; </a:t>
            </a:r>
            <a:r>
              <a:rPr lang="fa-IR" sz="3600" b="1" smtClean="0">
                <a:cs typeface="Mitra" pitchFamily="2" charset="-78"/>
              </a:rPr>
              <a:t>شرط حلقه</a:t>
            </a:r>
            <a:r>
              <a:rPr lang="en-US" sz="3600" b="1" smtClean="0">
                <a:cs typeface="Mitra" pitchFamily="2" charset="-78"/>
              </a:rPr>
              <a:t> ; </a:t>
            </a:r>
            <a:r>
              <a:rPr lang="fa-IR" sz="3600" b="1" smtClean="0">
                <a:cs typeface="Mitra" pitchFamily="2" charset="-78"/>
              </a:rPr>
              <a:t>گام حرکت</a:t>
            </a:r>
            <a:r>
              <a:rPr lang="en-US" sz="3600" b="1" smtClean="0">
                <a:cs typeface="Mitra" pitchFamily="2" charset="-78"/>
              </a:rPr>
              <a:t>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</a:t>
            </a:r>
            <a:r>
              <a:rPr lang="fa-IR" sz="3600" b="1" smtClean="0">
                <a:cs typeface="Mitra" pitchFamily="2" charset="-78"/>
              </a:rPr>
              <a:t>دستورات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		</a:t>
            </a:r>
            <a:r>
              <a:rPr lang="en-US" sz="3600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الگوريتم اجراي </a:t>
            </a:r>
            <a:r>
              <a:rPr lang="en-US" b="1" smtClean="0">
                <a:cs typeface="Mitra" pitchFamily="2" charset="-78"/>
              </a:rPr>
              <a:t>for</a:t>
            </a:r>
          </a:p>
        </p:txBody>
      </p:sp>
      <p:grpSp>
        <p:nvGrpSpPr>
          <p:cNvPr id="88068" name="Group 41"/>
          <p:cNvGrpSpPr>
            <a:grpSpLocks/>
          </p:cNvGrpSpPr>
          <p:nvPr/>
        </p:nvGrpSpPr>
        <p:grpSpPr bwMode="auto">
          <a:xfrm>
            <a:off x="838200" y="1600200"/>
            <a:ext cx="6705600" cy="4495800"/>
            <a:chOff x="528" y="1008"/>
            <a:chExt cx="4224" cy="2832"/>
          </a:xfrm>
        </p:grpSpPr>
        <p:sp>
          <p:nvSpPr>
            <p:cNvPr id="88069" name="Oval 4"/>
            <p:cNvSpPr>
              <a:spLocks noChangeArrowheads="1"/>
            </p:cNvSpPr>
            <p:nvPr/>
          </p:nvSpPr>
          <p:spPr bwMode="auto">
            <a:xfrm>
              <a:off x="1104" y="1008"/>
              <a:ext cx="288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88070" name="Text Box 7"/>
            <p:cNvSpPr txBox="1">
              <a:spLocks noChangeArrowheads="1"/>
            </p:cNvSpPr>
            <p:nvPr/>
          </p:nvSpPr>
          <p:spPr bwMode="auto">
            <a:xfrm>
              <a:off x="2208" y="187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endParaRPr lang="fa-IR"/>
            </a:p>
          </p:txBody>
        </p:sp>
        <p:grpSp>
          <p:nvGrpSpPr>
            <p:cNvPr id="88071" name="Group 37"/>
            <p:cNvGrpSpPr>
              <a:grpSpLocks/>
            </p:cNvGrpSpPr>
            <p:nvPr/>
          </p:nvGrpSpPr>
          <p:grpSpPr bwMode="auto">
            <a:xfrm>
              <a:off x="576" y="1440"/>
              <a:ext cx="1344" cy="491"/>
              <a:chOff x="576" y="1440"/>
              <a:chExt cx="1344" cy="491"/>
            </a:xfrm>
          </p:grpSpPr>
          <p:sp>
            <p:nvSpPr>
              <p:cNvPr id="88094" name="Rectangle 5"/>
              <p:cNvSpPr>
                <a:spLocks noChangeArrowheads="1"/>
              </p:cNvSpPr>
              <p:nvPr/>
            </p:nvSpPr>
            <p:spPr bwMode="auto">
              <a:xfrm>
                <a:off x="576" y="1440"/>
                <a:ext cx="1344" cy="4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88095" name="Text Box 9"/>
              <p:cNvSpPr txBox="1">
                <a:spLocks noChangeArrowheads="1"/>
              </p:cNvSpPr>
              <p:nvPr/>
            </p:nvSpPr>
            <p:spPr bwMode="auto">
              <a:xfrm>
                <a:off x="576" y="1501"/>
                <a:ext cx="134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a-IR" sz="3200"/>
                  <a:t>مقداردهي اوليه</a:t>
                </a:r>
                <a:endParaRPr lang="en-US" sz="3200"/>
              </a:p>
            </p:txBody>
          </p:sp>
        </p:grpSp>
        <p:grpSp>
          <p:nvGrpSpPr>
            <p:cNvPr id="88072" name="Group 24"/>
            <p:cNvGrpSpPr>
              <a:grpSpLocks/>
            </p:cNvGrpSpPr>
            <p:nvPr/>
          </p:nvGrpSpPr>
          <p:grpSpPr bwMode="auto">
            <a:xfrm>
              <a:off x="528" y="2448"/>
              <a:ext cx="1440" cy="480"/>
              <a:chOff x="2400" y="1632"/>
              <a:chExt cx="1440" cy="480"/>
            </a:xfrm>
          </p:grpSpPr>
          <p:sp>
            <p:nvSpPr>
              <p:cNvPr id="88092" name="AutoShape 11"/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1440" cy="480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88093" name="Text Box 12"/>
              <p:cNvSpPr txBox="1">
                <a:spLocks noChangeArrowheads="1"/>
              </p:cNvSpPr>
              <p:nvPr/>
            </p:nvSpPr>
            <p:spPr bwMode="auto">
              <a:xfrm>
                <a:off x="2640" y="1680"/>
                <a:ext cx="86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a-IR" sz="3200"/>
                  <a:t>شرط حلقه</a:t>
                </a:r>
                <a:endParaRPr lang="en-US" sz="3200"/>
              </a:p>
            </p:txBody>
          </p:sp>
        </p:grpSp>
        <p:grpSp>
          <p:nvGrpSpPr>
            <p:cNvPr id="88073" name="Group 14"/>
            <p:cNvGrpSpPr>
              <a:grpSpLocks/>
            </p:cNvGrpSpPr>
            <p:nvPr/>
          </p:nvGrpSpPr>
          <p:grpSpPr bwMode="auto">
            <a:xfrm>
              <a:off x="2640" y="2400"/>
              <a:ext cx="1344" cy="491"/>
              <a:chOff x="2304" y="2352"/>
              <a:chExt cx="864" cy="384"/>
            </a:xfrm>
          </p:grpSpPr>
          <p:sp>
            <p:nvSpPr>
              <p:cNvPr id="88090" name="Rectangle 15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88091" name="Text Box 16"/>
              <p:cNvSpPr txBox="1">
                <a:spLocks noChangeArrowheads="1"/>
              </p:cNvSpPr>
              <p:nvPr/>
            </p:nvSpPr>
            <p:spPr bwMode="auto">
              <a:xfrm>
                <a:off x="2304" y="2400"/>
                <a:ext cx="864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a-IR" sz="3200"/>
                  <a:t>اجراي دستورات</a:t>
                </a:r>
                <a:endParaRPr lang="en-US" sz="3200"/>
              </a:p>
            </p:txBody>
          </p:sp>
        </p:grpSp>
        <p:grpSp>
          <p:nvGrpSpPr>
            <p:cNvPr id="88074" name="Group 17"/>
            <p:cNvGrpSpPr>
              <a:grpSpLocks/>
            </p:cNvGrpSpPr>
            <p:nvPr/>
          </p:nvGrpSpPr>
          <p:grpSpPr bwMode="auto">
            <a:xfrm>
              <a:off x="2640" y="3168"/>
              <a:ext cx="1344" cy="491"/>
              <a:chOff x="2304" y="2352"/>
              <a:chExt cx="864" cy="384"/>
            </a:xfrm>
          </p:grpSpPr>
          <p:sp>
            <p:nvSpPr>
              <p:cNvPr id="88088" name="Rectangle 18"/>
              <p:cNvSpPr>
                <a:spLocks noChangeArrowheads="1"/>
              </p:cNvSpPr>
              <p:nvPr/>
            </p:nvSpPr>
            <p:spPr bwMode="auto">
              <a:xfrm>
                <a:off x="2304" y="2352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88089" name="Text Box 19"/>
              <p:cNvSpPr txBox="1">
                <a:spLocks noChangeArrowheads="1"/>
              </p:cNvSpPr>
              <p:nvPr/>
            </p:nvSpPr>
            <p:spPr bwMode="auto">
              <a:xfrm>
                <a:off x="2304" y="2400"/>
                <a:ext cx="864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a-IR" sz="3200"/>
                  <a:t>گام حرکت</a:t>
                </a:r>
                <a:endParaRPr lang="en-US" sz="3200"/>
              </a:p>
            </p:txBody>
          </p:sp>
        </p:grpSp>
        <p:grpSp>
          <p:nvGrpSpPr>
            <p:cNvPr id="88075" name="Group 23"/>
            <p:cNvGrpSpPr>
              <a:grpSpLocks/>
            </p:cNvGrpSpPr>
            <p:nvPr/>
          </p:nvGrpSpPr>
          <p:grpSpPr bwMode="auto">
            <a:xfrm>
              <a:off x="1056" y="3504"/>
              <a:ext cx="384" cy="336"/>
              <a:chOff x="4368" y="3024"/>
              <a:chExt cx="384" cy="336"/>
            </a:xfrm>
          </p:grpSpPr>
          <p:sp>
            <p:nvSpPr>
              <p:cNvPr id="88086" name="Oval 21"/>
              <p:cNvSpPr>
                <a:spLocks noChangeArrowheads="1"/>
              </p:cNvSpPr>
              <p:nvPr/>
            </p:nvSpPr>
            <p:spPr bwMode="auto">
              <a:xfrm>
                <a:off x="4464" y="3120"/>
                <a:ext cx="192" cy="14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88087" name="Oval 22"/>
              <p:cNvSpPr>
                <a:spLocks noChangeArrowheads="1"/>
              </p:cNvSpPr>
              <p:nvPr/>
            </p:nvSpPr>
            <p:spPr bwMode="auto">
              <a:xfrm>
                <a:off x="4368" y="3024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sp>
          <p:nvSpPr>
            <p:cNvPr id="88076" name="Line 25"/>
            <p:cNvSpPr>
              <a:spLocks noChangeShapeType="1"/>
            </p:cNvSpPr>
            <p:nvPr/>
          </p:nvSpPr>
          <p:spPr bwMode="auto">
            <a:xfrm>
              <a:off x="1248" y="12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7" name="Line 26"/>
            <p:cNvSpPr>
              <a:spLocks noChangeShapeType="1"/>
            </p:cNvSpPr>
            <p:nvPr/>
          </p:nvSpPr>
          <p:spPr bwMode="auto">
            <a:xfrm>
              <a:off x="1248" y="1920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8" name="Line 27"/>
            <p:cNvSpPr>
              <a:spLocks noChangeShapeType="1"/>
            </p:cNvSpPr>
            <p:nvPr/>
          </p:nvSpPr>
          <p:spPr bwMode="auto">
            <a:xfrm>
              <a:off x="1968" y="26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9" name="Line 28"/>
            <p:cNvSpPr>
              <a:spLocks noChangeShapeType="1"/>
            </p:cNvSpPr>
            <p:nvPr/>
          </p:nvSpPr>
          <p:spPr bwMode="auto">
            <a:xfrm>
              <a:off x="3312" y="28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0" name="Line 33"/>
            <p:cNvSpPr>
              <a:spLocks noChangeShapeType="1"/>
            </p:cNvSpPr>
            <p:nvPr/>
          </p:nvSpPr>
          <p:spPr bwMode="auto">
            <a:xfrm>
              <a:off x="3984" y="3408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Line 34"/>
            <p:cNvSpPr>
              <a:spLocks noChangeShapeType="1"/>
            </p:cNvSpPr>
            <p:nvPr/>
          </p:nvSpPr>
          <p:spPr bwMode="auto">
            <a:xfrm flipV="1">
              <a:off x="4752" y="2160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Line 35"/>
            <p:cNvSpPr>
              <a:spLocks noChangeShapeType="1"/>
            </p:cNvSpPr>
            <p:nvPr/>
          </p:nvSpPr>
          <p:spPr bwMode="auto">
            <a:xfrm flipH="1">
              <a:off x="1248" y="2160"/>
              <a:ext cx="35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3" name="Line 36"/>
            <p:cNvSpPr>
              <a:spLocks noChangeShapeType="1"/>
            </p:cNvSpPr>
            <p:nvPr/>
          </p:nvSpPr>
          <p:spPr bwMode="auto">
            <a:xfrm>
              <a:off x="1248" y="2928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4" name="Text Box 38"/>
            <p:cNvSpPr txBox="1">
              <a:spLocks noChangeArrowheads="1"/>
            </p:cNvSpPr>
            <p:nvPr/>
          </p:nvSpPr>
          <p:spPr bwMode="auto">
            <a:xfrm>
              <a:off x="1968" y="235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200"/>
                <a:t>بلي</a:t>
              </a:r>
              <a:endParaRPr lang="en-US" sz="3200"/>
            </a:p>
          </p:txBody>
        </p:sp>
        <p:sp>
          <p:nvSpPr>
            <p:cNvPr id="88085" name="Text Box 39"/>
            <p:cNvSpPr txBox="1">
              <a:spLocks noChangeArrowheads="1"/>
            </p:cNvSpPr>
            <p:nvPr/>
          </p:nvSpPr>
          <p:spPr bwMode="auto">
            <a:xfrm>
              <a:off x="1200" y="307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a-IR" sz="3200"/>
                <a:t>خير</a:t>
              </a:r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for ( i = 1 ; i &lt; 10 ; i ++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cin&gt;&gt;num);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sum = sum + num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نکات</a:t>
            </a:r>
          </a:p>
          <a:p>
            <a:pPr marL="533400" indent="-533400"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هر يک از 3 قسمت فوق اختياري هستند.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for ( ; ; )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{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...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قسمتهاي مقدار دهي اوليه</a:t>
            </a:r>
            <a:r>
              <a:rPr lang="en-US" sz="4000" b="1" smtClean="0">
                <a:cs typeface="Mitra" pitchFamily="2" charset="-78"/>
              </a:rPr>
              <a:t> </a:t>
            </a:r>
            <a:r>
              <a:rPr lang="fa-IR" sz="4000" b="1" smtClean="0">
                <a:cs typeface="Mitra" pitchFamily="2" charset="-78"/>
              </a:rPr>
              <a:t>و گام حرکت مي‌توانند شامل چندين دستور باشند که با</a:t>
            </a:r>
          </a:p>
          <a:p>
            <a:pPr marL="609600" indent="-609600" algn="ctr" rtl="1"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,</a:t>
            </a:r>
            <a:endParaRPr lang="fa-IR" sz="4000" b="1" smtClean="0">
              <a:cs typeface="Mitra" pitchFamily="2" charset="-78"/>
            </a:endParaRPr>
          </a:p>
          <a:p>
            <a:pPr marL="609600" indent="-609600"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از يکديگر جدا مي‌شوند.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92D050"/>
          </a:solidFill>
        </p:spPr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for ( </a:t>
            </a:r>
            <a:r>
              <a:rPr lang="en-US" sz="3600" b="1" smtClean="0">
                <a:solidFill>
                  <a:srgbClr val="FF0000"/>
                </a:solidFill>
                <a:cs typeface="Mitra" pitchFamily="2" charset="-78"/>
              </a:rPr>
              <a:t>i = 0 , sum = 0 </a:t>
            </a:r>
            <a:r>
              <a:rPr lang="en-US" sz="3600" b="1" smtClean="0">
                <a:cs typeface="Mitra" pitchFamily="2" charset="-78"/>
              </a:rPr>
              <a:t>; i &lt; 20 ; </a:t>
            </a:r>
            <a:r>
              <a:rPr lang="en-US" sz="3600" b="1" smtClean="0">
                <a:solidFill>
                  <a:srgbClr val="FF0000"/>
                </a:solidFill>
                <a:cs typeface="Mitra" pitchFamily="2" charset="-78"/>
              </a:rPr>
              <a:t>i ++ , j -- </a:t>
            </a:r>
            <a:r>
              <a:rPr lang="en-US" sz="3600" b="1" smtClean="0">
                <a:cs typeface="Mitra" pitchFamily="2" charset="-78"/>
              </a:rPr>
              <a:t>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sum = sum + i + j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cout&lt;&lt;sum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for  ( i = 10 , j = 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  (i &gt; 0) &amp;&amp; (j &lt;=20)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  i -- , j ++)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	cout&lt;&lt;i + j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5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کليات زبان ++</a:t>
            </a:r>
            <a:r>
              <a:rPr lang="en-US" sz="4000" b="1" smtClean="0">
                <a:cs typeface="Mitra" pitchFamily="2" charset="-78"/>
              </a:rPr>
              <a:t>C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z="4000" b="1" smtClean="0">
                <a:cs typeface="Mitra" pitchFamily="2" charset="-78"/>
              </a:rPr>
              <a:t>توضيحات بين </a:t>
            </a:r>
            <a:r>
              <a:rPr lang="en-US" sz="4000" b="1" smtClean="0">
                <a:cs typeface="Mitra" pitchFamily="2" charset="-78"/>
              </a:rPr>
              <a:t>/*</a:t>
            </a:r>
            <a:r>
              <a:rPr lang="fa-IR" sz="4000" b="1" smtClean="0">
                <a:cs typeface="Mitra" pitchFamily="2" charset="-78"/>
              </a:rPr>
              <a:t> و </a:t>
            </a:r>
            <a:r>
              <a:rPr lang="en-US" sz="4000" b="1" smtClean="0">
                <a:cs typeface="Mitra" pitchFamily="2" charset="-78"/>
              </a:rPr>
              <a:t>/*</a:t>
            </a:r>
            <a:r>
              <a:rPr lang="fa-IR" sz="4000" b="1" smtClean="0">
                <a:cs typeface="Mitra" pitchFamily="2" charset="-78"/>
              </a:rPr>
              <a:t> يا بعد از </a:t>
            </a:r>
            <a:r>
              <a:rPr lang="en-US" sz="4000" b="1" smtClean="0">
                <a:cs typeface="Mitra" pitchFamily="2" charset="-78"/>
              </a:rPr>
              <a:t>//</a:t>
            </a:r>
          </a:p>
          <a:p>
            <a:pPr algn="r" rtl="1" eaLnBrk="1" hangingPunct="1">
              <a:buFontTx/>
              <a:buNone/>
            </a:pPr>
            <a:endParaRPr lang="en-US" b="1" smtClean="0">
              <a:cs typeface="Mitra" pitchFamily="2" charset="-78"/>
            </a:endParaRPr>
          </a:p>
          <a:p>
            <a:pPr rtl="1" eaLnBrk="1" hangingPunct="1">
              <a:buFontTx/>
              <a:buNone/>
            </a:pPr>
            <a:r>
              <a:rPr lang="en-US" sz="3600" b="1" smtClean="0">
                <a:cs typeface="Mitra" pitchFamily="2" charset="-78"/>
              </a:rPr>
              <a:t>/* this is a sample comment. */</a:t>
            </a:r>
          </a:p>
          <a:p>
            <a:pPr rtl="1" eaLnBrk="1" hangingPunct="1">
              <a:buFontTx/>
              <a:buNone/>
            </a:pPr>
            <a:r>
              <a:rPr lang="en-US" sz="3600" b="1" smtClean="0">
                <a:cs typeface="Mitra" pitchFamily="2" charset="-78"/>
              </a:rPr>
              <a:t>// this is another sample comment.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حلقة </a:t>
            </a:r>
            <a:r>
              <a:rPr lang="en-US" sz="3600" b="1" smtClean="0">
                <a:cs typeface="Mitra" pitchFamily="2" charset="-78"/>
              </a:rPr>
              <a:t>while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while  ( </a:t>
            </a:r>
            <a:r>
              <a:rPr lang="fa-IR" sz="3600" b="1" smtClean="0">
                <a:cs typeface="Mitra" pitchFamily="2" charset="-78"/>
              </a:rPr>
              <a:t>شرط حلقه</a:t>
            </a:r>
            <a:r>
              <a:rPr lang="en-US" sz="3600" b="1" smtClean="0">
                <a:cs typeface="Mitra" pitchFamily="2" charset="-78"/>
              </a:rPr>
              <a:t>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		</a:t>
            </a:r>
            <a:r>
              <a:rPr lang="fa-IR" sz="3600" b="1" smtClean="0">
                <a:cs typeface="Mitra" pitchFamily="2" charset="-78"/>
              </a:rPr>
              <a:t>دستورات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		</a:t>
            </a:r>
            <a:r>
              <a:rPr lang="en-US" sz="3600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}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sum = 0 , i = 0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while  ( i != -1 )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sum = sum + i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cin&gt;&gt;i;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حلقة   </a:t>
            </a:r>
            <a:r>
              <a:rPr lang="en-US" sz="4000" b="1" smtClean="0">
                <a:cs typeface="Mitra" pitchFamily="2" charset="-78"/>
              </a:rPr>
              <a:t>do ... while</a:t>
            </a:r>
            <a:endParaRPr lang="fa-IR" sz="40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do 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</a:t>
            </a:r>
            <a:r>
              <a:rPr lang="fa-IR" sz="4000" b="1" smtClean="0">
                <a:cs typeface="Mitra" pitchFamily="2" charset="-78"/>
              </a:rPr>
              <a:t>دستورات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		</a:t>
            </a:r>
            <a:r>
              <a:rPr lang="en-US" sz="4000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}  while  (</a:t>
            </a:r>
            <a:r>
              <a:rPr lang="fa-IR" sz="4000" b="1" smtClean="0">
                <a:cs typeface="Mitra" pitchFamily="2" charset="-78"/>
              </a:rPr>
              <a:t>شرط حلقه </a:t>
            </a:r>
            <a:r>
              <a:rPr lang="en-US" sz="4000" b="1" smtClean="0">
                <a:cs typeface="Mitra" pitchFamily="2" charset="-78"/>
              </a:rPr>
              <a:t> )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مثال: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do {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sum = sum + n 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		cin&gt;&gt;n ;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4000" b="1" smtClean="0">
                <a:cs typeface="Mitra" pitchFamily="2" charset="-78"/>
              </a:rPr>
              <a:t>}  while (n != -1)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مثال:</a:t>
            </a:r>
          </a:p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3600" b="1" smtClean="0">
                <a:cs typeface="Mitra" pitchFamily="2" charset="-78"/>
              </a:rPr>
              <a:t>تبديل حلقة </a:t>
            </a:r>
            <a:r>
              <a:rPr lang="en-US" sz="3600" b="1" smtClean="0">
                <a:cs typeface="Mitra" pitchFamily="2" charset="-78"/>
              </a:rPr>
              <a:t>while</a:t>
            </a:r>
            <a:r>
              <a:rPr lang="fa-IR" sz="3600" b="1" smtClean="0">
                <a:cs typeface="Mitra" pitchFamily="2" charset="-78"/>
              </a:rPr>
              <a:t> به </a:t>
            </a:r>
            <a:r>
              <a:rPr lang="en-US" sz="3600" b="1" smtClean="0">
                <a:cs typeface="Mitra" pitchFamily="2" charset="-78"/>
              </a:rPr>
              <a:t>for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en-US" sz="3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for ( ; while </a:t>
            </a:r>
            <a:r>
              <a:rPr lang="fa-IR" sz="2800" b="1" smtClean="0">
                <a:cs typeface="Mitra" pitchFamily="2" charset="-78"/>
              </a:rPr>
              <a:t>شرط حلقة</a:t>
            </a:r>
            <a:r>
              <a:rPr lang="en-US" sz="2800" b="1" smtClean="0">
                <a:cs typeface="Mitra" pitchFamily="2" charset="-78"/>
              </a:rPr>
              <a:t> ;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		while</a:t>
            </a:r>
            <a:r>
              <a:rPr lang="fa-IR" sz="2800" b="1" smtClean="0">
                <a:cs typeface="Mitra" pitchFamily="2" charset="-78"/>
              </a:rPr>
              <a:t>بدنة حلقة </a:t>
            </a:r>
            <a:r>
              <a:rPr lang="en-US" sz="2800" b="1" smtClean="0">
                <a:cs typeface="Mitra" pitchFamily="2" charset="-78"/>
              </a:rPr>
              <a:t>	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800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4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تبديل حلقة </a:t>
            </a:r>
            <a:r>
              <a:rPr lang="en-US" sz="4000" b="1" smtClean="0">
                <a:cs typeface="Mitra" pitchFamily="2" charset="-78"/>
              </a:rPr>
              <a:t>while</a:t>
            </a:r>
            <a:r>
              <a:rPr lang="fa-IR" sz="4000" b="1" smtClean="0">
                <a:cs typeface="Mitra" pitchFamily="2" charset="-78"/>
              </a:rPr>
              <a:t> به </a:t>
            </a:r>
            <a:r>
              <a:rPr lang="en-US" sz="4000" b="1" smtClean="0">
                <a:cs typeface="Mitra" pitchFamily="2" charset="-78"/>
              </a:rPr>
              <a:t>for</a:t>
            </a:r>
            <a:r>
              <a:rPr lang="fa-IR" sz="4000" b="1" smtClean="0">
                <a:cs typeface="Mitra" pitchFamily="2" charset="-78"/>
              </a:rPr>
              <a:t> (روش ديگر)</a:t>
            </a:r>
            <a:endParaRPr lang="en-US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8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smtClean="0">
                <a:cs typeface="Mitra" pitchFamily="2" charset="-78"/>
              </a:rPr>
              <a:t>for ( ; while </a:t>
            </a:r>
            <a:r>
              <a:rPr lang="fa-IR" sz="3600" b="1" smtClean="0">
                <a:cs typeface="Mitra" pitchFamily="2" charset="-78"/>
              </a:rPr>
              <a:t>شرط حلقة</a:t>
            </a:r>
            <a:r>
              <a:rPr lang="en-US" sz="3600" b="1" smtClean="0">
                <a:cs typeface="Mitra" pitchFamily="2" charset="-78"/>
              </a:rPr>
              <a:t> ; while</a:t>
            </a:r>
            <a:r>
              <a:rPr lang="fa-IR" sz="3600" b="1" smtClean="0">
                <a:cs typeface="Mitra" pitchFamily="2" charset="-78"/>
              </a:rPr>
              <a:t>بدنة حلقة </a:t>
            </a:r>
            <a:r>
              <a:rPr lang="en-US" sz="3600" b="1" smtClean="0">
                <a:cs typeface="Mitra" pitchFamily="2" charset="-78"/>
              </a:rPr>
              <a:t>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4000" b="1" smtClean="0">
              <a:cs typeface="Mitra" pitchFamily="2" charset="-78"/>
            </a:endParaRP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جلسة ششم</a:t>
            </a:r>
            <a:endParaRPr lang="en-US" sz="4000" b="1" smtClean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توابع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( ليست پارامترها )     نام تابع     نوع خروجي تابع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</a:t>
            </a:r>
            <a:r>
              <a:rPr lang="fa-IR" b="1" smtClean="0">
                <a:cs typeface="Mitra" pitchFamily="2" charset="-78"/>
              </a:rPr>
              <a:t>دستورات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fa-IR" b="1" smtClean="0">
                <a:cs typeface="Mitra" pitchFamily="2" charset="-78"/>
              </a:rPr>
              <a:t>		</a:t>
            </a:r>
            <a:r>
              <a:rPr lang="en-US" b="1" smtClean="0">
                <a:cs typeface="Mitra" pitchFamily="2" charset="-78"/>
              </a:rPr>
              <a:t>...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factorial ( int  n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{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int   i , f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for ( i = 1 , f = 1 ; i &lt;= n ; i ++ 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		f = f * i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	return  f ;                                </a:t>
            </a:r>
            <a:r>
              <a:rPr lang="fa-IR" sz="1200" b="1" smtClean="0">
                <a:cs typeface="Mitra" pitchFamily="2" charset="-78"/>
              </a:rPr>
              <a:t>برای برگرداندن مقدار می باشد</a:t>
            </a:r>
            <a:endParaRPr lang="en-US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sz="6000" b="1" smtClean="0">
                <a:cs typeface="Titr" pitchFamily="2" charset="-78"/>
              </a:rPr>
              <a:t>برنامه‌سازي پيشرفته</a:t>
            </a:r>
            <a:endParaRPr lang="en-US" sz="6000" b="1" smtClean="0">
              <a:cs typeface="Titr" pitchFamily="2" charset="-78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rtl="1" eaLnBrk="1" hangingPunct="1">
              <a:lnSpc>
                <a:spcPct val="110000"/>
              </a:lnSpc>
              <a:buFontTx/>
              <a:buNone/>
            </a:pPr>
            <a:r>
              <a:rPr lang="fa-IR" sz="4000" b="1" smtClean="0">
                <a:cs typeface="Mitra" pitchFamily="2" charset="-78"/>
              </a:rPr>
              <a:t>فراخواني تابع</a:t>
            </a:r>
          </a:p>
          <a:p>
            <a:pPr algn="ctr" rtl="1" eaLnBrk="1" hangingPunct="1">
              <a:lnSpc>
                <a:spcPct val="110000"/>
              </a:lnSpc>
              <a:buFontTx/>
              <a:buNone/>
            </a:pPr>
            <a:endParaRPr lang="fa-IR" sz="1600" b="1" smtClean="0">
              <a:cs typeface="Mitra" pitchFamily="2" charset="-78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int  fact 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fact = factorial ( 12 ) ;</a:t>
            </a:r>
            <a:endParaRPr lang="fa-IR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endParaRPr lang="en-US" sz="1200" b="1" smtClean="0">
              <a:cs typeface="Mitra" pitchFamily="2" charset="-78"/>
            </a:endParaRPr>
          </a:p>
          <a:p>
            <a:pPr algn="r" rtl="1" eaLnBrk="1" hangingPunct="1">
              <a:lnSpc>
                <a:spcPct val="11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 </a:t>
            </a:r>
            <a:r>
              <a:rPr lang="fa-IR" b="1" smtClean="0">
                <a:cs typeface="Mitra" pitchFamily="2" charset="-78"/>
              </a:rPr>
              <a:t>در صورتي که پارامتري نداشته باشد ذکر </a:t>
            </a:r>
            <a:r>
              <a:rPr lang="en-US" b="1" smtClean="0">
                <a:cs typeface="Mitra" pitchFamily="2" charset="-78"/>
              </a:rPr>
              <a:t>()</a:t>
            </a:r>
            <a:r>
              <a:rPr lang="fa-IR" b="1" smtClean="0">
                <a:cs typeface="Mitra" pitchFamily="2" charset="-78"/>
              </a:rPr>
              <a:t> الزامي است.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smtClean="0">
                <a:cs typeface="Mitra" pitchFamily="2" charset="-78"/>
              </a:rPr>
              <a:t>ret = f ()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Mitra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Mitra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5158</Words>
  <Application>Microsoft Office PowerPoint</Application>
  <PresentationFormat>On-screen Show (4:3)</PresentationFormat>
  <Paragraphs>1752</Paragraphs>
  <Slides>232</Slides>
  <Notes>232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232</vt:i4>
      </vt:variant>
    </vt:vector>
  </HeadingPairs>
  <TitlesOfParts>
    <vt:vector size="233" baseType="lpstr">
      <vt:lpstr>Default Design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کلاسهايي از اشيا</vt:lpstr>
      <vt:lpstr>ويژگي چيست؟</vt:lpstr>
      <vt:lpstr>رفتار چيست؟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  <vt:lpstr>برنامه‌سازي پيشرفته</vt:lpstr>
    </vt:vector>
  </TitlesOfParts>
  <Company>ArianSoft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برنامه‌سازي پيشرفته</dc:title>
  <dc:creator>Na</dc:creator>
  <cp:lastModifiedBy>Neda</cp:lastModifiedBy>
  <cp:revision>856</cp:revision>
  <dcterms:created xsi:type="dcterms:W3CDTF">2003-07-10T14:07:17Z</dcterms:created>
  <dcterms:modified xsi:type="dcterms:W3CDTF">2013-03-09T11:09:12Z</dcterms:modified>
</cp:coreProperties>
</file>