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229.xml" ContentType="application/vnd.openxmlformats-officedocument.presentationml.slide+xml"/>
  <Override PartName="/ppt/slides/slide276.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18.xml" ContentType="application/vnd.openxmlformats-officedocument.presentationml.slide+xml"/>
  <Override PartName="/ppt/slides/slide265.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s/slide207.xml" ContentType="application/vnd.openxmlformats-officedocument.presentationml.slide+xml"/>
  <Override PartName="/ppt/slides/slide254.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232.xml" ContentType="application/vnd.openxmlformats-officedocument.presentationml.slide+xml"/>
  <Override PartName="/ppt/slides/slide243.xml" ContentType="application/vnd.openxmlformats-officedocument.presentationml.slide+xml"/>
  <Override PartName="/ppt/slides/slide29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69.xml" ContentType="application/vnd.openxmlformats-officedocument.presentationml.slide+xml"/>
  <Override PartName="/ppt/slides/slide221.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259.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s/slide248.xml" ContentType="application/vnd.openxmlformats-officedocument.presentationml.slide+xml"/>
  <Override PartName="/ppt/slides/slide295.xml" ContentType="application/vnd.openxmlformats-officedocument.presentationml.slide+xml"/>
  <Override PartName="/ppt/slides/slide300.xml" ContentType="application/vnd.openxmlformats-officedocument.presentationml.slide+xml"/>
  <Override PartName="/ppt/slideLayouts/slideLayout7.xml" ContentType="application/vnd.openxmlformats-officedocument.presentationml.slideLayout+xml"/>
  <Override PartName="/ppt/slides/slide55.xml" ContentType="application/vnd.openxmlformats-officedocument.presentationml.slide+xml"/>
  <Override PartName="/ppt/slides/slide237.xml" ContentType="application/vnd.openxmlformats-officedocument.presentationml.slide+xml"/>
  <Override PartName="/ppt/slides/slide284.xml" ContentType="application/vnd.openxmlformats-officedocument.presentationml.slide+xml"/>
  <Override PartName="/ppt/theme/theme2.xml" ContentType="application/vnd.openxmlformats-officedocument.them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215.xml" ContentType="application/vnd.openxmlformats-officedocument.presentationml.slide+xml"/>
  <Override PartName="/ppt/slides/slide226.xml" ContentType="application/vnd.openxmlformats-officedocument.presentationml.slide+xml"/>
  <Override PartName="/ppt/slides/slide262.xml" ContentType="application/vnd.openxmlformats-officedocument.presentationml.slide+xml"/>
  <Override PartName="/ppt/slides/slide273.xml" ContentType="application/vnd.openxmlformats-officedocument.presentationml.slide+xml"/>
  <Default Extension="emf" ContentType="image/x-emf"/>
  <Override PartName="/ppt/presentation.xml" ContentType="application/vnd.openxmlformats-officedocument.presentationml.presentation.main+xml"/>
  <Override PartName="/ppt/slides/slide22.xml" ContentType="application/vnd.openxmlformats-officedocument.presentationml.slide+xml"/>
  <Override PartName="/ppt/slides/slide199.xml" ContentType="application/vnd.openxmlformats-officedocument.presentationml.slide+xml"/>
  <Override PartName="/ppt/slides/slide204.xml" ContentType="application/vnd.openxmlformats-officedocument.presentationml.slide+xml"/>
  <Override PartName="/ppt/slides/slide2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8.xml" ContentType="application/vnd.openxmlformats-officedocument.presentationml.slide+xml"/>
  <Override PartName="/ppt/slides/slide240.xml" ContentType="application/vnd.openxmlformats-officedocument.presentationml.slide+xml"/>
  <Override PartName="/ppt/slides/slide119.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Layouts/slideLayout10.xml" ContentType="application/vnd.openxmlformats-officedocument.presentationml.slideLayout+xml"/>
  <Override PartName="/ppt/slides/slide108.xml" ContentType="application/vnd.openxmlformats-officedocument.presentationml.slide+xml"/>
  <Override PartName="/ppt/slides/slide155.xml" ContentType="application/vnd.openxmlformats-officedocument.presentationml.slide+xml"/>
  <Override PartName="/ppt/slides/slide305.xml" ContentType="application/vnd.openxmlformats-officedocument.presentationml.slide+xml"/>
  <Override PartName="/ppt/slides/slide49.xml" ContentType="application/vnd.openxmlformats-officedocument.presentationml.slide+xml"/>
  <Override PartName="/ppt/slides/slide96.xml" ContentType="application/vnd.openxmlformats-officedocument.presentationml.slide+xml"/>
  <Override PartName="/ppt/slides/slide144.xml" ContentType="application/vnd.openxmlformats-officedocument.presentationml.slide+xml"/>
  <Override PartName="/ppt/slides/slide191.xml" ContentType="application/vnd.openxmlformats-officedocument.presentationml.slide+xml"/>
  <Override PartName="/ppt/slides/slide278.xml" ContentType="application/vnd.openxmlformats-officedocument.presentationml.slide+xml"/>
  <Override PartName="/ppt/slides/slide289.xml" ContentType="application/vnd.openxmlformats-officedocument.presentationml.slide+xml"/>
  <Override PartName="/ppt/slides/slide38.xml" ContentType="application/vnd.openxmlformats-officedocument.presentationml.slide+xml"/>
  <Override PartName="/ppt/slides/slide85.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80.xml" ContentType="application/vnd.openxmlformats-officedocument.presentationml.slide+xml"/>
  <Override PartName="/ppt/slides/slide267.xml" ContentType="application/vnd.openxmlformats-officedocument.presentationml.slide+xml"/>
  <Override PartName="/ppt/slides/slide27.xml" ContentType="application/vnd.openxmlformats-officedocument.presentationml.slide+xml"/>
  <Override PartName="/ppt/slides/slide74.xml" ContentType="application/vnd.openxmlformats-officedocument.presentationml.slide+xml"/>
  <Override PartName="/ppt/slides/slide111.xml" ContentType="application/vnd.openxmlformats-officedocument.presentationml.slide+xml"/>
  <Override PartName="/ppt/slides/slide209.xml" ContentType="application/vnd.openxmlformats-officedocument.presentationml.slide+xml"/>
  <Override PartName="/ppt/slides/slide256.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100.xml" ContentType="application/vnd.openxmlformats-officedocument.presentationml.slide+xml"/>
  <Override PartName="/ppt/slides/slide234.xml" ContentType="application/vnd.openxmlformats-officedocument.presentationml.slide+xml"/>
  <Override PartName="/ppt/slides/slide245.xml" ContentType="application/vnd.openxmlformats-officedocument.presentationml.slide+xml"/>
  <Override PartName="/ppt/slides/slide281.xml" ContentType="application/vnd.openxmlformats-officedocument.presentationml.slide+xml"/>
  <Override PartName="/ppt/slides/slide292.xml" ContentType="application/vnd.openxmlformats-officedocument.presentationml.slide+xml"/>
  <Default Extension="wmf" ContentType="image/x-wmf"/>
  <Override PartName="/ppt/slides/slide41.xml" ContentType="application/vnd.openxmlformats-officedocument.presentationml.slide+xml"/>
  <Override PartName="/ppt/slides/slide223.xml" ContentType="application/vnd.openxmlformats-officedocument.presentationml.slide+xml"/>
  <Override PartName="/ppt/slides/slide270.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slides/slide138.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slides/slide79.xml" ContentType="application/vnd.openxmlformats-officedocument.presentationml.slide+xml"/>
  <Override PartName="/ppt/slides/slide127.xml" ContentType="application/vnd.openxmlformats-officedocument.presentationml.slide+xml"/>
  <Override PartName="/ppt/slides/slide174.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116.xml" ContentType="application/vnd.openxmlformats-officedocument.presentationml.slide+xml"/>
  <Override PartName="/ppt/slides/slide163.xml" ContentType="application/vnd.openxmlformats-officedocument.presentationml.slide+xml"/>
  <Override PartName="/ppt/slides/slide297.xml" ContentType="application/vnd.openxmlformats-officedocument.presentationml.slide+xml"/>
  <Override PartName="/ppt/slides/slide302.xml" ContentType="application/vnd.openxmlformats-officedocument.presentationml.slide+xml"/>
  <Override PartName="/ppt/slideLayouts/slideLayout9.xml" ContentType="application/vnd.openxmlformats-officedocument.presentationml.slideLayout+xml"/>
  <Override PartName="/ppt/slides/slide57.xml" ContentType="application/vnd.openxmlformats-officedocument.presentationml.slide+xml"/>
  <Override PartName="/ppt/slides/slide105.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239.xml" ContentType="application/vnd.openxmlformats-officedocument.presentationml.slide+xml"/>
  <Override PartName="/ppt/slides/slide286.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s/slide217.xml" ContentType="application/vnd.openxmlformats-officedocument.presentationml.slide+xml"/>
  <Override PartName="/ppt/slides/slide228.xml" ContentType="application/vnd.openxmlformats-officedocument.presentationml.slide+xml"/>
  <Override PartName="/ppt/slides/slide246.xml" ContentType="application/vnd.openxmlformats-officedocument.presentationml.slide+xml"/>
  <Override PartName="/ppt/slides/slide264.xml" ContentType="application/vnd.openxmlformats-officedocument.presentationml.slide+xml"/>
  <Override PartName="/ppt/slides/slide275.xml" ContentType="application/vnd.openxmlformats-officedocument.presentationml.slide+xml"/>
  <Override PartName="/ppt/slides/slide293.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Override PartName="/ppt/slides/slide235.xml" ContentType="application/vnd.openxmlformats-officedocument.presentationml.slide+xml"/>
  <Override PartName="/ppt/slides/slide253.xml" ContentType="application/vnd.openxmlformats-officedocument.presentationml.slide+xml"/>
  <Override PartName="/ppt/slides/slide2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s/slide213.xml" ContentType="application/vnd.openxmlformats-officedocument.presentationml.slide+xml"/>
  <Override PartName="/ppt/slides/slide224.xml" ContentType="application/vnd.openxmlformats-officedocument.presentationml.slide+xml"/>
  <Override PartName="/ppt/slides/slide242.xml" ContentType="application/vnd.openxmlformats-officedocument.presentationml.slide+xml"/>
  <Override PartName="/ppt/slides/slide260.xml" ContentType="application/vnd.openxmlformats-officedocument.presentationml.slide+xml"/>
  <Override PartName="/ppt/slides/slide271.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slides/slide231.xml" ContentType="application/vnd.openxmlformats-officedocument.presentationml.slide+xml"/>
  <Override PartName="/ppt/slideLayouts/slideLayout12.xml" ContentType="application/vnd.openxmlformats-officedocument.presentationml.slideLayout+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220.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69.xml" ContentType="application/vnd.openxmlformats-officedocument.presentationml.slide+xml"/>
  <Override PartName="/ppt/slides/slide287.xml" ContentType="application/vnd.openxmlformats-officedocument.presentationml.slide+xml"/>
  <Override PartName="/ppt/slides/slide298.xml" ContentType="application/vnd.openxmlformats-officedocument.presentationml.slide+xml"/>
  <Override PartName="/ppt/slides/slide303.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258.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s/slide236.xml" ContentType="application/vnd.openxmlformats-officedocument.presentationml.slide+xml"/>
  <Override PartName="/ppt/slides/slide247.xml" ContentType="application/vnd.openxmlformats-officedocument.presentationml.slide+xml"/>
  <Override PartName="/ppt/slides/slide283.xml" ContentType="application/vnd.openxmlformats-officedocument.presentationml.slide+xml"/>
  <Override PartName="/ppt/slides/slide294.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slides/slide225.xml" ContentType="application/vnd.openxmlformats-officedocument.presentationml.slide+xml"/>
  <Override PartName="/ppt/slides/slide272.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214.xml" ContentType="application/vnd.openxmlformats-officedocument.presentationml.slide+xml"/>
  <Override PartName="/ppt/slides/slide2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slides/slide250.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Override PartName="/ppt/slides/slide118.xml" ContentType="application/vnd.openxmlformats-officedocument.presentationml.slide+xml"/>
  <Override PartName="/ppt/slides/slide165.xml" ContentType="application/vnd.openxmlformats-officedocument.presentationml.slide+xml"/>
  <Override PartName="/ppt/slides/slide299.xml" ContentType="application/vnd.openxmlformats-officedocument.presentationml.slide+xml"/>
  <Override PartName="/ppt/slides/slide304.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slides/slide288.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slides/slide277.xml" ContentType="application/vnd.openxmlformats-officedocument.presentationml.slide+xml"/>
  <Override PartName="/ppt/notesSlides/notesSlide3.xml" ContentType="application/vnd.openxmlformats-officedocument.presentationml.notesSlide+xml"/>
  <Default Extension="bin" ContentType="application/vnd.openxmlformats-officedocument.oleObject"/>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slides/slide219.xml" ContentType="application/vnd.openxmlformats-officedocument.presentationml.slide+xml"/>
  <Override PartName="/ppt/slides/slide255.xml" ContentType="application/vnd.openxmlformats-officedocument.presentationml.slide+xml"/>
  <Override PartName="/ppt/slides/slide266.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s/slide244.xml" ContentType="application/vnd.openxmlformats-officedocument.presentationml.slide+xml"/>
  <Override PartName="/ppt/slides/slide291.xml" ContentType="application/vnd.openxmlformats-officedocument.presentationml.slide+xml"/>
  <Override PartName="/ppt/slideLayouts/slideLayout3.xml" ContentType="application/vnd.openxmlformats-officedocument.presentationml.slideLayout+xml"/>
  <Override PartName="/ppt/slides/slide51.xml" ContentType="application/vnd.openxmlformats-officedocument.presentationml.slide+xml"/>
  <Override PartName="/ppt/slides/slide233.xml" ContentType="application/vnd.openxmlformats-officedocument.presentationml.slide+xml"/>
  <Override PartName="/ppt/slides/slide280.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211.xml" ContentType="application/vnd.openxmlformats-officedocument.presentationml.slide+xml"/>
  <Override PartName="/ppt/slides/slide222.xml" ContentType="application/vnd.openxmlformats-officedocument.presentationml.slide+xml"/>
  <Override PartName="/ppt/slides/slide148.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Default Extension="vml" ContentType="application/vnd.openxmlformats-officedocument.vmlDrawing"/>
  <Override PartName="/ppt/slides/slide89.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78.xml" ContentType="application/vnd.openxmlformats-officedocument.presentationml.slide+xml"/>
  <Override PartName="/ppt/slides/slide115.xml" ContentType="application/vnd.openxmlformats-officedocument.presentationml.slide+xml"/>
  <Override PartName="/ppt/slides/slide162.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104.xml" ContentType="application/vnd.openxmlformats-officedocument.presentationml.slide+xml"/>
  <Override PartName="/ppt/slides/slide151.xml" ContentType="application/vnd.openxmlformats-officedocument.presentationml.slide+xml"/>
  <Override PartName="/ppt/slides/slide238.xml" ContentType="application/vnd.openxmlformats-officedocument.presentationml.slide+xml"/>
  <Override PartName="/ppt/slides/slide249.xml" ContentType="application/vnd.openxmlformats-officedocument.presentationml.slide+xml"/>
  <Override PartName="/ppt/slides/slide285.xml" ContentType="application/vnd.openxmlformats-officedocument.presentationml.slide+xml"/>
  <Override PartName="/ppt/slides/slide296.xml" ContentType="application/vnd.openxmlformats-officedocument.presentationml.slide+xml"/>
  <Override PartName="/ppt/slides/slide301.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5.xml" ContentType="application/vnd.openxmlformats-officedocument.presentationml.slide+xml"/>
  <Override PartName="/ppt/slides/slide92.xml" ContentType="application/vnd.openxmlformats-officedocument.presentationml.slide+xml"/>
  <Override PartName="/ppt/slides/slide140.xml" ContentType="application/vnd.openxmlformats-officedocument.presentationml.slide+xml"/>
  <Override PartName="/ppt/slides/slide227.xml" ContentType="application/vnd.openxmlformats-officedocument.presentationml.slide+xml"/>
  <Override PartName="/ppt/slides/slide274.xml" ContentType="application/vnd.openxmlformats-officedocument.presentationml.slide+xml"/>
  <Override PartName="/ppt/slides/slide34.xml" ContentType="application/vnd.openxmlformats-officedocument.presentationml.slide+xml"/>
  <Override PartName="/ppt/slides/slide81.xml" ContentType="application/vnd.openxmlformats-officedocument.presentationml.slide+xml"/>
  <Override PartName="/ppt/slides/slide216.xml" ContentType="application/vnd.openxmlformats-officedocument.presentationml.slide+xml"/>
  <Override PartName="/ppt/slides/slide263.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s/slide241.xml" ContentType="application/vnd.openxmlformats-officedocument.presentationml.slide+xml"/>
  <Override PartName="/ppt/slides/slide252.xml" ContentType="application/vnd.openxmlformats-officedocument.presentationml.slide+xml"/>
  <Override PartName="/ppt/slides/slide12.xml" ContentType="application/vnd.openxmlformats-officedocument.presentationml.slide+xml"/>
  <Override PartName="/ppt/slides/slide178.xml" ContentType="application/vnd.openxmlformats-officedocument.presentationml.slide+xml"/>
  <Override PartName="/ppt/slides/slide230.xml" ContentType="application/vnd.openxmlformats-officedocument.presentationml.slide+xml"/>
  <Override PartName="/ppt/slideLayouts/slideLayout11.xml" ContentType="application/vnd.openxmlformats-officedocument.presentationml.slideLayout+xml"/>
  <Override PartName="/ppt/slides/slide167.xml" ContentType="application/vnd.openxmlformats-officedocument.presentationml.slide+xml"/>
  <Override PartName="/ppt/slides/slide109.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92.xml" ContentType="application/vnd.openxmlformats-officedocument.presentationml.slide+xml"/>
  <Override PartName="/ppt/slides/slide97.xml" ContentType="application/vnd.openxmlformats-officedocument.presentationml.slide+xml"/>
  <Override PartName="/ppt/slides/slide134.xml" ContentType="application/vnd.openxmlformats-officedocument.presentationml.slide+xml"/>
  <Override PartName="/ppt/slides/slide181.xml" ContentType="application/vnd.openxmlformats-officedocument.presentationml.slide+xml"/>
  <Override PartName="/ppt/slides/slide27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23.xml" ContentType="application/vnd.openxmlformats-officedocument.presentationml.slide+xml"/>
  <Override PartName="/ppt/slides/slide170.xml" ContentType="application/vnd.openxmlformats-officedocument.presentationml.slide+xml"/>
  <Override PartName="/ppt/slides/slide257.xml" ContentType="application/vnd.openxmlformats-officedocument.presentationml.slide+xml"/>
  <Override PartName="/ppt/slides/slide268.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9" r:id="rId1"/>
  </p:sldMasterIdLst>
  <p:notesMasterIdLst>
    <p:notesMasterId r:id="rId307"/>
  </p:notesMasterIdLst>
  <p:sldIdLst>
    <p:sldId id="562" r:id="rId2"/>
    <p:sldId id="256" r:id="rId3"/>
    <p:sldId id="563"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2" r:id="rId48"/>
    <p:sldId id="301" r:id="rId49"/>
    <p:sldId id="303" r:id="rId50"/>
    <p:sldId id="304" r:id="rId51"/>
    <p:sldId id="305" r:id="rId52"/>
    <p:sldId id="306" r:id="rId53"/>
    <p:sldId id="307" r:id="rId54"/>
    <p:sldId id="308" r:id="rId55"/>
    <p:sldId id="309" r:id="rId56"/>
    <p:sldId id="314" r:id="rId57"/>
    <p:sldId id="311" r:id="rId58"/>
    <p:sldId id="312" r:id="rId59"/>
    <p:sldId id="313"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2" r:id="rId97"/>
    <p:sldId id="354" r:id="rId98"/>
    <p:sldId id="351" r:id="rId99"/>
    <p:sldId id="353"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0" r:id="rId166"/>
    <p:sldId id="421" r:id="rId167"/>
    <p:sldId id="422" r:id="rId168"/>
    <p:sldId id="423" r:id="rId169"/>
    <p:sldId id="424" r:id="rId170"/>
    <p:sldId id="425" r:id="rId171"/>
    <p:sldId id="426" r:id="rId172"/>
    <p:sldId id="427" r:id="rId173"/>
    <p:sldId id="428" r:id="rId174"/>
    <p:sldId id="429" r:id="rId175"/>
    <p:sldId id="430" r:id="rId176"/>
    <p:sldId id="431" r:id="rId177"/>
    <p:sldId id="432" r:id="rId178"/>
    <p:sldId id="433" r:id="rId179"/>
    <p:sldId id="434" r:id="rId180"/>
    <p:sldId id="435" r:id="rId181"/>
    <p:sldId id="436" r:id="rId182"/>
    <p:sldId id="437" r:id="rId183"/>
    <p:sldId id="438" r:id="rId184"/>
    <p:sldId id="439" r:id="rId185"/>
    <p:sldId id="440" r:id="rId186"/>
    <p:sldId id="441" r:id="rId187"/>
    <p:sldId id="442" r:id="rId188"/>
    <p:sldId id="443" r:id="rId189"/>
    <p:sldId id="444" r:id="rId190"/>
    <p:sldId id="446" r:id="rId191"/>
    <p:sldId id="445" r:id="rId192"/>
    <p:sldId id="447" r:id="rId193"/>
    <p:sldId id="448" r:id="rId194"/>
    <p:sldId id="449" r:id="rId195"/>
    <p:sldId id="450" r:id="rId196"/>
    <p:sldId id="451" r:id="rId197"/>
    <p:sldId id="452" r:id="rId198"/>
    <p:sldId id="453" r:id="rId199"/>
    <p:sldId id="454" r:id="rId200"/>
    <p:sldId id="455" r:id="rId201"/>
    <p:sldId id="456" r:id="rId202"/>
    <p:sldId id="457" r:id="rId203"/>
    <p:sldId id="458" r:id="rId204"/>
    <p:sldId id="459" r:id="rId205"/>
    <p:sldId id="460" r:id="rId206"/>
    <p:sldId id="461" r:id="rId207"/>
    <p:sldId id="462" r:id="rId208"/>
    <p:sldId id="463" r:id="rId209"/>
    <p:sldId id="464" r:id="rId210"/>
    <p:sldId id="465" r:id="rId211"/>
    <p:sldId id="466" r:id="rId212"/>
    <p:sldId id="467" r:id="rId213"/>
    <p:sldId id="468" r:id="rId214"/>
    <p:sldId id="469" r:id="rId215"/>
    <p:sldId id="470" r:id="rId216"/>
    <p:sldId id="471" r:id="rId217"/>
    <p:sldId id="472" r:id="rId218"/>
    <p:sldId id="473" r:id="rId219"/>
    <p:sldId id="474" r:id="rId220"/>
    <p:sldId id="475" r:id="rId221"/>
    <p:sldId id="476" r:id="rId222"/>
    <p:sldId id="477" r:id="rId223"/>
    <p:sldId id="478" r:id="rId224"/>
    <p:sldId id="479" r:id="rId225"/>
    <p:sldId id="480" r:id="rId226"/>
    <p:sldId id="481" r:id="rId227"/>
    <p:sldId id="482" r:id="rId228"/>
    <p:sldId id="483" r:id="rId229"/>
    <p:sldId id="484" r:id="rId230"/>
    <p:sldId id="485" r:id="rId231"/>
    <p:sldId id="486" r:id="rId232"/>
    <p:sldId id="487" r:id="rId233"/>
    <p:sldId id="488" r:id="rId234"/>
    <p:sldId id="489" r:id="rId235"/>
    <p:sldId id="490" r:id="rId236"/>
    <p:sldId id="491" r:id="rId237"/>
    <p:sldId id="492" r:id="rId238"/>
    <p:sldId id="493" r:id="rId239"/>
    <p:sldId id="494" r:id="rId240"/>
    <p:sldId id="495" r:id="rId241"/>
    <p:sldId id="496" r:id="rId242"/>
    <p:sldId id="497" r:id="rId243"/>
    <p:sldId id="498" r:id="rId244"/>
    <p:sldId id="499" r:id="rId245"/>
    <p:sldId id="500" r:id="rId246"/>
    <p:sldId id="501" r:id="rId247"/>
    <p:sldId id="502" r:id="rId248"/>
    <p:sldId id="503" r:id="rId249"/>
    <p:sldId id="504" r:id="rId250"/>
    <p:sldId id="505" r:id="rId251"/>
    <p:sldId id="506" r:id="rId252"/>
    <p:sldId id="507" r:id="rId253"/>
    <p:sldId id="508" r:id="rId254"/>
    <p:sldId id="509" r:id="rId255"/>
    <p:sldId id="510" r:id="rId256"/>
    <p:sldId id="511" r:id="rId257"/>
    <p:sldId id="512" r:id="rId258"/>
    <p:sldId id="513" r:id="rId259"/>
    <p:sldId id="514" r:id="rId260"/>
    <p:sldId id="515" r:id="rId261"/>
    <p:sldId id="516" r:id="rId262"/>
    <p:sldId id="517" r:id="rId263"/>
    <p:sldId id="518" r:id="rId264"/>
    <p:sldId id="519" r:id="rId265"/>
    <p:sldId id="520" r:id="rId266"/>
    <p:sldId id="521" r:id="rId267"/>
    <p:sldId id="522" r:id="rId268"/>
    <p:sldId id="523" r:id="rId269"/>
    <p:sldId id="524" r:id="rId270"/>
    <p:sldId id="525" r:id="rId271"/>
    <p:sldId id="526" r:id="rId272"/>
    <p:sldId id="527" r:id="rId273"/>
    <p:sldId id="528" r:id="rId274"/>
    <p:sldId id="529" r:id="rId275"/>
    <p:sldId id="530" r:id="rId276"/>
    <p:sldId id="531" r:id="rId277"/>
    <p:sldId id="532" r:id="rId278"/>
    <p:sldId id="533" r:id="rId279"/>
    <p:sldId id="534" r:id="rId280"/>
    <p:sldId id="535" r:id="rId281"/>
    <p:sldId id="536" r:id="rId282"/>
    <p:sldId id="537" r:id="rId283"/>
    <p:sldId id="538" r:id="rId284"/>
    <p:sldId id="539" r:id="rId285"/>
    <p:sldId id="540" r:id="rId286"/>
    <p:sldId id="541" r:id="rId287"/>
    <p:sldId id="542" r:id="rId288"/>
    <p:sldId id="543" r:id="rId289"/>
    <p:sldId id="544" r:id="rId290"/>
    <p:sldId id="545" r:id="rId291"/>
    <p:sldId id="546" r:id="rId292"/>
    <p:sldId id="547" r:id="rId293"/>
    <p:sldId id="548" r:id="rId294"/>
    <p:sldId id="549" r:id="rId295"/>
    <p:sldId id="550" r:id="rId296"/>
    <p:sldId id="551" r:id="rId297"/>
    <p:sldId id="552" r:id="rId298"/>
    <p:sldId id="553" r:id="rId299"/>
    <p:sldId id="554" r:id="rId300"/>
    <p:sldId id="555" r:id="rId301"/>
    <p:sldId id="556" r:id="rId302"/>
    <p:sldId id="557" r:id="rId303"/>
    <p:sldId id="558" r:id="rId304"/>
    <p:sldId id="559" r:id="rId305"/>
    <p:sldId id="560" r:id="rId306"/>
  </p:sldIdLst>
  <p:sldSz cx="9144000" cy="6858000" type="screen4x3"/>
  <p:notesSz cx="6858000" cy="9144000"/>
  <p:defaultTextStyle>
    <a:defPPr>
      <a:defRPr lang="en-US"/>
    </a:defPPr>
    <a:lvl1pPr algn="r" rtl="0" fontAlgn="base">
      <a:spcBef>
        <a:spcPct val="0"/>
      </a:spcBef>
      <a:spcAft>
        <a:spcPct val="0"/>
      </a:spcAft>
      <a:defRPr kern="1200">
        <a:solidFill>
          <a:schemeClr val="tx1"/>
        </a:solidFill>
        <a:latin typeface="Garamond" pitchFamily="18" charset="0"/>
        <a:ea typeface="+mn-ea"/>
        <a:cs typeface="Arial" charset="0"/>
      </a:defRPr>
    </a:lvl1pPr>
    <a:lvl2pPr marL="457200" algn="r" rtl="0" fontAlgn="base">
      <a:spcBef>
        <a:spcPct val="0"/>
      </a:spcBef>
      <a:spcAft>
        <a:spcPct val="0"/>
      </a:spcAft>
      <a:defRPr kern="1200">
        <a:solidFill>
          <a:schemeClr val="tx1"/>
        </a:solidFill>
        <a:latin typeface="Garamond" pitchFamily="18" charset="0"/>
        <a:ea typeface="+mn-ea"/>
        <a:cs typeface="Arial" charset="0"/>
      </a:defRPr>
    </a:lvl2pPr>
    <a:lvl3pPr marL="914400" algn="r" rtl="0" fontAlgn="base">
      <a:spcBef>
        <a:spcPct val="0"/>
      </a:spcBef>
      <a:spcAft>
        <a:spcPct val="0"/>
      </a:spcAft>
      <a:defRPr kern="1200">
        <a:solidFill>
          <a:schemeClr val="tx1"/>
        </a:solidFill>
        <a:latin typeface="Garamond" pitchFamily="18" charset="0"/>
        <a:ea typeface="+mn-ea"/>
        <a:cs typeface="Arial" charset="0"/>
      </a:defRPr>
    </a:lvl3pPr>
    <a:lvl4pPr marL="1371600" algn="r" rtl="0" fontAlgn="base">
      <a:spcBef>
        <a:spcPct val="0"/>
      </a:spcBef>
      <a:spcAft>
        <a:spcPct val="0"/>
      </a:spcAft>
      <a:defRPr kern="1200">
        <a:solidFill>
          <a:schemeClr val="tx1"/>
        </a:solidFill>
        <a:latin typeface="Garamond" pitchFamily="18" charset="0"/>
        <a:ea typeface="+mn-ea"/>
        <a:cs typeface="Arial" charset="0"/>
      </a:defRPr>
    </a:lvl4pPr>
    <a:lvl5pPr marL="1828800" algn="r" rtl="0" fontAlgn="base">
      <a:spcBef>
        <a:spcPct val="0"/>
      </a:spcBef>
      <a:spcAft>
        <a:spcPct val="0"/>
      </a:spcAft>
      <a:defRPr kern="1200">
        <a:solidFill>
          <a:schemeClr val="tx1"/>
        </a:solidFill>
        <a:latin typeface="Garamond" pitchFamily="18" charset="0"/>
        <a:ea typeface="+mn-ea"/>
        <a:cs typeface="Arial" charset="0"/>
      </a:defRPr>
    </a:lvl5pPr>
    <a:lvl6pPr marL="2286000" algn="l" defTabSz="914400" rtl="0" eaLnBrk="1" latinLnBrk="0" hangingPunct="1">
      <a:defRPr kern="1200">
        <a:solidFill>
          <a:schemeClr val="tx1"/>
        </a:solidFill>
        <a:latin typeface="Garamond" pitchFamily="18" charset="0"/>
        <a:ea typeface="+mn-ea"/>
        <a:cs typeface="Arial" charset="0"/>
      </a:defRPr>
    </a:lvl6pPr>
    <a:lvl7pPr marL="2743200" algn="l" defTabSz="914400" rtl="0" eaLnBrk="1" latinLnBrk="0" hangingPunct="1">
      <a:defRPr kern="1200">
        <a:solidFill>
          <a:schemeClr val="tx1"/>
        </a:solidFill>
        <a:latin typeface="Garamond" pitchFamily="18" charset="0"/>
        <a:ea typeface="+mn-ea"/>
        <a:cs typeface="Arial" charset="0"/>
      </a:defRPr>
    </a:lvl7pPr>
    <a:lvl8pPr marL="3200400" algn="l" defTabSz="914400" rtl="0" eaLnBrk="1" latinLnBrk="0" hangingPunct="1">
      <a:defRPr kern="1200">
        <a:solidFill>
          <a:schemeClr val="tx1"/>
        </a:solidFill>
        <a:latin typeface="Garamond" pitchFamily="18" charset="0"/>
        <a:ea typeface="+mn-ea"/>
        <a:cs typeface="Arial" charset="0"/>
      </a:defRPr>
    </a:lvl8pPr>
    <a:lvl9pPr marL="3657600" algn="l" defTabSz="914400" rtl="0" eaLnBrk="1" latinLnBrk="0" hangingPunct="1">
      <a:defRPr kern="1200">
        <a:solidFill>
          <a:schemeClr val="tx1"/>
        </a:solidFill>
        <a:latin typeface="Garamond"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99FF"/>
    <a:srgbClr val="FF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303" Type="http://schemas.openxmlformats.org/officeDocument/2006/relationships/slide" Target="slides/slide302.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268" Type="http://schemas.openxmlformats.org/officeDocument/2006/relationships/slide" Target="slides/slide267.xml"/><Relationship Id="rId289" Type="http://schemas.openxmlformats.org/officeDocument/2006/relationships/slide" Target="slides/slide288.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79" Type="http://schemas.openxmlformats.org/officeDocument/2006/relationships/slide" Target="slides/slide278.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slide" Target="slides/slide279.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291" Type="http://schemas.openxmlformats.org/officeDocument/2006/relationships/slide" Target="slides/slide290.xml"/><Relationship Id="rId305" Type="http://schemas.openxmlformats.org/officeDocument/2006/relationships/slide" Target="slides/slide304.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slide" Target="slides/slide291.xml"/><Relationship Id="rId306" Type="http://schemas.openxmlformats.org/officeDocument/2006/relationships/slide" Target="slides/slide305.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slide" Target="slides/slide239.xml"/><Relationship Id="rId245" Type="http://schemas.openxmlformats.org/officeDocument/2006/relationships/slide" Target="slides/slide244.xml"/><Relationship Id="rId261" Type="http://schemas.openxmlformats.org/officeDocument/2006/relationships/slide" Target="slides/slide260.xml"/><Relationship Id="rId266" Type="http://schemas.openxmlformats.org/officeDocument/2006/relationships/slide" Target="slides/slide265.xml"/><Relationship Id="rId287" Type="http://schemas.openxmlformats.org/officeDocument/2006/relationships/slide" Target="slides/slide286.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282" Type="http://schemas.openxmlformats.org/officeDocument/2006/relationships/slide" Target="slides/slide28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1" Type="http://schemas.openxmlformats.org/officeDocument/2006/relationships/slide" Target="slides/slide250.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72" Type="http://schemas.openxmlformats.org/officeDocument/2006/relationships/slide" Target="slides/slide271.xml"/><Relationship Id="rId293" Type="http://schemas.openxmlformats.org/officeDocument/2006/relationships/slide" Target="slides/slide292.xml"/><Relationship Id="rId302" Type="http://schemas.openxmlformats.org/officeDocument/2006/relationships/slide" Target="slides/slide301.xml"/><Relationship Id="rId30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262" Type="http://schemas.openxmlformats.org/officeDocument/2006/relationships/slide" Target="slides/slide261.xml"/><Relationship Id="rId283" Type="http://schemas.openxmlformats.org/officeDocument/2006/relationships/slide" Target="slides/slide282.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presProps" Target="presProps.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viewProps" Target="view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theme" Target="theme/theme1.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tableStyles" Target="tableStyles.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3153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fld id="{9927D86F-E2B1-40C1-BAFA-DDB7E8B7CA9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7"/>
          <p:cNvSpPr>
            <a:spLocks noGrp="1" noChangeArrowheads="1"/>
          </p:cNvSpPr>
          <p:nvPr>
            <p:ph type="sldNum" sz="quarter" idx="5"/>
          </p:nvPr>
        </p:nvSpPr>
        <p:spPr>
          <a:noFill/>
        </p:spPr>
        <p:txBody>
          <a:bodyPr/>
          <a:lstStyle/>
          <a:p>
            <a:fld id="{EA3CD0D4-885C-4C66-9E99-C61CEECBBF9A}" type="slidenum">
              <a:rPr lang="en-US" smtClean="0"/>
              <a:pPr/>
              <a:t>4</a:t>
            </a:fld>
            <a:endParaRPr lang="en-US" smtClean="0"/>
          </a:p>
        </p:txBody>
      </p:sp>
      <p:sp>
        <p:nvSpPr>
          <p:cNvPr id="316419" name="Rectangle 2"/>
          <p:cNvSpPr>
            <a:spLocks noGrp="1" noRot="1" noChangeAspect="1" noChangeArrowheads="1" noTextEdit="1"/>
          </p:cNvSpPr>
          <p:nvPr>
            <p:ph type="sldImg"/>
          </p:nvPr>
        </p:nvSpPr>
        <p:spPr>
          <a:ln/>
        </p:spPr>
      </p:sp>
      <p:sp>
        <p:nvSpPr>
          <p:cNvPr id="316420"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7"/>
          <p:cNvSpPr>
            <a:spLocks noGrp="1" noChangeArrowheads="1"/>
          </p:cNvSpPr>
          <p:nvPr>
            <p:ph type="sldNum" sz="quarter" idx="5"/>
          </p:nvPr>
        </p:nvSpPr>
        <p:spPr>
          <a:noFill/>
        </p:spPr>
        <p:txBody>
          <a:bodyPr/>
          <a:lstStyle/>
          <a:p>
            <a:fld id="{F1CE69BF-8769-4C6A-8559-2A2190339C15}" type="slidenum">
              <a:rPr lang="en-US" smtClean="0"/>
              <a:pPr/>
              <a:t>5</a:t>
            </a:fld>
            <a:endParaRPr lang="en-US" smtClean="0"/>
          </a:p>
        </p:txBody>
      </p:sp>
      <p:sp>
        <p:nvSpPr>
          <p:cNvPr id="317443" name="Rectangle 2"/>
          <p:cNvSpPr>
            <a:spLocks noGrp="1" noRot="1" noChangeAspect="1" noChangeArrowheads="1" noTextEdit="1"/>
          </p:cNvSpPr>
          <p:nvPr>
            <p:ph type="sldImg"/>
          </p:nvPr>
        </p:nvSpPr>
        <p:spPr>
          <a:ln/>
        </p:spPr>
      </p:sp>
      <p:sp>
        <p:nvSpPr>
          <p:cNvPr id="317444"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Rectangle 7"/>
          <p:cNvSpPr>
            <a:spLocks noGrp="1" noChangeArrowheads="1"/>
          </p:cNvSpPr>
          <p:nvPr>
            <p:ph type="sldNum" sz="quarter" idx="5"/>
          </p:nvPr>
        </p:nvSpPr>
        <p:spPr>
          <a:noFill/>
        </p:spPr>
        <p:txBody>
          <a:bodyPr/>
          <a:lstStyle/>
          <a:p>
            <a:fld id="{175E0A35-8240-4B55-8F03-CDBF43D6166C}" type="slidenum">
              <a:rPr lang="en-US" smtClean="0"/>
              <a:pPr/>
              <a:t>211</a:t>
            </a:fld>
            <a:endParaRPr lang="en-US" smtClean="0"/>
          </a:p>
        </p:txBody>
      </p:sp>
      <p:sp>
        <p:nvSpPr>
          <p:cNvPr id="318467" name="Rectangle 2"/>
          <p:cNvSpPr>
            <a:spLocks noGrp="1" noRot="1" noChangeAspect="1" noChangeArrowheads="1" noTextEdit="1"/>
          </p:cNvSpPr>
          <p:nvPr>
            <p:ph type="sldImg"/>
          </p:nvPr>
        </p:nvSpPr>
        <p:spPr>
          <a:ln/>
        </p:spPr>
      </p:sp>
      <p:sp>
        <p:nvSpPr>
          <p:cNvPr id="3184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14348" y="1928802"/>
            <a:ext cx="7772400" cy="1470025"/>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lvl1pPr>
              <a:defRPr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8100" dir="2700000" algn="tl" rotWithShape="0">
                    <a:prstClr val="black">
                      <a:alpha val="40000"/>
                    </a:prstClr>
                  </a:outerShdw>
                  <a:reflection blurRad="6350" stA="55000" endA="300" endPos="45500" dir="5400000" sy="-100000" algn="bl" rotWithShape="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142976" y="3714752"/>
            <a:ext cx="6400800" cy="1752600"/>
          </a:xfrm>
        </p:spPr>
        <p:txBody>
          <a:bodyPr/>
          <a:lstStyle>
            <a:lvl1pPr marL="0" indent="0" algn="ctr">
              <a:buNone/>
              <a:defRPr b="0" cap="none" spc="0">
                <a:ln>
                  <a:noFill/>
                </a:ln>
                <a:solidFill>
                  <a:schemeClr val="tx1"/>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2"/>
          <p:cNvSpPr>
            <a:spLocks noGrp="1" noChangeArrowheads="1"/>
          </p:cNvSpPr>
          <p:nvPr>
            <p:ph type="dt" sz="half" idx="10"/>
          </p:nvPr>
        </p:nvSpPr>
        <p:spPr>
          <a:xfrm>
            <a:off x="457200" y="6251575"/>
            <a:ext cx="2133600" cy="476250"/>
          </a:xfrm>
          <a:prstGeom prst="rect">
            <a:avLst/>
          </a:prstGeom>
        </p:spPr>
        <p:txBody>
          <a:bodyPr/>
          <a:lstStyle>
            <a:lvl1pPr>
              <a:defRPr/>
            </a:lvl1pPr>
          </a:lstStyle>
          <a:p>
            <a:pPr>
              <a:defRPr/>
            </a:pPr>
            <a:endParaRPr lang="en-US"/>
          </a:p>
        </p:txBody>
      </p:sp>
      <p:sp>
        <p:nvSpPr>
          <p:cNvPr id="4" name="Rectangle 3"/>
          <p:cNvSpPr>
            <a:spLocks noGrp="1" noChangeArrowheads="1"/>
          </p:cNvSpPr>
          <p:nvPr>
            <p:ph type="sldNum" sz="quarter" idx="11"/>
          </p:nvPr>
        </p:nvSpPr>
        <p:spPr>
          <a:xfrm>
            <a:off x="6553200" y="6248400"/>
            <a:ext cx="2133600" cy="476250"/>
          </a:xfrm>
          <a:prstGeom prst="rect">
            <a:avLst/>
          </a:prstGeom>
        </p:spPr>
        <p:txBody>
          <a:bodyPr/>
          <a:lstStyle>
            <a:lvl1pPr>
              <a:defRPr/>
            </a:lvl1pPr>
          </a:lstStyle>
          <a:p>
            <a:pPr>
              <a:defRPr/>
            </a:pPr>
            <a:fld id="{C76746B7-E0B8-43B4-96ED-52498404C47F}" type="slidenum">
              <a:rPr lang="en-US"/>
              <a:pPr>
                <a:defRPr/>
              </a:pPr>
              <a:t>‹#›</a:t>
            </a:fld>
            <a:endParaRPr lang="en-US"/>
          </a:p>
        </p:txBody>
      </p:sp>
      <p:sp>
        <p:nvSpPr>
          <p:cNvPr id="5" name="Rectangle 14"/>
          <p:cNvSpPr>
            <a:spLocks noGrp="1" noChangeArrowheads="1"/>
          </p:cNvSpPr>
          <p:nvPr>
            <p:ph type="ftr" sz="quarter" idx="12"/>
          </p:nvPr>
        </p:nvSpPr>
        <p:spPr>
          <a:xfrm>
            <a:off x="3124200" y="6248400"/>
            <a:ext cx="2895600" cy="476250"/>
          </a:xfrm>
          <a:prstGeom prst="rect">
            <a:avLst/>
          </a:prstGeom>
        </p:spPr>
        <p:txBody>
          <a:bodyPr/>
          <a:lstStyle>
            <a:lvl1pPr>
              <a:defRPr/>
            </a:lvl1pPr>
          </a:lstStyle>
          <a:p>
            <a:pPr>
              <a:defRPr/>
            </a:pP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2"/>
          <p:cNvSpPr>
            <a:spLocks noGrp="1" noChangeArrowheads="1"/>
          </p:cNvSpPr>
          <p:nvPr>
            <p:ph type="dt" sz="half" idx="10"/>
          </p:nvPr>
        </p:nvSpPr>
        <p:spPr>
          <a:xfrm>
            <a:off x="457200" y="6251575"/>
            <a:ext cx="2133600" cy="476250"/>
          </a:xfrm>
          <a:prstGeom prst="rect">
            <a:avLst/>
          </a:prstGeom>
        </p:spPr>
        <p:txBody>
          <a:bodyPr/>
          <a:lstStyle>
            <a:lvl1pPr>
              <a:defRPr/>
            </a:lvl1pPr>
          </a:lstStyle>
          <a:p>
            <a:pPr>
              <a:defRPr/>
            </a:pPr>
            <a:endParaRPr lang="en-US"/>
          </a:p>
        </p:txBody>
      </p:sp>
      <p:sp>
        <p:nvSpPr>
          <p:cNvPr id="7" name="Rectangle 3"/>
          <p:cNvSpPr>
            <a:spLocks noGrp="1" noChangeArrowheads="1"/>
          </p:cNvSpPr>
          <p:nvPr>
            <p:ph type="sldNum" sz="quarter" idx="11"/>
          </p:nvPr>
        </p:nvSpPr>
        <p:spPr>
          <a:xfrm>
            <a:off x="6553200" y="6248400"/>
            <a:ext cx="2133600" cy="476250"/>
          </a:xfrm>
          <a:prstGeom prst="rect">
            <a:avLst/>
          </a:prstGeom>
        </p:spPr>
        <p:txBody>
          <a:bodyPr/>
          <a:lstStyle>
            <a:lvl1pPr>
              <a:defRPr/>
            </a:lvl1pPr>
          </a:lstStyle>
          <a:p>
            <a:pPr>
              <a:defRPr/>
            </a:pPr>
            <a:fld id="{08941668-B17C-4038-8EA5-A470873C95AC}" type="slidenum">
              <a:rPr lang="en-US"/>
              <a:pPr>
                <a:defRPr/>
              </a:pPr>
              <a:t>‹#›</a:t>
            </a:fld>
            <a:endParaRPr lang="en-US"/>
          </a:p>
        </p:txBody>
      </p:sp>
      <p:sp>
        <p:nvSpPr>
          <p:cNvPr id="8" name="Rectangle 14"/>
          <p:cNvSpPr>
            <a:spLocks noGrp="1" noChangeArrowheads="1"/>
          </p:cNvSpPr>
          <p:nvPr>
            <p:ph type="ftr" sz="quarter" idx="12"/>
          </p:nvPr>
        </p:nvSpPr>
        <p:spPr>
          <a:xfrm>
            <a:off x="3124200" y="6248400"/>
            <a:ext cx="2895600" cy="476250"/>
          </a:xfrm>
          <a:prstGeom prst="rect">
            <a:avLst/>
          </a:prstGeom>
        </p:spPr>
        <p:txBody>
          <a:bodyPr/>
          <a:lstStyle>
            <a:lvl1pPr>
              <a:defRPr/>
            </a:lvl1pPr>
          </a:lstStyle>
          <a:p>
            <a:pPr>
              <a:defRPr/>
            </a:pPr>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42852"/>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 id="2147483762" r:id="rId13"/>
  </p:sldLayoutIdLst>
  <p:txStyles>
    <p:titleStyle>
      <a:lvl1pPr algn="ctr" defTabSz="914400" rtl="0" eaLnBrk="1" latinLnBrk="0" hangingPunct="1">
        <a:spcBef>
          <a:spcPct val="0"/>
        </a:spcBef>
        <a:buNone/>
        <a:defRPr sz="4400" b="1" kern="1200" cap="none" spc="50">
          <a:ln w="13500">
            <a:solidFill>
              <a:schemeClr val="accent1">
                <a:shade val="2500"/>
                <a:alpha val="6500"/>
              </a:schemeClr>
            </a:solidFill>
            <a:prstDash val="solid"/>
          </a:ln>
          <a:solidFill>
            <a:schemeClr val="accent1">
              <a:tint val="3000"/>
              <a:alpha val="95000"/>
            </a:schemeClr>
          </a:solidFill>
          <a:effectLst>
            <a:outerShdw blurRad="50800" dist="38100" dir="2700000" algn="tl"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effectLst>
            <a:outerShdw blurRad="38100" dist="38100" dir="2700000" algn="tl">
              <a:srgbClr val="000000">
                <a:alpha val="43137"/>
              </a:srgbClr>
            </a:outerShdw>
          </a:effectLst>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effectLst>
            <a:outerShdw blurRad="38100" dist="38100" dir="2700000" algn="tl">
              <a:srgbClr val="000000">
                <a:alpha val="43137"/>
              </a:srgbClr>
            </a:outerShdw>
          </a:effectLst>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effectLst>
            <a:outerShdw blurRad="38100" dist="38100" dir="2700000" algn="tl">
              <a:srgbClr val="000000">
                <a:alpha val="43137"/>
              </a:srgbClr>
            </a:outerShdw>
          </a:effectLst>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effectLst>
            <a:outerShdw blurRad="38100" dist="38100" dir="2700000" algn="tl">
              <a:srgbClr val="000000">
                <a:alpha val="43137"/>
              </a:srgbClr>
            </a:outerShdw>
          </a:effectLst>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effectLst>
            <a:outerShdw blurRad="38100" dist="38100" dir="2700000" algn="tl">
              <a:srgbClr val="000000">
                <a:alpha val="43137"/>
              </a:srgbClr>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3.xml"/><Relationship Id="rId1" Type="http://schemas.openxmlformats.org/officeDocument/2006/relationships/vmlDrawing" Target="../drawings/vmlDrawing2.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26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0.emf"/><Relationship Id="rId5" Type="http://schemas.openxmlformats.org/officeDocument/2006/relationships/image" Target="../media/image9.wmf"/><Relationship Id="rId4" Type="http://schemas.openxmlformats.org/officeDocument/2006/relationships/oleObject" Target="../embeddings/oleObject9.bin"/></Relationships>
</file>

<file path=ppt/slides/_rels/slide26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1113" y="6421438"/>
            <a:ext cx="1681162" cy="320675"/>
          </a:xfrm>
          <a:prstGeom prst="rect">
            <a:avLst/>
          </a:prstGeom>
          <a:noFill/>
          <a:ln w="9525">
            <a:noFill/>
            <a:miter lim="800000"/>
            <a:headEnd/>
            <a:tailEnd/>
          </a:ln>
        </p:spPr>
        <p:txBody>
          <a:bodyPr>
            <a:spAutoFit/>
          </a:bodyPr>
          <a:lstStyle/>
          <a:p>
            <a:pPr algn="ctr" rtl="1">
              <a:spcBef>
                <a:spcPct val="50000"/>
              </a:spcBef>
            </a:pPr>
            <a:endParaRPr lang="en-US" sz="1500" b="1">
              <a:latin typeface="Arial" charset="0"/>
              <a:cs typeface="Nazanin" pitchFamily="2" charset="-78"/>
            </a:endParaRPr>
          </a:p>
        </p:txBody>
      </p:sp>
      <p:sp>
        <p:nvSpPr>
          <p:cNvPr id="5123" name="Text Box 3"/>
          <p:cNvSpPr txBox="1">
            <a:spLocks noChangeArrowheads="1"/>
          </p:cNvSpPr>
          <p:nvPr/>
        </p:nvSpPr>
        <p:spPr bwMode="auto">
          <a:xfrm>
            <a:off x="152400" y="4038600"/>
            <a:ext cx="8893175" cy="488950"/>
          </a:xfrm>
          <a:prstGeom prst="rect">
            <a:avLst/>
          </a:prstGeom>
          <a:noFill/>
          <a:ln w="9525" algn="ctr">
            <a:noFill/>
            <a:miter lim="800000"/>
            <a:headEnd/>
            <a:tailEnd/>
          </a:ln>
        </p:spPr>
        <p:txBody>
          <a:bodyPr>
            <a:spAutoFit/>
          </a:bodyPr>
          <a:lstStyle/>
          <a:p>
            <a:pPr algn="ctr" rtl="1">
              <a:spcBef>
                <a:spcPct val="50000"/>
              </a:spcBef>
            </a:pPr>
            <a:r>
              <a:rPr lang="fa-IR" sz="2600" b="1">
                <a:solidFill>
                  <a:schemeClr val="hlink"/>
                </a:solidFill>
                <a:latin typeface="Arial" charset="0"/>
                <a:cs typeface="B Koodak" pitchFamily="2" charset="-78"/>
              </a:rPr>
              <a:t>تهيه كننده اسلايدها: دكتر عباس خدابخش،  عضو هيأت علمي دانشگاه  پيام نور </a:t>
            </a:r>
            <a:endParaRPr lang="en-US" sz="2600" b="1">
              <a:solidFill>
                <a:schemeClr val="hlink"/>
              </a:solidFill>
              <a:latin typeface="Arial" charset="0"/>
              <a:cs typeface="B Koodak" pitchFamily="2" charset="-78"/>
            </a:endParaRPr>
          </a:p>
        </p:txBody>
      </p:sp>
      <p:sp>
        <p:nvSpPr>
          <p:cNvPr id="9220" name="Rectangle 5"/>
          <p:cNvSpPr>
            <a:spLocks noGrp="1" noChangeArrowheads="1"/>
          </p:cNvSpPr>
          <p:nvPr>
            <p:ph/>
          </p:nvPr>
        </p:nvSpPr>
        <p:spPr>
          <a:xfrm>
            <a:off x="0" y="2286000"/>
            <a:ext cx="8893175" cy="695325"/>
          </a:xfrm>
        </p:spPr>
        <p:txBody>
          <a:bodyPr/>
          <a:lstStyle/>
          <a:p>
            <a:pPr marL="0" indent="0" algn="just" rtl="1">
              <a:lnSpc>
                <a:spcPct val="90000"/>
              </a:lnSpc>
              <a:buFont typeface="Wingdings" pitchFamily="2" charset="2"/>
              <a:buNone/>
            </a:pPr>
            <a:r>
              <a:rPr lang="fa-IR" sz="2800" smtClean="0">
                <a:solidFill>
                  <a:schemeClr val="folHlink"/>
                </a:solidFill>
              </a:rPr>
              <a:t>از دروس پايه دوره کارشناسي مديريت و حسابداري   به ارزش سه واحد</a:t>
            </a:r>
            <a:endParaRPr lang="en-US" sz="2800" smtClean="0">
              <a:solidFill>
                <a:schemeClr val="folHlink"/>
              </a:solidFill>
            </a:endParaRPr>
          </a:p>
        </p:txBody>
      </p:sp>
      <p:sp>
        <p:nvSpPr>
          <p:cNvPr id="5124" name="Rectangle 4"/>
          <p:cNvSpPr>
            <a:spLocks noGrp="1" noRot="1" noChangeArrowheads="1"/>
          </p:cNvSpPr>
          <p:nvPr>
            <p:ph type="ctrTitle" idx="4294967295"/>
          </p:nvPr>
        </p:nvSpPr>
        <p:spPr>
          <a:xfrm>
            <a:off x="0" y="1143000"/>
            <a:ext cx="9144000" cy="1089025"/>
          </a:xfrm>
        </p:spPr>
        <p:txBody>
          <a:bodyPr rtlCol="0">
            <a:normAutofit fontScale="90000"/>
          </a:bodyPr>
          <a:lstStyle/>
          <a:p>
            <a:pPr fontAlgn="auto">
              <a:spcAft>
                <a:spcPts val="0"/>
              </a:spcAft>
              <a:defRPr/>
            </a:pPr>
            <a:r>
              <a:rPr lang="fa-IR" sz="5800" dirty="0" smtClean="0">
                <a:solidFill>
                  <a:schemeClr val="accent1">
                    <a:tint val="3000"/>
                    <a:alpha val="95000"/>
                  </a:schemeClr>
                </a:solidFill>
                <a:cs typeface="Titr" pitchFamily="2" charset="-78"/>
              </a:rPr>
              <a:t>مقدمه اي بر روش تحقيق در مديريت</a:t>
            </a:r>
            <a:r>
              <a:rPr lang="fa-IR" sz="12000" dirty="0" smtClean="0">
                <a:solidFill>
                  <a:schemeClr val="accent1">
                    <a:tint val="3000"/>
                    <a:alpha val="95000"/>
                  </a:schemeClr>
                </a:solidFill>
                <a:cs typeface="Titr" pitchFamily="2" charset="-78"/>
              </a:rPr>
              <a:t> </a:t>
            </a:r>
            <a:endParaRPr lang="en-US" sz="12000" dirty="0" smtClean="0">
              <a:solidFill>
                <a:schemeClr val="accent1">
                  <a:tint val="3000"/>
                  <a:alpha val="95000"/>
                </a:schemeClr>
              </a:solidFill>
              <a:cs typeface="Titr" pitchFamily="2" charset="-78"/>
            </a:endParaRPr>
          </a:p>
        </p:txBody>
      </p:sp>
      <p:sp>
        <p:nvSpPr>
          <p:cNvPr id="9222" name="Text Box 8"/>
          <p:cNvSpPr txBox="1">
            <a:spLocks noChangeArrowheads="1"/>
          </p:cNvSpPr>
          <p:nvPr/>
        </p:nvSpPr>
        <p:spPr bwMode="auto">
          <a:xfrm>
            <a:off x="-76200" y="2924175"/>
            <a:ext cx="9117013" cy="885825"/>
          </a:xfrm>
          <a:prstGeom prst="rect">
            <a:avLst/>
          </a:prstGeom>
          <a:noFill/>
          <a:ln w="9525" algn="ctr">
            <a:noFill/>
            <a:miter lim="800000"/>
            <a:headEnd/>
            <a:tailEnd/>
          </a:ln>
        </p:spPr>
        <p:txBody>
          <a:bodyPr>
            <a:spAutoFit/>
          </a:bodyPr>
          <a:lstStyle/>
          <a:p>
            <a:pPr algn="ctr"/>
            <a:r>
              <a:rPr lang="fa-IR" sz="2600" b="1" dirty="0">
                <a:latin typeface="Arial" charset="0"/>
                <a:cs typeface="Mitra" pitchFamily="2" charset="-78"/>
              </a:rPr>
              <a:t>منبع: کتاب ”مقدمه اي بر روش تحقيق در علوم انساني “</a:t>
            </a:r>
          </a:p>
          <a:p>
            <a:pPr algn="ctr"/>
            <a:r>
              <a:rPr lang="fa-IR" sz="2600" b="1" dirty="0">
                <a:latin typeface="Arial" charset="0"/>
                <a:cs typeface="Mitra" pitchFamily="2" charset="-78"/>
              </a:rPr>
              <a:t> مؤلف: دکتر محمد رضا حافظ نيا؛ انتشارات سمت </a:t>
            </a:r>
            <a:endParaRPr lang="en-US" sz="2600" b="1" dirty="0">
              <a:latin typeface="Arial" charset="0"/>
              <a:cs typeface="Mitra"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500"/>
                                  </p:stCondLst>
                                  <p:childTnLst>
                                    <p:set>
                                      <p:cBhvr>
                                        <p:cTn id="6" dur="1" fill="hold">
                                          <p:stCondLst>
                                            <p:cond delay="0"/>
                                          </p:stCondLst>
                                        </p:cTn>
                                        <p:tgtEl>
                                          <p:spTgt spid="5123"/>
                                        </p:tgtEl>
                                        <p:attrNameLst>
                                          <p:attrName>style.visibility</p:attrName>
                                        </p:attrNameLst>
                                      </p:cBhvr>
                                      <p:to>
                                        <p:strVal val="visible"/>
                                      </p:to>
                                    </p:set>
                                    <p:animEffect transition="in" filter="box(in)">
                                      <p:cBhvr>
                                        <p:cTn id="7" dur="500"/>
                                        <p:tgtEl>
                                          <p:spTgt spid="5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a:xfrm>
            <a:off x="684213" y="765175"/>
            <a:ext cx="7772400" cy="1150938"/>
          </a:xfrm>
        </p:spPr>
        <p:txBody>
          <a:bodyPr/>
          <a:lstStyle/>
          <a:p>
            <a:r>
              <a:rPr lang="fa-IR" smtClean="0"/>
              <a:t>ديدگاه ساختاري</a:t>
            </a:r>
            <a:endParaRPr lang="en-US" smtClean="0"/>
          </a:p>
        </p:txBody>
      </p:sp>
      <p:sp>
        <p:nvSpPr>
          <p:cNvPr id="17411" name="Rectangle 3"/>
          <p:cNvSpPr>
            <a:spLocks noGrp="1" noChangeArrowheads="1"/>
          </p:cNvSpPr>
          <p:nvPr>
            <p:ph type="subTitle" idx="1"/>
          </p:nvPr>
        </p:nvSpPr>
        <p:spPr>
          <a:xfrm>
            <a:off x="611188" y="2852738"/>
            <a:ext cx="7632700" cy="2786062"/>
          </a:xfrm>
        </p:spPr>
        <p:txBody>
          <a:bodyPr rtlCol="0">
            <a:normAutofit/>
          </a:bodyPr>
          <a:lstStyle/>
          <a:p>
            <a:pPr algn="r" fontAlgn="auto">
              <a:spcAft>
                <a:spcPts val="0"/>
              </a:spcAft>
              <a:buFont typeface="Arial" pitchFamily="34" charset="0"/>
              <a:buNone/>
              <a:defRPr/>
            </a:pPr>
            <a:r>
              <a:rPr lang="fa-IR" smtClean="0"/>
              <a:t>اين ديدگاه شامل دو رويکرد است:</a:t>
            </a:r>
          </a:p>
          <a:p>
            <a:pPr algn="r" fontAlgn="auto">
              <a:spcAft>
                <a:spcPts val="0"/>
              </a:spcAft>
              <a:buFontTx/>
              <a:buNone/>
              <a:defRPr/>
            </a:pPr>
            <a:r>
              <a:rPr lang="fa-IR" smtClean="0"/>
              <a:t>الف-نظريه لاکاتوش درباره برنامه هاي پژوهشي</a:t>
            </a:r>
          </a:p>
          <a:p>
            <a:pPr algn="r" fontAlgn="auto">
              <a:spcAft>
                <a:spcPts val="0"/>
              </a:spcAft>
              <a:buFontTx/>
              <a:buNone/>
              <a:defRPr/>
            </a:pPr>
            <a:r>
              <a:rPr lang="fa-IR" smtClean="0"/>
              <a:t>ب-نظريه توماس کوهن درباره پاراديم ها و انقلاب هاي علمي</a:t>
            </a:r>
            <a:endParaRPr lang="en-US" smtClean="0"/>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subTitle" idx="1"/>
          </p:nvPr>
        </p:nvSpPr>
        <p:spPr>
          <a:xfrm>
            <a:off x="539750" y="404813"/>
            <a:ext cx="7920038" cy="5976937"/>
          </a:xfrm>
        </p:spPr>
        <p:txBody>
          <a:bodyPr rtlCol="0">
            <a:normAutofit/>
          </a:bodyPr>
          <a:lstStyle/>
          <a:p>
            <a:pPr algn="r" fontAlgn="auto">
              <a:spcAft>
                <a:spcPts val="0"/>
              </a:spcAft>
              <a:buFont typeface="Arial" pitchFamily="34" charset="0"/>
              <a:buNone/>
              <a:defRPr/>
            </a:pPr>
            <a:r>
              <a:rPr lang="fa-IR" smtClean="0"/>
              <a:t>محقق بر اساس بررسيهاي اوليه و نيز مطالعه ادبيات تحقيق اقدام به تعيين متغيرهاي مورد مطالعه کرده ، آنها را فهرست مي نمايد و در قالب يک مدل تجزيه اي و تفکيکي تدوين مي کند تا بدين وسيله راهنماي نظري تحقيق خود را تهيه نمايد.</a:t>
            </a:r>
          </a:p>
          <a:p>
            <a:pPr algn="r" fontAlgn="auto">
              <a:spcAft>
                <a:spcPts val="0"/>
              </a:spcAft>
              <a:buFont typeface="Arial" pitchFamily="34" charset="0"/>
              <a:buNone/>
              <a:defRPr/>
            </a:pPr>
            <a:r>
              <a:rPr lang="fa-IR" smtClean="0"/>
              <a:t>مثلا اگر محقق بخواهد وضعيت معلمان متوسطه يک شهرستان را مطالعه کند بايد فهرست متغيرها را تنظيم نمايد و سپس مدل انشعابي و تفکيکي آن را تهيه کند :</a:t>
            </a:r>
          </a:p>
          <a:p>
            <a:pPr algn="r" fontAlgn="auto">
              <a:spcAft>
                <a:spcPts val="0"/>
              </a:spcAft>
              <a:buFont typeface="Arial" pitchFamily="34" charset="0"/>
              <a:buNone/>
              <a:defRPr/>
            </a:pPr>
            <a:r>
              <a:rPr lang="fa-IR" smtClean="0"/>
              <a:t>...</a:t>
            </a:r>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en-US" smtClean="0"/>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subTitle" idx="1"/>
          </p:nvPr>
        </p:nvSpPr>
        <p:spPr>
          <a:xfrm>
            <a:off x="179388" y="1052513"/>
            <a:ext cx="8713787" cy="5329237"/>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متغيرها ي توصيفي شامل سن ، جنس ، تحصيلات ،سابقه تدريس نحوه تدريس ، تعداد فرزندان ، وضعيت تا هل ، وضع مسکن ، و نظاير آن که مدل تفصيلي آن را به اين شکل مي توان تنظيم کرد :</a:t>
            </a:r>
            <a:endParaRPr lang="en-US" smtClean="0"/>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ChangeArrowheads="1"/>
          </p:cNvSpPr>
          <p:nvPr/>
        </p:nvSpPr>
        <p:spPr bwMode="auto">
          <a:xfrm>
            <a:off x="1835150" y="6165850"/>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مرد</a:t>
            </a:r>
            <a:endParaRPr lang="en-US"/>
          </a:p>
        </p:txBody>
      </p:sp>
      <p:sp>
        <p:nvSpPr>
          <p:cNvPr id="111619" name="Rectangle 3"/>
          <p:cNvSpPr>
            <a:spLocks noChangeArrowheads="1"/>
          </p:cNvSpPr>
          <p:nvPr/>
        </p:nvSpPr>
        <p:spPr bwMode="auto">
          <a:xfrm>
            <a:off x="1906588" y="1917700"/>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بالاتر از 55</a:t>
            </a:r>
            <a:endParaRPr lang="en-US"/>
          </a:p>
        </p:txBody>
      </p:sp>
      <p:sp>
        <p:nvSpPr>
          <p:cNvPr id="111620" name="Rectangle 4"/>
          <p:cNvSpPr>
            <a:spLocks noChangeArrowheads="1"/>
          </p:cNvSpPr>
          <p:nvPr/>
        </p:nvSpPr>
        <p:spPr bwMode="auto">
          <a:xfrm>
            <a:off x="1908175" y="1341438"/>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55-45</a:t>
            </a:r>
            <a:endParaRPr lang="en-US"/>
          </a:p>
        </p:txBody>
      </p:sp>
      <p:sp>
        <p:nvSpPr>
          <p:cNvPr id="111621" name="Rectangle 5"/>
          <p:cNvSpPr>
            <a:spLocks noChangeArrowheads="1"/>
          </p:cNvSpPr>
          <p:nvPr/>
        </p:nvSpPr>
        <p:spPr bwMode="auto">
          <a:xfrm>
            <a:off x="1906588" y="765175"/>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45-35</a:t>
            </a:r>
            <a:endParaRPr lang="en-US"/>
          </a:p>
        </p:txBody>
      </p:sp>
      <p:sp>
        <p:nvSpPr>
          <p:cNvPr id="111622" name="Rectangle 6"/>
          <p:cNvSpPr>
            <a:spLocks noChangeArrowheads="1"/>
          </p:cNvSpPr>
          <p:nvPr/>
        </p:nvSpPr>
        <p:spPr bwMode="auto">
          <a:xfrm>
            <a:off x="250825" y="3716338"/>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تحصيلات </a:t>
            </a:r>
            <a:endParaRPr lang="en-US"/>
          </a:p>
        </p:txBody>
      </p:sp>
      <p:sp>
        <p:nvSpPr>
          <p:cNvPr id="111623" name="Rectangle 7"/>
          <p:cNvSpPr>
            <a:spLocks noChangeArrowheads="1"/>
          </p:cNvSpPr>
          <p:nvPr/>
        </p:nvSpPr>
        <p:spPr bwMode="auto">
          <a:xfrm>
            <a:off x="179388" y="1052513"/>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سن</a:t>
            </a:r>
            <a:endParaRPr lang="en-US"/>
          </a:p>
        </p:txBody>
      </p:sp>
      <p:sp>
        <p:nvSpPr>
          <p:cNvPr id="111624" name="Rectangle 8"/>
          <p:cNvSpPr>
            <a:spLocks noChangeArrowheads="1"/>
          </p:cNvSpPr>
          <p:nvPr/>
        </p:nvSpPr>
        <p:spPr bwMode="auto">
          <a:xfrm>
            <a:off x="1835150" y="5589588"/>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زن</a:t>
            </a:r>
            <a:endParaRPr lang="en-US"/>
          </a:p>
        </p:txBody>
      </p:sp>
      <p:sp>
        <p:nvSpPr>
          <p:cNvPr id="111625" name="Rectangle 9"/>
          <p:cNvSpPr>
            <a:spLocks noChangeArrowheads="1"/>
          </p:cNvSpPr>
          <p:nvPr/>
        </p:nvSpPr>
        <p:spPr bwMode="auto">
          <a:xfrm>
            <a:off x="250825" y="5876925"/>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جنس</a:t>
            </a:r>
            <a:endParaRPr lang="en-US"/>
          </a:p>
        </p:txBody>
      </p:sp>
      <p:sp>
        <p:nvSpPr>
          <p:cNvPr id="111626" name="Rectangle 10"/>
          <p:cNvSpPr>
            <a:spLocks noChangeArrowheads="1"/>
          </p:cNvSpPr>
          <p:nvPr/>
        </p:nvSpPr>
        <p:spPr bwMode="auto">
          <a:xfrm>
            <a:off x="1906588" y="4510088"/>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دکتري</a:t>
            </a:r>
            <a:endParaRPr lang="en-US"/>
          </a:p>
        </p:txBody>
      </p:sp>
      <p:sp>
        <p:nvSpPr>
          <p:cNvPr id="111627" name="Rectangle 11"/>
          <p:cNvSpPr>
            <a:spLocks noChangeArrowheads="1"/>
          </p:cNvSpPr>
          <p:nvPr/>
        </p:nvSpPr>
        <p:spPr bwMode="auto">
          <a:xfrm>
            <a:off x="1906588" y="3933825"/>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فوق ليسانس</a:t>
            </a:r>
            <a:endParaRPr lang="en-US"/>
          </a:p>
        </p:txBody>
      </p:sp>
      <p:sp>
        <p:nvSpPr>
          <p:cNvPr id="111628" name="Rectangle 12"/>
          <p:cNvSpPr>
            <a:spLocks noChangeArrowheads="1"/>
          </p:cNvSpPr>
          <p:nvPr/>
        </p:nvSpPr>
        <p:spPr bwMode="auto">
          <a:xfrm>
            <a:off x="1906588" y="3357563"/>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ليسانس</a:t>
            </a:r>
            <a:endParaRPr lang="en-US"/>
          </a:p>
        </p:txBody>
      </p:sp>
      <p:sp>
        <p:nvSpPr>
          <p:cNvPr id="111629" name="Rectangle 13"/>
          <p:cNvSpPr>
            <a:spLocks noChangeArrowheads="1"/>
          </p:cNvSpPr>
          <p:nvPr/>
        </p:nvSpPr>
        <p:spPr bwMode="auto">
          <a:xfrm>
            <a:off x="1906588" y="2781300"/>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فوق ديپلم </a:t>
            </a:r>
            <a:endParaRPr lang="en-US"/>
          </a:p>
        </p:txBody>
      </p:sp>
      <p:sp>
        <p:nvSpPr>
          <p:cNvPr id="111630" name="Rectangle 14"/>
          <p:cNvSpPr>
            <a:spLocks noChangeArrowheads="1"/>
          </p:cNvSpPr>
          <p:nvPr/>
        </p:nvSpPr>
        <p:spPr bwMode="auto">
          <a:xfrm>
            <a:off x="1908175" y="188913"/>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کمتر از 35</a:t>
            </a:r>
            <a:endParaRPr lang="en-US"/>
          </a:p>
        </p:txBody>
      </p:sp>
      <p:sp>
        <p:nvSpPr>
          <p:cNvPr id="111631" name="Rectangle 15"/>
          <p:cNvSpPr>
            <a:spLocks noChangeArrowheads="1"/>
          </p:cNvSpPr>
          <p:nvPr/>
        </p:nvSpPr>
        <p:spPr bwMode="auto">
          <a:xfrm>
            <a:off x="6588125" y="5949950"/>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آموزش نديده</a:t>
            </a:r>
            <a:endParaRPr lang="en-US"/>
          </a:p>
        </p:txBody>
      </p:sp>
      <p:sp>
        <p:nvSpPr>
          <p:cNvPr id="111632" name="Rectangle 16"/>
          <p:cNvSpPr>
            <a:spLocks noChangeArrowheads="1"/>
          </p:cNvSpPr>
          <p:nvPr/>
        </p:nvSpPr>
        <p:spPr bwMode="auto">
          <a:xfrm>
            <a:off x="6588125" y="5373688"/>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آموزش ديده</a:t>
            </a:r>
            <a:endParaRPr lang="en-US"/>
          </a:p>
        </p:txBody>
      </p:sp>
      <p:sp>
        <p:nvSpPr>
          <p:cNvPr id="111633" name="Rectangle 17"/>
          <p:cNvSpPr>
            <a:spLocks noChangeArrowheads="1"/>
          </p:cNvSpPr>
          <p:nvPr/>
        </p:nvSpPr>
        <p:spPr bwMode="auto">
          <a:xfrm>
            <a:off x="4859338" y="5734050"/>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sz="1400"/>
              <a:t>دوره ضمن خدمت</a:t>
            </a:r>
            <a:endParaRPr lang="en-US" sz="1400"/>
          </a:p>
        </p:txBody>
      </p:sp>
      <p:sp>
        <p:nvSpPr>
          <p:cNvPr id="111634" name="Rectangle 18"/>
          <p:cNvSpPr>
            <a:spLocks noChangeArrowheads="1"/>
          </p:cNvSpPr>
          <p:nvPr/>
        </p:nvSpPr>
        <p:spPr bwMode="auto">
          <a:xfrm>
            <a:off x="6588125" y="4005263"/>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نا موفق</a:t>
            </a:r>
            <a:endParaRPr lang="en-US"/>
          </a:p>
        </p:txBody>
      </p:sp>
      <p:sp>
        <p:nvSpPr>
          <p:cNvPr id="111635" name="Rectangle 19"/>
          <p:cNvSpPr>
            <a:spLocks noChangeArrowheads="1"/>
          </p:cNvSpPr>
          <p:nvPr/>
        </p:nvSpPr>
        <p:spPr bwMode="auto">
          <a:xfrm>
            <a:off x="6588125" y="3429000"/>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متوسط</a:t>
            </a:r>
            <a:endParaRPr lang="en-US"/>
          </a:p>
        </p:txBody>
      </p:sp>
      <p:sp>
        <p:nvSpPr>
          <p:cNvPr id="111636" name="Rectangle 20"/>
          <p:cNvSpPr>
            <a:spLocks noChangeArrowheads="1"/>
          </p:cNvSpPr>
          <p:nvPr/>
        </p:nvSpPr>
        <p:spPr bwMode="auto">
          <a:xfrm>
            <a:off x="6588125" y="2852738"/>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موفق</a:t>
            </a:r>
            <a:endParaRPr lang="en-US"/>
          </a:p>
        </p:txBody>
      </p:sp>
      <p:sp>
        <p:nvSpPr>
          <p:cNvPr id="111637" name="Rectangle 21"/>
          <p:cNvSpPr>
            <a:spLocks noChangeArrowheads="1"/>
          </p:cNvSpPr>
          <p:nvPr/>
        </p:nvSpPr>
        <p:spPr bwMode="auto">
          <a:xfrm>
            <a:off x="4716463" y="3502025"/>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نحوه تدريس </a:t>
            </a:r>
            <a:endParaRPr lang="en-US"/>
          </a:p>
        </p:txBody>
      </p:sp>
      <p:sp>
        <p:nvSpPr>
          <p:cNvPr id="111638" name="Rectangle 22"/>
          <p:cNvSpPr>
            <a:spLocks noChangeArrowheads="1"/>
          </p:cNvSpPr>
          <p:nvPr/>
        </p:nvSpPr>
        <p:spPr bwMode="auto">
          <a:xfrm>
            <a:off x="6588125" y="1917700"/>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بالاي 30</a:t>
            </a:r>
            <a:endParaRPr lang="en-US"/>
          </a:p>
        </p:txBody>
      </p:sp>
      <p:sp>
        <p:nvSpPr>
          <p:cNvPr id="111639" name="Rectangle 23"/>
          <p:cNvSpPr>
            <a:spLocks noChangeArrowheads="1"/>
          </p:cNvSpPr>
          <p:nvPr/>
        </p:nvSpPr>
        <p:spPr bwMode="auto">
          <a:xfrm>
            <a:off x="6588125" y="1341438"/>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30-20</a:t>
            </a:r>
            <a:endParaRPr lang="en-US"/>
          </a:p>
        </p:txBody>
      </p:sp>
      <p:sp>
        <p:nvSpPr>
          <p:cNvPr id="111640" name="Rectangle 24"/>
          <p:cNvSpPr>
            <a:spLocks noChangeArrowheads="1"/>
          </p:cNvSpPr>
          <p:nvPr/>
        </p:nvSpPr>
        <p:spPr bwMode="auto">
          <a:xfrm>
            <a:off x="6588125" y="765175"/>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20-10</a:t>
            </a:r>
            <a:endParaRPr lang="en-US"/>
          </a:p>
        </p:txBody>
      </p:sp>
      <p:sp>
        <p:nvSpPr>
          <p:cNvPr id="111641" name="Rectangle 25"/>
          <p:cNvSpPr>
            <a:spLocks noChangeArrowheads="1"/>
          </p:cNvSpPr>
          <p:nvPr/>
        </p:nvSpPr>
        <p:spPr bwMode="auto">
          <a:xfrm>
            <a:off x="6588125" y="188913"/>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کمتر از 10</a:t>
            </a:r>
            <a:endParaRPr lang="en-US"/>
          </a:p>
        </p:txBody>
      </p:sp>
      <p:sp>
        <p:nvSpPr>
          <p:cNvPr id="111642" name="Rectangle 26"/>
          <p:cNvSpPr>
            <a:spLocks noChangeArrowheads="1"/>
          </p:cNvSpPr>
          <p:nvPr/>
        </p:nvSpPr>
        <p:spPr bwMode="auto">
          <a:xfrm>
            <a:off x="4787900" y="1052513"/>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سابقه تدريس </a:t>
            </a:r>
            <a:endParaRPr lang="en-US"/>
          </a:p>
        </p:txBody>
      </p:sp>
      <p:sp>
        <p:nvSpPr>
          <p:cNvPr id="111643" name="Line 27"/>
          <p:cNvSpPr>
            <a:spLocks noChangeShapeType="1"/>
          </p:cNvSpPr>
          <p:nvPr/>
        </p:nvSpPr>
        <p:spPr bwMode="auto">
          <a:xfrm>
            <a:off x="1619250" y="404813"/>
            <a:ext cx="0" cy="1584325"/>
          </a:xfrm>
          <a:prstGeom prst="line">
            <a:avLst/>
          </a:prstGeom>
          <a:noFill/>
          <a:ln w="9525">
            <a:solidFill>
              <a:schemeClr val="tx1"/>
            </a:solidFill>
            <a:round/>
            <a:headEnd/>
            <a:tailEnd/>
          </a:ln>
        </p:spPr>
        <p:txBody>
          <a:bodyPr/>
          <a:lstStyle/>
          <a:p>
            <a:endParaRPr lang="en-US"/>
          </a:p>
        </p:txBody>
      </p:sp>
      <p:sp>
        <p:nvSpPr>
          <p:cNvPr id="111644" name="Line 28"/>
          <p:cNvSpPr>
            <a:spLocks noChangeShapeType="1"/>
          </p:cNvSpPr>
          <p:nvPr/>
        </p:nvSpPr>
        <p:spPr bwMode="auto">
          <a:xfrm>
            <a:off x="1619250" y="404813"/>
            <a:ext cx="215900" cy="0"/>
          </a:xfrm>
          <a:prstGeom prst="line">
            <a:avLst/>
          </a:prstGeom>
          <a:noFill/>
          <a:ln w="9525">
            <a:solidFill>
              <a:schemeClr val="tx1"/>
            </a:solidFill>
            <a:round/>
            <a:headEnd/>
            <a:tailEnd type="triangle" w="med" len="med"/>
          </a:ln>
        </p:spPr>
        <p:txBody>
          <a:bodyPr/>
          <a:lstStyle/>
          <a:p>
            <a:endParaRPr lang="en-US"/>
          </a:p>
        </p:txBody>
      </p:sp>
      <p:sp>
        <p:nvSpPr>
          <p:cNvPr id="111645" name="Line 29"/>
          <p:cNvSpPr>
            <a:spLocks noChangeShapeType="1"/>
          </p:cNvSpPr>
          <p:nvPr/>
        </p:nvSpPr>
        <p:spPr bwMode="auto">
          <a:xfrm>
            <a:off x="1619250" y="981075"/>
            <a:ext cx="215900" cy="0"/>
          </a:xfrm>
          <a:prstGeom prst="line">
            <a:avLst/>
          </a:prstGeom>
          <a:noFill/>
          <a:ln w="9525">
            <a:solidFill>
              <a:schemeClr val="tx1"/>
            </a:solidFill>
            <a:round/>
            <a:headEnd/>
            <a:tailEnd type="triangle" w="med" len="med"/>
          </a:ln>
        </p:spPr>
        <p:txBody>
          <a:bodyPr/>
          <a:lstStyle/>
          <a:p>
            <a:endParaRPr lang="en-US"/>
          </a:p>
        </p:txBody>
      </p:sp>
      <p:sp>
        <p:nvSpPr>
          <p:cNvPr id="111646" name="Line 30"/>
          <p:cNvSpPr>
            <a:spLocks noChangeShapeType="1"/>
          </p:cNvSpPr>
          <p:nvPr/>
        </p:nvSpPr>
        <p:spPr bwMode="auto">
          <a:xfrm>
            <a:off x="1619250" y="1628775"/>
            <a:ext cx="215900" cy="0"/>
          </a:xfrm>
          <a:prstGeom prst="line">
            <a:avLst/>
          </a:prstGeom>
          <a:noFill/>
          <a:ln w="9525">
            <a:solidFill>
              <a:schemeClr val="tx1"/>
            </a:solidFill>
            <a:round/>
            <a:headEnd/>
            <a:tailEnd type="triangle" w="med" len="med"/>
          </a:ln>
        </p:spPr>
        <p:txBody>
          <a:bodyPr/>
          <a:lstStyle/>
          <a:p>
            <a:endParaRPr lang="en-US"/>
          </a:p>
        </p:txBody>
      </p:sp>
      <p:sp>
        <p:nvSpPr>
          <p:cNvPr id="111647" name="Line 31"/>
          <p:cNvSpPr>
            <a:spLocks noChangeShapeType="1"/>
          </p:cNvSpPr>
          <p:nvPr/>
        </p:nvSpPr>
        <p:spPr bwMode="auto">
          <a:xfrm>
            <a:off x="1619250" y="1989138"/>
            <a:ext cx="215900" cy="0"/>
          </a:xfrm>
          <a:prstGeom prst="line">
            <a:avLst/>
          </a:prstGeom>
          <a:noFill/>
          <a:ln w="9525">
            <a:solidFill>
              <a:schemeClr val="tx1"/>
            </a:solidFill>
            <a:round/>
            <a:headEnd/>
            <a:tailEnd type="triangle" w="med" len="med"/>
          </a:ln>
        </p:spPr>
        <p:txBody>
          <a:bodyPr/>
          <a:lstStyle/>
          <a:p>
            <a:endParaRPr lang="en-US"/>
          </a:p>
        </p:txBody>
      </p:sp>
      <p:sp>
        <p:nvSpPr>
          <p:cNvPr id="111648" name="Line 32"/>
          <p:cNvSpPr>
            <a:spLocks noChangeShapeType="1"/>
          </p:cNvSpPr>
          <p:nvPr/>
        </p:nvSpPr>
        <p:spPr bwMode="auto">
          <a:xfrm>
            <a:off x="1692275" y="3068638"/>
            <a:ext cx="0" cy="1584325"/>
          </a:xfrm>
          <a:prstGeom prst="line">
            <a:avLst/>
          </a:prstGeom>
          <a:noFill/>
          <a:ln w="9525">
            <a:solidFill>
              <a:schemeClr val="tx1"/>
            </a:solidFill>
            <a:round/>
            <a:headEnd/>
            <a:tailEnd/>
          </a:ln>
        </p:spPr>
        <p:txBody>
          <a:bodyPr/>
          <a:lstStyle/>
          <a:p>
            <a:endParaRPr lang="en-US"/>
          </a:p>
        </p:txBody>
      </p:sp>
      <p:sp>
        <p:nvSpPr>
          <p:cNvPr id="111649" name="Line 33"/>
          <p:cNvSpPr>
            <a:spLocks noChangeShapeType="1"/>
          </p:cNvSpPr>
          <p:nvPr/>
        </p:nvSpPr>
        <p:spPr bwMode="auto">
          <a:xfrm>
            <a:off x="1692275" y="3068638"/>
            <a:ext cx="142875" cy="0"/>
          </a:xfrm>
          <a:prstGeom prst="line">
            <a:avLst/>
          </a:prstGeom>
          <a:noFill/>
          <a:ln w="9525">
            <a:solidFill>
              <a:schemeClr val="tx1"/>
            </a:solidFill>
            <a:round/>
            <a:headEnd/>
            <a:tailEnd type="triangle" w="med" len="med"/>
          </a:ln>
        </p:spPr>
        <p:txBody>
          <a:bodyPr/>
          <a:lstStyle/>
          <a:p>
            <a:endParaRPr lang="en-US"/>
          </a:p>
        </p:txBody>
      </p:sp>
      <p:sp>
        <p:nvSpPr>
          <p:cNvPr id="111650" name="Line 34"/>
          <p:cNvSpPr>
            <a:spLocks noChangeShapeType="1"/>
          </p:cNvSpPr>
          <p:nvPr/>
        </p:nvSpPr>
        <p:spPr bwMode="auto">
          <a:xfrm>
            <a:off x="1692275" y="3644900"/>
            <a:ext cx="142875" cy="0"/>
          </a:xfrm>
          <a:prstGeom prst="line">
            <a:avLst/>
          </a:prstGeom>
          <a:noFill/>
          <a:ln w="9525">
            <a:solidFill>
              <a:schemeClr val="tx1"/>
            </a:solidFill>
            <a:round/>
            <a:headEnd/>
            <a:tailEnd type="triangle" w="med" len="med"/>
          </a:ln>
        </p:spPr>
        <p:txBody>
          <a:bodyPr/>
          <a:lstStyle/>
          <a:p>
            <a:endParaRPr lang="en-US"/>
          </a:p>
        </p:txBody>
      </p:sp>
      <p:sp>
        <p:nvSpPr>
          <p:cNvPr id="111651" name="Line 35"/>
          <p:cNvSpPr>
            <a:spLocks noChangeShapeType="1"/>
          </p:cNvSpPr>
          <p:nvPr/>
        </p:nvSpPr>
        <p:spPr bwMode="auto">
          <a:xfrm>
            <a:off x="1692275" y="4221163"/>
            <a:ext cx="142875" cy="0"/>
          </a:xfrm>
          <a:prstGeom prst="line">
            <a:avLst/>
          </a:prstGeom>
          <a:noFill/>
          <a:ln w="9525">
            <a:solidFill>
              <a:schemeClr val="tx1"/>
            </a:solidFill>
            <a:round/>
            <a:headEnd/>
            <a:tailEnd type="triangle" w="med" len="med"/>
          </a:ln>
        </p:spPr>
        <p:txBody>
          <a:bodyPr/>
          <a:lstStyle/>
          <a:p>
            <a:endParaRPr lang="en-US"/>
          </a:p>
        </p:txBody>
      </p:sp>
      <p:sp>
        <p:nvSpPr>
          <p:cNvPr id="111652" name="Line 36"/>
          <p:cNvSpPr>
            <a:spLocks noChangeShapeType="1"/>
          </p:cNvSpPr>
          <p:nvPr/>
        </p:nvSpPr>
        <p:spPr bwMode="auto">
          <a:xfrm>
            <a:off x="1692275" y="4652963"/>
            <a:ext cx="142875" cy="0"/>
          </a:xfrm>
          <a:prstGeom prst="line">
            <a:avLst/>
          </a:prstGeom>
          <a:noFill/>
          <a:ln w="9525">
            <a:solidFill>
              <a:schemeClr val="tx1"/>
            </a:solidFill>
            <a:round/>
            <a:headEnd/>
            <a:tailEnd type="triangle" w="med" len="med"/>
          </a:ln>
        </p:spPr>
        <p:txBody>
          <a:bodyPr/>
          <a:lstStyle/>
          <a:p>
            <a:endParaRPr lang="en-US"/>
          </a:p>
        </p:txBody>
      </p:sp>
      <p:sp>
        <p:nvSpPr>
          <p:cNvPr id="111653" name="Line 37"/>
          <p:cNvSpPr>
            <a:spLocks noChangeShapeType="1"/>
          </p:cNvSpPr>
          <p:nvPr/>
        </p:nvSpPr>
        <p:spPr bwMode="auto">
          <a:xfrm>
            <a:off x="1403350" y="3933825"/>
            <a:ext cx="215900" cy="0"/>
          </a:xfrm>
          <a:prstGeom prst="line">
            <a:avLst/>
          </a:prstGeom>
          <a:noFill/>
          <a:ln w="9525">
            <a:solidFill>
              <a:schemeClr val="tx1"/>
            </a:solidFill>
            <a:round/>
            <a:headEnd/>
            <a:tailEnd type="triangle" w="med" len="med"/>
          </a:ln>
        </p:spPr>
        <p:txBody>
          <a:bodyPr/>
          <a:lstStyle/>
          <a:p>
            <a:endParaRPr lang="en-US"/>
          </a:p>
        </p:txBody>
      </p:sp>
      <p:sp>
        <p:nvSpPr>
          <p:cNvPr id="111654" name="Line 38"/>
          <p:cNvSpPr>
            <a:spLocks noChangeShapeType="1"/>
          </p:cNvSpPr>
          <p:nvPr/>
        </p:nvSpPr>
        <p:spPr bwMode="auto">
          <a:xfrm>
            <a:off x="1331913" y="1268413"/>
            <a:ext cx="215900" cy="0"/>
          </a:xfrm>
          <a:prstGeom prst="line">
            <a:avLst/>
          </a:prstGeom>
          <a:noFill/>
          <a:ln w="9525">
            <a:solidFill>
              <a:schemeClr val="tx1"/>
            </a:solidFill>
            <a:round/>
            <a:headEnd/>
            <a:tailEnd type="triangle" w="med" len="med"/>
          </a:ln>
        </p:spPr>
        <p:txBody>
          <a:bodyPr/>
          <a:lstStyle/>
          <a:p>
            <a:endParaRPr lang="en-US"/>
          </a:p>
        </p:txBody>
      </p:sp>
      <p:sp>
        <p:nvSpPr>
          <p:cNvPr id="111655" name="Line 39"/>
          <p:cNvSpPr>
            <a:spLocks noChangeShapeType="1"/>
          </p:cNvSpPr>
          <p:nvPr/>
        </p:nvSpPr>
        <p:spPr bwMode="auto">
          <a:xfrm>
            <a:off x="1619250" y="5805488"/>
            <a:ext cx="0" cy="647700"/>
          </a:xfrm>
          <a:prstGeom prst="line">
            <a:avLst/>
          </a:prstGeom>
          <a:noFill/>
          <a:ln w="9525">
            <a:solidFill>
              <a:schemeClr val="tx1"/>
            </a:solidFill>
            <a:round/>
            <a:headEnd/>
            <a:tailEnd/>
          </a:ln>
        </p:spPr>
        <p:txBody>
          <a:bodyPr/>
          <a:lstStyle/>
          <a:p>
            <a:endParaRPr lang="en-US"/>
          </a:p>
        </p:txBody>
      </p:sp>
      <p:sp>
        <p:nvSpPr>
          <p:cNvPr id="111656" name="Line 40"/>
          <p:cNvSpPr>
            <a:spLocks noChangeShapeType="1"/>
          </p:cNvSpPr>
          <p:nvPr/>
        </p:nvSpPr>
        <p:spPr bwMode="auto">
          <a:xfrm>
            <a:off x="1619250" y="5805488"/>
            <a:ext cx="215900" cy="0"/>
          </a:xfrm>
          <a:prstGeom prst="line">
            <a:avLst/>
          </a:prstGeom>
          <a:noFill/>
          <a:ln w="9525">
            <a:solidFill>
              <a:schemeClr val="tx1"/>
            </a:solidFill>
            <a:round/>
            <a:headEnd/>
            <a:tailEnd type="triangle" w="med" len="med"/>
          </a:ln>
        </p:spPr>
        <p:txBody>
          <a:bodyPr/>
          <a:lstStyle/>
          <a:p>
            <a:endParaRPr lang="en-US"/>
          </a:p>
        </p:txBody>
      </p:sp>
      <p:sp>
        <p:nvSpPr>
          <p:cNvPr id="111657" name="Line 41"/>
          <p:cNvSpPr>
            <a:spLocks noChangeShapeType="1"/>
          </p:cNvSpPr>
          <p:nvPr/>
        </p:nvSpPr>
        <p:spPr bwMode="auto">
          <a:xfrm>
            <a:off x="1619250" y="6453188"/>
            <a:ext cx="215900" cy="0"/>
          </a:xfrm>
          <a:prstGeom prst="line">
            <a:avLst/>
          </a:prstGeom>
          <a:noFill/>
          <a:ln w="9525">
            <a:solidFill>
              <a:schemeClr val="tx1"/>
            </a:solidFill>
            <a:round/>
            <a:headEnd/>
            <a:tailEnd type="triangle" w="med" len="med"/>
          </a:ln>
        </p:spPr>
        <p:txBody>
          <a:bodyPr/>
          <a:lstStyle/>
          <a:p>
            <a:endParaRPr lang="en-US"/>
          </a:p>
        </p:txBody>
      </p:sp>
      <p:sp>
        <p:nvSpPr>
          <p:cNvPr id="111658" name="Line 42"/>
          <p:cNvSpPr>
            <a:spLocks noChangeShapeType="1"/>
          </p:cNvSpPr>
          <p:nvPr/>
        </p:nvSpPr>
        <p:spPr bwMode="auto">
          <a:xfrm>
            <a:off x="1403350" y="6092825"/>
            <a:ext cx="215900" cy="0"/>
          </a:xfrm>
          <a:prstGeom prst="line">
            <a:avLst/>
          </a:prstGeom>
          <a:noFill/>
          <a:ln w="9525">
            <a:solidFill>
              <a:schemeClr val="tx1"/>
            </a:solidFill>
            <a:round/>
            <a:headEnd/>
            <a:tailEnd type="triangle" w="med" len="med"/>
          </a:ln>
        </p:spPr>
        <p:txBody>
          <a:bodyPr/>
          <a:lstStyle/>
          <a:p>
            <a:endParaRPr lang="en-US"/>
          </a:p>
        </p:txBody>
      </p:sp>
      <p:sp>
        <p:nvSpPr>
          <p:cNvPr id="111659" name="Line 43"/>
          <p:cNvSpPr>
            <a:spLocks noChangeShapeType="1"/>
          </p:cNvSpPr>
          <p:nvPr/>
        </p:nvSpPr>
        <p:spPr bwMode="auto">
          <a:xfrm>
            <a:off x="6227763" y="404813"/>
            <a:ext cx="0" cy="1800225"/>
          </a:xfrm>
          <a:prstGeom prst="line">
            <a:avLst/>
          </a:prstGeom>
          <a:noFill/>
          <a:ln w="9525">
            <a:solidFill>
              <a:schemeClr val="tx1"/>
            </a:solidFill>
            <a:round/>
            <a:headEnd/>
            <a:tailEnd/>
          </a:ln>
        </p:spPr>
        <p:txBody>
          <a:bodyPr/>
          <a:lstStyle/>
          <a:p>
            <a:endParaRPr lang="en-US"/>
          </a:p>
        </p:txBody>
      </p:sp>
      <p:sp>
        <p:nvSpPr>
          <p:cNvPr id="111660" name="Line 44"/>
          <p:cNvSpPr>
            <a:spLocks noChangeShapeType="1"/>
          </p:cNvSpPr>
          <p:nvPr/>
        </p:nvSpPr>
        <p:spPr bwMode="auto">
          <a:xfrm>
            <a:off x="6227763" y="404813"/>
            <a:ext cx="288925" cy="0"/>
          </a:xfrm>
          <a:prstGeom prst="line">
            <a:avLst/>
          </a:prstGeom>
          <a:noFill/>
          <a:ln w="9525">
            <a:solidFill>
              <a:schemeClr val="tx1"/>
            </a:solidFill>
            <a:round/>
            <a:headEnd/>
            <a:tailEnd type="triangle" w="med" len="med"/>
          </a:ln>
        </p:spPr>
        <p:txBody>
          <a:bodyPr/>
          <a:lstStyle/>
          <a:p>
            <a:endParaRPr lang="en-US"/>
          </a:p>
        </p:txBody>
      </p:sp>
      <p:sp>
        <p:nvSpPr>
          <p:cNvPr id="111661" name="Line 45"/>
          <p:cNvSpPr>
            <a:spLocks noChangeShapeType="1"/>
          </p:cNvSpPr>
          <p:nvPr/>
        </p:nvSpPr>
        <p:spPr bwMode="auto">
          <a:xfrm>
            <a:off x="6227763" y="2205038"/>
            <a:ext cx="288925" cy="0"/>
          </a:xfrm>
          <a:prstGeom prst="line">
            <a:avLst/>
          </a:prstGeom>
          <a:noFill/>
          <a:ln w="9525">
            <a:solidFill>
              <a:schemeClr val="tx1"/>
            </a:solidFill>
            <a:round/>
            <a:headEnd/>
            <a:tailEnd type="triangle" w="med" len="med"/>
          </a:ln>
        </p:spPr>
        <p:txBody>
          <a:bodyPr/>
          <a:lstStyle/>
          <a:p>
            <a:endParaRPr lang="en-US"/>
          </a:p>
        </p:txBody>
      </p:sp>
      <p:sp>
        <p:nvSpPr>
          <p:cNvPr id="111662" name="Line 46"/>
          <p:cNvSpPr>
            <a:spLocks noChangeShapeType="1"/>
          </p:cNvSpPr>
          <p:nvPr/>
        </p:nvSpPr>
        <p:spPr bwMode="auto">
          <a:xfrm>
            <a:off x="6227763" y="1628775"/>
            <a:ext cx="288925" cy="0"/>
          </a:xfrm>
          <a:prstGeom prst="line">
            <a:avLst/>
          </a:prstGeom>
          <a:noFill/>
          <a:ln w="9525">
            <a:solidFill>
              <a:schemeClr val="tx1"/>
            </a:solidFill>
            <a:round/>
            <a:headEnd/>
            <a:tailEnd type="triangle" w="med" len="med"/>
          </a:ln>
        </p:spPr>
        <p:txBody>
          <a:bodyPr/>
          <a:lstStyle/>
          <a:p>
            <a:endParaRPr lang="en-US"/>
          </a:p>
        </p:txBody>
      </p:sp>
      <p:sp>
        <p:nvSpPr>
          <p:cNvPr id="111663" name="Line 47"/>
          <p:cNvSpPr>
            <a:spLocks noChangeShapeType="1"/>
          </p:cNvSpPr>
          <p:nvPr/>
        </p:nvSpPr>
        <p:spPr bwMode="auto">
          <a:xfrm>
            <a:off x="6227763" y="981075"/>
            <a:ext cx="288925" cy="0"/>
          </a:xfrm>
          <a:prstGeom prst="line">
            <a:avLst/>
          </a:prstGeom>
          <a:noFill/>
          <a:ln w="9525">
            <a:solidFill>
              <a:schemeClr val="tx1"/>
            </a:solidFill>
            <a:round/>
            <a:headEnd/>
            <a:tailEnd type="triangle" w="med" len="med"/>
          </a:ln>
        </p:spPr>
        <p:txBody>
          <a:bodyPr/>
          <a:lstStyle/>
          <a:p>
            <a:endParaRPr lang="en-US"/>
          </a:p>
        </p:txBody>
      </p:sp>
      <p:sp>
        <p:nvSpPr>
          <p:cNvPr id="111664" name="Line 48"/>
          <p:cNvSpPr>
            <a:spLocks noChangeShapeType="1"/>
          </p:cNvSpPr>
          <p:nvPr/>
        </p:nvSpPr>
        <p:spPr bwMode="auto">
          <a:xfrm>
            <a:off x="5940425" y="1268413"/>
            <a:ext cx="287338" cy="0"/>
          </a:xfrm>
          <a:prstGeom prst="line">
            <a:avLst/>
          </a:prstGeom>
          <a:noFill/>
          <a:ln w="9525">
            <a:solidFill>
              <a:schemeClr val="tx1"/>
            </a:solidFill>
            <a:round/>
            <a:headEnd/>
            <a:tailEnd type="triangle" w="med" len="med"/>
          </a:ln>
        </p:spPr>
        <p:txBody>
          <a:bodyPr/>
          <a:lstStyle/>
          <a:p>
            <a:endParaRPr lang="en-US"/>
          </a:p>
        </p:txBody>
      </p:sp>
      <p:sp>
        <p:nvSpPr>
          <p:cNvPr id="111665" name="Line 49"/>
          <p:cNvSpPr>
            <a:spLocks noChangeShapeType="1"/>
          </p:cNvSpPr>
          <p:nvPr/>
        </p:nvSpPr>
        <p:spPr bwMode="auto">
          <a:xfrm>
            <a:off x="6300788" y="2997200"/>
            <a:ext cx="0" cy="1295400"/>
          </a:xfrm>
          <a:prstGeom prst="line">
            <a:avLst/>
          </a:prstGeom>
          <a:noFill/>
          <a:ln w="9525">
            <a:solidFill>
              <a:schemeClr val="tx1"/>
            </a:solidFill>
            <a:round/>
            <a:headEnd/>
            <a:tailEnd/>
          </a:ln>
        </p:spPr>
        <p:txBody>
          <a:bodyPr/>
          <a:lstStyle/>
          <a:p>
            <a:endParaRPr lang="en-US"/>
          </a:p>
        </p:txBody>
      </p:sp>
      <p:sp>
        <p:nvSpPr>
          <p:cNvPr id="111666" name="Line 50"/>
          <p:cNvSpPr>
            <a:spLocks noChangeShapeType="1"/>
          </p:cNvSpPr>
          <p:nvPr/>
        </p:nvSpPr>
        <p:spPr bwMode="auto">
          <a:xfrm>
            <a:off x="6300788" y="2997200"/>
            <a:ext cx="287337" cy="0"/>
          </a:xfrm>
          <a:prstGeom prst="line">
            <a:avLst/>
          </a:prstGeom>
          <a:noFill/>
          <a:ln w="9525">
            <a:solidFill>
              <a:schemeClr val="tx1"/>
            </a:solidFill>
            <a:round/>
            <a:headEnd/>
            <a:tailEnd type="triangle" w="med" len="med"/>
          </a:ln>
        </p:spPr>
        <p:txBody>
          <a:bodyPr/>
          <a:lstStyle/>
          <a:p>
            <a:endParaRPr lang="en-US"/>
          </a:p>
        </p:txBody>
      </p:sp>
      <p:sp>
        <p:nvSpPr>
          <p:cNvPr id="111667" name="Line 51"/>
          <p:cNvSpPr>
            <a:spLocks noChangeShapeType="1"/>
          </p:cNvSpPr>
          <p:nvPr/>
        </p:nvSpPr>
        <p:spPr bwMode="auto">
          <a:xfrm>
            <a:off x="6300788" y="3644900"/>
            <a:ext cx="287337" cy="0"/>
          </a:xfrm>
          <a:prstGeom prst="line">
            <a:avLst/>
          </a:prstGeom>
          <a:noFill/>
          <a:ln w="9525">
            <a:solidFill>
              <a:schemeClr val="tx1"/>
            </a:solidFill>
            <a:round/>
            <a:headEnd/>
            <a:tailEnd type="triangle" w="med" len="med"/>
          </a:ln>
        </p:spPr>
        <p:txBody>
          <a:bodyPr/>
          <a:lstStyle/>
          <a:p>
            <a:endParaRPr lang="en-US"/>
          </a:p>
        </p:txBody>
      </p:sp>
      <p:sp>
        <p:nvSpPr>
          <p:cNvPr id="111668" name="Line 52"/>
          <p:cNvSpPr>
            <a:spLocks noChangeShapeType="1"/>
          </p:cNvSpPr>
          <p:nvPr/>
        </p:nvSpPr>
        <p:spPr bwMode="auto">
          <a:xfrm>
            <a:off x="6300788" y="4292600"/>
            <a:ext cx="287337" cy="0"/>
          </a:xfrm>
          <a:prstGeom prst="line">
            <a:avLst/>
          </a:prstGeom>
          <a:noFill/>
          <a:ln w="9525">
            <a:solidFill>
              <a:schemeClr val="tx1"/>
            </a:solidFill>
            <a:round/>
            <a:headEnd/>
            <a:tailEnd type="triangle" w="med" len="med"/>
          </a:ln>
        </p:spPr>
        <p:txBody>
          <a:bodyPr/>
          <a:lstStyle/>
          <a:p>
            <a:endParaRPr lang="en-US"/>
          </a:p>
        </p:txBody>
      </p:sp>
      <p:sp>
        <p:nvSpPr>
          <p:cNvPr id="111669" name="Line 53"/>
          <p:cNvSpPr>
            <a:spLocks noChangeShapeType="1"/>
          </p:cNvSpPr>
          <p:nvPr/>
        </p:nvSpPr>
        <p:spPr bwMode="auto">
          <a:xfrm>
            <a:off x="5867400" y="3716338"/>
            <a:ext cx="360363" cy="0"/>
          </a:xfrm>
          <a:prstGeom prst="line">
            <a:avLst/>
          </a:prstGeom>
          <a:noFill/>
          <a:ln w="9525">
            <a:solidFill>
              <a:schemeClr val="tx1"/>
            </a:solidFill>
            <a:round/>
            <a:headEnd/>
            <a:tailEnd type="triangle" w="med" len="med"/>
          </a:ln>
        </p:spPr>
        <p:txBody>
          <a:bodyPr/>
          <a:lstStyle/>
          <a:p>
            <a:endParaRPr lang="en-US"/>
          </a:p>
        </p:txBody>
      </p:sp>
      <p:sp>
        <p:nvSpPr>
          <p:cNvPr id="111670" name="Line 54"/>
          <p:cNvSpPr>
            <a:spLocks noChangeShapeType="1"/>
          </p:cNvSpPr>
          <p:nvPr/>
        </p:nvSpPr>
        <p:spPr bwMode="auto">
          <a:xfrm>
            <a:off x="6300788" y="5516563"/>
            <a:ext cx="0" cy="720725"/>
          </a:xfrm>
          <a:prstGeom prst="line">
            <a:avLst/>
          </a:prstGeom>
          <a:noFill/>
          <a:ln w="9525">
            <a:solidFill>
              <a:schemeClr val="tx1"/>
            </a:solidFill>
            <a:round/>
            <a:headEnd/>
            <a:tailEnd/>
          </a:ln>
        </p:spPr>
        <p:txBody>
          <a:bodyPr/>
          <a:lstStyle/>
          <a:p>
            <a:endParaRPr lang="en-US"/>
          </a:p>
        </p:txBody>
      </p:sp>
      <p:sp>
        <p:nvSpPr>
          <p:cNvPr id="111671" name="Line 55"/>
          <p:cNvSpPr>
            <a:spLocks noChangeShapeType="1"/>
          </p:cNvSpPr>
          <p:nvPr/>
        </p:nvSpPr>
        <p:spPr bwMode="auto">
          <a:xfrm>
            <a:off x="6300788" y="5516563"/>
            <a:ext cx="287337" cy="0"/>
          </a:xfrm>
          <a:prstGeom prst="line">
            <a:avLst/>
          </a:prstGeom>
          <a:noFill/>
          <a:ln w="9525">
            <a:solidFill>
              <a:schemeClr val="tx1"/>
            </a:solidFill>
            <a:round/>
            <a:headEnd/>
            <a:tailEnd type="triangle" w="med" len="med"/>
          </a:ln>
        </p:spPr>
        <p:txBody>
          <a:bodyPr/>
          <a:lstStyle/>
          <a:p>
            <a:endParaRPr lang="en-US"/>
          </a:p>
        </p:txBody>
      </p:sp>
      <p:sp>
        <p:nvSpPr>
          <p:cNvPr id="111672" name="Line 56"/>
          <p:cNvSpPr>
            <a:spLocks noChangeShapeType="1"/>
          </p:cNvSpPr>
          <p:nvPr/>
        </p:nvSpPr>
        <p:spPr bwMode="auto">
          <a:xfrm>
            <a:off x="6300788" y="6237288"/>
            <a:ext cx="287337" cy="0"/>
          </a:xfrm>
          <a:prstGeom prst="line">
            <a:avLst/>
          </a:prstGeom>
          <a:noFill/>
          <a:ln w="9525">
            <a:solidFill>
              <a:schemeClr val="tx1"/>
            </a:solidFill>
            <a:round/>
            <a:headEnd/>
            <a:tailEnd type="triangle" w="med" len="med"/>
          </a:ln>
        </p:spPr>
        <p:txBody>
          <a:bodyPr/>
          <a:lstStyle/>
          <a:p>
            <a:endParaRPr lang="en-US"/>
          </a:p>
        </p:txBody>
      </p:sp>
      <p:sp>
        <p:nvSpPr>
          <p:cNvPr id="111673" name="Line 57"/>
          <p:cNvSpPr>
            <a:spLocks noChangeShapeType="1"/>
          </p:cNvSpPr>
          <p:nvPr/>
        </p:nvSpPr>
        <p:spPr bwMode="auto">
          <a:xfrm>
            <a:off x="6011863" y="5949950"/>
            <a:ext cx="288925" cy="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ChangeArrowheads="1"/>
          </p:cNvSpPr>
          <p:nvPr/>
        </p:nvSpPr>
        <p:spPr bwMode="auto">
          <a:xfrm>
            <a:off x="6659563" y="620713"/>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ملکي</a:t>
            </a:r>
            <a:endParaRPr lang="en-US"/>
          </a:p>
        </p:txBody>
      </p:sp>
      <p:sp>
        <p:nvSpPr>
          <p:cNvPr id="112643" name="Rectangle 3"/>
          <p:cNvSpPr>
            <a:spLocks noChangeArrowheads="1"/>
          </p:cNvSpPr>
          <p:nvPr/>
        </p:nvSpPr>
        <p:spPr bwMode="auto">
          <a:xfrm>
            <a:off x="6659563" y="1196975"/>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استيجاري</a:t>
            </a:r>
            <a:endParaRPr lang="en-US"/>
          </a:p>
        </p:txBody>
      </p:sp>
      <p:sp>
        <p:nvSpPr>
          <p:cNvPr id="112644" name="Rectangle 4"/>
          <p:cNvSpPr>
            <a:spLocks noChangeArrowheads="1"/>
          </p:cNvSpPr>
          <p:nvPr/>
        </p:nvSpPr>
        <p:spPr bwMode="auto">
          <a:xfrm>
            <a:off x="6659563" y="2349500"/>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ساير</a:t>
            </a:r>
            <a:endParaRPr lang="en-US"/>
          </a:p>
        </p:txBody>
      </p:sp>
      <p:sp>
        <p:nvSpPr>
          <p:cNvPr id="112645" name="Rectangle 5"/>
          <p:cNvSpPr>
            <a:spLocks noChangeArrowheads="1"/>
          </p:cNvSpPr>
          <p:nvPr/>
        </p:nvSpPr>
        <p:spPr bwMode="auto">
          <a:xfrm>
            <a:off x="6659563" y="1773238"/>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سازماني </a:t>
            </a:r>
            <a:endParaRPr lang="en-US"/>
          </a:p>
        </p:txBody>
      </p:sp>
      <p:sp>
        <p:nvSpPr>
          <p:cNvPr id="112646" name="Rectangle 6"/>
          <p:cNvSpPr>
            <a:spLocks noChangeArrowheads="1"/>
          </p:cNvSpPr>
          <p:nvPr/>
        </p:nvSpPr>
        <p:spPr bwMode="auto">
          <a:xfrm>
            <a:off x="5003800" y="1557338"/>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وضع سکونت</a:t>
            </a:r>
            <a:endParaRPr lang="en-US"/>
          </a:p>
        </p:txBody>
      </p:sp>
      <p:sp>
        <p:nvSpPr>
          <p:cNvPr id="112647" name="Rectangle 7"/>
          <p:cNvSpPr>
            <a:spLocks noChangeArrowheads="1"/>
          </p:cNvSpPr>
          <p:nvPr/>
        </p:nvSpPr>
        <p:spPr bwMode="auto">
          <a:xfrm>
            <a:off x="6732588" y="4365625"/>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مجرد</a:t>
            </a:r>
            <a:endParaRPr lang="en-US"/>
          </a:p>
        </p:txBody>
      </p:sp>
      <p:sp>
        <p:nvSpPr>
          <p:cNvPr id="112648" name="Rectangle 8"/>
          <p:cNvSpPr>
            <a:spLocks noChangeArrowheads="1"/>
          </p:cNvSpPr>
          <p:nvPr/>
        </p:nvSpPr>
        <p:spPr bwMode="auto">
          <a:xfrm>
            <a:off x="6732588" y="3789363"/>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متاهل</a:t>
            </a:r>
            <a:endParaRPr lang="en-US"/>
          </a:p>
        </p:txBody>
      </p:sp>
      <p:sp>
        <p:nvSpPr>
          <p:cNvPr id="112649" name="Rectangle 9"/>
          <p:cNvSpPr>
            <a:spLocks noChangeArrowheads="1"/>
          </p:cNvSpPr>
          <p:nvPr/>
        </p:nvSpPr>
        <p:spPr bwMode="auto">
          <a:xfrm>
            <a:off x="5148263" y="4076700"/>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وضع تاهل</a:t>
            </a:r>
            <a:endParaRPr lang="en-US"/>
          </a:p>
        </p:txBody>
      </p:sp>
      <p:sp>
        <p:nvSpPr>
          <p:cNvPr id="112650" name="Rectangle 10"/>
          <p:cNvSpPr>
            <a:spLocks noChangeArrowheads="1"/>
          </p:cNvSpPr>
          <p:nvPr/>
        </p:nvSpPr>
        <p:spPr bwMode="auto">
          <a:xfrm>
            <a:off x="6804025" y="5876925"/>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مهاجر</a:t>
            </a:r>
            <a:endParaRPr lang="en-US"/>
          </a:p>
        </p:txBody>
      </p:sp>
      <p:sp>
        <p:nvSpPr>
          <p:cNvPr id="112651" name="Rectangle 11"/>
          <p:cNvSpPr>
            <a:spLocks noChangeArrowheads="1"/>
          </p:cNvSpPr>
          <p:nvPr/>
        </p:nvSpPr>
        <p:spPr bwMode="auto">
          <a:xfrm>
            <a:off x="6804025" y="5300663"/>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بومي</a:t>
            </a:r>
            <a:endParaRPr lang="en-US"/>
          </a:p>
        </p:txBody>
      </p:sp>
      <p:sp>
        <p:nvSpPr>
          <p:cNvPr id="112652" name="Rectangle 12"/>
          <p:cNvSpPr>
            <a:spLocks noChangeArrowheads="1"/>
          </p:cNvSpPr>
          <p:nvPr/>
        </p:nvSpPr>
        <p:spPr bwMode="auto">
          <a:xfrm>
            <a:off x="5219700" y="5589588"/>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وضع اقامت </a:t>
            </a:r>
            <a:endParaRPr lang="en-US"/>
          </a:p>
        </p:txBody>
      </p:sp>
      <p:sp>
        <p:nvSpPr>
          <p:cNvPr id="112653" name="Rectangle 13"/>
          <p:cNvSpPr>
            <a:spLocks noChangeArrowheads="1"/>
          </p:cNvSpPr>
          <p:nvPr/>
        </p:nvSpPr>
        <p:spPr bwMode="auto">
          <a:xfrm>
            <a:off x="1908175" y="5300663"/>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بالاي 5</a:t>
            </a:r>
            <a:endParaRPr lang="en-US"/>
          </a:p>
        </p:txBody>
      </p:sp>
      <p:sp>
        <p:nvSpPr>
          <p:cNvPr id="112654" name="Rectangle 14"/>
          <p:cNvSpPr>
            <a:spLocks noChangeArrowheads="1"/>
          </p:cNvSpPr>
          <p:nvPr/>
        </p:nvSpPr>
        <p:spPr bwMode="auto">
          <a:xfrm>
            <a:off x="1908175" y="4724400"/>
            <a:ext cx="1152525" cy="430213"/>
          </a:xfrm>
          <a:prstGeom prst="rect">
            <a:avLst/>
          </a:prstGeom>
          <a:solidFill>
            <a:schemeClr val="accent1"/>
          </a:solidFill>
          <a:ln w="9525">
            <a:solidFill>
              <a:schemeClr val="tx1"/>
            </a:solidFill>
            <a:miter lim="800000"/>
            <a:headEnd/>
            <a:tailEnd/>
          </a:ln>
        </p:spPr>
        <p:txBody>
          <a:bodyPr wrap="none" anchor="ctr"/>
          <a:lstStyle/>
          <a:p>
            <a:pPr algn="ctr"/>
            <a:r>
              <a:rPr lang="fa-IR"/>
              <a:t>5_2</a:t>
            </a:r>
            <a:endParaRPr lang="en-US"/>
          </a:p>
        </p:txBody>
      </p:sp>
      <p:sp>
        <p:nvSpPr>
          <p:cNvPr id="112655" name="Rectangle 15"/>
          <p:cNvSpPr>
            <a:spLocks noChangeArrowheads="1"/>
          </p:cNvSpPr>
          <p:nvPr/>
        </p:nvSpPr>
        <p:spPr bwMode="auto">
          <a:xfrm>
            <a:off x="1908175" y="4149725"/>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کمتر از 2</a:t>
            </a:r>
            <a:endParaRPr lang="en-US"/>
          </a:p>
        </p:txBody>
      </p:sp>
      <p:sp>
        <p:nvSpPr>
          <p:cNvPr id="112656" name="Rectangle 16"/>
          <p:cNvSpPr>
            <a:spLocks noChangeArrowheads="1"/>
          </p:cNvSpPr>
          <p:nvPr/>
        </p:nvSpPr>
        <p:spPr bwMode="auto">
          <a:xfrm>
            <a:off x="323850" y="4797425"/>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تعداد فرزندان</a:t>
            </a:r>
            <a:endParaRPr lang="en-US"/>
          </a:p>
        </p:txBody>
      </p:sp>
      <p:sp>
        <p:nvSpPr>
          <p:cNvPr id="112657" name="Rectangle 17"/>
          <p:cNvSpPr>
            <a:spLocks noChangeArrowheads="1"/>
          </p:cNvSpPr>
          <p:nvPr/>
        </p:nvSpPr>
        <p:spPr bwMode="auto">
          <a:xfrm>
            <a:off x="1906588" y="3141663"/>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ندارد</a:t>
            </a:r>
            <a:endParaRPr lang="en-US"/>
          </a:p>
        </p:txBody>
      </p:sp>
      <p:sp>
        <p:nvSpPr>
          <p:cNvPr id="112658" name="Rectangle 18"/>
          <p:cNvSpPr>
            <a:spLocks noChangeArrowheads="1"/>
          </p:cNvSpPr>
          <p:nvPr/>
        </p:nvSpPr>
        <p:spPr bwMode="auto">
          <a:xfrm>
            <a:off x="1908175" y="2565400"/>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دارد</a:t>
            </a:r>
            <a:endParaRPr lang="en-US"/>
          </a:p>
        </p:txBody>
      </p:sp>
      <p:sp>
        <p:nvSpPr>
          <p:cNvPr id="112659" name="Rectangle 19"/>
          <p:cNvSpPr>
            <a:spLocks noChangeArrowheads="1"/>
          </p:cNvSpPr>
          <p:nvPr/>
        </p:nvSpPr>
        <p:spPr bwMode="auto">
          <a:xfrm>
            <a:off x="250825" y="2997200"/>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sz="1400"/>
              <a:t>اشتغال غير آموزش</a:t>
            </a:r>
            <a:endParaRPr lang="en-US" sz="1400"/>
          </a:p>
        </p:txBody>
      </p:sp>
      <p:sp>
        <p:nvSpPr>
          <p:cNvPr id="112660" name="Rectangle 20"/>
          <p:cNvSpPr>
            <a:spLocks noChangeArrowheads="1"/>
          </p:cNvSpPr>
          <p:nvPr/>
        </p:nvSpPr>
        <p:spPr bwMode="auto">
          <a:xfrm>
            <a:off x="1908175" y="1484313"/>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کمتر از نصف</a:t>
            </a:r>
            <a:endParaRPr lang="en-US"/>
          </a:p>
        </p:txBody>
      </p:sp>
      <p:sp>
        <p:nvSpPr>
          <p:cNvPr id="112661" name="Rectangle 21"/>
          <p:cNvSpPr>
            <a:spLocks noChangeArrowheads="1"/>
          </p:cNvSpPr>
          <p:nvPr/>
        </p:nvSpPr>
        <p:spPr bwMode="auto">
          <a:xfrm>
            <a:off x="1908175" y="908050"/>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نصف هفته</a:t>
            </a:r>
            <a:endParaRPr lang="en-US"/>
          </a:p>
        </p:txBody>
      </p:sp>
      <p:sp>
        <p:nvSpPr>
          <p:cNvPr id="112662" name="Rectangle 22"/>
          <p:cNvSpPr>
            <a:spLocks noChangeArrowheads="1"/>
          </p:cNvSpPr>
          <p:nvPr/>
        </p:nvSpPr>
        <p:spPr bwMode="auto">
          <a:xfrm>
            <a:off x="1908175" y="333375"/>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a:t>تمام هفته</a:t>
            </a:r>
            <a:endParaRPr lang="en-US"/>
          </a:p>
        </p:txBody>
      </p:sp>
      <p:sp>
        <p:nvSpPr>
          <p:cNvPr id="112663" name="Rectangle 23"/>
          <p:cNvSpPr>
            <a:spLocks noChangeArrowheads="1"/>
          </p:cNvSpPr>
          <p:nvPr/>
        </p:nvSpPr>
        <p:spPr bwMode="auto">
          <a:xfrm>
            <a:off x="323850" y="908050"/>
            <a:ext cx="1152525" cy="431800"/>
          </a:xfrm>
          <a:prstGeom prst="rect">
            <a:avLst/>
          </a:prstGeom>
          <a:solidFill>
            <a:schemeClr val="accent1"/>
          </a:solidFill>
          <a:ln w="9525">
            <a:solidFill>
              <a:schemeClr val="tx1"/>
            </a:solidFill>
            <a:miter lim="800000"/>
            <a:headEnd/>
            <a:tailEnd/>
          </a:ln>
        </p:spPr>
        <p:txBody>
          <a:bodyPr wrap="none" anchor="ctr"/>
          <a:lstStyle/>
          <a:p>
            <a:pPr algn="ctr"/>
            <a:r>
              <a:rPr lang="fa-IR" sz="1600"/>
              <a:t>روزهاي تدريس</a:t>
            </a:r>
            <a:endParaRPr lang="en-US" sz="1600"/>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ctrTitle"/>
          </p:nvPr>
        </p:nvSpPr>
        <p:spPr>
          <a:xfrm>
            <a:off x="685800" y="1160463"/>
            <a:ext cx="7772400" cy="828675"/>
          </a:xfrm>
        </p:spPr>
        <p:txBody>
          <a:bodyPr/>
          <a:lstStyle/>
          <a:p>
            <a:r>
              <a:rPr lang="fa-IR" sz="4000" smtClean="0"/>
              <a:t>نحوه بيان مساله تحقيق و نگارش آن</a:t>
            </a:r>
            <a:endParaRPr lang="en-US" sz="4000" smtClean="0"/>
          </a:p>
        </p:txBody>
      </p:sp>
      <p:sp>
        <p:nvSpPr>
          <p:cNvPr id="113667" name="Rectangle 3"/>
          <p:cNvSpPr>
            <a:spLocks noGrp="1" noChangeArrowheads="1"/>
          </p:cNvSpPr>
          <p:nvPr>
            <p:ph type="subTitle" idx="1"/>
          </p:nvPr>
        </p:nvSpPr>
        <p:spPr>
          <a:xfrm>
            <a:off x="539750" y="2205038"/>
            <a:ext cx="7561263" cy="3433762"/>
          </a:xfrm>
        </p:spPr>
        <p:txBody>
          <a:bodyPr rtlCol="0">
            <a:normAutofit/>
          </a:bodyPr>
          <a:lstStyle/>
          <a:p>
            <a:pPr algn="r" fontAlgn="auto">
              <a:spcAft>
                <a:spcPts val="0"/>
              </a:spcAft>
              <a:buFont typeface="Arial" pitchFamily="34" charset="0"/>
              <a:buNone/>
              <a:defRPr/>
            </a:pPr>
            <a:r>
              <a:rPr lang="fa-IR" smtClean="0"/>
              <a:t>محقق در اين مرحله آماده ميشود مساله را آن طور که يافته است تعريف نموده ،اهداف تحقيق خود را بيان نمايد .</a:t>
            </a:r>
            <a:endParaRPr lang="en-US" smtClean="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subTitle" idx="1"/>
          </p:nvPr>
        </p:nvSpPr>
        <p:spPr>
          <a:xfrm>
            <a:off x="323850" y="549275"/>
            <a:ext cx="8569325" cy="5903913"/>
          </a:xfrm>
        </p:spPr>
        <p:txBody>
          <a:bodyPr rtlCol="0">
            <a:normAutofit/>
          </a:bodyPr>
          <a:lstStyle/>
          <a:p>
            <a:pPr algn="r" fontAlgn="auto">
              <a:spcAft>
                <a:spcPts val="0"/>
              </a:spcAft>
              <a:buFont typeface="Arial" pitchFamily="34" charset="0"/>
              <a:buNone/>
              <a:defRPr/>
            </a:pPr>
            <a:r>
              <a:rPr lang="fa-IR" smtClean="0"/>
              <a:t>بر بيان مساله و تعريف آن محقق بايد به نکات زير توجه کند :</a:t>
            </a:r>
          </a:p>
          <a:p>
            <a:pPr algn="r" fontAlgn="auto">
              <a:spcAft>
                <a:spcPts val="0"/>
              </a:spcAft>
              <a:buFont typeface="Arial" pitchFamily="34" charset="0"/>
              <a:buNone/>
              <a:defRPr/>
            </a:pPr>
            <a:r>
              <a:rPr lang="fa-IR" smtClean="0"/>
              <a:t>الف ) صورت مساله بايد شکل سوالي داشته باشد.</a:t>
            </a:r>
          </a:p>
          <a:p>
            <a:pPr algn="r" fontAlgn="auto">
              <a:spcAft>
                <a:spcPts val="0"/>
              </a:spcAft>
              <a:buFont typeface="Arial" pitchFamily="34" charset="0"/>
              <a:buNone/>
              <a:defRPr/>
            </a:pPr>
            <a:r>
              <a:rPr lang="fa-IR" smtClean="0"/>
              <a:t>ب) مساله بايد به طور واضح تعريف گردد .</a:t>
            </a:r>
          </a:p>
          <a:p>
            <a:pPr algn="r" fontAlgn="auto">
              <a:spcAft>
                <a:spcPts val="0"/>
              </a:spcAft>
              <a:buFont typeface="Arial" pitchFamily="34" charset="0"/>
              <a:buNone/>
              <a:defRPr/>
            </a:pPr>
            <a:r>
              <a:rPr lang="fa-IR" smtClean="0"/>
              <a:t>ج)از کاربرد اصطلاحات و واژگان ارزشي خودداري شود .</a:t>
            </a:r>
          </a:p>
          <a:p>
            <a:pPr algn="r" fontAlgn="auto">
              <a:spcAft>
                <a:spcPts val="0"/>
              </a:spcAft>
              <a:buFont typeface="Arial" pitchFamily="34" charset="0"/>
              <a:buNone/>
              <a:defRPr/>
            </a:pPr>
            <a:r>
              <a:rPr lang="fa-IR" smtClean="0"/>
              <a:t>د ) اصطلاحات و مفاهيم تخصصي بايد تعريف شود .</a:t>
            </a:r>
          </a:p>
          <a:p>
            <a:pPr algn="r" fontAlgn="auto">
              <a:spcAft>
                <a:spcPts val="0"/>
              </a:spcAft>
              <a:buFont typeface="Arial" pitchFamily="34" charset="0"/>
              <a:buNone/>
              <a:defRPr/>
            </a:pPr>
            <a:r>
              <a:rPr lang="fa-IR" smtClean="0"/>
              <a:t>ه )سوالات ويژه تحقيق بايد نوشته شود .</a:t>
            </a:r>
          </a:p>
          <a:p>
            <a:pPr algn="r" fontAlgn="auto">
              <a:spcAft>
                <a:spcPts val="0"/>
              </a:spcAft>
              <a:buFont typeface="Arial" pitchFamily="34" charset="0"/>
              <a:buNone/>
              <a:defRPr/>
            </a:pPr>
            <a:endParaRPr lang="en-US" smtClean="0"/>
          </a:p>
        </p:txBody>
      </p:sp>
    </p:spTree>
  </p:cSld>
  <p:clrMapOvr>
    <a:masterClrMapping/>
  </p:clrMapOvr>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ctrTitle"/>
          </p:nvPr>
        </p:nvSpPr>
        <p:spPr>
          <a:xfrm>
            <a:off x="685800" y="476250"/>
            <a:ext cx="7772400" cy="755650"/>
          </a:xfrm>
        </p:spPr>
        <p:txBody>
          <a:bodyPr/>
          <a:lstStyle/>
          <a:p>
            <a:r>
              <a:rPr lang="fa-IR" sz="4000" smtClean="0"/>
              <a:t>روش نگارش و ارزيابي مساله تحقيق</a:t>
            </a:r>
            <a:endParaRPr lang="en-US" sz="4000" smtClean="0"/>
          </a:p>
        </p:txBody>
      </p:sp>
      <p:sp>
        <p:nvSpPr>
          <p:cNvPr id="115715" name="Rectangle 3"/>
          <p:cNvSpPr>
            <a:spLocks noGrp="1" noChangeArrowheads="1"/>
          </p:cNvSpPr>
          <p:nvPr>
            <p:ph type="subTitle" idx="1"/>
          </p:nvPr>
        </p:nvSpPr>
        <p:spPr>
          <a:xfrm>
            <a:off x="250825" y="1341438"/>
            <a:ext cx="8569325" cy="5111750"/>
          </a:xfrm>
        </p:spPr>
        <p:txBody>
          <a:bodyPr rtlCol="0">
            <a:normAutofit/>
          </a:bodyPr>
          <a:lstStyle/>
          <a:p>
            <a:pPr algn="r" fontAlgn="auto">
              <a:spcAft>
                <a:spcPts val="0"/>
              </a:spcAft>
              <a:buFont typeface="Arial" pitchFamily="34" charset="0"/>
              <a:buNone/>
              <a:defRPr/>
            </a:pPr>
            <a:r>
              <a:rPr lang="fa-IR" sz="2800" smtClean="0"/>
              <a:t>محقق براي بيان مساله تحقيق و نگارش آن بايد به اين ترتيب اقدام کند:</a:t>
            </a:r>
          </a:p>
          <a:p>
            <a:pPr algn="r" fontAlgn="auto">
              <a:spcAft>
                <a:spcPts val="0"/>
              </a:spcAft>
              <a:buFont typeface="Arial" pitchFamily="34" charset="0"/>
              <a:buNone/>
              <a:defRPr/>
            </a:pPr>
            <a:r>
              <a:rPr lang="fa-IR" sz="2800" smtClean="0"/>
              <a:t>-صورت مساله را به صورت سوالي بنويسد</a:t>
            </a:r>
          </a:p>
          <a:p>
            <a:pPr algn="r" fontAlgn="auto">
              <a:spcAft>
                <a:spcPts val="0"/>
              </a:spcAft>
              <a:buFont typeface="Arial" pitchFamily="34" charset="0"/>
              <a:buNone/>
              <a:defRPr/>
            </a:pPr>
            <a:r>
              <a:rPr lang="fa-IR" sz="2800" smtClean="0"/>
              <a:t>-يک مقدمه کلي بنويسد </a:t>
            </a:r>
          </a:p>
          <a:p>
            <a:pPr algn="r" fontAlgn="auto">
              <a:spcAft>
                <a:spcPts val="0"/>
              </a:spcAft>
              <a:buFont typeface="Arial" pitchFamily="34" charset="0"/>
              <a:buNone/>
              <a:defRPr/>
            </a:pPr>
            <a:r>
              <a:rPr lang="fa-IR" sz="2800" smtClean="0"/>
              <a:t>-ابعاد و ويژگيها و صفات مورد مطالعه را شرح دهد </a:t>
            </a:r>
          </a:p>
          <a:p>
            <a:pPr algn="r" fontAlgn="auto">
              <a:spcAft>
                <a:spcPts val="0"/>
              </a:spcAft>
              <a:buFont typeface="Arial" pitchFamily="34" charset="0"/>
              <a:buNone/>
              <a:defRPr/>
            </a:pPr>
            <a:r>
              <a:rPr lang="fa-IR" sz="2800" smtClean="0"/>
              <a:t>-ادبيات و سوابق مساله تحقيق را بيان کند</a:t>
            </a:r>
          </a:p>
          <a:p>
            <a:pPr algn="r" fontAlgn="auto">
              <a:spcAft>
                <a:spcPts val="0"/>
              </a:spcAft>
              <a:buFont typeface="Arial" pitchFamily="34" charset="0"/>
              <a:buNone/>
              <a:defRPr/>
            </a:pPr>
            <a:r>
              <a:rPr lang="fa-IR" sz="2800" smtClean="0"/>
              <a:t>-فهرست متغيرها و معرفهاي مورد مطالعه را ذکر کند </a:t>
            </a:r>
          </a:p>
          <a:p>
            <a:pPr algn="r" fontAlgn="auto">
              <a:spcAft>
                <a:spcPts val="0"/>
              </a:spcAft>
              <a:buFont typeface="Arial" pitchFamily="34" charset="0"/>
              <a:buNone/>
              <a:defRPr/>
            </a:pPr>
            <a:r>
              <a:rPr lang="fa-IR" sz="2800" smtClean="0"/>
              <a:t>-سوالات ويژه تحقيق را فهرست کند</a:t>
            </a:r>
          </a:p>
          <a:p>
            <a:pPr algn="r" fontAlgn="auto">
              <a:spcAft>
                <a:spcPts val="0"/>
              </a:spcAft>
              <a:buFont typeface="Arial" pitchFamily="34" charset="0"/>
              <a:buNone/>
              <a:defRPr/>
            </a:pPr>
            <a:r>
              <a:rPr lang="fa-IR" sz="2800" smtClean="0"/>
              <a:t>-نتايج و دستاوردهاي پيش بيني شده تحقيق را اظهار کند</a:t>
            </a:r>
          </a:p>
          <a:p>
            <a:pPr algn="r" fontAlgn="auto">
              <a:spcAft>
                <a:spcPts val="0"/>
              </a:spcAft>
              <a:buFont typeface="Arial" pitchFamily="34" charset="0"/>
              <a:buNone/>
              <a:defRPr/>
            </a:pPr>
            <a:endParaRPr lang="en-US" sz="2800" smtClean="0"/>
          </a:p>
        </p:txBody>
      </p:sp>
    </p:spTree>
  </p:cSld>
  <p:clrMapOvr>
    <a:masterClrMapping/>
  </p:clrMapOvr>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subTitle" idx="1"/>
          </p:nvPr>
        </p:nvSpPr>
        <p:spPr>
          <a:xfrm>
            <a:off x="250825" y="260350"/>
            <a:ext cx="8642350" cy="6337300"/>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محقق براي اطمينان از انجام دادن اموري که براي نگارش و بيان مساله تحقيق لازم است ، ميتواند جدول کنترل را تهيه نموده و به ارزيابي آن بپردازد .</a:t>
            </a:r>
          </a:p>
          <a:p>
            <a:pPr algn="r" fontAlgn="auto">
              <a:spcAft>
                <a:spcPts val="0"/>
              </a:spcAft>
              <a:buFont typeface="Arial" pitchFamily="34" charset="0"/>
              <a:buNone/>
              <a:defRPr/>
            </a:pPr>
            <a:r>
              <a:rPr lang="fa-IR" smtClean="0"/>
              <a:t>نمونه جدول کنترل به شکل زير است :</a:t>
            </a:r>
            <a:endParaRPr lang="en-US" smtClean="0"/>
          </a:p>
        </p:txBody>
      </p:sp>
    </p:spTree>
  </p:cSld>
  <p:clrMapOvr>
    <a:masterClrMapping/>
  </p:clrMapOvr>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ctrTitle"/>
          </p:nvPr>
        </p:nvSpPr>
        <p:spPr>
          <a:xfrm>
            <a:off x="611188" y="260350"/>
            <a:ext cx="8064500" cy="468313"/>
          </a:xfrm>
        </p:spPr>
        <p:txBody>
          <a:bodyPr/>
          <a:lstStyle/>
          <a:p>
            <a:pPr algn="r"/>
            <a:r>
              <a:rPr lang="fa-IR" sz="2800" smtClean="0"/>
              <a:t>جدول کنترل و ارزيابي نگارش مساله تحقيق:</a:t>
            </a:r>
            <a:endParaRPr lang="en-US" sz="2800" smtClean="0"/>
          </a:p>
        </p:txBody>
      </p:sp>
      <p:sp>
        <p:nvSpPr>
          <p:cNvPr id="117763" name="Rectangle 3"/>
          <p:cNvSpPr>
            <a:spLocks noGrp="1" noChangeArrowheads="1"/>
          </p:cNvSpPr>
          <p:nvPr>
            <p:ph type="subTitle" idx="1"/>
          </p:nvPr>
        </p:nvSpPr>
        <p:spPr>
          <a:xfrm>
            <a:off x="323850" y="836613"/>
            <a:ext cx="8569325" cy="5688012"/>
          </a:xfrm>
        </p:spPr>
        <p:txBody>
          <a:bodyPr rtlCol="0">
            <a:normAutofit/>
          </a:bodyPr>
          <a:lstStyle/>
          <a:p>
            <a:pPr marL="609600" indent="-609600" algn="r" fontAlgn="auto">
              <a:spcAft>
                <a:spcPts val="0"/>
              </a:spcAft>
              <a:buFont typeface="Arial" pitchFamily="34" charset="0"/>
              <a:buNone/>
              <a:defRPr/>
            </a:pPr>
            <a:endParaRPr lang="fa-IR" sz="1600" smtClean="0"/>
          </a:p>
          <a:p>
            <a:pPr marL="609600" indent="-609600" algn="r" fontAlgn="auto">
              <a:spcAft>
                <a:spcPts val="0"/>
              </a:spcAft>
              <a:buFont typeface="Arial" pitchFamily="34" charset="0"/>
              <a:buNone/>
              <a:defRPr/>
            </a:pPr>
            <a:r>
              <a:rPr lang="fa-IR" sz="1600" smtClean="0"/>
              <a:t>رديف                             شرح                                                              بلي       خير      ملاحظات</a:t>
            </a:r>
          </a:p>
          <a:p>
            <a:pPr marL="609600" indent="-609600" algn="r" fontAlgn="auto">
              <a:spcAft>
                <a:spcPts val="0"/>
              </a:spcAft>
              <a:buFont typeface="Arial" pitchFamily="34" charset="0"/>
              <a:buNone/>
              <a:defRPr/>
            </a:pPr>
            <a:r>
              <a:rPr lang="fa-IR" sz="1600" smtClean="0"/>
              <a:t>1       آيا صورت مساله به شکل سوالي است ؟  </a:t>
            </a:r>
          </a:p>
          <a:p>
            <a:pPr marL="609600" indent="-609600" algn="r" fontAlgn="auto">
              <a:spcAft>
                <a:spcPts val="0"/>
              </a:spcAft>
              <a:buFont typeface="Arial" pitchFamily="34" charset="0"/>
              <a:buNone/>
              <a:defRPr/>
            </a:pPr>
            <a:r>
              <a:rPr lang="fa-IR" sz="1600" smtClean="0"/>
              <a:t>2       آيا مقدمه توضيحي درمورد مسا له و اهميت تحقيق داده است؟</a:t>
            </a:r>
          </a:p>
          <a:p>
            <a:pPr marL="609600" indent="-609600" algn="r" fontAlgn="auto">
              <a:spcAft>
                <a:spcPts val="0"/>
              </a:spcAft>
              <a:buFont typeface="Arial" pitchFamily="34" charset="0"/>
              <a:buNone/>
              <a:defRPr/>
            </a:pPr>
            <a:r>
              <a:rPr lang="fa-IR" sz="1600" smtClean="0"/>
              <a:t>3       آيا ابعاد و حدود مساله بيان شده است ؟</a:t>
            </a:r>
          </a:p>
          <a:p>
            <a:pPr marL="609600" indent="-609600" algn="r" fontAlgn="auto">
              <a:spcAft>
                <a:spcPts val="0"/>
              </a:spcAft>
              <a:buFont typeface="Arial" pitchFamily="34" charset="0"/>
              <a:buNone/>
              <a:defRPr/>
            </a:pPr>
            <a:r>
              <a:rPr lang="fa-IR" sz="1600" smtClean="0"/>
              <a:t>4       آيا ادبيات و سوابق مساله ذکر شده است ؟</a:t>
            </a:r>
          </a:p>
          <a:p>
            <a:pPr marL="609600" indent="-609600" algn="r" fontAlgn="auto">
              <a:spcAft>
                <a:spcPts val="0"/>
              </a:spcAft>
              <a:buFont typeface="Arial" pitchFamily="34" charset="0"/>
              <a:buNone/>
              <a:defRPr/>
            </a:pPr>
            <a:r>
              <a:rPr lang="fa-IR" sz="1600" smtClean="0"/>
              <a:t>5       آيا فهرست متغيرها و مدلهاي مربوط ذکر شده است ؟</a:t>
            </a:r>
          </a:p>
          <a:p>
            <a:pPr marL="609600" indent="-609600" algn="r" fontAlgn="auto">
              <a:spcAft>
                <a:spcPts val="0"/>
              </a:spcAft>
              <a:buFont typeface="Arial" pitchFamily="34" charset="0"/>
              <a:buNone/>
              <a:defRPr/>
            </a:pPr>
            <a:r>
              <a:rPr lang="fa-IR" sz="1600" smtClean="0"/>
              <a:t>6       آيا سوالات ويژه تحقيق تدوين و بيان شده است ؟</a:t>
            </a:r>
          </a:p>
          <a:p>
            <a:pPr marL="609600" indent="-609600" algn="r" fontAlgn="auto">
              <a:spcAft>
                <a:spcPts val="0"/>
              </a:spcAft>
              <a:buFont typeface="Arial" pitchFamily="34" charset="0"/>
              <a:buNone/>
              <a:defRPr/>
            </a:pPr>
            <a:r>
              <a:rPr lang="fa-IR" sz="1600" smtClean="0"/>
              <a:t>7       آيا به هدف تحقيق اشاره شده است ؟</a:t>
            </a:r>
          </a:p>
          <a:p>
            <a:pPr marL="609600" indent="-609600" algn="r" fontAlgn="auto">
              <a:spcAft>
                <a:spcPts val="0"/>
              </a:spcAft>
              <a:buFont typeface="Arial" pitchFamily="34" charset="0"/>
              <a:buNone/>
              <a:defRPr/>
            </a:pPr>
            <a:r>
              <a:rPr lang="fa-IR" sz="1600" smtClean="0"/>
              <a:t>8       آيا بيان مساله از وضوح برخوردار است ؟</a:t>
            </a:r>
          </a:p>
          <a:p>
            <a:pPr marL="609600" indent="-609600" algn="r" fontAlgn="auto">
              <a:spcAft>
                <a:spcPts val="0"/>
              </a:spcAft>
              <a:buFont typeface="Arial" pitchFamily="34" charset="0"/>
              <a:buNone/>
              <a:defRPr/>
            </a:pPr>
            <a:r>
              <a:rPr lang="fa-IR" sz="1600" smtClean="0"/>
              <a:t>9       آيا اصطلاحات و مفاهيم به خوبي تعريف شده است ؟</a:t>
            </a:r>
          </a:p>
          <a:p>
            <a:pPr marL="609600" indent="-609600" algn="r" fontAlgn="auto">
              <a:spcAft>
                <a:spcPts val="0"/>
              </a:spcAft>
              <a:buFont typeface="Arial" pitchFamily="34" charset="0"/>
              <a:buNone/>
              <a:defRPr/>
            </a:pPr>
            <a:endParaRPr lang="en-US" sz="1600" smtClean="0"/>
          </a:p>
        </p:txBody>
      </p:sp>
      <p:sp>
        <p:nvSpPr>
          <p:cNvPr id="117764" name="Line 4"/>
          <p:cNvSpPr>
            <a:spLocks noChangeShapeType="1"/>
          </p:cNvSpPr>
          <p:nvPr/>
        </p:nvSpPr>
        <p:spPr bwMode="auto">
          <a:xfrm>
            <a:off x="8964613" y="1125538"/>
            <a:ext cx="0" cy="3024187"/>
          </a:xfrm>
          <a:prstGeom prst="line">
            <a:avLst/>
          </a:prstGeom>
          <a:noFill/>
          <a:ln w="9525">
            <a:solidFill>
              <a:schemeClr val="tx1"/>
            </a:solidFill>
            <a:round/>
            <a:headEnd/>
            <a:tailEnd/>
          </a:ln>
        </p:spPr>
        <p:txBody>
          <a:bodyPr/>
          <a:lstStyle/>
          <a:p>
            <a:endParaRPr lang="en-US"/>
          </a:p>
        </p:txBody>
      </p:sp>
      <p:sp>
        <p:nvSpPr>
          <p:cNvPr id="117765" name="Line 5"/>
          <p:cNvSpPr>
            <a:spLocks noChangeShapeType="1"/>
          </p:cNvSpPr>
          <p:nvPr/>
        </p:nvSpPr>
        <p:spPr bwMode="auto">
          <a:xfrm>
            <a:off x="8316913" y="1125538"/>
            <a:ext cx="0" cy="3024187"/>
          </a:xfrm>
          <a:prstGeom prst="line">
            <a:avLst/>
          </a:prstGeom>
          <a:noFill/>
          <a:ln w="9525">
            <a:solidFill>
              <a:schemeClr val="tx1"/>
            </a:solidFill>
            <a:round/>
            <a:headEnd/>
            <a:tailEnd/>
          </a:ln>
        </p:spPr>
        <p:txBody>
          <a:bodyPr/>
          <a:lstStyle/>
          <a:p>
            <a:endParaRPr lang="en-US"/>
          </a:p>
        </p:txBody>
      </p:sp>
      <p:sp>
        <p:nvSpPr>
          <p:cNvPr id="117766" name="Line 6"/>
          <p:cNvSpPr>
            <a:spLocks noChangeShapeType="1"/>
          </p:cNvSpPr>
          <p:nvPr/>
        </p:nvSpPr>
        <p:spPr bwMode="auto">
          <a:xfrm>
            <a:off x="3492500" y="1125538"/>
            <a:ext cx="0" cy="3024187"/>
          </a:xfrm>
          <a:prstGeom prst="line">
            <a:avLst/>
          </a:prstGeom>
          <a:noFill/>
          <a:ln w="9525">
            <a:solidFill>
              <a:schemeClr val="tx1"/>
            </a:solidFill>
            <a:round/>
            <a:headEnd/>
            <a:tailEnd/>
          </a:ln>
        </p:spPr>
        <p:txBody>
          <a:bodyPr/>
          <a:lstStyle/>
          <a:p>
            <a:endParaRPr lang="en-US"/>
          </a:p>
        </p:txBody>
      </p:sp>
      <p:sp>
        <p:nvSpPr>
          <p:cNvPr id="117767" name="Line 7"/>
          <p:cNvSpPr>
            <a:spLocks noChangeShapeType="1"/>
          </p:cNvSpPr>
          <p:nvPr/>
        </p:nvSpPr>
        <p:spPr bwMode="auto">
          <a:xfrm>
            <a:off x="2339975" y="1125538"/>
            <a:ext cx="0" cy="3024187"/>
          </a:xfrm>
          <a:prstGeom prst="line">
            <a:avLst/>
          </a:prstGeom>
          <a:noFill/>
          <a:ln w="9525">
            <a:solidFill>
              <a:schemeClr val="tx1"/>
            </a:solidFill>
            <a:round/>
            <a:headEnd/>
            <a:tailEnd/>
          </a:ln>
        </p:spPr>
        <p:txBody>
          <a:bodyPr/>
          <a:lstStyle/>
          <a:p>
            <a:endParaRPr lang="en-US"/>
          </a:p>
        </p:txBody>
      </p:sp>
      <p:sp>
        <p:nvSpPr>
          <p:cNvPr id="117768" name="Line 8"/>
          <p:cNvSpPr>
            <a:spLocks noChangeShapeType="1"/>
          </p:cNvSpPr>
          <p:nvPr/>
        </p:nvSpPr>
        <p:spPr bwMode="auto">
          <a:xfrm>
            <a:off x="1763713" y="1125538"/>
            <a:ext cx="0" cy="3024187"/>
          </a:xfrm>
          <a:prstGeom prst="line">
            <a:avLst/>
          </a:prstGeom>
          <a:noFill/>
          <a:ln w="9525">
            <a:solidFill>
              <a:schemeClr val="tx1"/>
            </a:solidFill>
            <a:round/>
            <a:headEnd/>
            <a:tailEnd/>
          </a:ln>
        </p:spPr>
        <p:txBody>
          <a:bodyPr/>
          <a:lstStyle/>
          <a:p>
            <a:endParaRPr lang="en-US"/>
          </a:p>
        </p:txBody>
      </p:sp>
      <p:sp>
        <p:nvSpPr>
          <p:cNvPr id="117769" name="Line 9"/>
          <p:cNvSpPr>
            <a:spLocks noChangeShapeType="1"/>
          </p:cNvSpPr>
          <p:nvPr/>
        </p:nvSpPr>
        <p:spPr bwMode="auto">
          <a:xfrm>
            <a:off x="827088" y="1125538"/>
            <a:ext cx="0" cy="3024187"/>
          </a:xfrm>
          <a:prstGeom prst="line">
            <a:avLst/>
          </a:prstGeom>
          <a:noFill/>
          <a:ln w="9525">
            <a:solidFill>
              <a:schemeClr val="tx1"/>
            </a:solidFill>
            <a:round/>
            <a:headEnd/>
            <a:tailEnd/>
          </a:ln>
        </p:spPr>
        <p:txBody>
          <a:bodyPr/>
          <a:lstStyle/>
          <a:p>
            <a:endParaRPr lang="en-US"/>
          </a:p>
        </p:txBody>
      </p:sp>
      <p:sp>
        <p:nvSpPr>
          <p:cNvPr id="117770" name="Line 10"/>
          <p:cNvSpPr>
            <a:spLocks noChangeShapeType="1"/>
          </p:cNvSpPr>
          <p:nvPr/>
        </p:nvSpPr>
        <p:spPr bwMode="auto">
          <a:xfrm flipH="1">
            <a:off x="827088" y="1125538"/>
            <a:ext cx="8137525" cy="0"/>
          </a:xfrm>
          <a:prstGeom prst="line">
            <a:avLst/>
          </a:prstGeom>
          <a:noFill/>
          <a:ln w="9525">
            <a:solidFill>
              <a:schemeClr val="tx1"/>
            </a:solidFill>
            <a:round/>
            <a:headEnd/>
            <a:tailEnd/>
          </a:ln>
        </p:spPr>
        <p:txBody>
          <a:bodyPr/>
          <a:lstStyle/>
          <a:p>
            <a:endParaRPr lang="en-US"/>
          </a:p>
        </p:txBody>
      </p:sp>
      <p:sp>
        <p:nvSpPr>
          <p:cNvPr id="117771" name="Line 11"/>
          <p:cNvSpPr>
            <a:spLocks noChangeShapeType="1"/>
          </p:cNvSpPr>
          <p:nvPr/>
        </p:nvSpPr>
        <p:spPr bwMode="auto">
          <a:xfrm flipH="1">
            <a:off x="827088" y="4149725"/>
            <a:ext cx="8137525" cy="0"/>
          </a:xfrm>
          <a:prstGeom prst="line">
            <a:avLst/>
          </a:prstGeom>
          <a:noFill/>
          <a:ln w="9525">
            <a:solidFill>
              <a:schemeClr val="tx1"/>
            </a:solidFill>
            <a:round/>
            <a:headEnd/>
            <a:tailEnd/>
          </a:ln>
        </p:spPr>
        <p:txBody>
          <a:bodyPr/>
          <a:lstStyle/>
          <a:p>
            <a:endParaRPr lang="en-US"/>
          </a:p>
        </p:txBody>
      </p:sp>
      <p:sp>
        <p:nvSpPr>
          <p:cNvPr id="117772" name="Line 12"/>
          <p:cNvSpPr>
            <a:spLocks noChangeShapeType="1"/>
          </p:cNvSpPr>
          <p:nvPr/>
        </p:nvSpPr>
        <p:spPr bwMode="auto">
          <a:xfrm flipH="1">
            <a:off x="827088" y="1412875"/>
            <a:ext cx="8066087" cy="0"/>
          </a:xfrm>
          <a:prstGeom prst="line">
            <a:avLst/>
          </a:prstGeom>
          <a:noFill/>
          <a:ln w="9525">
            <a:solidFill>
              <a:schemeClr val="tx1"/>
            </a:solidFill>
            <a:round/>
            <a:headEnd/>
            <a:tailEnd/>
          </a:ln>
        </p:spPr>
        <p:txBody>
          <a:bodyPr/>
          <a:lstStyle/>
          <a:p>
            <a:endParaRPr lang="en-US"/>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ctrTitle"/>
          </p:nvPr>
        </p:nvSpPr>
        <p:spPr>
          <a:xfrm>
            <a:off x="685800" y="2084388"/>
            <a:ext cx="7772400" cy="1920875"/>
          </a:xfrm>
        </p:spPr>
        <p:txBody>
          <a:bodyPr/>
          <a:lstStyle/>
          <a:p>
            <a:r>
              <a:rPr lang="fa-IR" smtClean="0"/>
              <a:t>فصل چهارم : تدوين فرضيه</a:t>
            </a:r>
            <a:endParaRPr lang="en-US"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subTitle" idx="1"/>
          </p:nvPr>
        </p:nvSpPr>
        <p:spPr>
          <a:xfrm>
            <a:off x="1042988" y="692150"/>
            <a:ext cx="7200900" cy="5329238"/>
          </a:xfrm>
        </p:spPr>
        <p:txBody>
          <a:bodyPr rtlCol="0">
            <a:normAutofit/>
          </a:bodyPr>
          <a:lstStyle/>
          <a:p>
            <a:pPr fontAlgn="auto">
              <a:spcAft>
                <a:spcPts val="0"/>
              </a:spcAft>
              <a:buFont typeface="Arial" pitchFamily="34" charset="0"/>
              <a:buNone/>
              <a:defRPr/>
            </a:pPr>
            <a:r>
              <a:rPr lang="fa-IR" smtClean="0"/>
              <a:t>برنامه پژوهشي لاکاتوش ساختاري است که براي پژوهشهاي بعدي به نحوي که ايجابي و سلبي رهنمونهايي را فراهم مي سازد.</a:t>
            </a:r>
          </a:p>
          <a:p>
            <a:pPr fontAlgn="auto">
              <a:spcAft>
                <a:spcPts val="0"/>
              </a:spcAft>
              <a:buFont typeface="Arial" pitchFamily="34" charset="0"/>
              <a:buNone/>
              <a:defRPr/>
            </a:pPr>
            <a:r>
              <a:rPr lang="fa-IR" smtClean="0"/>
              <a:t>رهنمون سلبي يک برنامه اين شرط را شامل ميشود که مفروضات اساس برنامه نبايد ترک يا جرح و تعديل شود.</a:t>
            </a:r>
          </a:p>
          <a:p>
            <a:pPr fontAlgn="auto">
              <a:spcAft>
                <a:spcPts val="0"/>
              </a:spcAft>
              <a:buFont typeface="Arial" pitchFamily="34" charset="0"/>
              <a:buNone/>
              <a:defRPr/>
            </a:pPr>
            <a:r>
              <a:rPr lang="fa-IR" smtClean="0"/>
              <a:t>رهنمون ايجابي ,رهنونهاي تقريبي اي را شامل ميشود که چگونگي امکان تحول و توسعي برنامه پژوهشي را بيان مي کند.</a:t>
            </a:r>
            <a:endParaRPr lang="en-US" smtClean="0"/>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subTitle" idx="1"/>
          </p:nvPr>
        </p:nvSpPr>
        <p:spPr>
          <a:xfrm>
            <a:off x="250825" y="188913"/>
            <a:ext cx="8642350" cy="6264275"/>
          </a:xfrm>
        </p:spPr>
        <p:txBody>
          <a:bodyPr rtlCol="0">
            <a:normAutofit/>
          </a:bodyPr>
          <a:lstStyle/>
          <a:p>
            <a:pPr algn="r" fontAlgn="auto">
              <a:spcAft>
                <a:spcPts val="0"/>
              </a:spcAft>
              <a:buFont typeface="Arial" pitchFamily="34" charset="0"/>
              <a:buNone/>
              <a:defRPr/>
            </a:pPr>
            <a:endParaRPr lang="fa-IR" sz="2800" smtClean="0"/>
          </a:p>
          <a:p>
            <a:pPr algn="r" fontAlgn="auto">
              <a:spcAft>
                <a:spcPts val="0"/>
              </a:spcAft>
              <a:buFont typeface="Arial" pitchFamily="34" charset="0"/>
              <a:buNone/>
              <a:defRPr/>
            </a:pPr>
            <a:endParaRPr lang="fa-IR" sz="2800" smtClean="0"/>
          </a:p>
          <a:p>
            <a:pPr algn="r" fontAlgn="auto">
              <a:spcAft>
                <a:spcPts val="0"/>
              </a:spcAft>
              <a:buFont typeface="Arial" pitchFamily="34" charset="0"/>
              <a:buNone/>
              <a:defRPr/>
            </a:pPr>
            <a:endParaRPr lang="fa-IR" sz="2800" smtClean="0"/>
          </a:p>
          <a:p>
            <a:pPr algn="r" fontAlgn="auto">
              <a:spcAft>
                <a:spcPts val="0"/>
              </a:spcAft>
              <a:buFont typeface="Arial" pitchFamily="34" charset="0"/>
              <a:buNone/>
              <a:defRPr/>
            </a:pPr>
            <a:r>
              <a:rPr lang="fa-IR" sz="2800" smtClean="0"/>
              <a:t>فرضيه سازي يکي از مراحل حساس تحقيق را تشکيل ميدهد؛چرا که فرضيه ها نقش راهنما را دارند و به فعاليتهاي تحقيقاتي جهت مي دهند . فرضيه ها به محقق کمک مي کنند تا از بين طرق فراوان رسيدن به مقصد تنها چند مورد آن را که بيش از همه نزديکتر به مقصد تنها چند مورد آن را که بيش از همه نزديکتر به مقصد به نظر مي رسد برگزيند و سهل الوصول ترين راهها و محتمل ترين جهت ها را براي رسيدن به هدف تحقيق انتخاب کند .</a:t>
            </a:r>
            <a:endParaRPr lang="en-US" sz="2800" smtClean="0"/>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ctrTitle"/>
          </p:nvPr>
        </p:nvSpPr>
        <p:spPr>
          <a:xfrm>
            <a:off x="827088" y="333375"/>
            <a:ext cx="7772400" cy="828675"/>
          </a:xfrm>
        </p:spPr>
        <p:txBody>
          <a:bodyPr/>
          <a:lstStyle/>
          <a:p>
            <a:pPr algn="r"/>
            <a:r>
              <a:rPr lang="fa-IR" sz="4000" smtClean="0"/>
              <a:t>مفهوم و تعريف فرضيه :</a:t>
            </a:r>
            <a:endParaRPr lang="en-US" sz="4000" smtClean="0"/>
          </a:p>
        </p:txBody>
      </p:sp>
      <p:sp>
        <p:nvSpPr>
          <p:cNvPr id="120835" name="Rectangle 3"/>
          <p:cNvSpPr>
            <a:spLocks noGrp="1" noChangeArrowheads="1"/>
          </p:cNvSpPr>
          <p:nvPr>
            <p:ph type="subTitle" idx="1"/>
          </p:nvPr>
        </p:nvSpPr>
        <p:spPr>
          <a:xfrm>
            <a:off x="539750" y="1412875"/>
            <a:ext cx="8135938" cy="4895850"/>
          </a:xfrm>
        </p:spPr>
        <p:txBody>
          <a:bodyPr rtlCol="0">
            <a:normAutofit/>
          </a:bodyPr>
          <a:lstStyle/>
          <a:p>
            <a:pPr algn="r" fontAlgn="auto">
              <a:spcAft>
                <a:spcPts val="0"/>
              </a:spcAft>
              <a:buFont typeface="Arial" pitchFamily="34" charset="0"/>
              <a:buNone/>
              <a:defRPr/>
            </a:pPr>
            <a:r>
              <a:rPr lang="fa-IR" smtClean="0"/>
              <a:t>فرضيه عبارتست از حدس يا گمان انديشمندانه درباره ماهيت چگونگي و روابط بين پديده ها ، اشيا ، و متغيرها ،که محقق را در تشخيص نزديکترين و محتمل ترين را براي کشف مجهول کمک مينمايد .</a:t>
            </a:r>
          </a:p>
          <a:p>
            <a:pPr algn="r" fontAlgn="auto">
              <a:spcAft>
                <a:spcPts val="0"/>
              </a:spcAft>
              <a:buFont typeface="Arial" pitchFamily="34" charset="0"/>
              <a:buNone/>
              <a:defRPr/>
            </a:pPr>
            <a:r>
              <a:rPr lang="fa-IR" smtClean="0"/>
              <a:t>فرضيه بر اساس معلومات کلي و شناخت هاي قبلي يا تجارب محقق پديد مي آيد .</a:t>
            </a:r>
            <a:endParaRPr lang="en-US" smtClean="0"/>
          </a:p>
        </p:txBody>
      </p:sp>
    </p:spTree>
  </p:cSld>
  <p:clrMapOvr>
    <a:masterClrMapping/>
  </p:clrMapOvr>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ctrTitle"/>
          </p:nvPr>
        </p:nvSpPr>
        <p:spPr>
          <a:xfrm>
            <a:off x="611188" y="333375"/>
            <a:ext cx="7772400" cy="684213"/>
          </a:xfrm>
        </p:spPr>
        <p:txBody>
          <a:bodyPr/>
          <a:lstStyle/>
          <a:p>
            <a:r>
              <a:rPr lang="fa-IR" sz="3600" smtClean="0"/>
              <a:t>تفاوت فرضيه و نظريه چيست ؟</a:t>
            </a:r>
            <a:endParaRPr lang="en-US" sz="3600" smtClean="0"/>
          </a:p>
        </p:txBody>
      </p:sp>
      <p:sp>
        <p:nvSpPr>
          <p:cNvPr id="121859" name="Rectangle 3"/>
          <p:cNvSpPr>
            <a:spLocks noGrp="1" noChangeArrowheads="1"/>
          </p:cNvSpPr>
          <p:nvPr>
            <p:ph type="subTitle" idx="1"/>
          </p:nvPr>
        </p:nvSpPr>
        <p:spPr>
          <a:xfrm>
            <a:off x="395288" y="1125538"/>
            <a:ext cx="8208962" cy="5327650"/>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نظريه و قوانين عمدتا مشتمل بر قضاياي کلي و عمومي هستند و به مورد خاصي تعلق ندارند و مي توانند مصاديق زيادي داشته باشند . در حالي که فرضيه حالت کلي ندارد و مختص مساله تحقيق است که از قضاياي کلي ناشي مي شود ولي در يک قلمرو خاص شکل ميگيرد .</a:t>
            </a:r>
            <a:endParaRPr lang="en-US" smtClean="0"/>
          </a:p>
        </p:txBody>
      </p:sp>
    </p:spTree>
  </p:cSld>
  <p:clrMapOvr>
    <a:masterClrMapping/>
  </p:clrMapOvr>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ctrTitle"/>
          </p:nvPr>
        </p:nvSpPr>
        <p:spPr>
          <a:xfrm>
            <a:off x="685800" y="-100013"/>
            <a:ext cx="7772400" cy="1920876"/>
          </a:xfrm>
        </p:spPr>
        <p:txBody>
          <a:bodyPr/>
          <a:lstStyle/>
          <a:p>
            <a:r>
              <a:rPr lang="fa-IR" sz="4800" smtClean="0"/>
              <a:t>نقش فرضيه در تحقيق علمي</a:t>
            </a:r>
            <a:endParaRPr lang="en-US" sz="4800" smtClean="0"/>
          </a:p>
        </p:txBody>
      </p:sp>
      <p:sp>
        <p:nvSpPr>
          <p:cNvPr id="122883" name="Rectangle 3"/>
          <p:cNvSpPr>
            <a:spLocks noGrp="1" noChangeArrowheads="1"/>
          </p:cNvSpPr>
          <p:nvPr>
            <p:ph type="subTitle" idx="1"/>
          </p:nvPr>
        </p:nvSpPr>
        <p:spPr>
          <a:xfrm>
            <a:off x="539750" y="1341438"/>
            <a:ext cx="8424863" cy="5111750"/>
          </a:xfrm>
        </p:spPr>
        <p:txBody>
          <a:bodyPr rtlCol="0">
            <a:normAutofit/>
          </a:bodyPr>
          <a:lstStyle/>
          <a:p>
            <a:pPr algn="r" fontAlgn="auto">
              <a:lnSpc>
                <a:spcPct val="90000"/>
              </a:lnSpc>
              <a:spcAft>
                <a:spcPts val="0"/>
              </a:spcAft>
              <a:buFont typeface="Arial" pitchFamily="34" charset="0"/>
              <a:buNone/>
              <a:defRPr/>
            </a:pPr>
            <a:r>
              <a:rPr lang="fa-IR" smtClean="0"/>
              <a:t>فرضيه ها ضمن اينکه براي پيگيري و انجام دادن امور تحقيق به طور کلي به محقق جهت مي دهند باعث مي گردند که :</a:t>
            </a:r>
          </a:p>
          <a:p>
            <a:pPr algn="r" fontAlgn="auto">
              <a:lnSpc>
                <a:spcPct val="90000"/>
              </a:lnSpc>
              <a:spcAft>
                <a:spcPts val="0"/>
              </a:spcAft>
              <a:buFont typeface="Arial" pitchFamily="34" charset="0"/>
              <a:buNone/>
              <a:defRPr/>
            </a:pPr>
            <a:r>
              <a:rPr lang="fa-IR" smtClean="0"/>
              <a:t>-مطالعه منابع و ادبيات مربوط به موضوع تحقيق جهت دار شود</a:t>
            </a:r>
          </a:p>
          <a:p>
            <a:pPr algn="r" fontAlgn="auto">
              <a:lnSpc>
                <a:spcPct val="90000"/>
              </a:lnSpc>
              <a:spcAft>
                <a:spcPts val="0"/>
              </a:spcAft>
              <a:buFont typeface="Arial" pitchFamily="34" charset="0"/>
              <a:buNone/>
              <a:defRPr/>
            </a:pPr>
            <a:r>
              <a:rPr lang="fa-IR" smtClean="0"/>
              <a:t>-پژوهشگر را نسبت به جنبه هاي موقعيتي و معني دار مساله پژوهش حساستر مينمايد</a:t>
            </a:r>
          </a:p>
          <a:p>
            <a:pPr algn="r" fontAlgn="auto">
              <a:lnSpc>
                <a:spcPct val="90000"/>
              </a:lnSpc>
              <a:spcAft>
                <a:spcPts val="0"/>
              </a:spcAft>
              <a:buFont typeface="Arial" pitchFamily="34" charset="0"/>
              <a:buNone/>
              <a:defRPr/>
            </a:pPr>
            <a:r>
              <a:rPr lang="fa-IR" smtClean="0"/>
              <a:t>-فرضيه باعث مي شود تا محقق مساله پژوهش را بهتر درک کند و روشهاي جمع آوري اطلاعات را بهتر تعيين کند</a:t>
            </a:r>
          </a:p>
          <a:p>
            <a:pPr algn="r" fontAlgn="auto">
              <a:lnSpc>
                <a:spcPct val="90000"/>
              </a:lnSpc>
              <a:spcAft>
                <a:spcPts val="0"/>
              </a:spcAft>
              <a:buFont typeface="Arial" pitchFamily="34" charset="0"/>
              <a:buNone/>
              <a:defRPr/>
            </a:pPr>
            <a:r>
              <a:rPr lang="fa-IR" smtClean="0"/>
              <a:t>-فرضيه چهار چوبي براي تفسير اطلاعات جمع آوري شده و نتيجه گيري از  آن   ارائه ميدهد </a:t>
            </a:r>
            <a:endParaRPr lang="en-US" smtClean="0"/>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ctrTitle"/>
          </p:nvPr>
        </p:nvSpPr>
        <p:spPr>
          <a:xfrm>
            <a:off x="685800" y="476250"/>
            <a:ext cx="7772400" cy="1044575"/>
          </a:xfrm>
        </p:spPr>
        <p:txBody>
          <a:bodyPr/>
          <a:lstStyle/>
          <a:p>
            <a:r>
              <a:rPr lang="fa-IR" sz="4000" smtClean="0"/>
              <a:t>انواع فرضيه در تحقيقات همبستگي و تجربي</a:t>
            </a:r>
            <a:endParaRPr lang="en-US" sz="4000" smtClean="0"/>
          </a:p>
        </p:txBody>
      </p:sp>
      <p:sp>
        <p:nvSpPr>
          <p:cNvPr id="123907" name="Rectangle 3"/>
          <p:cNvSpPr>
            <a:spLocks noGrp="1" noChangeArrowheads="1"/>
          </p:cNvSpPr>
          <p:nvPr>
            <p:ph type="subTitle" idx="1"/>
          </p:nvPr>
        </p:nvSpPr>
        <p:spPr>
          <a:xfrm>
            <a:off x="611188" y="1628775"/>
            <a:ext cx="8137525" cy="4824413"/>
          </a:xfrm>
        </p:spPr>
        <p:txBody>
          <a:bodyPr rtlCol="0">
            <a:normAutofit/>
          </a:bodyPr>
          <a:lstStyle/>
          <a:p>
            <a:pPr algn="r" fontAlgn="auto">
              <a:spcAft>
                <a:spcPts val="0"/>
              </a:spcAft>
              <a:buFont typeface="Arial" pitchFamily="34" charset="0"/>
              <a:buNone/>
              <a:defRPr/>
            </a:pPr>
            <a:r>
              <a:rPr lang="fa-IR" smtClean="0"/>
              <a:t>اين فرضيه ها به دو نوع تقسيم ميشود:</a:t>
            </a:r>
          </a:p>
          <a:p>
            <a:pPr algn="r" fontAlgn="auto">
              <a:spcAft>
                <a:spcPts val="0"/>
              </a:spcAft>
              <a:buFont typeface="Arial" pitchFamily="34" charset="0"/>
              <a:buNone/>
              <a:defRPr/>
            </a:pPr>
            <a:r>
              <a:rPr lang="fa-IR" smtClean="0"/>
              <a:t>فرضيه تحقيق (</a:t>
            </a:r>
            <a:r>
              <a:rPr lang="fa-IR" sz="1000" smtClean="0"/>
              <a:t>1</a:t>
            </a:r>
            <a:r>
              <a:rPr lang="en-US" smtClean="0"/>
              <a:t>H</a:t>
            </a:r>
            <a:r>
              <a:rPr lang="fa-IR" smtClean="0"/>
              <a:t>) و فرضيه صفر (</a:t>
            </a:r>
            <a:r>
              <a:rPr lang="en-US" smtClean="0"/>
              <a:t>H</a:t>
            </a:r>
            <a:r>
              <a:rPr lang="en-US" sz="1000" smtClean="0"/>
              <a:t>0</a:t>
            </a:r>
            <a:r>
              <a:rPr lang="fa-IR" smtClean="0"/>
              <a:t>)</a:t>
            </a:r>
            <a:r>
              <a:rPr lang="en-US" smtClean="0"/>
              <a:t>   </a:t>
            </a:r>
            <a:r>
              <a:rPr lang="fa-IR" smtClean="0"/>
              <a:t> </a:t>
            </a:r>
          </a:p>
          <a:p>
            <a:pPr algn="r" fontAlgn="auto">
              <a:spcAft>
                <a:spcPts val="0"/>
              </a:spcAft>
              <a:buFont typeface="Arial" pitchFamily="34" charset="0"/>
              <a:buNone/>
              <a:defRPr/>
            </a:pPr>
            <a:r>
              <a:rPr lang="fa-IR" smtClean="0"/>
              <a:t>-فرضيه تحقيق از وجود رابطه يا اثر و يا تفاوت بين متغيرها خبر ميدهداين فرضيه ها به دو نوع جهت دار و بدون جهت تقسيم مي شود .</a:t>
            </a:r>
          </a:p>
          <a:p>
            <a:pPr algn="r" fontAlgn="auto">
              <a:spcAft>
                <a:spcPts val="0"/>
              </a:spcAft>
              <a:buFont typeface="Arial" pitchFamily="34" charset="0"/>
              <a:buNone/>
              <a:defRPr/>
            </a:pPr>
            <a:r>
              <a:rPr lang="fa-IR" smtClean="0"/>
              <a:t>فرضيه تحقيق صفر که به فرضيه آماري يا پوچ نيزموسوم است وجود رابطه ،اثر يا تفاوت بين متغيرها را رد کرده و انکار ميکند .</a:t>
            </a:r>
          </a:p>
          <a:p>
            <a:pPr algn="r" fontAlgn="auto">
              <a:spcAft>
                <a:spcPts val="0"/>
              </a:spcAft>
              <a:buFont typeface="Arial" pitchFamily="34" charset="0"/>
              <a:buNone/>
              <a:defRPr/>
            </a:pPr>
            <a:endParaRPr lang="en-US" smtClean="0"/>
          </a:p>
        </p:txBody>
      </p:sp>
    </p:spTree>
  </p:cSld>
  <p:clrMapOvr>
    <a:masterClrMapping/>
  </p:clrMapOvr>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subTitle" idx="1"/>
          </p:nvPr>
        </p:nvSpPr>
        <p:spPr>
          <a:xfrm>
            <a:off x="611188" y="765175"/>
            <a:ext cx="7777162" cy="5759450"/>
          </a:xfrm>
        </p:spPr>
        <p:txBody>
          <a:bodyPr rtlCol="0">
            <a:normAutofit/>
          </a:bodyPr>
          <a:lstStyle/>
          <a:p>
            <a:pPr algn="r" fontAlgn="auto">
              <a:spcAft>
                <a:spcPts val="0"/>
              </a:spcAft>
              <a:buFont typeface="Arial" pitchFamily="34" charset="0"/>
              <a:buNone/>
              <a:defRPr/>
            </a:pPr>
            <a:r>
              <a:rPr lang="fa-IR" smtClean="0"/>
              <a:t>مطالعه چگونگي روابط بين متغيرها :</a:t>
            </a:r>
          </a:p>
          <a:p>
            <a:pPr algn="r" fontAlgn="auto">
              <a:spcAft>
                <a:spcPts val="0"/>
              </a:spcAft>
              <a:buFont typeface="Arial" pitchFamily="34" charset="0"/>
              <a:buNone/>
              <a:defRPr/>
            </a:pPr>
            <a:r>
              <a:rPr lang="fa-IR" smtClean="0"/>
              <a:t>الف)محقق به دنبال بررسي و مقايسه تفاوت تاثير دو يا چند متغير بر يک يا چند متغير است.</a:t>
            </a:r>
          </a:p>
          <a:p>
            <a:pPr algn="r" fontAlgn="auto">
              <a:spcAft>
                <a:spcPts val="0"/>
              </a:spcAft>
              <a:buFont typeface="Arial" pitchFamily="34" charset="0"/>
              <a:buNone/>
              <a:defRPr/>
            </a:pPr>
            <a:r>
              <a:rPr lang="fa-IR" smtClean="0"/>
              <a:t>ب)محقق در پي مطالعه ميزان همبستگي بين در يا چند متغير است.</a:t>
            </a:r>
          </a:p>
          <a:p>
            <a:pPr algn="r" fontAlgn="auto">
              <a:spcAft>
                <a:spcPts val="0"/>
              </a:spcAft>
              <a:buFont typeface="Arial" pitchFamily="34" charset="0"/>
              <a:buNone/>
              <a:defRPr/>
            </a:pPr>
            <a:r>
              <a:rPr lang="fa-IR" smtClean="0"/>
              <a:t>ج)محقق بايد کشف و تعيين رابطه علت و معلولي بين دو يا چند متغير است.</a:t>
            </a:r>
            <a:endParaRPr lang="en-US" smtClean="0"/>
          </a:p>
        </p:txBody>
      </p:sp>
    </p:spTree>
  </p:cSld>
  <p:clrMapOvr>
    <a:masterClrMapping/>
  </p:clrMapOvr>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ctrTitle"/>
          </p:nvPr>
        </p:nvSpPr>
        <p:spPr>
          <a:xfrm>
            <a:off x="827088" y="188913"/>
            <a:ext cx="7772400" cy="804862"/>
          </a:xfrm>
        </p:spPr>
        <p:txBody>
          <a:bodyPr/>
          <a:lstStyle/>
          <a:p>
            <a:pPr algn="r"/>
            <a:r>
              <a:rPr lang="fa-IR" sz="4000" smtClean="0"/>
              <a:t>ويژگيهاي يک تحقيق خوب:</a:t>
            </a:r>
            <a:endParaRPr lang="en-US" sz="4000" smtClean="0"/>
          </a:p>
        </p:txBody>
      </p:sp>
      <p:sp>
        <p:nvSpPr>
          <p:cNvPr id="125955" name="Rectangle 3"/>
          <p:cNvSpPr>
            <a:spLocks noGrp="1" noChangeArrowheads="1"/>
          </p:cNvSpPr>
          <p:nvPr>
            <p:ph type="subTitle" idx="1"/>
          </p:nvPr>
        </p:nvSpPr>
        <p:spPr>
          <a:xfrm>
            <a:off x="323850" y="1052513"/>
            <a:ext cx="8569325" cy="5472112"/>
          </a:xfrm>
        </p:spPr>
        <p:txBody>
          <a:bodyPr rtlCol="0">
            <a:normAutofit/>
          </a:bodyPr>
          <a:lstStyle/>
          <a:p>
            <a:pPr algn="r" fontAlgn="auto">
              <a:lnSpc>
                <a:spcPct val="90000"/>
              </a:lnSpc>
              <a:spcAft>
                <a:spcPts val="0"/>
              </a:spcAft>
              <a:buFont typeface="Arial" pitchFamily="34" charset="0"/>
              <a:buNone/>
              <a:defRPr/>
            </a:pPr>
            <a:r>
              <a:rPr lang="fa-IR" sz="2400" smtClean="0"/>
              <a:t>الف)فرضيه بايد قدرت تبيين حقايق را داشته باشد.</a:t>
            </a:r>
          </a:p>
          <a:p>
            <a:pPr algn="r" fontAlgn="auto">
              <a:lnSpc>
                <a:spcPct val="90000"/>
              </a:lnSpc>
              <a:spcAft>
                <a:spcPts val="0"/>
              </a:spcAft>
              <a:buFont typeface="Arial" pitchFamily="34" charset="0"/>
              <a:buNone/>
              <a:defRPr/>
            </a:pPr>
            <a:r>
              <a:rPr lang="fa-IR" sz="2400" smtClean="0"/>
              <a:t>ب)فرضيه بايد بتواند پاسخ مساله تحقيق را بدهد</a:t>
            </a:r>
          </a:p>
          <a:p>
            <a:pPr algn="r" fontAlgn="auto">
              <a:lnSpc>
                <a:spcPct val="90000"/>
              </a:lnSpc>
              <a:spcAft>
                <a:spcPts val="0"/>
              </a:spcAft>
              <a:buFont typeface="Arial" pitchFamily="34" charset="0"/>
              <a:buNone/>
              <a:defRPr/>
            </a:pPr>
            <a:r>
              <a:rPr lang="fa-IR" sz="2400" smtClean="0"/>
              <a:t>ج) فرضيه بايد قابليت حذف حقايق نامرتبط با مساله تحقيق را داشته باشد</a:t>
            </a:r>
          </a:p>
          <a:p>
            <a:pPr algn="r" fontAlgn="auto">
              <a:lnSpc>
                <a:spcPct val="90000"/>
              </a:lnSpc>
              <a:spcAft>
                <a:spcPts val="0"/>
              </a:spcAft>
              <a:buFont typeface="Arial" pitchFamily="34" charset="0"/>
              <a:buNone/>
              <a:defRPr/>
            </a:pPr>
            <a:r>
              <a:rPr lang="fa-IR" sz="2400" smtClean="0"/>
              <a:t>د)فرضيه بايد شفاف ،ساده،و قابل فهم باشد.</a:t>
            </a:r>
          </a:p>
          <a:p>
            <a:pPr algn="r" fontAlgn="auto">
              <a:lnSpc>
                <a:spcPct val="90000"/>
              </a:lnSpc>
              <a:spcAft>
                <a:spcPts val="0"/>
              </a:spcAft>
              <a:buFont typeface="Arial" pitchFamily="34" charset="0"/>
              <a:buNone/>
              <a:defRPr/>
            </a:pPr>
            <a:r>
              <a:rPr lang="fa-IR" sz="2400" smtClean="0"/>
              <a:t>ه)فرضيه بايد قابليت آزمون را داشته باشد.</a:t>
            </a:r>
          </a:p>
          <a:p>
            <a:pPr algn="r" fontAlgn="auto">
              <a:lnSpc>
                <a:spcPct val="90000"/>
              </a:lnSpc>
              <a:spcAft>
                <a:spcPts val="0"/>
              </a:spcAft>
              <a:buFont typeface="Arial" pitchFamily="34" charset="0"/>
              <a:buNone/>
              <a:defRPr/>
            </a:pPr>
            <a:r>
              <a:rPr lang="fa-IR" sz="2400" smtClean="0"/>
              <a:t>و)فرضيه نبايد با حقايق و قوانين مسلم و اصول علمي تاييد شده مغايرت داشته باشد .</a:t>
            </a:r>
          </a:p>
          <a:p>
            <a:pPr algn="r" fontAlgn="auto">
              <a:lnSpc>
                <a:spcPct val="90000"/>
              </a:lnSpc>
              <a:spcAft>
                <a:spcPts val="0"/>
              </a:spcAft>
              <a:buFont typeface="Arial" pitchFamily="34" charset="0"/>
              <a:buNone/>
              <a:defRPr/>
            </a:pPr>
            <a:r>
              <a:rPr lang="fa-IR" sz="2400" smtClean="0"/>
              <a:t>ز)فرضيه نبايد از واژه ها و مفاهيم ارزشي استفاده کند .</a:t>
            </a:r>
          </a:p>
          <a:p>
            <a:pPr algn="r" fontAlgn="auto">
              <a:lnSpc>
                <a:spcPct val="90000"/>
              </a:lnSpc>
              <a:spcAft>
                <a:spcPts val="0"/>
              </a:spcAft>
              <a:buFont typeface="Arial" pitchFamily="34" charset="0"/>
              <a:buNone/>
              <a:defRPr/>
            </a:pPr>
            <a:r>
              <a:rPr lang="fa-IR" sz="2400" smtClean="0"/>
              <a:t>ح)فرضيه بايد به مطالعه و پژوهش جهت بدهد.</a:t>
            </a:r>
          </a:p>
          <a:p>
            <a:pPr algn="r" fontAlgn="auto">
              <a:lnSpc>
                <a:spcPct val="90000"/>
              </a:lnSpc>
              <a:spcAft>
                <a:spcPts val="0"/>
              </a:spcAft>
              <a:buFont typeface="Arial" pitchFamily="34" charset="0"/>
              <a:buNone/>
              <a:defRPr/>
            </a:pPr>
            <a:r>
              <a:rPr lang="fa-IR" sz="2400" smtClean="0"/>
              <a:t>ي)بايد به صورت جمله خبري باشد.</a:t>
            </a:r>
          </a:p>
          <a:p>
            <a:pPr algn="r" fontAlgn="auto">
              <a:lnSpc>
                <a:spcPct val="90000"/>
              </a:lnSpc>
              <a:spcAft>
                <a:spcPts val="0"/>
              </a:spcAft>
              <a:buFont typeface="Arial" pitchFamily="34" charset="0"/>
              <a:buNone/>
              <a:defRPr/>
            </a:pPr>
            <a:r>
              <a:rPr lang="fa-IR" sz="2400" smtClean="0"/>
              <a:t>ک)فرضيه ها بايد مختص مساله تحقيق باشند</a:t>
            </a:r>
          </a:p>
          <a:p>
            <a:pPr algn="r" fontAlgn="auto">
              <a:lnSpc>
                <a:spcPct val="90000"/>
              </a:lnSpc>
              <a:spcAft>
                <a:spcPts val="0"/>
              </a:spcAft>
              <a:buFont typeface="Arial" pitchFamily="34" charset="0"/>
              <a:buNone/>
              <a:defRPr/>
            </a:pPr>
            <a:r>
              <a:rPr lang="fa-IR" sz="2400" smtClean="0"/>
              <a:t>ل)بايد بين فرضيه ها و سوالهاي ويژه تناظر صوري و محتوايي وجود داشته باشد؛</a:t>
            </a:r>
            <a:endParaRPr lang="en-US" sz="2400" smtClean="0"/>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subTitle" idx="1"/>
          </p:nvPr>
        </p:nvSpPr>
        <p:spPr>
          <a:xfrm>
            <a:off x="395288" y="476250"/>
            <a:ext cx="8353425" cy="5976938"/>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منظور از تناظر صوري اين است که :</a:t>
            </a:r>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اولا : به تعداد سوالهاي فرعي ،فرضيه تدوين شود.</a:t>
            </a:r>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ثانيا : هر فرضيه در مقابل سوال مربوط به آن قرار گيرد.</a:t>
            </a:r>
            <a:endParaRPr lang="en-US" smtClean="0"/>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3"/>
          <p:cNvSpPr>
            <a:spLocks noGrp="1" noChangeArrowheads="1"/>
          </p:cNvSpPr>
          <p:nvPr>
            <p:ph type="ctrTitle"/>
          </p:nvPr>
        </p:nvSpPr>
        <p:spPr>
          <a:xfrm>
            <a:off x="755650" y="404813"/>
            <a:ext cx="7772400" cy="949325"/>
          </a:xfrm>
        </p:spPr>
        <p:txBody>
          <a:bodyPr/>
          <a:lstStyle/>
          <a:p>
            <a:r>
              <a:rPr lang="fa-IR" sz="4000" smtClean="0"/>
              <a:t>شيوه تدوين،نگارش و ارزيابي</a:t>
            </a:r>
            <a:endParaRPr lang="en-US" sz="4000" smtClean="0"/>
          </a:p>
        </p:txBody>
      </p:sp>
      <p:sp>
        <p:nvSpPr>
          <p:cNvPr id="2" name="Rectangle 2"/>
          <p:cNvSpPr>
            <a:spLocks noGrp="1" noChangeArrowheads="1"/>
          </p:cNvSpPr>
          <p:nvPr>
            <p:ph type="subTitle" idx="1"/>
          </p:nvPr>
        </p:nvSpPr>
        <p:spPr>
          <a:xfrm>
            <a:off x="539750" y="1412875"/>
            <a:ext cx="8280400" cy="5111750"/>
          </a:xfrm>
        </p:spPr>
        <p:txBody>
          <a:bodyPr rtlCol="0">
            <a:normAutofit/>
          </a:bodyPr>
          <a:lstStyle/>
          <a:p>
            <a:pPr algn="r" fontAlgn="auto">
              <a:spcAft>
                <a:spcPts val="0"/>
              </a:spcAft>
              <a:buFont typeface="Arial" pitchFamily="34" charset="0"/>
              <a:buNone/>
              <a:defRPr/>
            </a:pPr>
            <a:r>
              <a:rPr lang="fa-IR" sz="2800" smtClean="0"/>
              <a:t>پس از مطالعه ادبيات تحقيق و تعريف مساله ،اقدام به تدوين فرضيه مي نمايد . وي براي نوشتن فرضيه بايد با در نظر داشتن سوالات ويژه تحقيق و نيز متغيرهاي مورد مطالعه ، تعداد فرضيه هاي خود را مشخص کند.</a:t>
            </a:r>
          </a:p>
          <a:p>
            <a:pPr algn="r" fontAlgn="auto">
              <a:spcAft>
                <a:spcPts val="0"/>
              </a:spcAft>
              <a:buFont typeface="Arial" pitchFamily="34" charset="0"/>
              <a:buNone/>
              <a:defRPr/>
            </a:pPr>
            <a:r>
              <a:rPr lang="fa-IR" sz="2800" smtClean="0"/>
              <a:t>پس از تخمين تعداد فرضيه هاي مورد نياز ، محقق بايد آنها را به صورت ساده ، روان و کوتاه به شکلي تدوين نمايد که :</a:t>
            </a:r>
          </a:p>
          <a:p>
            <a:pPr algn="r" fontAlgn="auto">
              <a:spcAft>
                <a:spcPts val="0"/>
              </a:spcAft>
              <a:buFont typeface="Arial" pitchFamily="34" charset="0"/>
              <a:buNone/>
              <a:defRPr/>
            </a:pPr>
            <a:r>
              <a:rPr lang="fa-IR" sz="2800" smtClean="0"/>
              <a:t>-مبين وجود رابطه بين متغيرها يا چگونگي وضعيت پديده ها و اشيا  است.</a:t>
            </a:r>
          </a:p>
          <a:p>
            <a:pPr algn="r" fontAlgn="auto">
              <a:spcAft>
                <a:spcPts val="0"/>
              </a:spcAft>
              <a:buFont typeface="Arial" pitchFamily="34" charset="0"/>
              <a:buNone/>
              <a:defRPr/>
            </a:pPr>
            <a:r>
              <a:rPr lang="fa-IR" sz="2800" smtClean="0"/>
              <a:t>-آن را به شکل جمله خبري صورتبندي  کند.</a:t>
            </a:r>
          </a:p>
          <a:p>
            <a:pPr algn="r" fontAlgn="auto">
              <a:spcAft>
                <a:spcPts val="0"/>
              </a:spcAft>
              <a:buFont typeface="Arial" pitchFamily="34" charset="0"/>
              <a:buNone/>
              <a:defRPr/>
            </a:pPr>
            <a:r>
              <a:rPr lang="fa-IR" sz="2800" smtClean="0"/>
              <a:t>-مي تواند در آغاز از جمله ” به نظر ميرسد “ استفاده کند .</a:t>
            </a:r>
            <a:endParaRPr lang="en-US" sz="2800" smtClean="0"/>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subTitle" idx="1"/>
          </p:nvPr>
        </p:nvSpPr>
        <p:spPr>
          <a:xfrm>
            <a:off x="395288" y="549275"/>
            <a:ext cx="8353425" cy="5903913"/>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پس از آنکه محقق فرضيه يا فرضيه هاي تحقيق را تدوين و  </a:t>
            </a:r>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صورتبندي کرد آنگاه با تشکيل جدولي نظير جدول زير به </a:t>
            </a:r>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ارزيابي آنها ميپردازد :</a:t>
            </a:r>
            <a:endParaRPr lang="en-US"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subTitle" idx="1"/>
          </p:nvPr>
        </p:nvSpPr>
        <p:spPr>
          <a:xfrm>
            <a:off x="1403350" y="836613"/>
            <a:ext cx="6400800" cy="5184775"/>
          </a:xfrm>
        </p:spPr>
        <p:txBody>
          <a:bodyPr rtlCol="0">
            <a:normAutofit/>
          </a:bodyPr>
          <a:lstStyle/>
          <a:p>
            <a:pPr algn="r" fontAlgn="auto">
              <a:spcAft>
                <a:spcPts val="0"/>
              </a:spcAft>
              <a:buFont typeface="Arial" pitchFamily="34" charset="0"/>
              <a:buNone/>
              <a:defRPr/>
            </a:pPr>
            <a:r>
              <a:rPr lang="fa-IR" smtClean="0"/>
              <a:t>       </a:t>
            </a:r>
            <a:r>
              <a:rPr lang="fa-IR" sz="6000" smtClean="0"/>
              <a:t>نظريه توماس کوهن</a:t>
            </a:r>
            <a:r>
              <a:rPr lang="fa-IR" smtClean="0"/>
              <a:t> </a:t>
            </a:r>
          </a:p>
          <a:p>
            <a:pPr algn="r" fontAlgn="auto">
              <a:spcAft>
                <a:spcPts val="0"/>
              </a:spcAft>
              <a:buFont typeface="Arial" pitchFamily="34" charset="0"/>
              <a:buNone/>
              <a:defRPr/>
            </a:pPr>
            <a:endParaRPr lang="fa-IR" smtClean="0"/>
          </a:p>
          <a:p>
            <a:pPr fontAlgn="auto">
              <a:spcAft>
                <a:spcPts val="0"/>
              </a:spcAft>
              <a:buFont typeface="Arial" pitchFamily="34" charset="0"/>
              <a:buNone/>
              <a:defRPr/>
            </a:pPr>
            <a:r>
              <a:rPr lang="fa-IR" smtClean="0"/>
              <a:t>نظريه توماس کوهن بر جنبه انقلابي پيشرفتهاي علمي تاکيد دارد. به طوري که انقلاب متضمن طرد و رد يک ساختار نظري و جايگزيني آن با ساختار نا سازگار ديگر است.</a:t>
            </a:r>
            <a:endParaRPr lang="en-US" smtClean="0"/>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subTitle" idx="1"/>
          </p:nvPr>
        </p:nvSpPr>
        <p:spPr>
          <a:xfrm>
            <a:off x="395288" y="476250"/>
            <a:ext cx="8497887" cy="5903913"/>
          </a:xfrm>
        </p:spPr>
        <p:txBody>
          <a:bodyPr rtlCol="0">
            <a:normAutofit/>
          </a:bodyPr>
          <a:lstStyle/>
          <a:p>
            <a:pPr algn="r" fontAlgn="auto">
              <a:spcAft>
                <a:spcPts val="0"/>
              </a:spcAft>
              <a:buFont typeface="Arial" pitchFamily="34" charset="0"/>
              <a:buNone/>
              <a:defRPr/>
            </a:pPr>
            <a:endParaRPr lang="fa-IR" sz="1800" smtClean="0"/>
          </a:p>
          <a:p>
            <a:pPr algn="r" fontAlgn="auto">
              <a:spcAft>
                <a:spcPts val="0"/>
              </a:spcAft>
              <a:buFont typeface="Arial" pitchFamily="34" charset="0"/>
              <a:buNone/>
              <a:defRPr/>
            </a:pPr>
            <a:endParaRPr lang="fa-IR" sz="1800" smtClean="0"/>
          </a:p>
          <a:p>
            <a:pPr algn="r" fontAlgn="auto">
              <a:spcAft>
                <a:spcPts val="0"/>
              </a:spcAft>
              <a:buFont typeface="Arial" pitchFamily="34" charset="0"/>
              <a:buNone/>
              <a:defRPr/>
            </a:pPr>
            <a:r>
              <a:rPr lang="fa-IR" sz="1800" smtClean="0"/>
              <a:t>  رديف                         شرح سوال                                               بلي           خير    ملاحظات</a:t>
            </a:r>
          </a:p>
          <a:p>
            <a:pPr algn="r" fontAlgn="auto">
              <a:spcAft>
                <a:spcPts val="0"/>
              </a:spcAft>
              <a:buFont typeface="Arial" pitchFamily="34" charset="0"/>
              <a:buNone/>
              <a:defRPr/>
            </a:pPr>
            <a:r>
              <a:rPr lang="fa-IR" sz="1800" smtClean="0"/>
              <a:t>     1     آيا فرضيه قدرت سنجش و تبيين حقايق را دارد؟</a:t>
            </a:r>
          </a:p>
          <a:p>
            <a:pPr algn="r" fontAlgn="auto">
              <a:spcAft>
                <a:spcPts val="0"/>
              </a:spcAft>
              <a:buFont typeface="Arial" pitchFamily="34" charset="0"/>
              <a:buNone/>
              <a:defRPr/>
            </a:pPr>
            <a:r>
              <a:rPr lang="fa-IR" sz="1800" smtClean="0"/>
              <a:t>     2     آيا نتيجه حاصل از آزمون فرضيه پاسخ مساله را خواهد داد؟</a:t>
            </a:r>
          </a:p>
          <a:p>
            <a:pPr algn="r" fontAlgn="auto">
              <a:spcAft>
                <a:spcPts val="0"/>
              </a:spcAft>
              <a:buFont typeface="Arial" pitchFamily="34" charset="0"/>
              <a:buNone/>
              <a:defRPr/>
            </a:pPr>
            <a:r>
              <a:rPr lang="fa-IR" sz="1800" smtClean="0"/>
              <a:t>     3     آيا صورت فرضيه ساده و قابل فهم است؟</a:t>
            </a:r>
          </a:p>
          <a:p>
            <a:pPr algn="r" fontAlgn="auto">
              <a:spcAft>
                <a:spcPts val="0"/>
              </a:spcAft>
              <a:buFont typeface="Arial" pitchFamily="34" charset="0"/>
              <a:buNone/>
              <a:defRPr/>
            </a:pPr>
            <a:r>
              <a:rPr lang="fa-IR" sz="1800" smtClean="0"/>
              <a:t>     4     آيا فرضيه قابليت آزمون پذيري دارد ؟</a:t>
            </a:r>
          </a:p>
          <a:p>
            <a:pPr algn="r" fontAlgn="auto">
              <a:spcAft>
                <a:spcPts val="0"/>
              </a:spcAft>
              <a:buFont typeface="Arial" pitchFamily="34" charset="0"/>
              <a:buNone/>
              <a:defRPr/>
            </a:pPr>
            <a:r>
              <a:rPr lang="fa-IR" sz="1800" smtClean="0"/>
              <a:t>     5     آيا فرضيه به صورت جمله خبري بيان شده است ؟</a:t>
            </a:r>
          </a:p>
          <a:p>
            <a:pPr algn="r" fontAlgn="auto">
              <a:spcAft>
                <a:spcPts val="0"/>
              </a:spcAft>
              <a:buFont typeface="Arial" pitchFamily="34" charset="0"/>
              <a:buNone/>
              <a:defRPr/>
            </a:pPr>
            <a:r>
              <a:rPr lang="fa-IR" sz="1800" smtClean="0"/>
              <a:t>     6     آيا تمام فرضيه ها ي مورد نياز تحقيق تدوين شده است ؟</a:t>
            </a:r>
          </a:p>
          <a:p>
            <a:pPr algn="r" fontAlgn="auto">
              <a:spcAft>
                <a:spcPts val="0"/>
              </a:spcAft>
              <a:buFont typeface="Arial" pitchFamily="34" charset="0"/>
              <a:buNone/>
              <a:defRPr/>
            </a:pPr>
            <a:r>
              <a:rPr lang="fa-IR" sz="1800" smtClean="0"/>
              <a:t>     7     آيا واژه ها و اصيلاحات اختصاصي  تعريف شده است ؟</a:t>
            </a:r>
          </a:p>
          <a:p>
            <a:pPr algn="r" fontAlgn="auto">
              <a:spcAft>
                <a:spcPts val="0"/>
              </a:spcAft>
              <a:buFont typeface="Arial" pitchFamily="34" charset="0"/>
              <a:buNone/>
              <a:defRPr/>
            </a:pPr>
            <a:r>
              <a:rPr lang="fa-IR" sz="1800" smtClean="0"/>
              <a:t>   ...      ...</a:t>
            </a:r>
            <a:endParaRPr lang="en-US" sz="1800" smtClean="0"/>
          </a:p>
        </p:txBody>
      </p:sp>
      <p:sp>
        <p:nvSpPr>
          <p:cNvPr id="130051" name="Line 3"/>
          <p:cNvSpPr>
            <a:spLocks noChangeShapeType="1"/>
          </p:cNvSpPr>
          <p:nvPr/>
        </p:nvSpPr>
        <p:spPr bwMode="auto">
          <a:xfrm>
            <a:off x="8748713" y="1125538"/>
            <a:ext cx="0" cy="3024187"/>
          </a:xfrm>
          <a:prstGeom prst="line">
            <a:avLst/>
          </a:prstGeom>
          <a:noFill/>
          <a:ln w="9525">
            <a:solidFill>
              <a:schemeClr val="tx1"/>
            </a:solidFill>
            <a:round/>
            <a:headEnd/>
            <a:tailEnd/>
          </a:ln>
        </p:spPr>
        <p:txBody>
          <a:bodyPr/>
          <a:lstStyle/>
          <a:p>
            <a:endParaRPr lang="en-US"/>
          </a:p>
        </p:txBody>
      </p:sp>
      <p:sp>
        <p:nvSpPr>
          <p:cNvPr id="130052" name="Line 4"/>
          <p:cNvSpPr>
            <a:spLocks noChangeShapeType="1"/>
          </p:cNvSpPr>
          <p:nvPr/>
        </p:nvSpPr>
        <p:spPr bwMode="auto">
          <a:xfrm>
            <a:off x="8101013" y="1125538"/>
            <a:ext cx="0" cy="3024187"/>
          </a:xfrm>
          <a:prstGeom prst="line">
            <a:avLst/>
          </a:prstGeom>
          <a:noFill/>
          <a:ln w="9525">
            <a:solidFill>
              <a:schemeClr val="tx1"/>
            </a:solidFill>
            <a:round/>
            <a:headEnd/>
            <a:tailEnd/>
          </a:ln>
        </p:spPr>
        <p:txBody>
          <a:bodyPr/>
          <a:lstStyle/>
          <a:p>
            <a:endParaRPr lang="en-US"/>
          </a:p>
        </p:txBody>
      </p:sp>
      <p:sp>
        <p:nvSpPr>
          <p:cNvPr id="130053" name="Line 5"/>
          <p:cNvSpPr>
            <a:spLocks noChangeShapeType="1"/>
          </p:cNvSpPr>
          <p:nvPr/>
        </p:nvSpPr>
        <p:spPr bwMode="auto">
          <a:xfrm>
            <a:off x="3276600" y="1125538"/>
            <a:ext cx="0" cy="3024187"/>
          </a:xfrm>
          <a:prstGeom prst="line">
            <a:avLst/>
          </a:prstGeom>
          <a:noFill/>
          <a:ln w="9525">
            <a:solidFill>
              <a:schemeClr val="tx1"/>
            </a:solidFill>
            <a:round/>
            <a:headEnd/>
            <a:tailEnd/>
          </a:ln>
        </p:spPr>
        <p:txBody>
          <a:bodyPr/>
          <a:lstStyle/>
          <a:p>
            <a:endParaRPr lang="en-US"/>
          </a:p>
        </p:txBody>
      </p:sp>
      <p:sp>
        <p:nvSpPr>
          <p:cNvPr id="130054" name="Line 6"/>
          <p:cNvSpPr>
            <a:spLocks noChangeShapeType="1"/>
          </p:cNvSpPr>
          <p:nvPr/>
        </p:nvSpPr>
        <p:spPr bwMode="auto">
          <a:xfrm>
            <a:off x="2124075" y="1125538"/>
            <a:ext cx="0" cy="3024187"/>
          </a:xfrm>
          <a:prstGeom prst="line">
            <a:avLst/>
          </a:prstGeom>
          <a:noFill/>
          <a:ln w="9525">
            <a:solidFill>
              <a:schemeClr val="tx1"/>
            </a:solidFill>
            <a:round/>
            <a:headEnd/>
            <a:tailEnd/>
          </a:ln>
        </p:spPr>
        <p:txBody>
          <a:bodyPr/>
          <a:lstStyle/>
          <a:p>
            <a:endParaRPr lang="en-US"/>
          </a:p>
        </p:txBody>
      </p:sp>
      <p:sp>
        <p:nvSpPr>
          <p:cNvPr id="130055" name="Line 7"/>
          <p:cNvSpPr>
            <a:spLocks noChangeShapeType="1"/>
          </p:cNvSpPr>
          <p:nvPr/>
        </p:nvSpPr>
        <p:spPr bwMode="auto">
          <a:xfrm>
            <a:off x="1547813" y="1125538"/>
            <a:ext cx="0" cy="3024187"/>
          </a:xfrm>
          <a:prstGeom prst="line">
            <a:avLst/>
          </a:prstGeom>
          <a:noFill/>
          <a:ln w="9525">
            <a:solidFill>
              <a:schemeClr val="tx1"/>
            </a:solidFill>
            <a:round/>
            <a:headEnd/>
            <a:tailEnd/>
          </a:ln>
        </p:spPr>
        <p:txBody>
          <a:bodyPr/>
          <a:lstStyle/>
          <a:p>
            <a:endParaRPr lang="en-US"/>
          </a:p>
        </p:txBody>
      </p:sp>
      <p:sp>
        <p:nvSpPr>
          <p:cNvPr id="130056" name="Line 8"/>
          <p:cNvSpPr>
            <a:spLocks noChangeShapeType="1"/>
          </p:cNvSpPr>
          <p:nvPr/>
        </p:nvSpPr>
        <p:spPr bwMode="auto">
          <a:xfrm>
            <a:off x="611188" y="1125538"/>
            <a:ext cx="0" cy="3024187"/>
          </a:xfrm>
          <a:prstGeom prst="line">
            <a:avLst/>
          </a:prstGeom>
          <a:noFill/>
          <a:ln w="9525">
            <a:solidFill>
              <a:schemeClr val="tx1"/>
            </a:solidFill>
            <a:round/>
            <a:headEnd/>
            <a:tailEnd/>
          </a:ln>
        </p:spPr>
        <p:txBody>
          <a:bodyPr/>
          <a:lstStyle/>
          <a:p>
            <a:endParaRPr lang="en-US"/>
          </a:p>
        </p:txBody>
      </p:sp>
      <p:sp>
        <p:nvSpPr>
          <p:cNvPr id="130057" name="Line 9"/>
          <p:cNvSpPr>
            <a:spLocks noChangeShapeType="1"/>
          </p:cNvSpPr>
          <p:nvPr/>
        </p:nvSpPr>
        <p:spPr bwMode="auto">
          <a:xfrm flipH="1">
            <a:off x="611188" y="1125538"/>
            <a:ext cx="8137525" cy="0"/>
          </a:xfrm>
          <a:prstGeom prst="line">
            <a:avLst/>
          </a:prstGeom>
          <a:noFill/>
          <a:ln w="9525">
            <a:solidFill>
              <a:schemeClr val="tx1"/>
            </a:solidFill>
            <a:round/>
            <a:headEnd/>
            <a:tailEnd/>
          </a:ln>
        </p:spPr>
        <p:txBody>
          <a:bodyPr/>
          <a:lstStyle/>
          <a:p>
            <a:endParaRPr lang="en-US"/>
          </a:p>
        </p:txBody>
      </p:sp>
      <p:sp>
        <p:nvSpPr>
          <p:cNvPr id="130058" name="Line 10"/>
          <p:cNvSpPr>
            <a:spLocks noChangeShapeType="1"/>
          </p:cNvSpPr>
          <p:nvPr/>
        </p:nvSpPr>
        <p:spPr bwMode="auto">
          <a:xfrm flipH="1">
            <a:off x="611188" y="4149725"/>
            <a:ext cx="8137525" cy="0"/>
          </a:xfrm>
          <a:prstGeom prst="line">
            <a:avLst/>
          </a:prstGeom>
          <a:noFill/>
          <a:ln w="9525">
            <a:solidFill>
              <a:schemeClr val="tx1"/>
            </a:solidFill>
            <a:round/>
            <a:headEnd/>
            <a:tailEnd/>
          </a:ln>
        </p:spPr>
        <p:txBody>
          <a:bodyPr/>
          <a:lstStyle/>
          <a:p>
            <a:endParaRPr lang="en-US"/>
          </a:p>
        </p:txBody>
      </p:sp>
      <p:sp>
        <p:nvSpPr>
          <p:cNvPr id="130059" name="Line 11"/>
          <p:cNvSpPr>
            <a:spLocks noChangeShapeType="1"/>
          </p:cNvSpPr>
          <p:nvPr/>
        </p:nvSpPr>
        <p:spPr bwMode="auto">
          <a:xfrm flipH="1">
            <a:off x="611188" y="1412875"/>
            <a:ext cx="8066087" cy="0"/>
          </a:xfrm>
          <a:prstGeom prst="line">
            <a:avLst/>
          </a:prstGeom>
          <a:noFill/>
          <a:ln w="9525">
            <a:solidFill>
              <a:schemeClr val="tx1"/>
            </a:solidFill>
            <a:round/>
            <a:headEnd/>
            <a:tailEnd/>
          </a:ln>
        </p:spPr>
        <p:txBody>
          <a:bodyPr/>
          <a:lstStyle/>
          <a:p>
            <a:endParaRPr lang="en-US"/>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ctrTitle"/>
          </p:nvPr>
        </p:nvSpPr>
        <p:spPr>
          <a:xfrm>
            <a:off x="685800" y="2565400"/>
            <a:ext cx="7772400" cy="1920875"/>
          </a:xfrm>
        </p:spPr>
        <p:txBody>
          <a:bodyPr/>
          <a:lstStyle/>
          <a:p>
            <a:r>
              <a:rPr lang="fa-IR" smtClean="0"/>
              <a:t>فصل پنجم:نمونه گيري</a:t>
            </a:r>
            <a:endParaRPr lang="en-US" smtClean="0"/>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subTitle" idx="1"/>
          </p:nvPr>
        </p:nvSpPr>
        <p:spPr>
          <a:xfrm>
            <a:off x="684213" y="836613"/>
            <a:ext cx="7632700" cy="5256212"/>
          </a:xfrm>
        </p:spPr>
        <p:txBody>
          <a:bodyPr rtlCol="0">
            <a:normAutofit/>
          </a:bodyPr>
          <a:lstStyle/>
          <a:p>
            <a:pPr algn="r" fontAlgn="auto">
              <a:spcAft>
                <a:spcPts val="0"/>
              </a:spcAft>
              <a:buFont typeface="Arial" pitchFamily="34" charset="0"/>
              <a:buNone/>
              <a:defRPr/>
            </a:pPr>
            <a:r>
              <a:rPr lang="fa-IR" smtClean="0"/>
              <a:t>تحقيق علمي با چه هدفي انجام ميشود ؟</a:t>
            </a:r>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تحقيق علمي با هدف شناخت يک پديده در يک جامعه آماري انجام مي شود .به اين دليل ،موضوع تحقيق ممکن است متوجه صفات و ويژگي ها کارکردها و متغيرهاي آن باشد يا اينکه روابط بين متغيرها ،صفات ، کنش و واکنش و عوامل تاثير گذار در جامعه را مورد مطالعه قرار دهد.</a:t>
            </a:r>
            <a:endParaRPr lang="en-US" smtClean="0"/>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subTitle" idx="1"/>
          </p:nvPr>
        </p:nvSpPr>
        <p:spPr>
          <a:xfrm>
            <a:off x="755650" y="765175"/>
            <a:ext cx="7848600" cy="5400675"/>
          </a:xfrm>
        </p:spPr>
        <p:txBody>
          <a:bodyPr rtlCol="0">
            <a:normAutofit/>
          </a:bodyPr>
          <a:lstStyle/>
          <a:p>
            <a:pPr algn="r" fontAlgn="auto">
              <a:spcAft>
                <a:spcPts val="0"/>
              </a:spcAft>
              <a:buFont typeface="Arial" pitchFamily="34" charset="0"/>
              <a:buNone/>
              <a:defRPr/>
            </a:pPr>
            <a:r>
              <a:rPr lang="fa-IR" smtClean="0"/>
              <a:t>تعريف جامعه آماري:</a:t>
            </a:r>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جامعه آماري عبارتست از کليه عناصر و افرادي که در يک مقياس جغرافيايي مشخص داراي يک يا چند صفت مشترک باشند.</a:t>
            </a:r>
          </a:p>
          <a:p>
            <a:pPr algn="r" fontAlgn="auto">
              <a:spcAft>
                <a:spcPts val="0"/>
              </a:spcAft>
              <a:buFont typeface="Arial" pitchFamily="34" charset="0"/>
              <a:buNone/>
              <a:defRPr/>
            </a:pPr>
            <a:r>
              <a:rPr lang="fa-IR" smtClean="0"/>
              <a:t>هرچه جامعه آماري کوچکتر باشد ميتوان آنرا دقيقتر از يک جامعه آماري بزرگتر مطالعه نمود.</a:t>
            </a:r>
            <a:endParaRPr lang="en-US" smtClean="0"/>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ctrTitle"/>
          </p:nvPr>
        </p:nvSpPr>
        <p:spPr>
          <a:xfrm>
            <a:off x="1117600" y="188913"/>
            <a:ext cx="7631113" cy="1044575"/>
          </a:xfrm>
        </p:spPr>
        <p:txBody>
          <a:bodyPr/>
          <a:lstStyle/>
          <a:p>
            <a:pPr algn="r"/>
            <a:r>
              <a:rPr lang="fa-IR" smtClean="0"/>
              <a:t>مفهوم نمونه:</a:t>
            </a:r>
            <a:endParaRPr lang="en-US" smtClean="0"/>
          </a:p>
        </p:txBody>
      </p:sp>
      <p:sp>
        <p:nvSpPr>
          <p:cNvPr id="134147" name="Rectangle 3"/>
          <p:cNvSpPr>
            <a:spLocks noGrp="1" noChangeArrowheads="1"/>
          </p:cNvSpPr>
          <p:nvPr>
            <p:ph type="subTitle" idx="1"/>
          </p:nvPr>
        </p:nvSpPr>
        <p:spPr>
          <a:xfrm>
            <a:off x="323850" y="1125538"/>
            <a:ext cx="8496300" cy="5399087"/>
          </a:xfrm>
        </p:spPr>
        <p:txBody>
          <a:bodyPr rtlCol="0">
            <a:normAutofit/>
          </a:bodyPr>
          <a:lstStyle/>
          <a:p>
            <a:pPr algn="r" fontAlgn="auto">
              <a:spcAft>
                <a:spcPts val="0"/>
              </a:spcAft>
              <a:buFont typeface="Arial" pitchFamily="34" charset="0"/>
              <a:buNone/>
              <a:defRPr/>
            </a:pPr>
            <a:r>
              <a:rPr lang="fa-IR" sz="2800" smtClean="0"/>
              <a:t>چنانچه جامعه آماري بزرگ باشد ؛ محقق با توجه به محدوديت امکانات ناچار است از بين افراد جامعه تعداد مشخصي را به عنوان نمونه برگزيند و با مطالعه اين جمع محدود ،ويژگيها و صفات جامعه را مطالعه کرده ، شاخصها و اندازه هاي آماري آن را محاسبه کند.</a:t>
            </a:r>
          </a:p>
          <a:p>
            <a:pPr algn="r" fontAlgn="auto">
              <a:spcAft>
                <a:spcPts val="0"/>
              </a:spcAft>
              <a:buFont typeface="Arial" pitchFamily="34" charset="0"/>
              <a:buNone/>
              <a:defRPr/>
            </a:pPr>
            <a:r>
              <a:rPr lang="fa-IR" sz="2800" smtClean="0"/>
              <a:t>به اين جامعه محدود ، نمونه مي گويند.</a:t>
            </a:r>
          </a:p>
          <a:p>
            <a:pPr algn="r" fontAlgn="auto">
              <a:spcAft>
                <a:spcPts val="0"/>
              </a:spcAft>
              <a:buFont typeface="Arial" pitchFamily="34" charset="0"/>
              <a:buNone/>
              <a:defRPr/>
            </a:pPr>
            <a:r>
              <a:rPr lang="fa-IR" sz="2800" i="1" u="sng" smtClean="0"/>
              <a:t> نمونه عبارتست از تعدادي از افراد جامعه که صفات آنها با صفات جامعه مشابهت داشته و معرف جامعه بوده و از تجانس و همگني با افراد جامعه برخوردار با شند.</a:t>
            </a:r>
          </a:p>
          <a:p>
            <a:pPr algn="r" fontAlgn="auto">
              <a:spcAft>
                <a:spcPts val="0"/>
              </a:spcAft>
              <a:buFont typeface="Arial" pitchFamily="34" charset="0"/>
              <a:buNone/>
              <a:defRPr/>
            </a:pPr>
            <a:r>
              <a:rPr lang="fa-IR" sz="2800" smtClean="0"/>
              <a:t>در آمار به مقادير اندازه گيري شده صفات مربوط به يک نمونه، ” شاخص آماري “ و به مقادير اندازه گيري شده صفات مربوط به تمام جامعه ” پارامتر“ ميگويند.</a:t>
            </a:r>
            <a:endParaRPr lang="en-US" sz="2800" smtClean="0"/>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subTitle" idx="1"/>
          </p:nvPr>
        </p:nvSpPr>
        <p:spPr>
          <a:xfrm>
            <a:off x="0" y="476250"/>
            <a:ext cx="9144000" cy="5976938"/>
          </a:xfrm>
        </p:spPr>
        <p:txBody>
          <a:bodyPr rtlCol="0">
            <a:normAutofit/>
          </a:bodyPr>
          <a:lstStyle/>
          <a:p>
            <a:pPr algn="r" fontAlgn="auto">
              <a:spcAft>
                <a:spcPts val="0"/>
              </a:spcAft>
              <a:buFont typeface="Arial" pitchFamily="34" charset="0"/>
              <a:buNone/>
              <a:defRPr/>
            </a:pPr>
            <a:r>
              <a:rPr lang="fa-IR" smtClean="0"/>
              <a:t>محقق به دو شکل ممکن است نمونه را انتخاب کند:</a:t>
            </a:r>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-يک شکل آن اين است که شانس انتخاب شدن را به تمامي افراد جامعه بدهد .يعني تمام افراد جامعه شانس مساوي براي انتخاب شدن داشته باشند. که به آن  روش </a:t>
            </a:r>
            <a:r>
              <a:rPr lang="fa-IR" i="1" u="sng" smtClean="0"/>
              <a:t>انتخاب احتمالي يا    اتفاقي </a:t>
            </a:r>
            <a:r>
              <a:rPr lang="fa-IR" smtClean="0"/>
              <a:t> ميگويند.</a:t>
            </a:r>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-روش ديگر روش وضعي و غير احتمالي است؛يعني تمام افراد جامعه شانس مساوي براي انتخاب شدن نداشته باشند و در انتخاب افراد براي نمونه محقق نظريات خود را دخالت مي دهد.اين نمونه گيري را </a:t>
            </a:r>
            <a:r>
              <a:rPr lang="fa-IR" i="1" u="sng" smtClean="0"/>
              <a:t>نمونه هاي</a:t>
            </a:r>
            <a:r>
              <a:rPr lang="fa-IR" u="sng" smtClean="0"/>
              <a:t> </a:t>
            </a:r>
            <a:r>
              <a:rPr lang="fa-IR" i="1" u="sng" smtClean="0"/>
              <a:t>وضعي يا تورش دار</a:t>
            </a:r>
            <a:r>
              <a:rPr lang="fa-IR" smtClean="0"/>
              <a:t> ميگويند.</a:t>
            </a:r>
            <a:endParaRPr lang="en-US" smtClean="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ctrTitle"/>
          </p:nvPr>
        </p:nvSpPr>
        <p:spPr>
          <a:xfrm>
            <a:off x="755650" y="333375"/>
            <a:ext cx="7772400" cy="935038"/>
          </a:xfrm>
        </p:spPr>
        <p:txBody>
          <a:bodyPr/>
          <a:lstStyle/>
          <a:p>
            <a:r>
              <a:rPr lang="fa-IR" smtClean="0"/>
              <a:t>انواع نمونه احتمالي</a:t>
            </a:r>
            <a:endParaRPr lang="en-US" smtClean="0"/>
          </a:p>
        </p:txBody>
      </p:sp>
      <p:sp>
        <p:nvSpPr>
          <p:cNvPr id="136195" name="Rectangle 3"/>
          <p:cNvSpPr>
            <a:spLocks noGrp="1" noChangeArrowheads="1"/>
          </p:cNvSpPr>
          <p:nvPr>
            <p:ph type="subTitle" idx="1"/>
          </p:nvPr>
        </p:nvSpPr>
        <p:spPr>
          <a:xfrm>
            <a:off x="468313" y="1268413"/>
            <a:ext cx="8351837" cy="5113337"/>
          </a:xfrm>
        </p:spPr>
        <p:txBody>
          <a:bodyPr rtlCol="0">
            <a:normAutofit/>
          </a:bodyPr>
          <a:lstStyle/>
          <a:p>
            <a:pPr algn="r" fontAlgn="auto">
              <a:spcAft>
                <a:spcPts val="0"/>
              </a:spcAft>
              <a:buFont typeface="Arial" pitchFamily="34" charset="0"/>
              <a:buNone/>
              <a:defRPr/>
            </a:pPr>
            <a:r>
              <a:rPr lang="fa-IR" smtClean="0"/>
              <a:t>اين نمونه ها عبارتند از :</a:t>
            </a:r>
          </a:p>
          <a:p>
            <a:pPr algn="r" fontAlgn="auto">
              <a:spcAft>
                <a:spcPts val="0"/>
              </a:spcAft>
              <a:buFont typeface="Arial" pitchFamily="34" charset="0"/>
              <a:buNone/>
              <a:defRPr/>
            </a:pPr>
            <a:r>
              <a:rPr lang="fa-IR" smtClean="0"/>
              <a:t>الف)نمونه هاي احتمالي ساده</a:t>
            </a:r>
          </a:p>
          <a:p>
            <a:pPr algn="r" fontAlgn="auto">
              <a:spcAft>
                <a:spcPts val="0"/>
              </a:spcAft>
              <a:buFont typeface="Arial" pitchFamily="34" charset="0"/>
              <a:buNone/>
              <a:defRPr/>
            </a:pPr>
            <a:r>
              <a:rPr lang="fa-IR" smtClean="0"/>
              <a:t>ب ) نمونه گيري احتمالي طبقه بندي شده</a:t>
            </a:r>
          </a:p>
          <a:p>
            <a:pPr algn="r" fontAlgn="auto">
              <a:spcAft>
                <a:spcPts val="0"/>
              </a:spcAft>
              <a:buFont typeface="Arial" pitchFamily="34" charset="0"/>
              <a:buNone/>
              <a:defRPr/>
            </a:pPr>
            <a:r>
              <a:rPr lang="fa-IR" smtClean="0"/>
              <a:t>ج ) نمونه گيري گروهي يا خوشه اي </a:t>
            </a:r>
          </a:p>
          <a:p>
            <a:pPr algn="r" fontAlgn="auto">
              <a:spcAft>
                <a:spcPts val="0"/>
              </a:spcAft>
              <a:buFont typeface="Arial" pitchFamily="34" charset="0"/>
              <a:buNone/>
              <a:defRPr/>
            </a:pPr>
            <a:r>
              <a:rPr lang="fa-IR" smtClean="0"/>
              <a:t>د ) نمونه گيري مکاني </a:t>
            </a:r>
          </a:p>
          <a:p>
            <a:pPr algn="r" fontAlgn="auto">
              <a:spcAft>
                <a:spcPts val="0"/>
              </a:spcAft>
              <a:buFont typeface="Arial" pitchFamily="34" charset="0"/>
              <a:buNone/>
              <a:defRPr/>
            </a:pPr>
            <a:r>
              <a:rPr lang="fa-IR" smtClean="0"/>
              <a:t>ه ) ساير نمونه گيري ها</a:t>
            </a:r>
            <a:endParaRPr lang="en-US" smtClean="0"/>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ctrTitle"/>
          </p:nvPr>
        </p:nvSpPr>
        <p:spPr>
          <a:xfrm>
            <a:off x="684213" y="333375"/>
            <a:ext cx="7772400" cy="828675"/>
          </a:xfrm>
        </p:spPr>
        <p:txBody>
          <a:bodyPr/>
          <a:lstStyle/>
          <a:p>
            <a:pPr algn="r"/>
            <a:r>
              <a:rPr lang="fa-IR" smtClean="0"/>
              <a:t>الف)نمونه هاي احتمالي ساده</a:t>
            </a:r>
            <a:endParaRPr lang="en-US" smtClean="0"/>
          </a:p>
        </p:txBody>
      </p:sp>
      <p:sp>
        <p:nvSpPr>
          <p:cNvPr id="137219" name="Rectangle 3"/>
          <p:cNvSpPr>
            <a:spLocks noGrp="1" noChangeArrowheads="1"/>
          </p:cNvSpPr>
          <p:nvPr>
            <p:ph type="subTitle" idx="1"/>
          </p:nvPr>
        </p:nvSpPr>
        <p:spPr>
          <a:xfrm>
            <a:off x="0" y="1125538"/>
            <a:ext cx="9144000" cy="5472112"/>
          </a:xfrm>
        </p:spPr>
        <p:txBody>
          <a:bodyPr rtlCol="0">
            <a:normAutofit/>
          </a:bodyPr>
          <a:lstStyle/>
          <a:p>
            <a:pPr algn="r" fontAlgn="auto">
              <a:spcAft>
                <a:spcPts val="0"/>
              </a:spcAft>
              <a:buFont typeface="Arial" pitchFamily="34" charset="0"/>
              <a:buNone/>
              <a:defRPr/>
            </a:pPr>
            <a:r>
              <a:rPr lang="fa-IR" smtClean="0"/>
              <a:t>از اين نوع نمونه در تحقيقات توصيفي زمينه ياب ، همبستگي،عليّ و تجربي استفاده ميشود.اين نمونه بر اساس اين اصل انتخاب ميشود که کليه افراد جامعه مورد مطالعه با هم مشابهت دارند و متجانس يا يکدست هستند.</a:t>
            </a:r>
          </a:p>
          <a:p>
            <a:pPr algn="r" fontAlgn="auto">
              <a:spcAft>
                <a:spcPts val="0"/>
              </a:spcAft>
              <a:buFont typeface="Arial" pitchFamily="34" charset="0"/>
              <a:buNone/>
              <a:defRPr/>
            </a:pPr>
            <a:r>
              <a:rPr lang="fa-IR" smtClean="0"/>
              <a:t>براي انتخاب افراد نمونه از جامعه سه روش وجود دارد:</a:t>
            </a:r>
          </a:p>
          <a:p>
            <a:pPr algn="r" fontAlgn="auto">
              <a:spcAft>
                <a:spcPts val="0"/>
              </a:spcAft>
              <a:buFont typeface="Arial" pitchFamily="34" charset="0"/>
              <a:buNone/>
              <a:defRPr/>
            </a:pPr>
            <a:r>
              <a:rPr lang="fa-IR" smtClean="0"/>
              <a:t>-استفاده از قرعه کشي</a:t>
            </a:r>
          </a:p>
          <a:p>
            <a:pPr algn="r" fontAlgn="auto">
              <a:spcAft>
                <a:spcPts val="0"/>
              </a:spcAft>
              <a:buFont typeface="Arial" pitchFamily="34" charset="0"/>
              <a:buNone/>
              <a:defRPr/>
            </a:pPr>
            <a:r>
              <a:rPr lang="fa-IR" smtClean="0"/>
              <a:t>-استفاده از جدول اعداد تصادفي </a:t>
            </a:r>
          </a:p>
          <a:p>
            <a:pPr algn="r" fontAlgn="auto">
              <a:spcAft>
                <a:spcPts val="0"/>
              </a:spcAft>
              <a:buFont typeface="Arial" pitchFamily="34" charset="0"/>
              <a:buNone/>
              <a:defRPr/>
            </a:pPr>
            <a:r>
              <a:rPr lang="fa-IR" smtClean="0"/>
              <a:t>-استفاده از روش منظم يا سيستماتيک</a:t>
            </a:r>
          </a:p>
          <a:p>
            <a:pPr algn="r" fontAlgn="auto">
              <a:spcAft>
                <a:spcPts val="0"/>
              </a:spcAft>
              <a:buFont typeface="Arial" pitchFamily="34" charset="0"/>
              <a:buNone/>
              <a:defRPr/>
            </a:pPr>
            <a:r>
              <a:rPr lang="fa-IR" smtClean="0"/>
              <a:t>که به توضيح آنها ميپردازيم:</a:t>
            </a:r>
            <a:endParaRPr lang="en-US" smtClean="0"/>
          </a:p>
        </p:txBody>
      </p:sp>
    </p:spTree>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ctrTitle"/>
          </p:nvPr>
        </p:nvSpPr>
        <p:spPr>
          <a:xfrm>
            <a:off x="755650" y="333375"/>
            <a:ext cx="7702550" cy="539750"/>
          </a:xfrm>
        </p:spPr>
        <p:txBody>
          <a:bodyPr/>
          <a:lstStyle/>
          <a:p>
            <a:pPr algn="r"/>
            <a:r>
              <a:rPr lang="fa-IR" sz="3200" smtClean="0"/>
              <a:t>-استفاده از قرعه کشي:</a:t>
            </a:r>
            <a:endParaRPr lang="en-US" sz="3200" smtClean="0"/>
          </a:p>
        </p:txBody>
      </p:sp>
      <p:sp>
        <p:nvSpPr>
          <p:cNvPr id="138243" name="Rectangle 3"/>
          <p:cNvSpPr>
            <a:spLocks noGrp="1" noChangeArrowheads="1"/>
          </p:cNvSpPr>
          <p:nvPr>
            <p:ph type="subTitle" idx="1"/>
          </p:nvPr>
        </p:nvSpPr>
        <p:spPr>
          <a:xfrm>
            <a:off x="395288" y="981075"/>
            <a:ext cx="8424862" cy="5543550"/>
          </a:xfrm>
        </p:spPr>
        <p:txBody>
          <a:bodyPr rtlCol="0">
            <a:normAutofit/>
          </a:bodyPr>
          <a:lstStyle/>
          <a:p>
            <a:pPr algn="r" fontAlgn="auto">
              <a:spcAft>
                <a:spcPts val="0"/>
              </a:spcAft>
              <a:buFont typeface="Arial" pitchFamily="34" charset="0"/>
              <a:buNone/>
              <a:defRPr/>
            </a:pPr>
            <a:r>
              <a:rPr lang="fa-IR" smtClean="0"/>
              <a:t>در اين روش محقق به هر يک از افراد جامعه يک کد يا شماره مخصوص مي دهد . سپس از مهره ها  يا  پلاکهاي شماره دار استفاده مي کند و در صورت نبود آن ،شماره هريک از آنها را روي کاغذ يا مقواي کوچکي يادداشت مي نمايد؛بنابراين ، به تعداد افراد جامعه ،مهره يا پلاک يا کاغذ شماره دار در اختيار  خواهد داشت .آنگاه آنها را داخل کيسه يا ظرفي مي ريزد و مهره ها را يکي يکي خارج کرده و شماره آنها را يادداشت مي نمايد و اين کار را آنقدر ادامه ميدهد تا حجم نمونه کامل شود.</a:t>
            </a:r>
            <a:endParaRPr lang="en-US" smtClean="0"/>
          </a:p>
        </p:txBody>
      </p:sp>
    </p:spTree>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subTitle" idx="1"/>
          </p:nvPr>
        </p:nvSpPr>
        <p:spPr>
          <a:xfrm>
            <a:off x="250825" y="333375"/>
            <a:ext cx="8642350" cy="6264275"/>
          </a:xfrm>
        </p:spPr>
        <p:txBody>
          <a:bodyPr rtlCol="0">
            <a:normAutofit/>
          </a:bodyPr>
          <a:lstStyle/>
          <a:p>
            <a:pPr algn="r" fontAlgn="auto">
              <a:spcAft>
                <a:spcPts val="0"/>
              </a:spcAft>
              <a:buFont typeface="Arial" pitchFamily="34" charset="0"/>
              <a:buNone/>
              <a:defRPr/>
            </a:pPr>
            <a:endParaRPr lang="fa-IR" sz="2000" smtClean="0"/>
          </a:p>
          <a:p>
            <a:pPr algn="r" fontAlgn="auto">
              <a:spcAft>
                <a:spcPts val="0"/>
              </a:spcAft>
              <a:buFont typeface="Arial" pitchFamily="34" charset="0"/>
              <a:buNone/>
              <a:defRPr/>
            </a:pPr>
            <a:endParaRPr lang="fa-IR" sz="2000" smtClean="0"/>
          </a:p>
          <a:p>
            <a:pPr algn="r" fontAlgn="auto">
              <a:spcAft>
                <a:spcPts val="0"/>
              </a:spcAft>
              <a:buFont typeface="Arial" pitchFamily="34" charset="0"/>
              <a:buNone/>
              <a:defRPr/>
            </a:pPr>
            <a:r>
              <a:rPr lang="fa-IR" sz="2000" smtClean="0"/>
              <a:t>                                    </a:t>
            </a:r>
          </a:p>
          <a:p>
            <a:pPr algn="l" fontAlgn="auto">
              <a:spcAft>
                <a:spcPts val="0"/>
              </a:spcAft>
              <a:buFont typeface="Arial" pitchFamily="34" charset="0"/>
              <a:buNone/>
              <a:defRPr/>
            </a:pPr>
            <a:r>
              <a:rPr lang="fa-IR" sz="2000" smtClean="0"/>
              <a:t>                                   -اول اينکه مهره يا شماره هر فرد  نمونه  را که از کيسه خارج کرد پس                                       از يادداشت کردن آن به کيسه برگرداند تا نسبت بين نمونه و جامعه تغيير </a:t>
            </a:r>
          </a:p>
          <a:p>
            <a:pPr algn="r" fontAlgn="auto">
              <a:spcAft>
                <a:spcPts val="0"/>
              </a:spcAft>
              <a:buFont typeface="Arial" pitchFamily="34" charset="0"/>
              <a:buNone/>
              <a:defRPr/>
            </a:pPr>
            <a:r>
              <a:rPr lang="fa-IR" sz="2000" smtClean="0"/>
              <a:t>                                     نکند. </a:t>
            </a:r>
          </a:p>
          <a:p>
            <a:pPr algn="r" fontAlgn="auto">
              <a:spcAft>
                <a:spcPts val="0"/>
              </a:spcAft>
              <a:buFont typeface="Arial" pitchFamily="34" charset="0"/>
              <a:buNone/>
              <a:defRPr/>
            </a:pPr>
            <a:r>
              <a:rPr lang="fa-IR" sz="2000" smtClean="0"/>
              <a:t>محقق در نمونه گيري</a:t>
            </a:r>
          </a:p>
          <a:p>
            <a:pPr algn="r" fontAlgn="auto">
              <a:spcAft>
                <a:spcPts val="0"/>
              </a:spcAft>
              <a:buFont typeface="Arial" pitchFamily="34" charset="0"/>
              <a:buNone/>
              <a:defRPr/>
            </a:pPr>
            <a:r>
              <a:rPr lang="fa-IR" sz="2000" smtClean="0"/>
              <a:t>تصادفي بايد به اين دو</a:t>
            </a:r>
          </a:p>
          <a:p>
            <a:pPr algn="r" fontAlgn="auto">
              <a:spcAft>
                <a:spcPts val="0"/>
              </a:spcAft>
              <a:buFont typeface="Arial" pitchFamily="34" charset="0"/>
              <a:buNone/>
              <a:defRPr/>
            </a:pPr>
            <a:r>
              <a:rPr lang="fa-IR" sz="2000" smtClean="0"/>
              <a:t> نکته توجه کند</a:t>
            </a:r>
          </a:p>
          <a:p>
            <a:pPr algn="l" fontAlgn="auto">
              <a:spcAft>
                <a:spcPts val="0"/>
              </a:spcAft>
              <a:buFont typeface="Arial" pitchFamily="34" charset="0"/>
              <a:buNone/>
              <a:defRPr/>
            </a:pPr>
            <a:r>
              <a:rPr lang="fa-IR" sz="2000" smtClean="0"/>
              <a:t>                                   -ممکن است براي انتخاب نمونه افراد بعدي ،شماره مربوط به افراد                                           انتخاب شده قبلي از کيسه بيرون آيد که محقق بايد آن را پوچ تصور </a:t>
            </a:r>
          </a:p>
          <a:p>
            <a:pPr algn="r" fontAlgn="auto">
              <a:spcAft>
                <a:spcPts val="0"/>
              </a:spcAft>
              <a:buFont typeface="Arial" pitchFamily="34" charset="0"/>
              <a:buNone/>
              <a:defRPr/>
            </a:pPr>
            <a:r>
              <a:rPr lang="fa-IR" sz="2000" smtClean="0"/>
              <a:t>                                    کرده و به کيسه برگرداند تا اصل ثبات  رعايت شود .</a:t>
            </a:r>
          </a:p>
          <a:p>
            <a:pPr algn="r" fontAlgn="auto">
              <a:spcAft>
                <a:spcPts val="0"/>
              </a:spcAft>
              <a:buFont typeface="Arial" pitchFamily="34" charset="0"/>
              <a:buNone/>
              <a:defRPr/>
            </a:pPr>
            <a:endParaRPr lang="fa-IR" sz="2000" smtClean="0"/>
          </a:p>
          <a:p>
            <a:pPr algn="r" fontAlgn="auto">
              <a:spcAft>
                <a:spcPts val="0"/>
              </a:spcAft>
              <a:buFont typeface="Arial" pitchFamily="34" charset="0"/>
              <a:buNone/>
              <a:defRPr/>
            </a:pPr>
            <a:endParaRPr lang="fa-IR" sz="2000" smtClean="0"/>
          </a:p>
          <a:p>
            <a:pPr algn="r" fontAlgn="auto">
              <a:spcAft>
                <a:spcPts val="0"/>
              </a:spcAft>
              <a:buFont typeface="Arial" pitchFamily="34" charset="0"/>
              <a:buNone/>
              <a:defRPr/>
            </a:pPr>
            <a:endParaRPr lang="en-US" sz="2000" smtClean="0"/>
          </a:p>
        </p:txBody>
      </p:sp>
      <p:sp>
        <p:nvSpPr>
          <p:cNvPr id="139267" name="AutoShape 3"/>
          <p:cNvSpPr>
            <a:spLocks/>
          </p:cNvSpPr>
          <p:nvPr/>
        </p:nvSpPr>
        <p:spPr bwMode="auto">
          <a:xfrm>
            <a:off x="6443663" y="1341438"/>
            <a:ext cx="215900" cy="3240087"/>
          </a:xfrm>
          <a:prstGeom prst="rightBrace">
            <a:avLst>
              <a:gd name="adj1" fmla="val 125061"/>
              <a:gd name="adj2" fmla="val 50000"/>
            </a:avLst>
          </a:prstGeom>
          <a:noFill/>
          <a:ln w="9525">
            <a:solidFill>
              <a:schemeClr val="tx1"/>
            </a:solidFill>
            <a:round/>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684213" y="404813"/>
            <a:ext cx="7772400" cy="1728787"/>
          </a:xfrm>
        </p:spPr>
        <p:txBody>
          <a:bodyPr/>
          <a:lstStyle/>
          <a:p>
            <a:r>
              <a:rPr lang="fa-IR" smtClean="0"/>
              <a:t>ديدگاه هرمنوتيک</a:t>
            </a:r>
            <a:endParaRPr lang="en-US" smtClean="0"/>
          </a:p>
        </p:txBody>
      </p:sp>
      <p:sp>
        <p:nvSpPr>
          <p:cNvPr id="20483" name="Rectangle 3"/>
          <p:cNvSpPr>
            <a:spLocks noGrp="1" noChangeArrowheads="1"/>
          </p:cNvSpPr>
          <p:nvPr>
            <p:ph type="subTitle" idx="1"/>
          </p:nvPr>
        </p:nvSpPr>
        <p:spPr>
          <a:xfrm>
            <a:off x="1371600" y="2708275"/>
            <a:ext cx="6400800" cy="2930525"/>
          </a:xfrm>
        </p:spPr>
        <p:txBody>
          <a:bodyPr rtlCol="0">
            <a:normAutofit/>
          </a:bodyPr>
          <a:lstStyle/>
          <a:p>
            <a:pPr fontAlgn="auto">
              <a:lnSpc>
                <a:spcPct val="120000"/>
              </a:lnSpc>
              <a:spcAft>
                <a:spcPts val="0"/>
              </a:spcAft>
              <a:buFont typeface="Arial" pitchFamily="34" charset="0"/>
              <a:buNone/>
              <a:defRPr/>
            </a:pPr>
            <a:r>
              <a:rPr lang="fa-IR" smtClean="0"/>
              <a:t>در روش هرمنوتيکي با تفسير و تاويل متن معني و مفهوم نهفته در آن کشف و راز و رمز آن بازگشايي ميشود. </a:t>
            </a:r>
            <a:endParaRPr lang="en-US" smtClean="0"/>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ctrTitle"/>
          </p:nvPr>
        </p:nvSpPr>
        <p:spPr>
          <a:xfrm>
            <a:off x="1120775" y="404813"/>
            <a:ext cx="7772400" cy="612775"/>
          </a:xfrm>
        </p:spPr>
        <p:txBody>
          <a:bodyPr/>
          <a:lstStyle/>
          <a:p>
            <a:pPr algn="r"/>
            <a:r>
              <a:rPr lang="fa-IR" sz="3200" smtClean="0"/>
              <a:t>-استفاده از جدول اعداد تصادفي:</a:t>
            </a:r>
            <a:endParaRPr lang="en-US" sz="3200" smtClean="0"/>
          </a:p>
        </p:txBody>
      </p:sp>
      <p:sp>
        <p:nvSpPr>
          <p:cNvPr id="140291" name="Rectangle 3"/>
          <p:cNvSpPr>
            <a:spLocks noGrp="1" noChangeArrowheads="1"/>
          </p:cNvSpPr>
          <p:nvPr>
            <p:ph type="subTitle" idx="1"/>
          </p:nvPr>
        </p:nvSpPr>
        <p:spPr>
          <a:xfrm>
            <a:off x="250825" y="1052513"/>
            <a:ext cx="8569325" cy="5545137"/>
          </a:xfrm>
        </p:spPr>
        <p:txBody>
          <a:bodyPr rtlCol="0">
            <a:normAutofit/>
          </a:bodyPr>
          <a:lstStyle/>
          <a:p>
            <a:pPr algn="r" fontAlgn="auto">
              <a:spcAft>
                <a:spcPts val="0"/>
              </a:spcAft>
              <a:buFont typeface="Arial" pitchFamily="34" charset="0"/>
              <a:buNone/>
              <a:defRPr/>
            </a:pPr>
            <a:r>
              <a:rPr lang="fa-IR" smtClean="0"/>
              <a:t>جدول هاي اعداد تصادفي به وسيله رايانه هايي که ارقام را به طور اتفاقي تنظيم مي کنند تهيه مي شود .</a:t>
            </a:r>
          </a:p>
          <a:p>
            <a:pPr algn="r" fontAlgn="auto">
              <a:spcAft>
                <a:spcPts val="0"/>
              </a:spcAft>
              <a:buFont typeface="Arial" pitchFamily="34" charset="0"/>
              <a:buNone/>
              <a:defRPr/>
            </a:pPr>
            <a:r>
              <a:rPr lang="fa-IR" smtClean="0"/>
              <a:t>اين جدولها در دو جهت سطر و ستون داراي اعداد اتفاقي هستند که معمولا به  </a:t>
            </a:r>
            <a:r>
              <a:rPr lang="fa-IR" sz="2800" smtClean="0"/>
              <a:t>99 </a:t>
            </a:r>
            <a:r>
              <a:rPr lang="fa-IR" smtClean="0"/>
              <a:t>سطر و ستون بالغ مي شود و ارقام سطرها و ستونها به صورت بلوکهاي پنج رقمي در کنار يکديگر و به شکل تفکيک شده قرار دارد تا استفاده از آن تسهيل شود.</a:t>
            </a:r>
            <a:endParaRPr lang="en-US" smtClean="0"/>
          </a:p>
        </p:txBody>
      </p:sp>
    </p:spTree>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ctrTitle"/>
          </p:nvPr>
        </p:nvSpPr>
        <p:spPr>
          <a:xfrm>
            <a:off x="687388" y="333375"/>
            <a:ext cx="7772400" cy="684213"/>
          </a:xfrm>
        </p:spPr>
        <p:txBody>
          <a:bodyPr/>
          <a:lstStyle/>
          <a:p>
            <a:pPr algn="r"/>
            <a:r>
              <a:rPr lang="fa-IR" sz="3200" smtClean="0"/>
              <a:t>استفاده از روش منظم يا سيستماتيک :</a:t>
            </a:r>
            <a:endParaRPr lang="en-US" sz="3200" smtClean="0"/>
          </a:p>
        </p:txBody>
      </p:sp>
      <p:sp>
        <p:nvSpPr>
          <p:cNvPr id="141315" name="Rectangle 3"/>
          <p:cNvSpPr>
            <a:spLocks noGrp="1" noChangeArrowheads="1"/>
          </p:cNvSpPr>
          <p:nvPr>
            <p:ph type="subTitle" idx="1"/>
          </p:nvPr>
        </p:nvSpPr>
        <p:spPr>
          <a:xfrm>
            <a:off x="179388" y="1052513"/>
            <a:ext cx="8640762" cy="5400675"/>
          </a:xfrm>
        </p:spPr>
        <p:txBody>
          <a:bodyPr rtlCol="0">
            <a:normAutofit/>
          </a:bodyPr>
          <a:lstStyle/>
          <a:p>
            <a:pPr algn="r" fontAlgn="auto">
              <a:spcAft>
                <a:spcPts val="0"/>
              </a:spcAft>
              <a:buFont typeface="Arial" pitchFamily="34" charset="0"/>
              <a:buNone/>
              <a:defRPr/>
            </a:pPr>
            <a:endParaRPr lang="fa-IR" smtClean="0"/>
          </a:p>
          <a:p>
            <a:pPr fontAlgn="auto">
              <a:lnSpc>
                <a:spcPct val="130000"/>
              </a:lnSpc>
              <a:spcAft>
                <a:spcPts val="0"/>
              </a:spcAft>
              <a:buFont typeface="Arial" pitchFamily="34" charset="0"/>
              <a:buNone/>
              <a:defRPr/>
            </a:pPr>
            <a:r>
              <a:rPr lang="fa-IR" sz="3600" smtClean="0"/>
              <a:t>در اين روش همانند روشهاي قبل فرض بر اين است که افراد جامعه متجانس هستند و از اين رو به هر يک از آنها از عدد1  تا </a:t>
            </a:r>
            <a:r>
              <a:rPr lang="en-US" sz="3600" smtClean="0"/>
              <a:t>n</a:t>
            </a:r>
            <a:r>
              <a:rPr lang="fa-IR" sz="3600" smtClean="0"/>
              <a:t>شماره يا کد داده مي شود.    </a:t>
            </a:r>
            <a:endParaRPr lang="en-US" sz="3600" smtClean="0"/>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subTitle" idx="1"/>
          </p:nvPr>
        </p:nvSpPr>
        <p:spPr>
          <a:xfrm>
            <a:off x="611188" y="260350"/>
            <a:ext cx="8208962" cy="5976938"/>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روش نمونه گيري منظم باعث مي شود تا افراد نمونه به طور يکنواخت در سراسر جامعه پراکنده باشند.ضمنا محقق مي تواند موقعيت فرد اول نمونه را در انتهاي  سلسله اعداد جامعه يا در بين آن انتخاب کند </a:t>
            </a:r>
            <a:endParaRPr lang="en-US" smtClean="0"/>
          </a:p>
        </p:txBody>
      </p:sp>
    </p:spTree>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ctrTitle"/>
          </p:nvPr>
        </p:nvSpPr>
        <p:spPr>
          <a:xfrm>
            <a:off x="687388" y="260350"/>
            <a:ext cx="7772400" cy="900113"/>
          </a:xfrm>
        </p:spPr>
        <p:txBody>
          <a:bodyPr/>
          <a:lstStyle/>
          <a:p>
            <a:pPr algn="r"/>
            <a:r>
              <a:rPr lang="fa-IR" smtClean="0"/>
              <a:t>ب ) نمونه گيري احتمالي طبقه بندي شده</a:t>
            </a:r>
            <a:endParaRPr lang="en-US" smtClean="0"/>
          </a:p>
        </p:txBody>
      </p:sp>
      <p:sp>
        <p:nvSpPr>
          <p:cNvPr id="143363" name="Rectangle 3"/>
          <p:cNvSpPr>
            <a:spLocks noGrp="1" noChangeArrowheads="1"/>
          </p:cNvSpPr>
          <p:nvPr>
            <p:ph type="subTitle" idx="1"/>
          </p:nvPr>
        </p:nvSpPr>
        <p:spPr>
          <a:xfrm>
            <a:off x="468313" y="1268413"/>
            <a:ext cx="8064500" cy="5329237"/>
          </a:xfrm>
        </p:spPr>
        <p:txBody>
          <a:bodyPr rtlCol="0">
            <a:normAutofit/>
          </a:bodyPr>
          <a:lstStyle/>
          <a:p>
            <a:pPr algn="r" fontAlgn="auto">
              <a:spcAft>
                <a:spcPts val="0"/>
              </a:spcAft>
              <a:buFont typeface="Arial" pitchFamily="34" charset="0"/>
              <a:buNone/>
              <a:defRPr/>
            </a:pPr>
            <a:r>
              <a:rPr lang="fa-IR" smtClean="0"/>
              <a:t>در جامعه اي که افراد آن از تجانس و همگوني برخوردار نيستند استفاده از روش اتفاقي ساده مناسب نيست و از روش طبقه بندي استفاده مي شود .</a:t>
            </a:r>
          </a:p>
          <a:p>
            <a:pPr algn="r" fontAlgn="auto">
              <a:spcAft>
                <a:spcPts val="0"/>
              </a:spcAft>
              <a:buFont typeface="Arial" pitchFamily="34" charset="0"/>
              <a:buNone/>
              <a:defRPr/>
            </a:pPr>
            <a:r>
              <a:rPr lang="fa-IR" smtClean="0"/>
              <a:t>يعني افراد جامعه با توجه به صفات درون گروهي خود به طبقات مختلفي تقسيم مي شوند و افراد نمونه به تناسب از بين تمامي طبقات انتخاب مي گردند.</a:t>
            </a:r>
            <a:endParaRPr lang="en-US" smtClean="0"/>
          </a:p>
        </p:txBody>
      </p: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subTitle" idx="1"/>
          </p:nvPr>
        </p:nvSpPr>
        <p:spPr>
          <a:xfrm>
            <a:off x="323850" y="333375"/>
            <a:ext cx="8569325" cy="6119813"/>
          </a:xfrm>
        </p:spPr>
        <p:txBody>
          <a:bodyPr rtlCol="0">
            <a:normAutofit/>
          </a:bodyPr>
          <a:lstStyle/>
          <a:p>
            <a:pPr algn="r" fontAlgn="auto">
              <a:spcAft>
                <a:spcPts val="0"/>
              </a:spcAft>
              <a:buFont typeface="Arial" pitchFamily="34" charset="0"/>
              <a:buNone/>
              <a:defRPr/>
            </a:pPr>
            <a:r>
              <a:rPr lang="fa-IR" smtClean="0"/>
              <a:t>براي انتخاب در چنين جامعه اي محقق بايد به اين ترتيت عمل کند :</a:t>
            </a:r>
          </a:p>
          <a:p>
            <a:pPr algn="r" fontAlgn="auto">
              <a:spcAft>
                <a:spcPts val="0"/>
              </a:spcAft>
              <a:buFont typeface="Arial" pitchFamily="34" charset="0"/>
              <a:buNone/>
              <a:defRPr/>
            </a:pPr>
            <a:r>
              <a:rPr lang="fa-IR" smtClean="0"/>
              <a:t>-صفات مميز کننده افراد جامعه را مشخص کند.</a:t>
            </a:r>
          </a:p>
          <a:p>
            <a:pPr algn="r" fontAlgn="auto">
              <a:spcAft>
                <a:spcPts val="0"/>
              </a:spcAft>
              <a:buFont typeface="Arial" pitchFamily="34" charset="0"/>
              <a:buNone/>
              <a:defRPr/>
            </a:pPr>
            <a:r>
              <a:rPr lang="fa-IR" smtClean="0"/>
              <a:t>-براساس صفت يا صفات مورد نظر جامعه را طبقه بندي کند .</a:t>
            </a:r>
          </a:p>
          <a:p>
            <a:pPr algn="r" fontAlgn="auto">
              <a:spcAft>
                <a:spcPts val="0"/>
              </a:spcAft>
              <a:buFont typeface="Arial" pitchFamily="34" charset="0"/>
              <a:buNone/>
              <a:defRPr/>
            </a:pPr>
            <a:r>
              <a:rPr lang="fa-IR" smtClean="0"/>
              <a:t>-جدول توزيع افراد جامعه را بين هر يک از طبقات تهيه کند .</a:t>
            </a:r>
          </a:p>
          <a:p>
            <a:pPr algn="r" fontAlgn="auto">
              <a:spcAft>
                <a:spcPts val="0"/>
              </a:spcAft>
              <a:buFont typeface="Arial" pitchFamily="34" charset="0"/>
              <a:buNone/>
              <a:defRPr/>
            </a:pPr>
            <a:r>
              <a:rPr lang="fa-IR" smtClean="0"/>
              <a:t>-نسبت درصد و سهم هر يک از طبقات را در کل جمعيت جامعه محاسبه نمايد.</a:t>
            </a:r>
          </a:p>
          <a:p>
            <a:pPr algn="r" fontAlgn="auto">
              <a:spcAft>
                <a:spcPts val="0"/>
              </a:spcAft>
              <a:buFont typeface="Arial" pitchFamily="34" charset="0"/>
              <a:buNone/>
              <a:defRPr/>
            </a:pPr>
            <a:r>
              <a:rPr lang="fa-IR" smtClean="0"/>
              <a:t>-با توجه به سهم هر طبقه در جامعه نسبت درصد و سهم آن طبقه را در افراد نمونه نيز معين کند.</a:t>
            </a:r>
          </a:p>
          <a:p>
            <a:pPr algn="r" fontAlgn="auto">
              <a:spcAft>
                <a:spcPts val="0"/>
              </a:spcAft>
              <a:buFont typeface="Arial" pitchFamily="34" charset="0"/>
              <a:buNone/>
              <a:defRPr/>
            </a:pPr>
            <a:r>
              <a:rPr lang="fa-IR" smtClean="0"/>
              <a:t>-با استفاده از روش نمونه گيري اتفاقي ساده تعداد افراد نمونه هر طبقه را از بين کل افراد همان طبقه انتخاب نمايد.</a:t>
            </a:r>
            <a:endParaRPr lang="en-US" smtClean="0"/>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ctrTitle"/>
          </p:nvPr>
        </p:nvSpPr>
        <p:spPr>
          <a:xfrm>
            <a:off x="685800" y="188913"/>
            <a:ext cx="7772400" cy="1187450"/>
          </a:xfrm>
        </p:spPr>
        <p:txBody>
          <a:bodyPr/>
          <a:lstStyle/>
          <a:p>
            <a:r>
              <a:rPr lang="fa-IR" smtClean="0"/>
              <a:t>ج ) نمونه گيري گروهي يا خوشه اي</a:t>
            </a:r>
            <a:endParaRPr lang="en-US" smtClean="0"/>
          </a:p>
        </p:txBody>
      </p:sp>
      <p:sp>
        <p:nvSpPr>
          <p:cNvPr id="145411" name="Rectangle 3"/>
          <p:cNvSpPr>
            <a:spLocks noGrp="1" noChangeArrowheads="1"/>
          </p:cNvSpPr>
          <p:nvPr>
            <p:ph type="subTitle" idx="1"/>
          </p:nvPr>
        </p:nvSpPr>
        <p:spPr>
          <a:xfrm>
            <a:off x="468313" y="1268413"/>
            <a:ext cx="7991475" cy="4370387"/>
          </a:xfrm>
        </p:spPr>
        <p:txBody>
          <a:bodyPr rtlCol="0">
            <a:normAutofit/>
          </a:bodyPr>
          <a:lstStyle/>
          <a:p>
            <a:pPr algn="r" fontAlgn="auto">
              <a:lnSpc>
                <a:spcPct val="90000"/>
              </a:lnSpc>
              <a:spcAft>
                <a:spcPts val="0"/>
              </a:spcAft>
              <a:buFont typeface="Arial" pitchFamily="34" charset="0"/>
              <a:buNone/>
              <a:defRPr/>
            </a:pPr>
            <a:r>
              <a:rPr lang="fa-IR" smtClean="0"/>
              <a:t>عبارت است از انتخاب واحد تحليل و به عبارتي واحد اصلي  مطالعه از طريق طي چند مرحله نمونه گيري پيوسته . </a:t>
            </a:r>
          </a:p>
          <a:p>
            <a:pPr algn="r" fontAlgn="auto">
              <a:lnSpc>
                <a:spcPct val="90000"/>
              </a:lnSpc>
              <a:spcAft>
                <a:spcPts val="0"/>
              </a:spcAft>
              <a:buFont typeface="Arial" pitchFamily="34" charset="0"/>
              <a:buNone/>
              <a:defRPr/>
            </a:pPr>
            <a:r>
              <a:rPr lang="fa-IR" smtClean="0"/>
              <a:t>اين گونه نمونه ها به دو دسته تقسيم مي شوند:</a:t>
            </a:r>
          </a:p>
          <a:p>
            <a:pPr algn="r" fontAlgn="auto">
              <a:lnSpc>
                <a:spcPct val="90000"/>
              </a:lnSpc>
              <a:spcAft>
                <a:spcPts val="0"/>
              </a:spcAft>
              <a:buFont typeface="Arial" pitchFamily="34" charset="0"/>
              <a:buNone/>
              <a:defRPr/>
            </a:pPr>
            <a:endParaRPr lang="fa-IR" smtClean="0"/>
          </a:p>
          <a:p>
            <a:pPr algn="r" fontAlgn="auto">
              <a:lnSpc>
                <a:spcPct val="90000"/>
              </a:lnSpc>
              <a:spcAft>
                <a:spcPts val="0"/>
              </a:spcAft>
              <a:buFont typeface="Arial" pitchFamily="34" charset="0"/>
              <a:buNone/>
              <a:defRPr/>
            </a:pPr>
            <a:r>
              <a:rPr lang="fa-IR" smtClean="0"/>
              <a:t>-خوشه اي محض که مربوط به جامعه سلسله مراتبي در يک مکان خاص است</a:t>
            </a:r>
          </a:p>
          <a:p>
            <a:pPr algn="r" fontAlgn="auto">
              <a:lnSpc>
                <a:spcPct val="90000"/>
              </a:lnSpc>
              <a:spcAft>
                <a:spcPts val="0"/>
              </a:spcAft>
              <a:buFont typeface="Arial" pitchFamily="34" charset="0"/>
              <a:buNone/>
              <a:defRPr/>
            </a:pPr>
            <a:r>
              <a:rPr lang="fa-IR" smtClean="0"/>
              <a:t> -خوشه اي – فضايي   </a:t>
            </a:r>
            <a:endParaRPr lang="en-US" smtClean="0"/>
          </a:p>
        </p:txBody>
      </p: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ctrTitle"/>
          </p:nvPr>
        </p:nvSpPr>
        <p:spPr>
          <a:xfrm>
            <a:off x="685800" y="404813"/>
            <a:ext cx="7772400" cy="900112"/>
          </a:xfrm>
        </p:spPr>
        <p:txBody>
          <a:bodyPr/>
          <a:lstStyle/>
          <a:p>
            <a:r>
              <a:rPr lang="fa-IR" smtClean="0"/>
              <a:t>د ) نمونه گيري مکاني</a:t>
            </a:r>
            <a:endParaRPr lang="en-US" smtClean="0"/>
          </a:p>
        </p:txBody>
      </p:sp>
      <p:sp>
        <p:nvSpPr>
          <p:cNvPr id="146435" name="Rectangle 3"/>
          <p:cNvSpPr>
            <a:spLocks noGrp="1" noChangeArrowheads="1"/>
          </p:cNvSpPr>
          <p:nvPr>
            <p:ph type="subTitle" idx="1"/>
          </p:nvPr>
        </p:nvSpPr>
        <p:spPr>
          <a:xfrm>
            <a:off x="323850" y="1341438"/>
            <a:ext cx="8496300" cy="5111750"/>
          </a:xfrm>
        </p:spPr>
        <p:txBody>
          <a:bodyPr rtlCol="0">
            <a:normAutofit/>
          </a:bodyPr>
          <a:lstStyle/>
          <a:p>
            <a:pPr algn="r" fontAlgn="auto">
              <a:spcAft>
                <a:spcPts val="0"/>
              </a:spcAft>
              <a:buFont typeface="Arial" pitchFamily="34" charset="0"/>
              <a:buNone/>
              <a:defRPr/>
            </a:pPr>
            <a:r>
              <a:rPr lang="fa-IR" smtClean="0"/>
              <a:t>اين روش نمونه گيري بيشتر براي مطالعه پديده ها و ويژگيهاي مکانها و نواحي جغرافيايي مورد استفاده قرار مي گيرد .</a:t>
            </a:r>
          </a:p>
          <a:p>
            <a:pPr algn="r" fontAlgn="auto">
              <a:spcAft>
                <a:spcPts val="0"/>
              </a:spcAft>
              <a:buFont typeface="Arial" pitchFamily="34" charset="0"/>
              <a:buNone/>
              <a:defRPr/>
            </a:pPr>
            <a:r>
              <a:rPr lang="fa-IR" smtClean="0"/>
              <a:t>در فضاي جغرافيايي پديده ها و صفات گوناگوني وجود دارد که گاهي بعد طبيعي دارند و گاه بعد انساني و گاهي نيز ترکيبي از هر دو بعد هستند.هرکدام از اين پديده ها مکان يا فضاي جغرافيايي خاصي را به خود اختصاص داده اند که مطالعه تمام آنها مقدور نيست.از اين رو محقق بايد از طريق انتخاب تعدادي از مکانها يا نواحي جغرافيايي آنها را مورد مطالعه قرار دهد.</a:t>
            </a:r>
            <a:endParaRPr lang="en-US" smtClean="0"/>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ctrTitle"/>
          </p:nvPr>
        </p:nvSpPr>
        <p:spPr>
          <a:xfrm>
            <a:off x="685800" y="333375"/>
            <a:ext cx="7772400" cy="1044575"/>
          </a:xfrm>
        </p:spPr>
        <p:txBody>
          <a:bodyPr/>
          <a:lstStyle/>
          <a:p>
            <a:r>
              <a:rPr lang="fa-IR" smtClean="0"/>
              <a:t>ه ) ساير نمونه گيري ها</a:t>
            </a:r>
            <a:endParaRPr lang="en-US" smtClean="0"/>
          </a:p>
        </p:txBody>
      </p:sp>
      <p:sp>
        <p:nvSpPr>
          <p:cNvPr id="147459" name="Rectangle 3"/>
          <p:cNvSpPr>
            <a:spLocks noGrp="1" noChangeArrowheads="1"/>
          </p:cNvSpPr>
          <p:nvPr>
            <p:ph type="subTitle" idx="1"/>
          </p:nvPr>
        </p:nvSpPr>
        <p:spPr>
          <a:xfrm>
            <a:off x="323850" y="1341438"/>
            <a:ext cx="8640763" cy="5111750"/>
          </a:xfrm>
        </p:spPr>
        <p:txBody>
          <a:bodyPr rtlCol="0">
            <a:normAutofit/>
          </a:bodyPr>
          <a:lstStyle/>
          <a:p>
            <a:pPr algn="r" fontAlgn="auto">
              <a:spcAft>
                <a:spcPts val="0"/>
              </a:spcAft>
              <a:buFont typeface="Arial" pitchFamily="34" charset="0"/>
              <a:buNone/>
              <a:defRPr/>
            </a:pPr>
            <a:r>
              <a:rPr lang="fa-IR" smtClean="0"/>
              <a:t>-نمونه گيري هاي مادر يا پايه اي</a:t>
            </a:r>
          </a:p>
          <a:p>
            <a:pPr algn="r" fontAlgn="auto">
              <a:spcAft>
                <a:spcPts val="0"/>
              </a:spcAft>
              <a:buFont typeface="Arial" pitchFamily="34" charset="0"/>
              <a:buNone/>
              <a:defRPr/>
            </a:pPr>
            <a:r>
              <a:rPr lang="fa-IR" smtClean="0"/>
              <a:t>-نمونه برداري چند درجه اي</a:t>
            </a:r>
          </a:p>
          <a:p>
            <a:pPr algn="r" fontAlgn="auto">
              <a:spcAft>
                <a:spcPts val="0"/>
              </a:spcAft>
              <a:buFont typeface="Arial" pitchFamily="34" charset="0"/>
              <a:buNone/>
              <a:defRPr/>
            </a:pPr>
            <a:r>
              <a:rPr lang="fa-IR" smtClean="0"/>
              <a:t>-نمونه مختلط</a:t>
            </a:r>
          </a:p>
          <a:p>
            <a:pPr algn="r" fontAlgn="auto">
              <a:spcAft>
                <a:spcPts val="0"/>
              </a:spcAft>
              <a:buFont typeface="Arial" pitchFamily="34" charset="0"/>
              <a:buNone/>
              <a:defRPr/>
            </a:pPr>
            <a:endParaRPr lang="en-US" smtClean="0"/>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ctrTitle"/>
          </p:nvPr>
        </p:nvSpPr>
        <p:spPr>
          <a:xfrm>
            <a:off x="827088" y="333375"/>
            <a:ext cx="7772400" cy="733425"/>
          </a:xfrm>
        </p:spPr>
        <p:txBody>
          <a:bodyPr/>
          <a:lstStyle/>
          <a:p>
            <a:pPr algn="r"/>
            <a:r>
              <a:rPr lang="fa-IR" sz="3200" smtClean="0"/>
              <a:t>-نمونه گيري هاي مادر يا پايه اي:</a:t>
            </a:r>
            <a:endParaRPr lang="en-US" sz="3200" smtClean="0"/>
          </a:p>
        </p:txBody>
      </p:sp>
      <p:sp>
        <p:nvSpPr>
          <p:cNvPr id="148483" name="Rectangle 3"/>
          <p:cNvSpPr>
            <a:spLocks noGrp="1" noChangeArrowheads="1"/>
          </p:cNvSpPr>
          <p:nvPr>
            <p:ph type="subTitle" idx="1"/>
          </p:nvPr>
        </p:nvSpPr>
        <p:spPr>
          <a:xfrm>
            <a:off x="0" y="1196975"/>
            <a:ext cx="9144000" cy="5400675"/>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اين گونه نمونه گيريها براي جوامع بزرگ که در بعد زماني داراي تحقيقات و بررسي هاي تکراري هستند ،مناسب است.براي سهولت کار در مرحله اول اقدام به انتخاب يک نمونه مادر و پايه اي مي شود .سپس در تحقيقات بعدي و بر حسب نياز از درون نمونه مادر نمونه هاي فرعي انتخاب مي شوند.</a:t>
            </a:r>
            <a:endParaRPr lang="en-US" smtClean="0"/>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ctrTitle"/>
          </p:nvPr>
        </p:nvSpPr>
        <p:spPr>
          <a:xfrm>
            <a:off x="900113" y="476250"/>
            <a:ext cx="7772400" cy="660400"/>
          </a:xfrm>
        </p:spPr>
        <p:txBody>
          <a:bodyPr/>
          <a:lstStyle/>
          <a:p>
            <a:pPr algn="r"/>
            <a:r>
              <a:rPr lang="fa-IR" sz="3200" smtClean="0"/>
              <a:t>-نمونه برداري چند درجه اي:</a:t>
            </a:r>
            <a:endParaRPr lang="en-US" sz="3200" smtClean="0"/>
          </a:p>
        </p:txBody>
      </p:sp>
      <p:sp>
        <p:nvSpPr>
          <p:cNvPr id="149507" name="Rectangle 3"/>
          <p:cNvSpPr>
            <a:spLocks noGrp="1" noChangeArrowheads="1"/>
          </p:cNvSpPr>
          <p:nvPr>
            <p:ph type="subTitle" idx="1"/>
          </p:nvPr>
        </p:nvSpPr>
        <p:spPr>
          <a:xfrm>
            <a:off x="0" y="1196975"/>
            <a:ext cx="9144000" cy="5256213"/>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از اين روش زماني استفاده مي شود که اطلاعات مورد نياز را به طور کامل از نمونه اصلي برگزيده شده نمي توان کسب نمود و محقق ناچار است از درون نمونه مزبور ،نمونه فرعي و کوچکتري را برگزيند و اطلاعات بيشتري و دقيقتري را از آن به دست آورد.</a:t>
            </a:r>
            <a:endParaRPr lang="en-US"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611188" y="765175"/>
            <a:ext cx="7772400" cy="1736725"/>
          </a:xfrm>
        </p:spPr>
        <p:txBody>
          <a:bodyPr/>
          <a:lstStyle/>
          <a:p>
            <a:r>
              <a:rPr lang="fa-IR" smtClean="0"/>
              <a:t>تحقيق علمي چيست؟</a:t>
            </a:r>
            <a:endParaRPr lang="en-US" smtClean="0"/>
          </a:p>
        </p:txBody>
      </p:sp>
      <p:sp>
        <p:nvSpPr>
          <p:cNvPr id="21507" name="Rectangle 3"/>
          <p:cNvSpPr>
            <a:spLocks noGrp="1" noChangeArrowheads="1"/>
          </p:cNvSpPr>
          <p:nvPr>
            <p:ph type="subTitle" idx="1"/>
          </p:nvPr>
        </p:nvSpPr>
        <p:spPr>
          <a:xfrm>
            <a:off x="1371600" y="3068638"/>
            <a:ext cx="6400800" cy="2570162"/>
          </a:xfrm>
        </p:spPr>
        <p:txBody>
          <a:bodyPr rtlCol="0">
            <a:normAutofit fontScale="85000" lnSpcReduction="10000"/>
          </a:bodyPr>
          <a:lstStyle/>
          <a:p>
            <a:pPr fontAlgn="auto">
              <a:lnSpc>
                <a:spcPct val="130000"/>
              </a:lnSpc>
              <a:spcAft>
                <a:spcPts val="0"/>
              </a:spcAft>
              <a:buFont typeface="Arial" pitchFamily="34" charset="0"/>
              <a:buNone/>
              <a:defRPr/>
            </a:pPr>
            <a:r>
              <a:rPr lang="fa-IR" smtClean="0"/>
              <a:t>تحقيق علمي عبارت است از تلاش کاوشگرانه اي که با آداب خاصي به طور نظام يافته با هدف کشف مجهولي به منظور گسترش قلمرو معرفتي نوع بشر انجام شده و شناخت حاصل از آن مصاديق خارجي داشته باشد</a:t>
            </a:r>
            <a:r>
              <a:rPr lang="en-US" smtClean="0"/>
              <a:t> . </a:t>
            </a:r>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ctrTitle"/>
          </p:nvPr>
        </p:nvSpPr>
        <p:spPr>
          <a:xfrm>
            <a:off x="900113" y="476250"/>
            <a:ext cx="7558087" cy="755650"/>
          </a:xfrm>
        </p:spPr>
        <p:txBody>
          <a:bodyPr/>
          <a:lstStyle/>
          <a:p>
            <a:pPr algn="r"/>
            <a:r>
              <a:rPr lang="fa-IR" sz="3600" smtClean="0"/>
              <a:t>-</a:t>
            </a:r>
            <a:r>
              <a:rPr lang="fa-IR" sz="3200" smtClean="0"/>
              <a:t>نمونه مختلط</a:t>
            </a:r>
            <a:endParaRPr lang="en-US" sz="3200" smtClean="0"/>
          </a:p>
        </p:txBody>
      </p:sp>
      <p:sp>
        <p:nvSpPr>
          <p:cNvPr id="150531" name="Rectangle 3"/>
          <p:cNvSpPr>
            <a:spLocks noGrp="1" noChangeArrowheads="1"/>
          </p:cNvSpPr>
          <p:nvPr>
            <p:ph type="subTitle" idx="1"/>
          </p:nvPr>
        </p:nvSpPr>
        <p:spPr>
          <a:xfrm>
            <a:off x="395288" y="1412875"/>
            <a:ext cx="8569325" cy="5111750"/>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نمونه است که در مراحل مختلف تشکيل آن روشهاي متفاوت به کار مي رود</a:t>
            </a:r>
            <a:endParaRPr lang="en-US" smtClean="0"/>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ctrTitle"/>
          </p:nvPr>
        </p:nvSpPr>
        <p:spPr>
          <a:xfrm>
            <a:off x="611188" y="476250"/>
            <a:ext cx="7772400" cy="1116013"/>
          </a:xfrm>
        </p:spPr>
        <p:txBody>
          <a:bodyPr/>
          <a:lstStyle/>
          <a:p>
            <a:r>
              <a:rPr lang="fa-IR" sz="4800" smtClean="0"/>
              <a:t>انواع نمونه هاي غير احتمالي يا تورش دار</a:t>
            </a:r>
            <a:endParaRPr lang="en-US" sz="4800" smtClean="0"/>
          </a:p>
        </p:txBody>
      </p:sp>
      <p:sp>
        <p:nvSpPr>
          <p:cNvPr id="151555" name="Rectangle 3"/>
          <p:cNvSpPr>
            <a:spLocks noGrp="1" noChangeArrowheads="1"/>
          </p:cNvSpPr>
          <p:nvPr>
            <p:ph type="subTitle" idx="1"/>
          </p:nvPr>
        </p:nvSpPr>
        <p:spPr>
          <a:xfrm>
            <a:off x="323850" y="1916113"/>
            <a:ext cx="8569325" cy="4465637"/>
          </a:xfrm>
        </p:spPr>
        <p:txBody>
          <a:bodyPr rtlCol="0">
            <a:normAutofit/>
          </a:bodyPr>
          <a:lstStyle/>
          <a:p>
            <a:pPr algn="r" fontAlgn="auto">
              <a:spcAft>
                <a:spcPts val="0"/>
              </a:spcAft>
              <a:buFont typeface="Arial" pitchFamily="34" charset="0"/>
              <a:buNone/>
              <a:defRPr/>
            </a:pPr>
            <a:r>
              <a:rPr lang="fa-IR" smtClean="0"/>
              <a:t>الف ) نمونه گيري سهميه اي</a:t>
            </a:r>
          </a:p>
          <a:p>
            <a:pPr algn="r" fontAlgn="auto">
              <a:spcAft>
                <a:spcPts val="0"/>
              </a:spcAft>
              <a:buFont typeface="Arial" pitchFamily="34" charset="0"/>
              <a:buNone/>
              <a:defRPr/>
            </a:pPr>
            <a:r>
              <a:rPr lang="fa-IR" smtClean="0"/>
              <a:t>ب  ) نمونه گيري اتفاقي</a:t>
            </a:r>
          </a:p>
          <a:p>
            <a:pPr algn="r" fontAlgn="auto">
              <a:spcAft>
                <a:spcPts val="0"/>
              </a:spcAft>
              <a:buFont typeface="Arial" pitchFamily="34" charset="0"/>
              <a:buNone/>
              <a:defRPr/>
            </a:pPr>
            <a:r>
              <a:rPr lang="fa-IR" smtClean="0"/>
              <a:t> ج ) نمونه وضعي </a:t>
            </a:r>
          </a:p>
          <a:p>
            <a:pPr algn="r" fontAlgn="auto">
              <a:spcAft>
                <a:spcPts val="0"/>
              </a:spcAft>
              <a:buFont typeface="Arial" pitchFamily="34" charset="0"/>
              <a:buNone/>
              <a:defRPr/>
            </a:pPr>
            <a:r>
              <a:rPr lang="fa-IR" smtClean="0"/>
              <a:t> د ) نمونه موردي </a:t>
            </a:r>
            <a:endParaRPr lang="en-US" smtClean="0"/>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ctrTitle"/>
          </p:nvPr>
        </p:nvSpPr>
        <p:spPr>
          <a:xfrm>
            <a:off x="755650" y="476250"/>
            <a:ext cx="7772400" cy="1008063"/>
          </a:xfrm>
        </p:spPr>
        <p:txBody>
          <a:bodyPr/>
          <a:lstStyle/>
          <a:p>
            <a:pPr algn="r"/>
            <a:r>
              <a:rPr lang="fa-IR" sz="4000" smtClean="0"/>
              <a:t>الف ) نمونه گيري سهميه اي:</a:t>
            </a:r>
            <a:endParaRPr lang="en-US" sz="4000" smtClean="0"/>
          </a:p>
        </p:txBody>
      </p:sp>
      <p:sp>
        <p:nvSpPr>
          <p:cNvPr id="152579" name="Rectangle 3"/>
          <p:cNvSpPr>
            <a:spLocks noGrp="1" noChangeArrowheads="1"/>
          </p:cNvSpPr>
          <p:nvPr>
            <p:ph type="subTitle" idx="1"/>
          </p:nvPr>
        </p:nvSpPr>
        <p:spPr>
          <a:xfrm>
            <a:off x="468313" y="1412875"/>
            <a:ext cx="8280400" cy="5184775"/>
          </a:xfrm>
        </p:spPr>
        <p:txBody>
          <a:bodyPr rtlCol="0">
            <a:normAutofit/>
          </a:bodyPr>
          <a:lstStyle/>
          <a:p>
            <a:pPr algn="r" fontAlgn="auto">
              <a:spcAft>
                <a:spcPts val="0"/>
              </a:spcAft>
              <a:buFont typeface="Arial" pitchFamily="34" charset="0"/>
              <a:buNone/>
              <a:defRPr/>
            </a:pPr>
            <a:r>
              <a:rPr lang="fa-IR" smtClean="0"/>
              <a:t>در اين روش تعداد نمونه ها مشخص ميشود و به همراه دستورالعمل مصاحبه و پرسشگري تحويل پرسشگر مي گردد تا شخصا به ميدان بررسي رفته و خودش افراد نمونه را با توجه به تعدادي که به وي داده شده انتخاب کند و از طريق مصاحبه با آنها اطلاعات لازم را گردآوري نمايد.</a:t>
            </a:r>
            <a:endParaRPr lang="en-US" smtClean="0"/>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ctrTitle"/>
          </p:nvPr>
        </p:nvSpPr>
        <p:spPr>
          <a:xfrm>
            <a:off x="827088" y="404813"/>
            <a:ext cx="7772400" cy="900112"/>
          </a:xfrm>
        </p:spPr>
        <p:txBody>
          <a:bodyPr/>
          <a:lstStyle/>
          <a:p>
            <a:pPr algn="r"/>
            <a:r>
              <a:rPr lang="fa-IR" sz="4000" smtClean="0"/>
              <a:t>ب  ) نمونه گيري اتفاقي :</a:t>
            </a:r>
            <a:endParaRPr lang="en-US" sz="4000" smtClean="0"/>
          </a:p>
        </p:txBody>
      </p:sp>
      <p:sp>
        <p:nvSpPr>
          <p:cNvPr id="153603" name="Rectangle 3"/>
          <p:cNvSpPr>
            <a:spLocks noGrp="1" noChangeArrowheads="1"/>
          </p:cNvSpPr>
          <p:nvPr>
            <p:ph type="subTitle" idx="1"/>
          </p:nvPr>
        </p:nvSpPr>
        <p:spPr>
          <a:xfrm>
            <a:off x="539750" y="1341438"/>
            <a:ext cx="8280400" cy="4967287"/>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اين روش يکي از ساده ترين روش ها است ؛ يعني اينکه افرادي مورد مطالعه قرار مي گيرند که در دسترس قرار دارند و مصاحبه گر در چهارچوب تعداد و حجم نمونه در مکان هاي خاصي مي ايستد و با هر کس از راه رسيد مصاحبه مي کند</a:t>
            </a:r>
            <a:endParaRPr lang="en-US" smtClean="0"/>
          </a:p>
        </p:txBody>
      </p:sp>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ctrTitle"/>
          </p:nvPr>
        </p:nvSpPr>
        <p:spPr>
          <a:xfrm>
            <a:off x="684213" y="404813"/>
            <a:ext cx="7772400" cy="828675"/>
          </a:xfrm>
        </p:spPr>
        <p:txBody>
          <a:bodyPr/>
          <a:lstStyle/>
          <a:p>
            <a:pPr algn="r"/>
            <a:r>
              <a:rPr lang="fa-IR" sz="4000" smtClean="0"/>
              <a:t>ج ) نمونه وضعي :</a:t>
            </a:r>
            <a:endParaRPr lang="en-US" sz="4000" smtClean="0"/>
          </a:p>
        </p:txBody>
      </p:sp>
      <p:sp>
        <p:nvSpPr>
          <p:cNvPr id="154627" name="Rectangle 3"/>
          <p:cNvSpPr>
            <a:spLocks noGrp="1" noChangeArrowheads="1"/>
          </p:cNvSpPr>
          <p:nvPr>
            <p:ph type="subTitle" idx="1"/>
          </p:nvPr>
        </p:nvSpPr>
        <p:spPr>
          <a:xfrm>
            <a:off x="468313" y="1412875"/>
            <a:ext cx="8351837" cy="4968875"/>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گاهي اوقات محقق بر اساس تجربه شخصي يا تجارب تکراري و مشابه ديگران يک گروه اجتماعي را معرف جامعه اي که به آن تعلق دارند مي يا بد . در واقع نمونه اي را با نظر خويش وضع نموده است</a:t>
            </a:r>
            <a:endParaRPr lang="en-US" smtClean="0"/>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ctrTitle"/>
          </p:nvPr>
        </p:nvSpPr>
        <p:spPr>
          <a:xfrm>
            <a:off x="755650" y="0"/>
            <a:ext cx="7772400" cy="1079500"/>
          </a:xfrm>
        </p:spPr>
        <p:txBody>
          <a:bodyPr/>
          <a:lstStyle/>
          <a:p>
            <a:r>
              <a:rPr lang="fa-IR" sz="4800" smtClean="0"/>
              <a:t>روشهاي برآورد حجم نمونه</a:t>
            </a:r>
            <a:endParaRPr lang="en-US" sz="4800" smtClean="0"/>
          </a:p>
        </p:txBody>
      </p:sp>
      <p:sp>
        <p:nvSpPr>
          <p:cNvPr id="155651" name="Rectangle 3"/>
          <p:cNvSpPr>
            <a:spLocks noGrp="1" noChangeArrowheads="1"/>
          </p:cNvSpPr>
          <p:nvPr>
            <p:ph type="subTitle" idx="1"/>
          </p:nvPr>
        </p:nvSpPr>
        <p:spPr>
          <a:xfrm>
            <a:off x="468313" y="981075"/>
            <a:ext cx="8064500" cy="5543550"/>
          </a:xfrm>
        </p:spPr>
        <p:txBody>
          <a:bodyPr rtlCol="0">
            <a:normAutofit/>
          </a:bodyPr>
          <a:lstStyle/>
          <a:p>
            <a:pPr algn="r" fontAlgn="auto">
              <a:lnSpc>
                <a:spcPct val="90000"/>
              </a:lnSpc>
              <a:spcAft>
                <a:spcPts val="0"/>
              </a:spcAft>
              <a:buFont typeface="Arial" pitchFamily="34" charset="0"/>
              <a:buNone/>
              <a:defRPr/>
            </a:pPr>
            <a:r>
              <a:rPr lang="fa-IR" smtClean="0"/>
              <a:t>روش اول :</a:t>
            </a:r>
          </a:p>
          <a:p>
            <a:pPr algn="r" fontAlgn="auto">
              <a:lnSpc>
                <a:spcPct val="90000"/>
              </a:lnSpc>
              <a:spcAft>
                <a:spcPts val="0"/>
              </a:spcAft>
              <a:buFont typeface="Arial" pitchFamily="34" charset="0"/>
              <a:buNone/>
              <a:defRPr/>
            </a:pPr>
            <a:r>
              <a:rPr lang="fa-IR" smtClean="0"/>
              <a:t>در اين روش از تخمين شخصي استفاده مي شود ؛ يعني اينکه محقق با در نظر گرفتن عواملي شخصا نسبت به برآورد حجم نمونه يا تعيين درصد مشخصي از جامعه اقدام مي کند .هرچه جامعه کوچکتر باشد ،اين درصدها بزرگتر خواهد شد و بر عکس</a:t>
            </a:r>
          </a:p>
          <a:p>
            <a:pPr algn="r" fontAlgn="auto">
              <a:lnSpc>
                <a:spcPct val="90000"/>
              </a:lnSpc>
              <a:spcAft>
                <a:spcPts val="0"/>
              </a:spcAft>
              <a:buFont typeface="Arial" pitchFamily="34" charset="0"/>
              <a:buNone/>
              <a:defRPr/>
            </a:pPr>
            <a:r>
              <a:rPr lang="fa-IR" smtClean="0"/>
              <a:t>روش دوم : </a:t>
            </a:r>
          </a:p>
          <a:p>
            <a:pPr algn="r" fontAlgn="auto">
              <a:lnSpc>
                <a:spcPct val="90000"/>
              </a:lnSpc>
              <a:spcAft>
                <a:spcPts val="0"/>
              </a:spcAft>
              <a:buFont typeface="Arial" pitchFamily="34" charset="0"/>
              <a:buNone/>
              <a:defRPr/>
            </a:pPr>
            <a:r>
              <a:rPr lang="fa-IR" smtClean="0"/>
              <a:t>در اين روش برا برآورد حجم نمونه از تکنيک ها و روش هاي آماري استفاده مي شود. ولي محقق براي انجام آن به دانستن اطلاعات و پارامترهايي درباره جامعه اي که قصد انتخاب نمونه از آن را دارد.</a:t>
            </a:r>
            <a:endParaRPr lang="en-US" smtClean="0"/>
          </a:p>
        </p:txBody>
      </p:sp>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ctrTitle"/>
          </p:nvPr>
        </p:nvSpPr>
        <p:spPr>
          <a:xfrm>
            <a:off x="611188" y="404813"/>
            <a:ext cx="7772400" cy="971550"/>
          </a:xfrm>
        </p:spPr>
        <p:txBody>
          <a:bodyPr/>
          <a:lstStyle/>
          <a:p>
            <a:pPr algn="r"/>
            <a:r>
              <a:rPr lang="fa-IR" sz="3200" smtClean="0"/>
              <a:t>عواملي که محقق در مورد تخمين حجم نمونه بايد مد نظر قرار دهد :</a:t>
            </a:r>
            <a:endParaRPr lang="en-US" sz="3200" smtClean="0"/>
          </a:p>
        </p:txBody>
      </p:sp>
      <p:sp>
        <p:nvSpPr>
          <p:cNvPr id="156675" name="Rectangle 3"/>
          <p:cNvSpPr>
            <a:spLocks noGrp="1" noChangeArrowheads="1"/>
          </p:cNvSpPr>
          <p:nvPr>
            <p:ph type="subTitle" idx="1"/>
          </p:nvPr>
        </p:nvSpPr>
        <p:spPr>
          <a:xfrm>
            <a:off x="755650" y="1341438"/>
            <a:ext cx="7993063" cy="4967287"/>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-حجم و اندازه جامعه </a:t>
            </a:r>
          </a:p>
          <a:p>
            <a:pPr algn="r" fontAlgn="auto">
              <a:spcAft>
                <a:spcPts val="0"/>
              </a:spcAft>
              <a:buFont typeface="Arial" pitchFamily="34" charset="0"/>
              <a:buNone/>
              <a:defRPr/>
            </a:pPr>
            <a:r>
              <a:rPr lang="fa-IR" smtClean="0"/>
              <a:t>-ميزان تجانس جامعه يا پراکندگي صفت يا صفات جامعه</a:t>
            </a:r>
          </a:p>
          <a:p>
            <a:pPr algn="r" fontAlgn="auto">
              <a:spcAft>
                <a:spcPts val="0"/>
              </a:spcAft>
              <a:buFont typeface="Arial" pitchFamily="34" charset="0"/>
              <a:buNone/>
              <a:defRPr/>
            </a:pPr>
            <a:r>
              <a:rPr lang="fa-IR" smtClean="0"/>
              <a:t>-امکانات ،مقدورات و زمان</a:t>
            </a:r>
          </a:p>
          <a:p>
            <a:pPr algn="r" fontAlgn="auto">
              <a:spcAft>
                <a:spcPts val="0"/>
              </a:spcAft>
              <a:buFont typeface="Arial" pitchFamily="34" charset="0"/>
              <a:buNone/>
              <a:defRPr/>
            </a:pPr>
            <a:endParaRPr lang="en-US" smtClean="0"/>
          </a:p>
        </p:txBody>
      </p:sp>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ctrTitle"/>
          </p:nvPr>
        </p:nvSpPr>
        <p:spPr>
          <a:xfrm>
            <a:off x="827088" y="620713"/>
            <a:ext cx="7772400" cy="828675"/>
          </a:xfrm>
        </p:spPr>
        <p:txBody>
          <a:bodyPr/>
          <a:lstStyle/>
          <a:p>
            <a:r>
              <a:rPr lang="fa-IR" smtClean="0"/>
              <a:t>حد نصاب هاي نمونه</a:t>
            </a:r>
            <a:endParaRPr lang="en-US" smtClean="0"/>
          </a:p>
        </p:txBody>
      </p:sp>
      <p:sp>
        <p:nvSpPr>
          <p:cNvPr id="157699" name="Rectangle 3"/>
          <p:cNvSpPr>
            <a:spLocks noGrp="1" noChangeArrowheads="1"/>
          </p:cNvSpPr>
          <p:nvPr>
            <p:ph type="subTitle" idx="1"/>
          </p:nvPr>
        </p:nvSpPr>
        <p:spPr>
          <a:xfrm>
            <a:off x="323850" y="1557338"/>
            <a:ext cx="8569325" cy="4967287"/>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-در تحقيق همبستگي حجم نمونه 30 نفر است</a:t>
            </a:r>
          </a:p>
          <a:p>
            <a:pPr algn="r" fontAlgn="auto">
              <a:spcAft>
                <a:spcPts val="0"/>
              </a:spcAft>
              <a:buFont typeface="Arial" pitchFamily="34" charset="0"/>
              <a:buNone/>
              <a:defRPr/>
            </a:pPr>
            <a:r>
              <a:rPr lang="fa-IR" smtClean="0"/>
              <a:t>- در تحقيقات عليّ و آزمايشي حجم نمونه 15 نفر است</a:t>
            </a:r>
          </a:p>
          <a:p>
            <a:pPr algn="r" fontAlgn="auto">
              <a:spcAft>
                <a:spcPts val="0"/>
              </a:spcAft>
              <a:buFont typeface="Arial" pitchFamily="34" charset="0"/>
              <a:buNone/>
              <a:defRPr/>
            </a:pPr>
            <a:r>
              <a:rPr lang="fa-IR" smtClean="0"/>
              <a:t>-در تحقيق توصيفي زمينه ياب و پيمايشي حداقل حجم نمونه 100 نفر است</a:t>
            </a:r>
          </a:p>
          <a:p>
            <a:pPr algn="r" fontAlgn="auto">
              <a:spcAft>
                <a:spcPts val="0"/>
              </a:spcAft>
              <a:buFont typeface="Arial" pitchFamily="34" charset="0"/>
              <a:buNone/>
              <a:defRPr/>
            </a:pPr>
            <a:r>
              <a:rPr lang="fa-IR" smtClean="0"/>
              <a:t>-در تحقيقاتي که نياز به طبقه بندي جامعه براي نمونه گيري ميباشد حداقل نمونه هر طبقه بين 20 تا 50 نفر است .</a:t>
            </a:r>
            <a:endParaRPr lang="en-US" smtClean="0"/>
          </a:p>
        </p:txBody>
      </p:sp>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ctrTitle"/>
          </p:nvPr>
        </p:nvSpPr>
        <p:spPr>
          <a:xfrm>
            <a:off x="684213" y="260350"/>
            <a:ext cx="7772400" cy="936625"/>
          </a:xfrm>
        </p:spPr>
        <p:txBody>
          <a:bodyPr/>
          <a:lstStyle/>
          <a:p>
            <a:pPr algn="r"/>
            <a:r>
              <a:rPr lang="fa-IR" sz="4000" smtClean="0"/>
              <a:t>ملاحظات مربوط به بر آورد حجم نمونه :</a:t>
            </a:r>
            <a:endParaRPr lang="en-US" sz="4000" smtClean="0"/>
          </a:p>
        </p:txBody>
      </p:sp>
      <p:sp>
        <p:nvSpPr>
          <p:cNvPr id="158723" name="Rectangle 3"/>
          <p:cNvSpPr>
            <a:spLocks noGrp="1" noChangeArrowheads="1"/>
          </p:cNvSpPr>
          <p:nvPr>
            <p:ph type="subTitle" idx="1"/>
          </p:nvPr>
        </p:nvSpPr>
        <p:spPr>
          <a:xfrm>
            <a:off x="468313" y="1196975"/>
            <a:ext cx="8351837" cy="5400675"/>
          </a:xfrm>
        </p:spPr>
        <p:txBody>
          <a:bodyPr rtlCol="0">
            <a:normAutofit/>
          </a:bodyPr>
          <a:lstStyle/>
          <a:p>
            <a:pPr algn="r" fontAlgn="auto">
              <a:spcAft>
                <a:spcPts val="0"/>
              </a:spcAft>
              <a:buFont typeface="Arial" pitchFamily="34" charset="0"/>
              <a:buNone/>
              <a:defRPr/>
            </a:pPr>
            <a:r>
              <a:rPr lang="fa-IR" smtClean="0"/>
              <a:t>الف ) تعداد مواردي که به عنوان حجم نمونه محاسبه مي شود در واقع به حد نصاب و حداقل  نمونه مورد نياز شناخته ميشود؛بنابراين اگر امکانات تحقيق اجازه بدهد ،بهتر است محقق نمونه خود را بيش از حداقل افزايش دهد تا به اعتبار نتيجه تحقيق خود بيفزايد .</a:t>
            </a:r>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                                                        </a:t>
            </a:r>
            <a:r>
              <a:rPr lang="fa-IR" sz="1600" smtClean="0"/>
              <a:t>ميزان اشتباهات</a:t>
            </a:r>
          </a:p>
          <a:p>
            <a:pPr algn="r" fontAlgn="auto">
              <a:spcAft>
                <a:spcPts val="0"/>
              </a:spcAft>
              <a:buFont typeface="Arial" pitchFamily="34" charset="0"/>
              <a:buNone/>
              <a:defRPr/>
            </a:pPr>
            <a:endParaRPr lang="fa-IR" sz="1600" smtClean="0"/>
          </a:p>
          <a:p>
            <a:pPr algn="r" fontAlgn="auto">
              <a:spcAft>
                <a:spcPts val="0"/>
              </a:spcAft>
              <a:buFont typeface="Arial" pitchFamily="34" charset="0"/>
              <a:buNone/>
              <a:defRPr/>
            </a:pPr>
            <a:endParaRPr lang="fa-IR" sz="1600" smtClean="0"/>
          </a:p>
          <a:p>
            <a:pPr algn="r" fontAlgn="auto">
              <a:spcAft>
                <a:spcPts val="0"/>
              </a:spcAft>
              <a:buFont typeface="Arial" pitchFamily="34" charset="0"/>
              <a:buNone/>
              <a:defRPr/>
            </a:pPr>
            <a:r>
              <a:rPr lang="fa-IR" sz="1600" smtClean="0"/>
              <a:t>                                                                           حجم نمونه</a:t>
            </a:r>
            <a:endParaRPr lang="en-US" smtClean="0"/>
          </a:p>
        </p:txBody>
      </p:sp>
      <p:sp>
        <p:nvSpPr>
          <p:cNvPr id="158724" name="Line 4"/>
          <p:cNvSpPr>
            <a:spLocks noChangeShapeType="1"/>
          </p:cNvSpPr>
          <p:nvPr/>
        </p:nvSpPr>
        <p:spPr bwMode="auto">
          <a:xfrm flipV="1">
            <a:off x="2771775" y="4437063"/>
            <a:ext cx="0" cy="1439862"/>
          </a:xfrm>
          <a:prstGeom prst="line">
            <a:avLst/>
          </a:prstGeom>
          <a:noFill/>
          <a:ln w="9525">
            <a:solidFill>
              <a:schemeClr val="tx1"/>
            </a:solidFill>
            <a:round/>
            <a:headEnd/>
            <a:tailEnd type="triangle" w="med" len="med"/>
          </a:ln>
        </p:spPr>
        <p:txBody>
          <a:bodyPr/>
          <a:lstStyle/>
          <a:p>
            <a:endParaRPr lang="en-US"/>
          </a:p>
        </p:txBody>
      </p:sp>
      <p:sp>
        <p:nvSpPr>
          <p:cNvPr id="158725" name="Line 5"/>
          <p:cNvSpPr>
            <a:spLocks noChangeShapeType="1"/>
          </p:cNvSpPr>
          <p:nvPr/>
        </p:nvSpPr>
        <p:spPr bwMode="auto">
          <a:xfrm>
            <a:off x="2771775" y="5876925"/>
            <a:ext cx="2016125" cy="0"/>
          </a:xfrm>
          <a:prstGeom prst="line">
            <a:avLst/>
          </a:prstGeom>
          <a:noFill/>
          <a:ln w="9525">
            <a:solidFill>
              <a:schemeClr val="tx1"/>
            </a:solidFill>
            <a:round/>
            <a:headEnd/>
            <a:tailEnd type="triangle" w="med" len="med"/>
          </a:ln>
        </p:spPr>
        <p:txBody>
          <a:bodyPr/>
          <a:lstStyle/>
          <a:p>
            <a:endParaRPr lang="en-US"/>
          </a:p>
        </p:txBody>
      </p:sp>
      <p:cxnSp>
        <p:nvCxnSpPr>
          <p:cNvPr id="158726" name="AutoShape 6"/>
          <p:cNvCxnSpPr>
            <a:cxnSpLocks noChangeShapeType="1"/>
            <a:stCxn id="158723" idx="2"/>
            <a:endCxn id="158723" idx="2"/>
          </p:cNvCxnSpPr>
          <p:nvPr/>
        </p:nvCxnSpPr>
        <p:spPr bwMode="auto">
          <a:xfrm rot="16200000" flipH="1">
            <a:off x="4645025" y="6597650"/>
            <a:ext cx="1588" cy="1588"/>
          </a:xfrm>
          <a:prstGeom prst="curvedConnector3">
            <a:avLst>
              <a:gd name="adj1" fmla="val 14400005"/>
            </a:avLst>
          </a:prstGeom>
          <a:noFill/>
          <a:ln w="9525">
            <a:solidFill>
              <a:schemeClr val="tx1"/>
            </a:solidFill>
            <a:round/>
            <a:headEnd/>
            <a:tailEnd/>
          </a:ln>
        </p:spPr>
      </p:cxnSp>
      <p:sp>
        <p:nvSpPr>
          <p:cNvPr id="158727" name="Freeform 7"/>
          <p:cNvSpPr>
            <a:spLocks/>
          </p:cNvSpPr>
          <p:nvPr/>
        </p:nvSpPr>
        <p:spPr bwMode="auto">
          <a:xfrm>
            <a:off x="2987675" y="4652963"/>
            <a:ext cx="1439863" cy="947737"/>
          </a:xfrm>
          <a:custGeom>
            <a:avLst/>
            <a:gdLst>
              <a:gd name="T0" fmla="*/ 0 w 907"/>
              <a:gd name="T1" fmla="*/ 0 h 597"/>
              <a:gd name="T2" fmla="*/ 458668672 w 907"/>
              <a:gd name="T3" fmla="*/ 1257556394 h 597"/>
              <a:gd name="T4" fmla="*/ 2147483647 w 907"/>
              <a:gd name="T5" fmla="*/ 1486891192 h 597"/>
              <a:gd name="T6" fmla="*/ 0 60000 65536"/>
              <a:gd name="T7" fmla="*/ 0 60000 65536"/>
              <a:gd name="T8" fmla="*/ 0 60000 65536"/>
              <a:gd name="T9" fmla="*/ 0 w 907"/>
              <a:gd name="T10" fmla="*/ 0 h 597"/>
              <a:gd name="T11" fmla="*/ 907 w 907"/>
              <a:gd name="T12" fmla="*/ 597 h 597"/>
            </a:gdLst>
            <a:ahLst/>
            <a:cxnLst>
              <a:cxn ang="T6">
                <a:pos x="T0" y="T1"/>
              </a:cxn>
              <a:cxn ang="T7">
                <a:pos x="T2" y="T3"/>
              </a:cxn>
              <a:cxn ang="T8">
                <a:pos x="T4" y="T5"/>
              </a:cxn>
            </a:cxnLst>
            <a:rect l="T9" t="T10" r="T11" b="T12"/>
            <a:pathLst>
              <a:path w="907" h="597">
                <a:moveTo>
                  <a:pt x="0" y="0"/>
                </a:moveTo>
                <a:cubicBezTo>
                  <a:pt x="15" y="200"/>
                  <a:pt x="31" y="401"/>
                  <a:pt x="182" y="499"/>
                </a:cubicBezTo>
                <a:cubicBezTo>
                  <a:pt x="333" y="597"/>
                  <a:pt x="620" y="593"/>
                  <a:pt x="907" y="590"/>
                </a:cubicBezTo>
              </a:path>
            </a:pathLst>
          </a:custGeom>
          <a:noFill/>
          <a:ln w="9525">
            <a:solidFill>
              <a:schemeClr val="tx1"/>
            </a:solidFill>
            <a:round/>
            <a:headEnd/>
            <a:tailEnd/>
          </a:ln>
        </p:spPr>
        <p:txBody>
          <a:bodyPr/>
          <a:lstStyle/>
          <a:p>
            <a:endParaRPr lang="en-US"/>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subTitle" idx="1"/>
          </p:nvPr>
        </p:nvSpPr>
        <p:spPr>
          <a:xfrm>
            <a:off x="468313" y="333375"/>
            <a:ext cx="8280400" cy="5975350"/>
          </a:xfrm>
        </p:spPr>
        <p:txBody>
          <a:bodyPr rtlCol="0">
            <a:normAutofit/>
          </a:bodyPr>
          <a:lstStyle/>
          <a:p>
            <a:pPr algn="r" fontAlgn="auto">
              <a:spcAft>
                <a:spcPts val="0"/>
              </a:spcAft>
              <a:buFont typeface="Arial" pitchFamily="34" charset="0"/>
              <a:buNone/>
              <a:defRPr/>
            </a:pPr>
            <a:r>
              <a:rPr lang="fa-IR" smtClean="0"/>
              <a:t>ب ) درهنگام محاسبه حجم نمونه ،محقق ممکن است تنها با يک صفت رو به رو نباشد و بخواهد چند صفت را از جامعه مطالعه کند . در اين صورت بايد حجم نمونه مورد نياز را براي هر صفت جداگانه محاسبه کند.</a:t>
            </a:r>
          </a:p>
          <a:p>
            <a:pPr algn="r" fontAlgn="auto">
              <a:spcAft>
                <a:spcPts val="0"/>
              </a:spcAft>
              <a:buFont typeface="Arial" pitchFamily="34" charset="0"/>
              <a:buNone/>
              <a:defRPr/>
            </a:pPr>
            <a:r>
              <a:rPr lang="fa-IR" smtClean="0"/>
              <a:t>ج ) محقق ميتواند به صورت گمانه زني بخشهايي از جامعه را بررسي و وضع توزيع صفت يا واريانس آن را در آن مشخص کند.</a:t>
            </a:r>
          </a:p>
          <a:p>
            <a:pPr algn="r" fontAlgn="auto">
              <a:spcAft>
                <a:spcPts val="0"/>
              </a:spcAft>
              <a:buFont typeface="Arial" pitchFamily="34" charset="0"/>
              <a:buNone/>
              <a:defRPr/>
            </a:pPr>
            <a:r>
              <a:rPr lang="fa-IR" smtClean="0"/>
              <a:t>د)با توجه به اينکه نمونه گيري خوشه اي و چند مرحله اي هزينه بر و زمان بر است اجراي آن طولاني است،توصيه ميشود محقق به طور سنجيده اي تعداد خوشه ها يا مراحل را کاهش دهد</a:t>
            </a:r>
            <a:endParaRPr lang="en-US"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subTitle" idx="1"/>
          </p:nvPr>
        </p:nvSpPr>
        <p:spPr>
          <a:xfrm>
            <a:off x="1371600" y="1125538"/>
            <a:ext cx="6400800" cy="4513262"/>
          </a:xfrm>
        </p:spPr>
        <p:txBody>
          <a:bodyPr rtlCol="0">
            <a:normAutofit/>
          </a:bodyPr>
          <a:lstStyle/>
          <a:p>
            <a:pPr fontAlgn="auto">
              <a:spcAft>
                <a:spcPts val="0"/>
              </a:spcAft>
              <a:buFont typeface="Arial" pitchFamily="34" charset="0"/>
              <a:buNone/>
              <a:defRPr/>
            </a:pPr>
            <a:r>
              <a:rPr lang="fa-IR" sz="3600" smtClean="0"/>
              <a:t>اين تحقيقات داراي مشخصات زير است:</a:t>
            </a:r>
          </a:p>
          <a:p>
            <a:pPr fontAlgn="auto">
              <a:spcAft>
                <a:spcPts val="0"/>
              </a:spcAft>
              <a:buFont typeface="Arial" pitchFamily="34" charset="0"/>
              <a:buNone/>
              <a:defRPr/>
            </a:pPr>
            <a:r>
              <a:rPr lang="fa-IR" sz="3600" smtClean="0"/>
              <a:t>-برخوردار بودن از آداب و تشريفات خاص</a:t>
            </a:r>
          </a:p>
          <a:p>
            <a:pPr fontAlgn="auto">
              <a:spcAft>
                <a:spcPts val="0"/>
              </a:spcAft>
              <a:buFont typeface="Arial" pitchFamily="34" charset="0"/>
              <a:buNone/>
              <a:defRPr/>
            </a:pPr>
            <a:r>
              <a:rPr lang="fa-IR" sz="3600" smtClean="0"/>
              <a:t>-توسعه قلمرو معرفت</a:t>
            </a:r>
          </a:p>
          <a:p>
            <a:pPr fontAlgn="auto">
              <a:spcAft>
                <a:spcPts val="0"/>
              </a:spcAft>
              <a:buFont typeface="Arial" pitchFamily="34" charset="0"/>
              <a:buNone/>
              <a:defRPr/>
            </a:pPr>
            <a:r>
              <a:rPr lang="fa-IR" sz="3600" smtClean="0"/>
              <a:t>-شناخت حاصل از نتيجه و تحقيق در بيرون ذهن</a:t>
            </a:r>
            <a:endParaRPr lang="en-US" sz="3600" smtClean="0"/>
          </a:p>
        </p:txBody>
      </p:sp>
    </p:spTree>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subTitle" idx="1"/>
          </p:nvPr>
        </p:nvSpPr>
        <p:spPr>
          <a:xfrm>
            <a:off x="468313" y="333375"/>
            <a:ext cx="8351837" cy="6119813"/>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ه ) در تحقيقات توصيفي زمينه ياب و پيمايشي و نيز تحقيقاتي که نمونه گيري آنها از نوع طبقه بندي احتمالي است ،بهتر است محقق حجم و تعداد نمونه را بيشتر در نظر بگيرد .</a:t>
            </a:r>
          </a:p>
          <a:p>
            <a:pPr algn="r" fontAlgn="auto">
              <a:spcAft>
                <a:spcPts val="0"/>
              </a:spcAft>
              <a:buFont typeface="Arial" pitchFamily="34" charset="0"/>
              <a:buNone/>
              <a:defRPr/>
            </a:pPr>
            <a:endParaRPr lang="en-US" smtClean="0"/>
          </a:p>
        </p:txBody>
      </p:sp>
      <p:sp>
        <p:nvSpPr>
          <p:cNvPr id="158723" name="Rectangle 3"/>
          <p:cNvSpPr>
            <a:spLocks noChangeArrowheads="1"/>
          </p:cNvSpPr>
          <p:nvPr/>
        </p:nvSpPr>
        <p:spPr bwMode="auto">
          <a:xfrm>
            <a:off x="2051050" y="2060575"/>
            <a:ext cx="247650" cy="366713"/>
          </a:xfrm>
          <a:prstGeom prst="rect">
            <a:avLst/>
          </a:prstGeom>
          <a:noFill/>
          <a:ln w="9525">
            <a:noFill/>
            <a:miter lim="800000"/>
            <a:headEnd/>
            <a:tailEnd/>
          </a:ln>
          <a:effectLst/>
        </p:spPr>
        <p:txBody>
          <a:bodyPr wrap="none">
            <a:spAutoFit/>
          </a:bodyPr>
          <a:lstStyle/>
          <a:p>
            <a:pPr>
              <a:spcBef>
                <a:spcPct val="20000"/>
              </a:spcBef>
              <a:buClr>
                <a:schemeClr val="hlink"/>
              </a:buClr>
              <a:buSzPct val="70000"/>
              <a:buFont typeface="Wingdings" pitchFamily="2" charset="2"/>
              <a:buNone/>
              <a:defRPr/>
            </a:pPr>
            <a:r>
              <a:rPr lang="fa-IR">
                <a:effectLst>
                  <a:outerShdw blurRad="38100" dist="38100" dir="2700000" algn="tl">
                    <a:srgbClr val="000000"/>
                  </a:outerShdw>
                </a:effectLst>
              </a:rPr>
              <a:t>:</a:t>
            </a:r>
            <a:endParaRPr lang="en-US">
              <a:effectLst>
                <a:outerShdw blurRad="38100" dist="38100" dir="2700000" algn="tl">
                  <a:srgbClr val="000000"/>
                </a:outerShdw>
              </a:effectLst>
            </a:endParaRPr>
          </a:p>
        </p:txBody>
      </p:sp>
    </p:spTree>
  </p:cSld>
  <p:clrMapOvr>
    <a:masterClrMapping/>
  </p:clrMapOvr>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ctrTitle"/>
          </p:nvPr>
        </p:nvSpPr>
        <p:spPr>
          <a:xfrm>
            <a:off x="611188" y="404813"/>
            <a:ext cx="7772400" cy="612775"/>
          </a:xfrm>
        </p:spPr>
        <p:txBody>
          <a:bodyPr/>
          <a:lstStyle/>
          <a:p>
            <a:r>
              <a:rPr lang="fa-IR" sz="3200" smtClean="0"/>
              <a:t>ويژگي هاي يک نمونه خوب به شرح زير است:</a:t>
            </a:r>
            <a:endParaRPr lang="en-US" sz="3200" smtClean="0"/>
          </a:p>
        </p:txBody>
      </p:sp>
      <p:sp>
        <p:nvSpPr>
          <p:cNvPr id="161795" name="Rectangle 3"/>
          <p:cNvSpPr>
            <a:spLocks noGrp="1" noChangeArrowheads="1"/>
          </p:cNvSpPr>
          <p:nvPr>
            <p:ph type="subTitle" idx="1"/>
          </p:nvPr>
        </p:nvSpPr>
        <p:spPr>
          <a:xfrm>
            <a:off x="611188" y="1484313"/>
            <a:ext cx="8137525" cy="4897437"/>
          </a:xfrm>
        </p:spPr>
        <p:txBody>
          <a:bodyPr rtlCol="0">
            <a:normAutofit/>
          </a:bodyPr>
          <a:lstStyle/>
          <a:p>
            <a:pPr algn="r" fontAlgn="auto">
              <a:spcAft>
                <a:spcPts val="0"/>
              </a:spcAft>
              <a:buFont typeface="Arial" pitchFamily="34" charset="0"/>
              <a:buNone/>
              <a:defRPr/>
            </a:pPr>
            <a:r>
              <a:rPr lang="fa-IR" smtClean="0"/>
              <a:t>-سودمندي و برخوردار بودن از جامعيت</a:t>
            </a:r>
          </a:p>
          <a:p>
            <a:pPr algn="r" fontAlgn="auto">
              <a:spcAft>
                <a:spcPts val="0"/>
              </a:spcAft>
              <a:buFont typeface="Arial" pitchFamily="34" charset="0"/>
              <a:buNone/>
              <a:defRPr/>
            </a:pPr>
            <a:r>
              <a:rPr lang="fa-IR" smtClean="0"/>
              <a:t>-داشتن اعتبار و کفايت وصول به مقصود</a:t>
            </a:r>
          </a:p>
          <a:p>
            <a:pPr algn="r" fontAlgn="auto">
              <a:spcAft>
                <a:spcPts val="0"/>
              </a:spcAft>
              <a:buFont typeface="Arial" pitchFamily="34" charset="0"/>
              <a:buNone/>
              <a:defRPr/>
            </a:pPr>
            <a:r>
              <a:rPr lang="fa-IR" smtClean="0"/>
              <a:t>-داشتن وضوح و برخورداري از طبقه بندي و تعاريف بديهي</a:t>
            </a:r>
          </a:p>
          <a:p>
            <a:pPr algn="r" fontAlgn="auto">
              <a:spcAft>
                <a:spcPts val="0"/>
              </a:spcAft>
              <a:buFont typeface="Arial" pitchFamily="34" charset="0"/>
              <a:buNone/>
              <a:defRPr/>
            </a:pPr>
            <a:r>
              <a:rPr lang="fa-IR" smtClean="0"/>
              <a:t>-برخورداري از سرعت در نمونه  گيري</a:t>
            </a:r>
          </a:p>
          <a:p>
            <a:pPr algn="r" fontAlgn="auto">
              <a:spcAft>
                <a:spcPts val="0"/>
              </a:spcAft>
              <a:buFont typeface="Arial" pitchFamily="34" charset="0"/>
              <a:buNone/>
              <a:defRPr/>
            </a:pPr>
            <a:r>
              <a:rPr lang="fa-IR" smtClean="0"/>
              <a:t>-اقتصادي بودن عمليات نمونه گيري</a:t>
            </a:r>
          </a:p>
          <a:p>
            <a:pPr algn="r" fontAlgn="auto">
              <a:spcAft>
                <a:spcPts val="0"/>
              </a:spcAft>
              <a:buFont typeface="Arial" pitchFamily="34" charset="0"/>
              <a:buNone/>
              <a:defRPr/>
            </a:pPr>
            <a:r>
              <a:rPr lang="fa-IR" smtClean="0"/>
              <a:t>-قابليت تعريف و تفسير صحيح</a:t>
            </a:r>
            <a:endParaRPr lang="en-US" smtClean="0"/>
          </a:p>
        </p:txBody>
      </p:sp>
    </p:spTree>
  </p:cSld>
  <p:clrMapOvr>
    <a:masterClrMapping/>
  </p:clrMapOvr>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ctrTitle"/>
          </p:nvPr>
        </p:nvSpPr>
        <p:spPr>
          <a:xfrm>
            <a:off x="685800" y="2516188"/>
            <a:ext cx="7772400" cy="1920875"/>
          </a:xfrm>
        </p:spPr>
        <p:txBody>
          <a:bodyPr/>
          <a:lstStyle/>
          <a:p>
            <a:r>
              <a:rPr lang="fa-IR" smtClean="0"/>
              <a:t>فصل ششم : ابزار سنجش و گردآوري اطلاعات</a:t>
            </a:r>
            <a:endParaRPr lang="en-US" smtClean="0"/>
          </a:p>
        </p:txBody>
      </p:sp>
    </p:spTree>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subTitle" idx="1"/>
          </p:nvPr>
        </p:nvSpPr>
        <p:spPr>
          <a:xfrm>
            <a:off x="468313" y="333375"/>
            <a:ext cx="8351837" cy="6119813"/>
          </a:xfrm>
        </p:spPr>
        <p:txBody>
          <a:bodyPr rtlCol="0">
            <a:normAutofit/>
          </a:bodyPr>
          <a:lstStyle/>
          <a:p>
            <a:pPr algn="r" fontAlgn="auto">
              <a:spcAft>
                <a:spcPts val="0"/>
              </a:spcAft>
              <a:buFont typeface="Arial" pitchFamily="34" charset="0"/>
              <a:buNone/>
              <a:defRPr/>
            </a:pPr>
            <a:r>
              <a:rPr lang="fa-IR" smtClean="0"/>
              <a:t>ابزار سنجش و اندازه گيري وسايلي هستند که محقق به کمک آنها مي تواند اطلاعات مورد نياز را براي تجزيه و تحليل و بررسي پديده مورد مطالعه و نهايتا کشف حقيقت گردآوري نمايد.</a:t>
            </a:r>
          </a:p>
          <a:p>
            <a:pPr algn="r" fontAlgn="auto">
              <a:spcAft>
                <a:spcPts val="0"/>
              </a:spcAft>
              <a:buFont typeface="Arial" pitchFamily="34" charset="0"/>
              <a:buNone/>
              <a:defRPr/>
            </a:pPr>
            <a:r>
              <a:rPr lang="fa-IR" smtClean="0"/>
              <a:t>در تعريف ابزار اندازه گيري مي توان گفت :</a:t>
            </a:r>
          </a:p>
          <a:p>
            <a:pPr algn="r" fontAlgn="auto">
              <a:spcAft>
                <a:spcPts val="0"/>
              </a:spcAft>
              <a:buFont typeface="Arial" pitchFamily="34" charset="0"/>
              <a:buNone/>
              <a:defRPr/>
            </a:pPr>
            <a:r>
              <a:rPr lang="fa-IR" smtClean="0"/>
              <a:t>ابزار اندازه گيري و مقياس ها  وسايلي هستند که محقق به کمک آنها قادر است اطلاعات مورد نياز تحقيق خود را گردآوري ،ثبت و کميّ نمايد.</a:t>
            </a:r>
            <a:endParaRPr lang="en-US" smtClean="0"/>
          </a:p>
        </p:txBody>
      </p:sp>
    </p:spTree>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ctrTitle"/>
          </p:nvPr>
        </p:nvSpPr>
        <p:spPr>
          <a:xfrm>
            <a:off x="755650" y="260350"/>
            <a:ext cx="7772400" cy="1079500"/>
          </a:xfrm>
        </p:spPr>
        <p:txBody>
          <a:bodyPr/>
          <a:lstStyle/>
          <a:p>
            <a:r>
              <a:rPr lang="fa-IR" sz="3600" smtClean="0"/>
              <a:t>طبقه بندي ابزار اندازه گيري و گردآوري اطلاعات</a:t>
            </a:r>
            <a:endParaRPr lang="en-US" sz="3600" smtClean="0"/>
          </a:p>
        </p:txBody>
      </p:sp>
      <p:sp>
        <p:nvSpPr>
          <p:cNvPr id="164867" name="Rectangle 3"/>
          <p:cNvSpPr>
            <a:spLocks noGrp="1" noChangeArrowheads="1"/>
          </p:cNvSpPr>
          <p:nvPr>
            <p:ph type="subTitle" idx="1"/>
          </p:nvPr>
        </p:nvSpPr>
        <p:spPr>
          <a:xfrm>
            <a:off x="611188" y="1341438"/>
            <a:ext cx="7921625" cy="5111750"/>
          </a:xfrm>
        </p:spPr>
        <p:txBody>
          <a:bodyPr rtlCol="0">
            <a:normAutofit/>
          </a:bodyPr>
          <a:lstStyle/>
          <a:p>
            <a:pPr algn="r" fontAlgn="auto">
              <a:spcAft>
                <a:spcPts val="0"/>
              </a:spcAft>
              <a:buFont typeface="Arial" pitchFamily="34" charset="0"/>
              <a:buNone/>
              <a:defRPr/>
            </a:pPr>
            <a:r>
              <a:rPr lang="fa-IR" smtClean="0"/>
              <a:t>ابزارهاي اندازه گيري به دو دسته کلي تقسيم ميشوند:</a:t>
            </a:r>
          </a:p>
          <a:p>
            <a:pPr algn="r" fontAlgn="auto">
              <a:spcAft>
                <a:spcPts val="0"/>
              </a:spcAft>
              <a:buFont typeface="Arial" pitchFamily="34" charset="0"/>
              <a:buNone/>
              <a:defRPr/>
            </a:pPr>
            <a:r>
              <a:rPr lang="fa-IR" smtClean="0"/>
              <a:t>-استاندارد يا ميزان شده</a:t>
            </a:r>
          </a:p>
          <a:p>
            <a:pPr algn="r" fontAlgn="auto">
              <a:spcAft>
                <a:spcPts val="0"/>
              </a:spcAft>
              <a:buFont typeface="Arial" pitchFamily="34" charset="0"/>
              <a:buNone/>
              <a:defRPr/>
            </a:pPr>
            <a:r>
              <a:rPr lang="fa-IR" smtClean="0"/>
              <a:t>-محقق ساخته</a:t>
            </a:r>
          </a:p>
          <a:p>
            <a:pPr algn="r" fontAlgn="auto">
              <a:spcAft>
                <a:spcPts val="0"/>
              </a:spcAft>
              <a:buFont typeface="Arial" pitchFamily="34" charset="0"/>
              <a:buNone/>
              <a:defRPr/>
            </a:pPr>
            <a:r>
              <a:rPr lang="fa-IR" smtClean="0"/>
              <a:t>ابزارهاي استاندارد قابليت اعتماد بالايي دارند و بيشتر مورد استفاده محققان قرار ميگيرند.و کار تحقيق را راحتتر مي نمايند و محقق با اطمينان بالاي از آنها استفاده مي کنند.</a:t>
            </a:r>
            <a:endParaRPr lang="en-US" smtClean="0"/>
          </a:p>
        </p:txBody>
      </p:sp>
    </p:spTree>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ctrTitle"/>
          </p:nvPr>
        </p:nvSpPr>
        <p:spPr>
          <a:xfrm>
            <a:off x="755650" y="333375"/>
            <a:ext cx="7772400" cy="828675"/>
          </a:xfrm>
        </p:spPr>
        <p:txBody>
          <a:bodyPr/>
          <a:lstStyle/>
          <a:p>
            <a:r>
              <a:rPr lang="fa-IR" sz="4000" smtClean="0"/>
              <a:t>ويژگي هاي ابزار سنجش</a:t>
            </a:r>
            <a:endParaRPr lang="en-US" sz="4000" smtClean="0"/>
          </a:p>
        </p:txBody>
      </p:sp>
      <p:sp>
        <p:nvSpPr>
          <p:cNvPr id="165891" name="Rectangle 3"/>
          <p:cNvSpPr>
            <a:spLocks noGrp="1" noChangeArrowheads="1"/>
          </p:cNvSpPr>
          <p:nvPr>
            <p:ph type="subTitle" idx="1"/>
          </p:nvPr>
        </p:nvSpPr>
        <p:spPr>
          <a:xfrm>
            <a:off x="323850" y="1412875"/>
            <a:ext cx="8569325" cy="4895850"/>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-جنبه هاي مختلف آنها به خوبي تعريف شده است.</a:t>
            </a:r>
          </a:p>
          <a:p>
            <a:pPr algn="r" fontAlgn="auto">
              <a:spcAft>
                <a:spcPts val="0"/>
              </a:spcAft>
              <a:buFont typeface="Arial" pitchFamily="34" charset="0"/>
              <a:buNone/>
              <a:defRPr/>
            </a:pPr>
            <a:r>
              <a:rPr lang="fa-IR" smtClean="0"/>
              <a:t>-روشهاي نمره گذاري به دقت مشخص شده است.</a:t>
            </a:r>
          </a:p>
          <a:p>
            <a:pPr algn="r" fontAlgn="auto">
              <a:spcAft>
                <a:spcPts val="0"/>
              </a:spcAft>
              <a:buFont typeface="Arial" pitchFamily="34" charset="0"/>
              <a:buNone/>
              <a:defRPr/>
            </a:pPr>
            <a:r>
              <a:rPr lang="fa-IR" smtClean="0"/>
              <a:t>-اعتبار و پايايي آنهاي از طريق تجارب زياد مورد تاييد قرار گرفته است.</a:t>
            </a:r>
            <a:endParaRPr lang="en-US" smtClean="0"/>
          </a:p>
        </p:txBody>
      </p:sp>
    </p:spTree>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ctrTitle"/>
          </p:nvPr>
        </p:nvSpPr>
        <p:spPr>
          <a:xfrm>
            <a:off x="684213" y="333375"/>
            <a:ext cx="7772400" cy="828675"/>
          </a:xfrm>
        </p:spPr>
        <p:txBody>
          <a:bodyPr/>
          <a:lstStyle/>
          <a:p>
            <a:r>
              <a:rPr lang="fa-IR" smtClean="0"/>
              <a:t>انواع ابزارهاي گردآوري اطلاعات </a:t>
            </a:r>
            <a:endParaRPr lang="en-US" smtClean="0"/>
          </a:p>
        </p:txBody>
      </p:sp>
      <p:sp>
        <p:nvSpPr>
          <p:cNvPr id="166915" name="Rectangle 3"/>
          <p:cNvSpPr>
            <a:spLocks noGrp="1" noChangeArrowheads="1"/>
          </p:cNvSpPr>
          <p:nvPr>
            <p:ph type="subTitle" idx="1"/>
          </p:nvPr>
        </p:nvSpPr>
        <p:spPr>
          <a:xfrm>
            <a:off x="468313" y="1196975"/>
            <a:ext cx="8456612" cy="5327650"/>
          </a:xfrm>
        </p:spPr>
        <p:txBody>
          <a:bodyPr rtlCol="0">
            <a:normAutofit/>
          </a:bodyPr>
          <a:lstStyle/>
          <a:p>
            <a:pPr algn="r" fontAlgn="auto">
              <a:spcAft>
                <a:spcPts val="0"/>
              </a:spcAft>
              <a:buFont typeface="Arial" pitchFamily="34" charset="0"/>
              <a:buNone/>
              <a:defRPr/>
            </a:pPr>
            <a:r>
              <a:rPr lang="fa-IR" smtClean="0"/>
              <a:t>الف ) پرسشنامه                   ب)مصاحبه</a:t>
            </a:r>
          </a:p>
          <a:p>
            <a:pPr algn="r" fontAlgn="auto">
              <a:spcAft>
                <a:spcPts val="0"/>
              </a:spcAft>
              <a:buFont typeface="Arial" pitchFamily="34" charset="0"/>
              <a:buNone/>
              <a:defRPr/>
            </a:pPr>
            <a:r>
              <a:rPr lang="fa-IR" smtClean="0"/>
              <a:t>ج  ) کارت مشاهده                د ) نظرسنج</a:t>
            </a:r>
          </a:p>
          <a:p>
            <a:pPr algn="r" fontAlgn="auto">
              <a:spcAft>
                <a:spcPts val="0"/>
              </a:spcAft>
              <a:buFont typeface="Arial" pitchFamily="34" charset="0"/>
              <a:buNone/>
              <a:defRPr/>
            </a:pPr>
            <a:r>
              <a:rPr lang="fa-IR" smtClean="0"/>
              <a:t>ه  ) فيش                            و ) فرم</a:t>
            </a:r>
          </a:p>
          <a:p>
            <a:pPr algn="r" fontAlgn="auto">
              <a:spcAft>
                <a:spcPts val="0"/>
              </a:spcAft>
              <a:buFont typeface="Arial" pitchFamily="34" charset="0"/>
              <a:buNone/>
              <a:defRPr/>
            </a:pPr>
            <a:r>
              <a:rPr lang="fa-IR" smtClean="0"/>
              <a:t>ز )نقشه گنگ و کروکي           ح)آزمون استعداد</a:t>
            </a:r>
          </a:p>
          <a:p>
            <a:pPr algn="r" fontAlgn="auto">
              <a:spcAft>
                <a:spcPts val="0"/>
              </a:spcAft>
              <a:buFont typeface="Arial" pitchFamily="34" charset="0"/>
              <a:buNone/>
              <a:defRPr/>
            </a:pPr>
            <a:r>
              <a:rPr lang="fa-IR" smtClean="0"/>
              <a:t>ط)آزمونهاي پيشرفت تحصيلي    ي)آزمون هوش</a:t>
            </a:r>
          </a:p>
          <a:p>
            <a:pPr algn="r" fontAlgn="auto">
              <a:spcAft>
                <a:spcPts val="0"/>
              </a:spcAft>
              <a:buFont typeface="Arial" pitchFamily="34" charset="0"/>
              <a:buNone/>
              <a:defRPr/>
            </a:pPr>
            <a:r>
              <a:rPr lang="fa-IR" smtClean="0"/>
              <a:t>ک)رغبت سنج                      ل)آزمون فرافکن</a:t>
            </a:r>
          </a:p>
          <a:p>
            <a:pPr algn="r" fontAlgn="auto">
              <a:spcAft>
                <a:spcPts val="0"/>
              </a:spcAft>
              <a:buFont typeface="Arial" pitchFamily="34" charset="0"/>
              <a:buNone/>
              <a:defRPr/>
            </a:pPr>
            <a:endParaRPr lang="en-US" smtClean="0"/>
          </a:p>
        </p:txBody>
      </p:sp>
    </p:spTree>
  </p:cSld>
  <p:clrMapOvr>
    <a:masterClrMapping/>
  </p:clrMapOvr>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ctrTitle"/>
          </p:nvPr>
        </p:nvSpPr>
        <p:spPr>
          <a:xfrm>
            <a:off x="685800" y="188913"/>
            <a:ext cx="7772400" cy="1920875"/>
          </a:xfrm>
        </p:spPr>
        <p:txBody>
          <a:bodyPr/>
          <a:lstStyle/>
          <a:p>
            <a:pPr algn="r"/>
            <a:r>
              <a:rPr lang="fa-IR" sz="4000" smtClean="0"/>
              <a:t>الف ) پرسشنامه</a:t>
            </a:r>
            <a:endParaRPr lang="en-US" sz="4000" smtClean="0"/>
          </a:p>
        </p:txBody>
      </p:sp>
      <p:sp>
        <p:nvSpPr>
          <p:cNvPr id="167939" name="Rectangle 3"/>
          <p:cNvSpPr>
            <a:spLocks noGrp="1" noChangeArrowheads="1"/>
          </p:cNvSpPr>
          <p:nvPr>
            <p:ph type="subTitle" idx="1"/>
          </p:nvPr>
        </p:nvSpPr>
        <p:spPr>
          <a:xfrm>
            <a:off x="611188" y="1557338"/>
            <a:ext cx="7921625" cy="4679950"/>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اين ابزار به صورت مجموعه سوالاتي مکتوب که حول متغيرهاي يک مساله تحقيق تنظيم شده ،ساخته مي شود و پاسخگو به شکل حضوري يا غير حضوري و مستقيم يا غير مستقيم آن را تکميل ميکند.</a:t>
            </a:r>
            <a:endParaRPr lang="en-US" smtClean="0"/>
          </a:p>
        </p:txBody>
      </p:sp>
    </p:spTree>
  </p:cSld>
  <p:clrMapOvr>
    <a:masterClrMapping/>
  </p:clrMapOvr>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ctrTitle"/>
          </p:nvPr>
        </p:nvSpPr>
        <p:spPr>
          <a:xfrm>
            <a:off x="827088" y="404813"/>
            <a:ext cx="7772400" cy="828675"/>
          </a:xfrm>
        </p:spPr>
        <p:txBody>
          <a:bodyPr/>
          <a:lstStyle/>
          <a:p>
            <a:pPr algn="r"/>
            <a:r>
              <a:rPr lang="fa-IR" sz="4000" smtClean="0"/>
              <a:t>ب)مصاحبه</a:t>
            </a:r>
            <a:endParaRPr lang="en-US" sz="4000" smtClean="0"/>
          </a:p>
        </p:txBody>
      </p:sp>
      <p:sp>
        <p:nvSpPr>
          <p:cNvPr id="168963" name="Rectangle 3"/>
          <p:cNvSpPr>
            <a:spLocks noGrp="1" noChangeArrowheads="1"/>
          </p:cNvSpPr>
          <p:nvPr>
            <p:ph type="subTitle" idx="1"/>
          </p:nvPr>
        </p:nvSpPr>
        <p:spPr>
          <a:xfrm>
            <a:off x="611188" y="1341438"/>
            <a:ext cx="8208962" cy="5111750"/>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ابزار مکتوبي است که به عنوان راهنماي طرح سوالات و ثبت اطلاعات از آن استفاده ميشود.</a:t>
            </a:r>
            <a:endParaRPr lang="en-US" smtClean="0"/>
          </a:p>
        </p:txBody>
      </p:sp>
    </p:spTree>
  </p:cSld>
  <p:clrMapOvr>
    <a:masterClrMapping/>
  </p:clrMapOvr>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ctrTitle"/>
          </p:nvPr>
        </p:nvSpPr>
        <p:spPr>
          <a:xfrm>
            <a:off x="755650" y="404813"/>
            <a:ext cx="7920038" cy="936625"/>
          </a:xfrm>
        </p:spPr>
        <p:txBody>
          <a:bodyPr/>
          <a:lstStyle/>
          <a:p>
            <a:pPr algn="r"/>
            <a:r>
              <a:rPr lang="fa-IR" sz="4000" smtClean="0"/>
              <a:t>ج  ) کارت مشاهده</a:t>
            </a:r>
            <a:endParaRPr lang="en-US" sz="4000" smtClean="0"/>
          </a:p>
        </p:txBody>
      </p:sp>
      <p:sp>
        <p:nvSpPr>
          <p:cNvPr id="169987" name="Rectangle 3"/>
          <p:cNvSpPr>
            <a:spLocks noGrp="1" noChangeArrowheads="1"/>
          </p:cNvSpPr>
          <p:nvPr>
            <p:ph type="subTitle" idx="1"/>
          </p:nvPr>
        </p:nvSpPr>
        <p:spPr>
          <a:xfrm>
            <a:off x="468313" y="1268413"/>
            <a:ext cx="8064500" cy="5256212"/>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ابزار مکتوبي  است که  با تجه به اقلام و اطلاعات خاصي تنظيم مي شود و محقق از آن براي ثبت مشاهدات مربوط به پديده مورد مطالعه استفاده مي کند.</a:t>
            </a:r>
            <a:endParaRPr lang="en-US"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755650" y="333375"/>
            <a:ext cx="7772400" cy="1800225"/>
          </a:xfrm>
        </p:spPr>
        <p:txBody>
          <a:bodyPr/>
          <a:lstStyle/>
          <a:p>
            <a:r>
              <a:rPr lang="fa-IR" smtClean="0"/>
              <a:t>فلسفه تحقيق علمي</a:t>
            </a:r>
            <a:endParaRPr lang="en-US" smtClean="0"/>
          </a:p>
        </p:txBody>
      </p:sp>
      <p:sp>
        <p:nvSpPr>
          <p:cNvPr id="23555" name="Rectangle 3"/>
          <p:cNvSpPr>
            <a:spLocks noGrp="1" noChangeArrowheads="1"/>
          </p:cNvSpPr>
          <p:nvPr>
            <p:ph type="subTitle" idx="1"/>
          </p:nvPr>
        </p:nvSpPr>
        <p:spPr>
          <a:xfrm>
            <a:off x="1371600" y="2708275"/>
            <a:ext cx="6400800" cy="2930525"/>
          </a:xfrm>
        </p:spPr>
        <p:txBody>
          <a:bodyPr rtlCol="0">
            <a:normAutofit/>
          </a:bodyPr>
          <a:lstStyle/>
          <a:p>
            <a:pPr fontAlgn="auto">
              <a:spcAft>
                <a:spcPts val="0"/>
              </a:spcAft>
              <a:buFont typeface="Arial" pitchFamily="34" charset="0"/>
              <a:buNone/>
              <a:defRPr/>
            </a:pPr>
            <a:r>
              <a:rPr lang="fa-IR" smtClean="0"/>
              <a:t>نياز بشر به تحقيقات علمي را ميتوان به شرح زير بيان کرد:</a:t>
            </a:r>
          </a:p>
          <a:p>
            <a:pPr fontAlgn="auto">
              <a:spcAft>
                <a:spcPts val="0"/>
              </a:spcAft>
              <a:buFont typeface="Arial" pitchFamily="34" charset="0"/>
              <a:buNone/>
              <a:defRPr/>
            </a:pPr>
            <a:r>
              <a:rPr lang="fa-IR" smtClean="0"/>
              <a:t>-نياز فطري انسان</a:t>
            </a:r>
          </a:p>
          <a:p>
            <a:pPr fontAlgn="auto">
              <a:spcAft>
                <a:spcPts val="0"/>
              </a:spcAft>
              <a:buFont typeface="Arial" pitchFamily="34" charset="0"/>
              <a:buNone/>
              <a:defRPr/>
            </a:pPr>
            <a:r>
              <a:rPr lang="fa-IR" smtClean="0"/>
              <a:t>-پاسخگويي به نيازهاي حياتي</a:t>
            </a:r>
          </a:p>
          <a:p>
            <a:pPr algn="r" fontAlgn="auto">
              <a:spcAft>
                <a:spcPts val="0"/>
              </a:spcAft>
              <a:buFont typeface="Arial" pitchFamily="34" charset="0"/>
              <a:buNone/>
              <a:defRPr/>
            </a:pPr>
            <a:endParaRPr lang="en-US" smtClean="0"/>
          </a:p>
        </p:txBody>
      </p:sp>
    </p:spTree>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ctrTitle"/>
          </p:nvPr>
        </p:nvSpPr>
        <p:spPr>
          <a:xfrm>
            <a:off x="684213" y="333375"/>
            <a:ext cx="7772400" cy="971550"/>
          </a:xfrm>
        </p:spPr>
        <p:txBody>
          <a:bodyPr/>
          <a:lstStyle/>
          <a:p>
            <a:pPr algn="r"/>
            <a:r>
              <a:rPr lang="fa-IR" sz="4000" smtClean="0"/>
              <a:t>د ) نظرسنج</a:t>
            </a:r>
            <a:endParaRPr lang="en-US" sz="4000" smtClean="0"/>
          </a:p>
        </p:txBody>
      </p:sp>
      <p:sp>
        <p:nvSpPr>
          <p:cNvPr id="171011" name="Rectangle 3"/>
          <p:cNvSpPr>
            <a:spLocks noGrp="1" noChangeArrowheads="1"/>
          </p:cNvSpPr>
          <p:nvPr>
            <p:ph type="subTitle" idx="1"/>
          </p:nvPr>
        </p:nvSpPr>
        <p:spPr>
          <a:xfrm>
            <a:off x="323850" y="1412875"/>
            <a:ext cx="8351838" cy="4895850"/>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ابزار مکتوبي است که محقق با طرح سوالاتي درباره مساله تحقيق و ارائه گزينه هايي در قالب يک طيف سعي دارد نوع نگرش و قضاوت فرد و شدت و ضعف آن را نسبت به متغير يا موضوع پديده اي بسنجد.</a:t>
            </a:r>
            <a:endParaRPr lang="en-US" smtClean="0"/>
          </a:p>
        </p:txBody>
      </p:sp>
    </p:spTree>
  </p:cSld>
  <p:clrMapOvr>
    <a:masterClrMapping/>
  </p:clrMapOvr>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ctrTitle"/>
          </p:nvPr>
        </p:nvSpPr>
        <p:spPr>
          <a:xfrm>
            <a:off x="685800" y="333375"/>
            <a:ext cx="7772400" cy="1044575"/>
          </a:xfrm>
        </p:spPr>
        <p:txBody>
          <a:bodyPr/>
          <a:lstStyle/>
          <a:p>
            <a:pPr algn="r"/>
            <a:r>
              <a:rPr lang="fa-IR" sz="4000" smtClean="0"/>
              <a:t>ه  ) فيش</a:t>
            </a:r>
            <a:endParaRPr lang="en-US" sz="4000" smtClean="0"/>
          </a:p>
        </p:txBody>
      </p:sp>
      <p:sp>
        <p:nvSpPr>
          <p:cNvPr id="172035" name="Rectangle 3"/>
          <p:cNvSpPr>
            <a:spLocks noGrp="1" noChangeArrowheads="1"/>
          </p:cNvSpPr>
          <p:nvPr>
            <p:ph type="subTitle" idx="1"/>
          </p:nvPr>
        </p:nvSpPr>
        <p:spPr>
          <a:xfrm>
            <a:off x="395288" y="1268413"/>
            <a:ext cx="8353425" cy="5040312"/>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برگه اي است که محقق در مسير مطالعات خود در مسير مطالعات خود،تمام يا بخشي از متن مرتبط با موضوع تحقيق را به صورت کامل يا خلاصه نوشته يا ترجمه نموده يا ....</a:t>
            </a:r>
          </a:p>
          <a:p>
            <a:pPr algn="r" fontAlgn="auto">
              <a:spcAft>
                <a:spcPts val="0"/>
              </a:spcAft>
              <a:buFont typeface="Arial" pitchFamily="34" charset="0"/>
              <a:buNone/>
              <a:defRPr/>
            </a:pPr>
            <a:r>
              <a:rPr lang="fa-IR" smtClean="0"/>
              <a:t>روي آن ثبت نموده يا الصاق مي کند .</a:t>
            </a:r>
            <a:endParaRPr lang="en-US" smtClean="0"/>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ctrTitle"/>
          </p:nvPr>
        </p:nvSpPr>
        <p:spPr>
          <a:xfrm>
            <a:off x="685800" y="549275"/>
            <a:ext cx="7772400" cy="792163"/>
          </a:xfrm>
        </p:spPr>
        <p:txBody>
          <a:bodyPr/>
          <a:lstStyle/>
          <a:p>
            <a:pPr algn="r"/>
            <a:r>
              <a:rPr lang="fa-IR" sz="4000" smtClean="0"/>
              <a:t>و ) فرم</a:t>
            </a:r>
            <a:endParaRPr lang="en-US" sz="4000" smtClean="0"/>
          </a:p>
        </p:txBody>
      </p:sp>
      <p:sp>
        <p:nvSpPr>
          <p:cNvPr id="173059" name="Rectangle 3"/>
          <p:cNvSpPr>
            <a:spLocks noGrp="1" noChangeArrowheads="1"/>
          </p:cNvSpPr>
          <p:nvPr>
            <p:ph type="subTitle" idx="1"/>
          </p:nvPr>
        </p:nvSpPr>
        <p:spPr>
          <a:xfrm>
            <a:off x="684213" y="1700213"/>
            <a:ext cx="7991475" cy="4537075"/>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برگه يا جدولي است که محقق براي انتقال اطلاعات آماري يا غير آماري مرتبط با موضوع تحقيق از منبع يا متن مورد مطالعه ، آن را طراحي مي نمايد.</a:t>
            </a:r>
            <a:endParaRPr lang="en-US" smtClean="0"/>
          </a:p>
        </p:txBody>
      </p:sp>
    </p:spTree>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ctrTitle"/>
          </p:nvPr>
        </p:nvSpPr>
        <p:spPr>
          <a:xfrm>
            <a:off x="755650" y="476250"/>
            <a:ext cx="7772400" cy="828675"/>
          </a:xfrm>
        </p:spPr>
        <p:txBody>
          <a:bodyPr/>
          <a:lstStyle/>
          <a:p>
            <a:pPr algn="r"/>
            <a:r>
              <a:rPr lang="fa-IR" sz="4000" smtClean="0"/>
              <a:t>ز )نقشه گنگ و کروکي</a:t>
            </a:r>
            <a:endParaRPr lang="en-US" sz="4000" smtClean="0"/>
          </a:p>
        </p:txBody>
      </p:sp>
      <p:sp>
        <p:nvSpPr>
          <p:cNvPr id="174083" name="Rectangle 3"/>
          <p:cNvSpPr>
            <a:spLocks noGrp="1" noChangeArrowheads="1"/>
          </p:cNvSpPr>
          <p:nvPr>
            <p:ph type="subTitle" idx="1"/>
          </p:nvPr>
        </p:nvSpPr>
        <p:spPr>
          <a:xfrm>
            <a:off x="539750" y="1412875"/>
            <a:ext cx="8064500" cy="4968875"/>
          </a:xfrm>
        </p:spPr>
        <p:txBody>
          <a:bodyPr rtlCol="0">
            <a:normAutofit/>
          </a:bodyPr>
          <a:lstStyle/>
          <a:p>
            <a:pPr algn="r" fontAlgn="auto">
              <a:spcAft>
                <a:spcPts val="0"/>
              </a:spcAft>
              <a:buFont typeface="Arial" pitchFamily="34" charset="0"/>
              <a:buNone/>
              <a:defRPr/>
            </a:pPr>
            <a:r>
              <a:rPr lang="en-US" smtClean="0"/>
              <a:t> </a:t>
            </a: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ابزاري است گرافيکي که محقق براي انتقال و ثبت اطلاعات مربوط به موضوع تحقيق از منابع ، اطلس ها يا متون مورد مطالعه از آن استفاده ميکند.</a:t>
            </a:r>
            <a:endParaRPr lang="en-US" smtClean="0"/>
          </a:p>
        </p:txBody>
      </p:sp>
    </p:spTree>
  </p:cSld>
  <p:clrMapOvr>
    <a:masterClrMapping/>
  </p:clrMapOvr>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ctrTitle"/>
          </p:nvPr>
        </p:nvSpPr>
        <p:spPr>
          <a:xfrm>
            <a:off x="755650" y="549275"/>
            <a:ext cx="7772400" cy="720725"/>
          </a:xfrm>
        </p:spPr>
        <p:txBody>
          <a:bodyPr/>
          <a:lstStyle/>
          <a:p>
            <a:pPr algn="r"/>
            <a:r>
              <a:rPr lang="fa-IR" sz="4000" smtClean="0"/>
              <a:t>ح)آزمون هوش</a:t>
            </a:r>
            <a:endParaRPr lang="en-US" sz="4000" smtClean="0"/>
          </a:p>
        </p:txBody>
      </p:sp>
      <p:sp>
        <p:nvSpPr>
          <p:cNvPr id="175107" name="Rectangle 3"/>
          <p:cNvSpPr>
            <a:spLocks noGrp="1" noChangeArrowheads="1"/>
          </p:cNvSpPr>
          <p:nvPr>
            <p:ph type="subTitle" idx="1"/>
          </p:nvPr>
        </p:nvSpPr>
        <p:spPr>
          <a:xfrm>
            <a:off x="539750" y="1341438"/>
            <a:ext cx="8604250" cy="5040312"/>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ابزاري است مکتوب و معمولا استاندارد و ميزان شده که معلمان ، روانشناسان ، روان سنج ها و متخصصان تعليم و تربيت براي سنجش بهره هوشي افراد آنها را به کار مي گيرند .</a:t>
            </a:r>
            <a:endParaRPr lang="en-US" smtClean="0"/>
          </a:p>
        </p:txBody>
      </p:sp>
    </p:spTree>
  </p:cSld>
  <p:clrMapOvr>
    <a:masterClrMapping/>
  </p:clrMapOv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ctrTitle"/>
          </p:nvPr>
        </p:nvSpPr>
        <p:spPr>
          <a:xfrm>
            <a:off x="827088" y="333375"/>
            <a:ext cx="7777162" cy="1020763"/>
          </a:xfrm>
        </p:spPr>
        <p:txBody>
          <a:bodyPr/>
          <a:lstStyle/>
          <a:p>
            <a:pPr algn="r"/>
            <a:r>
              <a:rPr lang="fa-IR" sz="4000" smtClean="0"/>
              <a:t>ط)آزمونهاي پيشرفت تحصيلي</a:t>
            </a:r>
            <a:endParaRPr lang="en-US" sz="4000" smtClean="0"/>
          </a:p>
        </p:txBody>
      </p:sp>
      <p:sp>
        <p:nvSpPr>
          <p:cNvPr id="176131" name="Rectangle 3"/>
          <p:cNvSpPr>
            <a:spLocks noGrp="1" noChangeArrowheads="1"/>
          </p:cNvSpPr>
          <p:nvPr>
            <p:ph type="subTitle" idx="1"/>
          </p:nvPr>
        </p:nvSpPr>
        <p:spPr>
          <a:xfrm>
            <a:off x="539750" y="1341438"/>
            <a:ext cx="7920038" cy="4967287"/>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ابزارهايي هستند که معلم به صورت سوالنامه آنها را در اختيار دانش آموز يا دانشجو قرار ميدهد تا ميزان پيشرفت و افزايش آگاهي هاي وي درباره موضوع درسي را مورد سنجش و اندازه گيري قرار دهد .</a:t>
            </a:r>
            <a:endParaRPr lang="en-US" smtClean="0"/>
          </a:p>
        </p:txBody>
      </p:sp>
    </p:spTree>
  </p:cSld>
  <p:clrMapOvr>
    <a:masterClrMapping/>
  </p:clrMapOvr>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ctrTitle"/>
          </p:nvPr>
        </p:nvSpPr>
        <p:spPr>
          <a:xfrm>
            <a:off x="685800" y="549275"/>
            <a:ext cx="7772400" cy="755650"/>
          </a:xfrm>
        </p:spPr>
        <p:txBody>
          <a:bodyPr/>
          <a:lstStyle/>
          <a:p>
            <a:pPr algn="r"/>
            <a:r>
              <a:rPr lang="fa-IR" sz="4000" smtClean="0"/>
              <a:t>ي)آزمون استعداد</a:t>
            </a:r>
            <a:endParaRPr lang="en-US" sz="4000" smtClean="0"/>
          </a:p>
        </p:txBody>
      </p:sp>
      <p:sp>
        <p:nvSpPr>
          <p:cNvPr id="177155" name="Rectangle 3"/>
          <p:cNvSpPr>
            <a:spLocks noGrp="1" noChangeArrowheads="1"/>
          </p:cNvSpPr>
          <p:nvPr>
            <p:ph type="subTitle" idx="1"/>
          </p:nvPr>
        </p:nvSpPr>
        <p:spPr>
          <a:xfrm>
            <a:off x="395288" y="1341438"/>
            <a:ext cx="8064500" cy="4967287"/>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ابزاري است مکتوب و معمولا استاندارد که براي اندازه گيري  توانايي بالقوه فرد در فعاليت ، ذوق و شغل خاص مورد استفاده راهنمايان ،مشاوران ،روانشناسان و .. قرار مي گيرد.</a:t>
            </a:r>
          </a:p>
          <a:p>
            <a:pPr algn="r" fontAlgn="auto">
              <a:spcAft>
                <a:spcPts val="0"/>
              </a:spcAft>
              <a:buFont typeface="Arial" pitchFamily="34" charset="0"/>
              <a:buNone/>
              <a:defRPr/>
            </a:pPr>
            <a:endParaRPr lang="en-US" smtClean="0"/>
          </a:p>
        </p:txBody>
      </p:sp>
    </p:spTree>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ctrTitle"/>
          </p:nvPr>
        </p:nvSpPr>
        <p:spPr>
          <a:xfrm>
            <a:off x="685800" y="296863"/>
            <a:ext cx="7772400" cy="755650"/>
          </a:xfrm>
        </p:spPr>
        <p:txBody>
          <a:bodyPr/>
          <a:lstStyle/>
          <a:p>
            <a:pPr algn="r"/>
            <a:r>
              <a:rPr lang="fa-IR" sz="4000" smtClean="0"/>
              <a:t>ک)رغبت سنج</a:t>
            </a:r>
            <a:endParaRPr lang="en-US" sz="4000" smtClean="0"/>
          </a:p>
        </p:txBody>
      </p:sp>
      <p:sp>
        <p:nvSpPr>
          <p:cNvPr id="178179" name="Rectangle 3"/>
          <p:cNvSpPr>
            <a:spLocks noGrp="1" noChangeArrowheads="1"/>
          </p:cNvSpPr>
          <p:nvPr>
            <p:ph type="subTitle" idx="1"/>
          </p:nvPr>
        </p:nvSpPr>
        <p:spPr>
          <a:xfrm>
            <a:off x="323850" y="1196975"/>
            <a:ext cx="8424863" cy="5184775"/>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وسيله اي است مکتوب يا گرافيکي و تصويري و معمولا استاندارد که براي سنجش و تخمين علاقه و رغبت فرد نسبت به موضوع و پديدهاي خاص مورد استفاده قرار ميگيرد.</a:t>
            </a:r>
            <a:endParaRPr lang="en-US" smtClean="0"/>
          </a:p>
        </p:txBody>
      </p:sp>
    </p:spTree>
  </p:cSld>
  <p:clrMapOvr>
    <a:masterClrMapping/>
  </p:clrMapOvr>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ctrTitle"/>
          </p:nvPr>
        </p:nvSpPr>
        <p:spPr>
          <a:xfrm>
            <a:off x="685800" y="333375"/>
            <a:ext cx="7772400" cy="684213"/>
          </a:xfrm>
        </p:spPr>
        <p:txBody>
          <a:bodyPr/>
          <a:lstStyle/>
          <a:p>
            <a:pPr algn="r"/>
            <a:r>
              <a:rPr lang="fa-IR" sz="3600" smtClean="0"/>
              <a:t>ل)آزمون فرافکن</a:t>
            </a:r>
            <a:endParaRPr lang="en-US" sz="3600" smtClean="0"/>
          </a:p>
        </p:txBody>
      </p:sp>
      <p:sp>
        <p:nvSpPr>
          <p:cNvPr id="179203" name="Rectangle 3"/>
          <p:cNvSpPr>
            <a:spLocks noGrp="1" noChangeArrowheads="1"/>
          </p:cNvSpPr>
          <p:nvPr>
            <p:ph type="subTitle" idx="1"/>
          </p:nvPr>
        </p:nvSpPr>
        <p:spPr>
          <a:xfrm>
            <a:off x="323850" y="1052513"/>
            <a:ext cx="8569325" cy="5329237"/>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ابزاري است که باعث مي شود فرد طي آن احساسات دروني ، عقايد و نگرشها ،نيازها ،آرزوها و ارزشهاي مورد علاقه خود را بروز دهد .در واقع اين ابزار باعث مي شود که فرد درون خود را ظاهر سازد تا روانشناس يا روان سنج بتواند به مسائل </a:t>
            </a:r>
          </a:p>
          <a:p>
            <a:pPr algn="r" fontAlgn="auto">
              <a:spcAft>
                <a:spcPts val="0"/>
              </a:spcAft>
              <a:buFont typeface="Arial" pitchFamily="34" charset="0"/>
              <a:buNone/>
              <a:defRPr/>
            </a:pPr>
            <a:r>
              <a:rPr lang="fa-IR" smtClean="0"/>
              <a:t>دروني او پي ببرد.</a:t>
            </a:r>
            <a:endParaRPr lang="en-US" smtClean="0"/>
          </a:p>
        </p:txBody>
      </p:sp>
    </p:spTree>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ctrTitle"/>
          </p:nvPr>
        </p:nvSpPr>
        <p:spPr>
          <a:xfrm>
            <a:off x="755650" y="260350"/>
            <a:ext cx="7772400" cy="1223963"/>
          </a:xfrm>
        </p:spPr>
        <p:txBody>
          <a:bodyPr/>
          <a:lstStyle/>
          <a:p>
            <a:r>
              <a:rPr lang="fa-IR" sz="4800" smtClean="0"/>
              <a:t>ابزارها و مقياس هاي اندازه گيري</a:t>
            </a:r>
            <a:endParaRPr lang="en-US" sz="4800" smtClean="0"/>
          </a:p>
        </p:txBody>
      </p:sp>
      <p:sp>
        <p:nvSpPr>
          <p:cNvPr id="180227" name="Rectangle 3"/>
          <p:cNvSpPr>
            <a:spLocks noGrp="1" noChangeArrowheads="1"/>
          </p:cNvSpPr>
          <p:nvPr>
            <p:ph type="subTitle" idx="1"/>
          </p:nvPr>
        </p:nvSpPr>
        <p:spPr>
          <a:xfrm>
            <a:off x="395288" y="1484313"/>
            <a:ext cx="8424862" cy="4752975"/>
          </a:xfrm>
        </p:spPr>
        <p:txBody>
          <a:bodyPr rtlCol="0">
            <a:normAutofit/>
          </a:bodyPr>
          <a:lstStyle/>
          <a:p>
            <a:pPr algn="r" fontAlgn="auto">
              <a:spcAft>
                <a:spcPts val="0"/>
              </a:spcAft>
              <a:buFont typeface="Arial" pitchFamily="34" charset="0"/>
              <a:buNone/>
              <a:defRPr/>
            </a:pPr>
            <a:r>
              <a:rPr lang="fa-IR" smtClean="0"/>
              <a:t>مقياسهاي اندازه گيري واحدهايي هستند که براي سنجش متغيرها در ابزارهاي گردآوري اطلاعات به کار روند. </a:t>
            </a:r>
          </a:p>
          <a:p>
            <a:pPr algn="r" fontAlgn="auto">
              <a:spcAft>
                <a:spcPts val="0"/>
              </a:spcAft>
              <a:buFont typeface="Arial" pitchFamily="34" charset="0"/>
              <a:buNone/>
              <a:defRPr/>
            </a:pPr>
            <a:r>
              <a:rPr lang="fa-IR" smtClean="0"/>
              <a:t>مقياس هاس اندازه گيري عبارتند از :</a:t>
            </a:r>
          </a:p>
          <a:p>
            <a:pPr algn="r" fontAlgn="auto">
              <a:spcAft>
                <a:spcPts val="0"/>
              </a:spcAft>
              <a:buFont typeface="Arial" pitchFamily="34" charset="0"/>
              <a:buNone/>
              <a:defRPr/>
            </a:pPr>
            <a:r>
              <a:rPr lang="fa-IR" smtClean="0"/>
              <a:t>-مقياس هاي اسمي يا عددي</a:t>
            </a:r>
          </a:p>
          <a:p>
            <a:pPr algn="r" fontAlgn="auto">
              <a:spcAft>
                <a:spcPts val="0"/>
              </a:spcAft>
              <a:buFont typeface="Arial" pitchFamily="34" charset="0"/>
              <a:buNone/>
              <a:defRPr/>
            </a:pPr>
            <a:r>
              <a:rPr lang="fa-IR" smtClean="0"/>
              <a:t>-مقياس هاي ترتيبي </a:t>
            </a:r>
          </a:p>
          <a:p>
            <a:pPr algn="r" fontAlgn="auto">
              <a:spcAft>
                <a:spcPts val="0"/>
              </a:spcAft>
              <a:buFont typeface="Arial" pitchFamily="34" charset="0"/>
              <a:buNone/>
              <a:defRPr/>
            </a:pPr>
            <a:r>
              <a:rPr lang="fa-IR" smtClean="0"/>
              <a:t>-مقياس هاي فاصله اي </a:t>
            </a:r>
          </a:p>
          <a:p>
            <a:pPr algn="r" fontAlgn="auto">
              <a:spcAft>
                <a:spcPts val="0"/>
              </a:spcAft>
              <a:buFont typeface="Arial" pitchFamily="34" charset="0"/>
              <a:buNone/>
              <a:defRPr/>
            </a:pPr>
            <a:r>
              <a:rPr lang="fa-IR" smtClean="0"/>
              <a:t>-مقياس هاي نسبي</a:t>
            </a:r>
            <a:endParaRPr lang="en-US"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subTitle" idx="1"/>
          </p:nvPr>
        </p:nvSpPr>
        <p:spPr>
          <a:xfrm>
            <a:off x="1403350" y="1196975"/>
            <a:ext cx="6400800" cy="4319588"/>
          </a:xfrm>
        </p:spPr>
        <p:txBody>
          <a:bodyPr rtlCol="0">
            <a:normAutofit/>
          </a:bodyPr>
          <a:lstStyle/>
          <a:p>
            <a:pPr fontAlgn="auto">
              <a:spcAft>
                <a:spcPts val="0"/>
              </a:spcAft>
              <a:buFont typeface="Arial" pitchFamily="34" charset="0"/>
              <a:buNone/>
              <a:defRPr/>
            </a:pPr>
            <a:r>
              <a:rPr lang="fa-IR" sz="3600" smtClean="0"/>
              <a:t>هدف اوليه پژوهش علمي عبارت است از:</a:t>
            </a:r>
          </a:p>
          <a:p>
            <a:pPr fontAlgn="auto">
              <a:spcAft>
                <a:spcPts val="0"/>
              </a:spcAft>
              <a:buFont typeface="Arial" pitchFamily="34" charset="0"/>
              <a:buNone/>
              <a:defRPr/>
            </a:pPr>
            <a:r>
              <a:rPr lang="fa-IR" sz="3600" smtClean="0"/>
              <a:t>الف-بررسي و ارزيابي نظريه ها</a:t>
            </a:r>
          </a:p>
          <a:p>
            <a:pPr fontAlgn="auto">
              <a:spcAft>
                <a:spcPts val="0"/>
              </a:spcAft>
              <a:buFont typeface="Arial" pitchFamily="34" charset="0"/>
              <a:buNone/>
              <a:defRPr/>
            </a:pPr>
            <a:r>
              <a:rPr lang="fa-IR" sz="3600" smtClean="0"/>
              <a:t>ب-ارايه نظريه جديد</a:t>
            </a:r>
          </a:p>
          <a:p>
            <a:pPr fontAlgn="auto">
              <a:spcAft>
                <a:spcPts val="0"/>
              </a:spcAft>
              <a:buFont typeface="Arial" pitchFamily="34" charset="0"/>
              <a:buNone/>
              <a:defRPr/>
            </a:pPr>
            <a:r>
              <a:rPr lang="fa-IR" sz="3600" smtClean="0"/>
              <a:t>ج-حل مشکل</a:t>
            </a:r>
            <a:endParaRPr lang="en-US" sz="3600" smtClean="0"/>
          </a:p>
        </p:txBody>
      </p:sp>
    </p:spTree>
  </p:cSld>
  <p:clrMapOvr>
    <a:masterClrMapping/>
  </p:clrMapOvr>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ctrTitle"/>
          </p:nvPr>
        </p:nvSpPr>
        <p:spPr>
          <a:xfrm>
            <a:off x="684213" y="404813"/>
            <a:ext cx="7772400" cy="863600"/>
          </a:xfrm>
        </p:spPr>
        <p:txBody>
          <a:bodyPr/>
          <a:lstStyle/>
          <a:p>
            <a:pPr algn="r"/>
            <a:r>
              <a:rPr lang="fa-IR" sz="4000" smtClean="0"/>
              <a:t>مقياس هاي اسمي يا عددي</a:t>
            </a:r>
            <a:r>
              <a:rPr lang="en-US" sz="4000" smtClean="0"/>
              <a:t>-</a:t>
            </a:r>
          </a:p>
        </p:txBody>
      </p:sp>
      <p:sp>
        <p:nvSpPr>
          <p:cNvPr id="181251" name="Rectangle 3"/>
          <p:cNvSpPr>
            <a:spLocks noGrp="1" noChangeArrowheads="1"/>
          </p:cNvSpPr>
          <p:nvPr>
            <p:ph type="subTitle" idx="1"/>
          </p:nvPr>
        </p:nvSpPr>
        <p:spPr>
          <a:xfrm>
            <a:off x="0" y="1412875"/>
            <a:ext cx="9144000" cy="5040313"/>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اين مقياس ها که به مقياس عددي ، نيز مشهورند جزو محدود ترين مقياس ها هستند و به صورت دو ارزشي و چند ارزشي وجود دارند ؛ مثلا درسنجش صفاتي نظير جنس ،مليت و مذهب از اين مقياس استفاده مي شود . </a:t>
            </a:r>
            <a:endParaRPr lang="en-US" smtClean="0"/>
          </a:p>
        </p:txBody>
      </p:sp>
    </p:spTree>
  </p:cSld>
  <p:clrMapOvr>
    <a:masterClrMapping/>
  </p:clrMapOvr>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ctrTitle"/>
          </p:nvPr>
        </p:nvSpPr>
        <p:spPr>
          <a:xfrm>
            <a:off x="755650" y="260350"/>
            <a:ext cx="7772400" cy="828675"/>
          </a:xfrm>
        </p:spPr>
        <p:txBody>
          <a:bodyPr/>
          <a:lstStyle/>
          <a:p>
            <a:pPr algn="r"/>
            <a:r>
              <a:rPr lang="fa-IR" sz="4000" smtClean="0"/>
              <a:t>-مقياس هاي ترتيبي</a:t>
            </a:r>
            <a:endParaRPr lang="en-US" sz="4000" smtClean="0"/>
          </a:p>
        </p:txBody>
      </p:sp>
      <p:sp>
        <p:nvSpPr>
          <p:cNvPr id="182275" name="Rectangle 3"/>
          <p:cNvSpPr>
            <a:spLocks noGrp="1" noChangeArrowheads="1"/>
          </p:cNvSpPr>
          <p:nvPr>
            <p:ph type="subTitle" idx="1"/>
          </p:nvPr>
        </p:nvSpPr>
        <p:spPr>
          <a:xfrm>
            <a:off x="395288" y="1125538"/>
            <a:ext cx="8280400" cy="5327650"/>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با اين مقياس ها مي توان علاوه بر تشخيص وجود يا عدم وجود صفت ، شدت و ضعف آن را سنجيد .</a:t>
            </a:r>
          </a:p>
          <a:p>
            <a:pPr algn="r" fontAlgn="auto">
              <a:spcAft>
                <a:spcPts val="0"/>
              </a:spcAft>
              <a:buFont typeface="Arial" pitchFamily="34" charset="0"/>
              <a:buNone/>
              <a:defRPr/>
            </a:pPr>
            <a:r>
              <a:rPr lang="fa-IR" smtClean="0"/>
              <a:t>اين مقياس تنها ترتيب درجات را مشخص مي کند و قادر نيست فاصله بين آنها را مشخص کند.</a:t>
            </a:r>
            <a:endParaRPr lang="en-US" smtClean="0"/>
          </a:p>
        </p:txBody>
      </p:sp>
    </p:spTree>
  </p:cSld>
  <p:clrMapOvr>
    <a:masterClrMapping/>
  </p:clrMapOvr>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ctrTitle"/>
          </p:nvPr>
        </p:nvSpPr>
        <p:spPr>
          <a:xfrm>
            <a:off x="684213" y="333375"/>
            <a:ext cx="7772400" cy="828675"/>
          </a:xfrm>
        </p:spPr>
        <p:txBody>
          <a:bodyPr/>
          <a:lstStyle/>
          <a:p>
            <a:pPr algn="r"/>
            <a:r>
              <a:rPr lang="fa-IR" sz="4000" smtClean="0"/>
              <a:t>-مقياس هاي فاصله اي</a:t>
            </a:r>
            <a:endParaRPr lang="en-US" sz="4000" smtClean="0"/>
          </a:p>
        </p:txBody>
      </p:sp>
      <p:sp>
        <p:nvSpPr>
          <p:cNvPr id="183299" name="Rectangle 3"/>
          <p:cNvSpPr>
            <a:spLocks noGrp="1" noChangeArrowheads="1"/>
          </p:cNvSpPr>
          <p:nvPr>
            <p:ph type="subTitle" idx="1"/>
          </p:nvPr>
        </p:nvSpPr>
        <p:spPr>
          <a:xfrm>
            <a:off x="395288" y="1268413"/>
            <a:ext cx="8280400" cy="5184775"/>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fontAlgn="auto">
              <a:lnSpc>
                <a:spcPct val="130000"/>
              </a:lnSpc>
              <a:spcAft>
                <a:spcPts val="0"/>
              </a:spcAft>
              <a:buFont typeface="Arial" pitchFamily="34" charset="0"/>
              <a:buNone/>
              <a:defRPr/>
            </a:pPr>
            <a:r>
              <a:rPr lang="fa-IR" sz="4000" smtClean="0"/>
              <a:t>مقياس هاي فاصله اي علاوه بر دارا بودن صفات مقياس هاي اسمي و ترتيبي داراي اين ويژگي است که مي تواند فواصل بين نمرات را نيز مشخص کند يا به عبارتي آن را کميّ کند.</a:t>
            </a:r>
            <a:endParaRPr lang="en-US" sz="4000" smtClean="0"/>
          </a:p>
        </p:txBody>
      </p:sp>
    </p:spTree>
  </p:cSld>
  <p:clrMapOvr>
    <a:masterClrMapping/>
  </p:clrMapOvr>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ctrTitle"/>
          </p:nvPr>
        </p:nvSpPr>
        <p:spPr>
          <a:xfrm>
            <a:off x="685800" y="549275"/>
            <a:ext cx="7772400" cy="792163"/>
          </a:xfrm>
        </p:spPr>
        <p:txBody>
          <a:bodyPr/>
          <a:lstStyle/>
          <a:p>
            <a:pPr algn="r"/>
            <a:r>
              <a:rPr lang="fa-IR" sz="4000" smtClean="0"/>
              <a:t>-مقياس هاي نسبي</a:t>
            </a:r>
            <a:endParaRPr lang="en-US" sz="4000" smtClean="0"/>
          </a:p>
        </p:txBody>
      </p:sp>
      <p:sp>
        <p:nvSpPr>
          <p:cNvPr id="184323" name="Rectangle 3"/>
          <p:cNvSpPr>
            <a:spLocks noGrp="1" noChangeArrowheads="1"/>
          </p:cNvSpPr>
          <p:nvPr>
            <p:ph type="subTitle" idx="1"/>
          </p:nvPr>
        </p:nvSpPr>
        <p:spPr>
          <a:xfrm>
            <a:off x="468313" y="1341438"/>
            <a:ext cx="8207375" cy="5111750"/>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مقياس نسبي مانند مقياس فاصله اي است با اين تفاوت که اين مقياس داراي نقطه صفر مطلق است که به عنوان مبدا سنجش مورد استفاده قرار مي گيرد .</a:t>
            </a:r>
          </a:p>
          <a:p>
            <a:pPr algn="r" fontAlgn="auto">
              <a:spcAft>
                <a:spcPts val="0"/>
              </a:spcAft>
              <a:buFont typeface="Arial" pitchFamily="34" charset="0"/>
              <a:buNone/>
              <a:defRPr/>
            </a:pPr>
            <a:r>
              <a:rPr lang="fa-IR" smtClean="0"/>
              <a:t>از اين مقياس در اندازه گيري هاي فيزيکي نظير زمان ، مسافت ، اندازه و وزن استفاده مي شود.</a:t>
            </a:r>
            <a:endParaRPr lang="en-US" smtClean="0"/>
          </a:p>
        </p:txBody>
      </p:sp>
    </p:spTree>
  </p:cSld>
  <p:clrMapOvr>
    <a:masterClrMapping/>
  </p:clrMapOvr>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ctrTitle"/>
          </p:nvPr>
        </p:nvSpPr>
        <p:spPr>
          <a:xfrm>
            <a:off x="827088" y="404813"/>
            <a:ext cx="7772400" cy="1116012"/>
          </a:xfrm>
        </p:spPr>
        <p:txBody>
          <a:bodyPr/>
          <a:lstStyle/>
          <a:p>
            <a:r>
              <a:rPr lang="fa-IR" smtClean="0"/>
              <a:t>طيف ها </a:t>
            </a:r>
            <a:endParaRPr lang="en-US" smtClean="0"/>
          </a:p>
        </p:txBody>
      </p:sp>
      <p:sp>
        <p:nvSpPr>
          <p:cNvPr id="185347" name="Rectangle 3"/>
          <p:cNvSpPr>
            <a:spLocks noGrp="1" noChangeArrowheads="1"/>
          </p:cNvSpPr>
          <p:nvPr>
            <p:ph type="subTitle" idx="1"/>
          </p:nvPr>
        </p:nvSpPr>
        <p:spPr>
          <a:xfrm>
            <a:off x="323850" y="1557338"/>
            <a:ext cx="8496300" cy="5040312"/>
          </a:xfrm>
        </p:spPr>
        <p:txBody>
          <a:bodyPr rtlCol="0">
            <a:normAutofit/>
          </a:bodyPr>
          <a:lstStyle/>
          <a:p>
            <a:pPr algn="r" fontAlgn="auto">
              <a:spcAft>
                <a:spcPts val="0"/>
              </a:spcAft>
              <a:buFont typeface="Arial" pitchFamily="34" charset="0"/>
              <a:buNone/>
              <a:defRPr/>
            </a:pPr>
            <a:r>
              <a:rPr lang="fa-IR" smtClean="0"/>
              <a:t>سنجش ديدگاه ها و نگرش ها از امور کيفي هستند که ابزارهاي ويژه اي را در چهارچوب مقياس هاي اسمي-عددي براي اندازه گيري متغير ها طلب مي کند .محققان علوم اجتماعي و انساني سعي نموده اند براي سنجش نگرش ها ،تمايلات ،گرايش ها و آرزو ها اقدام به طراحي و ابداع ابزارهايي بنمايند که به عنوان طيف شهرت دارند .</a:t>
            </a:r>
          </a:p>
          <a:p>
            <a:pPr algn="r" fontAlgn="auto">
              <a:spcAft>
                <a:spcPts val="0"/>
              </a:spcAft>
              <a:buFont typeface="Arial" pitchFamily="34" charset="0"/>
              <a:buNone/>
              <a:defRPr/>
            </a:pPr>
            <a:r>
              <a:rPr lang="fa-IR" smtClean="0"/>
              <a:t>در اين جا به توضيح مختصر سه نوع از اين طيف ها مي پردازيم:</a:t>
            </a:r>
          </a:p>
          <a:p>
            <a:pPr algn="r" fontAlgn="auto">
              <a:spcAft>
                <a:spcPts val="0"/>
              </a:spcAft>
              <a:buFont typeface="Arial" pitchFamily="34" charset="0"/>
              <a:buNone/>
              <a:defRPr/>
            </a:pPr>
            <a:r>
              <a:rPr lang="fa-IR" smtClean="0"/>
              <a:t>بوگاردوس - ليکرت  - گاتمن  </a:t>
            </a:r>
            <a:endParaRPr lang="en-US" smtClean="0"/>
          </a:p>
        </p:txBody>
      </p:sp>
    </p:spTree>
  </p:cSld>
  <p:clrMapOvr>
    <a:masterClrMapping/>
  </p:clrMapOvr>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ctrTitle"/>
          </p:nvPr>
        </p:nvSpPr>
        <p:spPr>
          <a:xfrm>
            <a:off x="827088" y="260350"/>
            <a:ext cx="7772400" cy="720725"/>
          </a:xfrm>
        </p:spPr>
        <p:txBody>
          <a:bodyPr/>
          <a:lstStyle/>
          <a:p>
            <a:pPr algn="r"/>
            <a:r>
              <a:rPr lang="fa-IR" sz="3600" smtClean="0"/>
              <a:t>طيف بوگاردوس:</a:t>
            </a:r>
            <a:endParaRPr lang="en-US" sz="3600" smtClean="0"/>
          </a:p>
        </p:txBody>
      </p:sp>
      <p:sp>
        <p:nvSpPr>
          <p:cNvPr id="186371" name="Rectangle 3"/>
          <p:cNvSpPr>
            <a:spLocks noGrp="1" noChangeArrowheads="1"/>
          </p:cNvSpPr>
          <p:nvPr>
            <p:ph type="subTitle" idx="1"/>
          </p:nvPr>
        </p:nvSpPr>
        <p:spPr>
          <a:xfrm>
            <a:off x="323850" y="981075"/>
            <a:ext cx="8496300" cy="5472113"/>
          </a:xfrm>
        </p:spPr>
        <p:txBody>
          <a:bodyPr rtlCol="0">
            <a:normAutofit/>
          </a:bodyPr>
          <a:lstStyle/>
          <a:p>
            <a:pPr algn="r" fontAlgn="auto">
              <a:spcAft>
                <a:spcPts val="0"/>
              </a:spcAft>
              <a:buFont typeface="Arial" pitchFamily="34" charset="0"/>
              <a:buNone/>
              <a:defRPr/>
            </a:pPr>
            <a:r>
              <a:rPr lang="fa-IR" smtClean="0"/>
              <a:t>بوگاردوس اين طيف را که به طيف فاصله اجتماعي نيز معروف است در دانشگاه کاليفرنيا جنوبي طراحي کرد. بر اساس اين طيف سعي ميگردد ميزان پذيرش يا طرد يک فرد يا گروه به وسيله افراد يا گروه هاي ديگر مورد سنجش قرار گيرد.</a:t>
            </a:r>
          </a:p>
          <a:p>
            <a:pPr algn="r" fontAlgn="auto">
              <a:spcAft>
                <a:spcPts val="0"/>
              </a:spcAft>
              <a:buFont typeface="Arial" pitchFamily="34" charset="0"/>
              <a:buNone/>
              <a:defRPr/>
            </a:pPr>
            <a:r>
              <a:rPr lang="fa-IR" smtClean="0"/>
              <a:t>در اين طيف سه وضعيت به هفت درجه وجود دارد که فرد مي تواند تمايل يا عدم تمايل خود را نسبت به فرد يا موضوعي در يکي از درجات طيف مشخص کند .</a:t>
            </a:r>
          </a:p>
          <a:p>
            <a:pPr algn="r" fontAlgn="auto">
              <a:spcAft>
                <a:spcPts val="0"/>
              </a:spcAft>
              <a:buFont typeface="Arial" pitchFamily="34" charset="0"/>
              <a:buNone/>
              <a:defRPr/>
            </a:pPr>
            <a:endParaRPr lang="fa-IR" sz="1400" smtClean="0"/>
          </a:p>
          <a:p>
            <a:pPr algn="r" fontAlgn="auto">
              <a:spcAft>
                <a:spcPts val="0"/>
              </a:spcAft>
              <a:buFont typeface="Arial" pitchFamily="34" charset="0"/>
              <a:buNone/>
              <a:defRPr/>
            </a:pPr>
            <a:r>
              <a:rPr lang="fa-IR" sz="1400" smtClean="0"/>
              <a:t>           </a:t>
            </a:r>
            <a:r>
              <a:rPr lang="fa-IR" sz="1800" smtClean="0"/>
              <a:t>عدم تمايل                                         تمايل متوسط                               تمايل کامل</a:t>
            </a:r>
            <a:endParaRPr lang="en-US" sz="1400" smtClean="0"/>
          </a:p>
        </p:txBody>
      </p:sp>
      <p:sp>
        <p:nvSpPr>
          <p:cNvPr id="186372" name="Line 4"/>
          <p:cNvSpPr>
            <a:spLocks noChangeShapeType="1"/>
          </p:cNvSpPr>
          <p:nvPr/>
        </p:nvSpPr>
        <p:spPr bwMode="auto">
          <a:xfrm>
            <a:off x="1042988" y="6021388"/>
            <a:ext cx="7345362" cy="0"/>
          </a:xfrm>
          <a:prstGeom prst="line">
            <a:avLst/>
          </a:prstGeom>
          <a:noFill/>
          <a:ln w="9525">
            <a:solidFill>
              <a:schemeClr val="tx1"/>
            </a:solidFill>
            <a:round/>
            <a:headEnd/>
            <a:tailEnd/>
          </a:ln>
        </p:spPr>
        <p:txBody>
          <a:bodyPr/>
          <a:lstStyle/>
          <a:p>
            <a:endParaRPr lang="en-US"/>
          </a:p>
        </p:txBody>
      </p:sp>
      <p:sp>
        <p:nvSpPr>
          <p:cNvPr id="186373" name="AutoShape 5"/>
          <p:cNvSpPr>
            <a:spLocks noChangeArrowheads="1"/>
          </p:cNvSpPr>
          <p:nvPr/>
        </p:nvSpPr>
        <p:spPr bwMode="auto">
          <a:xfrm>
            <a:off x="971550" y="5949950"/>
            <a:ext cx="71438" cy="142875"/>
          </a:xfrm>
          <a:prstGeom prst="flowChartDecision">
            <a:avLst/>
          </a:prstGeom>
          <a:solidFill>
            <a:schemeClr val="accent1"/>
          </a:solidFill>
          <a:ln w="9525">
            <a:solidFill>
              <a:schemeClr val="tx1"/>
            </a:solidFill>
            <a:miter lim="800000"/>
            <a:headEnd/>
            <a:tailEnd/>
          </a:ln>
        </p:spPr>
        <p:txBody>
          <a:bodyPr wrap="none" anchor="ctr"/>
          <a:lstStyle/>
          <a:p>
            <a:endParaRPr lang="en-US"/>
          </a:p>
        </p:txBody>
      </p:sp>
      <p:sp>
        <p:nvSpPr>
          <p:cNvPr id="186374" name="AutoShape 6"/>
          <p:cNvSpPr>
            <a:spLocks noChangeArrowheads="1"/>
          </p:cNvSpPr>
          <p:nvPr/>
        </p:nvSpPr>
        <p:spPr bwMode="auto">
          <a:xfrm>
            <a:off x="5867400" y="5949950"/>
            <a:ext cx="71438" cy="142875"/>
          </a:xfrm>
          <a:prstGeom prst="flowChartDecision">
            <a:avLst/>
          </a:prstGeom>
          <a:solidFill>
            <a:schemeClr val="accent1"/>
          </a:solidFill>
          <a:ln w="9525">
            <a:solidFill>
              <a:schemeClr val="tx1"/>
            </a:solidFill>
            <a:miter lim="800000"/>
            <a:headEnd/>
            <a:tailEnd/>
          </a:ln>
        </p:spPr>
        <p:txBody>
          <a:bodyPr wrap="none" anchor="ctr"/>
          <a:lstStyle/>
          <a:p>
            <a:endParaRPr lang="en-US"/>
          </a:p>
        </p:txBody>
      </p:sp>
      <p:sp>
        <p:nvSpPr>
          <p:cNvPr id="186375" name="AutoShape 7"/>
          <p:cNvSpPr>
            <a:spLocks noChangeArrowheads="1"/>
          </p:cNvSpPr>
          <p:nvPr/>
        </p:nvSpPr>
        <p:spPr bwMode="auto">
          <a:xfrm>
            <a:off x="4500563" y="5949950"/>
            <a:ext cx="71437" cy="142875"/>
          </a:xfrm>
          <a:prstGeom prst="flowChartDecision">
            <a:avLst/>
          </a:prstGeom>
          <a:solidFill>
            <a:schemeClr val="accent1"/>
          </a:solidFill>
          <a:ln w="9525">
            <a:solidFill>
              <a:schemeClr val="tx1"/>
            </a:solidFill>
            <a:miter lim="800000"/>
            <a:headEnd/>
            <a:tailEnd/>
          </a:ln>
        </p:spPr>
        <p:txBody>
          <a:bodyPr wrap="none" anchor="ctr"/>
          <a:lstStyle/>
          <a:p>
            <a:endParaRPr lang="en-US"/>
          </a:p>
        </p:txBody>
      </p:sp>
      <p:sp>
        <p:nvSpPr>
          <p:cNvPr id="186376" name="AutoShape 8"/>
          <p:cNvSpPr>
            <a:spLocks noChangeArrowheads="1"/>
          </p:cNvSpPr>
          <p:nvPr/>
        </p:nvSpPr>
        <p:spPr bwMode="auto">
          <a:xfrm>
            <a:off x="3203575" y="5949950"/>
            <a:ext cx="71438" cy="142875"/>
          </a:xfrm>
          <a:prstGeom prst="flowChartDecision">
            <a:avLst/>
          </a:prstGeom>
          <a:solidFill>
            <a:schemeClr val="accent1"/>
          </a:solidFill>
          <a:ln w="9525">
            <a:solidFill>
              <a:schemeClr val="tx1"/>
            </a:solidFill>
            <a:miter lim="800000"/>
            <a:headEnd/>
            <a:tailEnd/>
          </a:ln>
        </p:spPr>
        <p:txBody>
          <a:bodyPr wrap="none" anchor="ctr"/>
          <a:lstStyle/>
          <a:p>
            <a:endParaRPr lang="en-US"/>
          </a:p>
        </p:txBody>
      </p:sp>
      <p:sp>
        <p:nvSpPr>
          <p:cNvPr id="186377" name="AutoShape 9"/>
          <p:cNvSpPr>
            <a:spLocks noChangeArrowheads="1"/>
          </p:cNvSpPr>
          <p:nvPr/>
        </p:nvSpPr>
        <p:spPr bwMode="auto">
          <a:xfrm>
            <a:off x="1979613" y="5949950"/>
            <a:ext cx="71437" cy="142875"/>
          </a:xfrm>
          <a:prstGeom prst="flowChartDecision">
            <a:avLst/>
          </a:prstGeom>
          <a:solidFill>
            <a:schemeClr val="accent1"/>
          </a:solidFill>
          <a:ln w="9525">
            <a:solidFill>
              <a:schemeClr val="tx1"/>
            </a:solidFill>
            <a:miter lim="800000"/>
            <a:headEnd/>
            <a:tailEnd/>
          </a:ln>
        </p:spPr>
        <p:txBody>
          <a:bodyPr wrap="none" anchor="ctr"/>
          <a:lstStyle/>
          <a:p>
            <a:endParaRPr lang="en-US"/>
          </a:p>
        </p:txBody>
      </p:sp>
      <p:sp>
        <p:nvSpPr>
          <p:cNvPr id="186378" name="AutoShape 10"/>
          <p:cNvSpPr>
            <a:spLocks noChangeArrowheads="1"/>
          </p:cNvSpPr>
          <p:nvPr/>
        </p:nvSpPr>
        <p:spPr bwMode="auto">
          <a:xfrm>
            <a:off x="7092950" y="5949950"/>
            <a:ext cx="71438" cy="142875"/>
          </a:xfrm>
          <a:prstGeom prst="flowChartDecision">
            <a:avLst/>
          </a:prstGeom>
          <a:solidFill>
            <a:schemeClr val="accent1"/>
          </a:solidFill>
          <a:ln w="9525">
            <a:solidFill>
              <a:schemeClr val="tx1"/>
            </a:solidFill>
            <a:miter lim="800000"/>
            <a:headEnd/>
            <a:tailEnd/>
          </a:ln>
        </p:spPr>
        <p:txBody>
          <a:bodyPr wrap="none" anchor="ctr"/>
          <a:lstStyle/>
          <a:p>
            <a:endParaRPr lang="en-US"/>
          </a:p>
        </p:txBody>
      </p:sp>
      <p:sp>
        <p:nvSpPr>
          <p:cNvPr id="186379" name="AutoShape 11"/>
          <p:cNvSpPr>
            <a:spLocks noChangeArrowheads="1"/>
          </p:cNvSpPr>
          <p:nvPr/>
        </p:nvSpPr>
        <p:spPr bwMode="auto">
          <a:xfrm>
            <a:off x="8316913" y="5949950"/>
            <a:ext cx="71437" cy="142875"/>
          </a:xfrm>
          <a:prstGeom prst="flowChartDecision">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ctrTitle"/>
          </p:nvPr>
        </p:nvSpPr>
        <p:spPr>
          <a:xfrm>
            <a:off x="827088" y="404813"/>
            <a:ext cx="7772400" cy="828675"/>
          </a:xfrm>
        </p:spPr>
        <p:txBody>
          <a:bodyPr/>
          <a:lstStyle/>
          <a:p>
            <a:pPr algn="r"/>
            <a:r>
              <a:rPr lang="fa-IR" sz="4000" smtClean="0"/>
              <a:t>طيف ليکرت</a:t>
            </a:r>
            <a:endParaRPr lang="en-US" sz="4000" smtClean="0"/>
          </a:p>
        </p:txBody>
      </p:sp>
      <p:sp>
        <p:nvSpPr>
          <p:cNvPr id="187395" name="Rectangle 3"/>
          <p:cNvSpPr>
            <a:spLocks noGrp="1" noChangeArrowheads="1"/>
          </p:cNvSpPr>
          <p:nvPr>
            <p:ph type="subTitle" idx="1"/>
          </p:nvPr>
        </p:nvSpPr>
        <p:spPr>
          <a:xfrm>
            <a:off x="395288" y="1268413"/>
            <a:ext cx="8424862" cy="5113337"/>
          </a:xfrm>
        </p:spPr>
        <p:txBody>
          <a:bodyPr rtlCol="0">
            <a:normAutofit/>
          </a:bodyPr>
          <a:lstStyle/>
          <a:p>
            <a:pPr algn="r" fontAlgn="auto">
              <a:spcAft>
                <a:spcPts val="0"/>
              </a:spcAft>
              <a:buFont typeface="Arial" pitchFamily="34" charset="0"/>
              <a:buNone/>
              <a:defRPr/>
            </a:pPr>
            <a:r>
              <a:rPr lang="fa-IR" sz="2800" smtClean="0"/>
              <a:t>اين طيف از پنج قسمت مساوي تشکيل شده است و محقق متناسب با موضوع تحقيق موضوع تحقيق تعدادي گويه در اختيار پاسخگو قرار مي دهد تا گرايش خود را درباره آن مشخص نمايد طيف از گرايش کاملا موافق با گرايش کاملا مخالف کشيده مي شود .</a:t>
            </a:r>
          </a:p>
          <a:p>
            <a:pPr algn="r" fontAlgn="auto">
              <a:spcAft>
                <a:spcPts val="0"/>
              </a:spcAft>
              <a:buFont typeface="Arial" pitchFamily="34" charset="0"/>
              <a:buNone/>
              <a:defRPr/>
            </a:pPr>
            <a:endParaRPr lang="fa-IR" sz="2800" smtClean="0"/>
          </a:p>
          <a:p>
            <a:pPr algn="r" fontAlgn="auto">
              <a:spcAft>
                <a:spcPts val="0"/>
              </a:spcAft>
              <a:buFont typeface="Arial" pitchFamily="34" charset="0"/>
              <a:buNone/>
              <a:defRPr/>
            </a:pPr>
            <a:r>
              <a:rPr lang="fa-IR" sz="1400" smtClean="0"/>
              <a:t>          </a:t>
            </a:r>
          </a:p>
          <a:p>
            <a:pPr algn="r" fontAlgn="auto">
              <a:spcAft>
                <a:spcPts val="0"/>
              </a:spcAft>
              <a:buFont typeface="Arial" pitchFamily="34" charset="0"/>
              <a:buNone/>
              <a:defRPr/>
            </a:pPr>
            <a:r>
              <a:rPr lang="fa-IR" sz="1400" smtClean="0"/>
              <a:t>                 </a:t>
            </a:r>
            <a:r>
              <a:rPr lang="fa-IR" sz="1600" smtClean="0"/>
              <a:t>کاملا موافق            موافق                     بي نظر                  مخالف                   کاملا مخالف</a:t>
            </a:r>
          </a:p>
          <a:p>
            <a:pPr algn="r" fontAlgn="auto">
              <a:spcAft>
                <a:spcPts val="0"/>
              </a:spcAft>
              <a:buFont typeface="Arial" pitchFamily="34" charset="0"/>
              <a:buNone/>
              <a:defRPr/>
            </a:pPr>
            <a:endParaRPr lang="fa-IR" sz="2800" smtClean="0"/>
          </a:p>
          <a:p>
            <a:pPr algn="r" fontAlgn="auto">
              <a:spcAft>
                <a:spcPts val="0"/>
              </a:spcAft>
              <a:buFont typeface="Arial" pitchFamily="34" charset="0"/>
              <a:buNone/>
              <a:defRPr/>
            </a:pPr>
            <a:r>
              <a:rPr lang="fa-IR" sz="2800" smtClean="0"/>
              <a:t>محقق به هر يک از قسمتها ي طيف شماره هايي از 1 تا 5 اختصاص ميدهد سپس نمره هر يک از عبارتها را محاسبه ميکند</a:t>
            </a:r>
            <a:endParaRPr lang="en-US" sz="2800" smtClean="0"/>
          </a:p>
        </p:txBody>
      </p:sp>
      <p:sp>
        <p:nvSpPr>
          <p:cNvPr id="187396" name="Line 4"/>
          <p:cNvSpPr>
            <a:spLocks noChangeShapeType="1"/>
          </p:cNvSpPr>
          <p:nvPr/>
        </p:nvSpPr>
        <p:spPr bwMode="auto">
          <a:xfrm>
            <a:off x="1547813" y="4365625"/>
            <a:ext cx="6264275" cy="0"/>
          </a:xfrm>
          <a:prstGeom prst="line">
            <a:avLst/>
          </a:prstGeom>
          <a:noFill/>
          <a:ln w="9525">
            <a:solidFill>
              <a:schemeClr val="tx1"/>
            </a:solidFill>
            <a:round/>
            <a:headEnd/>
            <a:tailEnd/>
          </a:ln>
        </p:spPr>
        <p:txBody>
          <a:bodyPr/>
          <a:lstStyle/>
          <a:p>
            <a:endParaRPr lang="en-US"/>
          </a:p>
        </p:txBody>
      </p:sp>
      <p:sp>
        <p:nvSpPr>
          <p:cNvPr id="187397" name="AutoShape 5"/>
          <p:cNvSpPr>
            <a:spLocks noChangeArrowheads="1"/>
          </p:cNvSpPr>
          <p:nvPr/>
        </p:nvSpPr>
        <p:spPr bwMode="auto">
          <a:xfrm>
            <a:off x="6227763" y="4292600"/>
            <a:ext cx="71437" cy="142875"/>
          </a:xfrm>
          <a:prstGeom prst="flowChartDecision">
            <a:avLst/>
          </a:prstGeom>
          <a:solidFill>
            <a:schemeClr val="accent1"/>
          </a:solidFill>
          <a:ln w="9525">
            <a:solidFill>
              <a:schemeClr val="tx1"/>
            </a:solidFill>
            <a:miter lim="800000"/>
            <a:headEnd/>
            <a:tailEnd/>
          </a:ln>
        </p:spPr>
        <p:txBody>
          <a:bodyPr wrap="none" anchor="ctr"/>
          <a:lstStyle/>
          <a:p>
            <a:pPr algn="ctr"/>
            <a:r>
              <a:rPr lang="fa-IR"/>
              <a:t> </a:t>
            </a:r>
            <a:endParaRPr lang="en-US"/>
          </a:p>
        </p:txBody>
      </p:sp>
      <p:sp>
        <p:nvSpPr>
          <p:cNvPr id="187398" name="AutoShape 6"/>
          <p:cNvSpPr>
            <a:spLocks noChangeArrowheads="1"/>
          </p:cNvSpPr>
          <p:nvPr/>
        </p:nvSpPr>
        <p:spPr bwMode="auto">
          <a:xfrm>
            <a:off x="4643438" y="4292600"/>
            <a:ext cx="71437" cy="142875"/>
          </a:xfrm>
          <a:prstGeom prst="flowChartDecision">
            <a:avLst/>
          </a:prstGeom>
          <a:solidFill>
            <a:schemeClr val="accent1"/>
          </a:solidFill>
          <a:ln w="9525">
            <a:solidFill>
              <a:schemeClr val="tx1"/>
            </a:solidFill>
            <a:miter lim="800000"/>
            <a:headEnd/>
            <a:tailEnd/>
          </a:ln>
        </p:spPr>
        <p:txBody>
          <a:bodyPr wrap="none" anchor="ctr"/>
          <a:lstStyle/>
          <a:p>
            <a:endParaRPr lang="en-US"/>
          </a:p>
        </p:txBody>
      </p:sp>
      <p:sp>
        <p:nvSpPr>
          <p:cNvPr id="187399" name="AutoShape 7"/>
          <p:cNvSpPr>
            <a:spLocks noChangeArrowheads="1"/>
          </p:cNvSpPr>
          <p:nvPr/>
        </p:nvSpPr>
        <p:spPr bwMode="auto">
          <a:xfrm>
            <a:off x="3059113" y="4292600"/>
            <a:ext cx="71437" cy="142875"/>
          </a:xfrm>
          <a:prstGeom prst="flowChartDecision">
            <a:avLst/>
          </a:prstGeom>
          <a:solidFill>
            <a:schemeClr val="accent1"/>
          </a:solidFill>
          <a:ln w="9525">
            <a:solidFill>
              <a:schemeClr val="tx1"/>
            </a:solidFill>
            <a:miter lim="800000"/>
            <a:headEnd/>
            <a:tailEnd/>
          </a:ln>
        </p:spPr>
        <p:txBody>
          <a:bodyPr wrap="none" anchor="ctr"/>
          <a:lstStyle/>
          <a:p>
            <a:endParaRPr lang="en-US"/>
          </a:p>
        </p:txBody>
      </p:sp>
      <p:sp>
        <p:nvSpPr>
          <p:cNvPr id="187400" name="AutoShape 8"/>
          <p:cNvSpPr>
            <a:spLocks noChangeArrowheads="1"/>
          </p:cNvSpPr>
          <p:nvPr/>
        </p:nvSpPr>
        <p:spPr bwMode="auto">
          <a:xfrm>
            <a:off x="1547813" y="4292600"/>
            <a:ext cx="71437" cy="142875"/>
          </a:xfrm>
          <a:prstGeom prst="flowChartDecision">
            <a:avLst/>
          </a:prstGeom>
          <a:solidFill>
            <a:schemeClr val="accent1"/>
          </a:solidFill>
          <a:ln w="9525">
            <a:solidFill>
              <a:schemeClr val="tx1"/>
            </a:solidFill>
            <a:miter lim="800000"/>
            <a:headEnd/>
            <a:tailEnd/>
          </a:ln>
        </p:spPr>
        <p:txBody>
          <a:bodyPr wrap="none" anchor="ctr"/>
          <a:lstStyle/>
          <a:p>
            <a:endParaRPr lang="en-US"/>
          </a:p>
        </p:txBody>
      </p:sp>
      <p:sp>
        <p:nvSpPr>
          <p:cNvPr id="187401" name="AutoShape 9"/>
          <p:cNvSpPr>
            <a:spLocks noChangeArrowheads="1"/>
          </p:cNvSpPr>
          <p:nvPr/>
        </p:nvSpPr>
        <p:spPr bwMode="auto">
          <a:xfrm>
            <a:off x="7740650" y="4292600"/>
            <a:ext cx="71438" cy="142875"/>
          </a:xfrm>
          <a:prstGeom prst="flowChartDecision">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ctrTitle"/>
          </p:nvPr>
        </p:nvSpPr>
        <p:spPr>
          <a:xfrm>
            <a:off x="755650" y="404813"/>
            <a:ext cx="7772400" cy="863600"/>
          </a:xfrm>
        </p:spPr>
        <p:txBody>
          <a:bodyPr/>
          <a:lstStyle/>
          <a:p>
            <a:pPr algn="r"/>
            <a:r>
              <a:rPr lang="fa-IR" sz="4000" smtClean="0"/>
              <a:t>طيف گاتمن :</a:t>
            </a:r>
            <a:endParaRPr lang="en-US" sz="4000" smtClean="0"/>
          </a:p>
        </p:txBody>
      </p:sp>
      <p:sp>
        <p:nvSpPr>
          <p:cNvPr id="188419" name="Rectangle 3"/>
          <p:cNvSpPr>
            <a:spLocks noGrp="1" noChangeArrowheads="1"/>
          </p:cNvSpPr>
          <p:nvPr>
            <p:ph type="subTitle" idx="1"/>
          </p:nvPr>
        </p:nvSpPr>
        <p:spPr>
          <a:xfrm>
            <a:off x="323850" y="1341438"/>
            <a:ext cx="8640763" cy="5256212"/>
          </a:xfrm>
        </p:spPr>
        <p:txBody>
          <a:bodyPr rtlCol="0">
            <a:normAutofit/>
          </a:bodyPr>
          <a:lstStyle/>
          <a:p>
            <a:pPr algn="r" fontAlgn="auto">
              <a:spcAft>
                <a:spcPts val="0"/>
              </a:spcAft>
              <a:buFont typeface="Arial" pitchFamily="34" charset="0"/>
              <a:buNone/>
              <a:defRPr/>
            </a:pPr>
            <a:r>
              <a:rPr lang="fa-IR" smtClean="0"/>
              <a:t>اين طيف محقق را قادر مي سازد که از روي نمره پاسخگو با دقت و با حداکثر 10 درصد خطا در کل نمونه بتواند عبارات مورد تاييد پاسخگو را دريابد . عبارات مقياس گاتمن داراي ويژگي هاي ترتيب پذيري و تجمع پذيري است .</a:t>
            </a:r>
          </a:p>
          <a:p>
            <a:pPr algn="r" fontAlgn="auto">
              <a:spcAft>
                <a:spcPts val="0"/>
              </a:spcAft>
              <a:buFont typeface="Arial" pitchFamily="34" charset="0"/>
              <a:buNone/>
              <a:defRPr/>
            </a:pPr>
            <a:r>
              <a:rPr lang="fa-IR" smtClean="0"/>
              <a:t>يعني عبارت ها از ترتيب منطقي برخوردار بوده درآغاز عبارتي قرار مي گيرد که مبين شديدترين حالت گرايش مثبت يا منفي باشد و در عبارات بعدي بتدريج از شدت آن کاسته مي شود .</a:t>
            </a:r>
            <a:endParaRPr lang="en-US" smtClean="0"/>
          </a:p>
        </p:txBody>
      </p:sp>
    </p:spTree>
  </p:cSld>
  <p:clrMapOvr>
    <a:masterClrMapping/>
  </p:clrMapOvr>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ctrTitle"/>
          </p:nvPr>
        </p:nvSpPr>
        <p:spPr>
          <a:xfrm>
            <a:off x="684213" y="260350"/>
            <a:ext cx="7772400" cy="792163"/>
          </a:xfrm>
        </p:spPr>
        <p:txBody>
          <a:bodyPr/>
          <a:lstStyle/>
          <a:p>
            <a:r>
              <a:rPr lang="fa-IR" sz="4000" smtClean="0"/>
              <a:t>روايي و پايايي ابزار سنجش</a:t>
            </a:r>
            <a:endParaRPr lang="en-US" sz="4000" smtClean="0"/>
          </a:p>
        </p:txBody>
      </p:sp>
      <p:sp>
        <p:nvSpPr>
          <p:cNvPr id="189443" name="Rectangle 3"/>
          <p:cNvSpPr>
            <a:spLocks noGrp="1" noChangeArrowheads="1"/>
          </p:cNvSpPr>
          <p:nvPr>
            <p:ph type="subTitle" idx="1"/>
          </p:nvPr>
        </p:nvSpPr>
        <p:spPr>
          <a:xfrm>
            <a:off x="0" y="1196975"/>
            <a:ext cx="8964613" cy="5327650"/>
          </a:xfrm>
        </p:spPr>
        <p:txBody>
          <a:bodyPr rtlCol="0">
            <a:normAutofit/>
          </a:bodyPr>
          <a:lstStyle/>
          <a:p>
            <a:pPr algn="r" fontAlgn="auto">
              <a:spcAft>
                <a:spcPts val="0"/>
              </a:spcAft>
              <a:buFont typeface="Arial" pitchFamily="34" charset="0"/>
              <a:buNone/>
              <a:defRPr/>
            </a:pPr>
            <a:r>
              <a:rPr lang="fa-IR" smtClean="0"/>
              <a:t>ابزار سنجش بايد از روايي و پايايي لازم برخوردار باشد تا محقق بتواند داده هاي متناسب با تحقيق را گردآوري نمايد و از طريق اين داده ها و تجزيه و تحليل آنها ، فرضيه هاي مورد نظر را بيازمايد و به سوال تحقيق پاسخ دهد . ابزار سنجش و آزمونهاي استاندارد و ميزان شده معمولا از روايي و پايايي مناسبي برخوردارند ؛ از اين رو محققان مي توانند آنها را با اطمينان به کار گيرند ؛ ولي ابزار محقق ساخته فاقد چنين اطميناني است و محقق بايد از روايي و پايايي آنها اطمينان حاصل کند. </a:t>
            </a:r>
            <a:r>
              <a:rPr lang="en-US" smtClean="0"/>
              <a:t> </a:t>
            </a:r>
            <a:r>
              <a:rPr lang="fa-IR" smtClean="0"/>
              <a:t> </a:t>
            </a:r>
            <a:endParaRPr lang="en-US" smtClean="0"/>
          </a:p>
        </p:txBody>
      </p:sp>
    </p:spTree>
  </p:cSld>
  <p:clrMapOvr>
    <a:masterClrMapping/>
  </p:clrMapOvr>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ctrTitle"/>
          </p:nvPr>
        </p:nvSpPr>
        <p:spPr>
          <a:xfrm>
            <a:off x="685800" y="188913"/>
            <a:ext cx="7772400" cy="971550"/>
          </a:xfrm>
        </p:spPr>
        <p:txBody>
          <a:bodyPr/>
          <a:lstStyle/>
          <a:p>
            <a:r>
              <a:rPr lang="fa-IR" smtClean="0"/>
              <a:t>روايي ابزار سنجش</a:t>
            </a:r>
            <a:endParaRPr lang="en-US" smtClean="0"/>
          </a:p>
        </p:txBody>
      </p:sp>
      <p:sp>
        <p:nvSpPr>
          <p:cNvPr id="190467" name="Rectangle 3"/>
          <p:cNvSpPr>
            <a:spLocks noGrp="1" noChangeArrowheads="1"/>
          </p:cNvSpPr>
          <p:nvPr>
            <p:ph type="subTitle" idx="1"/>
          </p:nvPr>
        </p:nvSpPr>
        <p:spPr>
          <a:xfrm>
            <a:off x="323850" y="1125538"/>
            <a:ext cx="8496300" cy="5256212"/>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منظور از روايي اين است که مقياس و محتواي ابزار يا سوالات </a:t>
            </a:r>
          </a:p>
          <a:p>
            <a:pPr algn="r" fontAlgn="auto">
              <a:spcAft>
                <a:spcPts val="0"/>
              </a:spcAft>
              <a:buFont typeface="Arial" pitchFamily="34" charset="0"/>
              <a:buNone/>
              <a:defRPr/>
            </a:pPr>
            <a:r>
              <a:rPr lang="fa-IR" smtClean="0"/>
              <a:t>مندرج در ابزار دقيقا متغيرها و موضوع مورد مطالعه را بسنجد؛يعني اينکه بخشي از داده هاي مورد نياز در رابطه با سنجش متغيرها در محتواي ابزار حذف نشده باشد يا به عبارت ديگر ، عين واقعيت را بخوبي نشان دهد.</a:t>
            </a:r>
            <a:endParaRPr lang="en-US"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a:xfrm>
            <a:off x="684213" y="333375"/>
            <a:ext cx="7772400" cy="1736725"/>
          </a:xfrm>
        </p:spPr>
        <p:txBody>
          <a:bodyPr/>
          <a:lstStyle/>
          <a:p>
            <a:r>
              <a:rPr lang="fa-IR" sz="4800" smtClean="0"/>
              <a:t>هدف از آموزش روش تحقيق علمي</a:t>
            </a:r>
            <a:endParaRPr lang="en-US" sz="4800" smtClean="0"/>
          </a:p>
        </p:txBody>
      </p:sp>
      <p:sp>
        <p:nvSpPr>
          <p:cNvPr id="25603" name="Rectangle 3"/>
          <p:cNvSpPr>
            <a:spLocks noGrp="1" noChangeArrowheads="1"/>
          </p:cNvSpPr>
          <p:nvPr>
            <p:ph type="subTitle" idx="1"/>
          </p:nvPr>
        </p:nvSpPr>
        <p:spPr>
          <a:xfrm>
            <a:off x="1116013" y="2636838"/>
            <a:ext cx="6688137" cy="3313112"/>
          </a:xfrm>
        </p:spPr>
        <p:txBody>
          <a:bodyPr rtlCol="0">
            <a:normAutofit lnSpcReduction="10000"/>
          </a:bodyPr>
          <a:lstStyle/>
          <a:p>
            <a:pPr marL="609600" indent="-609600" fontAlgn="auto">
              <a:lnSpc>
                <a:spcPct val="80000"/>
              </a:lnSpc>
              <a:spcAft>
                <a:spcPts val="0"/>
              </a:spcAft>
              <a:buFont typeface="Wingdings" pitchFamily="2" charset="2"/>
              <a:buAutoNum type="arabicPeriod"/>
              <a:defRPr/>
            </a:pPr>
            <a:r>
              <a:rPr lang="fa-IR" smtClean="0"/>
              <a:t>-فراگيري روش وصول به حقايق و کشف مجهولات</a:t>
            </a:r>
            <a:endParaRPr lang="en-US" smtClean="0"/>
          </a:p>
          <a:p>
            <a:pPr marL="609600" indent="-609600" fontAlgn="auto">
              <a:lnSpc>
                <a:spcPct val="80000"/>
              </a:lnSpc>
              <a:spcAft>
                <a:spcPts val="0"/>
              </a:spcAft>
              <a:buFont typeface="Wingdings" pitchFamily="2" charset="2"/>
              <a:buAutoNum type="arabicPeriod"/>
              <a:defRPr/>
            </a:pPr>
            <a:endParaRPr lang="fa-IR" smtClean="0"/>
          </a:p>
          <a:p>
            <a:pPr marL="609600" indent="-609600" fontAlgn="auto">
              <a:lnSpc>
                <a:spcPct val="80000"/>
              </a:lnSpc>
              <a:spcAft>
                <a:spcPts val="0"/>
              </a:spcAft>
              <a:buFont typeface="Wingdings" pitchFamily="2" charset="2"/>
              <a:buAutoNum type="arabicPeriod"/>
              <a:defRPr/>
            </a:pPr>
            <a:r>
              <a:rPr lang="fa-IR" smtClean="0"/>
              <a:t>-کسب مهارت لازم براي اجراي پروژه هاي تحقيقاتي</a:t>
            </a:r>
            <a:endParaRPr lang="en-US" smtClean="0"/>
          </a:p>
          <a:p>
            <a:pPr marL="609600" indent="-609600" fontAlgn="auto">
              <a:lnSpc>
                <a:spcPct val="80000"/>
              </a:lnSpc>
              <a:spcAft>
                <a:spcPts val="0"/>
              </a:spcAft>
              <a:buFont typeface="Wingdings" pitchFamily="2" charset="2"/>
              <a:buAutoNum type="arabicPeriod"/>
              <a:defRPr/>
            </a:pPr>
            <a:endParaRPr lang="fa-IR" smtClean="0"/>
          </a:p>
          <a:p>
            <a:pPr marL="609600" indent="-609600" fontAlgn="auto">
              <a:lnSpc>
                <a:spcPct val="80000"/>
              </a:lnSpc>
              <a:spcAft>
                <a:spcPts val="0"/>
              </a:spcAft>
              <a:buFont typeface="Wingdings" pitchFamily="2" charset="2"/>
              <a:buAutoNum type="arabicPeriod"/>
              <a:defRPr/>
            </a:pPr>
            <a:r>
              <a:rPr lang="fa-IR" smtClean="0"/>
              <a:t>-کسب مهارت لازم براي تهيه پايان نامه هاي تحصيلي</a:t>
            </a:r>
            <a:endParaRPr lang="en-US" smtClean="0"/>
          </a:p>
        </p:txBody>
      </p:sp>
    </p:spTree>
  </p:cSld>
  <p:clrMapOvr>
    <a:masterClrMapping/>
  </p:clrMapOvr>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ctrTitle"/>
          </p:nvPr>
        </p:nvSpPr>
        <p:spPr>
          <a:xfrm>
            <a:off x="684213" y="333375"/>
            <a:ext cx="7772400" cy="1044575"/>
          </a:xfrm>
        </p:spPr>
        <p:txBody>
          <a:bodyPr/>
          <a:lstStyle/>
          <a:p>
            <a:r>
              <a:rPr lang="fa-IR" smtClean="0"/>
              <a:t>پايايي ابزار سنجش</a:t>
            </a:r>
            <a:endParaRPr lang="en-US" smtClean="0"/>
          </a:p>
        </p:txBody>
      </p:sp>
      <p:sp>
        <p:nvSpPr>
          <p:cNvPr id="191491" name="Rectangle 3"/>
          <p:cNvSpPr>
            <a:spLocks noGrp="1" noChangeArrowheads="1"/>
          </p:cNvSpPr>
          <p:nvPr>
            <p:ph type="subTitle" idx="1"/>
          </p:nvPr>
        </p:nvSpPr>
        <p:spPr>
          <a:xfrm>
            <a:off x="250825" y="1628775"/>
            <a:ext cx="8893175" cy="4824413"/>
          </a:xfrm>
        </p:spPr>
        <p:txBody>
          <a:bodyPr rtlCol="0">
            <a:normAutofit/>
          </a:bodyPr>
          <a:lstStyle/>
          <a:p>
            <a:pPr algn="r" fontAlgn="auto">
              <a:spcAft>
                <a:spcPts val="0"/>
              </a:spcAft>
              <a:buFont typeface="Arial" pitchFamily="34" charset="0"/>
              <a:buNone/>
              <a:defRPr/>
            </a:pPr>
            <a:r>
              <a:rPr lang="fa-IR" smtClean="0"/>
              <a:t>پايايي ابزار که از آن به اعتبار ،دقت ، و اعتمادپذيري نيز تعبير مي شود، عبارتست از اينکه اگر يک وسيله اندازه گيري که براي سنجش متغير و صفتي ساخته شده در شرايط مشابه در زمان يا مکان ديگر مورد استفاده قرار گيرد ، نتايج مشابهي از آن حاصل شود .</a:t>
            </a:r>
            <a:endParaRPr lang="en-US" smtClean="0"/>
          </a:p>
        </p:txBody>
      </p:sp>
    </p:spTree>
  </p:cSld>
  <p:clrMapOvr>
    <a:masterClrMapping/>
  </p:clrMapOvr>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ctrTitle"/>
          </p:nvPr>
        </p:nvSpPr>
        <p:spPr>
          <a:xfrm>
            <a:off x="685800" y="333375"/>
            <a:ext cx="7772400" cy="971550"/>
          </a:xfrm>
        </p:spPr>
        <p:txBody>
          <a:bodyPr/>
          <a:lstStyle/>
          <a:p>
            <a:pPr algn="r"/>
            <a:r>
              <a:rPr lang="fa-IR" sz="3600" smtClean="0"/>
              <a:t>عواملي که بر پايايي و روايي ابزار سنجش اثر منفي دارد:</a:t>
            </a:r>
            <a:endParaRPr lang="en-US" sz="3600" smtClean="0"/>
          </a:p>
        </p:txBody>
      </p:sp>
      <p:sp>
        <p:nvSpPr>
          <p:cNvPr id="192515" name="Rectangle 3"/>
          <p:cNvSpPr>
            <a:spLocks noGrp="1" noChangeArrowheads="1"/>
          </p:cNvSpPr>
          <p:nvPr>
            <p:ph type="subTitle" idx="1"/>
          </p:nvPr>
        </p:nvSpPr>
        <p:spPr>
          <a:xfrm>
            <a:off x="611188" y="1412875"/>
            <a:ext cx="7848600" cy="5111750"/>
          </a:xfrm>
        </p:spPr>
        <p:txBody>
          <a:bodyPr rtlCol="0">
            <a:normAutofit/>
          </a:bodyPr>
          <a:lstStyle/>
          <a:p>
            <a:pPr algn="r" fontAlgn="auto">
              <a:spcAft>
                <a:spcPts val="0"/>
              </a:spcAft>
              <a:buFont typeface="Arial" pitchFamily="34" charset="0"/>
              <a:buNone/>
              <a:defRPr/>
            </a:pPr>
            <a:r>
              <a:rPr lang="fa-IR" smtClean="0"/>
              <a:t>-تعريف نشدن اصطلاحات</a:t>
            </a:r>
          </a:p>
          <a:p>
            <a:pPr algn="r" fontAlgn="auto">
              <a:spcAft>
                <a:spcPts val="0"/>
              </a:spcAft>
              <a:buFont typeface="Arial" pitchFamily="34" charset="0"/>
              <a:buNone/>
              <a:defRPr/>
            </a:pPr>
            <a:r>
              <a:rPr lang="fa-IR" smtClean="0"/>
              <a:t>-عدم توجيه پرسشگران</a:t>
            </a:r>
          </a:p>
          <a:p>
            <a:pPr algn="r" fontAlgn="auto">
              <a:spcAft>
                <a:spcPts val="0"/>
              </a:spcAft>
              <a:buFont typeface="Arial" pitchFamily="34" charset="0"/>
              <a:buNone/>
              <a:defRPr/>
            </a:pPr>
            <a:r>
              <a:rPr lang="fa-IR" smtClean="0"/>
              <a:t>-عدم تجانس و همگوني پاسخگويان</a:t>
            </a:r>
          </a:p>
          <a:p>
            <a:pPr algn="r" fontAlgn="auto">
              <a:spcAft>
                <a:spcPts val="0"/>
              </a:spcAft>
              <a:buFont typeface="Arial" pitchFamily="34" charset="0"/>
              <a:buNone/>
              <a:defRPr/>
            </a:pPr>
            <a:r>
              <a:rPr lang="fa-IR" smtClean="0"/>
              <a:t>-تغيير شرايط و زمينه هاي اجراي پرسشگري</a:t>
            </a:r>
          </a:p>
          <a:p>
            <a:pPr algn="r" fontAlgn="auto">
              <a:spcAft>
                <a:spcPts val="0"/>
              </a:spcAft>
              <a:buFont typeface="Arial" pitchFamily="34" charset="0"/>
              <a:buNone/>
              <a:defRPr/>
            </a:pPr>
            <a:r>
              <a:rPr lang="fa-IR" smtClean="0"/>
              <a:t>-وضعيت ظاهري</a:t>
            </a:r>
          </a:p>
          <a:p>
            <a:pPr algn="r" fontAlgn="auto">
              <a:spcAft>
                <a:spcPts val="0"/>
              </a:spcAft>
              <a:buFont typeface="Arial" pitchFamily="34" charset="0"/>
              <a:buNone/>
              <a:defRPr/>
            </a:pPr>
            <a:r>
              <a:rPr lang="fa-IR" smtClean="0"/>
              <a:t>-عدم تناسب مراحل مختلف فرايند تحقيق</a:t>
            </a:r>
            <a:endParaRPr lang="en-US" smtClean="0"/>
          </a:p>
        </p:txBody>
      </p:sp>
    </p:spTree>
  </p:cSld>
  <p:clrMapOvr>
    <a:masterClrMapping/>
  </p:clrMapOvr>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ctrTitle"/>
          </p:nvPr>
        </p:nvSpPr>
        <p:spPr>
          <a:xfrm>
            <a:off x="685800" y="260350"/>
            <a:ext cx="7772400" cy="1187450"/>
          </a:xfrm>
        </p:spPr>
        <p:txBody>
          <a:bodyPr/>
          <a:lstStyle/>
          <a:p>
            <a:pPr algn="r"/>
            <a:r>
              <a:rPr lang="fa-IR" sz="3200" smtClean="0"/>
              <a:t>محققان براي اطمينان از روايي و پايايي ابزار از روشهاي مختلفي استفاده مي کنند :</a:t>
            </a:r>
            <a:endParaRPr lang="en-US" sz="3200" smtClean="0"/>
          </a:p>
        </p:txBody>
      </p:sp>
      <p:sp>
        <p:nvSpPr>
          <p:cNvPr id="193539" name="Rectangle 3"/>
          <p:cNvSpPr>
            <a:spLocks noGrp="1" noChangeArrowheads="1"/>
          </p:cNvSpPr>
          <p:nvPr>
            <p:ph type="subTitle" idx="1"/>
          </p:nvPr>
        </p:nvSpPr>
        <p:spPr>
          <a:xfrm>
            <a:off x="611188" y="1484313"/>
            <a:ext cx="7848600" cy="4968875"/>
          </a:xfrm>
        </p:spPr>
        <p:txBody>
          <a:bodyPr rtlCol="0">
            <a:normAutofit/>
          </a:bodyPr>
          <a:lstStyle/>
          <a:p>
            <a:pPr algn="r" fontAlgn="auto">
              <a:spcAft>
                <a:spcPts val="0"/>
              </a:spcAft>
              <a:buFont typeface="Arial" pitchFamily="34" charset="0"/>
              <a:buNone/>
              <a:defRPr/>
            </a:pPr>
            <a:r>
              <a:rPr lang="fa-IR" smtClean="0"/>
              <a:t>الف ) استفاده از روش هاي دوگانه و موازي</a:t>
            </a:r>
          </a:p>
          <a:p>
            <a:pPr algn="r" fontAlgn="auto">
              <a:spcAft>
                <a:spcPts val="0"/>
              </a:spcAft>
              <a:buFont typeface="Arial" pitchFamily="34" charset="0"/>
              <a:buNone/>
              <a:defRPr/>
            </a:pPr>
            <a:r>
              <a:rPr lang="fa-IR" smtClean="0"/>
              <a:t>ب  ) استفاده از روش مقايسه با معيار</a:t>
            </a:r>
          </a:p>
          <a:p>
            <a:pPr algn="r" fontAlgn="auto">
              <a:spcAft>
                <a:spcPts val="0"/>
              </a:spcAft>
              <a:buFont typeface="Arial" pitchFamily="34" charset="0"/>
              <a:buNone/>
              <a:defRPr/>
            </a:pPr>
            <a:r>
              <a:rPr lang="fa-IR" smtClean="0"/>
              <a:t> ج ) استفاده از روش پيش آزمون</a:t>
            </a:r>
            <a:endParaRPr lang="en-US" smtClean="0"/>
          </a:p>
        </p:txBody>
      </p:sp>
    </p:spTree>
  </p:cSld>
  <p:clrMapOvr>
    <a:masterClrMapping/>
  </p:clrMapOvr>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ctrTitle"/>
          </p:nvPr>
        </p:nvSpPr>
        <p:spPr>
          <a:xfrm>
            <a:off x="685800" y="404813"/>
            <a:ext cx="7772400" cy="828675"/>
          </a:xfrm>
        </p:spPr>
        <p:txBody>
          <a:bodyPr/>
          <a:lstStyle/>
          <a:p>
            <a:pPr algn="r"/>
            <a:r>
              <a:rPr lang="fa-IR" sz="3600" smtClean="0"/>
              <a:t>الف ) استفاده از روش هاي دوگانه و موازي</a:t>
            </a:r>
            <a:endParaRPr lang="en-US" sz="3600" smtClean="0"/>
          </a:p>
        </p:txBody>
      </p:sp>
      <p:sp>
        <p:nvSpPr>
          <p:cNvPr id="194563" name="Rectangle 3"/>
          <p:cNvSpPr>
            <a:spLocks noGrp="1" noChangeArrowheads="1"/>
          </p:cNvSpPr>
          <p:nvPr>
            <p:ph type="subTitle" idx="1"/>
          </p:nvPr>
        </p:nvSpPr>
        <p:spPr>
          <a:xfrm>
            <a:off x="827088" y="1268413"/>
            <a:ext cx="7416800" cy="5113337"/>
          </a:xfrm>
        </p:spPr>
        <p:txBody>
          <a:bodyPr rtlCol="0">
            <a:normAutofit/>
          </a:bodyPr>
          <a:lstStyle/>
          <a:p>
            <a:pPr algn="r" fontAlgn="auto">
              <a:spcAft>
                <a:spcPts val="0"/>
              </a:spcAft>
              <a:buFont typeface="Arial" pitchFamily="34" charset="0"/>
              <a:buNone/>
              <a:defRPr/>
            </a:pPr>
            <a:r>
              <a:rPr lang="fa-IR" smtClean="0"/>
              <a:t>در اين روش محقق مي تواند يک ابزار را در دو زمان </a:t>
            </a:r>
          </a:p>
          <a:p>
            <a:pPr algn="r" fontAlgn="auto">
              <a:spcAft>
                <a:spcPts val="0"/>
              </a:spcAft>
              <a:buFont typeface="Arial" pitchFamily="34" charset="0"/>
              <a:buNone/>
              <a:defRPr/>
            </a:pPr>
            <a:r>
              <a:rPr lang="fa-IR" smtClean="0"/>
              <a:t>يا دو مکان به مورد اجرا گذارد؛يعني اينکه در يک زمان دو گروه نمونه متجانس را انتخاب کند و ابزار را درباره آن ها به کار گيرد . يا اينکه ابزار را در دو گروه متجانس ولي متفاوت از حيث زمان و مکان مورد استفاده قرار دهد . سپس مي تواند نتايج حاصل را با يکديگر مقايسه نموده، ضريب هبستگي آنها را محاسبه کند .</a:t>
            </a:r>
            <a:endParaRPr lang="en-US" smtClean="0"/>
          </a:p>
        </p:txBody>
      </p:sp>
    </p:spTree>
  </p:cSld>
  <p:clrMapOvr>
    <a:masterClrMapping/>
  </p:clrMapOvr>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ctrTitle"/>
          </p:nvPr>
        </p:nvSpPr>
        <p:spPr>
          <a:xfrm>
            <a:off x="685800" y="549275"/>
            <a:ext cx="7772400" cy="755650"/>
          </a:xfrm>
        </p:spPr>
        <p:txBody>
          <a:bodyPr/>
          <a:lstStyle/>
          <a:p>
            <a:pPr algn="r"/>
            <a:r>
              <a:rPr lang="fa-IR" sz="3600" smtClean="0"/>
              <a:t>ب  ) استفاده از روش مقايسه با معيار</a:t>
            </a:r>
            <a:endParaRPr lang="en-US" sz="3600" smtClean="0"/>
          </a:p>
        </p:txBody>
      </p:sp>
      <p:sp>
        <p:nvSpPr>
          <p:cNvPr id="195587" name="Rectangle 3"/>
          <p:cNvSpPr>
            <a:spLocks noGrp="1" noChangeArrowheads="1"/>
          </p:cNvSpPr>
          <p:nvPr>
            <p:ph type="subTitle" idx="1"/>
          </p:nvPr>
        </p:nvSpPr>
        <p:spPr>
          <a:xfrm>
            <a:off x="539750" y="1484313"/>
            <a:ext cx="8135938" cy="4968875"/>
          </a:xfrm>
        </p:spPr>
        <p:txBody>
          <a:bodyPr rtlCol="0">
            <a:normAutofit/>
          </a:bodyPr>
          <a:lstStyle/>
          <a:p>
            <a:pPr algn="r" fontAlgn="auto">
              <a:spcAft>
                <a:spcPts val="0"/>
              </a:spcAft>
              <a:buFont typeface="Arial" pitchFamily="34" charset="0"/>
              <a:buNone/>
              <a:defRPr/>
            </a:pPr>
            <a:r>
              <a:rPr lang="fa-IR" smtClean="0"/>
              <a:t>در اين روش محقق نياز به معيار و محک دارد که بتواند نتايج حاصل از ابزار را با آن مقايسه نموده و بسنجد.معيارها</a:t>
            </a:r>
          </a:p>
          <a:p>
            <a:pPr algn="r" fontAlgn="auto">
              <a:spcAft>
                <a:spcPts val="0"/>
              </a:spcAft>
              <a:buFont typeface="Arial" pitchFamily="34" charset="0"/>
              <a:buNone/>
              <a:defRPr/>
            </a:pPr>
            <a:r>
              <a:rPr lang="fa-IR" smtClean="0"/>
              <a:t>و محک ها معمولا مشکل ساخته مي شوند و کمتر وجود دارند ،ولي در مواردي  که موجود هستند محقق مي تواند از آنها استفاده کند .</a:t>
            </a:r>
            <a:endParaRPr lang="en-US" smtClean="0"/>
          </a:p>
        </p:txBody>
      </p:sp>
    </p:spTree>
  </p:cSld>
  <p:clrMapOvr>
    <a:masterClrMapping/>
  </p:clrMapOvr>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ctrTitle"/>
          </p:nvPr>
        </p:nvSpPr>
        <p:spPr>
          <a:xfrm>
            <a:off x="685800" y="404813"/>
            <a:ext cx="7772400" cy="1116012"/>
          </a:xfrm>
        </p:spPr>
        <p:txBody>
          <a:bodyPr/>
          <a:lstStyle/>
          <a:p>
            <a:pPr algn="r"/>
            <a:r>
              <a:rPr lang="fa-IR" sz="4000" smtClean="0"/>
              <a:t>ج ) استفاده از روش پيش آزمون</a:t>
            </a:r>
            <a:endParaRPr lang="en-US" sz="4000" smtClean="0"/>
          </a:p>
        </p:txBody>
      </p:sp>
      <p:sp>
        <p:nvSpPr>
          <p:cNvPr id="196611" name="Rectangle 3"/>
          <p:cNvSpPr>
            <a:spLocks noGrp="1" noChangeArrowheads="1"/>
          </p:cNvSpPr>
          <p:nvPr>
            <p:ph type="subTitle" idx="1"/>
          </p:nvPr>
        </p:nvSpPr>
        <p:spPr>
          <a:xfrm>
            <a:off x="611188" y="1484313"/>
            <a:ext cx="7848600" cy="4968875"/>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از طريق اين روش مسائل مختلف فرايند تحقيق مورد بررسي مقدماتي قرار مي گيرد که يکي از اين موارد روايي و پايايي ابزار سنجش است.</a:t>
            </a:r>
            <a:endParaRPr lang="en-US" smtClean="0"/>
          </a:p>
        </p:txBody>
      </p:sp>
    </p:spTree>
  </p:cSld>
  <p:clrMapOvr>
    <a:masterClrMapping/>
  </p:clrMapOvr>
  <p:transition/>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subTitle" idx="1"/>
          </p:nvPr>
        </p:nvSpPr>
        <p:spPr>
          <a:xfrm>
            <a:off x="539750" y="188913"/>
            <a:ext cx="8208963" cy="6192837"/>
          </a:xfrm>
        </p:spPr>
        <p:txBody>
          <a:bodyPr rtlCol="0">
            <a:normAutofit/>
          </a:bodyPr>
          <a:lstStyle/>
          <a:p>
            <a:pPr algn="r" fontAlgn="auto">
              <a:lnSpc>
                <a:spcPct val="90000"/>
              </a:lnSpc>
              <a:spcAft>
                <a:spcPts val="0"/>
              </a:spcAft>
              <a:buFont typeface="Arial" pitchFamily="34" charset="0"/>
              <a:buNone/>
              <a:defRPr/>
            </a:pPr>
            <a:r>
              <a:rPr lang="fa-IR" smtClean="0"/>
              <a:t>نتايج کار يک تحقيق آزمايشي يا پيش آزمون مي تواند فوايد زير را داشته باشد :</a:t>
            </a:r>
          </a:p>
          <a:p>
            <a:pPr algn="r" fontAlgn="auto">
              <a:lnSpc>
                <a:spcPct val="90000"/>
              </a:lnSpc>
              <a:spcAft>
                <a:spcPts val="0"/>
              </a:spcAft>
              <a:buFont typeface="Arial" pitchFamily="34" charset="0"/>
              <a:buNone/>
              <a:defRPr/>
            </a:pPr>
            <a:r>
              <a:rPr lang="fa-IR" smtClean="0"/>
              <a:t>-آگاهي از صفات جامعه مورد مطالعه بويژه زماني که پارامترهاي جامعه در اختيار نيست.</a:t>
            </a:r>
          </a:p>
          <a:p>
            <a:pPr algn="r" fontAlgn="auto">
              <a:lnSpc>
                <a:spcPct val="90000"/>
              </a:lnSpc>
              <a:spcAft>
                <a:spcPts val="0"/>
              </a:spcAft>
              <a:buFont typeface="Arial" pitchFamily="34" charset="0"/>
              <a:buNone/>
              <a:defRPr/>
            </a:pPr>
            <a:r>
              <a:rPr lang="fa-IR" smtClean="0"/>
              <a:t>-برآورد حجم نمونه يا ارزيابي تعداد نمونه هاي در نظر گرفته شده از طريق به کارگيري شاخص ها و نشانه هاي به دست آمده از جامعه به روش پيش آزمون</a:t>
            </a:r>
          </a:p>
          <a:p>
            <a:pPr algn="r" fontAlgn="auto">
              <a:lnSpc>
                <a:spcPct val="90000"/>
              </a:lnSpc>
              <a:spcAft>
                <a:spcPts val="0"/>
              </a:spcAft>
              <a:buFont typeface="Arial" pitchFamily="34" charset="0"/>
              <a:buNone/>
              <a:defRPr/>
            </a:pPr>
            <a:r>
              <a:rPr lang="fa-IR" smtClean="0"/>
              <a:t>-اصلاح روش گردآوري اطلاعات</a:t>
            </a:r>
          </a:p>
          <a:p>
            <a:pPr algn="r" fontAlgn="auto">
              <a:lnSpc>
                <a:spcPct val="90000"/>
              </a:lnSpc>
              <a:spcAft>
                <a:spcPts val="0"/>
              </a:spcAft>
              <a:buFont typeface="Arial" pitchFamily="34" charset="0"/>
              <a:buNone/>
              <a:defRPr/>
            </a:pPr>
            <a:r>
              <a:rPr lang="fa-IR" smtClean="0"/>
              <a:t>-اصلاح ابزار سنجش</a:t>
            </a:r>
          </a:p>
          <a:p>
            <a:pPr algn="r" fontAlgn="auto">
              <a:lnSpc>
                <a:spcPct val="90000"/>
              </a:lnSpc>
              <a:spcAft>
                <a:spcPts val="0"/>
              </a:spcAft>
              <a:buFont typeface="Arial" pitchFamily="34" charset="0"/>
              <a:buNone/>
              <a:defRPr/>
            </a:pPr>
            <a:r>
              <a:rPr lang="fa-IR" smtClean="0"/>
              <a:t>-اصلاح روش استخراج ،طبقه بندي و تجزيه و تحليل</a:t>
            </a:r>
          </a:p>
          <a:p>
            <a:pPr algn="r" fontAlgn="auto">
              <a:lnSpc>
                <a:spcPct val="90000"/>
              </a:lnSpc>
              <a:spcAft>
                <a:spcPts val="0"/>
              </a:spcAft>
              <a:buFont typeface="Arial" pitchFamily="34" charset="0"/>
              <a:buNone/>
              <a:defRPr/>
            </a:pPr>
            <a:r>
              <a:rPr lang="fa-IR" smtClean="0"/>
              <a:t>ا-طلاع از پاسخ هاي مورد انتظار</a:t>
            </a:r>
          </a:p>
          <a:p>
            <a:pPr algn="r" fontAlgn="auto">
              <a:lnSpc>
                <a:spcPct val="90000"/>
              </a:lnSpc>
              <a:spcAft>
                <a:spcPts val="0"/>
              </a:spcAft>
              <a:buFont typeface="Arial" pitchFamily="34" charset="0"/>
              <a:buNone/>
              <a:defRPr/>
            </a:pPr>
            <a:r>
              <a:rPr lang="fa-IR" smtClean="0"/>
              <a:t>-اصلاح روشهاي مصاحبه و مشاهده</a:t>
            </a:r>
            <a:endParaRPr lang="en-US" smtClean="0"/>
          </a:p>
        </p:txBody>
      </p:sp>
    </p:spTree>
  </p:cSld>
  <p:clrMapOvr>
    <a:masterClrMapping/>
  </p:clrMapOvr>
  <p:transition/>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ctrTitle"/>
          </p:nvPr>
        </p:nvSpPr>
        <p:spPr>
          <a:xfrm>
            <a:off x="685800" y="2420938"/>
            <a:ext cx="7772400" cy="1920875"/>
          </a:xfrm>
        </p:spPr>
        <p:txBody>
          <a:bodyPr/>
          <a:lstStyle/>
          <a:p>
            <a:r>
              <a:rPr lang="fa-IR" smtClean="0"/>
              <a:t>فصل هفتم : روشهاي گردآوري اطلاعات</a:t>
            </a:r>
            <a:endParaRPr lang="en-US" smtClean="0"/>
          </a:p>
        </p:txBody>
      </p:sp>
    </p:spTree>
  </p:cSld>
  <p:clrMapOvr>
    <a:masterClrMapping/>
  </p:clrMapOvr>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subTitle" idx="1"/>
          </p:nvPr>
        </p:nvSpPr>
        <p:spPr>
          <a:xfrm>
            <a:off x="323850" y="476250"/>
            <a:ext cx="8569325" cy="6121400"/>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گرد آوري اطلاعات مورد نياز تحقيق يکي از مراحل اساسي آن است.</a:t>
            </a:r>
          </a:p>
          <a:p>
            <a:pPr algn="r" fontAlgn="auto">
              <a:spcAft>
                <a:spcPts val="0"/>
              </a:spcAft>
              <a:buFont typeface="Arial" pitchFamily="34" charset="0"/>
              <a:buNone/>
              <a:defRPr/>
            </a:pPr>
            <a:r>
              <a:rPr lang="fa-IR" smtClean="0"/>
              <a:t>مرحله گردآوري اطلاعات آغاز فرايندي است که طي آن محقق يافته هاي ميداني و کتابخانه اي را گردآوري مي کند و به روش استقرائي به فشرده سازي آنها از طريق طبقه بندي و سپس تجزيه و تحليل مي پردازد و فرضيه هاي تدوين شده خود را مورد ارزيابي قرار مي دهد و در نهايت حکم صادر مي کند و پاسخ مساله تحقيق را به اتکاي آنها مي يابد</a:t>
            </a:r>
            <a:endParaRPr lang="en-US" smtClean="0"/>
          </a:p>
        </p:txBody>
      </p:sp>
    </p:spTree>
  </p:cSld>
  <p:clrMapOvr>
    <a:masterClrMapping/>
  </p:clrMapOvr>
  <p:transition/>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subTitle" idx="1"/>
          </p:nvPr>
        </p:nvSpPr>
        <p:spPr>
          <a:xfrm>
            <a:off x="0" y="333375"/>
            <a:ext cx="9144000" cy="6191250"/>
          </a:xfrm>
        </p:spPr>
        <p:txBody>
          <a:bodyPr rtlCol="0">
            <a:normAutofit/>
          </a:bodyPr>
          <a:lstStyle/>
          <a:p>
            <a:pPr algn="r" fontAlgn="auto">
              <a:spcAft>
                <a:spcPts val="0"/>
              </a:spcAft>
              <a:buFont typeface="Arial" pitchFamily="34" charset="0"/>
              <a:buNone/>
              <a:defRPr/>
            </a:pPr>
            <a:r>
              <a:rPr lang="fa-IR" smtClean="0"/>
              <a:t> در گردآوري اطلاعات محقق بايد به دو اصل اساسي توجه نمايد : </a:t>
            </a:r>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الف ) اصل صحت :محقق بايد از درستي و صحت اطلاعات و داده هاي خود اطمينان حاصل نمايد.</a:t>
            </a:r>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ب ) اصل دقت :اطلاعات و داده هاي آماري که از منابع ميداني و کتابخانه اي گردآوري و در ابزارهاي مربوط به آنها درج ميشود در مراحل مختلف فرايند تحقيق مورد جابجايي،کاربردي،ارتباط و... قرار مي گيرد ؛ محقق بايد در هر مرحله شخصا يا به وسيله افراد مطمئن ديگر به بازنگري آنها بپردازد.</a:t>
            </a:r>
            <a:endParaRPr lang="en-US"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755650" y="0"/>
            <a:ext cx="7772400" cy="723900"/>
          </a:xfrm>
        </p:spPr>
        <p:txBody>
          <a:bodyPr rtlCol="0">
            <a:normAutofit fontScale="90000"/>
          </a:bodyPr>
          <a:lstStyle/>
          <a:p>
            <a:pPr fontAlgn="auto">
              <a:spcAft>
                <a:spcPts val="0"/>
              </a:spcAft>
              <a:defRPr/>
            </a:pPr>
            <a:r>
              <a:rPr lang="fa-IR" sz="5400" dirty="0" smtClean="0"/>
              <a:t>ويژگيها و قواعد تحقيق علمي</a:t>
            </a:r>
            <a:endParaRPr lang="en-US" sz="5400" dirty="0" smtClean="0"/>
          </a:p>
        </p:txBody>
      </p:sp>
      <p:sp>
        <p:nvSpPr>
          <p:cNvPr id="26627" name="Rectangle 3"/>
          <p:cNvSpPr>
            <a:spLocks noGrp="1" noChangeArrowheads="1"/>
          </p:cNvSpPr>
          <p:nvPr>
            <p:ph type="subTitle" idx="1"/>
          </p:nvPr>
        </p:nvSpPr>
        <p:spPr>
          <a:xfrm>
            <a:off x="1476375" y="981075"/>
            <a:ext cx="6400800" cy="5543550"/>
          </a:xfrm>
        </p:spPr>
        <p:txBody>
          <a:bodyPr rtlCol="0">
            <a:normAutofit/>
          </a:bodyPr>
          <a:lstStyle/>
          <a:p>
            <a:pPr marL="609600" indent="-609600" algn="r" fontAlgn="auto">
              <a:lnSpc>
                <a:spcPct val="90000"/>
              </a:lnSpc>
              <a:spcAft>
                <a:spcPts val="0"/>
              </a:spcAft>
              <a:buFont typeface="Wingdings" pitchFamily="2" charset="2"/>
              <a:buAutoNum type="arabicPeriod"/>
              <a:defRPr/>
            </a:pPr>
            <a:r>
              <a:rPr lang="fa-IR" sz="2400" smtClean="0"/>
              <a:t>توسعه اي بودن.</a:t>
            </a:r>
          </a:p>
          <a:p>
            <a:pPr marL="609600" indent="-609600" algn="r" fontAlgn="auto">
              <a:lnSpc>
                <a:spcPct val="90000"/>
              </a:lnSpc>
              <a:spcAft>
                <a:spcPts val="0"/>
              </a:spcAft>
              <a:buFont typeface="Wingdings" pitchFamily="2" charset="2"/>
              <a:buAutoNum type="arabicPeriod"/>
              <a:defRPr/>
            </a:pPr>
            <a:r>
              <a:rPr lang="fa-IR" sz="2400" smtClean="0"/>
              <a:t>قابليت بررسي داشتن</a:t>
            </a:r>
          </a:p>
          <a:p>
            <a:pPr marL="609600" indent="-609600" algn="r" fontAlgn="auto">
              <a:lnSpc>
                <a:spcPct val="90000"/>
              </a:lnSpc>
              <a:spcAft>
                <a:spcPts val="0"/>
              </a:spcAft>
              <a:buFont typeface="Wingdings" pitchFamily="2" charset="2"/>
              <a:buAutoNum type="arabicPeriod"/>
              <a:defRPr/>
            </a:pPr>
            <a:r>
              <a:rPr lang="fa-IR" sz="2400" smtClean="0"/>
              <a:t>نظم داشتن</a:t>
            </a:r>
          </a:p>
          <a:p>
            <a:pPr marL="609600" indent="-609600" algn="r" fontAlgn="auto">
              <a:lnSpc>
                <a:spcPct val="90000"/>
              </a:lnSpc>
              <a:spcAft>
                <a:spcPts val="0"/>
              </a:spcAft>
              <a:buFont typeface="Wingdings" pitchFamily="2" charset="2"/>
              <a:buAutoNum type="arabicPeriod"/>
              <a:defRPr/>
            </a:pPr>
            <a:r>
              <a:rPr lang="fa-IR" sz="2400" smtClean="0"/>
              <a:t>تخصص طلبي</a:t>
            </a:r>
          </a:p>
          <a:p>
            <a:pPr marL="609600" indent="-609600" algn="r" fontAlgn="auto">
              <a:lnSpc>
                <a:spcPct val="90000"/>
              </a:lnSpc>
              <a:spcAft>
                <a:spcPts val="0"/>
              </a:spcAft>
              <a:buFont typeface="Wingdings" pitchFamily="2" charset="2"/>
              <a:buAutoNum type="arabicPeriod"/>
              <a:defRPr/>
            </a:pPr>
            <a:r>
              <a:rPr lang="fa-IR" sz="2400" smtClean="0"/>
              <a:t>قابليت تعميم</a:t>
            </a:r>
          </a:p>
          <a:p>
            <a:pPr marL="609600" indent="-609600" algn="r" fontAlgn="auto">
              <a:lnSpc>
                <a:spcPct val="90000"/>
              </a:lnSpc>
              <a:spcAft>
                <a:spcPts val="0"/>
              </a:spcAft>
              <a:buFont typeface="Wingdings" pitchFamily="2" charset="2"/>
              <a:buAutoNum type="arabicPeriod"/>
              <a:defRPr/>
            </a:pPr>
            <a:r>
              <a:rPr lang="fa-IR" sz="2400" smtClean="0"/>
              <a:t>دقت طلبي</a:t>
            </a:r>
          </a:p>
          <a:p>
            <a:pPr marL="609600" indent="-609600" algn="r" fontAlgn="auto">
              <a:lnSpc>
                <a:spcPct val="90000"/>
              </a:lnSpc>
              <a:spcAft>
                <a:spcPts val="0"/>
              </a:spcAft>
              <a:buFont typeface="Wingdings" pitchFamily="2" charset="2"/>
              <a:buAutoNum type="arabicPeriod"/>
              <a:defRPr/>
            </a:pPr>
            <a:r>
              <a:rPr lang="fa-IR" sz="2400" smtClean="0"/>
              <a:t>واقعي بودن</a:t>
            </a:r>
          </a:p>
          <a:p>
            <a:pPr marL="609600" indent="-609600" algn="r" fontAlgn="auto">
              <a:lnSpc>
                <a:spcPct val="90000"/>
              </a:lnSpc>
              <a:spcAft>
                <a:spcPts val="0"/>
              </a:spcAft>
              <a:buFont typeface="Wingdings" pitchFamily="2" charset="2"/>
              <a:buAutoNum type="arabicPeriod"/>
              <a:defRPr/>
            </a:pPr>
            <a:r>
              <a:rPr lang="fa-IR" sz="2400" smtClean="0"/>
              <a:t>قاعده تجاهل</a:t>
            </a:r>
          </a:p>
          <a:p>
            <a:pPr marL="609600" indent="-609600" algn="r" fontAlgn="auto">
              <a:lnSpc>
                <a:spcPct val="90000"/>
              </a:lnSpc>
              <a:spcAft>
                <a:spcPts val="0"/>
              </a:spcAft>
              <a:buFont typeface="Wingdings" pitchFamily="2" charset="2"/>
              <a:buAutoNum type="arabicPeriod"/>
              <a:defRPr/>
            </a:pPr>
            <a:r>
              <a:rPr lang="fa-IR" sz="2400" smtClean="0"/>
              <a:t>صبر طلبي</a:t>
            </a:r>
          </a:p>
          <a:p>
            <a:pPr marL="609600" indent="-609600" algn="r" fontAlgn="auto">
              <a:lnSpc>
                <a:spcPct val="90000"/>
              </a:lnSpc>
              <a:spcAft>
                <a:spcPts val="0"/>
              </a:spcAft>
              <a:buFont typeface="Wingdings" pitchFamily="2" charset="2"/>
              <a:buAutoNum type="arabicPeriod"/>
              <a:defRPr/>
            </a:pPr>
            <a:r>
              <a:rPr lang="fa-IR" sz="2400" smtClean="0"/>
              <a:t>جرات طلبي</a:t>
            </a:r>
          </a:p>
          <a:p>
            <a:pPr marL="609600" indent="-609600" algn="r" fontAlgn="auto">
              <a:lnSpc>
                <a:spcPct val="90000"/>
              </a:lnSpc>
              <a:spcAft>
                <a:spcPts val="0"/>
              </a:spcAft>
              <a:buFont typeface="Wingdings" pitchFamily="2" charset="2"/>
              <a:buAutoNum type="arabicPeriod"/>
              <a:defRPr/>
            </a:pPr>
            <a:r>
              <a:rPr lang="fa-IR" sz="2400" smtClean="0"/>
              <a:t>نياز به مديريت واحد</a:t>
            </a:r>
          </a:p>
          <a:p>
            <a:pPr marL="609600" indent="-609600" algn="r" fontAlgn="auto">
              <a:lnSpc>
                <a:spcPct val="90000"/>
              </a:lnSpc>
              <a:spcAft>
                <a:spcPts val="0"/>
              </a:spcAft>
              <a:buFont typeface="Wingdings" pitchFamily="2" charset="2"/>
              <a:buAutoNum type="arabicPeriod"/>
              <a:defRPr/>
            </a:pPr>
            <a:r>
              <a:rPr lang="fa-IR" sz="2400" smtClean="0"/>
              <a:t>رعايت اصل بي طرفي</a:t>
            </a:r>
          </a:p>
          <a:p>
            <a:pPr marL="609600" indent="-609600" algn="r" fontAlgn="auto">
              <a:lnSpc>
                <a:spcPct val="90000"/>
              </a:lnSpc>
              <a:spcAft>
                <a:spcPts val="0"/>
              </a:spcAft>
              <a:buFont typeface="Wingdings" pitchFamily="2" charset="2"/>
              <a:buAutoNum type="arabicPeriod"/>
              <a:defRPr/>
            </a:pPr>
            <a:r>
              <a:rPr lang="fa-IR" sz="2400" smtClean="0"/>
              <a:t>اجتهادي بودن تحقيق</a:t>
            </a:r>
            <a:endParaRPr lang="en-US" sz="2400" smtClean="0"/>
          </a:p>
        </p:txBody>
      </p:sp>
    </p:spTree>
  </p:cSld>
  <p:clrMapOvr>
    <a:masterClrMapping/>
  </p:clrMapOvr>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subTitle" idx="1"/>
          </p:nvPr>
        </p:nvSpPr>
        <p:spPr>
          <a:xfrm>
            <a:off x="395288" y="620713"/>
            <a:ext cx="8424862" cy="5903912"/>
          </a:xfrm>
        </p:spPr>
        <p:txBody>
          <a:bodyPr rtlCol="0">
            <a:normAutofit/>
          </a:bodyPr>
          <a:lstStyle/>
          <a:p>
            <a:pPr algn="r" fontAlgn="auto">
              <a:spcAft>
                <a:spcPts val="0"/>
              </a:spcAft>
              <a:buFont typeface="Arial" pitchFamily="34" charset="0"/>
              <a:buNone/>
              <a:defRPr/>
            </a:pPr>
            <a:r>
              <a:rPr lang="fa-IR" smtClean="0"/>
              <a:t>روشهاي گردآوري اطلاعات را به طور کلي به طبقه مي توان </a:t>
            </a:r>
          </a:p>
          <a:p>
            <a:pPr algn="r" fontAlgn="auto">
              <a:spcAft>
                <a:spcPts val="0"/>
              </a:spcAft>
              <a:buFont typeface="Arial" pitchFamily="34" charset="0"/>
              <a:buNone/>
              <a:defRPr/>
            </a:pPr>
            <a:r>
              <a:rPr lang="fa-IR" smtClean="0"/>
              <a:t>تقسيم کرد :</a:t>
            </a:r>
          </a:p>
          <a:p>
            <a:pPr algn="r" fontAlgn="auto">
              <a:spcAft>
                <a:spcPts val="0"/>
              </a:spcAft>
              <a:buFont typeface="Arial" pitchFamily="34" charset="0"/>
              <a:buNone/>
              <a:defRPr/>
            </a:pPr>
            <a:r>
              <a:rPr lang="fa-IR" smtClean="0"/>
              <a:t>-روشهاي کتابخانه اي بسته به نوع سند و موضوع تحقيق ممکن است با استفاده از فيش يا جدول يا نقشه و کروکي يا فرم هاي شبه پرسشنامه يا ترکيبي از همه آنها انجام پذيرد.</a:t>
            </a:r>
          </a:p>
          <a:p>
            <a:pPr algn="r" fontAlgn="auto">
              <a:spcAft>
                <a:spcPts val="0"/>
              </a:spcAft>
              <a:buFont typeface="Arial" pitchFamily="34" charset="0"/>
              <a:buNone/>
              <a:defRPr/>
            </a:pPr>
            <a:r>
              <a:rPr lang="fa-IR" smtClean="0"/>
              <a:t>-روشهاي ميداني که از شهرت بيشتري برخوردارند عبارتند از : روش پرسشنامه اي ، روش مصاحبه  ،روش مشاهده ، روش آزمون و روشهاي صوتي و تصويري.</a:t>
            </a:r>
            <a:endParaRPr lang="en-US" smtClean="0"/>
          </a:p>
        </p:txBody>
      </p:sp>
    </p:spTree>
  </p:cSld>
  <p:clrMapOvr>
    <a:masterClrMapping/>
  </p:clrMapOvr>
  <p:transition/>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ChangeArrowheads="1"/>
          </p:cNvSpPr>
          <p:nvPr/>
        </p:nvSpPr>
        <p:spPr bwMode="auto">
          <a:xfrm>
            <a:off x="250825" y="4652963"/>
            <a:ext cx="1439863" cy="431800"/>
          </a:xfrm>
          <a:prstGeom prst="rect">
            <a:avLst/>
          </a:prstGeom>
          <a:solidFill>
            <a:schemeClr val="accent1"/>
          </a:solidFill>
          <a:ln w="9525">
            <a:solidFill>
              <a:schemeClr val="tx1"/>
            </a:solidFill>
            <a:miter lim="800000"/>
            <a:headEnd/>
            <a:tailEnd/>
          </a:ln>
        </p:spPr>
        <p:txBody>
          <a:bodyPr wrap="none" anchor="ctr"/>
          <a:lstStyle/>
          <a:p>
            <a:pPr algn="ctr"/>
            <a:r>
              <a:rPr lang="fa-IR" sz="1200"/>
              <a:t>سند خواني</a:t>
            </a:r>
            <a:endParaRPr lang="en-US" sz="1200"/>
          </a:p>
        </p:txBody>
      </p:sp>
      <p:sp>
        <p:nvSpPr>
          <p:cNvPr id="202755" name="Rectangle 3"/>
          <p:cNvSpPr>
            <a:spLocks noChangeArrowheads="1"/>
          </p:cNvSpPr>
          <p:nvPr/>
        </p:nvSpPr>
        <p:spPr bwMode="auto">
          <a:xfrm>
            <a:off x="1978025" y="4652963"/>
            <a:ext cx="1439863" cy="431800"/>
          </a:xfrm>
          <a:prstGeom prst="rect">
            <a:avLst/>
          </a:prstGeom>
          <a:solidFill>
            <a:schemeClr val="accent1"/>
          </a:solidFill>
          <a:ln w="9525">
            <a:solidFill>
              <a:schemeClr val="tx1"/>
            </a:solidFill>
            <a:miter lim="800000"/>
            <a:headEnd/>
            <a:tailEnd/>
          </a:ln>
        </p:spPr>
        <p:txBody>
          <a:bodyPr wrap="none" anchor="ctr"/>
          <a:lstStyle/>
          <a:p>
            <a:pPr algn="ctr"/>
            <a:r>
              <a:rPr lang="fa-IR" sz="1200"/>
              <a:t>تصويرخواني نقشه کروکي</a:t>
            </a:r>
            <a:endParaRPr lang="en-US" sz="1200"/>
          </a:p>
        </p:txBody>
      </p:sp>
      <p:sp>
        <p:nvSpPr>
          <p:cNvPr id="202756" name="Rectangle 4"/>
          <p:cNvSpPr>
            <a:spLocks noChangeArrowheads="1"/>
          </p:cNvSpPr>
          <p:nvPr/>
        </p:nvSpPr>
        <p:spPr bwMode="auto">
          <a:xfrm>
            <a:off x="2627313" y="2925763"/>
            <a:ext cx="1006475" cy="431800"/>
          </a:xfrm>
          <a:prstGeom prst="rect">
            <a:avLst/>
          </a:prstGeom>
          <a:solidFill>
            <a:schemeClr val="accent1"/>
          </a:solidFill>
          <a:ln w="9525">
            <a:solidFill>
              <a:schemeClr val="tx1"/>
            </a:solidFill>
            <a:miter lim="800000"/>
            <a:headEnd/>
            <a:tailEnd/>
          </a:ln>
        </p:spPr>
        <p:txBody>
          <a:bodyPr wrap="none" anchor="ctr"/>
          <a:lstStyle/>
          <a:p>
            <a:pPr algn="ctr"/>
            <a:r>
              <a:rPr lang="fa-IR" sz="1200"/>
              <a:t>مشاهد ه</a:t>
            </a:r>
            <a:endParaRPr lang="en-US" sz="1200"/>
          </a:p>
        </p:txBody>
      </p:sp>
      <p:sp>
        <p:nvSpPr>
          <p:cNvPr id="202757" name="Rectangle 5"/>
          <p:cNvSpPr>
            <a:spLocks noChangeArrowheads="1"/>
          </p:cNvSpPr>
          <p:nvPr/>
        </p:nvSpPr>
        <p:spPr bwMode="auto">
          <a:xfrm>
            <a:off x="7378700" y="2060575"/>
            <a:ext cx="1439863" cy="431800"/>
          </a:xfrm>
          <a:prstGeom prst="rect">
            <a:avLst/>
          </a:prstGeom>
          <a:solidFill>
            <a:schemeClr val="accent1"/>
          </a:solidFill>
          <a:ln w="9525">
            <a:solidFill>
              <a:schemeClr val="tx1"/>
            </a:solidFill>
            <a:miter lim="800000"/>
            <a:headEnd/>
            <a:tailEnd/>
          </a:ln>
        </p:spPr>
        <p:txBody>
          <a:bodyPr wrap="none" anchor="ctr"/>
          <a:lstStyle/>
          <a:p>
            <a:pPr algn="ctr"/>
            <a:r>
              <a:rPr lang="fa-IR" sz="1200"/>
              <a:t>روشهاي کتابخانه اي</a:t>
            </a:r>
            <a:endParaRPr lang="en-US" sz="1200"/>
          </a:p>
        </p:txBody>
      </p:sp>
      <p:sp>
        <p:nvSpPr>
          <p:cNvPr id="202758" name="Rectangle 6"/>
          <p:cNvSpPr>
            <a:spLocks noChangeArrowheads="1"/>
          </p:cNvSpPr>
          <p:nvPr/>
        </p:nvSpPr>
        <p:spPr bwMode="auto">
          <a:xfrm>
            <a:off x="5507038" y="2060575"/>
            <a:ext cx="1439862" cy="431800"/>
          </a:xfrm>
          <a:prstGeom prst="rect">
            <a:avLst/>
          </a:prstGeom>
          <a:solidFill>
            <a:schemeClr val="accent1"/>
          </a:solidFill>
          <a:ln w="9525">
            <a:solidFill>
              <a:schemeClr val="tx1"/>
            </a:solidFill>
            <a:miter lim="800000"/>
            <a:headEnd/>
            <a:tailEnd/>
          </a:ln>
        </p:spPr>
        <p:txBody>
          <a:bodyPr wrap="none" anchor="ctr"/>
          <a:lstStyle/>
          <a:p>
            <a:pPr algn="ctr"/>
            <a:r>
              <a:rPr lang="fa-IR" sz="1200"/>
              <a:t>روش هاي ميداني</a:t>
            </a:r>
            <a:endParaRPr lang="en-US" sz="1200"/>
          </a:p>
        </p:txBody>
      </p:sp>
      <p:sp>
        <p:nvSpPr>
          <p:cNvPr id="202759" name="Rectangle 7"/>
          <p:cNvSpPr>
            <a:spLocks noChangeArrowheads="1"/>
          </p:cNvSpPr>
          <p:nvPr/>
        </p:nvSpPr>
        <p:spPr bwMode="auto">
          <a:xfrm>
            <a:off x="6586538" y="981075"/>
            <a:ext cx="1439862" cy="431800"/>
          </a:xfrm>
          <a:prstGeom prst="rect">
            <a:avLst/>
          </a:prstGeom>
          <a:solidFill>
            <a:schemeClr val="accent1"/>
          </a:solidFill>
          <a:ln w="9525">
            <a:solidFill>
              <a:schemeClr val="tx1"/>
            </a:solidFill>
            <a:miter lim="800000"/>
            <a:headEnd/>
            <a:tailEnd/>
          </a:ln>
        </p:spPr>
        <p:txBody>
          <a:bodyPr wrap="none" anchor="ctr"/>
          <a:lstStyle/>
          <a:p>
            <a:pPr algn="ctr"/>
            <a:r>
              <a:rPr lang="fa-IR" sz="1200"/>
              <a:t>روشهاي گردآوري اطلاعات</a:t>
            </a:r>
            <a:endParaRPr lang="en-US" sz="1200"/>
          </a:p>
        </p:txBody>
      </p:sp>
      <p:sp>
        <p:nvSpPr>
          <p:cNvPr id="202760" name="Rectangle 8"/>
          <p:cNvSpPr>
            <a:spLocks noChangeArrowheads="1"/>
          </p:cNvSpPr>
          <p:nvPr/>
        </p:nvSpPr>
        <p:spPr bwMode="auto">
          <a:xfrm>
            <a:off x="3130550" y="5589588"/>
            <a:ext cx="1439863" cy="431800"/>
          </a:xfrm>
          <a:prstGeom prst="rect">
            <a:avLst/>
          </a:prstGeom>
          <a:solidFill>
            <a:schemeClr val="accent1"/>
          </a:solidFill>
          <a:ln w="9525">
            <a:solidFill>
              <a:schemeClr val="tx1"/>
            </a:solidFill>
            <a:miter lim="800000"/>
            <a:headEnd/>
            <a:tailEnd/>
          </a:ln>
        </p:spPr>
        <p:txBody>
          <a:bodyPr wrap="none" anchor="ctr"/>
          <a:lstStyle/>
          <a:p>
            <a:pPr algn="ctr"/>
            <a:r>
              <a:rPr lang="fa-IR" sz="1200"/>
              <a:t>روش ترکيبي </a:t>
            </a:r>
            <a:endParaRPr lang="en-US" sz="1200"/>
          </a:p>
        </p:txBody>
      </p:sp>
      <p:sp>
        <p:nvSpPr>
          <p:cNvPr id="202761" name="Rectangle 9"/>
          <p:cNvSpPr>
            <a:spLocks noChangeArrowheads="1"/>
          </p:cNvSpPr>
          <p:nvPr/>
        </p:nvSpPr>
        <p:spPr bwMode="auto">
          <a:xfrm>
            <a:off x="3778250" y="4652963"/>
            <a:ext cx="1439863" cy="431800"/>
          </a:xfrm>
          <a:prstGeom prst="rect">
            <a:avLst/>
          </a:prstGeom>
          <a:solidFill>
            <a:schemeClr val="accent1"/>
          </a:solidFill>
          <a:ln w="9525">
            <a:solidFill>
              <a:schemeClr val="tx1"/>
            </a:solidFill>
            <a:miter lim="800000"/>
            <a:headEnd/>
            <a:tailEnd/>
          </a:ln>
        </p:spPr>
        <p:txBody>
          <a:bodyPr wrap="none" anchor="ctr"/>
          <a:lstStyle/>
          <a:p>
            <a:pPr algn="ctr"/>
            <a:r>
              <a:rPr lang="fa-IR" sz="1200"/>
              <a:t>آمار خواني و استفاده جدول</a:t>
            </a:r>
            <a:endParaRPr lang="en-US" sz="1200"/>
          </a:p>
        </p:txBody>
      </p:sp>
      <p:sp>
        <p:nvSpPr>
          <p:cNvPr id="202762" name="Rectangle 10"/>
          <p:cNvSpPr>
            <a:spLocks noChangeArrowheads="1"/>
          </p:cNvSpPr>
          <p:nvPr/>
        </p:nvSpPr>
        <p:spPr bwMode="auto">
          <a:xfrm>
            <a:off x="5722938" y="4652963"/>
            <a:ext cx="1439862" cy="431800"/>
          </a:xfrm>
          <a:prstGeom prst="rect">
            <a:avLst/>
          </a:prstGeom>
          <a:solidFill>
            <a:schemeClr val="accent1"/>
          </a:solidFill>
          <a:ln w="9525">
            <a:solidFill>
              <a:schemeClr val="tx1"/>
            </a:solidFill>
            <a:miter lim="800000"/>
            <a:headEnd/>
            <a:tailEnd/>
          </a:ln>
        </p:spPr>
        <p:txBody>
          <a:bodyPr wrap="none" anchor="ctr"/>
          <a:lstStyle/>
          <a:p>
            <a:pPr algn="ctr"/>
            <a:r>
              <a:rPr lang="fa-IR" sz="1200"/>
              <a:t>متن خواني و استفاده از فيش</a:t>
            </a:r>
            <a:endParaRPr lang="en-US" sz="1200"/>
          </a:p>
        </p:txBody>
      </p:sp>
      <p:sp>
        <p:nvSpPr>
          <p:cNvPr id="202763" name="Rectangle 11"/>
          <p:cNvSpPr>
            <a:spLocks noChangeArrowheads="1"/>
          </p:cNvSpPr>
          <p:nvPr/>
        </p:nvSpPr>
        <p:spPr bwMode="auto">
          <a:xfrm>
            <a:off x="3635375" y="3789363"/>
            <a:ext cx="1439863" cy="431800"/>
          </a:xfrm>
          <a:prstGeom prst="rect">
            <a:avLst/>
          </a:prstGeom>
          <a:solidFill>
            <a:schemeClr val="accent1"/>
          </a:solidFill>
          <a:ln w="9525">
            <a:solidFill>
              <a:schemeClr val="tx1"/>
            </a:solidFill>
            <a:miter lim="800000"/>
            <a:headEnd/>
            <a:tailEnd/>
          </a:ln>
        </p:spPr>
        <p:txBody>
          <a:bodyPr wrap="none" anchor="ctr"/>
          <a:lstStyle/>
          <a:p>
            <a:pPr algn="ctr"/>
            <a:r>
              <a:rPr lang="fa-IR" sz="1200"/>
              <a:t>روش ترکيبي</a:t>
            </a:r>
            <a:endParaRPr lang="en-US" sz="1200"/>
          </a:p>
        </p:txBody>
      </p:sp>
      <p:sp>
        <p:nvSpPr>
          <p:cNvPr id="202764" name="Rectangle 12"/>
          <p:cNvSpPr>
            <a:spLocks noChangeArrowheads="1"/>
          </p:cNvSpPr>
          <p:nvPr/>
        </p:nvSpPr>
        <p:spPr bwMode="auto">
          <a:xfrm>
            <a:off x="1474788" y="2925763"/>
            <a:ext cx="1006475" cy="431800"/>
          </a:xfrm>
          <a:prstGeom prst="rect">
            <a:avLst/>
          </a:prstGeom>
          <a:solidFill>
            <a:schemeClr val="accent1"/>
          </a:solidFill>
          <a:ln w="9525">
            <a:solidFill>
              <a:schemeClr val="tx1"/>
            </a:solidFill>
            <a:miter lim="800000"/>
            <a:headEnd/>
            <a:tailEnd/>
          </a:ln>
        </p:spPr>
        <p:txBody>
          <a:bodyPr wrap="none" anchor="ctr"/>
          <a:lstStyle/>
          <a:p>
            <a:pPr algn="ctr"/>
            <a:r>
              <a:rPr lang="fa-IR" sz="1200"/>
              <a:t>صوتي وتصويري</a:t>
            </a:r>
            <a:endParaRPr lang="en-US" sz="1200"/>
          </a:p>
        </p:txBody>
      </p:sp>
      <p:sp>
        <p:nvSpPr>
          <p:cNvPr id="202765" name="Rectangle 13"/>
          <p:cNvSpPr>
            <a:spLocks noChangeArrowheads="1"/>
          </p:cNvSpPr>
          <p:nvPr/>
        </p:nvSpPr>
        <p:spPr bwMode="auto">
          <a:xfrm>
            <a:off x="6154738" y="2925763"/>
            <a:ext cx="1006475" cy="431800"/>
          </a:xfrm>
          <a:prstGeom prst="rect">
            <a:avLst/>
          </a:prstGeom>
          <a:solidFill>
            <a:schemeClr val="accent1"/>
          </a:solidFill>
          <a:ln w="9525">
            <a:solidFill>
              <a:schemeClr val="tx1"/>
            </a:solidFill>
            <a:miter lim="800000"/>
            <a:headEnd/>
            <a:tailEnd/>
          </a:ln>
        </p:spPr>
        <p:txBody>
          <a:bodyPr wrap="none" anchor="ctr"/>
          <a:lstStyle/>
          <a:p>
            <a:pPr algn="ctr"/>
            <a:r>
              <a:rPr lang="fa-IR" sz="1200"/>
              <a:t>روش آزمون</a:t>
            </a:r>
            <a:endParaRPr lang="en-US" sz="1200"/>
          </a:p>
        </p:txBody>
      </p:sp>
      <p:sp>
        <p:nvSpPr>
          <p:cNvPr id="202766" name="Rectangle 14"/>
          <p:cNvSpPr>
            <a:spLocks noChangeArrowheads="1"/>
          </p:cNvSpPr>
          <p:nvPr/>
        </p:nvSpPr>
        <p:spPr bwMode="auto">
          <a:xfrm>
            <a:off x="5003800" y="2925763"/>
            <a:ext cx="1006475" cy="431800"/>
          </a:xfrm>
          <a:prstGeom prst="rect">
            <a:avLst/>
          </a:prstGeom>
          <a:solidFill>
            <a:schemeClr val="accent1"/>
          </a:solidFill>
          <a:ln w="9525">
            <a:solidFill>
              <a:schemeClr val="tx1"/>
            </a:solidFill>
            <a:miter lim="800000"/>
            <a:headEnd/>
            <a:tailEnd/>
          </a:ln>
        </p:spPr>
        <p:txBody>
          <a:bodyPr wrap="none" anchor="ctr"/>
          <a:lstStyle/>
          <a:p>
            <a:pPr algn="ctr"/>
            <a:r>
              <a:rPr lang="fa-IR" sz="1200"/>
              <a:t>پرسشنامه اي</a:t>
            </a:r>
            <a:endParaRPr lang="en-US" sz="1200"/>
          </a:p>
        </p:txBody>
      </p:sp>
      <p:sp>
        <p:nvSpPr>
          <p:cNvPr id="202767" name="Rectangle 15"/>
          <p:cNvSpPr>
            <a:spLocks noChangeArrowheads="1"/>
          </p:cNvSpPr>
          <p:nvPr/>
        </p:nvSpPr>
        <p:spPr bwMode="auto">
          <a:xfrm>
            <a:off x="3778250" y="2925763"/>
            <a:ext cx="1006475" cy="431800"/>
          </a:xfrm>
          <a:prstGeom prst="rect">
            <a:avLst/>
          </a:prstGeom>
          <a:solidFill>
            <a:schemeClr val="accent1"/>
          </a:solidFill>
          <a:ln w="9525">
            <a:solidFill>
              <a:schemeClr val="tx1"/>
            </a:solidFill>
            <a:miter lim="800000"/>
            <a:headEnd/>
            <a:tailEnd/>
          </a:ln>
        </p:spPr>
        <p:txBody>
          <a:bodyPr wrap="none" anchor="ctr"/>
          <a:lstStyle/>
          <a:p>
            <a:pPr algn="ctr"/>
            <a:r>
              <a:rPr lang="fa-IR" sz="1200"/>
              <a:t>مصاحبه</a:t>
            </a:r>
            <a:endParaRPr lang="en-US" sz="1200"/>
          </a:p>
        </p:txBody>
      </p:sp>
      <p:sp>
        <p:nvSpPr>
          <p:cNvPr id="202768" name="Line 16"/>
          <p:cNvSpPr>
            <a:spLocks noChangeShapeType="1"/>
          </p:cNvSpPr>
          <p:nvPr/>
        </p:nvSpPr>
        <p:spPr bwMode="auto">
          <a:xfrm>
            <a:off x="7307263" y="1412875"/>
            <a:ext cx="0" cy="287338"/>
          </a:xfrm>
          <a:prstGeom prst="line">
            <a:avLst/>
          </a:prstGeom>
          <a:noFill/>
          <a:ln w="9525">
            <a:solidFill>
              <a:schemeClr val="tx1"/>
            </a:solidFill>
            <a:round/>
            <a:headEnd/>
            <a:tailEnd/>
          </a:ln>
        </p:spPr>
        <p:txBody>
          <a:bodyPr/>
          <a:lstStyle/>
          <a:p>
            <a:endParaRPr lang="en-US"/>
          </a:p>
        </p:txBody>
      </p:sp>
      <p:sp>
        <p:nvSpPr>
          <p:cNvPr id="202769" name="Line 17"/>
          <p:cNvSpPr>
            <a:spLocks noChangeShapeType="1"/>
          </p:cNvSpPr>
          <p:nvPr/>
        </p:nvSpPr>
        <p:spPr bwMode="auto">
          <a:xfrm>
            <a:off x="6370638" y="1700213"/>
            <a:ext cx="1873250" cy="0"/>
          </a:xfrm>
          <a:prstGeom prst="line">
            <a:avLst/>
          </a:prstGeom>
          <a:noFill/>
          <a:ln w="9525">
            <a:solidFill>
              <a:schemeClr val="tx1"/>
            </a:solidFill>
            <a:round/>
            <a:headEnd/>
            <a:tailEnd/>
          </a:ln>
        </p:spPr>
        <p:txBody>
          <a:bodyPr/>
          <a:lstStyle/>
          <a:p>
            <a:endParaRPr lang="en-US"/>
          </a:p>
        </p:txBody>
      </p:sp>
      <p:sp>
        <p:nvSpPr>
          <p:cNvPr id="202770" name="Line 18"/>
          <p:cNvSpPr>
            <a:spLocks noChangeShapeType="1"/>
          </p:cNvSpPr>
          <p:nvPr/>
        </p:nvSpPr>
        <p:spPr bwMode="auto">
          <a:xfrm>
            <a:off x="6370638" y="1700213"/>
            <a:ext cx="0" cy="360362"/>
          </a:xfrm>
          <a:prstGeom prst="line">
            <a:avLst/>
          </a:prstGeom>
          <a:noFill/>
          <a:ln w="9525">
            <a:solidFill>
              <a:schemeClr val="tx1"/>
            </a:solidFill>
            <a:round/>
            <a:headEnd/>
            <a:tailEnd type="triangle" w="med" len="med"/>
          </a:ln>
        </p:spPr>
        <p:txBody>
          <a:bodyPr/>
          <a:lstStyle/>
          <a:p>
            <a:endParaRPr lang="en-US"/>
          </a:p>
        </p:txBody>
      </p:sp>
      <p:sp>
        <p:nvSpPr>
          <p:cNvPr id="202771" name="Line 19"/>
          <p:cNvSpPr>
            <a:spLocks noChangeShapeType="1"/>
          </p:cNvSpPr>
          <p:nvPr/>
        </p:nvSpPr>
        <p:spPr bwMode="auto">
          <a:xfrm>
            <a:off x="8243888" y="1700213"/>
            <a:ext cx="0" cy="360362"/>
          </a:xfrm>
          <a:prstGeom prst="line">
            <a:avLst/>
          </a:prstGeom>
          <a:noFill/>
          <a:ln w="9525">
            <a:solidFill>
              <a:schemeClr val="tx1"/>
            </a:solidFill>
            <a:round/>
            <a:headEnd/>
            <a:tailEnd type="triangle" w="med" len="med"/>
          </a:ln>
        </p:spPr>
        <p:txBody>
          <a:bodyPr/>
          <a:lstStyle/>
          <a:p>
            <a:endParaRPr lang="en-US"/>
          </a:p>
        </p:txBody>
      </p:sp>
      <p:sp>
        <p:nvSpPr>
          <p:cNvPr id="202772" name="Line 20"/>
          <p:cNvSpPr>
            <a:spLocks noChangeShapeType="1"/>
          </p:cNvSpPr>
          <p:nvPr/>
        </p:nvSpPr>
        <p:spPr bwMode="auto">
          <a:xfrm>
            <a:off x="6011863" y="2492375"/>
            <a:ext cx="0" cy="215900"/>
          </a:xfrm>
          <a:prstGeom prst="line">
            <a:avLst/>
          </a:prstGeom>
          <a:noFill/>
          <a:ln w="9525">
            <a:solidFill>
              <a:schemeClr val="tx1"/>
            </a:solidFill>
            <a:round/>
            <a:headEnd/>
            <a:tailEnd/>
          </a:ln>
        </p:spPr>
        <p:txBody>
          <a:bodyPr/>
          <a:lstStyle/>
          <a:p>
            <a:endParaRPr lang="en-US"/>
          </a:p>
        </p:txBody>
      </p:sp>
      <p:sp>
        <p:nvSpPr>
          <p:cNvPr id="202773" name="Line 21"/>
          <p:cNvSpPr>
            <a:spLocks noChangeShapeType="1"/>
          </p:cNvSpPr>
          <p:nvPr/>
        </p:nvSpPr>
        <p:spPr bwMode="auto">
          <a:xfrm>
            <a:off x="2122488" y="2708275"/>
            <a:ext cx="4681537" cy="0"/>
          </a:xfrm>
          <a:prstGeom prst="line">
            <a:avLst/>
          </a:prstGeom>
          <a:noFill/>
          <a:ln w="9525">
            <a:solidFill>
              <a:schemeClr val="tx1"/>
            </a:solidFill>
            <a:round/>
            <a:headEnd/>
            <a:tailEnd/>
          </a:ln>
        </p:spPr>
        <p:txBody>
          <a:bodyPr/>
          <a:lstStyle/>
          <a:p>
            <a:endParaRPr lang="en-US"/>
          </a:p>
        </p:txBody>
      </p:sp>
      <p:sp>
        <p:nvSpPr>
          <p:cNvPr id="202774" name="Line 22"/>
          <p:cNvSpPr>
            <a:spLocks noChangeShapeType="1"/>
          </p:cNvSpPr>
          <p:nvPr/>
        </p:nvSpPr>
        <p:spPr bwMode="auto">
          <a:xfrm>
            <a:off x="2122488" y="2708275"/>
            <a:ext cx="0" cy="217488"/>
          </a:xfrm>
          <a:prstGeom prst="line">
            <a:avLst/>
          </a:prstGeom>
          <a:noFill/>
          <a:ln w="9525">
            <a:solidFill>
              <a:schemeClr val="tx1"/>
            </a:solidFill>
            <a:round/>
            <a:headEnd/>
            <a:tailEnd type="triangle" w="med" len="med"/>
          </a:ln>
        </p:spPr>
        <p:txBody>
          <a:bodyPr/>
          <a:lstStyle/>
          <a:p>
            <a:endParaRPr lang="en-US"/>
          </a:p>
        </p:txBody>
      </p:sp>
      <p:sp>
        <p:nvSpPr>
          <p:cNvPr id="202775" name="Line 23"/>
          <p:cNvSpPr>
            <a:spLocks noChangeShapeType="1"/>
          </p:cNvSpPr>
          <p:nvPr/>
        </p:nvSpPr>
        <p:spPr bwMode="auto">
          <a:xfrm>
            <a:off x="3130550" y="2708275"/>
            <a:ext cx="0" cy="217488"/>
          </a:xfrm>
          <a:prstGeom prst="line">
            <a:avLst/>
          </a:prstGeom>
          <a:noFill/>
          <a:ln w="9525">
            <a:solidFill>
              <a:schemeClr val="tx1"/>
            </a:solidFill>
            <a:round/>
            <a:headEnd/>
            <a:tailEnd type="triangle" w="med" len="med"/>
          </a:ln>
        </p:spPr>
        <p:txBody>
          <a:bodyPr/>
          <a:lstStyle/>
          <a:p>
            <a:endParaRPr lang="en-US"/>
          </a:p>
        </p:txBody>
      </p:sp>
      <p:sp>
        <p:nvSpPr>
          <p:cNvPr id="202776" name="Line 24"/>
          <p:cNvSpPr>
            <a:spLocks noChangeShapeType="1"/>
          </p:cNvSpPr>
          <p:nvPr/>
        </p:nvSpPr>
        <p:spPr bwMode="auto">
          <a:xfrm>
            <a:off x="4283075" y="2708275"/>
            <a:ext cx="0" cy="217488"/>
          </a:xfrm>
          <a:prstGeom prst="line">
            <a:avLst/>
          </a:prstGeom>
          <a:noFill/>
          <a:ln w="9525">
            <a:solidFill>
              <a:schemeClr val="tx1"/>
            </a:solidFill>
            <a:round/>
            <a:headEnd/>
            <a:tailEnd type="triangle" w="med" len="med"/>
          </a:ln>
        </p:spPr>
        <p:txBody>
          <a:bodyPr/>
          <a:lstStyle/>
          <a:p>
            <a:endParaRPr lang="en-US"/>
          </a:p>
        </p:txBody>
      </p:sp>
      <p:sp>
        <p:nvSpPr>
          <p:cNvPr id="202777" name="Line 25"/>
          <p:cNvSpPr>
            <a:spLocks noChangeShapeType="1"/>
          </p:cNvSpPr>
          <p:nvPr/>
        </p:nvSpPr>
        <p:spPr bwMode="auto">
          <a:xfrm>
            <a:off x="6804025" y="2708275"/>
            <a:ext cx="0" cy="217488"/>
          </a:xfrm>
          <a:prstGeom prst="line">
            <a:avLst/>
          </a:prstGeom>
          <a:noFill/>
          <a:ln w="9525">
            <a:solidFill>
              <a:schemeClr val="tx1"/>
            </a:solidFill>
            <a:round/>
            <a:headEnd/>
            <a:tailEnd type="triangle" w="med" len="med"/>
          </a:ln>
        </p:spPr>
        <p:txBody>
          <a:bodyPr/>
          <a:lstStyle/>
          <a:p>
            <a:endParaRPr lang="en-US"/>
          </a:p>
        </p:txBody>
      </p:sp>
      <p:sp>
        <p:nvSpPr>
          <p:cNvPr id="202778" name="Line 26"/>
          <p:cNvSpPr>
            <a:spLocks noChangeShapeType="1"/>
          </p:cNvSpPr>
          <p:nvPr/>
        </p:nvSpPr>
        <p:spPr bwMode="auto">
          <a:xfrm>
            <a:off x="5507038" y="2708275"/>
            <a:ext cx="0" cy="217488"/>
          </a:xfrm>
          <a:prstGeom prst="line">
            <a:avLst/>
          </a:prstGeom>
          <a:noFill/>
          <a:ln w="9525">
            <a:solidFill>
              <a:schemeClr val="tx1"/>
            </a:solidFill>
            <a:round/>
            <a:headEnd/>
            <a:tailEnd type="triangle" w="med" len="med"/>
          </a:ln>
        </p:spPr>
        <p:txBody>
          <a:bodyPr/>
          <a:lstStyle/>
          <a:p>
            <a:endParaRPr lang="en-US"/>
          </a:p>
        </p:txBody>
      </p:sp>
      <p:sp>
        <p:nvSpPr>
          <p:cNvPr id="202779" name="Line 27"/>
          <p:cNvSpPr>
            <a:spLocks noChangeShapeType="1"/>
          </p:cNvSpPr>
          <p:nvPr/>
        </p:nvSpPr>
        <p:spPr bwMode="auto">
          <a:xfrm>
            <a:off x="1762125" y="3573463"/>
            <a:ext cx="4752975" cy="0"/>
          </a:xfrm>
          <a:prstGeom prst="line">
            <a:avLst/>
          </a:prstGeom>
          <a:noFill/>
          <a:ln w="9525">
            <a:solidFill>
              <a:schemeClr val="tx1"/>
            </a:solidFill>
            <a:round/>
            <a:headEnd/>
            <a:tailEnd/>
          </a:ln>
        </p:spPr>
        <p:txBody>
          <a:bodyPr/>
          <a:lstStyle/>
          <a:p>
            <a:endParaRPr lang="en-US"/>
          </a:p>
        </p:txBody>
      </p:sp>
      <p:sp>
        <p:nvSpPr>
          <p:cNvPr id="202780" name="Line 28"/>
          <p:cNvSpPr>
            <a:spLocks noChangeShapeType="1"/>
          </p:cNvSpPr>
          <p:nvPr/>
        </p:nvSpPr>
        <p:spPr bwMode="auto">
          <a:xfrm>
            <a:off x="4354513" y="3571875"/>
            <a:ext cx="0" cy="217488"/>
          </a:xfrm>
          <a:prstGeom prst="line">
            <a:avLst/>
          </a:prstGeom>
          <a:noFill/>
          <a:ln w="9525">
            <a:solidFill>
              <a:schemeClr val="tx1"/>
            </a:solidFill>
            <a:round/>
            <a:headEnd/>
            <a:tailEnd type="triangle" w="med" len="med"/>
          </a:ln>
        </p:spPr>
        <p:txBody>
          <a:bodyPr/>
          <a:lstStyle/>
          <a:p>
            <a:endParaRPr lang="en-US"/>
          </a:p>
        </p:txBody>
      </p:sp>
      <p:sp>
        <p:nvSpPr>
          <p:cNvPr id="202781" name="Line 29"/>
          <p:cNvSpPr>
            <a:spLocks noChangeShapeType="1"/>
          </p:cNvSpPr>
          <p:nvPr/>
        </p:nvSpPr>
        <p:spPr bwMode="auto">
          <a:xfrm flipV="1">
            <a:off x="1762125" y="3357563"/>
            <a:ext cx="0" cy="215900"/>
          </a:xfrm>
          <a:prstGeom prst="line">
            <a:avLst/>
          </a:prstGeom>
          <a:noFill/>
          <a:ln w="9525">
            <a:solidFill>
              <a:schemeClr val="tx1"/>
            </a:solidFill>
            <a:round/>
            <a:headEnd/>
            <a:tailEnd/>
          </a:ln>
        </p:spPr>
        <p:txBody>
          <a:bodyPr/>
          <a:lstStyle/>
          <a:p>
            <a:endParaRPr lang="en-US"/>
          </a:p>
        </p:txBody>
      </p:sp>
      <p:sp>
        <p:nvSpPr>
          <p:cNvPr id="202782" name="Line 30"/>
          <p:cNvSpPr>
            <a:spLocks noChangeShapeType="1"/>
          </p:cNvSpPr>
          <p:nvPr/>
        </p:nvSpPr>
        <p:spPr bwMode="auto">
          <a:xfrm flipV="1">
            <a:off x="3059113" y="3357563"/>
            <a:ext cx="0" cy="215900"/>
          </a:xfrm>
          <a:prstGeom prst="line">
            <a:avLst/>
          </a:prstGeom>
          <a:noFill/>
          <a:ln w="9525">
            <a:solidFill>
              <a:schemeClr val="tx1"/>
            </a:solidFill>
            <a:round/>
            <a:headEnd/>
            <a:tailEnd/>
          </a:ln>
        </p:spPr>
        <p:txBody>
          <a:bodyPr/>
          <a:lstStyle/>
          <a:p>
            <a:endParaRPr lang="en-US"/>
          </a:p>
        </p:txBody>
      </p:sp>
      <p:sp>
        <p:nvSpPr>
          <p:cNvPr id="202783" name="Line 31"/>
          <p:cNvSpPr>
            <a:spLocks noChangeShapeType="1"/>
          </p:cNvSpPr>
          <p:nvPr/>
        </p:nvSpPr>
        <p:spPr bwMode="auto">
          <a:xfrm flipV="1">
            <a:off x="6515100" y="3357563"/>
            <a:ext cx="0" cy="215900"/>
          </a:xfrm>
          <a:prstGeom prst="line">
            <a:avLst/>
          </a:prstGeom>
          <a:noFill/>
          <a:ln w="9525">
            <a:solidFill>
              <a:schemeClr val="tx1"/>
            </a:solidFill>
            <a:round/>
            <a:headEnd/>
            <a:tailEnd/>
          </a:ln>
        </p:spPr>
        <p:txBody>
          <a:bodyPr/>
          <a:lstStyle/>
          <a:p>
            <a:endParaRPr lang="en-US"/>
          </a:p>
        </p:txBody>
      </p:sp>
      <p:sp>
        <p:nvSpPr>
          <p:cNvPr id="202784" name="Line 32"/>
          <p:cNvSpPr>
            <a:spLocks noChangeShapeType="1"/>
          </p:cNvSpPr>
          <p:nvPr/>
        </p:nvSpPr>
        <p:spPr bwMode="auto">
          <a:xfrm flipV="1">
            <a:off x="5578475" y="3357563"/>
            <a:ext cx="0" cy="215900"/>
          </a:xfrm>
          <a:prstGeom prst="line">
            <a:avLst/>
          </a:prstGeom>
          <a:noFill/>
          <a:ln w="9525">
            <a:solidFill>
              <a:schemeClr val="tx1"/>
            </a:solidFill>
            <a:round/>
            <a:headEnd/>
            <a:tailEnd/>
          </a:ln>
        </p:spPr>
        <p:txBody>
          <a:bodyPr/>
          <a:lstStyle/>
          <a:p>
            <a:endParaRPr lang="en-US"/>
          </a:p>
        </p:txBody>
      </p:sp>
      <p:sp>
        <p:nvSpPr>
          <p:cNvPr id="202785" name="Line 33"/>
          <p:cNvSpPr>
            <a:spLocks noChangeShapeType="1"/>
          </p:cNvSpPr>
          <p:nvPr/>
        </p:nvSpPr>
        <p:spPr bwMode="auto">
          <a:xfrm flipV="1">
            <a:off x="4354513" y="3357563"/>
            <a:ext cx="0" cy="215900"/>
          </a:xfrm>
          <a:prstGeom prst="line">
            <a:avLst/>
          </a:prstGeom>
          <a:noFill/>
          <a:ln w="9525">
            <a:solidFill>
              <a:schemeClr val="tx1"/>
            </a:solidFill>
            <a:round/>
            <a:headEnd/>
            <a:tailEnd/>
          </a:ln>
        </p:spPr>
        <p:txBody>
          <a:bodyPr/>
          <a:lstStyle/>
          <a:p>
            <a:endParaRPr lang="en-US"/>
          </a:p>
        </p:txBody>
      </p:sp>
      <p:sp>
        <p:nvSpPr>
          <p:cNvPr id="202786" name="Line 34"/>
          <p:cNvSpPr>
            <a:spLocks noChangeShapeType="1"/>
          </p:cNvSpPr>
          <p:nvPr/>
        </p:nvSpPr>
        <p:spPr bwMode="auto">
          <a:xfrm>
            <a:off x="8315325" y="2492375"/>
            <a:ext cx="0" cy="1944688"/>
          </a:xfrm>
          <a:prstGeom prst="line">
            <a:avLst/>
          </a:prstGeom>
          <a:noFill/>
          <a:ln w="9525">
            <a:solidFill>
              <a:schemeClr val="tx1"/>
            </a:solidFill>
            <a:round/>
            <a:headEnd/>
            <a:tailEnd/>
          </a:ln>
        </p:spPr>
        <p:txBody>
          <a:bodyPr/>
          <a:lstStyle/>
          <a:p>
            <a:endParaRPr lang="en-US"/>
          </a:p>
        </p:txBody>
      </p:sp>
      <p:sp>
        <p:nvSpPr>
          <p:cNvPr id="202787" name="Line 35"/>
          <p:cNvSpPr>
            <a:spLocks noChangeShapeType="1"/>
          </p:cNvSpPr>
          <p:nvPr/>
        </p:nvSpPr>
        <p:spPr bwMode="auto">
          <a:xfrm flipH="1">
            <a:off x="1042988" y="4437063"/>
            <a:ext cx="7272337" cy="0"/>
          </a:xfrm>
          <a:prstGeom prst="line">
            <a:avLst/>
          </a:prstGeom>
          <a:noFill/>
          <a:ln w="9525">
            <a:solidFill>
              <a:schemeClr val="tx1"/>
            </a:solidFill>
            <a:round/>
            <a:headEnd/>
            <a:tailEnd/>
          </a:ln>
        </p:spPr>
        <p:txBody>
          <a:bodyPr/>
          <a:lstStyle/>
          <a:p>
            <a:endParaRPr lang="en-US"/>
          </a:p>
        </p:txBody>
      </p:sp>
      <p:sp>
        <p:nvSpPr>
          <p:cNvPr id="202788" name="Line 36"/>
          <p:cNvSpPr>
            <a:spLocks noChangeShapeType="1"/>
          </p:cNvSpPr>
          <p:nvPr/>
        </p:nvSpPr>
        <p:spPr bwMode="auto">
          <a:xfrm>
            <a:off x="1042988" y="4435475"/>
            <a:ext cx="0" cy="217488"/>
          </a:xfrm>
          <a:prstGeom prst="line">
            <a:avLst/>
          </a:prstGeom>
          <a:noFill/>
          <a:ln w="9525">
            <a:solidFill>
              <a:schemeClr val="tx1"/>
            </a:solidFill>
            <a:round/>
            <a:headEnd/>
            <a:tailEnd type="triangle" w="med" len="med"/>
          </a:ln>
        </p:spPr>
        <p:txBody>
          <a:bodyPr/>
          <a:lstStyle/>
          <a:p>
            <a:endParaRPr lang="en-US"/>
          </a:p>
        </p:txBody>
      </p:sp>
      <p:sp>
        <p:nvSpPr>
          <p:cNvPr id="202789" name="Line 37"/>
          <p:cNvSpPr>
            <a:spLocks noChangeShapeType="1"/>
          </p:cNvSpPr>
          <p:nvPr/>
        </p:nvSpPr>
        <p:spPr bwMode="auto">
          <a:xfrm>
            <a:off x="2627313" y="4435475"/>
            <a:ext cx="0" cy="217488"/>
          </a:xfrm>
          <a:prstGeom prst="line">
            <a:avLst/>
          </a:prstGeom>
          <a:noFill/>
          <a:ln w="9525">
            <a:solidFill>
              <a:schemeClr val="tx1"/>
            </a:solidFill>
            <a:round/>
            <a:headEnd/>
            <a:tailEnd type="triangle" w="med" len="med"/>
          </a:ln>
        </p:spPr>
        <p:txBody>
          <a:bodyPr/>
          <a:lstStyle/>
          <a:p>
            <a:endParaRPr lang="en-US"/>
          </a:p>
        </p:txBody>
      </p:sp>
      <p:sp>
        <p:nvSpPr>
          <p:cNvPr id="202790" name="Line 38"/>
          <p:cNvSpPr>
            <a:spLocks noChangeShapeType="1"/>
          </p:cNvSpPr>
          <p:nvPr/>
        </p:nvSpPr>
        <p:spPr bwMode="auto">
          <a:xfrm>
            <a:off x="4570413" y="4437063"/>
            <a:ext cx="0" cy="217487"/>
          </a:xfrm>
          <a:prstGeom prst="line">
            <a:avLst/>
          </a:prstGeom>
          <a:noFill/>
          <a:ln w="9525">
            <a:solidFill>
              <a:schemeClr val="tx1"/>
            </a:solidFill>
            <a:round/>
            <a:headEnd/>
            <a:tailEnd type="triangle" w="med" len="med"/>
          </a:ln>
        </p:spPr>
        <p:txBody>
          <a:bodyPr/>
          <a:lstStyle/>
          <a:p>
            <a:endParaRPr lang="en-US"/>
          </a:p>
        </p:txBody>
      </p:sp>
      <p:sp>
        <p:nvSpPr>
          <p:cNvPr id="202791" name="Line 39"/>
          <p:cNvSpPr>
            <a:spLocks noChangeShapeType="1"/>
          </p:cNvSpPr>
          <p:nvPr/>
        </p:nvSpPr>
        <p:spPr bwMode="auto">
          <a:xfrm>
            <a:off x="6443663" y="4435475"/>
            <a:ext cx="0" cy="217488"/>
          </a:xfrm>
          <a:prstGeom prst="line">
            <a:avLst/>
          </a:prstGeom>
          <a:noFill/>
          <a:ln w="9525">
            <a:solidFill>
              <a:schemeClr val="tx1"/>
            </a:solidFill>
            <a:round/>
            <a:headEnd/>
            <a:tailEnd type="triangle" w="med" len="med"/>
          </a:ln>
        </p:spPr>
        <p:txBody>
          <a:bodyPr/>
          <a:lstStyle/>
          <a:p>
            <a:endParaRPr lang="en-US"/>
          </a:p>
        </p:txBody>
      </p:sp>
      <p:sp>
        <p:nvSpPr>
          <p:cNvPr id="202792" name="Line 40"/>
          <p:cNvSpPr>
            <a:spLocks noChangeShapeType="1"/>
          </p:cNvSpPr>
          <p:nvPr/>
        </p:nvSpPr>
        <p:spPr bwMode="auto">
          <a:xfrm flipV="1">
            <a:off x="1042988" y="5084763"/>
            <a:ext cx="0" cy="215900"/>
          </a:xfrm>
          <a:prstGeom prst="line">
            <a:avLst/>
          </a:prstGeom>
          <a:noFill/>
          <a:ln w="9525">
            <a:solidFill>
              <a:schemeClr val="tx1"/>
            </a:solidFill>
            <a:round/>
            <a:headEnd/>
            <a:tailEnd/>
          </a:ln>
        </p:spPr>
        <p:txBody>
          <a:bodyPr/>
          <a:lstStyle/>
          <a:p>
            <a:endParaRPr lang="en-US"/>
          </a:p>
        </p:txBody>
      </p:sp>
      <p:sp>
        <p:nvSpPr>
          <p:cNvPr id="202793" name="Line 41"/>
          <p:cNvSpPr>
            <a:spLocks noChangeShapeType="1"/>
          </p:cNvSpPr>
          <p:nvPr/>
        </p:nvSpPr>
        <p:spPr bwMode="auto">
          <a:xfrm flipV="1">
            <a:off x="2627313" y="5084763"/>
            <a:ext cx="0" cy="215900"/>
          </a:xfrm>
          <a:prstGeom prst="line">
            <a:avLst/>
          </a:prstGeom>
          <a:noFill/>
          <a:ln w="9525">
            <a:solidFill>
              <a:schemeClr val="tx1"/>
            </a:solidFill>
            <a:round/>
            <a:headEnd/>
            <a:tailEnd/>
          </a:ln>
        </p:spPr>
        <p:txBody>
          <a:bodyPr/>
          <a:lstStyle/>
          <a:p>
            <a:endParaRPr lang="en-US"/>
          </a:p>
        </p:txBody>
      </p:sp>
      <p:sp>
        <p:nvSpPr>
          <p:cNvPr id="202794" name="Line 42"/>
          <p:cNvSpPr>
            <a:spLocks noChangeShapeType="1"/>
          </p:cNvSpPr>
          <p:nvPr/>
        </p:nvSpPr>
        <p:spPr bwMode="auto">
          <a:xfrm flipV="1">
            <a:off x="4570413" y="5084763"/>
            <a:ext cx="0" cy="215900"/>
          </a:xfrm>
          <a:prstGeom prst="line">
            <a:avLst/>
          </a:prstGeom>
          <a:noFill/>
          <a:ln w="9525">
            <a:solidFill>
              <a:schemeClr val="tx1"/>
            </a:solidFill>
            <a:round/>
            <a:headEnd/>
            <a:tailEnd/>
          </a:ln>
        </p:spPr>
        <p:txBody>
          <a:bodyPr/>
          <a:lstStyle/>
          <a:p>
            <a:endParaRPr lang="en-US"/>
          </a:p>
        </p:txBody>
      </p:sp>
      <p:sp>
        <p:nvSpPr>
          <p:cNvPr id="202795" name="Line 43"/>
          <p:cNvSpPr>
            <a:spLocks noChangeShapeType="1"/>
          </p:cNvSpPr>
          <p:nvPr/>
        </p:nvSpPr>
        <p:spPr bwMode="auto">
          <a:xfrm flipV="1">
            <a:off x="6443663" y="5084763"/>
            <a:ext cx="0" cy="215900"/>
          </a:xfrm>
          <a:prstGeom prst="line">
            <a:avLst/>
          </a:prstGeom>
          <a:noFill/>
          <a:ln w="9525">
            <a:solidFill>
              <a:schemeClr val="tx1"/>
            </a:solidFill>
            <a:round/>
            <a:headEnd/>
            <a:tailEnd/>
          </a:ln>
        </p:spPr>
        <p:txBody>
          <a:bodyPr/>
          <a:lstStyle/>
          <a:p>
            <a:endParaRPr lang="en-US"/>
          </a:p>
        </p:txBody>
      </p:sp>
      <p:sp>
        <p:nvSpPr>
          <p:cNvPr id="202796" name="Line 44"/>
          <p:cNvSpPr>
            <a:spLocks noChangeShapeType="1"/>
          </p:cNvSpPr>
          <p:nvPr/>
        </p:nvSpPr>
        <p:spPr bwMode="auto">
          <a:xfrm>
            <a:off x="1042988" y="5300663"/>
            <a:ext cx="5400675" cy="0"/>
          </a:xfrm>
          <a:prstGeom prst="line">
            <a:avLst/>
          </a:prstGeom>
          <a:noFill/>
          <a:ln w="9525">
            <a:solidFill>
              <a:schemeClr val="tx1"/>
            </a:solidFill>
            <a:round/>
            <a:headEnd/>
            <a:tailEnd/>
          </a:ln>
        </p:spPr>
        <p:txBody>
          <a:bodyPr/>
          <a:lstStyle/>
          <a:p>
            <a:endParaRPr lang="en-US"/>
          </a:p>
        </p:txBody>
      </p:sp>
      <p:sp>
        <p:nvSpPr>
          <p:cNvPr id="202797" name="Line 45"/>
          <p:cNvSpPr>
            <a:spLocks noChangeShapeType="1"/>
          </p:cNvSpPr>
          <p:nvPr/>
        </p:nvSpPr>
        <p:spPr bwMode="auto">
          <a:xfrm>
            <a:off x="3851275" y="5300663"/>
            <a:ext cx="0" cy="288925"/>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ctrTitle"/>
          </p:nvPr>
        </p:nvSpPr>
        <p:spPr>
          <a:xfrm>
            <a:off x="755650" y="260350"/>
            <a:ext cx="7772400" cy="612775"/>
          </a:xfrm>
        </p:spPr>
        <p:txBody>
          <a:bodyPr/>
          <a:lstStyle/>
          <a:p>
            <a:r>
              <a:rPr lang="fa-IR" sz="3600" smtClean="0"/>
              <a:t>روشهاي کتابخانه اي </a:t>
            </a:r>
            <a:endParaRPr lang="en-US" sz="3600" smtClean="0"/>
          </a:p>
        </p:txBody>
      </p:sp>
      <p:sp>
        <p:nvSpPr>
          <p:cNvPr id="203779" name="Rectangle 3"/>
          <p:cNvSpPr>
            <a:spLocks noGrp="1" noChangeArrowheads="1"/>
          </p:cNvSpPr>
          <p:nvPr>
            <p:ph type="subTitle" idx="1"/>
          </p:nvPr>
        </p:nvSpPr>
        <p:spPr>
          <a:xfrm>
            <a:off x="539750" y="1268413"/>
            <a:ext cx="8064500" cy="5040312"/>
          </a:xfrm>
        </p:spPr>
        <p:txBody>
          <a:bodyPr rtlCol="0">
            <a:normAutofit/>
          </a:bodyPr>
          <a:lstStyle/>
          <a:p>
            <a:pPr algn="r" fontAlgn="auto">
              <a:spcAft>
                <a:spcPts val="0"/>
              </a:spcAft>
              <a:buFont typeface="Arial" pitchFamily="34" charset="0"/>
              <a:buNone/>
              <a:defRPr/>
            </a:pPr>
            <a:r>
              <a:rPr lang="fa-IR" smtClean="0"/>
              <a:t>در تحقيقاتي که ماهيت کتابخانه اي دارند تقريبا تمام تلاش محقق در کتابخانه ها صورت مي پذيرد. حتي در تاليفات و تصنيفات نيز از اين روش استفاده مي شود .</a:t>
            </a:r>
          </a:p>
          <a:p>
            <a:pPr algn="r" fontAlgn="auto">
              <a:spcAft>
                <a:spcPts val="0"/>
              </a:spcAft>
              <a:buFont typeface="Arial" pitchFamily="34" charset="0"/>
              <a:buNone/>
              <a:defRPr/>
            </a:pPr>
            <a:r>
              <a:rPr lang="fa-IR" smtClean="0"/>
              <a:t>گام اول در مهارت تحقيق کتابخانه اي آشنايي با نحوه استفاده از کتابخانه است براي اينکار محقق بايد از روشهاي کتابداري نحوه استفاده از برگه دان و ثبت مشخصات کتاب ، نحوه جستجوي کتاب در کتابخانه و رايانه و ... اطلاع حاصل نمايد.</a:t>
            </a:r>
            <a:endParaRPr lang="en-US" smtClean="0"/>
          </a:p>
        </p:txBody>
      </p:sp>
    </p:spTree>
  </p:cSld>
  <p:clrMapOvr>
    <a:masterClrMapping/>
  </p:clrMapOvr>
  <p:transition/>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ctrTitle"/>
          </p:nvPr>
        </p:nvSpPr>
        <p:spPr>
          <a:xfrm>
            <a:off x="685800" y="333375"/>
            <a:ext cx="7772400" cy="863600"/>
          </a:xfrm>
        </p:spPr>
        <p:txBody>
          <a:bodyPr/>
          <a:lstStyle/>
          <a:p>
            <a:r>
              <a:rPr lang="fa-IR" smtClean="0"/>
              <a:t>چند نکته در خصوص کتابخانه ها</a:t>
            </a:r>
            <a:endParaRPr lang="en-US" smtClean="0"/>
          </a:p>
        </p:txBody>
      </p:sp>
      <p:sp>
        <p:nvSpPr>
          <p:cNvPr id="204803" name="Rectangle 3"/>
          <p:cNvSpPr>
            <a:spLocks noGrp="1" noChangeArrowheads="1"/>
          </p:cNvSpPr>
          <p:nvPr>
            <p:ph type="subTitle" idx="1"/>
          </p:nvPr>
        </p:nvSpPr>
        <p:spPr>
          <a:xfrm>
            <a:off x="323850" y="1484313"/>
            <a:ext cx="8569325" cy="5040312"/>
          </a:xfrm>
        </p:spPr>
        <p:txBody>
          <a:bodyPr rtlCol="0">
            <a:normAutofit/>
          </a:bodyPr>
          <a:lstStyle/>
          <a:p>
            <a:pPr algn="r" fontAlgn="auto">
              <a:spcAft>
                <a:spcPts val="0"/>
              </a:spcAft>
              <a:buFont typeface="Arial" pitchFamily="34" charset="0"/>
              <a:buNone/>
              <a:defRPr/>
            </a:pPr>
            <a:r>
              <a:rPr lang="fa-IR" sz="2800" smtClean="0"/>
              <a:t>-نظام ها و سيستمهاي طبقه بندي کتابخانه ها پيچيده است .در حال حاضر سيستم هاي غالب در روشهاي کتابداري سيستم ديويي و سيستم کنگره است.</a:t>
            </a:r>
          </a:p>
          <a:p>
            <a:pPr algn="r" fontAlgn="auto">
              <a:spcAft>
                <a:spcPts val="0"/>
              </a:spcAft>
              <a:buFont typeface="Arial" pitchFamily="34" charset="0"/>
              <a:buNone/>
              <a:defRPr/>
            </a:pPr>
            <a:endParaRPr lang="fa-IR" sz="2800" smtClean="0"/>
          </a:p>
          <a:p>
            <a:pPr algn="r" fontAlgn="auto">
              <a:spcAft>
                <a:spcPts val="0"/>
              </a:spcAft>
              <a:buFont typeface="Arial" pitchFamily="34" charset="0"/>
              <a:buNone/>
              <a:defRPr/>
            </a:pPr>
            <a:r>
              <a:rPr lang="fa-IR" sz="2800" smtClean="0"/>
              <a:t>-نکته دوم شيوه جستجوي کتاب يا منبع مورد نياز در کتابخانه است .براي اين کار معمولا کتابخانه ها ، برگه دان ها يا کارت هاي ويژه اي در اختيار دارند که به سه شکل تنظيم شده است :بر اساس عنوان کتاب ، بر اساس موضوع ، بر اساس نام مولف </a:t>
            </a:r>
          </a:p>
          <a:p>
            <a:pPr algn="r" fontAlgn="auto">
              <a:spcAft>
                <a:spcPts val="0"/>
              </a:spcAft>
              <a:buFont typeface="Arial" pitchFamily="34" charset="0"/>
              <a:buNone/>
              <a:defRPr/>
            </a:pPr>
            <a:endParaRPr lang="fa-IR" sz="2800" smtClean="0"/>
          </a:p>
          <a:p>
            <a:pPr algn="r" fontAlgn="auto">
              <a:spcAft>
                <a:spcPts val="0"/>
              </a:spcAft>
              <a:buFont typeface="Arial" pitchFamily="34" charset="0"/>
              <a:buNone/>
              <a:defRPr/>
            </a:pPr>
            <a:r>
              <a:rPr lang="fa-IR" sz="2800" smtClean="0"/>
              <a:t>-نکته سوم اينکه هر کتابخانه آيين نامه و مقررات خاصي دارد و محقق بايد با مفاد اين آيين نامه آشنا شود </a:t>
            </a:r>
            <a:endParaRPr lang="en-US" sz="2800" smtClean="0"/>
          </a:p>
        </p:txBody>
      </p:sp>
    </p:spTree>
  </p:cSld>
  <p:clrMapOvr>
    <a:masterClrMapping/>
  </p:clrMapOvr>
  <p:transition/>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subTitle" idx="1"/>
          </p:nvPr>
        </p:nvSpPr>
        <p:spPr>
          <a:xfrm>
            <a:off x="179388" y="333375"/>
            <a:ext cx="8640762" cy="5400675"/>
          </a:xfrm>
        </p:spPr>
        <p:txBody>
          <a:bodyPr rtlCol="0">
            <a:normAutofit/>
          </a:bodyPr>
          <a:lstStyle/>
          <a:p>
            <a:pPr algn="r" fontAlgn="auto">
              <a:spcAft>
                <a:spcPts val="0"/>
              </a:spcAft>
              <a:buFont typeface="Arial" pitchFamily="34" charset="0"/>
              <a:buNone/>
              <a:defRPr/>
            </a:pPr>
            <a:endParaRPr lang="fa-IR" sz="2400" smtClean="0"/>
          </a:p>
          <a:p>
            <a:pPr algn="r" fontAlgn="auto">
              <a:spcAft>
                <a:spcPts val="0"/>
              </a:spcAft>
              <a:buFont typeface="Arial" pitchFamily="34" charset="0"/>
              <a:buNone/>
              <a:defRPr/>
            </a:pPr>
            <a:r>
              <a:rPr lang="fa-IR" sz="2400" smtClean="0"/>
              <a:t>-نکته چهارم اينکه کتابخانه ها و کتابداران معمولا هدفهاي خاص کتابداري را بيشتر تعقيب مي کنند و کمتر حاضرند به افراد غير عضو خدمات کتابداري ارائه نمايند</a:t>
            </a:r>
          </a:p>
          <a:p>
            <a:pPr algn="r" fontAlgn="auto">
              <a:spcAft>
                <a:spcPts val="0"/>
              </a:spcAft>
              <a:buFont typeface="Arial" pitchFamily="34" charset="0"/>
              <a:buNone/>
              <a:defRPr/>
            </a:pPr>
            <a:endParaRPr lang="fa-IR" sz="2400" smtClean="0"/>
          </a:p>
          <a:p>
            <a:pPr algn="r" fontAlgn="auto">
              <a:spcAft>
                <a:spcPts val="0"/>
              </a:spcAft>
              <a:buFont typeface="Arial" pitchFamily="34" charset="0"/>
              <a:buNone/>
              <a:defRPr/>
            </a:pPr>
            <a:r>
              <a:rPr lang="fa-IR" sz="2400" smtClean="0"/>
              <a:t>-نکته پنجم اينکه کتابخانه ها علاوه بر تامين کتاب ،سرويس ها و خدمات جانبي نيز ارائه مي دهند  و محققان مي توانند از آنها بهره برداري کنند .</a:t>
            </a:r>
          </a:p>
          <a:p>
            <a:pPr algn="r" fontAlgn="auto">
              <a:spcAft>
                <a:spcPts val="0"/>
              </a:spcAft>
              <a:buFont typeface="Arial" pitchFamily="34" charset="0"/>
              <a:buNone/>
              <a:defRPr/>
            </a:pPr>
            <a:endParaRPr lang="fa-IR" sz="2400" smtClean="0"/>
          </a:p>
          <a:p>
            <a:pPr algn="r" fontAlgn="auto">
              <a:spcAft>
                <a:spcPts val="0"/>
              </a:spcAft>
              <a:buFont typeface="Arial" pitchFamily="34" charset="0"/>
              <a:buNone/>
              <a:defRPr/>
            </a:pPr>
            <a:r>
              <a:rPr lang="fa-IR" sz="2400" smtClean="0"/>
              <a:t>-نکته ششم اينکه کتابداران ماموريت راهنمايي متقاضيان و نيز تامين خدمات را دارند و محقق مي تواند از راهنمايي آنها بهره مند شود </a:t>
            </a:r>
          </a:p>
          <a:p>
            <a:pPr algn="r" fontAlgn="auto">
              <a:spcAft>
                <a:spcPts val="0"/>
              </a:spcAft>
              <a:buFont typeface="Arial" pitchFamily="34" charset="0"/>
              <a:buNone/>
              <a:defRPr/>
            </a:pPr>
            <a:endParaRPr lang="fa-IR" sz="2400" smtClean="0"/>
          </a:p>
          <a:p>
            <a:pPr algn="r" fontAlgn="auto">
              <a:spcAft>
                <a:spcPts val="0"/>
              </a:spcAft>
              <a:buFont typeface="Arial" pitchFamily="34" charset="0"/>
              <a:buNone/>
              <a:defRPr/>
            </a:pPr>
            <a:r>
              <a:rPr lang="fa-IR" sz="2400" smtClean="0"/>
              <a:t>-نکته هفتم اينکه محقق ملزم به رعايت آداب و ضوابط حاکم بر کتابخانه است . رعايت </a:t>
            </a:r>
          </a:p>
          <a:p>
            <a:pPr algn="r" fontAlgn="auto">
              <a:spcAft>
                <a:spcPts val="0"/>
              </a:spcAft>
              <a:buFont typeface="Arial" pitchFamily="34" charset="0"/>
              <a:buNone/>
              <a:defRPr/>
            </a:pPr>
            <a:r>
              <a:rPr lang="fa-IR" sz="2400" smtClean="0"/>
              <a:t>سکوت،آرامش،عدم جابجايي کتابها ، و.... براي محقق امري ضروري است .</a:t>
            </a:r>
          </a:p>
          <a:p>
            <a:pPr algn="r" fontAlgn="auto">
              <a:spcAft>
                <a:spcPts val="0"/>
              </a:spcAft>
              <a:buFont typeface="Arial" pitchFamily="34" charset="0"/>
              <a:buNone/>
              <a:defRPr/>
            </a:pPr>
            <a:endParaRPr lang="fa-IR" sz="2400" smtClean="0"/>
          </a:p>
          <a:p>
            <a:pPr algn="r" fontAlgn="auto">
              <a:spcAft>
                <a:spcPts val="0"/>
              </a:spcAft>
              <a:buFont typeface="Arial" pitchFamily="34" charset="0"/>
              <a:buNone/>
              <a:defRPr/>
            </a:pPr>
            <a:endParaRPr lang="en-US" sz="2400" smtClean="0"/>
          </a:p>
        </p:txBody>
      </p:sp>
    </p:spTree>
  </p:cSld>
  <p:clrMapOvr>
    <a:masterClrMapping/>
  </p:clrMapOvr>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subTitle" idx="1"/>
          </p:nvPr>
        </p:nvSpPr>
        <p:spPr>
          <a:xfrm>
            <a:off x="611188" y="765175"/>
            <a:ext cx="7921625" cy="5616575"/>
          </a:xfrm>
        </p:spPr>
        <p:txBody>
          <a:bodyPr rtlCol="0">
            <a:normAutofit/>
          </a:bodyPr>
          <a:lstStyle/>
          <a:p>
            <a:pPr algn="r" fontAlgn="auto">
              <a:spcAft>
                <a:spcPts val="0"/>
              </a:spcAft>
              <a:buFont typeface="Arial" pitchFamily="34" charset="0"/>
              <a:buNone/>
              <a:defRPr/>
            </a:pPr>
            <a:r>
              <a:rPr lang="fa-IR" sz="2400" smtClean="0"/>
              <a:t>-نکته هشتم اينکه در کتابخانه ها به طور کلي دو دسته منبع وجود دارد :اول ،منابعي که به امانت داده ميشود .دوم ، منابعي که به امانت داده نمي شود مثل فرهنگها ،کتابهاي مرجع ، اطلس ها ، مجلات ، و ...</a:t>
            </a:r>
          </a:p>
          <a:p>
            <a:pPr algn="r" fontAlgn="auto">
              <a:spcAft>
                <a:spcPts val="0"/>
              </a:spcAft>
              <a:buFont typeface="Arial" pitchFamily="34" charset="0"/>
              <a:buNone/>
              <a:defRPr/>
            </a:pPr>
            <a:endParaRPr lang="fa-IR" sz="2400" smtClean="0"/>
          </a:p>
          <a:p>
            <a:pPr algn="r" fontAlgn="auto">
              <a:spcAft>
                <a:spcPts val="0"/>
              </a:spcAft>
              <a:buFont typeface="Arial" pitchFamily="34" charset="0"/>
              <a:buNone/>
              <a:defRPr/>
            </a:pPr>
            <a:r>
              <a:rPr lang="fa-IR" sz="2400" smtClean="0"/>
              <a:t>نکته نهم اينکه کتابخانه ها از حيث دسترسي به منابع به سه گروه تقسيم مي شوند :</a:t>
            </a:r>
          </a:p>
          <a:p>
            <a:pPr algn="r" fontAlgn="auto">
              <a:spcAft>
                <a:spcPts val="0"/>
              </a:spcAft>
              <a:buFont typeface="Arial" pitchFamily="34" charset="0"/>
              <a:buNone/>
              <a:defRPr/>
            </a:pPr>
            <a:r>
              <a:rPr lang="fa-IR" sz="2400" smtClean="0"/>
              <a:t>گروه اول کتابخانه هاي باز که در آنها محقق ميتواند آزادانه بين قفسه ها رفت آمد کند .</a:t>
            </a:r>
          </a:p>
          <a:p>
            <a:pPr algn="r" fontAlgn="auto">
              <a:spcAft>
                <a:spcPts val="0"/>
              </a:spcAft>
              <a:buFont typeface="Arial" pitchFamily="34" charset="0"/>
              <a:buNone/>
              <a:defRPr/>
            </a:pPr>
            <a:r>
              <a:rPr lang="fa-IR" sz="2400" smtClean="0"/>
              <a:t>گروه دوم کتابخانه هاي بسته که درآنها محقق امکان دسترسي به منابع را  به طور مستقيم ندارد  </a:t>
            </a:r>
          </a:p>
          <a:p>
            <a:pPr algn="r" fontAlgn="auto">
              <a:spcAft>
                <a:spcPts val="0"/>
              </a:spcAft>
              <a:buFont typeface="Arial" pitchFamily="34" charset="0"/>
              <a:buNone/>
              <a:defRPr/>
            </a:pPr>
            <a:r>
              <a:rPr lang="fa-IR" sz="2400" smtClean="0"/>
              <a:t>گروه سوم کتابخانه هاي نيمه باز که بخشي از آن مستقيما در دسترس محقق و  بخشي ديگر از آن در اختيار کتابدار است</a:t>
            </a:r>
            <a:endParaRPr lang="en-US" sz="2400" smtClean="0"/>
          </a:p>
        </p:txBody>
      </p:sp>
    </p:spTree>
  </p:cSld>
  <p:clrMapOvr>
    <a:masterClrMapping/>
  </p:clrMapOvr>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ctrTitle"/>
          </p:nvPr>
        </p:nvSpPr>
        <p:spPr>
          <a:xfrm>
            <a:off x="685800" y="115888"/>
            <a:ext cx="7772400" cy="792162"/>
          </a:xfrm>
        </p:spPr>
        <p:txBody>
          <a:bodyPr/>
          <a:lstStyle/>
          <a:p>
            <a:r>
              <a:rPr lang="fa-IR" sz="4000" smtClean="0"/>
              <a:t>انواع سند</a:t>
            </a:r>
            <a:r>
              <a:rPr lang="fa-IR" sz="5400" smtClean="0"/>
              <a:t> </a:t>
            </a:r>
            <a:endParaRPr lang="en-US" sz="5400" smtClean="0"/>
          </a:p>
        </p:txBody>
      </p:sp>
      <p:sp>
        <p:nvSpPr>
          <p:cNvPr id="207875" name="Rectangle 3"/>
          <p:cNvSpPr>
            <a:spLocks noGrp="1" noChangeArrowheads="1"/>
          </p:cNvSpPr>
          <p:nvPr>
            <p:ph type="subTitle" idx="1"/>
          </p:nvPr>
        </p:nvSpPr>
        <p:spPr>
          <a:xfrm>
            <a:off x="468313" y="981075"/>
            <a:ext cx="8424862" cy="5543550"/>
          </a:xfrm>
        </p:spPr>
        <p:txBody>
          <a:bodyPr rtlCol="0">
            <a:normAutofit/>
          </a:bodyPr>
          <a:lstStyle/>
          <a:p>
            <a:pPr algn="r" fontAlgn="auto">
              <a:spcAft>
                <a:spcPts val="0"/>
              </a:spcAft>
              <a:buFont typeface="Arial" pitchFamily="34" charset="0"/>
              <a:buNone/>
              <a:defRPr/>
            </a:pPr>
            <a:r>
              <a:rPr lang="fa-IR" smtClean="0"/>
              <a:t>اسناد عمده در مطالعات کتابخانه  اي عبارتند از  :</a:t>
            </a:r>
          </a:p>
          <a:p>
            <a:pPr algn="r" fontAlgn="auto">
              <a:spcAft>
                <a:spcPts val="0"/>
              </a:spcAft>
              <a:buFont typeface="Arial" pitchFamily="34" charset="0"/>
              <a:buNone/>
              <a:defRPr/>
            </a:pPr>
            <a:r>
              <a:rPr lang="fa-IR" smtClean="0"/>
              <a:t>-کتاب                                  -مقاله ها و مجله ها </a:t>
            </a:r>
          </a:p>
          <a:p>
            <a:pPr algn="r" fontAlgn="auto">
              <a:spcAft>
                <a:spcPts val="0"/>
              </a:spcAft>
              <a:buFont typeface="Arial" pitchFamily="34" charset="0"/>
              <a:buNone/>
              <a:defRPr/>
            </a:pPr>
            <a:r>
              <a:rPr lang="fa-IR" smtClean="0"/>
              <a:t>-ميکروفيلم و ميکرو فيش            -سايتها </a:t>
            </a:r>
          </a:p>
          <a:p>
            <a:pPr algn="r" fontAlgn="auto">
              <a:spcAft>
                <a:spcPts val="0"/>
              </a:spcAft>
              <a:buFont typeface="Arial" pitchFamily="34" charset="0"/>
              <a:buNone/>
              <a:defRPr/>
            </a:pPr>
            <a:r>
              <a:rPr lang="fa-IR" smtClean="0"/>
              <a:t>-ديسک هاي رايانه اي                -اسناد اصل</a:t>
            </a:r>
          </a:p>
          <a:p>
            <a:pPr algn="r" fontAlgn="auto">
              <a:spcAft>
                <a:spcPts val="0"/>
              </a:spcAft>
              <a:buFont typeface="Arial" pitchFamily="34" charset="0"/>
              <a:buNone/>
              <a:defRPr/>
            </a:pPr>
            <a:r>
              <a:rPr lang="fa-IR" smtClean="0"/>
              <a:t>-اسناد دولتي                           -نشريه هاي رسمي دولتي</a:t>
            </a:r>
          </a:p>
          <a:p>
            <a:pPr algn="r" fontAlgn="auto">
              <a:spcAft>
                <a:spcPts val="0"/>
              </a:spcAft>
              <a:buFont typeface="Arial" pitchFamily="34" charset="0"/>
              <a:buNone/>
              <a:defRPr/>
            </a:pPr>
            <a:r>
              <a:rPr lang="fa-IR" smtClean="0"/>
              <a:t>-اسناد شخصي و خصوصي         -مطبوعات</a:t>
            </a:r>
          </a:p>
          <a:p>
            <a:pPr algn="r" fontAlgn="auto">
              <a:spcAft>
                <a:spcPts val="0"/>
              </a:spcAft>
              <a:buFont typeface="Arial" pitchFamily="34" charset="0"/>
              <a:buNone/>
              <a:defRPr/>
            </a:pPr>
            <a:r>
              <a:rPr lang="fa-IR" smtClean="0"/>
              <a:t>-آمار نامه ها                          -اسناد صوتي و تصويري</a:t>
            </a:r>
            <a:endParaRPr lang="en-US" smtClean="0"/>
          </a:p>
        </p:txBody>
      </p:sp>
    </p:spTree>
  </p:cSld>
  <p:clrMapOvr>
    <a:masterClrMapping/>
  </p:clrMapOvr>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ctrTitle"/>
          </p:nvPr>
        </p:nvSpPr>
        <p:spPr>
          <a:xfrm>
            <a:off x="685800" y="115888"/>
            <a:ext cx="7772400" cy="900112"/>
          </a:xfrm>
        </p:spPr>
        <p:txBody>
          <a:bodyPr/>
          <a:lstStyle/>
          <a:p>
            <a:pPr algn="r"/>
            <a:r>
              <a:rPr lang="fa-IR" sz="3600" smtClean="0"/>
              <a:t>ابزارهاي گردآوري اطلاعات در روش کتابخانه اي</a:t>
            </a:r>
            <a:endParaRPr lang="en-US" sz="3600" smtClean="0"/>
          </a:p>
        </p:txBody>
      </p:sp>
      <p:sp>
        <p:nvSpPr>
          <p:cNvPr id="208899" name="Rectangle 3"/>
          <p:cNvSpPr>
            <a:spLocks noGrp="1" noChangeArrowheads="1"/>
          </p:cNvSpPr>
          <p:nvPr>
            <p:ph type="subTitle" idx="1"/>
          </p:nvPr>
        </p:nvSpPr>
        <p:spPr>
          <a:xfrm>
            <a:off x="611188" y="981075"/>
            <a:ext cx="8281987" cy="5616575"/>
          </a:xfrm>
        </p:spPr>
        <p:txBody>
          <a:bodyPr rtlCol="0">
            <a:normAutofit/>
          </a:bodyPr>
          <a:lstStyle/>
          <a:p>
            <a:pPr algn="r" fontAlgn="auto">
              <a:spcAft>
                <a:spcPts val="0"/>
              </a:spcAft>
              <a:buFont typeface="Arial" pitchFamily="34" charset="0"/>
              <a:buNone/>
              <a:defRPr/>
            </a:pPr>
            <a:r>
              <a:rPr lang="fa-IR" smtClean="0"/>
              <a:t>اين ابزارها بسته به نوع سند و هدف محقق از گرد آوري اطلاعات و نوع آن متفاوت است.عمده ترين ابزاري که در تحقيق کتابخانه اي براي جمع آوري اطلاعات از آن استفاده </a:t>
            </a:r>
          </a:p>
          <a:p>
            <a:pPr algn="r" fontAlgn="auto">
              <a:spcAft>
                <a:spcPts val="0"/>
              </a:spcAft>
              <a:buFont typeface="Arial" pitchFamily="34" charset="0"/>
              <a:buNone/>
              <a:defRPr/>
            </a:pPr>
            <a:r>
              <a:rPr lang="fa-IR" smtClean="0"/>
              <a:t>مي شود عبارتند از :</a:t>
            </a:r>
          </a:p>
          <a:p>
            <a:pPr algn="r" fontAlgn="auto">
              <a:spcAft>
                <a:spcPts val="0"/>
              </a:spcAft>
              <a:buFont typeface="Arial" pitchFamily="34" charset="0"/>
              <a:buNone/>
              <a:defRPr/>
            </a:pPr>
            <a:r>
              <a:rPr lang="fa-IR" smtClean="0"/>
              <a:t>-فيش </a:t>
            </a:r>
          </a:p>
          <a:p>
            <a:pPr algn="r" fontAlgn="auto">
              <a:spcAft>
                <a:spcPts val="0"/>
              </a:spcAft>
              <a:buFont typeface="Arial" pitchFamily="34" charset="0"/>
              <a:buNone/>
              <a:defRPr/>
            </a:pPr>
            <a:r>
              <a:rPr lang="fa-IR" smtClean="0"/>
              <a:t>-جدول </a:t>
            </a:r>
          </a:p>
          <a:p>
            <a:pPr algn="r" fontAlgn="auto">
              <a:spcAft>
                <a:spcPts val="0"/>
              </a:spcAft>
              <a:buFont typeface="Arial" pitchFamily="34" charset="0"/>
              <a:buNone/>
              <a:defRPr/>
            </a:pPr>
            <a:r>
              <a:rPr lang="fa-IR" smtClean="0"/>
              <a:t>-فرم </a:t>
            </a:r>
          </a:p>
          <a:p>
            <a:pPr algn="r" fontAlgn="auto">
              <a:spcAft>
                <a:spcPts val="0"/>
              </a:spcAft>
              <a:buFont typeface="Arial" pitchFamily="34" charset="0"/>
              <a:buNone/>
              <a:defRPr/>
            </a:pPr>
            <a:r>
              <a:rPr lang="fa-IR" smtClean="0"/>
              <a:t>-پرسشنامه استخراج اطلاعات </a:t>
            </a:r>
          </a:p>
          <a:p>
            <a:pPr algn="r" fontAlgn="auto">
              <a:spcAft>
                <a:spcPts val="0"/>
              </a:spcAft>
              <a:buFont typeface="Arial" pitchFamily="34" charset="0"/>
              <a:buNone/>
              <a:defRPr/>
            </a:pPr>
            <a:r>
              <a:rPr lang="fa-IR" smtClean="0"/>
              <a:t>-نقشه و کروکي</a:t>
            </a:r>
            <a:endParaRPr lang="en-US" smtClean="0"/>
          </a:p>
        </p:txBody>
      </p:sp>
    </p:spTree>
  </p:cSld>
  <p:clrMapOvr>
    <a:masterClrMapping/>
  </p:clrMapOvr>
  <p:transition/>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subTitle" idx="1"/>
          </p:nvPr>
        </p:nvSpPr>
        <p:spPr>
          <a:xfrm>
            <a:off x="395288" y="476250"/>
            <a:ext cx="8569325" cy="6192838"/>
          </a:xfrm>
        </p:spPr>
        <p:txBody>
          <a:bodyPr rtlCol="0">
            <a:normAutofit/>
          </a:bodyPr>
          <a:lstStyle/>
          <a:p>
            <a:pPr algn="r" fontAlgn="auto">
              <a:lnSpc>
                <a:spcPct val="90000"/>
              </a:lnSpc>
              <a:spcAft>
                <a:spcPts val="0"/>
              </a:spcAft>
              <a:buFont typeface="Arial" pitchFamily="34" charset="0"/>
              <a:buNone/>
              <a:defRPr/>
            </a:pPr>
            <a:endParaRPr lang="fa-IR" smtClean="0"/>
          </a:p>
          <a:p>
            <a:pPr algn="r" fontAlgn="auto">
              <a:lnSpc>
                <a:spcPct val="90000"/>
              </a:lnSpc>
              <a:spcAft>
                <a:spcPts val="0"/>
              </a:spcAft>
              <a:buFont typeface="Arial" pitchFamily="34" charset="0"/>
              <a:buNone/>
              <a:defRPr/>
            </a:pPr>
            <a:r>
              <a:rPr lang="fa-IR" sz="1600" smtClean="0"/>
              <a:t>      </a:t>
            </a:r>
            <a:r>
              <a:rPr lang="fa-IR" sz="1800" smtClean="0"/>
              <a:t>کد    عنوان منبع (کتاب)    نام مولف   نام مترجم  شماره جلد  شماره چاپ   ناشر  مکان نشر  زمان نشر</a:t>
            </a:r>
          </a:p>
          <a:p>
            <a:pPr algn="r" fontAlgn="auto">
              <a:lnSpc>
                <a:spcPct val="90000"/>
              </a:lnSpc>
              <a:spcAft>
                <a:spcPts val="0"/>
              </a:spcAft>
              <a:buFont typeface="Arial" pitchFamily="34" charset="0"/>
              <a:buNone/>
              <a:defRPr/>
            </a:pPr>
            <a:endParaRPr lang="fa-IR" sz="1800" smtClean="0"/>
          </a:p>
          <a:p>
            <a:pPr algn="r" fontAlgn="auto">
              <a:lnSpc>
                <a:spcPct val="90000"/>
              </a:lnSpc>
              <a:spcAft>
                <a:spcPts val="0"/>
              </a:spcAft>
              <a:buFont typeface="Arial" pitchFamily="34" charset="0"/>
              <a:buNone/>
              <a:defRPr/>
            </a:pPr>
            <a:endParaRPr lang="fa-IR" sz="1800" smtClean="0"/>
          </a:p>
          <a:p>
            <a:pPr algn="r" fontAlgn="auto">
              <a:lnSpc>
                <a:spcPct val="90000"/>
              </a:lnSpc>
              <a:spcAft>
                <a:spcPts val="0"/>
              </a:spcAft>
              <a:buFont typeface="Arial" pitchFamily="34" charset="0"/>
              <a:buNone/>
              <a:defRPr/>
            </a:pPr>
            <a:endParaRPr lang="fa-IR" sz="1800" smtClean="0"/>
          </a:p>
          <a:p>
            <a:pPr algn="r" fontAlgn="auto">
              <a:lnSpc>
                <a:spcPct val="90000"/>
              </a:lnSpc>
              <a:spcAft>
                <a:spcPts val="0"/>
              </a:spcAft>
              <a:buFont typeface="Arial" pitchFamily="34" charset="0"/>
              <a:buNone/>
              <a:defRPr/>
            </a:pPr>
            <a:endParaRPr lang="fa-IR" sz="1800" smtClean="0"/>
          </a:p>
          <a:p>
            <a:pPr algn="r" fontAlgn="auto">
              <a:lnSpc>
                <a:spcPct val="90000"/>
              </a:lnSpc>
              <a:spcAft>
                <a:spcPts val="0"/>
              </a:spcAft>
              <a:buFont typeface="Arial" pitchFamily="34" charset="0"/>
              <a:buNone/>
              <a:defRPr/>
            </a:pPr>
            <a:endParaRPr lang="fa-IR" sz="1800" smtClean="0"/>
          </a:p>
          <a:p>
            <a:pPr algn="r" fontAlgn="auto">
              <a:lnSpc>
                <a:spcPct val="90000"/>
              </a:lnSpc>
              <a:spcAft>
                <a:spcPts val="0"/>
              </a:spcAft>
              <a:buFont typeface="Arial" pitchFamily="34" charset="0"/>
              <a:buNone/>
              <a:defRPr/>
            </a:pPr>
            <a:endParaRPr lang="fa-IR" sz="1800" smtClean="0"/>
          </a:p>
          <a:p>
            <a:pPr algn="r" fontAlgn="auto">
              <a:lnSpc>
                <a:spcPct val="90000"/>
              </a:lnSpc>
              <a:spcAft>
                <a:spcPts val="0"/>
              </a:spcAft>
              <a:buFont typeface="Arial" pitchFamily="34" charset="0"/>
              <a:buNone/>
              <a:defRPr/>
            </a:pPr>
            <a:endParaRPr lang="fa-IR" sz="1800" smtClean="0"/>
          </a:p>
          <a:p>
            <a:pPr algn="r" fontAlgn="auto">
              <a:lnSpc>
                <a:spcPct val="90000"/>
              </a:lnSpc>
              <a:spcAft>
                <a:spcPts val="0"/>
              </a:spcAft>
              <a:buFont typeface="Arial" pitchFamily="34" charset="0"/>
              <a:buNone/>
              <a:defRPr/>
            </a:pPr>
            <a:endParaRPr lang="fa-IR" sz="1800" smtClean="0"/>
          </a:p>
          <a:p>
            <a:pPr algn="r" fontAlgn="auto">
              <a:lnSpc>
                <a:spcPct val="90000"/>
              </a:lnSpc>
              <a:spcAft>
                <a:spcPts val="0"/>
              </a:spcAft>
              <a:buFont typeface="Arial" pitchFamily="34" charset="0"/>
              <a:buNone/>
              <a:defRPr/>
            </a:pPr>
            <a:endParaRPr lang="fa-IR" sz="1800" smtClean="0"/>
          </a:p>
          <a:p>
            <a:pPr algn="r" fontAlgn="auto">
              <a:lnSpc>
                <a:spcPct val="90000"/>
              </a:lnSpc>
              <a:spcAft>
                <a:spcPts val="0"/>
              </a:spcAft>
              <a:buFont typeface="Arial" pitchFamily="34" charset="0"/>
              <a:buNone/>
              <a:defRPr/>
            </a:pPr>
            <a:endParaRPr lang="fa-IR" sz="1800" smtClean="0"/>
          </a:p>
          <a:p>
            <a:pPr algn="r" fontAlgn="auto">
              <a:lnSpc>
                <a:spcPct val="90000"/>
              </a:lnSpc>
              <a:spcAft>
                <a:spcPts val="0"/>
              </a:spcAft>
              <a:buFont typeface="Arial" pitchFamily="34" charset="0"/>
              <a:buNone/>
              <a:defRPr/>
            </a:pPr>
            <a:endParaRPr lang="fa-IR" sz="1800" smtClean="0"/>
          </a:p>
          <a:p>
            <a:pPr algn="r" fontAlgn="auto">
              <a:lnSpc>
                <a:spcPct val="90000"/>
              </a:lnSpc>
              <a:spcAft>
                <a:spcPts val="0"/>
              </a:spcAft>
              <a:buFont typeface="Arial" pitchFamily="34" charset="0"/>
              <a:buNone/>
              <a:defRPr/>
            </a:pPr>
            <a:endParaRPr lang="fa-IR" sz="1800" smtClean="0"/>
          </a:p>
          <a:p>
            <a:pPr algn="r" fontAlgn="auto">
              <a:lnSpc>
                <a:spcPct val="90000"/>
              </a:lnSpc>
              <a:spcAft>
                <a:spcPts val="0"/>
              </a:spcAft>
              <a:buFont typeface="Arial" pitchFamily="34" charset="0"/>
              <a:buNone/>
              <a:defRPr/>
            </a:pPr>
            <a:endParaRPr lang="fa-IR" sz="1800" smtClean="0"/>
          </a:p>
          <a:p>
            <a:pPr algn="r" fontAlgn="auto">
              <a:lnSpc>
                <a:spcPct val="90000"/>
              </a:lnSpc>
              <a:spcAft>
                <a:spcPts val="0"/>
              </a:spcAft>
              <a:buFont typeface="Arial" pitchFamily="34" charset="0"/>
              <a:buNone/>
              <a:defRPr/>
            </a:pPr>
            <a:endParaRPr lang="fa-IR" sz="1800" smtClean="0"/>
          </a:p>
          <a:p>
            <a:pPr algn="r" fontAlgn="auto">
              <a:lnSpc>
                <a:spcPct val="90000"/>
              </a:lnSpc>
              <a:spcAft>
                <a:spcPts val="0"/>
              </a:spcAft>
              <a:buFont typeface="Arial" pitchFamily="34" charset="0"/>
              <a:buNone/>
              <a:defRPr/>
            </a:pPr>
            <a:r>
              <a:rPr lang="fa-IR" sz="1600" smtClean="0"/>
              <a:t>                               </a:t>
            </a:r>
          </a:p>
          <a:p>
            <a:pPr algn="r" fontAlgn="auto">
              <a:lnSpc>
                <a:spcPct val="90000"/>
              </a:lnSpc>
              <a:spcAft>
                <a:spcPts val="0"/>
              </a:spcAft>
              <a:buFont typeface="Arial" pitchFamily="34" charset="0"/>
              <a:buNone/>
              <a:defRPr/>
            </a:pPr>
            <a:r>
              <a:rPr lang="fa-IR" sz="1600" smtClean="0"/>
              <a:t>             </a:t>
            </a:r>
            <a:r>
              <a:rPr lang="fa-IR" sz="2400" i="1" smtClean="0"/>
              <a:t>                         </a:t>
            </a:r>
            <a:r>
              <a:rPr lang="fa-IR" sz="2400" i="1" u="sng" smtClean="0"/>
              <a:t>نمونه جدول کد گذاري</a:t>
            </a:r>
            <a:endParaRPr lang="en-US" sz="1600" u="sng" smtClean="0"/>
          </a:p>
        </p:txBody>
      </p:sp>
      <p:sp>
        <p:nvSpPr>
          <p:cNvPr id="209923" name="Line 3"/>
          <p:cNvSpPr>
            <a:spLocks noChangeShapeType="1"/>
          </p:cNvSpPr>
          <p:nvPr/>
        </p:nvSpPr>
        <p:spPr bwMode="auto">
          <a:xfrm>
            <a:off x="755650" y="908050"/>
            <a:ext cx="8064500" cy="0"/>
          </a:xfrm>
          <a:prstGeom prst="line">
            <a:avLst/>
          </a:prstGeom>
          <a:noFill/>
          <a:ln w="9525">
            <a:solidFill>
              <a:schemeClr val="tx1"/>
            </a:solidFill>
            <a:round/>
            <a:headEnd/>
            <a:tailEnd/>
          </a:ln>
        </p:spPr>
        <p:txBody>
          <a:bodyPr/>
          <a:lstStyle/>
          <a:p>
            <a:endParaRPr lang="en-US"/>
          </a:p>
        </p:txBody>
      </p:sp>
      <p:sp>
        <p:nvSpPr>
          <p:cNvPr id="209924" name="Line 4"/>
          <p:cNvSpPr>
            <a:spLocks noChangeShapeType="1"/>
          </p:cNvSpPr>
          <p:nvPr/>
        </p:nvSpPr>
        <p:spPr bwMode="auto">
          <a:xfrm flipH="1">
            <a:off x="8820150" y="908050"/>
            <a:ext cx="0" cy="4321175"/>
          </a:xfrm>
          <a:prstGeom prst="line">
            <a:avLst/>
          </a:prstGeom>
          <a:noFill/>
          <a:ln w="9525">
            <a:solidFill>
              <a:schemeClr val="tx1"/>
            </a:solidFill>
            <a:round/>
            <a:headEnd/>
            <a:tailEnd/>
          </a:ln>
        </p:spPr>
        <p:txBody>
          <a:bodyPr/>
          <a:lstStyle/>
          <a:p>
            <a:endParaRPr lang="en-US"/>
          </a:p>
        </p:txBody>
      </p:sp>
      <p:sp>
        <p:nvSpPr>
          <p:cNvPr id="209925" name="Line 5"/>
          <p:cNvSpPr>
            <a:spLocks noChangeShapeType="1"/>
          </p:cNvSpPr>
          <p:nvPr/>
        </p:nvSpPr>
        <p:spPr bwMode="auto">
          <a:xfrm>
            <a:off x="755650" y="908050"/>
            <a:ext cx="0" cy="4321175"/>
          </a:xfrm>
          <a:prstGeom prst="line">
            <a:avLst/>
          </a:prstGeom>
          <a:noFill/>
          <a:ln w="9525">
            <a:solidFill>
              <a:schemeClr val="tx1"/>
            </a:solidFill>
            <a:round/>
            <a:headEnd/>
            <a:tailEnd/>
          </a:ln>
        </p:spPr>
        <p:txBody>
          <a:bodyPr/>
          <a:lstStyle/>
          <a:p>
            <a:endParaRPr lang="en-US"/>
          </a:p>
        </p:txBody>
      </p:sp>
      <p:sp>
        <p:nvSpPr>
          <p:cNvPr id="209926" name="Line 6"/>
          <p:cNvSpPr>
            <a:spLocks noChangeShapeType="1"/>
          </p:cNvSpPr>
          <p:nvPr/>
        </p:nvSpPr>
        <p:spPr bwMode="auto">
          <a:xfrm flipV="1">
            <a:off x="755650" y="5229225"/>
            <a:ext cx="8064500" cy="0"/>
          </a:xfrm>
          <a:prstGeom prst="line">
            <a:avLst/>
          </a:prstGeom>
          <a:noFill/>
          <a:ln w="9525">
            <a:solidFill>
              <a:schemeClr val="tx1"/>
            </a:solidFill>
            <a:round/>
            <a:headEnd/>
            <a:tailEnd/>
          </a:ln>
        </p:spPr>
        <p:txBody>
          <a:bodyPr/>
          <a:lstStyle/>
          <a:p>
            <a:endParaRPr lang="en-US"/>
          </a:p>
        </p:txBody>
      </p:sp>
      <p:sp>
        <p:nvSpPr>
          <p:cNvPr id="209927" name="Line 7"/>
          <p:cNvSpPr>
            <a:spLocks noChangeShapeType="1"/>
          </p:cNvSpPr>
          <p:nvPr/>
        </p:nvSpPr>
        <p:spPr bwMode="auto">
          <a:xfrm>
            <a:off x="8172450" y="908050"/>
            <a:ext cx="0" cy="4321175"/>
          </a:xfrm>
          <a:prstGeom prst="line">
            <a:avLst/>
          </a:prstGeom>
          <a:noFill/>
          <a:ln w="9525">
            <a:solidFill>
              <a:schemeClr val="tx1"/>
            </a:solidFill>
            <a:round/>
            <a:headEnd/>
            <a:tailEnd/>
          </a:ln>
        </p:spPr>
        <p:txBody>
          <a:bodyPr/>
          <a:lstStyle/>
          <a:p>
            <a:endParaRPr lang="en-US"/>
          </a:p>
        </p:txBody>
      </p:sp>
      <p:sp>
        <p:nvSpPr>
          <p:cNvPr id="209928" name="Line 8"/>
          <p:cNvSpPr>
            <a:spLocks noChangeShapeType="1"/>
          </p:cNvSpPr>
          <p:nvPr/>
        </p:nvSpPr>
        <p:spPr bwMode="auto">
          <a:xfrm>
            <a:off x="6659563" y="908050"/>
            <a:ext cx="0" cy="4321175"/>
          </a:xfrm>
          <a:prstGeom prst="line">
            <a:avLst/>
          </a:prstGeom>
          <a:noFill/>
          <a:ln w="9525">
            <a:solidFill>
              <a:schemeClr val="tx1"/>
            </a:solidFill>
            <a:round/>
            <a:headEnd/>
            <a:tailEnd/>
          </a:ln>
        </p:spPr>
        <p:txBody>
          <a:bodyPr/>
          <a:lstStyle/>
          <a:p>
            <a:endParaRPr lang="en-US"/>
          </a:p>
        </p:txBody>
      </p:sp>
      <p:sp>
        <p:nvSpPr>
          <p:cNvPr id="209929" name="Line 9"/>
          <p:cNvSpPr>
            <a:spLocks noChangeShapeType="1"/>
          </p:cNvSpPr>
          <p:nvPr/>
        </p:nvSpPr>
        <p:spPr bwMode="auto">
          <a:xfrm>
            <a:off x="5724525" y="908050"/>
            <a:ext cx="0" cy="4321175"/>
          </a:xfrm>
          <a:prstGeom prst="line">
            <a:avLst/>
          </a:prstGeom>
          <a:noFill/>
          <a:ln w="9525">
            <a:solidFill>
              <a:schemeClr val="tx1"/>
            </a:solidFill>
            <a:round/>
            <a:headEnd/>
            <a:tailEnd/>
          </a:ln>
        </p:spPr>
        <p:txBody>
          <a:bodyPr/>
          <a:lstStyle/>
          <a:p>
            <a:endParaRPr lang="en-US"/>
          </a:p>
        </p:txBody>
      </p:sp>
      <p:sp>
        <p:nvSpPr>
          <p:cNvPr id="209930" name="Line 10"/>
          <p:cNvSpPr>
            <a:spLocks noChangeShapeType="1"/>
          </p:cNvSpPr>
          <p:nvPr/>
        </p:nvSpPr>
        <p:spPr bwMode="auto">
          <a:xfrm>
            <a:off x="4859338" y="908050"/>
            <a:ext cx="0" cy="4321175"/>
          </a:xfrm>
          <a:prstGeom prst="line">
            <a:avLst/>
          </a:prstGeom>
          <a:noFill/>
          <a:ln w="9525">
            <a:solidFill>
              <a:schemeClr val="tx1"/>
            </a:solidFill>
            <a:round/>
            <a:headEnd/>
            <a:tailEnd/>
          </a:ln>
        </p:spPr>
        <p:txBody>
          <a:bodyPr/>
          <a:lstStyle/>
          <a:p>
            <a:endParaRPr lang="en-US"/>
          </a:p>
        </p:txBody>
      </p:sp>
      <p:sp>
        <p:nvSpPr>
          <p:cNvPr id="209931" name="Line 11"/>
          <p:cNvSpPr>
            <a:spLocks noChangeShapeType="1"/>
          </p:cNvSpPr>
          <p:nvPr/>
        </p:nvSpPr>
        <p:spPr bwMode="auto">
          <a:xfrm>
            <a:off x="3995738" y="908050"/>
            <a:ext cx="0" cy="4321175"/>
          </a:xfrm>
          <a:prstGeom prst="line">
            <a:avLst/>
          </a:prstGeom>
          <a:noFill/>
          <a:ln w="9525">
            <a:solidFill>
              <a:schemeClr val="tx1"/>
            </a:solidFill>
            <a:round/>
            <a:headEnd/>
            <a:tailEnd/>
          </a:ln>
        </p:spPr>
        <p:txBody>
          <a:bodyPr/>
          <a:lstStyle/>
          <a:p>
            <a:endParaRPr lang="en-US"/>
          </a:p>
        </p:txBody>
      </p:sp>
      <p:sp>
        <p:nvSpPr>
          <p:cNvPr id="209932" name="Line 12"/>
          <p:cNvSpPr>
            <a:spLocks noChangeShapeType="1"/>
          </p:cNvSpPr>
          <p:nvPr/>
        </p:nvSpPr>
        <p:spPr bwMode="auto">
          <a:xfrm>
            <a:off x="2987675" y="908050"/>
            <a:ext cx="0" cy="4321175"/>
          </a:xfrm>
          <a:prstGeom prst="line">
            <a:avLst/>
          </a:prstGeom>
          <a:noFill/>
          <a:ln w="9525">
            <a:solidFill>
              <a:schemeClr val="tx1"/>
            </a:solidFill>
            <a:round/>
            <a:headEnd/>
            <a:tailEnd/>
          </a:ln>
        </p:spPr>
        <p:txBody>
          <a:bodyPr/>
          <a:lstStyle/>
          <a:p>
            <a:endParaRPr lang="en-US"/>
          </a:p>
        </p:txBody>
      </p:sp>
      <p:sp>
        <p:nvSpPr>
          <p:cNvPr id="209933" name="Line 13"/>
          <p:cNvSpPr>
            <a:spLocks noChangeShapeType="1"/>
          </p:cNvSpPr>
          <p:nvPr/>
        </p:nvSpPr>
        <p:spPr bwMode="auto">
          <a:xfrm>
            <a:off x="2411413" y="908050"/>
            <a:ext cx="0" cy="4321175"/>
          </a:xfrm>
          <a:prstGeom prst="line">
            <a:avLst/>
          </a:prstGeom>
          <a:noFill/>
          <a:ln w="9525">
            <a:solidFill>
              <a:schemeClr val="tx1"/>
            </a:solidFill>
            <a:round/>
            <a:headEnd/>
            <a:tailEnd/>
          </a:ln>
        </p:spPr>
        <p:txBody>
          <a:bodyPr/>
          <a:lstStyle/>
          <a:p>
            <a:endParaRPr lang="en-US"/>
          </a:p>
        </p:txBody>
      </p:sp>
      <p:sp>
        <p:nvSpPr>
          <p:cNvPr id="209934" name="Line 14"/>
          <p:cNvSpPr>
            <a:spLocks noChangeShapeType="1"/>
          </p:cNvSpPr>
          <p:nvPr/>
        </p:nvSpPr>
        <p:spPr bwMode="auto">
          <a:xfrm>
            <a:off x="1619250" y="908050"/>
            <a:ext cx="0" cy="4321175"/>
          </a:xfrm>
          <a:prstGeom prst="line">
            <a:avLst/>
          </a:prstGeom>
          <a:noFill/>
          <a:ln w="9525">
            <a:solidFill>
              <a:schemeClr val="tx1"/>
            </a:solidFill>
            <a:round/>
            <a:headEnd/>
            <a:tailEnd/>
          </a:ln>
        </p:spPr>
        <p:txBody>
          <a:bodyPr/>
          <a:lstStyle/>
          <a:p>
            <a:endParaRPr lang="en-US"/>
          </a:p>
        </p:txBody>
      </p:sp>
      <p:sp>
        <p:nvSpPr>
          <p:cNvPr id="209935" name="Line 15"/>
          <p:cNvSpPr>
            <a:spLocks noChangeShapeType="1"/>
          </p:cNvSpPr>
          <p:nvPr/>
        </p:nvSpPr>
        <p:spPr bwMode="auto">
          <a:xfrm>
            <a:off x="755650" y="1700213"/>
            <a:ext cx="8064500" cy="0"/>
          </a:xfrm>
          <a:prstGeom prst="line">
            <a:avLst/>
          </a:prstGeom>
          <a:noFill/>
          <a:ln w="9525">
            <a:solidFill>
              <a:schemeClr val="tx1"/>
            </a:solidFill>
            <a:round/>
            <a:headEnd/>
            <a:tailEnd/>
          </a:ln>
        </p:spPr>
        <p:txBody>
          <a:bodyPr/>
          <a:lstStyle/>
          <a:p>
            <a:endParaRPr lang="en-US"/>
          </a:p>
        </p:txBody>
      </p:sp>
      <p:sp>
        <p:nvSpPr>
          <p:cNvPr id="209936" name="Line 16"/>
          <p:cNvSpPr>
            <a:spLocks noChangeShapeType="1"/>
          </p:cNvSpPr>
          <p:nvPr/>
        </p:nvSpPr>
        <p:spPr bwMode="auto">
          <a:xfrm>
            <a:off x="8675688" y="1700213"/>
            <a:ext cx="0" cy="3529012"/>
          </a:xfrm>
          <a:prstGeom prst="line">
            <a:avLst/>
          </a:prstGeom>
          <a:noFill/>
          <a:ln w="9525">
            <a:solidFill>
              <a:schemeClr val="tx1"/>
            </a:solidFill>
            <a:round/>
            <a:headEnd/>
            <a:tailEnd/>
          </a:ln>
        </p:spPr>
        <p:txBody>
          <a:bodyPr/>
          <a:lstStyle/>
          <a:p>
            <a:endParaRPr lang="en-US"/>
          </a:p>
        </p:txBody>
      </p:sp>
      <p:sp>
        <p:nvSpPr>
          <p:cNvPr id="209937" name="Line 17"/>
          <p:cNvSpPr>
            <a:spLocks noChangeShapeType="1"/>
          </p:cNvSpPr>
          <p:nvPr/>
        </p:nvSpPr>
        <p:spPr bwMode="auto">
          <a:xfrm>
            <a:off x="8532813" y="1700213"/>
            <a:ext cx="0" cy="3529012"/>
          </a:xfrm>
          <a:prstGeom prst="line">
            <a:avLst/>
          </a:prstGeom>
          <a:noFill/>
          <a:ln w="9525">
            <a:solidFill>
              <a:schemeClr val="tx1"/>
            </a:solidFill>
            <a:round/>
            <a:headEnd/>
            <a:tailEnd/>
          </a:ln>
        </p:spPr>
        <p:txBody>
          <a:bodyPr/>
          <a:lstStyle/>
          <a:p>
            <a:endParaRPr lang="en-US"/>
          </a:p>
        </p:txBody>
      </p:sp>
      <p:sp>
        <p:nvSpPr>
          <p:cNvPr id="209938" name="Line 18"/>
          <p:cNvSpPr>
            <a:spLocks noChangeShapeType="1"/>
          </p:cNvSpPr>
          <p:nvPr/>
        </p:nvSpPr>
        <p:spPr bwMode="auto">
          <a:xfrm>
            <a:off x="8316913" y="1700213"/>
            <a:ext cx="0" cy="3529012"/>
          </a:xfrm>
          <a:prstGeom prst="line">
            <a:avLst/>
          </a:prstGeom>
          <a:noFill/>
          <a:ln w="9525">
            <a:solidFill>
              <a:schemeClr val="tx1"/>
            </a:solidFill>
            <a:round/>
            <a:headEnd/>
            <a:tailEnd/>
          </a:ln>
        </p:spPr>
        <p:txBody>
          <a:bodyPr/>
          <a:lstStyle/>
          <a:p>
            <a:endParaRPr lang="en-US"/>
          </a:p>
        </p:txBody>
      </p:sp>
    </p:spTree>
  </p:cSld>
  <p:clrMapOvr>
    <a:masterClrMapping/>
  </p:clrMapOvr>
  <p:transition/>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subTitle" idx="1"/>
          </p:nvPr>
        </p:nvSpPr>
        <p:spPr>
          <a:xfrm>
            <a:off x="323850" y="260350"/>
            <a:ext cx="8569325" cy="6264275"/>
          </a:xfrm>
        </p:spPr>
        <p:txBody>
          <a:bodyPr rtlCol="0">
            <a:normAutofit/>
          </a:bodyPr>
          <a:lstStyle/>
          <a:p>
            <a:pPr algn="r" fontAlgn="auto">
              <a:spcAft>
                <a:spcPts val="0"/>
              </a:spcAft>
              <a:buFont typeface="Arial" pitchFamily="34" charset="0"/>
              <a:buNone/>
              <a:defRPr/>
            </a:pPr>
            <a:endParaRPr lang="fa-IR" sz="1800" smtClean="0"/>
          </a:p>
          <a:p>
            <a:pPr algn="r" fontAlgn="auto">
              <a:spcAft>
                <a:spcPts val="0"/>
              </a:spcAft>
              <a:buFont typeface="Arial" pitchFamily="34" charset="0"/>
              <a:buNone/>
              <a:defRPr/>
            </a:pPr>
            <a:endParaRPr lang="fa-IR" sz="1800" smtClean="0"/>
          </a:p>
          <a:p>
            <a:pPr algn="r" fontAlgn="auto">
              <a:spcAft>
                <a:spcPts val="0"/>
              </a:spcAft>
              <a:buFont typeface="Arial" pitchFamily="34" charset="0"/>
              <a:buNone/>
              <a:defRPr/>
            </a:pPr>
            <a:r>
              <a:rPr lang="fa-IR" sz="1800" smtClean="0"/>
              <a:t>   موضوع تحقيق :                            کد                نام ماخذ                               کد </a:t>
            </a:r>
          </a:p>
          <a:p>
            <a:pPr algn="r" fontAlgn="auto">
              <a:spcAft>
                <a:spcPts val="0"/>
              </a:spcAft>
              <a:buFont typeface="Arial" pitchFamily="34" charset="0"/>
              <a:buNone/>
              <a:defRPr/>
            </a:pPr>
            <a:r>
              <a:rPr lang="fa-IR" sz="1800" smtClean="0"/>
              <a:t>  </a:t>
            </a:r>
          </a:p>
          <a:p>
            <a:pPr algn="r" fontAlgn="auto">
              <a:spcAft>
                <a:spcPts val="0"/>
              </a:spcAft>
              <a:buFont typeface="Arial" pitchFamily="34" charset="0"/>
              <a:buNone/>
              <a:defRPr/>
            </a:pPr>
            <a:r>
              <a:rPr lang="fa-IR" sz="1800" smtClean="0"/>
              <a:t>  موضوع فرعي :                             کد                 مولف                         مترجم :</a:t>
            </a:r>
          </a:p>
          <a:p>
            <a:pPr algn="r" fontAlgn="auto">
              <a:spcAft>
                <a:spcPts val="0"/>
              </a:spcAft>
              <a:buFont typeface="Arial" pitchFamily="34" charset="0"/>
              <a:buNone/>
              <a:defRPr/>
            </a:pPr>
            <a:endParaRPr lang="fa-IR" sz="1800" smtClean="0"/>
          </a:p>
          <a:p>
            <a:pPr algn="r" fontAlgn="auto">
              <a:spcAft>
                <a:spcPts val="0"/>
              </a:spcAft>
              <a:buFont typeface="Arial" pitchFamily="34" charset="0"/>
              <a:buNone/>
              <a:defRPr/>
            </a:pPr>
            <a:r>
              <a:rPr lang="fa-IR" sz="1800" smtClean="0"/>
              <a:t> موضوع خاص :                              کد                ناشر                       تاريخ و محل نشر:</a:t>
            </a:r>
          </a:p>
          <a:p>
            <a:pPr algn="r" fontAlgn="auto">
              <a:spcAft>
                <a:spcPts val="0"/>
              </a:spcAft>
              <a:buFont typeface="Arial" pitchFamily="34" charset="0"/>
              <a:buNone/>
              <a:defRPr/>
            </a:pPr>
            <a:endParaRPr lang="fa-IR" sz="1800" smtClean="0"/>
          </a:p>
          <a:p>
            <a:pPr algn="r" fontAlgn="auto">
              <a:spcAft>
                <a:spcPts val="0"/>
              </a:spcAft>
              <a:buFont typeface="Arial" pitchFamily="34" charset="0"/>
              <a:buNone/>
              <a:defRPr/>
            </a:pPr>
            <a:r>
              <a:rPr lang="fa-IR" sz="1800" smtClean="0"/>
              <a:t> نوع فيش برداري                  تاريخ:  /   /                    جلد           صفحه         فيش  نويس : </a:t>
            </a:r>
          </a:p>
          <a:p>
            <a:pPr algn="r" fontAlgn="auto">
              <a:spcAft>
                <a:spcPts val="0"/>
              </a:spcAft>
              <a:buFont typeface="Arial" pitchFamily="34" charset="0"/>
              <a:buNone/>
              <a:defRPr/>
            </a:pPr>
            <a:endParaRPr lang="fa-IR" sz="1800" smtClean="0"/>
          </a:p>
          <a:p>
            <a:pPr algn="r" fontAlgn="auto">
              <a:spcAft>
                <a:spcPts val="0"/>
              </a:spcAft>
              <a:buFont typeface="Arial" pitchFamily="34" charset="0"/>
              <a:buNone/>
              <a:defRPr/>
            </a:pPr>
            <a:endParaRPr lang="fa-IR" sz="1800" smtClean="0"/>
          </a:p>
          <a:p>
            <a:pPr algn="r" fontAlgn="auto">
              <a:spcAft>
                <a:spcPts val="0"/>
              </a:spcAft>
              <a:buFont typeface="Arial" pitchFamily="34" charset="0"/>
              <a:buNone/>
              <a:defRPr/>
            </a:pPr>
            <a:endParaRPr lang="fa-IR" sz="1800" smtClean="0"/>
          </a:p>
          <a:p>
            <a:pPr algn="r" fontAlgn="auto">
              <a:spcAft>
                <a:spcPts val="0"/>
              </a:spcAft>
              <a:buFont typeface="Arial" pitchFamily="34" charset="0"/>
              <a:buNone/>
              <a:defRPr/>
            </a:pPr>
            <a:endParaRPr lang="fa-IR" sz="1800" smtClean="0"/>
          </a:p>
          <a:p>
            <a:pPr algn="r" fontAlgn="auto">
              <a:spcAft>
                <a:spcPts val="0"/>
              </a:spcAft>
              <a:buFont typeface="Arial" pitchFamily="34" charset="0"/>
              <a:buNone/>
              <a:defRPr/>
            </a:pPr>
            <a:endParaRPr lang="fa-IR" sz="1800" smtClean="0"/>
          </a:p>
          <a:p>
            <a:pPr algn="r" fontAlgn="auto">
              <a:spcAft>
                <a:spcPts val="0"/>
              </a:spcAft>
              <a:buFont typeface="Arial" pitchFamily="34" charset="0"/>
              <a:buNone/>
              <a:defRPr/>
            </a:pPr>
            <a:r>
              <a:rPr lang="fa-IR" sz="1800" smtClean="0"/>
              <a:t>  نظريه :</a:t>
            </a:r>
          </a:p>
          <a:p>
            <a:pPr algn="r" fontAlgn="auto">
              <a:spcAft>
                <a:spcPts val="0"/>
              </a:spcAft>
              <a:buFont typeface="Arial" pitchFamily="34" charset="0"/>
              <a:buNone/>
              <a:defRPr/>
            </a:pPr>
            <a:endParaRPr lang="fa-IR" sz="1800" smtClean="0"/>
          </a:p>
          <a:p>
            <a:pPr algn="r" fontAlgn="auto">
              <a:spcAft>
                <a:spcPts val="0"/>
              </a:spcAft>
              <a:buFont typeface="Arial" pitchFamily="34" charset="0"/>
              <a:buNone/>
              <a:defRPr/>
            </a:pPr>
            <a:r>
              <a:rPr lang="fa-IR" sz="1800" smtClean="0"/>
              <a:t> </a:t>
            </a:r>
            <a:endParaRPr lang="en-US" sz="1800" smtClean="0"/>
          </a:p>
        </p:txBody>
      </p:sp>
      <p:sp>
        <p:nvSpPr>
          <p:cNvPr id="210947" name="Line 3"/>
          <p:cNvSpPr>
            <a:spLocks noChangeShapeType="1"/>
          </p:cNvSpPr>
          <p:nvPr/>
        </p:nvSpPr>
        <p:spPr bwMode="auto">
          <a:xfrm flipH="1">
            <a:off x="1547813" y="3644900"/>
            <a:ext cx="7056437" cy="0"/>
          </a:xfrm>
          <a:prstGeom prst="line">
            <a:avLst/>
          </a:prstGeom>
          <a:noFill/>
          <a:ln w="9525">
            <a:solidFill>
              <a:schemeClr val="tx1"/>
            </a:solidFill>
            <a:prstDash val="dashDot"/>
            <a:round/>
            <a:headEnd/>
            <a:tailEnd/>
          </a:ln>
        </p:spPr>
        <p:txBody>
          <a:bodyPr/>
          <a:lstStyle/>
          <a:p>
            <a:endParaRPr lang="en-US"/>
          </a:p>
        </p:txBody>
      </p:sp>
      <p:sp>
        <p:nvSpPr>
          <p:cNvPr id="210948" name="Line 4"/>
          <p:cNvSpPr>
            <a:spLocks noChangeShapeType="1"/>
          </p:cNvSpPr>
          <p:nvPr/>
        </p:nvSpPr>
        <p:spPr bwMode="auto">
          <a:xfrm flipH="1">
            <a:off x="1547813" y="3860800"/>
            <a:ext cx="7056437" cy="0"/>
          </a:xfrm>
          <a:prstGeom prst="line">
            <a:avLst/>
          </a:prstGeom>
          <a:noFill/>
          <a:ln w="9525">
            <a:solidFill>
              <a:schemeClr val="tx1"/>
            </a:solidFill>
            <a:prstDash val="dashDot"/>
            <a:round/>
            <a:headEnd/>
            <a:tailEnd/>
          </a:ln>
        </p:spPr>
        <p:txBody>
          <a:bodyPr/>
          <a:lstStyle/>
          <a:p>
            <a:endParaRPr lang="en-US"/>
          </a:p>
        </p:txBody>
      </p:sp>
      <p:sp>
        <p:nvSpPr>
          <p:cNvPr id="210949" name="Line 5"/>
          <p:cNvSpPr>
            <a:spLocks noChangeShapeType="1"/>
          </p:cNvSpPr>
          <p:nvPr/>
        </p:nvSpPr>
        <p:spPr bwMode="auto">
          <a:xfrm flipH="1">
            <a:off x="1547813" y="4076700"/>
            <a:ext cx="7056437" cy="0"/>
          </a:xfrm>
          <a:prstGeom prst="line">
            <a:avLst/>
          </a:prstGeom>
          <a:noFill/>
          <a:ln w="9525">
            <a:solidFill>
              <a:schemeClr val="tx1"/>
            </a:solidFill>
            <a:prstDash val="dashDot"/>
            <a:round/>
            <a:headEnd/>
            <a:tailEnd/>
          </a:ln>
        </p:spPr>
        <p:txBody>
          <a:bodyPr/>
          <a:lstStyle/>
          <a:p>
            <a:endParaRPr lang="en-US"/>
          </a:p>
        </p:txBody>
      </p:sp>
      <p:sp>
        <p:nvSpPr>
          <p:cNvPr id="210950" name="Line 6"/>
          <p:cNvSpPr>
            <a:spLocks noChangeShapeType="1"/>
          </p:cNvSpPr>
          <p:nvPr/>
        </p:nvSpPr>
        <p:spPr bwMode="auto">
          <a:xfrm flipH="1">
            <a:off x="1547813" y="4292600"/>
            <a:ext cx="7056437" cy="0"/>
          </a:xfrm>
          <a:prstGeom prst="line">
            <a:avLst/>
          </a:prstGeom>
          <a:noFill/>
          <a:ln w="9525">
            <a:solidFill>
              <a:schemeClr val="tx1"/>
            </a:solidFill>
            <a:prstDash val="dashDot"/>
            <a:round/>
            <a:headEnd/>
            <a:tailEnd/>
          </a:ln>
        </p:spPr>
        <p:txBody>
          <a:bodyPr/>
          <a:lstStyle/>
          <a:p>
            <a:endParaRPr lang="en-US"/>
          </a:p>
        </p:txBody>
      </p:sp>
      <p:sp>
        <p:nvSpPr>
          <p:cNvPr id="210951" name="Line 7"/>
          <p:cNvSpPr>
            <a:spLocks noChangeShapeType="1"/>
          </p:cNvSpPr>
          <p:nvPr/>
        </p:nvSpPr>
        <p:spPr bwMode="auto">
          <a:xfrm flipH="1">
            <a:off x="1547813" y="4508500"/>
            <a:ext cx="7056437" cy="0"/>
          </a:xfrm>
          <a:prstGeom prst="line">
            <a:avLst/>
          </a:prstGeom>
          <a:noFill/>
          <a:ln w="9525">
            <a:solidFill>
              <a:schemeClr val="tx1"/>
            </a:solidFill>
            <a:prstDash val="dashDot"/>
            <a:round/>
            <a:headEnd/>
            <a:tailEnd/>
          </a:ln>
        </p:spPr>
        <p:txBody>
          <a:bodyPr/>
          <a:lstStyle/>
          <a:p>
            <a:endParaRPr lang="en-US"/>
          </a:p>
        </p:txBody>
      </p:sp>
      <p:sp>
        <p:nvSpPr>
          <p:cNvPr id="210952" name="Line 8"/>
          <p:cNvSpPr>
            <a:spLocks noChangeShapeType="1"/>
          </p:cNvSpPr>
          <p:nvPr/>
        </p:nvSpPr>
        <p:spPr bwMode="auto">
          <a:xfrm flipH="1">
            <a:off x="1547813" y="4724400"/>
            <a:ext cx="7056437" cy="0"/>
          </a:xfrm>
          <a:prstGeom prst="line">
            <a:avLst/>
          </a:prstGeom>
          <a:noFill/>
          <a:ln w="9525">
            <a:solidFill>
              <a:schemeClr val="tx1"/>
            </a:solidFill>
            <a:prstDash val="dashDot"/>
            <a:round/>
            <a:headEnd/>
            <a:tailEnd/>
          </a:ln>
        </p:spPr>
        <p:txBody>
          <a:bodyPr/>
          <a:lstStyle/>
          <a:p>
            <a:endParaRPr lang="en-US"/>
          </a:p>
        </p:txBody>
      </p:sp>
      <p:sp>
        <p:nvSpPr>
          <p:cNvPr id="210953" name="Line 9"/>
          <p:cNvSpPr>
            <a:spLocks noChangeShapeType="1"/>
          </p:cNvSpPr>
          <p:nvPr/>
        </p:nvSpPr>
        <p:spPr bwMode="auto">
          <a:xfrm flipH="1">
            <a:off x="1547813" y="6165850"/>
            <a:ext cx="7056437" cy="0"/>
          </a:xfrm>
          <a:prstGeom prst="line">
            <a:avLst/>
          </a:prstGeom>
          <a:noFill/>
          <a:ln w="9525">
            <a:solidFill>
              <a:schemeClr val="tx1"/>
            </a:solidFill>
            <a:prstDash val="dashDot"/>
            <a:round/>
            <a:headEnd/>
            <a:tailEnd/>
          </a:ln>
        </p:spPr>
        <p:txBody>
          <a:bodyPr/>
          <a:lstStyle/>
          <a:p>
            <a:endParaRPr lang="en-US"/>
          </a:p>
        </p:txBody>
      </p:sp>
      <p:sp>
        <p:nvSpPr>
          <p:cNvPr id="210954" name="Line 10"/>
          <p:cNvSpPr>
            <a:spLocks noChangeShapeType="1"/>
          </p:cNvSpPr>
          <p:nvPr/>
        </p:nvSpPr>
        <p:spPr bwMode="auto">
          <a:xfrm flipH="1">
            <a:off x="1547813" y="5876925"/>
            <a:ext cx="7056437" cy="0"/>
          </a:xfrm>
          <a:prstGeom prst="line">
            <a:avLst/>
          </a:prstGeom>
          <a:noFill/>
          <a:ln w="9525">
            <a:solidFill>
              <a:schemeClr val="tx1"/>
            </a:solidFill>
            <a:prstDash val="dashDot"/>
            <a:round/>
            <a:headEnd/>
            <a:tailEnd/>
          </a:ln>
        </p:spPr>
        <p:txBody>
          <a:bodyPr/>
          <a:lstStyle/>
          <a:p>
            <a:endParaRPr lang="en-US"/>
          </a:p>
        </p:txBody>
      </p:sp>
      <p:sp>
        <p:nvSpPr>
          <p:cNvPr id="210955" name="Line 11"/>
          <p:cNvSpPr>
            <a:spLocks noChangeShapeType="1"/>
          </p:cNvSpPr>
          <p:nvPr/>
        </p:nvSpPr>
        <p:spPr bwMode="auto">
          <a:xfrm flipH="1">
            <a:off x="1547813" y="5589588"/>
            <a:ext cx="7056437" cy="0"/>
          </a:xfrm>
          <a:prstGeom prst="line">
            <a:avLst/>
          </a:prstGeom>
          <a:noFill/>
          <a:ln w="9525">
            <a:solidFill>
              <a:schemeClr val="tx1"/>
            </a:solidFill>
            <a:prstDash val="dashDot"/>
            <a:round/>
            <a:headEnd/>
            <a:tailEnd/>
          </a:ln>
        </p:spPr>
        <p:txBody>
          <a:bodyPr/>
          <a:lstStyle/>
          <a:p>
            <a:endParaRPr lang="en-US"/>
          </a:p>
        </p:txBody>
      </p:sp>
      <p:sp>
        <p:nvSpPr>
          <p:cNvPr id="210956" name="Line 12"/>
          <p:cNvSpPr>
            <a:spLocks noChangeShapeType="1"/>
          </p:cNvSpPr>
          <p:nvPr/>
        </p:nvSpPr>
        <p:spPr bwMode="auto">
          <a:xfrm flipH="1">
            <a:off x="1547813" y="5373688"/>
            <a:ext cx="7056437" cy="0"/>
          </a:xfrm>
          <a:prstGeom prst="line">
            <a:avLst/>
          </a:prstGeom>
          <a:noFill/>
          <a:ln w="9525">
            <a:solidFill>
              <a:schemeClr val="tx1"/>
            </a:solidFill>
            <a:prstDash val="dashDot"/>
            <a:round/>
            <a:headEnd/>
            <a:tailEnd/>
          </a:ln>
        </p:spPr>
        <p:txBody>
          <a:bodyPr/>
          <a:lstStyle/>
          <a:p>
            <a:endParaRPr lang="en-US"/>
          </a:p>
        </p:txBody>
      </p:sp>
      <p:sp>
        <p:nvSpPr>
          <p:cNvPr id="210957" name="Line 13"/>
          <p:cNvSpPr>
            <a:spLocks noChangeShapeType="1"/>
          </p:cNvSpPr>
          <p:nvPr/>
        </p:nvSpPr>
        <p:spPr bwMode="auto">
          <a:xfrm>
            <a:off x="971550" y="836613"/>
            <a:ext cx="7848600" cy="0"/>
          </a:xfrm>
          <a:prstGeom prst="line">
            <a:avLst/>
          </a:prstGeom>
          <a:noFill/>
          <a:ln w="9525">
            <a:solidFill>
              <a:schemeClr val="tx1"/>
            </a:solidFill>
            <a:round/>
            <a:headEnd/>
            <a:tailEnd/>
          </a:ln>
        </p:spPr>
        <p:txBody>
          <a:bodyPr/>
          <a:lstStyle/>
          <a:p>
            <a:endParaRPr lang="en-US"/>
          </a:p>
        </p:txBody>
      </p:sp>
      <p:sp>
        <p:nvSpPr>
          <p:cNvPr id="210958" name="Line 14"/>
          <p:cNvSpPr>
            <a:spLocks noChangeShapeType="1"/>
          </p:cNvSpPr>
          <p:nvPr/>
        </p:nvSpPr>
        <p:spPr bwMode="auto">
          <a:xfrm>
            <a:off x="971550" y="836613"/>
            <a:ext cx="0" cy="5545137"/>
          </a:xfrm>
          <a:prstGeom prst="line">
            <a:avLst/>
          </a:prstGeom>
          <a:noFill/>
          <a:ln w="9525">
            <a:solidFill>
              <a:schemeClr val="tx1"/>
            </a:solidFill>
            <a:round/>
            <a:headEnd/>
            <a:tailEnd/>
          </a:ln>
        </p:spPr>
        <p:txBody>
          <a:bodyPr/>
          <a:lstStyle/>
          <a:p>
            <a:endParaRPr lang="en-US"/>
          </a:p>
        </p:txBody>
      </p:sp>
      <p:sp>
        <p:nvSpPr>
          <p:cNvPr id="210959" name="Line 15"/>
          <p:cNvSpPr>
            <a:spLocks noChangeShapeType="1"/>
          </p:cNvSpPr>
          <p:nvPr/>
        </p:nvSpPr>
        <p:spPr bwMode="auto">
          <a:xfrm>
            <a:off x="8820150" y="836613"/>
            <a:ext cx="0" cy="5545137"/>
          </a:xfrm>
          <a:prstGeom prst="line">
            <a:avLst/>
          </a:prstGeom>
          <a:noFill/>
          <a:ln w="9525">
            <a:solidFill>
              <a:schemeClr val="tx1"/>
            </a:solidFill>
            <a:round/>
            <a:headEnd/>
            <a:tailEnd/>
          </a:ln>
        </p:spPr>
        <p:txBody>
          <a:bodyPr/>
          <a:lstStyle/>
          <a:p>
            <a:endParaRPr lang="en-US"/>
          </a:p>
        </p:txBody>
      </p:sp>
      <p:sp>
        <p:nvSpPr>
          <p:cNvPr id="210960" name="Line 16"/>
          <p:cNvSpPr>
            <a:spLocks noChangeShapeType="1"/>
          </p:cNvSpPr>
          <p:nvPr/>
        </p:nvSpPr>
        <p:spPr bwMode="auto">
          <a:xfrm>
            <a:off x="971550" y="6381750"/>
            <a:ext cx="7848600" cy="0"/>
          </a:xfrm>
          <a:prstGeom prst="line">
            <a:avLst/>
          </a:prstGeom>
          <a:noFill/>
          <a:ln w="9525">
            <a:solidFill>
              <a:schemeClr val="tx1"/>
            </a:solidFill>
            <a:round/>
            <a:headEnd/>
            <a:tailEnd/>
          </a:ln>
        </p:spPr>
        <p:txBody>
          <a:bodyPr/>
          <a:lstStyle/>
          <a:p>
            <a:endParaRPr lang="en-US"/>
          </a:p>
        </p:txBody>
      </p:sp>
      <p:sp>
        <p:nvSpPr>
          <p:cNvPr id="210961" name="Line 17"/>
          <p:cNvSpPr>
            <a:spLocks noChangeShapeType="1"/>
          </p:cNvSpPr>
          <p:nvPr/>
        </p:nvSpPr>
        <p:spPr bwMode="auto">
          <a:xfrm flipH="1">
            <a:off x="971550" y="1484313"/>
            <a:ext cx="7848600" cy="0"/>
          </a:xfrm>
          <a:prstGeom prst="line">
            <a:avLst/>
          </a:prstGeom>
          <a:noFill/>
          <a:ln w="9525">
            <a:solidFill>
              <a:schemeClr val="tx1"/>
            </a:solidFill>
            <a:round/>
            <a:headEnd/>
            <a:tailEnd/>
          </a:ln>
        </p:spPr>
        <p:txBody>
          <a:bodyPr/>
          <a:lstStyle/>
          <a:p>
            <a:endParaRPr lang="en-US"/>
          </a:p>
        </p:txBody>
      </p:sp>
      <p:sp>
        <p:nvSpPr>
          <p:cNvPr id="210962" name="Line 18"/>
          <p:cNvSpPr>
            <a:spLocks noChangeShapeType="1"/>
          </p:cNvSpPr>
          <p:nvPr/>
        </p:nvSpPr>
        <p:spPr bwMode="auto">
          <a:xfrm flipH="1" flipV="1">
            <a:off x="971550" y="2133600"/>
            <a:ext cx="7848600" cy="0"/>
          </a:xfrm>
          <a:prstGeom prst="line">
            <a:avLst/>
          </a:prstGeom>
          <a:noFill/>
          <a:ln w="9525">
            <a:solidFill>
              <a:schemeClr val="tx1"/>
            </a:solidFill>
            <a:round/>
            <a:headEnd/>
            <a:tailEnd/>
          </a:ln>
        </p:spPr>
        <p:txBody>
          <a:bodyPr/>
          <a:lstStyle/>
          <a:p>
            <a:endParaRPr lang="en-US"/>
          </a:p>
        </p:txBody>
      </p:sp>
      <p:sp>
        <p:nvSpPr>
          <p:cNvPr id="210963" name="Line 19"/>
          <p:cNvSpPr>
            <a:spLocks noChangeShapeType="1"/>
          </p:cNvSpPr>
          <p:nvPr/>
        </p:nvSpPr>
        <p:spPr bwMode="auto">
          <a:xfrm flipH="1">
            <a:off x="971550" y="2852738"/>
            <a:ext cx="7848600" cy="0"/>
          </a:xfrm>
          <a:prstGeom prst="line">
            <a:avLst/>
          </a:prstGeom>
          <a:noFill/>
          <a:ln w="9525">
            <a:solidFill>
              <a:schemeClr val="tx1"/>
            </a:solidFill>
            <a:round/>
            <a:headEnd/>
            <a:tailEnd/>
          </a:ln>
        </p:spPr>
        <p:txBody>
          <a:bodyPr/>
          <a:lstStyle/>
          <a:p>
            <a:endParaRPr lang="en-US"/>
          </a:p>
        </p:txBody>
      </p:sp>
      <p:sp>
        <p:nvSpPr>
          <p:cNvPr id="210964" name="Line 20"/>
          <p:cNvSpPr>
            <a:spLocks noChangeShapeType="1"/>
          </p:cNvSpPr>
          <p:nvPr/>
        </p:nvSpPr>
        <p:spPr bwMode="auto">
          <a:xfrm flipH="1">
            <a:off x="971550" y="3429000"/>
            <a:ext cx="7848600" cy="0"/>
          </a:xfrm>
          <a:prstGeom prst="line">
            <a:avLst/>
          </a:prstGeom>
          <a:noFill/>
          <a:ln w="9525">
            <a:solidFill>
              <a:schemeClr val="tx1"/>
            </a:solidFill>
            <a:round/>
            <a:headEnd/>
            <a:tailEnd/>
          </a:ln>
        </p:spPr>
        <p:txBody>
          <a:bodyPr/>
          <a:lstStyle/>
          <a:p>
            <a:endParaRPr lang="en-US"/>
          </a:p>
        </p:txBody>
      </p:sp>
      <p:sp>
        <p:nvSpPr>
          <p:cNvPr id="210965" name="Line 21"/>
          <p:cNvSpPr>
            <a:spLocks noChangeShapeType="1"/>
          </p:cNvSpPr>
          <p:nvPr/>
        </p:nvSpPr>
        <p:spPr bwMode="auto">
          <a:xfrm>
            <a:off x="5940425" y="836613"/>
            <a:ext cx="0" cy="2016125"/>
          </a:xfrm>
          <a:prstGeom prst="line">
            <a:avLst/>
          </a:prstGeom>
          <a:noFill/>
          <a:ln w="9525">
            <a:solidFill>
              <a:schemeClr val="tx1"/>
            </a:solidFill>
            <a:round/>
            <a:headEnd/>
            <a:tailEnd/>
          </a:ln>
        </p:spPr>
        <p:txBody>
          <a:bodyPr/>
          <a:lstStyle/>
          <a:p>
            <a:endParaRPr lang="en-US"/>
          </a:p>
        </p:txBody>
      </p:sp>
      <p:sp>
        <p:nvSpPr>
          <p:cNvPr id="210966" name="Line 22"/>
          <p:cNvSpPr>
            <a:spLocks noChangeShapeType="1"/>
          </p:cNvSpPr>
          <p:nvPr/>
        </p:nvSpPr>
        <p:spPr bwMode="auto">
          <a:xfrm>
            <a:off x="4859338" y="836613"/>
            <a:ext cx="0" cy="2592387"/>
          </a:xfrm>
          <a:prstGeom prst="line">
            <a:avLst/>
          </a:prstGeom>
          <a:noFill/>
          <a:ln w="9525">
            <a:solidFill>
              <a:schemeClr val="tx1"/>
            </a:solidFill>
            <a:round/>
            <a:headEnd/>
            <a:tailEnd/>
          </a:ln>
        </p:spPr>
        <p:txBody>
          <a:bodyPr/>
          <a:lstStyle/>
          <a:p>
            <a:endParaRPr lang="en-US"/>
          </a:p>
        </p:txBody>
      </p:sp>
      <p:sp>
        <p:nvSpPr>
          <p:cNvPr id="210967" name="Line 23"/>
          <p:cNvSpPr>
            <a:spLocks noChangeShapeType="1"/>
          </p:cNvSpPr>
          <p:nvPr/>
        </p:nvSpPr>
        <p:spPr bwMode="auto">
          <a:xfrm>
            <a:off x="2268538" y="836613"/>
            <a:ext cx="0" cy="647700"/>
          </a:xfrm>
          <a:prstGeom prst="line">
            <a:avLst/>
          </a:prstGeom>
          <a:noFill/>
          <a:ln w="9525">
            <a:solidFill>
              <a:schemeClr val="tx1"/>
            </a:solidFill>
            <a:round/>
            <a:headEnd/>
            <a:tailEnd/>
          </a:ln>
        </p:spPr>
        <p:txBody>
          <a:bodyPr/>
          <a:lstStyle/>
          <a:p>
            <a:endParaRPr lang="en-US"/>
          </a:p>
        </p:txBody>
      </p:sp>
      <p:sp>
        <p:nvSpPr>
          <p:cNvPr id="210968" name="Line 24"/>
          <p:cNvSpPr>
            <a:spLocks noChangeShapeType="1"/>
          </p:cNvSpPr>
          <p:nvPr/>
        </p:nvSpPr>
        <p:spPr bwMode="auto">
          <a:xfrm>
            <a:off x="2268538" y="2852738"/>
            <a:ext cx="0" cy="576262"/>
          </a:xfrm>
          <a:prstGeom prst="line">
            <a:avLst/>
          </a:prstGeom>
          <a:noFill/>
          <a:ln w="9525">
            <a:solidFill>
              <a:schemeClr val="tx1"/>
            </a:solidFill>
            <a:round/>
            <a:headEnd/>
            <a:tailEnd/>
          </a:ln>
        </p:spPr>
        <p:txBody>
          <a:bodyPr/>
          <a:lstStyle/>
          <a:p>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685800" y="381000"/>
            <a:ext cx="7920037" cy="641351"/>
          </a:xfrm>
          <a:prstGeom prst="rect">
            <a:avLst/>
          </a:prstGeom>
          <a:noFill/>
          <a:ln w="9525">
            <a:noFill/>
            <a:miter lim="800000"/>
            <a:headEnd/>
            <a:tailEnd/>
          </a:ln>
        </p:spPr>
        <p:txBody>
          <a:bodyPr anchor="ct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reflection blurRad="6350" stA="55000" endA="300" endPos="45500" dir="5400000" sy="-100000" algn="bl" rotWithShape="0"/>
                </a:effectLst>
                <a:latin typeface="Arial" charset="0"/>
              </a:rPr>
              <a:t>فهرست مطالب</a:t>
            </a:r>
            <a:endParaRPr lang="ar-SA"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reflection blurRad="6350" stA="55000" endA="300" endPos="45500" dir="5400000" sy="-100000" algn="bl" rotWithShape="0"/>
              </a:effectLst>
              <a:latin typeface="Arial" charset="0"/>
            </a:endParaRPr>
          </a:p>
        </p:txBody>
      </p:sp>
      <p:sp>
        <p:nvSpPr>
          <p:cNvPr id="10243" name="Rectangle 3"/>
          <p:cNvSpPr>
            <a:spLocks noChangeArrowheads="1"/>
          </p:cNvSpPr>
          <p:nvPr/>
        </p:nvSpPr>
        <p:spPr bwMode="auto">
          <a:xfrm>
            <a:off x="304800" y="1752600"/>
            <a:ext cx="8713787" cy="2677656"/>
          </a:xfrm>
          <a:prstGeom prst="rect">
            <a:avLst/>
          </a:prstGeom>
          <a:noFill/>
          <a:ln w="9525">
            <a:noFill/>
            <a:miter lim="800000"/>
            <a:headEnd/>
            <a:tailEnd/>
          </a:ln>
        </p:spPr>
        <p:txBody>
          <a:bodyPr wrap="square" anchor="ctr">
            <a:spAutoFit/>
          </a:bodyPr>
          <a:lstStyle/>
          <a:p>
            <a:pPr marL="342900" indent="-342900" algn="justLow" rtl="1">
              <a:lnSpc>
                <a:spcPct val="120000"/>
              </a:lnSpc>
              <a:buFontTx/>
              <a:buAutoNum type="arabicParenR"/>
            </a:pPr>
            <a:r>
              <a:rPr lang="fa-IR" sz="2800" b="1" dirty="0">
                <a:solidFill>
                  <a:schemeClr val="tx2"/>
                </a:solidFill>
                <a:latin typeface="Arial" charset="0"/>
                <a:cs typeface="Titr" pitchFamily="2" charset="-78"/>
              </a:rPr>
              <a:t>فصل اول: کليات</a:t>
            </a:r>
          </a:p>
          <a:p>
            <a:pPr marL="342900" indent="-342900" algn="justLow" rtl="1">
              <a:lnSpc>
                <a:spcPct val="120000"/>
              </a:lnSpc>
              <a:buFontTx/>
              <a:buAutoNum type="arabicParenR"/>
            </a:pPr>
            <a:r>
              <a:rPr lang="fa-IR" sz="2800" b="1" dirty="0">
                <a:solidFill>
                  <a:schemeClr val="tx2"/>
                </a:solidFill>
                <a:latin typeface="Arial" charset="0"/>
                <a:cs typeface="Titr" pitchFamily="2" charset="-78"/>
              </a:rPr>
              <a:t>فصل دوم: انواع تحقيقات علمي </a:t>
            </a:r>
          </a:p>
          <a:p>
            <a:pPr marL="342900" indent="-342900" algn="justLow" rtl="1">
              <a:lnSpc>
                <a:spcPct val="120000"/>
              </a:lnSpc>
              <a:buFontTx/>
              <a:buAutoNum type="arabicParenR"/>
            </a:pPr>
            <a:r>
              <a:rPr lang="fa-IR" sz="2800" b="1" dirty="0">
                <a:solidFill>
                  <a:schemeClr val="tx2"/>
                </a:solidFill>
                <a:latin typeface="Arial" charset="0"/>
                <a:cs typeface="Titr" pitchFamily="2" charset="-78"/>
              </a:rPr>
              <a:t>فصل سوم: انتخاب، تعريف و بيان مسأله تحقيق </a:t>
            </a:r>
          </a:p>
          <a:p>
            <a:pPr marL="342900" indent="-342900" algn="justLow" rtl="1">
              <a:lnSpc>
                <a:spcPct val="120000"/>
              </a:lnSpc>
              <a:buFontTx/>
              <a:buAutoNum type="arabicParenR"/>
            </a:pPr>
            <a:r>
              <a:rPr lang="fa-IR" sz="2800" b="1" dirty="0">
                <a:solidFill>
                  <a:schemeClr val="tx2"/>
                </a:solidFill>
                <a:latin typeface="Arial" charset="0"/>
                <a:cs typeface="Titr" pitchFamily="2" charset="-78"/>
              </a:rPr>
              <a:t>فصل چهارم: تدوين فرضيه</a:t>
            </a:r>
          </a:p>
          <a:p>
            <a:pPr marL="342900" indent="-342900" algn="justLow" rtl="1">
              <a:lnSpc>
                <a:spcPct val="120000"/>
              </a:lnSpc>
              <a:buFontTx/>
              <a:buAutoNum type="arabicParenR"/>
            </a:pPr>
            <a:r>
              <a:rPr lang="fa-IR" sz="2800" b="1" dirty="0">
                <a:solidFill>
                  <a:schemeClr val="tx2"/>
                </a:solidFill>
                <a:latin typeface="Arial" charset="0"/>
                <a:cs typeface="Titr" pitchFamily="2" charset="-78"/>
              </a:rPr>
              <a:t>فصل پنجم: نمونه </a:t>
            </a:r>
            <a:r>
              <a:rPr lang="fa-IR" sz="2800" b="1" dirty="0" smtClean="0">
                <a:solidFill>
                  <a:schemeClr val="tx2"/>
                </a:solidFill>
                <a:latin typeface="Arial" charset="0"/>
                <a:cs typeface="Titr" pitchFamily="2" charset="-78"/>
              </a:rPr>
              <a:t>گيري</a:t>
            </a:r>
            <a:endParaRPr lang="fa-IR" sz="2800" b="1" dirty="0">
              <a:solidFill>
                <a:schemeClr val="tx2"/>
              </a:solidFill>
              <a:latin typeface="Arial" charset="0"/>
              <a:cs typeface="Titr" pitchFamily="2" charset="-78"/>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a:xfrm>
            <a:off x="611188" y="333375"/>
            <a:ext cx="7772400" cy="719138"/>
          </a:xfrm>
        </p:spPr>
        <p:txBody>
          <a:bodyPr rtlCol="0">
            <a:normAutofit fontScale="90000"/>
          </a:bodyPr>
          <a:lstStyle/>
          <a:p>
            <a:pPr fontAlgn="auto">
              <a:spcAft>
                <a:spcPts val="0"/>
              </a:spcAft>
              <a:defRPr/>
            </a:pPr>
            <a:r>
              <a:rPr lang="fa-IR" sz="5400" dirty="0" smtClean="0"/>
              <a:t>پيش نيازهاي تحقيق علمي</a:t>
            </a:r>
            <a:endParaRPr lang="en-US" sz="5400" dirty="0" smtClean="0"/>
          </a:p>
        </p:txBody>
      </p:sp>
      <p:sp>
        <p:nvSpPr>
          <p:cNvPr id="27651" name="Rectangle 3"/>
          <p:cNvSpPr>
            <a:spLocks noGrp="1" noChangeArrowheads="1"/>
          </p:cNvSpPr>
          <p:nvPr>
            <p:ph type="subTitle" idx="1"/>
          </p:nvPr>
        </p:nvSpPr>
        <p:spPr>
          <a:xfrm>
            <a:off x="468313" y="1457325"/>
            <a:ext cx="8207375" cy="5400675"/>
          </a:xfrm>
        </p:spPr>
        <p:txBody>
          <a:bodyPr rtlCol="0">
            <a:normAutofit fontScale="92500" lnSpcReduction="10000"/>
          </a:bodyPr>
          <a:lstStyle/>
          <a:p>
            <a:pPr algn="r" fontAlgn="auto">
              <a:spcAft>
                <a:spcPts val="0"/>
              </a:spcAft>
              <a:buFont typeface="Arial" pitchFamily="34" charset="0"/>
              <a:buNone/>
              <a:defRPr/>
            </a:pPr>
            <a:r>
              <a:rPr lang="fa-IR" sz="2000" smtClean="0"/>
              <a:t>-</a:t>
            </a:r>
            <a:r>
              <a:rPr lang="fa-IR" sz="2400" smtClean="0"/>
              <a:t>وجود فرهنگ تحقيق:يعني فرهنگ جامه در سطحي باشد که به کارهاي تحقيقاتي بها بدهد.</a:t>
            </a:r>
            <a:endParaRPr lang="en-US" sz="2400" smtClean="0"/>
          </a:p>
          <a:p>
            <a:pPr algn="r" fontAlgn="auto">
              <a:spcAft>
                <a:spcPts val="0"/>
              </a:spcAft>
              <a:buFont typeface="Arial" pitchFamily="34" charset="0"/>
              <a:buNone/>
              <a:defRPr/>
            </a:pPr>
            <a:endParaRPr lang="fa-IR" sz="2400" smtClean="0"/>
          </a:p>
          <a:p>
            <a:pPr algn="r" fontAlgn="auto">
              <a:spcAft>
                <a:spcPts val="0"/>
              </a:spcAft>
              <a:buFont typeface="Arial" pitchFamily="34" charset="0"/>
              <a:buNone/>
              <a:defRPr/>
            </a:pPr>
            <a:r>
              <a:rPr lang="fa-IR" sz="2400" smtClean="0"/>
              <a:t>-محقق:داشتن نيروي محقق ماهر و مطلع از فنون</a:t>
            </a:r>
          </a:p>
          <a:p>
            <a:pPr algn="r" fontAlgn="auto">
              <a:spcAft>
                <a:spcPts val="0"/>
              </a:spcAft>
              <a:buFont typeface="Arial" pitchFamily="34" charset="0"/>
              <a:buNone/>
              <a:defRPr/>
            </a:pPr>
            <a:endParaRPr lang="en-US" sz="2400" smtClean="0"/>
          </a:p>
          <a:p>
            <a:pPr algn="r" fontAlgn="auto">
              <a:spcAft>
                <a:spcPts val="0"/>
              </a:spcAft>
              <a:buFont typeface="Arial" pitchFamily="34" charset="0"/>
              <a:buNone/>
              <a:defRPr/>
            </a:pPr>
            <a:r>
              <a:rPr lang="fa-IR" sz="2400" smtClean="0"/>
              <a:t>-بودجه:تخصيص منابع مالي لازم </a:t>
            </a:r>
          </a:p>
          <a:p>
            <a:pPr algn="r" fontAlgn="auto">
              <a:spcAft>
                <a:spcPts val="0"/>
              </a:spcAft>
              <a:buFont typeface="Arial" pitchFamily="34" charset="0"/>
              <a:buNone/>
              <a:defRPr/>
            </a:pPr>
            <a:endParaRPr lang="en-US" sz="2400" smtClean="0"/>
          </a:p>
          <a:p>
            <a:pPr algn="r" fontAlgn="auto">
              <a:spcAft>
                <a:spcPts val="0"/>
              </a:spcAft>
              <a:buFont typeface="Arial" pitchFamily="34" charset="0"/>
              <a:buNone/>
              <a:defRPr/>
            </a:pPr>
            <a:r>
              <a:rPr lang="fa-IR" sz="2400" smtClean="0"/>
              <a:t>-سازمان لازم:يعني پشتيباني موسسات تحقيقاتي</a:t>
            </a:r>
          </a:p>
          <a:p>
            <a:pPr algn="r" fontAlgn="auto">
              <a:spcAft>
                <a:spcPts val="0"/>
              </a:spcAft>
              <a:buFont typeface="Arial" pitchFamily="34" charset="0"/>
              <a:buNone/>
              <a:defRPr/>
            </a:pPr>
            <a:endParaRPr lang="en-US" sz="2400" smtClean="0"/>
          </a:p>
          <a:p>
            <a:pPr algn="r" fontAlgn="auto">
              <a:spcAft>
                <a:spcPts val="0"/>
              </a:spcAft>
              <a:buFont typeface="Arial" pitchFamily="34" charset="0"/>
              <a:buNone/>
              <a:defRPr/>
            </a:pPr>
            <a:r>
              <a:rPr lang="fa-IR" sz="2400" smtClean="0"/>
              <a:t>-ابزار تحقيقاتي:تحقيق علمي بدون ابزار لازم امکان پذير نيست.</a:t>
            </a:r>
          </a:p>
          <a:p>
            <a:pPr algn="r" fontAlgn="auto">
              <a:spcAft>
                <a:spcPts val="0"/>
              </a:spcAft>
              <a:buFont typeface="Arial" pitchFamily="34" charset="0"/>
              <a:buNone/>
              <a:defRPr/>
            </a:pPr>
            <a:endParaRPr lang="en-US" sz="2400" smtClean="0"/>
          </a:p>
          <a:p>
            <a:pPr algn="r" fontAlgn="auto">
              <a:spcAft>
                <a:spcPts val="0"/>
              </a:spcAft>
              <a:buFont typeface="Arial" pitchFamily="34" charset="0"/>
              <a:buNone/>
              <a:defRPr/>
            </a:pPr>
            <a:r>
              <a:rPr lang="fa-IR" sz="2400" smtClean="0"/>
              <a:t>-فراغت لازم براي محقق:اعم از زماني و فکري مثل مسکن و وسيله نقليه و...</a:t>
            </a:r>
          </a:p>
          <a:p>
            <a:pPr algn="r" fontAlgn="auto">
              <a:spcAft>
                <a:spcPts val="0"/>
              </a:spcAft>
              <a:buFont typeface="Arial" pitchFamily="34" charset="0"/>
              <a:buNone/>
              <a:defRPr/>
            </a:pPr>
            <a:endParaRPr lang="en-US" sz="2400" smtClean="0"/>
          </a:p>
          <a:p>
            <a:pPr algn="r" fontAlgn="auto">
              <a:spcAft>
                <a:spcPts val="0"/>
              </a:spcAft>
              <a:buFont typeface="Arial" pitchFamily="34" charset="0"/>
              <a:buNone/>
              <a:defRPr/>
            </a:pPr>
            <a:r>
              <a:rPr lang="fa-IR" sz="2400" smtClean="0"/>
              <a:t>-ضوابط و مقررات مالي و اجرايي</a:t>
            </a:r>
            <a:endParaRPr lang="en-US" sz="2400" smtClean="0"/>
          </a:p>
          <a:p>
            <a:pPr algn="r" fontAlgn="auto">
              <a:spcAft>
                <a:spcPts val="0"/>
              </a:spcAft>
              <a:buFont typeface="Arial" pitchFamily="34" charset="0"/>
              <a:buNone/>
              <a:defRPr/>
            </a:pPr>
            <a:endParaRPr lang="en-US" sz="2400" smtClean="0"/>
          </a:p>
        </p:txBody>
      </p:sp>
    </p:spTree>
  </p:cSld>
  <p:clrMapOvr>
    <a:masterClrMapping/>
  </p:clrMapOvr>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ctrTitle"/>
          </p:nvPr>
        </p:nvSpPr>
        <p:spPr>
          <a:xfrm>
            <a:off x="685800" y="152400"/>
            <a:ext cx="7772400" cy="396875"/>
          </a:xfrm>
        </p:spPr>
        <p:txBody>
          <a:bodyPr/>
          <a:lstStyle/>
          <a:p>
            <a:r>
              <a:rPr lang="fa-IR" sz="2000" i="1" u="sng" smtClean="0"/>
              <a:t>نمونه فرم گرد آوري اطلاعات</a:t>
            </a:r>
            <a:endParaRPr lang="en-US" sz="2000" i="1" u="sng" smtClean="0"/>
          </a:p>
        </p:txBody>
      </p:sp>
      <p:sp>
        <p:nvSpPr>
          <p:cNvPr id="211971" name="Rectangle 3"/>
          <p:cNvSpPr>
            <a:spLocks noGrp="1" noChangeArrowheads="1"/>
          </p:cNvSpPr>
          <p:nvPr>
            <p:ph type="subTitle" idx="1"/>
          </p:nvPr>
        </p:nvSpPr>
        <p:spPr>
          <a:xfrm>
            <a:off x="468313" y="765175"/>
            <a:ext cx="8424862" cy="5688013"/>
          </a:xfrm>
        </p:spPr>
        <p:txBody>
          <a:bodyPr rtlCol="0">
            <a:normAutofit/>
          </a:bodyPr>
          <a:lstStyle/>
          <a:p>
            <a:pPr fontAlgn="auto">
              <a:spcAft>
                <a:spcPts val="0"/>
              </a:spcAft>
              <a:buFont typeface="Arial" pitchFamily="34" charset="0"/>
              <a:buNone/>
              <a:defRPr/>
            </a:pPr>
            <a:endParaRPr lang="fa-IR" sz="1800" smtClean="0"/>
          </a:p>
          <a:p>
            <a:pPr fontAlgn="auto">
              <a:spcAft>
                <a:spcPts val="0"/>
              </a:spcAft>
              <a:buFont typeface="Arial" pitchFamily="34" charset="0"/>
              <a:buNone/>
              <a:defRPr/>
            </a:pPr>
            <a:endParaRPr lang="fa-IR" sz="1800" smtClean="0"/>
          </a:p>
          <a:p>
            <a:pPr algn="r" fontAlgn="auto">
              <a:spcAft>
                <a:spcPts val="0"/>
              </a:spcAft>
              <a:buFont typeface="Arial" pitchFamily="34" charset="0"/>
              <a:buNone/>
              <a:defRPr/>
            </a:pPr>
            <a:endParaRPr lang="fa-IR" sz="1800" smtClean="0"/>
          </a:p>
          <a:p>
            <a:pPr algn="r" fontAlgn="auto">
              <a:spcAft>
                <a:spcPts val="0"/>
              </a:spcAft>
              <a:buFont typeface="Arial" pitchFamily="34" charset="0"/>
              <a:buNone/>
              <a:defRPr/>
            </a:pPr>
            <a:r>
              <a:rPr lang="fa-IR" sz="1800" smtClean="0"/>
              <a:t>            </a:t>
            </a:r>
            <a:r>
              <a:rPr lang="fa-IR" sz="1200" smtClean="0"/>
              <a:t>نام استان</a:t>
            </a:r>
            <a:r>
              <a:rPr lang="fa-IR" sz="1800" smtClean="0"/>
              <a:t>   </a:t>
            </a:r>
            <a:r>
              <a:rPr lang="fa-IR" sz="1200" smtClean="0"/>
              <a:t>تعداد مدارس         تعداد دانش آموزان      تعداد دانش آموزان       کل دانش آموزان        تعداد قبولي      تعداد مردودي </a:t>
            </a:r>
          </a:p>
          <a:p>
            <a:pPr algn="r" fontAlgn="auto">
              <a:spcAft>
                <a:spcPts val="0"/>
              </a:spcAft>
              <a:buFont typeface="Arial" pitchFamily="34" charset="0"/>
              <a:buNone/>
              <a:defRPr/>
            </a:pPr>
            <a:r>
              <a:rPr lang="fa-IR" sz="1200" smtClean="0"/>
              <a:t>                                     ابتدايي                   پسر                      دختر</a:t>
            </a:r>
          </a:p>
          <a:p>
            <a:pPr algn="r" fontAlgn="auto">
              <a:spcAft>
                <a:spcPts val="0"/>
              </a:spcAft>
              <a:buFont typeface="Arial" pitchFamily="34" charset="0"/>
              <a:buNone/>
              <a:defRPr/>
            </a:pPr>
            <a:endParaRPr lang="fa-IR" sz="1200" smtClean="0"/>
          </a:p>
          <a:p>
            <a:pPr algn="r" fontAlgn="auto">
              <a:spcAft>
                <a:spcPts val="0"/>
              </a:spcAft>
              <a:buFont typeface="Arial" pitchFamily="34" charset="0"/>
              <a:buNone/>
              <a:defRPr/>
            </a:pPr>
            <a:endParaRPr lang="fa-IR" sz="1200" smtClean="0"/>
          </a:p>
          <a:p>
            <a:pPr algn="r" fontAlgn="auto">
              <a:spcAft>
                <a:spcPts val="0"/>
              </a:spcAft>
              <a:buFont typeface="Arial" pitchFamily="34" charset="0"/>
              <a:buNone/>
              <a:defRPr/>
            </a:pPr>
            <a:endParaRPr lang="fa-IR" sz="1200" smtClean="0"/>
          </a:p>
          <a:p>
            <a:pPr algn="r" fontAlgn="auto">
              <a:spcAft>
                <a:spcPts val="0"/>
              </a:spcAft>
              <a:buFont typeface="Arial" pitchFamily="34" charset="0"/>
              <a:buNone/>
              <a:defRPr/>
            </a:pPr>
            <a:endParaRPr lang="fa-IR" sz="1200" smtClean="0"/>
          </a:p>
          <a:p>
            <a:pPr algn="r" fontAlgn="auto">
              <a:spcAft>
                <a:spcPts val="0"/>
              </a:spcAft>
              <a:buFont typeface="Arial" pitchFamily="34" charset="0"/>
              <a:buNone/>
              <a:defRPr/>
            </a:pPr>
            <a:r>
              <a:rPr lang="fa-IR" sz="1200" smtClean="0"/>
              <a:t>                 استان   </a:t>
            </a:r>
          </a:p>
          <a:p>
            <a:pPr algn="r" fontAlgn="auto">
              <a:spcAft>
                <a:spcPts val="0"/>
              </a:spcAft>
              <a:buFont typeface="Arial" pitchFamily="34" charset="0"/>
              <a:buNone/>
              <a:defRPr/>
            </a:pPr>
            <a:r>
              <a:rPr lang="fa-IR" sz="1200" smtClean="0"/>
              <a:t> </a:t>
            </a:r>
          </a:p>
          <a:p>
            <a:pPr algn="r" fontAlgn="auto">
              <a:spcAft>
                <a:spcPts val="0"/>
              </a:spcAft>
              <a:buFont typeface="Arial" pitchFamily="34" charset="0"/>
              <a:buNone/>
              <a:defRPr/>
            </a:pPr>
            <a:r>
              <a:rPr lang="fa-IR" sz="1200" smtClean="0"/>
              <a:t>                 استان </a:t>
            </a:r>
          </a:p>
          <a:p>
            <a:pPr algn="r" fontAlgn="auto">
              <a:spcAft>
                <a:spcPts val="0"/>
              </a:spcAft>
              <a:buFont typeface="Arial" pitchFamily="34" charset="0"/>
              <a:buNone/>
              <a:defRPr/>
            </a:pPr>
            <a:r>
              <a:rPr lang="fa-IR" sz="1200" smtClean="0"/>
              <a:t>  </a:t>
            </a:r>
          </a:p>
          <a:p>
            <a:pPr algn="r" fontAlgn="auto">
              <a:spcAft>
                <a:spcPts val="0"/>
              </a:spcAft>
              <a:buFont typeface="Arial" pitchFamily="34" charset="0"/>
              <a:buNone/>
              <a:defRPr/>
            </a:pPr>
            <a:r>
              <a:rPr lang="fa-IR" sz="1200" smtClean="0"/>
              <a:t>                 استان</a:t>
            </a:r>
          </a:p>
          <a:p>
            <a:pPr algn="r" fontAlgn="auto">
              <a:spcAft>
                <a:spcPts val="0"/>
              </a:spcAft>
              <a:buFont typeface="Arial" pitchFamily="34" charset="0"/>
              <a:buNone/>
              <a:defRPr/>
            </a:pPr>
            <a:endParaRPr lang="fa-IR" sz="1200" smtClean="0"/>
          </a:p>
          <a:p>
            <a:pPr algn="r" fontAlgn="auto">
              <a:spcAft>
                <a:spcPts val="0"/>
              </a:spcAft>
              <a:buFont typeface="Arial" pitchFamily="34" charset="0"/>
              <a:buNone/>
              <a:defRPr/>
            </a:pPr>
            <a:endParaRPr lang="fa-IR" sz="1200" smtClean="0"/>
          </a:p>
          <a:p>
            <a:pPr algn="r" fontAlgn="auto">
              <a:spcAft>
                <a:spcPts val="0"/>
              </a:spcAft>
              <a:buFont typeface="Arial" pitchFamily="34" charset="0"/>
              <a:buNone/>
              <a:defRPr/>
            </a:pPr>
            <a:endParaRPr lang="fa-IR" sz="1200" smtClean="0"/>
          </a:p>
          <a:p>
            <a:pPr algn="r" fontAlgn="auto">
              <a:spcAft>
                <a:spcPts val="0"/>
              </a:spcAft>
              <a:buFont typeface="Arial" pitchFamily="34" charset="0"/>
              <a:buNone/>
              <a:defRPr/>
            </a:pPr>
            <a:endParaRPr lang="fa-IR" sz="1200" smtClean="0"/>
          </a:p>
          <a:p>
            <a:pPr algn="r" fontAlgn="auto">
              <a:spcAft>
                <a:spcPts val="0"/>
              </a:spcAft>
              <a:buFont typeface="Arial" pitchFamily="34" charset="0"/>
              <a:buNone/>
              <a:defRPr/>
            </a:pPr>
            <a:endParaRPr lang="fa-IR" sz="1200" smtClean="0"/>
          </a:p>
          <a:p>
            <a:pPr algn="r" fontAlgn="auto">
              <a:spcAft>
                <a:spcPts val="0"/>
              </a:spcAft>
              <a:buFont typeface="Arial" pitchFamily="34" charset="0"/>
              <a:buNone/>
              <a:defRPr/>
            </a:pPr>
            <a:endParaRPr lang="fa-IR" sz="1200" smtClean="0"/>
          </a:p>
          <a:p>
            <a:pPr algn="r" fontAlgn="auto">
              <a:spcAft>
                <a:spcPts val="0"/>
              </a:spcAft>
              <a:buFont typeface="Arial" pitchFamily="34" charset="0"/>
              <a:buNone/>
              <a:defRPr/>
            </a:pPr>
            <a:r>
              <a:rPr lang="fa-IR" sz="1200" smtClean="0"/>
              <a:t>               کل کشور</a:t>
            </a:r>
            <a:endParaRPr lang="en-US" sz="1200" smtClean="0"/>
          </a:p>
        </p:txBody>
      </p:sp>
      <p:sp>
        <p:nvSpPr>
          <p:cNvPr id="211972" name="Line 4"/>
          <p:cNvSpPr>
            <a:spLocks noChangeShapeType="1"/>
          </p:cNvSpPr>
          <p:nvPr/>
        </p:nvSpPr>
        <p:spPr bwMode="auto">
          <a:xfrm>
            <a:off x="1331913" y="1700213"/>
            <a:ext cx="6985000" cy="0"/>
          </a:xfrm>
          <a:prstGeom prst="line">
            <a:avLst/>
          </a:prstGeom>
          <a:noFill/>
          <a:ln w="9525">
            <a:solidFill>
              <a:schemeClr val="tx1"/>
            </a:solidFill>
            <a:round/>
            <a:headEnd/>
            <a:tailEnd/>
          </a:ln>
        </p:spPr>
        <p:txBody>
          <a:bodyPr/>
          <a:lstStyle/>
          <a:p>
            <a:endParaRPr lang="en-US"/>
          </a:p>
        </p:txBody>
      </p:sp>
      <p:sp>
        <p:nvSpPr>
          <p:cNvPr id="211973" name="Line 5"/>
          <p:cNvSpPr>
            <a:spLocks noChangeShapeType="1"/>
          </p:cNvSpPr>
          <p:nvPr/>
        </p:nvSpPr>
        <p:spPr bwMode="auto">
          <a:xfrm>
            <a:off x="1331913" y="2420938"/>
            <a:ext cx="6985000" cy="0"/>
          </a:xfrm>
          <a:prstGeom prst="line">
            <a:avLst/>
          </a:prstGeom>
          <a:noFill/>
          <a:ln w="9525">
            <a:solidFill>
              <a:schemeClr val="tx1"/>
            </a:solidFill>
            <a:round/>
            <a:headEnd/>
            <a:tailEnd/>
          </a:ln>
        </p:spPr>
        <p:txBody>
          <a:bodyPr/>
          <a:lstStyle/>
          <a:p>
            <a:endParaRPr lang="en-US"/>
          </a:p>
        </p:txBody>
      </p:sp>
      <p:sp>
        <p:nvSpPr>
          <p:cNvPr id="211974" name="Line 6"/>
          <p:cNvSpPr>
            <a:spLocks noChangeShapeType="1"/>
          </p:cNvSpPr>
          <p:nvPr/>
        </p:nvSpPr>
        <p:spPr bwMode="auto">
          <a:xfrm>
            <a:off x="1331913" y="5516563"/>
            <a:ext cx="6985000" cy="0"/>
          </a:xfrm>
          <a:prstGeom prst="line">
            <a:avLst/>
          </a:prstGeom>
          <a:noFill/>
          <a:ln w="9525">
            <a:solidFill>
              <a:schemeClr val="tx1"/>
            </a:solidFill>
            <a:round/>
            <a:headEnd/>
            <a:tailEnd/>
          </a:ln>
        </p:spPr>
        <p:txBody>
          <a:bodyPr/>
          <a:lstStyle/>
          <a:p>
            <a:endParaRPr lang="en-US"/>
          </a:p>
        </p:txBody>
      </p:sp>
      <p:sp>
        <p:nvSpPr>
          <p:cNvPr id="211975" name="Line 7"/>
          <p:cNvSpPr>
            <a:spLocks noChangeShapeType="1"/>
          </p:cNvSpPr>
          <p:nvPr/>
        </p:nvSpPr>
        <p:spPr bwMode="auto">
          <a:xfrm>
            <a:off x="1331913" y="5949950"/>
            <a:ext cx="6985000" cy="0"/>
          </a:xfrm>
          <a:prstGeom prst="line">
            <a:avLst/>
          </a:prstGeom>
          <a:noFill/>
          <a:ln w="9525">
            <a:solidFill>
              <a:schemeClr val="tx1"/>
            </a:solidFill>
            <a:round/>
            <a:headEnd/>
            <a:tailEnd/>
          </a:ln>
        </p:spPr>
        <p:txBody>
          <a:bodyPr/>
          <a:lstStyle/>
          <a:p>
            <a:endParaRPr lang="en-US"/>
          </a:p>
        </p:txBody>
      </p:sp>
      <p:sp>
        <p:nvSpPr>
          <p:cNvPr id="211976" name="Line 8"/>
          <p:cNvSpPr>
            <a:spLocks noChangeShapeType="1"/>
          </p:cNvSpPr>
          <p:nvPr/>
        </p:nvSpPr>
        <p:spPr bwMode="auto">
          <a:xfrm>
            <a:off x="8316913" y="1700213"/>
            <a:ext cx="0" cy="4249737"/>
          </a:xfrm>
          <a:prstGeom prst="line">
            <a:avLst/>
          </a:prstGeom>
          <a:noFill/>
          <a:ln w="9525">
            <a:solidFill>
              <a:schemeClr val="tx1"/>
            </a:solidFill>
            <a:round/>
            <a:headEnd/>
            <a:tailEnd/>
          </a:ln>
        </p:spPr>
        <p:txBody>
          <a:bodyPr/>
          <a:lstStyle/>
          <a:p>
            <a:endParaRPr lang="en-US"/>
          </a:p>
        </p:txBody>
      </p:sp>
      <p:sp>
        <p:nvSpPr>
          <p:cNvPr id="211977" name="Line 9"/>
          <p:cNvSpPr>
            <a:spLocks noChangeShapeType="1"/>
          </p:cNvSpPr>
          <p:nvPr/>
        </p:nvSpPr>
        <p:spPr bwMode="auto">
          <a:xfrm>
            <a:off x="7451725" y="1700213"/>
            <a:ext cx="0" cy="4249737"/>
          </a:xfrm>
          <a:prstGeom prst="line">
            <a:avLst/>
          </a:prstGeom>
          <a:noFill/>
          <a:ln w="9525">
            <a:solidFill>
              <a:schemeClr val="tx1"/>
            </a:solidFill>
            <a:round/>
            <a:headEnd/>
            <a:tailEnd/>
          </a:ln>
        </p:spPr>
        <p:txBody>
          <a:bodyPr/>
          <a:lstStyle/>
          <a:p>
            <a:endParaRPr lang="en-US"/>
          </a:p>
        </p:txBody>
      </p:sp>
      <p:sp>
        <p:nvSpPr>
          <p:cNvPr id="211978" name="Line 10"/>
          <p:cNvSpPr>
            <a:spLocks noChangeShapeType="1"/>
          </p:cNvSpPr>
          <p:nvPr/>
        </p:nvSpPr>
        <p:spPr bwMode="auto">
          <a:xfrm>
            <a:off x="2987675" y="1700213"/>
            <a:ext cx="0" cy="4249737"/>
          </a:xfrm>
          <a:prstGeom prst="line">
            <a:avLst/>
          </a:prstGeom>
          <a:noFill/>
          <a:ln w="9525">
            <a:solidFill>
              <a:schemeClr val="tx1"/>
            </a:solidFill>
            <a:round/>
            <a:headEnd/>
            <a:tailEnd/>
          </a:ln>
        </p:spPr>
        <p:txBody>
          <a:bodyPr/>
          <a:lstStyle/>
          <a:p>
            <a:endParaRPr lang="en-US"/>
          </a:p>
        </p:txBody>
      </p:sp>
      <p:sp>
        <p:nvSpPr>
          <p:cNvPr id="211979" name="Line 11"/>
          <p:cNvSpPr>
            <a:spLocks noChangeShapeType="1"/>
          </p:cNvSpPr>
          <p:nvPr/>
        </p:nvSpPr>
        <p:spPr bwMode="auto">
          <a:xfrm>
            <a:off x="2195513" y="1700213"/>
            <a:ext cx="0" cy="4249737"/>
          </a:xfrm>
          <a:prstGeom prst="line">
            <a:avLst/>
          </a:prstGeom>
          <a:noFill/>
          <a:ln w="9525">
            <a:solidFill>
              <a:schemeClr val="tx1"/>
            </a:solidFill>
            <a:round/>
            <a:headEnd/>
            <a:tailEnd/>
          </a:ln>
        </p:spPr>
        <p:txBody>
          <a:bodyPr/>
          <a:lstStyle/>
          <a:p>
            <a:endParaRPr lang="en-US"/>
          </a:p>
        </p:txBody>
      </p:sp>
      <p:sp>
        <p:nvSpPr>
          <p:cNvPr id="211980" name="Line 12"/>
          <p:cNvSpPr>
            <a:spLocks noChangeShapeType="1"/>
          </p:cNvSpPr>
          <p:nvPr/>
        </p:nvSpPr>
        <p:spPr bwMode="auto">
          <a:xfrm>
            <a:off x="1331913" y="1700213"/>
            <a:ext cx="0" cy="4249737"/>
          </a:xfrm>
          <a:prstGeom prst="line">
            <a:avLst/>
          </a:prstGeom>
          <a:noFill/>
          <a:ln w="9525">
            <a:solidFill>
              <a:schemeClr val="tx1"/>
            </a:solidFill>
            <a:round/>
            <a:headEnd/>
            <a:tailEnd/>
          </a:ln>
        </p:spPr>
        <p:txBody>
          <a:bodyPr/>
          <a:lstStyle/>
          <a:p>
            <a:endParaRPr lang="en-US"/>
          </a:p>
        </p:txBody>
      </p:sp>
      <p:sp>
        <p:nvSpPr>
          <p:cNvPr id="211981" name="Line 13"/>
          <p:cNvSpPr>
            <a:spLocks noChangeShapeType="1"/>
          </p:cNvSpPr>
          <p:nvPr/>
        </p:nvSpPr>
        <p:spPr bwMode="auto">
          <a:xfrm>
            <a:off x="4140200" y="1700213"/>
            <a:ext cx="0" cy="4249737"/>
          </a:xfrm>
          <a:prstGeom prst="line">
            <a:avLst/>
          </a:prstGeom>
          <a:noFill/>
          <a:ln w="9525">
            <a:solidFill>
              <a:schemeClr val="tx1"/>
            </a:solidFill>
            <a:round/>
            <a:headEnd/>
            <a:tailEnd/>
          </a:ln>
        </p:spPr>
        <p:txBody>
          <a:bodyPr/>
          <a:lstStyle/>
          <a:p>
            <a:endParaRPr lang="en-US"/>
          </a:p>
        </p:txBody>
      </p:sp>
      <p:sp>
        <p:nvSpPr>
          <p:cNvPr id="211982" name="Line 14"/>
          <p:cNvSpPr>
            <a:spLocks noChangeShapeType="1"/>
          </p:cNvSpPr>
          <p:nvPr/>
        </p:nvSpPr>
        <p:spPr bwMode="auto">
          <a:xfrm>
            <a:off x="5292725" y="1700213"/>
            <a:ext cx="0" cy="4249737"/>
          </a:xfrm>
          <a:prstGeom prst="line">
            <a:avLst/>
          </a:prstGeom>
          <a:noFill/>
          <a:ln w="9525">
            <a:solidFill>
              <a:schemeClr val="tx1"/>
            </a:solidFill>
            <a:round/>
            <a:headEnd/>
            <a:tailEnd/>
          </a:ln>
        </p:spPr>
        <p:txBody>
          <a:bodyPr/>
          <a:lstStyle/>
          <a:p>
            <a:endParaRPr lang="en-US"/>
          </a:p>
        </p:txBody>
      </p:sp>
      <p:sp>
        <p:nvSpPr>
          <p:cNvPr id="211983" name="Line 15"/>
          <p:cNvSpPr>
            <a:spLocks noChangeShapeType="1"/>
          </p:cNvSpPr>
          <p:nvPr/>
        </p:nvSpPr>
        <p:spPr bwMode="auto">
          <a:xfrm>
            <a:off x="6516688" y="1700213"/>
            <a:ext cx="0" cy="4249737"/>
          </a:xfrm>
          <a:prstGeom prst="line">
            <a:avLst/>
          </a:prstGeom>
          <a:noFill/>
          <a:ln w="9525">
            <a:solidFill>
              <a:schemeClr val="tx1"/>
            </a:solidFill>
            <a:round/>
            <a:headEnd/>
            <a:tailEnd/>
          </a:ln>
        </p:spPr>
        <p:txBody>
          <a:bodyPr/>
          <a:lstStyle/>
          <a:p>
            <a:endParaRPr lang="en-US"/>
          </a:p>
        </p:txBody>
      </p:sp>
    </p:spTree>
  </p:cSld>
  <p:clrMapOvr>
    <a:masterClrMapping/>
  </p:clrMapOvr>
  <p:transition/>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ctrTitle"/>
          </p:nvPr>
        </p:nvSpPr>
        <p:spPr>
          <a:xfrm>
            <a:off x="685800" y="333375"/>
            <a:ext cx="7772400" cy="647700"/>
          </a:xfrm>
        </p:spPr>
        <p:txBody>
          <a:bodyPr/>
          <a:lstStyle/>
          <a:p>
            <a:r>
              <a:rPr lang="fa-IR" smtClean="0"/>
              <a:t>روش هاي ميداني</a:t>
            </a:r>
            <a:endParaRPr lang="en-US" smtClean="0"/>
          </a:p>
        </p:txBody>
      </p:sp>
      <p:sp>
        <p:nvSpPr>
          <p:cNvPr id="212995" name="Rectangle 3"/>
          <p:cNvSpPr>
            <a:spLocks noGrp="1" noChangeArrowheads="1"/>
          </p:cNvSpPr>
          <p:nvPr>
            <p:ph type="subTitle" idx="1"/>
          </p:nvPr>
        </p:nvSpPr>
        <p:spPr>
          <a:xfrm>
            <a:off x="539750" y="1125538"/>
            <a:ext cx="8353425" cy="5256212"/>
          </a:xfrm>
        </p:spPr>
        <p:txBody>
          <a:bodyPr rtlCol="0">
            <a:normAutofit/>
          </a:bodyPr>
          <a:lstStyle/>
          <a:p>
            <a:pPr algn="r" fontAlgn="auto">
              <a:spcAft>
                <a:spcPts val="0"/>
              </a:spcAft>
              <a:buFont typeface="Arial" pitchFamily="34" charset="0"/>
              <a:buNone/>
              <a:defRPr/>
            </a:pPr>
            <a:r>
              <a:rPr lang="fa-IR" smtClean="0"/>
              <a:t>روشهاي ميداني به روشهاي اطلاق مي شود که محقق براي گرد آوري اطلاعات ناگزير است به محيط بيرون برود و با مراجعه به افراد يا محيط ،و نيز برقراري ارتباط مستقيم با واحد تحليل بيرون يعني افراد اطلاعات مورد نظر خود را گردآوري کند.</a:t>
            </a:r>
          </a:p>
          <a:p>
            <a:pPr algn="r" fontAlgn="auto">
              <a:spcAft>
                <a:spcPts val="0"/>
              </a:spcAft>
              <a:buFont typeface="Arial" pitchFamily="34" charset="0"/>
              <a:buNone/>
              <a:defRPr/>
            </a:pPr>
            <a:r>
              <a:rPr lang="fa-IR" smtClean="0"/>
              <a:t>روشهاي متداول و معروف گرد آوري اطلاعات ميداني عبارتند از :</a:t>
            </a:r>
          </a:p>
          <a:p>
            <a:pPr algn="r" fontAlgn="auto">
              <a:spcAft>
                <a:spcPts val="0"/>
              </a:spcAft>
              <a:buFont typeface="Arial" pitchFamily="34" charset="0"/>
              <a:buNone/>
              <a:defRPr/>
            </a:pPr>
            <a:r>
              <a:rPr lang="fa-IR" smtClean="0"/>
              <a:t>پرسشنامه اي ، مصاحبه اي ، مشاهده اي ، آزمون ، تصويربرداري ، ترکيبي </a:t>
            </a:r>
            <a:endParaRPr lang="en-US" smtClean="0"/>
          </a:p>
        </p:txBody>
      </p:sp>
    </p:spTree>
  </p:cSld>
  <p:clrMapOvr>
    <a:masterClrMapping/>
  </p:clrMapOvr>
  <p:transition/>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ctrTitle"/>
          </p:nvPr>
        </p:nvSpPr>
        <p:spPr>
          <a:xfrm>
            <a:off x="685800" y="333375"/>
            <a:ext cx="7772400" cy="647700"/>
          </a:xfrm>
        </p:spPr>
        <p:txBody>
          <a:bodyPr/>
          <a:lstStyle/>
          <a:p>
            <a:r>
              <a:rPr lang="fa-IR" smtClean="0"/>
              <a:t>پرسشنامه اي</a:t>
            </a:r>
            <a:endParaRPr lang="en-US" smtClean="0"/>
          </a:p>
        </p:txBody>
      </p:sp>
      <p:sp>
        <p:nvSpPr>
          <p:cNvPr id="214019" name="Rectangle 3"/>
          <p:cNvSpPr>
            <a:spLocks noGrp="1" noChangeArrowheads="1"/>
          </p:cNvSpPr>
          <p:nvPr>
            <p:ph type="subTitle" idx="1"/>
          </p:nvPr>
        </p:nvSpPr>
        <p:spPr>
          <a:xfrm>
            <a:off x="0" y="1341438"/>
            <a:ext cx="8748713" cy="5040312"/>
          </a:xfrm>
        </p:spPr>
        <p:txBody>
          <a:bodyPr rtlCol="0">
            <a:normAutofit/>
          </a:bodyPr>
          <a:lstStyle/>
          <a:p>
            <a:pPr algn="r" fontAlgn="auto">
              <a:lnSpc>
                <a:spcPct val="90000"/>
              </a:lnSpc>
              <a:spcAft>
                <a:spcPts val="0"/>
              </a:spcAft>
              <a:buFont typeface="Arial" pitchFamily="34" charset="0"/>
              <a:buNone/>
              <a:defRPr/>
            </a:pPr>
            <a:r>
              <a:rPr lang="fa-IR" smtClean="0"/>
              <a:t>در روش پرسشنامه اي عوامل و عناصر زير وجود دارند :</a:t>
            </a:r>
          </a:p>
          <a:p>
            <a:pPr algn="r" fontAlgn="auto">
              <a:lnSpc>
                <a:spcPct val="90000"/>
              </a:lnSpc>
              <a:spcAft>
                <a:spcPts val="0"/>
              </a:spcAft>
              <a:buFont typeface="Arial" pitchFamily="34" charset="0"/>
              <a:buNone/>
              <a:defRPr/>
            </a:pPr>
            <a:endParaRPr lang="fa-IR" smtClean="0"/>
          </a:p>
          <a:p>
            <a:pPr algn="r" fontAlgn="auto">
              <a:lnSpc>
                <a:spcPct val="90000"/>
              </a:lnSpc>
              <a:spcAft>
                <a:spcPts val="0"/>
              </a:spcAft>
              <a:buFont typeface="Arial" pitchFamily="34" charset="0"/>
              <a:buNone/>
              <a:defRPr/>
            </a:pPr>
            <a:r>
              <a:rPr lang="fa-IR" smtClean="0"/>
              <a:t>                                                   سوالات باز</a:t>
            </a:r>
          </a:p>
          <a:p>
            <a:pPr algn="r" fontAlgn="auto">
              <a:lnSpc>
                <a:spcPct val="90000"/>
              </a:lnSpc>
              <a:spcAft>
                <a:spcPts val="0"/>
              </a:spcAft>
              <a:buFont typeface="Arial" pitchFamily="34" charset="0"/>
              <a:buNone/>
              <a:defRPr/>
            </a:pPr>
            <a:r>
              <a:rPr lang="fa-IR" smtClean="0"/>
              <a:t>-ابزار گرد آوري اطلاعات يا پرسشنامه     سولات بسته                                                                                                                                                                                        </a:t>
            </a:r>
          </a:p>
          <a:p>
            <a:pPr algn="r" fontAlgn="auto">
              <a:lnSpc>
                <a:spcPct val="90000"/>
              </a:lnSpc>
              <a:spcAft>
                <a:spcPts val="0"/>
              </a:spcAft>
              <a:buFont typeface="Arial" pitchFamily="34" charset="0"/>
              <a:buNone/>
              <a:defRPr/>
            </a:pPr>
            <a:r>
              <a:rPr lang="fa-IR" smtClean="0"/>
              <a:t>-عوامل اجراي پرسشنامه</a:t>
            </a:r>
          </a:p>
          <a:p>
            <a:pPr algn="r" fontAlgn="auto">
              <a:lnSpc>
                <a:spcPct val="90000"/>
              </a:lnSpc>
              <a:spcAft>
                <a:spcPts val="0"/>
              </a:spcAft>
              <a:buFont typeface="Arial" pitchFamily="34" charset="0"/>
              <a:buNone/>
              <a:defRPr/>
            </a:pPr>
            <a:r>
              <a:rPr lang="fa-IR" smtClean="0"/>
              <a:t>-برنامه ريزي و مديريت اجراي پرسشنامه     </a:t>
            </a:r>
          </a:p>
          <a:p>
            <a:pPr algn="r" fontAlgn="auto">
              <a:lnSpc>
                <a:spcPct val="90000"/>
              </a:lnSpc>
              <a:spcAft>
                <a:spcPts val="0"/>
              </a:spcAft>
              <a:buFont typeface="Arial" pitchFamily="34" charset="0"/>
              <a:buNone/>
              <a:defRPr/>
            </a:pPr>
            <a:r>
              <a:rPr lang="fa-IR" smtClean="0"/>
              <a:t>-  پاسخگويان       </a:t>
            </a:r>
          </a:p>
          <a:p>
            <a:pPr algn="r" fontAlgn="auto">
              <a:lnSpc>
                <a:spcPct val="90000"/>
              </a:lnSpc>
              <a:spcAft>
                <a:spcPts val="0"/>
              </a:spcAft>
              <a:buFont typeface="Arial" pitchFamily="34" charset="0"/>
              <a:buNone/>
              <a:defRPr/>
            </a:pPr>
            <a:r>
              <a:rPr lang="fa-IR" smtClean="0"/>
              <a:t>  </a:t>
            </a:r>
          </a:p>
          <a:p>
            <a:pPr algn="r" fontAlgn="auto">
              <a:lnSpc>
                <a:spcPct val="90000"/>
              </a:lnSpc>
              <a:spcAft>
                <a:spcPts val="0"/>
              </a:spcAft>
              <a:buFont typeface="Arial" pitchFamily="34" charset="0"/>
              <a:buNone/>
              <a:defRPr/>
            </a:pPr>
            <a:r>
              <a:rPr lang="fa-IR" smtClean="0"/>
              <a:t>  </a:t>
            </a:r>
            <a:endParaRPr lang="en-US" smtClean="0"/>
          </a:p>
        </p:txBody>
      </p:sp>
      <p:sp>
        <p:nvSpPr>
          <p:cNvPr id="214020" name="AutoShape 4"/>
          <p:cNvSpPr>
            <a:spLocks/>
          </p:cNvSpPr>
          <p:nvPr/>
        </p:nvSpPr>
        <p:spPr bwMode="auto">
          <a:xfrm>
            <a:off x="3708400" y="2349500"/>
            <a:ext cx="142875" cy="863600"/>
          </a:xfrm>
          <a:prstGeom prst="rightBrace">
            <a:avLst>
              <a:gd name="adj1" fmla="val 50370"/>
              <a:gd name="adj2" fmla="val 50000"/>
            </a:avLst>
          </a:prstGeom>
          <a:noFill/>
          <a:ln w="9525">
            <a:solidFill>
              <a:schemeClr val="tx1"/>
            </a:solidFill>
            <a:round/>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 برنامه ريزي و اجراي پرسشنامه :</a:t>
            </a:r>
            <a:endParaRPr lang="en-US" dirty="0" smtClean="0">
              <a:solidFill>
                <a:schemeClr val="accent1">
                  <a:tint val="3000"/>
                  <a:alpha val="95000"/>
                </a:schemeClr>
              </a:solidFill>
            </a:endParaRPr>
          </a:p>
        </p:txBody>
      </p:sp>
      <p:sp>
        <p:nvSpPr>
          <p:cNvPr id="215043" name="Rectangle 3"/>
          <p:cNvSpPr>
            <a:spLocks noGrp="1" noChangeArrowheads="1"/>
          </p:cNvSpPr>
          <p:nvPr>
            <p:ph idx="1"/>
          </p:nvPr>
        </p:nvSpPr>
        <p:spPr>
          <a:xfrm>
            <a:off x="457200" y="1773238"/>
            <a:ext cx="8229600" cy="4824412"/>
          </a:xfrm>
        </p:spPr>
        <p:txBody>
          <a:bodyPr/>
          <a:lstStyle/>
          <a:p>
            <a:pPr algn="r">
              <a:buFont typeface="Wingdings" pitchFamily="2" charset="2"/>
              <a:buNone/>
            </a:pPr>
            <a:r>
              <a:rPr lang="fa-IR" sz="2800" smtClean="0"/>
              <a:t>پس از آنکه پرسشنامه آماده شد، محقق بايد براي اجراي آن تدابير اجرايي لازم را اتخاذ کند . برنامه ريزي اجرايي شامل اقدامات گوناگوني است که عبارتند از :</a:t>
            </a:r>
          </a:p>
          <a:p>
            <a:pPr algn="r">
              <a:buFont typeface="Wingdings" pitchFamily="2" charset="2"/>
              <a:buNone/>
            </a:pPr>
            <a:endParaRPr lang="fa-IR" sz="2800" smtClean="0"/>
          </a:p>
          <a:p>
            <a:pPr algn="r">
              <a:buFont typeface="Wingdings" pitchFamily="2" charset="2"/>
              <a:buNone/>
            </a:pPr>
            <a:r>
              <a:rPr lang="fa-IR" smtClean="0"/>
              <a:t>نمونه گيري، انتخاب و تعيين پرسشگران، طراحي سازمان اجرايي پرسشگري، آموزش پرسشگران، تعيين مديران و کادرهاي اداري سطوح پايينتر و آموزش آنها، اتخاذ ديگر تدابير لازم براي اجراي پرسشنامه و درنهايت شروع پرسشگري و اتمام آن.</a:t>
            </a:r>
            <a:endParaRPr lang="en-US" smtClean="0"/>
          </a:p>
        </p:txBody>
      </p:sp>
    </p:spTree>
  </p:cSld>
  <p:clrMapOvr>
    <a:masterClrMapping/>
  </p:clrMapOvr>
  <p:transition/>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idx="1"/>
          </p:nvPr>
        </p:nvSpPr>
        <p:spPr>
          <a:xfrm>
            <a:off x="0" y="333375"/>
            <a:ext cx="8686800" cy="6119813"/>
          </a:xfrm>
        </p:spPr>
        <p:txBody>
          <a:bodyPr/>
          <a:lstStyle/>
          <a:p>
            <a:pPr algn="r">
              <a:buFont typeface="Wingdings" pitchFamily="2" charset="2"/>
              <a:buNone/>
            </a:pPr>
            <a:r>
              <a:rPr lang="fa-IR" smtClean="0"/>
              <a:t>                                  </a:t>
            </a:r>
            <a:r>
              <a:rPr lang="fa-IR" sz="2800" smtClean="0"/>
              <a:t>تکميل پرسشنامه بوسيله پرسشگر</a:t>
            </a:r>
          </a:p>
          <a:p>
            <a:pPr algn="r">
              <a:buFont typeface="Wingdings" pitchFamily="2" charset="2"/>
              <a:buNone/>
            </a:pPr>
            <a:r>
              <a:rPr lang="fa-IR" sz="2800" smtClean="0"/>
              <a:t>الف) روش اجراي پرسشنامه      تکميل پرسشنامه بوسيله پاسخگو</a:t>
            </a:r>
          </a:p>
          <a:p>
            <a:pPr algn="r">
              <a:buFont typeface="Wingdings" pitchFamily="2" charset="2"/>
              <a:buNone/>
            </a:pPr>
            <a:r>
              <a:rPr lang="fa-IR" sz="2800" smtClean="0"/>
              <a:t>                                       تکميل پرسشنامه ازطريق ارتباط تلفني</a:t>
            </a:r>
          </a:p>
          <a:p>
            <a:pPr algn="r">
              <a:buFont typeface="Wingdings" pitchFamily="2" charset="2"/>
              <a:buNone/>
            </a:pPr>
            <a:r>
              <a:rPr lang="fa-IR" sz="2800" smtClean="0"/>
              <a:t>                                       ارسال پرسشنامه باپست</a:t>
            </a:r>
          </a:p>
          <a:p>
            <a:pPr algn="r">
              <a:buFont typeface="Wingdings" pitchFamily="2" charset="2"/>
              <a:buNone/>
            </a:pPr>
            <a:endParaRPr lang="fa-IR" sz="2800" smtClean="0"/>
          </a:p>
          <a:p>
            <a:pPr algn="r">
              <a:buFont typeface="Wingdings" pitchFamily="2" charset="2"/>
              <a:buNone/>
            </a:pPr>
            <a:r>
              <a:rPr lang="fa-IR" sz="2800" smtClean="0"/>
              <a:t>ب) پيش بيني مرجع و مرکز هدايت کننده و ناظر</a:t>
            </a:r>
          </a:p>
          <a:p>
            <a:pPr algn="r">
              <a:buFont typeface="Wingdings" pitchFamily="2" charset="2"/>
              <a:buNone/>
            </a:pPr>
            <a:endParaRPr lang="fa-IR" sz="2800" smtClean="0"/>
          </a:p>
          <a:p>
            <a:pPr algn="r">
              <a:buFont typeface="Wingdings" pitchFamily="2" charset="2"/>
              <a:buNone/>
            </a:pPr>
            <a:r>
              <a:rPr lang="fa-IR" sz="2800" smtClean="0"/>
              <a:t>ج) پيش بيني نحوه ورود به ميدان و محيط پرسشگري</a:t>
            </a:r>
          </a:p>
          <a:p>
            <a:pPr algn="r">
              <a:buFont typeface="Wingdings" pitchFamily="2" charset="2"/>
              <a:buNone/>
            </a:pPr>
            <a:endParaRPr lang="fa-IR" sz="2800" smtClean="0"/>
          </a:p>
          <a:p>
            <a:pPr algn="r">
              <a:buFont typeface="Wingdings" pitchFamily="2" charset="2"/>
              <a:buNone/>
            </a:pPr>
            <a:r>
              <a:rPr lang="fa-IR" sz="2800" smtClean="0"/>
              <a:t>د) پيش بيني اقدامات بعد از مرحله پرسشگري </a:t>
            </a:r>
            <a:endParaRPr lang="en-US" smtClean="0"/>
          </a:p>
        </p:txBody>
      </p:sp>
      <p:sp>
        <p:nvSpPr>
          <p:cNvPr id="216067" name="AutoShape 3"/>
          <p:cNvSpPr>
            <a:spLocks/>
          </p:cNvSpPr>
          <p:nvPr/>
        </p:nvSpPr>
        <p:spPr bwMode="auto">
          <a:xfrm>
            <a:off x="4859338" y="404813"/>
            <a:ext cx="217487" cy="1871662"/>
          </a:xfrm>
          <a:prstGeom prst="rightBrace">
            <a:avLst>
              <a:gd name="adj1" fmla="val 71715"/>
              <a:gd name="adj2" fmla="val 50000"/>
            </a:avLst>
          </a:prstGeom>
          <a:noFill/>
          <a:ln w="9525">
            <a:solidFill>
              <a:schemeClr val="tx1"/>
            </a:solidFill>
            <a:round/>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Rot="1" noChangeArrowheads="1"/>
          </p:cNvSpPr>
          <p:nvPr>
            <p:ph type="title"/>
          </p:nvPr>
        </p:nvSpPr>
        <p:spPr/>
        <p:txBody>
          <a:bodyPr rtlCol="0">
            <a:normAutofit/>
          </a:bodyPr>
          <a:lstStyle/>
          <a:p>
            <a:pPr fontAlgn="auto">
              <a:spcAft>
                <a:spcPts val="0"/>
              </a:spcAft>
              <a:defRPr/>
            </a:pPr>
            <a:r>
              <a:rPr lang="fa-IR" sz="3600" dirty="0" smtClean="0">
                <a:solidFill>
                  <a:schemeClr val="accent1">
                    <a:tint val="3000"/>
                    <a:alpha val="95000"/>
                  </a:schemeClr>
                </a:solidFill>
              </a:rPr>
              <a:t>نحوه ورود به ميدان ومحيط پرسشگري:</a:t>
            </a:r>
            <a:endParaRPr lang="en-US" sz="3600" dirty="0" smtClean="0">
              <a:solidFill>
                <a:schemeClr val="accent1">
                  <a:tint val="3000"/>
                  <a:alpha val="95000"/>
                </a:schemeClr>
              </a:solidFill>
            </a:endParaRPr>
          </a:p>
        </p:txBody>
      </p:sp>
      <p:sp>
        <p:nvSpPr>
          <p:cNvPr id="217091" name="Rectangle 3"/>
          <p:cNvSpPr>
            <a:spLocks noGrp="1" noChangeArrowheads="1"/>
          </p:cNvSpPr>
          <p:nvPr>
            <p:ph idx="1"/>
          </p:nvPr>
        </p:nvSpPr>
        <p:spPr>
          <a:xfrm>
            <a:off x="179388" y="1412875"/>
            <a:ext cx="8785225" cy="5445125"/>
          </a:xfrm>
        </p:spPr>
        <p:txBody>
          <a:bodyPr/>
          <a:lstStyle/>
          <a:p>
            <a:pPr algn="justLow">
              <a:buFont typeface="Wingdings" pitchFamily="2" charset="2"/>
              <a:buNone/>
            </a:pPr>
            <a:r>
              <a:rPr lang="fa-IR" sz="2000" smtClean="0"/>
              <a:t>1</a:t>
            </a:r>
            <a:r>
              <a:rPr lang="fa-IR" sz="2400" smtClean="0"/>
              <a:t>. قبل از ورود و برقراري ارتباط با پاسخگويان مجوزهاي لازم براي تماس با پاسخگويان بويژه درباره موسسات و مراکز دولتي را کسب و نيز موافقت قبلي پاسخگويان را جلب و وقت ملاقات راتنظيم کنند.                                         </a:t>
            </a:r>
          </a:p>
          <a:p>
            <a:pPr algn="justLow">
              <a:buFont typeface="Wingdings" pitchFamily="2" charset="2"/>
              <a:buNone/>
            </a:pPr>
            <a:r>
              <a:rPr lang="fa-IR" sz="2400" smtClean="0"/>
              <a:t>2. در هنگام ورود و شروع پرسشگري بايد آداب و احترامات لازم را مراعات کنند و مقررات و موازين حاکم بر موسسه را رعايت نمايند.                                     </a:t>
            </a:r>
          </a:p>
          <a:p>
            <a:pPr algn="justLow">
              <a:buFont typeface="Wingdings" pitchFamily="2" charset="2"/>
              <a:buNone/>
            </a:pPr>
            <a:r>
              <a:rPr lang="fa-IR" sz="2400" smtClean="0"/>
              <a:t>3. توضيحات لازم درباره تحقيق، اهداف، نتايج و بويژه تأثيراتي که در جامعه خواهد داشت، ارائه دهند.                                                                          </a:t>
            </a:r>
          </a:p>
          <a:p>
            <a:pPr algn="justLow">
              <a:buFont typeface="Wingdings" pitchFamily="2" charset="2"/>
              <a:buNone/>
            </a:pPr>
            <a:r>
              <a:rPr lang="fa-IR" sz="2400" smtClean="0"/>
              <a:t>4. از محفوظ ماندن اطلاعات و داده ها به آنها اطمينان بدهند.                               </a:t>
            </a:r>
          </a:p>
          <a:p>
            <a:pPr algn="justLow">
              <a:buFont typeface="Wingdings" pitchFamily="2" charset="2"/>
              <a:buNone/>
            </a:pPr>
            <a:r>
              <a:rPr lang="fa-IR" sz="2400" smtClean="0"/>
              <a:t>5. اعتماد و همکاري پاسخگويان را جلب کنند .                                              </a:t>
            </a:r>
          </a:p>
          <a:p>
            <a:pPr algn="justLow">
              <a:buFont typeface="Wingdings" pitchFamily="2" charset="2"/>
              <a:buNone/>
            </a:pPr>
            <a:r>
              <a:rPr lang="fa-IR" sz="2400" smtClean="0"/>
              <a:t>6.خود را با شرايط فردي و محيطي پاسخگويان هماهنگ کرده، ويژگيهاي روحي، فرهنگي، شغلي و اجتماعي آنان را درک کنند.                                            </a:t>
            </a:r>
          </a:p>
          <a:p>
            <a:pPr algn="justLow">
              <a:buFont typeface="Wingdings" pitchFamily="2" charset="2"/>
              <a:buNone/>
            </a:pPr>
            <a:r>
              <a:rPr lang="fa-IR" sz="2400" smtClean="0"/>
              <a:t>7. از همکاري پاسخگويان ونيز مقامات و مسئولان موسسه و مقامات محلي تشکر کنند.</a:t>
            </a:r>
            <a:endParaRPr lang="en-US" sz="2400" smtClean="0"/>
          </a:p>
        </p:txBody>
      </p:sp>
    </p:spTree>
  </p:cSld>
  <p:clrMapOvr>
    <a:masterClrMapping/>
  </p:clrMapOvr>
  <p:transition/>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اقدامات بعد از پرسشگري :</a:t>
            </a:r>
            <a:endParaRPr lang="en-US" dirty="0" smtClean="0">
              <a:solidFill>
                <a:schemeClr val="accent1">
                  <a:tint val="3000"/>
                  <a:alpha val="95000"/>
                </a:schemeClr>
              </a:solidFill>
            </a:endParaRPr>
          </a:p>
        </p:txBody>
      </p:sp>
      <p:sp>
        <p:nvSpPr>
          <p:cNvPr id="218115" name="Rectangle 3"/>
          <p:cNvSpPr>
            <a:spLocks noGrp="1" noChangeArrowheads="1"/>
          </p:cNvSpPr>
          <p:nvPr>
            <p:ph idx="1"/>
          </p:nvPr>
        </p:nvSpPr>
        <p:spPr/>
        <p:txBody>
          <a:bodyPr/>
          <a:lstStyle/>
          <a:p>
            <a:pPr marL="609600" indent="-609600" algn="r">
              <a:buFont typeface="Wingdings" pitchFamily="2" charset="2"/>
              <a:buNone/>
            </a:pPr>
            <a:r>
              <a:rPr lang="fa-IR" smtClean="0"/>
              <a:t>1. گردآوري و تمرکز پرسشنامه ها در ستاد مرکزي</a:t>
            </a:r>
          </a:p>
          <a:p>
            <a:pPr marL="609600" indent="-609600" algn="r">
              <a:buFont typeface="Wingdings" pitchFamily="2" charset="2"/>
              <a:buNone/>
            </a:pPr>
            <a:r>
              <a:rPr lang="fa-IR" smtClean="0"/>
              <a:t>2. بازنگري پرسشنامه هاي تکميل شده</a:t>
            </a:r>
          </a:p>
          <a:p>
            <a:pPr marL="609600" indent="-609600" algn="r">
              <a:buFont typeface="Wingdings" pitchFamily="2" charset="2"/>
              <a:buNone/>
            </a:pPr>
            <a:r>
              <a:rPr lang="fa-IR" smtClean="0"/>
              <a:t>3. بسته بندي و انتقال پرسشنامه ها از شهرها به ستاد مرکزي</a:t>
            </a:r>
          </a:p>
          <a:p>
            <a:pPr marL="609600" indent="-609600" algn="r">
              <a:buFont typeface="Wingdings" pitchFamily="2" charset="2"/>
              <a:buNone/>
            </a:pPr>
            <a:r>
              <a:rPr lang="fa-IR" smtClean="0"/>
              <a:t>4. ارسال پرسشنامه ها به گروه کدگذاري</a:t>
            </a:r>
          </a:p>
          <a:p>
            <a:pPr marL="609600" indent="-609600" algn="r">
              <a:buFont typeface="Wingdings" pitchFamily="2" charset="2"/>
              <a:buNone/>
            </a:pPr>
            <a:r>
              <a:rPr lang="fa-IR" smtClean="0"/>
              <a:t>5. ارسال نامه هاي تشکر براي افراد همکاري کننده</a:t>
            </a:r>
          </a:p>
          <a:p>
            <a:pPr marL="609600" indent="-609600" algn="r">
              <a:buFont typeface="Wingdings" pitchFamily="2" charset="2"/>
              <a:buNone/>
            </a:pPr>
            <a:r>
              <a:rPr lang="fa-IR" smtClean="0"/>
              <a:t>6. پرداخت حق الزحمه و هداياي مربوط به پرسشگران و عوامل اجرايي و تشکر از آنها</a:t>
            </a:r>
            <a:endParaRPr lang="en-US" smtClean="0"/>
          </a:p>
        </p:txBody>
      </p:sp>
    </p:spTree>
  </p:cSld>
  <p:clrMapOvr>
    <a:masterClrMapping/>
  </p:clrMapOvr>
  <p:transition/>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نکات مورد توجه در مورد پاسخگويان</a:t>
            </a:r>
            <a:endParaRPr lang="en-US" dirty="0" smtClean="0">
              <a:solidFill>
                <a:schemeClr val="accent1">
                  <a:tint val="3000"/>
                  <a:alpha val="95000"/>
                </a:schemeClr>
              </a:solidFill>
            </a:endParaRPr>
          </a:p>
        </p:txBody>
      </p:sp>
      <p:sp>
        <p:nvSpPr>
          <p:cNvPr id="219139" name="Rectangle 3"/>
          <p:cNvSpPr>
            <a:spLocks noGrp="1" noChangeArrowheads="1"/>
          </p:cNvSpPr>
          <p:nvPr>
            <p:ph idx="1"/>
          </p:nvPr>
        </p:nvSpPr>
        <p:spPr>
          <a:xfrm>
            <a:off x="457200" y="1989138"/>
            <a:ext cx="8229600" cy="4137025"/>
          </a:xfrm>
        </p:spPr>
        <p:txBody>
          <a:bodyPr/>
          <a:lstStyle/>
          <a:p>
            <a:pPr algn="r">
              <a:buFont typeface="Wingdings" pitchFamily="2" charset="2"/>
              <a:buNone/>
            </a:pPr>
            <a:r>
              <a:rPr lang="fa-IR" sz="3600" smtClean="0"/>
              <a:t>- انتخاب درست پاسخگويان </a:t>
            </a:r>
          </a:p>
          <a:p>
            <a:pPr algn="r">
              <a:buFont typeface="Wingdings" pitchFamily="2" charset="2"/>
              <a:buNone/>
            </a:pPr>
            <a:r>
              <a:rPr lang="fa-IR" sz="3600" smtClean="0"/>
              <a:t>- درک شرايط و ويژگيهاي پاسخگويان</a:t>
            </a:r>
          </a:p>
          <a:p>
            <a:pPr algn="r">
              <a:buFont typeface="Wingdings" pitchFamily="2" charset="2"/>
              <a:buNone/>
            </a:pPr>
            <a:r>
              <a:rPr lang="fa-IR" sz="3600" smtClean="0"/>
              <a:t>- رعايت حال پاسخگو</a:t>
            </a:r>
            <a:endParaRPr lang="en-US" sz="3600" smtClean="0"/>
          </a:p>
        </p:txBody>
      </p:sp>
    </p:spTree>
  </p:cSld>
  <p:clrMapOvr>
    <a:masterClrMapping/>
  </p:clrMapOvr>
  <p:transition/>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ملاحظات مربوط به پرسشگري: </a:t>
            </a:r>
            <a:endParaRPr lang="en-US" dirty="0" smtClean="0">
              <a:solidFill>
                <a:schemeClr val="accent1">
                  <a:tint val="3000"/>
                  <a:alpha val="95000"/>
                </a:schemeClr>
              </a:solidFill>
            </a:endParaRPr>
          </a:p>
        </p:txBody>
      </p:sp>
      <p:sp>
        <p:nvSpPr>
          <p:cNvPr id="220163" name="Rectangle 3"/>
          <p:cNvSpPr>
            <a:spLocks noGrp="1" noChangeArrowheads="1"/>
          </p:cNvSpPr>
          <p:nvPr>
            <p:ph idx="1"/>
          </p:nvPr>
        </p:nvSpPr>
        <p:spPr>
          <a:xfrm>
            <a:off x="457200" y="1844675"/>
            <a:ext cx="8229600" cy="4281488"/>
          </a:xfrm>
        </p:spPr>
        <p:txBody>
          <a:bodyPr/>
          <a:lstStyle/>
          <a:p>
            <a:pPr algn="r">
              <a:buFont typeface="Wingdings" pitchFamily="2" charset="2"/>
              <a:buNone/>
            </a:pPr>
            <a:r>
              <a:rPr lang="fa-IR" smtClean="0"/>
              <a:t>الف) تمايل شديد پاسخگو به دادن پاسخهاي مشابه</a:t>
            </a:r>
          </a:p>
          <a:p>
            <a:pPr algn="r">
              <a:buFont typeface="Wingdings" pitchFamily="2" charset="2"/>
              <a:buNone/>
            </a:pPr>
            <a:r>
              <a:rPr lang="fa-IR" smtClean="0"/>
              <a:t>ب ) هاله افکني يک رفتار بر ساير رفتارها</a:t>
            </a:r>
          </a:p>
          <a:p>
            <a:pPr algn="r">
              <a:buFont typeface="Wingdings" pitchFamily="2" charset="2"/>
              <a:buNone/>
            </a:pPr>
            <a:r>
              <a:rPr lang="fa-IR" smtClean="0"/>
              <a:t>ج ) تمايل به استفاده از حد متوسط مقياسها</a:t>
            </a:r>
          </a:p>
          <a:p>
            <a:pPr algn="r">
              <a:buFont typeface="Wingdings" pitchFamily="2" charset="2"/>
              <a:buNone/>
            </a:pPr>
            <a:r>
              <a:rPr lang="fa-IR" smtClean="0"/>
              <a:t>د ) بروز اشتباه در ثبت داده ها در پرسشنامه</a:t>
            </a:r>
            <a:endParaRPr lang="en-US" smtClean="0"/>
          </a:p>
        </p:txBody>
      </p:sp>
    </p:spTree>
  </p:cSld>
  <p:clrMapOvr>
    <a:masterClrMapping/>
  </p:clrMapOvr>
  <p:transition/>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Rot="1" noChangeArrowheads="1"/>
          </p:cNvSpPr>
          <p:nvPr>
            <p:ph type="title"/>
          </p:nvPr>
        </p:nvSpPr>
        <p:spPr/>
        <p:txBody>
          <a:bodyPr rtlCol="0">
            <a:normAutofit/>
          </a:bodyPr>
          <a:lstStyle/>
          <a:p>
            <a:pPr fontAlgn="auto">
              <a:spcAft>
                <a:spcPts val="0"/>
              </a:spcAft>
              <a:defRPr/>
            </a:pPr>
            <a:r>
              <a:rPr lang="fa-IR" smtClean="0">
                <a:solidFill>
                  <a:schemeClr val="accent1">
                    <a:tint val="3000"/>
                    <a:alpha val="95000"/>
                  </a:schemeClr>
                </a:solidFill>
              </a:rPr>
              <a:t>محاسن پرسشنامه</a:t>
            </a:r>
            <a:endParaRPr lang="en-US" smtClean="0">
              <a:solidFill>
                <a:schemeClr val="accent1">
                  <a:tint val="3000"/>
                  <a:alpha val="95000"/>
                </a:schemeClr>
              </a:solidFill>
            </a:endParaRPr>
          </a:p>
        </p:txBody>
      </p:sp>
      <p:sp>
        <p:nvSpPr>
          <p:cNvPr id="221187" name="Rectangle 3"/>
          <p:cNvSpPr>
            <a:spLocks noGrp="1" noChangeArrowheads="1"/>
          </p:cNvSpPr>
          <p:nvPr>
            <p:ph idx="1"/>
          </p:nvPr>
        </p:nvSpPr>
        <p:spPr/>
        <p:txBody>
          <a:bodyPr/>
          <a:lstStyle/>
          <a:p>
            <a:pPr algn="r">
              <a:buFont typeface="Wingdings" pitchFamily="2" charset="2"/>
              <a:buNone/>
            </a:pPr>
            <a:r>
              <a:rPr lang="fa-IR" smtClean="0"/>
              <a:t>1. دستيابي به اطلاعات وسيع وحجيم با سرعت زياد</a:t>
            </a:r>
          </a:p>
          <a:p>
            <a:pPr algn="r">
              <a:buFont typeface="Wingdings" pitchFamily="2" charset="2"/>
              <a:buNone/>
            </a:pPr>
            <a:r>
              <a:rPr lang="fa-IR" smtClean="0"/>
              <a:t>2. نياز به زمان کمتر براي پاسخگويي و تکميل</a:t>
            </a:r>
          </a:p>
          <a:p>
            <a:pPr algn="r">
              <a:buFont typeface="Wingdings" pitchFamily="2" charset="2"/>
              <a:buNone/>
            </a:pPr>
            <a:r>
              <a:rPr lang="fa-IR" smtClean="0"/>
              <a:t>3. هزينه هاي نسبتاً پايين </a:t>
            </a:r>
          </a:p>
          <a:p>
            <a:pPr algn="r">
              <a:buFont typeface="Wingdings" pitchFamily="2" charset="2"/>
              <a:buNone/>
            </a:pPr>
            <a:r>
              <a:rPr lang="fa-IR" smtClean="0"/>
              <a:t>4. توانايي مورد پرسش قرار دادن افراد بيشتر</a:t>
            </a:r>
          </a:p>
          <a:p>
            <a:pPr algn="r">
              <a:buFont typeface="Wingdings" pitchFamily="2" charset="2"/>
              <a:buNone/>
            </a:pPr>
            <a:r>
              <a:rPr lang="fa-IR" smtClean="0"/>
              <a:t>5. امکان تبديل داده ها به کميت و سپس تجزيه و تحليل و سنجش همبستگي گوناگون بين آنها</a:t>
            </a:r>
            <a:endParaRPr lang="en-US"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a:xfrm>
            <a:off x="685800" y="476250"/>
            <a:ext cx="7772400" cy="1296988"/>
          </a:xfrm>
        </p:spPr>
        <p:txBody>
          <a:bodyPr/>
          <a:lstStyle/>
          <a:p>
            <a:r>
              <a:rPr lang="fa-IR" smtClean="0"/>
              <a:t>رابطه تحقيق علمي با آمار </a:t>
            </a:r>
            <a:endParaRPr lang="en-US" smtClean="0"/>
          </a:p>
        </p:txBody>
      </p:sp>
      <p:sp>
        <p:nvSpPr>
          <p:cNvPr id="28675" name="Rectangle 3"/>
          <p:cNvSpPr>
            <a:spLocks noGrp="1" noChangeArrowheads="1"/>
          </p:cNvSpPr>
          <p:nvPr>
            <p:ph type="subTitle" idx="1"/>
          </p:nvPr>
        </p:nvSpPr>
        <p:spPr>
          <a:xfrm>
            <a:off x="1371600" y="1773238"/>
            <a:ext cx="6400800" cy="3865562"/>
          </a:xfrm>
        </p:spPr>
        <p:txBody>
          <a:bodyPr rtlCol="0">
            <a:normAutofit/>
          </a:bodyPr>
          <a:lstStyle/>
          <a:p>
            <a:pPr fontAlgn="auto">
              <a:lnSpc>
                <a:spcPct val="140000"/>
              </a:lnSpc>
              <a:spcAft>
                <a:spcPts val="0"/>
              </a:spcAft>
              <a:buFont typeface="Arial" pitchFamily="34" charset="0"/>
              <a:buNone/>
              <a:defRPr/>
            </a:pPr>
            <a:r>
              <a:rPr lang="fa-IR" smtClean="0"/>
              <a:t>به دليل اين که دانش و مهارتهاي آمار در مراحل گوناگون تحقيق علمي کاربرد دارد به منظور روشنتر شدن موقعيتها و مراحل کاربرد آن در تحقيق در قسمت</a:t>
            </a:r>
            <a:r>
              <a:rPr lang="en-US" smtClean="0"/>
              <a:t> </a:t>
            </a:r>
            <a:r>
              <a:rPr lang="fa-IR" smtClean="0"/>
              <a:t>بعدي به بيان مشروح آن مي پردازيم.</a:t>
            </a:r>
            <a:endParaRPr lang="en-US" smtClean="0"/>
          </a:p>
        </p:txBody>
      </p:sp>
    </p:spTree>
  </p:cSld>
  <p:clrMapOvr>
    <a:masterClrMapping/>
  </p:clrMapOvr>
  <p:transition/>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معايب پرسشنامه</a:t>
            </a:r>
            <a:endParaRPr lang="en-US" dirty="0" smtClean="0">
              <a:solidFill>
                <a:schemeClr val="accent1">
                  <a:tint val="3000"/>
                  <a:alpha val="95000"/>
                </a:schemeClr>
              </a:solidFill>
            </a:endParaRPr>
          </a:p>
        </p:txBody>
      </p:sp>
      <p:sp>
        <p:nvSpPr>
          <p:cNvPr id="222211" name="Rectangle 3"/>
          <p:cNvSpPr>
            <a:spLocks noGrp="1" noChangeArrowheads="1"/>
          </p:cNvSpPr>
          <p:nvPr>
            <p:ph idx="1"/>
          </p:nvPr>
        </p:nvSpPr>
        <p:spPr/>
        <p:txBody>
          <a:bodyPr/>
          <a:lstStyle/>
          <a:p>
            <a:pPr algn="r">
              <a:buFont typeface="Wingdings" pitchFamily="2" charset="2"/>
              <a:buNone/>
            </a:pPr>
            <a:r>
              <a:rPr lang="fa-IR" smtClean="0"/>
              <a:t>1.عدم کارآمدي براي مطالعات عميق و ريشه يابيها در موارد خاص</a:t>
            </a:r>
          </a:p>
          <a:p>
            <a:pPr algn="r">
              <a:buFont typeface="Wingdings" pitchFamily="2" charset="2"/>
              <a:buNone/>
            </a:pPr>
            <a:r>
              <a:rPr lang="fa-IR" smtClean="0"/>
              <a:t>2. احتمال زياد بازنگشتن پرسشنامه بويژه آنهايي که با پست ارسال مي شود</a:t>
            </a:r>
          </a:p>
          <a:p>
            <a:pPr algn="r">
              <a:buFont typeface="Wingdings" pitchFamily="2" charset="2"/>
              <a:buNone/>
            </a:pPr>
            <a:r>
              <a:rPr lang="fa-IR" smtClean="0"/>
              <a:t>3. احتمال عدم درک مفاهيم و محتواي سوالات پرسشنامه و بروز ابهام براي پاسخگو</a:t>
            </a:r>
          </a:p>
          <a:p>
            <a:pPr algn="r">
              <a:buFont typeface="Wingdings" pitchFamily="2" charset="2"/>
              <a:buNone/>
            </a:pPr>
            <a:r>
              <a:rPr lang="fa-IR" smtClean="0"/>
              <a:t>4. کاهش درجه اعتبار و اعتماد به دليل گسترده بودن عرصه عملياتي پرسشگري</a:t>
            </a:r>
            <a:endParaRPr lang="en-US" smtClean="0"/>
          </a:p>
        </p:txBody>
      </p:sp>
    </p:spTree>
  </p:cSld>
  <p:clrMapOvr>
    <a:masterClrMapping/>
  </p:clrMapOvr>
  <p:transition/>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Rot="1" noChangeArrowheads="1"/>
          </p:cNvSpPr>
          <p:nvPr>
            <p:ph type="title"/>
          </p:nvPr>
        </p:nvSpPr>
        <p:spPr>
          <a:xfrm>
            <a:off x="457200" y="274638"/>
            <a:ext cx="8229600" cy="1425575"/>
          </a:xfrm>
        </p:spPr>
        <p:txBody>
          <a:bodyPr rtlCol="0">
            <a:normAutofit/>
          </a:bodyPr>
          <a:lstStyle/>
          <a:p>
            <a:pPr fontAlgn="auto">
              <a:spcAft>
                <a:spcPts val="0"/>
              </a:spcAft>
              <a:defRPr/>
            </a:pPr>
            <a:r>
              <a:rPr lang="fa-IR" smtClean="0">
                <a:solidFill>
                  <a:schemeClr val="accent1">
                    <a:tint val="3000"/>
                    <a:alpha val="95000"/>
                  </a:schemeClr>
                </a:solidFill>
              </a:rPr>
              <a:t>روش مصاحبه</a:t>
            </a:r>
            <a:endParaRPr lang="en-US" smtClean="0">
              <a:solidFill>
                <a:schemeClr val="accent1">
                  <a:tint val="3000"/>
                  <a:alpha val="95000"/>
                </a:schemeClr>
              </a:solidFill>
            </a:endParaRPr>
          </a:p>
        </p:txBody>
      </p:sp>
      <p:sp>
        <p:nvSpPr>
          <p:cNvPr id="223235" name="Rectangle 3"/>
          <p:cNvSpPr>
            <a:spLocks noGrp="1" noChangeArrowheads="1"/>
          </p:cNvSpPr>
          <p:nvPr>
            <p:ph idx="1"/>
          </p:nvPr>
        </p:nvSpPr>
        <p:spPr/>
        <p:txBody>
          <a:bodyPr/>
          <a:lstStyle/>
          <a:p>
            <a:pPr algn="r">
              <a:buFont typeface="Wingdings" pitchFamily="2" charset="2"/>
              <a:buNone/>
            </a:pPr>
            <a:endParaRPr lang="fa-IR" smtClean="0"/>
          </a:p>
          <a:p>
            <a:pPr algn="r">
              <a:buFont typeface="Wingdings" pitchFamily="2" charset="2"/>
              <a:buNone/>
            </a:pPr>
            <a:r>
              <a:rPr lang="fa-IR" smtClean="0"/>
              <a:t>مصاحبه يک مکالمه دوطرفه است.</a:t>
            </a:r>
          </a:p>
          <a:p>
            <a:pPr algn="r">
              <a:buFont typeface="Wingdings" pitchFamily="2" charset="2"/>
              <a:buNone/>
            </a:pPr>
            <a:endParaRPr lang="fa-IR" smtClean="0"/>
          </a:p>
          <a:p>
            <a:pPr algn="r">
              <a:buFont typeface="Wingdings" pitchFamily="2" charset="2"/>
              <a:buNone/>
            </a:pPr>
            <a:r>
              <a:rPr lang="fa-IR" smtClean="0"/>
              <a:t>                                    رودر رو</a:t>
            </a:r>
          </a:p>
          <a:p>
            <a:pPr algn="r">
              <a:buFont typeface="Wingdings" pitchFamily="2" charset="2"/>
              <a:buNone/>
            </a:pPr>
            <a:r>
              <a:rPr lang="fa-IR" smtClean="0"/>
              <a:t>                   </a:t>
            </a:r>
            <a:r>
              <a:rPr lang="fa-IR" sz="3600" smtClean="0"/>
              <a:t>مصاحبه</a:t>
            </a:r>
          </a:p>
          <a:p>
            <a:pPr algn="r">
              <a:buFont typeface="Wingdings" pitchFamily="2" charset="2"/>
              <a:buNone/>
            </a:pPr>
            <a:r>
              <a:rPr lang="fa-IR" sz="3600" smtClean="0"/>
              <a:t>                                </a:t>
            </a:r>
            <a:r>
              <a:rPr lang="fa-IR" smtClean="0"/>
              <a:t>برقراري ارتباط تلفني</a:t>
            </a:r>
          </a:p>
          <a:p>
            <a:pPr algn="r">
              <a:buFont typeface="Wingdings" pitchFamily="2" charset="2"/>
              <a:buNone/>
            </a:pPr>
            <a:endParaRPr lang="en-US" sz="3600" smtClean="0"/>
          </a:p>
        </p:txBody>
      </p:sp>
      <p:sp>
        <p:nvSpPr>
          <p:cNvPr id="223236" name="AutoShape 4"/>
          <p:cNvSpPr>
            <a:spLocks/>
          </p:cNvSpPr>
          <p:nvPr/>
        </p:nvSpPr>
        <p:spPr bwMode="auto">
          <a:xfrm>
            <a:off x="4643438" y="3357563"/>
            <a:ext cx="288925" cy="1943100"/>
          </a:xfrm>
          <a:prstGeom prst="rightBrace">
            <a:avLst>
              <a:gd name="adj1" fmla="val 56044"/>
              <a:gd name="adj2" fmla="val 50000"/>
            </a:avLst>
          </a:prstGeom>
          <a:noFill/>
          <a:ln w="9525">
            <a:solidFill>
              <a:schemeClr val="tx1"/>
            </a:solidFill>
            <a:round/>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Rot="1" noChangeArrowheads="1"/>
          </p:cNvSpPr>
          <p:nvPr>
            <p:ph type="title"/>
          </p:nvPr>
        </p:nvSpPr>
        <p:spPr/>
        <p:txBody>
          <a:bodyPr rtlCol="0">
            <a:normAutofit/>
          </a:bodyPr>
          <a:lstStyle/>
          <a:p>
            <a:pPr fontAlgn="auto">
              <a:spcAft>
                <a:spcPts val="0"/>
              </a:spcAft>
              <a:defRPr/>
            </a:pPr>
            <a:r>
              <a:rPr lang="fa-IR" smtClean="0">
                <a:solidFill>
                  <a:schemeClr val="accent1">
                    <a:tint val="3000"/>
                    <a:alpha val="95000"/>
                  </a:schemeClr>
                </a:solidFill>
              </a:rPr>
              <a:t>ابزار ثبت اطلاعات مصاحبه</a:t>
            </a:r>
            <a:endParaRPr lang="en-US" smtClean="0">
              <a:solidFill>
                <a:schemeClr val="accent1">
                  <a:tint val="3000"/>
                  <a:alpha val="95000"/>
                </a:schemeClr>
              </a:solidFill>
            </a:endParaRPr>
          </a:p>
        </p:txBody>
      </p:sp>
      <p:sp>
        <p:nvSpPr>
          <p:cNvPr id="224259" name="Rectangle 3"/>
          <p:cNvSpPr>
            <a:spLocks noGrp="1" noChangeArrowheads="1"/>
          </p:cNvSpPr>
          <p:nvPr>
            <p:ph idx="1"/>
          </p:nvPr>
        </p:nvSpPr>
        <p:spPr>
          <a:xfrm>
            <a:off x="0" y="1773238"/>
            <a:ext cx="8964613" cy="4608512"/>
          </a:xfrm>
        </p:spPr>
        <p:txBody>
          <a:bodyPr/>
          <a:lstStyle/>
          <a:p>
            <a:pPr algn="r">
              <a:buFont typeface="Wingdings" pitchFamily="2" charset="2"/>
              <a:buNone/>
            </a:pPr>
            <a:r>
              <a:rPr lang="fa-IR" sz="3600" smtClean="0"/>
              <a:t>ابزار ثبت اطلاعات مصاحبه به نوع مصاحبه بستگي دارد.</a:t>
            </a:r>
          </a:p>
          <a:p>
            <a:pPr algn="r">
              <a:buFont typeface="Wingdings" pitchFamily="2" charset="2"/>
              <a:buNone/>
            </a:pPr>
            <a:endParaRPr lang="fa-IR" sz="3600" smtClean="0"/>
          </a:p>
          <a:p>
            <a:pPr algn="r">
              <a:buFont typeface="Wingdings" pitchFamily="2" charset="2"/>
              <a:buNone/>
            </a:pPr>
            <a:r>
              <a:rPr lang="fa-IR" smtClean="0"/>
              <a:t>بافرض اينکه محقق يا مصاحبه گر با برنامه ريزي قبلي و در نظر گرفتن هدف خاصي کار مصاحبه را شروع مي کند :</a:t>
            </a:r>
          </a:p>
          <a:p>
            <a:pPr algn="r">
              <a:buFont typeface="Wingdings" pitchFamily="2" charset="2"/>
              <a:buNone/>
            </a:pPr>
            <a:endParaRPr lang="fa-IR" smtClean="0"/>
          </a:p>
          <a:p>
            <a:pPr algn="r">
              <a:buFont typeface="Wingdings" pitchFamily="2" charset="2"/>
              <a:buNone/>
            </a:pPr>
            <a:r>
              <a:rPr lang="fa-IR" smtClean="0"/>
              <a:t>ابزار ثبت اطلاعات              کارت يا برگه مصاحبه</a:t>
            </a:r>
            <a:endParaRPr lang="en-US" smtClean="0"/>
          </a:p>
          <a:p>
            <a:endParaRPr lang="en-US" smtClean="0"/>
          </a:p>
        </p:txBody>
      </p:sp>
      <p:sp>
        <p:nvSpPr>
          <p:cNvPr id="224260" name="Line 4"/>
          <p:cNvSpPr>
            <a:spLocks noChangeShapeType="1"/>
          </p:cNvSpPr>
          <p:nvPr/>
        </p:nvSpPr>
        <p:spPr bwMode="auto">
          <a:xfrm flipH="1">
            <a:off x="5148263" y="5084763"/>
            <a:ext cx="576262" cy="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Rot="1" noChangeArrowheads="1"/>
          </p:cNvSpPr>
          <p:nvPr>
            <p:ph type="title"/>
          </p:nvPr>
        </p:nvSpPr>
        <p:spPr/>
        <p:txBody>
          <a:bodyPr rtlCol="0">
            <a:normAutofit/>
          </a:bodyPr>
          <a:lstStyle/>
          <a:p>
            <a:pPr fontAlgn="auto">
              <a:spcAft>
                <a:spcPts val="0"/>
              </a:spcAft>
              <a:defRPr/>
            </a:pPr>
            <a:r>
              <a:rPr lang="fa-IR" smtClean="0">
                <a:solidFill>
                  <a:schemeClr val="accent1">
                    <a:tint val="3000"/>
                    <a:alpha val="95000"/>
                  </a:schemeClr>
                </a:solidFill>
              </a:rPr>
              <a:t>تفاوت پرسشنامه با کارت</a:t>
            </a:r>
            <a:endParaRPr lang="en-US" smtClean="0">
              <a:solidFill>
                <a:schemeClr val="accent1">
                  <a:tint val="3000"/>
                  <a:alpha val="95000"/>
                </a:schemeClr>
              </a:solidFill>
            </a:endParaRPr>
          </a:p>
        </p:txBody>
      </p:sp>
      <p:sp>
        <p:nvSpPr>
          <p:cNvPr id="225283" name="Rectangle 3"/>
          <p:cNvSpPr>
            <a:spLocks noGrp="1" noChangeArrowheads="1"/>
          </p:cNvSpPr>
          <p:nvPr>
            <p:ph idx="1"/>
          </p:nvPr>
        </p:nvSpPr>
        <p:spPr>
          <a:xfrm>
            <a:off x="457200" y="2060575"/>
            <a:ext cx="8229600" cy="4065588"/>
          </a:xfrm>
        </p:spPr>
        <p:txBody>
          <a:bodyPr/>
          <a:lstStyle/>
          <a:p>
            <a:pPr algn="r">
              <a:buFont typeface="Wingdings" pitchFamily="2" charset="2"/>
              <a:buNone/>
            </a:pPr>
            <a:r>
              <a:rPr lang="fa-IR" smtClean="0"/>
              <a:t>اين کارتها به پرسشنامه شباهت دارد با اين تفاوت که حجم سوالات آنها کمتر است و کاربزي آنها نيز با پرسشنامه تفاوت دارد.</a:t>
            </a:r>
          </a:p>
          <a:p>
            <a:pPr algn="r">
              <a:buFont typeface="Wingdings" pitchFamily="2" charset="2"/>
              <a:buNone/>
            </a:pPr>
            <a:r>
              <a:rPr lang="fa-IR" smtClean="0"/>
              <a:t>پرسشنامه       براي مطالعات وسيع و جامعه بزرگ</a:t>
            </a:r>
          </a:p>
          <a:p>
            <a:pPr algn="r">
              <a:buFont typeface="Wingdings" pitchFamily="2" charset="2"/>
              <a:buNone/>
            </a:pPr>
            <a:r>
              <a:rPr lang="fa-IR" smtClean="0"/>
              <a:t>کارت           مطالعات موردي و عميق توأم با ريشه يابي و </a:t>
            </a:r>
          </a:p>
          <a:p>
            <a:pPr algn="r">
              <a:buFont typeface="Wingdings" pitchFamily="2" charset="2"/>
              <a:buNone/>
            </a:pPr>
            <a:r>
              <a:rPr lang="fa-IR" smtClean="0"/>
              <a:t>                  افراد مورد مطالعه اندک</a:t>
            </a:r>
          </a:p>
          <a:p>
            <a:pPr algn="r">
              <a:buFont typeface="Wingdings" pitchFamily="2" charset="2"/>
              <a:buNone/>
            </a:pPr>
            <a:endParaRPr lang="fa-IR" smtClean="0"/>
          </a:p>
          <a:p>
            <a:pPr algn="r">
              <a:buFont typeface="Wingdings" pitchFamily="2" charset="2"/>
              <a:buNone/>
            </a:pPr>
            <a:endParaRPr lang="en-US" smtClean="0"/>
          </a:p>
        </p:txBody>
      </p:sp>
      <p:sp>
        <p:nvSpPr>
          <p:cNvPr id="225284" name="Line 4"/>
          <p:cNvSpPr>
            <a:spLocks noChangeShapeType="1"/>
          </p:cNvSpPr>
          <p:nvPr/>
        </p:nvSpPr>
        <p:spPr bwMode="auto">
          <a:xfrm flipH="1">
            <a:off x="6659563" y="3933825"/>
            <a:ext cx="504825" cy="0"/>
          </a:xfrm>
          <a:prstGeom prst="line">
            <a:avLst/>
          </a:prstGeom>
          <a:noFill/>
          <a:ln w="9525">
            <a:solidFill>
              <a:schemeClr val="tx1"/>
            </a:solidFill>
            <a:round/>
            <a:headEnd/>
            <a:tailEnd type="triangle" w="med" len="med"/>
          </a:ln>
        </p:spPr>
        <p:txBody>
          <a:bodyPr/>
          <a:lstStyle/>
          <a:p>
            <a:endParaRPr lang="en-US"/>
          </a:p>
        </p:txBody>
      </p:sp>
      <p:sp>
        <p:nvSpPr>
          <p:cNvPr id="225285" name="Line 5"/>
          <p:cNvSpPr>
            <a:spLocks noChangeShapeType="1"/>
          </p:cNvSpPr>
          <p:nvPr/>
        </p:nvSpPr>
        <p:spPr bwMode="auto">
          <a:xfrm flipH="1">
            <a:off x="6732588" y="4508500"/>
            <a:ext cx="935037" cy="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Rot="1" noChangeArrowheads="1"/>
          </p:cNvSpPr>
          <p:nvPr>
            <p:ph type="title"/>
          </p:nvPr>
        </p:nvSpPr>
        <p:spPr>
          <a:xfrm>
            <a:off x="457200" y="274638"/>
            <a:ext cx="8229600" cy="1785937"/>
          </a:xfrm>
        </p:spPr>
        <p:txBody>
          <a:bodyPr rtlCol="0">
            <a:normAutofit/>
          </a:bodyPr>
          <a:lstStyle/>
          <a:p>
            <a:pPr fontAlgn="auto">
              <a:spcAft>
                <a:spcPts val="0"/>
              </a:spcAft>
              <a:defRPr/>
            </a:pPr>
            <a:r>
              <a:rPr lang="fa-IR" smtClean="0">
                <a:solidFill>
                  <a:schemeClr val="accent1">
                    <a:tint val="3000"/>
                    <a:alpha val="95000"/>
                  </a:schemeClr>
                </a:solidFill>
              </a:rPr>
              <a:t>ابزار مصاحبه</a:t>
            </a:r>
            <a:endParaRPr lang="en-US" smtClean="0">
              <a:solidFill>
                <a:schemeClr val="accent1">
                  <a:tint val="3000"/>
                  <a:alpha val="95000"/>
                </a:schemeClr>
              </a:solidFill>
            </a:endParaRPr>
          </a:p>
        </p:txBody>
      </p:sp>
      <p:sp>
        <p:nvSpPr>
          <p:cNvPr id="226307" name="Rectangle 3"/>
          <p:cNvSpPr>
            <a:spLocks noGrp="1" noChangeArrowheads="1"/>
          </p:cNvSpPr>
          <p:nvPr>
            <p:ph idx="1"/>
          </p:nvPr>
        </p:nvSpPr>
        <p:spPr>
          <a:xfrm>
            <a:off x="457200" y="2349500"/>
            <a:ext cx="8229600" cy="3776663"/>
          </a:xfrm>
        </p:spPr>
        <p:txBody>
          <a:bodyPr/>
          <a:lstStyle/>
          <a:p>
            <a:pPr algn="r">
              <a:buFont typeface="Wingdings" pitchFamily="2" charset="2"/>
              <a:buNone/>
            </a:pPr>
            <a:endParaRPr lang="fa-IR" smtClean="0"/>
          </a:p>
          <a:p>
            <a:pPr algn="r">
              <a:buFont typeface="Wingdings" pitchFamily="2" charset="2"/>
              <a:buNone/>
            </a:pPr>
            <a:r>
              <a:rPr lang="fa-IR" smtClean="0"/>
              <a:t>الف) ابزار استاندارد شده</a:t>
            </a:r>
          </a:p>
          <a:p>
            <a:pPr algn="r">
              <a:buFont typeface="Wingdings" pitchFamily="2" charset="2"/>
              <a:buNone/>
            </a:pPr>
            <a:endParaRPr lang="fa-IR" smtClean="0"/>
          </a:p>
          <a:p>
            <a:pPr algn="r">
              <a:buFont typeface="Wingdings" pitchFamily="2" charset="2"/>
              <a:buNone/>
            </a:pPr>
            <a:r>
              <a:rPr lang="fa-IR" smtClean="0"/>
              <a:t>ب) ابزار محقق ساخته يا غير استاندارد</a:t>
            </a:r>
            <a:endParaRPr lang="en-US" smtClean="0"/>
          </a:p>
        </p:txBody>
      </p:sp>
    </p:spTree>
  </p:cSld>
  <p:clrMapOvr>
    <a:masterClrMapping/>
  </p:clrMapOvr>
  <p:transition/>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Rot="1" noChangeArrowheads="1"/>
          </p:cNvSpPr>
          <p:nvPr>
            <p:ph type="title"/>
          </p:nvPr>
        </p:nvSpPr>
        <p:spPr>
          <a:xfrm>
            <a:off x="457200" y="274638"/>
            <a:ext cx="8229600" cy="1425575"/>
          </a:xfrm>
        </p:spPr>
        <p:txBody>
          <a:bodyPr rtlCol="0">
            <a:normAutofit/>
          </a:bodyPr>
          <a:lstStyle/>
          <a:p>
            <a:pPr fontAlgn="auto">
              <a:spcAft>
                <a:spcPts val="0"/>
              </a:spcAft>
              <a:defRPr/>
            </a:pPr>
            <a:r>
              <a:rPr lang="fa-IR" dirty="0" smtClean="0">
                <a:solidFill>
                  <a:schemeClr val="accent1">
                    <a:tint val="3000"/>
                    <a:alpha val="95000"/>
                  </a:schemeClr>
                </a:solidFill>
              </a:rPr>
              <a:t>انواع روشهاي مصاحبه</a:t>
            </a:r>
            <a:endParaRPr lang="en-US" dirty="0" smtClean="0">
              <a:solidFill>
                <a:schemeClr val="accent1">
                  <a:tint val="3000"/>
                  <a:alpha val="95000"/>
                </a:schemeClr>
              </a:solidFill>
            </a:endParaRPr>
          </a:p>
        </p:txBody>
      </p:sp>
      <p:sp>
        <p:nvSpPr>
          <p:cNvPr id="227331" name="Rectangle 3"/>
          <p:cNvSpPr>
            <a:spLocks noGrp="1" noChangeArrowheads="1"/>
          </p:cNvSpPr>
          <p:nvPr>
            <p:ph idx="1"/>
          </p:nvPr>
        </p:nvSpPr>
        <p:spPr>
          <a:xfrm>
            <a:off x="457200" y="1628775"/>
            <a:ext cx="8229600" cy="4497388"/>
          </a:xfrm>
        </p:spPr>
        <p:txBody>
          <a:bodyPr/>
          <a:lstStyle/>
          <a:p>
            <a:pPr algn="r">
              <a:buFont typeface="Wingdings" pitchFamily="2" charset="2"/>
              <a:buNone/>
            </a:pPr>
            <a:endParaRPr lang="fa-IR" smtClean="0"/>
          </a:p>
          <a:p>
            <a:pPr algn="r">
              <a:buFont typeface="Wingdings" pitchFamily="2" charset="2"/>
              <a:buNone/>
            </a:pPr>
            <a:r>
              <a:rPr lang="fa-IR" smtClean="0"/>
              <a:t>الف - مصاحبه منظم         داراي ابزار ازپيش تهيه شده </a:t>
            </a:r>
          </a:p>
          <a:p>
            <a:pPr algn="r">
              <a:buFont typeface="Wingdings" pitchFamily="2" charset="2"/>
              <a:buNone/>
            </a:pPr>
            <a:r>
              <a:rPr lang="fa-IR" sz="2400" smtClean="0"/>
              <a:t>       ( بسته، استاندار، هدايت شده)</a:t>
            </a:r>
          </a:p>
          <a:p>
            <a:pPr algn="r">
              <a:buFont typeface="Wingdings" pitchFamily="2" charset="2"/>
              <a:buNone/>
            </a:pPr>
            <a:endParaRPr lang="fa-IR" smtClean="0"/>
          </a:p>
          <a:p>
            <a:pPr algn="r">
              <a:buFont typeface="Wingdings" pitchFamily="2" charset="2"/>
              <a:buNone/>
            </a:pPr>
            <a:r>
              <a:rPr lang="fa-IR" smtClean="0"/>
              <a:t>ب - مصاحبه نامنظم         فاقد ابزار از پيش تعيين شده</a:t>
            </a:r>
          </a:p>
          <a:p>
            <a:pPr algn="r">
              <a:buFont typeface="Wingdings" pitchFamily="2" charset="2"/>
              <a:buNone/>
            </a:pPr>
            <a:r>
              <a:rPr lang="fa-IR" sz="2400" smtClean="0"/>
              <a:t>      ( آزاد، باز، غيراستاندارد، هدايت نشده)</a:t>
            </a:r>
            <a:endParaRPr lang="en-US" sz="2400" smtClean="0"/>
          </a:p>
        </p:txBody>
      </p:sp>
      <p:sp>
        <p:nvSpPr>
          <p:cNvPr id="227332" name="Line 4"/>
          <p:cNvSpPr>
            <a:spLocks noChangeShapeType="1"/>
          </p:cNvSpPr>
          <p:nvPr/>
        </p:nvSpPr>
        <p:spPr bwMode="auto">
          <a:xfrm flipH="1">
            <a:off x="5003800" y="2565400"/>
            <a:ext cx="720725" cy="0"/>
          </a:xfrm>
          <a:prstGeom prst="line">
            <a:avLst/>
          </a:prstGeom>
          <a:noFill/>
          <a:ln w="9525">
            <a:solidFill>
              <a:schemeClr val="tx1"/>
            </a:solidFill>
            <a:round/>
            <a:headEnd/>
            <a:tailEnd type="triangle" w="med" len="med"/>
          </a:ln>
        </p:spPr>
        <p:txBody>
          <a:bodyPr/>
          <a:lstStyle/>
          <a:p>
            <a:endParaRPr lang="en-US"/>
          </a:p>
        </p:txBody>
      </p:sp>
      <p:sp>
        <p:nvSpPr>
          <p:cNvPr id="227333" name="Line 5"/>
          <p:cNvSpPr>
            <a:spLocks noChangeShapeType="1"/>
          </p:cNvSpPr>
          <p:nvPr/>
        </p:nvSpPr>
        <p:spPr bwMode="auto">
          <a:xfrm flipH="1">
            <a:off x="5076825" y="4149725"/>
            <a:ext cx="647700" cy="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ملاحظات اجرايي محقق در روش مصاحبه</a:t>
            </a:r>
            <a:endParaRPr lang="en-US" dirty="0" smtClean="0">
              <a:solidFill>
                <a:schemeClr val="accent1">
                  <a:tint val="3000"/>
                  <a:alpha val="95000"/>
                </a:schemeClr>
              </a:solidFill>
            </a:endParaRPr>
          </a:p>
        </p:txBody>
      </p:sp>
      <p:sp>
        <p:nvSpPr>
          <p:cNvPr id="228355" name="Rectangle 3"/>
          <p:cNvSpPr>
            <a:spLocks noGrp="1" noChangeArrowheads="1"/>
          </p:cNvSpPr>
          <p:nvPr>
            <p:ph idx="1"/>
          </p:nvPr>
        </p:nvSpPr>
        <p:spPr/>
        <p:txBody>
          <a:bodyPr/>
          <a:lstStyle/>
          <a:p>
            <a:pPr algn="r">
              <a:buFont typeface="Wingdings" pitchFamily="2" charset="2"/>
              <a:buNone/>
            </a:pPr>
            <a:r>
              <a:rPr lang="fa-IR" sz="2400" smtClean="0"/>
              <a:t>1.اطمينان ازروايي و پايايي ابزار سنجش و گردآوري اطلاعات</a:t>
            </a:r>
            <a:r>
              <a:rPr lang="fa-IR" sz="2800" smtClean="0"/>
              <a:t> </a:t>
            </a:r>
          </a:p>
          <a:p>
            <a:pPr algn="r">
              <a:buFont typeface="Wingdings" pitchFamily="2" charset="2"/>
              <a:buNone/>
            </a:pPr>
            <a:r>
              <a:rPr lang="fa-IR" sz="2400" smtClean="0"/>
              <a:t>2. رعايت شرايط مساوي از هر حيث براي مصاحبه شوندگان</a:t>
            </a:r>
          </a:p>
          <a:p>
            <a:pPr algn="r">
              <a:buFont typeface="Wingdings" pitchFamily="2" charset="2"/>
              <a:buNone/>
            </a:pPr>
            <a:r>
              <a:rPr lang="fa-IR" sz="2400" smtClean="0"/>
              <a:t>3. تهيه راهنماي ويژه براي توجيه ابزار سنجش و نحوه تکميل آن تا مصاحبه گر از طريق مراجعه به آن پاسخ سوالات رابيابد</a:t>
            </a:r>
          </a:p>
          <a:p>
            <a:pPr algn="r">
              <a:buFont typeface="Wingdings" pitchFamily="2" charset="2"/>
              <a:buNone/>
            </a:pPr>
            <a:r>
              <a:rPr lang="fa-IR" sz="2400" smtClean="0"/>
              <a:t>4. استفاده از ابزارهاي کمکي نظير ضبط صوت و دوربين براي نگهداري اطلاعات</a:t>
            </a:r>
          </a:p>
          <a:p>
            <a:pPr algn="r">
              <a:buFont typeface="Wingdings" pitchFamily="2" charset="2"/>
              <a:buNone/>
            </a:pPr>
            <a:r>
              <a:rPr lang="fa-IR" sz="2400" smtClean="0"/>
              <a:t>5. شرکت در دوره هاي توجيهي</a:t>
            </a:r>
          </a:p>
          <a:p>
            <a:pPr algn="r">
              <a:buFont typeface="Wingdings" pitchFamily="2" charset="2"/>
              <a:buNone/>
            </a:pPr>
            <a:r>
              <a:rPr lang="fa-IR" sz="2400" smtClean="0"/>
              <a:t>6. تست ابزار سنجش و اطمينان از روايي و پايايي آن </a:t>
            </a:r>
          </a:p>
          <a:p>
            <a:pPr algn="r">
              <a:buFont typeface="Wingdings" pitchFamily="2" charset="2"/>
              <a:buNone/>
            </a:pPr>
            <a:r>
              <a:rPr lang="fa-IR" sz="2400" smtClean="0"/>
              <a:t>7. هماهنگي براي تعيين وقت، موافقت مقامات مسئول، رعايت ادب </a:t>
            </a:r>
          </a:p>
          <a:p>
            <a:pPr algn="r">
              <a:buFont typeface="Wingdings" pitchFamily="2" charset="2"/>
              <a:buNone/>
            </a:pPr>
            <a:r>
              <a:rPr lang="fa-IR" sz="2400" smtClean="0"/>
              <a:t>8.ايجاد سازمان اجرايي و هدايت کننده در صورتي که چند مصاحبه گر باشند</a:t>
            </a:r>
            <a:endParaRPr lang="en-US" sz="2400" smtClean="0"/>
          </a:p>
        </p:txBody>
      </p:sp>
    </p:spTree>
  </p:cSld>
  <p:clrMapOvr>
    <a:masterClrMapping/>
  </p:clrMapOvr>
  <p:transition/>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Rot="1" noChangeArrowheads="1"/>
          </p:cNvSpPr>
          <p:nvPr>
            <p:ph type="title"/>
          </p:nvPr>
        </p:nvSpPr>
        <p:spPr/>
        <p:txBody>
          <a:bodyPr rtlCol="0">
            <a:normAutofit/>
          </a:bodyPr>
          <a:lstStyle/>
          <a:p>
            <a:pPr fontAlgn="auto">
              <a:spcAft>
                <a:spcPts val="0"/>
              </a:spcAft>
              <a:defRPr/>
            </a:pPr>
            <a:r>
              <a:rPr lang="fa-IR" smtClean="0">
                <a:solidFill>
                  <a:schemeClr val="accent1">
                    <a:tint val="3000"/>
                    <a:alpha val="95000"/>
                  </a:schemeClr>
                </a:solidFill>
              </a:rPr>
              <a:t>محاسن روش مصاحبه</a:t>
            </a:r>
            <a:endParaRPr lang="en-US" smtClean="0">
              <a:solidFill>
                <a:schemeClr val="accent1">
                  <a:tint val="3000"/>
                  <a:alpha val="95000"/>
                </a:schemeClr>
              </a:solidFill>
            </a:endParaRPr>
          </a:p>
        </p:txBody>
      </p:sp>
      <p:sp>
        <p:nvSpPr>
          <p:cNvPr id="229379" name="Rectangle 3"/>
          <p:cNvSpPr>
            <a:spLocks noGrp="1" noChangeArrowheads="1"/>
          </p:cNvSpPr>
          <p:nvPr>
            <p:ph idx="1"/>
          </p:nvPr>
        </p:nvSpPr>
        <p:spPr/>
        <p:txBody>
          <a:bodyPr/>
          <a:lstStyle/>
          <a:p>
            <a:pPr algn="r">
              <a:buFont typeface="Wingdings" pitchFamily="2" charset="2"/>
              <a:buNone/>
            </a:pPr>
            <a:r>
              <a:rPr lang="fa-IR" smtClean="0"/>
              <a:t>1. روش مناسب براي مطالعات عميق ، ژرفانگر و موردي</a:t>
            </a:r>
          </a:p>
          <a:p>
            <a:pPr algn="r">
              <a:buFont typeface="Wingdings" pitchFamily="2" charset="2"/>
              <a:buNone/>
            </a:pPr>
            <a:r>
              <a:rPr lang="fa-IR" smtClean="0"/>
              <a:t>2. استفاده در مورد افراد کم سواد در مقابل پرسشنامه</a:t>
            </a:r>
          </a:p>
          <a:p>
            <a:pPr algn="r">
              <a:buFont typeface="Wingdings" pitchFamily="2" charset="2"/>
              <a:buNone/>
            </a:pPr>
            <a:r>
              <a:rPr lang="fa-IR" smtClean="0"/>
              <a:t>3. پاسخگو بخوبي نسبت به اهداف و اغراض و مقاصد پرسشها ونيز تحقيق آگاه ميشود</a:t>
            </a:r>
          </a:p>
          <a:p>
            <a:pPr algn="r">
              <a:buFont typeface="Wingdings" pitchFamily="2" charset="2"/>
              <a:buNone/>
            </a:pPr>
            <a:r>
              <a:rPr lang="fa-IR" smtClean="0"/>
              <a:t>4. همکاري لازم پاسخگو در اثر بوجود آمدن محيط مناسب و فضاي صميمانه بين مصاحبه گر و مصاحبه شونده</a:t>
            </a:r>
          </a:p>
          <a:p>
            <a:pPr algn="r">
              <a:buFont typeface="Wingdings" pitchFamily="2" charset="2"/>
              <a:buNone/>
            </a:pPr>
            <a:r>
              <a:rPr lang="fa-IR" smtClean="0"/>
              <a:t>5. پاسخگو انديشه اش را با آزادي بيشتري بيان مي کند</a:t>
            </a:r>
            <a:endParaRPr lang="en-US" smtClean="0"/>
          </a:p>
        </p:txBody>
      </p:sp>
    </p:spTree>
  </p:cSld>
  <p:clrMapOvr>
    <a:masterClrMapping/>
  </p:clrMapOvr>
  <p:transition/>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معايب روش مصاحبه</a:t>
            </a:r>
            <a:endParaRPr lang="en-US" dirty="0" smtClean="0">
              <a:solidFill>
                <a:schemeClr val="accent1">
                  <a:tint val="3000"/>
                  <a:alpha val="95000"/>
                </a:schemeClr>
              </a:solidFill>
            </a:endParaRPr>
          </a:p>
        </p:txBody>
      </p:sp>
      <p:sp>
        <p:nvSpPr>
          <p:cNvPr id="230403" name="Rectangle 3"/>
          <p:cNvSpPr>
            <a:spLocks noGrp="1" noChangeArrowheads="1"/>
          </p:cNvSpPr>
          <p:nvPr>
            <p:ph idx="1"/>
          </p:nvPr>
        </p:nvSpPr>
        <p:spPr>
          <a:xfrm>
            <a:off x="457200" y="1989138"/>
            <a:ext cx="8229600" cy="4137025"/>
          </a:xfrm>
        </p:spPr>
        <p:txBody>
          <a:bodyPr/>
          <a:lstStyle/>
          <a:p>
            <a:pPr algn="r">
              <a:buFont typeface="Wingdings" pitchFamily="2" charset="2"/>
              <a:buNone/>
            </a:pPr>
            <a:r>
              <a:rPr lang="fa-IR" smtClean="0"/>
              <a:t>1. وقتگير و پرخرج</a:t>
            </a:r>
          </a:p>
          <a:p>
            <a:pPr algn="r">
              <a:buFont typeface="Wingdings" pitchFamily="2" charset="2"/>
              <a:buNone/>
            </a:pPr>
            <a:r>
              <a:rPr lang="fa-IR" smtClean="0"/>
              <a:t>2. عدم تعميم اطلاعات بدست آمده به جامعه بزرگتر</a:t>
            </a:r>
          </a:p>
          <a:p>
            <a:pPr algn="r">
              <a:buFont typeface="Wingdings" pitchFamily="2" charset="2"/>
              <a:buNone/>
            </a:pPr>
            <a:r>
              <a:rPr lang="fa-IR" smtClean="0"/>
              <a:t>3. صرف دقت،حوصله ووقت زيادبراي تعبيروتفسيراطلاعات</a:t>
            </a:r>
          </a:p>
          <a:p>
            <a:pPr algn="r">
              <a:buFont typeface="Wingdings" pitchFamily="2" charset="2"/>
              <a:buNone/>
            </a:pPr>
            <a:r>
              <a:rPr lang="fa-IR" smtClean="0"/>
              <a:t>4. نياز به مصاحبه گران مجرب و کارآزموده</a:t>
            </a:r>
          </a:p>
          <a:p>
            <a:pPr algn="r">
              <a:buFont typeface="Wingdings" pitchFamily="2" charset="2"/>
              <a:buNone/>
            </a:pPr>
            <a:r>
              <a:rPr lang="fa-IR" smtClean="0"/>
              <a:t>5. آميخته شدن اطلاعات با اظهارنظرهاي شخصي</a:t>
            </a:r>
          </a:p>
          <a:p>
            <a:pPr algn="r">
              <a:buFont typeface="Wingdings" pitchFamily="2" charset="2"/>
              <a:buNone/>
            </a:pPr>
            <a:r>
              <a:rPr lang="fa-IR" smtClean="0"/>
              <a:t>6. ايجاد اخلال بدليل انعطاف پذير بودن روش مصاحبه</a:t>
            </a:r>
            <a:endParaRPr lang="en-US" smtClean="0"/>
          </a:p>
        </p:txBody>
      </p:sp>
    </p:spTree>
  </p:cSld>
  <p:clrMapOvr>
    <a:masterClrMapping/>
  </p:clrMapOvr>
  <p:transition/>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Rot="1" noChangeArrowheads="1"/>
          </p:cNvSpPr>
          <p:nvPr>
            <p:ph type="title"/>
          </p:nvPr>
        </p:nvSpPr>
        <p:spPr>
          <a:xfrm>
            <a:off x="457200" y="274638"/>
            <a:ext cx="8229600" cy="1498600"/>
          </a:xfrm>
        </p:spPr>
        <p:txBody>
          <a:bodyPr rtlCol="0">
            <a:normAutofit/>
          </a:bodyPr>
          <a:lstStyle/>
          <a:p>
            <a:pPr fontAlgn="auto">
              <a:spcAft>
                <a:spcPts val="0"/>
              </a:spcAft>
              <a:defRPr/>
            </a:pPr>
            <a:r>
              <a:rPr lang="fa-IR" smtClean="0">
                <a:solidFill>
                  <a:schemeClr val="accent1">
                    <a:tint val="3000"/>
                    <a:alpha val="95000"/>
                  </a:schemeClr>
                </a:solidFill>
              </a:rPr>
              <a:t>روش مشاهده</a:t>
            </a:r>
            <a:endParaRPr lang="en-US" smtClean="0">
              <a:solidFill>
                <a:schemeClr val="accent1">
                  <a:tint val="3000"/>
                  <a:alpha val="95000"/>
                </a:schemeClr>
              </a:solidFill>
            </a:endParaRPr>
          </a:p>
        </p:txBody>
      </p:sp>
      <p:sp>
        <p:nvSpPr>
          <p:cNvPr id="231427" name="Rectangle 3"/>
          <p:cNvSpPr>
            <a:spLocks noGrp="1" noChangeArrowheads="1"/>
          </p:cNvSpPr>
          <p:nvPr>
            <p:ph idx="1"/>
          </p:nvPr>
        </p:nvSpPr>
        <p:spPr>
          <a:xfrm>
            <a:off x="457200" y="2636838"/>
            <a:ext cx="8229600" cy="3489325"/>
          </a:xfrm>
        </p:spPr>
        <p:txBody>
          <a:bodyPr/>
          <a:lstStyle/>
          <a:p>
            <a:pPr algn="ctr">
              <a:buFont typeface="Wingdings" pitchFamily="2" charset="2"/>
              <a:buNone/>
            </a:pPr>
            <a:r>
              <a:rPr lang="fa-IR" smtClean="0"/>
              <a:t>يکي از روشهاي موثر و کارآمد در تحقيقات موردي</a:t>
            </a:r>
          </a:p>
          <a:p>
            <a:pPr algn="ctr">
              <a:buFont typeface="Wingdings" pitchFamily="2" charset="2"/>
              <a:buNone/>
            </a:pPr>
            <a:endParaRPr lang="fa-IR" smtClean="0"/>
          </a:p>
          <a:p>
            <a:pPr algn="ctr">
              <a:buFont typeface="Wingdings" pitchFamily="2" charset="2"/>
              <a:buNone/>
            </a:pPr>
            <a:endParaRPr lang="fa-IR" smtClean="0"/>
          </a:p>
          <a:p>
            <a:pPr algn="ctr">
              <a:buFont typeface="Wingdings" pitchFamily="2" charset="2"/>
              <a:buNone/>
            </a:pPr>
            <a:r>
              <a:rPr lang="fa-IR" sz="3600" smtClean="0"/>
              <a:t>«شنيدن کي بود مانند ديدن»</a:t>
            </a:r>
            <a:endParaRPr lang="en-US" sz="3600"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a:xfrm>
            <a:off x="684213" y="260350"/>
            <a:ext cx="7772400" cy="1081088"/>
          </a:xfrm>
        </p:spPr>
        <p:txBody>
          <a:bodyPr/>
          <a:lstStyle/>
          <a:p>
            <a:r>
              <a:rPr lang="fa-IR" smtClean="0"/>
              <a:t>مرحله اول:نمونه گيري</a:t>
            </a:r>
            <a:endParaRPr lang="en-US" smtClean="0"/>
          </a:p>
        </p:txBody>
      </p:sp>
      <p:sp>
        <p:nvSpPr>
          <p:cNvPr id="29699" name="Rectangle 3"/>
          <p:cNvSpPr>
            <a:spLocks noGrp="1" noChangeArrowheads="1"/>
          </p:cNvSpPr>
          <p:nvPr>
            <p:ph type="subTitle" idx="1"/>
          </p:nvPr>
        </p:nvSpPr>
        <p:spPr>
          <a:xfrm>
            <a:off x="827088" y="1989138"/>
            <a:ext cx="7231062" cy="3649662"/>
          </a:xfrm>
        </p:spPr>
        <p:txBody>
          <a:bodyPr rtlCol="0">
            <a:normAutofit/>
          </a:bodyPr>
          <a:lstStyle/>
          <a:p>
            <a:pPr fontAlgn="auto">
              <a:lnSpc>
                <a:spcPct val="130000"/>
              </a:lnSpc>
              <a:spcAft>
                <a:spcPts val="0"/>
              </a:spcAft>
              <a:buFont typeface="Arial" pitchFamily="34" charset="0"/>
              <a:buNone/>
              <a:defRPr/>
            </a:pPr>
            <a:r>
              <a:rPr lang="fa-IR" smtClean="0"/>
              <a:t>به اين دليل که امکان مطالعه تمام افراد جامعه در خصوص پديده مورد نظر امکان ندارد بنابراين محقق بايد قلمرو تحقيق خود را در باره افراد جامعه محدود کند و به جاي تمام افراد, تعدادي را که معرف کل جامعه است را انتخاب کند.</a:t>
            </a:r>
            <a:endParaRPr lang="en-US" smtClean="0"/>
          </a:p>
        </p:txBody>
      </p:sp>
    </p:spTree>
  </p:cSld>
  <p:clrMapOvr>
    <a:masterClrMapping/>
  </p:clrMapOvr>
  <p:transition/>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زمينه هاي استفاده از روش مشاهده</a:t>
            </a:r>
            <a:endParaRPr lang="en-US" dirty="0" smtClean="0">
              <a:solidFill>
                <a:schemeClr val="accent1">
                  <a:tint val="3000"/>
                  <a:alpha val="95000"/>
                </a:schemeClr>
              </a:solidFill>
            </a:endParaRPr>
          </a:p>
        </p:txBody>
      </p:sp>
      <p:sp>
        <p:nvSpPr>
          <p:cNvPr id="232451" name="Rectangle 3"/>
          <p:cNvSpPr>
            <a:spLocks noGrp="1" noChangeArrowheads="1"/>
          </p:cNvSpPr>
          <p:nvPr>
            <p:ph idx="1"/>
          </p:nvPr>
        </p:nvSpPr>
        <p:spPr>
          <a:xfrm>
            <a:off x="457200" y="2205038"/>
            <a:ext cx="8229600" cy="3921125"/>
          </a:xfrm>
        </p:spPr>
        <p:txBody>
          <a:bodyPr/>
          <a:lstStyle/>
          <a:p>
            <a:pPr algn="r">
              <a:buFont typeface="Wingdings" pitchFamily="2" charset="2"/>
              <a:buNone/>
            </a:pPr>
            <a:r>
              <a:rPr lang="fa-IR" smtClean="0"/>
              <a:t>- رشته هاي جغرافيا، جامعه شناسي، اقتصاد، تاريخ، باستانشناسي، تعليم و تربيت، روانشناسي، مردم شناسي، مديريت و امثال آن</a:t>
            </a:r>
          </a:p>
          <a:p>
            <a:pPr algn="r">
              <a:buFont typeface="Wingdings" pitchFamily="2" charset="2"/>
              <a:buNone/>
            </a:pPr>
            <a:endParaRPr lang="fa-IR" smtClean="0"/>
          </a:p>
          <a:p>
            <a:pPr algn="r">
              <a:buFont typeface="Wingdings" pitchFamily="2" charset="2"/>
              <a:buNone/>
            </a:pPr>
            <a:r>
              <a:rPr lang="fa-IR" smtClean="0"/>
              <a:t>- تحقيقات تجربي و آزمايشگاهي</a:t>
            </a:r>
            <a:endParaRPr lang="en-US" smtClean="0"/>
          </a:p>
        </p:txBody>
      </p:sp>
    </p:spTree>
  </p:cSld>
  <p:clrMapOvr>
    <a:masterClrMapping/>
  </p:clrMapOvr>
  <p:transition/>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idx="1"/>
          </p:nvPr>
        </p:nvSpPr>
        <p:spPr>
          <a:xfrm>
            <a:off x="457200" y="1052513"/>
            <a:ext cx="8229600" cy="5073650"/>
          </a:xfrm>
        </p:spPr>
        <p:txBody>
          <a:bodyPr/>
          <a:lstStyle/>
          <a:p>
            <a:pPr algn="r">
              <a:buFont typeface="Wingdings" pitchFamily="2" charset="2"/>
              <a:buNone/>
            </a:pPr>
            <a:endParaRPr lang="fa-IR" smtClean="0"/>
          </a:p>
          <a:p>
            <a:pPr algn="r">
              <a:buFont typeface="Wingdings" pitchFamily="2" charset="2"/>
              <a:buNone/>
            </a:pPr>
            <a:endParaRPr lang="fa-IR" smtClean="0"/>
          </a:p>
          <a:p>
            <a:pPr algn="r">
              <a:buFont typeface="Wingdings" pitchFamily="2" charset="2"/>
              <a:buNone/>
            </a:pPr>
            <a:r>
              <a:rPr lang="fa-IR" smtClean="0"/>
              <a:t>                         </a:t>
            </a:r>
            <a:r>
              <a:rPr lang="fa-IR" sz="3600" smtClean="0"/>
              <a:t>ابزار استاندارد</a:t>
            </a:r>
          </a:p>
          <a:p>
            <a:pPr algn="r">
              <a:buFont typeface="Wingdings" pitchFamily="2" charset="2"/>
              <a:buNone/>
            </a:pPr>
            <a:r>
              <a:rPr lang="fa-IR" sz="3600" smtClean="0"/>
              <a:t>ابزار مشاهده</a:t>
            </a:r>
            <a:r>
              <a:rPr lang="fa-IR" smtClean="0"/>
              <a:t>      </a:t>
            </a:r>
          </a:p>
          <a:p>
            <a:pPr algn="r">
              <a:buFont typeface="Wingdings" pitchFamily="2" charset="2"/>
              <a:buNone/>
            </a:pPr>
            <a:r>
              <a:rPr lang="fa-IR" smtClean="0"/>
              <a:t>                         </a:t>
            </a:r>
            <a:r>
              <a:rPr lang="fa-IR" sz="3600" smtClean="0"/>
              <a:t>ابزار محقق ساخته</a:t>
            </a:r>
            <a:r>
              <a:rPr lang="fa-IR" smtClean="0"/>
              <a:t>   </a:t>
            </a:r>
            <a:endParaRPr lang="en-US" smtClean="0"/>
          </a:p>
        </p:txBody>
      </p:sp>
      <p:sp>
        <p:nvSpPr>
          <p:cNvPr id="233475" name="AutoShape 3"/>
          <p:cNvSpPr>
            <a:spLocks/>
          </p:cNvSpPr>
          <p:nvPr/>
        </p:nvSpPr>
        <p:spPr bwMode="auto">
          <a:xfrm>
            <a:off x="5940425" y="2420938"/>
            <a:ext cx="504825" cy="1584325"/>
          </a:xfrm>
          <a:prstGeom prst="rightBrace">
            <a:avLst>
              <a:gd name="adj1" fmla="val 26153"/>
              <a:gd name="adj2" fmla="val 50000"/>
            </a:avLst>
          </a:prstGeom>
          <a:noFill/>
          <a:ln w="9525">
            <a:solidFill>
              <a:schemeClr val="tx1"/>
            </a:solidFill>
            <a:round/>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انواع روشهاي مشاهده</a:t>
            </a:r>
            <a:endParaRPr lang="en-US" dirty="0" smtClean="0">
              <a:solidFill>
                <a:schemeClr val="accent1">
                  <a:tint val="3000"/>
                  <a:alpha val="95000"/>
                </a:schemeClr>
              </a:solidFill>
            </a:endParaRPr>
          </a:p>
        </p:txBody>
      </p:sp>
      <p:sp>
        <p:nvSpPr>
          <p:cNvPr id="234499" name="Rectangle 3"/>
          <p:cNvSpPr>
            <a:spLocks noGrp="1" noChangeArrowheads="1"/>
          </p:cNvSpPr>
          <p:nvPr>
            <p:ph idx="1"/>
          </p:nvPr>
        </p:nvSpPr>
        <p:spPr>
          <a:xfrm>
            <a:off x="457200" y="1700213"/>
            <a:ext cx="8229600" cy="4897437"/>
          </a:xfrm>
        </p:spPr>
        <p:txBody>
          <a:bodyPr/>
          <a:lstStyle/>
          <a:p>
            <a:pPr algn="r">
              <a:lnSpc>
                <a:spcPct val="90000"/>
              </a:lnSpc>
              <a:buFont typeface="Wingdings" pitchFamily="2" charset="2"/>
              <a:buNone/>
            </a:pPr>
            <a:r>
              <a:rPr lang="fa-IR" smtClean="0"/>
              <a:t>الف ) طرحهاي مشاهده کنترل نشده</a:t>
            </a:r>
          </a:p>
          <a:p>
            <a:pPr algn="r">
              <a:lnSpc>
                <a:spcPct val="90000"/>
              </a:lnSpc>
              <a:buFont typeface="Wingdings" pitchFamily="2" charset="2"/>
              <a:buNone/>
            </a:pPr>
            <a:r>
              <a:rPr lang="fa-IR" smtClean="0"/>
              <a:t>ب ) طرحهاي مشاهده کنترل شده</a:t>
            </a:r>
          </a:p>
          <a:p>
            <a:pPr algn="r">
              <a:lnSpc>
                <a:spcPct val="90000"/>
              </a:lnSpc>
              <a:buFont typeface="Wingdings" pitchFamily="2" charset="2"/>
              <a:buNone/>
            </a:pPr>
            <a:r>
              <a:rPr lang="fa-IR" smtClean="0"/>
              <a:t>ج ) طرح مشاهده مشارکتي</a:t>
            </a:r>
          </a:p>
          <a:p>
            <a:pPr algn="r">
              <a:lnSpc>
                <a:spcPct val="90000"/>
              </a:lnSpc>
              <a:buFont typeface="Wingdings" pitchFamily="2" charset="2"/>
              <a:buNone/>
            </a:pPr>
            <a:r>
              <a:rPr lang="fa-IR" smtClean="0"/>
              <a:t>د ) طرح مشاهده غيرمشارکتي</a:t>
            </a:r>
          </a:p>
          <a:p>
            <a:pPr algn="r">
              <a:lnSpc>
                <a:spcPct val="90000"/>
              </a:lnSpc>
              <a:buFont typeface="Wingdings" pitchFamily="2" charset="2"/>
              <a:buNone/>
            </a:pPr>
            <a:r>
              <a:rPr lang="fa-IR" smtClean="0"/>
              <a:t>ه ) طرح مشاهده فردي</a:t>
            </a:r>
          </a:p>
          <a:p>
            <a:pPr algn="r">
              <a:lnSpc>
                <a:spcPct val="90000"/>
              </a:lnSpc>
              <a:buFont typeface="Wingdings" pitchFamily="2" charset="2"/>
              <a:buNone/>
            </a:pPr>
            <a:r>
              <a:rPr lang="fa-IR" smtClean="0"/>
              <a:t>و ) طرح مشاهده گروهي</a:t>
            </a:r>
          </a:p>
          <a:p>
            <a:pPr algn="r">
              <a:lnSpc>
                <a:spcPct val="90000"/>
              </a:lnSpc>
              <a:buFont typeface="Wingdings" pitchFamily="2" charset="2"/>
              <a:buNone/>
            </a:pPr>
            <a:r>
              <a:rPr lang="fa-IR" smtClean="0"/>
              <a:t>ز ) طرح مشاهده علني</a:t>
            </a:r>
          </a:p>
          <a:p>
            <a:pPr algn="r">
              <a:lnSpc>
                <a:spcPct val="90000"/>
              </a:lnSpc>
              <a:buFont typeface="Wingdings" pitchFamily="2" charset="2"/>
              <a:buNone/>
            </a:pPr>
            <a:r>
              <a:rPr lang="fa-IR" smtClean="0"/>
              <a:t>ح ) طرح مشاهده غير علني</a:t>
            </a:r>
            <a:endParaRPr lang="en-US" smtClean="0"/>
          </a:p>
        </p:txBody>
      </p:sp>
    </p:spTree>
  </p:cSld>
  <p:clrMapOvr>
    <a:masterClrMapping/>
  </p:clrMapOvr>
  <p:transition/>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Rot="1" noChangeArrowheads="1"/>
          </p:cNvSpPr>
          <p:nvPr>
            <p:ph type="title"/>
          </p:nvPr>
        </p:nvSpPr>
        <p:spPr/>
        <p:txBody>
          <a:bodyPr rtlCol="0">
            <a:normAutofit/>
          </a:bodyPr>
          <a:lstStyle/>
          <a:p>
            <a:pPr fontAlgn="auto">
              <a:spcAft>
                <a:spcPts val="0"/>
              </a:spcAft>
              <a:defRPr/>
            </a:pPr>
            <a:r>
              <a:rPr lang="fa-IR" smtClean="0">
                <a:solidFill>
                  <a:schemeClr val="accent1">
                    <a:tint val="3000"/>
                    <a:alpha val="95000"/>
                  </a:schemeClr>
                </a:solidFill>
              </a:rPr>
              <a:t>نکات قابل توجه مشاهده گر</a:t>
            </a:r>
            <a:endParaRPr lang="en-US" smtClean="0">
              <a:solidFill>
                <a:schemeClr val="accent1">
                  <a:tint val="3000"/>
                  <a:alpha val="95000"/>
                </a:schemeClr>
              </a:solidFill>
            </a:endParaRPr>
          </a:p>
        </p:txBody>
      </p:sp>
      <p:sp>
        <p:nvSpPr>
          <p:cNvPr id="235523" name="Rectangle 3"/>
          <p:cNvSpPr>
            <a:spLocks noGrp="1" noChangeArrowheads="1"/>
          </p:cNvSpPr>
          <p:nvPr>
            <p:ph idx="1"/>
          </p:nvPr>
        </p:nvSpPr>
        <p:spPr>
          <a:xfrm>
            <a:off x="457200" y="1773238"/>
            <a:ext cx="8229600" cy="4679950"/>
          </a:xfrm>
        </p:spPr>
        <p:txBody>
          <a:bodyPr/>
          <a:lstStyle/>
          <a:p>
            <a:pPr algn="r">
              <a:buFont typeface="Wingdings" pitchFamily="2" charset="2"/>
              <a:buNone/>
            </a:pPr>
            <a:r>
              <a:rPr lang="fa-IR" smtClean="0"/>
              <a:t>1. گرفتن مجوز از مقامات مسئول پس از در اختيار گرفتن کارت</a:t>
            </a:r>
          </a:p>
          <a:p>
            <a:pPr algn="r">
              <a:buFont typeface="Wingdings" pitchFamily="2" charset="2"/>
              <a:buNone/>
            </a:pPr>
            <a:r>
              <a:rPr lang="fa-IR" smtClean="0"/>
              <a:t>2. سازگار نمودن خود با محيط و کمتر مأموريت خود را به صورت علني افشا کند</a:t>
            </a:r>
          </a:p>
          <a:p>
            <a:pPr algn="r">
              <a:buFont typeface="Wingdings" pitchFamily="2" charset="2"/>
              <a:buNone/>
            </a:pPr>
            <a:r>
              <a:rPr lang="fa-IR" smtClean="0"/>
              <a:t>3. حوادث، رخدادها و حرکات مشاهده شونده و محيط مشاهده را بدقت زير نظر گرفته و ثبت اطلاعات با هوشياري تمام</a:t>
            </a:r>
          </a:p>
          <a:p>
            <a:pPr algn="r">
              <a:buFont typeface="Wingdings" pitchFamily="2" charset="2"/>
              <a:buNone/>
            </a:pPr>
            <a:r>
              <a:rPr lang="fa-IR" smtClean="0"/>
              <a:t>4. دائماً مراقبت نمايد تا تمايلات شخصي وي تأثيري در اطلاعات گرفته شده به جاي نگذارد </a:t>
            </a:r>
            <a:endParaRPr lang="en-US" smtClean="0"/>
          </a:p>
        </p:txBody>
      </p:sp>
    </p:spTree>
  </p:cSld>
  <p:clrMapOvr>
    <a:masterClrMapping/>
  </p:clrMapOvr>
  <p:transition/>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idx="1"/>
          </p:nvPr>
        </p:nvSpPr>
        <p:spPr>
          <a:xfrm>
            <a:off x="457200" y="620713"/>
            <a:ext cx="8229600" cy="5505450"/>
          </a:xfrm>
        </p:spPr>
        <p:txBody>
          <a:bodyPr/>
          <a:lstStyle/>
          <a:p>
            <a:pPr algn="justLow" rtl="1">
              <a:buFont typeface="Wingdings" pitchFamily="2" charset="2"/>
              <a:buNone/>
            </a:pPr>
            <a:r>
              <a:rPr lang="fa-IR" smtClean="0"/>
              <a:t>5. اخذ اطلاعات لازم درباره فرد يا افراد مورد مشاهده قبل از شروع مشاهده</a:t>
            </a:r>
          </a:p>
          <a:p>
            <a:pPr algn="justLow" rtl="1">
              <a:buFont typeface="Wingdings" pitchFamily="2" charset="2"/>
              <a:buNone/>
            </a:pPr>
            <a:r>
              <a:rPr lang="fa-IR" smtClean="0"/>
              <a:t>6. استفاده از وسايل ثبت کننده تصوير نظير دوربين عکاسي و فيلمبرداري به علت حجم زياد اطلاعات</a:t>
            </a:r>
          </a:p>
          <a:p>
            <a:pPr algn="justLow" rtl="1">
              <a:buFont typeface="Wingdings" pitchFamily="2" charset="2"/>
              <a:buNone/>
            </a:pPr>
            <a:r>
              <a:rPr lang="fa-IR" smtClean="0"/>
              <a:t>7. بازبيني اطلاعات جمع آوري شده و همچنين روش کار و نيز نحوه درج اطلاعات و ميزان بيطرفي خود را در جريان تحقيق مورد انتقاد قراردهد</a:t>
            </a:r>
          </a:p>
          <a:p>
            <a:pPr algn="justLow" rtl="1">
              <a:buFont typeface="Wingdings" pitchFamily="2" charset="2"/>
              <a:buNone/>
            </a:pPr>
            <a:r>
              <a:rPr lang="fa-IR" smtClean="0"/>
              <a:t>8.ثبت مشکلات و موانع و تنگناهاي مشاهده تا در پايان گزارش تحقيق به آنها اشاره شود</a:t>
            </a:r>
          </a:p>
          <a:p>
            <a:pPr algn="justLow" rtl="1">
              <a:buFont typeface="Wingdings" pitchFamily="2" charset="2"/>
              <a:buNone/>
            </a:pPr>
            <a:r>
              <a:rPr lang="fa-IR" smtClean="0"/>
              <a:t>9. مورد توجه قرار دادن پيش آزمون ابزار</a:t>
            </a:r>
            <a:endParaRPr lang="en-US" smtClean="0"/>
          </a:p>
        </p:txBody>
      </p:sp>
    </p:spTree>
  </p:cSld>
  <p:clrMapOvr>
    <a:masterClrMapping/>
  </p:clrMapOvr>
  <p:transition/>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ChangeArrowheads="1"/>
          </p:cNvSpPr>
          <p:nvPr>
            <p:ph idx="1"/>
          </p:nvPr>
        </p:nvSpPr>
        <p:spPr>
          <a:xfrm>
            <a:off x="457200" y="0"/>
            <a:ext cx="8229600" cy="6858000"/>
          </a:xfrm>
        </p:spPr>
        <p:txBody>
          <a:bodyPr/>
          <a:lstStyle/>
          <a:p>
            <a:pPr algn="justLow" rtl="1">
              <a:buFont typeface="Wingdings" pitchFamily="2" charset="2"/>
              <a:buNone/>
            </a:pPr>
            <a:r>
              <a:rPr lang="fa-IR" sz="1600" smtClean="0"/>
              <a:t>ترتيب توالي رخدادها براي جمع آوري اطلاعات از طريق مشاهده </a:t>
            </a:r>
            <a:endParaRPr lang="en-US" sz="1600" smtClean="0"/>
          </a:p>
        </p:txBody>
      </p:sp>
      <p:sp>
        <p:nvSpPr>
          <p:cNvPr id="237571" name="Rectangle 3"/>
          <p:cNvSpPr>
            <a:spLocks noChangeArrowheads="1"/>
          </p:cNvSpPr>
          <p:nvPr/>
        </p:nvSpPr>
        <p:spPr bwMode="auto">
          <a:xfrm>
            <a:off x="3492500" y="333375"/>
            <a:ext cx="2016125" cy="288925"/>
          </a:xfrm>
          <a:prstGeom prst="rect">
            <a:avLst/>
          </a:prstGeom>
          <a:solidFill>
            <a:schemeClr val="accent1"/>
          </a:solidFill>
          <a:ln w="9525">
            <a:solidFill>
              <a:schemeClr val="tx1"/>
            </a:solidFill>
            <a:miter lim="800000"/>
            <a:headEnd/>
            <a:tailEnd/>
          </a:ln>
        </p:spPr>
        <p:txBody>
          <a:bodyPr wrap="none" anchor="ctr"/>
          <a:lstStyle/>
          <a:p>
            <a:pPr algn="ctr"/>
            <a:r>
              <a:rPr lang="fa-IR"/>
              <a:t>جدول مشاهده را تهيه کنيد</a:t>
            </a:r>
            <a:endParaRPr lang="en-US"/>
          </a:p>
        </p:txBody>
      </p:sp>
      <p:sp>
        <p:nvSpPr>
          <p:cNvPr id="237572" name="Rectangle 4"/>
          <p:cNvSpPr>
            <a:spLocks noChangeArrowheads="1"/>
          </p:cNvSpPr>
          <p:nvPr/>
        </p:nvSpPr>
        <p:spPr bwMode="auto">
          <a:xfrm>
            <a:off x="3276600" y="981075"/>
            <a:ext cx="2305050" cy="288925"/>
          </a:xfrm>
          <a:prstGeom prst="rect">
            <a:avLst/>
          </a:prstGeom>
          <a:solidFill>
            <a:schemeClr val="accent1"/>
          </a:solidFill>
          <a:ln w="9525">
            <a:solidFill>
              <a:schemeClr val="tx1"/>
            </a:solidFill>
            <a:miter lim="800000"/>
            <a:headEnd/>
            <a:tailEnd/>
          </a:ln>
        </p:spPr>
        <p:txBody>
          <a:bodyPr wrap="none" anchor="ctr"/>
          <a:lstStyle/>
          <a:p>
            <a:pPr algn="ctr"/>
            <a:r>
              <a:rPr lang="fa-IR"/>
              <a:t>براي مشاهده اجازه کسب کنيد</a:t>
            </a:r>
            <a:endParaRPr lang="en-US"/>
          </a:p>
        </p:txBody>
      </p:sp>
      <p:sp>
        <p:nvSpPr>
          <p:cNvPr id="237573" name="Rectangle 5"/>
          <p:cNvSpPr>
            <a:spLocks noChangeArrowheads="1"/>
          </p:cNvSpPr>
          <p:nvPr/>
        </p:nvSpPr>
        <p:spPr bwMode="auto">
          <a:xfrm>
            <a:off x="3059113" y="1773238"/>
            <a:ext cx="2736850" cy="863600"/>
          </a:xfrm>
          <a:prstGeom prst="rect">
            <a:avLst/>
          </a:prstGeom>
          <a:solidFill>
            <a:schemeClr val="accent1"/>
          </a:solidFill>
          <a:ln w="9525">
            <a:solidFill>
              <a:schemeClr val="tx1"/>
            </a:solidFill>
            <a:miter lim="800000"/>
            <a:headEnd/>
            <a:tailEnd/>
          </a:ln>
        </p:spPr>
        <p:txBody>
          <a:bodyPr wrap="none" anchor="ctr"/>
          <a:lstStyle/>
          <a:p>
            <a:pPr algn="ctr"/>
            <a:r>
              <a:rPr lang="fa-IR"/>
              <a:t>خودرا به اشخاصي که رفتار آنها را</a:t>
            </a:r>
          </a:p>
          <a:p>
            <a:pPr algn="ctr"/>
            <a:r>
              <a:rPr lang="fa-IR"/>
              <a:t>مورد مشاهده قرار خواهيدداد، </a:t>
            </a:r>
          </a:p>
          <a:p>
            <a:pPr algn="ctr"/>
            <a:r>
              <a:rPr lang="fa-IR"/>
              <a:t>معرفي کنيد(معرفي شويد)</a:t>
            </a:r>
            <a:endParaRPr lang="en-US"/>
          </a:p>
        </p:txBody>
      </p:sp>
      <p:sp>
        <p:nvSpPr>
          <p:cNvPr id="237574" name="Rectangle 6"/>
          <p:cNvSpPr>
            <a:spLocks noChangeArrowheads="1"/>
          </p:cNvSpPr>
          <p:nvPr/>
        </p:nvSpPr>
        <p:spPr bwMode="auto">
          <a:xfrm>
            <a:off x="2555875" y="3141663"/>
            <a:ext cx="3887788" cy="576262"/>
          </a:xfrm>
          <a:prstGeom prst="rect">
            <a:avLst/>
          </a:prstGeom>
          <a:solidFill>
            <a:schemeClr val="accent1"/>
          </a:solidFill>
          <a:ln w="9525">
            <a:solidFill>
              <a:schemeClr val="tx1"/>
            </a:solidFill>
            <a:miter lim="800000"/>
            <a:headEnd/>
            <a:tailEnd/>
          </a:ln>
        </p:spPr>
        <p:txBody>
          <a:bodyPr wrap="none" anchor="ctr"/>
          <a:lstStyle/>
          <a:p>
            <a:pPr algn="ctr"/>
            <a:r>
              <a:rPr lang="fa-IR"/>
              <a:t>همدم و سازگارآنان شويد، خود را ناپيدا سازيد </a:t>
            </a:r>
          </a:p>
          <a:p>
            <a:pPr algn="ctr"/>
            <a:r>
              <a:rPr lang="fa-IR"/>
              <a:t>تادر جو و طرز کار عادي آنها مداخله ننماييد.</a:t>
            </a:r>
            <a:endParaRPr lang="en-US"/>
          </a:p>
        </p:txBody>
      </p:sp>
      <p:sp>
        <p:nvSpPr>
          <p:cNvPr id="237575" name="Rectangle 7"/>
          <p:cNvSpPr>
            <a:spLocks noChangeArrowheads="1"/>
          </p:cNvSpPr>
          <p:nvPr/>
        </p:nvSpPr>
        <p:spPr bwMode="auto">
          <a:xfrm>
            <a:off x="3492500" y="4149725"/>
            <a:ext cx="1728788" cy="360363"/>
          </a:xfrm>
          <a:prstGeom prst="rect">
            <a:avLst/>
          </a:prstGeom>
          <a:solidFill>
            <a:schemeClr val="accent1"/>
          </a:solidFill>
          <a:ln w="9525">
            <a:solidFill>
              <a:schemeClr val="tx1"/>
            </a:solidFill>
            <a:miter lim="800000"/>
            <a:headEnd/>
            <a:tailEnd/>
          </a:ln>
        </p:spPr>
        <p:txBody>
          <a:bodyPr wrap="none" anchor="ctr"/>
          <a:lstStyle/>
          <a:p>
            <a:pPr algn="ctr"/>
            <a:r>
              <a:rPr lang="fa-IR"/>
              <a:t>مشاهده را انجام دهيد</a:t>
            </a:r>
            <a:endParaRPr lang="en-US"/>
          </a:p>
        </p:txBody>
      </p:sp>
      <p:sp>
        <p:nvSpPr>
          <p:cNvPr id="237576" name="Rectangle 8"/>
          <p:cNvSpPr>
            <a:spLocks noChangeArrowheads="1"/>
          </p:cNvSpPr>
          <p:nvPr/>
        </p:nvSpPr>
        <p:spPr bwMode="auto">
          <a:xfrm>
            <a:off x="1258888" y="5229225"/>
            <a:ext cx="2881312" cy="504825"/>
          </a:xfrm>
          <a:prstGeom prst="rect">
            <a:avLst/>
          </a:prstGeom>
          <a:solidFill>
            <a:schemeClr val="accent1"/>
          </a:solidFill>
          <a:ln w="9525">
            <a:solidFill>
              <a:schemeClr val="tx1"/>
            </a:solidFill>
            <a:miter lim="800000"/>
            <a:headEnd/>
            <a:tailEnd/>
          </a:ln>
        </p:spPr>
        <p:txBody>
          <a:bodyPr wrap="none" anchor="ctr"/>
          <a:lstStyle/>
          <a:p>
            <a:pPr algn="ctr"/>
            <a:r>
              <a:rPr lang="fa-IR"/>
              <a:t>بلافاصله بعد از رخداد از مشاهده خود </a:t>
            </a:r>
          </a:p>
          <a:p>
            <a:pPr algn="ctr"/>
            <a:r>
              <a:rPr lang="fa-IR"/>
              <a:t>يادداشت برداريد</a:t>
            </a:r>
            <a:endParaRPr lang="en-US"/>
          </a:p>
        </p:txBody>
      </p:sp>
      <p:sp>
        <p:nvSpPr>
          <p:cNvPr id="237577" name="Rectangle 9"/>
          <p:cNvSpPr>
            <a:spLocks noChangeArrowheads="1"/>
          </p:cNvSpPr>
          <p:nvPr/>
        </p:nvSpPr>
        <p:spPr bwMode="auto">
          <a:xfrm>
            <a:off x="1042988" y="6237288"/>
            <a:ext cx="2951162" cy="620712"/>
          </a:xfrm>
          <a:prstGeom prst="rect">
            <a:avLst/>
          </a:prstGeom>
          <a:solidFill>
            <a:schemeClr val="accent1"/>
          </a:solidFill>
          <a:ln w="9525">
            <a:solidFill>
              <a:schemeClr val="tx1"/>
            </a:solidFill>
            <a:miter lim="800000"/>
            <a:headEnd/>
            <a:tailEnd/>
          </a:ln>
        </p:spPr>
        <p:txBody>
          <a:bodyPr wrap="none" anchor="ctr"/>
          <a:lstStyle/>
          <a:p>
            <a:pPr algn="ctr"/>
            <a:r>
              <a:rPr lang="fa-IR"/>
              <a:t>از يادداشتهاي خود ، داده ها را براي</a:t>
            </a:r>
          </a:p>
          <a:p>
            <a:pPr algn="ctr"/>
            <a:r>
              <a:rPr lang="fa-IR"/>
              <a:t>تجزيه وتحليل آماده نماييد.</a:t>
            </a:r>
            <a:endParaRPr lang="en-US"/>
          </a:p>
        </p:txBody>
      </p:sp>
      <p:sp>
        <p:nvSpPr>
          <p:cNvPr id="237578" name="Rectangle 10"/>
          <p:cNvSpPr>
            <a:spLocks noChangeArrowheads="1"/>
          </p:cNvSpPr>
          <p:nvPr/>
        </p:nvSpPr>
        <p:spPr bwMode="auto">
          <a:xfrm>
            <a:off x="5508625" y="5876925"/>
            <a:ext cx="2736850" cy="719138"/>
          </a:xfrm>
          <a:prstGeom prst="rect">
            <a:avLst/>
          </a:prstGeom>
          <a:solidFill>
            <a:schemeClr val="accent1"/>
          </a:solidFill>
          <a:ln w="9525">
            <a:solidFill>
              <a:schemeClr val="tx1"/>
            </a:solidFill>
            <a:miter lim="800000"/>
            <a:headEnd/>
            <a:tailEnd/>
          </a:ln>
        </p:spPr>
        <p:txBody>
          <a:bodyPr wrap="none" anchor="ctr"/>
          <a:lstStyle/>
          <a:p>
            <a:pPr algn="ctr"/>
            <a:r>
              <a:rPr lang="fa-IR"/>
              <a:t>از علامتهايي که گذاشته ايد، داده ها </a:t>
            </a:r>
          </a:p>
          <a:p>
            <a:pPr algn="ctr"/>
            <a:r>
              <a:rPr lang="fa-IR"/>
              <a:t>را براي تجزيه و تحليل تهيه نماييد.</a:t>
            </a:r>
            <a:endParaRPr lang="en-US"/>
          </a:p>
        </p:txBody>
      </p:sp>
      <p:sp>
        <p:nvSpPr>
          <p:cNvPr id="237579" name="Line 11"/>
          <p:cNvSpPr>
            <a:spLocks noChangeShapeType="1"/>
          </p:cNvSpPr>
          <p:nvPr/>
        </p:nvSpPr>
        <p:spPr bwMode="auto">
          <a:xfrm>
            <a:off x="4500563" y="620713"/>
            <a:ext cx="0" cy="360362"/>
          </a:xfrm>
          <a:prstGeom prst="line">
            <a:avLst/>
          </a:prstGeom>
          <a:noFill/>
          <a:ln w="9525">
            <a:solidFill>
              <a:schemeClr val="tx1"/>
            </a:solidFill>
            <a:round/>
            <a:headEnd/>
            <a:tailEnd type="triangle" w="med" len="med"/>
          </a:ln>
        </p:spPr>
        <p:txBody>
          <a:bodyPr/>
          <a:lstStyle/>
          <a:p>
            <a:endParaRPr lang="en-US"/>
          </a:p>
        </p:txBody>
      </p:sp>
      <p:sp>
        <p:nvSpPr>
          <p:cNvPr id="237580" name="Line 12"/>
          <p:cNvSpPr>
            <a:spLocks noChangeShapeType="1"/>
          </p:cNvSpPr>
          <p:nvPr/>
        </p:nvSpPr>
        <p:spPr bwMode="auto">
          <a:xfrm>
            <a:off x="4500563" y="1341438"/>
            <a:ext cx="0" cy="431800"/>
          </a:xfrm>
          <a:prstGeom prst="line">
            <a:avLst/>
          </a:prstGeom>
          <a:noFill/>
          <a:ln w="9525">
            <a:solidFill>
              <a:schemeClr val="tx1"/>
            </a:solidFill>
            <a:round/>
            <a:headEnd/>
            <a:tailEnd type="triangle" w="med" len="med"/>
          </a:ln>
        </p:spPr>
        <p:txBody>
          <a:bodyPr/>
          <a:lstStyle/>
          <a:p>
            <a:endParaRPr lang="en-US"/>
          </a:p>
        </p:txBody>
      </p:sp>
      <p:sp>
        <p:nvSpPr>
          <p:cNvPr id="237581" name="Line 13"/>
          <p:cNvSpPr>
            <a:spLocks noChangeShapeType="1"/>
          </p:cNvSpPr>
          <p:nvPr/>
        </p:nvSpPr>
        <p:spPr bwMode="auto">
          <a:xfrm>
            <a:off x="4500563" y="2636838"/>
            <a:ext cx="0" cy="504825"/>
          </a:xfrm>
          <a:prstGeom prst="line">
            <a:avLst/>
          </a:prstGeom>
          <a:noFill/>
          <a:ln w="9525">
            <a:solidFill>
              <a:schemeClr val="tx1"/>
            </a:solidFill>
            <a:round/>
            <a:headEnd/>
            <a:tailEnd type="triangle" w="med" len="med"/>
          </a:ln>
        </p:spPr>
        <p:txBody>
          <a:bodyPr/>
          <a:lstStyle/>
          <a:p>
            <a:endParaRPr lang="en-US"/>
          </a:p>
        </p:txBody>
      </p:sp>
      <p:sp>
        <p:nvSpPr>
          <p:cNvPr id="237582" name="Line 14"/>
          <p:cNvSpPr>
            <a:spLocks noChangeShapeType="1"/>
          </p:cNvSpPr>
          <p:nvPr/>
        </p:nvSpPr>
        <p:spPr bwMode="auto">
          <a:xfrm>
            <a:off x="4500563" y="3716338"/>
            <a:ext cx="0" cy="433387"/>
          </a:xfrm>
          <a:prstGeom prst="line">
            <a:avLst/>
          </a:prstGeom>
          <a:noFill/>
          <a:ln w="9525">
            <a:solidFill>
              <a:schemeClr val="tx1"/>
            </a:solidFill>
            <a:round/>
            <a:headEnd/>
            <a:tailEnd type="triangle" w="med" len="med"/>
          </a:ln>
        </p:spPr>
        <p:txBody>
          <a:bodyPr/>
          <a:lstStyle/>
          <a:p>
            <a:endParaRPr lang="en-US"/>
          </a:p>
        </p:txBody>
      </p:sp>
      <p:sp>
        <p:nvSpPr>
          <p:cNvPr id="237583" name="Line 15"/>
          <p:cNvSpPr>
            <a:spLocks noChangeShapeType="1"/>
          </p:cNvSpPr>
          <p:nvPr/>
        </p:nvSpPr>
        <p:spPr bwMode="auto">
          <a:xfrm flipH="1">
            <a:off x="3276600" y="4508500"/>
            <a:ext cx="790575" cy="720725"/>
          </a:xfrm>
          <a:prstGeom prst="line">
            <a:avLst/>
          </a:prstGeom>
          <a:noFill/>
          <a:ln w="9525">
            <a:solidFill>
              <a:schemeClr val="tx1"/>
            </a:solidFill>
            <a:round/>
            <a:headEnd/>
            <a:tailEnd type="triangle" w="med" len="med"/>
          </a:ln>
        </p:spPr>
        <p:txBody>
          <a:bodyPr/>
          <a:lstStyle/>
          <a:p>
            <a:endParaRPr lang="en-US"/>
          </a:p>
        </p:txBody>
      </p:sp>
      <p:sp>
        <p:nvSpPr>
          <p:cNvPr id="237584" name="Line 16"/>
          <p:cNvSpPr>
            <a:spLocks noChangeShapeType="1"/>
          </p:cNvSpPr>
          <p:nvPr/>
        </p:nvSpPr>
        <p:spPr bwMode="auto">
          <a:xfrm>
            <a:off x="2627313" y="5734050"/>
            <a:ext cx="0" cy="503238"/>
          </a:xfrm>
          <a:prstGeom prst="line">
            <a:avLst/>
          </a:prstGeom>
          <a:noFill/>
          <a:ln w="9525">
            <a:solidFill>
              <a:schemeClr val="tx1"/>
            </a:solidFill>
            <a:round/>
            <a:headEnd/>
            <a:tailEnd type="triangle" w="med" len="med"/>
          </a:ln>
        </p:spPr>
        <p:txBody>
          <a:bodyPr/>
          <a:lstStyle/>
          <a:p>
            <a:endParaRPr lang="en-US"/>
          </a:p>
        </p:txBody>
      </p:sp>
      <p:sp>
        <p:nvSpPr>
          <p:cNvPr id="237585" name="Line 17"/>
          <p:cNvSpPr>
            <a:spLocks noChangeShapeType="1"/>
          </p:cNvSpPr>
          <p:nvPr/>
        </p:nvSpPr>
        <p:spPr bwMode="auto">
          <a:xfrm>
            <a:off x="4787900" y="4508500"/>
            <a:ext cx="1296988" cy="1368425"/>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Rot="1" noChangeArrowheads="1"/>
          </p:cNvSpPr>
          <p:nvPr>
            <p:ph type="title"/>
          </p:nvPr>
        </p:nvSpPr>
        <p:spPr/>
        <p:txBody>
          <a:bodyPr rtlCol="0">
            <a:normAutofit/>
          </a:bodyPr>
          <a:lstStyle/>
          <a:p>
            <a:pPr fontAlgn="auto">
              <a:spcAft>
                <a:spcPts val="0"/>
              </a:spcAft>
              <a:defRPr/>
            </a:pPr>
            <a:r>
              <a:rPr lang="fa-IR" smtClean="0">
                <a:solidFill>
                  <a:schemeClr val="accent1">
                    <a:tint val="3000"/>
                    <a:alpha val="95000"/>
                  </a:schemeClr>
                </a:solidFill>
              </a:rPr>
              <a:t>محاسن روش مشاهده</a:t>
            </a:r>
            <a:endParaRPr lang="en-US" smtClean="0">
              <a:solidFill>
                <a:schemeClr val="accent1">
                  <a:tint val="3000"/>
                  <a:alpha val="95000"/>
                </a:schemeClr>
              </a:solidFill>
            </a:endParaRPr>
          </a:p>
        </p:txBody>
      </p:sp>
      <p:sp>
        <p:nvSpPr>
          <p:cNvPr id="238595" name="Rectangle 3"/>
          <p:cNvSpPr>
            <a:spLocks noGrp="1" noChangeArrowheads="1"/>
          </p:cNvSpPr>
          <p:nvPr>
            <p:ph idx="1"/>
          </p:nvPr>
        </p:nvSpPr>
        <p:spPr/>
        <p:txBody>
          <a:bodyPr/>
          <a:lstStyle/>
          <a:p>
            <a:pPr algn="justLow" rtl="1">
              <a:buFont typeface="Wingdings" pitchFamily="2" charset="2"/>
              <a:buNone/>
            </a:pPr>
            <a:r>
              <a:rPr lang="fa-IR" smtClean="0"/>
              <a:t>1. با توجه به حضور محقق در محيط و برقراري ارتباط مستقيم شنوايي و بينايي، اطلاعات واقعي و دقيق به دست محقق مي رسد و در بين ساير روشها بهترين روش گردآوري اطلاعات است.</a:t>
            </a:r>
          </a:p>
          <a:p>
            <a:pPr algn="justLow" rtl="1">
              <a:buFont typeface="Wingdings" pitchFamily="2" charset="2"/>
              <a:buNone/>
            </a:pPr>
            <a:r>
              <a:rPr lang="fa-IR" smtClean="0"/>
              <a:t>2. حجم اطلاعات وسيتري از محيط و فرد يا افراد مورد مشاهده به دست محقق مي رسد.</a:t>
            </a:r>
          </a:p>
          <a:p>
            <a:pPr algn="justLow" rtl="1">
              <a:buFont typeface="Wingdings" pitchFamily="2" charset="2"/>
              <a:buNone/>
            </a:pPr>
            <a:r>
              <a:rPr lang="fa-IR" smtClean="0"/>
              <a:t>3. براي شناخت افرادي که قادر به بيان وضعيت خود از طرق ديگر نيستند مناسب است. </a:t>
            </a:r>
            <a:endParaRPr lang="en-US" smtClean="0"/>
          </a:p>
        </p:txBody>
      </p:sp>
    </p:spTree>
  </p:cSld>
  <p:clrMapOvr>
    <a:masterClrMapping/>
  </p:clrMapOvr>
  <p:transition/>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ChangeArrowheads="1"/>
          </p:cNvSpPr>
          <p:nvPr>
            <p:ph idx="1"/>
          </p:nvPr>
        </p:nvSpPr>
        <p:spPr>
          <a:xfrm>
            <a:off x="457200" y="404813"/>
            <a:ext cx="8229600" cy="5721350"/>
          </a:xfrm>
        </p:spPr>
        <p:txBody>
          <a:bodyPr/>
          <a:lstStyle/>
          <a:p>
            <a:pPr algn="justLow" rtl="1">
              <a:buFont typeface="Wingdings" pitchFamily="2" charset="2"/>
              <a:buNone/>
            </a:pPr>
            <a:r>
              <a:rPr lang="fa-IR" smtClean="0"/>
              <a:t>4. روش کنترل براي ساير روشهاي گردآوري اطلاعات</a:t>
            </a:r>
          </a:p>
          <a:p>
            <a:pPr algn="justLow" rtl="1">
              <a:buFont typeface="Wingdings" pitchFamily="2" charset="2"/>
              <a:buNone/>
            </a:pPr>
            <a:r>
              <a:rPr lang="fa-IR" smtClean="0"/>
              <a:t>5. جمع آوري واقعي تر اطلاعات و فهم مستقيم رفتارها و رويدادها</a:t>
            </a:r>
          </a:p>
          <a:p>
            <a:pPr algn="justLow" rtl="1">
              <a:buFont typeface="Wingdings" pitchFamily="2" charset="2"/>
              <a:buNone/>
            </a:pPr>
            <a:r>
              <a:rPr lang="fa-IR" smtClean="0"/>
              <a:t>6. مشکلات زباني و فرهنگي همانند ساير روشها تأثير کمتري در اجراي روش دارد.</a:t>
            </a:r>
          </a:p>
          <a:p>
            <a:pPr algn="justLow" rtl="1">
              <a:buFont typeface="Wingdings" pitchFamily="2" charset="2"/>
              <a:buNone/>
            </a:pPr>
            <a:r>
              <a:rPr lang="fa-IR" smtClean="0"/>
              <a:t>7. در مشاهده بويژه اگر غيرعلني باشد مقاومت و جدل و ممانعت احتمالي بر سر راه گردآوري اطلاعات وجود ندارد.</a:t>
            </a:r>
            <a:endParaRPr lang="en-US" smtClean="0"/>
          </a:p>
        </p:txBody>
      </p:sp>
    </p:spTree>
  </p:cSld>
  <p:clrMapOvr>
    <a:masterClrMapping/>
  </p:clrMapOvr>
  <p:transition/>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روشهاي صوتي و تصويري</a:t>
            </a:r>
            <a:endParaRPr lang="en-US" dirty="0" smtClean="0">
              <a:solidFill>
                <a:schemeClr val="accent1">
                  <a:tint val="3000"/>
                  <a:alpha val="95000"/>
                </a:schemeClr>
              </a:solidFill>
            </a:endParaRPr>
          </a:p>
        </p:txBody>
      </p:sp>
      <p:sp>
        <p:nvSpPr>
          <p:cNvPr id="240643" name="Rectangle 3"/>
          <p:cNvSpPr>
            <a:spLocks noGrp="1" noChangeArrowheads="1"/>
          </p:cNvSpPr>
          <p:nvPr>
            <p:ph idx="1"/>
          </p:nvPr>
        </p:nvSpPr>
        <p:spPr/>
        <p:txBody>
          <a:bodyPr/>
          <a:lstStyle/>
          <a:p>
            <a:pPr algn="justLow" rtl="1">
              <a:buFont typeface="Wingdings" pitchFamily="2" charset="2"/>
              <a:buNone/>
            </a:pPr>
            <a:r>
              <a:rPr lang="fa-IR" smtClean="0"/>
              <a:t>بيشتر به عنوان روشهاي مکمل مورد استفاده قرار مي گيرند.</a:t>
            </a:r>
          </a:p>
          <a:p>
            <a:pPr algn="justLow" rtl="1">
              <a:buFont typeface="Wingdings" pitchFamily="2" charset="2"/>
              <a:buNone/>
            </a:pPr>
            <a:r>
              <a:rPr lang="fa-IR" sz="2400" smtClean="0"/>
              <a:t>   </a:t>
            </a:r>
          </a:p>
          <a:p>
            <a:pPr algn="justLow" rtl="1">
              <a:buFont typeface="Wingdings" pitchFamily="2" charset="2"/>
              <a:buNone/>
            </a:pPr>
            <a:r>
              <a:rPr lang="fa-IR" sz="2400" smtClean="0"/>
              <a:t>                                     دستگاه ضبط صوت</a:t>
            </a:r>
          </a:p>
          <a:p>
            <a:pPr algn="justLow" rtl="1">
              <a:buFont typeface="Wingdings" pitchFamily="2" charset="2"/>
              <a:buNone/>
            </a:pPr>
            <a:r>
              <a:rPr lang="fa-IR" sz="2400" smtClean="0"/>
              <a:t>                                     دوربين عکاسي </a:t>
            </a:r>
          </a:p>
          <a:p>
            <a:pPr algn="justLow" rtl="1">
              <a:buFont typeface="Wingdings" pitchFamily="2" charset="2"/>
              <a:buNone/>
            </a:pPr>
            <a:r>
              <a:rPr lang="fa-IR" smtClean="0"/>
              <a:t>ابزار مورد استفاده</a:t>
            </a:r>
            <a:r>
              <a:rPr lang="fa-IR" sz="2400" smtClean="0"/>
              <a:t>         دستگاههاي فيلمبرداري ويدئويي يا تلويزيوني</a:t>
            </a:r>
          </a:p>
          <a:p>
            <a:pPr algn="justLow" rtl="1">
              <a:buFont typeface="Wingdings" pitchFamily="2" charset="2"/>
              <a:buNone/>
            </a:pPr>
            <a:r>
              <a:rPr lang="fa-IR" sz="2400" smtClean="0"/>
              <a:t>                                     دستگاههاي عکسبرداري هوايي </a:t>
            </a:r>
          </a:p>
          <a:p>
            <a:pPr algn="justLow" rtl="1">
              <a:buFont typeface="Wingdings" pitchFamily="2" charset="2"/>
              <a:buNone/>
            </a:pPr>
            <a:r>
              <a:rPr lang="fa-IR" sz="2400" smtClean="0"/>
              <a:t>                                     ماهواره ها</a:t>
            </a:r>
          </a:p>
          <a:p>
            <a:pPr algn="justLow" rtl="1">
              <a:buFont typeface="Wingdings" pitchFamily="2" charset="2"/>
              <a:buNone/>
            </a:pPr>
            <a:r>
              <a:rPr lang="fa-IR" sz="2400" smtClean="0"/>
              <a:t>                                     دستگاههاي سنجش از دور </a:t>
            </a:r>
            <a:endParaRPr lang="en-US" smtClean="0"/>
          </a:p>
        </p:txBody>
      </p:sp>
      <p:sp>
        <p:nvSpPr>
          <p:cNvPr id="240644" name="AutoShape 4"/>
          <p:cNvSpPr>
            <a:spLocks/>
          </p:cNvSpPr>
          <p:nvPr/>
        </p:nvSpPr>
        <p:spPr bwMode="auto">
          <a:xfrm>
            <a:off x="5580063" y="2708275"/>
            <a:ext cx="431800" cy="2449513"/>
          </a:xfrm>
          <a:prstGeom prst="rightBrace">
            <a:avLst>
              <a:gd name="adj1" fmla="val 47273"/>
              <a:gd name="adj2" fmla="val 50000"/>
            </a:avLst>
          </a:prstGeom>
          <a:noFill/>
          <a:ln w="9525">
            <a:solidFill>
              <a:schemeClr val="tx1"/>
            </a:solidFill>
            <a:round/>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روشهاي ترکيبي</a:t>
            </a:r>
            <a:endParaRPr lang="en-US" dirty="0" smtClean="0">
              <a:solidFill>
                <a:schemeClr val="accent1">
                  <a:tint val="3000"/>
                  <a:alpha val="95000"/>
                </a:schemeClr>
              </a:solidFill>
            </a:endParaRPr>
          </a:p>
        </p:txBody>
      </p:sp>
      <p:sp>
        <p:nvSpPr>
          <p:cNvPr id="241667" name="Rectangle 3"/>
          <p:cNvSpPr>
            <a:spLocks noGrp="1" noChangeArrowheads="1"/>
          </p:cNvSpPr>
          <p:nvPr>
            <p:ph idx="1"/>
          </p:nvPr>
        </p:nvSpPr>
        <p:spPr>
          <a:xfrm>
            <a:off x="457200" y="2205038"/>
            <a:ext cx="8229600" cy="3921125"/>
          </a:xfrm>
        </p:spPr>
        <p:txBody>
          <a:bodyPr/>
          <a:lstStyle/>
          <a:p>
            <a:pPr algn="justLow" rtl="1">
              <a:buFont typeface="Wingdings" pitchFamily="2" charset="2"/>
              <a:buNone/>
            </a:pPr>
            <a:r>
              <a:rPr lang="fa-IR" smtClean="0"/>
              <a:t>در جايي که هر کدام از روشهاي چندگانه يادشده بتنهايي براي انجام دادن يک تحقيق علمي مناسب نباشد و لازم آيد که محقق از چند روش استفاده نمايد يک روش ترکيبي را در پيش مي گيرد .</a:t>
            </a:r>
          </a:p>
          <a:p>
            <a:pPr algn="justLow" rtl="1">
              <a:buFont typeface="Wingdings" pitchFamily="2" charset="2"/>
              <a:buNone/>
            </a:pPr>
            <a:endParaRPr lang="fa-IR" smtClean="0"/>
          </a:p>
          <a:p>
            <a:pPr algn="justLow" rtl="1">
              <a:buFont typeface="Wingdings" pitchFamily="2" charset="2"/>
              <a:buNone/>
            </a:pPr>
            <a:r>
              <a:rPr lang="fa-IR" b="1" smtClean="0"/>
              <a:t>      تحقيقات علمي           روش ترکيبي</a:t>
            </a:r>
            <a:endParaRPr lang="en-US" b="1" smtClean="0"/>
          </a:p>
        </p:txBody>
      </p:sp>
      <p:sp>
        <p:nvSpPr>
          <p:cNvPr id="241668" name="Line 4"/>
          <p:cNvSpPr>
            <a:spLocks noChangeShapeType="1"/>
          </p:cNvSpPr>
          <p:nvPr/>
        </p:nvSpPr>
        <p:spPr bwMode="auto">
          <a:xfrm flipH="1">
            <a:off x="4859338" y="5229225"/>
            <a:ext cx="1008062" cy="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0" y="404813"/>
            <a:ext cx="9144000" cy="1736725"/>
          </a:xfrm>
        </p:spPr>
        <p:txBody>
          <a:bodyPr/>
          <a:lstStyle/>
          <a:p>
            <a:r>
              <a:rPr lang="fa-IR" sz="4800" smtClean="0"/>
              <a:t>مرحله دوم:گردآوري و طبقه بندي اطلاعات</a:t>
            </a:r>
            <a:endParaRPr lang="en-US" sz="4800" smtClean="0"/>
          </a:p>
        </p:txBody>
      </p:sp>
      <p:sp>
        <p:nvSpPr>
          <p:cNvPr id="30723" name="Rectangle 3"/>
          <p:cNvSpPr>
            <a:spLocks noGrp="1" noChangeArrowheads="1"/>
          </p:cNvSpPr>
          <p:nvPr>
            <p:ph type="subTitle" idx="1"/>
          </p:nvPr>
        </p:nvSpPr>
        <p:spPr>
          <a:xfrm>
            <a:off x="684213" y="2420938"/>
            <a:ext cx="7559675" cy="3887787"/>
          </a:xfrm>
        </p:spPr>
        <p:txBody>
          <a:bodyPr rtlCol="0">
            <a:normAutofit/>
          </a:bodyPr>
          <a:lstStyle/>
          <a:p>
            <a:pPr fontAlgn="auto">
              <a:lnSpc>
                <a:spcPct val="140000"/>
              </a:lnSpc>
              <a:spcAft>
                <a:spcPts val="0"/>
              </a:spcAft>
              <a:buFont typeface="Arial" pitchFamily="34" charset="0"/>
              <a:buNone/>
              <a:defRPr/>
            </a:pPr>
            <a:r>
              <a:rPr lang="fa-IR" smtClean="0"/>
              <a:t>در اين مرحله نيز به آمار احتياج داريم چون محقق با حجم انبوهي از اطلاعات رو به  رو است. و بايد از جدول هاي توزيع فراواني استفاده کند.</a:t>
            </a:r>
            <a:endParaRPr lang="en-US" smtClean="0"/>
          </a:p>
        </p:txBody>
      </p:sp>
    </p:spTree>
  </p:cSld>
  <p:clrMapOvr>
    <a:masterClrMapping/>
  </p:clrMapOvr>
  <p:transition/>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Rot="1" noChangeArrowheads="1"/>
          </p:cNvSpPr>
          <p:nvPr>
            <p:ph type="title"/>
          </p:nvPr>
        </p:nvSpPr>
        <p:spPr>
          <a:xfrm>
            <a:off x="468313" y="836613"/>
            <a:ext cx="8229600" cy="1143000"/>
          </a:xfrm>
        </p:spPr>
        <p:txBody>
          <a:bodyPr rtlCol="0">
            <a:normAutofit/>
          </a:bodyPr>
          <a:lstStyle/>
          <a:p>
            <a:pPr fontAlgn="auto">
              <a:spcAft>
                <a:spcPts val="0"/>
              </a:spcAft>
              <a:defRPr/>
            </a:pPr>
            <a:r>
              <a:rPr lang="fa-IR" smtClean="0">
                <a:solidFill>
                  <a:schemeClr val="accent1">
                    <a:tint val="3000"/>
                    <a:alpha val="95000"/>
                  </a:schemeClr>
                </a:solidFill>
              </a:rPr>
              <a:t>فصل هشتم</a:t>
            </a:r>
            <a:endParaRPr lang="en-US" smtClean="0">
              <a:solidFill>
                <a:schemeClr val="accent1">
                  <a:tint val="3000"/>
                  <a:alpha val="95000"/>
                </a:schemeClr>
              </a:solidFill>
            </a:endParaRPr>
          </a:p>
        </p:txBody>
      </p:sp>
      <p:sp>
        <p:nvSpPr>
          <p:cNvPr id="242691" name="Rectangle 3"/>
          <p:cNvSpPr>
            <a:spLocks noGrp="1" noChangeArrowheads="1"/>
          </p:cNvSpPr>
          <p:nvPr>
            <p:ph idx="1"/>
          </p:nvPr>
        </p:nvSpPr>
        <p:spPr>
          <a:xfrm>
            <a:off x="395288" y="3008313"/>
            <a:ext cx="8229600" cy="3849687"/>
          </a:xfrm>
        </p:spPr>
        <p:txBody>
          <a:bodyPr/>
          <a:lstStyle/>
          <a:p>
            <a:pPr algn="ctr" rtl="1">
              <a:buFont typeface="Wingdings" pitchFamily="2" charset="2"/>
              <a:buNone/>
            </a:pPr>
            <a:r>
              <a:rPr lang="fa-IR" sz="4400" smtClean="0"/>
              <a:t>کدگذاري، استخراج و طبقه بندي داده ها</a:t>
            </a:r>
            <a:endParaRPr lang="en-US" sz="4400" smtClean="0"/>
          </a:p>
        </p:txBody>
      </p:sp>
    </p:spTree>
  </p:cSld>
  <p:clrMapOvr>
    <a:masterClrMapping/>
  </p:clrMapOvr>
  <p:transition/>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کدگذاري</a:t>
            </a:r>
            <a:endParaRPr lang="en-US" dirty="0" smtClean="0">
              <a:solidFill>
                <a:schemeClr val="accent1">
                  <a:tint val="3000"/>
                  <a:alpha val="95000"/>
                </a:schemeClr>
              </a:solidFill>
            </a:endParaRPr>
          </a:p>
        </p:txBody>
      </p:sp>
      <p:sp>
        <p:nvSpPr>
          <p:cNvPr id="243715" name="Rectangle 3"/>
          <p:cNvSpPr>
            <a:spLocks noGrp="1" noChangeArrowheads="1"/>
          </p:cNvSpPr>
          <p:nvPr>
            <p:ph idx="1"/>
          </p:nvPr>
        </p:nvSpPr>
        <p:spPr/>
        <p:txBody>
          <a:bodyPr/>
          <a:lstStyle/>
          <a:p>
            <a:pPr algn="justLow" rtl="1">
              <a:buFont typeface="Wingdings" pitchFamily="2" charset="2"/>
              <a:buNone/>
            </a:pPr>
            <a:r>
              <a:rPr lang="fa-IR" smtClean="0"/>
              <a:t>کدگذاري در جاهاي مختلف مورداستفاده محقق قرار مي گيرد: </a:t>
            </a:r>
          </a:p>
          <a:p>
            <a:pPr algn="justLow" rtl="1">
              <a:buFont typeface="Wingdings" pitchFamily="2" charset="2"/>
              <a:buNone/>
            </a:pPr>
            <a:r>
              <a:rPr lang="fa-IR" sz="2400" smtClean="0"/>
              <a:t>به عنوان مثال</a:t>
            </a:r>
          </a:p>
          <a:p>
            <a:pPr algn="justLow" rtl="1">
              <a:buFont typeface="Wingdings" pitchFamily="2" charset="2"/>
              <a:buNone/>
            </a:pPr>
            <a:r>
              <a:rPr lang="fa-IR" sz="2800" smtClean="0"/>
              <a:t>در تحقيقات و مطالعات کتابخانه اي براي خلاصه کردن اطلاعات و صرفه جويي در وقت در هنگام فيش برداري</a:t>
            </a:r>
          </a:p>
          <a:p>
            <a:pPr algn="justLow" rtl="1">
              <a:buFont typeface="Wingdings" pitchFamily="2" charset="2"/>
              <a:buNone/>
            </a:pPr>
            <a:endParaRPr lang="fa-IR" sz="2800" smtClean="0"/>
          </a:p>
          <a:p>
            <a:pPr algn="justLow" rtl="1">
              <a:buFont typeface="Wingdings" pitchFamily="2" charset="2"/>
              <a:buNone/>
            </a:pPr>
            <a:r>
              <a:rPr lang="fa-IR" smtClean="0"/>
              <a:t>کدگذاري عمدتاً در تحقيقهاي ميداني موضوعيت دارد</a:t>
            </a:r>
            <a:endParaRPr lang="en-US" smtClean="0"/>
          </a:p>
        </p:txBody>
      </p:sp>
    </p:spTree>
  </p:cSld>
  <p:clrMapOvr>
    <a:masterClrMapping/>
  </p:clrMapOvr>
  <p:transition/>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منظور از کدگذاري در تحقيقات ميداني</a:t>
            </a:r>
            <a:endParaRPr lang="en-US" dirty="0" smtClean="0">
              <a:solidFill>
                <a:schemeClr val="accent1">
                  <a:tint val="3000"/>
                  <a:alpha val="95000"/>
                </a:schemeClr>
              </a:solidFill>
            </a:endParaRPr>
          </a:p>
        </p:txBody>
      </p:sp>
      <p:sp>
        <p:nvSpPr>
          <p:cNvPr id="244739" name="Rectangle 3"/>
          <p:cNvSpPr>
            <a:spLocks noGrp="1" noChangeArrowheads="1"/>
          </p:cNvSpPr>
          <p:nvPr>
            <p:ph idx="1"/>
          </p:nvPr>
        </p:nvSpPr>
        <p:spPr/>
        <p:txBody>
          <a:bodyPr/>
          <a:lstStyle/>
          <a:p>
            <a:pPr algn="justLow" rtl="1">
              <a:buFont typeface="Wingdings" pitchFamily="2" charset="2"/>
              <a:buNone/>
            </a:pPr>
            <a:endParaRPr lang="fa-IR" smtClean="0"/>
          </a:p>
          <a:p>
            <a:pPr algn="justLow" rtl="1">
              <a:buFont typeface="Wingdings" pitchFamily="2" charset="2"/>
              <a:buNone/>
            </a:pPr>
            <a:r>
              <a:rPr lang="fa-IR" smtClean="0"/>
              <a:t>در اينجا منظور از کدگذاري اختصاص دادن شماره يا عددي خاص به هريک از اقلام مندرج در ابزار گردآوري اطلاعات اعم از صفحات ، سوالات ، گزينه ها و ... است تا به کمک آن امکان انتقال اطلاعات به رايانه فراهم آيد.</a:t>
            </a:r>
            <a:endParaRPr lang="en-US" smtClean="0"/>
          </a:p>
        </p:txBody>
      </p:sp>
    </p:spTree>
  </p:cSld>
  <p:clrMapOvr>
    <a:masterClrMapping/>
  </p:clrMapOvr>
  <p:transition/>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Rot="1" noChangeArrowheads="1"/>
          </p:cNvSpPr>
          <p:nvPr>
            <p:ph type="title"/>
          </p:nvPr>
        </p:nvSpPr>
        <p:spPr/>
        <p:txBody>
          <a:bodyPr rtlCol="0">
            <a:normAutofit/>
          </a:bodyPr>
          <a:lstStyle/>
          <a:p>
            <a:pPr fontAlgn="auto">
              <a:spcAft>
                <a:spcPts val="0"/>
              </a:spcAft>
              <a:defRPr/>
            </a:pPr>
            <a:r>
              <a:rPr lang="fa-IR" sz="4000" dirty="0" smtClean="0">
                <a:solidFill>
                  <a:schemeClr val="accent1">
                    <a:tint val="3000"/>
                    <a:alpha val="95000"/>
                  </a:schemeClr>
                </a:solidFill>
              </a:rPr>
              <a:t>مواردي که محقق در زمان طراحي پرسشنامه و قبل از اجراي عمليات ميداني بايد کدگذاري نمايد</a:t>
            </a:r>
            <a:endParaRPr lang="en-US" sz="4000" dirty="0" smtClean="0">
              <a:solidFill>
                <a:schemeClr val="accent1">
                  <a:tint val="3000"/>
                  <a:alpha val="95000"/>
                </a:schemeClr>
              </a:solidFill>
            </a:endParaRPr>
          </a:p>
        </p:txBody>
      </p:sp>
      <p:sp>
        <p:nvSpPr>
          <p:cNvPr id="245763" name="Rectangle 3"/>
          <p:cNvSpPr>
            <a:spLocks noGrp="1" noChangeArrowheads="1"/>
          </p:cNvSpPr>
          <p:nvPr>
            <p:ph idx="1"/>
          </p:nvPr>
        </p:nvSpPr>
        <p:spPr>
          <a:xfrm>
            <a:off x="457200" y="2060575"/>
            <a:ext cx="8229600" cy="4065588"/>
          </a:xfrm>
        </p:spPr>
        <p:txBody>
          <a:bodyPr/>
          <a:lstStyle/>
          <a:p>
            <a:pPr algn="justLow" rtl="1">
              <a:buFont typeface="Wingdings" pitchFamily="2" charset="2"/>
              <a:buNone/>
            </a:pPr>
            <a:r>
              <a:rPr lang="fa-IR" smtClean="0"/>
              <a:t>1. پرسشنامه</a:t>
            </a:r>
          </a:p>
          <a:p>
            <a:pPr algn="justLow" rtl="1">
              <a:buFont typeface="Wingdings" pitchFamily="2" charset="2"/>
              <a:buNone/>
            </a:pPr>
            <a:r>
              <a:rPr lang="fa-IR" smtClean="0"/>
              <a:t>2. منطقه و ناحيه</a:t>
            </a:r>
          </a:p>
          <a:p>
            <a:pPr algn="justLow" rtl="1">
              <a:buFont typeface="Wingdings" pitchFamily="2" charset="2"/>
              <a:buNone/>
            </a:pPr>
            <a:r>
              <a:rPr lang="fa-IR" smtClean="0"/>
              <a:t>3. صفحات</a:t>
            </a:r>
          </a:p>
          <a:p>
            <a:pPr algn="justLow" rtl="1">
              <a:buFont typeface="Wingdings" pitchFamily="2" charset="2"/>
              <a:buNone/>
            </a:pPr>
            <a:r>
              <a:rPr lang="fa-IR" smtClean="0"/>
              <a:t>4. سؤالات</a:t>
            </a:r>
          </a:p>
          <a:p>
            <a:pPr algn="justLow" rtl="1">
              <a:buFont typeface="Wingdings" pitchFamily="2" charset="2"/>
              <a:buNone/>
            </a:pPr>
            <a:r>
              <a:rPr lang="fa-IR" smtClean="0"/>
              <a:t>5. گزينه ها</a:t>
            </a:r>
          </a:p>
          <a:p>
            <a:pPr algn="justLow" rtl="1">
              <a:buFont typeface="Wingdings" pitchFamily="2" charset="2"/>
              <a:buNone/>
            </a:pPr>
            <a:r>
              <a:rPr lang="fa-IR" smtClean="0"/>
              <a:t>6. ستون کد پاسخها</a:t>
            </a:r>
            <a:endParaRPr lang="en-US" smtClean="0"/>
          </a:p>
        </p:txBody>
      </p:sp>
    </p:spTree>
  </p:cSld>
  <p:clrMapOvr>
    <a:masterClrMapping/>
  </p:clrMapOvr>
  <p:transition/>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idx="1"/>
          </p:nvPr>
        </p:nvSpPr>
        <p:spPr>
          <a:xfrm>
            <a:off x="395288" y="0"/>
            <a:ext cx="8229600" cy="7100888"/>
          </a:xfrm>
        </p:spPr>
        <p:txBody>
          <a:bodyPr/>
          <a:lstStyle/>
          <a:p>
            <a:pPr algn="r" rtl="1">
              <a:buFont typeface="Wingdings" pitchFamily="2" charset="2"/>
              <a:buNone/>
            </a:pPr>
            <a:r>
              <a:rPr lang="fa-IR" sz="1600" smtClean="0"/>
              <a:t>طرح7</a:t>
            </a:r>
            <a:endParaRPr lang="en-US" sz="1600" smtClean="0"/>
          </a:p>
        </p:txBody>
      </p:sp>
      <p:graphicFrame>
        <p:nvGraphicFramePr>
          <p:cNvPr id="245763" name="Group 3"/>
          <p:cNvGraphicFramePr>
            <a:graphicFrameLocks noGrp="1"/>
          </p:cNvGraphicFramePr>
          <p:nvPr/>
        </p:nvGraphicFramePr>
        <p:xfrm>
          <a:off x="395288" y="333375"/>
          <a:ext cx="8353425" cy="6030913"/>
        </p:xfrm>
        <a:graphic>
          <a:graphicData uri="http://schemas.openxmlformats.org/drawingml/2006/table">
            <a:tbl>
              <a:tblPr/>
              <a:tblGrid>
                <a:gridCol w="576262"/>
                <a:gridCol w="7777163"/>
              </a:tblGrid>
              <a:tr h="574675">
                <a:tc gridSpan="2">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طشتک محل کد پرسشنامه                         12/235      </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و صفحه مربوط                                           </a:t>
                      </a:r>
                      <a:endParaRPr kumimoji="0" lang="en-US" sz="1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8128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3</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1</a:t>
                      </a:r>
                      <a:r>
                        <a:rPr kumimoji="0" lang="fa-IR"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 مسير مهاجرت شما کدام يک از حالات زير بوده است؟</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                              1                            2                        3                       4</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جامعه عشايري به شهر           عشاير به روستا          روستا به شهر          شهر به روستا</a:t>
                      </a: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28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3</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2. مهاجرت تا چه اندازه در بروز فقر و نداري شما موثر بوده است؟</a:t>
                      </a:r>
                    </a:p>
                    <a:p>
                      <a:pPr marL="0" marR="0" lvl="0" indent="0" algn="justLow"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               1                 2             3                 4                             5</a:t>
                      </a:r>
                    </a:p>
                    <a:p>
                      <a:pPr marL="0" marR="0" lvl="0" indent="0" algn="justLow"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خيلي زياد             زياد             کم            خيلي کم             تاثير نداشته است</a:t>
                      </a: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336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0</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2</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2</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3</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4</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0</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5</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6</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3. کدام يک از عوامل زير سبب مهاجرت شما بوده است؟</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                               1                                    1                                                      1</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1. کمبود درآمد      بلي                 2. بيکاري      بلي                  3. فقدان امنيت اجتماعي       بلي</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                               2                                    2                                                      2                       </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                       خير                                   خير                                                  خير</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                              1                                           1                                                1</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4. حوادث طبيعي    بلي               5. کمبود خدمات      بلي               6. تحقير روستانشيني       بلي</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                              2                                           2                                                2</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                       خير                                        خير                                              خير</a:t>
                      </a: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46803" name="Line 19"/>
          <p:cNvSpPr>
            <a:spLocks noChangeShapeType="1"/>
          </p:cNvSpPr>
          <p:nvPr/>
        </p:nvSpPr>
        <p:spPr bwMode="auto">
          <a:xfrm>
            <a:off x="684213" y="476250"/>
            <a:ext cx="0" cy="288925"/>
          </a:xfrm>
          <a:prstGeom prst="line">
            <a:avLst/>
          </a:prstGeom>
          <a:noFill/>
          <a:ln w="9525">
            <a:solidFill>
              <a:schemeClr val="tx1"/>
            </a:solidFill>
            <a:round/>
            <a:headEnd/>
            <a:tailEnd/>
          </a:ln>
        </p:spPr>
        <p:txBody>
          <a:bodyPr/>
          <a:lstStyle/>
          <a:p>
            <a:endParaRPr lang="en-US"/>
          </a:p>
        </p:txBody>
      </p:sp>
      <p:sp>
        <p:nvSpPr>
          <p:cNvPr id="246804" name="Line 20"/>
          <p:cNvSpPr>
            <a:spLocks noChangeShapeType="1"/>
          </p:cNvSpPr>
          <p:nvPr/>
        </p:nvSpPr>
        <p:spPr bwMode="auto">
          <a:xfrm>
            <a:off x="684213" y="765175"/>
            <a:ext cx="647700" cy="0"/>
          </a:xfrm>
          <a:prstGeom prst="line">
            <a:avLst/>
          </a:prstGeom>
          <a:noFill/>
          <a:ln w="9525">
            <a:solidFill>
              <a:schemeClr val="tx1"/>
            </a:solidFill>
            <a:round/>
            <a:headEnd/>
            <a:tailEnd/>
          </a:ln>
        </p:spPr>
        <p:txBody>
          <a:bodyPr/>
          <a:lstStyle/>
          <a:p>
            <a:endParaRPr lang="en-US"/>
          </a:p>
        </p:txBody>
      </p:sp>
      <p:sp>
        <p:nvSpPr>
          <p:cNvPr id="246805" name="Line 21"/>
          <p:cNvSpPr>
            <a:spLocks noChangeShapeType="1"/>
          </p:cNvSpPr>
          <p:nvPr/>
        </p:nvSpPr>
        <p:spPr bwMode="auto">
          <a:xfrm flipV="1">
            <a:off x="1331913" y="476250"/>
            <a:ext cx="0" cy="288925"/>
          </a:xfrm>
          <a:prstGeom prst="line">
            <a:avLst/>
          </a:prstGeom>
          <a:noFill/>
          <a:ln w="9525">
            <a:solidFill>
              <a:schemeClr val="tx1"/>
            </a:solidFill>
            <a:round/>
            <a:headEnd/>
            <a:tailEnd/>
          </a:ln>
        </p:spPr>
        <p:txBody>
          <a:bodyPr/>
          <a:lstStyle/>
          <a:p>
            <a:endParaRPr lang="en-US"/>
          </a:p>
        </p:txBody>
      </p:sp>
      <p:sp>
        <p:nvSpPr>
          <p:cNvPr id="246806" name="Rectangle 22"/>
          <p:cNvSpPr>
            <a:spLocks noChangeArrowheads="1"/>
          </p:cNvSpPr>
          <p:nvPr/>
        </p:nvSpPr>
        <p:spPr bwMode="auto">
          <a:xfrm>
            <a:off x="6732588" y="1628775"/>
            <a:ext cx="215900" cy="2159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46807" name="Rectangle 23"/>
          <p:cNvSpPr>
            <a:spLocks noChangeArrowheads="1"/>
          </p:cNvSpPr>
          <p:nvPr/>
        </p:nvSpPr>
        <p:spPr bwMode="auto">
          <a:xfrm>
            <a:off x="5076825" y="1628775"/>
            <a:ext cx="215900" cy="2159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46808" name="Rectangle 24"/>
          <p:cNvSpPr>
            <a:spLocks noChangeArrowheads="1"/>
          </p:cNvSpPr>
          <p:nvPr/>
        </p:nvSpPr>
        <p:spPr bwMode="auto">
          <a:xfrm>
            <a:off x="3635375" y="1628775"/>
            <a:ext cx="215900" cy="2159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246809" name="Rectangle 25"/>
          <p:cNvSpPr>
            <a:spLocks noChangeArrowheads="1"/>
          </p:cNvSpPr>
          <p:nvPr/>
        </p:nvSpPr>
        <p:spPr bwMode="auto">
          <a:xfrm>
            <a:off x="2195513" y="1628775"/>
            <a:ext cx="215900" cy="2159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46810" name="Line 26"/>
          <p:cNvSpPr>
            <a:spLocks noChangeShapeType="1"/>
          </p:cNvSpPr>
          <p:nvPr/>
        </p:nvSpPr>
        <p:spPr bwMode="auto">
          <a:xfrm>
            <a:off x="468313" y="1268413"/>
            <a:ext cx="0" cy="288925"/>
          </a:xfrm>
          <a:prstGeom prst="line">
            <a:avLst/>
          </a:prstGeom>
          <a:noFill/>
          <a:ln w="9525">
            <a:solidFill>
              <a:schemeClr val="tx1"/>
            </a:solidFill>
            <a:round/>
            <a:headEnd/>
            <a:tailEnd/>
          </a:ln>
        </p:spPr>
        <p:txBody>
          <a:bodyPr/>
          <a:lstStyle/>
          <a:p>
            <a:endParaRPr lang="en-US"/>
          </a:p>
        </p:txBody>
      </p:sp>
      <p:sp>
        <p:nvSpPr>
          <p:cNvPr id="246811" name="Line 27"/>
          <p:cNvSpPr>
            <a:spLocks noChangeShapeType="1"/>
          </p:cNvSpPr>
          <p:nvPr/>
        </p:nvSpPr>
        <p:spPr bwMode="auto">
          <a:xfrm>
            <a:off x="468313" y="1557338"/>
            <a:ext cx="358775" cy="0"/>
          </a:xfrm>
          <a:prstGeom prst="line">
            <a:avLst/>
          </a:prstGeom>
          <a:noFill/>
          <a:ln w="9525">
            <a:solidFill>
              <a:schemeClr val="tx1"/>
            </a:solidFill>
            <a:round/>
            <a:headEnd/>
            <a:tailEnd/>
          </a:ln>
        </p:spPr>
        <p:txBody>
          <a:bodyPr/>
          <a:lstStyle/>
          <a:p>
            <a:endParaRPr lang="en-US"/>
          </a:p>
        </p:txBody>
      </p:sp>
      <p:sp>
        <p:nvSpPr>
          <p:cNvPr id="246812" name="Line 28"/>
          <p:cNvSpPr>
            <a:spLocks noChangeShapeType="1"/>
          </p:cNvSpPr>
          <p:nvPr/>
        </p:nvSpPr>
        <p:spPr bwMode="auto">
          <a:xfrm flipV="1">
            <a:off x="827088" y="1268413"/>
            <a:ext cx="0" cy="288925"/>
          </a:xfrm>
          <a:prstGeom prst="line">
            <a:avLst/>
          </a:prstGeom>
          <a:noFill/>
          <a:ln w="9525">
            <a:solidFill>
              <a:schemeClr val="tx1"/>
            </a:solidFill>
            <a:round/>
            <a:headEnd/>
            <a:tailEnd/>
          </a:ln>
        </p:spPr>
        <p:txBody>
          <a:bodyPr/>
          <a:lstStyle/>
          <a:p>
            <a:endParaRPr lang="en-US"/>
          </a:p>
        </p:txBody>
      </p:sp>
      <p:sp>
        <p:nvSpPr>
          <p:cNvPr id="246813" name="Rectangle 29"/>
          <p:cNvSpPr>
            <a:spLocks noChangeArrowheads="1"/>
          </p:cNvSpPr>
          <p:nvPr/>
        </p:nvSpPr>
        <p:spPr bwMode="auto">
          <a:xfrm>
            <a:off x="6588125" y="2565400"/>
            <a:ext cx="215900" cy="2159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46814" name="Rectangle 30"/>
          <p:cNvSpPr>
            <a:spLocks noChangeArrowheads="1"/>
          </p:cNvSpPr>
          <p:nvPr/>
        </p:nvSpPr>
        <p:spPr bwMode="auto">
          <a:xfrm>
            <a:off x="7667625" y="2565400"/>
            <a:ext cx="215900" cy="2159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46815" name="Rectangle 31"/>
          <p:cNvSpPr>
            <a:spLocks noChangeArrowheads="1"/>
          </p:cNvSpPr>
          <p:nvPr/>
        </p:nvSpPr>
        <p:spPr bwMode="auto">
          <a:xfrm>
            <a:off x="5724525" y="2565400"/>
            <a:ext cx="215900" cy="2159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246816" name="Rectangle 32"/>
          <p:cNvSpPr>
            <a:spLocks noChangeArrowheads="1"/>
          </p:cNvSpPr>
          <p:nvPr/>
        </p:nvSpPr>
        <p:spPr bwMode="auto">
          <a:xfrm>
            <a:off x="4572000" y="2565400"/>
            <a:ext cx="215900" cy="2159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46817" name="Rectangle 33"/>
          <p:cNvSpPr>
            <a:spLocks noChangeArrowheads="1"/>
          </p:cNvSpPr>
          <p:nvPr/>
        </p:nvSpPr>
        <p:spPr bwMode="auto">
          <a:xfrm>
            <a:off x="2843213" y="2565400"/>
            <a:ext cx="215900" cy="2159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46818" name="Line 34"/>
          <p:cNvSpPr>
            <a:spLocks noChangeShapeType="1"/>
          </p:cNvSpPr>
          <p:nvPr/>
        </p:nvSpPr>
        <p:spPr bwMode="auto">
          <a:xfrm>
            <a:off x="468313" y="2349500"/>
            <a:ext cx="0" cy="288925"/>
          </a:xfrm>
          <a:prstGeom prst="line">
            <a:avLst/>
          </a:prstGeom>
          <a:noFill/>
          <a:ln w="9525">
            <a:solidFill>
              <a:schemeClr val="tx1"/>
            </a:solidFill>
            <a:round/>
            <a:headEnd/>
            <a:tailEnd/>
          </a:ln>
        </p:spPr>
        <p:txBody>
          <a:bodyPr/>
          <a:lstStyle/>
          <a:p>
            <a:endParaRPr lang="en-US"/>
          </a:p>
        </p:txBody>
      </p:sp>
      <p:sp>
        <p:nvSpPr>
          <p:cNvPr id="246819" name="Line 35"/>
          <p:cNvSpPr>
            <a:spLocks noChangeShapeType="1"/>
          </p:cNvSpPr>
          <p:nvPr/>
        </p:nvSpPr>
        <p:spPr bwMode="auto">
          <a:xfrm>
            <a:off x="468313" y="2636838"/>
            <a:ext cx="358775" cy="0"/>
          </a:xfrm>
          <a:prstGeom prst="line">
            <a:avLst/>
          </a:prstGeom>
          <a:noFill/>
          <a:ln w="9525">
            <a:solidFill>
              <a:schemeClr val="tx1"/>
            </a:solidFill>
            <a:round/>
            <a:headEnd/>
            <a:tailEnd/>
          </a:ln>
        </p:spPr>
        <p:txBody>
          <a:bodyPr/>
          <a:lstStyle/>
          <a:p>
            <a:endParaRPr lang="en-US"/>
          </a:p>
        </p:txBody>
      </p:sp>
      <p:sp>
        <p:nvSpPr>
          <p:cNvPr id="246820" name="Line 36"/>
          <p:cNvSpPr>
            <a:spLocks noChangeShapeType="1"/>
          </p:cNvSpPr>
          <p:nvPr/>
        </p:nvSpPr>
        <p:spPr bwMode="auto">
          <a:xfrm flipV="1">
            <a:off x="827088" y="2349500"/>
            <a:ext cx="0" cy="288925"/>
          </a:xfrm>
          <a:prstGeom prst="line">
            <a:avLst/>
          </a:prstGeom>
          <a:noFill/>
          <a:ln w="9525">
            <a:solidFill>
              <a:schemeClr val="tx1"/>
            </a:solidFill>
            <a:round/>
            <a:headEnd/>
            <a:tailEnd/>
          </a:ln>
        </p:spPr>
        <p:txBody>
          <a:bodyPr/>
          <a:lstStyle/>
          <a:p>
            <a:endParaRPr lang="en-US"/>
          </a:p>
        </p:txBody>
      </p:sp>
      <p:sp>
        <p:nvSpPr>
          <p:cNvPr id="246821" name="Rectangle 37"/>
          <p:cNvSpPr>
            <a:spLocks noChangeArrowheads="1"/>
          </p:cNvSpPr>
          <p:nvPr/>
        </p:nvSpPr>
        <p:spPr bwMode="auto">
          <a:xfrm>
            <a:off x="4500563" y="3429000"/>
            <a:ext cx="215900" cy="2159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46822" name="Rectangle 38"/>
          <p:cNvSpPr>
            <a:spLocks noChangeArrowheads="1"/>
          </p:cNvSpPr>
          <p:nvPr/>
        </p:nvSpPr>
        <p:spPr bwMode="auto">
          <a:xfrm>
            <a:off x="1331913" y="4005263"/>
            <a:ext cx="215900" cy="2159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246823" name="Rectangle 39"/>
          <p:cNvSpPr>
            <a:spLocks noChangeArrowheads="1"/>
          </p:cNvSpPr>
          <p:nvPr/>
        </p:nvSpPr>
        <p:spPr bwMode="auto">
          <a:xfrm>
            <a:off x="1331913" y="3429000"/>
            <a:ext cx="215900" cy="2159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46824" name="Rectangle 40"/>
          <p:cNvSpPr>
            <a:spLocks noChangeArrowheads="1"/>
          </p:cNvSpPr>
          <p:nvPr/>
        </p:nvSpPr>
        <p:spPr bwMode="auto">
          <a:xfrm>
            <a:off x="6732588" y="4005263"/>
            <a:ext cx="215900" cy="2159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46825" name="Rectangle 41"/>
          <p:cNvSpPr>
            <a:spLocks noChangeArrowheads="1"/>
          </p:cNvSpPr>
          <p:nvPr/>
        </p:nvSpPr>
        <p:spPr bwMode="auto">
          <a:xfrm>
            <a:off x="6732588" y="3429000"/>
            <a:ext cx="215900" cy="2159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246826" name="Rectangle 42"/>
          <p:cNvSpPr>
            <a:spLocks noChangeArrowheads="1"/>
          </p:cNvSpPr>
          <p:nvPr/>
        </p:nvSpPr>
        <p:spPr bwMode="auto">
          <a:xfrm>
            <a:off x="4500563" y="4005263"/>
            <a:ext cx="215900" cy="2159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46827" name="Line 43"/>
          <p:cNvSpPr>
            <a:spLocks noChangeShapeType="1"/>
          </p:cNvSpPr>
          <p:nvPr/>
        </p:nvSpPr>
        <p:spPr bwMode="auto">
          <a:xfrm>
            <a:off x="539750" y="3429000"/>
            <a:ext cx="0" cy="215900"/>
          </a:xfrm>
          <a:prstGeom prst="line">
            <a:avLst/>
          </a:prstGeom>
          <a:noFill/>
          <a:ln w="9525">
            <a:solidFill>
              <a:schemeClr val="tx1"/>
            </a:solidFill>
            <a:round/>
            <a:headEnd/>
            <a:tailEnd/>
          </a:ln>
        </p:spPr>
        <p:txBody>
          <a:bodyPr/>
          <a:lstStyle/>
          <a:p>
            <a:endParaRPr lang="en-US"/>
          </a:p>
        </p:txBody>
      </p:sp>
      <p:sp>
        <p:nvSpPr>
          <p:cNvPr id="246828" name="Line 44"/>
          <p:cNvSpPr>
            <a:spLocks noChangeShapeType="1"/>
          </p:cNvSpPr>
          <p:nvPr/>
        </p:nvSpPr>
        <p:spPr bwMode="auto">
          <a:xfrm>
            <a:off x="539750" y="3644900"/>
            <a:ext cx="287338" cy="0"/>
          </a:xfrm>
          <a:prstGeom prst="line">
            <a:avLst/>
          </a:prstGeom>
          <a:noFill/>
          <a:ln w="9525">
            <a:solidFill>
              <a:schemeClr val="tx1"/>
            </a:solidFill>
            <a:round/>
            <a:headEnd/>
            <a:tailEnd/>
          </a:ln>
        </p:spPr>
        <p:txBody>
          <a:bodyPr/>
          <a:lstStyle/>
          <a:p>
            <a:endParaRPr lang="en-US"/>
          </a:p>
        </p:txBody>
      </p:sp>
      <p:sp>
        <p:nvSpPr>
          <p:cNvPr id="246829" name="Line 45"/>
          <p:cNvSpPr>
            <a:spLocks noChangeShapeType="1"/>
          </p:cNvSpPr>
          <p:nvPr/>
        </p:nvSpPr>
        <p:spPr bwMode="auto">
          <a:xfrm flipV="1">
            <a:off x="827088" y="3429000"/>
            <a:ext cx="0" cy="215900"/>
          </a:xfrm>
          <a:prstGeom prst="line">
            <a:avLst/>
          </a:prstGeom>
          <a:noFill/>
          <a:ln w="9525">
            <a:solidFill>
              <a:schemeClr val="tx1"/>
            </a:solidFill>
            <a:round/>
            <a:headEnd/>
            <a:tailEnd/>
          </a:ln>
        </p:spPr>
        <p:txBody>
          <a:bodyPr/>
          <a:lstStyle/>
          <a:p>
            <a:endParaRPr lang="en-US"/>
          </a:p>
        </p:txBody>
      </p:sp>
      <p:sp>
        <p:nvSpPr>
          <p:cNvPr id="246830" name="Line 46"/>
          <p:cNvSpPr>
            <a:spLocks noChangeShapeType="1"/>
          </p:cNvSpPr>
          <p:nvPr/>
        </p:nvSpPr>
        <p:spPr bwMode="auto">
          <a:xfrm>
            <a:off x="539750" y="4005263"/>
            <a:ext cx="0" cy="215900"/>
          </a:xfrm>
          <a:prstGeom prst="line">
            <a:avLst/>
          </a:prstGeom>
          <a:noFill/>
          <a:ln w="9525">
            <a:solidFill>
              <a:schemeClr val="tx1"/>
            </a:solidFill>
            <a:round/>
            <a:headEnd/>
            <a:tailEnd/>
          </a:ln>
        </p:spPr>
        <p:txBody>
          <a:bodyPr/>
          <a:lstStyle/>
          <a:p>
            <a:endParaRPr lang="en-US"/>
          </a:p>
        </p:txBody>
      </p:sp>
      <p:sp>
        <p:nvSpPr>
          <p:cNvPr id="246831" name="Line 47"/>
          <p:cNvSpPr>
            <a:spLocks noChangeShapeType="1"/>
          </p:cNvSpPr>
          <p:nvPr/>
        </p:nvSpPr>
        <p:spPr bwMode="auto">
          <a:xfrm>
            <a:off x="539750" y="4221163"/>
            <a:ext cx="287338" cy="0"/>
          </a:xfrm>
          <a:prstGeom prst="line">
            <a:avLst/>
          </a:prstGeom>
          <a:noFill/>
          <a:ln w="9525">
            <a:solidFill>
              <a:schemeClr val="tx1"/>
            </a:solidFill>
            <a:round/>
            <a:headEnd/>
            <a:tailEnd/>
          </a:ln>
        </p:spPr>
        <p:txBody>
          <a:bodyPr/>
          <a:lstStyle/>
          <a:p>
            <a:endParaRPr lang="en-US"/>
          </a:p>
        </p:txBody>
      </p:sp>
      <p:sp>
        <p:nvSpPr>
          <p:cNvPr id="246832" name="Line 48"/>
          <p:cNvSpPr>
            <a:spLocks noChangeShapeType="1"/>
          </p:cNvSpPr>
          <p:nvPr/>
        </p:nvSpPr>
        <p:spPr bwMode="auto">
          <a:xfrm flipV="1">
            <a:off x="827088" y="4005263"/>
            <a:ext cx="0" cy="215900"/>
          </a:xfrm>
          <a:prstGeom prst="line">
            <a:avLst/>
          </a:prstGeom>
          <a:noFill/>
          <a:ln w="9525">
            <a:solidFill>
              <a:schemeClr val="tx1"/>
            </a:solidFill>
            <a:round/>
            <a:headEnd/>
            <a:tailEnd/>
          </a:ln>
        </p:spPr>
        <p:txBody>
          <a:bodyPr/>
          <a:lstStyle/>
          <a:p>
            <a:endParaRPr lang="en-US"/>
          </a:p>
        </p:txBody>
      </p:sp>
      <p:sp>
        <p:nvSpPr>
          <p:cNvPr id="246833" name="Line 49"/>
          <p:cNvSpPr>
            <a:spLocks noChangeShapeType="1"/>
          </p:cNvSpPr>
          <p:nvPr/>
        </p:nvSpPr>
        <p:spPr bwMode="auto">
          <a:xfrm>
            <a:off x="539750" y="3068638"/>
            <a:ext cx="287338" cy="0"/>
          </a:xfrm>
          <a:prstGeom prst="line">
            <a:avLst/>
          </a:prstGeom>
          <a:noFill/>
          <a:ln w="9525">
            <a:solidFill>
              <a:schemeClr val="tx1"/>
            </a:solidFill>
            <a:round/>
            <a:headEnd/>
            <a:tailEnd/>
          </a:ln>
        </p:spPr>
        <p:txBody>
          <a:bodyPr/>
          <a:lstStyle/>
          <a:p>
            <a:endParaRPr lang="en-US"/>
          </a:p>
        </p:txBody>
      </p:sp>
      <p:sp>
        <p:nvSpPr>
          <p:cNvPr id="246834" name="Line 50"/>
          <p:cNvSpPr>
            <a:spLocks noChangeShapeType="1"/>
          </p:cNvSpPr>
          <p:nvPr/>
        </p:nvSpPr>
        <p:spPr bwMode="auto">
          <a:xfrm>
            <a:off x="539750" y="2852738"/>
            <a:ext cx="0" cy="215900"/>
          </a:xfrm>
          <a:prstGeom prst="line">
            <a:avLst/>
          </a:prstGeom>
          <a:noFill/>
          <a:ln w="9525">
            <a:solidFill>
              <a:schemeClr val="tx1"/>
            </a:solidFill>
            <a:round/>
            <a:headEnd/>
            <a:tailEnd/>
          </a:ln>
        </p:spPr>
        <p:txBody>
          <a:bodyPr/>
          <a:lstStyle/>
          <a:p>
            <a:endParaRPr lang="en-US"/>
          </a:p>
        </p:txBody>
      </p:sp>
      <p:sp>
        <p:nvSpPr>
          <p:cNvPr id="246835" name="Line 51"/>
          <p:cNvSpPr>
            <a:spLocks noChangeShapeType="1"/>
          </p:cNvSpPr>
          <p:nvPr/>
        </p:nvSpPr>
        <p:spPr bwMode="auto">
          <a:xfrm>
            <a:off x="827088" y="2852738"/>
            <a:ext cx="0" cy="215900"/>
          </a:xfrm>
          <a:prstGeom prst="line">
            <a:avLst/>
          </a:prstGeom>
          <a:noFill/>
          <a:ln w="9525">
            <a:solidFill>
              <a:schemeClr val="tx1"/>
            </a:solidFill>
            <a:round/>
            <a:headEnd/>
            <a:tailEnd/>
          </a:ln>
        </p:spPr>
        <p:txBody>
          <a:bodyPr/>
          <a:lstStyle/>
          <a:p>
            <a:endParaRPr lang="en-US"/>
          </a:p>
        </p:txBody>
      </p:sp>
      <p:sp>
        <p:nvSpPr>
          <p:cNvPr id="246836" name="Rectangle 52"/>
          <p:cNvSpPr>
            <a:spLocks noChangeArrowheads="1"/>
          </p:cNvSpPr>
          <p:nvPr/>
        </p:nvSpPr>
        <p:spPr bwMode="auto">
          <a:xfrm>
            <a:off x="6732588" y="4652963"/>
            <a:ext cx="215900" cy="2159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246837" name="Rectangle 53"/>
          <p:cNvSpPr>
            <a:spLocks noChangeArrowheads="1"/>
          </p:cNvSpPr>
          <p:nvPr/>
        </p:nvSpPr>
        <p:spPr bwMode="auto">
          <a:xfrm>
            <a:off x="4140200" y="4652963"/>
            <a:ext cx="215900" cy="2159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46838" name="Rectangle 54"/>
          <p:cNvSpPr>
            <a:spLocks noChangeArrowheads="1"/>
          </p:cNvSpPr>
          <p:nvPr/>
        </p:nvSpPr>
        <p:spPr bwMode="auto">
          <a:xfrm>
            <a:off x="6732588" y="5229225"/>
            <a:ext cx="215900" cy="2159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46839" name="Rectangle 55"/>
          <p:cNvSpPr>
            <a:spLocks noChangeArrowheads="1"/>
          </p:cNvSpPr>
          <p:nvPr/>
        </p:nvSpPr>
        <p:spPr bwMode="auto">
          <a:xfrm>
            <a:off x="4140200" y="5229225"/>
            <a:ext cx="215900" cy="2159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46840" name="Rectangle 56"/>
          <p:cNvSpPr>
            <a:spLocks noChangeArrowheads="1"/>
          </p:cNvSpPr>
          <p:nvPr/>
        </p:nvSpPr>
        <p:spPr bwMode="auto">
          <a:xfrm>
            <a:off x="1331913" y="5229225"/>
            <a:ext cx="215900" cy="2159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46841" name="Rectangle 57"/>
          <p:cNvSpPr>
            <a:spLocks noChangeArrowheads="1"/>
          </p:cNvSpPr>
          <p:nvPr/>
        </p:nvSpPr>
        <p:spPr bwMode="auto">
          <a:xfrm>
            <a:off x="1331913" y="4652963"/>
            <a:ext cx="215900" cy="2159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246842" name="Line 58"/>
          <p:cNvSpPr>
            <a:spLocks noChangeShapeType="1"/>
          </p:cNvSpPr>
          <p:nvPr/>
        </p:nvSpPr>
        <p:spPr bwMode="auto">
          <a:xfrm>
            <a:off x="539750" y="5805488"/>
            <a:ext cx="0" cy="215900"/>
          </a:xfrm>
          <a:prstGeom prst="line">
            <a:avLst/>
          </a:prstGeom>
          <a:noFill/>
          <a:ln w="9525">
            <a:solidFill>
              <a:schemeClr val="tx1"/>
            </a:solidFill>
            <a:round/>
            <a:headEnd/>
            <a:tailEnd/>
          </a:ln>
        </p:spPr>
        <p:txBody>
          <a:bodyPr/>
          <a:lstStyle/>
          <a:p>
            <a:endParaRPr lang="en-US"/>
          </a:p>
        </p:txBody>
      </p:sp>
      <p:sp>
        <p:nvSpPr>
          <p:cNvPr id="246843" name="Line 59"/>
          <p:cNvSpPr>
            <a:spLocks noChangeShapeType="1"/>
          </p:cNvSpPr>
          <p:nvPr/>
        </p:nvSpPr>
        <p:spPr bwMode="auto">
          <a:xfrm>
            <a:off x="539750" y="4581525"/>
            <a:ext cx="0" cy="215900"/>
          </a:xfrm>
          <a:prstGeom prst="line">
            <a:avLst/>
          </a:prstGeom>
          <a:noFill/>
          <a:ln w="9525">
            <a:solidFill>
              <a:schemeClr val="tx1"/>
            </a:solidFill>
            <a:round/>
            <a:headEnd/>
            <a:tailEnd/>
          </a:ln>
        </p:spPr>
        <p:txBody>
          <a:bodyPr/>
          <a:lstStyle/>
          <a:p>
            <a:endParaRPr lang="en-US"/>
          </a:p>
        </p:txBody>
      </p:sp>
      <p:sp>
        <p:nvSpPr>
          <p:cNvPr id="246844" name="Line 60"/>
          <p:cNvSpPr>
            <a:spLocks noChangeShapeType="1"/>
          </p:cNvSpPr>
          <p:nvPr/>
        </p:nvSpPr>
        <p:spPr bwMode="auto">
          <a:xfrm>
            <a:off x="539750" y="5157788"/>
            <a:ext cx="0" cy="215900"/>
          </a:xfrm>
          <a:prstGeom prst="line">
            <a:avLst/>
          </a:prstGeom>
          <a:noFill/>
          <a:ln w="9525">
            <a:solidFill>
              <a:schemeClr val="tx1"/>
            </a:solidFill>
            <a:round/>
            <a:headEnd/>
            <a:tailEnd/>
          </a:ln>
        </p:spPr>
        <p:txBody>
          <a:bodyPr/>
          <a:lstStyle/>
          <a:p>
            <a:endParaRPr lang="en-US"/>
          </a:p>
        </p:txBody>
      </p:sp>
      <p:sp>
        <p:nvSpPr>
          <p:cNvPr id="246845" name="Line 61"/>
          <p:cNvSpPr>
            <a:spLocks noChangeShapeType="1"/>
          </p:cNvSpPr>
          <p:nvPr/>
        </p:nvSpPr>
        <p:spPr bwMode="auto">
          <a:xfrm>
            <a:off x="539750" y="4797425"/>
            <a:ext cx="287338" cy="0"/>
          </a:xfrm>
          <a:prstGeom prst="line">
            <a:avLst/>
          </a:prstGeom>
          <a:noFill/>
          <a:ln w="9525">
            <a:solidFill>
              <a:schemeClr val="tx1"/>
            </a:solidFill>
            <a:round/>
            <a:headEnd/>
            <a:tailEnd/>
          </a:ln>
        </p:spPr>
        <p:txBody>
          <a:bodyPr/>
          <a:lstStyle/>
          <a:p>
            <a:endParaRPr lang="en-US"/>
          </a:p>
        </p:txBody>
      </p:sp>
      <p:sp>
        <p:nvSpPr>
          <p:cNvPr id="246846" name="Line 62"/>
          <p:cNvSpPr>
            <a:spLocks noChangeShapeType="1"/>
          </p:cNvSpPr>
          <p:nvPr/>
        </p:nvSpPr>
        <p:spPr bwMode="auto">
          <a:xfrm>
            <a:off x="539750" y="5373688"/>
            <a:ext cx="287338" cy="0"/>
          </a:xfrm>
          <a:prstGeom prst="line">
            <a:avLst/>
          </a:prstGeom>
          <a:noFill/>
          <a:ln w="9525">
            <a:solidFill>
              <a:schemeClr val="tx1"/>
            </a:solidFill>
            <a:round/>
            <a:headEnd/>
            <a:tailEnd/>
          </a:ln>
        </p:spPr>
        <p:txBody>
          <a:bodyPr/>
          <a:lstStyle/>
          <a:p>
            <a:endParaRPr lang="en-US"/>
          </a:p>
        </p:txBody>
      </p:sp>
      <p:sp>
        <p:nvSpPr>
          <p:cNvPr id="246847" name="Line 63"/>
          <p:cNvSpPr>
            <a:spLocks noChangeShapeType="1"/>
          </p:cNvSpPr>
          <p:nvPr/>
        </p:nvSpPr>
        <p:spPr bwMode="auto">
          <a:xfrm>
            <a:off x="539750" y="6021388"/>
            <a:ext cx="287338" cy="0"/>
          </a:xfrm>
          <a:prstGeom prst="line">
            <a:avLst/>
          </a:prstGeom>
          <a:noFill/>
          <a:ln w="9525">
            <a:solidFill>
              <a:schemeClr val="tx1"/>
            </a:solidFill>
            <a:round/>
            <a:headEnd/>
            <a:tailEnd/>
          </a:ln>
        </p:spPr>
        <p:txBody>
          <a:bodyPr/>
          <a:lstStyle/>
          <a:p>
            <a:endParaRPr lang="en-US"/>
          </a:p>
        </p:txBody>
      </p:sp>
      <p:sp>
        <p:nvSpPr>
          <p:cNvPr id="246848" name="Line 64"/>
          <p:cNvSpPr>
            <a:spLocks noChangeShapeType="1"/>
          </p:cNvSpPr>
          <p:nvPr/>
        </p:nvSpPr>
        <p:spPr bwMode="auto">
          <a:xfrm flipV="1">
            <a:off x="827088" y="5157788"/>
            <a:ext cx="0" cy="215900"/>
          </a:xfrm>
          <a:prstGeom prst="line">
            <a:avLst/>
          </a:prstGeom>
          <a:noFill/>
          <a:ln w="9525">
            <a:solidFill>
              <a:schemeClr val="tx1"/>
            </a:solidFill>
            <a:round/>
            <a:headEnd/>
            <a:tailEnd/>
          </a:ln>
        </p:spPr>
        <p:txBody>
          <a:bodyPr/>
          <a:lstStyle/>
          <a:p>
            <a:endParaRPr lang="en-US"/>
          </a:p>
        </p:txBody>
      </p:sp>
      <p:sp>
        <p:nvSpPr>
          <p:cNvPr id="246849" name="Line 65"/>
          <p:cNvSpPr>
            <a:spLocks noChangeShapeType="1"/>
          </p:cNvSpPr>
          <p:nvPr/>
        </p:nvSpPr>
        <p:spPr bwMode="auto">
          <a:xfrm flipV="1">
            <a:off x="827088" y="5805488"/>
            <a:ext cx="0" cy="215900"/>
          </a:xfrm>
          <a:prstGeom prst="line">
            <a:avLst/>
          </a:prstGeom>
          <a:noFill/>
          <a:ln w="9525">
            <a:solidFill>
              <a:schemeClr val="tx1"/>
            </a:solidFill>
            <a:round/>
            <a:headEnd/>
            <a:tailEnd/>
          </a:ln>
        </p:spPr>
        <p:txBody>
          <a:bodyPr/>
          <a:lstStyle/>
          <a:p>
            <a:endParaRPr lang="en-US"/>
          </a:p>
        </p:txBody>
      </p:sp>
      <p:sp>
        <p:nvSpPr>
          <p:cNvPr id="246850" name="Line 66"/>
          <p:cNvSpPr>
            <a:spLocks noChangeShapeType="1"/>
          </p:cNvSpPr>
          <p:nvPr/>
        </p:nvSpPr>
        <p:spPr bwMode="auto">
          <a:xfrm flipV="1">
            <a:off x="827088" y="4581525"/>
            <a:ext cx="0" cy="215900"/>
          </a:xfrm>
          <a:prstGeom prst="line">
            <a:avLst/>
          </a:prstGeom>
          <a:noFill/>
          <a:ln w="9525">
            <a:solidFill>
              <a:schemeClr val="tx1"/>
            </a:solidFill>
            <a:round/>
            <a:headEnd/>
            <a:tailEnd/>
          </a:ln>
        </p:spPr>
        <p:txBody>
          <a:bodyPr/>
          <a:lstStyle/>
          <a:p>
            <a:endParaRPr lang="en-US"/>
          </a:p>
        </p:txBody>
      </p:sp>
    </p:spTree>
  </p:cSld>
  <p:clrMapOvr>
    <a:masterClrMapping/>
  </p:clrMapOvr>
  <p:transition/>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بازبيني و کدگذاري اطلاعات گردآوري شده</a:t>
            </a:r>
            <a:endParaRPr lang="en-US" dirty="0" smtClean="0">
              <a:solidFill>
                <a:schemeClr val="accent1">
                  <a:tint val="3000"/>
                  <a:alpha val="95000"/>
                </a:schemeClr>
              </a:solidFill>
            </a:endParaRPr>
          </a:p>
        </p:txBody>
      </p:sp>
      <p:sp>
        <p:nvSpPr>
          <p:cNvPr id="247811" name="Rectangle 3"/>
          <p:cNvSpPr>
            <a:spLocks noGrp="1" noChangeArrowheads="1"/>
          </p:cNvSpPr>
          <p:nvPr>
            <p:ph idx="1"/>
          </p:nvPr>
        </p:nvSpPr>
        <p:spPr>
          <a:xfrm>
            <a:off x="457200" y="1989138"/>
            <a:ext cx="8229600" cy="4137025"/>
          </a:xfrm>
        </p:spPr>
        <p:txBody>
          <a:bodyPr/>
          <a:lstStyle/>
          <a:p>
            <a:pPr algn="justLow" rtl="1">
              <a:lnSpc>
                <a:spcPct val="90000"/>
              </a:lnSpc>
              <a:buFont typeface="Wingdings" pitchFamily="2" charset="2"/>
              <a:buNone/>
            </a:pPr>
            <a:r>
              <a:rPr lang="fa-IR" smtClean="0"/>
              <a:t>پس از آنکه ابزار گردآوري اطلاعات جمع آوري شد محقق بايد کار بازبيني و کنترل آن را انجام دهد . براي اين کار يا خودش رأساً اقدام مي کند يا از وجود افراد ديگري که به آنها آموزش داده استفاده مي کند .</a:t>
            </a:r>
          </a:p>
          <a:p>
            <a:pPr algn="justLow" rtl="1">
              <a:lnSpc>
                <a:spcPct val="90000"/>
              </a:lnSpc>
              <a:buFont typeface="Wingdings" pitchFamily="2" charset="2"/>
              <a:buNone/>
            </a:pPr>
            <a:endParaRPr lang="fa-IR" smtClean="0"/>
          </a:p>
          <a:p>
            <a:pPr algn="justLow" rtl="1">
              <a:lnSpc>
                <a:spcPct val="90000"/>
              </a:lnSpc>
              <a:buFont typeface="Wingdings" pitchFamily="2" charset="2"/>
              <a:buNone/>
            </a:pPr>
            <a:r>
              <a:rPr lang="fa-IR" smtClean="0"/>
              <a:t>هدف اصلي مرحله بازبيني و کنترل :</a:t>
            </a:r>
          </a:p>
          <a:p>
            <a:pPr algn="justLow" rtl="1">
              <a:lnSpc>
                <a:spcPct val="90000"/>
              </a:lnSpc>
              <a:buFont typeface="Wingdings" pitchFamily="2" charset="2"/>
              <a:buNone/>
            </a:pPr>
            <a:r>
              <a:rPr lang="fa-IR" smtClean="0"/>
              <a:t>اطمينان از حسن اجراي عمليات ميداني و اعمال اصلاحات لازم.</a:t>
            </a:r>
          </a:p>
          <a:p>
            <a:pPr algn="justLow" rtl="1">
              <a:lnSpc>
                <a:spcPct val="90000"/>
              </a:lnSpc>
              <a:buFont typeface="Wingdings" pitchFamily="2" charset="2"/>
              <a:buNone/>
            </a:pPr>
            <a:endParaRPr lang="en-US" smtClean="0"/>
          </a:p>
        </p:txBody>
      </p:sp>
    </p:spTree>
  </p:cSld>
  <p:clrMapOvr>
    <a:masterClrMapping/>
  </p:clrMapOvr>
  <p:transition/>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انواع روشهاي استخراج داده:</a:t>
            </a:r>
            <a:endParaRPr lang="en-US" dirty="0" smtClean="0">
              <a:solidFill>
                <a:schemeClr val="accent1">
                  <a:tint val="3000"/>
                  <a:alpha val="95000"/>
                </a:schemeClr>
              </a:solidFill>
            </a:endParaRPr>
          </a:p>
        </p:txBody>
      </p:sp>
      <p:sp>
        <p:nvSpPr>
          <p:cNvPr id="248835" name="Rectangle 3"/>
          <p:cNvSpPr>
            <a:spLocks noGrp="1" noChangeArrowheads="1"/>
          </p:cNvSpPr>
          <p:nvPr>
            <p:ph idx="1"/>
          </p:nvPr>
        </p:nvSpPr>
        <p:spPr>
          <a:xfrm>
            <a:off x="457200" y="1989138"/>
            <a:ext cx="8229600" cy="4137025"/>
          </a:xfrm>
        </p:spPr>
        <p:txBody>
          <a:bodyPr/>
          <a:lstStyle/>
          <a:p>
            <a:pPr algn="justLow" rtl="1">
              <a:buFont typeface="Wingdings" pitchFamily="2" charset="2"/>
              <a:buNone/>
            </a:pPr>
            <a:endParaRPr lang="fa-IR" smtClean="0"/>
          </a:p>
          <a:p>
            <a:pPr algn="justLow" rtl="1">
              <a:buFontTx/>
              <a:buChar char="-"/>
            </a:pPr>
            <a:r>
              <a:rPr lang="fa-IR" smtClean="0"/>
              <a:t>استخراج داده ها به شيوه دستي</a:t>
            </a:r>
          </a:p>
          <a:p>
            <a:pPr algn="justLow" rtl="1">
              <a:buFontTx/>
              <a:buChar char="-"/>
            </a:pPr>
            <a:r>
              <a:rPr lang="fa-IR" smtClean="0"/>
              <a:t>استخراج داده ها به شيوه ماشيني</a:t>
            </a:r>
            <a:endParaRPr lang="en-US" smtClean="0"/>
          </a:p>
        </p:txBody>
      </p:sp>
    </p:spTree>
  </p:cSld>
  <p:clrMapOvr>
    <a:masterClrMapping/>
  </p:clrMapOvr>
  <p:transition/>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استخراج داده ها به شيوه دستي</a:t>
            </a:r>
            <a:endParaRPr lang="en-US" dirty="0" smtClean="0">
              <a:solidFill>
                <a:schemeClr val="accent1">
                  <a:tint val="3000"/>
                  <a:alpha val="95000"/>
                </a:schemeClr>
              </a:solidFill>
            </a:endParaRPr>
          </a:p>
        </p:txBody>
      </p:sp>
      <p:sp>
        <p:nvSpPr>
          <p:cNvPr id="249859" name="Rectangle 3"/>
          <p:cNvSpPr>
            <a:spLocks noGrp="1" noChangeArrowheads="1"/>
          </p:cNvSpPr>
          <p:nvPr>
            <p:ph idx="1"/>
          </p:nvPr>
        </p:nvSpPr>
        <p:spPr/>
        <p:txBody>
          <a:bodyPr/>
          <a:lstStyle/>
          <a:p>
            <a:pPr algn="justLow" rtl="1">
              <a:lnSpc>
                <a:spcPct val="90000"/>
              </a:lnSpc>
              <a:buFont typeface="Wingdings" pitchFamily="2" charset="2"/>
              <a:buNone/>
            </a:pPr>
            <a:r>
              <a:rPr lang="fa-IR" smtClean="0"/>
              <a:t>در اين روش محقق يا محققان براي هر يک از سؤالات پرسشنامه ها جداول ويژه اي در نظر گرفته، تک تک سؤالها و پاسخها را در تمامي پرسشنامه ها بررسي نموده ، پاسخها را به آنها منتقل نمايند و در پايان فراواني و جدول توزيع مربوط به هر يک از آنها را تنظيم مي کنند.</a:t>
            </a:r>
          </a:p>
          <a:p>
            <a:pPr algn="justLow" rtl="1">
              <a:lnSpc>
                <a:spcPct val="90000"/>
              </a:lnSpc>
              <a:buFont typeface="Wingdings" pitchFamily="2" charset="2"/>
              <a:buNone/>
            </a:pPr>
            <a:endParaRPr lang="fa-IR" smtClean="0"/>
          </a:p>
          <a:p>
            <a:pPr algn="justLow" rtl="1">
              <a:lnSpc>
                <a:spcPct val="90000"/>
              </a:lnSpc>
              <a:buFont typeface="Wingdings" pitchFamily="2" charset="2"/>
              <a:buNone/>
            </a:pPr>
            <a:r>
              <a:rPr lang="fa-IR" smtClean="0"/>
              <a:t>                           سؤالات باز</a:t>
            </a:r>
          </a:p>
          <a:p>
            <a:pPr algn="justLow" rtl="1">
              <a:lnSpc>
                <a:spcPct val="90000"/>
              </a:lnSpc>
              <a:buFont typeface="Wingdings" pitchFamily="2" charset="2"/>
              <a:buNone/>
            </a:pPr>
            <a:r>
              <a:rPr lang="fa-IR" smtClean="0"/>
              <a:t>انواع سؤالات     </a:t>
            </a:r>
          </a:p>
          <a:p>
            <a:pPr algn="justLow" rtl="1">
              <a:lnSpc>
                <a:spcPct val="90000"/>
              </a:lnSpc>
              <a:buFont typeface="Wingdings" pitchFamily="2" charset="2"/>
              <a:buNone/>
            </a:pPr>
            <a:r>
              <a:rPr lang="fa-IR" smtClean="0"/>
              <a:t>                           سؤالات بسته </a:t>
            </a:r>
            <a:endParaRPr lang="en-US" smtClean="0"/>
          </a:p>
        </p:txBody>
      </p:sp>
      <p:sp>
        <p:nvSpPr>
          <p:cNvPr id="249860" name="AutoShape 4"/>
          <p:cNvSpPr>
            <a:spLocks/>
          </p:cNvSpPr>
          <p:nvPr/>
        </p:nvSpPr>
        <p:spPr bwMode="auto">
          <a:xfrm>
            <a:off x="5867400" y="4508500"/>
            <a:ext cx="217488" cy="1441450"/>
          </a:xfrm>
          <a:prstGeom prst="rightBrace">
            <a:avLst>
              <a:gd name="adj1" fmla="val 55231"/>
              <a:gd name="adj2" fmla="val 50000"/>
            </a:avLst>
          </a:prstGeom>
          <a:noFill/>
          <a:ln w="9525">
            <a:solidFill>
              <a:schemeClr val="tx1"/>
            </a:solidFill>
            <a:round/>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Rot="1" noChangeArrowheads="1"/>
          </p:cNvSpPr>
          <p:nvPr>
            <p:ph type="title"/>
          </p:nvPr>
        </p:nvSpPr>
        <p:spPr/>
        <p:txBody>
          <a:bodyPr rtlCol="0">
            <a:normAutofit/>
          </a:bodyPr>
          <a:lstStyle/>
          <a:p>
            <a:pPr fontAlgn="auto">
              <a:spcAft>
                <a:spcPts val="0"/>
              </a:spcAft>
              <a:defRPr/>
            </a:pPr>
            <a:r>
              <a:rPr lang="fa-IR" sz="4000" dirty="0" smtClean="0">
                <a:solidFill>
                  <a:schemeClr val="accent1">
                    <a:tint val="3000"/>
                    <a:alpha val="95000"/>
                  </a:schemeClr>
                </a:solidFill>
              </a:rPr>
              <a:t>نکات مورد توجه محقق در امر خلاصه سازي پاسخها</a:t>
            </a:r>
            <a:endParaRPr lang="en-US" sz="4000" dirty="0" smtClean="0">
              <a:solidFill>
                <a:schemeClr val="accent1">
                  <a:tint val="3000"/>
                  <a:alpha val="95000"/>
                </a:schemeClr>
              </a:solidFill>
            </a:endParaRPr>
          </a:p>
        </p:txBody>
      </p:sp>
      <p:sp>
        <p:nvSpPr>
          <p:cNvPr id="250883" name="Rectangle 3"/>
          <p:cNvSpPr>
            <a:spLocks noGrp="1" noChangeArrowheads="1"/>
          </p:cNvSpPr>
          <p:nvPr>
            <p:ph idx="1"/>
          </p:nvPr>
        </p:nvSpPr>
        <p:spPr>
          <a:xfrm>
            <a:off x="457200" y="2060575"/>
            <a:ext cx="8229600" cy="4065588"/>
          </a:xfrm>
        </p:spPr>
        <p:txBody>
          <a:bodyPr/>
          <a:lstStyle/>
          <a:p>
            <a:pPr algn="justLow" rtl="1">
              <a:buFont typeface="Wingdings" pitchFamily="2" charset="2"/>
              <a:buNone/>
            </a:pPr>
            <a:r>
              <a:rPr lang="fa-IR" smtClean="0"/>
              <a:t>1. توجه به هدف و فرضيه ها و سؤالات ويژه تحقيق و حذف پاسخهاي غير مربوط</a:t>
            </a:r>
          </a:p>
          <a:p>
            <a:pPr algn="justLow" rtl="1">
              <a:buFont typeface="Wingdings" pitchFamily="2" charset="2"/>
              <a:buNone/>
            </a:pPr>
            <a:r>
              <a:rPr lang="fa-IR" smtClean="0"/>
              <a:t>2. تمايز پاسخهاي خلاصه شده از يکديگر</a:t>
            </a:r>
          </a:p>
          <a:p>
            <a:pPr algn="justLow" rtl="1">
              <a:buFont typeface="Wingdings" pitchFamily="2" charset="2"/>
              <a:buNone/>
            </a:pPr>
            <a:r>
              <a:rPr lang="fa-IR" smtClean="0"/>
              <a:t>3. عنوان کلي تر بايد دربرگيرنده عناوين جزئي تر باشد</a:t>
            </a:r>
          </a:p>
          <a:p>
            <a:pPr algn="justLow" rtl="1">
              <a:buFont typeface="Wingdings" pitchFamily="2" charset="2"/>
              <a:buNone/>
            </a:pPr>
            <a:r>
              <a:rPr lang="fa-IR" smtClean="0"/>
              <a:t>4. گزينش عناوين کلي نبايد وسيع و فراگير باشد</a:t>
            </a:r>
          </a:p>
          <a:p>
            <a:pPr algn="justLow" rtl="1">
              <a:buFont typeface="Wingdings" pitchFamily="2" charset="2"/>
              <a:buNone/>
            </a:pPr>
            <a:r>
              <a:rPr lang="fa-IR" smtClean="0"/>
              <a:t>5. جمع کردن فراوانيهاي عناوين جزئي و در نظر گرفتن مجموع به عنوان فراواني عنوان کلي</a:t>
            </a:r>
            <a:endParaRPr lang="en-US" smtClean="0"/>
          </a:p>
        </p:txBody>
      </p:sp>
    </p:spTree>
  </p:cSld>
  <p:clrMapOvr>
    <a:masterClrMapping/>
  </p:clrMapOvr>
  <p:transition/>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idx="1"/>
          </p:nvPr>
        </p:nvSpPr>
        <p:spPr>
          <a:xfrm>
            <a:off x="457200" y="476250"/>
            <a:ext cx="8229600" cy="5649913"/>
          </a:xfrm>
        </p:spPr>
        <p:txBody>
          <a:bodyPr/>
          <a:lstStyle/>
          <a:p>
            <a:pPr algn="justLow" rtl="1">
              <a:buFont typeface="Wingdings" pitchFamily="2" charset="2"/>
              <a:buNone/>
            </a:pPr>
            <a:r>
              <a:rPr lang="fa-IR" sz="2400" smtClean="0"/>
              <a:t>جدول11 استخراج پاسخ سؤالات باز</a:t>
            </a:r>
          </a:p>
          <a:p>
            <a:pPr algn="justLow" rtl="1">
              <a:buFont typeface="Wingdings" pitchFamily="2" charset="2"/>
              <a:buNone/>
            </a:pPr>
            <a:endParaRPr lang="fa-IR" sz="2400" smtClean="0"/>
          </a:p>
          <a:p>
            <a:pPr algn="justLow" rtl="1">
              <a:buFont typeface="Wingdings" pitchFamily="2" charset="2"/>
              <a:buNone/>
            </a:pPr>
            <a:r>
              <a:rPr lang="fa-IR" sz="2000" smtClean="0"/>
              <a:t>سؤوال شماره ........</a:t>
            </a:r>
          </a:p>
          <a:p>
            <a:pPr algn="justLow" rtl="1">
              <a:buFont typeface="Wingdings" pitchFamily="2" charset="2"/>
              <a:buNone/>
            </a:pPr>
            <a:endParaRPr lang="en-US" sz="2000" smtClean="0"/>
          </a:p>
        </p:txBody>
      </p:sp>
      <p:graphicFrame>
        <p:nvGraphicFramePr>
          <p:cNvPr id="250883" name="Group 3"/>
          <p:cNvGraphicFramePr>
            <a:graphicFrameLocks noGrp="1"/>
          </p:cNvGraphicFramePr>
          <p:nvPr/>
        </p:nvGraphicFramePr>
        <p:xfrm>
          <a:off x="395288" y="1844675"/>
          <a:ext cx="8137525" cy="3725863"/>
        </p:xfrm>
        <a:graphic>
          <a:graphicData uri="http://schemas.openxmlformats.org/drawingml/2006/table">
            <a:tbl>
              <a:tblPr/>
              <a:tblGrid>
                <a:gridCol w="1296987"/>
                <a:gridCol w="935038"/>
                <a:gridCol w="1873250"/>
                <a:gridCol w="3024187"/>
                <a:gridCol w="1008063"/>
              </a:tblGrid>
              <a:tr h="6477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درصد توزيع</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فراواني</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شماره پرسشنامه ها</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شرح پاسخهاي مربوط به سؤال شماره</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رديف</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241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a:xfrm>
            <a:off x="684213" y="333375"/>
            <a:ext cx="8459787" cy="1008063"/>
          </a:xfrm>
        </p:spPr>
        <p:txBody>
          <a:bodyPr/>
          <a:lstStyle/>
          <a:p>
            <a:r>
              <a:rPr lang="fa-IR" sz="5400" smtClean="0"/>
              <a:t>مرحله سوم :تجزيه و تحليل اطلاعات</a:t>
            </a:r>
            <a:endParaRPr lang="en-US" sz="5400" smtClean="0"/>
          </a:p>
        </p:txBody>
      </p:sp>
      <p:sp>
        <p:nvSpPr>
          <p:cNvPr id="31747" name="Rectangle 3"/>
          <p:cNvSpPr>
            <a:spLocks noGrp="1" noChangeArrowheads="1"/>
          </p:cNvSpPr>
          <p:nvPr>
            <p:ph type="subTitle" idx="1"/>
          </p:nvPr>
        </p:nvSpPr>
        <p:spPr>
          <a:xfrm>
            <a:off x="1371600" y="1773238"/>
            <a:ext cx="6400800" cy="3865562"/>
          </a:xfrm>
        </p:spPr>
        <p:txBody>
          <a:bodyPr rtlCol="0">
            <a:normAutofit/>
          </a:bodyPr>
          <a:lstStyle/>
          <a:p>
            <a:pPr fontAlgn="auto">
              <a:lnSpc>
                <a:spcPct val="130000"/>
              </a:lnSpc>
              <a:spcAft>
                <a:spcPts val="0"/>
              </a:spcAft>
              <a:buFont typeface="Arial" pitchFamily="34" charset="0"/>
              <a:buNone/>
              <a:defRPr/>
            </a:pPr>
            <a:r>
              <a:rPr lang="fa-IR" smtClean="0"/>
              <a:t>محقق براي شناسايي ويژگيهاي پديده مورد مطالعه از شاخص هاي گرايش به مرکز مثل ميانگين ,ميانه,مد و... و شاخص هاي پراکندگي مانند انحراف معيار و واريانس و ... استفاده نمايد.</a:t>
            </a:r>
            <a:endParaRPr lang="en-US" smtClean="0"/>
          </a:p>
        </p:txBody>
      </p:sp>
    </p:spTree>
  </p:cSld>
  <p:clrMapOvr>
    <a:masterClrMapping/>
  </p:clrMapOvr>
  <p:transition/>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Rot="1" noChangeArrowheads="1"/>
          </p:cNvSpPr>
          <p:nvPr>
            <p:ph type="title"/>
          </p:nvPr>
        </p:nvSpPr>
        <p:spPr/>
        <p:txBody>
          <a:bodyPr rtlCol="0">
            <a:normAutofit/>
          </a:bodyPr>
          <a:lstStyle/>
          <a:p>
            <a:pPr fontAlgn="auto">
              <a:spcAft>
                <a:spcPts val="0"/>
              </a:spcAft>
              <a:defRPr/>
            </a:pPr>
            <a:r>
              <a:rPr lang="fa-IR" sz="3600" dirty="0" smtClean="0">
                <a:solidFill>
                  <a:schemeClr val="accent1">
                    <a:tint val="3000"/>
                    <a:alpha val="95000"/>
                  </a:schemeClr>
                </a:solidFill>
              </a:rPr>
              <a:t>نمونه هايي از جدولهاي استخراج پاسخ سؤالات بسته</a:t>
            </a:r>
            <a:endParaRPr lang="en-US" sz="3600" dirty="0" smtClean="0">
              <a:solidFill>
                <a:schemeClr val="accent1">
                  <a:tint val="3000"/>
                  <a:alpha val="95000"/>
                </a:schemeClr>
              </a:solidFill>
            </a:endParaRPr>
          </a:p>
        </p:txBody>
      </p:sp>
      <p:sp>
        <p:nvSpPr>
          <p:cNvPr id="252931" name="Rectangle 3"/>
          <p:cNvSpPr>
            <a:spLocks noGrp="1" noChangeArrowheads="1"/>
          </p:cNvSpPr>
          <p:nvPr>
            <p:ph idx="1"/>
          </p:nvPr>
        </p:nvSpPr>
        <p:spPr/>
        <p:txBody>
          <a:bodyPr/>
          <a:lstStyle/>
          <a:p>
            <a:pPr algn="r" rtl="1">
              <a:buFont typeface="Wingdings" pitchFamily="2" charset="2"/>
              <a:buNone/>
            </a:pPr>
            <a:r>
              <a:rPr lang="fa-IR" sz="2400" smtClean="0"/>
              <a:t>جدول 12 نمونه استخراج مرحله اول پاسخهاي سؤالات دو گزينه اي</a:t>
            </a:r>
          </a:p>
          <a:p>
            <a:pPr algn="r" rtl="1">
              <a:buFont typeface="Wingdings" pitchFamily="2" charset="2"/>
              <a:buNone/>
            </a:pPr>
            <a:endParaRPr lang="fa-IR" sz="2400" smtClean="0"/>
          </a:p>
          <a:p>
            <a:pPr algn="r" rtl="1">
              <a:buFont typeface="Wingdings" pitchFamily="2" charset="2"/>
              <a:buNone/>
            </a:pPr>
            <a:endParaRPr lang="en-US" sz="2400" smtClean="0"/>
          </a:p>
        </p:txBody>
      </p:sp>
      <p:graphicFrame>
        <p:nvGraphicFramePr>
          <p:cNvPr id="251908" name="Group 4"/>
          <p:cNvGraphicFramePr>
            <a:graphicFrameLocks noGrp="1"/>
          </p:cNvGraphicFramePr>
          <p:nvPr/>
        </p:nvGraphicFramePr>
        <p:xfrm>
          <a:off x="468313" y="2349500"/>
          <a:ext cx="8064500" cy="2824163"/>
        </p:xfrm>
        <a:graphic>
          <a:graphicData uri="http://schemas.openxmlformats.org/drawingml/2006/table">
            <a:tbl>
              <a:tblPr/>
              <a:tblGrid>
                <a:gridCol w="1366837"/>
                <a:gridCol w="1441450"/>
                <a:gridCol w="3671888"/>
                <a:gridCol w="1584325"/>
              </a:tblGrid>
              <a:tr h="7921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خير</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بلي</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شرح سؤال</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شماره سؤال</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32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آيا سواد داريد ؟</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آيا شاغل هستيد ؟</a:t>
                      </a: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2</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52949" name="Line 21"/>
          <p:cNvSpPr>
            <a:spLocks noChangeShapeType="1"/>
          </p:cNvSpPr>
          <p:nvPr/>
        </p:nvSpPr>
        <p:spPr bwMode="auto">
          <a:xfrm>
            <a:off x="827088" y="3789363"/>
            <a:ext cx="0" cy="287337"/>
          </a:xfrm>
          <a:prstGeom prst="line">
            <a:avLst/>
          </a:prstGeom>
          <a:noFill/>
          <a:ln w="9525">
            <a:solidFill>
              <a:schemeClr val="tx1"/>
            </a:solidFill>
            <a:round/>
            <a:headEnd/>
            <a:tailEnd/>
          </a:ln>
        </p:spPr>
        <p:txBody>
          <a:bodyPr/>
          <a:lstStyle/>
          <a:p>
            <a:endParaRPr lang="en-US"/>
          </a:p>
        </p:txBody>
      </p:sp>
      <p:sp>
        <p:nvSpPr>
          <p:cNvPr id="252950" name="Line 22"/>
          <p:cNvSpPr>
            <a:spLocks noChangeShapeType="1"/>
          </p:cNvSpPr>
          <p:nvPr/>
        </p:nvSpPr>
        <p:spPr bwMode="auto">
          <a:xfrm>
            <a:off x="971550" y="3789363"/>
            <a:ext cx="0" cy="287337"/>
          </a:xfrm>
          <a:prstGeom prst="line">
            <a:avLst/>
          </a:prstGeom>
          <a:noFill/>
          <a:ln w="9525">
            <a:solidFill>
              <a:schemeClr val="tx1"/>
            </a:solidFill>
            <a:round/>
            <a:headEnd/>
            <a:tailEnd/>
          </a:ln>
        </p:spPr>
        <p:txBody>
          <a:bodyPr/>
          <a:lstStyle/>
          <a:p>
            <a:endParaRPr lang="en-US"/>
          </a:p>
        </p:txBody>
      </p:sp>
      <p:sp>
        <p:nvSpPr>
          <p:cNvPr id="252951" name="Line 23"/>
          <p:cNvSpPr>
            <a:spLocks noChangeShapeType="1"/>
          </p:cNvSpPr>
          <p:nvPr/>
        </p:nvSpPr>
        <p:spPr bwMode="auto">
          <a:xfrm>
            <a:off x="1116013" y="3789363"/>
            <a:ext cx="0" cy="287337"/>
          </a:xfrm>
          <a:prstGeom prst="line">
            <a:avLst/>
          </a:prstGeom>
          <a:noFill/>
          <a:ln w="9525">
            <a:solidFill>
              <a:schemeClr val="tx1"/>
            </a:solidFill>
            <a:round/>
            <a:headEnd/>
            <a:tailEnd/>
          </a:ln>
        </p:spPr>
        <p:txBody>
          <a:bodyPr/>
          <a:lstStyle/>
          <a:p>
            <a:endParaRPr lang="en-US"/>
          </a:p>
        </p:txBody>
      </p:sp>
      <p:sp>
        <p:nvSpPr>
          <p:cNvPr id="252952" name="Line 24"/>
          <p:cNvSpPr>
            <a:spLocks noChangeShapeType="1"/>
          </p:cNvSpPr>
          <p:nvPr/>
        </p:nvSpPr>
        <p:spPr bwMode="auto">
          <a:xfrm>
            <a:off x="1258888" y="3789363"/>
            <a:ext cx="0" cy="287337"/>
          </a:xfrm>
          <a:prstGeom prst="line">
            <a:avLst/>
          </a:prstGeom>
          <a:noFill/>
          <a:ln w="9525">
            <a:solidFill>
              <a:schemeClr val="tx1"/>
            </a:solidFill>
            <a:round/>
            <a:headEnd/>
            <a:tailEnd/>
          </a:ln>
        </p:spPr>
        <p:txBody>
          <a:bodyPr/>
          <a:lstStyle/>
          <a:p>
            <a:endParaRPr lang="en-US"/>
          </a:p>
        </p:txBody>
      </p:sp>
      <p:sp>
        <p:nvSpPr>
          <p:cNvPr id="252953" name="Line 25"/>
          <p:cNvSpPr>
            <a:spLocks noChangeShapeType="1"/>
          </p:cNvSpPr>
          <p:nvPr/>
        </p:nvSpPr>
        <p:spPr bwMode="auto">
          <a:xfrm>
            <a:off x="2051050" y="3789363"/>
            <a:ext cx="0" cy="287337"/>
          </a:xfrm>
          <a:prstGeom prst="line">
            <a:avLst/>
          </a:prstGeom>
          <a:noFill/>
          <a:ln w="9525">
            <a:solidFill>
              <a:schemeClr val="tx1"/>
            </a:solidFill>
            <a:round/>
            <a:headEnd/>
            <a:tailEnd/>
          </a:ln>
        </p:spPr>
        <p:txBody>
          <a:bodyPr/>
          <a:lstStyle/>
          <a:p>
            <a:endParaRPr lang="en-US"/>
          </a:p>
        </p:txBody>
      </p:sp>
      <p:sp>
        <p:nvSpPr>
          <p:cNvPr id="252954" name="Line 26"/>
          <p:cNvSpPr>
            <a:spLocks noChangeShapeType="1"/>
          </p:cNvSpPr>
          <p:nvPr/>
        </p:nvSpPr>
        <p:spPr bwMode="auto">
          <a:xfrm>
            <a:off x="2555875" y="3789363"/>
            <a:ext cx="0" cy="287337"/>
          </a:xfrm>
          <a:prstGeom prst="line">
            <a:avLst/>
          </a:prstGeom>
          <a:noFill/>
          <a:ln w="9525">
            <a:solidFill>
              <a:schemeClr val="tx1"/>
            </a:solidFill>
            <a:round/>
            <a:headEnd/>
            <a:tailEnd/>
          </a:ln>
        </p:spPr>
        <p:txBody>
          <a:bodyPr/>
          <a:lstStyle/>
          <a:p>
            <a:endParaRPr lang="en-US"/>
          </a:p>
        </p:txBody>
      </p:sp>
      <p:sp>
        <p:nvSpPr>
          <p:cNvPr id="252955" name="Line 27"/>
          <p:cNvSpPr>
            <a:spLocks noChangeShapeType="1"/>
          </p:cNvSpPr>
          <p:nvPr/>
        </p:nvSpPr>
        <p:spPr bwMode="auto">
          <a:xfrm>
            <a:off x="2484438" y="3789363"/>
            <a:ext cx="0" cy="287337"/>
          </a:xfrm>
          <a:prstGeom prst="line">
            <a:avLst/>
          </a:prstGeom>
          <a:noFill/>
          <a:ln w="9525">
            <a:solidFill>
              <a:schemeClr val="tx1"/>
            </a:solidFill>
            <a:round/>
            <a:headEnd/>
            <a:tailEnd/>
          </a:ln>
        </p:spPr>
        <p:txBody>
          <a:bodyPr/>
          <a:lstStyle/>
          <a:p>
            <a:endParaRPr lang="en-US"/>
          </a:p>
        </p:txBody>
      </p:sp>
      <p:sp>
        <p:nvSpPr>
          <p:cNvPr id="252956" name="Line 28"/>
          <p:cNvSpPr>
            <a:spLocks noChangeShapeType="1"/>
          </p:cNvSpPr>
          <p:nvPr/>
        </p:nvSpPr>
        <p:spPr bwMode="auto">
          <a:xfrm>
            <a:off x="2268538" y="3789363"/>
            <a:ext cx="0" cy="287337"/>
          </a:xfrm>
          <a:prstGeom prst="line">
            <a:avLst/>
          </a:prstGeom>
          <a:noFill/>
          <a:ln w="9525">
            <a:solidFill>
              <a:schemeClr val="tx1"/>
            </a:solidFill>
            <a:round/>
            <a:headEnd/>
            <a:tailEnd/>
          </a:ln>
        </p:spPr>
        <p:txBody>
          <a:bodyPr/>
          <a:lstStyle/>
          <a:p>
            <a:endParaRPr lang="en-US"/>
          </a:p>
        </p:txBody>
      </p:sp>
      <p:sp>
        <p:nvSpPr>
          <p:cNvPr id="252957" name="Line 29"/>
          <p:cNvSpPr>
            <a:spLocks noChangeShapeType="1"/>
          </p:cNvSpPr>
          <p:nvPr/>
        </p:nvSpPr>
        <p:spPr bwMode="auto">
          <a:xfrm>
            <a:off x="2195513" y="3789363"/>
            <a:ext cx="0" cy="287337"/>
          </a:xfrm>
          <a:prstGeom prst="line">
            <a:avLst/>
          </a:prstGeom>
          <a:noFill/>
          <a:ln w="9525">
            <a:solidFill>
              <a:schemeClr val="tx1"/>
            </a:solidFill>
            <a:round/>
            <a:headEnd/>
            <a:tailEnd/>
          </a:ln>
        </p:spPr>
        <p:txBody>
          <a:bodyPr/>
          <a:lstStyle/>
          <a:p>
            <a:endParaRPr lang="en-US"/>
          </a:p>
        </p:txBody>
      </p:sp>
      <p:sp>
        <p:nvSpPr>
          <p:cNvPr id="252958" name="Line 30"/>
          <p:cNvSpPr>
            <a:spLocks noChangeShapeType="1"/>
          </p:cNvSpPr>
          <p:nvPr/>
        </p:nvSpPr>
        <p:spPr bwMode="auto">
          <a:xfrm>
            <a:off x="2124075" y="3789363"/>
            <a:ext cx="0" cy="287337"/>
          </a:xfrm>
          <a:prstGeom prst="line">
            <a:avLst/>
          </a:prstGeom>
          <a:noFill/>
          <a:ln w="9525">
            <a:solidFill>
              <a:schemeClr val="tx1"/>
            </a:solidFill>
            <a:round/>
            <a:headEnd/>
            <a:tailEnd/>
          </a:ln>
        </p:spPr>
        <p:txBody>
          <a:bodyPr/>
          <a:lstStyle/>
          <a:p>
            <a:endParaRPr lang="en-US"/>
          </a:p>
        </p:txBody>
      </p:sp>
      <p:sp>
        <p:nvSpPr>
          <p:cNvPr id="252959" name="Line 31"/>
          <p:cNvSpPr>
            <a:spLocks noChangeShapeType="1"/>
          </p:cNvSpPr>
          <p:nvPr/>
        </p:nvSpPr>
        <p:spPr bwMode="auto">
          <a:xfrm>
            <a:off x="2627313" y="3789363"/>
            <a:ext cx="0" cy="287337"/>
          </a:xfrm>
          <a:prstGeom prst="line">
            <a:avLst/>
          </a:prstGeom>
          <a:noFill/>
          <a:ln w="9525">
            <a:solidFill>
              <a:schemeClr val="tx1"/>
            </a:solidFill>
            <a:round/>
            <a:headEnd/>
            <a:tailEnd/>
          </a:ln>
        </p:spPr>
        <p:txBody>
          <a:bodyPr/>
          <a:lstStyle/>
          <a:p>
            <a:endParaRPr lang="en-US"/>
          </a:p>
        </p:txBody>
      </p:sp>
      <p:sp>
        <p:nvSpPr>
          <p:cNvPr id="252960" name="Line 32"/>
          <p:cNvSpPr>
            <a:spLocks noChangeShapeType="1"/>
          </p:cNvSpPr>
          <p:nvPr/>
        </p:nvSpPr>
        <p:spPr bwMode="auto">
          <a:xfrm>
            <a:off x="827088" y="4221163"/>
            <a:ext cx="0" cy="287337"/>
          </a:xfrm>
          <a:prstGeom prst="line">
            <a:avLst/>
          </a:prstGeom>
          <a:noFill/>
          <a:ln w="9525">
            <a:solidFill>
              <a:schemeClr val="tx1"/>
            </a:solidFill>
            <a:round/>
            <a:headEnd/>
            <a:tailEnd/>
          </a:ln>
        </p:spPr>
        <p:txBody>
          <a:bodyPr/>
          <a:lstStyle/>
          <a:p>
            <a:endParaRPr lang="en-US"/>
          </a:p>
        </p:txBody>
      </p:sp>
      <p:sp>
        <p:nvSpPr>
          <p:cNvPr id="252961" name="Line 33"/>
          <p:cNvSpPr>
            <a:spLocks noChangeShapeType="1"/>
          </p:cNvSpPr>
          <p:nvPr/>
        </p:nvSpPr>
        <p:spPr bwMode="auto">
          <a:xfrm>
            <a:off x="900113" y="4221163"/>
            <a:ext cx="0" cy="287337"/>
          </a:xfrm>
          <a:prstGeom prst="line">
            <a:avLst/>
          </a:prstGeom>
          <a:noFill/>
          <a:ln w="9525">
            <a:solidFill>
              <a:schemeClr val="tx1"/>
            </a:solidFill>
            <a:round/>
            <a:headEnd/>
            <a:tailEnd/>
          </a:ln>
        </p:spPr>
        <p:txBody>
          <a:bodyPr/>
          <a:lstStyle/>
          <a:p>
            <a:endParaRPr lang="en-US"/>
          </a:p>
        </p:txBody>
      </p:sp>
      <p:sp>
        <p:nvSpPr>
          <p:cNvPr id="252962" name="Line 34"/>
          <p:cNvSpPr>
            <a:spLocks noChangeShapeType="1"/>
          </p:cNvSpPr>
          <p:nvPr/>
        </p:nvSpPr>
        <p:spPr bwMode="auto">
          <a:xfrm>
            <a:off x="1042988" y="4221163"/>
            <a:ext cx="0" cy="287337"/>
          </a:xfrm>
          <a:prstGeom prst="line">
            <a:avLst/>
          </a:prstGeom>
          <a:noFill/>
          <a:ln w="9525">
            <a:solidFill>
              <a:schemeClr val="tx1"/>
            </a:solidFill>
            <a:round/>
            <a:headEnd/>
            <a:tailEnd/>
          </a:ln>
        </p:spPr>
        <p:txBody>
          <a:bodyPr/>
          <a:lstStyle/>
          <a:p>
            <a:endParaRPr lang="en-US"/>
          </a:p>
        </p:txBody>
      </p:sp>
      <p:sp>
        <p:nvSpPr>
          <p:cNvPr id="252963" name="Line 35"/>
          <p:cNvSpPr>
            <a:spLocks noChangeShapeType="1"/>
          </p:cNvSpPr>
          <p:nvPr/>
        </p:nvSpPr>
        <p:spPr bwMode="auto">
          <a:xfrm>
            <a:off x="971550" y="4221163"/>
            <a:ext cx="0" cy="287337"/>
          </a:xfrm>
          <a:prstGeom prst="line">
            <a:avLst/>
          </a:prstGeom>
          <a:noFill/>
          <a:ln w="9525">
            <a:solidFill>
              <a:schemeClr val="tx1"/>
            </a:solidFill>
            <a:round/>
            <a:headEnd/>
            <a:tailEnd/>
          </a:ln>
        </p:spPr>
        <p:txBody>
          <a:bodyPr/>
          <a:lstStyle/>
          <a:p>
            <a:endParaRPr lang="en-US"/>
          </a:p>
        </p:txBody>
      </p:sp>
      <p:sp>
        <p:nvSpPr>
          <p:cNvPr id="252964" name="Line 36"/>
          <p:cNvSpPr>
            <a:spLocks noChangeShapeType="1"/>
          </p:cNvSpPr>
          <p:nvPr/>
        </p:nvSpPr>
        <p:spPr bwMode="auto">
          <a:xfrm>
            <a:off x="2700338" y="3789363"/>
            <a:ext cx="0" cy="287337"/>
          </a:xfrm>
          <a:prstGeom prst="line">
            <a:avLst/>
          </a:prstGeom>
          <a:noFill/>
          <a:ln w="9525">
            <a:solidFill>
              <a:schemeClr val="tx1"/>
            </a:solidFill>
            <a:round/>
            <a:headEnd/>
            <a:tailEnd/>
          </a:ln>
        </p:spPr>
        <p:txBody>
          <a:bodyPr/>
          <a:lstStyle/>
          <a:p>
            <a:endParaRPr lang="en-US"/>
          </a:p>
        </p:txBody>
      </p:sp>
      <p:sp>
        <p:nvSpPr>
          <p:cNvPr id="252965" name="Line 37"/>
          <p:cNvSpPr>
            <a:spLocks noChangeShapeType="1"/>
          </p:cNvSpPr>
          <p:nvPr/>
        </p:nvSpPr>
        <p:spPr bwMode="auto">
          <a:xfrm>
            <a:off x="1331913" y="4221163"/>
            <a:ext cx="0" cy="287337"/>
          </a:xfrm>
          <a:prstGeom prst="line">
            <a:avLst/>
          </a:prstGeom>
          <a:noFill/>
          <a:ln w="9525">
            <a:solidFill>
              <a:schemeClr val="tx1"/>
            </a:solidFill>
            <a:round/>
            <a:headEnd/>
            <a:tailEnd/>
          </a:ln>
        </p:spPr>
        <p:txBody>
          <a:bodyPr/>
          <a:lstStyle/>
          <a:p>
            <a:endParaRPr lang="en-US"/>
          </a:p>
        </p:txBody>
      </p:sp>
      <p:sp>
        <p:nvSpPr>
          <p:cNvPr id="252966" name="Line 38"/>
          <p:cNvSpPr>
            <a:spLocks noChangeShapeType="1"/>
          </p:cNvSpPr>
          <p:nvPr/>
        </p:nvSpPr>
        <p:spPr bwMode="auto">
          <a:xfrm>
            <a:off x="2124075" y="4221163"/>
            <a:ext cx="0" cy="287337"/>
          </a:xfrm>
          <a:prstGeom prst="line">
            <a:avLst/>
          </a:prstGeom>
          <a:noFill/>
          <a:ln w="9525">
            <a:solidFill>
              <a:schemeClr val="tx1"/>
            </a:solidFill>
            <a:round/>
            <a:headEnd/>
            <a:tailEnd/>
          </a:ln>
        </p:spPr>
        <p:txBody>
          <a:bodyPr/>
          <a:lstStyle/>
          <a:p>
            <a:endParaRPr lang="en-US"/>
          </a:p>
        </p:txBody>
      </p:sp>
      <p:sp>
        <p:nvSpPr>
          <p:cNvPr id="252967" name="Line 39"/>
          <p:cNvSpPr>
            <a:spLocks noChangeShapeType="1"/>
          </p:cNvSpPr>
          <p:nvPr/>
        </p:nvSpPr>
        <p:spPr bwMode="auto">
          <a:xfrm>
            <a:off x="2051050" y="4221163"/>
            <a:ext cx="0" cy="287337"/>
          </a:xfrm>
          <a:prstGeom prst="line">
            <a:avLst/>
          </a:prstGeom>
          <a:noFill/>
          <a:ln w="9525">
            <a:solidFill>
              <a:schemeClr val="tx1"/>
            </a:solidFill>
            <a:round/>
            <a:headEnd/>
            <a:tailEnd/>
          </a:ln>
        </p:spPr>
        <p:txBody>
          <a:bodyPr/>
          <a:lstStyle/>
          <a:p>
            <a:endParaRPr lang="en-US"/>
          </a:p>
        </p:txBody>
      </p:sp>
      <p:sp>
        <p:nvSpPr>
          <p:cNvPr id="252968" name="Line 40"/>
          <p:cNvSpPr>
            <a:spLocks noChangeShapeType="1"/>
          </p:cNvSpPr>
          <p:nvPr/>
        </p:nvSpPr>
        <p:spPr bwMode="auto">
          <a:xfrm>
            <a:off x="1258888" y="4221163"/>
            <a:ext cx="0" cy="287337"/>
          </a:xfrm>
          <a:prstGeom prst="line">
            <a:avLst/>
          </a:prstGeom>
          <a:noFill/>
          <a:ln w="9525">
            <a:solidFill>
              <a:schemeClr val="tx1"/>
            </a:solidFill>
            <a:round/>
            <a:headEnd/>
            <a:tailEnd/>
          </a:ln>
        </p:spPr>
        <p:txBody>
          <a:bodyPr/>
          <a:lstStyle/>
          <a:p>
            <a:endParaRPr lang="en-US"/>
          </a:p>
        </p:txBody>
      </p:sp>
      <p:sp>
        <p:nvSpPr>
          <p:cNvPr id="252969" name="Line 41"/>
          <p:cNvSpPr>
            <a:spLocks noChangeShapeType="1"/>
          </p:cNvSpPr>
          <p:nvPr/>
        </p:nvSpPr>
        <p:spPr bwMode="auto">
          <a:xfrm>
            <a:off x="2195513" y="4221163"/>
            <a:ext cx="0" cy="287337"/>
          </a:xfrm>
          <a:prstGeom prst="line">
            <a:avLst/>
          </a:prstGeom>
          <a:noFill/>
          <a:ln w="9525">
            <a:solidFill>
              <a:schemeClr val="tx1"/>
            </a:solidFill>
            <a:round/>
            <a:headEnd/>
            <a:tailEnd/>
          </a:ln>
        </p:spPr>
        <p:txBody>
          <a:bodyPr/>
          <a:lstStyle/>
          <a:p>
            <a:endParaRPr lang="en-US"/>
          </a:p>
        </p:txBody>
      </p:sp>
      <p:sp>
        <p:nvSpPr>
          <p:cNvPr id="252970" name="Line 42"/>
          <p:cNvSpPr>
            <a:spLocks noChangeShapeType="1"/>
          </p:cNvSpPr>
          <p:nvPr/>
        </p:nvSpPr>
        <p:spPr bwMode="auto">
          <a:xfrm>
            <a:off x="2268538" y="4221163"/>
            <a:ext cx="0" cy="287337"/>
          </a:xfrm>
          <a:prstGeom prst="line">
            <a:avLst/>
          </a:prstGeom>
          <a:noFill/>
          <a:ln w="9525">
            <a:solidFill>
              <a:schemeClr val="tx1"/>
            </a:solidFill>
            <a:round/>
            <a:headEnd/>
            <a:tailEnd/>
          </a:ln>
        </p:spPr>
        <p:txBody>
          <a:bodyPr/>
          <a:lstStyle/>
          <a:p>
            <a:endParaRPr lang="en-US"/>
          </a:p>
        </p:txBody>
      </p:sp>
      <p:sp>
        <p:nvSpPr>
          <p:cNvPr id="252971" name="Line 43"/>
          <p:cNvSpPr>
            <a:spLocks noChangeShapeType="1"/>
          </p:cNvSpPr>
          <p:nvPr/>
        </p:nvSpPr>
        <p:spPr bwMode="auto">
          <a:xfrm>
            <a:off x="2555875" y="4221163"/>
            <a:ext cx="0" cy="287337"/>
          </a:xfrm>
          <a:prstGeom prst="line">
            <a:avLst/>
          </a:prstGeom>
          <a:noFill/>
          <a:ln w="9525">
            <a:solidFill>
              <a:schemeClr val="tx1"/>
            </a:solidFill>
            <a:round/>
            <a:headEnd/>
            <a:tailEnd/>
          </a:ln>
        </p:spPr>
        <p:txBody>
          <a:bodyPr/>
          <a:lstStyle/>
          <a:p>
            <a:endParaRPr lang="en-US"/>
          </a:p>
        </p:txBody>
      </p:sp>
      <p:sp>
        <p:nvSpPr>
          <p:cNvPr id="252972" name="Line 44"/>
          <p:cNvSpPr>
            <a:spLocks noChangeShapeType="1"/>
          </p:cNvSpPr>
          <p:nvPr/>
        </p:nvSpPr>
        <p:spPr bwMode="auto">
          <a:xfrm>
            <a:off x="2627313" y="4221163"/>
            <a:ext cx="0" cy="287337"/>
          </a:xfrm>
          <a:prstGeom prst="line">
            <a:avLst/>
          </a:prstGeom>
          <a:noFill/>
          <a:ln w="9525">
            <a:solidFill>
              <a:schemeClr val="tx1"/>
            </a:solidFill>
            <a:round/>
            <a:headEnd/>
            <a:tailEnd/>
          </a:ln>
        </p:spPr>
        <p:txBody>
          <a:bodyPr/>
          <a:lstStyle/>
          <a:p>
            <a:endParaRPr lang="en-US"/>
          </a:p>
        </p:txBody>
      </p:sp>
      <p:sp>
        <p:nvSpPr>
          <p:cNvPr id="252973" name="Line 45"/>
          <p:cNvSpPr>
            <a:spLocks noChangeShapeType="1"/>
          </p:cNvSpPr>
          <p:nvPr/>
        </p:nvSpPr>
        <p:spPr bwMode="auto">
          <a:xfrm>
            <a:off x="2771775" y="4221163"/>
            <a:ext cx="0" cy="287337"/>
          </a:xfrm>
          <a:prstGeom prst="line">
            <a:avLst/>
          </a:prstGeom>
          <a:noFill/>
          <a:ln w="9525">
            <a:solidFill>
              <a:schemeClr val="tx1"/>
            </a:solidFill>
            <a:round/>
            <a:headEnd/>
            <a:tailEnd/>
          </a:ln>
        </p:spPr>
        <p:txBody>
          <a:bodyPr/>
          <a:lstStyle/>
          <a:p>
            <a:endParaRPr lang="en-US"/>
          </a:p>
        </p:txBody>
      </p:sp>
      <p:sp>
        <p:nvSpPr>
          <p:cNvPr id="252974" name="Line 46"/>
          <p:cNvSpPr>
            <a:spLocks noChangeShapeType="1"/>
          </p:cNvSpPr>
          <p:nvPr/>
        </p:nvSpPr>
        <p:spPr bwMode="auto">
          <a:xfrm flipH="1">
            <a:off x="755650" y="3860800"/>
            <a:ext cx="503238" cy="215900"/>
          </a:xfrm>
          <a:prstGeom prst="line">
            <a:avLst/>
          </a:prstGeom>
          <a:noFill/>
          <a:ln w="9525">
            <a:solidFill>
              <a:schemeClr val="tx1"/>
            </a:solidFill>
            <a:round/>
            <a:headEnd/>
            <a:tailEnd/>
          </a:ln>
        </p:spPr>
        <p:txBody>
          <a:bodyPr/>
          <a:lstStyle/>
          <a:p>
            <a:endParaRPr lang="en-US"/>
          </a:p>
        </p:txBody>
      </p:sp>
      <p:sp>
        <p:nvSpPr>
          <p:cNvPr id="252975" name="Line 47"/>
          <p:cNvSpPr>
            <a:spLocks noChangeShapeType="1"/>
          </p:cNvSpPr>
          <p:nvPr/>
        </p:nvSpPr>
        <p:spPr bwMode="auto">
          <a:xfrm flipH="1">
            <a:off x="755650" y="4292600"/>
            <a:ext cx="287338" cy="215900"/>
          </a:xfrm>
          <a:prstGeom prst="line">
            <a:avLst/>
          </a:prstGeom>
          <a:noFill/>
          <a:ln w="9525">
            <a:solidFill>
              <a:schemeClr val="tx1"/>
            </a:solidFill>
            <a:round/>
            <a:headEnd/>
            <a:tailEnd/>
          </a:ln>
        </p:spPr>
        <p:txBody>
          <a:bodyPr/>
          <a:lstStyle/>
          <a:p>
            <a:endParaRPr lang="en-US"/>
          </a:p>
        </p:txBody>
      </p:sp>
      <p:sp>
        <p:nvSpPr>
          <p:cNvPr id="252976" name="Line 48"/>
          <p:cNvSpPr>
            <a:spLocks noChangeShapeType="1"/>
          </p:cNvSpPr>
          <p:nvPr/>
        </p:nvSpPr>
        <p:spPr bwMode="auto">
          <a:xfrm flipH="1">
            <a:off x="1979613" y="3860800"/>
            <a:ext cx="288925" cy="144463"/>
          </a:xfrm>
          <a:prstGeom prst="line">
            <a:avLst/>
          </a:prstGeom>
          <a:noFill/>
          <a:ln w="9525">
            <a:solidFill>
              <a:schemeClr val="tx1"/>
            </a:solidFill>
            <a:round/>
            <a:headEnd/>
            <a:tailEnd/>
          </a:ln>
        </p:spPr>
        <p:txBody>
          <a:bodyPr/>
          <a:lstStyle/>
          <a:p>
            <a:endParaRPr lang="en-US"/>
          </a:p>
        </p:txBody>
      </p:sp>
      <p:sp>
        <p:nvSpPr>
          <p:cNvPr id="252977" name="Line 49"/>
          <p:cNvSpPr>
            <a:spLocks noChangeShapeType="1"/>
          </p:cNvSpPr>
          <p:nvPr/>
        </p:nvSpPr>
        <p:spPr bwMode="auto">
          <a:xfrm flipH="1">
            <a:off x="2484438" y="3789363"/>
            <a:ext cx="215900" cy="215900"/>
          </a:xfrm>
          <a:prstGeom prst="line">
            <a:avLst/>
          </a:prstGeom>
          <a:noFill/>
          <a:ln w="9525">
            <a:solidFill>
              <a:schemeClr val="tx1"/>
            </a:solidFill>
            <a:round/>
            <a:headEnd/>
            <a:tailEnd/>
          </a:ln>
        </p:spPr>
        <p:txBody>
          <a:bodyPr/>
          <a:lstStyle/>
          <a:p>
            <a:endParaRPr lang="en-US"/>
          </a:p>
        </p:txBody>
      </p:sp>
      <p:sp>
        <p:nvSpPr>
          <p:cNvPr id="252978" name="Line 50"/>
          <p:cNvSpPr>
            <a:spLocks noChangeShapeType="1"/>
          </p:cNvSpPr>
          <p:nvPr/>
        </p:nvSpPr>
        <p:spPr bwMode="auto">
          <a:xfrm flipH="1">
            <a:off x="2051050" y="4292600"/>
            <a:ext cx="288925" cy="215900"/>
          </a:xfrm>
          <a:prstGeom prst="line">
            <a:avLst/>
          </a:prstGeom>
          <a:noFill/>
          <a:ln w="9525">
            <a:solidFill>
              <a:schemeClr val="tx1"/>
            </a:solidFill>
            <a:round/>
            <a:headEnd/>
            <a:tailEnd/>
          </a:ln>
        </p:spPr>
        <p:txBody>
          <a:bodyPr/>
          <a:lstStyle/>
          <a:p>
            <a:endParaRPr lang="en-US"/>
          </a:p>
        </p:txBody>
      </p:sp>
    </p:spTree>
  </p:cSld>
  <p:clrMapOvr>
    <a:masterClrMapping/>
  </p:clrMapOvr>
  <p:transition/>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idx="1"/>
          </p:nvPr>
        </p:nvSpPr>
        <p:spPr>
          <a:xfrm>
            <a:off x="539750" y="476250"/>
            <a:ext cx="8229600" cy="5545138"/>
          </a:xfrm>
        </p:spPr>
        <p:txBody>
          <a:bodyPr/>
          <a:lstStyle/>
          <a:p>
            <a:pPr algn="r" rtl="1">
              <a:buFont typeface="Wingdings" pitchFamily="2" charset="2"/>
              <a:buNone/>
            </a:pPr>
            <a:r>
              <a:rPr lang="fa-IR" sz="2000" smtClean="0"/>
              <a:t>جدول13 نمونه اي ديگراز جدول استخراج مرحله اول پاسخ سؤال بسته ( تک  سؤالي)</a:t>
            </a:r>
          </a:p>
          <a:p>
            <a:pPr algn="r" rtl="1">
              <a:buFont typeface="Wingdings" pitchFamily="2" charset="2"/>
              <a:buNone/>
            </a:pPr>
            <a:endParaRPr lang="fa-IR" sz="2000" smtClean="0"/>
          </a:p>
          <a:p>
            <a:pPr algn="r" rtl="1">
              <a:buFont typeface="Wingdings" pitchFamily="2" charset="2"/>
              <a:buNone/>
            </a:pPr>
            <a:r>
              <a:rPr lang="fa-IR" sz="2000" smtClean="0"/>
              <a:t>سؤوال شماره 1: آيا سواد داريد؟</a:t>
            </a:r>
          </a:p>
          <a:p>
            <a:pPr algn="r" rtl="1">
              <a:buFont typeface="Wingdings" pitchFamily="2" charset="2"/>
              <a:buNone/>
            </a:pPr>
            <a:endParaRPr lang="en-US" sz="2000" smtClean="0"/>
          </a:p>
        </p:txBody>
      </p:sp>
      <p:graphicFrame>
        <p:nvGraphicFramePr>
          <p:cNvPr id="252931" name="Group 3"/>
          <p:cNvGraphicFramePr>
            <a:graphicFrameLocks noGrp="1"/>
          </p:cNvGraphicFramePr>
          <p:nvPr/>
        </p:nvGraphicFramePr>
        <p:xfrm>
          <a:off x="611188" y="1700213"/>
          <a:ext cx="8064500" cy="3660775"/>
        </p:xfrm>
        <a:graphic>
          <a:graphicData uri="http://schemas.openxmlformats.org/drawingml/2006/table">
            <a:tbl>
              <a:tblPr/>
              <a:tblGrid>
                <a:gridCol w="1152525"/>
                <a:gridCol w="1008062"/>
                <a:gridCol w="1800225"/>
                <a:gridCol w="1079500"/>
                <a:gridCol w="1008063"/>
                <a:gridCol w="2016125"/>
              </a:tblGrid>
              <a:tr h="504825">
                <a:tc gridSpan="3">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خير</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بلي</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6350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فراواني</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علامت</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شماره پرسشنامه</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فراواني</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علامت</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شماره پرسشنامه</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209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idx="1"/>
          </p:nvPr>
        </p:nvSpPr>
        <p:spPr>
          <a:xfrm>
            <a:off x="457200" y="620713"/>
            <a:ext cx="8229600" cy="5505450"/>
          </a:xfrm>
        </p:spPr>
        <p:txBody>
          <a:bodyPr/>
          <a:lstStyle/>
          <a:p>
            <a:pPr algn="r" rtl="1">
              <a:buFont typeface="Wingdings" pitchFamily="2" charset="2"/>
              <a:buNone/>
            </a:pPr>
            <a:r>
              <a:rPr lang="fa-IR" sz="2400" smtClean="0"/>
              <a:t>جدول 14 جدول مرحله دوم استخراج پاسخ سؤالات بسته (دو گزينه اي)</a:t>
            </a:r>
          </a:p>
          <a:p>
            <a:pPr algn="r" rtl="1">
              <a:buFont typeface="Wingdings" pitchFamily="2" charset="2"/>
              <a:buNone/>
            </a:pPr>
            <a:endParaRPr lang="en-US" sz="2400" smtClean="0"/>
          </a:p>
        </p:txBody>
      </p:sp>
      <p:graphicFrame>
        <p:nvGraphicFramePr>
          <p:cNvPr id="253955" name="Group 3"/>
          <p:cNvGraphicFramePr>
            <a:graphicFrameLocks noGrp="1"/>
          </p:cNvGraphicFramePr>
          <p:nvPr/>
        </p:nvGraphicFramePr>
        <p:xfrm>
          <a:off x="611188" y="1397000"/>
          <a:ext cx="7993062" cy="4037013"/>
        </p:xfrm>
        <a:graphic>
          <a:graphicData uri="http://schemas.openxmlformats.org/drawingml/2006/table">
            <a:tbl>
              <a:tblPr/>
              <a:tblGrid>
                <a:gridCol w="1368425"/>
                <a:gridCol w="936625"/>
                <a:gridCol w="1368425"/>
                <a:gridCol w="935037"/>
                <a:gridCol w="2592388"/>
                <a:gridCol w="792162"/>
              </a:tblGrid>
              <a:tr h="592138">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خير</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بلي</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شرح سؤال</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رديف</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48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درصدتوزيع</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فراواني</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درصدتوزيع</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فراواني</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r>
              <a:tr h="29400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idx="1"/>
          </p:nvPr>
        </p:nvSpPr>
        <p:spPr>
          <a:xfrm>
            <a:off x="250825" y="476250"/>
            <a:ext cx="8435975" cy="5649913"/>
          </a:xfrm>
        </p:spPr>
        <p:txBody>
          <a:bodyPr/>
          <a:lstStyle/>
          <a:p>
            <a:pPr algn="r" rtl="1">
              <a:buFont typeface="Wingdings" pitchFamily="2" charset="2"/>
              <a:buNone/>
            </a:pPr>
            <a:r>
              <a:rPr lang="fa-IR" sz="2400" smtClean="0"/>
              <a:t>جدول 15 جدول مرحله اول استخراج پاسخ سؤالات بسته چندگزينه اي(تک سؤالي)</a:t>
            </a:r>
          </a:p>
          <a:p>
            <a:pPr algn="r" rtl="1">
              <a:buFont typeface="Wingdings" pitchFamily="2" charset="2"/>
              <a:buNone/>
            </a:pPr>
            <a:endParaRPr lang="fa-IR" sz="2400" smtClean="0"/>
          </a:p>
          <a:p>
            <a:pPr algn="r" rtl="1">
              <a:buFont typeface="Wingdings" pitchFamily="2" charset="2"/>
              <a:buNone/>
            </a:pPr>
            <a:endParaRPr lang="en-US" sz="2400" smtClean="0"/>
          </a:p>
        </p:txBody>
      </p:sp>
      <p:graphicFrame>
        <p:nvGraphicFramePr>
          <p:cNvPr id="254979" name="Group 3"/>
          <p:cNvGraphicFramePr>
            <a:graphicFrameLocks noGrp="1"/>
          </p:cNvGraphicFramePr>
          <p:nvPr/>
        </p:nvGraphicFramePr>
        <p:xfrm>
          <a:off x="611188" y="1397000"/>
          <a:ext cx="7921625" cy="4119563"/>
        </p:xfrm>
        <a:graphic>
          <a:graphicData uri="http://schemas.openxmlformats.org/drawingml/2006/table">
            <a:tbl>
              <a:tblPr/>
              <a:tblGrid>
                <a:gridCol w="1223962"/>
                <a:gridCol w="1081088"/>
                <a:gridCol w="2303462"/>
                <a:gridCol w="3313113"/>
              </a:tblGrid>
              <a:tr h="592138">
                <a:tc gridSpan="4">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سؤال شماره ..... : هزينه ماهانه خانواده شما چقدر است( به ريال)</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6477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فراواني</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علامت</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شماره پرسشنامه ها</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گزينه ها(طبقات هزينه اي)</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97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100000- 200000</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200000- 400000</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400000- 600000</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600000- 800000</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800000 به بالا</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idx="1"/>
          </p:nvPr>
        </p:nvSpPr>
        <p:spPr>
          <a:xfrm>
            <a:off x="457200" y="260350"/>
            <a:ext cx="8229600" cy="5865813"/>
          </a:xfrm>
        </p:spPr>
        <p:txBody>
          <a:bodyPr/>
          <a:lstStyle/>
          <a:p>
            <a:pPr algn="r">
              <a:buFont typeface="Wingdings" pitchFamily="2" charset="2"/>
              <a:buNone/>
            </a:pPr>
            <a:r>
              <a:rPr lang="fa-IR" sz="2000" smtClean="0"/>
              <a:t>جدول 16 نمونه ديگري از جدول مرحله اول استخراج پاسخ سؤالات بسته چند گزينه اي</a:t>
            </a:r>
          </a:p>
          <a:p>
            <a:pPr algn="r">
              <a:buFont typeface="Wingdings" pitchFamily="2" charset="2"/>
              <a:buNone/>
            </a:pPr>
            <a:endParaRPr lang="fa-IR" sz="2000" smtClean="0"/>
          </a:p>
          <a:p>
            <a:pPr algn="r">
              <a:buFont typeface="Wingdings" pitchFamily="2" charset="2"/>
              <a:buNone/>
            </a:pPr>
            <a:r>
              <a:rPr lang="fa-IR" sz="2000" smtClean="0"/>
              <a:t>سؤال شماره ...... : به نظر شما سازماندهي کلي دوره آموزشي چگونه بود؟</a:t>
            </a:r>
            <a:endParaRPr lang="en-US" sz="2000" smtClean="0"/>
          </a:p>
        </p:txBody>
      </p:sp>
      <p:graphicFrame>
        <p:nvGraphicFramePr>
          <p:cNvPr id="256003" name="Group 3"/>
          <p:cNvGraphicFramePr>
            <a:graphicFrameLocks noGrp="1"/>
          </p:cNvGraphicFramePr>
          <p:nvPr/>
        </p:nvGraphicFramePr>
        <p:xfrm>
          <a:off x="468313" y="1628775"/>
          <a:ext cx="8064500" cy="4249738"/>
        </p:xfrm>
        <a:graphic>
          <a:graphicData uri="http://schemas.openxmlformats.org/drawingml/2006/table">
            <a:tbl>
              <a:tblPr/>
              <a:tblGrid>
                <a:gridCol w="863600"/>
                <a:gridCol w="1079500"/>
                <a:gridCol w="936625"/>
                <a:gridCol w="936625"/>
                <a:gridCol w="863600"/>
                <a:gridCol w="2592387"/>
                <a:gridCol w="792163"/>
              </a:tblGrid>
              <a:tr h="863600">
                <a:tc gridSpan="5">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کيفيت</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شرح گزينه سؤال</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شماره سؤال</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92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عالي</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بسيارخوب</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خوب</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مناسب</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ضعيف</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r>
              <a:tr h="26638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دوره چگونه آماده شده بود؟</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توالي کار چگونه بود؟</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زمان دوره چگونه تنظيم شده بود؟</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2</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3</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57055" name="Line 31"/>
          <p:cNvSpPr>
            <a:spLocks noChangeShapeType="1"/>
          </p:cNvSpPr>
          <p:nvPr/>
        </p:nvSpPr>
        <p:spPr bwMode="auto">
          <a:xfrm>
            <a:off x="611188" y="3284538"/>
            <a:ext cx="0" cy="288925"/>
          </a:xfrm>
          <a:prstGeom prst="line">
            <a:avLst/>
          </a:prstGeom>
          <a:noFill/>
          <a:ln w="9525">
            <a:solidFill>
              <a:schemeClr val="tx1"/>
            </a:solidFill>
            <a:round/>
            <a:headEnd/>
            <a:tailEnd/>
          </a:ln>
        </p:spPr>
        <p:txBody>
          <a:bodyPr/>
          <a:lstStyle/>
          <a:p>
            <a:endParaRPr lang="en-US"/>
          </a:p>
        </p:txBody>
      </p:sp>
      <p:sp>
        <p:nvSpPr>
          <p:cNvPr id="257056" name="Line 32"/>
          <p:cNvSpPr>
            <a:spLocks noChangeShapeType="1"/>
          </p:cNvSpPr>
          <p:nvPr/>
        </p:nvSpPr>
        <p:spPr bwMode="auto">
          <a:xfrm>
            <a:off x="684213" y="3284538"/>
            <a:ext cx="0" cy="288925"/>
          </a:xfrm>
          <a:prstGeom prst="line">
            <a:avLst/>
          </a:prstGeom>
          <a:noFill/>
          <a:ln w="9525">
            <a:solidFill>
              <a:schemeClr val="tx1"/>
            </a:solidFill>
            <a:round/>
            <a:headEnd/>
            <a:tailEnd/>
          </a:ln>
        </p:spPr>
        <p:txBody>
          <a:bodyPr/>
          <a:lstStyle/>
          <a:p>
            <a:endParaRPr lang="en-US"/>
          </a:p>
        </p:txBody>
      </p:sp>
      <p:sp>
        <p:nvSpPr>
          <p:cNvPr id="257057" name="Line 33"/>
          <p:cNvSpPr>
            <a:spLocks noChangeShapeType="1"/>
          </p:cNvSpPr>
          <p:nvPr/>
        </p:nvSpPr>
        <p:spPr bwMode="auto">
          <a:xfrm>
            <a:off x="755650" y="3284538"/>
            <a:ext cx="0" cy="288925"/>
          </a:xfrm>
          <a:prstGeom prst="line">
            <a:avLst/>
          </a:prstGeom>
          <a:noFill/>
          <a:ln w="9525">
            <a:solidFill>
              <a:schemeClr val="tx1"/>
            </a:solidFill>
            <a:round/>
            <a:headEnd/>
            <a:tailEnd/>
          </a:ln>
        </p:spPr>
        <p:txBody>
          <a:bodyPr/>
          <a:lstStyle/>
          <a:p>
            <a:endParaRPr lang="en-US"/>
          </a:p>
        </p:txBody>
      </p:sp>
      <p:sp>
        <p:nvSpPr>
          <p:cNvPr id="257058" name="Line 34"/>
          <p:cNvSpPr>
            <a:spLocks noChangeShapeType="1"/>
          </p:cNvSpPr>
          <p:nvPr/>
        </p:nvSpPr>
        <p:spPr bwMode="auto">
          <a:xfrm>
            <a:off x="827088" y="3284538"/>
            <a:ext cx="0" cy="288925"/>
          </a:xfrm>
          <a:prstGeom prst="line">
            <a:avLst/>
          </a:prstGeom>
          <a:noFill/>
          <a:ln w="9525">
            <a:solidFill>
              <a:schemeClr val="tx1"/>
            </a:solidFill>
            <a:round/>
            <a:headEnd/>
            <a:tailEnd/>
          </a:ln>
        </p:spPr>
        <p:txBody>
          <a:bodyPr/>
          <a:lstStyle/>
          <a:p>
            <a:endParaRPr lang="en-US"/>
          </a:p>
        </p:txBody>
      </p:sp>
      <p:sp>
        <p:nvSpPr>
          <p:cNvPr id="257059" name="Line 35"/>
          <p:cNvSpPr>
            <a:spLocks noChangeShapeType="1"/>
          </p:cNvSpPr>
          <p:nvPr/>
        </p:nvSpPr>
        <p:spPr bwMode="auto">
          <a:xfrm>
            <a:off x="1042988" y="3284538"/>
            <a:ext cx="0" cy="288925"/>
          </a:xfrm>
          <a:prstGeom prst="line">
            <a:avLst/>
          </a:prstGeom>
          <a:noFill/>
          <a:ln w="9525">
            <a:solidFill>
              <a:schemeClr val="tx1"/>
            </a:solidFill>
            <a:round/>
            <a:headEnd/>
            <a:tailEnd/>
          </a:ln>
        </p:spPr>
        <p:txBody>
          <a:bodyPr/>
          <a:lstStyle/>
          <a:p>
            <a:endParaRPr lang="en-US"/>
          </a:p>
        </p:txBody>
      </p:sp>
      <p:sp>
        <p:nvSpPr>
          <p:cNvPr id="257060" name="Line 36"/>
          <p:cNvSpPr>
            <a:spLocks noChangeShapeType="1"/>
          </p:cNvSpPr>
          <p:nvPr/>
        </p:nvSpPr>
        <p:spPr bwMode="auto">
          <a:xfrm>
            <a:off x="1476375" y="3284538"/>
            <a:ext cx="0" cy="288925"/>
          </a:xfrm>
          <a:prstGeom prst="line">
            <a:avLst/>
          </a:prstGeom>
          <a:noFill/>
          <a:ln w="9525">
            <a:solidFill>
              <a:schemeClr val="tx1"/>
            </a:solidFill>
            <a:round/>
            <a:headEnd/>
            <a:tailEnd/>
          </a:ln>
        </p:spPr>
        <p:txBody>
          <a:bodyPr/>
          <a:lstStyle/>
          <a:p>
            <a:endParaRPr lang="en-US"/>
          </a:p>
        </p:txBody>
      </p:sp>
      <p:sp>
        <p:nvSpPr>
          <p:cNvPr id="257061" name="Line 37"/>
          <p:cNvSpPr>
            <a:spLocks noChangeShapeType="1"/>
          </p:cNvSpPr>
          <p:nvPr/>
        </p:nvSpPr>
        <p:spPr bwMode="auto">
          <a:xfrm>
            <a:off x="1547813" y="3284538"/>
            <a:ext cx="0" cy="288925"/>
          </a:xfrm>
          <a:prstGeom prst="line">
            <a:avLst/>
          </a:prstGeom>
          <a:noFill/>
          <a:ln w="9525">
            <a:solidFill>
              <a:schemeClr val="tx1"/>
            </a:solidFill>
            <a:round/>
            <a:headEnd/>
            <a:tailEnd/>
          </a:ln>
        </p:spPr>
        <p:txBody>
          <a:bodyPr/>
          <a:lstStyle/>
          <a:p>
            <a:endParaRPr lang="en-US"/>
          </a:p>
        </p:txBody>
      </p:sp>
      <p:sp>
        <p:nvSpPr>
          <p:cNvPr id="257062" name="Line 38"/>
          <p:cNvSpPr>
            <a:spLocks noChangeShapeType="1"/>
          </p:cNvSpPr>
          <p:nvPr/>
        </p:nvSpPr>
        <p:spPr bwMode="auto">
          <a:xfrm>
            <a:off x="1619250" y="3284538"/>
            <a:ext cx="0" cy="288925"/>
          </a:xfrm>
          <a:prstGeom prst="line">
            <a:avLst/>
          </a:prstGeom>
          <a:noFill/>
          <a:ln w="9525">
            <a:solidFill>
              <a:schemeClr val="tx1"/>
            </a:solidFill>
            <a:round/>
            <a:headEnd/>
            <a:tailEnd/>
          </a:ln>
        </p:spPr>
        <p:txBody>
          <a:bodyPr/>
          <a:lstStyle/>
          <a:p>
            <a:endParaRPr lang="en-US"/>
          </a:p>
        </p:txBody>
      </p:sp>
      <p:sp>
        <p:nvSpPr>
          <p:cNvPr id="257063" name="Line 39"/>
          <p:cNvSpPr>
            <a:spLocks noChangeShapeType="1"/>
          </p:cNvSpPr>
          <p:nvPr/>
        </p:nvSpPr>
        <p:spPr bwMode="auto">
          <a:xfrm>
            <a:off x="1692275" y="3284538"/>
            <a:ext cx="0" cy="288925"/>
          </a:xfrm>
          <a:prstGeom prst="line">
            <a:avLst/>
          </a:prstGeom>
          <a:noFill/>
          <a:ln w="9525">
            <a:solidFill>
              <a:schemeClr val="tx1"/>
            </a:solidFill>
            <a:round/>
            <a:headEnd/>
            <a:tailEnd/>
          </a:ln>
        </p:spPr>
        <p:txBody>
          <a:bodyPr/>
          <a:lstStyle/>
          <a:p>
            <a:endParaRPr lang="en-US"/>
          </a:p>
        </p:txBody>
      </p:sp>
      <p:sp>
        <p:nvSpPr>
          <p:cNvPr id="257064" name="Line 40"/>
          <p:cNvSpPr>
            <a:spLocks noChangeShapeType="1"/>
          </p:cNvSpPr>
          <p:nvPr/>
        </p:nvSpPr>
        <p:spPr bwMode="auto">
          <a:xfrm>
            <a:off x="1835150" y="3284538"/>
            <a:ext cx="0" cy="288925"/>
          </a:xfrm>
          <a:prstGeom prst="line">
            <a:avLst/>
          </a:prstGeom>
          <a:noFill/>
          <a:ln w="9525">
            <a:solidFill>
              <a:schemeClr val="tx1"/>
            </a:solidFill>
            <a:round/>
            <a:headEnd/>
            <a:tailEnd/>
          </a:ln>
        </p:spPr>
        <p:txBody>
          <a:bodyPr/>
          <a:lstStyle/>
          <a:p>
            <a:endParaRPr lang="en-US"/>
          </a:p>
        </p:txBody>
      </p:sp>
      <p:sp>
        <p:nvSpPr>
          <p:cNvPr id="257065" name="Line 41"/>
          <p:cNvSpPr>
            <a:spLocks noChangeShapeType="1"/>
          </p:cNvSpPr>
          <p:nvPr/>
        </p:nvSpPr>
        <p:spPr bwMode="auto">
          <a:xfrm>
            <a:off x="1908175" y="3284538"/>
            <a:ext cx="0" cy="288925"/>
          </a:xfrm>
          <a:prstGeom prst="line">
            <a:avLst/>
          </a:prstGeom>
          <a:noFill/>
          <a:ln w="9525">
            <a:solidFill>
              <a:schemeClr val="tx1"/>
            </a:solidFill>
            <a:round/>
            <a:headEnd/>
            <a:tailEnd/>
          </a:ln>
        </p:spPr>
        <p:txBody>
          <a:bodyPr/>
          <a:lstStyle/>
          <a:p>
            <a:endParaRPr lang="en-US"/>
          </a:p>
        </p:txBody>
      </p:sp>
      <p:sp>
        <p:nvSpPr>
          <p:cNvPr id="257066" name="Line 42"/>
          <p:cNvSpPr>
            <a:spLocks noChangeShapeType="1"/>
          </p:cNvSpPr>
          <p:nvPr/>
        </p:nvSpPr>
        <p:spPr bwMode="auto">
          <a:xfrm>
            <a:off x="1979613" y="3284538"/>
            <a:ext cx="0" cy="288925"/>
          </a:xfrm>
          <a:prstGeom prst="line">
            <a:avLst/>
          </a:prstGeom>
          <a:noFill/>
          <a:ln w="9525">
            <a:solidFill>
              <a:schemeClr val="tx1"/>
            </a:solidFill>
            <a:round/>
            <a:headEnd/>
            <a:tailEnd/>
          </a:ln>
        </p:spPr>
        <p:txBody>
          <a:bodyPr/>
          <a:lstStyle/>
          <a:p>
            <a:endParaRPr lang="en-US"/>
          </a:p>
        </p:txBody>
      </p:sp>
      <p:sp>
        <p:nvSpPr>
          <p:cNvPr id="257067" name="Line 43"/>
          <p:cNvSpPr>
            <a:spLocks noChangeShapeType="1"/>
          </p:cNvSpPr>
          <p:nvPr/>
        </p:nvSpPr>
        <p:spPr bwMode="auto">
          <a:xfrm>
            <a:off x="2051050" y="3284538"/>
            <a:ext cx="0" cy="288925"/>
          </a:xfrm>
          <a:prstGeom prst="line">
            <a:avLst/>
          </a:prstGeom>
          <a:noFill/>
          <a:ln w="9525">
            <a:solidFill>
              <a:schemeClr val="tx1"/>
            </a:solidFill>
            <a:round/>
            <a:headEnd/>
            <a:tailEnd/>
          </a:ln>
        </p:spPr>
        <p:txBody>
          <a:bodyPr/>
          <a:lstStyle/>
          <a:p>
            <a:endParaRPr lang="en-US"/>
          </a:p>
        </p:txBody>
      </p:sp>
      <p:sp>
        <p:nvSpPr>
          <p:cNvPr id="257068" name="Line 44"/>
          <p:cNvSpPr>
            <a:spLocks noChangeShapeType="1"/>
          </p:cNvSpPr>
          <p:nvPr/>
        </p:nvSpPr>
        <p:spPr bwMode="auto">
          <a:xfrm>
            <a:off x="2268538" y="3284538"/>
            <a:ext cx="0" cy="288925"/>
          </a:xfrm>
          <a:prstGeom prst="line">
            <a:avLst/>
          </a:prstGeom>
          <a:noFill/>
          <a:ln w="9525">
            <a:solidFill>
              <a:schemeClr val="tx1"/>
            </a:solidFill>
            <a:round/>
            <a:headEnd/>
            <a:tailEnd/>
          </a:ln>
        </p:spPr>
        <p:txBody>
          <a:bodyPr/>
          <a:lstStyle/>
          <a:p>
            <a:endParaRPr lang="en-US"/>
          </a:p>
        </p:txBody>
      </p:sp>
      <p:sp>
        <p:nvSpPr>
          <p:cNvPr id="257069" name="Line 45"/>
          <p:cNvSpPr>
            <a:spLocks noChangeShapeType="1"/>
          </p:cNvSpPr>
          <p:nvPr/>
        </p:nvSpPr>
        <p:spPr bwMode="auto">
          <a:xfrm>
            <a:off x="2195513" y="3284538"/>
            <a:ext cx="0" cy="288925"/>
          </a:xfrm>
          <a:prstGeom prst="line">
            <a:avLst/>
          </a:prstGeom>
          <a:noFill/>
          <a:ln w="9525">
            <a:solidFill>
              <a:schemeClr val="tx1"/>
            </a:solidFill>
            <a:round/>
            <a:headEnd/>
            <a:tailEnd/>
          </a:ln>
        </p:spPr>
        <p:txBody>
          <a:bodyPr/>
          <a:lstStyle/>
          <a:p>
            <a:endParaRPr lang="en-US"/>
          </a:p>
        </p:txBody>
      </p:sp>
      <p:sp>
        <p:nvSpPr>
          <p:cNvPr id="257070" name="Line 46"/>
          <p:cNvSpPr>
            <a:spLocks noChangeShapeType="1"/>
          </p:cNvSpPr>
          <p:nvPr/>
        </p:nvSpPr>
        <p:spPr bwMode="auto">
          <a:xfrm>
            <a:off x="2555875" y="3284538"/>
            <a:ext cx="0" cy="288925"/>
          </a:xfrm>
          <a:prstGeom prst="line">
            <a:avLst/>
          </a:prstGeom>
          <a:noFill/>
          <a:ln w="9525">
            <a:solidFill>
              <a:schemeClr val="tx1"/>
            </a:solidFill>
            <a:round/>
            <a:headEnd/>
            <a:tailEnd/>
          </a:ln>
        </p:spPr>
        <p:txBody>
          <a:bodyPr/>
          <a:lstStyle/>
          <a:p>
            <a:endParaRPr lang="en-US"/>
          </a:p>
        </p:txBody>
      </p:sp>
      <p:sp>
        <p:nvSpPr>
          <p:cNvPr id="257071" name="Line 47"/>
          <p:cNvSpPr>
            <a:spLocks noChangeShapeType="1"/>
          </p:cNvSpPr>
          <p:nvPr/>
        </p:nvSpPr>
        <p:spPr bwMode="auto">
          <a:xfrm>
            <a:off x="2627313" y="3284538"/>
            <a:ext cx="0" cy="288925"/>
          </a:xfrm>
          <a:prstGeom prst="line">
            <a:avLst/>
          </a:prstGeom>
          <a:noFill/>
          <a:ln w="9525">
            <a:solidFill>
              <a:schemeClr val="tx1"/>
            </a:solidFill>
            <a:round/>
            <a:headEnd/>
            <a:tailEnd/>
          </a:ln>
        </p:spPr>
        <p:txBody>
          <a:bodyPr/>
          <a:lstStyle/>
          <a:p>
            <a:endParaRPr lang="en-US"/>
          </a:p>
        </p:txBody>
      </p:sp>
      <p:sp>
        <p:nvSpPr>
          <p:cNvPr id="257072" name="Line 48"/>
          <p:cNvSpPr>
            <a:spLocks noChangeShapeType="1"/>
          </p:cNvSpPr>
          <p:nvPr/>
        </p:nvSpPr>
        <p:spPr bwMode="auto">
          <a:xfrm>
            <a:off x="2700338" y="3284538"/>
            <a:ext cx="0" cy="288925"/>
          </a:xfrm>
          <a:prstGeom prst="line">
            <a:avLst/>
          </a:prstGeom>
          <a:noFill/>
          <a:ln w="9525">
            <a:solidFill>
              <a:schemeClr val="tx1"/>
            </a:solidFill>
            <a:round/>
            <a:headEnd/>
            <a:tailEnd/>
          </a:ln>
        </p:spPr>
        <p:txBody>
          <a:bodyPr/>
          <a:lstStyle/>
          <a:p>
            <a:endParaRPr lang="en-US"/>
          </a:p>
        </p:txBody>
      </p:sp>
      <p:sp>
        <p:nvSpPr>
          <p:cNvPr id="257073" name="Line 49"/>
          <p:cNvSpPr>
            <a:spLocks noChangeShapeType="1"/>
          </p:cNvSpPr>
          <p:nvPr/>
        </p:nvSpPr>
        <p:spPr bwMode="auto">
          <a:xfrm>
            <a:off x="2771775" y="3284538"/>
            <a:ext cx="0" cy="288925"/>
          </a:xfrm>
          <a:prstGeom prst="line">
            <a:avLst/>
          </a:prstGeom>
          <a:noFill/>
          <a:ln w="9525">
            <a:solidFill>
              <a:schemeClr val="tx1"/>
            </a:solidFill>
            <a:round/>
            <a:headEnd/>
            <a:tailEnd/>
          </a:ln>
        </p:spPr>
        <p:txBody>
          <a:bodyPr/>
          <a:lstStyle/>
          <a:p>
            <a:endParaRPr lang="en-US"/>
          </a:p>
        </p:txBody>
      </p:sp>
      <p:sp>
        <p:nvSpPr>
          <p:cNvPr id="257074" name="Line 50"/>
          <p:cNvSpPr>
            <a:spLocks noChangeShapeType="1"/>
          </p:cNvSpPr>
          <p:nvPr/>
        </p:nvSpPr>
        <p:spPr bwMode="auto">
          <a:xfrm>
            <a:off x="2987675" y="3284538"/>
            <a:ext cx="0" cy="288925"/>
          </a:xfrm>
          <a:prstGeom prst="line">
            <a:avLst/>
          </a:prstGeom>
          <a:noFill/>
          <a:ln w="9525">
            <a:solidFill>
              <a:schemeClr val="tx1"/>
            </a:solidFill>
            <a:round/>
            <a:headEnd/>
            <a:tailEnd/>
          </a:ln>
        </p:spPr>
        <p:txBody>
          <a:bodyPr/>
          <a:lstStyle/>
          <a:p>
            <a:endParaRPr lang="en-US"/>
          </a:p>
        </p:txBody>
      </p:sp>
      <p:sp>
        <p:nvSpPr>
          <p:cNvPr id="257075" name="Line 51"/>
          <p:cNvSpPr>
            <a:spLocks noChangeShapeType="1"/>
          </p:cNvSpPr>
          <p:nvPr/>
        </p:nvSpPr>
        <p:spPr bwMode="auto">
          <a:xfrm>
            <a:off x="684213" y="3860800"/>
            <a:ext cx="0" cy="288925"/>
          </a:xfrm>
          <a:prstGeom prst="line">
            <a:avLst/>
          </a:prstGeom>
          <a:noFill/>
          <a:ln w="9525">
            <a:solidFill>
              <a:schemeClr val="tx1"/>
            </a:solidFill>
            <a:round/>
            <a:headEnd/>
            <a:tailEnd/>
          </a:ln>
        </p:spPr>
        <p:txBody>
          <a:bodyPr/>
          <a:lstStyle/>
          <a:p>
            <a:endParaRPr lang="en-US"/>
          </a:p>
        </p:txBody>
      </p:sp>
      <p:sp>
        <p:nvSpPr>
          <p:cNvPr id="257076" name="Line 52"/>
          <p:cNvSpPr>
            <a:spLocks noChangeShapeType="1"/>
          </p:cNvSpPr>
          <p:nvPr/>
        </p:nvSpPr>
        <p:spPr bwMode="auto">
          <a:xfrm>
            <a:off x="755650" y="3860800"/>
            <a:ext cx="0" cy="288925"/>
          </a:xfrm>
          <a:prstGeom prst="line">
            <a:avLst/>
          </a:prstGeom>
          <a:noFill/>
          <a:ln w="9525">
            <a:solidFill>
              <a:schemeClr val="tx1"/>
            </a:solidFill>
            <a:round/>
            <a:headEnd/>
            <a:tailEnd/>
          </a:ln>
        </p:spPr>
        <p:txBody>
          <a:bodyPr/>
          <a:lstStyle/>
          <a:p>
            <a:endParaRPr lang="en-US"/>
          </a:p>
        </p:txBody>
      </p:sp>
      <p:sp>
        <p:nvSpPr>
          <p:cNvPr id="257077" name="Line 53"/>
          <p:cNvSpPr>
            <a:spLocks noChangeShapeType="1"/>
          </p:cNvSpPr>
          <p:nvPr/>
        </p:nvSpPr>
        <p:spPr bwMode="auto">
          <a:xfrm>
            <a:off x="827088" y="3860800"/>
            <a:ext cx="0" cy="288925"/>
          </a:xfrm>
          <a:prstGeom prst="line">
            <a:avLst/>
          </a:prstGeom>
          <a:noFill/>
          <a:ln w="9525">
            <a:solidFill>
              <a:schemeClr val="tx1"/>
            </a:solidFill>
            <a:round/>
            <a:headEnd/>
            <a:tailEnd/>
          </a:ln>
        </p:spPr>
        <p:txBody>
          <a:bodyPr/>
          <a:lstStyle/>
          <a:p>
            <a:endParaRPr lang="en-US"/>
          </a:p>
        </p:txBody>
      </p:sp>
      <p:sp>
        <p:nvSpPr>
          <p:cNvPr id="257078" name="Line 54"/>
          <p:cNvSpPr>
            <a:spLocks noChangeShapeType="1"/>
          </p:cNvSpPr>
          <p:nvPr/>
        </p:nvSpPr>
        <p:spPr bwMode="auto">
          <a:xfrm>
            <a:off x="900113" y="3860800"/>
            <a:ext cx="0" cy="288925"/>
          </a:xfrm>
          <a:prstGeom prst="line">
            <a:avLst/>
          </a:prstGeom>
          <a:noFill/>
          <a:ln w="9525">
            <a:solidFill>
              <a:schemeClr val="tx1"/>
            </a:solidFill>
            <a:round/>
            <a:headEnd/>
            <a:tailEnd/>
          </a:ln>
        </p:spPr>
        <p:txBody>
          <a:bodyPr/>
          <a:lstStyle/>
          <a:p>
            <a:endParaRPr lang="en-US"/>
          </a:p>
        </p:txBody>
      </p:sp>
      <p:sp>
        <p:nvSpPr>
          <p:cNvPr id="257079" name="Line 55"/>
          <p:cNvSpPr>
            <a:spLocks noChangeShapeType="1"/>
          </p:cNvSpPr>
          <p:nvPr/>
        </p:nvSpPr>
        <p:spPr bwMode="auto">
          <a:xfrm>
            <a:off x="3059113" y="3284538"/>
            <a:ext cx="0" cy="288925"/>
          </a:xfrm>
          <a:prstGeom prst="line">
            <a:avLst/>
          </a:prstGeom>
          <a:noFill/>
          <a:ln w="9525">
            <a:solidFill>
              <a:schemeClr val="tx1"/>
            </a:solidFill>
            <a:round/>
            <a:headEnd/>
            <a:tailEnd/>
          </a:ln>
        </p:spPr>
        <p:txBody>
          <a:bodyPr/>
          <a:lstStyle/>
          <a:p>
            <a:endParaRPr lang="en-US"/>
          </a:p>
        </p:txBody>
      </p:sp>
      <p:sp>
        <p:nvSpPr>
          <p:cNvPr id="257080" name="Line 56"/>
          <p:cNvSpPr>
            <a:spLocks noChangeShapeType="1"/>
          </p:cNvSpPr>
          <p:nvPr/>
        </p:nvSpPr>
        <p:spPr bwMode="auto">
          <a:xfrm>
            <a:off x="1476375" y="3860800"/>
            <a:ext cx="0" cy="288925"/>
          </a:xfrm>
          <a:prstGeom prst="line">
            <a:avLst/>
          </a:prstGeom>
          <a:noFill/>
          <a:ln w="9525">
            <a:solidFill>
              <a:schemeClr val="tx1"/>
            </a:solidFill>
            <a:round/>
            <a:headEnd/>
            <a:tailEnd/>
          </a:ln>
        </p:spPr>
        <p:txBody>
          <a:bodyPr/>
          <a:lstStyle/>
          <a:p>
            <a:endParaRPr lang="en-US"/>
          </a:p>
        </p:txBody>
      </p:sp>
      <p:sp>
        <p:nvSpPr>
          <p:cNvPr id="257081" name="Line 57"/>
          <p:cNvSpPr>
            <a:spLocks noChangeShapeType="1"/>
          </p:cNvSpPr>
          <p:nvPr/>
        </p:nvSpPr>
        <p:spPr bwMode="auto">
          <a:xfrm>
            <a:off x="1547813" y="3860800"/>
            <a:ext cx="0" cy="288925"/>
          </a:xfrm>
          <a:prstGeom prst="line">
            <a:avLst/>
          </a:prstGeom>
          <a:noFill/>
          <a:ln w="9525">
            <a:solidFill>
              <a:schemeClr val="tx1"/>
            </a:solidFill>
            <a:round/>
            <a:headEnd/>
            <a:tailEnd/>
          </a:ln>
        </p:spPr>
        <p:txBody>
          <a:bodyPr/>
          <a:lstStyle/>
          <a:p>
            <a:endParaRPr lang="en-US"/>
          </a:p>
        </p:txBody>
      </p:sp>
      <p:sp>
        <p:nvSpPr>
          <p:cNvPr id="257082" name="Line 58"/>
          <p:cNvSpPr>
            <a:spLocks noChangeShapeType="1"/>
          </p:cNvSpPr>
          <p:nvPr/>
        </p:nvSpPr>
        <p:spPr bwMode="auto">
          <a:xfrm>
            <a:off x="1619250" y="3860800"/>
            <a:ext cx="0" cy="288925"/>
          </a:xfrm>
          <a:prstGeom prst="line">
            <a:avLst/>
          </a:prstGeom>
          <a:noFill/>
          <a:ln w="9525">
            <a:solidFill>
              <a:schemeClr val="tx1"/>
            </a:solidFill>
            <a:round/>
            <a:headEnd/>
            <a:tailEnd/>
          </a:ln>
        </p:spPr>
        <p:txBody>
          <a:bodyPr/>
          <a:lstStyle/>
          <a:p>
            <a:endParaRPr lang="en-US"/>
          </a:p>
        </p:txBody>
      </p:sp>
      <p:sp>
        <p:nvSpPr>
          <p:cNvPr id="257083" name="Line 59"/>
          <p:cNvSpPr>
            <a:spLocks noChangeShapeType="1"/>
          </p:cNvSpPr>
          <p:nvPr/>
        </p:nvSpPr>
        <p:spPr bwMode="auto">
          <a:xfrm>
            <a:off x="1692275" y="3860800"/>
            <a:ext cx="0" cy="288925"/>
          </a:xfrm>
          <a:prstGeom prst="line">
            <a:avLst/>
          </a:prstGeom>
          <a:noFill/>
          <a:ln w="9525">
            <a:solidFill>
              <a:schemeClr val="tx1"/>
            </a:solidFill>
            <a:round/>
            <a:headEnd/>
            <a:tailEnd/>
          </a:ln>
        </p:spPr>
        <p:txBody>
          <a:bodyPr/>
          <a:lstStyle/>
          <a:p>
            <a:endParaRPr lang="en-US"/>
          </a:p>
        </p:txBody>
      </p:sp>
      <p:sp>
        <p:nvSpPr>
          <p:cNvPr id="257084" name="Line 60"/>
          <p:cNvSpPr>
            <a:spLocks noChangeShapeType="1"/>
          </p:cNvSpPr>
          <p:nvPr/>
        </p:nvSpPr>
        <p:spPr bwMode="auto">
          <a:xfrm>
            <a:off x="1835150" y="3860800"/>
            <a:ext cx="0" cy="288925"/>
          </a:xfrm>
          <a:prstGeom prst="line">
            <a:avLst/>
          </a:prstGeom>
          <a:noFill/>
          <a:ln w="9525">
            <a:solidFill>
              <a:schemeClr val="tx1"/>
            </a:solidFill>
            <a:round/>
            <a:headEnd/>
            <a:tailEnd/>
          </a:ln>
        </p:spPr>
        <p:txBody>
          <a:bodyPr/>
          <a:lstStyle/>
          <a:p>
            <a:endParaRPr lang="en-US"/>
          </a:p>
        </p:txBody>
      </p:sp>
      <p:sp>
        <p:nvSpPr>
          <p:cNvPr id="257085" name="Line 61"/>
          <p:cNvSpPr>
            <a:spLocks noChangeShapeType="1"/>
          </p:cNvSpPr>
          <p:nvPr/>
        </p:nvSpPr>
        <p:spPr bwMode="auto">
          <a:xfrm>
            <a:off x="1908175" y="3860800"/>
            <a:ext cx="0" cy="288925"/>
          </a:xfrm>
          <a:prstGeom prst="line">
            <a:avLst/>
          </a:prstGeom>
          <a:noFill/>
          <a:ln w="9525">
            <a:solidFill>
              <a:schemeClr val="tx1"/>
            </a:solidFill>
            <a:round/>
            <a:headEnd/>
            <a:tailEnd/>
          </a:ln>
        </p:spPr>
        <p:txBody>
          <a:bodyPr/>
          <a:lstStyle/>
          <a:p>
            <a:endParaRPr lang="en-US"/>
          </a:p>
        </p:txBody>
      </p:sp>
      <p:sp>
        <p:nvSpPr>
          <p:cNvPr id="257086" name="Line 62"/>
          <p:cNvSpPr>
            <a:spLocks noChangeShapeType="1"/>
          </p:cNvSpPr>
          <p:nvPr/>
        </p:nvSpPr>
        <p:spPr bwMode="auto">
          <a:xfrm>
            <a:off x="1979613" y="3860800"/>
            <a:ext cx="0" cy="288925"/>
          </a:xfrm>
          <a:prstGeom prst="line">
            <a:avLst/>
          </a:prstGeom>
          <a:noFill/>
          <a:ln w="9525">
            <a:solidFill>
              <a:schemeClr val="tx1"/>
            </a:solidFill>
            <a:round/>
            <a:headEnd/>
            <a:tailEnd/>
          </a:ln>
        </p:spPr>
        <p:txBody>
          <a:bodyPr/>
          <a:lstStyle/>
          <a:p>
            <a:endParaRPr lang="en-US"/>
          </a:p>
        </p:txBody>
      </p:sp>
      <p:sp>
        <p:nvSpPr>
          <p:cNvPr id="257087" name="Line 63"/>
          <p:cNvSpPr>
            <a:spLocks noChangeShapeType="1"/>
          </p:cNvSpPr>
          <p:nvPr/>
        </p:nvSpPr>
        <p:spPr bwMode="auto">
          <a:xfrm>
            <a:off x="2051050" y="3860800"/>
            <a:ext cx="0" cy="288925"/>
          </a:xfrm>
          <a:prstGeom prst="line">
            <a:avLst/>
          </a:prstGeom>
          <a:noFill/>
          <a:ln w="9525">
            <a:solidFill>
              <a:schemeClr val="tx1"/>
            </a:solidFill>
            <a:round/>
            <a:headEnd/>
            <a:tailEnd/>
          </a:ln>
        </p:spPr>
        <p:txBody>
          <a:bodyPr/>
          <a:lstStyle/>
          <a:p>
            <a:endParaRPr lang="en-US"/>
          </a:p>
        </p:txBody>
      </p:sp>
      <p:sp>
        <p:nvSpPr>
          <p:cNvPr id="257088" name="Line 64"/>
          <p:cNvSpPr>
            <a:spLocks noChangeShapeType="1"/>
          </p:cNvSpPr>
          <p:nvPr/>
        </p:nvSpPr>
        <p:spPr bwMode="auto">
          <a:xfrm>
            <a:off x="2195513" y="3860800"/>
            <a:ext cx="0" cy="288925"/>
          </a:xfrm>
          <a:prstGeom prst="line">
            <a:avLst/>
          </a:prstGeom>
          <a:noFill/>
          <a:ln w="9525">
            <a:solidFill>
              <a:schemeClr val="tx1"/>
            </a:solidFill>
            <a:round/>
            <a:headEnd/>
            <a:tailEnd/>
          </a:ln>
        </p:spPr>
        <p:txBody>
          <a:bodyPr/>
          <a:lstStyle/>
          <a:p>
            <a:endParaRPr lang="en-US"/>
          </a:p>
        </p:txBody>
      </p:sp>
      <p:sp>
        <p:nvSpPr>
          <p:cNvPr id="257089" name="Line 65"/>
          <p:cNvSpPr>
            <a:spLocks noChangeShapeType="1"/>
          </p:cNvSpPr>
          <p:nvPr/>
        </p:nvSpPr>
        <p:spPr bwMode="auto">
          <a:xfrm>
            <a:off x="2268538" y="3860800"/>
            <a:ext cx="0" cy="288925"/>
          </a:xfrm>
          <a:prstGeom prst="line">
            <a:avLst/>
          </a:prstGeom>
          <a:noFill/>
          <a:ln w="9525">
            <a:solidFill>
              <a:schemeClr val="tx1"/>
            </a:solidFill>
            <a:round/>
            <a:headEnd/>
            <a:tailEnd/>
          </a:ln>
        </p:spPr>
        <p:txBody>
          <a:bodyPr/>
          <a:lstStyle/>
          <a:p>
            <a:endParaRPr lang="en-US"/>
          </a:p>
        </p:txBody>
      </p:sp>
      <p:sp>
        <p:nvSpPr>
          <p:cNvPr id="257090" name="Line 66"/>
          <p:cNvSpPr>
            <a:spLocks noChangeShapeType="1"/>
          </p:cNvSpPr>
          <p:nvPr/>
        </p:nvSpPr>
        <p:spPr bwMode="auto">
          <a:xfrm>
            <a:off x="2627313" y="3860800"/>
            <a:ext cx="0" cy="288925"/>
          </a:xfrm>
          <a:prstGeom prst="line">
            <a:avLst/>
          </a:prstGeom>
          <a:noFill/>
          <a:ln w="9525">
            <a:solidFill>
              <a:schemeClr val="tx1"/>
            </a:solidFill>
            <a:round/>
            <a:headEnd/>
            <a:tailEnd/>
          </a:ln>
        </p:spPr>
        <p:txBody>
          <a:bodyPr/>
          <a:lstStyle/>
          <a:p>
            <a:endParaRPr lang="en-US"/>
          </a:p>
        </p:txBody>
      </p:sp>
      <p:sp>
        <p:nvSpPr>
          <p:cNvPr id="257091" name="Line 67"/>
          <p:cNvSpPr>
            <a:spLocks noChangeShapeType="1"/>
          </p:cNvSpPr>
          <p:nvPr/>
        </p:nvSpPr>
        <p:spPr bwMode="auto">
          <a:xfrm>
            <a:off x="2700338" y="3860800"/>
            <a:ext cx="0" cy="288925"/>
          </a:xfrm>
          <a:prstGeom prst="line">
            <a:avLst/>
          </a:prstGeom>
          <a:noFill/>
          <a:ln w="9525">
            <a:solidFill>
              <a:schemeClr val="tx1"/>
            </a:solidFill>
            <a:round/>
            <a:headEnd/>
            <a:tailEnd/>
          </a:ln>
        </p:spPr>
        <p:txBody>
          <a:bodyPr/>
          <a:lstStyle/>
          <a:p>
            <a:endParaRPr lang="en-US"/>
          </a:p>
        </p:txBody>
      </p:sp>
      <p:sp>
        <p:nvSpPr>
          <p:cNvPr id="257092" name="Line 68"/>
          <p:cNvSpPr>
            <a:spLocks noChangeShapeType="1"/>
          </p:cNvSpPr>
          <p:nvPr/>
        </p:nvSpPr>
        <p:spPr bwMode="auto">
          <a:xfrm>
            <a:off x="2771775" y="3860800"/>
            <a:ext cx="0" cy="288925"/>
          </a:xfrm>
          <a:prstGeom prst="line">
            <a:avLst/>
          </a:prstGeom>
          <a:noFill/>
          <a:ln w="9525">
            <a:solidFill>
              <a:schemeClr val="tx1"/>
            </a:solidFill>
            <a:round/>
            <a:headEnd/>
            <a:tailEnd/>
          </a:ln>
        </p:spPr>
        <p:txBody>
          <a:bodyPr/>
          <a:lstStyle/>
          <a:p>
            <a:endParaRPr lang="en-US"/>
          </a:p>
        </p:txBody>
      </p:sp>
      <p:sp>
        <p:nvSpPr>
          <p:cNvPr id="257093" name="Line 69"/>
          <p:cNvSpPr>
            <a:spLocks noChangeShapeType="1"/>
          </p:cNvSpPr>
          <p:nvPr/>
        </p:nvSpPr>
        <p:spPr bwMode="auto">
          <a:xfrm>
            <a:off x="2843213" y="3860800"/>
            <a:ext cx="0" cy="288925"/>
          </a:xfrm>
          <a:prstGeom prst="line">
            <a:avLst/>
          </a:prstGeom>
          <a:noFill/>
          <a:ln w="9525">
            <a:solidFill>
              <a:schemeClr val="tx1"/>
            </a:solidFill>
            <a:round/>
            <a:headEnd/>
            <a:tailEnd/>
          </a:ln>
        </p:spPr>
        <p:txBody>
          <a:bodyPr/>
          <a:lstStyle/>
          <a:p>
            <a:endParaRPr lang="en-US"/>
          </a:p>
        </p:txBody>
      </p:sp>
      <p:sp>
        <p:nvSpPr>
          <p:cNvPr id="257094" name="Line 70"/>
          <p:cNvSpPr>
            <a:spLocks noChangeShapeType="1"/>
          </p:cNvSpPr>
          <p:nvPr/>
        </p:nvSpPr>
        <p:spPr bwMode="auto">
          <a:xfrm>
            <a:off x="3348038" y="4940300"/>
            <a:ext cx="0" cy="288925"/>
          </a:xfrm>
          <a:prstGeom prst="line">
            <a:avLst/>
          </a:prstGeom>
          <a:noFill/>
          <a:ln w="9525">
            <a:solidFill>
              <a:schemeClr val="tx1"/>
            </a:solidFill>
            <a:round/>
            <a:headEnd/>
            <a:tailEnd/>
          </a:ln>
        </p:spPr>
        <p:txBody>
          <a:bodyPr/>
          <a:lstStyle/>
          <a:p>
            <a:endParaRPr lang="en-US"/>
          </a:p>
        </p:txBody>
      </p:sp>
      <p:sp>
        <p:nvSpPr>
          <p:cNvPr id="257095" name="Line 71"/>
          <p:cNvSpPr>
            <a:spLocks noChangeShapeType="1"/>
          </p:cNvSpPr>
          <p:nvPr/>
        </p:nvSpPr>
        <p:spPr bwMode="auto">
          <a:xfrm>
            <a:off x="3563938" y="3860800"/>
            <a:ext cx="0" cy="288925"/>
          </a:xfrm>
          <a:prstGeom prst="line">
            <a:avLst/>
          </a:prstGeom>
          <a:noFill/>
          <a:ln w="9525">
            <a:solidFill>
              <a:schemeClr val="tx1"/>
            </a:solidFill>
            <a:round/>
            <a:headEnd/>
            <a:tailEnd/>
          </a:ln>
        </p:spPr>
        <p:txBody>
          <a:bodyPr/>
          <a:lstStyle/>
          <a:p>
            <a:endParaRPr lang="en-US"/>
          </a:p>
        </p:txBody>
      </p:sp>
      <p:sp>
        <p:nvSpPr>
          <p:cNvPr id="257096" name="Line 72"/>
          <p:cNvSpPr>
            <a:spLocks noChangeShapeType="1"/>
          </p:cNvSpPr>
          <p:nvPr/>
        </p:nvSpPr>
        <p:spPr bwMode="auto">
          <a:xfrm>
            <a:off x="3708400" y="3860800"/>
            <a:ext cx="0" cy="288925"/>
          </a:xfrm>
          <a:prstGeom prst="line">
            <a:avLst/>
          </a:prstGeom>
          <a:noFill/>
          <a:ln w="9525">
            <a:solidFill>
              <a:schemeClr val="tx1"/>
            </a:solidFill>
            <a:round/>
            <a:headEnd/>
            <a:tailEnd/>
          </a:ln>
        </p:spPr>
        <p:txBody>
          <a:bodyPr/>
          <a:lstStyle/>
          <a:p>
            <a:endParaRPr lang="en-US"/>
          </a:p>
        </p:txBody>
      </p:sp>
      <p:sp>
        <p:nvSpPr>
          <p:cNvPr id="257097" name="Line 73"/>
          <p:cNvSpPr>
            <a:spLocks noChangeShapeType="1"/>
          </p:cNvSpPr>
          <p:nvPr/>
        </p:nvSpPr>
        <p:spPr bwMode="auto">
          <a:xfrm>
            <a:off x="3851275" y="3860800"/>
            <a:ext cx="0" cy="288925"/>
          </a:xfrm>
          <a:prstGeom prst="line">
            <a:avLst/>
          </a:prstGeom>
          <a:noFill/>
          <a:ln w="9525">
            <a:solidFill>
              <a:schemeClr val="tx1"/>
            </a:solidFill>
            <a:round/>
            <a:headEnd/>
            <a:tailEnd/>
          </a:ln>
        </p:spPr>
        <p:txBody>
          <a:bodyPr/>
          <a:lstStyle/>
          <a:p>
            <a:endParaRPr lang="en-US"/>
          </a:p>
        </p:txBody>
      </p:sp>
      <p:sp>
        <p:nvSpPr>
          <p:cNvPr id="257098" name="Line 74"/>
          <p:cNvSpPr>
            <a:spLocks noChangeShapeType="1"/>
          </p:cNvSpPr>
          <p:nvPr/>
        </p:nvSpPr>
        <p:spPr bwMode="auto">
          <a:xfrm>
            <a:off x="3563938" y="4652963"/>
            <a:ext cx="0" cy="288925"/>
          </a:xfrm>
          <a:prstGeom prst="line">
            <a:avLst/>
          </a:prstGeom>
          <a:noFill/>
          <a:ln w="9525">
            <a:solidFill>
              <a:schemeClr val="tx1"/>
            </a:solidFill>
            <a:round/>
            <a:headEnd/>
            <a:tailEnd/>
          </a:ln>
        </p:spPr>
        <p:txBody>
          <a:bodyPr/>
          <a:lstStyle/>
          <a:p>
            <a:endParaRPr lang="en-US"/>
          </a:p>
        </p:txBody>
      </p:sp>
      <p:sp>
        <p:nvSpPr>
          <p:cNvPr id="257099" name="Line 75"/>
          <p:cNvSpPr>
            <a:spLocks noChangeShapeType="1"/>
          </p:cNvSpPr>
          <p:nvPr/>
        </p:nvSpPr>
        <p:spPr bwMode="auto">
          <a:xfrm>
            <a:off x="3635375" y="4652963"/>
            <a:ext cx="0" cy="288925"/>
          </a:xfrm>
          <a:prstGeom prst="line">
            <a:avLst/>
          </a:prstGeom>
          <a:noFill/>
          <a:ln w="9525">
            <a:solidFill>
              <a:schemeClr val="tx1"/>
            </a:solidFill>
            <a:round/>
            <a:headEnd/>
            <a:tailEnd/>
          </a:ln>
        </p:spPr>
        <p:txBody>
          <a:bodyPr/>
          <a:lstStyle/>
          <a:p>
            <a:endParaRPr lang="en-US"/>
          </a:p>
        </p:txBody>
      </p:sp>
      <p:sp>
        <p:nvSpPr>
          <p:cNvPr id="257100" name="Line 76"/>
          <p:cNvSpPr>
            <a:spLocks noChangeShapeType="1"/>
          </p:cNvSpPr>
          <p:nvPr/>
        </p:nvSpPr>
        <p:spPr bwMode="auto">
          <a:xfrm>
            <a:off x="4067175" y="4652963"/>
            <a:ext cx="0" cy="288925"/>
          </a:xfrm>
          <a:prstGeom prst="line">
            <a:avLst/>
          </a:prstGeom>
          <a:noFill/>
          <a:ln w="9525">
            <a:solidFill>
              <a:schemeClr val="tx1"/>
            </a:solidFill>
            <a:round/>
            <a:headEnd/>
            <a:tailEnd/>
          </a:ln>
        </p:spPr>
        <p:txBody>
          <a:bodyPr/>
          <a:lstStyle/>
          <a:p>
            <a:endParaRPr lang="en-US"/>
          </a:p>
        </p:txBody>
      </p:sp>
      <p:sp>
        <p:nvSpPr>
          <p:cNvPr id="257101" name="Line 77"/>
          <p:cNvSpPr>
            <a:spLocks noChangeShapeType="1"/>
          </p:cNvSpPr>
          <p:nvPr/>
        </p:nvSpPr>
        <p:spPr bwMode="auto">
          <a:xfrm>
            <a:off x="4572000" y="4652963"/>
            <a:ext cx="0" cy="288925"/>
          </a:xfrm>
          <a:prstGeom prst="line">
            <a:avLst/>
          </a:prstGeom>
          <a:noFill/>
          <a:ln w="9525">
            <a:solidFill>
              <a:schemeClr val="tx1"/>
            </a:solidFill>
            <a:round/>
            <a:headEnd/>
            <a:tailEnd/>
          </a:ln>
        </p:spPr>
        <p:txBody>
          <a:bodyPr/>
          <a:lstStyle/>
          <a:p>
            <a:endParaRPr lang="en-US"/>
          </a:p>
        </p:txBody>
      </p:sp>
      <p:sp>
        <p:nvSpPr>
          <p:cNvPr id="257102" name="Line 78"/>
          <p:cNvSpPr>
            <a:spLocks noChangeShapeType="1"/>
          </p:cNvSpPr>
          <p:nvPr/>
        </p:nvSpPr>
        <p:spPr bwMode="auto">
          <a:xfrm>
            <a:off x="4716463" y="4652963"/>
            <a:ext cx="0" cy="288925"/>
          </a:xfrm>
          <a:prstGeom prst="line">
            <a:avLst/>
          </a:prstGeom>
          <a:noFill/>
          <a:ln w="9525">
            <a:solidFill>
              <a:schemeClr val="tx1"/>
            </a:solidFill>
            <a:round/>
            <a:headEnd/>
            <a:tailEnd/>
          </a:ln>
        </p:spPr>
        <p:txBody>
          <a:bodyPr/>
          <a:lstStyle/>
          <a:p>
            <a:endParaRPr lang="en-US"/>
          </a:p>
        </p:txBody>
      </p:sp>
      <p:sp>
        <p:nvSpPr>
          <p:cNvPr id="257103" name="Line 79"/>
          <p:cNvSpPr>
            <a:spLocks noChangeShapeType="1"/>
          </p:cNvSpPr>
          <p:nvPr/>
        </p:nvSpPr>
        <p:spPr bwMode="auto">
          <a:xfrm>
            <a:off x="4859338" y="4652963"/>
            <a:ext cx="0" cy="288925"/>
          </a:xfrm>
          <a:prstGeom prst="line">
            <a:avLst/>
          </a:prstGeom>
          <a:noFill/>
          <a:ln w="9525">
            <a:solidFill>
              <a:schemeClr val="tx1"/>
            </a:solidFill>
            <a:round/>
            <a:headEnd/>
            <a:tailEnd/>
          </a:ln>
        </p:spPr>
        <p:txBody>
          <a:bodyPr/>
          <a:lstStyle/>
          <a:p>
            <a:endParaRPr lang="en-US"/>
          </a:p>
        </p:txBody>
      </p:sp>
      <p:sp>
        <p:nvSpPr>
          <p:cNvPr id="257104" name="Line 80"/>
          <p:cNvSpPr>
            <a:spLocks noChangeShapeType="1"/>
          </p:cNvSpPr>
          <p:nvPr/>
        </p:nvSpPr>
        <p:spPr bwMode="auto">
          <a:xfrm>
            <a:off x="2484438" y="4652963"/>
            <a:ext cx="0" cy="288925"/>
          </a:xfrm>
          <a:prstGeom prst="line">
            <a:avLst/>
          </a:prstGeom>
          <a:noFill/>
          <a:ln w="9525">
            <a:solidFill>
              <a:schemeClr val="tx1"/>
            </a:solidFill>
            <a:round/>
            <a:headEnd/>
            <a:tailEnd/>
          </a:ln>
        </p:spPr>
        <p:txBody>
          <a:bodyPr/>
          <a:lstStyle/>
          <a:p>
            <a:endParaRPr lang="en-US"/>
          </a:p>
        </p:txBody>
      </p:sp>
      <p:sp>
        <p:nvSpPr>
          <p:cNvPr id="257105" name="Line 81"/>
          <p:cNvSpPr>
            <a:spLocks noChangeShapeType="1"/>
          </p:cNvSpPr>
          <p:nvPr/>
        </p:nvSpPr>
        <p:spPr bwMode="auto">
          <a:xfrm>
            <a:off x="2555875" y="4652963"/>
            <a:ext cx="0" cy="288925"/>
          </a:xfrm>
          <a:prstGeom prst="line">
            <a:avLst/>
          </a:prstGeom>
          <a:noFill/>
          <a:ln w="9525">
            <a:solidFill>
              <a:schemeClr val="tx1"/>
            </a:solidFill>
            <a:round/>
            <a:headEnd/>
            <a:tailEnd/>
          </a:ln>
        </p:spPr>
        <p:txBody>
          <a:bodyPr/>
          <a:lstStyle/>
          <a:p>
            <a:endParaRPr lang="en-US"/>
          </a:p>
        </p:txBody>
      </p:sp>
      <p:sp>
        <p:nvSpPr>
          <p:cNvPr id="257106" name="Line 82"/>
          <p:cNvSpPr>
            <a:spLocks noChangeShapeType="1"/>
          </p:cNvSpPr>
          <p:nvPr/>
        </p:nvSpPr>
        <p:spPr bwMode="auto">
          <a:xfrm>
            <a:off x="2627313" y="4652963"/>
            <a:ext cx="0" cy="288925"/>
          </a:xfrm>
          <a:prstGeom prst="line">
            <a:avLst/>
          </a:prstGeom>
          <a:noFill/>
          <a:ln w="9525">
            <a:solidFill>
              <a:schemeClr val="tx1"/>
            </a:solidFill>
            <a:round/>
            <a:headEnd/>
            <a:tailEnd/>
          </a:ln>
        </p:spPr>
        <p:txBody>
          <a:bodyPr/>
          <a:lstStyle/>
          <a:p>
            <a:endParaRPr lang="en-US"/>
          </a:p>
        </p:txBody>
      </p:sp>
      <p:sp>
        <p:nvSpPr>
          <p:cNvPr id="257107" name="Line 83"/>
          <p:cNvSpPr>
            <a:spLocks noChangeShapeType="1"/>
          </p:cNvSpPr>
          <p:nvPr/>
        </p:nvSpPr>
        <p:spPr bwMode="auto">
          <a:xfrm>
            <a:off x="3708400" y="4652963"/>
            <a:ext cx="0" cy="288925"/>
          </a:xfrm>
          <a:prstGeom prst="line">
            <a:avLst/>
          </a:prstGeom>
          <a:noFill/>
          <a:ln w="9525">
            <a:solidFill>
              <a:schemeClr val="tx1"/>
            </a:solidFill>
            <a:round/>
            <a:headEnd/>
            <a:tailEnd/>
          </a:ln>
        </p:spPr>
        <p:txBody>
          <a:bodyPr/>
          <a:lstStyle/>
          <a:p>
            <a:endParaRPr lang="en-US"/>
          </a:p>
        </p:txBody>
      </p:sp>
      <p:sp>
        <p:nvSpPr>
          <p:cNvPr id="257108" name="Line 84"/>
          <p:cNvSpPr>
            <a:spLocks noChangeShapeType="1"/>
          </p:cNvSpPr>
          <p:nvPr/>
        </p:nvSpPr>
        <p:spPr bwMode="auto">
          <a:xfrm>
            <a:off x="3348038" y="4940300"/>
            <a:ext cx="0" cy="288925"/>
          </a:xfrm>
          <a:prstGeom prst="line">
            <a:avLst/>
          </a:prstGeom>
          <a:noFill/>
          <a:ln w="9525">
            <a:solidFill>
              <a:schemeClr val="tx1"/>
            </a:solidFill>
            <a:round/>
            <a:headEnd/>
            <a:tailEnd/>
          </a:ln>
        </p:spPr>
        <p:txBody>
          <a:bodyPr/>
          <a:lstStyle/>
          <a:p>
            <a:endParaRPr lang="en-US"/>
          </a:p>
        </p:txBody>
      </p:sp>
      <p:sp>
        <p:nvSpPr>
          <p:cNvPr id="257109" name="Line 85"/>
          <p:cNvSpPr>
            <a:spLocks noChangeShapeType="1"/>
          </p:cNvSpPr>
          <p:nvPr/>
        </p:nvSpPr>
        <p:spPr bwMode="auto">
          <a:xfrm>
            <a:off x="3492500" y="4652963"/>
            <a:ext cx="0" cy="288925"/>
          </a:xfrm>
          <a:prstGeom prst="line">
            <a:avLst/>
          </a:prstGeom>
          <a:noFill/>
          <a:ln w="9525">
            <a:solidFill>
              <a:schemeClr val="tx1"/>
            </a:solidFill>
            <a:round/>
            <a:headEnd/>
            <a:tailEnd/>
          </a:ln>
        </p:spPr>
        <p:txBody>
          <a:bodyPr/>
          <a:lstStyle/>
          <a:p>
            <a:endParaRPr lang="en-US"/>
          </a:p>
        </p:txBody>
      </p:sp>
      <p:sp>
        <p:nvSpPr>
          <p:cNvPr id="257110" name="Line 86"/>
          <p:cNvSpPr>
            <a:spLocks noChangeShapeType="1"/>
          </p:cNvSpPr>
          <p:nvPr/>
        </p:nvSpPr>
        <p:spPr bwMode="auto">
          <a:xfrm>
            <a:off x="2700338" y="4652963"/>
            <a:ext cx="0" cy="288925"/>
          </a:xfrm>
          <a:prstGeom prst="line">
            <a:avLst/>
          </a:prstGeom>
          <a:noFill/>
          <a:ln w="9525">
            <a:solidFill>
              <a:schemeClr val="tx1"/>
            </a:solidFill>
            <a:round/>
            <a:headEnd/>
            <a:tailEnd/>
          </a:ln>
        </p:spPr>
        <p:txBody>
          <a:bodyPr/>
          <a:lstStyle/>
          <a:p>
            <a:endParaRPr lang="en-US"/>
          </a:p>
        </p:txBody>
      </p:sp>
      <p:sp>
        <p:nvSpPr>
          <p:cNvPr id="257111" name="Line 87"/>
          <p:cNvSpPr>
            <a:spLocks noChangeShapeType="1"/>
          </p:cNvSpPr>
          <p:nvPr/>
        </p:nvSpPr>
        <p:spPr bwMode="auto">
          <a:xfrm>
            <a:off x="3348038" y="4940300"/>
            <a:ext cx="0" cy="288925"/>
          </a:xfrm>
          <a:prstGeom prst="line">
            <a:avLst/>
          </a:prstGeom>
          <a:noFill/>
          <a:ln w="9525">
            <a:solidFill>
              <a:schemeClr val="tx1"/>
            </a:solidFill>
            <a:round/>
            <a:headEnd/>
            <a:tailEnd/>
          </a:ln>
        </p:spPr>
        <p:txBody>
          <a:bodyPr/>
          <a:lstStyle/>
          <a:p>
            <a:endParaRPr lang="en-US"/>
          </a:p>
        </p:txBody>
      </p:sp>
      <p:sp>
        <p:nvSpPr>
          <p:cNvPr id="257112" name="Line 88"/>
          <p:cNvSpPr>
            <a:spLocks noChangeShapeType="1"/>
          </p:cNvSpPr>
          <p:nvPr/>
        </p:nvSpPr>
        <p:spPr bwMode="auto">
          <a:xfrm>
            <a:off x="2987675" y="4652963"/>
            <a:ext cx="0" cy="288925"/>
          </a:xfrm>
          <a:prstGeom prst="line">
            <a:avLst/>
          </a:prstGeom>
          <a:noFill/>
          <a:ln w="9525">
            <a:solidFill>
              <a:schemeClr val="tx1"/>
            </a:solidFill>
            <a:round/>
            <a:headEnd/>
            <a:tailEnd/>
          </a:ln>
        </p:spPr>
        <p:txBody>
          <a:bodyPr/>
          <a:lstStyle/>
          <a:p>
            <a:endParaRPr lang="en-US"/>
          </a:p>
        </p:txBody>
      </p:sp>
      <p:sp>
        <p:nvSpPr>
          <p:cNvPr id="257113" name="Line 89"/>
          <p:cNvSpPr>
            <a:spLocks noChangeShapeType="1"/>
          </p:cNvSpPr>
          <p:nvPr/>
        </p:nvSpPr>
        <p:spPr bwMode="auto">
          <a:xfrm>
            <a:off x="3132138" y="4652963"/>
            <a:ext cx="0" cy="288925"/>
          </a:xfrm>
          <a:prstGeom prst="line">
            <a:avLst/>
          </a:prstGeom>
          <a:noFill/>
          <a:ln w="9525">
            <a:solidFill>
              <a:schemeClr val="tx1"/>
            </a:solidFill>
            <a:round/>
            <a:headEnd/>
            <a:tailEnd/>
          </a:ln>
        </p:spPr>
        <p:txBody>
          <a:bodyPr/>
          <a:lstStyle/>
          <a:p>
            <a:endParaRPr lang="en-US"/>
          </a:p>
        </p:txBody>
      </p:sp>
      <p:sp>
        <p:nvSpPr>
          <p:cNvPr id="257114" name="Line 90"/>
          <p:cNvSpPr>
            <a:spLocks noChangeShapeType="1"/>
          </p:cNvSpPr>
          <p:nvPr/>
        </p:nvSpPr>
        <p:spPr bwMode="auto">
          <a:xfrm>
            <a:off x="2916238" y="4652963"/>
            <a:ext cx="0" cy="288925"/>
          </a:xfrm>
          <a:prstGeom prst="line">
            <a:avLst/>
          </a:prstGeom>
          <a:noFill/>
          <a:ln w="9525">
            <a:solidFill>
              <a:schemeClr val="tx1"/>
            </a:solidFill>
            <a:round/>
            <a:headEnd/>
            <a:tailEnd/>
          </a:ln>
        </p:spPr>
        <p:txBody>
          <a:bodyPr/>
          <a:lstStyle/>
          <a:p>
            <a:endParaRPr lang="en-US"/>
          </a:p>
        </p:txBody>
      </p:sp>
      <p:sp>
        <p:nvSpPr>
          <p:cNvPr id="257115" name="Line 91"/>
          <p:cNvSpPr>
            <a:spLocks noChangeShapeType="1"/>
          </p:cNvSpPr>
          <p:nvPr/>
        </p:nvSpPr>
        <p:spPr bwMode="auto">
          <a:xfrm>
            <a:off x="3059113" y="4652963"/>
            <a:ext cx="0" cy="288925"/>
          </a:xfrm>
          <a:prstGeom prst="line">
            <a:avLst/>
          </a:prstGeom>
          <a:noFill/>
          <a:ln w="9525">
            <a:solidFill>
              <a:schemeClr val="tx1"/>
            </a:solidFill>
            <a:round/>
            <a:headEnd/>
            <a:tailEnd/>
          </a:ln>
        </p:spPr>
        <p:txBody>
          <a:bodyPr/>
          <a:lstStyle/>
          <a:p>
            <a:endParaRPr lang="en-US"/>
          </a:p>
        </p:txBody>
      </p:sp>
      <p:sp>
        <p:nvSpPr>
          <p:cNvPr id="257116" name="Line 92"/>
          <p:cNvSpPr>
            <a:spLocks noChangeShapeType="1"/>
          </p:cNvSpPr>
          <p:nvPr/>
        </p:nvSpPr>
        <p:spPr bwMode="auto">
          <a:xfrm>
            <a:off x="1692275" y="4652963"/>
            <a:ext cx="0" cy="288925"/>
          </a:xfrm>
          <a:prstGeom prst="line">
            <a:avLst/>
          </a:prstGeom>
          <a:noFill/>
          <a:ln w="9525">
            <a:solidFill>
              <a:schemeClr val="tx1"/>
            </a:solidFill>
            <a:round/>
            <a:headEnd/>
            <a:tailEnd/>
          </a:ln>
        </p:spPr>
        <p:txBody>
          <a:bodyPr/>
          <a:lstStyle/>
          <a:p>
            <a:endParaRPr lang="en-US"/>
          </a:p>
        </p:txBody>
      </p:sp>
      <p:sp>
        <p:nvSpPr>
          <p:cNvPr id="257117" name="Line 93"/>
          <p:cNvSpPr>
            <a:spLocks noChangeShapeType="1"/>
          </p:cNvSpPr>
          <p:nvPr/>
        </p:nvSpPr>
        <p:spPr bwMode="auto">
          <a:xfrm>
            <a:off x="1763713" y="4652963"/>
            <a:ext cx="0" cy="288925"/>
          </a:xfrm>
          <a:prstGeom prst="line">
            <a:avLst/>
          </a:prstGeom>
          <a:noFill/>
          <a:ln w="9525">
            <a:solidFill>
              <a:schemeClr val="tx1"/>
            </a:solidFill>
            <a:round/>
            <a:headEnd/>
            <a:tailEnd/>
          </a:ln>
        </p:spPr>
        <p:txBody>
          <a:bodyPr/>
          <a:lstStyle/>
          <a:p>
            <a:endParaRPr lang="en-US"/>
          </a:p>
        </p:txBody>
      </p:sp>
      <p:sp>
        <p:nvSpPr>
          <p:cNvPr id="257118" name="Line 94"/>
          <p:cNvSpPr>
            <a:spLocks noChangeShapeType="1"/>
          </p:cNvSpPr>
          <p:nvPr/>
        </p:nvSpPr>
        <p:spPr bwMode="auto">
          <a:xfrm>
            <a:off x="1835150" y="4652963"/>
            <a:ext cx="0" cy="288925"/>
          </a:xfrm>
          <a:prstGeom prst="line">
            <a:avLst/>
          </a:prstGeom>
          <a:noFill/>
          <a:ln w="9525">
            <a:solidFill>
              <a:schemeClr val="tx1"/>
            </a:solidFill>
            <a:round/>
            <a:headEnd/>
            <a:tailEnd/>
          </a:ln>
        </p:spPr>
        <p:txBody>
          <a:bodyPr/>
          <a:lstStyle/>
          <a:p>
            <a:endParaRPr lang="en-US"/>
          </a:p>
        </p:txBody>
      </p:sp>
      <p:sp>
        <p:nvSpPr>
          <p:cNvPr id="257119" name="Line 95"/>
          <p:cNvSpPr>
            <a:spLocks noChangeShapeType="1"/>
          </p:cNvSpPr>
          <p:nvPr/>
        </p:nvSpPr>
        <p:spPr bwMode="auto">
          <a:xfrm>
            <a:off x="1908175" y="4652963"/>
            <a:ext cx="0" cy="288925"/>
          </a:xfrm>
          <a:prstGeom prst="line">
            <a:avLst/>
          </a:prstGeom>
          <a:noFill/>
          <a:ln w="9525">
            <a:solidFill>
              <a:schemeClr val="tx1"/>
            </a:solidFill>
            <a:round/>
            <a:headEnd/>
            <a:tailEnd/>
          </a:ln>
        </p:spPr>
        <p:txBody>
          <a:bodyPr/>
          <a:lstStyle/>
          <a:p>
            <a:endParaRPr lang="en-US"/>
          </a:p>
        </p:txBody>
      </p:sp>
      <p:sp>
        <p:nvSpPr>
          <p:cNvPr id="257120" name="Line 96"/>
          <p:cNvSpPr>
            <a:spLocks noChangeShapeType="1"/>
          </p:cNvSpPr>
          <p:nvPr/>
        </p:nvSpPr>
        <p:spPr bwMode="auto">
          <a:xfrm>
            <a:off x="611188" y="3357563"/>
            <a:ext cx="215900" cy="215900"/>
          </a:xfrm>
          <a:prstGeom prst="line">
            <a:avLst/>
          </a:prstGeom>
          <a:noFill/>
          <a:ln w="9525">
            <a:solidFill>
              <a:schemeClr val="tx1"/>
            </a:solidFill>
            <a:round/>
            <a:headEnd/>
            <a:tailEnd/>
          </a:ln>
        </p:spPr>
        <p:txBody>
          <a:bodyPr/>
          <a:lstStyle/>
          <a:p>
            <a:endParaRPr lang="en-US"/>
          </a:p>
        </p:txBody>
      </p:sp>
      <p:sp>
        <p:nvSpPr>
          <p:cNvPr id="257121" name="Line 97"/>
          <p:cNvSpPr>
            <a:spLocks noChangeShapeType="1"/>
          </p:cNvSpPr>
          <p:nvPr/>
        </p:nvSpPr>
        <p:spPr bwMode="auto">
          <a:xfrm>
            <a:off x="611188" y="3933825"/>
            <a:ext cx="288925" cy="142875"/>
          </a:xfrm>
          <a:prstGeom prst="line">
            <a:avLst/>
          </a:prstGeom>
          <a:noFill/>
          <a:ln w="9525">
            <a:solidFill>
              <a:schemeClr val="tx1"/>
            </a:solidFill>
            <a:round/>
            <a:headEnd/>
            <a:tailEnd/>
          </a:ln>
        </p:spPr>
        <p:txBody>
          <a:bodyPr/>
          <a:lstStyle/>
          <a:p>
            <a:endParaRPr lang="en-US"/>
          </a:p>
        </p:txBody>
      </p:sp>
      <p:sp>
        <p:nvSpPr>
          <p:cNvPr id="257122" name="Line 98"/>
          <p:cNvSpPr>
            <a:spLocks noChangeShapeType="1"/>
          </p:cNvSpPr>
          <p:nvPr/>
        </p:nvSpPr>
        <p:spPr bwMode="auto">
          <a:xfrm>
            <a:off x="1403350" y="3357563"/>
            <a:ext cx="360363" cy="215900"/>
          </a:xfrm>
          <a:prstGeom prst="line">
            <a:avLst/>
          </a:prstGeom>
          <a:noFill/>
          <a:ln w="9525">
            <a:solidFill>
              <a:schemeClr val="tx1"/>
            </a:solidFill>
            <a:round/>
            <a:headEnd/>
            <a:tailEnd/>
          </a:ln>
        </p:spPr>
        <p:txBody>
          <a:bodyPr/>
          <a:lstStyle/>
          <a:p>
            <a:endParaRPr lang="en-US"/>
          </a:p>
        </p:txBody>
      </p:sp>
      <p:sp>
        <p:nvSpPr>
          <p:cNvPr id="257123" name="Line 99"/>
          <p:cNvSpPr>
            <a:spLocks noChangeShapeType="1"/>
          </p:cNvSpPr>
          <p:nvPr/>
        </p:nvSpPr>
        <p:spPr bwMode="auto">
          <a:xfrm>
            <a:off x="1835150" y="3357563"/>
            <a:ext cx="215900" cy="215900"/>
          </a:xfrm>
          <a:prstGeom prst="line">
            <a:avLst/>
          </a:prstGeom>
          <a:noFill/>
          <a:ln w="9525">
            <a:solidFill>
              <a:schemeClr val="tx1"/>
            </a:solidFill>
            <a:round/>
            <a:headEnd/>
            <a:tailEnd/>
          </a:ln>
        </p:spPr>
        <p:txBody>
          <a:bodyPr/>
          <a:lstStyle/>
          <a:p>
            <a:endParaRPr lang="en-US"/>
          </a:p>
        </p:txBody>
      </p:sp>
      <p:sp>
        <p:nvSpPr>
          <p:cNvPr id="257124" name="Line 100"/>
          <p:cNvSpPr>
            <a:spLocks noChangeShapeType="1"/>
          </p:cNvSpPr>
          <p:nvPr/>
        </p:nvSpPr>
        <p:spPr bwMode="auto">
          <a:xfrm>
            <a:off x="1476375" y="3933825"/>
            <a:ext cx="215900" cy="142875"/>
          </a:xfrm>
          <a:prstGeom prst="line">
            <a:avLst/>
          </a:prstGeom>
          <a:noFill/>
          <a:ln w="9525">
            <a:solidFill>
              <a:schemeClr val="tx1"/>
            </a:solidFill>
            <a:round/>
            <a:headEnd/>
            <a:tailEnd/>
          </a:ln>
        </p:spPr>
        <p:txBody>
          <a:bodyPr/>
          <a:lstStyle/>
          <a:p>
            <a:endParaRPr lang="en-US"/>
          </a:p>
        </p:txBody>
      </p:sp>
      <p:sp>
        <p:nvSpPr>
          <p:cNvPr id="257125" name="Line 101"/>
          <p:cNvSpPr>
            <a:spLocks noChangeShapeType="1"/>
          </p:cNvSpPr>
          <p:nvPr/>
        </p:nvSpPr>
        <p:spPr bwMode="auto">
          <a:xfrm>
            <a:off x="1763713" y="3933825"/>
            <a:ext cx="360362" cy="142875"/>
          </a:xfrm>
          <a:prstGeom prst="line">
            <a:avLst/>
          </a:prstGeom>
          <a:noFill/>
          <a:ln w="9525">
            <a:solidFill>
              <a:schemeClr val="tx1"/>
            </a:solidFill>
            <a:round/>
            <a:headEnd/>
            <a:tailEnd/>
          </a:ln>
        </p:spPr>
        <p:txBody>
          <a:bodyPr/>
          <a:lstStyle/>
          <a:p>
            <a:endParaRPr lang="en-US"/>
          </a:p>
        </p:txBody>
      </p:sp>
      <p:sp>
        <p:nvSpPr>
          <p:cNvPr id="257126" name="Line 102"/>
          <p:cNvSpPr>
            <a:spLocks noChangeShapeType="1"/>
          </p:cNvSpPr>
          <p:nvPr/>
        </p:nvSpPr>
        <p:spPr bwMode="auto">
          <a:xfrm>
            <a:off x="1692275" y="4724400"/>
            <a:ext cx="215900" cy="144463"/>
          </a:xfrm>
          <a:prstGeom prst="line">
            <a:avLst/>
          </a:prstGeom>
          <a:noFill/>
          <a:ln w="9525">
            <a:solidFill>
              <a:schemeClr val="tx1"/>
            </a:solidFill>
            <a:round/>
            <a:headEnd/>
            <a:tailEnd/>
          </a:ln>
        </p:spPr>
        <p:txBody>
          <a:bodyPr/>
          <a:lstStyle/>
          <a:p>
            <a:endParaRPr lang="en-US"/>
          </a:p>
        </p:txBody>
      </p:sp>
      <p:sp>
        <p:nvSpPr>
          <p:cNvPr id="257127" name="Line 103"/>
          <p:cNvSpPr>
            <a:spLocks noChangeShapeType="1"/>
          </p:cNvSpPr>
          <p:nvPr/>
        </p:nvSpPr>
        <p:spPr bwMode="auto">
          <a:xfrm>
            <a:off x="2555875" y="3357563"/>
            <a:ext cx="215900" cy="142875"/>
          </a:xfrm>
          <a:prstGeom prst="line">
            <a:avLst/>
          </a:prstGeom>
          <a:noFill/>
          <a:ln w="9525">
            <a:solidFill>
              <a:schemeClr val="tx1"/>
            </a:solidFill>
            <a:round/>
            <a:headEnd/>
            <a:tailEnd/>
          </a:ln>
        </p:spPr>
        <p:txBody>
          <a:bodyPr/>
          <a:lstStyle/>
          <a:p>
            <a:endParaRPr lang="en-US"/>
          </a:p>
        </p:txBody>
      </p:sp>
      <p:sp>
        <p:nvSpPr>
          <p:cNvPr id="257128" name="Line 104"/>
          <p:cNvSpPr>
            <a:spLocks noChangeShapeType="1"/>
          </p:cNvSpPr>
          <p:nvPr/>
        </p:nvSpPr>
        <p:spPr bwMode="auto">
          <a:xfrm>
            <a:off x="2627313" y="3933825"/>
            <a:ext cx="215900" cy="142875"/>
          </a:xfrm>
          <a:prstGeom prst="line">
            <a:avLst/>
          </a:prstGeom>
          <a:noFill/>
          <a:ln w="9525">
            <a:solidFill>
              <a:schemeClr val="tx1"/>
            </a:solidFill>
            <a:round/>
            <a:headEnd/>
            <a:tailEnd/>
          </a:ln>
        </p:spPr>
        <p:txBody>
          <a:bodyPr/>
          <a:lstStyle/>
          <a:p>
            <a:endParaRPr lang="en-US"/>
          </a:p>
        </p:txBody>
      </p:sp>
      <p:sp>
        <p:nvSpPr>
          <p:cNvPr id="257129" name="Line 105"/>
          <p:cNvSpPr>
            <a:spLocks noChangeShapeType="1"/>
          </p:cNvSpPr>
          <p:nvPr/>
        </p:nvSpPr>
        <p:spPr bwMode="auto">
          <a:xfrm>
            <a:off x="2484438" y="4724400"/>
            <a:ext cx="215900" cy="144463"/>
          </a:xfrm>
          <a:prstGeom prst="line">
            <a:avLst/>
          </a:prstGeom>
          <a:noFill/>
          <a:ln w="9525">
            <a:solidFill>
              <a:schemeClr val="tx1"/>
            </a:solidFill>
            <a:round/>
            <a:headEnd/>
            <a:tailEnd/>
          </a:ln>
        </p:spPr>
        <p:txBody>
          <a:bodyPr/>
          <a:lstStyle/>
          <a:p>
            <a:endParaRPr lang="en-US"/>
          </a:p>
        </p:txBody>
      </p:sp>
      <p:sp>
        <p:nvSpPr>
          <p:cNvPr id="257130" name="Line 106"/>
          <p:cNvSpPr>
            <a:spLocks noChangeShapeType="1"/>
          </p:cNvSpPr>
          <p:nvPr/>
        </p:nvSpPr>
        <p:spPr bwMode="auto">
          <a:xfrm>
            <a:off x="2916238" y="4724400"/>
            <a:ext cx="215900" cy="217488"/>
          </a:xfrm>
          <a:prstGeom prst="line">
            <a:avLst/>
          </a:prstGeom>
          <a:noFill/>
          <a:ln w="9525">
            <a:solidFill>
              <a:schemeClr val="tx1"/>
            </a:solidFill>
            <a:round/>
            <a:headEnd/>
            <a:tailEnd/>
          </a:ln>
        </p:spPr>
        <p:txBody>
          <a:bodyPr/>
          <a:lstStyle/>
          <a:p>
            <a:endParaRPr lang="en-US"/>
          </a:p>
        </p:txBody>
      </p:sp>
      <p:sp>
        <p:nvSpPr>
          <p:cNvPr id="257131" name="Line 107"/>
          <p:cNvSpPr>
            <a:spLocks noChangeShapeType="1"/>
          </p:cNvSpPr>
          <p:nvPr/>
        </p:nvSpPr>
        <p:spPr bwMode="auto">
          <a:xfrm>
            <a:off x="3492500" y="4724400"/>
            <a:ext cx="287338" cy="144463"/>
          </a:xfrm>
          <a:prstGeom prst="line">
            <a:avLst/>
          </a:prstGeom>
          <a:noFill/>
          <a:ln w="9525">
            <a:solidFill>
              <a:schemeClr val="tx1"/>
            </a:solidFill>
            <a:round/>
            <a:headEnd/>
            <a:tailEnd/>
          </a:ln>
        </p:spPr>
        <p:txBody>
          <a:bodyPr/>
          <a:lstStyle/>
          <a:p>
            <a:endParaRPr lang="en-US"/>
          </a:p>
        </p:txBody>
      </p:sp>
    </p:spTree>
  </p:cSld>
  <p:clrMapOvr>
    <a:masterClrMapping/>
  </p:clrMapOvr>
  <p:transition/>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idx="1"/>
          </p:nvPr>
        </p:nvSpPr>
        <p:spPr>
          <a:xfrm>
            <a:off x="457200" y="404813"/>
            <a:ext cx="8229600" cy="5721350"/>
          </a:xfrm>
        </p:spPr>
        <p:txBody>
          <a:bodyPr/>
          <a:lstStyle/>
          <a:p>
            <a:pPr algn="r" rtl="1">
              <a:buFont typeface="Wingdings" pitchFamily="2" charset="2"/>
              <a:buNone/>
            </a:pPr>
            <a:r>
              <a:rPr lang="fa-IR" sz="2000" smtClean="0"/>
              <a:t>جدول17 نمونه جدول مرحله دوم استخراج سؤالات بسته بندي چند گزينه اي</a:t>
            </a:r>
          </a:p>
          <a:p>
            <a:pPr algn="r" rtl="1">
              <a:buFont typeface="Wingdings" pitchFamily="2" charset="2"/>
              <a:buNone/>
            </a:pPr>
            <a:endParaRPr lang="fa-IR" sz="2000" smtClean="0"/>
          </a:p>
          <a:p>
            <a:pPr algn="r" rtl="1">
              <a:buFont typeface="Wingdings" pitchFamily="2" charset="2"/>
              <a:buNone/>
            </a:pPr>
            <a:r>
              <a:rPr lang="fa-IR" sz="2000" smtClean="0"/>
              <a:t>سوال شماره ....... : به نظر شما سازماندهي کلي دوره آموزشي چگونه بود؟</a:t>
            </a:r>
          </a:p>
          <a:p>
            <a:pPr algn="r" rtl="1">
              <a:buFont typeface="Wingdings" pitchFamily="2" charset="2"/>
              <a:buNone/>
            </a:pPr>
            <a:endParaRPr lang="en-US" sz="2000" smtClean="0"/>
          </a:p>
        </p:txBody>
      </p:sp>
      <p:graphicFrame>
        <p:nvGraphicFramePr>
          <p:cNvPr id="257027" name="Group 3"/>
          <p:cNvGraphicFramePr>
            <a:graphicFrameLocks noGrp="1"/>
          </p:cNvGraphicFramePr>
          <p:nvPr/>
        </p:nvGraphicFramePr>
        <p:xfrm>
          <a:off x="250825" y="1700213"/>
          <a:ext cx="8642350" cy="4392612"/>
        </p:xfrm>
        <a:graphic>
          <a:graphicData uri="http://schemas.openxmlformats.org/drawingml/2006/table">
            <a:tbl>
              <a:tblPr/>
              <a:tblGrid>
                <a:gridCol w="792163"/>
                <a:gridCol w="936625"/>
                <a:gridCol w="1008062"/>
                <a:gridCol w="1008063"/>
                <a:gridCol w="863600"/>
                <a:gridCol w="792162"/>
                <a:gridCol w="2592388"/>
                <a:gridCol w="649287"/>
              </a:tblGrid>
              <a:tr h="598488">
                <a:tc rowSpan="3">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ميانگين</a:t>
                      </a:r>
                      <a:endParaRPr kumimoji="0" lang="en-US"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5">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کيفيت</a:t>
                      </a:r>
                      <a:endParaRPr kumimoji="0" lang="en-US"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3">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شرح گزينه هاي سوال</a:t>
                      </a:r>
                      <a:endParaRPr kumimoji="0" lang="en-US"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شماره سوال</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0863">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عالي</a:t>
                      </a:r>
                      <a:endParaRPr kumimoji="0" lang="en-US"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بسيارخوب</a:t>
                      </a:r>
                      <a:endParaRPr kumimoji="0" lang="en-US"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خوب</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مناسب</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ضعيف</a:t>
                      </a:r>
                      <a:endParaRPr kumimoji="0" lang="en-US"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r>
              <a:tr h="415925">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5</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4</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3</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2</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r>
              <a:tr h="9429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96/3</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30=5×6</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48=4×12</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21=3×7</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دوره چگونه آماده شده بود؟</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39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8/3</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25=5×5</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48=4×12</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15=3×5</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16=3×2</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توالي کار چگونه بود؟</a:t>
                      </a:r>
                      <a:endParaRPr kumimoji="0" lang="en-US"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2</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45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6/2</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20=4×5</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30=3×10</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12=2×6</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4=1×4</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زمان دوره چگونه تنظيم شده بود؟</a:t>
                      </a:r>
                      <a:endParaRPr kumimoji="0" lang="en-US"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3</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Rot="1" noChangeArrowheads="1"/>
          </p:cNvSpPr>
          <p:nvPr>
            <p:ph type="title"/>
          </p:nvPr>
        </p:nvSpPr>
        <p:spPr>
          <a:xfrm>
            <a:off x="457200" y="274638"/>
            <a:ext cx="8229600" cy="1930400"/>
          </a:xfrm>
        </p:spPr>
        <p:txBody>
          <a:bodyPr rtlCol="0">
            <a:normAutofit/>
          </a:bodyPr>
          <a:lstStyle/>
          <a:p>
            <a:pPr fontAlgn="auto">
              <a:spcAft>
                <a:spcPts val="0"/>
              </a:spcAft>
              <a:defRPr/>
            </a:pPr>
            <a:r>
              <a:rPr lang="fa-IR" sz="4800" smtClean="0">
                <a:solidFill>
                  <a:schemeClr val="accent1">
                    <a:tint val="3000"/>
                    <a:alpha val="95000"/>
                  </a:schemeClr>
                </a:solidFill>
              </a:rPr>
              <a:t>فصل نهم</a:t>
            </a:r>
            <a:endParaRPr lang="en-US" sz="4800" smtClean="0">
              <a:solidFill>
                <a:schemeClr val="accent1">
                  <a:tint val="3000"/>
                  <a:alpha val="95000"/>
                </a:schemeClr>
              </a:solidFill>
            </a:endParaRPr>
          </a:p>
        </p:txBody>
      </p:sp>
      <p:sp>
        <p:nvSpPr>
          <p:cNvPr id="259075" name="Rectangle 3"/>
          <p:cNvSpPr>
            <a:spLocks noGrp="1" noChangeArrowheads="1"/>
          </p:cNvSpPr>
          <p:nvPr>
            <p:ph idx="1"/>
          </p:nvPr>
        </p:nvSpPr>
        <p:spPr>
          <a:xfrm>
            <a:off x="457200" y="2708275"/>
            <a:ext cx="8229600" cy="3417888"/>
          </a:xfrm>
        </p:spPr>
        <p:txBody>
          <a:bodyPr/>
          <a:lstStyle/>
          <a:p>
            <a:pPr algn="ctr" rtl="1">
              <a:buFont typeface="Wingdings" pitchFamily="2" charset="2"/>
              <a:buNone/>
            </a:pPr>
            <a:r>
              <a:rPr lang="fa-IR" sz="4400" smtClean="0"/>
              <a:t>تجزيه وتحليل داده ها و استنتاج</a:t>
            </a:r>
            <a:endParaRPr lang="en-US" sz="4400" smtClean="0"/>
          </a:p>
        </p:txBody>
      </p:sp>
    </p:spTree>
  </p:cSld>
  <p:clrMapOvr>
    <a:masterClrMapping/>
  </p:clrMapOvr>
  <p:transition/>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Rot="1" noChangeArrowheads="1"/>
          </p:cNvSpPr>
          <p:nvPr>
            <p:ph type="title"/>
          </p:nvPr>
        </p:nvSpPr>
        <p:spPr>
          <a:xfrm>
            <a:off x="539750" y="908050"/>
            <a:ext cx="8229600" cy="1143000"/>
          </a:xfrm>
        </p:spPr>
        <p:txBody>
          <a:bodyPr rtlCol="0">
            <a:normAutofit/>
          </a:bodyPr>
          <a:lstStyle/>
          <a:p>
            <a:pPr fontAlgn="auto">
              <a:spcAft>
                <a:spcPts val="0"/>
              </a:spcAft>
              <a:defRPr/>
            </a:pPr>
            <a:r>
              <a:rPr lang="fa-IR" dirty="0" smtClean="0">
                <a:solidFill>
                  <a:schemeClr val="accent1">
                    <a:tint val="3000"/>
                    <a:alpha val="95000"/>
                  </a:schemeClr>
                </a:solidFill>
              </a:rPr>
              <a:t>انواع شيوه هاي تجزيه و تحليل داده ها</a:t>
            </a:r>
            <a:endParaRPr lang="en-US" dirty="0" smtClean="0">
              <a:solidFill>
                <a:schemeClr val="accent1">
                  <a:tint val="3000"/>
                  <a:alpha val="95000"/>
                </a:schemeClr>
              </a:solidFill>
            </a:endParaRPr>
          </a:p>
        </p:txBody>
      </p:sp>
      <p:sp>
        <p:nvSpPr>
          <p:cNvPr id="260099" name="Rectangle 3"/>
          <p:cNvSpPr>
            <a:spLocks noGrp="1" noChangeArrowheads="1"/>
          </p:cNvSpPr>
          <p:nvPr>
            <p:ph idx="1"/>
          </p:nvPr>
        </p:nvSpPr>
        <p:spPr>
          <a:xfrm>
            <a:off x="468313" y="2332038"/>
            <a:ext cx="8229600" cy="4525962"/>
          </a:xfrm>
        </p:spPr>
        <p:txBody>
          <a:bodyPr/>
          <a:lstStyle/>
          <a:p>
            <a:pPr algn="r" rtl="1">
              <a:buFont typeface="Wingdings" pitchFamily="2" charset="2"/>
              <a:buNone/>
            </a:pPr>
            <a:endParaRPr lang="fa-IR" smtClean="0"/>
          </a:p>
          <a:p>
            <a:pPr algn="r" rtl="1">
              <a:buFontTx/>
              <a:buChar char="-"/>
            </a:pPr>
            <a:r>
              <a:rPr lang="fa-IR" smtClean="0"/>
              <a:t>شيوه تجزيه وتحليل کيفي</a:t>
            </a:r>
          </a:p>
          <a:p>
            <a:pPr algn="r" rtl="1">
              <a:buFontTx/>
              <a:buChar char="-"/>
            </a:pPr>
            <a:r>
              <a:rPr lang="fa-IR" smtClean="0"/>
              <a:t>شيوه تجزيه وتحليل کمي</a:t>
            </a:r>
            <a:endParaRPr lang="en-US" smtClean="0"/>
          </a:p>
        </p:txBody>
      </p:sp>
    </p:spTree>
  </p:cSld>
  <p:clrMapOvr>
    <a:masterClrMapping/>
  </p:clrMapOvr>
  <p:transition/>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شيوه تجزيه وتحليل کيفي</a:t>
            </a:r>
            <a:endParaRPr lang="en-US" dirty="0" smtClean="0">
              <a:solidFill>
                <a:schemeClr val="accent1">
                  <a:tint val="3000"/>
                  <a:alpha val="95000"/>
                </a:schemeClr>
              </a:solidFill>
            </a:endParaRPr>
          </a:p>
        </p:txBody>
      </p:sp>
      <p:sp>
        <p:nvSpPr>
          <p:cNvPr id="261123" name="Rectangle 3"/>
          <p:cNvSpPr>
            <a:spLocks noGrp="1" noChangeArrowheads="1"/>
          </p:cNvSpPr>
          <p:nvPr>
            <p:ph idx="1"/>
          </p:nvPr>
        </p:nvSpPr>
        <p:spPr>
          <a:xfrm>
            <a:off x="457200" y="1884363"/>
            <a:ext cx="8229600" cy="4281487"/>
          </a:xfrm>
        </p:spPr>
        <p:txBody>
          <a:bodyPr/>
          <a:lstStyle/>
          <a:p>
            <a:pPr algn="justLow" rtl="1">
              <a:buFont typeface="Wingdings" pitchFamily="2" charset="2"/>
              <a:buNone/>
            </a:pPr>
            <a:r>
              <a:rPr lang="fa-IR" smtClean="0"/>
              <a:t>چون داده بسياري از تحقيقات علمي کمي نبوده، جنبه آماري ندارند، معيار ومبناي ديگري غير از روشهاي آماري بايد براي تجزيه و تحليل آنها به کار برد.</a:t>
            </a:r>
          </a:p>
          <a:p>
            <a:pPr algn="justLow" rtl="1">
              <a:buFont typeface="Wingdings" pitchFamily="2" charset="2"/>
              <a:buNone/>
            </a:pPr>
            <a:endParaRPr lang="fa-IR" smtClean="0"/>
          </a:p>
          <a:p>
            <a:pPr algn="justLow" rtl="1">
              <a:buFont typeface="Wingdings" pitchFamily="2" charset="2"/>
              <a:buNone/>
            </a:pPr>
            <a:r>
              <a:rPr lang="fa-IR" smtClean="0"/>
              <a:t>اين مبنا و معيار در تجزيه وتحليلهاي کيفي مشخصاً عقل ، منطق و تفکر و استدلال است.</a:t>
            </a:r>
            <a:endParaRPr lang="en-US" smtClean="0"/>
          </a:p>
        </p:txBody>
      </p:sp>
    </p:spTree>
  </p:cSld>
  <p:clrMapOvr>
    <a:masterClrMapping/>
  </p:clrMapOvr>
  <p:transition/>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موارد کاربرد تحليل منطقي و عقلاني</a:t>
            </a:r>
            <a:endParaRPr lang="en-US" dirty="0" smtClean="0">
              <a:solidFill>
                <a:schemeClr val="accent1">
                  <a:tint val="3000"/>
                  <a:alpha val="95000"/>
                </a:schemeClr>
              </a:solidFill>
            </a:endParaRPr>
          </a:p>
        </p:txBody>
      </p:sp>
      <p:sp>
        <p:nvSpPr>
          <p:cNvPr id="262147" name="Rectangle 3"/>
          <p:cNvSpPr>
            <a:spLocks noGrp="1" noChangeArrowheads="1"/>
          </p:cNvSpPr>
          <p:nvPr>
            <p:ph idx="1"/>
          </p:nvPr>
        </p:nvSpPr>
        <p:spPr/>
        <p:txBody>
          <a:bodyPr/>
          <a:lstStyle/>
          <a:p>
            <a:pPr algn="justLow" rtl="1">
              <a:buFont typeface="Wingdings" pitchFamily="2" charset="2"/>
              <a:buNone/>
            </a:pPr>
            <a:endParaRPr lang="fa-IR" smtClean="0"/>
          </a:p>
          <a:p>
            <a:pPr algn="justLow" rtl="1">
              <a:buFont typeface="Wingdings" pitchFamily="2" charset="2"/>
              <a:buNone/>
            </a:pPr>
            <a:r>
              <a:rPr lang="fa-IR" smtClean="0"/>
              <a:t>الف) تجزيه و تحليل داده هاي تحقيق کيفي که در واقع تنها روش و مؤثرترين روش تجزيه و تحليل است.</a:t>
            </a:r>
          </a:p>
          <a:p>
            <a:pPr algn="justLow" rtl="1">
              <a:buFont typeface="Wingdings" pitchFamily="2" charset="2"/>
              <a:buNone/>
            </a:pPr>
            <a:r>
              <a:rPr lang="fa-IR" smtClean="0"/>
              <a:t>ب) کنترل نتايج تحليلهاي آماري </a:t>
            </a:r>
          </a:p>
          <a:p>
            <a:pPr algn="justLow" rtl="1">
              <a:buFont typeface="Wingdings" pitchFamily="2" charset="2"/>
              <a:buNone/>
            </a:pPr>
            <a:r>
              <a:rPr lang="fa-IR" smtClean="0"/>
              <a:t>ج) مطالعات مقدماتي طرحهاي تحقيق به منظور سازماندهي کار و تعريف مسئله ، فرضيه ها ، متغيرها، مدلهاي علي ، روشها و ... تا نگرش واقعي تري به محقق بدهد.</a:t>
            </a:r>
            <a:endParaRPr lang="en-US" smtClean="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a:xfrm>
            <a:off x="0" y="333375"/>
            <a:ext cx="9144000" cy="1089025"/>
          </a:xfrm>
        </p:spPr>
        <p:txBody>
          <a:bodyPr/>
          <a:lstStyle/>
          <a:p>
            <a:pPr algn="r"/>
            <a:r>
              <a:rPr lang="fa-IR" smtClean="0"/>
              <a:t>مرحله چهارم:تبيين و نمايش تحقيق</a:t>
            </a:r>
            <a:endParaRPr lang="en-US" smtClean="0"/>
          </a:p>
        </p:txBody>
      </p:sp>
      <p:sp>
        <p:nvSpPr>
          <p:cNvPr id="32771" name="Rectangle 3"/>
          <p:cNvSpPr>
            <a:spLocks noGrp="1" noChangeArrowheads="1"/>
          </p:cNvSpPr>
          <p:nvPr>
            <p:ph type="subTitle" idx="1"/>
          </p:nvPr>
        </p:nvSpPr>
        <p:spPr>
          <a:xfrm>
            <a:off x="611188" y="1700213"/>
            <a:ext cx="7921625" cy="3841750"/>
          </a:xfrm>
        </p:spPr>
        <p:txBody>
          <a:bodyPr rtlCol="0">
            <a:normAutofit/>
          </a:bodyPr>
          <a:lstStyle/>
          <a:p>
            <a:pPr fontAlgn="auto">
              <a:lnSpc>
                <a:spcPct val="130000"/>
              </a:lnSpc>
              <a:spcAft>
                <a:spcPts val="0"/>
              </a:spcAft>
              <a:buFont typeface="Arial" pitchFamily="34" charset="0"/>
              <a:buNone/>
              <a:defRPr/>
            </a:pPr>
            <a:r>
              <a:rPr lang="fa-IR" smtClean="0"/>
              <a:t>در اين مرحله محقق براي تبيين نمايش ساده تر نتايج تحقيق از روشهاي گرافيکي مثل منحني هاي چند ضلعي, تجمعي , ستوني افقي ,ستوني عمودي,ستوني دو طرفه ستوني ترکيبي و نمودارهاي شعاي يا قطاعي استفاده ميکند.</a:t>
            </a:r>
            <a:endParaRPr lang="en-US" smtClean="0"/>
          </a:p>
        </p:txBody>
      </p:sp>
    </p:spTree>
  </p:cSld>
  <p:clrMapOvr>
    <a:masterClrMapping/>
  </p:clrMapOvr>
  <p:transition/>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idx="1"/>
          </p:nvPr>
        </p:nvSpPr>
        <p:spPr>
          <a:xfrm>
            <a:off x="457200" y="692150"/>
            <a:ext cx="8229600" cy="5434013"/>
          </a:xfrm>
        </p:spPr>
        <p:txBody>
          <a:bodyPr/>
          <a:lstStyle/>
          <a:p>
            <a:pPr algn="justLow" rtl="1">
              <a:buFont typeface="Wingdings" pitchFamily="2" charset="2"/>
              <a:buNone/>
            </a:pPr>
            <a:endParaRPr lang="fa-IR" sz="3600" smtClean="0"/>
          </a:p>
          <a:p>
            <a:pPr algn="justLow" rtl="1">
              <a:buFont typeface="Wingdings" pitchFamily="2" charset="2"/>
              <a:buNone/>
            </a:pPr>
            <a:r>
              <a:rPr lang="fa-IR" sz="3600" smtClean="0"/>
              <a:t>تحقيقات کيفي ممکن است در همه انواع تحقيقات علمي وجود داشته باشد، ولي بيشتر در</a:t>
            </a:r>
            <a:r>
              <a:rPr lang="fa-IR" smtClean="0"/>
              <a:t> </a:t>
            </a:r>
            <a:r>
              <a:rPr lang="fa-IR" sz="4000" smtClean="0"/>
              <a:t>تحقيقات تاريخي ، توصيفي موردي ، تحليل محتوا ، علي و نظري</a:t>
            </a:r>
            <a:r>
              <a:rPr lang="fa-IR" sz="3600" smtClean="0"/>
              <a:t> وجود دارد.</a:t>
            </a:r>
          </a:p>
          <a:p>
            <a:pPr algn="justLow" rtl="1">
              <a:buFont typeface="Wingdings" pitchFamily="2" charset="2"/>
              <a:buNone/>
            </a:pPr>
            <a:endParaRPr lang="fa-IR" smtClean="0"/>
          </a:p>
          <a:p>
            <a:pPr algn="justLow" rtl="1">
              <a:buFont typeface="Wingdings" pitchFamily="2" charset="2"/>
              <a:buNone/>
            </a:pPr>
            <a:r>
              <a:rPr lang="fa-IR" smtClean="0"/>
              <a:t>.</a:t>
            </a:r>
            <a:endParaRPr lang="en-US" smtClean="0"/>
          </a:p>
        </p:txBody>
      </p:sp>
    </p:spTree>
  </p:cSld>
  <p:clrMapOvr>
    <a:masterClrMapping/>
  </p:clrMapOvr>
  <p:transition/>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p:cNvSpPr>
            <a:spLocks noGrp="1" noChangeArrowheads="1"/>
          </p:cNvSpPr>
          <p:nvPr>
            <p:ph idx="1"/>
          </p:nvPr>
        </p:nvSpPr>
        <p:spPr/>
        <p:txBody>
          <a:bodyPr/>
          <a:lstStyle/>
          <a:p>
            <a:pPr algn="justLow" rtl="1">
              <a:buFont typeface="Wingdings" pitchFamily="2" charset="2"/>
              <a:buNone/>
            </a:pPr>
            <a:r>
              <a:rPr lang="fa-IR" smtClean="0"/>
              <a:t>تحقيقاتي که نوعاً کتابخانه اي و نظري هستند و اطلاعات به وسيله ابزارهاي سنجش مربوط نظير فيش ، جدول ، کارت و امثال آن گردآوري مي شود از نوع تحقيقات کيفي هستند.</a:t>
            </a:r>
          </a:p>
          <a:p>
            <a:pPr algn="justLow" rtl="1">
              <a:buFont typeface="Wingdings" pitchFamily="2" charset="2"/>
              <a:buNone/>
            </a:pPr>
            <a:endParaRPr lang="fa-IR" smtClean="0"/>
          </a:p>
          <a:p>
            <a:pPr algn="justLow" rtl="1">
              <a:buFont typeface="Wingdings" pitchFamily="2" charset="2"/>
              <a:buNone/>
            </a:pPr>
            <a:r>
              <a:rPr lang="fa-IR" smtClean="0"/>
              <a:t> تحقيقاتي که در حوزه اديان و مذاهب و متون تاريخي و ادبي و... انجام مي پذيرد نوعاً کيفي هستند .</a:t>
            </a:r>
            <a:endParaRPr lang="en-US" smtClean="0"/>
          </a:p>
          <a:p>
            <a:pPr>
              <a:buFont typeface="Wingdings" pitchFamily="2" charset="2"/>
              <a:buNone/>
            </a:pPr>
            <a:endParaRPr lang="en-US" smtClean="0"/>
          </a:p>
        </p:txBody>
      </p:sp>
    </p:spTree>
  </p:cSld>
  <p:clrMapOvr>
    <a:masterClrMapping/>
  </p:clrMapOvr>
  <p:transition/>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Grp="1" noChangeArrowheads="1"/>
          </p:cNvSpPr>
          <p:nvPr>
            <p:ph idx="1"/>
          </p:nvPr>
        </p:nvSpPr>
        <p:spPr>
          <a:xfrm>
            <a:off x="457200" y="981075"/>
            <a:ext cx="8229600" cy="5145088"/>
          </a:xfrm>
        </p:spPr>
        <p:txBody>
          <a:bodyPr/>
          <a:lstStyle/>
          <a:p>
            <a:pPr algn="justLow" rtl="1">
              <a:buFont typeface="Wingdings" pitchFamily="2" charset="2"/>
              <a:buNone/>
            </a:pPr>
            <a:endParaRPr lang="fa-IR" smtClean="0"/>
          </a:p>
          <a:p>
            <a:pPr algn="justLow" rtl="1">
              <a:buFont typeface="Wingdings" pitchFamily="2" charset="2"/>
              <a:buNone/>
            </a:pPr>
            <a:r>
              <a:rPr lang="fa-IR" smtClean="0"/>
              <a:t>در تحقيقات کيفي محقق مي تواند از طريق استدلال قياسي و استقرائي ، تمثيل و تشبيه ، نشانه يابي ، تجريد ، تشخيص تفاوت و تمايز ، مقايسه و ... که جملگي به کمک تفکر و تعقل و منطق صورت مي پذيرد ، داده هاي گردآوري شده را ارزيابي و تجزيه و تحليل نموده با ذهن مکاشفه اي خود نتيجه گيري کند.</a:t>
            </a:r>
            <a:endParaRPr lang="en-US" smtClean="0"/>
          </a:p>
        </p:txBody>
      </p:sp>
    </p:spTree>
  </p:cSld>
  <p:clrMapOvr>
    <a:masterClrMapping/>
  </p:clrMapOvr>
  <p:transition/>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شيوه تجزيه و تحليل کمي</a:t>
            </a:r>
            <a:endParaRPr lang="en-US" dirty="0" smtClean="0">
              <a:solidFill>
                <a:schemeClr val="accent1">
                  <a:tint val="3000"/>
                  <a:alpha val="95000"/>
                </a:schemeClr>
              </a:solidFill>
            </a:endParaRPr>
          </a:p>
        </p:txBody>
      </p:sp>
      <p:sp>
        <p:nvSpPr>
          <p:cNvPr id="266243" name="Rectangle 3"/>
          <p:cNvSpPr>
            <a:spLocks noGrp="1" noChangeArrowheads="1"/>
          </p:cNvSpPr>
          <p:nvPr>
            <p:ph idx="1"/>
          </p:nvPr>
        </p:nvSpPr>
        <p:spPr/>
        <p:txBody>
          <a:bodyPr/>
          <a:lstStyle/>
          <a:p>
            <a:pPr algn="justLow" rtl="1">
              <a:buFont typeface="Wingdings" pitchFamily="2" charset="2"/>
              <a:buNone/>
            </a:pPr>
            <a:endParaRPr lang="fa-IR" smtClean="0"/>
          </a:p>
          <a:p>
            <a:pPr algn="justLow" rtl="1">
              <a:buFont typeface="Wingdings" pitchFamily="2" charset="2"/>
              <a:buNone/>
            </a:pPr>
            <a:r>
              <a:rPr lang="fa-IR" smtClean="0"/>
              <a:t>1. تجزيه وتحليل با استفاده از آمار توصيفي</a:t>
            </a:r>
          </a:p>
          <a:p>
            <a:pPr algn="justLow" rtl="1">
              <a:buFont typeface="Wingdings" pitchFamily="2" charset="2"/>
              <a:buNone/>
            </a:pPr>
            <a:endParaRPr lang="fa-IR" smtClean="0"/>
          </a:p>
          <a:p>
            <a:pPr algn="justLow" rtl="1">
              <a:buFont typeface="Wingdings" pitchFamily="2" charset="2"/>
              <a:buNone/>
            </a:pPr>
            <a:r>
              <a:rPr lang="fa-IR" smtClean="0"/>
              <a:t>2. تجزي و تحليل با استفاده از آمار استنباطي</a:t>
            </a:r>
            <a:endParaRPr lang="en-US" smtClean="0"/>
          </a:p>
        </p:txBody>
      </p:sp>
    </p:spTree>
  </p:cSld>
  <p:clrMapOvr>
    <a:masterClrMapping/>
  </p:clrMapOvr>
  <p:transition/>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تجزيه و تحليل با استفاده از آمار توصيفي</a:t>
            </a:r>
            <a:endParaRPr lang="en-US" dirty="0" smtClean="0">
              <a:solidFill>
                <a:schemeClr val="accent1">
                  <a:tint val="3000"/>
                  <a:alpha val="95000"/>
                </a:schemeClr>
              </a:solidFill>
            </a:endParaRPr>
          </a:p>
        </p:txBody>
      </p:sp>
      <p:sp>
        <p:nvSpPr>
          <p:cNvPr id="267267" name="Rectangle 3"/>
          <p:cNvSpPr>
            <a:spLocks noGrp="1" noChangeArrowheads="1"/>
          </p:cNvSpPr>
          <p:nvPr>
            <p:ph idx="1"/>
          </p:nvPr>
        </p:nvSpPr>
        <p:spPr>
          <a:xfrm>
            <a:off x="457200" y="1844675"/>
            <a:ext cx="8229600" cy="4281488"/>
          </a:xfrm>
        </p:spPr>
        <p:txBody>
          <a:bodyPr/>
          <a:lstStyle/>
          <a:p>
            <a:pPr algn="justLow" rtl="1">
              <a:buFontTx/>
              <a:buChar char="-"/>
            </a:pPr>
            <a:r>
              <a:rPr lang="fa-IR" smtClean="0"/>
              <a:t>جدول توزيع فراواني و نسبتهاي توزيع</a:t>
            </a:r>
          </a:p>
          <a:p>
            <a:pPr algn="justLow" rtl="1">
              <a:buFontTx/>
              <a:buChar char="-"/>
            </a:pPr>
            <a:r>
              <a:rPr lang="fa-IR" smtClean="0"/>
              <a:t>نمايش هندسي و تصويري توزيع</a:t>
            </a:r>
          </a:p>
          <a:p>
            <a:pPr algn="justLow" rtl="1">
              <a:buFontTx/>
              <a:buChar char="-"/>
            </a:pPr>
            <a:r>
              <a:rPr lang="fa-IR" smtClean="0"/>
              <a:t>اندازه هاي گرايش به مرکز </a:t>
            </a:r>
          </a:p>
          <a:p>
            <a:pPr algn="justLow" rtl="1">
              <a:buFontTx/>
              <a:buChar char="-"/>
            </a:pPr>
            <a:r>
              <a:rPr lang="fa-IR" smtClean="0"/>
              <a:t>اندازه هاي پراکندگي</a:t>
            </a:r>
            <a:endParaRPr lang="en-US" smtClean="0"/>
          </a:p>
        </p:txBody>
      </p:sp>
    </p:spTree>
  </p:cSld>
  <p:clrMapOvr>
    <a:masterClrMapping/>
  </p:clrMapOvr>
  <p:transition/>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2"/>
          <p:cNvSpPr>
            <a:spLocks noGrp="1" noRot="1" noChangeArrowheads="1"/>
          </p:cNvSpPr>
          <p:nvPr>
            <p:ph type="title"/>
          </p:nvPr>
        </p:nvSpPr>
        <p:spPr/>
        <p:txBody>
          <a:bodyPr rtlCol="0">
            <a:normAutofit/>
          </a:bodyPr>
          <a:lstStyle/>
          <a:p>
            <a:pPr fontAlgn="auto">
              <a:spcAft>
                <a:spcPts val="0"/>
              </a:spcAft>
              <a:defRPr/>
            </a:pPr>
            <a:r>
              <a:rPr lang="fa-IR" sz="4000" dirty="0" smtClean="0">
                <a:solidFill>
                  <a:schemeClr val="accent1">
                    <a:tint val="3000"/>
                    <a:alpha val="95000"/>
                  </a:schemeClr>
                </a:solidFill>
              </a:rPr>
              <a:t>روشهاي متداول براي نمايش تصويري نحوه توزيع صفت در جامعه: </a:t>
            </a:r>
            <a:endParaRPr lang="en-US" sz="4000" dirty="0" smtClean="0">
              <a:solidFill>
                <a:schemeClr val="accent1">
                  <a:tint val="3000"/>
                  <a:alpha val="95000"/>
                </a:schemeClr>
              </a:solidFill>
            </a:endParaRPr>
          </a:p>
        </p:txBody>
      </p:sp>
      <p:sp>
        <p:nvSpPr>
          <p:cNvPr id="268291" name="Rectangle 3"/>
          <p:cNvSpPr>
            <a:spLocks noGrp="1" noChangeArrowheads="1"/>
          </p:cNvSpPr>
          <p:nvPr>
            <p:ph idx="1"/>
          </p:nvPr>
        </p:nvSpPr>
        <p:spPr>
          <a:xfrm>
            <a:off x="457200" y="2205038"/>
            <a:ext cx="8229600" cy="3921125"/>
          </a:xfrm>
        </p:spPr>
        <p:txBody>
          <a:bodyPr/>
          <a:lstStyle/>
          <a:p>
            <a:pPr marL="609600" indent="-609600" algn="justLow" rtl="1">
              <a:buFont typeface="Wingdings" pitchFamily="2" charset="2"/>
              <a:buAutoNum type="arabicPeriod"/>
            </a:pPr>
            <a:r>
              <a:rPr lang="fa-IR" smtClean="0"/>
              <a:t>روش هيستوگرام يا نمودارهاي ستوني ساده و ترکيبي</a:t>
            </a:r>
          </a:p>
          <a:p>
            <a:pPr marL="609600" indent="-609600" algn="justLow" rtl="1">
              <a:buFont typeface="Wingdings" pitchFamily="2" charset="2"/>
              <a:buAutoNum type="arabicPeriod"/>
            </a:pPr>
            <a:r>
              <a:rPr lang="fa-IR" smtClean="0"/>
              <a:t>روش پلي گون يا نمودارهاي چندضلعي ساده و ترکيبي</a:t>
            </a:r>
          </a:p>
          <a:p>
            <a:pPr marL="609600" indent="-609600" algn="justLow" rtl="1">
              <a:buFont typeface="Wingdings" pitchFamily="2" charset="2"/>
              <a:buAutoNum type="arabicPeriod"/>
            </a:pPr>
            <a:r>
              <a:rPr lang="fa-IR" smtClean="0"/>
              <a:t>روش منحني براي داده هاي تراکمي و تجمعي</a:t>
            </a:r>
          </a:p>
          <a:p>
            <a:pPr marL="609600" indent="-609600" algn="justLow" rtl="1">
              <a:buFont typeface="Wingdings" pitchFamily="2" charset="2"/>
              <a:buAutoNum type="arabicPeriod"/>
            </a:pPr>
            <a:r>
              <a:rPr lang="fa-IR" smtClean="0"/>
              <a:t>روش قطاعي يا شعاعي و دايره اي ساده و ترکيبي</a:t>
            </a:r>
          </a:p>
          <a:p>
            <a:pPr marL="609600" indent="-609600" algn="justLow" rtl="1">
              <a:buFont typeface="Wingdings" pitchFamily="2" charset="2"/>
              <a:buAutoNum type="arabicPeriod"/>
            </a:pPr>
            <a:r>
              <a:rPr lang="fa-IR" smtClean="0"/>
              <a:t>روش نمودار مثلثي</a:t>
            </a:r>
          </a:p>
          <a:p>
            <a:pPr marL="609600" indent="-609600" algn="justLow" rtl="1">
              <a:buFont typeface="Wingdings" pitchFamily="2" charset="2"/>
              <a:buAutoNum type="arabicPeriod"/>
            </a:pPr>
            <a:r>
              <a:rPr lang="fa-IR" smtClean="0"/>
              <a:t>روش منحني نمايش سريهاي زماني</a:t>
            </a:r>
          </a:p>
          <a:p>
            <a:pPr marL="609600" indent="-609600" algn="justLow" rtl="1">
              <a:buFont typeface="Wingdings" pitchFamily="2" charset="2"/>
              <a:buNone/>
            </a:pPr>
            <a:endParaRPr lang="en-US" smtClean="0"/>
          </a:p>
        </p:txBody>
      </p:sp>
    </p:spTree>
  </p:cSld>
  <p:clrMapOvr>
    <a:masterClrMapping/>
  </p:clrMapOvr>
  <p:transition/>
  <p:timing>
    <p:tnLst>
      <p:par>
        <p:cTn id="1" dur="indefinite" restart="never" nodeType="tmRoot"/>
      </p:par>
    </p:tnLst>
  </p:timing>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
          <p:cNvSpPr>
            <a:spLocks noGrp="1" noChangeArrowheads="1"/>
          </p:cNvSpPr>
          <p:nvPr>
            <p:ph idx="1"/>
          </p:nvPr>
        </p:nvSpPr>
        <p:spPr>
          <a:xfrm>
            <a:off x="457200" y="620713"/>
            <a:ext cx="8229600" cy="5505450"/>
          </a:xfrm>
        </p:spPr>
        <p:txBody>
          <a:bodyPr/>
          <a:lstStyle/>
          <a:p>
            <a:pPr algn="justLow" rtl="1">
              <a:buFont typeface="Wingdings" pitchFamily="2" charset="2"/>
              <a:buNone/>
            </a:pPr>
            <a:endParaRPr lang="fa-IR" smtClean="0"/>
          </a:p>
          <a:p>
            <a:pPr algn="justLow" rtl="1">
              <a:buFont typeface="Wingdings" pitchFamily="2" charset="2"/>
              <a:buNone/>
            </a:pPr>
            <a:r>
              <a:rPr lang="fa-IR" smtClean="0">
                <a:solidFill>
                  <a:schemeClr val="hlink"/>
                </a:solidFill>
              </a:rPr>
              <a:t>7</a:t>
            </a:r>
            <a:r>
              <a:rPr lang="fa-IR" smtClean="0"/>
              <a:t>. روش نمايش فضايي و پراکندگي پديده در فضا در شکل نقشه هاي جغرافيايي تراکمي</a:t>
            </a:r>
          </a:p>
          <a:p>
            <a:pPr algn="justLow" rtl="1">
              <a:buFont typeface="Wingdings" pitchFamily="2" charset="2"/>
              <a:buNone/>
            </a:pPr>
            <a:r>
              <a:rPr lang="fa-IR" smtClean="0">
                <a:solidFill>
                  <a:schemeClr val="hlink"/>
                </a:solidFill>
              </a:rPr>
              <a:t>8</a:t>
            </a:r>
            <a:r>
              <a:rPr lang="fa-IR" smtClean="0"/>
              <a:t>. نمايش ترکيبي ستوني و نشانه اي پراکندگي پديده در فضا روي نقشه جغرافيا</a:t>
            </a:r>
          </a:p>
          <a:p>
            <a:pPr algn="justLow" rtl="1">
              <a:buFont typeface="Wingdings" pitchFamily="2" charset="2"/>
              <a:buNone/>
            </a:pPr>
            <a:r>
              <a:rPr lang="fa-IR" smtClean="0">
                <a:solidFill>
                  <a:schemeClr val="hlink"/>
                </a:solidFill>
              </a:rPr>
              <a:t>9</a:t>
            </a:r>
            <a:r>
              <a:rPr lang="fa-IR" smtClean="0"/>
              <a:t>. نمايشهاي تخيلي و تصويرسازي متناسب با بزرگي و کوچکي پديده در فضا</a:t>
            </a:r>
          </a:p>
          <a:p>
            <a:pPr algn="justLow" rtl="1">
              <a:buFont typeface="Wingdings" pitchFamily="2" charset="2"/>
              <a:buNone/>
            </a:pPr>
            <a:r>
              <a:rPr lang="fa-IR" smtClean="0">
                <a:solidFill>
                  <a:schemeClr val="hlink"/>
                </a:solidFill>
              </a:rPr>
              <a:t>10</a:t>
            </a:r>
            <a:r>
              <a:rPr lang="fa-IR" smtClean="0"/>
              <a:t>. نمايش سلسله مراتبي و روابط يک سويه و يا دو سويه پديده ها</a:t>
            </a:r>
            <a:endParaRPr lang="en-US" smtClean="0"/>
          </a:p>
        </p:txBody>
      </p:sp>
    </p:spTree>
  </p:cSld>
  <p:clrMapOvr>
    <a:masterClrMapping/>
  </p:clrMapOvr>
  <p:transition/>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2"/>
          <p:cNvSpPr>
            <a:spLocks noGrp="1" noChangeArrowheads="1"/>
          </p:cNvSpPr>
          <p:nvPr>
            <p:ph idx="1"/>
          </p:nvPr>
        </p:nvSpPr>
        <p:spPr/>
        <p:txBody>
          <a:bodyPr/>
          <a:lstStyle/>
          <a:p>
            <a:pPr algn="r" rtl="1">
              <a:buFont typeface="Wingdings" pitchFamily="2" charset="2"/>
              <a:buNone/>
            </a:pPr>
            <a:r>
              <a:rPr lang="fa-IR" smtClean="0">
                <a:solidFill>
                  <a:schemeClr val="hlink"/>
                </a:solidFill>
              </a:rPr>
              <a:t>11</a:t>
            </a:r>
            <a:r>
              <a:rPr lang="fa-IR" smtClean="0"/>
              <a:t>. نمودارهاي هرمي براي نمايش ساختمان جمعيت</a:t>
            </a:r>
          </a:p>
          <a:p>
            <a:pPr algn="r" rtl="1">
              <a:buFont typeface="Wingdings" pitchFamily="2" charset="2"/>
              <a:buNone/>
            </a:pPr>
            <a:r>
              <a:rPr lang="fa-IR" smtClean="0">
                <a:solidFill>
                  <a:schemeClr val="hlink"/>
                </a:solidFill>
              </a:rPr>
              <a:t>12</a:t>
            </a:r>
            <a:r>
              <a:rPr lang="fa-IR" smtClean="0"/>
              <a:t>. نمودارهاي تصويري براي نمايش شکلي پديده ها</a:t>
            </a:r>
            <a:endParaRPr lang="en-US" smtClean="0"/>
          </a:p>
        </p:txBody>
      </p:sp>
    </p:spTree>
  </p:cSld>
  <p:clrMapOvr>
    <a:masterClrMapping/>
  </p:clrMapOvr>
  <p:transition/>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idx="1"/>
          </p:nvPr>
        </p:nvSpPr>
        <p:spPr>
          <a:xfrm>
            <a:off x="457200" y="765175"/>
            <a:ext cx="8229600" cy="5360988"/>
          </a:xfrm>
        </p:spPr>
        <p:txBody>
          <a:bodyPr/>
          <a:lstStyle/>
          <a:p>
            <a:pPr algn="justLow" rtl="1">
              <a:buFont typeface="Wingdings" pitchFamily="2" charset="2"/>
              <a:buNone/>
            </a:pPr>
            <a:r>
              <a:rPr lang="fa-IR" smtClean="0"/>
              <a:t>محقق مي تواند کار تصويرسازي توزيع صفت را يا بادست يا با رايانه انجام دهد . طبعاً استفاده از رايانه در تجزيه وتحليل داده ها باعث ساعتها صرفه جويي در وقت محققان براي ترسيم اشکال م نمودارهاي جالب است.</a:t>
            </a:r>
          </a:p>
          <a:p>
            <a:pPr algn="justLow" rtl="1">
              <a:buFont typeface="Wingdings" pitchFamily="2" charset="2"/>
              <a:buNone/>
            </a:pPr>
            <a:endParaRPr lang="fa-IR" smtClean="0"/>
          </a:p>
          <a:p>
            <a:pPr algn="justLow" rtl="1">
              <a:buFont typeface="Wingdings" pitchFamily="2" charset="2"/>
              <a:buNone/>
            </a:pPr>
            <a:r>
              <a:rPr lang="fa-IR" smtClean="0"/>
              <a:t>بعد از مرحله تصويرسازي، محقق مي تواند اندازه هاي گرايش به مرکز را براي داده هاي آماري محاسبه نمايد.</a:t>
            </a:r>
            <a:endParaRPr lang="en-US" smtClean="0"/>
          </a:p>
        </p:txBody>
      </p:sp>
      <p:sp>
        <p:nvSpPr>
          <p:cNvPr id="1030"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1026" name="Object 4"/>
          <p:cNvGraphicFramePr>
            <a:graphicFrameLocks noChangeAspect="1"/>
          </p:cNvGraphicFramePr>
          <p:nvPr/>
        </p:nvGraphicFramePr>
        <p:xfrm>
          <a:off x="0" y="0"/>
          <a:ext cx="304800" cy="228600"/>
        </p:xfrm>
        <a:graphic>
          <a:graphicData uri="http://schemas.openxmlformats.org/presentationml/2006/ole">
            <p:oleObj spid="_x0000_s1026" name="Equation" r:id="rId3" imgW="304668" imgH="228501" progId="Equation.3">
              <p:embed/>
            </p:oleObj>
          </a:graphicData>
        </a:graphic>
      </p:graphicFrame>
      <p:sp>
        <p:nvSpPr>
          <p:cNvPr id="1031"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1027" name="Object 6"/>
          <p:cNvGraphicFramePr>
            <a:graphicFrameLocks noChangeAspect="1"/>
          </p:cNvGraphicFramePr>
          <p:nvPr/>
        </p:nvGraphicFramePr>
        <p:xfrm>
          <a:off x="0" y="0"/>
          <a:ext cx="304800" cy="228600"/>
        </p:xfrm>
        <a:graphic>
          <a:graphicData uri="http://schemas.openxmlformats.org/presentationml/2006/ole">
            <p:oleObj spid="_x0000_s1027" name="Equation" r:id="rId4" imgW="304668" imgH="228501" progId="Equation.3">
              <p:embed/>
            </p:oleObj>
          </a:graphicData>
        </a:graphic>
      </p:graphicFrame>
      <p:sp>
        <p:nvSpPr>
          <p:cNvPr id="1032"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1028" name="Object 8"/>
          <p:cNvGraphicFramePr>
            <a:graphicFrameLocks noChangeAspect="1"/>
          </p:cNvGraphicFramePr>
          <p:nvPr/>
        </p:nvGraphicFramePr>
        <p:xfrm>
          <a:off x="0" y="0"/>
          <a:ext cx="304800" cy="228600"/>
        </p:xfrm>
        <a:graphic>
          <a:graphicData uri="http://schemas.openxmlformats.org/presentationml/2006/ole">
            <p:oleObj spid="_x0000_s1028" name="Equation" r:id="rId5" imgW="304668" imgH="228501" progId="Equation.3">
              <p:embed/>
            </p:oleObj>
          </a:graphicData>
        </a:graphic>
      </p:graphicFrame>
    </p:spTree>
  </p:cSld>
  <p:clrMapOvr>
    <a:masterClrMapping/>
  </p:clrMapOvr>
  <p:transition/>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اندازه هاي گرايش</a:t>
            </a:r>
            <a:endParaRPr lang="en-US" dirty="0" smtClean="0">
              <a:solidFill>
                <a:schemeClr val="accent1">
                  <a:tint val="3000"/>
                  <a:alpha val="95000"/>
                </a:schemeClr>
              </a:solidFill>
            </a:endParaRPr>
          </a:p>
        </p:txBody>
      </p:sp>
      <p:sp>
        <p:nvSpPr>
          <p:cNvPr id="271363" name="Rectangle 3"/>
          <p:cNvSpPr>
            <a:spLocks noGrp="1" noChangeArrowheads="1"/>
          </p:cNvSpPr>
          <p:nvPr>
            <p:ph idx="1"/>
          </p:nvPr>
        </p:nvSpPr>
        <p:spPr/>
        <p:txBody>
          <a:bodyPr/>
          <a:lstStyle/>
          <a:p>
            <a:pPr algn="justLow" rtl="1">
              <a:buFont typeface="Wingdings" pitchFamily="2" charset="2"/>
              <a:buNone/>
            </a:pPr>
            <a:endParaRPr lang="fa-IR" smtClean="0"/>
          </a:p>
          <a:p>
            <a:pPr algn="justLow" rtl="1">
              <a:buFont typeface="Wingdings" pitchFamily="2" charset="2"/>
              <a:buNone/>
            </a:pPr>
            <a:r>
              <a:rPr lang="fa-IR" smtClean="0"/>
              <a:t>اندازه هاي گرايش به مرکز که عمدتاً شامل </a:t>
            </a:r>
            <a:r>
              <a:rPr lang="fa-IR" sz="4000" smtClean="0"/>
              <a:t>ميانگين ، ميانه و نما </a:t>
            </a:r>
            <a:r>
              <a:rPr lang="fa-IR" smtClean="0"/>
              <a:t>هستند ، معرف نحوه همگرايي توزيع صفتند. </a:t>
            </a:r>
            <a:endParaRPr lang="en-US" smtClean="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ctrTitle"/>
          </p:nvPr>
        </p:nvSpPr>
        <p:spPr>
          <a:xfrm>
            <a:off x="0" y="333375"/>
            <a:ext cx="9144000" cy="1089025"/>
          </a:xfrm>
        </p:spPr>
        <p:txBody>
          <a:bodyPr/>
          <a:lstStyle/>
          <a:p>
            <a:pPr algn="r"/>
            <a:r>
              <a:rPr lang="fa-IR" smtClean="0"/>
              <a:t>مرحله چهارم:تبيين و نمايش تحقيق</a:t>
            </a:r>
            <a:endParaRPr lang="en-US" smtClean="0"/>
          </a:p>
        </p:txBody>
      </p:sp>
      <p:sp>
        <p:nvSpPr>
          <p:cNvPr id="33795" name="Rectangle 3"/>
          <p:cNvSpPr>
            <a:spLocks noGrp="1" noChangeArrowheads="1"/>
          </p:cNvSpPr>
          <p:nvPr>
            <p:ph type="subTitle" idx="1"/>
          </p:nvPr>
        </p:nvSpPr>
        <p:spPr>
          <a:xfrm>
            <a:off x="611188" y="1989138"/>
            <a:ext cx="7921625" cy="3552825"/>
          </a:xfrm>
        </p:spPr>
        <p:txBody>
          <a:bodyPr rtlCol="0">
            <a:normAutofit/>
          </a:bodyPr>
          <a:lstStyle/>
          <a:p>
            <a:pPr fontAlgn="auto">
              <a:lnSpc>
                <a:spcPct val="130000"/>
              </a:lnSpc>
              <a:spcAft>
                <a:spcPts val="0"/>
              </a:spcAft>
              <a:buFont typeface="Arial" pitchFamily="34" charset="0"/>
              <a:buNone/>
              <a:defRPr/>
            </a:pPr>
            <a:r>
              <a:rPr lang="fa-IR" smtClean="0"/>
              <a:t>در اين مرحله محقق براي تبيين نمايش ساده تر نتايج تحقيق از روشهاي گرافيکي مثل منحني هاي چند ضلعي, تجمعي , ستوني افقي ,ستوني عمودي,ستوني دو طرفه ستوني ترکيبي و نمودارهاي شعاي يا قطاعي استفاده ميکند.</a:t>
            </a:r>
            <a:endParaRPr lang="en-US" smtClean="0"/>
          </a:p>
        </p:txBody>
      </p:sp>
    </p:spTree>
  </p:cSld>
  <p:clrMapOvr>
    <a:masterClrMapping/>
  </p:clrMapOvr>
  <p:transition/>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2"/>
          <p:cNvSpPr>
            <a:spLocks noGrp="1" noChangeArrowheads="1"/>
          </p:cNvSpPr>
          <p:nvPr>
            <p:ph type="body" sz="half" idx="1"/>
          </p:nvPr>
        </p:nvSpPr>
        <p:spPr>
          <a:xfrm>
            <a:off x="323850" y="1557338"/>
            <a:ext cx="8075613" cy="4525962"/>
          </a:xfrm>
        </p:spPr>
        <p:txBody>
          <a:bodyPr/>
          <a:lstStyle/>
          <a:p>
            <a:pPr>
              <a:buFont typeface="Wingdings" pitchFamily="2" charset="2"/>
              <a:buNone/>
            </a:pPr>
            <a:endParaRPr lang="en-US" sz="2800" smtClean="0"/>
          </a:p>
          <a:p>
            <a:pPr>
              <a:buFont typeface="Wingdings" pitchFamily="2" charset="2"/>
              <a:buNone/>
            </a:pPr>
            <a:r>
              <a:rPr lang="fa-IR" sz="4400" smtClean="0"/>
              <a:t>ميانگين</a:t>
            </a:r>
            <a:r>
              <a:rPr lang="en-US" sz="4400" smtClean="0"/>
              <a:t>          </a:t>
            </a:r>
            <a:r>
              <a:rPr lang="en-US" sz="4400" smtClean="0">
                <a:solidFill>
                  <a:schemeClr val="hlink"/>
                </a:solidFill>
              </a:rPr>
              <a:t>X = </a:t>
            </a:r>
          </a:p>
        </p:txBody>
      </p:sp>
      <p:graphicFrame>
        <p:nvGraphicFramePr>
          <p:cNvPr id="2050" name="Object 3"/>
          <p:cNvGraphicFramePr>
            <a:graphicFrameLocks noGrp="1" noChangeAspect="1"/>
          </p:cNvGraphicFramePr>
          <p:nvPr>
            <p:ph sz="quarter" idx="2"/>
          </p:nvPr>
        </p:nvGraphicFramePr>
        <p:xfrm>
          <a:off x="4500563" y="1773238"/>
          <a:ext cx="858837" cy="746125"/>
        </p:xfrm>
        <a:graphic>
          <a:graphicData uri="http://schemas.openxmlformats.org/presentationml/2006/ole">
            <p:oleObj spid="_x0000_s2050" name="Equation" r:id="rId3" imgW="291960" imgH="253800" progId="Equation.3">
              <p:embed/>
            </p:oleObj>
          </a:graphicData>
        </a:graphic>
      </p:graphicFrame>
      <p:graphicFrame>
        <p:nvGraphicFramePr>
          <p:cNvPr id="2051" name="Object 4"/>
          <p:cNvGraphicFramePr>
            <a:graphicFrameLocks noGrp="1" noChangeAspect="1"/>
          </p:cNvGraphicFramePr>
          <p:nvPr>
            <p:ph sz="quarter" idx="3"/>
          </p:nvPr>
        </p:nvGraphicFramePr>
        <p:xfrm>
          <a:off x="5148263" y="1773238"/>
          <a:ext cx="790575" cy="715962"/>
        </p:xfrm>
        <a:graphic>
          <a:graphicData uri="http://schemas.openxmlformats.org/presentationml/2006/ole">
            <p:oleObj spid="_x0000_s2051" name="Equation" r:id="rId4" imgW="266400" imgH="241200" progId="Equation.3">
              <p:embed/>
            </p:oleObj>
          </a:graphicData>
        </a:graphic>
      </p:graphicFrame>
      <p:graphicFrame>
        <p:nvGraphicFramePr>
          <p:cNvPr id="2052" name="Object 5"/>
          <p:cNvGraphicFramePr>
            <a:graphicFrameLocks noChangeAspect="1"/>
          </p:cNvGraphicFramePr>
          <p:nvPr/>
        </p:nvGraphicFramePr>
        <p:xfrm>
          <a:off x="5940425" y="1844675"/>
          <a:ext cx="531813" cy="603250"/>
        </p:xfrm>
        <a:graphic>
          <a:graphicData uri="http://schemas.openxmlformats.org/presentationml/2006/ole">
            <p:oleObj spid="_x0000_s2052" name="Equation" r:id="rId5" imgW="241200" imgH="241200" progId="Equation.3">
              <p:embed/>
            </p:oleObj>
          </a:graphicData>
        </a:graphic>
      </p:graphicFrame>
      <p:graphicFrame>
        <p:nvGraphicFramePr>
          <p:cNvPr id="2053" name="Object 6"/>
          <p:cNvGraphicFramePr>
            <a:graphicFrameLocks noChangeAspect="1"/>
          </p:cNvGraphicFramePr>
          <p:nvPr/>
        </p:nvGraphicFramePr>
        <p:xfrm>
          <a:off x="5076825" y="2349500"/>
          <a:ext cx="625475" cy="863600"/>
        </p:xfrm>
        <a:graphic>
          <a:graphicData uri="http://schemas.openxmlformats.org/presentationml/2006/ole">
            <p:oleObj spid="_x0000_s2053" name="Equation" r:id="rId6" imgW="203040" imgH="279360" progId="Equation.3">
              <p:embed/>
            </p:oleObj>
          </a:graphicData>
        </a:graphic>
      </p:graphicFrame>
      <p:sp>
        <p:nvSpPr>
          <p:cNvPr id="2055" name="Line 7"/>
          <p:cNvSpPr>
            <a:spLocks noChangeShapeType="1"/>
          </p:cNvSpPr>
          <p:nvPr/>
        </p:nvSpPr>
        <p:spPr bwMode="auto">
          <a:xfrm>
            <a:off x="4356100" y="2565400"/>
            <a:ext cx="2232025" cy="0"/>
          </a:xfrm>
          <a:prstGeom prst="line">
            <a:avLst/>
          </a:prstGeom>
          <a:noFill/>
          <a:ln w="28575">
            <a:solidFill>
              <a:schemeClr val="hlink"/>
            </a:solidFill>
            <a:round/>
            <a:headEnd/>
            <a:tailEnd/>
          </a:ln>
        </p:spPr>
        <p:txBody>
          <a:bodyPr/>
          <a:lstStyle/>
          <a:p>
            <a:endParaRPr lang="en-US"/>
          </a:p>
        </p:txBody>
      </p:sp>
      <p:sp>
        <p:nvSpPr>
          <p:cNvPr id="2056" name="Line 8"/>
          <p:cNvSpPr>
            <a:spLocks noChangeShapeType="1"/>
          </p:cNvSpPr>
          <p:nvPr/>
        </p:nvSpPr>
        <p:spPr bwMode="auto">
          <a:xfrm>
            <a:off x="3132138" y="2276475"/>
            <a:ext cx="360362" cy="0"/>
          </a:xfrm>
          <a:prstGeom prst="line">
            <a:avLst/>
          </a:prstGeom>
          <a:noFill/>
          <a:ln w="9525">
            <a:solidFill>
              <a:schemeClr val="hlink"/>
            </a:solidFill>
            <a:round/>
            <a:headEnd/>
            <a:tailEnd/>
          </a:ln>
        </p:spPr>
        <p:txBody>
          <a:bodyPr/>
          <a:lstStyle/>
          <a:p>
            <a:endParaRPr lang="en-US"/>
          </a:p>
        </p:txBody>
      </p:sp>
    </p:spTree>
  </p:cSld>
  <p:clrMapOvr>
    <a:masterClrMapping/>
  </p:clrMapOvr>
  <p:transition/>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idx="1"/>
          </p:nvPr>
        </p:nvSpPr>
        <p:spPr>
          <a:xfrm>
            <a:off x="457200" y="404813"/>
            <a:ext cx="8229600" cy="5721350"/>
          </a:xfrm>
        </p:spPr>
        <p:txBody>
          <a:bodyPr/>
          <a:lstStyle/>
          <a:p>
            <a:pPr>
              <a:buFont typeface="Wingdings" pitchFamily="2" charset="2"/>
              <a:buNone/>
            </a:pPr>
            <a:endParaRPr lang="fa-IR" smtClean="0"/>
          </a:p>
          <a:p>
            <a:pPr algn="ctr">
              <a:buFont typeface="Wingdings" pitchFamily="2" charset="2"/>
              <a:buNone/>
            </a:pPr>
            <a:r>
              <a:rPr lang="fa-IR" sz="4000" smtClean="0"/>
              <a:t>نما</a:t>
            </a:r>
          </a:p>
          <a:p>
            <a:pPr algn="ctr">
              <a:buFont typeface="Wingdings" pitchFamily="2" charset="2"/>
              <a:buNone/>
            </a:pPr>
            <a:endParaRPr lang="fa-IR" sz="4000" smtClean="0"/>
          </a:p>
          <a:p>
            <a:pPr>
              <a:buFont typeface="Wingdings" pitchFamily="2" charset="2"/>
              <a:buNone/>
            </a:pPr>
            <a:r>
              <a:rPr lang="fa-IR" sz="4000" smtClean="0"/>
              <a:t>  </a:t>
            </a:r>
            <a:r>
              <a:rPr lang="en-US" sz="4000" smtClean="0"/>
              <a:t>     </a:t>
            </a:r>
            <a:r>
              <a:rPr lang="en-US" sz="4000" smtClean="0">
                <a:solidFill>
                  <a:schemeClr val="hlink"/>
                </a:solidFill>
              </a:rPr>
              <a:t>Mo</a:t>
            </a:r>
            <a:r>
              <a:rPr lang="en-US" sz="4000" smtClean="0">
                <a:solidFill>
                  <a:schemeClr val="bg2"/>
                </a:solidFill>
              </a:rPr>
              <a:t> </a:t>
            </a:r>
            <a:r>
              <a:rPr lang="en-US" sz="4000" smtClean="0">
                <a:solidFill>
                  <a:schemeClr val="hlink"/>
                </a:solidFill>
              </a:rPr>
              <a:t>= L+C (                 )</a:t>
            </a:r>
            <a:endParaRPr lang="fa-IR" sz="4000" smtClean="0">
              <a:solidFill>
                <a:schemeClr val="hlink"/>
              </a:solidFill>
            </a:endParaRPr>
          </a:p>
          <a:p>
            <a:pPr>
              <a:buFont typeface="Wingdings" pitchFamily="2" charset="2"/>
              <a:buNone/>
            </a:pPr>
            <a:r>
              <a:rPr lang="en-US" smtClean="0"/>
              <a:t>                          </a:t>
            </a:r>
          </a:p>
        </p:txBody>
      </p:sp>
      <p:sp>
        <p:nvSpPr>
          <p:cNvPr id="3077" name="Rectangle 3"/>
          <p:cNvSpPr>
            <a:spLocks noChangeArrowheads="1"/>
          </p:cNvSpPr>
          <p:nvPr/>
        </p:nvSpPr>
        <p:spPr bwMode="auto">
          <a:xfrm>
            <a:off x="0" y="3300413"/>
            <a:ext cx="9144000" cy="0"/>
          </a:xfrm>
          <a:prstGeom prst="rect">
            <a:avLst/>
          </a:prstGeom>
          <a:noFill/>
          <a:ln w="9525">
            <a:noFill/>
            <a:miter lim="800000"/>
            <a:headEnd/>
            <a:tailEnd/>
          </a:ln>
        </p:spPr>
        <p:txBody>
          <a:bodyPr wrap="none" anchor="ctr">
            <a:spAutoFit/>
          </a:bodyPr>
          <a:lstStyle/>
          <a:p>
            <a:endParaRPr lang="en-US"/>
          </a:p>
        </p:txBody>
      </p:sp>
      <p:graphicFrame>
        <p:nvGraphicFramePr>
          <p:cNvPr id="3074" name="Object 4"/>
          <p:cNvGraphicFramePr>
            <a:graphicFrameLocks noChangeAspect="1"/>
          </p:cNvGraphicFramePr>
          <p:nvPr/>
        </p:nvGraphicFramePr>
        <p:xfrm>
          <a:off x="4787900" y="2133600"/>
          <a:ext cx="612775" cy="719138"/>
        </p:xfrm>
        <a:graphic>
          <a:graphicData uri="http://schemas.openxmlformats.org/presentationml/2006/ole">
            <p:oleObj spid="_x0000_s3074" name="Equation" r:id="rId3" imgW="215713" imgH="253780" progId="Equation.3">
              <p:embed/>
            </p:oleObj>
          </a:graphicData>
        </a:graphic>
      </p:graphicFrame>
      <p:sp>
        <p:nvSpPr>
          <p:cNvPr id="3078" name="Rectangle 5"/>
          <p:cNvSpPr>
            <a:spLocks noChangeArrowheads="1"/>
          </p:cNvSpPr>
          <p:nvPr/>
        </p:nvSpPr>
        <p:spPr bwMode="auto">
          <a:xfrm>
            <a:off x="0" y="3300413"/>
            <a:ext cx="9144000" cy="0"/>
          </a:xfrm>
          <a:prstGeom prst="rect">
            <a:avLst/>
          </a:prstGeom>
          <a:noFill/>
          <a:ln w="9525">
            <a:noFill/>
            <a:miter lim="800000"/>
            <a:headEnd/>
            <a:tailEnd/>
          </a:ln>
        </p:spPr>
        <p:txBody>
          <a:bodyPr wrap="none" anchor="ctr">
            <a:spAutoFit/>
          </a:bodyPr>
          <a:lstStyle/>
          <a:p>
            <a:endParaRPr lang="en-US"/>
          </a:p>
        </p:txBody>
      </p:sp>
      <p:sp>
        <p:nvSpPr>
          <p:cNvPr id="3079" name="Rectangle 6"/>
          <p:cNvSpPr>
            <a:spLocks noChangeArrowheads="1"/>
          </p:cNvSpPr>
          <p:nvPr/>
        </p:nvSpPr>
        <p:spPr bwMode="auto">
          <a:xfrm>
            <a:off x="0" y="3300413"/>
            <a:ext cx="9144000" cy="0"/>
          </a:xfrm>
          <a:prstGeom prst="rect">
            <a:avLst/>
          </a:prstGeom>
          <a:noFill/>
          <a:ln w="9525">
            <a:noFill/>
            <a:miter lim="800000"/>
            <a:headEnd/>
            <a:tailEnd/>
          </a:ln>
        </p:spPr>
        <p:txBody>
          <a:bodyPr wrap="none" anchor="ctr">
            <a:spAutoFit/>
          </a:bodyPr>
          <a:lstStyle/>
          <a:p>
            <a:endParaRPr lang="en-US"/>
          </a:p>
        </p:txBody>
      </p:sp>
      <p:graphicFrame>
        <p:nvGraphicFramePr>
          <p:cNvPr id="3075" name="Object 7"/>
          <p:cNvGraphicFramePr>
            <a:graphicFrameLocks noChangeAspect="1"/>
          </p:cNvGraphicFramePr>
          <p:nvPr/>
        </p:nvGraphicFramePr>
        <p:xfrm>
          <a:off x="5219700" y="2852738"/>
          <a:ext cx="641350" cy="720725"/>
        </p:xfrm>
        <a:graphic>
          <a:graphicData uri="http://schemas.openxmlformats.org/presentationml/2006/ole">
            <p:oleObj spid="_x0000_s3075" name="Equation" r:id="rId4" imgW="228600" imgH="253800" progId="Equation.3">
              <p:embed/>
            </p:oleObj>
          </a:graphicData>
        </a:graphic>
      </p:graphicFrame>
      <p:pic>
        <p:nvPicPr>
          <p:cNvPr id="3080" name="Picture 8"/>
          <p:cNvPicPr>
            <a:picLocks noChangeAspect="1" noChangeArrowheads="1"/>
          </p:cNvPicPr>
          <p:nvPr/>
        </p:nvPicPr>
        <p:blipFill>
          <a:blip r:embed="rId5"/>
          <a:srcRect/>
          <a:stretch>
            <a:fillRect/>
          </a:stretch>
        </p:blipFill>
        <p:spPr bwMode="auto">
          <a:xfrm>
            <a:off x="0" y="0"/>
            <a:ext cx="219075" cy="257175"/>
          </a:xfrm>
          <a:prstGeom prst="rect">
            <a:avLst/>
          </a:prstGeom>
          <a:noFill/>
          <a:ln w="9525">
            <a:noFill/>
            <a:miter lim="800000"/>
            <a:headEnd/>
            <a:tailEnd/>
          </a:ln>
        </p:spPr>
      </p:pic>
      <p:pic>
        <p:nvPicPr>
          <p:cNvPr id="3081" name="Picture 9"/>
          <p:cNvPicPr>
            <a:picLocks noChangeAspect="1" noChangeArrowheads="1"/>
          </p:cNvPicPr>
          <p:nvPr/>
        </p:nvPicPr>
        <p:blipFill>
          <a:blip r:embed="rId6"/>
          <a:srcRect/>
          <a:stretch>
            <a:fillRect/>
          </a:stretch>
        </p:blipFill>
        <p:spPr bwMode="auto">
          <a:xfrm>
            <a:off x="4284663" y="2852738"/>
            <a:ext cx="612775" cy="720725"/>
          </a:xfrm>
          <a:prstGeom prst="rect">
            <a:avLst/>
          </a:prstGeom>
          <a:noFill/>
          <a:ln w="9525">
            <a:noFill/>
            <a:miter lim="800000"/>
            <a:headEnd/>
            <a:tailEnd/>
          </a:ln>
        </p:spPr>
      </p:pic>
      <p:sp>
        <p:nvSpPr>
          <p:cNvPr id="3082" name="Line 10"/>
          <p:cNvSpPr>
            <a:spLocks noChangeShapeType="1"/>
          </p:cNvSpPr>
          <p:nvPr/>
        </p:nvSpPr>
        <p:spPr bwMode="auto">
          <a:xfrm>
            <a:off x="5003800" y="3213100"/>
            <a:ext cx="0" cy="287338"/>
          </a:xfrm>
          <a:prstGeom prst="line">
            <a:avLst/>
          </a:prstGeom>
          <a:noFill/>
          <a:ln w="9525">
            <a:solidFill>
              <a:schemeClr val="hlink"/>
            </a:solidFill>
            <a:round/>
            <a:headEnd/>
            <a:tailEnd/>
          </a:ln>
        </p:spPr>
        <p:txBody>
          <a:bodyPr/>
          <a:lstStyle/>
          <a:p>
            <a:endParaRPr lang="en-US"/>
          </a:p>
        </p:txBody>
      </p:sp>
      <p:sp>
        <p:nvSpPr>
          <p:cNvPr id="3083" name="Line 11"/>
          <p:cNvSpPr>
            <a:spLocks noChangeShapeType="1"/>
          </p:cNvSpPr>
          <p:nvPr/>
        </p:nvSpPr>
        <p:spPr bwMode="auto">
          <a:xfrm>
            <a:off x="4859338" y="3357563"/>
            <a:ext cx="288925" cy="0"/>
          </a:xfrm>
          <a:prstGeom prst="line">
            <a:avLst/>
          </a:prstGeom>
          <a:noFill/>
          <a:ln w="9525">
            <a:solidFill>
              <a:schemeClr val="hlink"/>
            </a:solidFill>
            <a:round/>
            <a:headEnd/>
            <a:tailEnd/>
          </a:ln>
        </p:spPr>
        <p:txBody>
          <a:bodyPr/>
          <a:lstStyle/>
          <a:p>
            <a:endParaRPr lang="en-US"/>
          </a:p>
        </p:txBody>
      </p:sp>
      <p:sp>
        <p:nvSpPr>
          <p:cNvPr id="3084" name="Line 12"/>
          <p:cNvSpPr>
            <a:spLocks noChangeShapeType="1"/>
          </p:cNvSpPr>
          <p:nvPr/>
        </p:nvSpPr>
        <p:spPr bwMode="auto">
          <a:xfrm>
            <a:off x="4067175" y="2924175"/>
            <a:ext cx="1873250" cy="0"/>
          </a:xfrm>
          <a:prstGeom prst="line">
            <a:avLst/>
          </a:prstGeom>
          <a:noFill/>
          <a:ln w="9525">
            <a:solidFill>
              <a:schemeClr val="hlink"/>
            </a:solidFill>
            <a:round/>
            <a:headEnd/>
            <a:tailEnd/>
          </a:ln>
        </p:spPr>
        <p:txBody>
          <a:bodyPr/>
          <a:lstStyle/>
          <a:p>
            <a:endParaRPr lang="en-US"/>
          </a:p>
        </p:txBody>
      </p:sp>
    </p:spTree>
  </p:cSld>
  <p:clrMapOvr>
    <a:masterClrMapping/>
  </p:clrMapOvr>
  <p:transition/>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idx="1"/>
          </p:nvPr>
        </p:nvSpPr>
        <p:spPr>
          <a:xfrm>
            <a:off x="457200" y="765175"/>
            <a:ext cx="8229600" cy="5360988"/>
          </a:xfrm>
        </p:spPr>
        <p:txBody>
          <a:bodyPr/>
          <a:lstStyle/>
          <a:p>
            <a:pPr>
              <a:buFont typeface="Wingdings" pitchFamily="2" charset="2"/>
              <a:buNone/>
            </a:pPr>
            <a:endParaRPr lang="fa-IR" sz="4000" smtClean="0"/>
          </a:p>
          <a:p>
            <a:pPr algn="ctr">
              <a:buFont typeface="Wingdings" pitchFamily="2" charset="2"/>
              <a:buNone/>
            </a:pPr>
            <a:r>
              <a:rPr lang="fa-IR" sz="4000" smtClean="0"/>
              <a:t>ميانه</a:t>
            </a:r>
          </a:p>
          <a:p>
            <a:pPr algn="ctr">
              <a:buFont typeface="Wingdings" pitchFamily="2" charset="2"/>
              <a:buNone/>
            </a:pPr>
            <a:r>
              <a:rPr lang="en-US" sz="4000" smtClean="0"/>
              <a:t> </a:t>
            </a:r>
            <a:r>
              <a:rPr lang="en-US" sz="4000" u="sng" smtClean="0">
                <a:solidFill>
                  <a:schemeClr val="hlink"/>
                </a:solidFill>
              </a:rPr>
              <a:t>N</a:t>
            </a:r>
          </a:p>
          <a:p>
            <a:pPr>
              <a:buFont typeface="Wingdings" pitchFamily="2" charset="2"/>
              <a:buNone/>
            </a:pPr>
            <a:r>
              <a:rPr lang="en-US" sz="4000" smtClean="0">
                <a:solidFill>
                  <a:schemeClr val="bg2"/>
                </a:solidFill>
              </a:rPr>
              <a:t>          </a:t>
            </a:r>
            <a:r>
              <a:rPr lang="en-US" sz="4000" smtClean="0">
                <a:solidFill>
                  <a:schemeClr val="hlink"/>
                </a:solidFill>
              </a:rPr>
              <a:t>Md = L+ (    2   - FC   ) C     </a:t>
            </a:r>
            <a:endParaRPr lang="fa-IR" sz="4000" smtClean="0">
              <a:solidFill>
                <a:schemeClr val="hlink"/>
              </a:solidFill>
            </a:endParaRPr>
          </a:p>
          <a:p>
            <a:pPr algn="justLow">
              <a:buFont typeface="Wingdings" pitchFamily="2" charset="2"/>
              <a:buNone/>
            </a:pPr>
            <a:endParaRPr lang="en-US" sz="4000" smtClean="0">
              <a:solidFill>
                <a:schemeClr val="hlink"/>
              </a:solidFill>
            </a:endParaRPr>
          </a:p>
        </p:txBody>
      </p:sp>
      <p:sp>
        <p:nvSpPr>
          <p:cNvPr id="4100" name="Line 3"/>
          <p:cNvSpPr>
            <a:spLocks noChangeShapeType="1"/>
          </p:cNvSpPr>
          <p:nvPr/>
        </p:nvSpPr>
        <p:spPr bwMode="auto">
          <a:xfrm>
            <a:off x="4140200" y="3573463"/>
            <a:ext cx="2087563" cy="0"/>
          </a:xfrm>
          <a:prstGeom prst="line">
            <a:avLst/>
          </a:prstGeom>
          <a:noFill/>
          <a:ln w="9525">
            <a:solidFill>
              <a:schemeClr val="hlink"/>
            </a:solidFill>
            <a:round/>
            <a:headEnd/>
            <a:tailEnd/>
          </a:ln>
        </p:spPr>
        <p:txBody>
          <a:bodyPr/>
          <a:lstStyle/>
          <a:p>
            <a:endParaRPr lang="en-US"/>
          </a:p>
        </p:txBody>
      </p:sp>
      <p:sp>
        <p:nvSpPr>
          <p:cNvPr id="4101" name="Rectangle 4"/>
          <p:cNvSpPr>
            <a:spLocks noChangeArrowheads="1"/>
          </p:cNvSpPr>
          <p:nvPr/>
        </p:nvSpPr>
        <p:spPr bwMode="auto">
          <a:xfrm>
            <a:off x="0" y="3309938"/>
            <a:ext cx="9144000" cy="0"/>
          </a:xfrm>
          <a:prstGeom prst="rect">
            <a:avLst/>
          </a:prstGeom>
          <a:noFill/>
          <a:ln w="9525">
            <a:noFill/>
            <a:miter lim="800000"/>
            <a:headEnd/>
            <a:tailEnd/>
          </a:ln>
        </p:spPr>
        <p:txBody>
          <a:bodyPr wrap="none" anchor="ctr">
            <a:spAutoFit/>
          </a:bodyPr>
          <a:lstStyle/>
          <a:p>
            <a:endParaRPr lang="en-US"/>
          </a:p>
        </p:txBody>
      </p:sp>
      <p:graphicFrame>
        <p:nvGraphicFramePr>
          <p:cNvPr id="4098" name="Object 5"/>
          <p:cNvGraphicFramePr>
            <a:graphicFrameLocks noChangeAspect="1"/>
          </p:cNvGraphicFramePr>
          <p:nvPr/>
        </p:nvGraphicFramePr>
        <p:xfrm>
          <a:off x="4787900" y="3644900"/>
          <a:ext cx="719138" cy="719138"/>
        </p:xfrm>
        <a:graphic>
          <a:graphicData uri="http://schemas.openxmlformats.org/presentationml/2006/ole">
            <p:oleObj spid="_x0000_s4098" name="Equation" r:id="rId3" imgW="241200" imgH="241200" progId="Equation.3">
              <p:embed/>
            </p:oleObj>
          </a:graphicData>
        </a:graphic>
      </p:graphicFrame>
    </p:spTree>
  </p:cSld>
  <p:clrMapOvr>
    <a:masterClrMapping/>
  </p:clrMapOvr>
  <p:transition/>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اندازه هاي پراکندگي</a:t>
            </a:r>
            <a:endParaRPr lang="en-US" dirty="0" smtClean="0">
              <a:solidFill>
                <a:schemeClr val="accent1">
                  <a:tint val="3000"/>
                  <a:alpha val="95000"/>
                </a:schemeClr>
              </a:solidFill>
            </a:endParaRPr>
          </a:p>
        </p:txBody>
      </p:sp>
      <p:sp>
        <p:nvSpPr>
          <p:cNvPr id="272387" name="Rectangle 3"/>
          <p:cNvSpPr>
            <a:spLocks noGrp="1" noChangeArrowheads="1"/>
          </p:cNvSpPr>
          <p:nvPr>
            <p:ph idx="1"/>
          </p:nvPr>
        </p:nvSpPr>
        <p:spPr/>
        <p:txBody>
          <a:bodyPr/>
          <a:lstStyle/>
          <a:p>
            <a:pPr algn="justLow" rtl="1">
              <a:buFont typeface="Wingdings" pitchFamily="2" charset="2"/>
              <a:buNone/>
            </a:pPr>
            <a:endParaRPr lang="fa-IR" smtClean="0"/>
          </a:p>
          <a:p>
            <a:pPr algn="justLow" rtl="1">
              <a:buFont typeface="Wingdings" pitchFamily="2" charset="2"/>
              <a:buNone/>
            </a:pPr>
            <a:r>
              <a:rPr lang="fa-IR" smtClean="0"/>
              <a:t>اين اندازه ها عبارتند از :</a:t>
            </a:r>
          </a:p>
          <a:p>
            <a:pPr algn="justLow" rtl="1">
              <a:buFont typeface="Wingdings" pitchFamily="2" charset="2"/>
              <a:buNone/>
            </a:pPr>
            <a:r>
              <a:rPr lang="fa-IR" smtClean="0"/>
              <a:t>دامنه تغيير ، انحراف استاندارد و واريانس</a:t>
            </a:r>
          </a:p>
          <a:p>
            <a:pPr algn="justLow" rtl="1">
              <a:buFont typeface="Wingdings" pitchFamily="2" charset="2"/>
              <a:buNone/>
            </a:pPr>
            <a:endParaRPr lang="fa-IR" smtClean="0"/>
          </a:p>
          <a:p>
            <a:pPr algn="justLow" rtl="1">
              <a:buFont typeface="Wingdings" pitchFamily="2" charset="2"/>
              <a:buNone/>
            </a:pPr>
            <a:r>
              <a:rPr lang="fa-IR" smtClean="0"/>
              <a:t>دامنه تغيير ساده ترين اندازه پراکندگي است که مبين تفاوت بين بزرگترين و کوچکترين نمره توزيع است.</a:t>
            </a:r>
            <a:endParaRPr lang="en-US" smtClean="0"/>
          </a:p>
        </p:txBody>
      </p:sp>
    </p:spTree>
  </p:cSld>
  <p:clrMapOvr>
    <a:masterClrMapping/>
  </p:clrMapOvr>
  <p:transition/>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3" name="Rectangle 3"/>
          <p:cNvSpPr>
            <a:spLocks noGrp="1" noRot="1" noChangeArrowheads="1"/>
          </p:cNvSpPr>
          <p:nvPr>
            <p:ph type="title"/>
          </p:nvPr>
        </p:nvSpPr>
        <p:spPr>
          <a:xfrm>
            <a:off x="457200" y="274638"/>
            <a:ext cx="8229600" cy="1570037"/>
          </a:xfrm>
        </p:spPr>
        <p:txBody>
          <a:bodyPr rtlCol="0">
            <a:normAutofit/>
          </a:bodyPr>
          <a:lstStyle/>
          <a:p>
            <a:pPr fontAlgn="auto">
              <a:spcAft>
                <a:spcPts val="0"/>
              </a:spcAft>
              <a:defRPr/>
            </a:pPr>
            <a:r>
              <a:rPr lang="fa-IR" smtClean="0">
                <a:solidFill>
                  <a:schemeClr val="accent1">
                    <a:tint val="3000"/>
                    <a:alpha val="95000"/>
                  </a:schemeClr>
                </a:solidFill>
              </a:rPr>
              <a:t>انحراف استاندارد</a:t>
            </a:r>
            <a:endParaRPr lang="en-US" smtClean="0">
              <a:solidFill>
                <a:schemeClr val="accent1">
                  <a:tint val="3000"/>
                  <a:alpha val="95000"/>
                </a:schemeClr>
              </a:solidFill>
            </a:endParaRPr>
          </a:p>
        </p:txBody>
      </p:sp>
      <p:sp>
        <p:nvSpPr>
          <p:cNvPr id="273411" name="Rectangle 2"/>
          <p:cNvSpPr>
            <a:spLocks noGrp="1" noChangeArrowheads="1"/>
          </p:cNvSpPr>
          <p:nvPr>
            <p:ph idx="1"/>
          </p:nvPr>
        </p:nvSpPr>
        <p:spPr>
          <a:xfrm>
            <a:off x="457200" y="2565400"/>
            <a:ext cx="8229600" cy="3560763"/>
          </a:xfrm>
        </p:spPr>
        <p:txBody>
          <a:bodyPr/>
          <a:lstStyle/>
          <a:p>
            <a:pPr algn="justLow" rtl="1">
              <a:buFont typeface="Wingdings" pitchFamily="2" charset="2"/>
              <a:buNone/>
            </a:pPr>
            <a:r>
              <a:rPr lang="fa-IR" smtClean="0"/>
              <a:t>انحراف استاندارد يا انحراف معيار يک اندازه پراکندگي است که به موقعيت نسبي هر نمره در توزيع فراواني بستگي دارد.</a:t>
            </a:r>
          </a:p>
          <a:p>
            <a:pPr algn="justLow" rtl="1">
              <a:buFont typeface="Wingdings" pitchFamily="2" charset="2"/>
              <a:buNone/>
            </a:pPr>
            <a:r>
              <a:rPr lang="fa-IR" smtClean="0"/>
              <a:t>در واقع انحراف استاندارد به محاسبه انحراف از ميانگين هر يک از نمره ها بستگي دارد.</a:t>
            </a:r>
          </a:p>
          <a:p>
            <a:pPr algn="justLow" rtl="1">
              <a:buFont typeface="Wingdings" pitchFamily="2" charset="2"/>
              <a:buNone/>
            </a:pPr>
            <a:endParaRPr lang="fa-IR" smtClean="0"/>
          </a:p>
          <a:p>
            <a:pPr algn="justLow" rtl="1">
              <a:buFont typeface="Wingdings" pitchFamily="2" charset="2"/>
              <a:buNone/>
            </a:pPr>
            <a:endParaRPr lang="en-US" smtClean="0"/>
          </a:p>
        </p:txBody>
      </p:sp>
    </p:spTree>
  </p:cSld>
  <p:clrMapOvr>
    <a:masterClrMapping/>
  </p:clrMapOvr>
  <p:transition/>
  <p:timing>
    <p:tnLst>
      <p:par>
        <p:cTn id="1" dur="indefinite" restart="never" nodeType="tmRoot"/>
      </p:par>
    </p:tnLst>
  </p:timing>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Rot="1" noChangeArrowheads="1"/>
          </p:cNvSpPr>
          <p:nvPr>
            <p:ph type="title"/>
          </p:nvPr>
        </p:nvSpPr>
        <p:spPr>
          <a:xfrm>
            <a:off x="457200" y="274638"/>
            <a:ext cx="8229600" cy="1425575"/>
          </a:xfrm>
        </p:spPr>
        <p:txBody>
          <a:bodyPr rtlCol="0">
            <a:normAutofit/>
          </a:bodyPr>
          <a:lstStyle/>
          <a:p>
            <a:pPr fontAlgn="auto">
              <a:spcAft>
                <a:spcPts val="0"/>
              </a:spcAft>
              <a:defRPr/>
            </a:pPr>
            <a:r>
              <a:rPr lang="fa-IR" dirty="0" smtClean="0">
                <a:solidFill>
                  <a:schemeClr val="accent1">
                    <a:tint val="3000"/>
                    <a:alpha val="95000"/>
                  </a:schemeClr>
                </a:solidFill>
              </a:rPr>
              <a:t>واريانس</a:t>
            </a:r>
            <a:endParaRPr lang="en-US" dirty="0" smtClean="0">
              <a:solidFill>
                <a:schemeClr val="accent1">
                  <a:tint val="3000"/>
                  <a:alpha val="95000"/>
                </a:schemeClr>
              </a:solidFill>
            </a:endParaRPr>
          </a:p>
        </p:txBody>
      </p:sp>
      <p:sp>
        <p:nvSpPr>
          <p:cNvPr id="274435" name="Rectangle 3"/>
          <p:cNvSpPr>
            <a:spLocks noGrp="1" noChangeArrowheads="1"/>
          </p:cNvSpPr>
          <p:nvPr>
            <p:ph idx="1"/>
          </p:nvPr>
        </p:nvSpPr>
        <p:spPr>
          <a:xfrm>
            <a:off x="457200" y="2060575"/>
            <a:ext cx="8229600" cy="4065588"/>
          </a:xfrm>
        </p:spPr>
        <p:txBody>
          <a:bodyPr/>
          <a:lstStyle/>
          <a:p>
            <a:pPr algn="justLow" rtl="1">
              <a:buFont typeface="Wingdings" pitchFamily="2" charset="2"/>
              <a:buNone/>
            </a:pPr>
            <a:r>
              <a:rPr lang="fa-IR" smtClean="0"/>
              <a:t>واريانس شاخصي است که نشان دهنده تفاوتها و پراکندگي نمره هاست و تغييرپذيري نمره ها را نشان مي دهد ، يعني اينکه نمره ها تا چه اندازه ناهمگونند و تا چه حد با يکديگر تفاوت دارند. </a:t>
            </a:r>
          </a:p>
          <a:p>
            <a:pPr algn="justLow" rtl="1">
              <a:buFont typeface="Wingdings" pitchFamily="2" charset="2"/>
              <a:buNone/>
            </a:pPr>
            <a:r>
              <a:rPr lang="fa-IR" smtClean="0"/>
              <a:t>هر چه واريانس کمتر باشد ، تجانس و هماهنگي و همگوني بيشتر است و بالعکس.</a:t>
            </a:r>
            <a:endParaRPr lang="en-US" smtClean="0"/>
          </a:p>
        </p:txBody>
      </p:sp>
    </p:spTree>
  </p:cSld>
  <p:clrMapOvr>
    <a:masterClrMapping/>
  </p:clrMapOvr>
  <p:transition/>
  <p:timing>
    <p:tnLst>
      <p:par>
        <p:cTn id="1" dur="indefinite" restart="never" nodeType="tmRoot"/>
      </p:par>
    </p:tnLst>
  </p:timing>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Rot="1" noChangeArrowheads="1"/>
          </p:cNvSpPr>
          <p:nvPr>
            <p:ph type="title"/>
          </p:nvPr>
        </p:nvSpPr>
        <p:spPr/>
        <p:txBody>
          <a:bodyPr rtlCol="0">
            <a:normAutofit/>
          </a:bodyPr>
          <a:lstStyle/>
          <a:p>
            <a:pPr fontAlgn="auto">
              <a:spcAft>
                <a:spcPts val="0"/>
              </a:spcAft>
              <a:defRPr/>
            </a:pPr>
            <a:r>
              <a:rPr lang="fa-IR" smtClean="0">
                <a:solidFill>
                  <a:schemeClr val="accent1">
                    <a:tint val="3000"/>
                    <a:alpha val="95000"/>
                  </a:schemeClr>
                </a:solidFill>
              </a:rPr>
              <a:t>محاسن انحراف استاندارد</a:t>
            </a:r>
            <a:endParaRPr lang="en-US" smtClean="0">
              <a:solidFill>
                <a:schemeClr val="accent1">
                  <a:tint val="3000"/>
                  <a:alpha val="95000"/>
                </a:schemeClr>
              </a:solidFill>
            </a:endParaRPr>
          </a:p>
        </p:txBody>
      </p:sp>
      <p:sp>
        <p:nvSpPr>
          <p:cNvPr id="275459" name="Rectangle 3"/>
          <p:cNvSpPr>
            <a:spLocks noGrp="1" noChangeArrowheads="1"/>
          </p:cNvSpPr>
          <p:nvPr>
            <p:ph idx="1"/>
          </p:nvPr>
        </p:nvSpPr>
        <p:spPr/>
        <p:txBody>
          <a:bodyPr/>
          <a:lstStyle/>
          <a:p>
            <a:pPr algn="justLow" rtl="1">
              <a:buFont typeface="Wingdings" pitchFamily="2" charset="2"/>
              <a:buNone/>
            </a:pPr>
            <a:endParaRPr lang="fa-IR" smtClean="0"/>
          </a:p>
          <a:p>
            <a:pPr algn="justLow" rtl="1">
              <a:buFont typeface="Wingdings" pitchFamily="2" charset="2"/>
              <a:buNone/>
            </a:pPr>
            <a:r>
              <a:rPr lang="fa-IR" smtClean="0"/>
              <a:t>يکي از محاسن عمده انحراف استاندارد ، رابطه اي است که بين واحد انحراف استاندارد و طرز قرار گرفتن نمره ها در منحني طبيعي موجود است.</a:t>
            </a:r>
          </a:p>
          <a:p>
            <a:pPr algn="justLow" rtl="1">
              <a:buFont typeface="Wingdings" pitchFamily="2" charset="2"/>
              <a:buNone/>
            </a:pPr>
            <a:endParaRPr lang="fa-IR" smtClean="0"/>
          </a:p>
          <a:p>
            <a:pPr algn="justLow" rtl="1">
              <a:buFont typeface="Wingdings" pitchFamily="2" charset="2"/>
              <a:buNone/>
            </a:pPr>
            <a:r>
              <a:rPr lang="fa-IR" smtClean="0"/>
              <a:t>به علت وجود چنين رابطه اي مي توان از انحراف استاندارد </a:t>
            </a:r>
          </a:p>
          <a:p>
            <a:pPr algn="justLow" rtl="1">
              <a:buFont typeface="Wingdings" pitchFamily="2" charset="2"/>
              <a:buNone/>
            </a:pPr>
            <a:r>
              <a:rPr lang="fa-IR" smtClean="0"/>
              <a:t>به عنوان ملاکي براي مقايسه گروههاي مختلف يا موقعيت فردي خاص استفاده کرد.</a:t>
            </a:r>
            <a:endParaRPr lang="en-US" smtClean="0"/>
          </a:p>
        </p:txBody>
      </p:sp>
    </p:spTree>
  </p:cSld>
  <p:clrMapOvr>
    <a:masterClrMapping/>
  </p:clrMapOvr>
  <p:transition/>
  <p:timing>
    <p:tnLst>
      <p:par>
        <p:cTn id="1" dur="indefinite" restart="never" nodeType="tmRoot"/>
      </p:par>
    </p:tnLst>
  </p:timing>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منحني طبيعي</a:t>
            </a:r>
            <a:endParaRPr lang="en-US" dirty="0" smtClean="0">
              <a:solidFill>
                <a:schemeClr val="accent1">
                  <a:tint val="3000"/>
                  <a:alpha val="95000"/>
                </a:schemeClr>
              </a:solidFill>
            </a:endParaRPr>
          </a:p>
        </p:txBody>
      </p:sp>
      <p:sp>
        <p:nvSpPr>
          <p:cNvPr id="276483" name="Rectangle 3"/>
          <p:cNvSpPr>
            <a:spLocks noGrp="1" noChangeArrowheads="1"/>
          </p:cNvSpPr>
          <p:nvPr>
            <p:ph idx="1"/>
          </p:nvPr>
        </p:nvSpPr>
        <p:spPr/>
        <p:txBody>
          <a:bodyPr/>
          <a:lstStyle/>
          <a:p>
            <a:pPr algn="justLow" rtl="1">
              <a:buFont typeface="Wingdings" pitchFamily="2" charset="2"/>
              <a:buNone/>
            </a:pPr>
            <a:endParaRPr lang="fa-IR" smtClean="0"/>
          </a:p>
          <a:p>
            <a:pPr algn="justLow" rtl="1">
              <a:buFont typeface="Wingdings" pitchFamily="2" charset="2"/>
              <a:buNone/>
            </a:pPr>
            <a:r>
              <a:rPr lang="fa-IR" smtClean="0"/>
              <a:t>منحني طبيعي يک منحني قرينه اي است که شکلي شبيه زنگ يا زنگوله دارد ، يعني اکثر نمره ها در وسط انباشته شده است، به طوري که در انتهاي دوطرف دنباله نسبتاً طويلي بوجود مي آيد. </a:t>
            </a:r>
          </a:p>
          <a:p>
            <a:pPr algn="justLow" rtl="1">
              <a:buFont typeface="Wingdings" pitchFamily="2" charset="2"/>
              <a:buNone/>
            </a:pPr>
            <a:r>
              <a:rPr lang="fa-IR" smtClean="0"/>
              <a:t>منحني طبيعي يک منحني فراواني است که نمره هاي متصل روي محور افقي و فراوانيها روي محور عمودي آن قرار مي گيرد. </a:t>
            </a:r>
            <a:endParaRPr lang="en-US" smtClean="0"/>
          </a:p>
        </p:txBody>
      </p:sp>
    </p:spTree>
  </p:cSld>
  <p:clrMapOvr>
    <a:masterClrMapping/>
  </p:clrMapOvr>
  <p:transition/>
  <p:timing>
    <p:tnLst>
      <p:par>
        <p:cTn id="1" dur="indefinite" restart="never" nodeType="tmRoot"/>
      </p:par>
    </p:tnLst>
  </p:timing>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idx="1"/>
          </p:nvPr>
        </p:nvSpPr>
        <p:spPr>
          <a:xfrm>
            <a:off x="457200" y="404813"/>
            <a:ext cx="8229600" cy="5721350"/>
          </a:xfrm>
        </p:spPr>
        <p:txBody>
          <a:bodyPr/>
          <a:lstStyle/>
          <a:p>
            <a:pPr algn="justLow" rtl="1">
              <a:buFont typeface="Wingdings" pitchFamily="2" charset="2"/>
              <a:buNone/>
            </a:pPr>
            <a:r>
              <a:rPr lang="fa-IR" smtClean="0"/>
              <a:t>در صورتي که نمره ها برحسب انحراف استاندارد تقسيم بندي شوند، مي توان درصد افرادي را که بين دو نمره يا بين ميانگين و نمره اي، يا بالاتر و پايين تر از نمره اي جاي مي گيرند محاسبه کرد.</a:t>
            </a:r>
          </a:p>
          <a:p>
            <a:pPr algn="justLow" rtl="1">
              <a:buFont typeface="Wingdings" pitchFamily="2" charset="2"/>
              <a:buNone/>
            </a:pPr>
            <a:endParaRPr lang="fa-IR" smtClean="0"/>
          </a:p>
          <a:p>
            <a:pPr algn="justLow" rtl="1">
              <a:buFont typeface="Wingdings" pitchFamily="2" charset="2"/>
              <a:buNone/>
            </a:pPr>
            <a:r>
              <a:rPr lang="fa-IR" smtClean="0"/>
              <a:t>همچنين از منحني طبيعي در موقعيتهايي که استنباطها با توجه به پارامترهاي جامعه آماري انجام مي گيرد ( درحالي که تنها آمارهاي نمونه در دست است ) مي توان استفاده نمود.</a:t>
            </a:r>
            <a:endParaRPr lang="en-US" smtClean="0"/>
          </a:p>
        </p:txBody>
      </p:sp>
    </p:spTree>
  </p:cSld>
  <p:clrMapOvr>
    <a:masterClrMapping/>
  </p:clrMapOvr>
  <p:transition/>
  <p:timing>
    <p:tnLst>
      <p:par>
        <p:cTn id="1" dur="indefinite" restart="never" nodeType="tmRoot"/>
      </p:par>
    </p:tnLst>
  </p:timing>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خصوصيات منحني طبيعي</a:t>
            </a:r>
            <a:endParaRPr lang="en-US" dirty="0" smtClean="0">
              <a:solidFill>
                <a:schemeClr val="accent1">
                  <a:tint val="3000"/>
                  <a:alpha val="95000"/>
                </a:schemeClr>
              </a:solidFill>
            </a:endParaRPr>
          </a:p>
        </p:txBody>
      </p:sp>
      <p:sp>
        <p:nvSpPr>
          <p:cNvPr id="278531" name="Rectangle 3"/>
          <p:cNvSpPr>
            <a:spLocks noGrp="1" noChangeArrowheads="1"/>
          </p:cNvSpPr>
          <p:nvPr>
            <p:ph idx="1"/>
          </p:nvPr>
        </p:nvSpPr>
        <p:spPr/>
        <p:txBody>
          <a:bodyPr/>
          <a:lstStyle/>
          <a:p>
            <a:pPr algn="justLow" rtl="1">
              <a:buFont typeface="Wingdings" pitchFamily="2" charset="2"/>
              <a:buNone/>
            </a:pPr>
            <a:endParaRPr lang="fa-IR" smtClean="0"/>
          </a:p>
          <a:p>
            <a:pPr algn="justLow" rtl="1">
              <a:buFont typeface="Wingdings" pitchFamily="2" charset="2"/>
              <a:buNone/>
            </a:pPr>
            <a:r>
              <a:rPr lang="fa-IR" smtClean="0"/>
              <a:t>1. داراي يک نما است و ميانگين، ميانه و نما در آن ارزش يکسان دارند.</a:t>
            </a:r>
          </a:p>
          <a:p>
            <a:pPr algn="justLow" rtl="1">
              <a:buFont typeface="Wingdings" pitchFamily="2" charset="2"/>
              <a:buNone/>
            </a:pPr>
            <a:r>
              <a:rPr lang="fa-IR" smtClean="0"/>
              <a:t>2. نسبت به مرکز خود قرينه است.</a:t>
            </a:r>
          </a:p>
          <a:p>
            <a:pPr algn="justLow" rtl="1">
              <a:buFont typeface="Wingdings" pitchFamily="2" charset="2"/>
              <a:buNone/>
            </a:pPr>
            <a:r>
              <a:rPr lang="fa-IR" smtClean="0"/>
              <a:t>3. بر دو پارامتر ميانگين و انحراف استاندارد اتکا دارد.</a:t>
            </a:r>
          </a:p>
          <a:p>
            <a:pPr algn="justLow" rtl="1">
              <a:buFont typeface="Wingdings" pitchFamily="2" charset="2"/>
              <a:buNone/>
            </a:pPr>
            <a:r>
              <a:rPr lang="fa-IR" smtClean="0"/>
              <a:t>4. سطح کل زير منحني مي تواند در فاصله بين دو مقدار از </a:t>
            </a:r>
            <a:r>
              <a:rPr lang="en-US" smtClean="0"/>
              <a:t>x</a:t>
            </a:r>
            <a:r>
              <a:rPr lang="fa-IR" smtClean="0"/>
              <a:t> به صورت درصد کل نمونه يا جامعه آماري بيان شود.</a:t>
            </a:r>
          </a:p>
          <a:p>
            <a:pPr algn="justLow" rtl="1">
              <a:buFont typeface="Wingdings" pitchFamily="2" charset="2"/>
              <a:buNone/>
            </a:pPr>
            <a:endParaRPr lang="en-US" smtClean="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a:xfrm>
            <a:off x="684213" y="476250"/>
            <a:ext cx="7772400" cy="865188"/>
          </a:xfrm>
        </p:spPr>
        <p:txBody>
          <a:bodyPr rtlCol="0">
            <a:normAutofit fontScale="90000"/>
          </a:bodyPr>
          <a:lstStyle/>
          <a:p>
            <a:pPr fontAlgn="auto">
              <a:spcAft>
                <a:spcPts val="0"/>
              </a:spcAft>
              <a:defRPr/>
            </a:pPr>
            <a:r>
              <a:rPr lang="fa-IR" sz="5400" dirty="0" smtClean="0"/>
              <a:t>جايگاه رايانه در تحقيقات علمي</a:t>
            </a:r>
            <a:endParaRPr lang="en-US" sz="5400" dirty="0" smtClean="0"/>
          </a:p>
        </p:txBody>
      </p:sp>
      <p:sp>
        <p:nvSpPr>
          <p:cNvPr id="34819" name="Rectangle 3"/>
          <p:cNvSpPr>
            <a:spLocks noGrp="1" noChangeArrowheads="1"/>
          </p:cNvSpPr>
          <p:nvPr>
            <p:ph type="subTitle" idx="1"/>
          </p:nvPr>
        </p:nvSpPr>
        <p:spPr>
          <a:xfrm>
            <a:off x="1371600" y="1700213"/>
            <a:ext cx="6872288" cy="4321175"/>
          </a:xfrm>
        </p:spPr>
        <p:txBody>
          <a:bodyPr rtlCol="0">
            <a:normAutofit lnSpcReduction="10000"/>
          </a:bodyPr>
          <a:lstStyle/>
          <a:p>
            <a:pPr fontAlgn="auto">
              <a:lnSpc>
                <a:spcPct val="120000"/>
              </a:lnSpc>
              <a:spcAft>
                <a:spcPts val="0"/>
              </a:spcAft>
              <a:buFont typeface="Arial" pitchFamily="34" charset="0"/>
              <a:buNone/>
              <a:defRPr/>
            </a:pPr>
            <a:r>
              <a:rPr lang="fa-IR" sz="2800" smtClean="0"/>
              <a:t>اين وسيله کار تحقيقات را ساده کرده , صرفه جويي زيادي را در امر نيروي انساني ,هزينه ها و زمان داشته است.مراحل استفاده از اين وسيله در تحقيق علمي عبارت است از:</a:t>
            </a:r>
          </a:p>
          <a:p>
            <a:pPr fontAlgn="auto">
              <a:lnSpc>
                <a:spcPct val="120000"/>
              </a:lnSpc>
              <a:spcAft>
                <a:spcPts val="0"/>
              </a:spcAft>
              <a:buFont typeface="Arial" pitchFamily="34" charset="0"/>
              <a:buNone/>
              <a:defRPr/>
            </a:pPr>
            <a:r>
              <a:rPr lang="fa-IR" sz="2800" smtClean="0"/>
              <a:t>-مطالعه سوابق و ادبيات موضوع تحقيق</a:t>
            </a:r>
          </a:p>
          <a:p>
            <a:pPr fontAlgn="auto">
              <a:lnSpc>
                <a:spcPct val="120000"/>
              </a:lnSpc>
              <a:spcAft>
                <a:spcPts val="0"/>
              </a:spcAft>
              <a:buFont typeface="Arial" pitchFamily="34" charset="0"/>
              <a:buNone/>
              <a:defRPr/>
            </a:pPr>
            <a:r>
              <a:rPr lang="fa-IR" sz="2800" smtClean="0"/>
              <a:t>-طبقه بندي داده ها</a:t>
            </a:r>
          </a:p>
          <a:p>
            <a:pPr fontAlgn="auto">
              <a:lnSpc>
                <a:spcPct val="120000"/>
              </a:lnSpc>
              <a:spcAft>
                <a:spcPts val="0"/>
              </a:spcAft>
              <a:buFont typeface="Arial" pitchFamily="34" charset="0"/>
              <a:buNone/>
              <a:defRPr/>
            </a:pPr>
            <a:r>
              <a:rPr lang="fa-IR" sz="2800" smtClean="0"/>
              <a:t>-تجزيه و تحليل داده ها</a:t>
            </a:r>
          </a:p>
          <a:p>
            <a:pPr fontAlgn="auto">
              <a:lnSpc>
                <a:spcPct val="120000"/>
              </a:lnSpc>
              <a:spcAft>
                <a:spcPts val="0"/>
              </a:spcAft>
              <a:buFont typeface="Arial" pitchFamily="34" charset="0"/>
              <a:buNone/>
              <a:defRPr/>
            </a:pPr>
            <a:r>
              <a:rPr lang="fa-IR" sz="2800" smtClean="0"/>
              <a:t>-تنظيم و نگارش گزارش تحقيق</a:t>
            </a:r>
            <a:endParaRPr lang="en-US" sz="2800" smtClean="0"/>
          </a:p>
        </p:txBody>
      </p:sp>
    </p:spTree>
  </p:cSld>
  <p:clrMapOvr>
    <a:masterClrMapping/>
  </p:clrMapOvr>
  <p:transition/>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2"/>
          <p:cNvSpPr>
            <a:spLocks noGrp="1" noChangeArrowheads="1"/>
          </p:cNvSpPr>
          <p:nvPr>
            <p:ph idx="1"/>
          </p:nvPr>
        </p:nvSpPr>
        <p:spPr/>
        <p:txBody>
          <a:bodyPr/>
          <a:lstStyle/>
          <a:p>
            <a:pPr algn="justLow" rtl="1">
              <a:buFont typeface="Wingdings" pitchFamily="2" charset="2"/>
              <a:buNone/>
            </a:pPr>
            <a:r>
              <a:rPr lang="fa-IR" smtClean="0"/>
              <a:t>5. حدود 7/99 درصد جامعه آماري بين 3- و 3+ انحراف استاندارد قرار مي گيرد.</a:t>
            </a:r>
          </a:p>
          <a:p>
            <a:pPr algn="justLow" rtl="1">
              <a:buFont typeface="Wingdings" pitchFamily="2" charset="2"/>
              <a:buNone/>
            </a:pPr>
            <a:r>
              <a:rPr lang="fa-IR" smtClean="0"/>
              <a:t>6. حدود 26/68 درصد جامعه آماري بين 1- و 1+ انحراف استاندارد و 5/95 درصد آنها بين 2- و 2+ انحراف استاندارد قرار دارند.</a:t>
            </a:r>
            <a:endParaRPr lang="en-US" smtClean="0"/>
          </a:p>
        </p:txBody>
      </p:sp>
    </p:spTree>
  </p:cSld>
  <p:clrMapOvr>
    <a:masterClrMapping/>
  </p:clrMapOvr>
  <p:transition/>
  <p:timing>
    <p:tnLst>
      <p:par>
        <p:cTn id="1" dur="indefinite" restart="never" nodeType="tmRoot"/>
      </p:par>
    </p:tnLst>
  </p:timing>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2"/>
          <p:cNvSpPr>
            <a:spLocks noGrp="1" noChangeArrowheads="1"/>
          </p:cNvSpPr>
          <p:nvPr>
            <p:ph idx="1"/>
          </p:nvPr>
        </p:nvSpPr>
        <p:spPr>
          <a:xfrm>
            <a:off x="457200" y="260350"/>
            <a:ext cx="8229600" cy="6192838"/>
          </a:xfrm>
        </p:spPr>
        <p:txBody>
          <a:bodyPr/>
          <a:lstStyle/>
          <a:p>
            <a:pPr algn="r" rtl="1">
              <a:buFont typeface="Wingdings" pitchFamily="2" charset="2"/>
              <a:buNone/>
            </a:pPr>
            <a:r>
              <a:rPr lang="fa-IR" sz="2400" smtClean="0"/>
              <a:t>منحني طبيعي (نرمال)      </a:t>
            </a:r>
          </a:p>
          <a:p>
            <a:pPr algn="r" rtl="1">
              <a:buFont typeface="Wingdings" pitchFamily="2" charset="2"/>
              <a:buNone/>
            </a:pPr>
            <a:endParaRPr lang="fa-IR" sz="2400" smtClean="0"/>
          </a:p>
          <a:p>
            <a:pPr algn="r" rtl="1">
              <a:buFont typeface="Wingdings" pitchFamily="2" charset="2"/>
              <a:buNone/>
            </a:pPr>
            <a:endParaRPr lang="fa-IR" sz="2400" smtClean="0"/>
          </a:p>
          <a:p>
            <a:pPr algn="r" rtl="1">
              <a:buFont typeface="Wingdings" pitchFamily="2" charset="2"/>
              <a:buNone/>
            </a:pPr>
            <a:endParaRPr lang="fa-IR" sz="2400" smtClean="0"/>
          </a:p>
          <a:p>
            <a:pPr algn="r" rtl="1">
              <a:buFont typeface="Wingdings" pitchFamily="2" charset="2"/>
              <a:buNone/>
            </a:pPr>
            <a:endParaRPr lang="fa-IR" sz="2400" smtClean="0"/>
          </a:p>
          <a:p>
            <a:pPr algn="r" rtl="1">
              <a:buFont typeface="Wingdings" pitchFamily="2" charset="2"/>
              <a:buNone/>
            </a:pPr>
            <a:endParaRPr lang="fa-IR" sz="2400" smtClean="0"/>
          </a:p>
          <a:p>
            <a:pPr algn="r" rtl="1">
              <a:buFont typeface="Wingdings" pitchFamily="2" charset="2"/>
              <a:buNone/>
            </a:pPr>
            <a:endParaRPr lang="fa-IR" sz="2400" smtClean="0"/>
          </a:p>
          <a:p>
            <a:pPr algn="r" rtl="1">
              <a:buFont typeface="Wingdings" pitchFamily="2" charset="2"/>
              <a:buNone/>
            </a:pPr>
            <a:endParaRPr lang="fa-IR" sz="2400" smtClean="0"/>
          </a:p>
          <a:p>
            <a:pPr algn="r" rtl="1">
              <a:buFont typeface="Wingdings" pitchFamily="2" charset="2"/>
              <a:buNone/>
            </a:pPr>
            <a:r>
              <a:rPr lang="fa-IR" sz="2400" smtClean="0"/>
              <a:t>                                           </a:t>
            </a:r>
            <a:endParaRPr lang="en-US" sz="2400" smtClean="0"/>
          </a:p>
        </p:txBody>
      </p:sp>
      <p:sp>
        <p:nvSpPr>
          <p:cNvPr id="280579" name="Line 3"/>
          <p:cNvSpPr>
            <a:spLocks noChangeShapeType="1"/>
          </p:cNvSpPr>
          <p:nvPr/>
        </p:nvSpPr>
        <p:spPr bwMode="auto">
          <a:xfrm>
            <a:off x="1763713" y="3644900"/>
            <a:ext cx="5761037" cy="0"/>
          </a:xfrm>
          <a:prstGeom prst="line">
            <a:avLst/>
          </a:prstGeom>
          <a:noFill/>
          <a:ln w="9525">
            <a:solidFill>
              <a:schemeClr val="tx1"/>
            </a:solidFill>
            <a:round/>
            <a:headEnd/>
            <a:tailEnd/>
          </a:ln>
        </p:spPr>
        <p:txBody>
          <a:bodyPr/>
          <a:lstStyle/>
          <a:p>
            <a:endParaRPr lang="en-US"/>
          </a:p>
        </p:txBody>
      </p:sp>
      <p:sp>
        <p:nvSpPr>
          <p:cNvPr id="280580" name="Freeform 4"/>
          <p:cNvSpPr>
            <a:spLocks/>
          </p:cNvSpPr>
          <p:nvPr/>
        </p:nvSpPr>
        <p:spPr bwMode="auto">
          <a:xfrm>
            <a:off x="1763713" y="523875"/>
            <a:ext cx="5688012" cy="2881313"/>
          </a:xfrm>
          <a:custGeom>
            <a:avLst/>
            <a:gdLst>
              <a:gd name="T0" fmla="*/ 0 w 3583"/>
              <a:gd name="T1" fmla="*/ 2147483647 h 1815"/>
              <a:gd name="T2" fmla="*/ 1713706426 w 3583"/>
              <a:gd name="T3" fmla="*/ 2147483647 h 1815"/>
              <a:gd name="T4" fmla="*/ 2147483647 w 3583"/>
              <a:gd name="T5" fmla="*/ 955140318 h 1815"/>
              <a:gd name="T6" fmla="*/ 2147483647 w 3583"/>
              <a:gd name="T7" fmla="*/ 496471726 h 1815"/>
              <a:gd name="T8" fmla="*/ 2147483647 w 3583"/>
              <a:gd name="T9" fmla="*/ 2147483647 h 1815"/>
              <a:gd name="T10" fmla="*/ 2147483647 w 3583"/>
              <a:gd name="T11" fmla="*/ 2147483647 h 1815"/>
              <a:gd name="T12" fmla="*/ 0 60000 65536"/>
              <a:gd name="T13" fmla="*/ 0 60000 65536"/>
              <a:gd name="T14" fmla="*/ 0 60000 65536"/>
              <a:gd name="T15" fmla="*/ 0 60000 65536"/>
              <a:gd name="T16" fmla="*/ 0 60000 65536"/>
              <a:gd name="T17" fmla="*/ 0 60000 65536"/>
              <a:gd name="T18" fmla="*/ 0 w 3583"/>
              <a:gd name="T19" fmla="*/ 0 h 1815"/>
              <a:gd name="T20" fmla="*/ 3583 w 3583"/>
              <a:gd name="T21" fmla="*/ 1815 h 1815"/>
            </a:gdLst>
            <a:ahLst/>
            <a:cxnLst>
              <a:cxn ang="T12">
                <a:pos x="T0" y="T1"/>
              </a:cxn>
              <a:cxn ang="T13">
                <a:pos x="T2" y="T3"/>
              </a:cxn>
              <a:cxn ang="T14">
                <a:pos x="T4" y="T5"/>
              </a:cxn>
              <a:cxn ang="T15">
                <a:pos x="T6" y="T7"/>
              </a:cxn>
              <a:cxn ang="T16">
                <a:pos x="T8" y="T9"/>
              </a:cxn>
              <a:cxn ang="T17">
                <a:pos x="T10" y="T11"/>
              </a:cxn>
            </a:cxnLst>
            <a:rect l="T18" t="T19" r="T20" b="T21"/>
            <a:pathLst>
              <a:path w="3583" h="1815">
                <a:moveTo>
                  <a:pt x="0" y="1739"/>
                </a:moveTo>
                <a:cubicBezTo>
                  <a:pt x="226" y="1762"/>
                  <a:pt x="453" y="1785"/>
                  <a:pt x="680" y="1558"/>
                </a:cubicBezTo>
                <a:cubicBezTo>
                  <a:pt x="907" y="1331"/>
                  <a:pt x="1142" y="606"/>
                  <a:pt x="1361" y="379"/>
                </a:cubicBezTo>
                <a:cubicBezTo>
                  <a:pt x="1580" y="152"/>
                  <a:pt x="1731" y="0"/>
                  <a:pt x="1996" y="197"/>
                </a:cubicBezTo>
                <a:cubicBezTo>
                  <a:pt x="2261" y="394"/>
                  <a:pt x="2684" y="1301"/>
                  <a:pt x="2948" y="1558"/>
                </a:cubicBezTo>
                <a:cubicBezTo>
                  <a:pt x="3212" y="1815"/>
                  <a:pt x="3397" y="1777"/>
                  <a:pt x="3583" y="1739"/>
                </a:cubicBezTo>
              </a:path>
            </a:pathLst>
          </a:custGeom>
          <a:noFill/>
          <a:ln w="9525">
            <a:solidFill>
              <a:schemeClr val="tx1"/>
            </a:solidFill>
            <a:round/>
            <a:headEnd/>
            <a:tailEnd/>
          </a:ln>
        </p:spPr>
        <p:txBody>
          <a:bodyPr/>
          <a:lstStyle/>
          <a:p>
            <a:endParaRPr lang="en-US"/>
          </a:p>
        </p:txBody>
      </p:sp>
      <p:sp>
        <p:nvSpPr>
          <p:cNvPr id="280581" name="Line 5"/>
          <p:cNvSpPr>
            <a:spLocks noChangeShapeType="1"/>
          </p:cNvSpPr>
          <p:nvPr/>
        </p:nvSpPr>
        <p:spPr bwMode="auto">
          <a:xfrm>
            <a:off x="4572000" y="692150"/>
            <a:ext cx="0" cy="2952750"/>
          </a:xfrm>
          <a:prstGeom prst="line">
            <a:avLst/>
          </a:prstGeom>
          <a:noFill/>
          <a:ln w="9525">
            <a:solidFill>
              <a:schemeClr val="tx1"/>
            </a:solidFill>
            <a:round/>
            <a:headEnd/>
            <a:tailEnd/>
          </a:ln>
        </p:spPr>
        <p:txBody>
          <a:bodyPr/>
          <a:lstStyle/>
          <a:p>
            <a:endParaRPr lang="en-US"/>
          </a:p>
        </p:txBody>
      </p:sp>
      <p:sp>
        <p:nvSpPr>
          <p:cNvPr id="280582" name="Line 6"/>
          <p:cNvSpPr>
            <a:spLocks noChangeShapeType="1"/>
          </p:cNvSpPr>
          <p:nvPr/>
        </p:nvSpPr>
        <p:spPr bwMode="auto">
          <a:xfrm>
            <a:off x="5292725" y="1268413"/>
            <a:ext cx="0" cy="2376487"/>
          </a:xfrm>
          <a:prstGeom prst="line">
            <a:avLst/>
          </a:prstGeom>
          <a:noFill/>
          <a:ln w="9525">
            <a:solidFill>
              <a:schemeClr val="tx1"/>
            </a:solidFill>
            <a:round/>
            <a:headEnd/>
            <a:tailEnd/>
          </a:ln>
        </p:spPr>
        <p:txBody>
          <a:bodyPr/>
          <a:lstStyle/>
          <a:p>
            <a:endParaRPr lang="en-US"/>
          </a:p>
        </p:txBody>
      </p:sp>
      <p:sp>
        <p:nvSpPr>
          <p:cNvPr id="280583" name="Line 7"/>
          <p:cNvSpPr>
            <a:spLocks noChangeShapeType="1"/>
          </p:cNvSpPr>
          <p:nvPr/>
        </p:nvSpPr>
        <p:spPr bwMode="auto">
          <a:xfrm>
            <a:off x="3851275" y="1268413"/>
            <a:ext cx="0" cy="2376487"/>
          </a:xfrm>
          <a:prstGeom prst="line">
            <a:avLst/>
          </a:prstGeom>
          <a:noFill/>
          <a:ln w="9525">
            <a:solidFill>
              <a:schemeClr val="tx1"/>
            </a:solidFill>
            <a:round/>
            <a:headEnd/>
            <a:tailEnd/>
          </a:ln>
        </p:spPr>
        <p:txBody>
          <a:bodyPr/>
          <a:lstStyle/>
          <a:p>
            <a:endParaRPr lang="en-US"/>
          </a:p>
        </p:txBody>
      </p:sp>
      <p:sp>
        <p:nvSpPr>
          <p:cNvPr id="280584" name="Line 8"/>
          <p:cNvSpPr>
            <a:spLocks noChangeShapeType="1"/>
          </p:cNvSpPr>
          <p:nvPr/>
        </p:nvSpPr>
        <p:spPr bwMode="auto">
          <a:xfrm>
            <a:off x="7235825" y="3357563"/>
            <a:ext cx="0" cy="287337"/>
          </a:xfrm>
          <a:prstGeom prst="line">
            <a:avLst/>
          </a:prstGeom>
          <a:noFill/>
          <a:ln w="9525">
            <a:solidFill>
              <a:schemeClr val="tx1"/>
            </a:solidFill>
            <a:round/>
            <a:headEnd/>
            <a:tailEnd/>
          </a:ln>
        </p:spPr>
        <p:txBody>
          <a:bodyPr/>
          <a:lstStyle/>
          <a:p>
            <a:endParaRPr lang="en-US"/>
          </a:p>
        </p:txBody>
      </p:sp>
      <p:sp>
        <p:nvSpPr>
          <p:cNvPr id="280585" name="Line 9"/>
          <p:cNvSpPr>
            <a:spLocks noChangeShapeType="1"/>
          </p:cNvSpPr>
          <p:nvPr/>
        </p:nvSpPr>
        <p:spPr bwMode="auto">
          <a:xfrm>
            <a:off x="2051050" y="3284538"/>
            <a:ext cx="0" cy="360362"/>
          </a:xfrm>
          <a:prstGeom prst="line">
            <a:avLst/>
          </a:prstGeom>
          <a:noFill/>
          <a:ln w="9525">
            <a:solidFill>
              <a:schemeClr val="tx1"/>
            </a:solidFill>
            <a:round/>
            <a:headEnd/>
            <a:tailEnd/>
          </a:ln>
        </p:spPr>
        <p:txBody>
          <a:bodyPr/>
          <a:lstStyle/>
          <a:p>
            <a:endParaRPr lang="en-US"/>
          </a:p>
        </p:txBody>
      </p:sp>
      <p:sp>
        <p:nvSpPr>
          <p:cNvPr id="280586" name="Line 10"/>
          <p:cNvSpPr>
            <a:spLocks noChangeShapeType="1"/>
          </p:cNvSpPr>
          <p:nvPr/>
        </p:nvSpPr>
        <p:spPr bwMode="auto">
          <a:xfrm>
            <a:off x="6588125" y="3141663"/>
            <a:ext cx="0" cy="503237"/>
          </a:xfrm>
          <a:prstGeom prst="line">
            <a:avLst/>
          </a:prstGeom>
          <a:noFill/>
          <a:ln w="9525">
            <a:solidFill>
              <a:schemeClr val="tx1"/>
            </a:solidFill>
            <a:round/>
            <a:headEnd/>
            <a:tailEnd/>
          </a:ln>
        </p:spPr>
        <p:txBody>
          <a:bodyPr/>
          <a:lstStyle/>
          <a:p>
            <a:endParaRPr lang="en-US"/>
          </a:p>
        </p:txBody>
      </p:sp>
      <p:sp>
        <p:nvSpPr>
          <p:cNvPr id="280587" name="Line 11"/>
          <p:cNvSpPr>
            <a:spLocks noChangeShapeType="1"/>
          </p:cNvSpPr>
          <p:nvPr/>
        </p:nvSpPr>
        <p:spPr bwMode="auto">
          <a:xfrm>
            <a:off x="2771775" y="3068638"/>
            <a:ext cx="0" cy="576262"/>
          </a:xfrm>
          <a:prstGeom prst="line">
            <a:avLst/>
          </a:prstGeom>
          <a:noFill/>
          <a:ln w="9525">
            <a:solidFill>
              <a:schemeClr val="tx1"/>
            </a:solidFill>
            <a:round/>
            <a:headEnd/>
            <a:tailEnd/>
          </a:ln>
        </p:spPr>
        <p:txBody>
          <a:bodyPr/>
          <a:lstStyle/>
          <a:p>
            <a:endParaRPr lang="en-US"/>
          </a:p>
        </p:txBody>
      </p:sp>
      <p:sp>
        <p:nvSpPr>
          <p:cNvPr id="280588" name="Line 12"/>
          <p:cNvSpPr>
            <a:spLocks noChangeShapeType="1"/>
          </p:cNvSpPr>
          <p:nvPr/>
        </p:nvSpPr>
        <p:spPr bwMode="auto">
          <a:xfrm>
            <a:off x="3203575" y="2492375"/>
            <a:ext cx="0" cy="1152525"/>
          </a:xfrm>
          <a:prstGeom prst="line">
            <a:avLst/>
          </a:prstGeom>
          <a:noFill/>
          <a:ln w="9525">
            <a:solidFill>
              <a:schemeClr val="tx1"/>
            </a:solidFill>
            <a:round/>
            <a:headEnd/>
            <a:tailEnd/>
          </a:ln>
        </p:spPr>
        <p:txBody>
          <a:bodyPr/>
          <a:lstStyle/>
          <a:p>
            <a:endParaRPr lang="en-US"/>
          </a:p>
        </p:txBody>
      </p:sp>
      <p:sp>
        <p:nvSpPr>
          <p:cNvPr id="280589" name="Line 13"/>
          <p:cNvSpPr>
            <a:spLocks noChangeShapeType="1"/>
          </p:cNvSpPr>
          <p:nvPr/>
        </p:nvSpPr>
        <p:spPr bwMode="auto">
          <a:xfrm>
            <a:off x="6011863" y="2492375"/>
            <a:ext cx="0" cy="1152525"/>
          </a:xfrm>
          <a:prstGeom prst="line">
            <a:avLst/>
          </a:prstGeom>
          <a:noFill/>
          <a:ln w="9525">
            <a:solidFill>
              <a:schemeClr val="tx1"/>
            </a:solidFill>
            <a:round/>
            <a:headEnd/>
            <a:tailEnd/>
          </a:ln>
        </p:spPr>
        <p:txBody>
          <a:bodyPr/>
          <a:lstStyle/>
          <a:p>
            <a:endParaRPr lang="en-US"/>
          </a:p>
        </p:txBody>
      </p:sp>
      <p:sp>
        <p:nvSpPr>
          <p:cNvPr id="280590" name="WordArt 14"/>
          <p:cNvSpPr>
            <a:spLocks noChangeArrowheads="1" noChangeShapeType="1" noTextEdit="1"/>
          </p:cNvSpPr>
          <p:nvPr/>
        </p:nvSpPr>
        <p:spPr bwMode="auto">
          <a:xfrm>
            <a:off x="4572000" y="3789363"/>
            <a:ext cx="80963" cy="144462"/>
          </a:xfrm>
          <a:prstGeom prst="rect">
            <a:avLst/>
          </a:prstGeom>
        </p:spPr>
        <p:txBody>
          <a:bodyPr wrap="none" fromWordArt="1">
            <a:prstTxWarp prst="textPlain">
              <a:avLst>
                <a:gd name="adj" fmla="val 50000"/>
              </a:avLst>
            </a:prstTxWarp>
          </a:bodyPr>
          <a:lstStyle/>
          <a:p>
            <a:pPr algn="ctr"/>
            <a:r>
              <a:rPr lang="en-US" kern="10" spc="360">
                <a:ln w="9525">
                  <a:noFill/>
                  <a:round/>
                  <a:headEnd/>
                  <a:tailEnd/>
                </a:ln>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rPr>
              <a:t>0</a:t>
            </a:r>
          </a:p>
        </p:txBody>
      </p:sp>
      <p:sp>
        <p:nvSpPr>
          <p:cNvPr id="280591" name="WordArt 15"/>
          <p:cNvSpPr>
            <a:spLocks noChangeArrowheads="1" noChangeShapeType="1" noTextEdit="1"/>
          </p:cNvSpPr>
          <p:nvPr/>
        </p:nvSpPr>
        <p:spPr bwMode="auto">
          <a:xfrm>
            <a:off x="3708400" y="3716338"/>
            <a:ext cx="123825" cy="171450"/>
          </a:xfrm>
          <a:prstGeom prst="rect">
            <a:avLst/>
          </a:prstGeom>
        </p:spPr>
        <p:txBody>
          <a:bodyPr wrap="none" fromWordArt="1">
            <a:prstTxWarp prst="textPlain">
              <a:avLst>
                <a:gd name="adj" fmla="val 50000"/>
              </a:avLst>
            </a:prstTxWarp>
          </a:bodyPr>
          <a:lstStyle/>
          <a:p>
            <a:pPr algn="ctr"/>
            <a:r>
              <a:rPr lang="en-US" sz="1000" kern="10" spc="200">
                <a:ln w="9525">
                  <a:noFill/>
                  <a:round/>
                  <a:headEnd/>
                  <a:tailEnd/>
                </a:ln>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rPr>
              <a:t>-1</a:t>
            </a:r>
          </a:p>
        </p:txBody>
      </p:sp>
      <p:sp>
        <p:nvSpPr>
          <p:cNvPr id="280592" name="WordArt 16"/>
          <p:cNvSpPr>
            <a:spLocks noChangeArrowheads="1" noChangeShapeType="1" noTextEdit="1"/>
          </p:cNvSpPr>
          <p:nvPr/>
        </p:nvSpPr>
        <p:spPr bwMode="auto">
          <a:xfrm>
            <a:off x="3132138" y="3716338"/>
            <a:ext cx="123825" cy="171450"/>
          </a:xfrm>
          <a:prstGeom prst="rect">
            <a:avLst/>
          </a:prstGeom>
        </p:spPr>
        <p:txBody>
          <a:bodyPr wrap="none" fromWordArt="1">
            <a:prstTxWarp prst="textPlain">
              <a:avLst>
                <a:gd name="adj" fmla="val 50000"/>
              </a:avLst>
            </a:prstTxWarp>
          </a:bodyPr>
          <a:lstStyle/>
          <a:p>
            <a:pPr algn="ctr"/>
            <a:r>
              <a:rPr lang="en-US" sz="1000" kern="10" spc="200">
                <a:ln w="9525">
                  <a:noFill/>
                  <a:round/>
                  <a:headEnd/>
                  <a:tailEnd/>
                </a:ln>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rPr>
              <a:t>-2</a:t>
            </a:r>
          </a:p>
        </p:txBody>
      </p:sp>
      <p:sp>
        <p:nvSpPr>
          <p:cNvPr id="280593" name="WordArt 17"/>
          <p:cNvSpPr>
            <a:spLocks noChangeArrowheads="1" noChangeShapeType="1" noTextEdit="1"/>
          </p:cNvSpPr>
          <p:nvPr/>
        </p:nvSpPr>
        <p:spPr bwMode="auto">
          <a:xfrm>
            <a:off x="2555875" y="3716338"/>
            <a:ext cx="123825" cy="171450"/>
          </a:xfrm>
          <a:prstGeom prst="rect">
            <a:avLst/>
          </a:prstGeom>
        </p:spPr>
        <p:txBody>
          <a:bodyPr wrap="none" fromWordArt="1">
            <a:prstTxWarp prst="textPlain">
              <a:avLst>
                <a:gd name="adj" fmla="val 50000"/>
              </a:avLst>
            </a:prstTxWarp>
          </a:bodyPr>
          <a:lstStyle/>
          <a:p>
            <a:pPr algn="ctr"/>
            <a:r>
              <a:rPr lang="en-US" sz="1000" kern="10" spc="200">
                <a:ln w="9525">
                  <a:noFill/>
                  <a:round/>
                  <a:headEnd/>
                  <a:tailEnd/>
                </a:ln>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rPr>
              <a:t>-3</a:t>
            </a:r>
          </a:p>
        </p:txBody>
      </p:sp>
      <p:sp>
        <p:nvSpPr>
          <p:cNvPr id="280594" name="WordArt 18"/>
          <p:cNvSpPr>
            <a:spLocks noChangeArrowheads="1" noChangeShapeType="1" noTextEdit="1"/>
          </p:cNvSpPr>
          <p:nvPr/>
        </p:nvSpPr>
        <p:spPr bwMode="auto">
          <a:xfrm>
            <a:off x="1908175" y="3716338"/>
            <a:ext cx="123825" cy="171450"/>
          </a:xfrm>
          <a:prstGeom prst="rect">
            <a:avLst/>
          </a:prstGeom>
        </p:spPr>
        <p:txBody>
          <a:bodyPr wrap="none" fromWordArt="1">
            <a:prstTxWarp prst="textPlain">
              <a:avLst>
                <a:gd name="adj" fmla="val 50000"/>
              </a:avLst>
            </a:prstTxWarp>
          </a:bodyPr>
          <a:lstStyle/>
          <a:p>
            <a:pPr algn="ctr"/>
            <a:r>
              <a:rPr lang="en-US" sz="1000" kern="10" spc="200">
                <a:ln w="9525">
                  <a:noFill/>
                  <a:round/>
                  <a:headEnd/>
                  <a:tailEnd/>
                </a:ln>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rPr>
              <a:t>-4</a:t>
            </a:r>
          </a:p>
        </p:txBody>
      </p:sp>
      <p:sp>
        <p:nvSpPr>
          <p:cNvPr id="280595" name="WordArt 19"/>
          <p:cNvSpPr>
            <a:spLocks noChangeArrowheads="1" noChangeShapeType="1" noTextEdit="1"/>
          </p:cNvSpPr>
          <p:nvPr/>
        </p:nvSpPr>
        <p:spPr bwMode="auto">
          <a:xfrm>
            <a:off x="5148263" y="3716338"/>
            <a:ext cx="123825" cy="171450"/>
          </a:xfrm>
          <a:prstGeom prst="rect">
            <a:avLst/>
          </a:prstGeom>
        </p:spPr>
        <p:txBody>
          <a:bodyPr wrap="none" fromWordArt="1">
            <a:prstTxWarp prst="textPlain">
              <a:avLst>
                <a:gd name="adj" fmla="val 50000"/>
              </a:avLst>
            </a:prstTxWarp>
          </a:bodyPr>
          <a:lstStyle/>
          <a:p>
            <a:pPr algn="ctr"/>
            <a:r>
              <a:rPr lang="en-US" sz="1000" kern="10" spc="200">
                <a:ln w="9525">
                  <a:noFill/>
                  <a:round/>
                  <a:headEnd/>
                  <a:tailEnd/>
                </a:ln>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rPr>
              <a:t>+1</a:t>
            </a:r>
          </a:p>
        </p:txBody>
      </p:sp>
      <p:sp>
        <p:nvSpPr>
          <p:cNvPr id="280596" name="WordArt 20"/>
          <p:cNvSpPr>
            <a:spLocks noChangeArrowheads="1" noChangeShapeType="1" noTextEdit="1"/>
          </p:cNvSpPr>
          <p:nvPr/>
        </p:nvSpPr>
        <p:spPr bwMode="auto">
          <a:xfrm>
            <a:off x="5867400" y="3716338"/>
            <a:ext cx="123825" cy="171450"/>
          </a:xfrm>
          <a:prstGeom prst="rect">
            <a:avLst/>
          </a:prstGeom>
        </p:spPr>
        <p:txBody>
          <a:bodyPr wrap="none" fromWordArt="1">
            <a:prstTxWarp prst="textPlain">
              <a:avLst>
                <a:gd name="adj" fmla="val 50000"/>
              </a:avLst>
            </a:prstTxWarp>
          </a:bodyPr>
          <a:lstStyle/>
          <a:p>
            <a:pPr algn="ctr"/>
            <a:r>
              <a:rPr lang="en-US" sz="1000" kern="10" spc="200">
                <a:ln w="9525">
                  <a:noFill/>
                  <a:round/>
                  <a:headEnd/>
                  <a:tailEnd/>
                </a:ln>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rPr>
              <a:t>+2</a:t>
            </a:r>
          </a:p>
        </p:txBody>
      </p:sp>
      <p:sp>
        <p:nvSpPr>
          <p:cNvPr id="280597" name="WordArt 21"/>
          <p:cNvSpPr>
            <a:spLocks noChangeArrowheads="1" noChangeShapeType="1" noTextEdit="1"/>
          </p:cNvSpPr>
          <p:nvPr/>
        </p:nvSpPr>
        <p:spPr bwMode="auto">
          <a:xfrm>
            <a:off x="6443663" y="3716338"/>
            <a:ext cx="123825" cy="171450"/>
          </a:xfrm>
          <a:prstGeom prst="rect">
            <a:avLst/>
          </a:prstGeom>
        </p:spPr>
        <p:txBody>
          <a:bodyPr wrap="none" fromWordArt="1">
            <a:prstTxWarp prst="textPlain">
              <a:avLst>
                <a:gd name="adj" fmla="val 50000"/>
              </a:avLst>
            </a:prstTxWarp>
          </a:bodyPr>
          <a:lstStyle/>
          <a:p>
            <a:pPr algn="ctr"/>
            <a:r>
              <a:rPr lang="en-US" sz="1000" kern="10" spc="200">
                <a:ln w="9525">
                  <a:noFill/>
                  <a:round/>
                  <a:headEnd/>
                  <a:tailEnd/>
                </a:ln>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rPr>
              <a:t>+3</a:t>
            </a:r>
          </a:p>
        </p:txBody>
      </p:sp>
      <p:sp>
        <p:nvSpPr>
          <p:cNvPr id="280598" name="WordArt 22"/>
          <p:cNvSpPr>
            <a:spLocks noChangeArrowheads="1" noChangeShapeType="1" noTextEdit="1"/>
          </p:cNvSpPr>
          <p:nvPr/>
        </p:nvSpPr>
        <p:spPr bwMode="auto">
          <a:xfrm>
            <a:off x="7092950" y="3716338"/>
            <a:ext cx="123825" cy="171450"/>
          </a:xfrm>
          <a:prstGeom prst="rect">
            <a:avLst/>
          </a:prstGeom>
        </p:spPr>
        <p:txBody>
          <a:bodyPr wrap="none" fromWordArt="1">
            <a:prstTxWarp prst="textPlain">
              <a:avLst>
                <a:gd name="adj" fmla="val 50000"/>
              </a:avLst>
            </a:prstTxWarp>
          </a:bodyPr>
          <a:lstStyle/>
          <a:p>
            <a:pPr algn="ctr"/>
            <a:r>
              <a:rPr lang="en-US" sz="1000" kern="10" spc="200">
                <a:ln w="9525">
                  <a:noFill/>
                  <a:round/>
                  <a:headEnd/>
                  <a:tailEnd/>
                </a:ln>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rPr>
              <a:t>+4</a:t>
            </a:r>
          </a:p>
        </p:txBody>
      </p:sp>
      <p:sp>
        <p:nvSpPr>
          <p:cNvPr id="280599" name="WordArt 23"/>
          <p:cNvSpPr>
            <a:spLocks noChangeArrowheads="1" noChangeShapeType="1" noTextEdit="1"/>
          </p:cNvSpPr>
          <p:nvPr/>
        </p:nvSpPr>
        <p:spPr bwMode="auto">
          <a:xfrm>
            <a:off x="2124075" y="3357563"/>
            <a:ext cx="431800" cy="215900"/>
          </a:xfrm>
          <a:prstGeom prst="rect">
            <a:avLst/>
          </a:prstGeom>
        </p:spPr>
        <p:txBody>
          <a:bodyPr wrap="none" fromWordArt="1">
            <a:prstTxWarp prst="textPlain">
              <a:avLst>
                <a:gd name="adj" fmla="val 50000"/>
              </a:avLst>
            </a:prstTxWarp>
          </a:bodyPr>
          <a:lstStyle/>
          <a:p>
            <a:pPr algn="ctr"/>
            <a:r>
              <a:rPr lang="en-US" sz="1000" kern="10" spc="200">
                <a:ln w="9525">
                  <a:noFill/>
                  <a:round/>
                  <a:headEnd/>
                  <a:tailEnd/>
                </a:ln>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rPr>
              <a:t>%0/12</a:t>
            </a:r>
          </a:p>
        </p:txBody>
      </p:sp>
      <p:sp>
        <p:nvSpPr>
          <p:cNvPr id="280600" name="WordArt 24"/>
          <p:cNvSpPr>
            <a:spLocks noChangeArrowheads="1" noChangeShapeType="1" noTextEdit="1"/>
          </p:cNvSpPr>
          <p:nvPr/>
        </p:nvSpPr>
        <p:spPr bwMode="auto">
          <a:xfrm>
            <a:off x="2771775" y="3213100"/>
            <a:ext cx="428625" cy="190500"/>
          </a:xfrm>
          <a:prstGeom prst="rect">
            <a:avLst/>
          </a:prstGeom>
        </p:spPr>
        <p:txBody>
          <a:bodyPr wrap="none" fromWordArt="1">
            <a:prstTxWarp prst="textPlain">
              <a:avLst>
                <a:gd name="adj" fmla="val 50000"/>
              </a:avLst>
            </a:prstTxWarp>
          </a:bodyPr>
          <a:lstStyle/>
          <a:p>
            <a:pPr algn="ctr"/>
            <a:r>
              <a:rPr lang="en-US" sz="1200" kern="10" spc="240">
                <a:ln w="9525">
                  <a:noFill/>
                  <a:round/>
                  <a:headEnd/>
                  <a:tailEnd/>
                </a:ln>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rPr>
              <a:t>%2/15</a:t>
            </a:r>
          </a:p>
        </p:txBody>
      </p:sp>
      <p:sp>
        <p:nvSpPr>
          <p:cNvPr id="280601" name="WordArt 25"/>
          <p:cNvSpPr>
            <a:spLocks noChangeArrowheads="1" noChangeShapeType="1" noTextEdit="1"/>
          </p:cNvSpPr>
          <p:nvPr/>
        </p:nvSpPr>
        <p:spPr bwMode="auto">
          <a:xfrm>
            <a:off x="3276600" y="2565400"/>
            <a:ext cx="428625" cy="190500"/>
          </a:xfrm>
          <a:prstGeom prst="rect">
            <a:avLst/>
          </a:prstGeom>
        </p:spPr>
        <p:txBody>
          <a:bodyPr wrap="none" fromWordArt="1">
            <a:prstTxWarp prst="textPlain">
              <a:avLst>
                <a:gd name="adj" fmla="val 50000"/>
              </a:avLst>
            </a:prstTxWarp>
          </a:bodyPr>
          <a:lstStyle/>
          <a:p>
            <a:pPr algn="ctr"/>
            <a:r>
              <a:rPr lang="en-US" sz="1200" kern="10" spc="240">
                <a:ln w="9525">
                  <a:noFill/>
                  <a:round/>
                  <a:headEnd/>
                  <a:tailEnd/>
                </a:ln>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rPr>
              <a:t>%13/59</a:t>
            </a:r>
          </a:p>
        </p:txBody>
      </p:sp>
      <p:sp>
        <p:nvSpPr>
          <p:cNvPr id="280602" name="WordArt 26"/>
          <p:cNvSpPr>
            <a:spLocks noChangeArrowheads="1" noChangeShapeType="1" noTextEdit="1"/>
          </p:cNvSpPr>
          <p:nvPr/>
        </p:nvSpPr>
        <p:spPr bwMode="auto">
          <a:xfrm>
            <a:off x="3924300" y="2060575"/>
            <a:ext cx="428625" cy="190500"/>
          </a:xfrm>
          <a:prstGeom prst="rect">
            <a:avLst/>
          </a:prstGeom>
        </p:spPr>
        <p:txBody>
          <a:bodyPr wrap="none" fromWordArt="1">
            <a:prstTxWarp prst="textPlain">
              <a:avLst>
                <a:gd name="adj" fmla="val 50000"/>
              </a:avLst>
            </a:prstTxWarp>
          </a:bodyPr>
          <a:lstStyle/>
          <a:p>
            <a:pPr algn="ctr"/>
            <a:r>
              <a:rPr lang="en-US" sz="1200" kern="10" spc="240">
                <a:ln w="9525">
                  <a:noFill/>
                  <a:round/>
                  <a:headEnd/>
                  <a:tailEnd/>
                </a:ln>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rPr>
              <a:t>%34/13</a:t>
            </a:r>
          </a:p>
        </p:txBody>
      </p:sp>
      <p:sp>
        <p:nvSpPr>
          <p:cNvPr id="280603" name="WordArt 27"/>
          <p:cNvSpPr>
            <a:spLocks noChangeArrowheads="1" noChangeShapeType="1" noTextEdit="1"/>
          </p:cNvSpPr>
          <p:nvPr/>
        </p:nvSpPr>
        <p:spPr bwMode="auto">
          <a:xfrm>
            <a:off x="4643438" y="2060575"/>
            <a:ext cx="428625" cy="190500"/>
          </a:xfrm>
          <a:prstGeom prst="rect">
            <a:avLst/>
          </a:prstGeom>
        </p:spPr>
        <p:txBody>
          <a:bodyPr wrap="none" fromWordArt="1">
            <a:prstTxWarp prst="textPlain">
              <a:avLst>
                <a:gd name="adj" fmla="val 50000"/>
              </a:avLst>
            </a:prstTxWarp>
          </a:bodyPr>
          <a:lstStyle/>
          <a:p>
            <a:pPr algn="ctr"/>
            <a:r>
              <a:rPr lang="en-US" sz="1200" kern="10" spc="240">
                <a:ln w="9525">
                  <a:noFill/>
                  <a:round/>
                  <a:headEnd/>
                  <a:tailEnd/>
                </a:ln>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rPr>
              <a:t>%34/13</a:t>
            </a:r>
          </a:p>
        </p:txBody>
      </p:sp>
      <p:sp>
        <p:nvSpPr>
          <p:cNvPr id="280604" name="WordArt 28"/>
          <p:cNvSpPr>
            <a:spLocks noChangeArrowheads="1" noChangeShapeType="1" noTextEdit="1"/>
          </p:cNvSpPr>
          <p:nvPr/>
        </p:nvSpPr>
        <p:spPr bwMode="auto">
          <a:xfrm>
            <a:off x="5435600" y="2565400"/>
            <a:ext cx="428625" cy="190500"/>
          </a:xfrm>
          <a:prstGeom prst="rect">
            <a:avLst/>
          </a:prstGeom>
        </p:spPr>
        <p:txBody>
          <a:bodyPr wrap="none" fromWordArt="1">
            <a:prstTxWarp prst="textPlain">
              <a:avLst>
                <a:gd name="adj" fmla="val 50000"/>
              </a:avLst>
            </a:prstTxWarp>
          </a:bodyPr>
          <a:lstStyle/>
          <a:p>
            <a:pPr algn="ctr"/>
            <a:r>
              <a:rPr lang="en-US" sz="1200" kern="10" spc="240">
                <a:ln w="9525">
                  <a:noFill/>
                  <a:round/>
                  <a:headEnd/>
                  <a:tailEnd/>
                </a:ln>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rPr>
              <a:t>%13/59</a:t>
            </a:r>
          </a:p>
        </p:txBody>
      </p:sp>
      <p:sp>
        <p:nvSpPr>
          <p:cNvPr id="280605" name="WordArt 29"/>
          <p:cNvSpPr>
            <a:spLocks noChangeArrowheads="1" noChangeShapeType="1" noTextEdit="1"/>
          </p:cNvSpPr>
          <p:nvPr/>
        </p:nvSpPr>
        <p:spPr bwMode="auto">
          <a:xfrm>
            <a:off x="6084888" y="3213100"/>
            <a:ext cx="428625" cy="190500"/>
          </a:xfrm>
          <a:prstGeom prst="rect">
            <a:avLst/>
          </a:prstGeom>
        </p:spPr>
        <p:txBody>
          <a:bodyPr wrap="none" fromWordArt="1">
            <a:prstTxWarp prst="textPlain">
              <a:avLst>
                <a:gd name="adj" fmla="val 50000"/>
              </a:avLst>
            </a:prstTxWarp>
          </a:bodyPr>
          <a:lstStyle/>
          <a:p>
            <a:pPr algn="ctr"/>
            <a:r>
              <a:rPr lang="en-US" sz="1200" kern="10" spc="240">
                <a:ln w="9525">
                  <a:noFill/>
                  <a:round/>
                  <a:headEnd/>
                  <a:tailEnd/>
                </a:ln>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rPr>
              <a:t>%2/15</a:t>
            </a:r>
          </a:p>
        </p:txBody>
      </p:sp>
      <p:sp>
        <p:nvSpPr>
          <p:cNvPr id="280606" name="WordArt 30"/>
          <p:cNvSpPr>
            <a:spLocks noChangeArrowheads="1" noChangeShapeType="1" noTextEdit="1"/>
          </p:cNvSpPr>
          <p:nvPr/>
        </p:nvSpPr>
        <p:spPr bwMode="auto">
          <a:xfrm>
            <a:off x="6732588" y="3357563"/>
            <a:ext cx="431800" cy="215900"/>
          </a:xfrm>
          <a:prstGeom prst="rect">
            <a:avLst/>
          </a:prstGeom>
        </p:spPr>
        <p:txBody>
          <a:bodyPr wrap="none" fromWordArt="1">
            <a:prstTxWarp prst="textPlain">
              <a:avLst>
                <a:gd name="adj" fmla="val 50000"/>
              </a:avLst>
            </a:prstTxWarp>
          </a:bodyPr>
          <a:lstStyle/>
          <a:p>
            <a:pPr algn="ctr"/>
            <a:r>
              <a:rPr lang="en-US" sz="1000" kern="10" spc="200">
                <a:ln w="9525">
                  <a:noFill/>
                  <a:round/>
                  <a:headEnd/>
                  <a:tailEnd/>
                </a:ln>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rPr>
              <a:t>%0/12</a:t>
            </a:r>
          </a:p>
        </p:txBody>
      </p:sp>
      <p:sp>
        <p:nvSpPr>
          <p:cNvPr id="280607" name="Line 31"/>
          <p:cNvSpPr>
            <a:spLocks noChangeShapeType="1"/>
          </p:cNvSpPr>
          <p:nvPr/>
        </p:nvSpPr>
        <p:spPr bwMode="auto">
          <a:xfrm>
            <a:off x="3851275" y="4005263"/>
            <a:ext cx="0" cy="360362"/>
          </a:xfrm>
          <a:prstGeom prst="line">
            <a:avLst/>
          </a:prstGeom>
          <a:noFill/>
          <a:ln w="9525">
            <a:solidFill>
              <a:schemeClr val="tx1"/>
            </a:solidFill>
            <a:prstDash val="dash"/>
            <a:round/>
            <a:headEnd/>
            <a:tailEnd/>
          </a:ln>
        </p:spPr>
        <p:txBody>
          <a:bodyPr/>
          <a:lstStyle/>
          <a:p>
            <a:endParaRPr lang="en-US"/>
          </a:p>
        </p:txBody>
      </p:sp>
      <p:sp>
        <p:nvSpPr>
          <p:cNvPr id="280608" name="Line 32"/>
          <p:cNvSpPr>
            <a:spLocks noChangeShapeType="1"/>
          </p:cNvSpPr>
          <p:nvPr/>
        </p:nvSpPr>
        <p:spPr bwMode="auto">
          <a:xfrm>
            <a:off x="3851275" y="4365625"/>
            <a:ext cx="360363" cy="0"/>
          </a:xfrm>
          <a:prstGeom prst="line">
            <a:avLst/>
          </a:prstGeom>
          <a:noFill/>
          <a:ln w="9525">
            <a:solidFill>
              <a:schemeClr val="tx1"/>
            </a:solidFill>
            <a:prstDash val="dash"/>
            <a:round/>
            <a:headEnd/>
            <a:tailEnd/>
          </a:ln>
        </p:spPr>
        <p:txBody>
          <a:bodyPr/>
          <a:lstStyle/>
          <a:p>
            <a:endParaRPr lang="en-US"/>
          </a:p>
        </p:txBody>
      </p:sp>
      <p:sp>
        <p:nvSpPr>
          <p:cNvPr id="280609" name="Line 33"/>
          <p:cNvSpPr>
            <a:spLocks noChangeShapeType="1"/>
          </p:cNvSpPr>
          <p:nvPr/>
        </p:nvSpPr>
        <p:spPr bwMode="auto">
          <a:xfrm>
            <a:off x="5219700" y="4005263"/>
            <a:ext cx="0" cy="360362"/>
          </a:xfrm>
          <a:prstGeom prst="line">
            <a:avLst/>
          </a:prstGeom>
          <a:noFill/>
          <a:ln w="9525">
            <a:solidFill>
              <a:schemeClr val="tx1"/>
            </a:solidFill>
            <a:prstDash val="dash"/>
            <a:round/>
            <a:headEnd/>
            <a:tailEnd/>
          </a:ln>
        </p:spPr>
        <p:txBody>
          <a:bodyPr/>
          <a:lstStyle/>
          <a:p>
            <a:endParaRPr lang="en-US"/>
          </a:p>
        </p:txBody>
      </p:sp>
      <p:sp>
        <p:nvSpPr>
          <p:cNvPr id="280610" name="Line 34"/>
          <p:cNvSpPr>
            <a:spLocks noChangeShapeType="1"/>
          </p:cNvSpPr>
          <p:nvPr/>
        </p:nvSpPr>
        <p:spPr bwMode="auto">
          <a:xfrm flipH="1">
            <a:off x="4787900" y="4365625"/>
            <a:ext cx="431800" cy="0"/>
          </a:xfrm>
          <a:prstGeom prst="line">
            <a:avLst/>
          </a:prstGeom>
          <a:noFill/>
          <a:ln w="9525">
            <a:solidFill>
              <a:schemeClr val="tx1"/>
            </a:solidFill>
            <a:prstDash val="dash"/>
            <a:round/>
            <a:headEnd/>
            <a:tailEnd/>
          </a:ln>
        </p:spPr>
        <p:txBody>
          <a:bodyPr/>
          <a:lstStyle/>
          <a:p>
            <a:endParaRPr lang="en-US"/>
          </a:p>
        </p:txBody>
      </p:sp>
      <p:sp>
        <p:nvSpPr>
          <p:cNvPr id="280611" name="Line 35"/>
          <p:cNvSpPr>
            <a:spLocks noChangeShapeType="1"/>
          </p:cNvSpPr>
          <p:nvPr/>
        </p:nvSpPr>
        <p:spPr bwMode="auto">
          <a:xfrm>
            <a:off x="3203575" y="3933825"/>
            <a:ext cx="0" cy="935038"/>
          </a:xfrm>
          <a:prstGeom prst="line">
            <a:avLst/>
          </a:prstGeom>
          <a:noFill/>
          <a:ln w="9525">
            <a:solidFill>
              <a:schemeClr val="tx1"/>
            </a:solidFill>
            <a:prstDash val="dash"/>
            <a:round/>
            <a:headEnd/>
            <a:tailEnd/>
          </a:ln>
        </p:spPr>
        <p:txBody>
          <a:bodyPr/>
          <a:lstStyle/>
          <a:p>
            <a:endParaRPr lang="en-US"/>
          </a:p>
        </p:txBody>
      </p:sp>
      <p:sp>
        <p:nvSpPr>
          <p:cNvPr id="280612" name="Line 36"/>
          <p:cNvSpPr>
            <a:spLocks noChangeShapeType="1"/>
          </p:cNvSpPr>
          <p:nvPr/>
        </p:nvSpPr>
        <p:spPr bwMode="auto">
          <a:xfrm>
            <a:off x="6011863" y="3933825"/>
            <a:ext cx="0" cy="863600"/>
          </a:xfrm>
          <a:prstGeom prst="line">
            <a:avLst/>
          </a:prstGeom>
          <a:noFill/>
          <a:ln w="9525">
            <a:solidFill>
              <a:schemeClr val="tx1"/>
            </a:solidFill>
            <a:prstDash val="dash"/>
            <a:round/>
            <a:headEnd/>
            <a:tailEnd/>
          </a:ln>
        </p:spPr>
        <p:txBody>
          <a:bodyPr/>
          <a:lstStyle/>
          <a:p>
            <a:endParaRPr lang="en-US"/>
          </a:p>
        </p:txBody>
      </p:sp>
      <p:sp>
        <p:nvSpPr>
          <p:cNvPr id="280613" name="Line 37"/>
          <p:cNvSpPr>
            <a:spLocks noChangeShapeType="1"/>
          </p:cNvSpPr>
          <p:nvPr/>
        </p:nvSpPr>
        <p:spPr bwMode="auto">
          <a:xfrm>
            <a:off x="3203575" y="4868863"/>
            <a:ext cx="936625" cy="0"/>
          </a:xfrm>
          <a:prstGeom prst="line">
            <a:avLst/>
          </a:prstGeom>
          <a:noFill/>
          <a:ln w="9525">
            <a:solidFill>
              <a:schemeClr val="tx1"/>
            </a:solidFill>
            <a:prstDash val="dash"/>
            <a:round/>
            <a:headEnd/>
            <a:tailEnd/>
          </a:ln>
        </p:spPr>
        <p:txBody>
          <a:bodyPr/>
          <a:lstStyle/>
          <a:p>
            <a:endParaRPr lang="en-US"/>
          </a:p>
        </p:txBody>
      </p:sp>
      <p:sp>
        <p:nvSpPr>
          <p:cNvPr id="280614" name="Line 38"/>
          <p:cNvSpPr>
            <a:spLocks noChangeShapeType="1"/>
          </p:cNvSpPr>
          <p:nvPr/>
        </p:nvSpPr>
        <p:spPr bwMode="auto">
          <a:xfrm flipH="1">
            <a:off x="5003800" y="4868863"/>
            <a:ext cx="1008063" cy="0"/>
          </a:xfrm>
          <a:prstGeom prst="line">
            <a:avLst/>
          </a:prstGeom>
          <a:noFill/>
          <a:ln w="9525">
            <a:solidFill>
              <a:schemeClr val="tx1"/>
            </a:solidFill>
            <a:prstDash val="dash"/>
            <a:round/>
            <a:headEnd/>
            <a:tailEnd/>
          </a:ln>
        </p:spPr>
        <p:txBody>
          <a:bodyPr/>
          <a:lstStyle/>
          <a:p>
            <a:endParaRPr lang="en-US"/>
          </a:p>
        </p:txBody>
      </p:sp>
      <p:sp>
        <p:nvSpPr>
          <p:cNvPr id="280615" name="Line 39"/>
          <p:cNvSpPr>
            <a:spLocks noChangeShapeType="1"/>
          </p:cNvSpPr>
          <p:nvPr/>
        </p:nvSpPr>
        <p:spPr bwMode="auto">
          <a:xfrm>
            <a:off x="2627313" y="3933825"/>
            <a:ext cx="0" cy="1582738"/>
          </a:xfrm>
          <a:prstGeom prst="line">
            <a:avLst/>
          </a:prstGeom>
          <a:noFill/>
          <a:ln w="9525">
            <a:solidFill>
              <a:schemeClr val="tx1"/>
            </a:solidFill>
            <a:prstDash val="dash"/>
            <a:round/>
            <a:headEnd/>
            <a:tailEnd/>
          </a:ln>
        </p:spPr>
        <p:txBody>
          <a:bodyPr/>
          <a:lstStyle/>
          <a:p>
            <a:endParaRPr lang="en-US"/>
          </a:p>
        </p:txBody>
      </p:sp>
      <p:sp>
        <p:nvSpPr>
          <p:cNvPr id="280616" name="Line 40"/>
          <p:cNvSpPr>
            <a:spLocks noChangeShapeType="1"/>
          </p:cNvSpPr>
          <p:nvPr/>
        </p:nvSpPr>
        <p:spPr bwMode="auto">
          <a:xfrm>
            <a:off x="6516688" y="3933825"/>
            <a:ext cx="0" cy="1582738"/>
          </a:xfrm>
          <a:prstGeom prst="line">
            <a:avLst/>
          </a:prstGeom>
          <a:noFill/>
          <a:ln w="9525">
            <a:solidFill>
              <a:schemeClr val="tx1"/>
            </a:solidFill>
            <a:prstDash val="dash"/>
            <a:round/>
            <a:headEnd/>
            <a:tailEnd/>
          </a:ln>
        </p:spPr>
        <p:txBody>
          <a:bodyPr/>
          <a:lstStyle/>
          <a:p>
            <a:endParaRPr lang="en-US"/>
          </a:p>
        </p:txBody>
      </p:sp>
      <p:sp>
        <p:nvSpPr>
          <p:cNvPr id="280617" name="Line 41"/>
          <p:cNvSpPr>
            <a:spLocks noChangeShapeType="1"/>
          </p:cNvSpPr>
          <p:nvPr/>
        </p:nvSpPr>
        <p:spPr bwMode="auto">
          <a:xfrm>
            <a:off x="2627313" y="5516563"/>
            <a:ext cx="1584325" cy="0"/>
          </a:xfrm>
          <a:prstGeom prst="line">
            <a:avLst/>
          </a:prstGeom>
          <a:noFill/>
          <a:ln w="9525">
            <a:solidFill>
              <a:schemeClr val="tx1"/>
            </a:solidFill>
            <a:prstDash val="dash"/>
            <a:round/>
            <a:headEnd/>
            <a:tailEnd/>
          </a:ln>
        </p:spPr>
        <p:txBody>
          <a:bodyPr/>
          <a:lstStyle/>
          <a:p>
            <a:endParaRPr lang="en-US"/>
          </a:p>
        </p:txBody>
      </p:sp>
      <p:sp>
        <p:nvSpPr>
          <p:cNvPr id="280618" name="Line 42"/>
          <p:cNvSpPr>
            <a:spLocks noChangeShapeType="1"/>
          </p:cNvSpPr>
          <p:nvPr/>
        </p:nvSpPr>
        <p:spPr bwMode="auto">
          <a:xfrm flipH="1">
            <a:off x="4932363" y="5516563"/>
            <a:ext cx="1584325" cy="0"/>
          </a:xfrm>
          <a:prstGeom prst="line">
            <a:avLst/>
          </a:prstGeom>
          <a:noFill/>
          <a:ln w="9525">
            <a:solidFill>
              <a:schemeClr val="tx1"/>
            </a:solidFill>
            <a:prstDash val="dash"/>
            <a:round/>
            <a:headEnd/>
            <a:tailEnd/>
          </a:ln>
        </p:spPr>
        <p:txBody>
          <a:bodyPr/>
          <a:lstStyle/>
          <a:p>
            <a:endParaRPr lang="en-US"/>
          </a:p>
        </p:txBody>
      </p:sp>
      <p:sp>
        <p:nvSpPr>
          <p:cNvPr id="280619" name="Line 43"/>
          <p:cNvSpPr>
            <a:spLocks noChangeShapeType="1"/>
          </p:cNvSpPr>
          <p:nvPr/>
        </p:nvSpPr>
        <p:spPr bwMode="auto">
          <a:xfrm>
            <a:off x="1979613" y="3933825"/>
            <a:ext cx="0" cy="2303463"/>
          </a:xfrm>
          <a:prstGeom prst="line">
            <a:avLst/>
          </a:prstGeom>
          <a:noFill/>
          <a:ln w="9525">
            <a:solidFill>
              <a:schemeClr val="tx1"/>
            </a:solidFill>
            <a:prstDash val="dash"/>
            <a:round/>
            <a:headEnd/>
            <a:tailEnd/>
          </a:ln>
        </p:spPr>
        <p:txBody>
          <a:bodyPr/>
          <a:lstStyle/>
          <a:p>
            <a:endParaRPr lang="en-US"/>
          </a:p>
        </p:txBody>
      </p:sp>
      <p:sp>
        <p:nvSpPr>
          <p:cNvPr id="280620" name="Line 44"/>
          <p:cNvSpPr>
            <a:spLocks noChangeShapeType="1"/>
          </p:cNvSpPr>
          <p:nvPr/>
        </p:nvSpPr>
        <p:spPr bwMode="auto">
          <a:xfrm>
            <a:off x="1979613" y="6237288"/>
            <a:ext cx="2232025" cy="0"/>
          </a:xfrm>
          <a:prstGeom prst="line">
            <a:avLst/>
          </a:prstGeom>
          <a:noFill/>
          <a:ln w="9525">
            <a:solidFill>
              <a:schemeClr val="tx1"/>
            </a:solidFill>
            <a:prstDash val="dash"/>
            <a:round/>
            <a:headEnd/>
            <a:tailEnd/>
          </a:ln>
        </p:spPr>
        <p:txBody>
          <a:bodyPr/>
          <a:lstStyle/>
          <a:p>
            <a:endParaRPr lang="en-US"/>
          </a:p>
        </p:txBody>
      </p:sp>
      <p:sp>
        <p:nvSpPr>
          <p:cNvPr id="280621" name="Line 45"/>
          <p:cNvSpPr>
            <a:spLocks noChangeShapeType="1"/>
          </p:cNvSpPr>
          <p:nvPr/>
        </p:nvSpPr>
        <p:spPr bwMode="auto">
          <a:xfrm>
            <a:off x="7164388" y="3860800"/>
            <a:ext cx="0" cy="2305050"/>
          </a:xfrm>
          <a:prstGeom prst="line">
            <a:avLst/>
          </a:prstGeom>
          <a:noFill/>
          <a:ln w="9525">
            <a:solidFill>
              <a:schemeClr val="tx1"/>
            </a:solidFill>
            <a:prstDash val="dash"/>
            <a:round/>
            <a:headEnd/>
            <a:tailEnd/>
          </a:ln>
        </p:spPr>
        <p:txBody>
          <a:bodyPr/>
          <a:lstStyle/>
          <a:p>
            <a:endParaRPr lang="en-US"/>
          </a:p>
        </p:txBody>
      </p:sp>
      <p:sp>
        <p:nvSpPr>
          <p:cNvPr id="280622" name="Line 46"/>
          <p:cNvSpPr>
            <a:spLocks noChangeShapeType="1"/>
          </p:cNvSpPr>
          <p:nvPr/>
        </p:nvSpPr>
        <p:spPr bwMode="auto">
          <a:xfrm flipH="1">
            <a:off x="5003800" y="6165850"/>
            <a:ext cx="2160588" cy="0"/>
          </a:xfrm>
          <a:prstGeom prst="line">
            <a:avLst/>
          </a:prstGeom>
          <a:noFill/>
          <a:ln w="9525">
            <a:solidFill>
              <a:schemeClr val="tx1"/>
            </a:solidFill>
            <a:prstDash val="dash"/>
            <a:round/>
            <a:headEnd/>
            <a:tailEnd/>
          </a:ln>
        </p:spPr>
        <p:txBody>
          <a:bodyPr/>
          <a:lstStyle/>
          <a:p>
            <a:endParaRPr lang="en-US"/>
          </a:p>
        </p:txBody>
      </p:sp>
      <p:sp>
        <p:nvSpPr>
          <p:cNvPr id="280623" name="WordArt 47"/>
          <p:cNvSpPr>
            <a:spLocks noChangeArrowheads="1" noChangeShapeType="1" noTextEdit="1"/>
          </p:cNvSpPr>
          <p:nvPr/>
        </p:nvSpPr>
        <p:spPr bwMode="auto">
          <a:xfrm>
            <a:off x="4284663" y="4292600"/>
            <a:ext cx="428625" cy="190500"/>
          </a:xfrm>
          <a:prstGeom prst="rect">
            <a:avLst/>
          </a:prstGeom>
        </p:spPr>
        <p:txBody>
          <a:bodyPr wrap="none" fromWordArt="1">
            <a:prstTxWarp prst="textPlain">
              <a:avLst>
                <a:gd name="adj" fmla="val 50000"/>
              </a:avLst>
            </a:prstTxWarp>
          </a:bodyPr>
          <a:lstStyle/>
          <a:p>
            <a:pPr algn="ctr"/>
            <a:r>
              <a:rPr lang="en-US" sz="1200" kern="10" spc="240">
                <a:ln w="9525">
                  <a:noFill/>
                  <a:round/>
                  <a:headEnd/>
                  <a:tailEnd/>
                </a:ln>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rPr>
              <a:t>%68/26</a:t>
            </a:r>
          </a:p>
        </p:txBody>
      </p:sp>
      <p:sp>
        <p:nvSpPr>
          <p:cNvPr id="280624" name="WordArt 48"/>
          <p:cNvSpPr>
            <a:spLocks noChangeArrowheads="1" noChangeShapeType="1" noTextEdit="1"/>
          </p:cNvSpPr>
          <p:nvPr/>
        </p:nvSpPr>
        <p:spPr bwMode="auto">
          <a:xfrm>
            <a:off x="4284663" y="4724400"/>
            <a:ext cx="576262" cy="217488"/>
          </a:xfrm>
          <a:prstGeom prst="rect">
            <a:avLst/>
          </a:prstGeom>
        </p:spPr>
        <p:txBody>
          <a:bodyPr wrap="none" fromWordArt="1">
            <a:prstTxWarp prst="textPlain">
              <a:avLst>
                <a:gd name="adj" fmla="val 50000"/>
              </a:avLst>
            </a:prstTxWarp>
          </a:bodyPr>
          <a:lstStyle/>
          <a:p>
            <a:pPr algn="ctr"/>
            <a:r>
              <a:rPr lang="en-US" sz="1200" kern="10" spc="240">
                <a:ln w="9525">
                  <a:noFill/>
                  <a:round/>
                  <a:headEnd/>
                  <a:tailEnd/>
                </a:ln>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rPr>
              <a:t>%95/44</a:t>
            </a:r>
          </a:p>
        </p:txBody>
      </p:sp>
      <p:sp>
        <p:nvSpPr>
          <p:cNvPr id="280625" name="WordArt 49"/>
          <p:cNvSpPr>
            <a:spLocks noChangeArrowheads="1" noChangeShapeType="1" noTextEdit="1"/>
          </p:cNvSpPr>
          <p:nvPr/>
        </p:nvSpPr>
        <p:spPr bwMode="auto">
          <a:xfrm>
            <a:off x="4356100" y="5373688"/>
            <a:ext cx="431800" cy="288925"/>
          </a:xfrm>
          <a:prstGeom prst="rect">
            <a:avLst/>
          </a:prstGeom>
        </p:spPr>
        <p:txBody>
          <a:bodyPr wrap="none" fromWordArt="1">
            <a:prstTxWarp prst="textPlain">
              <a:avLst>
                <a:gd name="adj" fmla="val 50000"/>
              </a:avLst>
            </a:prstTxWarp>
          </a:bodyPr>
          <a:lstStyle/>
          <a:p>
            <a:pPr algn="ctr"/>
            <a:r>
              <a:rPr lang="en-US" sz="1200" kern="10" spc="240">
                <a:ln w="9525">
                  <a:noFill/>
                  <a:round/>
                  <a:headEnd/>
                  <a:tailEnd/>
                </a:ln>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rPr>
              <a:t>%99/74</a:t>
            </a:r>
          </a:p>
        </p:txBody>
      </p:sp>
      <p:sp>
        <p:nvSpPr>
          <p:cNvPr id="280626" name="WordArt 50"/>
          <p:cNvSpPr>
            <a:spLocks noChangeArrowheads="1" noChangeShapeType="1" noTextEdit="1"/>
          </p:cNvSpPr>
          <p:nvPr/>
        </p:nvSpPr>
        <p:spPr bwMode="auto">
          <a:xfrm>
            <a:off x="4284663" y="6021388"/>
            <a:ext cx="609600" cy="219075"/>
          </a:xfrm>
          <a:prstGeom prst="rect">
            <a:avLst/>
          </a:prstGeom>
        </p:spPr>
        <p:txBody>
          <a:bodyPr wrap="none" fromWordArt="1">
            <a:prstTxWarp prst="textPlain">
              <a:avLst>
                <a:gd name="adj" fmla="val 50000"/>
              </a:avLst>
            </a:prstTxWarp>
          </a:bodyPr>
          <a:lstStyle/>
          <a:p>
            <a:pPr algn="ctr"/>
            <a:r>
              <a:rPr lang="en-US" sz="1200" kern="10" spc="240">
                <a:ln w="9525">
                  <a:noFill/>
                  <a:round/>
                  <a:headEnd/>
                  <a:tailEnd/>
                </a:ln>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rPr>
              <a:t>%99/98</a:t>
            </a:r>
          </a:p>
        </p:txBody>
      </p:sp>
      <p:sp>
        <p:nvSpPr>
          <p:cNvPr id="280627" name="WordArt 51"/>
          <p:cNvSpPr>
            <a:spLocks noChangeArrowheads="1" noChangeShapeType="1" noTextEdit="1"/>
          </p:cNvSpPr>
          <p:nvPr/>
        </p:nvSpPr>
        <p:spPr bwMode="auto">
          <a:xfrm>
            <a:off x="539750" y="3284538"/>
            <a:ext cx="1042988" cy="431800"/>
          </a:xfrm>
          <a:prstGeom prst="rect">
            <a:avLst/>
          </a:prstGeom>
        </p:spPr>
        <p:txBody>
          <a:bodyPr wrap="none" fromWordArt="1">
            <a:prstTxWarp prst="textPlain">
              <a:avLst>
                <a:gd name="adj" fmla="val 50000"/>
              </a:avLst>
            </a:prstTxWarp>
          </a:bodyPr>
          <a:lstStyle/>
          <a:p>
            <a:pPr algn="ctr" rtl="1"/>
            <a:r>
              <a:rPr lang="fa-IR" sz="1200" kern="10">
                <a:ln w="9525">
                  <a:solidFill>
                    <a:srgbClr val="CC99FF"/>
                  </a:solidFill>
                  <a:round/>
                  <a:headEnd/>
                  <a:tailEnd/>
                </a:ln>
                <a:solidFill>
                  <a:srgbClr val="FFFFFF"/>
                </a:solidFill>
                <a:latin typeface="Arial"/>
                <a:cs typeface="Arial"/>
              </a:rPr>
              <a:t>انحرافهاي </a:t>
            </a:r>
          </a:p>
          <a:p>
            <a:pPr algn="ctr" rtl="1"/>
            <a:r>
              <a:rPr lang="fa-IR" sz="1200" kern="10">
                <a:ln w="9525">
                  <a:solidFill>
                    <a:srgbClr val="CC99FF"/>
                  </a:solidFill>
                  <a:round/>
                  <a:headEnd/>
                  <a:tailEnd/>
                </a:ln>
                <a:solidFill>
                  <a:srgbClr val="FFFFFF"/>
                </a:solidFill>
                <a:latin typeface="Arial"/>
                <a:cs typeface="Arial"/>
              </a:rPr>
              <a:t>استاندارد</a:t>
            </a:r>
            <a:endParaRPr lang="en-US" sz="1200" kern="10">
              <a:ln w="9525">
                <a:solidFill>
                  <a:srgbClr val="CC99FF"/>
                </a:solidFill>
                <a:round/>
                <a:headEnd/>
                <a:tailEnd/>
              </a:ln>
              <a:solidFill>
                <a:srgbClr val="FFFFFF"/>
              </a:solidFill>
              <a:latin typeface="Arial"/>
              <a:cs typeface="Arial"/>
            </a:endParaRPr>
          </a:p>
        </p:txBody>
      </p:sp>
    </p:spTree>
  </p:cSld>
  <p:clrMapOvr>
    <a:masterClrMapping/>
  </p:clrMapOvr>
  <p:transition/>
  <p:timing>
    <p:tnLst>
      <p:par>
        <p:cTn id="1" dur="indefinite" restart="never" nodeType="tmRoot"/>
      </p:par>
    </p:tnLst>
  </p:timing>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تجزيه و تحليل با استفاده از آمار استنباطي</a:t>
            </a:r>
            <a:endParaRPr lang="en-US" dirty="0" smtClean="0">
              <a:solidFill>
                <a:schemeClr val="accent1">
                  <a:tint val="3000"/>
                  <a:alpha val="95000"/>
                </a:schemeClr>
              </a:solidFill>
            </a:endParaRPr>
          </a:p>
        </p:txBody>
      </p:sp>
      <p:sp>
        <p:nvSpPr>
          <p:cNvPr id="281603" name="Rectangle 3"/>
          <p:cNvSpPr>
            <a:spLocks noGrp="1" noChangeArrowheads="1"/>
          </p:cNvSpPr>
          <p:nvPr>
            <p:ph idx="1"/>
          </p:nvPr>
        </p:nvSpPr>
        <p:spPr/>
        <p:txBody>
          <a:bodyPr/>
          <a:lstStyle/>
          <a:p>
            <a:pPr>
              <a:buFont typeface="Wingdings" pitchFamily="2" charset="2"/>
              <a:buNone/>
            </a:pPr>
            <a:endParaRPr lang="fa-IR" smtClean="0"/>
          </a:p>
          <a:p>
            <a:pPr>
              <a:buFont typeface="Wingdings" pitchFamily="2" charset="2"/>
              <a:buNone/>
            </a:pPr>
            <a:endParaRPr lang="fa-IR" smtClean="0"/>
          </a:p>
          <a:p>
            <a:pPr algn="just" rtl="1">
              <a:buFont typeface="Wingdings" pitchFamily="2" charset="2"/>
              <a:buNone/>
            </a:pPr>
            <a:r>
              <a:rPr lang="fa-IR" smtClean="0"/>
              <a:t>در تحليلهاي آمار استنباطي همواره نظر بر اين است که نتايج حاصل از مطالعه گروه کوچکي به نام نمونه چگونه به گروه بزرگتري به نام جامعه تعميم داده شود.</a:t>
            </a:r>
            <a:endParaRPr lang="en-US" smtClean="0"/>
          </a:p>
        </p:txBody>
      </p:sp>
    </p:spTree>
  </p:cSld>
  <p:clrMapOvr>
    <a:masterClrMapping/>
  </p:clrMapOvr>
  <p:transition/>
  <p:timing>
    <p:tnLst>
      <p:par>
        <p:cTn id="1" dur="indefinite" restart="never" nodeType="tmRoot"/>
      </p:par>
    </p:tnLst>
  </p:timing>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همبستگي</a:t>
            </a:r>
            <a:endParaRPr lang="en-US" dirty="0" smtClean="0">
              <a:solidFill>
                <a:schemeClr val="accent1">
                  <a:tint val="3000"/>
                  <a:alpha val="95000"/>
                </a:schemeClr>
              </a:solidFill>
            </a:endParaRPr>
          </a:p>
        </p:txBody>
      </p:sp>
      <p:sp>
        <p:nvSpPr>
          <p:cNvPr id="282627" name="Rectangle 3"/>
          <p:cNvSpPr>
            <a:spLocks noGrp="1" noChangeArrowheads="1"/>
          </p:cNvSpPr>
          <p:nvPr>
            <p:ph idx="1"/>
          </p:nvPr>
        </p:nvSpPr>
        <p:spPr/>
        <p:txBody>
          <a:bodyPr/>
          <a:lstStyle/>
          <a:p>
            <a:pPr algn="just" rtl="1">
              <a:buFont typeface="Wingdings" pitchFamily="2" charset="2"/>
              <a:buNone/>
            </a:pPr>
            <a:r>
              <a:rPr lang="fa-IR" smtClean="0"/>
              <a:t>رابطه همبستگي به بررسي ارتباط بين دو يا چند متغير مي پردازد و ضريب آن را محاسبه مي نمايد.</a:t>
            </a:r>
          </a:p>
          <a:p>
            <a:pPr algn="just" rtl="1">
              <a:buFont typeface="Wingdings" pitchFamily="2" charset="2"/>
              <a:buNone/>
            </a:pPr>
            <a:endParaRPr lang="fa-IR" smtClean="0"/>
          </a:p>
          <a:p>
            <a:pPr algn="just" rtl="1">
              <a:buFont typeface="Wingdings" pitchFamily="2" charset="2"/>
              <a:buNone/>
            </a:pPr>
            <a:r>
              <a:rPr lang="fa-IR" b="1" smtClean="0"/>
              <a:t>همبستگي مثبت :</a:t>
            </a:r>
          </a:p>
          <a:p>
            <a:pPr algn="just" rtl="1">
              <a:buFont typeface="Wingdings" pitchFamily="2" charset="2"/>
              <a:buNone/>
            </a:pPr>
            <a:r>
              <a:rPr lang="fa-IR" smtClean="0"/>
              <a:t>در صورتي که تغييرات يک متغير با تغييرات متغير ديگر همراه باشد و افزايش يکي با افزايش ديگري يا بالعکس کاهش يکي با کاهش ديگري همراه شود.</a:t>
            </a:r>
          </a:p>
          <a:p>
            <a:pPr algn="just" rtl="1">
              <a:buFont typeface="Wingdings" pitchFamily="2" charset="2"/>
              <a:buNone/>
            </a:pPr>
            <a:endParaRPr lang="en-US" smtClean="0"/>
          </a:p>
        </p:txBody>
      </p:sp>
    </p:spTree>
  </p:cSld>
  <p:clrMapOvr>
    <a:masterClrMapping/>
  </p:clrMapOvr>
  <p:transition/>
  <p:timing>
    <p:tnLst>
      <p:par>
        <p:cTn id="1" dur="indefinite" restart="never" nodeType="tmRoot"/>
      </p:par>
    </p:tnLst>
  </p:timing>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idx="1"/>
          </p:nvPr>
        </p:nvSpPr>
        <p:spPr>
          <a:xfrm>
            <a:off x="457200" y="836613"/>
            <a:ext cx="8229600" cy="5289550"/>
          </a:xfrm>
        </p:spPr>
        <p:txBody>
          <a:bodyPr/>
          <a:lstStyle/>
          <a:p>
            <a:pPr algn="justLow" rtl="1">
              <a:buFont typeface="Wingdings" pitchFamily="2" charset="2"/>
              <a:buNone/>
            </a:pPr>
            <a:r>
              <a:rPr lang="fa-IR" b="1" smtClean="0"/>
              <a:t>همبستگي منفي :</a:t>
            </a:r>
          </a:p>
          <a:p>
            <a:pPr algn="justLow" rtl="1">
              <a:buFont typeface="Wingdings" pitchFamily="2" charset="2"/>
              <a:buNone/>
            </a:pPr>
            <a:r>
              <a:rPr lang="fa-IR" smtClean="0"/>
              <a:t>در صورتي که تغيير و افزايش يک متغير با کاهش متغير ديگري همراه شود.</a:t>
            </a:r>
          </a:p>
          <a:p>
            <a:pPr algn="justLow" rtl="1">
              <a:buFont typeface="Wingdings" pitchFamily="2" charset="2"/>
              <a:buNone/>
            </a:pPr>
            <a:endParaRPr lang="fa-IR" smtClean="0"/>
          </a:p>
          <a:p>
            <a:pPr algn="ctr" rtl="1">
              <a:buFont typeface="Wingdings" pitchFamily="2" charset="2"/>
              <a:buNone/>
            </a:pPr>
            <a:r>
              <a:rPr lang="fa-IR" smtClean="0"/>
              <a:t>1+ </a:t>
            </a:r>
            <a:r>
              <a:rPr lang="fa-IR" sz="3600" smtClean="0"/>
              <a:t>&gt; </a:t>
            </a:r>
            <a:r>
              <a:rPr lang="fa-IR" smtClean="0"/>
              <a:t>همبستگي مثبت </a:t>
            </a:r>
            <a:r>
              <a:rPr lang="fa-IR" sz="3600" smtClean="0"/>
              <a:t>&gt; 0</a:t>
            </a:r>
          </a:p>
          <a:p>
            <a:pPr algn="ctr" rtl="1">
              <a:buFont typeface="Wingdings" pitchFamily="2" charset="2"/>
              <a:buNone/>
            </a:pPr>
            <a:r>
              <a:rPr lang="fa-IR" sz="3600" smtClean="0"/>
              <a:t>0 &gt; </a:t>
            </a:r>
            <a:r>
              <a:rPr lang="fa-IR" smtClean="0"/>
              <a:t>همبستگي منفي </a:t>
            </a:r>
            <a:r>
              <a:rPr lang="fa-IR" sz="3600" smtClean="0"/>
              <a:t>&gt; 1- </a:t>
            </a:r>
          </a:p>
          <a:p>
            <a:pPr algn="ctr" rtl="1">
              <a:buFont typeface="Wingdings" pitchFamily="2" charset="2"/>
              <a:buNone/>
            </a:pPr>
            <a:endParaRPr lang="fa-IR" smtClean="0"/>
          </a:p>
          <a:p>
            <a:pPr algn="r" rtl="1">
              <a:buFont typeface="Wingdings" pitchFamily="2" charset="2"/>
              <a:buNone/>
            </a:pPr>
            <a:r>
              <a:rPr lang="fa-IR" smtClean="0"/>
              <a:t>ضريب</a:t>
            </a:r>
            <a:r>
              <a:rPr lang="fa-IR" sz="3600" smtClean="0"/>
              <a:t> </a:t>
            </a:r>
            <a:r>
              <a:rPr lang="fa-IR" smtClean="0"/>
              <a:t>همبستگي صفر = بين دومتغير رابطه اي وجود ندارد</a:t>
            </a:r>
          </a:p>
          <a:p>
            <a:pPr algn="ctr" rtl="1">
              <a:buFont typeface="Wingdings" pitchFamily="2" charset="2"/>
              <a:buNone/>
            </a:pPr>
            <a:endParaRPr lang="fa-IR" sz="3600" smtClean="0"/>
          </a:p>
          <a:p>
            <a:pPr algn="just" rtl="1">
              <a:buFont typeface="Wingdings" pitchFamily="2" charset="2"/>
              <a:buNone/>
            </a:pPr>
            <a:endParaRPr lang="en-US" sz="3600" smtClean="0"/>
          </a:p>
        </p:txBody>
      </p:sp>
    </p:spTree>
  </p:cSld>
  <p:clrMapOvr>
    <a:masterClrMapping/>
  </p:clrMapOvr>
  <p:transition/>
  <p:timing>
    <p:tnLst>
      <p:par>
        <p:cTn id="1" dur="indefinite" restart="never" nodeType="tmRoot"/>
      </p:par>
    </p:tnLst>
  </p:timing>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انواع همبستگيها</a:t>
            </a:r>
            <a:endParaRPr lang="en-US" dirty="0" smtClean="0">
              <a:solidFill>
                <a:schemeClr val="accent1">
                  <a:tint val="3000"/>
                  <a:alpha val="95000"/>
                </a:schemeClr>
              </a:solidFill>
            </a:endParaRPr>
          </a:p>
        </p:txBody>
      </p:sp>
      <p:sp>
        <p:nvSpPr>
          <p:cNvPr id="284675" name="Rectangle 3"/>
          <p:cNvSpPr>
            <a:spLocks noGrp="1" noChangeArrowheads="1"/>
          </p:cNvSpPr>
          <p:nvPr>
            <p:ph idx="1"/>
          </p:nvPr>
        </p:nvSpPr>
        <p:spPr/>
        <p:txBody>
          <a:bodyPr/>
          <a:lstStyle/>
          <a:p>
            <a:pPr algn="just" rtl="1">
              <a:buFont typeface="Wingdings" pitchFamily="2" charset="2"/>
              <a:buNone/>
            </a:pPr>
            <a:r>
              <a:rPr lang="fa-IR" smtClean="0"/>
              <a:t>براي محاسبه همبستگي بين متغيرها بايد محقق مقياس اندازه گيري را ملاحظه نمايد، زيرا باتوجه به مقياس اندازه گيري نوع روش بررسي و محاسبه همبستگي متفاوت است.</a:t>
            </a:r>
          </a:p>
          <a:p>
            <a:pPr algn="just" rtl="1">
              <a:buFont typeface="Wingdings" pitchFamily="2" charset="2"/>
              <a:buNone/>
            </a:pPr>
            <a:endParaRPr lang="fa-IR" smtClean="0"/>
          </a:p>
          <a:p>
            <a:pPr algn="just" rtl="1">
              <a:buFont typeface="Wingdings" pitchFamily="2" charset="2"/>
              <a:buNone/>
            </a:pPr>
            <a:r>
              <a:rPr lang="fa-IR" smtClean="0"/>
              <a:t>هر يک از مقياسهاي اسمي ، رتبه اي ، نسبي و فاصله اي روش محاسبه همبستگي خاص خود را دارند.</a:t>
            </a:r>
            <a:endParaRPr lang="en-US" smtClean="0"/>
          </a:p>
        </p:txBody>
      </p:sp>
    </p:spTree>
  </p:cSld>
  <p:clrMapOvr>
    <a:masterClrMapping/>
  </p:clrMapOvr>
  <p:transition/>
  <p:timing>
    <p:tnLst>
      <p:par>
        <p:cTn id="1" dur="indefinite" restart="never" nodeType="tmRoot"/>
      </p:par>
    </p:tnLst>
  </p:timing>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روشهاي محاسبه همبستگي</a:t>
            </a:r>
            <a:endParaRPr lang="en-US" dirty="0" smtClean="0">
              <a:solidFill>
                <a:schemeClr val="accent1">
                  <a:tint val="3000"/>
                  <a:alpha val="95000"/>
                </a:schemeClr>
              </a:solidFill>
            </a:endParaRPr>
          </a:p>
        </p:txBody>
      </p:sp>
      <p:sp>
        <p:nvSpPr>
          <p:cNvPr id="5124" name="Rectangle 3"/>
          <p:cNvSpPr>
            <a:spLocks noGrp="1" noChangeArrowheads="1"/>
          </p:cNvSpPr>
          <p:nvPr>
            <p:ph idx="1"/>
          </p:nvPr>
        </p:nvSpPr>
        <p:spPr/>
        <p:txBody>
          <a:bodyPr/>
          <a:lstStyle/>
          <a:p>
            <a:pPr algn="just" rtl="1">
              <a:buFont typeface="Wingdings" pitchFamily="2" charset="2"/>
              <a:buNone/>
            </a:pPr>
            <a:endParaRPr lang="fa-IR" smtClean="0"/>
          </a:p>
          <a:p>
            <a:pPr algn="just" rtl="1">
              <a:buFont typeface="Wingdings" pitchFamily="2" charset="2"/>
              <a:buNone/>
            </a:pPr>
            <a:r>
              <a:rPr lang="fa-IR" smtClean="0"/>
              <a:t>الف- آزمون همبستگي پيرسون</a:t>
            </a:r>
          </a:p>
          <a:p>
            <a:pPr algn="just" rtl="1">
              <a:buFont typeface="Wingdings" pitchFamily="2" charset="2"/>
              <a:buNone/>
            </a:pPr>
            <a:r>
              <a:rPr lang="fa-IR" smtClean="0"/>
              <a:t>ب- آزمون رو يا ضريب همبستگي اسپيرمن</a:t>
            </a:r>
          </a:p>
          <a:p>
            <a:pPr algn="just" rtl="1">
              <a:buFont typeface="Wingdings" pitchFamily="2" charset="2"/>
              <a:buNone/>
            </a:pPr>
            <a:r>
              <a:rPr lang="fa-IR" smtClean="0"/>
              <a:t>ج- آزمون يا ضريب همبستگي في</a:t>
            </a:r>
          </a:p>
          <a:p>
            <a:pPr algn="just" rtl="1">
              <a:buFont typeface="Wingdings" pitchFamily="2" charset="2"/>
              <a:buNone/>
            </a:pPr>
            <a:endParaRPr lang="fa-IR" smtClean="0"/>
          </a:p>
          <a:p>
            <a:pPr algn="just" rtl="1">
              <a:buFont typeface="Wingdings" pitchFamily="2" charset="2"/>
              <a:buNone/>
            </a:pPr>
            <a:endParaRPr lang="en-US" smtClean="0"/>
          </a:p>
        </p:txBody>
      </p:sp>
      <p:sp>
        <p:nvSpPr>
          <p:cNvPr id="5125" name="Rectangle 4"/>
          <p:cNvSpPr>
            <a:spLocks noChangeArrowheads="1"/>
          </p:cNvSpPr>
          <p:nvPr/>
        </p:nvSpPr>
        <p:spPr bwMode="auto">
          <a:xfrm>
            <a:off x="0" y="3352800"/>
            <a:ext cx="9144000" cy="0"/>
          </a:xfrm>
          <a:prstGeom prst="rect">
            <a:avLst/>
          </a:prstGeom>
          <a:noFill/>
          <a:ln w="9525">
            <a:noFill/>
            <a:miter lim="800000"/>
            <a:headEnd/>
            <a:tailEnd/>
          </a:ln>
        </p:spPr>
        <p:txBody>
          <a:bodyPr wrap="none" anchor="ctr">
            <a:spAutoFit/>
          </a:bodyPr>
          <a:lstStyle/>
          <a:p>
            <a:endParaRPr lang="en-US"/>
          </a:p>
        </p:txBody>
      </p:sp>
      <p:graphicFrame>
        <p:nvGraphicFramePr>
          <p:cNvPr id="5122" name="Object 5"/>
          <p:cNvGraphicFramePr>
            <a:graphicFrameLocks noChangeAspect="1"/>
          </p:cNvGraphicFramePr>
          <p:nvPr/>
        </p:nvGraphicFramePr>
        <p:xfrm>
          <a:off x="3492500" y="3429000"/>
          <a:ext cx="503238" cy="473075"/>
        </p:xfrm>
        <a:graphic>
          <a:graphicData uri="http://schemas.openxmlformats.org/presentationml/2006/ole">
            <p:oleObj spid="_x0000_s5122" name="Equation" r:id="rId3" imgW="164957" imgH="152268" progId="Equation.3">
              <p:embed/>
            </p:oleObj>
          </a:graphicData>
        </a:graphic>
      </p:graphicFrame>
    </p:spTree>
  </p:cSld>
  <p:clrMapOvr>
    <a:masterClrMapping/>
  </p:clrMapOvr>
  <p:transition/>
  <p:timing>
    <p:tnLst>
      <p:par>
        <p:cTn id="1" dur="indefinite" restart="never" nodeType="tmRoot"/>
      </p:par>
    </p:tnLst>
  </p:timing>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ChangeArrowheads="1"/>
          </p:cNvSpPr>
          <p:nvPr>
            <p:ph idx="1"/>
          </p:nvPr>
        </p:nvSpPr>
        <p:spPr>
          <a:xfrm>
            <a:off x="457200" y="476250"/>
            <a:ext cx="8229600" cy="5649913"/>
          </a:xfrm>
        </p:spPr>
        <p:txBody>
          <a:bodyPr/>
          <a:lstStyle/>
          <a:p>
            <a:pPr algn="justLow" rtl="1">
              <a:buFont typeface="Wingdings" pitchFamily="2" charset="2"/>
              <a:buNone/>
            </a:pPr>
            <a:endParaRPr lang="fa-IR" smtClean="0"/>
          </a:p>
          <a:p>
            <a:pPr algn="justLow" rtl="1">
              <a:buFont typeface="Wingdings" pitchFamily="2" charset="2"/>
              <a:buNone/>
            </a:pPr>
            <a:r>
              <a:rPr lang="fa-IR" smtClean="0"/>
              <a:t>آزمون پيرسون        </a:t>
            </a:r>
            <a:r>
              <a:rPr lang="fa-IR" sz="2400" smtClean="0"/>
              <a:t>متغيرهاي داراي اندازه هاي فاصله اي و نسبي</a:t>
            </a:r>
          </a:p>
          <a:p>
            <a:pPr algn="justLow" rtl="1">
              <a:buFont typeface="Wingdings" pitchFamily="2" charset="2"/>
              <a:buNone/>
            </a:pPr>
            <a:endParaRPr lang="fa-IR" sz="2400" smtClean="0"/>
          </a:p>
          <a:p>
            <a:pPr algn="justLow" rtl="1">
              <a:buFont typeface="Wingdings" pitchFamily="2" charset="2"/>
              <a:buNone/>
            </a:pPr>
            <a:r>
              <a:rPr lang="fa-IR" smtClean="0"/>
              <a:t>آزمون اسپيرمن        </a:t>
            </a:r>
            <a:r>
              <a:rPr lang="fa-IR" sz="2400" smtClean="0"/>
              <a:t>داده ها از نوع رتبه اي</a:t>
            </a:r>
          </a:p>
          <a:p>
            <a:pPr algn="justLow" rtl="1">
              <a:buFont typeface="Wingdings" pitchFamily="2" charset="2"/>
              <a:buNone/>
            </a:pPr>
            <a:endParaRPr lang="fa-IR" sz="2400" smtClean="0"/>
          </a:p>
          <a:p>
            <a:pPr algn="justLow" rtl="1">
              <a:buFont typeface="Wingdings" pitchFamily="2" charset="2"/>
              <a:buNone/>
            </a:pPr>
            <a:r>
              <a:rPr lang="fa-IR" smtClean="0"/>
              <a:t>آزمون في             </a:t>
            </a:r>
            <a:r>
              <a:rPr lang="fa-IR" sz="2400" smtClean="0"/>
              <a:t>داده ها از نوع اسمي يا کيفي و ارزشي</a:t>
            </a:r>
            <a:endParaRPr lang="en-US" sz="2400" smtClean="0"/>
          </a:p>
        </p:txBody>
      </p:sp>
      <p:sp>
        <p:nvSpPr>
          <p:cNvPr id="285699" name="Line 3"/>
          <p:cNvSpPr>
            <a:spLocks noChangeShapeType="1"/>
          </p:cNvSpPr>
          <p:nvPr/>
        </p:nvSpPr>
        <p:spPr bwMode="auto">
          <a:xfrm flipH="1">
            <a:off x="5724525" y="1412875"/>
            <a:ext cx="792163" cy="0"/>
          </a:xfrm>
          <a:prstGeom prst="line">
            <a:avLst/>
          </a:prstGeom>
          <a:noFill/>
          <a:ln w="9525">
            <a:solidFill>
              <a:srgbClr val="FFCCFF"/>
            </a:solidFill>
            <a:round/>
            <a:headEnd/>
            <a:tailEnd type="triangle" w="med" len="med"/>
          </a:ln>
        </p:spPr>
        <p:txBody>
          <a:bodyPr/>
          <a:lstStyle/>
          <a:p>
            <a:endParaRPr lang="en-US"/>
          </a:p>
        </p:txBody>
      </p:sp>
      <p:sp>
        <p:nvSpPr>
          <p:cNvPr id="285700" name="Line 4"/>
          <p:cNvSpPr>
            <a:spLocks noChangeShapeType="1"/>
          </p:cNvSpPr>
          <p:nvPr/>
        </p:nvSpPr>
        <p:spPr bwMode="auto">
          <a:xfrm flipH="1">
            <a:off x="5651500" y="2420938"/>
            <a:ext cx="792163" cy="0"/>
          </a:xfrm>
          <a:prstGeom prst="line">
            <a:avLst/>
          </a:prstGeom>
          <a:noFill/>
          <a:ln w="9525">
            <a:solidFill>
              <a:srgbClr val="FFCCFF"/>
            </a:solidFill>
            <a:round/>
            <a:headEnd/>
            <a:tailEnd type="triangle" w="med" len="med"/>
          </a:ln>
        </p:spPr>
        <p:txBody>
          <a:bodyPr/>
          <a:lstStyle/>
          <a:p>
            <a:endParaRPr lang="en-US"/>
          </a:p>
        </p:txBody>
      </p:sp>
      <p:sp>
        <p:nvSpPr>
          <p:cNvPr id="285701" name="Line 5"/>
          <p:cNvSpPr>
            <a:spLocks noChangeShapeType="1"/>
          </p:cNvSpPr>
          <p:nvPr/>
        </p:nvSpPr>
        <p:spPr bwMode="auto">
          <a:xfrm flipH="1">
            <a:off x="5867400" y="3500438"/>
            <a:ext cx="1225550" cy="0"/>
          </a:xfrm>
          <a:prstGeom prst="line">
            <a:avLst/>
          </a:prstGeom>
          <a:noFill/>
          <a:ln w="9525">
            <a:solidFill>
              <a:srgbClr val="FFCCFF"/>
            </a:solidFill>
            <a:round/>
            <a:headEnd/>
            <a:tailEnd type="triangle" w="med" len="med"/>
          </a:ln>
        </p:spPr>
        <p:txBody>
          <a:bodyPr/>
          <a:lstStyle/>
          <a:p>
            <a:endParaRPr lang="en-US"/>
          </a:p>
        </p:txBody>
      </p:sp>
    </p:spTree>
  </p:cSld>
  <p:clrMapOvr>
    <a:masterClrMapping/>
  </p:clrMapOvr>
  <p:transition/>
  <p:timing>
    <p:tnLst>
      <p:par>
        <p:cTn id="1" dur="indefinite" restart="never" nodeType="tmRoot"/>
      </p:par>
    </p:tnLst>
  </p:timing>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محدوديتهاي آزمون خي 2</a:t>
            </a:r>
            <a:endParaRPr lang="en-US" dirty="0" smtClean="0">
              <a:solidFill>
                <a:schemeClr val="accent1">
                  <a:tint val="3000"/>
                  <a:alpha val="95000"/>
                </a:schemeClr>
              </a:solidFill>
            </a:endParaRPr>
          </a:p>
        </p:txBody>
      </p:sp>
      <p:sp>
        <p:nvSpPr>
          <p:cNvPr id="286723" name="Rectangle 3"/>
          <p:cNvSpPr>
            <a:spLocks noGrp="1" noChangeArrowheads="1"/>
          </p:cNvSpPr>
          <p:nvPr>
            <p:ph idx="1"/>
          </p:nvPr>
        </p:nvSpPr>
        <p:spPr/>
        <p:txBody>
          <a:bodyPr/>
          <a:lstStyle/>
          <a:p>
            <a:pPr algn="justLow" rtl="1">
              <a:buFont typeface="Wingdings" pitchFamily="2" charset="2"/>
              <a:buNone/>
            </a:pPr>
            <a:endParaRPr lang="fa-IR" smtClean="0"/>
          </a:p>
          <a:p>
            <a:pPr algn="justLow" rtl="1">
              <a:buFont typeface="Wingdings" pitchFamily="2" charset="2"/>
              <a:buNone/>
            </a:pPr>
            <a:r>
              <a:rPr lang="fa-IR" smtClean="0"/>
              <a:t>1. تنها در مورد اطلاعات مربوط به فراواني مي تواند مورد استفاده قرار گيرد و نه در مورد نمره ها.</a:t>
            </a:r>
          </a:p>
          <a:p>
            <a:pPr algn="justLow" rtl="1">
              <a:buFont typeface="Wingdings" pitchFamily="2" charset="2"/>
              <a:buNone/>
            </a:pPr>
            <a:r>
              <a:rPr lang="fa-IR" smtClean="0"/>
              <a:t>2. بايد رويدادها و اندازه گيريهاي فردي از يکديگر مستقل باشند، يعني اطلاعات پيوسته نباشند.</a:t>
            </a:r>
          </a:p>
          <a:p>
            <a:pPr algn="justLow" rtl="1">
              <a:buFont typeface="Wingdings" pitchFamily="2" charset="2"/>
              <a:buNone/>
            </a:pPr>
            <a:r>
              <a:rPr lang="fa-IR" smtClean="0"/>
              <a:t>3. بطور کلي هيچ فراواني موردانتظار نبايد از 5 کمتر باشد، مگرتحت شرايط خاص و آن اينکه از تصحيح استفاده شود.</a:t>
            </a:r>
            <a:endParaRPr lang="en-US" smtClean="0"/>
          </a:p>
        </p:txBody>
      </p:sp>
    </p:spTree>
  </p:cSld>
  <p:clrMapOvr>
    <a:masterClrMapping/>
  </p:clrMapOvr>
  <p:transition/>
  <p:timing>
    <p:tnLst>
      <p:par>
        <p:cTn id="1" dur="indefinite" restart="never" nodeType="tmRoot"/>
      </p:par>
    </p:tnLst>
  </p:timing>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رگرسيون</a:t>
            </a:r>
            <a:endParaRPr lang="en-US" dirty="0" smtClean="0">
              <a:solidFill>
                <a:schemeClr val="accent1">
                  <a:tint val="3000"/>
                  <a:alpha val="95000"/>
                </a:schemeClr>
              </a:solidFill>
            </a:endParaRPr>
          </a:p>
        </p:txBody>
      </p:sp>
      <p:sp>
        <p:nvSpPr>
          <p:cNvPr id="287747" name="Rectangle 3"/>
          <p:cNvSpPr>
            <a:spLocks noGrp="1" noChangeArrowheads="1"/>
          </p:cNvSpPr>
          <p:nvPr>
            <p:ph idx="1"/>
          </p:nvPr>
        </p:nvSpPr>
        <p:spPr/>
        <p:txBody>
          <a:bodyPr/>
          <a:lstStyle/>
          <a:p>
            <a:pPr algn="justLow" rtl="1">
              <a:lnSpc>
                <a:spcPct val="90000"/>
              </a:lnSpc>
              <a:buFont typeface="Wingdings" pitchFamily="2" charset="2"/>
              <a:buNone/>
            </a:pPr>
            <a:r>
              <a:rPr lang="fa-IR" smtClean="0"/>
              <a:t>کاربرد يک متغير براي عمل پيش بيني در خصوص متغير ديگر را رگرسيون مي گويند.</a:t>
            </a:r>
          </a:p>
          <a:p>
            <a:pPr algn="justLow" rtl="1">
              <a:lnSpc>
                <a:spcPct val="90000"/>
              </a:lnSpc>
              <a:buFont typeface="Wingdings" pitchFamily="2" charset="2"/>
              <a:buNone/>
            </a:pPr>
            <a:endParaRPr lang="fa-IR" smtClean="0"/>
          </a:p>
          <a:p>
            <a:pPr algn="justLow" rtl="1">
              <a:lnSpc>
                <a:spcPct val="90000"/>
              </a:lnSpc>
              <a:buFont typeface="Wingdings" pitchFamily="2" charset="2"/>
              <a:buNone/>
            </a:pPr>
            <a:r>
              <a:rPr lang="fa-IR" smtClean="0"/>
              <a:t>رگرسيون با کاربرد يک متغير دانسته و مشخص ، مقادير متغير غيرمشخص را پيش بيني مي کند؛ </a:t>
            </a:r>
          </a:p>
          <a:p>
            <a:pPr algn="justLow" rtl="1">
              <a:lnSpc>
                <a:spcPct val="90000"/>
              </a:lnSpc>
              <a:buFont typeface="Wingdings" pitchFamily="2" charset="2"/>
              <a:buNone/>
            </a:pPr>
            <a:r>
              <a:rPr lang="fa-IR" smtClean="0"/>
              <a:t>ميزان تغيير يک متغير بر اثر متغير ديگر را ضريب رگرسيون نيز مي نامند که عبارتست از ميزان تغييري که در متغير وابسته بر اثر يک واحد تغيير در متغير مستقل بروز مي کند.</a:t>
            </a:r>
            <a:endParaRPr lang="en-US" smtClean="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a:xfrm>
            <a:off x="755650" y="333375"/>
            <a:ext cx="7772400" cy="1008063"/>
          </a:xfrm>
        </p:spPr>
        <p:txBody>
          <a:bodyPr/>
          <a:lstStyle/>
          <a:p>
            <a:r>
              <a:rPr lang="fa-IR" smtClean="0"/>
              <a:t>مفاهيم کليدي</a:t>
            </a:r>
            <a:endParaRPr lang="en-US" smtClean="0"/>
          </a:p>
        </p:txBody>
      </p:sp>
      <p:sp>
        <p:nvSpPr>
          <p:cNvPr id="35843" name="Rectangle 3"/>
          <p:cNvSpPr>
            <a:spLocks noGrp="1" noChangeArrowheads="1"/>
          </p:cNvSpPr>
          <p:nvPr>
            <p:ph type="subTitle" idx="1"/>
          </p:nvPr>
        </p:nvSpPr>
        <p:spPr>
          <a:xfrm>
            <a:off x="611188" y="1341438"/>
            <a:ext cx="7993062" cy="4895850"/>
          </a:xfrm>
        </p:spPr>
        <p:txBody>
          <a:bodyPr rtlCol="0">
            <a:normAutofit/>
          </a:bodyPr>
          <a:lstStyle/>
          <a:p>
            <a:pPr fontAlgn="auto">
              <a:lnSpc>
                <a:spcPct val="140000"/>
              </a:lnSpc>
              <a:spcAft>
                <a:spcPts val="0"/>
              </a:spcAft>
              <a:buFont typeface="Arial" pitchFamily="34" charset="0"/>
              <a:buNone/>
              <a:defRPr/>
            </a:pPr>
            <a:r>
              <a:rPr lang="fa-IR" smtClean="0"/>
              <a:t>در تحقيقات علمي مفاهيمي وجود دارد که محقق بايد با آنها آشنا باشد.در قسمتهاي بعدي يه بيان تعدادي از اين مفاهيم مي پردازيم از جمله مفهوم علم,علوم انساني,نظريه,قانون علمي,استدلال ,انواع متغير و ...</a:t>
            </a:r>
          </a:p>
          <a:p>
            <a:pPr algn="r" fontAlgn="auto">
              <a:spcAft>
                <a:spcPts val="0"/>
              </a:spcAft>
              <a:buFont typeface="Arial" pitchFamily="34" charset="0"/>
              <a:buNone/>
              <a:defRPr/>
            </a:pPr>
            <a:endParaRPr lang="en-US" smtClean="0"/>
          </a:p>
        </p:txBody>
      </p:sp>
    </p:spTree>
  </p:cSld>
  <p:clrMapOvr>
    <a:masterClrMapping/>
  </p:clrMapOvr>
  <p:transition/>
  <p:timing>
    <p:tnLst>
      <p:par>
        <p:cTn id="1" dur="indefinite" restart="never" nodeType="tmRoot"/>
      </p:par>
    </p:tnLst>
  </p:timing>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Rot="1" noChangeArrowheads="1"/>
          </p:cNvSpPr>
          <p:nvPr>
            <p:ph type="title"/>
          </p:nvPr>
        </p:nvSpPr>
        <p:spPr/>
        <p:txBody>
          <a:bodyPr rtlCol="0">
            <a:normAutofit/>
          </a:bodyPr>
          <a:lstStyle/>
          <a:p>
            <a:pPr fontAlgn="auto">
              <a:spcAft>
                <a:spcPts val="0"/>
              </a:spcAft>
              <a:defRPr/>
            </a:pPr>
            <a:r>
              <a:rPr lang="en-US" smtClean="0">
                <a:solidFill>
                  <a:schemeClr val="accent1">
                    <a:tint val="3000"/>
                    <a:alpha val="95000"/>
                  </a:schemeClr>
                </a:solidFill>
              </a:rPr>
              <a:t>T </a:t>
            </a:r>
            <a:r>
              <a:rPr lang="fa-IR" smtClean="0">
                <a:solidFill>
                  <a:schemeClr val="accent1">
                    <a:tint val="3000"/>
                    <a:alpha val="95000"/>
                  </a:schemeClr>
                </a:solidFill>
              </a:rPr>
              <a:t>آزمون</a:t>
            </a:r>
            <a:endParaRPr lang="en-US" smtClean="0">
              <a:solidFill>
                <a:schemeClr val="accent1">
                  <a:tint val="3000"/>
                  <a:alpha val="95000"/>
                </a:schemeClr>
              </a:solidFill>
            </a:endParaRPr>
          </a:p>
        </p:txBody>
      </p:sp>
      <p:sp>
        <p:nvSpPr>
          <p:cNvPr id="288771" name="Rectangle 3"/>
          <p:cNvSpPr>
            <a:spLocks noGrp="1" noChangeArrowheads="1"/>
          </p:cNvSpPr>
          <p:nvPr>
            <p:ph idx="1"/>
          </p:nvPr>
        </p:nvSpPr>
        <p:spPr/>
        <p:txBody>
          <a:bodyPr/>
          <a:lstStyle/>
          <a:p>
            <a:pPr algn="just" rtl="1">
              <a:buFont typeface="Wingdings" pitchFamily="2" charset="2"/>
              <a:buNone/>
            </a:pPr>
            <a:r>
              <a:rPr lang="fa-IR" smtClean="0"/>
              <a:t>از آزمون </a:t>
            </a:r>
            <a:r>
              <a:rPr lang="en-US" smtClean="0"/>
              <a:t>T</a:t>
            </a:r>
            <a:r>
              <a:rPr lang="fa-IR" smtClean="0"/>
              <a:t> براي مقايسه و تشخيص تفاوت و رابطه علي استفاده مي شود.</a:t>
            </a:r>
          </a:p>
          <a:p>
            <a:pPr algn="just" rtl="1">
              <a:buFont typeface="Wingdings" pitchFamily="2" charset="2"/>
              <a:buNone/>
            </a:pPr>
            <a:endParaRPr lang="fa-IR" smtClean="0"/>
          </a:p>
          <a:p>
            <a:pPr algn="just" rtl="1">
              <a:buFont typeface="Wingdings" pitchFamily="2" charset="2"/>
              <a:buNone/>
            </a:pPr>
            <a:r>
              <a:rPr lang="fa-IR" b="1" smtClean="0"/>
              <a:t>موارد کاربري آزمون </a:t>
            </a:r>
            <a:r>
              <a:rPr lang="en-US" b="1" smtClean="0"/>
              <a:t>T</a:t>
            </a:r>
            <a:r>
              <a:rPr lang="fa-IR" b="1" smtClean="0"/>
              <a:t> :</a:t>
            </a:r>
          </a:p>
          <a:p>
            <a:pPr algn="just" rtl="1">
              <a:buFont typeface="Wingdings" pitchFamily="2" charset="2"/>
              <a:buNone/>
            </a:pPr>
            <a:r>
              <a:rPr lang="fa-IR" smtClean="0"/>
              <a:t>الف-</a:t>
            </a:r>
            <a:r>
              <a:rPr lang="fa-IR" b="1" smtClean="0"/>
              <a:t> </a:t>
            </a:r>
            <a:r>
              <a:rPr lang="fa-IR" smtClean="0"/>
              <a:t>آزمون فرض درباره ميانگين جامعه</a:t>
            </a:r>
          </a:p>
          <a:p>
            <a:pPr algn="just" rtl="1">
              <a:buFont typeface="Wingdings" pitchFamily="2" charset="2"/>
              <a:buNone/>
            </a:pPr>
            <a:r>
              <a:rPr lang="fa-IR" smtClean="0"/>
              <a:t>ب- آزمون </a:t>
            </a:r>
            <a:r>
              <a:rPr lang="en-US" smtClean="0"/>
              <a:t>T</a:t>
            </a:r>
            <a:r>
              <a:rPr lang="fa-IR" smtClean="0"/>
              <a:t> براي مقايسه ميانگينهاي دو گروه مستقل</a:t>
            </a:r>
          </a:p>
          <a:p>
            <a:pPr algn="just" rtl="1">
              <a:buFont typeface="Wingdings" pitchFamily="2" charset="2"/>
              <a:buNone/>
            </a:pPr>
            <a:r>
              <a:rPr lang="fa-IR" smtClean="0"/>
              <a:t>ج- آزمون </a:t>
            </a:r>
            <a:r>
              <a:rPr lang="en-US" smtClean="0"/>
              <a:t>T</a:t>
            </a:r>
            <a:r>
              <a:rPr lang="fa-IR" smtClean="0"/>
              <a:t> براي گروههاي همبسته</a:t>
            </a:r>
            <a:endParaRPr lang="en-US" b="1" smtClean="0"/>
          </a:p>
        </p:txBody>
      </p:sp>
    </p:spTree>
  </p:cSld>
  <p:clrMapOvr>
    <a:masterClrMapping/>
  </p:clrMapOvr>
  <p:transition/>
  <p:timing>
    <p:tnLst>
      <p:par>
        <p:cTn id="1" dur="indefinite" restart="never" nodeType="tmRoot"/>
      </p:par>
    </p:tnLst>
  </p:timing>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Rot="1" noChangeArrowheads="1"/>
          </p:cNvSpPr>
          <p:nvPr>
            <p:ph type="title"/>
          </p:nvPr>
        </p:nvSpPr>
        <p:spPr/>
        <p:txBody>
          <a:bodyPr rtlCol="0">
            <a:normAutofit/>
          </a:bodyPr>
          <a:lstStyle/>
          <a:p>
            <a:pPr fontAlgn="auto">
              <a:spcAft>
                <a:spcPts val="0"/>
              </a:spcAft>
              <a:defRPr/>
            </a:pPr>
            <a:r>
              <a:rPr lang="fa-IR" sz="2800" dirty="0" smtClean="0">
                <a:solidFill>
                  <a:schemeClr val="accent1">
                    <a:tint val="3000"/>
                    <a:alpha val="95000"/>
                  </a:schemeClr>
                </a:solidFill>
              </a:rPr>
              <a:t>در </a:t>
            </a:r>
            <a:r>
              <a:rPr lang="fa-IR" sz="2400" dirty="0" smtClean="0">
                <a:solidFill>
                  <a:schemeClr val="accent1">
                    <a:tint val="3000"/>
                    <a:alpha val="95000"/>
                  </a:schemeClr>
                </a:solidFill>
              </a:rPr>
              <a:t>اختيار محقق قرار ميدهد :</a:t>
            </a:r>
            <a:r>
              <a:rPr lang="en-US" sz="2400" dirty="0" smtClean="0">
                <a:solidFill>
                  <a:schemeClr val="accent1">
                    <a:tint val="3000"/>
                    <a:alpha val="95000"/>
                  </a:schemeClr>
                </a:solidFill>
              </a:rPr>
              <a:t>SPSS </a:t>
            </a:r>
            <a:r>
              <a:rPr lang="fa-IR" sz="2400" dirty="0" smtClean="0">
                <a:solidFill>
                  <a:schemeClr val="accent1">
                    <a:tint val="3000"/>
                    <a:alpha val="95000"/>
                  </a:schemeClr>
                </a:solidFill>
              </a:rPr>
              <a:t>داده هايي که رايانه بااستفاده از برنامه</a:t>
            </a:r>
            <a:r>
              <a:rPr lang="fa-IR" sz="4000" dirty="0" smtClean="0">
                <a:solidFill>
                  <a:schemeClr val="accent1">
                    <a:tint val="3000"/>
                    <a:alpha val="95000"/>
                  </a:schemeClr>
                </a:solidFill>
              </a:rPr>
              <a:t> </a:t>
            </a:r>
            <a:endParaRPr lang="en-US" sz="4000" dirty="0" smtClean="0">
              <a:solidFill>
                <a:schemeClr val="accent1">
                  <a:tint val="3000"/>
                  <a:alpha val="95000"/>
                </a:schemeClr>
              </a:solidFill>
            </a:endParaRPr>
          </a:p>
        </p:txBody>
      </p:sp>
      <p:sp>
        <p:nvSpPr>
          <p:cNvPr id="289795" name="Rectangle 3"/>
          <p:cNvSpPr>
            <a:spLocks noGrp="1" noChangeArrowheads="1"/>
          </p:cNvSpPr>
          <p:nvPr>
            <p:ph idx="1"/>
          </p:nvPr>
        </p:nvSpPr>
        <p:spPr/>
        <p:txBody>
          <a:bodyPr/>
          <a:lstStyle/>
          <a:p>
            <a:pPr>
              <a:buFont typeface="Wingdings" pitchFamily="2" charset="2"/>
              <a:buNone/>
            </a:pPr>
            <a:endParaRPr lang="fa-IR" smtClean="0"/>
          </a:p>
          <a:p>
            <a:pPr algn="just" rtl="1">
              <a:buFont typeface="Wingdings" pitchFamily="2" charset="2"/>
              <a:buNone/>
            </a:pPr>
            <a:r>
              <a:rPr lang="fa-IR" sz="2800" smtClean="0">
                <a:solidFill>
                  <a:srgbClr val="FFCCFF"/>
                </a:solidFill>
              </a:rPr>
              <a:t>1</a:t>
            </a:r>
            <a:r>
              <a:rPr lang="fa-IR" sz="2800" smtClean="0"/>
              <a:t>. فراواني مشاهده شده               </a:t>
            </a:r>
            <a:r>
              <a:rPr lang="fa-IR" sz="2800" smtClean="0">
                <a:solidFill>
                  <a:srgbClr val="FFCCFF"/>
                </a:solidFill>
              </a:rPr>
              <a:t> 7</a:t>
            </a:r>
            <a:r>
              <a:rPr lang="fa-IR" sz="2800" smtClean="0"/>
              <a:t>. درجه آزادي</a:t>
            </a:r>
          </a:p>
          <a:p>
            <a:pPr algn="just" rtl="1">
              <a:buFont typeface="Wingdings" pitchFamily="2" charset="2"/>
              <a:buNone/>
            </a:pPr>
            <a:r>
              <a:rPr lang="fa-IR" sz="2800" smtClean="0">
                <a:solidFill>
                  <a:srgbClr val="FFCCFF"/>
                </a:solidFill>
              </a:rPr>
              <a:t>2</a:t>
            </a:r>
            <a:r>
              <a:rPr lang="fa-IR" sz="2800" smtClean="0"/>
              <a:t>. فراواني مورد انتظار               </a:t>
            </a:r>
            <a:r>
              <a:rPr lang="fa-IR" sz="2800" smtClean="0">
                <a:solidFill>
                  <a:srgbClr val="FFCCFF"/>
                </a:solidFill>
              </a:rPr>
              <a:t>8</a:t>
            </a:r>
            <a:r>
              <a:rPr lang="fa-IR" sz="2800" smtClean="0"/>
              <a:t>. سطح معني داري</a:t>
            </a:r>
          </a:p>
          <a:p>
            <a:pPr algn="just" rtl="1">
              <a:buFont typeface="Wingdings" pitchFamily="2" charset="2"/>
              <a:buNone/>
            </a:pPr>
            <a:r>
              <a:rPr lang="fa-IR" sz="2800" smtClean="0">
                <a:solidFill>
                  <a:srgbClr val="FFCCFF"/>
                </a:solidFill>
              </a:rPr>
              <a:t>3</a:t>
            </a:r>
            <a:r>
              <a:rPr lang="fa-IR" sz="2800" smtClean="0"/>
              <a:t>. درصدهاي سطري                 </a:t>
            </a:r>
            <a:r>
              <a:rPr lang="fa-IR" sz="2800" smtClean="0">
                <a:solidFill>
                  <a:srgbClr val="FFCCFF"/>
                </a:solidFill>
              </a:rPr>
              <a:t> 9</a:t>
            </a:r>
            <a:r>
              <a:rPr lang="fa-IR" sz="2800" smtClean="0"/>
              <a:t>. حداقل فراواني مورد انتظار</a:t>
            </a:r>
          </a:p>
          <a:p>
            <a:pPr algn="just" rtl="1">
              <a:buFont typeface="Wingdings" pitchFamily="2" charset="2"/>
              <a:buNone/>
            </a:pPr>
            <a:r>
              <a:rPr lang="fa-IR" sz="2800" smtClean="0">
                <a:solidFill>
                  <a:srgbClr val="FFCCFF"/>
                </a:solidFill>
              </a:rPr>
              <a:t>4</a:t>
            </a:r>
            <a:r>
              <a:rPr lang="fa-IR" sz="2800" smtClean="0"/>
              <a:t>. درصدهاي ستوني                  </a:t>
            </a:r>
            <a:r>
              <a:rPr lang="fa-IR" sz="2800" smtClean="0">
                <a:solidFill>
                  <a:srgbClr val="FFCCFF"/>
                </a:solidFill>
              </a:rPr>
              <a:t>10</a:t>
            </a:r>
            <a:r>
              <a:rPr lang="fa-IR" sz="2800" smtClean="0"/>
              <a:t>. تعدادخانه هاي بامقاديرمورد</a:t>
            </a:r>
          </a:p>
          <a:p>
            <a:pPr algn="just" rtl="1">
              <a:buFont typeface="Wingdings" pitchFamily="2" charset="2"/>
              <a:buNone/>
            </a:pPr>
            <a:r>
              <a:rPr lang="fa-IR" sz="2800" smtClean="0">
                <a:solidFill>
                  <a:srgbClr val="FFCCFF"/>
                </a:solidFill>
              </a:rPr>
              <a:t>5</a:t>
            </a:r>
            <a:r>
              <a:rPr lang="fa-IR" sz="2800" smtClean="0"/>
              <a:t>. خي 2بدون تصحيح ييتس          انتظارکمتر از5مورد فراواني</a:t>
            </a:r>
          </a:p>
          <a:p>
            <a:pPr algn="just" rtl="1">
              <a:buFont typeface="Wingdings" pitchFamily="2" charset="2"/>
              <a:buNone/>
            </a:pPr>
            <a:r>
              <a:rPr lang="fa-IR" sz="2800" smtClean="0">
                <a:solidFill>
                  <a:srgbClr val="FFCCFF"/>
                </a:solidFill>
              </a:rPr>
              <a:t>6</a:t>
            </a:r>
            <a:r>
              <a:rPr lang="fa-IR" sz="2800" smtClean="0"/>
              <a:t>. خي 2 با تصحيح ييتس            </a:t>
            </a:r>
            <a:r>
              <a:rPr lang="fa-IR" sz="2800" smtClean="0">
                <a:solidFill>
                  <a:srgbClr val="FFCCFF"/>
                </a:solidFill>
              </a:rPr>
              <a:t>11</a:t>
            </a:r>
            <a:r>
              <a:rPr lang="fa-IR" sz="2800" smtClean="0"/>
              <a:t>. تعدادفراواني فاقد اطلاعات</a:t>
            </a:r>
            <a:endParaRPr lang="en-US" sz="2800" smtClean="0"/>
          </a:p>
        </p:txBody>
      </p:sp>
    </p:spTree>
  </p:cSld>
  <p:clrMapOvr>
    <a:masterClrMapping/>
  </p:clrMapOvr>
  <p:transition/>
  <p:timing>
    <p:tnLst>
      <p:par>
        <p:cTn id="1" dur="indefinite" restart="never" nodeType="tmRoot"/>
      </p:par>
    </p:tnLst>
  </p:timing>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Rot="1" noChangeArrowheads="1"/>
          </p:cNvSpPr>
          <p:nvPr>
            <p:ph type="title"/>
          </p:nvPr>
        </p:nvSpPr>
        <p:spPr/>
        <p:txBody>
          <a:bodyPr rtlCol="0">
            <a:normAutofit/>
          </a:bodyPr>
          <a:lstStyle/>
          <a:p>
            <a:pPr fontAlgn="auto">
              <a:spcAft>
                <a:spcPts val="0"/>
              </a:spcAft>
              <a:defRPr/>
            </a:pPr>
            <a:r>
              <a:rPr lang="en-US" dirty="0" smtClean="0">
                <a:solidFill>
                  <a:schemeClr val="accent1">
                    <a:tint val="3000"/>
                    <a:alpha val="95000"/>
                  </a:schemeClr>
                </a:solidFill>
              </a:rPr>
              <a:t>SPSS </a:t>
            </a:r>
            <a:r>
              <a:rPr lang="fa-IR" dirty="0" smtClean="0">
                <a:solidFill>
                  <a:schemeClr val="accent1">
                    <a:tint val="3000"/>
                    <a:alpha val="95000"/>
                  </a:schemeClr>
                </a:solidFill>
              </a:rPr>
              <a:t>قابليتهاي برنامه</a:t>
            </a:r>
            <a:endParaRPr lang="en-US" dirty="0" smtClean="0">
              <a:solidFill>
                <a:schemeClr val="accent1">
                  <a:tint val="3000"/>
                  <a:alpha val="95000"/>
                </a:schemeClr>
              </a:solidFill>
            </a:endParaRPr>
          </a:p>
        </p:txBody>
      </p:sp>
      <p:sp>
        <p:nvSpPr>
          <p:cNvPr id="290819" name="Rectangle 3"/>
          <p:cNvSpPr>
            <a:spLocks noGrp="1" noChangeArrowheads="1"/>
          </p:cNvSpPr>
          <p:nvPr>
            <p:ph idx="1"/>
          </p:nvPr>
        </p:nvSpPr>
        <p:spPr/>
        <p:txBody>
          <a:bodyPr/>
          <a:lstStyle/>
          <a:p>
            <a:pPr algn="just" rtl="1">
              <a:buFont typeface="Wingdings" pitchFamily="2" charset="2"/>
              <a:buNone/>
            </a:pPr>
            <a:endParaRPr lang="fa-IR" smtClean="0"/>
          </a:p>
          <a:p>
            <a:pPr algn="just" rtl="1">
              <a:buFontTx/>
              <a:buChar char="-"/>
            </a:pPr>
            <a:r>
              <a:rPr lang="fa-IR" smtClean="0"/>
              <a:t>تهيه جداول توزيع فراواني و تهيه ليست داده ها</a:t>
            </a:r>
          </a:p>
          <a:p>
            <a:pPr algn="just" rtl="1">
              <a:buFontTx/>
              <a:buChar char="-"/>
            </a:pPr>
            <a:r>
              <a:rPr lang="fa-IR" smtClean="0"/>
              <a:t>تهيه جداول تقاطعي و دوبعدي و چند بعدي</a:t>
            </a:r>
          </a:p>
          <a:p>
            <a:pPr algn="just" rtl="1">
              <a:buFontTx/>
              <a:buChar char="-"/>
            </a:pPr>
            <a:r>
              <a:rPr lang="fa-IR" smtClean="0"/>
              <a:t>انجام بررسيهاي آمار توصيفي</a:t>
            </a:r>
          </a:p>
          <a:p>
            <a:pPr algn="just" rtl="1">
              <a:buFontTx/>
              <a:buChar char="-"/>
            </a:pPr>
            <a:r>
              <a:rPr lang="fa-IR" smtClean="0"/>
              <a:t>انجام بررسيهاي آمار استنباطي </a:t>
            </a:r>
          </a:p>
          <a:p>
            <a:pPr algn="just" rtl="1">
              <a:buFontTx/>
              <a:buChar char="-"/>
            </a:pPr>
            <a:r>
              <a:rPr lang="fa-IR" smtClean="0"/>
              <a:t>محاسبات رياضي</a:t>
            </a:r>
          </a:p>
          <a:p>
            <a:pPr algn="just" rtl="1">
              <a:buFontTx/>
              <a:buChar char="-"/>
            </a:pPr>
            <a:r>
              <a:rPr lang="fa-IR" smtClean="0"/>
              <a:t>تغيير، اصلاح ، جابه جايي و مرتب کردن داده ها</a:t>
            </a:r>
            <a:endParaRPr lang="en-US" smtClean="0"/>
          </a:p>
        </p:txBody>
      </p:sp>
    </p:spTree>
  </p:cSld>
  <p:clrMapOvr>
    <a:masterClrMapping/>
  </p:clrMapOvr>
  <p:transition/>
  <p:timing>
    <p:tnLst>
      <p:par>
        <p:cTn id="1" dur="indefinite" restart="never" nodeType="tmRoot"/>
      </p:par>
    </p:tnLst>
  </p:timing>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Rot="1" noChangeArrowheads="1"/>
          </p:cNvSpPr>
          <p:nvPr>
            <p:ph type="title"/>
          </p:nvPr>
        </p:nvSpPr>
        <p:spPr>
          <a:xfrm>
            <a:off x="457200" y="274638"/>
            <a:ext cx="8229600" cy="1930400"/>
          </a:xfrm>
        </p:spPr>
        <p:txBody>
          <a:bodyPr rtlCol="0">
            <a:normAutofit/>
          </a:bodyPr>
          <a:lstStyle/>
          <a:p>
            <a:pPr fontAlgn="auto">
              <a:spcAft>
                <a:spcPts val="0"/>
              </a:spcAft>
              <a:defRPr/>
            </a:pPr>
            <a:r>
              <a:rPr lang="fa-IR" sz="4800" smtClean="0">
                <a:solidFill>
                  <a:schemeClr val="accent1">
                    <a:tint val="3000"/>
                    <a:alpha val="95000"/>
                  </a:schemeClr>
                </a:solidFill>
              </a:rPr>
              <a:t>فصل دهم</a:t>
            </a:r>
            <a:endParaRPr lang="en-US" sz="4800" smtClean="0">
              <a:solidFill>
                <a:schemeClr val="accent1">
                  <a:tint val="3000"/>
                  <a:alpha val="95000"/>
                </a:schemeClr>
              </a:solidFill>
            </a:endParaRPr>
          </a:p>
        </p:txBody>
      </p:sp>
      <p:sp>
        <p:nvSpPr>
          <p:cNvPr id="291843" name="Rectangle 3"/>
          <p:cNvSpPr>
            <a:spLocks noGrp="1" noChangeArrowheads="1"/>
          </p:cNvSpPr>
          <p:nvPr>
            <p:ph idx="1"/>
          </p:nvPr>
        </p:nvSpPr>
        <p:spPr>
          <a:xfrm>
            <a:off x="539750" y="2636838"/>
            <a:ext cx="8229600" cy="3489325"/>
          </a:xfrm>
        </p:spPr>
        <p:txBody>
          <a:bodyPr/>
          <a:lstStyle/>
          <a:p>
            <a:pPr algn="ctr">
              <a:buFont typeface="Wingdings" pitchFamily="2" charset="2"/>
              <a:buNone/>
            </a:pPr>
            <a:r>
              <a:rPr lang="fa-IR" sz="4000" smtClean="0"/>
              <a:t>تنظيم و تدوين گزارش تحقيق</a:t>
            </a:r>
            <a:endParaRPr lang="en-US" sz="4000" smtClean="0"/>
          </a:p>
        </p:txBody>
      </p:sp>
    </p:spTree>
  </p:cSld>
  <p:clrMapOvr>
    <a:masterClrMapping/>
  </p:clrMapOvr>
  <p:transition/>
  <p:timing>
    <p:tnLst>
      <p:par>
        <p:cTn id="1" dur="indefinite" restart="never" nodeType="tmRoot"/>
      </p:par>
    </p:tnLst>
  </p:timing>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عناصر و ساختار گزارش تحقيق</a:t>
            </a:r>
            <a:endParaRPr lang="en-US" dirty="0" smtClean="0">
              <a:solidFill>
                <a:schemeClr val="accent1">
                  <a:tint val="3000"/>
                  <a:alpha val="95000"/>
                </a:schemeClr>
              </a:solidFill>
            </a:endParaRPr>
          </a:p>
        </p:txBody>
      </p:sp>
      <p:sp>
        <p:nvSpPr>
          <p:cNvPr id="292867" name="Rectangle 3"/>
          <p:cNvSpPr>
            <a:spLocks noGrp="1" noChangeArrowheads="1"/>
          </p:cNvSpPr>
          <p:nvPr>
            <p:ph idx="1"/>
          </p:nvPr>
        </p:nvSpPr>
        <p:spPr/>
        <p:txBody>
          <a:bodyPr/>
          <a:lstStyle/>
          <a:p>
            <a:pPr algn="justLow" rtl="1">
              <a:buFont typeface="Wingdings" pitchFamily="2" charset="2"/>
              <a:buNone/>
            </a:pPr>
            <a:r>
              <a:rPr lang="fa-IR" smtClean="0"/>
              <a:t>                               1) جلد</a:t>
            </a:r>
          </a:p>
          <a:p>
            <a:pPr algn="justLow" rtl="1">
              <a:buFont typeface="Wingdings" pitchFamily="2" charset="2"/>
              <a:buNone/>
            </a:pPr>
            <a:r>
              <a:rPr lang="fa-IR" smtClean="0"/>
              <a:t>                               2) صفحه بسم الله الرحمن الرحيم </a:t>
            </a:r>
          </a:p>
          <a:p>
            <a:pPr algn="justLow" rtl="1">
              <a:buFont typeface="Wingdings" pitchFamily="2" charset="2"/>
              <a:buNone/>
            </a:pPr>
            <a:r>
              <a:rPr lang="fa-IR" smtClean="0"/>
              <a:t>                               3) صفحه عنوان</a:t>
            </a:r>
          </a:p>
          <a:p>
            <a:pPr algn="justLow" rtl="1">
              <a:buFont typeface="Wingdings" pitchFamily="2" charset="2"/>
              <a:buNone/>
            </a:pPr>
            <a:r>
              <a:rPr lang="fa-IR" smtClean="0"/>
              <a:t>الف) عنصر مقدمات        4) صفحه تقديم وتشکر</a:t>
            </a:r>
          </a:p>
          <a:p>
            <a:pPr algn="justLow" rtl="1">
              <a:buFont typeface="Wingdings" pitchFamily="2" charset="2"/>
              <a:buNone/>
            </a:pPr>
            <a:r>
              <a:rPr lang="fa-IR" smtClean="0"/>
              <a:t>                               5) صفحه تأييدها</a:t>
            </a:r>
          </a:p>
          <a:p>
            <a:pPr algn="justLow" rtl="1">
              <a:buFont typeface="Wingdings" pitchFamily="2" charset="2"/>
              <a:buNone/>
            </a:pPr>
            <a:r>
              <a:rPr lang="fa-IR" smtClean="0"/>
              <a:t>                               6) پيشگفتار</a:t>
            </a:r>
          </a:p>
          <a:p>
            <a:pPr algn="justLow" rtl="1">
              <a:buFont typeface="Wingdings" pitchFamily="2" charset="2"/>
              <a:buNone/>
            </a:pPr>
            <a:r>
              <a:rPr lang="fa-IR" smtClean="0"/>
              <a:t>                               7) چکيده به زبان اصلي</a:t>
            </a:r>
            <a:endParaRPr lang="en-US" smtClean="0"/>
          </a:p>
        </p:txBody>
      </p:sp>
      <p:sp>
        <p:nvSpPr>
          <p:cNvPr id="292868" name="Line 4"/>
          <p:cNvSpPr>
            <a:spLocks noChangeShapeType="1"/>
          </p:cNvSpPr>
          <p:nvPr/>
        </p:nvSpPr>
        <p:spPr bwMode="auto">
          <a:xfrm flipH="1" flipV="1">
            <a:off x="5003800" y="1989138"/>
            <a:ext cx="863600" cy="1655762"/>
          </a:xfrm>
          <a:prstGeom prst="line">
            <a:avLst/>
          </a:prstGeom>
          <a:noFill/>
          <a:ln w="9525">
            <a:solidFill>
              <a:schemeClr val="tx1"/>
            </a:solidFill>
            <a:round/>
            <a:headEnd/>
            <a:tailEnd type="triangle" w="med" len="med"/>
          </a:ln>
        </p:spPr>
        <p:txBody>
          <a:bodyPr/>
          <a:lstStyle/>
          <a:p>
            <a:endParaRPr lang="en-US"/>
          </a:p>
        </p:txBody>
      </p:sp>
      <p:sp>
        <p:nvSpPr>
          <p:cNvPr id="292869" name="Line 5"/>
          <p:cNvSpPr>
            <a:spLocks noChangeShapeType="1"/>
          </p:cNvSpPr>
          <p:nvPr/>
        </p:nvSpPr>
        <p:spPr bwMode="auto">
          <a:xfrm flipH="1" flipV="1">
            <a:off x="4932363" y="2565400"/>
            <a:ext cx="935037" cy="1079500"/>
          </a:xfrm>
          <a:prstGeom prst="line">
            <a:avLst/>
          </a:prstGeom>
          <a:noFill/>
          <a:ln w="9525">
            <a:solidFill>
              <a:schemeClr val="tx1"/>
            </a:solidFill>
            <a:round/>
            <a:headEnd/>
            <a:tailEnd type="triangle" w="med" len="med"/>
          </a:ln>
        </p:spPr>
        <p:txBody>
          <a:bodyPr/>
          <a:lstStyle/>
          <a:p>
            <a:endParaRPr lang="en-US"/>
          </a:p>
        </p:txBody>
      </p:sp>
      <p:sp>
        <p:nvSpPr>
          <p:cNvPr id="292870" name="Line 6"/>
          <p:cNvSpPr>
            <a:spLocks noChangeShapeType="1"/>
          </p:cNvSpPr>
          <p:nvPr/>
        </p:nvSpPr>
        <p:spPr bwMode="auto">
          <a:xfrm flipH="1" flipV="1">
            <a:off x="4932363" y="3068638"/>
            <a:ext cx="935037" cy="576262"/>
          </a:xfrm>
          <a:prstGeom prst="line">
            <a:avLst/>
          </a:prstGeom>
          <a:noFill/>
          <a:ln w="9525">
            <a:solidFill>
              <a:schemeClr val="tx1"/>
            </a:solidFill>
            <a:round/>
            <a:headEnd/>
            <a:tailEnd type="triangle" w="med" len="med"/>
          </a:ln>
        </p:spPr>
        <p:txBody>
          <a:bodyPr/>
          <a:lstStyle/>
          <a:p>
            <a:endParaRPr lang="en-US"/>
          </a:p>
        </p:txBody>
      </p:sp>
      <p:sp>
        <p:nvSpPr>
          <p:cNvPr id="292871" name="Line 7"/>
          <p:cNvSpPr>
            <a:spLocks noChangeShapeType="1"/>
          </p:cNvSpPr>
          <p:nvPr/>
        </p:nvSpPr>
        <p:spPr bwMode="auto">
          <a:xfrm flipH="1" flipV="1">
            <a:off x="5076825" y="3573463"/>
            <a:ext cx="790575" cy="71437"/>
          </a:xfrm>
          <a:prstGeom prst="line">
            <a:avLst/>
          </a:prstGeom>
          <a:noFill/>
          <a:ln w="9525">
            <a:solidFill>
              <a:schemeClr val="tx1"/>
            </a:solidFill>
            <a:round/>
            <a:headEnd/>
            <a:tailEnd type="triangle" w="med" len="med"/>
          </a:ln>
        </p:spPr>
        <p:txBody>
          <a:bodyPr/>
          <a:lstStyle/>
          <a:p>
            <a:endParaRPr lang="en-US"/>
          </a:p>
        </p:txBody>
      </p:sp>
      <p:sp>
        <p:nvSpPr>
          <p:cNvPr id="292872" name="Line 8"/>
          <p:cNvSpPr>
            <a:spLocks noChangeShapeType="1"/>
          </p:cNvSpPr>
          <p:nvPr/>
        </p:nvSpPr>
        <p:spPr bwMode="auto">
          <a:xfrm flipH="1">
            <a:off x="5003800" y="3644900"/>
            <a:ext cx="863600" cy="431800"/>
          </a:xfrm>
          <a:prstGeom prst="line">
            <a:avLst/>
          </a:prstGeom>
          <a:noFill/>
          <a:ln w="9525">
            <a:solidFill>
              <a:schemeClr val="tx1"/>
            </a:solidFill>
            <a:round/>
            <a:headEnd/>
            <a:tailEnd type="triangle" w="med" len="med"/>
          </a:ln>
        </p:spPr>
        <p:txBody>
          <a:bodyPr/>
          <a:lstStyle/>
          <a:p>
            <a:endParaRPr lang="en-US"/>
          </a:p>
        </p:txBody>
      </p:sp>
      <p:sp>
        <p:nvSpPr>
          <p:cNvPr id="292873" name="Line 9"/>
          <p:cNvSpPr>
            <a:spLocks noChangeShapeType="1"/>
          </p:cNvSpPr>
          <p:nvPr/>
        </p:nvSpPr>
        <p:spPr bwMode="auto">
          <a:xfrm flipH="1">
            <a:off x="5003800" y="3644900"/>
            <a:ext cx="863600" cy="1079500"/>
          </a:xfrm>
          <a:prstGeom prst="line">
            <a:avLst/>
          </a:prstGeom>
          <a:noFill/>
          <a:ln w="9525">
            <a:solidFill>
              <a:schemeClr val="tx1"/>
            </a:solidFill>
            <a:round/>
            <a:headEnd/>
            <a:tailEnd type="triangle" w="med" len="med"/>
          </a:ln>
        </p:spPr>
        <p:txBody>
          <a:bodyPr/>
          <a:lstStyle/>
          <a:p>
            <a:endParaRPr lang="en-US"/>
          </a:p>
        </p:txBody>
      </p:sp>
      <p:sp>
        <p:nvSpPr>
          <p:cNvPr id="292874" name="Line 10"/>
          <p:cNvSpPr>
            <a:spLocks noChangeShapeType="1"/>
          </p:cNvSpPr>
          <p:nvPr/>
        </p:nvSpPr>
        <p:spPr bwMode="auto">
          <a:xfrm flipH="1">
            <a:off x="5003800" y="3716338"/>
            <a:ext cx="863600" cy="1512887"/>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p:timing>
    <p:tnLst>
      <p:par>
        <p:cTn id="1" dur="indefinite" restart="never" nodeType="tmRoot"/>
      </p:par>
    </p:tnLst>
  </p:timing>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ChangeArrowheads="1"/>
          </p:cNvSpPr>
          <p:nvPr>
            <p:ph idx="1"/>
          </p:nvPr>
        </p:nvSpPr>
        <p:spPr>
          <a:xfrm>
            <a:off x="457200" y="765175"/>
            <a:ext cx="8229600" cy="5360988"/>
          </a:xfrm>
        </p:spPr>
        <p:txBody>
          <a:bodyPr/>
          <a:lstStyle/>
          <a:p>
            <a:pPr algn="justLow" rtl="1">
              <a:buFont typeface="Wingdings" pitchFamily="2" charset="2"/>
              <a:buNone/>
            </a:pPr>
            <a:endParaRPr lang="fa-IR" smtClean="0"/>
          </a:p>
          <a:p>
            <a:pPr algn="justLow" rtl="1">
              <a:buFont typeface="Wingdings" pitchFamily="2" charset="2"/>
              <a:buNone/>
            </a:pPr>
            <a:endParaRPr lang="fa-IR" smtClean="0"/>
          </a:p>
          <a:p>
            <a:pPr algn="justLow" rtl="1">
              <a:buFont typeface="Wingdings" pitchFamily="2" charset="2"/>
              <a:buNone/>
            </a:pPr>
            <a:r>
              <a:rPr lang="fa-IR" smtClean="0"/>
              <a:t>                                     1. عنصر فهرستها                                     </a:t>
            </a:r>
          </a:p>
          <a:p>
            <a:pPr algn="justLow" rtl="1">
              <a:buFont typeface="Wingdings" pitchFamily="2" charset="2"/>
              <a:buNone/>
            </a:pPr>
            <a:r>
              <a:rPr lang="fa-IR" smtClean="0"/>
              <a:t>ب) عنصر فهرستها  </a:t>
            </a:r>
          </a:p>
          <a:p>
            <a:pPr algn="justLow" rtl="1">
              <a:buFont typeface="Wingdings" pitchFamily="2" charset="2"/>
              <a:buNone/>
            </a:pPr>
            <a:r>
              <a:rPr lang="fa-IR" smtClean="0"/>
              <a:t>                                     2. فهرست پيکرها</a:t>
            </a:r>
            <a:endParaRPr lang="fa-IR" sz="2800" smtClean="0"/>
          </a:p>
          <a:p>
            <a:pPr algn="justLow" rtl="1">
              <a:buFont typeface="Wingdings" pitchFamily="2" charset="2"/>
              <a:buNone/>
            </a:pPr>
            <a:r>
              <a:rPr lang="fa-IR" sz="2800" smtClean="0"/>
              <a:t>                                   ( جدولها،نمودارها،نقشه ها،عکسها)</a:t>
            </a:r>
            <a:r>
              <a:rPr lang="fa-IR" smtClean="0"/>
              <a:t>        </a:t>
            </a:r>
            <a:endParaRPr lang="en-US" smtClean="0"/>
          </a:p>
        </p:txBody>
      </p:sp>
      <p:sp>
        <p:nvSpPr>
          <p:cNvPr id="293891" name="Line 3"/>
          <p:cNvSpPr>
            <a:spLocks noChangeShapeType="1"/>
          </p:cNvSpPr>
          <p:nvPr/>
        </p:nvSpPr>
        <p:spPr bwMode="auto">
          <a:xfrm flipH="1" flipV="1">
            <a:off x="4284663" y="2276475"/>
            <a:ext cx="1655762" cy="576263"/>
          </a:xfrm>
          <a:prstGeom prst="line">
            <a:avLst/>
          </a:prstGeom>
          <a:noFill/>
          <a:ln w="9525">
            <a:solidFill>
              <a:schemeClr val="tx1"/>
            </a:solidFill>
            <a:round/>
            <a:headEnd/>
            <a:tailEnd type="triangle" w="med" len="med"/>
          </a:ln>
        </p:spPr>
        <p:txBody>
          <a:bodyPr/>
          <a:lstStyle/>
          <a:p>
            <a:endParaRPr lang="en-US"/>
          </a:p>
        </p:txBody>
      </p:sp>
      <p:sp>
        <p:nvSpPr>
          <p:cNvPr id="293892" name="Line 4"/>
          <p:cNvSpPr>
            <a:spLocks noChangeShapeType="1"/>
          </p:cNvSpPr>
          <p:nvPr/>
        </p:nvSpPr>
        <p:spPr bwMode="auto">
          <a:xfrm flipH="1">
            <a:off x="4284663" y="2852738"/>
            <a:ext cx="1655762" cy="504825"/>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p:timing>
    <p:tnLst>
      <p:par>
        <p:cTn id="1" dur="indefinite" restart="never" nodeType="tmRoot"/>
      </p:par>
    </p:tnLst>
  </p:timing>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idx="1"/>
          </p:nvPr>
        </p:nvSpPr>
        <p:spPr>
          <a:xfrm>
            <a:off x="457200" y="549275"/>
            <a:ext cx="8229600" cy="5576888"/>
          </a:xfrm>
        </p:spPr>
        <p:txBody>
          <a:bodyPr/>
          <a:lstStyle/>
          <a:p>
            <a:pPr algn="justLow" rtl="1">
              <a:buFont typeface="Wingdings" pitchFamily="2" charset="2"/>
              <a:buNone/>
            </a:pPr>
            <a:r>
              <a:rPr lang="fa-IR" smtClean="0"/>
              <a:t>                             </a:t>
            </a:r>
          </a:p>
          <a:p>
            <a:pPr algn="justLow" rtl="1">
              <a:buFont typeface="Wingdings" pitchFamily="2" charset="2"/>
              <a:buNone/>
            </a:pPr>
            <a:r>
              <a:rPr lang="fa-IR" smtClean="0"/>
              <a:t>                              1. مقدمه</a:t>
            </a:r>
          </a:p>
          <a:p>
            <a:pPr algn="justLow" rtl="1">
              <a:buFont typeface="Wingdings" pitchFamily="2" charset="2"/>
              <a:buNone/>
            </a:pPr>
            <a:r>
              <a:rPr lang="fa-IR" smtClean="0"/>
              <a:t>                              2. روش تحقيق</a:t>
            </a:r>
          </a:p>
          <a:p>
            <a:pPr algn="justLow" rtl="1">
              <a:buFont typeface="Wingdings" pitchFamily="2" charset="2"/>
              <a:buNone/>
            </a:pPr>
            <a:r>
              <a:rPr lang="fa-IR" smtClean="0"/>
              <a:t>                              3. ادبيات،مباحث نظري وسوابق         ج) عنصر متن           موضوع</a:t>
            </a:r>
          </a:p>
          <a:p>
            <a:pPr algn="justLow" rtl="1">
              <a:buFont typeface="Wingdings" pitchFamily="2" charset="2"/>
              <a:buNone/>
            </a:pPr>
            <a:r>
              <a:rPr lang="fa-IR" smtClean="0"/>
              <a:t>                              4. بيان داده ها و اطلاعات</a:t>
            </a:r>
          </a:p>
          <a:p>
            <a:pPr algn="justLow" rtl="1">
              <a:buFont typeface="Wingdings" pitchFamily="2" charset="2"/>
              <a:buNone/>
            </a:pPr>
            <a:r>
              <a:rPr lang="fa-IR" smtClean="0"/>
              <a:t>                              5. تجزيه و تحليل داده ها و استنتاج</a:t>
            </a:r>
          </a:p>
          <a:p>
            <a:pPr algn="justLow" rtl="1">
              <a:buFont typeface="Wingdings" pitchFamily="2" charset="2"/>
              <a:buNone/>
            </a:pPr>
            <a:r>
              <a:rPr lang="fa-IR" smtClean="0"/>
              <a:t>                              6. پيشنهادها</a:t>
            </a:r>
            <a:endParaRPr lang="en-US" smtClean="0"/>
          </a:p>
        </p:txBody>
      </p:sp>
      <p:sp>
        <p:nvSpPr>
          <p:cNvPr id="294915" name="Line 3"/>
          <p:cNvSpPr>
            <a:spLocks noChangeShapeType="1"/>
          </p:cNvSpPr>
          <p:nvPr/>
        </p:nvSpPr>
        <p:spPr bwMode="auto">
          <a:xfrm flipH="1" flipV="1">
            <a:off x="5076825" y="1557338"/>
            <a:ext cx="1150938" cy="1584325"/>
          </a:xfrm>
          <a:prstGeom prst="line">
            <a:avLst/>
          </a:prstGeom>
          <a:noFill/>
          <a:ln w="9525">
            <a:solidFill>
              <a:schemeClr val="tx1"/>
            </a:solidFill>
            <a:round/>
            <a:headEnd/>
            <a:tailEnd type="triangle" w="med" len="med"/>
          </a:ln>
        </p:spPr>
        <p:txBody>
          <a:bodyPr/>
          <a:lstStyle/>
          <a:p>
            <a:endParaRPr lang="en-US"/>
          </a:p>
        </p:txBody>
      </p:sp>
      <p:sp>
        <p:nvSpPr>
          <p:cNvPr id="294916" name="Line 4"/>
          <p:cNvSpPr>
            <a:spLocks noChangeShapeType="1"/>
          </p:cNvSpPr>
          <p:nvPr/>
        </p:nvSpPr>
        <p:spPr bwMode="auto">
          <a:xfrm flipH="1" flipV="1">
            <a:off x="5076825" y="2060575"/>
            <a:ext cx="1150938" cy="1081088"/>
          </a:xfrm>
          <a:prstGeom prst="line">
            <a:avLst/>
          </a:prstGeom>
          <a:noFill/>
          <a:ln w="9525">
            <a:solidFill>
              <a:schemeClr val="tx1"/>
            </a:solidFill>
            <a:round/>
            <a:headEnd/>
            <a:tailEnd type="triangle" w="med" len="med"/>
          </a:ln>
        </p:spPr>
        <p:txBody>
          <a:bodyPr/>
          <a:lstStyle/>
          <a:p>
            <a:endParaRPr lang="en-US"/>
          </a:p>
        </p:txBody>
      </p:sp>
      <p:sp>
        <p:nvSpPr>
          <p:cNvPr id="294917" name="Line 5"/>
          <p:cNvSpPr>
            <a:spLocks noChangeShapeType="1"/>
          </p:cNvSpPr>
          <p:nvPr/>
        </p:nvSpPr>
        <p:spPr bwMode="auto">
          <a:xfrm flipH="1" flipV="1">
            <a:off x="5148263" y="2636838"/>
            <a:ext cx="1079500" cy="504825"/>
          </a:xfrm>
          <a:prstGeom prst="line">
            <a:avLst/>
          </a:prstGeom>
          <a:noFill/>
          <a:ln w="9525">
            <a:solidFill>
              <a:schemeClr val="tx1"/>
            </a:solidFill>
            <a:round/>
            <a:headEnd/>
            <a:tailEnd type="triangle" w="med" len="med"/>
          </a:ln>
        </p:spPr>
        <p:txBody>
          <a:bodyPr/>
          <a:lstStyle/>
          <a:p>
            <a:endParaRPr lang="en-US"/>
          </a:p>
        </p:txBody>
      </p:sp>
      <p:sp>
        <p:nvSpPr>
          <p:cNvPr id="294918" name="Line 6"/>
          <p:cNvSpPr>
            <a:spLocks noChangeShapeType="1"/>
          </p:cNvSpPr>
          <p:nvPr/>
        </p:nvSpPr>
        <p:spPr bwMode="auto">
          <a:xfrm flipH="1">
            <a:off x="5148263" y="3141663"/>
            <a:ext cx="1079500" cy="431800"/>
          </a:xfrm>
          <a:prstGeom prst="line">
            <a:avLst/>
          </a:prstGeom>
          <a:noFill/>
          <a:ln w="9525">
            <a:solidFill>
              <a:schemeClr val="tx1"/>
            </a:solidFill>
            <a:round/>
            <a:headEnd/>
            <a:tailEnd type="triangle" w="med" len="med"/>
          </a:ln>
        </p:spPr>
        <p:txBody>
          <a:bodyPr/>
          <a:lstStyle/>
          <a:p>
            <a:endParaRPr lang="en-US"/>
          </a:p>
        </p:txBody>
      </p:sp>
      <p:sp>
        <p:nvSpPr>
          <p:cNvPr id="294919" name="Line 7"/>
          <p:cNvSpPr>
            <a:spLocks noChangeShapeType="1"/>
          </p:cNvSpPr>
          <p:nvPr/>
        </p:nvSpPr>
        <p:spPr bwMode="auto">
          <a:xfrm flipH="1">
            <a:off x="5148263" y="3141663"/>
            <a:ext cx="1079500" cy="1008062"/>
          </a:xfrm>
          <a:prstGeom prst="line">
            <a:avLst/>
          </a:prstGeom>
          <a:noFill/>
          <a:ln w="9525">
            <a:solidFill>
              <a:schemeClr val="tx1"/>
            </a:solidFill>
            <a:round/>
            <a:headEnd/>
            <a:tailEnd type="triangle" w="med" len="med"/>
          </a:ln>
        </p:spPr>
        <p:txBody>
          <a:bodyPr/>
          <a:lstStyle/>
          <a:p>
            <a:endParaRPr lang="en-US"/>
          </a:p>
        </p:txBody>
      </p:sp>
      <p:sp>
        <p:nvSpPr>
          <p:cNvPr id="294920" name="Line 8"/>
          <p:cNvSpPr>
            <a:spLocks noChangeShapeType="1"/>
          </p:cNvSpPr>
          <p:nvPr/>
        </p:nvSpPr>
        <p:spPr bwMode="auto">
          <a:xfrm flipH="1">
            <a:off x="5148263" y="3141663"/>
            <a:ext cx="1079500" cy="1582737"/>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p:timing>
    <p:tnLst>
      <p:par>
        <p:cTn id="1" dur="indefinite" restart="never" nodeType="tmRoot"/>
      </p:par>
    </p:tnLst>
  </p:timing>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ChangeArrowheads="1"/>
          </p:cNvSpPr>
          <p:nvPr>
            <p:ph idx="1"/>
          </p:nvPr>
        </p:nvSpPr>
        <p:spPr>
          <a:xfrm>
            <a:off x="457200" y="549275"/>
            <a:ext cx="8229600" cy="5576888"/>
          </a:xfrm>
        </p:spPr>
        <p:txBody>
          <a:bodyPr/>
          <a:lstStyle/>
          <a:p>
            <a:pPr algn="justLow" rtl="1">
              <a:buFont typeface="Wingdings" pitchFamily="2" charset="2"/>
              <a:buNone/>
            </a:pPr>
            <a:endParaRPr lang="fa-IR" smtClean="0"/>
          </a:p>
          <a:p>
            <a:pPr algn="justLow" rtl="1">
              <a:buFont typeface="Wingdings" pitchFamily="2" charset="2"/>
              <a:buNone/>
            </a:pPr>
            <a:endParaRPr lang="fa-IR" smtClean="0"/>
          </a:p>
          <a:p>
            <a:pPr algn="justLow" rtl="1">
              <a:buFont typeface="Wingdings" pitchFamily="2" charset="2"/>
              <a:buNone/>
            </a:pPr>
            <a:endParaRPr lang="fa-IR" smtClean="0"/>
          </a:p>
          <a:p>
            <a:pPr algn="justLow" rtl="1">
              <a:buFont typeface="Wingdings" pitchFamily="2" charset="2"/>
              <a:buNone/>
            </a:pPr>
            <a:r>
              <a:rPr lang="fa-IR" smtClean="0"/>
              <a:t>                                1. کتب (فارسي،عربي،لاتين)</a:t>
            </a:r>
          </a:p>
          <a:p>
            <a:pPr algn="justLow" rtl="1">
              <a:buFont typeface="Wingdings" pitchFamily="2" charset="2"/>
              <a:buNone/>
            </a:pPr>
            <a:r>
              <a:rPr lang="fa-IR" smtClean="0"/>
              <a:t>د) عنصر کتابنامه      </a:t>
            </a:r>
          </a:p>
          <a:p>
            <a:pPr algn="justLow" rtl="1">
              <a:buFont typeface="Wingdings" pitchFamily="2" charset="2"/>
              <a:buNone/>
            </a:pPr>
            <a:r>
              <a:rPr lang="fa-IR" smtClean="0"/>
              <a:t>                                2. مقالات(فارسي،عربي،لاتين)</a:t>
            </a:r>
          </a:p>
          <a:p>
            <a:pPr algn="justLow" rtl="1">
              <a:buFont typeface="Wingdings" pitchFamily="2" charset="2"/>
              <a:buNone/>
            </a:pPr>
            <a:r>
              <a:rPr lang="fa-IR" smtClean="0"/>
              <a:t>                                    </a:t>
            </a:r>
            <a:endParaRPr lang="en-US" smtClean="0"/>
          </a:p>
        </p:txBody>
      </p:sp>
      <p:sp>
        <p:nvSpPr>
          <p:cNvPr id="295939" name="Line 3"/>
          <p:cNvSpPr>
            <a:spLocks noChangeShapeType="1"/>
          </p:cNvSpPr>
          <p:nvPr/>
        </p:nvSpPr>
        <p:spPr bwMode="auto">
          <a:xfrm flipH="1" flipV="1">
            <a:off x="4859338" y="2636838"/>
            <a:ext cx="1296987" cy="576262"/>
          </a:xfrm>
          <a:prstGeom prst="line">
            <a:avLst/>
          </a:prstGeom>
          <a:noFill/>
          <a:ln w="9525">
            <a:solidFill>
              <a:schemeClr val="tx1"/>
            </a:solidFill>
            <a:round/>
            <a:headEnd/>
            <a:tailEnd type="triangle" w="med" len="med"/>
          </a:ln>
        </p:spPr>
        <p:txBody>
          <a:bodyPr/>
          <a:lstStyle/>
          <a:p>
            <a:endParaRPr lang="en-US"/>
          </a:p>
        </p:txBody>
      </p:sp>
      <p:sp>
        <p:nvSpPr>
          <p:cNvPr id="295940" name="Line 4"/>
          <p:cNvSpPr>
            <a:spLocks noChangeShapeType="1"/>
          </p:cNvSpPr>
          <p:nvPr/>
        </p:nvSpPr>
        <p:spPr bwMode="auto">
          <a:xfrm flipH="1">
            <a:off x="4859338" y="3213100"/>
            <a:ext cx="1296987" cy="503238"/>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p:timing>
    <p:tnLst>
      <p:par>
        <p:cTn id="1" dur="indefinite" restart="never" nodeType="tmRoot"/>
      </p:par>
    </p:tnLst>
  </p:timing>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ChangeArrowheads="1"/>
          </p:cNvSpPr>
          <p:nvPr>
            <p:ph idx="1"/>
          </p:nvPr>
        </p:nvSpPr>
        <p:spPr>
          <a:xfrm>
            <a:off x="457200" y="620713"/>
            <a:ext cx="8229600" cy="5505450"/>
          </a:xfrm>
        </p:spPr>
        <p:txBody>
          <a:bodyPr/>
          <a:lstStyle/>
          <a:p>
            <a:pPr algn="justLow" rtl="1">
              <a:buFont typeface="Wingdings" pitchFamily="2" charset="2"/>
              <a:buNone/>
            </a:pPr>
            <a:r>
              <a:rPr lang="fa-IR" smtClean="0"/>
              <a:t>                             1. طرح تحقيق</a:t>
            </a:r>
          </a:p>
          <a:p>
            <a:pPr algn="justLow" rtl="1">
              <a:buFont typeface="Wingdings" pitchFamily="2" charset="2"/>
              <a:buNone/>
            </a:pPr>
            <a:r>
              <a:rPr lang="fa-IR" smtClean="0"/>
              <a:t>                             2. پرسشنامه ياابزارگردآوري </a:t>
            </a:r>
          </a:p>
          <a:p>
            <a:pPr algn="justLow" rtl="1">
              <a:buFont typeface="Wingdings" pitchFamily="2" charset="2"/>
              <a:buNone/>
            </a:pPr>
            <a:r>
              <a:rPr lang="fa-IR" smtClean="0"/>
              <a:t>                                  اطلاعات     </a:t>
            </a:r>
          </a:p>
          <a:p>
            <a:pPr algn="justLow" rtl="1">
              <a:buFont typeface="Wingdings" pitchFamily="2" charset="2"/>
              <a:buNone/>
            </a:pPr>
            <a:r>
              <a:rPr lang="fa-IR" smtClean="0"/>
              <a:t>                             3. نقشه ها و تصاوير خارج از متن</a:t>
            </a:r>
          </a:p>
          <a:p>
            <a:pPr algn="justLow" rtl="1">
              <a:buFont typeface="Wingdings" pitchFamily="2" charset="2"/>
              <a:buNone/>
            </a:pPr>
            <a:r>
              <a:rPr lang="fa-IR" smtClean="0"/>
              <a:t>ه) عنصر پيوستها         4. اسناد ومدارک</a:t>
            </a:r>
          </a:p>
          <a:p>
            <a:pPr algn="justLow" rtl="1">
              <a:buFont typeface="Wingdings" pitchFamily="2" charset="2"/>
              <a:buNone/>
            </a:pPr>
            <a:r>
              <a:rPr lang="fa-IR" smtClean="0"/>
              <a:t>                             5. داده ها و گزارشهاي تفصيلي</a:t>
            </a:r>
          </a:p>
          <a:p>
            <a:pPr algn="justLow" rtl="1">
              <a:buFont typeface="Wingdings" pitchFamily="2" charset="2"/>
              <a:buNone/>
            </a:pPr>
            <a:r>
              <a:rPr lang="fa-IR" smtClean="0"/>
              <a:t>                                 آماري و يارانه اي</a:t>
            </a:r>
          </a:p>
          <a:p>
            <a:pPr algn="justLow" rtl="1">
              <a:buFont typeface="Wingdings" pitchFamily="2" charset="2"/>
              <a:buNone/>
            </a:pPr>
            <a:r>
              <a:rPr lang="fa-IR" smtClean="0"/>
              <a:t>                             6. چکيده به زبان خارجي</a:t>
            </a:r>
          </a:p>
          <a:p>
            <a:pPr algn="justLow" rtl="1">
              <a:buFont typeface="Wingdings" pitchFamily="2" charset="2"/>
              <a:buNone/>
            </a:pPr>
            <a:r>
              <a:rPr lang="fa-IR" smtClean="0"/>
              <a:t>                             7. ساير</a:t>
            </a:r>
          </a:p>
          <a:p>
            <a:pPr algn="justLow" rtl="1">
              <a:buFont typeface="Wingdings" pitchFamily="2" charset="2"/>
              <a:buNone/>
            </a:pPr>
            <a:endParaRPr lang="en-US" smtClean="0"/>
          </a:p>
        </p:txBody>
      </p:sp>
      <p:sp>
        <p:nvSpPr>
          <p:cNvPr id="296963" name="Line 3"/>
          <p:cNvSpPr>
            <a:spLocks noChangeShapeType="1"/>
          </p:cNvSpPr>
          <p:nvPr/>
        </p:nvSpPr>
        <p:spPr bwMode="auto">
          <a:xfrm flipH="1" flipV="1">
            <a:off x="5219700" y="981075"/>
            <a:ext cx="1008063" cy="2303463"/>
          </a:xfrm>
          <a:prstGeom prst="line">
            <a:avLst/>
          </a:prstGeom>
          <a:noFill/>
          <a:ln w="9525">
            <a:solidFill>
              <a:schemeClr val="tx1"/>
            </a:solidFill>
            <a:round/>
            <a:headEnd/>
            <a:tailEnd type="triangle" w="med" len="med"/>
          </a:ln>
        </p:spPr>
        <p:txBody>
          <a:bodyPr/>
          <a:lstStyle/>
          <a:p>
            <a:endParaRPr lang="en-US"/>
          </a:p>
        </p:txBody>
      </p:sp>
      <p:sp>
        <p:nvSpPr>
          <p:cNvPr id="296964" name="Line 4"/>
          <p:cNvSpPr>
            <a:spLocks noChangeShapeType="1"/>
          </p:cNvSpPr>
          <p:nvPr/>
        </p:nvSpPr>
        <p:spPr bwMode="auto">
          <a:xfrm flipH="1" flipV="1">
            <a:off x="5219700" y="1628775"/>
            <a:ext cx="1008063" cy="1655763"/>
          </a:xfrm>
          <a:prstGeom prst="line">
            <a:avLst/>
          </a:prstGeom>
          <a:noFill/>
          <a:ln w="9525">
            <a:solidFill>
              <a:schemeClr val="tx1"/>
            </a:solidFill>
            <a:round/>
            <a:headEnd/>
            <a:tailEnd type="triangle" w="med" len="med"/>
          </a:ln>
        </p:spPr>
        <p:txBody>
          <a:bodyPr/>
          <a:lstStyle/>
          <a:p>
            <a:endParaRPr lang="en-US"/>
          </a:p>
        </p:txBody>
      </p:sp>
      <p:sp>
        <p:nvSpPr>
          <p:cNvPr id="296965" name="Line 5"/>
          <p:cNvSpPr>
            <a:spLocks noChangeShapeType="1"/>
          </p:cNvSpPr>
          <p:nvPr/>
        </p:nvSpPr>
        <p:spPr bwMode="auto">
          <a:xfrm flipH="1" flipV="1">
            <a:off x="5219700" y="2565400"/>
            <a:ext cx="1008063" cy="719138"/>
          </a:xfrm>
          <a:prstGeom prst="line">
            <a:avLst/>
          </a:prstGeom>
          <a:noFill/>
          <a:ln w="9525">
            <a:solidFill>
              <a:schemeClr val="tx1"/>
            </a:solidFill>
            <a:round/>
            <a:headEnd/>
            <a:tailEnd type="triangle" w="med" len="med"/>
          </a:ln>
        </p:spPr>
        <p:txBody>
          <a:bodyPr/>
          <a:lstStyle/>
          <a:p>
            <a:endParaRPr lang="en-US"/>
          </a:p>
        </p:txBody>
      </p:sp>
      <p:sp>
        <p:nvSpPr>
          <p:cNvPr id="296966" name="Line 6"/>
          <p:cNvSpPr>
            <a:spLocks noChangeShapeType="1"/>
          </p:cNvSpPr>
          <p:nvPr/>
        </p:nvSpPr>
        <p:spPr bwMode="auto">
          <a:xfrm flipH="1">
            <a:off x="5292725" y="3284538"/>
            <a:ext cx="935038" cy="0"/>
          </a:xfrm>
          <a:prstGeom prst="line">
            <a:avLst/>
          </a:prstGeom>
          <a:noFill/>
          <a:ln w="9525">
            <a:solidFill>
              <a:schemeClr val="tx1"/>
            </a:solidFill>
            <a:round/>
            <a:headEnd/>
            <a:tailEnd type="triangle" w="med" len="med"/>
          </a:ln>
        </p:spPr>
        <p:txBody>
          <a:bodyPr/>
          <a:lstStyle/>
          <a:p>
            <a:endParaRPr lang="en-US"/>
          </a:p>
        </p:txBody>
      </p:sp>
      <p:sp>
        <p:nvSpPr>
          <p:cNvPr id="296967" name="Line 7"/>
          <p:cNvSpPr>
            <a:spLocks noChangeShapeType="1"/>
          </p:cNvSpPr>
          <p:nvPr/>
        </p:nvSpPr>
        <p:spPr bwMode="auto">
          <a:xfrm flipH="1">
            <a:off x="5292725" y="3284538"/>
            <a:ext cx="935038" cy="504825"/>
          </a:xfrm>
          <a:prstGeom prst="line">
            <a:avLst/>
          </a:prstGeom>
          <a:noFill/>
          <a:ln w="9525">
            <a:solidFill>
              <a:schemeClr val="tx1"/>
            </a:solidFill>
            <a:round/>
            <a:headEnd/>
            <a:tailEnd type="triangle" w="med" len="med"/>
          </a:ln>
        </p:spPr>
        <p:txBody>
          <a:bodyPr/>
          <a:lstStyle/>
          <a:p>
            <a:endParaRPr lang="en-US"/>
          </a:p>
        </p:txBody>
      </p:sp>
      <p:sp>
        <p:nvSpPr>
          <p:cNvPr id="296968" name="Line 8"/>
          <p:cNvSpPr>
            <a:spLocks noChangeShapeType="1"/>
          </p:cNvSpPr>
          <p:nvPr/>
        </p:nvSpPr>
        <p:spPr bwMode="auto">
          <a:xfrm flipH="1">
            <a:off x="5219700" y="3284538"/>
            <a:ext cx="1008063" cy="1512887"/>
          </a:xfrm>
          <a:prstGeom prst="line">
            <a:avLst/>
          </a:prstGeom>
          <a:noFill/>
          <a:ln w="9525">
            <a:solidFill>
              <a:schemeClr val="tx1"/>
            </a:solidFill>
            <a:round/>
            <a:headEnd/>
            <a:tailEnd type="triangle" w="med" len="med"/>
          </a:ln>
        </p:spPr>
        <p:txBody>
          <a:bodyPr/>
          <a:lstStyle/>
          <a:p>
            <a:endParaRPr lang="en-US"/>
          </a:p>
        </p:txBody>
      </p:sp>
      <p:sp>
        <p:nvSpPr>
          <p:cNvPr id="296969" name="Line 9"/>
          <p:cNvSpPr>
            <a:spLocks noChangeShapeType="1"/>
          </p:cNvSpPr>
          <p:nvPr/>
        </p:nvSpPr>
        <p:spPr bwMode="auto">
          <a:xfrm flipH="1">
            <a:off x="5219700" y="3284538"/>
            <a:ext cx="1008063" cy="2160587"/>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p:timing>
    <p:tnLst>
      <p:par>
        <p:cTn id="1" dur="indefinite" restart="never" nodeType="tmRoot"/>
      </p:par>
    </p:tnLst>
  </p:timing>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p:cNvSpPr>
            <a:spLocks noGrp="1" noRot="1" noChangeArrowheads="1"/>
          </p:cNvSpPr>
          <p:nvPr>
            <p:ph type="title"/>
          </p:nvPr>
        </p:nvSpPr>
        <p:spPr/>
        <p:txBody>
          <a:bodyPr rtlCol="0">
            <a:normAutofit/>
          </a:bodyPr>
          <a:lstStyle/>
          <a:p>
            <a:pPr fontAlgn="auto">
              <a:spcAft>
                <a:spcPts val="0"/>
              </a:spcAft>
              <a:defRPr/>
            </a:pPr>
            <a:r>
              <a:rPr lang="fa-IR" sz="4000" dirty="0" smtClean="0">
                <a:solidFill>
                  <a:schemeClr val="accent1">
                    <a:tint val="3000"/>
                    <a:alpha val="95000"/>
                  </a:schemeClr>
                </a:solidFill>
              </a:rPr>
              <a:t>محقق هنگام استفاده از موارد زير بايد مشخصات منبع را ذکر کند :</a:t>
            </a:r>
            <a:endParaRPr lang="en-US" sz="4000" dirty="0" smtClean="0">
              <a:solidFill>
                <a:schemeClr val="accent1">
                  <a:tint val="3000"/>
                  <a:alpha val="95000"/>
                </a:schemeClr>
              </a:solidFill>
            </a:endParaRPr>
          </a:p>
        </p:txBody>
      </p:sp>
      <p:sp>
        <p:nvSpPr>
          <p:cNvPr id="297987" name="Rectangle 3"/>
          <p:cNvSpPr>
            <a:spLocks noGrp="1" noChangeArrowheads="1"/>
          </p:cNvSpPr>
          <p:nvPr>
            <p:ph idx="1"/>
          </p:nvPr>
        </p:nvSpPr>
        <p:spPr/>
        <p:txBody>
          <a:bodyPr/>
          <a:lstStyle/>
          <a:p>
            <a:pPr algn="justLow" rtl="1">
              <a:lnSpc>
                <a:spcPct val="90000"/>
              </a:lnSpc>
              <a:buFontTx/>
              <a:buChar char="-"/>
            </a:pPr>
            <a:r>
              <a:rPr lang="fa-IR" smtClean="0"/>
              <a:t>نقل قولها ، اعم از مستقيم يا غير مستقيم</a:t>
            </a:r>
          </a:p>
          <a:p>
            <a:pPr algn="justLow" rtl="1">
              <a:lnSpc>
                <a:spcPct val="90000"/>
              </a:lnSpc>
              <a:buFontTx/>
              <a:buChar char="-"/>
            </a:pPr>
            <a:r>
              <a:rPr lang="fa-IR" smtClean="0"/>
              <a:t>جداول و آمارهاي بين متن</a:t>
            </a:r>
          </a:p>
          <a:p>
            <a:pPr algn="justLow" rtl="1">
              <a:lnSpc>
                <a:spcPct val="90000"/>
              </a:lnSpc>
              <a:buFontTx/>
              <a:buChar char="-"/>
            </a:pPr>
            <a:r>
              <a:rPr lang="fa-IR" smtClean="0"/>
              <a:t>اشکال و پيکرها نظير نقشه، نمودار، طرح و تصوير</a:t>
            </a:r>
          </a:p>
          <a:p>
            <a:pPr algn="justLow" rtl="1">
              <a:lnSpc>
                <a:spcPct val="90000"/>
              </a:lnSpc>
              <a:buFontTx/>
              <a:buChar char="-"/>
            </a:pPr>
            <a:r>
              <a:rPr lang="fa-IR" smtClean="0"/>
              <a:t>وقايع و رخدادها</a:t>
            </a:r>
          </a:p>
          <a:p>
            <a:pPr algn="justLow" rtl="1">
              <a:lnSpc>
                <a:spcPct val="90000"/>
              </a:lnSpc>
              <a:buFontTx/>
              <a:buChar char="-"/>
            </a:pPr>
            <a:r>
              <a:rPr lang="fa-IR" smtClean="0"/>
              <a:t>اظهارات شفاهي يا کتبي افراد</a:t>
            </a:r>
          </a:p>
          <a:p>
            <a:pPr algn="justLow" rtl="1">
              <a:lnSpc>
                <a:spcPct val="90000"/>
              </a:lnSpc>
              <a:buFontTx/>
              <a:buChar char="-"/>
            </a:pPr>
            <a:r>
              <a:rPr lang="fa-IR" smtClean="0"/>
              <a:t>تعريف مفاهيم و اصطلاحات</a:t>
            </a:r>
          </a:p>
          <a:p>
            <a:pPr algn="justLow" rtl="1">
              <a:lnSpc>
                <a:spcPct val="90000"/>
              </a:lnSpc>
              <a:buFontTx/>
              <a:buChar char="-"/>
            </a:pPr>
            <a:r>
              <a:rPr lang="fa-IR" smtClean="0"/>
              <a:t>قضايا و گزاره هاي کلي نظير قوانين و حقايق علمي ، مدلها و نظريه ها</a:t>
            </a:r>
            <a:endParaRPr lang="en-US" smtClean="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684213" y="260350"/>
            <a:ext cx="7772400" cy="796925"/>
          </a:xfrm>
        </p:spPr>
        <p:txBody>
          <a:bodyPr rtlCol="0">
            <a:normAutofit fontScale="90000"/>
          </a:bodyPr>
          <a:lstStyle/>
          <a:p>
            <a:pPr fontAlgn="auto">
              <a:spcAft>
                <a:spcPts val="0"/>
              </a:spcAft>
              <a:defRPr/>
            </a:pPr>
            <a:r>
              <a:rPr lang="fa-IR" sz="5400" smtClean="0"/>
              <a:t>علم</a:t>
            </a:r>
            <a:endParaRPr lang="en-US" sz="5400" smtClean="0"/>
          </a:p>
        </p:txBody>
      </p:sp>
      <p:sp>
        <p:nvSpPr>
          <p:cNvPr id="36867" name="Rectangle 3"/>
          <p:cNvSpPr>
            <a:spLocks noGrp="1" noChangeArrowheads="1"/>
          </p:cNvSpPr>
          <p:nvPr>
            <p:ph type="subTitle" idx="1"/>
          </p:nvPr>
        </p:nvSpPr>
        <p:spPr>
          <a:xfrm>
            <a:off x="250825" y="1052513"/>
            <a:ext cx="8497888" cy="5400675"/>
          </a:xfrm>
        </p:spPr>
        <p:txBody>
          <a:bodyPr rtlCol="0">
            <a:normAutofit/>
          </a:bodyPr>
          <a:lstStyle/>
          <a:p>
            <a:pPr algn="r" fontAlgn="auto">
              <a:spcAft>
                <a:spcPts val="0"/>
              </a:spcAft>
              <a:buFont typeface="Arial" pitchFamily="34" charset="0"/>
              <a:buNone/>
              <a:defRPr/>
            </a:pPr>
            <a:r>
              <a:rPr lang="fa-IR" smtClean="0"/>
              <a:t>در لغت به معني يقين, معرفت و دانش است.و در مفهوم کلي خود بر هر نوع آگاهي نسبت به اشيا ,پديده ها,روابط و ... اطلاق ميشود. علم بشر را مجموعه آگاهيها , دانشها , و معلوماتي دانست که تا کنون نسبت به دنياي ماده و عالم معنا پيدا کرده است.</a:t>
            </a:r>
          </a:p>
          <a:p>
            <a:pPr algn="r" fontAlgn="auto">
              <a:spcAft>
                <a:spcPts val="0"/>
              </a:spcAft>
              <a:buFont typeface="Arial" pitchFamily="34" charset="0"/>
              <a:buNone/>
              <a:defRPr/>
            </a:pPr>
            <a:r>
              <a:rPr lang="fa-IR" smtClean="0"/>
              <a:t>علم در مفهوم خاص خود آن بخش از دانستنيها و آگاهيهاي نوع بشر است که به روشهاي تجربي قابل اثبات و تاييد باشد.</a:t>
            </a:r>
            <a:endParaRPr lang="en-US" smtClean="0"/>
          </a:p>
        </p:txBody>
      </p:sp>
    </p:spTree>
  </p:cSld>
  <p:clrMapOvr>
    <a:masterClrMapping/>
  </p:clrMapOvr>
  <p:transition/>
  <p:timing>
    <p:tnLst>
      <p:par>
        <p:cTn id="1" dur="indefinite" restart="never" nodeType="tmRoot"/>
      </p:par>
    </p:tnLst>
  </p:timing>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علت ذکر استفاده از تحقيق ديگران</a:t>
            </a:r>
            <a:endParaRPr lang="en-US" dirty="0" smtClean="0">
              <a:solidFill>
                <a:schemeClr val="accent1">
                  <a:tint val="3000"/>
                  <a:alpha val="95000"/>
                </a:schemeClr>
              </a:solidFill>
            </a:endParaRPr>
          </a:p>
        </p:txBody>
      </p:sp>
      <p:sp>
        <p:nvSpPr>
          <p:cNvPr id="299011" name="Rectangle 3"/>
          <p:cNvSpPr>
            <a:spLocks noGrp="1" noChangeArrowheads="1"/>
          </p:cNvSpPr>
          <p:nvPr>
            <p:ph idx="1"/>
          </p:nvPr>
        </p:nvSpPr>
        <p:spPr/>
        <p:txBody>
          <a:bodyPr/>
          <a:lstStyle/>
          <a:p>
            <a:pPr algn="justLow" rtl="1">
              <a:buFont typeface="Wingdings" pitchFamily="2" charset="2"/>
              <a:buNone/>
            </a:pPr>
            <a:endParaRPr lang="fa-IR" smtClean="0"/>
          </a:p>
          <a:p>
            <a:pPr algn="justLow" rtl="1">
              <a:buFont typeface="Wingdings" pitchFamily="2" charset="2"/>
              <a:buNone/>
            </a:pPr>
            <a:r>
              <a:rPr lang="fa-IR" smtClean="0"/>
              <a:t>1. ارزش کارتحقيق بالا مي رود زيرا شاخصي است براينکه آنچه در گزارش آمده بي پايه و اساس نيست.</a:t>
            </a:r>
          </a:p>
          <a:p>
            <a:pPr algn="justLow" rtl="1">
              <a:buFont typeface="Wingdings" pitchFamily="2" charset="2"/>
              <a:buNone/>
            </a:pPr>
            <a:r>
              <a:rPr lang="fa-IR" smtClean="0"/>
              <a:t>2. عناوين مربوط به يک موضوع تحقيق را گردآوري ميکند و نشان ميدهد که محقق بر تحقيق خود مسلط بوده از نتايج کار ديگران اطلاع کافي داشته است.</a:t>
            </a:r>
          </a:p>
          <a:p>
            <a:pPr algn="justLow" rtl="1">
              <a:buFont typeface="Wingdings" pitchFamily="2" charset="2"/>
              <a:buNone/>
            </a:pPr>
            <a:r>
              <a:rPr lang="fa-IR" smtClean="0"/>
              <a:t>3. احترام به حقوق ديگران.</a:t>
            </a:r>
          </a:p>
          <a:p>
            <a:pPr algn="justLow" rtl="1">
              <a:buFont typeface="Wingdings" pitchFamily="2" charset="2"/>
              <a:buNone/>
            </a:pPr>
            <a:endParaRPr lang="en-US" smtClean="0"/>
          </a:p>
        </p:txBody>
      </p:sp>
    </p:spTree>
  </p:cSld>
  <p:clrMapOvr>
    <a:masterClrMapping/>
  </p:clrMapOvr>
  <p:transition/>
  <p:timing>
    <p:tnLst>
      <p:par>
        <p:cTn id="1" dur="indefinite" restart="never" nodeType="tmRoot"/>
      </p:par>
    </p:tnLst>
  </p:timing>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2"/>
          <p:cNvSpPr>
            <a:spLocks noGrp="1" noChangeArrowheads="1"/>
          </p:cNvSpPr>
          <p:nvPr>
            <p:ph idx="1"/>
          </p:nvPr>
        </p:nvSpPr>
        <p:spPr>
          <a:xfrm>
            <a:off x="250825" y="404813"/>
            <a:ext cx="8435975" cy="5721350"/>
          </a:xfrm>
        </p:spPr>
        <p:txBody>
          <a:bodyPr/>
          <a:lstStyle/>
          <a:p>
            <a:pPr algn="justLow" rtl="1">
              <a:buFont typeface="Wingdings" pitchFamily="2" charset="2"/>
              <a:buNone/>
            </a:pPr>
            <a:endParaRPr lang="fa-IR" smtClean="0"/>
          </a:p>
          <a:p>
            <a:pPr algn="justLow" rtl="1">
              <a:buFont typeface="Wingdings" pitchFamily="2" charset="2"/>
              <a:buNone/>
            </a:pPr>
            <a:endParaRPr lang="fa-IR" smtClean="0"/>
          </a:p>
          <a:p>
            <a:pPr algn="justLow" rtl="1">
              <a:buFont typeface="Wingdings" pitchFamily="2" charset="2"/>
              <a:buNone/>
            </a:pPr>
            <a:r>
              <a:rPr lang="fa-IR" smtClean="0"/>
              <a:t>                       1- مستقيم : انتقال بخشي از متن يا نوشته </a:t>
            </a:r>
          </a:p>
          <a:p>
            <a:pPr algn="justLow" rtl="1">
              <a:buFont typeface="Wingdings" pitchFamily="2" charset="2"/>
              <a:buNone/>
            </a:pPr>
            <a:r>
              <a:rPr lang="fa-IR" smtClean="0"/>
              <a:t>نقل قول                          منبع مورد نظر بي کم و کاست</a:t>
            </a:r>
          </a:p>
          <a:p>
            <a:pPr algn="justLow" rtl="1">
              <a:buFont typeface="Wingdings" pitchFamily="2" charset="2"/>
              <a:buNone/>
            </a:pPr>
            <a:endParaRPr lang="fa-IR" smtClean="0"/>
          </a:p>
          <a:p>
            <a:pPr algn="justLow" rtl="1">
              <a:buFont typeface="Wingdings" pitchFamily="2" charset="2"/>
              <a:buNone/>
            </a:pPr>
            <a:r>
              <a:rPr lang="fa-IR" smtClean="0"/>
              <a:t>                      2- غيرمستقيم : گرفتن محتواومفهوم مطلب</a:t>
            </a:r>
          </a:p>
          <a:p>
            <a:pPr algn="justLow" rtl="1">
              <a:buFont typeface="Wingdings" pitchFamily="2" charset="2"/>
              <a:buNone/>
            </a:pPr>
            <a:r>
              <a:rPr lang="fa-IR" smtClean="0"/>
              <a:t>                                         و تحرير برداشت محقق</a:t>
            </a:r>
            <a:endParaRPr lang="en-US" smtClean="0"/>
          </a:p>
        </p:txBody>
      </p:sp>
      <p:sp>
        <p:nvSpPr>
          <p:cNvPr id="300035" name="Line 3"/>
          <p:cNvSpPr>
            <a:spLocks noChangeShapeType="1"/>
          </p:cNvSpPr>
          <p:nvPr/>
        </p:nvSpPr>
        <p:spPr bwMode="auto">
          <a:xfrm flipH="1" flipV="1">
            <a:off x="5940425" y="1916113"/>
            <a:ext cx="1584325" cy="576262"/>
          </a:xfrm>
          <a:prstGeom prst="line">
            <a:avLst/>
          </a:prstGeom>
          <a:noFill/>
          <a:ln w="9525">
            <a:solidFill>
              <a:schemeClr val="tx1"/>
            </a:solidFill>
            <a:round/>
            <a:headEnd/>
            <a:tailEnd type="triangle" w="med" len="med"/>
          </a:ln>
        </p:spPr>
        <p:txBody>
          <a:bodyPr/>
          <a:lstStyle/>
          <a:p>
            <a:endParaRPr lang="en-US"/>
          </a:p>
        </p:txBody>
      </p:sp>
      <p:sp>
        <p:nvSpPr>
          <p:cNvPr id="300036" name="Line 4"/>
          <p:cNvSpPr>
            <a:spLocks noChangeShapeType="1"/>
          </p:cNvSpPr>
          <p:nvPr/>
        </p:nvSpPr>
        <p:spPr bwMode="auto">
          <a:xfrm flipH="1">
            <a:off x="6084888" y="2492375"/>
            <a:ext cx="1439862" cy="1081088"/>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p:timing>
    <p:tnLst>
      <p:par>
        <p:cTn id="1" dur="indefinite" restart="never" nodeType="tmRoot"/>
      </p:par>
    </p:tnLst>
  </p:timing>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روشهاي ارجاع دهي</a:t>
            </a:r>
            <a:endParaRPr lang="en-US" dirty="0" smtClean="0">
              <a:solidFill>
                <a:schemeClr val="accent1">
                  <a:tint val="3000"/>
                  <a:alpha val="95000"/>
                </a:schemeClr>
              </a:solidFill>
            </a:endParaRPr>
          </a:p>
        </p:txBody>
      </p:sp>
      <p:sp>
        <p:nvSpPr>
          <p:cNvPr id="301059" name="Rectangle 3"/>
          <p:cNvSpPr>
            <a:spLocks noGrp="1" noChangeArrowheads="1"/>
          </p:cNvSpPr>
          <p:nvPr>
            <p:ph idx="1"/>
          </p:nvPr>
        </p:nvSpPr>
        <p:spPr/>
        <p:txBody>
          <a:bodyPr/>
          <a:lstStyle/>
          <a:p>
            <a:pPr algn="justLow" rtl="1">
              <a:buFont typeface="Wingdings" pitchFamily="2" charset="2"/>
              <a:buNone/>
            </a:pPr>
            <a:endParaRPr lang="fa-IR" smtClean="0"/>
          </a:p>
          <a:p>
            <a:pPr algn="justLow" rtl="1">
              <a:buFont typeface="Wingdings" pitchFamily="2" charset="2"/>
              <a:buNone/>
            </a:pPr>
            <a:r>
              <a:rPr lang="fa-IR" smtClean="0"/>
              <a:t>1. الگوي ترکيبي پاورقي + کتابشناسي پاياني</a:t>
            </a:r>
          </a:p>
          <a:p>
            <a:pPr algn="justLow" rtl="1">
              <a:buFont typeface="Wingdings" pitchFamily="2" charset="2"/>
              <a:buNone/>
            </a:pPr>
            <a:r>
              <a:rPr lang="fa-IR" smtClean="0"/>
              <a:t>2. الگوي پياپي يا مسلسل پايان با شماره تک مسلسل در بين متن</a:t>
            </a:r>
          </a:p>
          <a:p>
            <a:pPr algn="justLow" rtl="1">
              <a:buFont typeface="Wingdings" pitchFamily="2" charset="2"/>
              <a:buNone/>
            </a:pPr>
            <a:r>
              <a:rPr lang="fa-IR" smtClean="0"/>
              <a:t>3. الگوي بين متن + کتابشناسي پاياني</a:t>
            </a:r>
            <a:endParaRPr lang="en-US" smtClean="0"/>
          </a:p>
        </p:txBody>
      </p:sp>
    </p:spTree>
  </p:cSld>
  <p:clrMapOvr>
    <a:masterClrMapping/>
  </p:clrMapOvr>
  <p:transition/>
  <p:timing>
    <p:tnLst>
      <p:par>
        <p:cTn id="1" dur="indefinite" restart="never" nodeType="tmRoot"/>
      </p:par>
    </p:tnLst>
  </p:timing>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Rot="1" noChangeArrowheads="1"/>
          </p:cNvSpPr>
          <p:nvPr>
            <p:ph type="title"/>
          </p:nvPr>
        </p:nvSpPr>
        <p:spPr>
          <a:xfrm>
            <a:off x="457200" y="274638"/>
            <a:ext cx="8229600" cy="1641475"/>
          </a:xfrm>
        </p:spPr>
        <p:txBody>
          <a:bodyPr rtlCol="0">
            <a:normAutofit/>
          </a:bodyPr>
          <a:lstStyle/>
          <a:p>
            <a:pPr fontAlgn="auto">
              <a:spcAft>
                <a:spcPts val="0"/>
              </a:spcAft>
              <a:defRPr/>
            </a:pPr>
            <a:r>
              <a:rPr lang="fa-IR" sz="4800" dirty="0" smtClean="0">
                <a:solidFill>
                  <a:schemeClr val="accent1">
                    <a:tint val="3000"/>
                    <a:alpha val="95000"/>
                  </a:schemeClr>
                </a:solidFill>
              </a:rPr>
              <a:t>فصل يازدهم</a:t>
            </a:r>
            <a:endParaRPr lang="en-US" sz="4800" dirty="0" smtClean="0">
              <a:solidFill>
                <a:schemeClr val="accent1">
                  <a:tint val="3000"/>
                  <a:alpha val="95000"/>
                </a:schemeClr>
              </a:solidFill>
            </a:endParaRPr>
          </a:p>
        </p:txBody>
      </p:sp>
      <p:sp>
        <p:nvSpPr>
          <p:cNvPr id="302083" name="Rectangle 3"/>
          <p:cNvSpPr>
            <a:spLocks noGrp="1" noChangeArrowheads="1"/>
          </p:cNvSpPr>
          <p:nvPr>
            <p:ph idx="1"/>
          </p:nvPr>
        </p:nvSpPr>
        <p:spPr>
          <a:xfrm>
            <a:off x="457200" y="2781300"/>
            <a:ext cx="8229600" cy="3344863"/>
          </a:xfrm>
        </p:spPr>
        <p:txBody>
          <a:bodyPr/>
          <a:lstStyle/>
          <a:p>
            <a:pPr algn="ctr" rtl="1">
              <a:buFont typeface="Wingdings" pitchFamily="2" charset="2"/>
              <a:buNone/>
            </a:pPr>
            <a:r>
              <a:rPr lang="fa-IR" sz="4400" smtClean="0"/>
              <a:t>تهيه وتنظيم طرح تحقيق</a:t>
            </a:r>
            <a:endParaRPr lang="en-US" sz="4400" smtClean="0"/>
          </a:p>
        </p:txBody>
      </p:sp>
    </p:spTree>
  </p:cSld>
  <p:clrMapOvr>
    <a:masterClrMapping/>
  </p:clrMapOvr>
  <p:transition/>
  <p:timing>
    <p:tnLst>
      <p:par>
        <p:cTn id="1" dur="indefinite" restart="never" nodeType="tmRoot"/>
      </p:par>
    </p:tnLst>
  </p:timing>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طرح تحقيق</a:t>
            </a:r>
            <a:endParaRPr lang="en-US" dirty="0" smtClean="0">
              <a:solidFill>
                <a:schemeClr val="accent1">
                  <a:tint val="3000"/>
                  <a:alpha val="95000"/>
                </a:schemeClr>
              </a:solidFill>
            </a:endParaRPr>
          </a:p>
        </p:txBody>
      </p:sp>
      <p:sp>
        <p:nvSpPr>
          <p:cNvPr id="303107" name="Rectangle 3"/>
          <p:cNvSpPr>
            <a:spLocks noGrp="1" noChangeArrowheads="1"/>
          </p:cNvSpPr>
          <p:nvPr>
            <p:ph idx="1"/>
          </p:nvPr>
        </p:nvSpPr>
        <p:spPr/>
        <p:txBody>
          <a:bodyPr/>
          <a:lstStyle/>
          <a:p>
            <a:pPr algn="justLow" rtl="1">
              <a:buFont typeface="Wingdings" pitchFamily="2" charset="2"/>
              <a:buNone/>
            </a:pPr>
            <a:endParaRPr lang="fa-IR" smtClean="0"/>
          </a:p>
          <a:p>
            <a:pPr algn="justLow" rtl="1">
              <a:buFont typeface="Wingdings" pitchFamily="2" charset="2"/>
              <a:buNone/>
            </a:pPr>
            <a:r>
              <a:rPr lang="fa-IR" smtClean="0"/>
              <a:t>طرح تحقيق سندي است که مشخصات تحقيق، برنامه اجرايي و جزئيات فعاليتها و امور مربوط به موضوع تحقيق را در بر دارد.</a:t>
            </a:r>
          </a:p>
          <a:p>
            <a:pPr algn="justLow" rtl="1">
              <a:buFont typeface="Wingdings" pitchFamily="2" charset="2"/>
              <a:buNone/>
            </a:pPr>
            <a:endParaRPr lang="fa-IR" smtClean="0"/>
          </a:p>
          <a:p>
            <a:pPr algn="justLow" rtl="1">
              <a:buFont typeface="Wingdings" pitchFamily="2" charset="2"/>
              <a:buNone/>
            </a:pPr>
            <a:r>
              <a:rPr lang="fa-IR" smtClean="0"/>
              <a:t>طرح تحقيق : نقشه چگونگي انجام دادن تحقيق علمي</a:t>
            </a:r>
            <a:endParaRPr lang="en-US" smtClean="0"/>
          </a:p>
        </p:txBody>
      </p:sp>
    </p:spTree>
  </p:cSld>
  <p:clrMapOvr>
    <a:masterClrMapping/>
  </p:clrMapOvr>
  <p:transition/>
  <p:timing>
    <p:tnLst>
      <p:par>
        <p:cTn id="1" dur="indefinite" restart="never" nodeType="tmRoot"/>
      </p:par>
    </p:tnLst>
  </p:timing>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دلايل اهميت طرح تحقيق</a:t>
            </a:r>
            <a:endParaRPr lang="en-US" dirty="0" smtClean="0">
              <a:solidFill>
                <a:schemeClr val="accent1">
                  <a:tint val="3000"/>
                  <a:alpha val="95000"/>
                </a:schemeClr>
              </a:solidFill>
            </a:endParaRPr>
          </a:p>
        </p:txBody>
      </p:sp>
      <p:sp>
        <p:nvSpPr>
          <p:cNvPr id="304131" name="Rectangle 3"/>
          <p:cNvSpPr>
            <a:spLocks noGrp="1" noChangeArrowheads="1"/>
          </p:cNvSpPr>
          <p:nvPr>
            <p:ph idx="1"/>
          </p:nvPr>
        </p:nvSpPr>
        <p:spPr/>
        <p:txBody>
          <a:bodyPr/>
          <a:lstStyle/>
          <a:p>
            <a:pPr algn="justLow" rtl="1">
              <a:buFont typeface="Wingdings" pitchFamily="2" charset="2"/>
              <a:buNone/>
            </a:pPr>
            <a:endParaRPr lang="fa-IR" smtClean="0"/>
          </a:p>
          <a:p>
            <a:pPr algn="justLow" rtl="1">
              <a:buFont typeface="Wingdings" pitchFamily="2" charset="2"/>
              <a:buNone/>
            </a:pPr>
            <a:r>
              <a:rPr lang="fa-IR" smtClean="0"/>
              <a:t>الف) تسهيل برنامه ريزي اجرايي تحقيق</a:t>
            </a:r>
          </a:p>
          <a:p>
            <a:pPr algn="justLow" rtl="1">
              <a:buFont typeface="Wingdings" pitchFamily="2" charset="2"/>
              <a:buNone/>
            </a:pPr>
            <a:r>
              <a:rPr lang="fa-IR" smtClean="0"/>
              <a:t>ب) کسب حمايت ديگران</a:t>
            </a:r>
          </a:p>
          <a:p>
            <a:pPr algn="justLow" rtl="1">
              <a:buFont typeface="Wingdings" pitchFamily="2" charset="2"/>
              <a:buNone/>
            </a:pPr>
            <a:r>
              <a:rPr lang="fa-IR" smtClean="0"/>
              <a:t>ج) آگاه کردن کساني که در تصويب طرح مؤثرند</a:t>
            </a:r>
            <a:endParaRPr lang="en-US" smtClean="0"/>
          </a:p>
        </p:txBody>
      </p:sp>
    </p:spTree>
  </p:cSld>
  <p:clrMapOvr>
    <a:masterClrMapping/>
  </p:clrMapOvr>
  <p:transition/>
  <p:timing>
    <p:tnLst>
      <p:par>
        <p:cTn id="1" dur="indefinite" restart="never" nodeType="tmRoot"/>
      </p:par>
    </p:tnLst>
  </p:timing>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انواع طرحهاي تحقيق</a:t>
            </a:r>
            <a:endParaRPr lang="en-US" dirty="0" smtClean="0">
              <a:solidFill>
                <a:schemeClr val="accent1">
                  <a:tint val="3000"/>
                  <a:alpha val="95000"/>
                </a:schemeClr>
              </a:solidFill>
            </a:endParaRPr>
          </a:p>
        </p:txBody>
      </p:sp>
      <p:sp>
        <p:nvSpPr>
          <p:cNvPr id="305155" name="Rectangle 3"/>
          <p:cNvSpPr>
            <a:spLocks noGrp="1" noChangeArrowheads="1"/>
          </p:cNvSpPr>
          <p:nvPr>
            <p:ph idx="1"/>
          </p:nvPr>
        </p:nvSpPr>
        <p:spPr/>
        <p:txBody>
          <a:bodyPr/>
          <a:lstStyle/>
          <a:p>
            <a:pPr algn="justLow" rtl="1">
              <a:buFont typeface="Wingdings" pitchFamily="2" charset="2"/>
              <a:buNone/>
            </a:pPr>
            <a:r>
              <a:rPr lang="fa-IR" smtClean="0"/>
              <a:t>                                           </a:t>
            </a:r>
            <a:r>
              <a:rPr lang="fa-IR" sz="2800" smtClean="0"/>
              <a:t>الف) طرحهاي کوچک</a:t>
            </a:r>
            <a:endParaRPr lang="fa-IR" smtClean="0"/>
          </a:p>
          <a:p>
            <a:pPr algn="justLow" rtl="1">
              <a:buFont typeface="Wingdings" pitchFamily="2" charset="2"/>
              <a:buNone/>
            </a:pPr>
            <a:r>
              <a:rPr lang="fa-IR" smtClean="0"/>
              <a:t>1. براساس ماهيت و اهميت تحقيق    </a:t>
            </a:r>
            <a:r>
              <a:rPr lang="fa-IR" sz="2800" smtClean="0"/>
              <a:t>ب) طرحهاي بزرگ</a:t>
            </a:r>
          </a:p>
          <a:p>
            <a:pPr algn="justLow" rtl="1">
              <a:buFont typeface="Wingdings" pitchFamily="2" charset="2"/>
              <a:buNone/>
            </a:pPr>
            <a:r>
              <a:rPr lang="fa-IR" smtClean="0"/>
              <a:t>                                           </a:t>
            </a:r>
            <a:r>
              <a:rPr lang="fa-IR" sz="2800" smtClean="0"/>
              <a:t>ج) طرح تحقيق پايان نامه</a:t>
            </a:r>
          </a:p>
          <a:p>
            <a:pPr algn="justLow" rtl="1">
              <a:buFont typeface="Wingdings" pitchFamily="2" charset="2"/>
              <a:buNone/>
            </a:pPr>
            <a:endParaRPr lang="fa-IR" sz="2800" smtClean="0"/>
          </a:p>
          <a:p>
            <a:pPr algn="justLow" rtl="1">
              <a:buFont typeface="Wingdings" pitchFamily="2" charset="2"/>
              <a:buNone/>
            </a:pPr>
            <a:r>
              <a:rPr lang="fa-IR" sz="2800" smtClean="0"/>
              <a:t>                                                 الف) طرح تحقيق مقدماتي</a:t>
            </a:r>
          </a:p>
          <a:p>
            <a:pPr algn="justLow" rtl="1">
              <a:buFont typeface="Wingdings" pitchFamily="2" charset="2"/>
              <a:buNone/>
            </a:pPr>
            <a:r>
              <a:rPr lang="fa-IR" sz="2800" smtClean="0"/>
              <a:t>2. براساس مراحل پيشرفت کار تحقيق     ب) طرح تحقيق تفصيلي</a:t>
            </a:r>
          </a:p>
          <a:p>
            <a:pPr algn="justLow" rtl="1">
              <a:buFont typeface="Wingdings" pitchFamily="2" charset="2"/>
              <a:buNone/>
            </a:pPr>
            <a:r>
              <a:rPr lang="fa-IR" sz="2800" smtClean="0"/>
              <a:t>                                                 ج) طرح تحقيق واقعي و </a:t>
            </a:r>
          </a:p>
          <a:p>
            <a:pPr algn="justLow" rtl="1">
              <a:buFont typeface="Wingdings" pitchFamily="2" charset="2"/>
              <a:buNone/>
            </a:pPr>
            <a:r>
              <a:rPr lang="fa-IR" sz="2800" smtClean="0"/>
              <a:t>                                                            نهايي</a:t>
            </a:r>
            <a:endParaRPr lang="en-US" sz="2800" smtClean="0"/>
          </a:p>
        </p:txBody>
      </p:sp>
      <p:sp>
        <p:nvSpPr>
          <p:cNvPr id="305156" name="AutoShape 4"/>
          <p:cNvSpPr>
            <a:spLocks/>
          </p:cNvSpPr>
          <p:nvPr/>
        </p:nvSpPr>
        <p:spPr bwMode="auto">
          <a:xfrm>
            <a:off x="3779838" y="1844675"/>
            <a:ext cx="215900" cy="1368425"/>
          </a:xfrm>
          <a:prstGeom prst="rightBrace">
            <a:avLst>
              <a:gd name="adj1" fmla="val 52819"/>
              <a:gd name="adj2" fmla="val 50000"/>
            </a:avLst>
          </a:prstGeom>
          <a:noFill/>
          <a:ln w="9525">
            <a:solidFill>
              <a:schemeClr val="tx1"/>
            </a:solidFill>
            <a:round/>
            <a:headEnd/>
            <a:tailEnd/>
          </a:ln>
        </p:spPr>
        <p:txBody>
          <a:bodyPr wrap="none" anchor="ctr"/>
          <a:lstStyle/>
          <a:p>
            <a:endParaRPr lang="en-US"/>
          </a:p>
        </p:txBody>
      </p:sp>
      <p:sp>
        <p:nvSpPr>
          <p:cNvPr id="305157" name="AutoShape 5"/>
          <p:cNvSpPr>
            <a:spLocks/>
          </p:cNvSpPr>
          <p:nvPr/>
        </p:nvSpPr>
        <p:spPr bwMode="auto">
          <a:xfrm>
            <a:off x="3708400" y="4005263"/>
            <a:ext cx="288925" cy="1295400"/>
          </a:xfrm>
          <a:prstGeom prst="rightBrace">
            <a:avLst>
              <a:gd name="adj1" fmla="val 37363"/>
              <a:gd name="adj2" fmla="val 50000"/>
            </a:avLst>
          </a:prstGeom>
          <a:noFill/>
          <a:ln w="9525">
            <a:solidFill>
              <a:schemeClr val="tx1"/>
            </a:solidFill>
            <a:round/>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عناصر و اجزاء يک طرح تحقيق علمي</a:t>
            </a:r>
            <a:endParaRPr lang="en-US" dirty="0" smtClean="0">
              <a:solidFill>
                <a:schemeClr val="accent1">
                  <a:tint val="3000"/>
                  <a:alpha val="95000"/>
                </a:schemeClr>
              </a:solidFill>
            </a:endParaRPr>
          </a:p>
        </p:txBody>
      </p:sp>
      <p:sp>
        <p:nvSpPr>
          <p:cNvPr id="306179" name="Rectangle 3"/>
          <p:cNvSpPr>
            <a:spLocks noGrp="1" noChangeArrowheads="1"/>
          </p:cNvSpPr>
          <p:nvPr>
            <p:ph idx="1"/>
          </p:nvPr>
        </p:nvSpPr>
        <p:spPr/>
        <p:txBody>
          <a:bodyPr/>
          <a:lstStyle/>
          <a:p>
            <a:pPr algn="justLow" rtl="1">
              <a:lnSpc>
                <a:spcPct val="90000"/>
              </a:lnSpc>
              <a:buFontTx/>
              <a:buChar char="-"/>
            </a:pPr>
            <a:r>
              <a:rPr lang="fa-IR" smtClean="0"/>
              <a:t>سوال اصلي تحقيق و بيان مسئله</a:t>
            </a:r>
          </a:p>
          <a:p>
            <a:pPr algn="justLow" rtl="1">
              <a:lnSpc>
                <a:spcPct val="90000"/>
              </a:lnSpc>
              <a:buFontTx/>
              <a:buChar char="-"/>
            </a:pPr>
            <a:r>
              <a:rPr lang="fa-IR" smtClean="0"/>
              <a:t>سوابق و ادبيات مربوط</a:t>
            </a:r>
          </a:p>
          <a:p>
            <a:pPr algn="justLow" rtl="1">
              <a:lnSpc>
                <a:spcPct val="90000"/>
              </a:lnSpc>
              <a:buFontTx/>
              <a:buChar char="-"/>
            </a:pPr>
            <a:r>
              <a:rPr lang="fa-IR" smtClean="0"/>
              <a:t>فلسفه و اهداف تحقيق</a:t>
            </a:r>
          </a:p>
          <a:p>
            <a:pPr algn="justLow" rtl="1">
              <a:lnSpc>
                <a:spcPct val="90000"/>
              </a:lnSpc>
              <a:buFontTx/>
              <a:buChar char="-"/>
            </a:pPr>
            <a:r>
              <a:rPr lang="fa-IR" smtClean="0"/>
              <a:t>فرضيه ها</a:t>
            </a:r>
          </a:p>
          <a:p>
            <a:pPr algn="justLow" rtl="1">
              <a:lnSpc>
                <a:spcPct val="90000"/>
              </a:lnSpc>
              <a:buFontTx/>
              <a:buChar char="-"/>
            </a:pPr>
            <a:r>
              <a:rPr lang="fa-IR" smtClean="0"/>
              <a:t>نوع تحقيق</a:t>
            </a:r>
          </a:p>
          <a:p>
            <a:pPr algn="justLow" rtl="1">
              <a:lnSpc>
                <a:spcPct val="90000"/>
              </a:lnSpc>
              <a:buFontTx/>
              <a:buChar char="-"/>
            </a:pPr>
            <a:r>
              <a:rPr lang="fa-IR" smtClean="0"/>
              <a:t>جامعه آماري</a:t>
            </a:r>
          </a:p>
          <a:p>
            <a:pPr algn="justLow" rtl="1">
              <a:lnSpc>
                <a:spcPct val="90000"/>
              </a:lnSpc>
              <a:buFontTx/>
              <a:buChar char="-"/>
            </a:pPr>
            <a:r>
              <a:rPr lang="fa-IR" smtClean="0"/>
              <a:t>حجم نمونه و روش نمونه گيري</a:t>
            </a:r>
          </a:p>
          <a:p>
            <a:pPr algn="justLow" rtl="1">
              <a:lnSpc>
                <a:spcPct val="90000"/>
              </a:lnSpc>
              <a:buFontTx/>
              <a:buChar char="-"/>
            </a:pPr>
            <a:r>
              <a:rPr lang="fa-IR" smtClean="0"/>
              <a:t>روشهاي گردآوري اطلاعات</a:t>
            </a:r>
            <a:endParaRPr lang="en-US" smtClean="0"/>
          </a:p>
        </p:txBody>
      </p:sp>
    </p:spTree>
  </p:cSld>
  <p:clrMapOvr>
    <a:masterClrMapping/>
  </p:clrMapOvr>
  <p:transition/>
  <p:timing>
    <p:tnLst>
      <p:par>
        <p:cTn id="1" dur="indefinite" restart="never" nodeType="tmRoot"/>
      </p:par>
    </p:tnLst>
  </p:timing>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p:cNvSpPr>
            <a:spLocks noGrp="1" noChangeArrowheads="1"/>
          </p:cNvSpPr>
          <p:nvPr>
            <p:ph idx="1"/>
          </p:nvPr>
        </p:nvSpPr>
        <p:spPr>
          <a:xfrm>
            <a:off x="457200" y="404813"/>
            <a:ext cx="8229600" cy="6119812"/>
          </a:xfrm>
        </p:spPr>
        <p:txBody>
          <a:bodyPr/>
          <a:lstStyle/>
          <a:p>
            <a:pPr algn="justLow" rtl="1">
              <a:lnSpc>
                <a:spcPct val="90000"/>
              </a:lnSpc>
              <a:buFontTx/>
              <a:buChar char="-"/>
            </a:pPr>
            <a:r>
              <a:rPr lang="fa-IR" smtClean="0"/>
              <a:t>ابزار گردآوري اطلاعات</a:t>
            </a:r>
          </a:p>
          <a:p>
            <a:pPr algn="justLow" rtl="1">
              <a:lnSpc>
                <a:spcPct val="90000"/>
              </a:lnSpc>
              <a:buFontTx/>
              <a:buChar char="-"/>
            </a:pPr>
            <a:r>
              <a:rPr lang="fa-IR" smtClean="0"/>
              <a:t>روش استخراج و طبقه بندي اطلاعات</a:t>
            </a:r>
          </a:p>
          <a:p>
            <a:pPr algn="justLow" rtl="1">
              <a:lnSpc>
                <a:spcPct val="90000"/>
              </a:lnSpc>
              <a:buFontTx/>
              <a:buChar char="-"/>
            </a:pPr>
            <a:r>
              <a:rPr lang="fa-IR" smtClean="0"/>
              <a:t>روش تجزيه وتحليل اطلاعات</a:t>
            </a:r>
          </a:p>
          <a:p>
            <a:pPr algn="justLow" rtl="1">
              <a:lnSpc>
                <a:spcPct val="90000"/>
              </a:lnSpc>
              <a:buFontTx/>
              <a:buChar char="-"/>
            </a:pPr>
            <a:r>
              <a:rPr lang="fa-IR" smtClean="0"/>
              <a:t>مدير و عوامل اجرايي تحقيق </a:t>
            </a:r>
          </a:p>
          <a:p>
            <a:pPr algn="justLow" rtl="1">
              <a:lnSpc>
                <a:spcPct val="90000"/>
              </a:lnSpc>
              <a:buFontTx/>
              <a:buChar char="-"/>
            </a:pPr>
            <a:r>
              <a:rPr lang="fa-IR" smtClean="0"/>
              <a:t>زمان و طول مدت اجرايي تحقيق</a:t>
            </a:r>
          </a:p>
          <a:p>
            <a:pPr algn="justLow" rtl="1">
              <a:lnSpc>
                <a:spcPct val="90000"/>
              </a:lnSpc>
              <a:buFontTx/>
              <a:buChar char="-"/>
            </a:pPr>
            <a:r>
              <a:rPr lang="fa-IR" smtClean="0"/>
              <a:t>هزينه هاي تحقيق</a:t>
            </a:r>
          </a:p>
          <a:p>
            <a:pPr algn="justLow" rtl="1">
              <a:lnSpc>
                <a:spcPct val="90000"/>
              </a:lnSpc>
              <a:buFontTx/>
              <a:buChar char="-"/>
            </a:pPr>
            <a:r>
              <a:rPr lang="fa-IR" smtClean="0"/>
              <a:t>ابزارها ، وسايل و شرايط مورد نياز براي اجراي تحقيق</a:t>
            </a:r>
          </a:p>
          <a:p>
            <a:pPr algn="justLow" rtl="1">
              <a:lnSpc>
                <a:spcPct val="90000"/>
              </a:lnSpc>
              <a:buFontTx/>
              <a:buChar char="-"/>
            </a:pPr>
            <a:r>
              <a:rPr lang="fa-IR" smtClean="0"/>
              <a:t>مشکلات و تنگناهاي احتمالي تحقيق</a:t>
            </a:r>
          </a:p>
          <a:p>
            <a:pPr algn="justLow" rtl="1">
              <a:lnSpc>
                <a:spcPct val="90000"/>
              </a:lnSpc>
              <a:buFontTx/>
              <a:buChar char="-"/>
            </a:pPr>
            <a:r>
              <a:rPr lang="fa-IR" smtClean="0"/>
              <a:t>تعريف واژگان واصطلاحات تخصصي و اختصاصي طرح</a:t>
            </a:r>
          </a:p>
          <a:p>
            <a:pPr algn="justLow" rtl="1">
              <a:lnSpc>
                <a:spcPct val="90000"/>
              </a:lnSpc>
              <a:buFontTx/>
              <a:buChar char="-"/>
            </a:pPr>
            <a:r>
              <a:rPr lang="fa-IR" smtClean="0"/>
              <a:t>فهرست منابع و مآخذ تحقيق</a:t>
            </a:r>
          </a:p>
          <a:p>
            <a:pPr algn="justLow" rtl="1">
              <a:lnSpc>
                <a:spcPct val="90000"/>
              </a:lnSpc>
              <a:buFontTx/>
              <a:buChar char="-"/>
            </a:pPr>
            <a:r>
              <a:rPr lang="fa-IR" smtClean="0"/>
              <a:t>ضمايم</a:t>
            </a:r>
            <a:endParaRPr lang="en-US" smtClean="0"/>
          </a:p>
        </p:txBody>
      </p:sp>
    </p:spTree>
  </p:cSld>
  <p:clrMapOvr>
    <a:masterClrMapping/>
  </p:clrMapOvr>
  <p:transition/>
  <p:timing>
    <p:tnLst>
      <p:par>
        <p:cTn id="1" dur="indefinite" restart="never" nodeType="tmRoot"/>
      </p:par>
    </p:tnLst>
  </p:timing>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شيوه تنظيم و نگارش طرح تحقيق</a:t>
            </a:r>
            <a:endParaRPr lang="en-US" dirty="0" smtClean="0">
              <a:solidFill>
                <a:schemeClr val="accent1">
                  <a:tint val="3000"/>
                  <a:alpha val="95000"/>
                </a:schemeClr>
              </a:solidFill>
            </a:endParaRPr>
          </a:p>
        </p:txBody>
      </p:sp>
      <p:sp>
        <p:nvSpPr>
          <p:cNvPr id="308227" name="Rectangle 3"/>
          <p:cNvSpPr>
            <a:spLocks noGrp="1" noChangeArrowheads="1"/>
          </p:cNvSpPr>
          <p:nvPr>
            <p:ph idx="1"/>
          </p:nvPr>
        </p:nvSpPr>
        <p:spPr/>
        <p:txBody>
          <a:bodyPr/>
          <a:lstStyle/>
          <a:p>
            <a:pPr marL="609600" indent="-609600" algn="justLow" rtl="1">
              <a:buFont typeface="Wingdings" pitchFamily="2" charset="2"/>
              <a:buNone/>
            </a:pPr>
            <a:endParaRPr lang="fa-IR" smtClean="0"/>
          </a:p>
          <a:p>
            <a:pPr marL="609600" indent="-609600" algn="justLow" rtl="1">
              <a:buFont typeface="Wingdings" pitchFamily="2" charset="2"/>
              <a:buAutoNum type="arabicPeriod"/>
            </a:pPr>
            <a:r>
              <a:rPr lang="fa-IR" smtClean="0"/>
              <a:t>تهيه فهرستي از عناصر و اجزاء طرح</a:t>
            </a:r>
          </a:p>
          <a:p>
            <a:pPr marL="609600" indent="-609600" algn="justLow" rtl="1">
              <a:buFont typeface="Wingdings" pitchFamily="2" charset="2"/>
              <a:buAutoNum type="arabicPeriod"/>
            </a:pPr>
            <a:r>
              <a:rPr lang="fa-IR" smtClean="0"/>
              <a:t>تعريف هر عنصر و اجزاء مربوط</a:t>
            </a:r>
          </a:p>
          <a:p>
            <a:pPr marL="609600" indent="-609600" algn="justLow" rtl="1">
              <a:buFont typeface="Wingdings" pitchFamily="2" charset="2"/>
              <a:buAutoNum type="arabicPeriod"/>
            </a:pPr>
            <a:r>
              <a:rPr lang="fa-IR" smtClean="0"/>
              <a:t>ارائه طرح و عناصر تعريف شده براي نظرخواهي</a:t>
            </a:r>
          </a:p>
          <a:p>
            <a:pPr marL="609600" indent="-609600" algn="justLow" rtl="1">
              <a:buFont typeface="Wingdings" pitchFamily="2" charset="2"/>
              <a:buAutoNum type="arabicPeriod"/>
            </a:pPr>
            <a:r>
              <a:rPr lang="fa-IR" smtClean="0"/>
              <a:t>لحاظ کردن نظرهاي اصلاحي در طرح</a:t>
            </a:r>
            <a:endParaRPr lang="en-US"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600200"/>
            <a:ext cx="6324600" cy="3711785"/>
          </a:xfrm>
          <a:prstGeom prst="rect">
            <a:avLst/>
          </a:prstGeom>
        </p:spPr>
        <p:txBody>
          <a:bodyPr wrap="square">
            <a:spAutoFit/>
          </a:bodyPr>
          <a:lstStyle/>
          <a:p>
            <a:pPr marL="342900" indent="-342900" algn="justLow" rtl="1">
              <a:lnSpc>
                <a:spcPct val="120000"/>
              </a:lnSpc>
              <a:buFontTx/>
              <a:buAutoNum type="arabicParenR"/>
            </a:pPr>
            <a:r>
              <a:rPr lang="fa-IR" sz="2800" b="1" dirty="0" smtClean="0">
                <a:solidFill>
                  <a:schemeClr val="tx2"/>
                </a:solidFill>
                <a:latin typeface="Arial" charset="0"/>
                <a:cs typeface="Titr"/>
              </a:rPr>
              <a:t>فصل ششم: ابزار سنجش و گردآوري اطلاعات</a:t>
            </a:r>
          </a:p>
          <a:p>
            <a:pPr marL="342900" indent="-342900" algn="justLow" rtl="1">
              <a:lnSpc>
                <a:spcPct val="120000"/>
              </a:lnSpc>
              <a:buFontTx/>
              <a:buAutoNum type="arabicParenR"/>
            </a:pPr>
            <a:r>
              <a:rPr lang="fa-IR" sz="2800" b="1" dirty="0" smtClean="0">
                <a:solidFill>
                  <a:schemeClr val="tx2"/>
                </a:solidFill>
                <a:latin typeface="Arial" charset="0"/>
                <a:cs typeface="Titr"/>
              </a:rPr>
              <a:t>فصل هفتم: روشهاي گردآوري اطلاعات</a:t>
            </a:r>
          </a:p>
          <a:p>
            <a:pPr marL="342900" indent="-342900" algn="justLow" rtl="1">
              <a:lnSpc>
                <a:spcPct val="120000"/>
              </a:lnSpc>
              <a:buFontTx/>
              <a:buAutoNum type="arabicParenR"/>
            </a:pPr>
            <a:r>
              <a:rPr lang="fa-IR" sz="2800" b="1" dirty="0" smtClean="0">
                <a:solidFill>
                  <a:schemeClr val="tx2"/>
                </a:solidFill>
                <a:latin typeface="Arial" charset="0"/>
                <a:cs typeface="Titr"/>
              </a:rPr>
              <a:t>فصل هشتم: کدگذاري، استخراج و طبقه بندي داده ها</a:t>
            </a:r>
          </a:p>
          <a:p>
            <a:pPr marL="342900" indent="-342900" algn="justLow" rtl="1">
              <a:lnSpc>
                <a:spcPct val="120000"/>
              </a:lnSpc>
              <a:buFontTx/>
              <a:buAutoNum type="arabicParenR"/>
            </a:pPr>
            <a:r>
              <a:rPr lang="fa-IR" sz="2800" b="1" dirty="0" smtClean="0">
                <a:solidFill>
                  <a:schemeClr val="tx2"/>
                </a:solidFill>
                <a:latin typeface="Arial" charset="0"/>
                <a:cs typeface="Titr"/>
              </a:rPr>
              <a:t>فصل نهم: تجزيه و تحليل داده ها و استنتاج </a:t>
            </a:r>
          </a:p>
          <a:p>
            <a:pPr marL="342900" indent="-342900" algn="justLow" rtl="1">
              <a:lnSpc>
                <a:spcPct val="120000"/>
              </a:lnSpc>
              <a:buFontTx/>
              <a:buAutoNum type="arabicParenR"/>
            </a:pPr>
            <a:r>
              <a:rPr lang="fa-IR" sz="2800" b="1" dirty="0" smtClean="0">
                <a:solidFill>
                  <a:schemeClr val="tx2"/>
                </a:solidFill>
                <a:latin typeface="Arial" charset="0"/>
                <a:cs typeface="Titr"/>
              </a:rPr>
              <a:t>فصل دهم: تنظيم و تدوين گزارش تحقيق</a:t>
            </a:r>
          </a:p>
          <a:p>
            <a:pPr marL="342900" indent="-342900" algn="justLow" rtl="1">
              <a:lnSpc>
                <a:spcPct val="120000"/>
              </a:lnSpc>
              <a:buFontTx/>
              <a:buAutoNum type="arabicParenR"/>
            </a:pPr>
            <a:r>
              <a:rPr lang="fa-IR" sz="2800" b="1" dirty="0" smtClean="0">
                <a:solidFill>
                  <a:schemeClr val="tx2"/>
                </a:solidFill>
                <a:latin typeface="Arial" charset="0"/>
                <a:cs typeface="Titr"/>
              </a:rPr>
              <a:t>فصل يازدهم: تهيه و تنظيم طرح تحقيق</a:t>
            </a:r>
          </a:p>
          <a:p>
            <a:pPr marL="342900" indent="-342900" algn="justLow" rtl="1">
              <a:lnSpc>
                <a:spcPct val="120000"/>
              </a:lnSpc>
              <a:buFontTx/>
              <a:buAutoNum type="arabicParenR"/>
            </a:pPr>
            <a:r>
              <a:rPr lang="fa-IR" sz="2800" b="1" dirty="0" smtClean="0">
                <a:solidFill>
                  <a:schemeClr val="tx2"/>
                </a:solidFill>
                <a:latin typeface="Arial" charset="0"/>
                <a:cs typeface="Titr"/>
              </a:rPr>
              <a:t>فصل دوازدهم: تهيه و تنظيم مقاله علمي</a:t>
            </a:r>
            <a:r>
              <a:rPr lang="fa-IR" sz="2800" b="1" dirty="0" smtClean="0">
                <a:solidFill>
                  <a:srgbClr val="9999FF"/>
                </a:solidFill>
                <a:latin typeface="Arial" charset="0"/>
                <a:cs typeface="Titr"/>
              </a:rPr>
              <a:t> </a:t>
            </a:r>
            <a:endParaRPr lang="ar-SA" sz="2800" b="1" dirty="0">
              <a:latin typeface="Arial" charset="0"/>
              <a:cs typeface="Titr"/>
            </a:endParaRPr>
          </a:p>
        </p:txBody>
      </p:sp>
      <p:sp>
        <p:nvSpPr>
          <p:cNvPr id="3" name="Rectangle 2"/>
          <p:cNvSpPr>
            <a:spLocks noChangeArrowheads="1"/>
          </p:cNvSpPr>
          <p:nvPr/>
        </p:nvSpPr>
        <p:spPr bwMode="auto">
          <a:xfrm>
            <a:off x="685800" y="381000"/>
            <a:ext cx="7920037" cy="641351"/>
          </a:xfrm>
          <a:prstGeom prst="rect">
            <a:avLst/>
          </a:prstGeom>
          <a:noFill/>
          <a:ln w="9525">
            <a:noFill/>
            <a:miter lim="800000"/>
            <a:headEnd/>
            <a:tailEnd/>
          </a:ln>
        </p:spPr>
        <p:txBody>
          <a:bodyPr anchor="ct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reflection blurRad="6350" stA="55000" endA="300" endPos="45500" dir="5400000" sy="-100000" algn="bl" rotWithShape="0"/>
                </a:effectLst>
                <a:latin typeface="Arial" charset="0"/>
              </a:rPr>
              <a:t>فهرست مطالب</a:t>
            </a:r>
            <a:endParaRPr lang="ar-SA"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reflection blurRad="6350" stA="55000" endA="300" endPos="45500" dir="5400000" sy="-100000" algn="bl" rotWithShape="0"/>
              </a:effectLst>
              <a:latin typeface="Arial"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a:xfrm>
            <a:off x="611188" y="188913"/>
            <a:ext cx="7772400" cy="792162"/>
          </a:xfrm>
        </p:spPr>
        <p:txBody>
          <a:bodyPr/>
          <a:lstStyle/>
          <a:p>
            <a:r>
              <a:rPr lang="fa-IR" smtClean="0"/>
              <a:t>تقسيم بندي علوم از ديدگاه فلاسفه</a:t>
            </a:r>
            <a:endParaRPr lang="en-US" smtClean="0"/>
          </a:p>
        </p:txBody>
      </p:sp>
      <p:sp>
        <p:nvSpPr>
          <p:cNvPr id="37891" name="Rectangle 3"/>
          <p:cNvSpPr>
            <a:spLocks noGrp="1" noChangeArrowheads="1"/>
          </p:cNvSpPr>
          <p:nvPr>
            <p:ph type="subTitle" idx="1"/>
          </p:nvPr>
        </p:nvSpPr>
        <p:spPr>
          <a:xfrm>
            <a:off x="323850" y="1052513"/>
            <a:ext cx="8208963" cy="5400675"/>
          </a:xfrm>
        </p:spPr>
        <p:txBody>
          <a:bodyPr rtlCol="0">
            <a:normAutofit/>
          </a:bodyPr>
          <a:lstStyle/>
          <a:p>
            <a:pPr fontAlgn="auto">
              <a:spcAft>
                <a:spcPts val="0"/>
              </a:spcAft>
              <a:buFont typeface="Arial" pitchFamily="34" charset="0"/>
              <a:buNone/>
              <a:defRPr/>
            </a:pPr>
            <a:r>
              <a:rPr lang="fa-IR" smtClean="0"/>
              <a:t>ارسطو علم را به سه بخش تقسيم کرد:علوم نظري , علوم عملي  و علوم ابداعي.</a:t>
            </a:r>
          </a:p>
          <a:p>
            <a:pPr fontAlgn="auto">
              <a:spcAft>
                <a:spcPts val="0"/>
              </a:spcAft>
              <a:buFont typeface="Arial" pitchFamily="34" charset="0"/>
              <a:buNone/>
              <a:defRPr/>
            </a:pPr>
            <a:r>
              <a:rPr lang="fa-IR" smtClean="0"/>
              <a:t>اگوست کنت معلومات بشر را به شش طبقه تقسيم کرد که عبارت است از :رياضيات,هيات ,فيزيک,شيمي,زيست شناسي ,جامعه شناسي.</a:t>
            </a:r>
          </a:p>
          <a:p>
            <a:pPr fontAlgn="auto">
              <a:spcAft>
                <a:spcPts val="0"/>
              </a:spcAft>
              <a:buFont typeface="Arial" pitchFamily="34" charset="0"/>
              <a:buNone/>
              <a:defRPr/>
            </a:pPr>
            <a:r>
              <a:rPr lang="fa-IR" smtClean="0"/>
              <a:t>هربرت اسپنسر علوم بشري را به سه گروه تقسيم کرد:</a:t>
            </a:r>
          </a:p>
          <a:p>
            <a:pPr fontAlgn="auto">
              <a:spcAft>
                <a:spcPts val="0"/>
              </a:spcAft>
              <a:buFont typeface="Arial" pitchFamily="34" charset="0"/>
              <a:buNone/>
              <a:defRPr/>
            </a:pPr>
            <a:r>
              <a:rPr lang="fa-IR" smtClean="0"/>
              <a:t>علوم انتزاعي ,علوم انتزاعي و نيمه انتزاعي ,علوم عيني</a:t>
            </a:r>
          </a:p>
          <a:p>
            <a:pPr fontAlgn="auto">
              <a:spcAft>
                <a:spcPts val="0"/>
              </a:spcAft>
              <a:buFont typeface="Arial" pitchFamily="34" charset="0"/>
              <a:buNone/>
              <a:defRPr/>
            </a:pPr>
            <a:r>
              <a:rPr lang="fa-IR" smtClean="0"/>
              <a:t>و</a:t>
            </a:r>
          </a:p>
          <a:p>
            <a:pPr algn="r" fontAlgn="auto">
              <a:spcAft>
                <a:spcPts val="0"/>
              </a:spcAft>
              <a:buFont typeface="Arial" pitchFamily="34" charset="0"/>
              <a:buNone/>
              <a:defRPr/>
            </a:pPr>
            <a:r>
              <a:rPr lang="fa-IR" smtClean="0"/>
              <a:t>...</a:t>
            </a:r>
          </a:p>
          <a:p>
            <a:pPr algn="r" fontAlgn="auto">
              <a:spcAft>
                <a:spcPts val="0"/>
              </a:spcAft>
              <a:buFont typeface="Arial" pitchFamily="34" charset="0"/>
              <a:buNone/>
              <a:defRPr/>
            </a:pPr>
            <a:endParaRPr lang="en-US" smtClean="0"/>
          </a:p>
        </p:txBody>
      </p:sp>
    </p:spTree>
  </p:cSld>
  <p:clrMapOvr>
    <a:masterClrMapping/>
  </p:clrMapOvr>
  <p:transition/>
  <p:timing>
    <p:tnLst>
      <p:par>
        <p:cTn id="1" dur="indefinite" restart="never" nodeType="tmRoot"/>
      </p:par>
    </p:tnLst>
  </p:timing>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2"/>
          <p:cNvSpPr>
            <a:spLocks noGrp="1" noRot="1" noChangeArrowheads="1"/>
          </p:cNvSpPr>
          <p:nvPr>
            <p:ph type="title"/>
          </p:nvPr>
        </p:nvSpPr>
        <p:spPr>
          <a:xfrm>
            <a:off x="457200" y="692150"/>
            <a:ext cx="8229600" cy="1223963"/>
          </a:xfrm>
        </p:spPr>
        <p:txBody>
          <a:bodyPr rtlCol="0">
            <a:normAutofit/>
          </a:bodyPr>
          <a:lstStyle/>
          <a:p>
            <a:pPr fontAlgn="auto">
              <a:spcAft>
                <a:spcPts val="0"/>
              </a:spcAft>
              <a:defRPr/>
            </a:pPr>
            <a:r>
              <a:rPr lang="fa-IR" sz="5400" smtClean="0">
                <a:solidFill>
                  <a:schemeClr val="accent1">
                    <a:tint val="3000"/>
                    <a:alpha val="95000"/>
                  </a:schemeClr>
                </a:solidFill>
              </a:rPr>
              <a:t>فصل دوازدهم</a:t>
            </a:r>
            <a:endParaRPr lang="en-US" sz="5400" smtClean="0">
              <a:solidFill>
                <a:schemeClr val="accent1">
                  <a:tint val="3000"/>
                  <a:alpha val="95000"/>
                </a:schemeClr>
              </a:solidFill>
            </a:endParaRPr>
          </a:p>
        </p:txBody>
      </p:sp>
      <p:sp>
        <p:nvSpPr>
          <p:cNvPr id="309251" name="Rectangle 3"/>
          <p:cNvSpPr>
            <a:spLocks noGrp="1" noChangeArrowheads="1"/>
          </p:cNvSpPr>
          <p:nvPr>
            <p:ph idx="1"/>
          </p:nvPr>
        </p:nvSpPr>
        <p:spPr>
          <a:xfrm>
            <a:off x="457200" y="2781300"/>
            <a:ext cx="8229600" cy="3344863"/>
          </a:xfrm>
        </p:spPr>
        <p:txBody>
          <a:bodyPr/>
          <a:lstStyle/>
          <a:p>
            <a:pPr algn="ctr">
              <a:buFont typeface="Wingdings" pitchFamily="2" charset="2"/>
              <a:buNone/>
            </a:pPr>
            <a:r>
              <a:rPr lang="fa-IR" sz="4800" smtClean="0"/>
              <a:t>تهيه و تنظيم مقاله علمي</a:t>
            </a:r>
            <a:endParaRPr lang="en-US" sz="4800" smtClean="0"/>
          </a:p>
        </p:txBody>
      </p:sp>
    </p:spTree>
  </p:cSld>
  <p:clrMapOvr>
    <a:masterClrMapping/>
  </p:clrMapOvr>
  <p:transition/>
  <p:timing>
    <p:tnLst>
      <p:par>
        <p:cTn id="1" dur="indefinite" restart="never" nodeType="tmRoot"/>
      </p:par>
    </p:tnLst>
  </p:timing>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2"/>
          <p:cNvSpPr>
            <a:spLocks noGrp="1" noRot="1" noChangeArrowheads="1"/>
          </p:cNvSpPr>
          <p:nvPr>
            <p:ph type="title"/>
          </p:nvPr>
        </p:nvSpPr>
        <p:spPr>
          <a:xfrm>
            <a:off x="539750" y="836613"/>
            <a:ext cx="8229600" cy="1143000"/>
          </a:xfrm>
        </p:spPr>
        <p:txBody>
          <a:bodyPr rtlCol="0">
            <a:normAutofit/>
          </a:bodyPr>
          <a:lstStyle/>
          <a:p>
            <a:pPr fontAlgn="auto">
              <a:spcAft>
                <a:spcPts val="0"/>
              </a:spcAft>
              <a:defRPr/>
            </a:pPr>
            <a:r>
              <a:rPr lang="fa-IR" dirty="0" smtClean="0">
                <a:solidFill>
                  <a:schemeClr val="accent1">
                    <a:tint val="3000"/>
                    <a:alpha val="95000"/>
                  </a:schemeClr>
                </a:solidFill>
              </a:rPr>
              <a:t>انواع مقالات علمي</a:t>
            </a:r>
            <a:endParaRPr lang="en-US" dirty="0" smtClean="0">
              <a:solidFill>
                <a:schemeClr val="accent1">
                  <a:tint val="3000"/>
                  <a:alpha val="95000"/>
                </a:schemeClr>
              </a:solidFill>
            </a:endParaRPr>
          </a:p>
        </p:txBody>
      </p:sp>
      <p:sp>
        <p:nvSpPr>
          <p:cNvPr id="310275" name="Rectangle 3"/>
          <p:cNvSpPr>
            <a:spLocks noGrp="1" noChangeArrowheads="1"/>
          </p:cNvSpPr>
          <p:nvPr>
            <p:ph idx="1"/>
          </p:nvPr>
        </p:nvSpPr>
        <p:spPr>
          <a:xfrm>
            <a:off x="539750" y="2332038"/>
            <a:ext cx="8229600" cy="4525962"/>
          </a:xfrm>
        </p:spPr>
        <p:txBody>
          <a:bodyPr/>
          <a:lstStyle/>
          <a:p>
            <a:pPr algn="justLow" rtl="1">
              <a:buFont typeface="Wingdings" pitchFamily="2" charset="2"/>
              <a:buNone/>
            </a:pPr>
            <a:endParaRPr lang="fa-IR" smtClean="0"/>
          </a:p>
          <a:p>
            <a:pPr algn="justLow" rtl="1">
              <a:buFont typeface="Wingdings" pitchFamily="2" charset="2"/>
              <a:buNone/>
            </a:pPr>
            <a:r>
              <a:rPr lang="fa-IR" smtClean="0"/>
              <a:t>    1. مقالات پژوهشي</a:t>
            </a:r>
          </a:p>
          <a:p>
            <a:pPr algn="justLow" rtl="1">
              <a:buFont typeface="Wingdings" pitchFamily="2" charset="2"/>
              <a:buNone/>
            </a:pPr>
            <a:r>
              <a:rPr lang="fa-IR" smtClean="0"/>
              <a:t>   </a:t>
            </a:r>
          </a:p>
          <a:p>
            <a:pPr algn="justLow" rtl="1">
              <a:buFont typeface="Wingdings" pitchFamily="2" charset="2"/>
              <a:buNone/>
            </a:pPr>
            <a:r>
              <a:rPr lang="fa-IR" smtClean="0"/>
              <a:t>    2. مقالات مطالعاتي و ترويجي</a:t>
            </a:r>
            <a:endParaRPr lang="en-US" smtClean="0"/>
          </a:p>
        </p:txBody>
      </p:sp>
    </p:spTree>
  </p:cSld>
  <p:clrMapOvr>
    <a:masterClrMapping/>
  </p:clrMapOvr>
  <p:transition/>
  <p:timing>
    <p:tnLst>
      <p:par>
        <p:cTn id="1" dur="indefinite" restart="never" nodeType="tmRoot"/>
      </p:par>
    </p:tnLst>
  </p:timing>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ساختار مقالات علمي</a:t>
            </a:r>
            <a:endParaRPr lang="en-US" dirty="0" smtClean="0">
              <a:solidFill>
                <a:schemeClr val="accent1">
                  <a:tint val="3000"/>
                  <a:alpha val="95000"/>
                </a:schemeClr>
              </a:solidFill>
            </a:endParaRPr>
          </a:p>
        </p:txBody>
      </p:sp>
      <p:sp>
        <p:nvSpPr>
          <p:cNvPr id="311299" name="Rectangle 3"/>
          <p:cNvSpPr>
            <a:spLocks noGrp="1" noChangeArrowheads="1"/>
          </p:cNvSpPr>
          <p:nvPr>
            <p:ph idx="1"/>
          </p:nvPr>
        </p:nvSpPr>
        <p:spPr/>
        <p:txBody>
          <a:bodyPr/>
          <a:lstStyle/>
          <a:p>
            <a:pPr algn="justLow" rtl="1">
              <a:buFont typeface="Wingdings" pitchFamily="2" charset="2"/>
              <a:buNone/>
            </a:pPr>
            <a:endParaRPr lang="fa-IR" smtClean="0"/>
          </a:p>
          <a:p>
            <a:pPr algn="justLow" rtl="1">
              <a:buFont typeface="Wingdings" pitchFamily="2" charset="2"/>
              <a:buNone/>
            </a:pPr>
            <a:r>
              <a:rPr lang="fa-IR" smtClean="0"/>
              <a:t>1. مشخصات مقاله</a:t>
            </a:r>
          </a:p>
          <a:p>
            <a:pPr algn="justLow" rtl="1">
              <a:buFont typeface="Wingdings" pitchFamily="2" charset="2"/>
              <a:buNone/>
            </a:pPr>
            <a:r>
              <a:rPr lang="fa-IR" smtClean="0"/>
              <a:t>2. چکيده</a:t>
            </a:r>
          </a:p>
          <a:p>
            <a:pPr algn="justLow" rtl="1">
              <a:buFont typeface="Wingdings" pitchFamily="2" charset="2"/>
              <a:buNone/>
            </a:pPr>
            <a:r>
              <a:rPr lang="fa-IR" smtClean="0"/>
              <a:t>3. مقدمه</a:t>
            </a:r>
          </a:p>
          <a:p>
            <a:pPr algn="justLow" rtl="1">
              <a:buFont typeface="Wingdings" pitchFamily="2" charset="2"/>
              <a:buNone/>
            </a:pPr>
            <a:r>
              <a:rPr lang="fa-IR" smtClean="0"/>
              <a:t>4. روش تحقيق</a:t>
            </a:r>
          </a:p>
          <a:p>
            <a:pPr algn="justLow" rtl="1">
              <a:buFont typeface="Wingdings" pitchFamily="2" charset="2"/>
              <a:buNone/>
            </a:pPr>
            <a:r>
              <a:rPr lang="fa-IR" smtClean="0"/>
              <a:t>5. اطلاعات و داده ها</a:t>
            </a:r>
          </a:p>
          <a:p>
            <a:pPr algn="justLow" rtl="1">
              <a:buFont typeface="Wingdings" pitchFamily="2" charset="2"/>
              <a:buNone/>
            </a:pPr>
            <a:r>
              <a:rPr lang="fa-IR" smtClean="0"/>
              <a:t>6. تجزيه و تحليل</a:t>
            </a:r>
          </a:p>
          <a:p>
            <a:pPr algn="justLow" rtl="1">
              <a:buFont typeface="Wingdings" pitchFamily="2" charset="2"/>
              <a:buNone/>
            </a:pPr>
            <a:endParaRPr lang="en-US" smtClean="0"/>
          </a:p>
        </p:txBody>
      </p:sp>
    </p:spTree>
  </p:cSld>
  <p:clrMapOvr>
    <a:masterClrMapping/>
  </p:clrMapOvr>
  <p:transition/>
  <p:timing>
    <p:tnLst>
      <p:par>
        <p:cTn id="1" dur="indefinite" restart="never" nodeType="tmRoot"/>
      </p:par>
    </p:tnLst>
  </p:timing>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2"/>
          <p:cNvSpPr>
            <a:spLocks noGrp="1" noChangeArrowheads="1"/>
          </p:cNvSpPr>
          <p:nvPr>
            <p:ph idx="1"/>
          </p:nvPr>
        </p:nvSpPr>
        <p:spPr>
          <a:xfrm>
            <a:off x="457200" y="836613"/>
            <a:ext cx="8229600" cy="5289550"/>
          </a:xfrm>
        </p:spPr>
        <p:txBody>
          <a:bodyPr/>
          <a:lstStyle/>
          <a:p>
            <a:pPr algn="justLow" rtl="1">
              <a:buFont typeface="Wingdings" pitchFamily="2" charset="2"/>
              <a:buNone/>
            </a:pPr>
            <a:r>
              <a:rPr lang="fa-IR" smtClean="0"/>
              <a:t>7. نتيجه گيري</a:t>
            </a:r>
          </a:p>
          <a:p>
            <a:pPr algn="justLow" rtl="1">
              <a:buFont typeface="Wingdings" pitchFamily="2" charset="2"/>
              <a:buNone/>
            </a:pPr>
            <a:r>
              <a:rPr lang="fa-IR" smtClean="0"/>
              <a:t>8. شناسايي و تصديق</a:t>
            </a:r>
          </a:p>
          <a:p>
            <a:pPr algn="justLow" rtl="1">
              <a:buFont typeface="Wingdings" pitchFamily="2" charset="2"/>
              <a:buNone/>
            </a:pPr>
            <a:r>
              <a:rPr lang="fa-IR" smtClean="0"/>
              <a:t>9. منابع </a:t>
            </a:r>
          </a:p>
          <a:p>
            <a:pPr algn="justLow" rtl="1">
              <a:buFont typeface="Wingdings" pitchFamily="2" charset="2"/>
              <a:buNone/>
            </a:pPr>
            <a:r>
              <a:rPr lang="fa-IR" smtClean="0"/>
              <a:t>10. ضمايم</a:t>
            </a:r>
            <a:endParaRPr lang="en-US" smtClean="0"/>
          </a:p>
        </p:txBody>
      </p:sp>
    </p:spTree>
  </p:cSld>
  <p:clrMapOvr>
    <a:masterClrMapping/>
  </p:clrMapOvr>
  <p:transition/>
  <p:timing>
    <p:tnLst>
      <p:par>
        <p:cTn id="1" dur="indefinite" restart="never" nodeType="tmRoot"/>
      </p:par>
    </p:tnLst>
  </p:timing>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p:cNvSpPr>
            <a:spLocks noGrp="1" noRot="1" noChangeArrowheads="1"/>
          </p:cNvSpPr>
          <p:nvPr>
            <p:ph type="title"/>
          </p:nvPr>
        </p:nvSpPr>
        <p:spPr/>
        <p:txBody>
          <a:bodyPr rtlCol="0">
            <a:normAutofit/>
          </a:bodyPr>
          <a:lstStyle/>
          <a:p>
            <a:pPr fontAlgn="auto">
              <a:spcAft>
                <a:spcPts val="0"/>
              </a:spcAft>
              <a:defRPr/>
            </a:pPr>
            <a:r>
              <a:rPr lang="fa-IR" dirty="0" smtClean="0">
                <a:solidFill>
                  <a:schemeClr val="accent1">
                    <a:tint val="3000"/>
                    <a:alpha val="95000"/>
                  </a:schemeClr>
                </a:solidFill>
              </a:rPr>
              <a:t>ملاحظات مربوط به تدوين مقاله علمي</a:t>
            </a:r>
            <a:endParaRPr lang="en-US" dirty="0" smtClean="0">
              <a:solidFill>
                <a:schemeClr val="accent1">
                  <a:tint val="3000"/>
                  <a:alpha val="95000"/>
                </a:schemeClr>
              </a:solidFill>
            </a:endParaRPr>
          </a:p>
        </p:txBody>
      </p:sp>
      <p:sp>
        <p:nvSpPr>
          <p:cNvPr id="313347" name="Rectangle 3"/>
          <p:cNvSpPr>
            <a:spLocks noGrp="1" noChangeArrowheads="1"/>
          </p:cNvSpPr>
          <p:nvPr>
            <p:ph idx="1"/>
          </p:nvPr>
        </p:nvSpPr>
        <p:spPr/>
        <p:txBody>
          <a:bodyPr/>
          <a:lstStyle/>
          <a:p>
            <a:pPr algn="justLow" rtl="1">
              <a:buFont typeface="Wingdings" pitchFamily="2" charset="2"/>
              <a:buNone/>
            </a:pPr>
            <a:endParaRPr lang="fa-IR" smtClean="0"/>
          </a:p>
          <a:p>
            <a:pPr algn="justLow" rtl="1">
              <a:buFont typeface="Wingdings" pitchFamily="2" charset="2"/>
              <a:buNone/>
            </a:pPr>
            <a:r>
              <a:rPr lang="fa-IR" smtClean="0"/>
              <a:t>1. توجه به اصل موضوع و پرهيز از حاشيه روي</a:t>
            </a:r>
          </a:p>
          <a:p>
            <a:pPr algn="justLow" rtl="1">
              <a:buFont typeface="Wingdings" pitchFamily="2" charset="2"/>
              <a:buNone/>
            </a:pPr>
            <a:r>
              <a:rPr lang="fa-IR" smtClean="0"/>
              <a:t>2. خودداري از تکرار غيرضروري مطالب مقاله</a:t>
            </a:r>
          </a:p>
          <a:p>
            <a:pPr algn="justLow" rtl="1">
              <a:buFont typeface="Wingdings" pitchFamily="2" charset="2"/>
              <a:buNone/>
            </a:pPr>
            <a:r>
              <a:rPr lang="fa-IR" smtClean="0"/>
              <a:t>3. استفاده از منابع و مآخذ به روش موردنظر مجله و ذکر منابع ومآخذ مربوط به آمارها، نقل قولها،تعاريف و مدلها</a:t>
            </a:r>
          </a:p>
          <a:p>
            <a:pPr algn="justLow" rtl="1">
              <a:buFont typeface="Wingdings" pitchFamily="2" charset="2"/>
              <a:buNone/>
            </a:pPr>
            <a:r>
              <a:rPr lang="fa-IR" smtClean="0"/>
              <a:t>4. رعايت آداب نگارش و در صورت امکان ويرايش مقاله</a:t>
            </a:r>
          </a:p>
          <a:p>
            <a:pPr algn="justLow" rtl="1">
              <a:buFont typeface="Wingdings" pitchFamily="2" charset="2"/>
              <a:buNone/>
            </a:pPr>
            <a:r>
              <a:rPr lang="fa-IR" smtClean="0"/>
              <a:t>5. استفاده از تصاوير، جداول، نمودارها و اشکال در محل مناسب</a:t>
            </a:r>
            <a:endParaRPr lang="en-US" smtClean="0"/>
          </a:p>
        </p:txBody>
      </p:sp>
    </p:spTree>
  </p:cSld>
  <p:clrMapOvr>
    <a:masterClrMapping/>
  </p:clrMapOvr>
  <p:transition/>
  <p:timing>
    <p:tnLst>
      <p:par>
        <p:cTn id="1" dur="indefinite" restart="never" nodeType="tmRoot"/>
      </p:par>
    </p:tnLst>
  </p:timing>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2"/>
          <p:cNvSpPr>
            <a:spLocks noGrp="1" noChangeArrowheads="1"/>
          </p:cNvSpPr>
          <p:nvPr>
            <p:ph idx="1"/>
          </p:nvPr>
        </p:nvSpPr>
        <p:spPr>
          <a:xfrm>
            <a:off x="457200" y="765175"/>
            <a:ext cx="8229600" cy="5360988"/>
          </a:xfrm>
        </p:spPr>
        <p:txBody>
          <a:bodyPr/>
          <a:lstStyle/>
          <a:p>
            <a:pPr algn="justLow" rtl="1">
              <a:lnSpc>
                <a:spcPct val="90000"/>
              </a:lnSpc>
              <a:buFont typeface="Wingdings" pitchFamily="2" charset="2"/>
              <a:buNone/>
            </a:pPr>
            <a:r>
              <a:rPr lang="fa-IR" smtClean="0"/>
              <a:t>6. برخوردار بودن مقاله از ظاهر فيزيکي تميز و زيبا</a:t>
            </a:r>
          </a:p>
          <a:p>
            <a:pPr algn="justLow" rtl="1">
              <a:lnSpc>
                <a:spcPct val="90000"/>
              </a:lnSpc>
              <a:buFont typeface="Wingdings" pitchFamily="2" charset="2"/>
              <a:buNone/>
            </a:pPr>
            <a:r>
              <a:rPr lang="fa-IR" smtClean="0"/>
              <a:t>7. رعايت فاصله خطوط، ترازبندي، فاصله از حاشيه و ...</a:t>
            </a:r>
          </a:p>
          <a:p>
            <a:pPr algn="justLow" rtl="1">
              <a:lnSpc>
                <a:spcPct val="90000"/>
              </a:lnSpc>
              <a:buFont typeface="Wingdings" pitchFamily="2" charset="2"/>
              <a:buNone/>
            </a:pPr>
            <a:r>
              <a:rPr lang="fa-IR" smtClean="0"/>
              <a:t>8. خودداري از چاپ مقاله در بيش از يک مقاله</a:t>
            </a:r>
          </a:p>
          <a:p>
            <a:pPr algn="justLow" rtl="1">
              <a:lnSpc>
                <a:spcPct val="90000"/>
              </a:lnSpc>
              <a:buFont typeface="Wingdings" pitchFamily="2" charset="2"/>
              <a:buNone/>
            </a:pPr>
            <a:r>
              <a:rPr lang="fa-IR" smtClean="0"/>
              <a:t>9. ارسال ديسکت متن تايپ شده مقاله همراه آن براي مجله</a:t>
            </a:r>
          </a:p>
          <a:p>
            <a:pPr algn="justLow" rtl="1">
              <a:lnSpc>
                <a:spcPct val="90000"/>
              </a:lnSpc>
              <a:buFont typeface="Wingdings" pitchFamily="2" charset="2"/>
              <a:buNone/>
            </a:pPr>
            <a:r>
              <a:rPr lang="fa-IR" smtClean="0"/>
              <a:t>10. تايپ عنوان کتب و مقالات مورد استفاده در فهرست منابع با حروف کج</a:t>
            </a:r>
          </a:p>
          <a:p>
            <a:pPr algn="justLow" rtl="1">
              <a:lnSpc>
                <a:spcPct val="90000"/>
              </a:lnSpc>
              <a:buFont typeface="Wingdings" pitchFamily="2" charset="2"/>
              <a:buNone/>
            </a:pPr>
            <a:r>
              <a:rPr lang="fa-IR" smtClean="0"/>
              <a:t>11. يکدست کردن مقياسها، تاريخها و نشانه ها در سراسر مقاله</a:t>
            </a:r>
          </a:p>
          <a:p>
            <a:pPr algn="justLow" rtl="1">
              <a:lnSpc>
                <a:spcPct val="90000"/>
              </a:lnSpc>
              <a:buFont typeface="Wingdings" pitchFamily="2" charset="2"/>
              <a:buNone/>
            </a:pPr>
            <a:r>
              <a:rPr lang="fa-IR" smtClean="0"/>
              <a:t>12. درج معادل لاتين واژه هاي تخصصي و نيز اسامي افراد ، جايها و ...</a:t>
            </a:r>
            <a:endParaRPr lang="en-US" smtClean="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a:xfrm>
            <a:off x="685800" y="404813"/>
            <a:ext cx="7772400" cy="863600"/>
          </a:xfrm>
        </p:spPr>
        <p:txBody>
          <a:bodyPr rtlCol="0">
            <a:normAutofit fontScale="90000"/>
          </a:bodyPr>
          <a:lstStyle/>
          <a:p>
            <a:pPr fontAlgn="auto">
              <a:spcAft>
                <a:spcPts val="0"/>
              </a:spcAft>
              <a:defRPr/>
            </a:pPr>
            <a:r>
              <a:rPr lang="fa-IR" sz="5400" dirty="0" smtClean="0"/>
              <a:t>علوم انساني</a:t>
            </a:r>
            <a:endParaRPr lang="en-US" sz="5400" dirty="0" smtClean="0"/>
          </a:p>
        </p:txBody>
      </p:sp>
      <p:sp>
        <p:nvSpPr>
          <p:cNvPr id="38915" name="Rectangle 3"/>
          <p:cNvSpPr>
            <a:spLocks noGrp="1" noChangeArrowheads="1"/>
          </p:cNvSpPr>
          <p:nvPr>
            <p:ph type="subTitle" idx="1"/>
          </p:nvPr>
        </p:nvSpPr>
        <p:spPr>
          <a:xfrm>
            <a:off x="539750" y="1341438"/>
            <a:ext cx="7920038" cy="4895850"/>
          </a:xfrm>
        </p:spPr>
        <p:txBody>
          <a:bodyPr rtlCol="0">
            <a:normAutofit/>
          </a:bodyPr>
          <a:lstStyle/>
          <a:p>
            <a:pPr fontAlgn="auto">
              <a:spcAft>
                <a:spcPts val="0"/>
              </a:spcAft>
              <a:buFont typeface="Arial" pitchFamily="34" charset="0"/>
              <a:buNone/>
              <a:defRPr/>
            </a:pPr>
            <a:r>
              <a:rPr lang="fa-IR" smtClean="0"/>
              <a:t>حيطه شناختي علوم انساني شامل معلوماتي است که به خصلتها , ويژگيها ,فعاليتها ,و رفتارهاي نوع انسان مربوط ميشود.</a:t>
            </a:r>
          </a:p>
          <a:p>
            <a:pPr fontAlgn="auto">
              <a:spcAft>
                <a:spcPts val="0"/>
              </a:spcAft>
              <a:buFont typeface="Arial" pitchFamily="34" charset="0"/>
              <a:buNone/>
              <a:defRPr/>
            </a:pPr>
            <a:r>
              <a:rPr lang="fa-IR" smtClean="0"/>
              <a:t>علوم انساني را در يک طبقه بندي کلي به دو گروه تقسيم کرد:</a:t>
            </a:r>
          </a:p>
          <a:p>
            <a:pPr fontAlgn="auto">
              <a:spcAft>
                <a:spcPts val="0"/>
              </a:spcAft>
              <a:buFont typeface="Arial" pitchFamily="34" charset="0"/>
              <a:buNone/>
              <a:defRPr/>
            </a:pPr>
            <a:r>
              <a:rPr lang="fa-IR" smtClean="0"/>
              <a:t>-گروه اول شامل معلوماتي است که منشا تشکيل آنها را عقل و فکر و احساس انسان تشکيل ميدهد.</a:t>
            </a:r>
          </a:p>
          <a:p>
            <a:pPr fontAlgn="auto">
              <a:spcAft>
                <a:spcPts val="0"/>
              </a:spcAft>
              <a:buFont typeface="Arial" pitchFamily="34" charset="0"/>
              <a:buNone/>
              <a:defRPr/>
            </a:pPr>
            <a:r>
              <a:rPr lang="fa-IR" smtClean="0"/>
              <a:t>-گروه دوم شامل معلوماتي است که منشا تشکيل آنها را رفتار انسان تشکيل مي دهد.</a:t>
            </a:r>
            <a:endParaRPr lang="en-US" smtClean="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a:xfrm>
            <a:off x="611188" y="260350"/>
            <a:ext cx="7772400" cy="576263"/>
          </a:xfrm>
        </p:spPr>
        <p:txBody>
          <a:bodyPr rtlCol="0">
            <a:normAutofit fontScale="90000"/>
          </a:bodyPr>
          <a:lstStyle/>
          <a:p>
            <a:pPr fontAlgn="auto">
              <a:spcAft>
                <a:spcPts val="0"/>
              </a:spcAft>
              <a:defRPr/>
            </a:pPr>
            <a:r>
              <a:rPr lang="fa-IR" sz="5400" dirty="0" smtClean="0"/>
              <a:t>نظريه</a:t>
            </a:r>
            <a:endParaRPr lang="en-US" sz="5400" dirty="0" smtClean="0"/>
          </a:p>
        </p:txBody>
      </p:sp>
      <p:sp>
        <p:nvSpPr>
          <p:cNvPr id="39939" name="Rectangle 3"/>
          <p:cNvSpPr>
            <a:spLocks noGrp="1" noChangeArrowheads="1"/>
          </p:cNvSpPr>
          <p:nvPr>
            <p:ph type="subTitle" idx="1"/>
          </p:nvPr>
        </p:nvSpPr>
        <p:spPr>
          <a:xfrm>
            <a:off x="323850" y="908050"/>
            <a:ext cx="7993063" cy="5545138"/>
          </a:xfrm>
        </p:spPr>
        <p:txBody>
          <a:bodyPr rtlCol="0">
            <a:normAutofit lnSpcReduction="10000"/>
          </a:bodyPr>
          <a:lstStyle/>
          <a:p>
            <a:pPr fontAlgn="auto">
              <a:lnSpc>
                <a:spcPct val="120000"/>
              </a:lnSpc>
              <a:spcAft>
                <a:spcPts val="0"/>
              </a:spcAft>
              <a:buFont typeface="Arial" pitchFamily="34" charset="0"/>
              <a:buNone/>
              <a:defRPr/>
            </a:pPr>
            <a:r>
              <a:rPr lang="fa-IR" sz="2800" smtClean="0"/>
              <a:t>ساموئلسون در تعريف نظريه ميگويد</a:t>
            </a:r>
            <a:r>
              <a:rPr lang="fa-IR" sz="2800" smtClean="0">
                <a:sym typeface="Wingdings" pitchFamily="2" charset="2"/>
              </a:rPr>
              <a:t>: ((يک نظريه مجموعه اي از بديهيات , قوانين و فرضيه هايي است که چيزي را درباره واقعيت قابل مشاهده تبيين مي نمايد.)) </a:t>
            </a:r>
          </a:p>
          <a:p>
            <a:pPr fontAlgn="auto">
              <a:lnSpc>
                <a:spcPct val="120000"/>
              </a:lnSpc>
              <a:spcAft>
                <a:spcPts val="0"/>
              </a:spcAft>
              <a:buFont typeface="Arial" pitchFamily="34" charset="0"/>
              <a:buNone/>
              <a:defRPr/>
            </a:pPr>
            <a:r>
              <a:rPr lang="fa-IR" sz="2800" smtClean="0"/>
              <a:t>نظريه جنبه تبييني دارد و بنياد هر فعاليت علمي را تشکيل ميدهد.نظريه ها به طور کلي به دو گروه تقسيم ميشوند:</a:t>
            </a:r>
          </a:p>
          <a:p>
            <a:pPr fontAlgn="auto">
              <a:lnSpc>
                <a:spcPct val="120000"/>
              </a:lnSpc>
              <a:spcAft>
                <a:spcPts val="0"/>
              </a:spcAft>
              <a:buFont typeface="Arial" pitchFamily="34" charset="0"/>
              <a:buNone/>
              <a:defRPr/>
            </a:pPr>
            <a:r>
              <a:rPr lang="fa-IR" sz="2800" smtClean="0"/>
              <a:t>الف-نظريه هاي تبييني : اين نظريه بنياد علم هستند. در واقع ,آنها مدعي اند که حقايق و واقعيت ها را تبيين کرده و توضيح ميدهند.اين نظريه ها در صورتي که  پس از آزمايشهاي مکرر به طور قطعي تاييد شوند به حقايق علمي تبديل ميشوند.</a:t>
            </a:r>
          </a:p>
          <a:p>
            <a:pPr fontAlgn="auto">
              <a:lnSpc>
                <a:spcPct val="120000"/>
              </a:lnSpc>
              <a:spcAft>
                <a:spcPts val="0"/>
              </a:spcAft>
              <a:buFont typeface="Arial" pitchFamily="34" charset="0"/>
              <a:buNone/>
              <a:defRPr/>
            </a:pPr>
            <a:r>
              <a:rPr lang="fa-IR" sz="2800" smtClean="0"/>
              <a:t>ب- نظريه هاي تجويزي و توصيه اي: اين نظريه ها مدعي بهبود بخشي به زندگي فردي و اجتماعي بشرند </a:t>
            </a:r>
            <a:endParaRPr lang="en-US" sz="2800" smtClean="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subTitle" idx="1"/>
          </p:nvPr>
        </p:nvSpPr>
        <p:spPr>
          <a:xfrm>
            <a:off x="323850" y="404813"/>
            <a:ext cx="8424863" cy="5976937"/>
          </a:xfrm>
        </p:spPr>
        <p:txBody>
          <a:bodyPr rtlCol="0">
            <a:normAutofit/>
          </a:bodyPr>
          <a:lstStyle/>
          <a:p>
            <a:pPr algn="r" fontAlgn="auto">
              <a:spcAft>
                <a:spcPts val="0"/>
              </a:spcAft>
              <a:buFont typeface="Arial" pitchFamily="34" charset="0"/>
              <a:buNone/>
              <a:defRPr/>
            </a:pPr>
            <a:r>
              <a:rPr lang="fa-IR" smtClean="0"/>
              <a:t>نظريه داراي ويژگي هاي زير است:</a:t>
            </a:r>
          </a:p>
          <a:p>
            <a:pPr algn="r" fontAlgn="auto">
              <a:spcAft>
                <a:spcPts val="0"/>
              </a:spcAft>
              <a:buFont typeface="Arial" pitchFamily="34" charset="0"/>
              <a:buNone/>
              <a:defRPr/>
            </a:pPr>
            <a:r>
              <a:rPr lang="fa-IR" smtClean="0"/>
              <a:t>-مبين ماهيت پديده يا روابط غلت و معلولي بين پديده ها و متغيرهاست.</a:t>
            </a:r>
          </a:p>
          <a:p>
            <a:pPr algn="r" fontAlgn="auto">
              <a:spcAft>
                <a:spcPts val="0"/>
              </a:spcAft>
              <a:buFont typeface="Arial" pitchFamily="34" charset="0"/>
              <a:buNone/>
              <a:defRPr/>
            </a:pPr>
            <a:r>
              <a:rPr lang="fa-IR" smtClean="0"/>
              <a:t>-از ترکيب مفاهيم , قضايا و قوانين ويژه خود که به صورت نظام يافته درباره يک واقعيت به وجود مي آيد حاصل آمده است.</a:t>
            </a:r>
          </a:p>
          <a:p>
            <a:pPr algn="r" fontAlgn="auto">
              <a:spcAft>
                <a:spcPts val="0"/>
              </a:spcAft>
              <a:buFont typeface="Arial" pitchFamily="34" charset="0"/>
              <a:buNone/>
              <a:defRPr/>
            </a:pPr>
            <a:r>
              <a:rPr lang="fa-IR" smtClean="0"/>
              <a:t>-قدرت پيش بيني و آينده نگري  دارد.</a:t>
            </a:r>
          </a:p>
          <a:p>
            <a:pPr algn="r" fontAlgn="auto">
              <a:spcAft>
                <a:spcPts val="0"/>
              </a:spcAft>
              <a:buFont typeface="Arial" pitchFamily="34" charset="0"/>
              <a:buNone/>
              <a:defRPr/>
            </a:pPr>
            <a:r>
              <a:rPr lang="fa-IR" smtClean="0"/>
              <a:t>-مفاهيم و قضاياي نظري از مصاديق بيروني برخوردارند .</a:t>
            </a:r>
          </a:p>
          <a:p>
            <a:pPr algn="r" fontAlgn="auto">
              <a:spcAft>
                <a:spcPts val="0"/>
              </a:spcAft>
              <a:buFont typeface="Arial" pitchFamily="34" charset="0"/>
              <a:buNone/>
              <a:defRPr/>
            </a:pPr>
            <a:r>
              <a:rPr lang="fa-IR" smtClean="0"/>
              <a:t>-چهارچوب مفهومي مناسبي را براي انجام دادن تحقيقات ارايه ميدهد.</a:t>
            </a:r>
          </a:p>
          <a:p>
            <a:pPr algn="r" fontAlgn="auto">
              <a:spcAft>
                <a:spcPts val="0"/>
              </a:spcAft>
              <a:buFont typeface="Arial" pitchFamily="34" charset="0"/>
              <a:buNone/>
              <a:defRPr/>
            </a:pPr>
            <a:endParaRPr lang="en-US" smtClean="0"/>
          </a:p>
        </p:txBody>
      </p:sp>
      <p:sp>
        <p:nvSpPr>
          <p:cNvPr id="40963" name="AutoShape 3"/>
          <p:cNvSpPr>
            <a:spLocks/>
          </p:cNvSpPr>
          <p:nvPr/>
        </p:nvSpPr>
        <p:spPr bwMode="auto">
          <a:xfrm>
            <a:off x="8675688" y="1125538"/>
            <a:ext cx="217487" cy="4608512"/>
          </a:xfrm>
          <a:prstGeom prst="rightBrace">
            <a:avLst>
              <a:gd name="adj1" fmla="val 176582"/>
              <a:gd name="adj2" fmla="val 50000"/>
            </a:avLst>
          </a:prstGeom>
          <a:noFill/>
          <a:ln w="9525">
            <a:solidFill>
              <a:schemeClr val="tx1"/>
            </a:solidFill>
            <a:round/>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a:xfrm>
            <a:off x="685800" y="333375"/>
            <a:ext cx="7772400" cy="647700"/>
          </a:xfrm>
        </p:spPr>
        <p:txBody>
          <a:bodyPr rtlCol="0">
            <a:normAutofit fontScale="90000"/>
          </a:bodyPr>
          <a:lstStyle/>
          <a:p>
            <a:pPr fontAlgn="auto">
              <a:spcAft>
                <a:spcPts val="0"/>
              </a:spcAft>
              <a:defRPr/>
            </a:pPr>
            <a:r>
              <a:rPr lang="fa-IR" sz="5400" dirty="0" smtClean="0"/>
              <a:t>قانون علمي</a:t>
            </a:r>
            <a:endParaRPr lang="en-US" sz="5400" dirty="0" smtClean="0"/>
          </a:p>
        </p:txBody>
      </p:sp>
      <p:sp>
        <p:nvSpPr>
          <p:cNvPr id="41987" name="Rectangle 3"/>
          <p:cNvSpPr>
            <a:spLocks noGrp="1" noChangeArrowheads="1"/>
          </p:cNvSpPr>
          <p:nvPr>
            <p:ph type="subTitle" idx="1"/>
          </p:nvPr>
        </p:nvSpPr>
        <p:spPr>
          <a:xfrm>
            <a:off x="539750" y="981075"/>
            <a:ext cx="8064500" cy="5472113"/>
          </a:xfrm>
        </p:spPr>
        <p:txBody>
          <a:bodyPr rtlCol="0">
            <a:normAutofit/>
          </a:bodyPr>
          <a:lstStyle/>
          <a:p>
            <a:pPr fontAlgn="auto">
              <a:lnSpc>
                <a:spcPct val="120000"/>
              </a:lnSpc>
              <a:spcAft>
                <a:spcPts val="0"/>
              </a:spcAft>
              <a:buFont typeface="Arial" pitchFamily="34" charset="0"/>
              <a:buNone/>
              <a:defRPr/>
            </a:pPr>
            <a:r>
              <a:rPr lang="fa-IR" sz="2400" smtClean="0"/>
              <a:t>قوانين علمي اصول کلي هستند که از رابطه حتمي ,قيعي و دايمي بين متغيرها خبر ميدهند.يک قانون علمي بيانگر رابطه اي کلي و عمومي بين حقايق و وقايع و پديده ها است که از طريق مشاهده حقايق يا فرايندهاي منطقي به دست مي آيد.</a:t>
            </a:r>
          </a:p>
          <a:p>
            <a:pPr fontAlgn="auto">
              <a:lnSpc>
                <a:spcPct val="120000"/>
              </a:lnSpc>
              <a:spcAft>
                <a:spcPts val="0"/>
              </a:spcAft>
              <a:buFont typeface="Arial" pitchFamily="34" charset="0"/>
              <a:buNone/>
              <a:defRPr/>
            </a:pPr>
            <a:r>
              <a:rPr lang="fa-IR" sz="2400" smtClean="0"/>
              <a:t>قانون علمي بايد  داراي مشخصات زيرباشد:</a:t>
            </a:r>
          </a:p>
          <a:p>
            <a:pPr fontAlgn="auto">
              <a:lnSpc>
                <a:spcPct val="120000"/>
              </a:lnSpc>
              <a:spcAft>
                <a:spcPts val="0"/>
              </a:spcAft>
              <a:buFont typeface="Arial" pitchFamily="34" charset="0"/>
              <a:buNone/>
              <a:defRPr/>
            </a:pPr>
            <a:r>
              <a:rPr lang="fa-IR" sz="2400" smtClean="0"/>
              <a:t>-کلي بوده و بر تمام مصاديق خود تطبيق کند.</a:t>
            </a:r>
          </a:p>
          <a:p>
            <a:pPr fontAlgn="auto">
              <a:lnSpc>
                <a:spcPct val="120000"/>
              </a:lnSpc>
              <a:spcAft>
                <a:spcPts val="0"/>
              </a:spcAft>
              <a:buFont typeface="Arial" pitchFamily="34" charset="0"/>
              <a:buNone/>
              <a:defRPr/>
            </a:pPr>
            <a:r>
              <a:rPr lang="fa-IR" sz="2400" smtClean="0"/>
              <a:t>-دقيق ,روشن , مشخص بيان شود.</a:t>
            </a:r>
          </a:p>
          <a:p>
            <a:pPr fontAlgn="auto">
              <a:lnSpc>
                <a:spcPct val="120000"/>
              </a:lnSpc>
              <a:spcAft>
                <a:spcPts val="0"/>
              </a:spcAft>
              <a:buFont typeface="Arial" pitchFamily="34" charset="0"/>
              <a:buNone/>
              <a:defRPr/>
            </a:pPr>
            <a:r>
              <a:rPr lang="fa-IR" sz="2400" smtClean="0"/>
              <a:t>در همه زمانها و مکانها قابل اثبات باشد.</a:t>
            </a:r>
          </a:p>
          <a:p>
            <a:pPr fontAlgn="auto">
              <a:lnSpc>
                <a:spcPct val="120000"/>
              </a:lnSpc>
              <a:spcAft>
                <a:spcPts val="0"/>
              </a:spcAft>
              <a:buFont typeface="Arial" pitchFamily="34" charset="0"/>
              <a:buNone/>
              <a:defRPr/>
            </a:pPr>
            <a:r>
              <a:rPr lang="fa-IR" sz="2400" smtClean="0"/>
              <a:t>با آزمايشهاي متعدد نتيجه واحد و يکسان بدهد</a:t>
            </a:r>
          </a:p>
          <a:p>
            <a:pPr fontAlgn="auto">
              <a:lnSpc>
                <a:spcPct val="120000"/>
              </a:lnSpc>
              <a:spcAft>
                <a:spcPts val="0"/>
              </a:spcAft>
              <a:buFont typeface="Arial" pitchFamily="34" charset="0"/>
              <a:buNone/>
              <a:defRPr/>
            </a:pPr>
            <a:r>
              <a:rPr lang="fa-IR" sz="2400" smtClean="0"/>
              <a:t>-رابطه علت و معلولي بين دو متغير را بيان کند.</a:t>
            </a:r>
          </a:p>
          <a:p>
            <a:pPr fontAlgn="auto">
              <a:lnSpc>
                <a:spcPct val="120000"/>
              </a:lnSpc>
              <a:spcAft>
                <a:spcPts val="0"/>
              </a:spcAft>
              <a:buFont typeface="Arial" pitchFamily="34" charset="0"/>
              <a:buNone/>
              <a:defRPr/>
            </a:pPr>
            <a:r>
              <a:rPr lang="fa-IR" sz="2400" smtClean="0"/>
              <a:t>-بر اساس اطلاعات صحيح پايه گذاري شده باشد</a:t>
            </a:r>
            <a:r>
              <a:rPr lang="fa-IR" sz="2000" smtClean="0"/>
              <a:t>.</a:t>
            </a:r>
            <a:endParaRPr lang="en-US" sz="2000" smtClean="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ctrTitle"/>
          </p:nvPr>
        </p:nvSpPr>
        <p:spPr>
          <a:xfrm>
            <a:off x="684213" y="260350"/>
            <a:ext cx="7772400" cy="868363"/>
          </a:xfrm>
        </p:spPr>
        <p:txBody>
          <a:bodyPr rtlCol="0">
            <a:normAutofit fontScale="90000"/>
          </a:bodyPr>
          <a:lstStyle/>
          <a:p>
            <a:pPr fontAlgn="auto">
              <a:spcAft>
                <a:spcPts val="0"/>
              </a:spcAft>
              <a:defRPr/>
            </a:pPr>
            <a:r>
              <a:rPr lang="fa-IR" sz="5400" dirty="0" smtClean="0"/>
              <a:t>تعريف استدلال و انواع آن</a:t>
            </a:r>
            <a:endParaRPr lang="en-US" sz="5400" dirty="0" smtClean="0"/>
          </a:p>
        </p:txBody>
      </p:sp>
      <p:sp>
        <p:nvSpPr>
          <p:cNvPr id="43011" name="Rectangle 3"/>
          <p:cNvSpPr>
            <a:spLocks noGrp="1" noChangeArrowheads="1"/>
          </p:cNvSpPr>
          <p:nvPr>
            <p:ph type="subTitle" idx="1"/>
          </p:nvPr>
        </p:nvSpPr>
        <p:spPr>
          <a:xfrm>
            <a:off x="250825" y="1196975"/>
            <a:ext cx="8569325" cy="5327650"/>
          </a:xfrm>
        </p:spPr>
        <p:txBody>
          <a:bodyPr rtlCol="0">
            <a:normAutofit/>
          </a:bodyPr>
          <a:lstStyle/>
          <a:p>
            <a:pPr fontAlgn="auto">
              <a:lnSpc>
                <a:spcPct val="120000"/>
              </a:lnSpc>
              <a:spcAft>
                <a:spcPts val="0"/>
              </a:spcAft>
              <a:buFont typeface="Arial" pitchFamily="34" charset="0"/>
              <a:buNone/>
              <a:defRPr/>
            </a:pPr>
            <a:r>
              <a:rPr lang="fa-IR" sz="2800" smtClean="0"/>
              <a:t>استدلال را تمسک فکر به معلومات به منظور کشف مجهولات تعريف کرده اند.استدلال به سه نوع تقسيم ميشود:قياس استقرا و تمثيل.</a:t>
            </a:r>
          </a:p>
          <a:p>
            <a:pPr fontAlgn="auto">
              <a:lnSpc>
                <a:spcPct val="120000"/>
              </a:lnSpc>
              <a:spcAft>
                <a:spcPts val="0"/>
              </a:spcAft>
              <a:buFont typeface="Arial" pitchFamily="34" charset="0"/>
              <a:buNone/>
              <a:defRPr/>
            </a:pPr>
            <a:r>
              <a:rPr lang="fa-IR" sz="2800" smtClean="0"/>
              <a:t>   استدلال قياسي:در اين استدلال فکر از طريق معلومات کلي , مجهولات جزيي را کشف ميکند.</a:t>
            </a:r>
          </a:p>
          <a:p>
            <a:pPr fontAlgn="auto">
              <a:lnSpc>
                <a:spcPct val="120000"/>
              </a:lnSpc>
              <a:spcAft>
                <a:spcPts val="0"/>
              </a:spcAft>
              <a:buFont typeface="Arial" pitchFamily="34" charset="0"/>
              <a:buNone/>
              <a:defRPr/>
            </a:pPr>
            <a:r>
              <a:rPr lang="fa-IR" sz="2800" smtClean="0"/>
              <a:t>   استدلال استقرايي : در اين روش فکر با استفاده از معلومات       جزيي و برقراري ارتباط بين آنها حکم کلي را استنتاچ            مينمايد.که به دو دسته کلي استقرا تام و استقرا ناقص تقسيم       ميشود.</a:t>
            </a:r>
          </a:p>
          <a:p>
            <a:pPr fontAlgn="auto">
              <a:lnSpc>
                <a:spcPct val="120000"/>
              </a:lnSpc>
              <a:spcAft>
                <a:spcPts val="0"/>
              </a:spcAft>
              <a:buFont typeface="Arial" pitchFamily="34" charset="0"/>
              <a:buNone/>
              <a:defRPr/>
            </a:pPr>
            <a:r>
              <a:rPr lang="fa-IR" sz="2800" smtClean="0"/>
              <a:t>   تمثيل :عبارتست از استفاده از مشابهت يک معلوم براي کشف مجهول</a:t>
            </a:r>
            <a:endParaRPr lang="en-US" sz="2800" smtClean="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a:xfrm>
            <a:off x="684213" y="692150"/>
            <a:ext cx="7772400" cy="323850"/>
          </a:xfrm>
        </p:spPr>
        <p:txBody>
          <a:bodyPr rtlCol="0">
            <a:normAutofit fontScale="90000"/>
          </a:bodyPr>
          <a:lstStyle/>
          <a:p>
            <a:pPr fontAlgn="auto">
              <a:spcAft>
                <a:spcPts val="0"/>
              </a:spcAft>
              <a:defRPr/>
            </a:pPr>
            <a:r>
              <a:rPr lang="fa-IR" sz="3200" dirty="0" smtClean="0"/>
              <a:t>فرايند تحقيق علمي و استدلال قياسي و استقرايي</a:t>
            </a:r>
            <a:br>
              <a:rPr lang="fa-IR" sz="3200" dirty="0" smtClean="0"/>
            </a:br>
            <a:endParaRPr lang="en-US" sz="3200" dirty="0" smtClean="0"/>
          </a:p>
        </p:txBody>
      </p:sp>
      <p:sp>
        <p:nvSpPr>
          <p:cNvPr id="44035" name="Rectangle 3"/>
          <p:cNvSpPr>
            <a:spLocks noChangeArrowheads="1"/>
          </p:cNvSpPr>
          <p:nvPr/>
        </p:nvSpPr>
        <p:spPr bwMode="auto">
          <a:xfrm>
            <a:off x="3276600" y="1628775"/>
            <a:ext cx="2089150" cy="504825"/>
          </a:xfrm>
          <a:prstGeom prst="rect">
            <a:avLst/>
          </a:prstGeom>
          <a:solidFill>
            <a:schemeClr val="accent1"/>
          </a:solidFill>
          <a:ln w="9525">
            <a:solidFill>
              <a:schemeClr val="tx1"/>
            </a:solidFill>
            <a:miter lim="800000"/>
            <a:headEnd/>
            <a:tailEnd/>
          </a:ln>
        </p:spPr>
        <p:txBody>
          <a:bodyPr wrap="none" anchor="ctr"/>
          <a:lstStyle/>
          <a:p>
            <a:pPr algn="ctr"/>
            <a:r>
              <a:rPr lang="fa-IR"/>
              <a:t>قضايا و معلومات کلي</a:t>
            </a:r>
            <a:endParaRPr lang="en-US"/>
          </a:p>
        </p:txBody>
      </p:sp>
      <p:sp>
        <p:nvSpPr>
          <p:cNvPr id="44036" name="Rectangle 4"/>
          <p:cNvSpPr>
            <a:spLocks noChangeArrowheads="1"/>
          </p:cNvSpPr>
          <p:nvPr/>
        </p:nvSpPr>
        <p:spPr bwMode="auto">
          <a:xfrm>
            <a:off x="1835150" y="2565400"/>
            <a:ext cx="1584325" cy="503238"/>
          </a:xfrm>
          <a:prstGeom prst="rect">
            <a:avLst/>
          </a:prstGeom>
          <a:solidFill>
            <a:schemeClr val="accent1"/>
          </a:solidFill>
          <a:ln w="9525">
            <a:solidFill>
              <a:schemeClr val="tx1"/>
            </a:solidFill>
            <a:miter lim="800000"/>
            <a:headEnd/>
            <a:tailEnd/>
          </a:ln>
        </p:spPr>
        <p:txBody>
          <a:bodyPr wrap="none" anchor="ctr"/>
          <a:lstStyle/>
          <a:p>
            <a:pPr algn="ctr"/>
            <a:r>
              <a:rPr lang="fa-IR"/>
              <a:t>نتيجه گيري و تعميم</a:t>
            </a:r>
            <a:endParaRPr lang="en-US"/>
          </a:p>
        </p:txBody>
      </p:sp>
      <p:sp>
        <p:nvSpPr>
          <p:cNvPr id="44037" name="Rectangle 5"/>
          <p:cNvSpPr>
            <a:spLocks noChangeArrowheads="1"/>
          </p:cNvSpPr>
          <p:nvPr/>
        </p:nvSpPr>
        <p:spPr bwMode="auto">
          <a:xfrm>
            <a:off x="5003800" y="2565400"/>
            <a:ext cx="1584325" cy="503238"/>
          </a:xfrm>
          <a:prstGeom prst="rect">
            <a:avLst/>
          </a:prstGeom>
          <a:solidFill>
            <a:schemeClr val="accent1"/>
          </a:solidFill>
          <a:ln w="9525">
            <a:solidFill>
              <a:schemeClr val="tx1"/>
            </a:solidFill>
            <a:miter lim="800000"/>
            <a:headEnd/>
            <a:tailEnd/>
          </a:ln>
        </p:spPr>
        <p:txBody>
          <a:bodyPr wrap="none" anchor="ctr"/>
          <a:lstStyle/>
          <a:p>
            <a:pPr algn="ctr"/>
            <a:r>
              <a:rPr lang="fa-IR"/>
              <a:t>تعريف مساله</a:t>
            </a:r>
          </a:p>
          <a:p>
            <a:pPr algn="ctr"/>
            <a:r>
              <a:rPr lang="fa-IR"/>
              <a:t>مدلهاي نظري</a:t>
            </a:r>
            <a:endParaRPr lang="en-US"/>
          </a:p>
        </p:txBody>
      </p:sp>
      <p:sp>
        <p:nvSpPr>
          <p:cNvPr id="44038" name="Rectangle 6"/>
          <p:cNvSpPr>
            <a:spLocks noChangeArrowheads="1"/>
          </p:cNvSpPr>
          <p:nvPr/>
        </p:nvSpPr>
        <p:spPr bwMode="auto">
          <a:xfrm>
            <a:off x="1835150" y="3500438"/>
            <a:ext cx="1584325" cy="504825"/>
          </a:xfrm>
          <a:prstGeom prst="rect">
            <a:avLst/>
          </a:prstGeom>
          <a:solidFill>
            <a:schemeClr val="accent1"/>
          </a:solidFill>
          <a:ln w="9525">
            <a:solidFill>
              <a:schemeClr val="tx1"/>
            </a:solidFill>
            <a:miter lim="800000"/>
            <a:headEnd/>
            <a:tailEnd/>
          </a:ln>
        </p:spPr>
        <p:txBody>
          <a:bodyPr wrap="none" anchor="ctr"/>
          <a:lstStyle/>
          <a:p>
            <a:pPr algn="ctr"/>
            <a:r>
              <a:rPr lang="fa-IR"/>
              <a:t>تجزيه و تحليل</a:t>
            </a:r>
            <a:endParaRPr lang="en-US"/>
          </a:p>
        </p:txBody>
      </p:sp>
      <p:sp>
        <p:nvSpPr>
          <p:cNvPr id="44039" name="Rectangle 7"/>
          <p:cNvSpPr>
            <a:spLocks noChangeArrowheads="1"/>
          </p:cNvSpPr>
          <p:nvPr/>
        </p:nvSpPr>
        <p:spPr bwMode="auto">
          <a:xfrm>
            <a:off x="5003800" y="3500438"/>
            <a:ext cx="1584325" cy="504825"/>
          </a:xfrm>
          <a:prstGeom prst="rect">
            <a:avLst/>
          </a:prstGeom>
          <a:solidFill>
            <a:schemeClr val="accent1"/>
          </a:solidFill>
          <a:ln w="9525">
            <a:solidFill>
              <a:schemeClr val="tx1"/>
            </a:solidFill>
            <a:miter lim="800000"/>
            <a:headEnd/>
            <a:tailEnd/>
          </a:ln>
        </p:spPr>
        <p:txBody>
          <a:bodyPr wrap="none" anchor="ctr"/>
          <a:lstStyle/>
          <a:p>
            <a:pPr algn="ctr"/>
            <a:r>
              <a:rPr lang="fa-IR"/>
              <a:t>تدوين فرضيه ها</a:t>
            </a:r>
            <a:endParaRPr lang="en-US"/>
          </a:p>
        </p:txBody>
      </p:sp>
      <p:sp>
        <p:nvSpPr>
          <p:cNvPr id="44040" name="Rectangle 8"/>
          <p:cNvSpPr>
            <a:spLocks noChangeArrowheads="1"/>
          </p:cNvSpPr>
          <p:nvPr/>
        </p:nvSpPr>
        <p:spPr bwMode="auto">
          <a:xfrm>
            <a:off x="1835150" y="4437063"/>
            <a:ext cx="1584325" cy="504825"/>
          </a:xfrm>
          <a:prstGeom prst="rect">
            <a:avLst/>
          </a:prstGeom>
          <a:solidFill>
            <a:schemeClr val="accent1"/>
          </a:solidFill>
          <a:ln w="9525">
            <a:solidFill>
              <a:schemeClr val="tx1"/>
            </a:solidFill>
            <a:miter lim="800000"/>
            <a:headEnd/>
            <a:tailEnd/>
          </a:ln>
        </p:spPr>
        <p:txBody>
          <a:bodyPr wrap="none" anchor="ctr"/>
          <a:lstStyle/>
          <a:p>
            <a:pPr algn="ctr"/>
            <a:r>
              <a:rPr lang="fa-IR"/>
              <a:t>طبقه بندي و تلخيص</a:t>
            </a:r>
            <a:endParaRPr lang="en-US"/>
          </a:p>
        </p:txBody>
      </p:sp>
      <p:sp>
        <p:nvSpPr>
          <p:cNvPr id="44041" name="Rectangle 9"/>
          <p:cNvSpPr>
            <a:spLocks noChangeArrowheads="1"/>
          </p:cNvSpPr>
          <p:nvPr/>
        </p:nvSpPr>
        <p:spPr bwMode="auto">
          <a:xfrm>
            <a:off x="5003800" y="4437063"/>
            <a:ext cx="1584325" cy="503237"/>
          </a:xfrm>
          <a:prstGeom prst="rect">
            <a:avLst/>
          </a:prstGeom>
          <a:solidFill>
            <a:schemeClr val="accent1"/>
          </a:solidFill>
          <a:ln w="9525">
            <a:solidFill>
              <a:schemeClr val="tx1"/>
            </a:solidFill>
            <a:miter lim="800000"/>
            <a:headEnd/>
            <a:tailEnd/>
          </a:ln>
        </p:spPr>
        <p:txBody>
          <a:bodyPr wrap="none" anchor="ctr"/>
          <a:lstStyle/>
          <a:p>
            <a:pPr algn="ctr"/>
            <a:r>
              <a:rPr lang="fa-IR"/>
              <a:t>طراحي ابزارها</a:t>
            </a:r>
            <a:endParaRPr lang="en-US"/>
          </a:p>
        </p:txBody>
      </p:sp>
      <p:sp>
        <p:nvSpPr>
          <p:cNvPr id="44042" name="Rectangle 10"/>
          <p:cNvSpPr>
            <a:spLocks noChangeArrowheads="1"/>
          </p:cNvSpPr>
          <p:nvPr/>
        </p:nvSpPr>
        <p:spPr bwMode="auto">
          <a:xfrm>
            <a:off x="3419475" y="5516563"/>
            <a:ext cx="1944688" cy="504825"/>
          </a:xfrm>
          <a:prstGeom prst="rect">
            <a:avLst/>
          </a:prstGeom>
          <a:solidFill>
            <a:schemeClr val="accent1"/>
          </a:solidFill>
          <a:ln w="9525">
            <a:solidFill>
              <a:schemeClr val="tx1"/>
            </a:solidFill>
            <a:miter lim="800000"/>
            <a:headEnd/>
            <a:tailEnd/>
          </a:ln>
        </p:spPr>
        <p:txBody>
          <a:bodyPr wrap="none" anchor="ctr"/>
          <a:lstStyle/>
          <a:p>
            <a:pPr algn="ctr"/>
            <a:r>
              <a:rPr lang="fa-IR"/>
              <a:t>گرد آوري اطلاعات</a:t>
            </a:r>
            <a:endParaRPr lang="en-US"/>
          </a:p>
        </p:txBody>
      </p:sp>
      <p:sp>
        <p:nvSpPr>
          <p:cNvPr id="44043" name="Line 11"/>
          <p:cNvSpPr>
            <a:spLocks noChangeShapeType="1"/>
          </p:cNvSpPr>
          <p:nvPr/>
        </p:nvSpPr>
        <p:spPr bwMode="auto">
          <a:xfrm flipV="1">
            <a:off x="2555875" y="4005263"/>
            <a:ext cx="0" cy="431800"/>
          </a:xfrm>
          <a:prstGeom prst="line">
            <a:avLst/>
          </a:prstGeom>
          <a:noFill/>
          <a:ln w="9525">
            <a:solidFill>
              <a:schemeClr val="tx1"/>
            </a:solidFill>
            <a:round/>
            <a:headEnd/>
            <a:tailEnd type="triangle" w="med" len="med"/>
          </a:ln>
        </p:spPr>
        <p:txBody>
          <a:bodyPr/>
          <a:lstStyle/>
          <a:p>
            <a:endParaRPr lang="en-US"/>
          </a:p>
        </p:txBody>
      </p:sp>
      <p:sp>
        <p:nvSpPr>
          <p:cNvPr id="44044" name="Line 12"/>
          <p:cNvSpPr>
            <a:spLocks noChangeShapeType="1"/>
          </p:cNvSpPr>
          <p:nvPr/>
        </p:nvSpPr>
        <p:spPr bwMode="auto">
          <a:xfrm flipV="1">
            <a:off x="2555875" y="3068638"/>
            <a:ext cx="0" cy="431800"/>
          </a:xfrm>
          <a:prstGeom prst="line">
            <a:avLst/>
          </a:prstGeom>
          <a:noFill/>
          <a:ln w="9525">
            <a:solidFill>
              <a:schemeClr val="tx1"/>
            </a:solidFill>
            <a:round/>
            <a:headEnd/>
            <a:tailEnd type="triangle" w="med" len="med"/>
          </a:ln>
        </p:spPr>
        <p:txBody>
          <a:bodyPr/>
          <a:lstStyle/>
          <a:p>
            <a:endParaRPr lang="en-US"/>
          </a:p>
        </p:txBody>
      </p:sp>
      <p:sp>
        <p:nvSpPr>
          <p:cNvPr id="44045" name="Line 13"/>
          <p:cNvSpPr>
            <a:spLocks noChangeShapeType="1"/>
          </p:cNvSpPr>
          <p:nvPr/>
        </p:nvSpPr>
        <p:spPr bwMode="auto">
          <a:xfrm flipV="1">
            <a:off x="3203575" y="2133600"/>
            <a:ext cx="360363" cy="431800"/>
          </a:xfrm>
          <a:prstGeom prst="line">
            <a:avLst/>
          </a:prstGeom>
          <a:noFill/>
          <a:ln w="9525">
            <a:solidFill>
              <a:schemeClr val="tx1"/>
            </a:solidFill>
            <a:round/>
            <a:headEnd/>
            <a:tailEnd type="triangle" w="med" len="med"/>
          </a:ln>
        </p:spPr>
        <p:txBody>
          <a:bodyPr/>
          <a:lstStyle/>
          <a:p>
            <a:endParaRPr lang="en-US"/>
          </a:p>
        </p:txBody>
      </p:sp>
      <p:sp>
        <p:nvSpPr>
          <p:cNvPr id="44046" name="Line 14"/>
          <p:cNvSpPr>
            <a:spLocks noChangeShapeType="1"/>
          </p:cNvSpPr>
          <p:nvPr/>
        </p:nvSpPr>
        <p:spPr bwMode="auto">
          <a:xfrm>
            <a:off x="4787900" y="2133600"/>
            <a:ext cx="576263" cy="431800"/>
          </a:xfrm>
          <a:prstGeom prst="line">
            <a:avLst/>
          </a:prstGeom>
          <a:noFill/>
          <a:ln w="9525">
            <a:solidFill>
              <a:schemeClr val="tx1"/>
            </a:solidFill>
            <a:round/>
            <a:headEnd/>
            <a:tailEnd type="triangle" w="med" len="med"/>
          </a:ln>
        </p:spPr>
        <p:txBody>
          <a:bodyPr/>
          <a:lstStyle/>
          <a:p>
            <a:endParaRPr lang="en-US"/>
          </a:p>
        </p:txBody>
      </p:sp>
      <p:sp>
        <p:nvSpPr>
          <p:cNvPr id="44047" name="Line 15"/>
          <p:cNvSpPr>
            <a:spLocks noChangeShapeType="1"/>
          </p:cNvSpPr>
          <p:nvPr/>
        </p:nvSpPr>
        <p:spPr bwMode="auto">
          <a:xfrm>
            <a:off x="5580063" y="3068638"/>
            <a:ext cx="0" cy="431800"/>
          </a:xfrm>
          <a:prstGeom prst="line">
            <a:avLst/>
          </a:prstGeom>
          <a:noFill/>
          <a:ln w="9525">
            <a:solidFill>
              <a:schemeClr val="tx1"/>
            </a:solidFill>
            <a:round/>
            <a:headEnd/>
            <a:tailEnd type="triangle" w="med" len="med"/>
          </a:ln>
        </p:spPr>
        <p:txBody>
          <a:bodyPr/>
          <a:lstStyle/>
          <a:p>
            <a:endParaRPr lang="en-US"/>
          </a:p>
        </p:txBody>
      </p:sp>
      <p:sp>
        <p:nvSpPr>
          <p:cNvPr id="44048" name="Line 16"/>
          <p:cNvSpPr>
            <a:spLocks noChangeShapeType="1"/>
          </p:cNvSpPr>
          <p:nvPr/>
        </p:nvSpPr>
        <p:spPr bwMode="auto">
          <a:xfrm>
            <a:off x="5580063" y="4005263"/>
            <a:ext cx="0" cy="431800"/>
          </a:xfrm>
          <a:prstGeom prst="line">
            <a:avLst/>
          </a:prstGeom>
          <a:noFill/>
          <a:ln w="9525">
            <a:solidFill>
              <a:schemeClr val="tx1"/>
            </a:solidFill>
            <a:round/>
            <a:headEnd/>
            <a:tailEnd type="triangle" w="med" len="med"/>
          </a:ln>
        </p:spPr>
        <p:txBody>
          <a:bodyPr/>
          <a:lstStyle/>
          <a:p>
            <a:endParaRPr lang="en-US"/>
          </a:p>
        </p:txBody>
      </p:sp>
      <p:sp>
        <p:nvSpPr>
          <p:cNvPr id="44049" name="Line 17"/>
          <p:cNvSpPr>
            <a:spLocks noChangeShapeType="1"/>
          </p:cNvSpPr>
          <p:nvPr/>
        </p:nvSpPr>
        <p:spPr bwMode="auto">
          <a:xfrm flipH="1">
            <a:off x="4932363" y="4941888"/>
            <a:ext cx="503237" cy="574675"/>
          </a:xfrm>
          <a:prstGeom prst="line">
            <a:avLst/>
          </a:prstGeom>
          <a:noFill/>
          <a:ln w="9525">
            <a:solidFill>
              <a:schemeClr val="tx1"/>
            </a:solidFill>
            <a:round/>
            <a:headEnd/>
            <a:tailEnd type="triangle" w="med" len="med"/>
          </a:ln>
        </p:spPr>
        <p:txBody>
          <a:bodyPr/>
          <a:lstStyle/>
          <a:p>
            <a:endParaRPr lang="en-US"/>
          </a:p>
        </p:txBody>
      </p:sp>
      <p:sp>
        <p:nvSpPr>
          <p:cNvPr id="44050" name="Line 18"/>
          <p:cNvSpPr>
            <a:spLocks noChangeShapeType="1"/>
          </p:cNvSpPr>
          <p:nvPr/>
        </p:nvSpPr>
        <p:spPr bwMode="auto">
          <a:xfrm flipH="1" flipV="1">
            <a:off x="2627313" y="4941888"/>
            <a:ext cx="1223962" cy="574675"/>
          </a:xfrm>
          <a:prstGeom prst="line">
            <a:avLst/>
          </a:prstGeom>
          <a:noFill/>
          <a:ln w="9525">
            <a:solidFill>
              <a:schemeClr val="tx1"/>
            </a:solidFill>
            <a:round/>
            <a:headEnd/>
            <a:tailEnd type="triangle" w="med" len="med"/>
          </a:ln>
        </p:spPr>
        <p:txBody>
          <a:bodyPr/>
          <a:lstStyle/>
          <a:p>
            <a:endParaRPr lang="en-US"/>
          </a:p>
        </p:txBody>
      </p:sp>
      <p:sp>
        <p:nvSpPr>
          <p:cNvPr id="44051" name="Line 19"/>
          <p:cNvSpPr>
            <a:spLocks noChangeShapeType="1"/>
          </p:cNvSpPr>
          <p:nvPr/>
        </p:nvSpPr>
        <p:spPr bwMode="auto">
          <a:xfrm flipH="1">
            <a:off x="1258888" y="5805488"/>
            <a:ext cx="2160587" cy="0"/>
          </a:xfrm>
          <a:prstGeom prst="line">
            <a:avLst/>
          </a:prstGeom>
          <a:noFill/>
          <a:ln w="9525">
            <a:solidFill>
              <a:schemeClr val="tx1"/>
            </a:solidFill>
            <a:round/>
            <a:headEnd/>
            <a:tailEnd/>
          </a:ln>
        </p:spPr>
        <p:txBody>
          <a:bodyPr/>
          <a:lstStyle/>
          <a:p>
            <a:endParaRPr lang="en-US"/>
          </a:p>
        </p:txBody>
      </p:sp>
      <p:sp>
        <p:nvSpPr>
          <p:cNvPr id="44052" name="Line 20"/>
          <p:cNvSpPr>
            <a:spLocks noChangeShapeType="1"/>
          </p:cNvSpPr>
          <p:nvPr/>
        </p:nvSpPr>
        <p:spPr bwMode="auto">
          <a:xfrm flipV="1">
            <a:off x="1258888" y="1844675"/>
            <a:ext cx="0" cy="3960813"/>
          </a:xfrm>
          <a:prstGeom prst="line">
            <a:avLst/>
          </a:prstGeom>
          <a:noFill/>
          <a:ln w="9525">
            <a:solidFill>
              <a:schemeClr val="tx1"/>
            </a:solidFill>
            <a:round/>
            <a:headEnd/>
            <a:tailEnd/>
          </a:ln>
        </p:spPr>
        <p:txBody>
          <a:bodyPr/>
          <a:lstStyle/>
          <a:p>
            <a:endParaRPr lang="en-US"/>
          </a:p>
        </p:txBody>
      </p:sp>
      <p:sp>
        <p:nvSpPr>
          <p:cNvPr id="44053" name="Line 21"/>
          <p:cNvSpPr>
            <a:spLocks noChangeShapeType="1"/>
          </p:cNvSpPr>
          <p:nvPr/>
        </p:nvSpPr>
        <p:spPr bwMode="auto">
          <a:xfrm>
            <a:off x="1258888" y="1844675"/>
            <a:ext cx="2017712" cy="0"/>
          </a:xfrm>
          <a:prstGeom prst="line">
            <a:avLst/>
          </a:prstGeom>
          <a:noFill/>
          <a:ln w="9525">
            <a:solidFill>
              <a:schemeClr val="tx1"/>
            </a:solidFill>
            <a:round/>
            <a:headEnd/>
            <a:tailEnd type="triangle" w="med" len="med"/>
          </a:ln>
        </p:spPr>
        <p:txBody>
          <a:bodyPr/>
          <a:lstStyle/>
          <a:p>
            <a:endParaRPr lang="en-US"/>
          </a:p>
        </p:txBody>
      </p:sp>
      <p:sp>
        <p:nvSpPr>
          <p:cNvPr id="44054" name="Line 22"/>
          <p:cNvSpPr>
            <a:spLocks noChangeShapeType="1"/>
          </p:cNvSpPr>
          <p:nvPr/>
        </p:nvSpPr>
        <p:spPr bwMode="auto">
          <a:xfrm>
            <a:off x="5364163" y="1916113"/>
            <a:ext cx="1655762" cy="0"/>
          </a:xfrm>
          <a:prstGeom prst="line">
            <a:avLst/>
          </a:prstGeom>
          <a:noFill/>
          <a:ln w="9525">
            <a:solidFill>
              <a:schemeClr val="tx1"/>
            </a:solidFill>
            <a:round/>
            <a:headEnd/>
            <a:tailEnd/>
          </a:ln>
        </p:spPr>
        <p:txBody>
          <a:bodyPr/>
          <a:lstStyle/>
          <a:p>
            <a:endParaRPr lang="en-US"/>
          </a:p>
        </p:txBody>
      </p:sp>
      <p:sp>
        <p:nvSpPr>
          <p:cNvPr id="44055" name="Line 23"/>
          <p:cNvSpPr>
            <a:spLocks noChangeShapeType="1"/>
          </p:cNvSpPr>
          <p:nvPr/>
        </p:nvSpPr>
        <p:spPr bwMode="auto">
          <a:xfrm>
            <a:off x="7019925" y="1916113"/>
            <a:ext cx="0" cy="3817937"/>
          </a:xfrm>
          <a:prstGeom prst="line">
            <a:avLst/>
          </a:prstGeom>
          <a:noFill/>
          <a:ln w="9525">
            <a:solidFill>
              <a:schemeClr val="tx1"/>
            </a:solidFill>
            <a:round/>
            <a:headEnd/>
            <a:tailEnd/>
          </a:ln>
        </p:spPr>
        <p:txBody>
          <a:bodyPr/>
          <a:lstStyle/>
          <a:p>
            <a:endParaRPr lang="en-US"/>
          </a:p>
        </p:txBody>
      </p:sp>
      <p:sp>
        <p:nvSpPr>
          <p:cNvPr id="44056" name="Line 24"/>
          <p:cNvSpPr>
            <a:spLocks noChangeShapeType="1"/>
          </p:cNvSpPr>
          <p:nvPr/>
        </p:nvSpPr>
        <p:spPr bwMode="auto">
          <a:xfrm flipH="1">
            <a:off x="5364163" y="5734050"/>
            <a:ext cx="1655762" cy="0"/>
          </a:xfrm>
          <a:prstGeom prst="line">
            <a:avLst/>
          </a:prstGeom>
          <a:noFill/>
          <a:ln w="9525">
            <a:solidFill>
              <a:schemeClr val="tx1"/>
            </a:solidFill>
            <a:round/>
            <a:headEnd/>
            <a:tailEnd type="triangle" w="med" len="med"/>
          </a:ln>
        </p:spPr>
        <p:txBody>
          <a:bodyPr/>
          <a:lstStyle/>
          <a:p>
            <a:endParaRPr lang="en-US"/>
          </a:p>
        </p:txBody>
      </p:sp>
      <p:sp>
        <p:nvSpPr>
          <p:cNvPr id="44057" name="Line 25"/>
          <p:cNvSpPr>
            <a:spLocks noChangeShapeType="1"/>
          </p:cNvSpPr>
          <p:nvPr/>
        </p:nvSpPr>
        <p:spPr bwMode="auto">
          <a:xfrm flipV="1">
            <a:off x="4284663" y="4076700"/>
            <a:ext cx="792162" cy="1439863"/>
          </a:xfrm>
          <a:prstGeom prst="line">
            <a:avLst/>
          </a:prstGeom>
          <a:noFill/>
          <a:ln w="9525">
            <a:solidFill>
              <a:schemeClr val="tx1"/>
            </a:solidFill>
            <a:prstDash val="dash"/>
            <a:round/>
            <a:headEnd/>
            <a:tailEnd type="triangle" w="med" len="med"/>
          </a:ln>
        </p:spPr>
        <p:txBody>
          <a:bodyPr/>
          <a:lstStyle/>
          <a:p>
            <a:endParaRPr lang="en-US"/>
          </a:p>
        </p:txBody>
      </p:sp>
      <p:sp>
        <p:nvSpPr>
          <p:cNvPr id="44058" name="Line 26"/>
          <p:cNvSpPr>
            <a:spLocks noChangeShapeType="1"/>
          </p:cNvSpPr>
          <p:nvPr/>
        </p:nvSpPr>
        <p:spPr bwMode="auto">
          <a:xfrm flipV="1">
            <a:off x="3059113" y="3860800"/>
            <a:ext cx="1873250" cy="576263"/>
          </a:xfrm>
          <a:prstGeom prst="line">
            <a:avLst/>
          </a:prstGeom>
          <a:noFill/>
          <a:ln w="9525">
            <a:solidFill>
              <a:schemeClr val="tx1"/>
            </a:solidFill>
            <a:prstDash val="dash"/>
            <a:round/>
            <a:headEnd/>
            <a:tailEnd type="triangle" w="med" len="med"/>
          </a:ln>
        </p:spPr>
        <p:txBody>
          <a:bodyPr/>
          <a:lstStyle/>
          <a:p>
            <a:endParaRPr lang="en-US"/>
          </a:p>
        </p:txBody>
      </p:sp>
      <p:sp>
        <p:nvSpPr>
          <p:cNvPr id="44059" name="Line 27"/>
          <p:cNvSpPr>
            <a:spLocks noChangeShapeType="1"/>
          </p:cNvSpPr>
          <p:nvPr/>
        </p:nvSpPr>
        <p:spPr bwMode="auto">
          <a:xfrm>
            <a:off x="3419475" y="3716338"/>
            <a:ext cx="1512888" cy="0"/>
          </a:xfrm>
          <a:prstGeom prst="line">
            <a:avLst/>
          </a:prstGeom>
          <a:noFill/>
          <a:ln w="9525">
            <a:solidFill>
              <a:schemeClr val="tx1"/>
            </a:solidFill>
            <a:prstDash val="dash"/>
            <a:round/>
            <a:headEnd/>
            <a:tailEnd type="triangle" w="med" len="med"/>
          </a:ln>
        </p:spPr>
        <p:txBody>
          <a:bodyPr/>
          <a:lstStyle/>
          <a:p>
            <a:endParaRPr lang="en-US"/>
          </a:p>
        </p:txBody>
      </p:sp>
      <p:sp>
        <p:nvSpPr>
          <p:cNvPr id="44060" name="Line 28"/>
          <p:cNvSpPr>
            <a:spLocks noChangeShapeType="1"/>
          </p:cNvSpPr>
          <p:nvPr/>
        </p:nvSpPr>
        <p:spPr bwMode="auto">
          <a:xfrm flipV="1">
            <a:off x="3203575" y="2852738"/>
            <a:ext cx="1800225" cy="576262"/>
          </a:xfrm>
          <a:prstGeom prst="line">
            <a:avLst/>
          </a:prstGeom>
          <a:noFill/>
          <a:ln w="9525">
            <a:solidFill>
              <a:schemeClr val="tx1"/>
            </a:solidFill>
            <a:prstDash val="dash"/>
            <a:round/>
            <a:headEnd/>
            <a:tailEnd type="triangle" w="med" len="med"/>
          </a:ln>
        </p:spPr>
        <p:txBody>
          <a:bodyPr/>
          <a:lstStyle/>
          <a:p>
            <a:endParaRPr lang="en-US"/>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a:xfrm>
            <a:off x="684213" y="260350"/>
            <a:ext cx="7772400" cy="936625"/>
          </a:xfrm>
        </p:spPr>
        <p:txBody>
          <a:bodyPr/>
          <a:lstStyle/>
          <a:p>
            <a:r>
              <a:rPr lang="fa-IR" sz="5400" smtClean="0"/>
              <a:t>متغير و انواع آن</a:t>
            </a:r>
            <a:endParaRPr lang="en-US" sz="5400" smtClean="0"/>
          </a:p>
        </p:txBody>
      </p:sp>
      <p:sp>
        <p:nvSpPr>
          <p:cNvPr id="45059" name="Rectangle 3"/>
          <p:cNvSpPr>
            <a:spLocks noGrp="1" noChangeArrowheads="1"/>
          </p:cNvSpPr>
          <p:nvPr>
            <p:ph type="subTitle" idx="1"/>
          </p:nvPr>
        </p:nvSpPr>
        <p:spPr>
          <a:xfrm>
            <a:off x="611188" y="1412875"/>
            <a:ext cx="7777162" cy="5445125"/>
          </a:xfrm>
        </p:spPr>
        <p:txBody>
          <a:bodyPr rtlCol="0">
            <a:normAutofit/>
          </a:bodyPr>
          <a:lstStyle/>
          <a:p>
            <a:pPr fontAlgn="auto">
              <a:lnSpc>
                <a:spcPct val="120000"/>
              </a:lnSpc>
              <a:spcAft>
                <a:spcPts val="0"/>
              </a:spcAft>
              <a:buFont typeface="Arial" pitchFamily="34" charset="0"/>
              <a:buNone/>
              <a:defRPr/>
            </a:pPr>
            <a:r>
              <a:rPr lang="fa-IR" sz="2800" smtClean="0"/>
              <a:t>متغير به ويژگي يا صفت يا عاملي اطلاق ميشود که بين افراد جامعه مشترک بوده و ميتواند مقادي کمي و ارزشها متفاوتي داشته باشد.متغيرها انواع گوناگوني دارند و بر اساس مباني مختلفي طبقه بندي مي شوند:</a:t>
            </a:r>
          </a:p>
          <a:p>
            <a:pPr fontAlgn="auto">
              <a:lnSpc>
                <a:spcPct val="120000"/>
              </a:lnSpc>
              <a:spcAft>
                <a:spcPts val="0"/>
              </a:spcAft>
              <a:buFont typeface="Arial" pitchFamily="34" charset="0"/>
              <a:buNone/>
              <a:defRPr/>
            </a:pPr>
            <a:r>
              <a:rPr lang="fa-IR" sz="2800" smtClean="0"/>
              <a:t>الف)متغير بر اساس ارزش</a:t>
            </a:r>
          </a:p>
          <a:p>
            <a:pPr fontAlgn="auto">
              <a:lnSpc>
                <a:spcPct val="120000"/>
              </a:lnSpc>
              <a:spcAft>
                <a:spcPts val="0"/>
              </a:spcAft>
              <a:buFont typeface="Arial" pitchFamily="34" charset="0"/>
              <a:buNone/>
              <a:defRPr/>
            </a:pPr>
            <a:r>
              <a:rPr lang="fa-IR" sz="2800" smtClean="0"/>
              <a:t>ب )متغير بر اساس رابطه</a:t>
            </a:r>
          </a:p>
          <a:p>
            <a:pPr fontAlgn="auto">
              <a:lnSpc>
                <a:spcPct val="120000"/>
              </a:lnSpc>
              <a:spcAft>
                <a:spcPts val="0"/>
              </a:spcAft>
              <a:buFont typeface="Arial" pitchFamily="34" charset="0"/>
              <a:buNone/>
              <a:defRPr/>
            </a:pPr>
            <a:r>
              <a:rPr lang="fa-IR" sz="2800" smtClean="0"/>
              <a:t>ج ) متغير بر اساس نقش</a:t>
            </a:r>
          </a:p>
          <a:p>
            <a:pPr fontAlgn="auto">
              <a:lnSpc>
                <a:spcPct val="120000"/>
              </a:lnSpc>
              <a:spcAft>
                <a:spcPts val="0"/>
              </a:spcAft>
              <a:buFont typeface="Arial" pitchFamily="34" charset="0"/>
              <a:buNone/>
              <a:defRPr/>
            </a:pPr>
            <a:r>
              <a:rPr lang="fa-IR" sz="2800" smtClean="0"/>
              <a:t>د ) متغير هاي دو يا چند ارزشي</a:t>
            </a:r>
          </a:p>
          <a:p>
            <a:pPr fontAlgn="auto">
              <a:lnSpc>
                <a:spcPct val="120000"/>
              </a:lnSpc>
              <a:spcAft>
                <a:spcPts val="0"/>
              </a:spcAft>
              <a:buFont typeface="Arial" pitchFamily="34" charset="0"/>
              <a:buNone/>
              <a:defRPr/>
            </a:pPr>
            <a:r>
              <a:rPr lang="fa-IR" sz="2800" smtClean="0"/>
              <a:t>ه )متغيرهاي جانبي</a:t>
            </a:r>
          </a:p>
          <a:p>
            <a:pPr algn="r" fontAlgn="auto">
              <a:lnSpc>
                <a:spcPct val="80000"/>
              </a:lnSpc>
              <a:spcAft>
                <a:spcPts val="0"/>
              </a:spcAft>
              <a:buFont typeface="Arial" pitchFamily="34" charset="0"/>
              <a:buNone/>
              <a:defRPr/>
            </a:pPr>
            <a:r>
              <a:rPr lang="fa-IR" sz="2000" smtClean="0"/>
              <a:t> </a:t>
            </a:r>
            <a:endParaRPr lang="en-US" sz="2000" smtClean="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a:xfrm>
            <a:off x="611188" y="333375"/>
            <a:ext cx="7772400" cy="971550"/>
          </a:xfrm>
        </p:spPr>
        <p:txBody>
          <a:bodyPr/>
          <a:lstStyle/>
          <a:p>
            <a:r>
              <a:rPr lang="fa-IR" sz="5400" smtClean="0"/>
              <a:t>متغير هاي ارزشي</a:t>
            </a:r>
            <a:endParaRPr lang="en-US" sz="5400" smtClean="0"/>
          </a:p>
        </p:txBody>
      </p:sp>
      <p:sp>
        <p:nvSpPr>
          <p:cNvPr id="46083" name="Rectangle 3"/>
          <p:cNvSpPr>
            <a:spLocks noGrp="1" noChangeArrowheads="1"/>
          </p:cNvSpPr>
          <p:nvPr>
            <p:ph type="subTitle" idx="1"/>
          </p:nvPr>
        </p:nvSpPr>
        <p:spPr>
          <a:xfrm>
            <a:off x="900113" y="1557338"/>
            <a:ext cx="7488237" cy="4464050"/>
          </a:xfrm>
        </p:spPr>
        <p:txBody>
          <a:bodyPr rtlCol="0">
            <a:normAutofit/>
          </a:bodyPr>
          <a:lstStyle/>
          <a:p>
            <a:pPr fontAlgn="auto">
              <a:lnSpc>
                <a:spcPct val="130000"/>
              </a:lnSpc>
              <a:spcAft>
                <a:spcPts val="0"/>
              </a:spcAft>
              <a:buFont typeface="Arial" pitchFamily="34" charset="0"/>
              <a:buNone/>
              <a:defRPr/>
            </a:pPr>
            <a:r>
              <a:rPr lang="fa-IR" smtClean="0"/>
              <a:t>الف )متغيرهاي کمي يا متغيرهاي قابل اندازه گيري:</a:t>
            </a:r>
          </a:p>
          <a:p>
            <a:pPr fontAlgn="auto">
              <a:lnSpc>
                <a:spcPct val="130000"/>
              </a:lnSpc>
              <a:spcAft>
                <a:spcPts val="0"/>
              </a:spcAft>
              <a:buFont typeface="Arial" pitchFamily="34" charset="0"/>
              <a:buNone/>
              <a:defRPr/>
            </a:pPr>
            <a:r>
              <a:rPr lang="fa-IR" smtClean="0"/>
              <a:t>-متغيرهاي کمي متصل</a:t>
            </a:r>
          </a:p>
          <a:p>
            <a:pPr fontAlgn="auto">
              <a:lnSpc>
                <a:spcPct val="130000"/>
              </a:lnSpc>
              <a:spcAft>
                <a:spcPts val="0"/>
              </a:spcAft>
              <a:buFont typeface="Arial" pitchFamily="34" charset="0"/>
              <a:buNone/>
              <a:defRPr/>
            </a:pPr>
            <a:r>
              <a:rPr lang="fa-IR" smtClean="0"/>
              <a:t>-متغيرهاي کمي منفصل</a:t>
            </a:r>
          </a:p>
          <a:p>
            <a:pPr fontAlgn="auto">
              <a:lnSpc>
                <a:spcPct val="130000"/>
              </a:lnSpc>
              <a:spcAft>
                <a:spcPts val="0"/>
              </a:spcAft>
              <a:buFont typeface="Arial" pitchFamily="34" charset="0"/>
              <a:buNone/>
              <a:defRPr/>
            </a:pPr>
            <a:r>
              <a:rPr lang="fa-IR" smtClean="0"/>
              <a:t>ب)متغيرهاي کيفي :که به خود عدد نمي گيرند</a:t>
            </a:r>
          </a:p>
          <a:p>
            <a:pPr fontAlgn="auto">
              <a:lnSpc>
                <a:spcPct val="130000"/>
              </a:lnSpc>
              <a:spcAft>
                <a:spcPts val="0"/>
              </a:spcAft>
              <a:buFont typeface="Arial" pitchFamily="34" charset="0"/>
              <a:buNone/>
              <a:defRPr/>
            </a:pPr>
            <a:r>
              <a:rPr lang="fa-IR" smtClean="0"/>
              <a:t>ج )متغيرهاي دو وجهي : بين کمي و کيفي قرار دارند</a:t>
            </a:r>
            <a:endParaRPr lang="en-US" smtClean="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subTitle" idx="1"/>
          </p:nvPr>
        </p:nvSpPr>
        <p:spPr>
          <a:xfrm>
            <a:off x="1371600" y="692150"/>
            <a:ext cx="6400800" cy="5689600"/>
          </a:xfrm>
        </p:spPr>
        <p:txBody>
          <a:bodyPr rtlCol="0">
            <a:normAutofit/>
          </a:bodyPr>
          <a:lstStyle/>
          <a:p>
            <a:pPr fontAlgn="auto">
              <a:spcAft>
                <a:spcPts val="0"/>
              </a:spcAft>
              <a:buFont typeface="Arial" pitchFamily="34" charset="0"/>
              <a:buNone/>
              <a:defRPr/>
            </a:pPr>
            <a:r>
              <a:rPr lang="fa-IR" sz="3600" smtClean="0"/>
              <a:t>انواع متغيرها بر اساس ارزش</a:t>
            </a:r>
          </a:p>
          <a:p>
            <a:pPr fontAlgn="auto">
              <a:spcAft>
                <a:spcPts val="0"/>
              </a:spcAft>
              <a:buFont typeface="Arial" pitchFamily="34" charset="0"/>
              <a:buNone/>
              <a:defRPr/>
            </a:pPr>
            <a:endParaRPr lang="fa-IR" sz="3600" smtClean="0"/>
          </a:p>
          <a:p>
            <a:pPr fontAlgn="auto">
              <a:spcAft>
                <a:spcPts val="0"/>
              </a:spcAft>
              <a:buFont typeface="Arial" pitchFamily="34" charset="0"/>
              <a:buNone/>
              <a:defRPr/>
            </a:pPr>
            <a:r>
              <a:rPr lang="fa-IR" sz="2400" smtClean="0"/>
              <a:t>                                 متصل(پيوسته):درآمد, سن</a:t>
            </a:r>
          </a:p>
          <a:p>
            <a:pPr algn="r" fontAlgn="auto">
              <a:spcAft>
                <a:spcPts val="0"/>
              </a:spcAft>
              <a:buFont typeface="Arial" pitchFamily="34" charset="0"/>
              <a:buNone/>
              <a:defRPr/>
            </a:pPr>
            <a:r>
              <a:rPr lang="fa-IR" sz="2400" smtClean="0"/>
              <a:t>                    کمي :</a:t>
            </a:r>
          </a:p>
          <a:p>
            <a:pPr algn="r" fontAlgn="auto">
              <a:spcAft>
                <a:spcPts val="0"/>
              </a:spcAft>
              <a:buFont typeface="Arial" pitchFamily="34" charset="0"/>
              <a:buNone/>
              <a:defRPr/>
            </a:pPr>
            <a:r>
              <a:rPr lang="fa-IR" sz="2400" smtClean="0"/>
              <a:t>                                 منفصل(گسسته):تعداد کلاسها   متغيرها           کيفي : گرايش شغلي </a:t>
            </a:r>
          </a:p>
          <a:p>
            <a:pPr algn="r" fontAlgn="auto">
              <a:spcAft>
                <a:spcPts val="0"/>
              </a:spcAft>
              <a:buFont typeface="Arial" pitchFamily="34" charset="0"/>
              <a:buNone/>
              <a:defRPr/>
            </a:pPr>
            <a:endParaRPr lang="fa-IR" sz="2400" smtClean="0"/>
          </a:p>
          <a:p>
            <a:pPr algn="r" fontAlgn="auto">
              <a:spcAft>
                <a:spcPts val="0"/>
              </a:spcAft>
              <a:buFont typeface="Arial" pitchFamily="34" charset="0"/>
              <a:buNone/>
              <a:defRPr/>
            </a:pPr>
            <a:r>
              <a:rPr lang="fa-IR" sz="2400" smtClean="0"/>
              <a:t>                   دو وجهي : مدرک تحصيلي و درآمد</a:t>
            </a:r>
          </a:p>
          <a:p>
            <a:pPr algn="r" fontAlgn="auto">
              <a:spcAft>
                <a:spcPts val="0"/>
              </a:spcAft>
              <a:buFont typeface="Arial" pitchFamily="34" charset="0"/>
              <a:buNone/>
              <a:defRPr/>
            </a:pPr>
            <a:endParaRPr lang="fa-IR" sz="2400" smtClean="0"/>
          </a:p>
          <a:p>
            <a:pPr algn="r" fontAlgn="auto">
              <a:spcAft>
                <a:spcPts val="0"/>
              </a:spcAft>
              <a:buFont typeface="Arial" pitchFamily="34" charset="0"/>
              <a:buNone/>
              <a:defRPr/>
            </a:pPr>
            <a:endParaRPr lang="fa-IR" sz="2400" smtClean="0"/>
          </a:p>
          <a:p>
            <a:pPr fontAlgn="auto">
              <a:spcAft>
                <a:spcPts val="0"/>
              </a:spcAft>
              <a:buFont typeface="Arial" pitchFamily="34" charset="0"/>
              <a:buNone/>
              <a:defRPr/>
            </a:pPr>
            <a:endParaRPr lang="en-US" sz="2400" smtClean="0"/>
          </a:p>
        </p:txBody>
      </p:sp>
      <p:sp>
        <p:nvSpPr>
          <p:cNvPr id="47107" name="Line 3"/>
          <p:cNvSpPr>
            <a:spLocks noChangeShapeType="1"/>
          </p:cNvSpPr>
          <p:nvPr/>
        </p:nvSpPr>
        <p:spPr bwMode="auto">
          <a:xfrm flipH="1" flipV="1">
            <a:off x="6011863" y="2636838"/>
            <a:ext cx="792162" cy="863600"/>
          </a:xfrm>
          <a:prstGeom prst="line">
            <a:avLst/>
          </a:prstGeom>
          <a:noFill/>
          <a:ln w="9525">
            <a:solidFill>
              <a:schemeClr val="tx1"/>
            </a:solidFill>
            <a:round/>
            <a:headEnd/>
            <a:tailEnd/>
          </a:ln>
        </p:spPr>
        <p:txBody>
          <a:bodyPr/>
          <a:lstStyle/>
          <a:p>
            <a:endParaRPr lang="en-US"/>
          </a:p>
        </p:txBody>
      </p:sp>
      <p:sp>
        <p:nvSpPr>
          <p:cNvPr id="47108" name="Line 4"/>
          <p:cNvSpPr>
            <a:spLocks noChangeShapeType="1"/>
          </p:cNvSpPr>
          <p:nvPr/>
        </p:nvSpPr>
        <p:spPr bwMode="auto">
          <a:xfrm flipH="1">
            <a:off x="6156325" y="3500438"/>
            <a:ext cx="647700" cy="0"/>
          </a:xfrm>
          <a:prstGeom prst="line">
            <a:avLst/>
          </a:prstGeom>
          <a:noFill/>
          <a:ln w="9525">
            <a:solidFill>
              <a:schemeClr val="tx1"/>
            </a:solidFill>
            <a:round/>
            <a:headEnd/>
            <a:tailEnd/>
          </a:ln>
        </p:spPr>
        <p:txBody>
          <a:bodyPr/>
          <a:lstStyle/>
          <a:p>
            <a:endParaRPr lang="en-US"/>
          </a:p>
        </p:txBody>
      </p:sp>
      <p:sp>
        <p:nvSpPr>
          <p:cNvPr id="47109" name="Line 5"/>
          <p:cNvSpPr>
            <a:spLocks noChangeShapeType="1"/>
          </p:cNvSpPr>
          <p:nvPr/>
        </p:nvSpPr>
        <p:spPr bwMode="auto">
          <a:xfrm flipH="1">
            <a:off x="6156325" y="3500438"/>
            <a:ext cx="647700" cy="865187"/>
          </a:xfrm>
          <a:prstGeom prst="line">
            <a:avLst/>
          </a:prstGeom>
          <a:noFill/>
          <a:ln w="9525">
            <a:solidFill>
              <a:schemeClr val="tx1"/>
            </a:solidFill>
            <a:round/>
            <a:headEnd/>
            <a:tailEnd/>
          </a:ln>
        </p:spPr>
        <p:txBody>
          <a:bodyPr/>
          <a:lstStyle/>
          <a:p>
            <a:endParaRPr lang="en-US"/>
          </a:p>
        </p:txBody>
      </p:sp>
      <p:sp>
        <p:nvSpPr>
          <p:cNvPr id="47110" name="AutoShape 6"/>
          <p:cNvSpPr>
            <a:spLocks/>
          </p:cNvSpPr>
          <p:nvPr/>
        </p:nvSpPr>
        <p:spPr bwMode="auto">
          <a:xfrm>
            <a:off x="5003800" y="2205038"/>
            <a:ext cx="288925" cy="935037"/>
          </a:xfrm>
          <a:prstGeom prst="rightBrace">
            <a:avLst>
              <a:gd name="adj1" fmla="val 26969"/>
              <a:gd name="adj2" fmla="val 50000"/>
            </a:avLst>
          </a:prstGeom>
          <a:noFill/>
          <a:ln w="9525">
            <a:solidFill>
              <a:schemeClr val="tx1"/>
            </a:solidFill>
            <a:round/>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684213" y="2205038"/>
            <a:ext cx="7772400" cy="1490662"/>
          </a:xfrm>
        </p:spPr>
        <p:txBody>
          <a:bodyPr/>
          <a:lstStyle/>
          <a:p>
            <a:r>
              <a:rPr lang="fa-IR" smtClean="0"/>
              <a:t>فصل اول : کليات</a:t>
            </a:r>
            <a:endParaRPr lang="en-US" smtClean="0"/>
          </a:p>
        </p:txBody>
      </p:sp>
      <p:sp>
        <p:nvSpPr>
          <p:cNvPr id="11267" name="Rectangle 3"/>
          <p:cNvSpPr>
            <a:spLocks noGrp="1" noChangeArrowheads="1"/>
          </p:cNvSpPr>
          <p:nvPr>
            <p:ph type="subTitle" idx="1"/>
          </p:nvPr>
        </p:nvSpPr>
        <p:spPr/>
        <p:txBody>
          <a:bodyPr rtlCol="0">
            <a:normAutofit/>
          </a:bodyPr>
          <a:lstStyle/>
          <a:p>
            <a:pPr fontAlgn="auto">
              <a:spcAft>
                <a:spcPts val="0"/>
              </a:spcAft>
              <a:buFont typeface="Arial" pitchFamily="34" charset="0"/>
              <a:buNone/>
              <a:defRPr/>
            </a:pPr>
            <a:endParaRPr lang="fa-IR" sz="4400" smtClean="0"/>
          </a:p>
          <a:p>
            <a:pPr fontAlgn="auto">
              <a:spcAft>
                <a:spcPts val="0"/>
              </a:spcAft>
              <a:buFont typeface="Arial" pitchFamily="34" charset="0"/>
              <a:buNone/>
              <a:defRPr/>
            </a:pPr>
            <a:endParaRPr lang="en-US" sz="2800" smtClean="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a:xfrm>
            <a:off x="611188" y="476250"/>
            <a:ext cx="7772400" cy="935038"/>
          </a:xfrm>
        </p:spPr>
        <p:txBody>
          <a:bodyPr/>
          <a:lstStyle/>
          <a:p>
            <a:r>
              <a:rPr lang="fa-IR" sz="5400" smtClean="0"/>
              <a:t>متغير ها بر اساس رابطه</a:t>
            </a:r>
            <a:endParaRPr lang="en-US" sz="5400" smtClean="0"/>
          </a:p>
        </p:txBody>
      </p:sp>
      <p:sp>
        <p:nvSpPr>
          <p:cNvPr id="48131" name="Rectangle 3"/>
          <p:cNvSpPr>
            <a:spLocks noGrp="1" noChangeArrowheads="1"/>
          </p:cNvSpPr>
          <p:nvPr>
            <p:ph type="subTitle" idx="1"/>
          </p:nvPr>
        </p:nvSpPr>
        <p:spPr>
          <a:xfrm>
            <a:off x="755650" y="1628775"/>
            <a:ext cx="7416800" cy="4679950"/>
          </a:xfrm>
        </p:spPr>
        <p:txBody>
          <a:bodyPr rtlCol="0">
            <a:normAutofit/>
          </a:bodyPr>
          <a:lstStyle/>
          <a:p>
            <a:pPr fontAlgn="auto">
              <a:lnSpc>
                <a:spcPct val="130000"/>
              </a:lnSpc>
              <a:spcAft>
                <a:spcPts val="0"/>
              </a:spcAft>
              <a:buFont typeface="Arial" pitchFamily="34" charset="0"/>
              <a:buNone/>
              <a:defRPr/>
            </a:pPr>
            <a:r>
              <a:rPr lang="fa-IR" smtClean="0"/>
              <a:t>الف)متغيرهاي مستقل : نقش علت را به عهده ميگرند و بر متغيرهاي ديگر تاثير ميگذارند.</a:t>
            </a:r>
          </a:p>
          <a:p>
            <a:pPr fontAlgn="auto">
              <a:lnSpc>
                <a:spcPct val="130000"/>
              </a:lnSpc>
              <a:spcAft>
                <a:spcPts val="0"/>
              </a:spcAft>
              <a:buFont typeface="Arial" pitchFamily="34" charset="0"/>
              <a:buNone/>
              <a:defRPr/>
            </a:pPr>
            <a:r>
              <a:rPr lang="fa-IR" smtClean="0"/>
              <a:t>ب) متغيرهاي تابع يا وابسته : اين متغيرها تابع تغييرات متغير مستقل هستند . </a:t>
            </a:r>
          </a:p>
          <a:p>
            <a:pPr fontAlgn="auto">
              <a:lnSpc>
                <a:spcPct val="130000"/>
              </a:lnSpc>
              <a:spcAft>
                <a:spcPts val="0"/>
              </a:spcAft>
              <a:buFont typeface="Arial" pitchFamily="34" charset="0"/>
              <a:buNone/>
              <a:defRPr/>
            </a:pPr>
            <a:r>
              <a:rPr lang="fa-IR" smtClean="0"/>
              <a:t>ج) متغيرهاي ميانگر يا واسطه: متغيري است که گاه به عنوان متغير مستقل و تابع قرار ميگيرند .</a:t>
            </a:r>
            <a:endParaRPr lang="en-US" smtClean="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ctrTitle"/>
          </p:nvPr>
        </p:nvSpPr>
        <p:spPr>
          <a:xfrm>
            <a:off x="755650" y="549275"/>
            <a:ext cx="7772400" cy="971550"/>
          </a:xfrm>
        </p:spPr>
        <p:txBody>
          <a:bodyPr/>
          <a:lstStyle/>
          <a:p>
            <a:r>
              <a:rPr lang="fa-IR" sz="5400" smtClean="0"/>
              <a:t>متغيرها بر اساس نقش</a:t>
            </a:r>
            <a:endParaRPr lang="en-US" sz="5400" smtClean="0"/>
          </a:p>
        </p:txBody>
      </p:sp>
      <p:sp>
        <p:nvSpPr>
          <p:cNvPr id="49155" name="Rectangle 3"/>
          <p:cNvSpPr>
            <a:spLocks noGrp="1" noChangeArrowheads="1"/>
          </p:cNvSpPr>
          <p:nvPr>
            <p:ph type="subTitle" idx="1"/>
          </p:nvPr>
        </p:nvSpPr>
        <p:spPr>
          <a:xfrm>
            <a:off x="684213" y="1700213"/>
            <a:ext cx="7632700" cy="4659312"/>
          </a:xfrm>
        </p:spPr>
        <p:txBody>
          <a:bodyPr rtlCol="0">
            <a:normAutofit/>
          </a:bodyPr>
          <a:lstStyle/>
          <a:p>
            <a:pPr algn="r" fontAlgn="auto">
              <a:spcAft>
                <a:spcPts val="0"/>
              </a:spcAft>
              <a:buFont typeface="Arial" pitchFamily="34" charset="0"/>
              <a:buNone/>
              <a:defRPr/>
            </a:pPr>
            <a:r>
              <a:rPr lang="fa-IR" smtClean="0"/>
              <a:t>الف)متغيرهاي علي :که همان متغيرهاي مستقل هستند</a:t>
            </a:r>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ب) متغيرهاي توصيفي : مبين صفات و ويژگيهاي يک پديده هستند . </a:t>
            </a:r>
            <a:endParaRPr lang="en-US" smtClean="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a:xfrm>
            <a:off x="611188" y="476250"/>
            <a:ext cx="7772400" cy="876300"/>
          </a:xfrm>
        </p:spPr>
        <p:txBody>
          <a:bodyPr rtlCol="0">
            <a:normAutofit fontScale="90000"/>
          </a:bodyPr>
          <a:lstStyle/>
          <a:p>
            <a:pPr fontAlgn="auto">
              <a:spcAft>
                <a:spcPts val="0"/>
              </a:spcAft>
              <a:defRPr/>
            </a:pPr>
            <a:r>
              <a:rPr lang="fa-IR" sz="5400" dirty="0" smtClean="0"/>
              <a:t>انواع متغيرهاي دو يا چند ارزشي</a:t>
            </a:r>
            <a:endParaRPr lang="en-US" sz="5400" dirty="0" smtClean="0"/>
          </a:p>
        </p:txBody>
      </p:sp>
      <p:sp>
        <p:nvSpPr>
          <p:cNvPr id="50179" name="Rectangle 3"/>
          <p:cNvSpPr>
            <a:spLocks noGrp="1" noChangeArrowheads="1"/>
          </p:cNvSpPr>
          <p:nvPr>
            <p:ph type="subTitle" idx="1"/>
          </p:nvPr>
        </p:nvSpPr>
        <p:spPr>
          <a:xfrm>
            <a:off x="755650" y="1773238"/>
            <a:ext cx="7561263" cy="4535487"/>
          </a:xfrm>
        </p:spPr>
        <p:txBody>
          <a:bodyPr rtlCol="0">
            <a:normAutofit/>
          </a:bodyPr>
          <a:lstStyle/>
          <a:p>
            <a:pPr algn="r" fontAlgn="auto">
              <a:spcAft>
                <a:spcPts val="0"/>
              </a:spcAft>
              <a:buFont typeface="Arial" pitchFamily="34" charset="0"/>
              <a:buNone/>
              <a:defRPr/>
            </a:pPr>
            <a:r>
              <a:rPr lang="fa-IR" smtClean="0"/>
              <a:t>-متغير دو ارزشي :متغيرهايي هستند که به آنها فقط دو ارزش داده ميشود</a:t>
            </a:r>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-متغيرهاي چند ارزشي :متغيرهايي هستند که بيش از دو عدد يا ارزش به خود ميگيرند .</a:t>
            </a:r>
            <a:endParaRPr lang="en-US" smtClean="0"/>
          </a:p>
          <a:p>
            <a:pPr algn="r" fontAlgn="auto">
              <a:spcAft>
                <a:spcPts val="0"/>
              </a:spcAft>
              <a:buFont typeface="Arial" pitchFamily="34" charset="0"/>
              <a:buNone/>
              <a:defRPr/>
            </a:pPr>
            <a:endParaRPr lang="en-US" smtClean="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ctrTitle"/>
          </p:nvPr>
        </p:nvSpPr>
        <p:spPr>
          <a:xfrm>
            <a:off x="684213" y="333375"/>
            <a:ext cx="7772400" cy="733425"/>
          </a:xfrm>
        </p:spPr>
        <p:txBody>
          <a:bodyPr rtlCol="0">
            <a:normAutofit fontScale="90000"/>
          </a:bodyPr>
          <a:lstStyle/>
          <a:p>
            <a:pPr fontAlgn="auto">
              <a:spcAft>
                <a:spcPts val="0"/>
              </a:spcAft>
              <a:defRPr/>
            </a:pPr>
            <a:r>
              <a:rPr lang="fa-IR" sz="5400" dirty="0" smtClean="0"/>
              <a:t>انواع متغيرهاي جانبي</a:t>
            </a:r>
            <a:endParaRPr lang="en-US" sz="5400" dirty="0" smtClean="0"/>
          </a:p>
        </p:txBody>
      </p:sp>
      <p:sp>
        <p:nvSpPr>
          <p:cNvPr id="51203" name="Rectangle 3"/>
          <p:cNvSpPr>
            <a:spLocks noGrp="1" noChangeArrowheads="1"/>
          </p:cNvSpPr>
          <p:nvPr>
            <p:ph type="subTitle" idx="1"/>
          </p:nvPr>
        </p:nvSpPr>
        <p:spPr>
          <a:xfrm>
            <a:off x="755650" y="1268413"/>
            <a:ext cx="7416800" cy="5040312"/>
          </a:xfrm>
        </p:spPr>
        <p:txBody>
          <a:bodyPr rtlCol="0">
            <a:normAutofit/>
          </a:bodyPr>
          <a:lstStyle/>
          <a:p>
            <a:pPr algn="r" fontAlgn="auto">
              <a:spcAft>
                <a:spcPts val="0"/>
              </a:spcAft>
              <a:buFont typeface="Arial" pitchFamily="34" charset="0"/>
              <a:buNone/>
              <a:defRPr/>
            </a:pPr>
            <a:r>
              <a:rPr lang="fa-IR" smtClean="0"/>
              <a:t>-متغيرهاي تعديل کننده </a:t>
            </a:r>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-متغيرهاي کنترل </a:t>
            </a:r>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متغيرهاي مزاحم</a:t>
            </a:r>
            <a:endParaRPr lang="en-US" smtClean="0"/>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a:xfrm>
            <a:off x="611188" y="404813"/>
            <a:ext cx="7772400" cy="804862"/>
          </a:xfrm>
        </p:spPr>
        <p:txBody>
          <a:bodyPr rtlCol="0">
            <a:normAutofit fontScale="90000"/>
          </a:bodyPr>
          <a:lstStyle/>
          <a:p>
            <a:pPr fontAlgn="auto">
              <a:spcAft>
                <a:spcPts val="0"/>
              </a:spcAft>
              <a:defRPr/>
            </a:pPr>
            <a:r>
              <a:rPr lang="fa-IR" sz="5400" dirty="0" smtClean="0"/>
              <a:t>فرايند تحقيق علمي</a:t>
            </a:r>
            <a:endParaRPr lang="en-US" sz="5400" dirty="0" smtClean="0"/>
          </a:p>
        </p:txBody>
      </p:sp>
      <p:sp>
        <p:nvSpPr>
          <p:cNvPr id="52227" name="Rectangle 3"/>
          <p:cNvSpPr>
            <a:spLocks noGrp="1" noChangeArrowheads="1"/>
          </p:cNvSpPr>
          <p:nvPr>
            <p:ph type="subTitle" idx="1"/>
          </p:nvPr>
        </p:nvSpPr>
        <p:spPr>
          <a:xfrm>
            <a:off x="611188" y="1484313"/>
            <a:ext cx="7993062" cy="5184775"/>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z="2400" smtClean="0"/>
              <a:t>مرحله اول</a:t>
            </a:r>
          </a:p>
          <a:p>
            <a:pPr algn="r" fontAlgn="auto">
              <a:spcAft>
                <a:spcPts val="0"/>
              </a:spcAft>
              <a:buFont typeface="Arial" pitchFamily="34" charset="0"/>
              <a:buNone/>
              <a:defRPr/>
            </a:pPr>
            <a:endParaRPr lang="fa-IR" sz="2000" smtClean="0"/>
          </a:p>
          <a:p>
            <a:pPr algn="r" fontAlgn="auto">
              <a:spcAft>
                <a:spcPts val="0"/>
              </a:spcAft>
              <a:buFont typeface="Arial" pitchFamily="34" charset="0"/>
              <a:buNone/>
              <a:defRPr/>
            </a:pPr>
            <a:r>
              <a:rPr lang="fa-IR" sz="2400" smtClean="0"/>
              <a:t>مرحله دوم</a:t>
            </a:r>
          </a:p>
          <a:p>
            <a:pPr algn="r" fontAlgn="auto">
              <a:spcAft>
                <a:spcPts val="0"/>
              </a:spcAft>
              <a:buFont typeface="Arial" pitchFamily="34" charset="0"/>
              <a:buNone/>
              <a:defRPr/>
            </a:pPr>
            <a:endParaRPr lang="fa-IR" sz="2000" smtClean="0"/>
          </a:p>
          <a:p>
            <a:pPr algn="r" fontAlgn="auto">
              <a:spcAft>
                <a:spcPts val="0"/>
              </a:spcAft>
              <a:buFont typeface="Arial" pitchFamily="34" charset="0"/>
              <a:buNone/>
              <a:defRPr/>
            </a:pPr>
            <a:r>
              <a:rPr lang="fa-IR" sz="2400" smtClean="0"/>
              <a:t>مرحله سوم</a:t>
            </a:r>
          </a:p>
          <a:p>
            <a:pPr algn="r" fontAlgn="auto">
              <a:spcAft>
                <a:spcPts val="0"/>
              </a:spcAft>
              <a:buFont typeface="Arial" pitchFamily="34" charset="0"/>
              <a:buNone/>
              <a:defRPr/>
            </a:pPr>
            <a:endParaRPr lang="fa-IR" sz="2000" smtClean="0"/>
          </a:p>
          <a:p>
            <a:pPr algn="r" fontAlgn="auto">
              <a:spcAft>
                <a:spcPts val="0"/>
              </a:spcAft>
              <a:buFont typeface="Arial" pitchFamily="34" charset="0"/>
              <a:buNone/>
              <a:defRPr/>
            </a:pPr>
            <a:r>
              <a:rPr lang="fa-IR" sz="2400" smtClean="0"/>
              <a:t>مرحله چهارم</a:t>
            </a:r>
          </a:p>
          <a:p>
            <a:pPr algn="r" fontAlgn="auto">
              <a:spcAft>
                <a:spcPts val="0"/>
              </a:spcAft>
              <a:buFont typeface="Arial" pitchFamily="34" charset="0"/>
              <a:buNone/>
              <a:defRPr/>
            </a:pPr>
            <a:endParaRPr lang="fa-IR" sz="2000" smtClean="0"/>
          </a:p>
          <a:p>
            <a:pPr algn="r" fontAlgn="auto">
              <a:spcAft>
                <a:spcPts val="0"/>
              </a:spcAft>
              <a:buFont typeface="Arial" pitchFamily="34" charset="0"/>
              <a:buNone/>
              <a:defRPr/>
            </a:pPr>
            <a:r>
              <a:rPr lang="fa-IR" sz="2400" smtClean="0"/>
              <a:t>مرحله پنجم</a:t>
            </a:r>
            <a:endParaRPr lang="en-US" sz="2400" smtClean="0"/>
          </a:p>
        </p:txBody>
      </p:sp>
      <p:sp>
        <p:nvSpPr>
          <p:cNvPr id="52228" name="Rectangle 4"/>
          <p:cNvSpPr>
            <a:spLocks noChangeArrowheads="1"/>
          </p:cNvSpPr>
          <p:nvPr/>
        </p:nvSpPr>
        <p:spPr bwMode="auto">
          <a:xfrm>
            <a:off x="1835150" y="2060575"/>
            <a:ext cx="2736850" cy="576263"/>
          </a:xfrm>
          <a:prstGeom prst="rect">
            <a:avLst/>
          </a:prstGeom>
          <a:solidFill>
            <a:schemeClr val="accent1"/>
          </a:solidFill>
          <a:ln w="9525">
            <a:solidFill>
              <a:schemeClr val="tx1"/>
            </a:solidFill>
            <a:miter lim="800000"/>
            <a:headEnd/>
            <a:tailEnd/>
          </a:ln>
        </p:spPr>
        <p:txBody>
          <a:bodyPr wrap="none" anchor="ctr"/>
          <a:lstStyle/>
          <a:p>
            <a:pPr algn="ctr"/>
            <a:r>
              <a:rPr lang="fa-IR"/>
              <a:t>انتخاب تحليل تبيين مساله</a:t>
            </a:r>
            <a:endParaRPr lang="en-US"/>
          </a:p>
        </p:txBody>
      </p:sp>
      <p:sp>
        <p:nvSpPr>
          <p:cNvPr id="52229" name="Rectangle 5"/>
          <p:cNvSpPr>
            <a:spLocks noChangeArrowheads="1"/>
          </p:cNvSpPr>
          <p:nvPr/>
        </p:nvSpPr>
        <p:spPr bwMode="auto">
          <a:xfrm>
            <a:off x="1835150" y="2852738"/>
            <a:ext cx="2736850" cy="576262"/>
          </a:xfrm>
          <a:prstGeom prst="rect">
            <a:avLst/>
          </a:prstGeom>
          <a:solidFill>
            <a:schemeClr val="accent1"/>
          </a:solidFill>
          <a:ln w="9525">
            <a:solidFill>
              <a:schemeClr val="tx1"/>
            </a:solidFill>
            <a:miter lim="800000"/>
            <a:headEnd/>
            <a:tailEnd/>
          </a:ln>
        </p:spPr>
        <p:txBody>
          <a:bodyPr wrap="none" anchor="ctr"/>
          <a:lstStyle/>
          <a:p>
            <a:pPr algn="ctr"/>
            <a:r>
              <a:rPr lang="fa-IR"/>
              <a:t>گزينش طراحي,تشريح روشهاي کار</a:t>
            </a:r>
            <a:endParaRPr lang="en-US"/>
          </a:p>
        </p:txBody>
      </p:sp>
      <p:sp>
        <p:nvSpPr>
          <p:cNvPr id="52230" name="Rectangle 6"/>
          <p:cNvSpPr>
            <a:spLocks noChangeArrowheads="1"/>
          </p:cNvSpPr>
          <p:nvPr/>
        </p:nvSpPr>
        <p:spPr bwMode="auto">
          <a:xfrm>
            <a:off x="1835150" y="3644900"/>
            <a:ext cx="2736850" cy="504825"/>
          </a:xfrm>
          <a:prstGeom prst="rect">
            <a:avLst/>
          </a:prstGeom>
          <a:solidFill>
            <a:schemeClr val="accent1"/>
          </a:solidFill>
          <a:ln w="9525">
            <a:solidFill>
              <a:schemeClr val="tx1"/>
            </a:solidFill>
            <a:miter lim="800000"/>
            <a:headEnd/>
            <a:tailEnd/>
          </a:ln>
        </p:spPr>
        <p:txBody>
          <a:bodyPr wrap="none" anchor="ctr"/>
          <a:lstStyle/>
          <a:p>
            <a:pPr algn="ctr"/>
            <a:r>
              <a:rPr lang="fa-IR"/>
              <a:t>گردآوري اطلاعات و داده ها </a:t>
            </a:r>
            <a:endParaRPr lang="en-US"/>
          </a:p>
        </p:txBody>
      </p:sp>
      <p:sp>
        <p:nvSpPr>
          <p:cNvPr id="52231" name="Rectangle 7"/>
          <p:cNvSpPr>
            <a:spLocks noChangeArrowheads="1"/>
          </p:cNvSpPr>
          <p:nvPr/>
        </p:nvSpPr>
        <p:spPr bwMode="auto">
          <a:xfrm>
            <a:off x="1835150" y="4365625"/>
            <a:ext cx="2736850" cy="503238"/>
          </a:xfrm>
          <a:prstGeom prst="rect">
            <a:avLst/>
          </a:prstGeom>
          <a:solidFill>
            <a:schemeClr val="accent1"/>
          </a:solidFill>
          <a:ln w="9525">
            <a:solidFill>
              <a:schemeClr val="tx1"/>
            </a:solidFill>
            <a:miter lim="800000"/>
            <a:headEnd/>
            <a:tailEnd/>
          </a:ln>
        </p:spPr>
        <p:txBody>
          <a:bodyPr wrap="none" anchor="ctr"/>
          <a:lstStyle/>
          <a:p>
            <a:pPr algn="ctr"/>
            <a:r>
              <a:rPr lang="fa-IR"/>
              <a:t>طبقه بندي و تجزيه ئ تحليل دادها </a:t>
            </a:r>
            <a:endParaRPr lang="en-US"/>
          </a:p>
        </p:txBody>
      </p:sp>
      <p:sp>
        <p:nvSpPr>
          <p:cNvPr id="52232" name="Rectangle 8"/>
          <p:cNvSpPr>
            <a:spLocks noChangeArrowheads="1"/>
          </p:cNvSpPr>
          <p:nvPr/>
        </p:nvSpPr>
        <p:spPr bwMode="auto">
          <a:xfrm>
            <a:off x="1835150" y="5157788"/>
            <a:ext cx="2736850" cy="503237"/>
          </a:xfrm>
          <a:prstGeom prst="rect">
            <a:avLst/>
          </a:prstGeom>
          <a:solidFill>
            <a:schemeClr val="accent1"/>
          </a:solidFill>
          <a:ln w="9525">
            <a:solidFill>
              <a:schemeClr val="tx1"/>
            </a:solidFill>
            <a:miter lim="800000"/>
            <a:headEnd/>
            <a:tailEnd/>
          </a:ln>
        </p:spPr>
        <p:txBody>
          <a:bodyPr wrap="none" anchor="ctr"/>
          <a:lstStyle/>
          <a:p>
            <a:pPr algn="ctr"/>
            <a:r>
              <a:rPr lang="fa-IR"/>
              <a:t>تدوين گزارش تحقيق</a:t>
            </a:r>
            <a:endParaRPr lang="en-US"/>
          </a:p>
        </p:txBody>
      </p:sp>
      <p:sp>
        <p:nvSpPr>
          <p:cNvPr id="52233" name="Line 9"/>
          <p:cNvSpPr>
            <a:spLocks noChangeShapeType="1"/>
          </p:cNvSpPr>
          <p:nvPr/>
        </p:nvSpPr>
        <p:spPr bwMode="auto">
          <a:xfrm>
            <a:off x="3276600" y="2636838"/>
            <a:ext cx="0" cy="215900"/>
          </a:xfrm>
          <a:prstGeom prst="line">
            <a:avLst/>
          </a:prstGeom>
          <a:noFill/>
          <a:ln w="9525">
            <a:solidFill>
              <a:schemeClr val="tx1"/>
            </a:solidFill>
            <a:round/>
            <a:headEnd/>
            <a:tailEnd type="triangle" w="med" len="med"/>
          </a:ln>
        </p:spPr>
        <p:txBody>
          <a:bodyPr/>
          <a:lstStyle/>
          <a:p>
            <a:endParaRPr lang="en-US"/>
          </a:p>
        </p:txBody>
      </p:sp>
      <p:sp>
        <p:nvSpPr>
          <p:cNvPr id="52234" name="Line 10"/>
          <p:cNvSpPr>
            <a:spLocks noChangeShapeType="1"/>
          </p:cNvSpPr>
          <p:nvPr/>
        </p:nvSpPr>
        <p:spPr bwMode="auto">
          <a:xfrm>
            <a:off x="3276600" y="3429000"/>
            <a:ext cx="0" cy="215900"/>
          </a:xfrm>
          <a:prstGeom prst="line">
            <a:avLst/>
          </a:prstGeom>
          <a:noFill/>
          <a:ln w="9525">
            <a:solidFill>
              <a:schemeClr val="tx1"/>
            </a:solidFill>
            <a:round/>
            <a:headEnd/>
            <a:tailEnd type="triangle" w="med" len="med"/>
          </a:ln>
        </p:spPr>
        <p:txBody>
          <a:bodyPr/>
          <a:lstStyle/>
          <a:p>
            <a:endParaRPr lang="en-US"/>
          </a:p>
        </p:txBody>
      </p:sp>
      <p:sp>
        <p:nvSpPr>
          <p:cNvPr id="52235" name="Line 11"/>
          <p:cNvSpPr>
            <a:spLocks noChangeShapeType="1"/>
          </p:cNvSpPr>
          <p:nvPr/>
        </p:nvSpPr>
        <p:spPr bwMode="auto">
          <a:xfrm>
            <a:off x="3276600" y="4149725"/>
            <a:ext cx="0" cy="215900"/>
          </a:xfrm>
          <a:prstGeom prst="line">
            <a:avLst/>
          </a:prstGeom>
          <a:noFill/>
          <a:ln w="9525">
            <a:solidFill>
              <a:schemeClr val="tx1"/>
            </a:solidFill>
            <a:round/>
            <a:headEnd/>
            <a:tailEnd type="triangle" w="med" len="med"/>
          </a:ln>
        </p:spPr>
        <p:txBody>
          <a:bodyPr/>
          <a:lstStyle/>
          <a:p>
            <a:endParaRPr lang="en-US"/>
          </a:p>
        </p:txBody>
      </p:sp>
      <p:sp>
        <p:nvSpPr>
          <p:cNvPr id="52236" name="Line 12"/>
          <p:cNvSpPr>
            <a:spLocks noChangeShapeType="1"/>
          </p:cNvSpPr>
          <p:nvPr/>
        </p:nvSpPr>
        <p:spPr bwMode="auto">
          <a:xfrm>
            <a:off x="3276600" y="4870450"/>
            <a:ext cx="0" cy="287338"/>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rrowheads="1"/>
          </p:cNvSpPr>
          <p:nvPr>
            <p:ph type="title"/>
          </p:nvPr>
        </p:nvSpPr>
        <p:spPr>
          <a:xfrm>
            <a:off x="457200" y="2717800"/>
            <a:ext cx="8229600" cy="1143000"/>
          </a:xfrm>
        </p:spPr>
        <p:txBody>
          <a:bodyPr rtlCol="0">
            <a:normAutofit/>
          </a:bodyPr>
          <a:lstStyle/>
          <a:p>
            <a:pPr fontAlgn="auto">
              <a:spcAft>
                <a:spcPts val="0"/>
              </a:spcAft>
              <a:defRPr/>
            </a:pPr>
            <a:r>
              <a:rPr lang="fa-IR" dirty="0" smtClean="0">
                <a:solidFill>
                  <a:schemeClr val="accent1">
                    <a:tint val="3000"/>
                    <a:alpha val="95000"/>
                  </a:schemeClr>
                </a:solidFill>
              </a:rPr>
              <a:t>فصل دوم :انواع تحقيقات علمي</a:t>
            </a:r>
            <a:endParaRPr lang="en-US" dirty="0" smtClean="0">
              <a:solidFill>
                <a:schemeClr val="accent1">
                  <a:tint val="3000"/>
                  <a:alpha val="95000"/>
                </a:schemeClr>
              </a:solidFill>
            </a:endParaRP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subTitle" idx="1"/>
          </p:nvPr>
        </p:nvSpPr>
        <p:spPr>
          <a:xfrm>
            <a:off x="250825" y="404813"/>
            <a:ext cx="8424863" cy="6119812"/>
          </a:xfrm>
        </p:spPr>
        <p:txBody>
          <a:bodyPr rtlCol="0">
            <a:normAutofit/>
          </a:bodyPr>
          <a:lstStyle/>
          <a:p>
            <a:pPr algn="r" fontAlgn="auto">
              <a:lnSpc>
                <a:spcPct val="80000"/>
              </a:lnSpc>
              <a:spcAft>
                <a:spcPts val="0"/>
              </a:spcAft>
              <a:buFont typeface="Arial" pitchFamily="34" charset="0"/>
              <a:buNone/>
              <a:defRPr/>
            </a:pPr>
            <a:r>
              <a:rPr lang="fa-IR" sz="2400" smtClean="0"/>
              <a:t>تحقيقات علمي بر اساس دو مبنا يعني </a:t>
            </a:r>
            <a:r>
              <a:rPr lang="fa-IR" sz="2400" u="sng" smtClean="0"/>
              <a:t>هدف</a:t>
            </a:r>
            <a:r>
              <a:rPr lang="fa-IR" sz="2400" smtClean="0"/>
              <a:t> و </a:t>
            </a:r>
            <a:r>
              <a:rPr lang="fa-IR" sz="2400" u="sng" smtClean="0"/>
              <a:t>ماهيت و روش </a:t>
            </a:r>
            <a:r>
              <a:rPr lang="fa-IR" sz="2400" smtClean="0"/>
              <a:t> تقسيم ميشوند :</a:t>
            </a:r>
          </a:p>
          <a:p>
            <a:pPr algn="r" fontAlgn="auto">
              <a:lnSpc>
                <a:spcPct val="80000"/>
              </a:lnSpc>
              <a:spcAft>
                <a:spcPts val="0"/>
              </a:spcAft>
              <a:buFont typeface="Arial" pitchFamily="34" charset="0"/>
              <a:buNone/>
              <a:defRPr/>
            </a:pPr>
            <a:endParaRPr lang="fa-IR" sz="2400" smtClean="0"/>
          </a:p>
          <a:p>
            <a:pPr algn="r" fontAlgn="auto">
              <a:lnSpc>
                <a:spcPct val="80000"/>
              </a:lnSpc>
              <a:spcAft>
                <a:spcPts val="0"/>
              </a:spcAft>
              <a:buFont typeface="Arial" pitchFamily="34" charset="0"/>
              <a:buNone/>
              <a:defRPr/>
            </a:pPr>
            <a:r>
              <a:rPr lang="fa-IR" sz="2400" smtClean="0"/>
              <a:t>                                           - بنيادي:درجستجوي کشف حقايق وشناخت </a:t>
            </a:r>
          </a:p>
          <a:p>
            <a:pPr algn="r" fontAlgn="auto">
              <a:lnSpc>
                <a:spcPct val="80000"/>
              </a:lnSpc>
              <a:spcAft>
                <a:spcPts val="0"/>
              </a:spcAft>
              <a:buFont typeface="Arial" pitchFamily="34" charset="0"/>
              <a:buNone/>
              <a:defRPr/>
            </a:pPr>
            <a:r>
              <a:rPr lang="fa-IR" sz="2400" smtClean="0"/>
              <a:t>                                            پديدهاست و به دو دسته تقسيم ميشود</a:t>
            </a:r>
          </a:p>
          <a:p>
            <a:pPr algn="r" fontAlgn="auto">
              <a:lnSpc>
                <a:spcPct val="80000"/>
              </a:lnSpc>
              <a:spcAft>
                <a:spcPts val="0"/>
              </a:spcAft>
              <a:buFont typeface="Arial" pitchFamily="34" charset="0"/>
              <a:buNone/>
              <a:defRPr/>
            </a:pPr>
            <a:endParaRPr lang="fa-IR" sz="2400" smtClean="0"/>
          </a:p>
          <a:p>
            <a:pPr algn="r" fontAlgn="auto">
              <a:lnSpc>
                <a:spcPct val="80000"/>
              </a:lnSpc>
              <a:spcAft>
                <a:spcPts val="0"/>
              </a:spcAft>
              <a:buFont typeface="Arial" pitchFamily="34" charset="0"/>
              <a:buNone/>
              <a:defRPr/>
            </a:pPr>
            <a:r>
              <a:rPr lang="fa-IR" sz="2400" smtClean="0"/>
              <a:t>                                          الف) تحقيقات بنيادي تجربي: دادها و اطلاعات                                                 ا                                         اوليه با استفاده از آزمايش مشاهده ..گردآوري </a:t>
            </a:r>
          </a:p>
          <a:p>
            <a:pPr algn="r" fontAlgn="auto">
              <a:lnSpc>
                <a:spcPct val="80000"/>
              </a:lnSpc>
              <a:spcAft>
                <a:spcPts val="0"/>
              </a:spcAft>
              <a:buFont typeface="Arial" pitchFamily="34" charset="0"/>
              <a:buNone/>
              <a:defRPr/>
            </a:pPr>
            <a:r>
              <a:rPr lang="fa-IR" sz="2400" smtClean="0"/>
              <a:t>              </a:t>
            </a:r>
          </a:p>
          <a:p>
            <a:pPr algn="r" fontAlgn="auto">
              <a:lnSpc>
                <a:spcPct val="80000"/>
              </a:lnSpc>
              <a:spcAft>
                <a:spcPts val="0"/>
              </a:spcAft>
              <a:buFont typeface="Arial" pitchFamily="34" charset="0"/>
              <a:buNone/>
              <a:defRPr/>
            </a:pPr>
            <a:r>
              <a:rPr lang="fa-IR" sz="2400" smtClean="0"/>
              <a:t>                                          ب)تحقيقات بنيادي نظري:داده هاي اوليه به تحقيقات علمي بر اساس هدف        روش کتابخانه اي گردآوري ميشوند.</a:t>
            </a:r>
          </a:p>
          <a:p>
            <a:pPr algn="r" fontAlgn="auto">
              <a:lnSpc>
                <a:spcPct val="80000"/>
              </a:lnSpc>
              <a:spcAft>
                <a:spcPts val="0"/>
              </a:spcAft>
              <a:buFont typeface="Arial" pitchFamily="34" charset="0"/>
              <a:buNone/>
              <a:defRPr/>
            </a:pPr>
            <a:r>
              <a:rPr lang="fa-IR" sz="2400" smtClean="0"/>
              <a:t>                                                    </a:t>
            </a:r>
          </a:p>
          <a:p>
            <a:pPr algn="l" fontAlgn="auto">
              <a:lnSpc>
                <a:spcPct val="80000"/>
              </a:lnSpc>
              <a:spcAft>
                <a:spcPts val="0"/>
              </a:spcAft>
              <a:buFont typeface="Arial" pitchFamily="34" charset="0"/>
              <a:buNone/>
              <a:defRPr/>
            </a:pPr>
            <a:r>
              <a:rPr lang="fa-IR" sz="2400" smtClean="0"/>
              <a:t>                                         -کاربردي :اين تحقيقات با استفاده از زمينه     فراهم شده از طريق تحقيقات بنيادي براي رفع                                                           نيازمنديهاي بشر بهبود و ابزارها روشها در                                                 جهت توسعه رفاه وآسايش و ارتقا سطح زندگي                                              انسان مورد استفاده قرار ميگيرد</a:t>
            </a:r>
          </a:p>
          <a:p>
            <a:pPr algn="r" fontAlgn="auto">
              <a:lnSpc>
                <a:spcPct val="80000"/>
              </a:lnSpc>
              <a:spcAft>
                <a:spcPts val="0"/>
              </a:spcAft>
              <a:buFont typeface="Arial" pitchFamily="34" charset="0"/>
              <a:buNone/>
              <a:defRPr/>
            </a:pPr>
            <a:r>
              <a:rPr lang="fa-IR" sz="2400" smtClean="0"/>
              <a:t>                                         - تحقيقات عملي</a:t>
            </a:r>
            <a:endParaRPr lang="en-US" sz="2400" smtClean="0"/>
          </a:p>
        </p:txBody>
      </p:sp>
      <p:sp>
        <p:nvSpPr>
          <p:cNvPr id="54275" name="Line 3"/>
          <p:cNvSpPr>
            <a:spLocks noChangeShapeType="1"/>
          </p:cNvSpPr>
          <p:nvPr/>
        </p:nvSpPr>
        <p:spPr bwMode="auto">
          <a:xfrm flipH="1" flipV="1">
            <a:off x="5003800" y="1484313"/>
            <a:ext cx="647700" cy="2089150"/>
          </a:xfrm>
          <a:prstGeom prst="line">
            <a:avLst/>
          </a:prstGeom>
          <a:noFill/>
          <a:ln w="9525">
            <a:solidFill>
              <a:schemeClr val="tx1"/>
            </a:solidFill>
            <a:round/>
            <a:headEnd/>
            <a:tailEnd type="triangle" w="med" len="med"/>
          </a:ln>
        </p:spPr>
        <p:txBody>
          <a:bodyPr/>
          <a:lstStyle/>
          <a:p>
            <a:endParaRPr lang="en-US"/>
          </a:p>
        </p:txBody>
      </p:sp>
      <p:sp>
        <p:nvSpPr>
          <p:cNvPr id="54276" name="Line 4"/>
          <p:cNvSpPr>
            <a:spLocks noChangeShapeType="1"/>
          </p:cNvSpPr>
          <p:nvPr/>
        </p:nvSpPr>
        <p:spPr bwMode="auto">
          <a:xfrm flipH="1">
            <a:off x="5219700" y="3573463"/>
            <a:ext cx="431800" cy="719137"/>
          </a:xfrm>
          <a:prstGeom prst="line">
            <a:avLst/>
          </a:prstGeom>
          <a:noFill/>
          <a:ln w="9525">
            <a:solidFill>
              <a:schemeClr val="tx1"/>
            </a:solidFill>
            <a:round/>
            <a:headEnd/>
            <a:tailEnd type="triangle" w="med" len="med"/>
          </a:ln>
        </p:spPr>
        <p:txBody>
          <a:bodyPr/>
          <a:lstStyle/>
          <a:p>
            <a:endParaRPr lang="en-US"/>
          </a:p>
        </p:txBody>
      </p:sp>
      <p:sp>
        <p:nvSpPr>
          <p:cNvPr id="54277" name="Line 5"/>
          <p:cNvSpPr>
            <a:spLocks noChangeShapeType="1"/>
          </p:cNvSpPr>
          <p:nvPr/>
        </p:nvSpPr>
        <p:spPr bwMode="auto">
          <a:xfrm flipH="1">
            <a:off x="5219700" y="3573463"/>
            <a:ext cx="431800" cy="2447925"/>
          </a:xfrm>
          <a:prstGeom prst="line">
            <a:avLst/>
          </a:prstGeom>
          <a:noFill/>
          <a:ln w="9525">
            <a:solidFill>
              <a:schemeClr val="tx1"/>
            </a:solidFill>
            <a:round/>
            <a:headEnd/>
            <a:tailEnd type="triangle" w="med" len="med"/>
          </a:ln>
        </p:spPr>
        <p:txBody>
          <a:bodyPr/>
          <a:lstStyle/>
          <a:p>
            <a:endParaRPr lang="en-US"/>
          </a:p>
        </p:txBody>
      </p:sp>
      <p:sp>
        <p:nvSpPr>
          <p:cNvPr id="54278" name="AutoShape 6"/>
          <p:cNvSpPr>
            <a:spLocks/>
          </p:cNvSpPr>
          <p:nvPr/>
        </p:nvSpPr>
        <p:spPr bwMode="auto">
          <a:xfrm>
            <a:off x="5003800" y="1989138"/>
            <a:ext cx="144463" cy="1727200"/>
          </a:xfrm>
          <a:prstGeom prst="rightBrace">
            <a:avLst>
              <a:gd name="adj1" fmla="val 99633"/>
              <a:gd name="adj2" fmla="val 50000"/>
            </a:avLst>
          </a:prstGeom>
          <a:noFill/>
          <a:ln w="9525">
            <a:solidFill>
              <a:schemeClr val="tx1"/>
            </a:solidFill>
            <a:round/>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p:nvPr>
        </p:nvSpPr>
        <p:spPr>
          <a:xfrm>
            <a:off x="755650" y="188913"/>
            <a:ext cx="7772400" cy="1920875"/>
          </a:xfrm>
        </p:spPr>
        <p:txBody>
          <a:bodyPr/>
          <a:lstStyle/>
          <a:p>
            <a:r>
              <a:rPr lang="fa-IR" smtClean="0"/>
              <a:t>تحقيقات علمي بر اساس ماهيت و روش</a:t>
            </a:r>
            <a:endParaRPr lang="en-US" smtClean="0"/>
          </a:p>
        </p:txBody>
      </p:sp>
      <p:sp>
        <p:nvSpPr>
          <p:cNvPr id="55299" name="Rectangle 3"/>
          <p:cNvSpPr>
            <a:spLocks noGrp="1" noChangeArrowheads="1"/>
          </p:cNvSpPr>
          <p:nvPr>
            <p:ph type="subTitle" idx="1"/>
          </p:nvPr>
        </p:nvSpPr>
        <p:spPr>
          <a:xfrm>
            <a:off x="684213" y="2492375"/>
            <a:ext cx="7632700" cy="3673475"/>
          </a:xfrm>
        </p:spPr>
        <p:txBody>
          <a:bodyPr rtlCol="0">
            <a:normAutofit/>
          </a:bodyPr>
          <a:lstStyle/>
          <a:p>
            <a:pPr algn="r" fontAlgn="auto">
              <a:spcAft>
                <a:spcPts val="0"/>
              </a:spcAft>
              <a:buFont typeface="Arial" pitchFamily="34" charset="0"/>
              <a:buNone/>
              <a:defRPr/>
            </a:pPr>
            <a:r>
              <a:rPr lang="fa-IR" smtClean="0"/>
              <a:t>الف ) تحقيقات تاريخي</a:t>
            </a:r>
          </a:p>
          <a:p>
            <a:pPr algn="r" fontAlgn="auto">
              <a:spcAft>
                <a:spcPts val="0"/>
              </a:spcAft>
              <a:buFont typeface="Arial" pitchFamily="34" charset="0"/>
              <a:buNone/>
              <a:defRPr/>
            </a:pPr>
            <a:r>
              <a:rPr lang="fa-IR" smtClean="0"/>
              <a:t> ب  ) تحقيات توصيفي</a:t>
            </a:r>
          </a:p>
          <a:p>
            <a:pPr algn="r" fontAlgn="auto">
              <a:spcAft>
                <a:spcPts val="0"/>
              </a:spcAft>
              <a:buFont typeface="Arial" pitchFamily="34" charset="0"/>
              <a:buNone/>
              <a:defRPr/>
            </a:pPr>
            <a:r>
              <a:rPr lang="fa-IR" smtClean="0"/>
              <a:t> ج  ) همبستگي</a:t>
            </a:r>
          </a:p>
          <a:p>
            <a:pPr algn="r" fontAlgn="auto">
              <a:spcAft>
                <a:spcPts val="0"/>
              </a:spcAft>
              <a:buFont typeface="Arial" pitchFamily="34" charset="0"/>
              <a:buNone/>
              <a:defRPr/>
            </a:pPr>
            <a:r>
              <a:rPr lang="fa-IR" smtClean="0"/>
              <a:t> د  )   تجربي و عليّ</a:t>
            </a:r>
            <a:endParaRPr lang="en-US" smtClean="0"/>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p:nvPr>
        </p:nvSpPr>
        <p:spPr>
          <a:xfrm>
            <a:off x="684213" y="0"/>
            <a:ext cx="7772400" cy="576263"/>
          </a:xfrm>
        </p:spPr>
        <p:txBody>
          <a:bodyPr rtlCol="0">
            <a:normAutofit fontScale="90000"/>
          </a:bodyPr>
          <a:lstStyle/>
          <a:p>
            <a:pPr fontAlgn="auto">
              <a:spcAft>
                <a:spcPts val="0"/>
              </a:spcAft>
              <a:defRPr/>
            </a:pPr>
            <a:r>
              <a:rPr lang="fa-IR" sz="4000" dirty="0" smtClean="0"/>
              <a:t>تحقيقات تاريخي</a:t>
            </a:r>
            <a:endParaRPr lang="en-US" sz="4000" dirty="0" smtClean="0"/>
          </a:p>
        </p:txBody>
      </p:sp>
      <p:sp>
        <p:nvSpPr>
          <p:cNvPr id="56323" name="Rectangle 3"/>
          <p:cNvSpPr>
            <a:spLocks noGrp="1" noChangeArrowheads="1"/>
          </p:cNvSpPr>
          <p:nvPr>
            <p:ph type="subTitle" idx="1"/>
          </p:nvPr>
        </p:nvSpPr>
        <p:spPr>
          <a:xfrm>
            <a:off x="179388" y="620713"/>
            <a:ext cx="8713787" cy="5040312"/>
          </a:xfrm>
        </p:spPr>
        <p:txBody>
          <a:bodyPr rtlCol="0">
            <a:normAutofit fontScale="92500" lnSpcReduction="20000"/>
          </a:bodyPr>
          <a:lstStyle/>
          <a:p>
            <a:pPr fontAlgn="auto">
              <a:lnSpc>
                <a:spcPct val="120000"/>
              </a:lnSpc>
              <a:spcAft>
                <a:spcPts val="0"/>
              </a:spcAft>
              <a:buFont typeface="Arial" pitchFamily="34" charset="0"/>
              <a:buNone/>
              <a:defRPr/>
            </a:pPr>
            <a:r>
              <a:rPr lang="fa-IR" sz="2800" smtClean="0"/>
              <a:t>-تحقيقات تاريخي:با استفاده از اسناد و مدارک معتبر انجام ميشودتا بتوان از اين طريق ويژگيهاي عمومي و مشترک پديده ها و حوادث تاريخي و دلايل آنها را تبيين کرد.منابع اين تحقيق عبارتست از:</a:t>
            </a:r>
          </a:p>
          <a:p>
            <a:pPr fontAlgn="auto">
              <a:lnSpc>
                <a:spcPct val="120000"/>
              </a:lnSpc>
              <a:spcAft>
                <a:spcPts val="0"/>
              </a:spcAft>
              <a:buFont typeface="Arial" pitchFamily="34" charset="0"/>
              <a:buNone/>
              <a:defRPr/>
            </a:pPr>
            <a:r>
              <a:rPr lang="fa-IR" sz="2800" smtClean="0"/>
              <a:t>  منابع دست اول:که مستقيما در ارتباط با حادثه قرار ميگيرد .         منابع دست چندم:که به طورغيرمستقيم در ارتباطبا حادثه است .             </a:t>
            </a:r>
          </a:p>
          <a:p>
            <a:pPr fontAlgn="auto">
              <a:lnSpc>
                <a:spcPct val="120000"/>
              </a:lnSpc>
              <a:spcAft>
                <a:spcPts val="0"/>
              </a:spcAft>
              <a:buFont typeface="Arial" pitchFamily="34" charset="0"/>
              <a:buNone/>
              <a:defRPr/>
            </a:pPr>
            <a:r>
              <a:rPr lang="fa-IR" sz="2800" smtClean="0"/>
              <a:t> منابع مکتوب,شفاهي,تصويري,ساختماني,مادي الکترونيکي تعدادي از منابع تاريخي هستند که مورد استفاده قرار ميگيرند.</a:t>
            </a:r>
          </a:p>
          <a:p>
            <a:pPr fontAlgn="auto">
              <a:lnSpc>
                <a:spcPct val="120000"/>
              </a:lnSpc>
              <a:spcAft>
                <a:spcPts val="0"/>
              </a:spcAft>
              <a:buFont typeface="Arial" pitchFamily="34" charset="0"/>
              <a:buNone/>
              <a:defRPr/>
            </a:pPr>
            <a:r>
              <a:rPr lang="fa-IR" sz="2800" smtClean="0"/>
              <a:t>دلايل ضعف اين نوع از تحقيق عبارتست از :</a:t>
            </a:r>
          </a:p>
          <a:p>
            <a:pPr fontAlgn="auto">
              <a:lnSpc>
                <a:spcPct val="120000"/>
              </a:lnSpc>
              <a:spcAft>
                <a:spcPts val="0"/>
              </a:spcAft>
              <a:buFont typeface="Arial" pitchFamily="34" charset="0"/>
              <a:buNone/>
              <a:defRPr/>
            </a:pPr>
            <a:r>
              <a:rPr lang="fa-IR" sz="2800" smtClean="0"/>
              <a:t>-محقق در صحنه حضور ندارد.</a:t>
            </a:r>
          </a:p>
          <a:p>
            <a:pPr fontAlgn="auto">
              <a:lnSpc>
                <a:spcPct val="120000"/>
              </a:lnSpc>
              <a:spcAft>
                <a:spcPts val="0"/>
              </a:spcAft>
              <a:buFont typeface="Arial" pitchFamily="34" charset="0"/>
              <a:buNone/>
              <a:defRPr/>
            </a:pPr>
            <a:r>
              <a:rPr lang="fa-IR" sz="2800" smtClean="0"/>
              <a:t>-امکان تهيه مدارک کافي برايش مقدور نيست.</a:t>
            </a:r>
          </a:p>
          <a:p>
            <a:pPr fontAlgn="auto">
              <a:lnSpc>
                <a:spcPct val="120000"/>
              </a:lnSpc>
              <a:spcAft>
                <a:spcPts val="0"/>
              </a:spcAft>
              <a:buFont typeface="Arial" pitchFamily="34" charset="0"/>
              <a:buNone/>
              <a:defRPr/>
            </a:pPr>
            <a:r>
              <a:rPr lang="fa-IR" sz="2800" smtClean="0"/>
              <a:t>-بعضي از منابع سنديت و اعتبار ندارند.</a:t>
            </a:r>
            <a:endParaRPr lang="en-US" sz="2800" smtClean="0"/>
          </a:p>
        </p:txBody>
      </p:sp>
      <p:sp>
        <p:nvSpPr>
          <p:cNvPr id="56324" name="AutoShape 4"/>
          <p:cNvSpPr>
            <a:spLocks/>
          </p:cNvSpPr>
          <p:nvPr/>
        </p:nvSpPr>
        <p:spPr bwMode="auto">
          <a:xfrm>
            <a:off x="8856663" y="5300663"/>
            <a:ext cx="287337" cy="1295400"/>
          </a:xfrm>
          <a:prstGeom prst="rightBrace">
            <a:avLst>
              <a:gd name="adj1" fmla="val 37569"/>
              <a:gd name="adj2" fmla="val 50000"/>
            </a:avLst>
          </a:prstGeom>
          <a:noFill/>
          <a:ln w="9525">
            <a:solidFill>
              <a:schemeClr val="tx1"/>
            </a:solidFill>
            <a:round/>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p:nvPr>
        </p:nvSpPr>
        <p:spPr>
          <a:xfrm>
            <a:off x="755650" y="188913"/>
            <a:ext cx="7772400" cy="647700"/>
          </a:xfrm>
        </p:spPr>
        <p:txBody>
          <a:bodyPr/>
          <a:lstStyle/>
          <a:p>
            <a:r>
              <a:rPr lang="fa-IR" sz="3600" smtClean="0"/>
              <a:t>تحقيقات توصيفي</a:t>
            </a:r>
            <a:endParaRPr lang="en-US" sz="3600" smtClean="0"/>
          </a:p>
        </p:txBody>
      </p:sp>
      <p:sp>
        <p:nvSpPr>
          <p:cNvPr id="57347" name="Rectangle 3"/>
          <p:cNvSpPr>
            <a:spLocks noGrp="1" noChangeArrowheads="1"/>
          </p:cNvSpPr>
          <p:nvPr>
            <p:ph type="subTitle" idx="1"/>
          </p:nvPr>
        </p:nvSpPr>
        <p:spPr>
          <a:xfrm>
            <a:off x="250825" y="692150"/>
            <a:ext cx="8642350" cy="5472113"/>
          </a:xfrm>
        </p:spPr>
        <p:txBody>
          <a:bodyPr rtlCol="0">
            <a:normAutofit fontScale="92500" lnSpcReduction="20000"/>
          </a:bodyPr>
          <a:lstStyle/>
          <a:p>
            <a:pPr algn="r" fontAlgn="auto">
              <a:lnSpc>
                <a:spcPct val="120000"/>
              </a:lnSpc>
              <a:spcAft>
                <a:spcPts val="0"/>
              </a:spcAft>
              <a:buFont typeface="Arial" pitchFamily="34" charset="0"/>
              <a:buNone/>
              <a:defRPr/>
            </a:pPr>
            <a:r>
              <a:rPr lang="fa-IR" sz="2400" smtClean="0"/>
              <a:t>-تحقيقات توصيفي:محقق به دنبال چگونه بودن موضوع است.و ميخواهد بداند پديده ،متغير،شي يا مطلب چگونه است.</a:t>
            </a:r>
          </a:p>
          <a:p>
            <a:pPr algn="r" fontAlgn="auto">
              <a:lnSpc>
                <a:spcPct val="120000"/>
              </a:lnSpc>
              <a:spcAft>
                <a:spcPts val="0"/>
              </a:spcAft>
              <a:buFont typeface="Arial" pitchFamily="34" charset="0"/>
              <a:buNone/>
              <a:defRPr/>
            </a:pPr>
            <a:r>
              <a:rPr lang="fa-IR" sz="2400" smtClean="0"/>
              <a:t>تحقيقات توصيفي هم جنبه کاربردي دارد و هم جنبه مبنايي.در بعد کاربردي از نتايج در تصميمگيري و برنامه ريزي استفاده ميشود.ودر بعد بنيادي يا مبنايي به کشف حقايق و واقعيت هاي جهان خلقت مي پردازد.     </a:t>
            </a:r>
          </a:p>
          <a:p>
            <a:pPr algn="r" fontAlgn="auto">
              <a:lnSpc>
                <a:spcPct val="120000"/>
              </a:lnSpc>
              <a:spcAft>
                <a:spcPts val="0"/>
              </a:spcAft>
              <a:buFont typeface="Arial" pitchFamily="34" charset="0"/>
              <a:buNone/>
              <a:defRPr/>
            </a:pPr>
            <a:r>
              <a:rPr lang="fa-IR" sz="2400" smtClean="0"/>
              <a:t>تحقيقات توصيفي از نظر </a:t>
            </a:r>
            <a:r>
              <a:rPr lang="fa-IR" sz="2400" u="sng" smtClean="0"/>
              <a:t>شيوه نگرش</a:t>
            </a:r>
            <a:r>
              <a:rPr lang="fa-IR" sz="2400" smtClean="0"/>
              <a:t>  به دو دسته تقسيم ميشوند:</a:t>
            </a:r>
          </a:p>
          <a:p>
            <a:pPr algn="r" fontAlgn="auto">
              <a:lnSpc>
                <a:spcPct val="120000"/>
              </a:lnSpc>
              <a:spcAft>
                <a:spcPts val="0"/>
              </a:spcAft>
              <a:buFont typeface="Arial" pitchFamily="34" charset="0"/>
              <a:buNone/>
              <a:defRPr/>
            </a:pPr>
            <a:r>
              <a:rPr lang="fa-IR" sz="2400" smtClean="0"/>
              <a:t>   الف)تحقيقات توصيفي محض :محقق صرفا به کشف و تصوير سازي ماهيت و                                                                                                     وضعيت موجود مساله مي پردازد. </a:t>
            </a:r>
          </a:p>
          <a:p>
            <a:pPr algn="r" fontAlgn="auto">
              <a:lnSpc>
                <a:spcPct val="120000"/>
              </a:lnSpc>
              <a:spcAft>
                <a:spcPts val="0"/>
              </a:spcAft>
              <a:buFont typeface="Arial" pitchFamily="34" charset="0"/>
              <a:buNone/>
              <a:defRPr/>
            </a:pPr>
            <a:r>
              <a:rPr lang="fa-IR" sz="2400" smtClean="0"/>
              <a:t>  ب) تحقيقات توصيفي-تحليلي : محقق علاوه بر تصوير سازي آنچه هست به                  تشريح و تبيين دلايل چگونه بودن و چرايي وضعيت مساله مي پردازد. </a:t>
            </a:r>
          </a:p>
          <a:p>
            <a:pPr algn="r" fontAlgn="auto">
              <a:lnSpc>
                <a:spcPct val="120000"/>
              </a:lnSpc>
              <a:spcAft>
                <a:spcPts val="0"/>
              </a:spcAft>
              <a:buFont typeface="Arial" pitchFamily="34" charset="0"/>
              <a:buNone/>
              <a:defRPr/>
            </a:pPr>
            <a:r>
              <a:rPr lang="fa-IR" sz="2400" smtClean="0"/>
              <a:t>به طور کلي تحقيقات توصيفي به سه يا چهار گروه تقسيم ميشود :</a:t>
            </a:r>
          </a:p>
          <a:p>
            <a:pPr algn="r" fontAlgn="auto">
              <a:lnSpc>
                <a:spcPct val="120000"/>
              </a:lnSpc>
              <a:spcAft>
                <a:spcPts val="0"/>
              </a:spcAft>
              <a:buFont typeface="Arial" pitchFamily="34" charset="0"/>
              <a:buNone/>
              <a:defRPr/>
            </a:pPr>
            <a:r>
              <a:rPr lang="fa-IR" sz="2400" smtClean="0"/>
              <a:t>  تحقيقات </a:t>
            </a:r>
            <a:r>
              <a:rPr lang="fa-IR" sz="2400" i="1" u="sng" smtClean="0"/>
              <a:t>زمينه ياب</a:t>
            </a:r>
            <a:r>
              <a:rPr lang="fa-IR" sz="2400" smtClean="0"/>
              <a:t>, </a:t>
            </a:r>
            <a:r>
              <a:rPr lang="fa-IR" sz="2400" i="1" u="sng" smtClean="0"/>
              <a:t>تحقيق  موردي</a:t>
            </a:r>
            <a:r>
              <a:rPr lang="fa-IR" sz="2400" smtClean="0"/>
              <a:t> ,</a:t>
            </a:r>
            <a:r>
              <a:rPr lang="fa-IR" sz="2400" i="1" u="sng" smtClean="0"/>
              <a:t>تحقيق تحليل محتوا</a:t>
            </a:r>
            <a:r>
              <a:rPr lang="fa-IR" sz="2400" smtClean="0"/>
              <a:t> ، </a:t>
            </a:r>
            <a:r>
              <a:rPr lang="fa-IR" sz="2400" i="1" u="sng" smtClean="0"/>
              <a:t>قوم نگاري</a:t>
            </a:r>
            <a:r>
              <a:rPr lang="fa-IR" sz="2400" smtClean="0"/>
              <a:t> از انواع اين   تحقيق است .  </a:t>
            </a:r>
            <a:endParaRPr lang="en-US" sz="2400" smtClean="0"/>
          </a:p>
        </p:txBody>
      </p:sp>
      <p:sp>
        <p:nvSpPr>
          <p:cNvPr id="57348" name="AutoShape 4"/>
          <p:cNvSpPr>
            <a:spLocks/>
          </p:cNvSpPr>
          <p:nvPr/>
        </p:nvSpPr>
        <p:spPr bwMode="auto">
          <a:xfrm>
            <a:off x="8999538" y="3789363"/>
            <a:ext cx="144462" cy="1584325"/>
          </a:xfrm>
          <a:prstGeom prst="rightBrace">
            <a:avLst>
              <a:gd name="adj1" fmla="val 91392"/>
              <a:gd name="adj2" fmla="val 50000"/>
            </a:avLst>
          </a:prstGeom>
          <a:noFill/>
          <a:ln w="9525">
            <a:solidFill>
              <a:schemeClr val="tx1"/>
            </a:solidFill>
            <a:round/>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755650" y="260350"/>
            <a:ext cx="7772400" cy="1512888"/>
          </a:xfrm>
        </p:spPr>
        <p:txBody>
          <a:bodyPr/>
          <a:lstStyle/>
          <a:p>
            <a:r>
              <a:rPr lang="fa-IR" smtClean="0"/>
              <a:t>شناخت</a:t>
            </a:r>
            <a:endParaRPr lang="en-US" smtClean="0"/>
          </a:p>
        </p:txBody>
      </p:sp>
      <p:sp>
        <p:nvSpPr>
          <p:cNvPr id="9219" name="Rectangle 3"/>
          <p:cNvSpPr>
            <a:spLocks noGrp="1" noChangeArrowheads="1"/>
          </p:cNvSpPr>
          <p:nvPr>
            <p:ph type="subTitle" idx="1"/>
          </p:nvPr>
        </p:nvSpPr>
        <p:spPr>
          <a:xfrm>
            <a:off x="1258888" y="1557338"/>
            <a:ext cx="6624637" cy="4103687"/>
          </a:xfrm>
        </p:spPr>
        <p:txBody>
          <a:bodyPr rtlCol="0">
            <a:normAutofit/>
          </a:bodyPr>
          <a:lstStyle/>
          <a:p>
            <a:pPr lvl="1" algn="justLow" rtl="1" fontAlgn="auto">
              <a:spcAft>
                <a:spcPts val="0"/>
              </a:spcAft>
              <a:buFont typeface="Wingdings" pitchFamily="2" charset="2"/>
              <a:buNone/>
              <a:defRPr/>
            </a:pPr>
            <a:r>
              <a:rPr lang="fa-IR" sz="2000" b="1" dirty="0" smtClean="0"/>
              <a:t>فلاسفه و دانشمندان براي آگاهي از حقايق واقعيتهاي جهان هستي وکشف حقيقت پديده ها را به منابع و مباني مختلفي متوسل شده اند. </a:t>
            </a:r>
          </a:p>
          <a:p>
            <a:pPr lvl="1" algn="justLow" rtl="1" fontAlgn="auto">
              <a:lnSpc>
                <a:spcPct val="80000"/>
              </a:lnSpc>
              <a:spcAft>
                <a:spcPts val="0"/>
              </a:spcAft>
              <a:buFont typeface="Wingdings" pitchFamily="2" charset="2"/>
              <a:buNone/>
              <a:defRPr/>
            </a:pPr>
            <a:endParaRPr lang="fa-IR" sz="2000" b="1" dirty="0" smtClean="0"/>
          </a:p>
          <a:p>
            <a:pPr algn="r" fontAlgn="auto">
              <a:lnSpc>
                <a:spcPct val="80000"/>
              </a:lnSpc>
              <a:spcAft>
                <a:spcPts val="0"/>
              </a:spcAft>
              <a:buFont typeface="Arial" pitchFamily="34" charset="0"/>
              <a:buNone/>
              <a:defRPr/>
            </a:pPr>
            <a:r>
              <a:rPr lang="fa-IR" sz="2800" dirty="0" smtClean="0"/>
              <a:t>اين منابع عبارتند از:</a:t>
            </a:r>
          </a:p>
          <a:p>
            <a:pPr algn="r" fontAlgn="auto">
              <a:lnSpc>
                <a:spcPct val="80000"/>
              </a:lnSpc>
              <a:spcAft>
                <a:spcPts val="0"/>
              </a:spcAft>
              <a:buFont typeface="Arial" pitchFamily="34" charset="0"/>
              <a:buNone/>
              <a:defRPr/>
            </a:pPr>
            <a:r>
              <a:rPr lang="fa-IR" sz="2800" dirty="0" smtClean="0"/>
              <a:t>-عقل</a:t>
            </a:r>
          </a:p>
          <a:p>
            <a:pPr algn="r" fontAlgn="auto">
              <a:lnSpc>
                <a:spcPct val="80000"/>
              </a:lnSpc>
              <a:spcAft>
                <a:spcPts val="0"/>
              </a:spcAft>
              <a:buFont typeface="Arial" pitchFamily="34" charset="0"/>
              <a:buNone/>
              <a:defRPr/>
            </a:pPr>
            <a:r>
              <a:rPr lang="fa-IR" sz="2800" dirty="0" smtClean="0"/>
              <a:t>-تجربه</a:t>
            </a:r>
          </a:p>
          <a:p>
            <a:pPr algn="r" fontAlgn="auto">
              <a:lnSpc>
                <a:spcPct val="80000"/>
              </a:lnSpc>
              <a:spcAft>
                <a:spcPts val="0"/>
              </a:spcAft>
              <a:buFont typeface="Arial" pitchFamily="34" charset="0"/>
              <a:buNone/>
              <a:defRPr/>
            </a:pPr>
            <a:r>
              <a:rPr lang="fa-IR" sz="2800" dirty="0" smtClean="0"/>
              <a:t>-قلب و دل</a:t>
            </a:r>
          </a:p>
          <a:p>
            <a:pPr algn="r" fontAlgn="auto">
              <a:lnSpc>
                <a:spcPct val="80000"/>
              </a:lnSpc>
              <a:spcAft>
                <a:spcPts val="0"/>
              </a:spcAft>
              <a:buFont typeface="Arial" pitchFamily="34" charset="0"/>
              <a:buNone/>
              <a:defRPr/>
            </a:pPr>
            <a:r>
              <a:rPr lang="fa-IR" sz="2800" dirty="0" smtClean="0"/>
              <a:t>-وحي</a:t>
            </a:r>
          </a:p>
          <a:p>
            <a:pPr algn="r" fontAlgn="auto">
              <a:lnSpc>
                <a:spcPct val="80000"/>
              </a:lnSpc>
              <a:spcAft>
                <a:spcPts val="0"/>
              </a:spcAft>
              <a:buFont typeface="Arial" pitchFamily="34" charset="0"/>
              <a:buNone/>
              <a:defRPr/>
            </a:pPr>
            <a:r>
              <a:rPr lang="fa-IR" sz="2800" dirty="0" smtClean="0"/>
              <a:t>-.....</a:t>
            </a:r>
          </a:p>
          <a:p>
            <a:pPr algn="r" fontAlgn="auto">
              <a:lnSpc>
                <a:spcPct val="80000"/>
              </a:lnSpc>
              <a:spcAft>
                <a:spcPts val="0"/>
              </a:spcAft>
              <a:buFont typeface="Arial" pitchFamily="34" charset="0"/>
              <a:buNone/>
              <a:defRPr/>
            </a:pPr>
            <a:endParaRPr lang="en-US" sz="1800" dirty="0" smtClean="0"/>
          </a:p>
          <a:p>
            <a:pPr lvl="1" algn="r" fontAlgn="auto">
              <a:lnSpc>
                <a:spcPct val="80000"/>
              </a:lnSpc>
              <a:spcAft>
                <a:spcPts val="0"/>
              </a:spcAft>
              <a:buFont typeface="Wingdings" pitchFamily="2" charset="2"/>
              <a:buNone/>
              <a:defRPr/>
            </a:pPr>
            <a:endParaRPr lang="en-US" sz="1600" dirty="0" smtClean="0"/>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subTitle" idx="1"/>
          </p:nvPr>
        </p:nvSpPr>
        <p:spPr>
          <a:xfrm>
            <a:off x="250825" y="333375"/>
            <a:ext cx="8713788" cy="6264275"/>
          </a:xfrm>
        </p:spPr>
        <p:txBody>
          <a:bodyPr rtlCol="0">
            <a:normAutofit/>
          </a:bodyPr>
          <a:lstStyle/>
          <a:p>
            <a:pPr fontAlgn="auto">
              <a:lnSpc>
                <a:spcPct val="110000"/>
              </a:lnSpc>
              <a:spcAft>
                <a:spcPts val="0"/>
              </a:spcAft>
              <a:buFont typeface="Arial" pitchFamily="34" charset="0"/>
              <a:buNone/>
              <a:defRPr/>
            </a:pPr>
            <a:r>
              <a:rPr lang="fa-IR" smtClean="0"/>
              <a:t>تحقيق زمينه ياب:اين تحقيق به مطالعه ويژگيها و صفات افراد ميپردازد و وضعيت فعلي جامعه آماري را در قالب چند صفت يا متغير مورد بررسي قرار ميدهد.</a:t>
            </a:r>
          </a:p>
          <a:p>
            <a:pPr fontAlgn="auto">
              <a:lnSpc>
                <a:spcPct val="110000"/>
              </a:lnSpc>
              <a:spcAft>
                <a:spcPts val="0"/>
              </a:spcAft>
              <a:buFont typeface="Arial" pitchFamily="34" charset="0"/>
              <a:buNone/>
              <a:defRPr/>
            </a:pPr>
            <a:r>
              <a:rPr lang="fa-IR" smtClean="0"/>
              <a:t> تحقيق موردي : اين تحقيق عبارتست از مطالعه يک مورد يا يک واحد و کاوش عميق در مورد آن.در اينگونه از تحقيق محقق فرضيه هاي خود را ميسازد و به گردآوري اطلاعات درباره آن مي پردازد . </a:t>
            </a:r>
          </a:p>
          <a:p>
            <a:pPr fontAlgn="auto">
              <a:lnSpc>
                <a:spcPct val="110000"/>
              </a:lnSpc>
              <a:spcAft>
                <a:spcPts val="0"/>
              </a:spcAft>
              <a:buFont typeface="Arial" pitchFamily="34" charset="0"/>
              <a:buNone/>
              <a:defRPr/>
            </a:pPr>
            <a:r>
              <a:rPr lang="fa-IR" smtClean="0"/>
              <a:t>تحليل محتوا :اين تحقيق به منظور توصيف عيني و کيفي محتواي مفاهيم به صورت نظامدار انجام مي شود.محقق در اين تحقيق به دنبال تجزيه و تحليل و توصيف مطالب است.</a:t>
            </a:r>
            <a:endParaRPr lang="en-US" smtClean="0"/>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p:nvPr>
        </p:nvSpPr>
        <p:spPr>
          <a:xfrm>
            <a:off x="684213" y="188913"/>
            <a:ext cx="7772400" cy="865187"/>
          </a:xfrm>
        </p:spPr>
        <p:txBody>
          <a:bodyPr/>
          <a:lstStyle/>
          <a:p>
            <a:r>
              <a:rPr lang="fa-IR" smtClean="0"/>
              <a:t>تحقيقات همبستگي</a:t>
            </a:r>
            <a:endParaRPr lang="en-US" smtClean="0"/>
          </a:p>
        </p:txBody>
      </p:sp>
      <p:sp>
        <p:nvSpPr>
          <p:cNvPr id="59395" name="Rectangle 3"/>
          <p:cNvSpPr>
            <a:spLocks noGrp="1" noChangeArrowheads="1"/>
          </p:cNvSpPr>
          <p:nvPr>
            <p:ph type="subTitle" idx="1"/>
          </p:nvPr>
        </p:nvSpPr>
        <p:spPr>
          <a:xfrm>
            <a:off x="468313" y="1125538"/>
            <a:ext cx="8207375" cy="5256212"/>
          </a:xfrm>
        </p:spPr>
        <p:txBody>
          <a:bodyPr rtlCol="0">
            <a:normAutofit/>
          </a:bodyPr>
          <a:lstStyle/>
          <a:p>
            <a:pPr fontAlgn="auto">
              <a:lnSpc>
                <a:spcPct val="120000"/>
              </a:lnSpc>
              <a:spcAft>
                <a:spcPts val="0"/>
              </a:spcAft>
              <a:buFont typeface="Arial" pitchFamily="34" charset="0"/>
              <a:buNone/>
              <a:defRPr/>
            </a:pPr>
            <a:r>
              <a:rPr lang="fa-IR" sz="2400" smtClean="0"/>
              <a:t>اين تحقيقات براي کسب اطلاع از وجود رابطه بين متغيرها انجام ميپذيرد،ولي درآنها الزاما کشف رابطه علت و معلول مورد نظرنيست.در تحقيق همبستگي بر کشف وجود رابطه بين دو گروه از اطلاعات تاکيد ميشود.</a:t>
            </a:r>
          </a:p>
          <a:p>
            <a:pPr fontAlgn="auto">
              <a:lnSpc>
                <a:spcPct val="120000"/>
              </a:lnSpc>
              <a:spcAft>
                <a:spcPts val="0"/>
              </a:spcAft>
              <a:buFont typeface="Arial" pitchFamily="34" charset="0"/>
              <a:buNone/>
              <a:defRPr/>
            </a:pPr>
            <a:r>
              <a:rPr lang="fa-IR" sz="2400" smtClean="0"/>
              <a:t>اساسا همبستگي به دو شکل وجود دارد:مثبت و منفي .</a:t>
            </a:r>
          </a:p>
          <a:p>
            <a:pPr fontAlgn="auto">
              <a:lnSpc>
                <a:spcPct val="120000"/>
              </a:lnSpc>
              <a:spcAft>
                <a:spcPts val="0"/>
              </a:spcAft>
              <a:buFont typeface="Arial" pitchFamily="34" charset="0"/>
              <a:buNone/>
              <a:defRPr/>
            </a:pPr>
            <a:r>
              <a:rPr lang="fa-IR" sz="2400" smtClean="0"/>
              <a:t>همبستگي مثبت آن است که جهت تغييرات يک متغير با جهت تغيير در متغير ديگر همسو باشد.</a:t>
            </a:r>
          </a:p>
          <a:p>
            <a:pPr fontAlgn="auto">
              <a:lnSpc>
                <a:spcPct val="120000"/>
              </a:lnSpc>
              <a:spcAft>
                <a:spcPts val="0"/>
              </a:spcAft>
              <a:buFont typeface="Arial" pitchFamily="34" charset="0"/>
              <a:buNone/>
              <a:defRPr/>
            </a:pPr>
            <a:r>
              <a:rPr lang="fa-IR" sz="2400" smtClean="0"/>
              <a:t>همبستگي منفي آن است که جهت تغييرات يک متغير با جهت تغيير در متغير ديگر همسو نباشد.</a:t>
            </a:r>
          </a:p>
          <a:p>
            <a:pPr fontAlgn="auto">
              <a:lnSpc>
                <a:spcPct val="120000"/>
              </a:lnSpc>
              <a:spcAft>
                <a:spcPts val="0"/>
              </a:spcAft>
              <a:buFont typeface="Arial" pitchFamily="34" charset="0"/>
              <a:buNone/>
              <a:defRPr/>
            </a:pPr>
            <a:r>
              <a:rPr lang="fa-IR" sz="2400" smtClean="0"/>
              <a:t>دامنه و طيف ضريب همبستگي 1+ تا  1- نوسان دارد.</a:t>
            </a:r>
          </a:p>
          <a:p>
            <a:pPr fontAlgn="auto">
              <a:lnSpc>
                <a:spcPct val="120000"/>
              </a:lnSpc>
              <a:spcAft>
                <a:spcPts val="0"/>
              </a:spcAft>
              <a:buFont typeface="Arial" pitchFamily="34" charset="0"/>
              <a:buNone/>
              <a:defRPr/>
            </a:pPr>
            <a:r>
              <a:rPr lang="fa-IR" sz="2400" smtClean="0"/>
              <a:t>براي اندازه گيري ضريب همبستگي بين متغيرها از روشهاي مختلفي مثل روش پيرسون ،اسپيرمن،کندال و...استفاده ميگردد.</a:t>
            </a:r>
            <a:endParaRPr lang="en-US" sz="2400" smtClean="0"/>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subTitle" idx="1"/>
          </p:nvPr>
        </p:nvSpPr>
        <p:spPr>
          <a:xfrm>
            <a:off x="395288" y="404813"/>
            <a:ext cx="8280400" cy="6192837"/>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  </a:t>
            </a:r>
            <a:r>
              <a:rPr lang="fa-IR" sz="1600" smtClean="0"/>
              <a:t>بدون همبستگي                                 همبستگي منفي                                           همبستگي  مثبت</a:t>
            </a:r>
          </a:p>
          <a:p>
            <a:pPr algn="r" fontAlgn="auto">
              <a:spcAft>
                <a:spcPts val="0"/>
              </a:spcAft>
              <a:buFont typeface="Arial" pitchFamily="34" charset="0"/>
              <a:buNone/>
              <a:defRPr/>
            </a:pPr>
            <a:endParaRPr lang="fa-IR" sz="1600" smtClean="0"/>
          </a:p>
          <a:p>
            <a:pPr algn="r" fontAlgn="auto">
              <a:spcAft>
                <a:spcPts val="0"/>
              </a:spcAft>
              <a:buFont typeface="Arial" pitchFamily="34" charset="0"/>
              <a:buNone/>
              <a:defRPr/>
            </a:pPr>
            <a:endParaRPr lang="fa-IR" sz="1600" smtClean="0"/>
          </a:p>
          <a:p>
            <a:pPr algn="r" fontAlgn="auto">
              <a:spcAft>
                <a:spcPts val="0"/>
              </a:spcAft>
              <a:buFont typeface="Arial" pitchFamily="34" charset="0"/>
              <a:buNone/>
              <a:defRPr/>
            </a:pPr>
            <a:endParaRPr lang="fa-IR" sz="1600" smtClean="0"/>
          </a:p>
          <a:p>
            <a:pPr algn="r" fontAlgn="auto">
              <a:spcAft>
                <a:spcPts val="0"/>
              </a:spcAft>
              <a:buFont typeface="Arial" pitchFamily="34" charset="0"/>
              <a:buNone/>
              <a:defRPr/>
            </a:pPr>
            <a:endParaRPr lang="fa-IR" sz="1600" smtClean="0"/>
          </a:p>
          <a:p>
            <a:pPr algn="r" fontAlgn="auto">
              <a:spcAft>
                <a:spcPts val="0"/>
              </a:spcAft>
              <a:buFont typeface="Arial" pitchFamily="34" charset="0"/>
              <a:buNone/>
              <a:defRPr/>
            </a:pPr>
            <a:endParaRPr lang="fa-IR" sz="1600" smtClean="0"/>
          </a:p>
          <a:p>
            <a:pPr algn="r" fontAlgn="auto">
              <a:spcAft>
                <a:spcPts val="0"/>
              </a:spcAft>
              <a:buFont typeface="Arial" pitchFamily="34" charset="0"/>
              <a:buNone/>
              <a:defRPr/>
            </a:pPr>
            <a:endParaRPr lang="fa-IR" sz="1600" smtClean="0"/>
          </a:p>
          <a:p>
            <a:pPr algn="r" fontAlgn="auto">
              <a:spcAft>
                <a:spcPts val="0"/>
              </a:spcAft>
              <a:buFont typeface="Arial" pitchFamily="34" charset="0"/>
              <a:buNone/>
              <a:defRPr/>
            </a:pPr>
            <a:endParaRPr lang="fa-IR" sz="1600" smtClean="0"/>
          </a:p>
          <a:p>
            <a:pPr algn="r" fontAlgn="auto">
              <a:spcAft>
                <a:spcPts val="0"/>
              </a:spcAft>
              <a:buFont typeface="Arial" pitchFamily="34" charset="0"/>
              <a:buNone/>
              <a:defRPr/>
            </a:pPr>
            <a:endParaRPr lang="fa-IR" sz="1600" smtClean="0"/>
          </a:p>
          <a:p>
            <a:pPr algn="r" fontAlgn="auto">
              <a:spcAft>
                <a:spcPts val="0"/>
              </a:spcAft>
              <a:buFont typeface="Arial" pitchFamily="34" charset="0"/>
              <a:buNone/>
              <a:defRPr/>
            </a:pPr>
            <a:endParaRPr lang="fa-IR" sz="1600" smtClean="0"/>
          </a:p>
          <a:p>
            <a:pPr algn="r" fontAlgn="auto">
              <a:spcAft>
                <a:spcPts val="0"/>
              </a:spcAft>
              <a:buFont typeface="Arial" pitchFamily="34" charset="0"/>
              <a:buNone/>
              <a:defRPr/>
            </a:pPr>
            <a:r>
              <a:rPr lang="fa-IR" sz="1600" smtClean="0"/>
              <a:t>                                                            تغيير جهت همبستگي دو متغير</a:t>
            </a:r>
            <a:endParaRPr lang="en-US" sz="1600" smtClean="0"/>
          </a:p>
        </p:txBody>
      </p:sp>
      <p:sp>
        <p:nvSpPr>
          <p:cNvPr id="60419" name="Line 3"/>
          <p:cNvSpPr>
            <a:spLocks noChangeShapeType="1"/>
          </p:cNvSpPr>
          <p:nvPr/>
        </p:nvSpPr>
        <p:spPr bwMode="auto">
          <a:xfrm flipV="1">
            <a:off x="7164388" y="1412875"/>
            <a:ext cx="0" cy="1368425"/>
          </a:xfrm>
          <a:prstGeom prst="line">
            <a:avLst/>
          </a:prstGeom>
          <a:noFill/>
          <a:ln w="9525">
            <a:solidFill>
              <a:schemeClr val="tx1"/>
            </a:solidFill>
            <a:round/>
            <a:headEnd/>
            <a:tailEnd type="triangle" w="med" len="med"/>
          </a:ln>
        </p:spPr>
        <p:txBody>
          <a:bodyPr/>
          <a:lstStyle/>
          <a:p>
            <a:endParaRPr lang="en-US"/>
          </a:p>
        </p:txBody>
      </p:sp>
      <p:sp>
        <p:nvSpPr>
          <p:cNvPr id="60420" name="Line 4"/>
          <p:cNvSpPr>
            <a:spLocks noChangeShapeType="1"/>
          </p:cNvSpPr>
          <p:nvPr/>
        </p:nvSpPr>
        <p:spPr bwMode="auto">
          <a:xfrm>
            <a:off x="7164388" y="2781300"/>
            <a:ext cx="1584325" cy="0"/>
          </a:xfrm>
          <a:prstGeom prst="line">
            <a:avLst/>
          </a:prstGeom>
          <a:noFill/>
          <a:ln w="9525">
            <a:solidFill>
              <a:schemeClr val="tx1"/>
            </a:solidFill>
            <a:round/>
            <a:headEnd/>
            <a:tailEnd type="triangle" w="med" len="med"/>
          </a:ln>
        </p:spPr>
        <p:txBody>
          <a:bodyPr/>
          <a:lstStyle/>
          <a:p>
            <a:endParaRPr lang="en-US"/>
          </a:p>
        </p:txBody>
      </p:sp>
      <p:sp>
        <p:nvSpPr>
          <p:cNvPr id="60421" name="Line 5"/>
          <p:cNvSpPr>
            <a:spLocks noChangeShapeType="1"/>
          </p:cNvSpPr>
          <p:nvPr/>
        </p:nvSpPr>
        <p:spPr bwMode="auto">
          <a:xfrm>
            <a:off x="7164388" y="2276475"/>
            <a:ext cx="1295400" cy="0"/>
          </a:xfrm>
          <a:prstGeom prst="line">
            <a:avLst/>
          </a:prstGeom>
          <a:noFill/>
          <a:ln w="9525">
            <a:solidFill>
              <a:schemeClr val="tx1"/>
            </a:solidFill>
            <a:round/>
            <a:headEnd/>
            <a:tailEnd/>
          </a:ln>
        </p:spPr>
        <p:txBody>
          <a:bodyPr/>
          <a:lstStyle/>
          <a:p>
            <a:endParaRPr lang="en-US"/>
          </a:p>
        </p:txBody>
      </p:sp>
      <p:sp>
        <p:nvSpPr>
          <p:cNvPr id="60422" name="Line 6"/>
          <p:cNvSpPr>
            <a:spLocks noChangeShapeType="1"/>
          </p:cNvSpPr>
          <p:nvPr/>
        </p:nvSpPr>
        <p:spPr bwMode="auto">
          <a:xfrm flipV="1">
            <a:off x="3924300" y="1341438"/>
            <a:ext cx="0" cy="1438275"/>
          </a:xfrm>
          <a:prstGeom prst="line">
            <a:avLst/>
          </a:prstGeom>
          <a:noFill/>
          <a:ln w="9525">
            <a:solidFill>
              <a:schemeClr val="tx1"/>
            </a:solidFill>
            <a:round/>
            <a:headEnd/>
            <a:tailEnd type="triangle" w="med" len="med"/>
          </a:ln>
        </p:spPr>
        <p:txBody>
          <a:bodyPr/>
          <a:lstStyle/>
          <a:p>
            <a:endParaRPr lang="en-US"/>
          </a:p>
        </p:txBody>
      </p:sp>
      <p:sp>
        <p:nvSpPr>
          <p:cNvPr id="60423" name="Line 7"/>
          <p:cNvSpPr>
            <a:spLocks noChangeShapeType="1"/>
          </p:cNvSpPr>
          <p:nvPr/>
        </p:nvSpPr>
        <p:spPr bwMode="auto">
          <a:xfrm>
            <a:off x="3924300" y="2781300"/>
            <a:ext cx="1511300" cy="0"/>
          </a:xfrm>
          <a:prstGeom prst="line">
            <a:avLst/>
          </a:prstGeom>
          <a:noFill/>
          <a:ln w="9525">
            <a:solidFill>
              <a:schemeClr val="tx1"/>
            </a:solidFill>
            <a:round/>
            <a:headEnd/>
            <a:tailEnd type="triangle" w="med" len="med"/>
          </a:ln>
        </p:spPr>
        <p:txBody>
          <a:bodyPr/>
          <a:lstStyle/>
          <a:p>
            <a:endParaRPr lang="en-US"/>
          </a:p>
        </p:txBody>
      </p:sp>
      <p:sp>
        <p:nvSpPr>
          <p:cNvPr id="60424" name="Line 8"/>
          <p:cNvSpPr>
            <a:spLocks noChangeShapeType="1"/>
          </p:cNvSpPr>
          <p:nvPr/>
        </p:nvSpPr>
        <p:spPr bwMode="auto">
          <a:xfrm>
            <a:off x="4427538" y="1557338"/>
            <a:ext cx="576262" cy="863600"/>
          </a:xfrm>
          <a:prstGeom prst="line">
            <a:avLst/>
          </a:prstGeom>
          <a:noFill/>
          <a:ln w="9525">
            <a:solidFill>
              <a:schemeClr val="tx1"/>
            </a:solidFill>
            <a:round/>
            <a:headEnd/>
            <a:tailEnd/>
          </a:ln>
        </p:spPr>
        <p:txBody>
          <a:bodyPr/>
          <a:lstStyle/>
          <a:p>
            <a:endParaRPr lang="en-US"/>
          </a:p>
        </p:txBody>
      </p:sp>
      <p:sp>
        <p:nvSpPr>
          <p:cNvPr id="60425" name="Line 9"/>
          <p:cNvSpPr>
            <a:spLocks noChangeShapeType="1"/>
          </p:cNvSpPr>
          <p:nvPr/>
        </p:nvSpPr>
        <p:spPr bwMode="auto">
          <a:xfrm flipV="1">
            <a:off x="611188" y="1341438"/>
            <a:ext cx="0" cy="1439862"/>
          </a:xfrm>
          <a:prstGeom prst="line">
            <a:avLst/>
          </a:prstGeom>
          <a:noFill/>
          <a:ln w="9525">
            <a:solidFill>
              <a:schemeClr val="tx1"/>
            </a:solidFill>
            <a:round/>
            <a:headEnd/>
            <a:tailEnd type="triangle" w="med" len="med"/>
          </a:ln>
        </p:spPr>
        <p:txBody>
          <a:bodyPr/>
          <a:lstStyle/>
          <a:p>
            <a:endParaRPr lang="en-US"/>
          </a:p>
        </p:txBody>
      </p:sp>
      <p:sp>
        <p:nvSpPr>
          <p:cNvPr id="60426" name="Line 10"/>
          <p:cNvSpPr>
            <a:spLocks noChangeShapeType="1"/>
          </p:cNvSpPr>
          <p:nvPr/>
        </p:nvSpPr>
        <p:spPr bwMode="auto">
          <a:xfrm>
            <a:off x="611188" y="2781300"/>
            <a:ext cx="1657350" cy="0"/>
          </a:xfrm>
          <a:prstGeom prst="line">
            <a:avLst/>
          </a:prstGeom>
          <a:noFill/>
          <a:ln w="9525">
            <a:solidFill>
              <a:schemeClr val="tx1"/>
            </a:solidFill>
            <a:round/>
            <a:headEnd/>
            <a:tailEnd type="triangle" w="med" len="med"/>
          </a:ln>
        </p:spPr>
        <p:txBody>
          <a:bodyPr/>
          <a:lstStyle/>
          <a:p>
            <a:endParaRPr lang="en-US"/>
          </a:p>
        </p:txBody>
      </p:sp>
      <p:sp>
        <p:nvSpPr>
          <p:cNvPr id="60427" name="Line 11"/>
          <p:cNvSpPr>
            <a:spLocks noChangeShapeType="1"/>
          </p:cNvSpPr>
          <p:nvPr/>
        </p:nvSpPr>
        <p:spPr bwMode="auto">
          <a:xfrm flipV="1">
            <a:off x="900113" y="1773238"/>
            <a:ext cx="1008062" cy="719137"/>
          </a:xfrm>
          <a:prstGeom prst="line">
            <a:avLst/>
          </a:prstGeom>
          <a:noFill/>
          <a:ln w="9525">
            <a:solidFill>
              <a:schemeClr val="tx1"/>
            </a:solidFill>
            <a:round/>
            <a:headEnd/>
            <a:tailEnd/>
          </a:ln>
        </p:spPr>
        <p:txBody>
          <a:bodyPr/>
          <a:lstStyle/>
          <a:p>
            <a:endParaRPr lang="en-US"/>
          </a:p>
        </p:txBody>
      </p:sp>
      <p:sp>
        <p:nvSpPr>
          <p:cNvPr id="60428" name="Line 12"/>
          <p:cNvSpPr>
            <a:spLocks noChangeShapeType="1"/>
          </p:cNvSpPr>
          <p:nvPr/>
        </p:nvSpPr>
        <p:spPr bwMode="auto">
          <a:xfrm flipV="1">
            <a:off x="1979613" y="3573463"/>
            <a:ext cx="0" cy="2087562"/>
          </a:xfrm>
          <a:prstGeom prst="line">
            <a:avLst/>
          </a:prstGeom>
          <a:noFill/>
          <a:ln w="9525">
            <a:solidFill>
              <a:schemeClr val="tx1"/>
            </a:solidFill>
            <a:round/>
            <a:headEnd/>
            <a:tailEnd type="triangle" w="med" len="med"/>
          </a:ln>
        </p:spPr>
        <p:txBody>
          <a:bodyPr/>
          <a:lstStyle/>
          <a:p>
            <a:endParaRPr lang="en-US"/>
          </a:p>
        </p:txBody>
      </p:sp>
      <p:sp>
        <p:nvSpPr>
          <p:cNvPr id="60429" name="Line 13"/>
          <p:cNvSpPr>
            <a:spLocks noChangeShapeType="1"/>
          </p:cNvSpPr>
          <p:nvPr/>
        </p:nvSpPr>
        <p:spPr bwMode="auto">
          <a:xfrm>
            <a:off x="1979613" y="5661025"/>
            <a:ext cx="3600450" cy="0"/>
          </a:xfrm>
          <a:prstGeom prst="line">
            <a:avLst/>
          </a:prstGeom>
          <a:noFill/>
          <a:ln w="9525">
            <a:solidFill>
              <a:schemeClr val="tx1"/>
            </a:solidFill>
            <a:round/>
            <a:headEnd/>
            <a:tailEnd type="triangle" w="med" len="med"/>
          </a:ln>
        </p:spPr>
        <p:txBody>
          <a:bodyPr/>
          <a:lstStyle/>
          <a:p>
            <a:endParaRPr lang="en-US"/>
          </a:p>
        </p:txBody>
      </p:sp>
      <p:sp>
        <p:nvSpPr>
          <p:cNvPr id="60430" name="Freeform 14"/>
          <p:cNvSpPr>
            <a:spLocks/>
          </p:cNvSpPr>
          <p:nvPr/>
        </p:nvSpPr>
        <p:spPr bwMode="auto">
          <a:xfrm rot="1044190">
            <a:off x="2601913" y="3867150"/>
            <a:ext cx="2376487" cy="1584325"/>
          </a:xfrm>
          <a:custGeom>
            <a:avLst/>
            <a:gdLst>
              <a:gd name="T0" fmla="*/ 0 w 1497"/>
              <a:gd name="T1" fmla="*/ 2147483647 h 802"/>
              <a:gd name="T2" fmla="*/ 914815831 w 1497"/>
              <a:gd name="T3" fmla="*/ 296588834 h 802"/>
              <a:gd name="T4" fmla="*/ 2147483647 w 1497"/>
              <a:gd name="T5" fmla="*/ 1358060950 h 802"/>
              <a:gd name="T6" fmla="*/ 2147483647 w 1497"/>
              <a:gd name="T7" fmla="*/ 1182449837 h 802"/>
              <a:gd name="T8" fmla="*/ 0 60000 65536"/>
              <a:gd name="T9" fmla="*/ 0 60000 65536"/>
              <a:gd name="T10" fmla="*/ 0 60000 65536"/>
              <a:gd name="T11" fmla="*/ 0 60000 65536"/>
              <a:gd name="T12" fmla="*/ 0 w 1497"/>
              <a:gd name="T13" fmla="*/ 0 h 802"/>
              <a:gd name="T14" fmla="*/ 1497 w 1497"/>
              <a:gd name="T15" fmla="*/ 802 h 802"/>
            </a:gdLst>
            <a:ahLst/>
            <a:cxnLst>
              <a:cxn ang="T8">
                <a:pos x="T0" y="T1"/>
              </a:cxn>
              <a:cxn ang="T9">
                <a:pos x="T2" y="T3"/>
              </a:cxn>
              <a:cxn ang="T10">
                <a:pos x="T4" y="T5"/>
              </a:cxn>
              <a:cxn ang="T11">
                <a:pos x="T6" y="T7"/>
              </a:cxn>
            </a:cxnLst>
            <a:rect l="T12" t="T13" r="T14" b="T15"/>
            <a:pathLst>
              <a:path w="1497" h="802">
                <a:moveTo>
                  <a:pt x="0" y="802"/>
                </a:moveTo>
                <a:cubicBezTo>
                  <a:pt x="87" y="477"/>
                  <a:pt x="174" y="152"/>
                  <a:pt x="363" y="76"/>
                </a:cubicBezTo>
                <a:cubicBezTo>
                  <a:pt x="552" y="0"/>
                  <a:pt x="945" y="310"/>
                  <a:pt x="1134" y="348"/>
                </a:cubicBezTo>
                <a:cubicBezTo>
                  <a:pt x="1323" y="386"/>
                  <a:pt x="1436" y="310"/>
                  <a:pt x="1497" y="303"/>
                </a:cubicBezTo>
              </a:path>
            </a:pathLst>
          </a:custGeom>
          <a:noFill/>
          <a:ln w="9525">
            <a:solidFill>
              <a:schemeClr val="tx1"/>
            </a:solidFill>
            <a:round/>
            <a:headEnd/>
            <a:tailEnd/>
          </a:ln>
        </p:spPr>
        <p:txBody>
          <a:bodyPr/>
          <a:lstStyle/>
          <a:p>
            <a:endParaRPr lang="en-US"/>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ctrTitle"/>
          </p:nvPr>
        </p:nvSpPr>
        <p:spPr>
          <a:xfrm>
            <a:off x="684213" y="115888"/>
            <a:ext cx="7772400" cy="755650"/>
          </a:xfrm>
        </p:spPr>
        <p:txBody>
          <a:bodyPr/>
          <a:lstStyle/>
          <a:p>
            <a:r>
              <a:rPr lang="fa-IR" sz="4000" smtClean="0"/>
              <a:t>تحقيقات علي</a:t>
            </a:r>
            <a:endParaRPr lang="en-US" sz="4000" smtClean="0"/>
          </a:p>
        </p:txBody>
      </p:sp>
      <p:sp>
        <p:nvSpPr>
          <p:cNvPr id="61443" name="Rectangle 3"/>
          <p:cNvSpPr>
            <a:spLocks noGrp="1" noChangeArrowheads="1"/>
          </p:cNvSpPr>
          <p:nvPr>
            <p:ph type="subTitle" idx="1"/>
          </p:nvPr>
        </p:nvSpPr>
        <p:spPr>
          <a:xfrm>
            <a:off x="395288" y="908050"/>
            <a:ext cx="8064500" cy="5545138"/>
          </a:xfrm>
        </p:spPr>
        <p:txBody>
          <a:bodyPr rtlCol="0">
            <a:normAutofit/>
          </a:bodyPr>
          <a:lstStyle/>
          <a:p>
            <a:pPr fontAlgn="auto">
              <a:lnSpc>
                <a:spcPct val="110000"/>
              </a:lnSpc>
              <a:spcAft>
                <a:spcPts val="0"/>
              </a:spcAft>
              <a:buFont typeface="Arial" pitchFamily="34" charset="0"/>
              <a:buNone/>
              <a:defRPr/>
            </a:pPr>
            <a:r>
              <a:rPr lang="fa-IR" sz="2300" smtClean="0"/>
              <a:t>در اينگونه تحقيقات کشف علتها يا عوامل بروز يک رويداد يا حادثه يا پديده مورد نظر است . محقق در متغيرها دخل و تصرفي نداشته ،اساسا حضور ندارد بلکه تحقيق عليّ را انجام ميدهد تا اين متغيرها و عواملي را که باعث بروز واقعه شده است را شناسايي کند .</a:t>
            </a:r>
          </a:p>
          <a:p>
            <a:pPr fontAlgn="auto">
              <a:lnSpc>
                <a:spcPct val="110000"/>
              </a:lnSpc>
              <a:spcAft>
                <a:spcPts val="0"/>
              </a:spcAft>
              <a:buFont typeface="Arial" pitchFamily="34" charset="0"/>
              <a:buNone/>
              <a:defRPr/>
            </a:pPr>
            <a:r>
              <a:rPr lang="fa-IR" sz="2300" smtClean="0"/>
              <a:t>اين نوع تحقيق داراي معايبي است . از آن جمله :</a:t>
            </a:r>
          </a:p>
          <a:p>
            <a:pPr fontAlgn="auto">
              <a:lnSpc>
                <a:spcPct val="110000"/>
              </a:lnSpc>
              <a:spcAft>
                <a:spcPts val="0"/>
              </a:spcAft>
              <a:buFont typeface="Arial" pitchFamily="34" charset="0"/>
              <a:buNone/>
              <a:defRPr/>
            </a:pPr>
            <a:r>
              <a:rPr lang="fa-IR" sz="2300" smtClean="0"/>
              <a:t>-تهيه مدارک و اسناد و مباني استدلال مساله.</a:t>
            </a:r>
          </a:p>
          <a:p>
            <a:pPr fontAlgn="auto">
              <a:lnSpc>
                <a:spcPct val="110000"/>
              </a:lnSpc>
              <a:spcAft>
                <a:spcPts val="0"/>
              </a:spcAft>
              <a:buFont typeface="Arial" pitchFamily="34" charset="0"/>
              <a:buNone/>
              <a:defRPr/>
            </a:pPr>
            <a:r>
              <a:rPr lang="fa-IR" sz="2300" smtClean="0"/>
              <a:t>-نميتوان نسبت به نتايج تحقيق يقين قطعي داشت.</a:t>
            </a:r>
          </a:p>
          <a:p>
            <a:pPr fontAlgn="auto">
              <a:lnSpc>
                <a:spcPct val="110000"/>
              </a:lnSpc>
              <a:spcAft>
                <a:spcPts val="0"/>
              </a:spcAft>
              <a:buFont typeface="Arial" pitchFamily="34" charset="0"/>
              <a:buNone/>
              <a:defRPr/>
            </a:pPr>
            <a:r>
              <a:rPr lang="fa-IR" sz="2300" smtClean="0"/>
              <a:t>-تشخيص معتبر بودن يا نبودن نتايج تحقيق نيز کار مشکلي است.</a:t>
            </a:r>
          </a:p>
          <a:p>
            <a:pPr fontAlgn="auto">
              <a:lnSpc>
                <a:spcPct val="110000"/>
              </a:lnSpc>
              <a:spcAft>
                <a:spcPts val="0"/>
              </a:spcAft>
              <a:buFont typeface="Arial" pitchFamily="34" charset="0"/>
              <a:buNone/>
              <a:defRPr/>
            </a:pPr>
            <a:r>
              <a:rPr lang="fa-IR" sz="2300" smtClean="0"/>
              <a:t>سه دسته کلي متغيرهاي که محقق بايد براي اين تحقيق شناسايي کند عبارتست از:</a:t>
            </a:r>
          </a:p>
          <a:p>
            <a:pPr fontAlgn="auto">
              <a:lnSpc>
                <a:spcPct val="110000"/>
              </a:lnSpc>
              <a:spcAft>
                <a:spcPts val="0"/>
              </a:spcAft>
              <a:buFont typeface="Arial" pitchFamily="34" charset="0"/>
              <a:buNone/>
              <a:defRPr/>
            </a:pPr>
            <a:r>
              <a:rPr lang="fa-IR" sz="2300" smtClean="0"/>
              <a:t>الف)متغيرهاي اصلي که نقش موثر و مثبت در بروز پديده داشته اند.</a:t>
            </a:r>
          </a:p>
          <a:p>
            <a:pPr fontAlgn="auto">
              <a:lnSpc>
                <a:spcPct val="110000"/>
              </a:lnSpc>
              <a:spcAft>
                <a:spcPts val="0"/>
              </a:spcAft>
              <a:buFont typeface="Arial" pitchFamily="34" charset="0"/>
              <a:buNone/>
              <a:defRPr/>
            </a:pPr>
            <a:r>
              <a:rPr lang="fa-IR" sz="2300" smtClean="0"/>
              <a:t>ب  )متغيرهايي که نقش بازدارنده و منفي در بروز پديده داشته اند.</a:t>
            </a:r>
          </a:p>
          <a:p>
            <a:pPr fontAlgn="auto">
              <a:lnSpc>
                <a:spcPct val="110000"/>
              </a:lnSpc>
              <a:spcAft>
                <a:spcPts val="0"/>
              </a:spcAft>
              <a:buFont typeface="Arial" pitchFamily="34" charset="0"/>
              <a:buNone/>
              <a:defRPr/>
            </a:pPr>
            <a:r>
              <a:rPr lang="fa-IR" sz="2300" smtClean="0"/>
              <a:t>ج  ) متغيرهاي زمينه ساز که هموار کننده راه براي اثر گذاري متغيرهاي اصلي بوده،از خاصيت تسهيل کنندگي برخوردار بوده اند .</a:t>
            </a:r>
            <a:endParaRPr lang="en-US" sz="2300" smtClean="0"/>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ctrTitle"/>
          </p:nvPr>
        </p:nvSpPr>
        <p:spPr>
          <a:xfrm>
            <a:off x="684213" y="188913"/>
            <a:ext cx="7772400" cy="647700"/>
          </a:xfrm>
        </p:spPr>
        <p:txBody>
          <a:bodyPr/>
          <a:lstStyle/>
          <a:p>
            <a:r>
              <a:rPr lang="fa-IR" smtClean="0"/>
              <a:t>تحقيقات تجربي(آزمايشي)</a:t>
            </a:r>
            <a:endParaRPr lang="en-US" smtClean="0"/>
          </a:p>
        </p:txBody>
      </p:sp>
      <p:sp>
        <p:nvSpPr>
          <p:cNvPr id="62467" name="Rectangle 3"/>
          <p:cNvSpPr>
            <a:spLocks noGrp="1" noChangeArrowheads="1"/>
          </p:cNvSpPr>
          <p:nvPr>
            <p:ph type="subTitle" idx="1"/>
          </p:nvPr>
        </p:nvSpPr>
        <p:spPr>
          <a:xfrm>
            <a:off x="468313" y="1989138"/>
            <a:ext cx="7991475" cy="4679950"/>
          </a:xfrm>
        </p:spPr>
        <p:txBody>
          <a:bodyPr rtlCol="0">
            <a:normAutofit/>
          </a:bodyPr>
          <a:lstStyle/>
          <a:p>
            <a:pPr fontAlgn="auto">
              <a:lnSpc>
                <a:spcPct val="120000"/>
              </a:lnSpc>
              <a:spcAft>
                <a:spcPts val="0"/>
              </a:spcAft>
              <a:buFont typeface="Arial" pitchFamily="34" charset="0"/>
              <a:buNone/>
              <a:defRPr/>
            </a:pPr>
            <a:r>
              <a:rPr lang="fa-IR" smtClean="0"/>
              <a:t>تحقيقات تجربي بر شناخت رابطه علت و معلولي بين متغيرها تاکيد دارد و سخن از مطالعه رابطه يک سويه و تاثير مستقل (علت) بر متغير تابع (معلول) است و در پايان محقق به طور قاطع نظر ميدهد که چنين رابطه اي وجود دارد يا ندارد.</a:t>
            </a:r>
            <a:endParaRPr lang="en-US" smtClean="0"/>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ctrTitle"/>
          </p:nvPr>
        </p:nvSpPr>
        <p:spPr>
          <a:xfrm>
            <a:off x="755650" y="115888"/>
            <a:ext cx="7772400" cy="827087"/>
          </a:xfrm>
        </p:spPr>
        <p:txBody>
          <a:bodyPr/>
          <a:lstStyle/>
          <a:p>
            <a:r>
              <a:rPr lang="fa-IR" sz="4000" smtClean="0"/>
              <a:t>شرايط ضروري يک تحقيق تجربي</a:t>
            </a:r>
            <a:endParaRPr lang="en-US" sz="4000" smtClean="0"/>
          </a:p>
        </p:txBody>
      </p:sp>
      <p:sp>
        <p:nvSpPr>
          <p:cNvPr id="63491" name="Rectangle 3"/>
          <p:cNvSpPr>
            <a:spLocks noGrp="1" noChangeArrowheads="1"/>
          </p:cNvSpPr>
          <p:nvPr>
            <p:ph type="subTitle" idx="1"/>
          </p:nvPr>
        </p:nvSpPr>
        <p:spPr>
          <a:xfrm>
            <a:off x="107950" y="1052513"/>
            <a:ext cx="8640763" cy="5472112"/>
          </a:xfrm>
        </p:spPr>
        <p:txBody>
          <a:bodyPr rtlCol="0">
            <a:normAutofit/>
          </a:bodyPr>
          <a:lstStyle/>
          <a:p>
            <a:pPr fontAlgn="auto">
              <a:spcAft>
                <a:spcPts val="0"/>
              </a:spcAft>
              <a:buFont typeface="Arial" pitchFamily="34" charset="0"/>
              <a:buNone/>
              <a:defRPr/>
            </a:pPr>
            <a:r>
              <a:rPr lang="fa-IR" sz="2800" smtClean="0"/>
              <a:t>يک تحقيق تجربي براي بالا بردن اعتبار خود بايد ويژگيهاي زير را داشته باشد: </a:t>
            </a:r>
          </a:p>
          <a:p>
            <a:pPr fontAlgn="auto">
              <a:spcAft>
                <a:spcPts val="0"/>
              </a:spcAft>
              <a:buFont typeface="Arial" pitchFamily="34" charset="0"/>
              <a:buNone/>
              <a:defRPr/>
            </a:pPr>
            <a:r>
              <a:rPr lang="fa-IR" sz="2800" smtClean="0"/>
              <a:t>الف)کنترل:ويژگي اصلي يک تحقيق آزمايشي کنترل است.</a:t>
            </a:r>
          </a:p>
          <a:p>
            <a:pPr fontAlgn="auto">
              <a:spcAft>
                <a:spcPts val="0"/>
              </a:spcAft>
              <a:buFont typeface="Arial" pitchFamily="34" charset="0"/>
              <a:buNone/>
              <a:defRPr/>
            </a:pPr>
            <a:r>
              <a:rPr lang="fa-IR" sz="2800" smtClean="0"/>
              <a:t>آزمايش بايد به نحوي برنامه ريزي و سازماندهي شود که مانع حضور متغيرهاي مزاحم و اخلالگر شود.زيرا اين متغيرها نتايج آزمايش را خدشه دار مي کنند .</a:t>
            </a:r>
          </a:p>
          <a:p>
            <a:pPr fontAlgn="auto">
              <a:spcAft>
                <a:spcPts val="0"/>
              </a:spcAft>
              <a:buFont typeface="Arial" pitchFamily="34" charset="0"/>
              <a:buNone/>
              <a:defRPr/>
            </a:pPr>
            <a:r>
              <a:rPr lang="fa-IR" sz="2800" smtClean="0"/>
              <a:t>ب)انتخاب تصادفي </a:t>
            </a:r>
          </a:p>
          <a:p>
            <a:pPr fontAlgn="auto">
              <a:spcAft>
                <a:spcPts val="0"/>
              </a:spcAft>
              <a:buFont typeface="Arial" pitchFamily="34" charset="0"/>
              <a:buNone/>
              <a:defRPr/>
            </a:pPr>
            <a:r>
              <a:rPr lang="fa-IR" sz="2800" smtClean="0"/>
              <a:t>ج)تکرار آزمايش </a:t>
            </a:r>
          </a:p>
          <a:p>
            <a:pPr fontAlgn="auto">
              <a:spcAft>
                <a:spcPts val="0"/>
              </a:spcAft>
              <a:buFont typeface="Arial" pitchFamily="34" charset="0"/>
              <a:buNone/>
              <a:defRPr/>
            </a:pPr>
            <a:r>
              <a:rPr lang="fa-IR" sz="2800" smtClean="0"/>
              <a:t>د) قابليت تعميم :نتايج تحقيق تجربي بايد قابل تعميم باشد</a:t>
            </a:r>
          </a:p>
          <a:p>
            <a:pPr algn="r" fontAlgn="auto">
              <a:spcAft>
                <a:spcPts val="0"/>
              </a:spcAft>
              <a:buFont typeface="Arial" pitchFamily="34" charset="0"/>
              <a:buNone/>
              <a:defRPr/>
            </a:pPr>
            <a:endParaRPr lang="en-US" smtClean="0"/>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ctrTitle"/>
          </p:nvPr>
        </p:nvSpPr>
        <p:spPr>
          <a:xfrm>
            <a:off x="611188" y="260350"/>
            <a:ext cx="7772400" cy="984250"/>
          </a:xfrm>
        </p:spPr>
        <p:txBody>
          <a:bodyPr/>
          <a:lstStyle/>
          <a:p>
            <a:pPr algn="r"/>
            <a:r>
              <a:rPr lang="fa-IR" sz="3600" smtClean="0"/>
              <a:t>نکاتي که محقق بايد در خصوص قابليت تعميم رعايت کند:</a:t>
            </a:r>
            <a:endParaRPr lang="en-US" sz="3600" smtClean="0"/>
          </a:p>
        </p:txBody>
      </p:sp>
      <p:sp>
        <p:nvSpPr>
          <p:cNvPr id="64515" name="Rectangle 3"/>
          <p:cNvSpPr>
            <a:spLocks noGrp="1" noChangeArrowheads="1"/>
          </p:cNvSpPr>
          <p:nvPr>
            <p:ph type="subTitle" idx="1"/>
          </p:nvPr>
        </p:nvSpPr>
        <p:spPr>
          <a:xfrm>
            <a:off x="611188" y="1268413"/>
            <a:ext cx="7921625" cy="4968875"/>
          </a:xfrm>
        </p:spPr>
        <p:txBody>
          <a:bodyPr rtlCol="0">
            <a:normAutofit/>
          </a:bodyPr>
          <a:lstStyle/>
          <a:p>
            <a:pPr fontAlgn="auto">
              <a:lnSpc>
                <a:spcPct val="110000"/>
              </a:lnSpc>
              <a:spcAft>
                <a:spcPts val="0"/>
              </a:spcAft>
              <a:buFont typeface="Arial" pitchFamily="34" charset="0"/>
              <a:buNone/>
              <a:defRPr/>
            </a:pPr>
            <a:r>
              <a:rPr lang="fa-IR" sz="2800" smtClean="0"/>
              <a:t>-از اصل کنترل غفلت نکند.</a:t>
            </a:r>
          </a:p>
          <a:p>
            <a:pPr fontAlgn="auto">
              <a:lnSpc>
                <a:spcPct val="110000"/>
              </a:lnSpc>
              <a:spcAft>
                <a:spcPts val="0"/>
              </a:spcAft>
              <a:buFont typeface="Arial" pitchFamily="34" charset="0"/>
              <a:buNone/>
              <a:defRPr/>
            </a:pPr>
            <a:r>
              <a:rPr lang="fa-IR" sz="2800" smtClean="0"/>
              <a:t>-در انتخاب افراد نمونه به روش تصادفي اقدام بکند.</a:t>
            </a:r>
          </a:p>
          <a:p>
            <a:pPr fontAlgn="auto">
              <a:lnSpc>
                <a:spcPct val="110000"/>
              </a:lnSpc>
              <a:spcAft>
                <a:spcPts val="0"/>
              </a:spcAft>
              <a:buFont typeface="Arial" pitchFamily="34" charset="0"/>
              <a:buNone/>
              <a:defRPr/>
            </a:pPr>
            <a:r>
              <a:rPr lang="fa-IR" sz="2800" smtClean="0"/>
              <a:t>-تاثير اشتباهات آماري را در انتخاب نمونه و طبقه بندي و تجزيه و تحليل داده ها به حداقل برساند.</a:t>
            </a:r>
          </a:p>
          <a:p>
            <a:pPr fontAlgn="auto">
              <a:lnSpc>
                <a:spcPct val="110000"/>
              </a:lnSpc>
              <a:spcAft>
                <a:spcPts val="0"/>
              </a:spcAft>
              <a:buFont typeface="Arial" pitchFamily="34" charset="0"/>
              <a:buNone/>
              <a:defRPr/>
            </a:pPr>
            <a:r>
              <a:rPr lang="fa-IR" sz="2800" smtClean="0"/>
              <a:t>-محيط آزمايش را به صورت طبيعي و عادي نگه دارد.</a:t>
            </a:r>
          </a:p>
          <a:p>
            <a:pPr fontAlgn="auto">
              <a:lnSpc>
                <a:spcPct val="110000"/>
              </a:lnSpc>
              <a:spcAft>
                <a:spcPts val="0"/>
              </a:spcAft>
              <a:buFont typeface="Arial" pitchFamily="34" charset="0"/>
              <a:buNone/>
              <a:defRPr/>
            </a:pPr>
            <a:r>
              <a:rPr lang="fa-IR" sz="2800" smtClean="0"/>
              <a:t>-در انجام دادن فعاليتهاي تحقيقاتي و مراحل کار و نتيجه گيري تعجيل نکند.</a:t>
            </a:r>
          </a:p>
          <a:p>
            <a:pPr fontAlgn="auto">
              <a:lnSpc>
                <a:spcPct val="110000"/>
              </a:lnSpc>
              <a:spcAft>
                <a:spcPts val="0"/>
              </a:spcAft>
              <a:buFont typeface="Arial" pitchFamily="34" charset="0"/>
              <a:buNone/>
              <a:defRPr/>
            </a:pPr>
            <a:r>
              <a:rPr lang="fa-IR" sz="2800" smtClean="0"/>
              <a:t>-آزمايشها را در موقعيتها و شرايط مشابه تکرار نموده .</a:t>
            </a:r>
          </a:p>
          <a:p>
            <a:pPr fontAlgn="auto">
              <a:lnSpc>
                <a:spcPct val="110000"/>
              </a:lnSpc>
              <a:spcAft>
                <a:spcPts val="0"/>
              </a:spcAft>
              <a:buFont typeface="Arial" pitchFamily="34" charset="0"/>
              <a:buNone/>
              <a:defRPr/>
            </a:pPr>
            <a:r>
              <a:rPr lang="fa-IR" sz="2800" smtClean="0"/>
              <a:t>-از اعتبار دروني آزمايش و نيز اعتبار بيروني آن مطمئن شود.</a:t>
            </a:r>
            <a:endParaRPr lang="en-US" sz="2800" smtClean="0"/>
          </a:p>
          <a:p>
            <a:pPr fontAlgn="auto">
              <a:spcAft>
                <a:spcPts val="0"/>
              </a:spcAft>
              <a:buFont typeface="Arial" pitchFamily="34" charset="0"/>
              <a:buNone/>
              <a:defRPr/>
            </a:pPr>
            <a:endParaRPr lang="en-US" sz="2800" smtClean="0"/>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subTitle" idx="1"/>
          </p:nvPr>
        </p:nvSpPr>
        <p:spPr>
          <a:xfrm>
            <a:off x="539750" y="476250"/>
            <a:ext cx="8135938" cy="5905500"/>
          </a:xfrm>
        </p:spPr>
        <p:txBody>
          <a:bodyPr rtlCol="0">
            <a:normAutofit/>
          </a:bodyPr>
          <a:lstStyle/>
          <a:p>
            <a:pPr fontAlgn="auto">
              <a:lnSpc>
                <a:spcPct val="120000"/>
              </a:lnSpc>
              <a:spcAft>
                <a:spcPts val="0"/>
              </a:spcAft>
              <a:buFont typeface="Arial" pitchFamily="34" charset="0"/>
              <a:buNone/>
              <a:defRPr/>
            </a:pPr>
            <a:r>
              <a:rPr lang="fa-IR" sz="3600" smtClean="0"/>
              <a:t>اعتبار تحقيق آزمايشي :بررسي اعتبار تحقيق آزمايشي بايد در دو زمينه زير انجام شود :</a:t>
            </a:r>
          </a:p>
          <a:p>
            <a:pPr fontAlgn="auto">
              <a:lnSpc>
                <a:spcPct val="120000"/>
              </a:lnSpc>
              <a:spcAft>
                <a:spcPts val="0"/>
              </a:spcAft>
              <a:buFont typeface="Arial" pitchFamily="34" charset="0"/>
              <a:buNone/>
              <a:defRPr/>
            </a:pPr>
            <a:r>
              <a:rPr lang="fa-IR" sz="3600" smtClean="0"/>
              <a:t>-اعتبار دروني :يعني اينکه آيا متغير مستقل در متغير تابع اثر ميگذارد؟يا متغيرهاي مزاحم در آن دخالت داشته اند.</a:t>
            </a:r>
          </a:p>
          <a:p>
            <a:pPr fontAlgn="auto">
              <a:lnSpc>
                <a:spcPct val="120000"/>
              </a:lnSpc>
              <a:spcAft>
                <a:spcPts val="0"/>
              </a:spcAft>
              <a:buFont typeface="Arial" pitchFamily="34" charset="0"/>
              <a:buNone/>
              <a:defRPr/>
            </a:pPr>
            <a:r>
              <a:rPr lang="fa-IR" sz="3600" smtClean="0"/>
              <a:t>-اعتبار بيروني:يعني اينکه يافته هاي تحقيق قابل اطمينان بوده و امکان تعميم آن در موقعيتهاي مشابه وجود داشته باشد.</a:t>
            </a:r>
            <a:endParaRPr lang="en-US" sz="3600" smtClean="0"/>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ctrTitle"/>
          </p:nvPr>
        </p:nvSpPr>
        <p:spPr>
          <a:xfrm>
            <a:off x="611188" y="333375"/>
            <a:ext cx="7772400" cy="684213"/>
          </a:xfrm>
        </p:spPr>
        <p:txBody>
          <a:bodyPr/>
          <a:lstStyle/>
          <a:p>
            <a:r>
              <a:rPr lang="fa-IR" sz="3600" smtClean="0"/>
              <a:t>انواع متغيرهاي مزاحم</a:t>
            </a:r>
            <a:endParaRPr lang="en-US" sz="3600" smtClean="0"/>
          </a:p>
        </p:txBody>
      </p:sp>
      <p:sp>
        <p:nvSpPr>
          <p:cNvPr id="66563" name="Rectangle 3"/>
          <p:cNvSpPr>
            <a:spLocks noGrp="1" noChangeArrowheads="1"/>
          </p:cNvSpPr>
          <p:nvPr>
            <p:ph type="subTitle" idx="1"/>
          </p:nvPr>
        </p:nvSpPr>
        <p:spPr>
          <a:xfrm>
            <a:off x="539750" y="1052513"/>
            <a:ext cx="8280400" cy="5400675"/>
          </a:xfrm>
        </p:spPr>
        <p:txBody>
          <a:bodyPr rtlCol="0">
            <a:normAutofit/>
          </a:bodyPr>
          <a:lstStyle/>
          <a:p>
            <a:pPr algn="r" fontAlgn="auto">
              <a:spcAft>
                <a:spcPts val="0"/>
              </a:spcAft>
              <a:buFont typeface="Arial" pitchFamily="34" charset="0"/>
              <a:buNone/>
              <a:defRPr/>
            </a:pPr>
            <a:r>
              <a:rPr lang="fa-IR" smtClean="0"/>
              <a:t>-رخدادهاي همزمان با انجام دادن تحقيق</a:t>
            </a:r>
          </a:p>
          <a:p>
            <a:pPr fontAlgn="auto">
              <a:lnSpc>
                <a:spcPct val="120000"/>
              </a:lnSpc>
              <a:spcAft>
                <a:spcPts val="0"/>
              </a:spcAft>
              <a:buFont typeface="Arial" pitchFamily="34" charset="0"/>
              <a:buNone/>
              <a:defRPr/>
            </a:pPr>
            <a:r>
              <a:rPr lang="fa-IR" smtClean="0"/>
              <a:t>-اجراي پيش آزمون</a:t>
            </a:r>
          </a:p>
          <a:p>
            <a:pPr fontAlgn="auto">
              <a:lnSpc>
                <a:spcPct val="120000"/>
              </a:lnSpc>
              <a:spcAft>
                <a:spcPts val="0"/>
              </a:spcAft>
              <a:buFont typeface="Arial" pitchFamily="34" charset="0"/>
              <a:buNone/>
              <a:defRPr/>
            </a:pPr>
            <a:r>
              <a:rPr lang="fa-IR" smtClean="0"/>
              <a:t>-تغيير در روشها و وسايل اندازه گيري</a:t>
            </a:r>
          </a:p>
          <a:p>
            <a:pPr fontAlgn="auto">
              <a:lnSpc>
                <a:spcPct val="120000"/>
              </a:lnSpc>
              <a:spcAft>
                <a:spcPts val="0"/>
              </a:spcAft>
              <a:buFont typeface="Arial" pitchFamily="34" charset="0"/>
              <a:buNone/>
              <a:defRPr/>
            </a:pPr>
            <a:r>
              <a:rPr lang="fa-IR" smtClean="0"/>
              <a:t>-تغييرات رواني و فيزيولوژيک</a:t>
            </a:r>
          </a:p>
          <a:p>
            <a:pPr fontAlgn="auto">
              <a:lnSpc>
                <a:spcPct val="120000"/>
              </a:lnSpc>
              <a:spcAft>
                <a:spcPts val="0"/>
              </a:spcAft>
              <a:buFont typeface="Arial" pitchFamily="34" charset="0"/>
              <a:buNone/>
              <a:defRPr/>
            </a:pPr>
            <a:r>
              <a:rPr lang="fa-IR" smtClean="0"/>
              <a:t>-افت آزمودنيها</a:t>
            </a:r>
          </a:p>
          <a:p>
            <a:pPr fontAlgn="auto">
              <a:lnSpc>
                <a:spcPct val="120000"/>
              </a:lnSpc>
              <a:spcAft>
                <a:spcPts val="0"/>
              </a:spcAft>
              <a:buFont typeface="Arial" pitchFamily="34" charset="0"/>
              <a:buNone/>
              <a:defRPr/>
            </a:pPr>
            <a:r>
              <a:rPr lang="fa-IR" smtClean="0"/>
              <a:t>و</a:t>
            </a:r>
          </a:p>
          <a:p>
            <a:pPr fontAlgn="auto">
              <a:lnSpc>
                <a:spcPct val="120000"/>
              </a:lnSpc>
              <a:spcAft>
                <a:spcPts val="0"/>
              </a:spcAft>
              <a:buFont typeface="Arial" pitchFamily="34" charset="0"/>
              <a:buNone/>
              <a:defRPr/>
            </a:pPr>
            <a:r>
              <a:rPr lang="fa-IR" smtClean="0"/>
              <a:t>...</a:t>
            </a:r>
          </a:p>
          <a:p>
            <a:pPr algn="r" fontAlgn="auto">
              <a:spcAft>
                <a:spcPts val="0"/>
              </a:spcAft>
              <a:buFont typeface="Arial" pitchFamily="34" charset="0"/>
              <a:buNone/>
              <a:defRPr/>
            </a:pPr>
            <a:endParaRPr lang="en-US" smtClean="0"/>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ctrTitle"/>
          </p:nvPr>
        </p:nvSpPr>
        <p:spPr>
          <a:xfrm>
            <a:off x="684213" y="260350"/>
            <a:ext cx="7772400" cy="865188"/>
          </a:xfrm>
        </p:spPr>
        <p:txBody>
          <a:bodyPr/>
          <a:lstStyle/>
          <a:p>
            <a:r>
              <a:rPr lang="fa-IR" sz="4000" smtClean="0"/>
              <a:t>روشهاي حذف يا کاهش متغيرهاي مزاحم</a:t>
            </a:r>
            <a:endParaRPr lang="en-US" sz="4000" smtClean="0"/>
          </a:p>
        </p:txBody>
      </p:sp>
      <p:sp>
        <p:nvSpPr>
          <p:cNvPr id="67587" name="Rectangle 3"/>
          <p:cNvSpPr>
            <a:spLocks noGrp="1" noChangeArrowheads="1"/>
          </p:cNvSpPr>
          <p:nvPr>
            <p:ph type="subTitle" idx="1"/>
          </p:nvPr>
        </p:nvSpPr>
        <p:spPr>
          <a:xfrm>
            <a:off x="611188" y="1125538"/>
            <a:ext cx="7777162" cy="5256212"/>
          </a:xfrm>
        </p:spPr>
        <p:txBody>
          <a:bodyPr rtlCol="0">
            <a:normAutofit/>
          </a:bodyPr>
          <a:lstStyle/>
          <a:p>
            <a:pPr fontAlgn="auto">
              <a:lnSpc>
                <a:spcPct val="120000"/>
              </a:lnSpc>
              <a:spcAft>
                <a:spcPts val="0"/>
              </a:spcAft>
              <a:buFont typeface="Arial" pitchFamily="34" charset="0"/>
              <a:buNone/>
              <a:defRPr/>
            </a:pPr>
            <a:r>
              <a:rPr lang="fa-IR" smtClean="0"/>
              <a:t>الف)حذف متغيرها از طريق انتخاب آزمودنيهايي که خصايص يکسان دارند .</a:t>
            </a:r>
          </a:p>
          <a:p>
            <a:pPr fontAlgn="auto">
              <a:lnSpc>
                <a:spcPct val="120000"/>
              </a:lnSpc>
              <a:spcAft>
                <a:spcPts val="0"/>
              </a:spcAft>
              <a:buFont typeface="Arial" pitchFamily="34" charset="0"/>
              <a:buNone/>
              <a:defRPr/>
            </a:pPr>
            <a:r>
              <a:rPr lang="fa-IR" smtClean="0"/>
              <a:t>ب)همتا کردن موارد: انتخاب جفتها يا مجموعه هايي از افراد با خصايص همانند يا تقريبا يکسان و قرار دادن يکي از آنها در گروه گواه و ديگري در گروه آزمايش</a:t>
            </a:r>
          </a:p>
          <a:p>
            <a:pPr fontAlgn="auto">
              <a:lnSpc>
                <a:spcPct val="120000"/>
              </a:lnSpc>
              <a:spcAft>
                <a:spcPts val="0"/>
              </a:spcAft>
              <a:buFont typeface="Arial" pitchFamily="34" charset="0"/>
              <a:buNone/>
              <a:defRPr/>
            </a:pPr>
            <a:r>
              <a:rPr lang="fa-IR" smtClean="0"/>
              <a:t> ج )معادل و همتراز کردن موارد : که عبارتست از قرار دادن آزمودنيها در گروههاي گواه و آزمايشي</a:t>
            </a:r>
          </a:p>
          <a:p>
            <a:pPr fontAlgn="auto">
              <a:lnSpc>
                <a:spcPct val="120000"/>
              </a:lnSpc>
              <a:spcAft>
                <a:spcPts val="0"/>
              </a:spcAft>
              <a:buFont typeface="Arial" pitchFamily="34" charset="0"/>
              <a:buNone/>
              <a:defRPr/>
            </a:pPr>
            <a:r>
              <a:rPr lang="fa-IR" smtClean="0"/>
              <a:t> د) تحليل واريانس </a:t>
            </a:r>
          </a:p>
          <a:p>
            <a:pPr fontAlgn="auto">
              <a:lnSpc>
                <a:spcPct val="120000"/>
              </a:lnSpc>
              <a:spcAft>
                <a:spcPts val="0"/>
              </a:spcAft>
              <a:buFont typeface="Arial" pitchFamily="34" charset="0"/>
              <a:buNone/>
              <a:defRPr/>
            </a:pPr>
            <a:r>
              <a:rPr lang="fa-IR" smtClean="0"/>
              <a:t>ه ) گزينش تصادفي</a:t>
            </a:r>
            <a:endParaRPr lang="en-US"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755650" y="476250"/>
            <a:ext cx="7772400" cy="1736725"/>
          </a:xfrm>
        </p:spPr>
        <p:txBody>
          <a:bodyPr/>
          <a:lstStyle/>
          <a:p>
            <a:r>
              <a:rPr lang="fa-IR" smtClean="0"/>
              <a:t>ديدگاههاي شناختي</a:t>
            </a:r>
            <a:endParaRPr lang="en-US" smtClean="0"/>
          </a:p>
        </p:txBody>
      </p:sp>
      <p:sp>
        <p:nvSpPr>
          <p:cNvPr id="13315" name="Rectangle 3"/>
          <p:cNvSpPr>
            <a:spLocks noGrp="1" noChangeArrowheads="1"/>
          </p:cNvSpPr>
          <p:nvPr>
            <p:ph type="subTitle" idx="1"/>
          </p:nvPr>
        </p:nvSpPr>
        <p:spPr>
          <a:xfrm>
            <a:off x="1371600" y="2924175"/>
            <a:ext cx="6400800" cy="2305050"/>
          </a:xfrm>
        </p:spPr>
        <p:txBody>
          <a:bodyPr rtlCol="0">
            <a:normAutofit/>
          </a:bodyPr>
          <a:lstStyle/>
          <a:p>
            <a:pPr fontAlgn="auto">
              <a:spcAft>
                <a:spcPts val="0"/>
              </a:spcAft>
              <a:buFont typeface="Arial" pitchFamily="34" charset="0"/>
              <a:buNone/>
              <a:defRPr/>
            </a:pPr>
            <a:r>
              <a:rPr lang="fa-IR" smtClean="0">
                <a:cs typeface="Titr" pitchFamily="2" charset="-78"/>
              </a:rPr>
              <a:t>فلاسفه ديدگاههاي شناختي را روش شناخت و آگاهي نسبت به اشيا و پديده ها تلقي ميکنند.</a:t>
            </a:r>
            <a:endParaRPr lang="en-US" smtClean="0">
              <a:cs typeface="Titr" pitchFamily="2" charset="-78"/>
            </a:endParaRP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ctrTitle"/>
          </p:nvPr>
        </p:nvSpPr>
        <p:spPr>
          <a:xfrm>
            <a:off x="611188" y="260350"/>
            <a:ext cx="7772400" cy="1368425"/>
          </a:xfrm>
        </p:spPr>
        <p:txBody>
          <a:bodyPr/>
          <a:lstStyle/>
          <a:p>
            <a:r>
              <a:rPr lang="fa-IR" smtClean="0"/>
              <a:t>روشها و طرح هاي اجراي تحقيق تجربي</a:t>
            </a:r>
            <a:endParaRPr lang="en-US" smtClean="0"/>
          </a:p>
        </p:txBody>
      </p:sp>
      <p:sp>
        <p:nvSpPr>
          <p:cNvPr id="68611" name="Rectangle 3"/>
          <p:cNvSpPr>
            <a:spLocks noGrp="1" noChangeArrowheads="1"/>
          </p:cNvSpPr>
          <p:nvPr>
            <p:ph type="subTitle" idx="1"/>
          </p:nvPr>
        </p:nvSpPr>
        <p:spPr>
          <a:xfrm>
            <a:off x="684213" y="1484313"/>
            <a:ext cx="7632700" cy="4897437"/>
          </a:xfrm>
        </p:spPr>
        <p:txBody>
          <a:bodyPr rtlCol="0">
            <a:normAutofit/>
          </a:bodyPr>
          <a:lstStyle/>
          <a:p>
            <a:pPr algn="r" fontAlgn="auto">
              <a:lnSpc>
                <a:spcPct val="120000"/>
              </a:lnSpc>
              <a:spcAft>
                <a:spcPts val="0"/>
              </a:spcAft>
              <a:buFont typeface="Arial" pitchFamily="34" charset="0"/>
              <a:buNone/>
              <a:defRPr/>
            </a:pPr>
            <a:r>
              <a:rPr lang="fa-IR" sz="4000" smtClean="0"/>
              <a:t>- آزمايش با استفاده از يک گروه آزمودني</a:t>
            </a:r>
          </a:p>
          <a:p>
            <a:pPr algn="r" fontAlgn="auto">
              <a:lnSpc>
                <a:spcPct val="120000"/>
              </a:lnSpc>
              <a:spcAft>
                <a:spcPts val="0"/>
              </a:spcAft>
              <a:buFont typeface="Arial" pitchFamily="34" charset="0"/>
              <a:buNone/>
              <a:defRPr/>
            </a:pPr>
            <a:r>
              <a:rPr lang="fa-IR" sz="4000" smtClean="0"/>
              <a:t>-آزمايش با استفاده از دو گروه (شاهد و آزمايش )</a:t>
            </a:r>
          </a:p>
          <a:p>
            <a:pPr algn="r" fontAlgn="auto">
              <a:lnSpc>
                <a:spcPct val="120000"/>
              </a:lnSpc>
              <a:spcAft>
                <a:spcPts val="0"/>
              </a:spcAft>
              <a:buFont typeface="Arial" pitchFamily="34" charset="0"/>
              <a:buNone/>
              <a:defRPr/>
            </a:pPr>
            <a:r>
              <a:rPr lang="fa-IR" sz="4000" smtClean="0"/>
              <a:t>-آزمايش با استفاده از چند گروه</a:t>
            </a:r>
          </a:p>
          <a:p>
            <a:pPr algn="r" fontAlgn="auto">
              <a:lnSpc>
                <a:spcPct val="120000"/>
              </a:lnSpc>
              <a:spcAft>
                <a:spcPts val="0"/>
              </a:spcAft>
              <a:buFont typeface="Arial" pitchFamily="34" charset="0"/>
              <a:buNone/>
              <a:defRPr/>
            </a:pPr>
            <a:r>
              <a:rPr lang="fa-IR" sz="4000" smtClean="0"/>
              <a:t>-آزمايش با استفاده از روش تکرار آزمون</a:t>
            </a:r>
            <a:endParaRPr lang="en-US" sz="4000" smtClean="0"/>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ctrTitle"/>
          </p:nvPr>
        </p:nvSpPr>
        <p:spPr>
          <a:xfrm>
            <a:off x="827088" y="260350"/>
            <a:ext cx="7772400" cy="1920875"/>
          </a:xfrm>
        </p:spPr>
        <p:txBody>
          <a:bodyPr/>
          <a:lstStyle/>
          <a:p>
            <a:r>
              <a:rPr lang="fa-IR" sz="4000" smtClean="0"/>
              <a:t>آزمايش با استفاده از يک گروه آزمودني</a:t>
            </a:r>
            <a:endParaRPr lang="en-US" sz="4000" smtClean="0"/>
          </a:p>
        </p:txBody>
      </p:sp>
      <p:sp>
        <p:nvSpPr>
          <p:cNvPr id="69635" name="Rectangle 3"/>
          <p:cNvSpPr>
            <a:spLocks noGrp="1" noChangeArrowheads="1"/>
          </p:cNvSpPr>
          <p:nvPr>
            <p:ph type="subTitle" idx="1"/>
          </p:nvPr>
        </p:nvSpPr>
        <p:spPr>
          <a:xfrm>
            <a:off x="827088" y="1844675"/>
            <a:ext cx="7632700" cy="4321175"/>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الف) پس آزمون</a:t>
            </a:r>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ب)پيش آزمون و پس آزمون</a:t>
            </a:r>
            <a:endParaRPr lang="en-US" smtClean="0"/>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ctrTitle"/>
          </p:nvPr>
        </p:nvSpPr>
        <p:spPr>
          <a:xfrm>
            <a:off x="755650" y="765175"/>
            <a:ext cx="7772400" cy="1020763"/>
          </a:xfrm>
        </p:spPr>
        <p:txBody>
          <a:bodyPr/>
          <a:lstStyle/>
          <a:p>
            <a:pPr algn="r"/>
            <a:r>
              <a:rPr lang="fa-IR" smtClean="0"/>
              <a:t>پس آزمون</a:t>
            </a:r>
            <a:endParaRPr lang="en-US" smtClean="0"/>
          </a:p>
        </p:txBody>
      </p:sp>
      <p:sp>
        <p:nvSpPr>
          <p:cNvPr id="70659" name="Rectangle 3"/>
          <p:cNvSpPr>
            <a:spLocks noGrp="1" noChangeArrowheads="1"/>
          </p:cNvSpPr>
          <p:nvPr>
            <p:ph type="subTitle" idx="1"/>
          </p:nvPr>
        </p:nvSpPr>
        <p:spPr>
          <a:xfrm>
            <a:off x="1371600" y="2060575"/>
            <a:ext cx="7088188" cy="3578225"/>
          </a:xfrm>
        </p:spPr>
        <p:txBody>
          <a:bodyPr rtlCol="0">
            <a:normAutofit/>
          </a:bodyPr>
          <a:lstStyle/>
          <a:p>
            <a:pPr fontAlgn="auto">
              <a:lnSpc>
                <a:spcPct val="120000"/>
              </a:lnSpc>
              <a:spcAft>
                <a:spcPts val="0"/>
              </a:spcAft>
              <a:buFont typeface="Arial" pitchFamily="34" charset="0"/>
              <a:buNone/>
              <a:defRPr/>
            </a:pPr>
            <a:r>
              <a:rPr lang="fa-IR" sz="3600" smtClean="0"/>
              <a:t>وقتي افراد گروه آزمودني به طور متجانس برگزيده شدند،در معرض متغير مستقل قرار ميگيرند .سپس از آنها آزمون به عمل مي آيد و نتايج مورد تجزيه و تحليل قرار مي گيرد .</a:t>
            </a:r>
            <a:endParaRPr lang="en-US" sz="3600" smtClean="0"/>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ctrTitle"/>
          </p:nvPr>
        </p:nvSpPr>
        <p:spPr>
          <a:xfrm>
            <a:off x="611188" y="404813"/>
            <a:ext cx="7772400" cy="1584325"/>
          </a:xfrm>
        </p:spPr>
        <p:txBody>
          <a:bodyPr/>
          <a:lstStyle/>
          <a:p>
            <a:r>
              <a:rPr lang="fa-IR" smtClean="0"/>
              <a:t>پيش آزمون و پس آزمون</a:t>
            </a:r>
            <a:endParaRPr lang="en-US" smtClean="0"/>
          </a:p>
        </p:txBody>
      </p:sp>
      <p:sp>
        <p:nvSpPr>
          <p:cNvPr id="71683" name="Rectangle 3"/>
          <p:cNvSpPr>
            <a:spLocks noGrp="1" noChangeArrowheads="1"/>
          </p:cNvSpPr>
          <p:nvPr>
            <p:ph type="subTitle" idx="1"/>
          </p:nvPr>
        </p:nvSpPr>
        <p:spPr>
          <a:xfrm>
            <a:off x="971550" y="1989138"/>
            <a:ext cx="7192963" cy="4103687"/>
          </a:xfrm>
        </p:spPr>
        <p:txBody>
          <a:bodyPr rtlCol="0">
            <a:normAutofit/>
          </a:bodyPr>
          <a:lstStyle/>
          <a:p>
            <a:pPr fontAlgn="auto">
              <a:lnSpc>
                <a:spcPct val="130000"/>
              </a:lnSpc>
              <a:spcAft>
                <a:spcPts val="0"/>
              </a:spcAft>
              <a:buFont typeface="Arial" pitchFamily="34" charset="0"/>
              <a:buNone/>
              <a:defRPr/>
            </a:pPr>
            <a:r>
              <a:rPr lang="fa-IR" smtClean="0"/>
              <a:t>در اين روش از گروه متجانس قبل از تاثير متغير مستقل آزمون به عمل مي آيد .سپس تحت تاثير متغير مستقل قرار ميگيرد و پس از آن مجددا از آنها  آزمون گرفته ميشود و نتايج آن با نتايج آزمون قبل مقايسه ميگردد.</a:t>
            </a:r>
            <a:endParaRPr lang="en-US" smtClean="0"/>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ctrTitle"/>
          </p:nvPr>
        </p:nvSpPr>
        <p:spPr>
          <a:xfrm>
            <a:off x="539750" y="476250"/>
            <a:ext cx="7772400" cy="804863"/>
          </a:xfrm>
        </p:spPr>
        <p:txBody>
          <a:bodyPr/>
          <a:lstStyle/>
          <a:p>
            <a:r>
              <a:rPr lang="fa-IR" sz="3600" smtClean="0"/>
              <a:t>آزمايش با استفاده از دو گروه (شاهد و آزمايش)</a:t>
            </a:r>
            <a:endParaRPr lang="en-US" sz="3600" smtClean="0"/>
          </a:p>
        </p:txBody>
      </p:sp>
      <p:sp>
        <p:nvSpPr>
          <p:cNvPr id="72707" name="Rectangle 3"/>
          <p:cNvSpPr>
            <a:spLocks noGrp="1" noChangeArrowheads="1"/>
          </p:cNvSpPr>
          <p:nvPr>
            <p:ph type="subTitle" idx="1"/>
          </p:nvPr>
        </p:nvSpPr>
        <p:spPr>
          <a:xfrm>
            <a:off x="1371600" y="1484313"/>
            <a:ext cx="6800850" cy="4154487"/>
          </a:xfrm>
        </p:spPr>
        <p:txBody>
          <a:bodyPr rtlCol="0">
            <a:normAutofit/>
          </a:bodyPr>
          <a:lstStyle/>
          <a:p>
            <a:pPr fontAlgn="auto">
              <a:spcAft>
                <a:spcPts val="0"/>
              </a:spcAft>
              <a:buFont typeface="Arial" pitchFamily="34" charset="0"/>
              <a:buNone/>
              <a:defRPr/>
            </a:pPr>
            <a:r>
              <a:rPr lang="fa-IR" smtClean="0"/>
              <a:t>در اين روش افراد متجانس آزمودني به طور تصادفي به دو گروه تقسيم ميشوند .گروه اول گروه آزمايش و گروه دوم گروه کنترل ناميده ميشوند اين روش به دو صورت انجام ميشود:</a:t>
            </a:r>
          </a:p>
          <a:p>
            <a:pPr algn="r" fontAlgn="auto">
              <a:spcAft>
                <a:spcPts val="0"/>
              </a:spcAft>
              <a:buFont typeface="Arial" pitchFamily="34" charset="0"/>
              <a:buNone/>
              <a:defRPr/>
            </a:pPr>
            <a:r>
              <a:rPr lang="fa-IR" smtClean="0"/>
              <a:t>الف ) استفاده از پس آزمون</a:t>
            </a:r>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ب ) استفاده از پس آزمون و پيش آزمون</a:t>
            </a:r>
            <a:endParaRPr lang="en-US" smtClean="0"/>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ctrTitle"/>
          </p:nvPr>
        </p:nvSpPr>
        <p:spPr>
          <a:xfrm>
            <a:off x="611188" y="476250"/>
            <a:ext cx="7772400" cy="1165225"/>
          </a:xfrm>
        </p:spPr>
        <p:txBody>
          <a:bodyPr/>
          <a:lstStyle/>
          <a:p>
            <a:r>
              <a:rPr lang="fa-IR" smtClean="0"/>
              <a:t>استفاده از پس آزمون</a:t>
            </a:r>
            <a:endParaRPr lang="en-US" smtClean="0"/>
          </a:p>
        </p:txBody>
      </p:sp>
      <p:sp>
        <p:nvSpPr>
          <p:cNvPr id="73731" name="Rectangle 3"/>
          <p:cNvSpPr>
            <a:spLocks noGrp="1" noChangeArrowheads="1"/>
          </p:cNvSpPr>
          <p:nvPr>
            <p:ph type="subTitle" idx="1"/>
          </p:nvPr>
        </p:nvSpPr>
        <p:spPr>
          <a:xfrm>
            <a:off x="827088" y="1989138"/>
            <a:ext cx="7273925" cy="4176712"/>
          </a:xfrm>
        </p:spPr>
        <p:txBody>
          <a:bodyPr rtlCol="0">
            <a:normAutofit/>
          </a:bodyPr>
          <a:lstStyle/>
          <a:p>
            <a:pPr fontAlgn="auto">
              <a:lnSpc>
                <a:spcPct val="110000"/>
              </a:lnSpc>
              <a:spcAft>
                <a:spcPts val="0"/>
              </a:spcAft>
              <a:buFont typeface="Arial" pitchFamily="34" charset="0"/>
              <a:buNone/>
              <a:defRPr/>
            </a:pPr>
            <a:r>
              <a:rPr lang="fa-IR" smtClean="0"/>
              <a:t> </a:t>
            </a:r>
            <a:r>
              <a:rPr lang="fa-IR" sz="4000" smtClean="0"/>
              <a:t>پس از انتخاب دو گروه يکي به عنوان گروه آزمايش و ديگري به عنوان گروه شاهد تعيين مي شود.سپس گروه آزمايش تحت تاثير متغير مستقل قرار ميگيرد .آنگاه از هر دو گروه آزمون به عمل مي آيد و نتايج آنها با هم مقايسه مي شود . </a:t>
            </a:r>
            <a:endParaRPr lang="en-US" sz="4000" smtClean="0"/>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ctrTitle"/>
          </p:nvPr>
        </p:nvSpPr>
        <p:spPr>
          <a:xfrm>
            <a:off x="755650" y="692150"/>
            <a:ext cx="7772400" cy="1165225"/>
          </a:xfrm>
        </p:spPr>
        <p:txBody>
          <a:bodyPr/>
          <a:lstStyle/>
          <a:p>
            <a:pPr algn="r"/>
            <a:r>
              <a:rPr lang="fa-IR" sz="3600" smtClean="0"/>
              <a:t>استفاده از پس آزمون و پيش آزمون</a:t>
            </a:r>
            <a:endParaRPr lang="en-US" sz="3600" smtClean="0"/>
          </a:p>
        </p:txBody>
      </p:sp>
      <p:sp>
        <p:nvSpPr>
          <p:cNvPr id="74755" name="Rectangle 3"/>
          <p:cNvSpPr>
            <a:spLocks noGrp="1" noChangeArrowheads="1"/>
          </p:cNvSpPr>
          <p:nvPr>
            <p:ph type="subTitle" idx="1"/>
          </p:nvPr>
        </p:nvSpPr>
        <p:spPr>
          <a:xfrm>
            <a:off x="971550" y="2133600"/>
            <a:ext cx="7416800" cy="3959225"/>
          </a:xfrm>
        </p:spPr>
        <p:txBody>
          <a:bodyPr rtlCol="0">
            <a:normAutofit/>
          </a:bodyPr>
          <a:lstStyle/>
          <a:p>
            <a:pPr fontAlgn="auto">
              <a:lnSpc>
                <a:spcPct val="120000"/>
              </a:lnSpc>
              <a:spcAft>
                <a:spcPts val="0"/>
              </a:spcAft>
              <a:buFont typeface="Arial" pitchFamily="34" charset="0"/>
              <a:buNone/>
              <a:defRPr/>
            </a:pPr>
            <a:r>
              <a:rPr lang="fa-IR" sz="3600" smtClean="0"/>
              <a:t>در اين روش قبل از اعمال متغيرها از هر دو گروه آزمايش و کنترل آزمون به عمل مي آيد و وضعيت آنها  روشن ميشود.سپس گروه آزمايش تحت تاثير متغير مستقل قرار ميگيرد.پس از آن از هر دو گروه آزمون به عمل مي آيد و نتايج دو آزمون با همديگر مقايسه مي شود.</a:t>
            </a:r>
            <a:endParaRPr lang="en-US" sz="3600" smtClean="0"/>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ctrTitle"/>
          </p:nvPr>
        </p:nvSpPr>
        <p:spPr>
          <a:xfrm>
            <a:off x="539750" y="333375"/>
            <a:ext cx="7772400" cy="1308100"/>
          </a:xfrm>
        </p:spPr>
        <p:txBody>
          <a:bodyPr/>
          <a:lstStyle/>
          <a:p>
            <a:r>
              <a:rPr lang="fa-IR" smtClean="0"/>
              <a:t>آزمايش با استفاده از چند گروه</a:t>
            </a:r>
            <a:endParaRPr lang="en-US" smtClean="0"/>
          </a:p>
        </p:txBody>
      </p:sp>
      <p:sp>
        <p:nvSpPr>
          <p:cNvPr id="75779" name="Rectangle 3"/>
          <p:cNvSpPr>
            <a:spLocks noGrp="1" noChangeArrowheads="1"/>
          </p:cNvSpPr>
          <p:nvPr>
            <p:ph type="subTitle" idx="1"/>
          </p:nvPr>
        </p:nvSpPr>
        <p:spPr>
          <a:xfrm>
            <a:off x="827088" y="1557338"/>
            <a:ext cx="7489825" cy="4751387"/>
          </a:xfrm>
        </p:spPr>
        <p:txBody>
          <a:bodyPr rtlCol="0">
            <a:normAutofit/>
          </a:bodyPr>
          <a:lstStyle/>
          <a:p>
            <a:pPr algn="r" fontAlgn="auto">
              <a:lnSpc>
                <a:spcPct val="120000"/>
              </a:lnSpc>
              <a:spcAft>
                <a:spcPts val="0"/>
              </a:spcAft>
              <a:buFont typeface="Arial" pitchFamily="34" charset="0"/>
              <a:buNone/>
              <a:defRPr/>
            </a:pPr>
            <a:r>
              <a:rPr lang="fa-IR" sz="3600" smtClean="0"/>
              <a:t>اين روش نيز به صور مختلفي اجرا مي شود که عبارتند از :</a:t>
            </a:r>
          </a:p>
          <a:p>
            <a:pPr algn="r" fontAlgn="auto">
              <a:lnSpc>
                <a:spcPct val="120000"/>
              </a:lnSpc>
              <a:spcAft>
                <a:spcPts val="0"/>
              </a:spcAft>
              <a:buFont typeface="Arial" pitchFamily="34" charset="0"/>
              <a:buNone/>
              <a:defRPr/>
            </a:pPr>
            <a:r>
              <a:rPr lang="fa-IR" sz="3600" smtClean="0"/>
              <a:t>-استفاده از طرح چهار گروهي سولومون</a:t>
            </a:r>
          </a:p>
          <a:p>
            <a:pPr algn="r" fontAlgn="auto">
              <a:lnSpc>
                <a:spcPct val="120000"/>
              </a:lnSpc>
              <a:spcAft>
                <a:spcPts val="0"/>
              </a:spcAft>
              <a:buFont typeface="Arial" pitchFamily="34" charset="0"/>
              <a:buNone/>
              <a:defRPr/>
            </a:pPr>
            <a:r>
              <a:rPr lang="fa-IR" sz="3600" smtClean="0"/>
              <a:t>-طرح پس آزمون چند گروهي</a:t>
            </a:r>
          </a:p>
          <a:p>
            <a:pPr algn="r" fontAlgn="auto">
              <a:lnSpc>
                <a:spcPct val="120000"/>
              </a:lnSpc>
              <a:spcAft>
                <a:spcPts val="0"/>
              </a:spcAft>
              <a:buFont typeface="Arial" pitchFamily="34" charset="0"/>
              <a:buNone/>
              <a:defRPr/>
            </a:pPr>
            <a:r>
              <a:rPr lang="fa-IR" sz="3600" smtClean="0"/>
              <a:t>-استفاده از پيش آزمون و پس آزمون گروهي</a:t>
            </a:r>
          </a:p>
          <a:p>
            <a:pPr algn="r" fontAlgn="auto">
              <a:spcAft>
                <a:spcPts val="0"/>
              </a:spcAft>
              <a:buFont typeface="Arial" pitchFamily="34" charset="0"/>
              <a:buNone/>
              <a:defRPr/>
            </a:pPr>
            <a:endParaRPr lang="en-US" sz="3600" smtClean="0"/>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ctrTitle"/>
          </p:nvPr>
        </p:nvSpPr>
        <p:spPr>
          <a:xfrm>
            <a:off x="827088" y="549275"/>
            <a:ext cx="7772400" cy="792163"/>
          </a:xfrm>
        </p:spPr>
        <p:txBody>
          <a:bodyPr/>
          <a:lstStyle/>
          <a:p>
            <a:pPr algn="r"/>
            <a:r>
              <a:rPr lang="fa-IR" sz="4000" smtClean="0"/>
              <a:t>استفاده از طرح چهار گروهي سولومون:</a:t>
            </a:r>
            <a:endParaRPr lang="en-US" sz="4000" smtClean="0"/>
          </a:p>
        </p:txBody>
      </p:sp>
      <p:sp>
        <p:nvSpPr>
          <p:cNvPr id="76803" name="Rectangle 3"/>
          <p:cNvSpPr>
            <a:spLocks noGrp="1" noChangeArrowheads="1"/>
          </p:cNvSpPr>
          <p:nvPr>
            <p:ph type="subTitle" idx="1"/>
          </p:nvPr>
        </p:nvSpPr>
        <p:spPr>
          <a:xfrm>
            <a:off x="539750" y="1484313"/>
            <a:ext cx="7920038" cy="4681537"/>
          </a:xfrm>
        </p:spPr>
        <p:txBody>
          <a:bodyPr rtlCol="0">
            <a:normAutofit/>
          </a:bodyPr>
          <a:lstStyle/>
          <a:p>
            <a:pPr fontAlgn="auto">
              <a:lnSpc>
                <a:spcPct val="120000"/>
              </a:lnSpc>
              <a:spcAft>
                <a:spcPts val="0"/>
              </a:spcAft>
              <a:buFont typeface="Arial" pitchFamily="34" charset="0"/>
              <a:buNone/>
              <a:defRPr/>
            </a:pPr>
            <a:r>
              <a:rPr lang="fa-IR" smtClean="0"/>
              <a:t>در اين طرح آزمودنيهاي متجانس به روش تصادفي به چهار گروه تقسيم و دو گروه براي آزمايش و دو گروه براي کنترل يا گواه در نظر گرفته ميشود.</a:t>
            </a:r>
          </a:p>
          <a:p>
            <a:pPr fontAlgn="auto">
              <a:lnSpc>
                <a:spcPct val="120000"/>
              </a:lnSpc>
              <a:spcAft>
                <a:spcPts val="0"/>
              </a:spcAft>
              <a:buFont typeface="Arial" pitchFamily="34" charset="0"/>
              <a:buNone/>
              <a:defRPr/>
            </a:pPr>
            <a:r>
              <a:rPr lang="fa-IR" smtClean="0"/>
              <a:t>سپس در يکي از گروه هاي آزمايش و کنترل  پيش آزمون برگزار ميگردد آنگاه دو گروه تحت تاثير متغير مستقل قرار ميگيرند.سپس از همه گروههاي چهارگانه آزمون به عمل مي آيد و نتايج از طريق تحليل واريانس دو طرفه مقايسه ميشود.</a:t>
            </a:r>
            <a:endParaRPr lang="en-US" smtClean="0"/>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ctrTitle"/>
          </p:nvPr>
        </p:nvSpPr>
        <p:spPr>
          <a:xfrm>
            <a:off x="684213" y="476250"/>
            <a:ext cx="7772400" cy="1020763"/>
          </a:xfrm>
        </p:spPr>
        <p:txBody>
          <a:bodyPr/>
          <a:lstStyle/>
          <a:p>
            <a:pPr algn="r"/>
            <a:r>
              <a:rPr lang="fa-IR" smtClean="0"/>
              <a:t>طرح پس آزمون چند گروهي:</a:t>
            </a:r>
            <a:endParaRPr lang="en-US" smtClean="0"/>
          </a:p>
        </p:txBody>
      </p:sp>
      <p:sp>
        <p:nvSpPr>
          <p:cNvPr id="77827" name="Rectangle 3"/>
          <p:cNvSpPr>
            <a:spLocks noGrp="1" noChangeArrowheads="1"/>
          </p:cNvSpPr>
          <p:nvPr>
            <p:ph type="subTitle" idx="1"/>
          </p:nvPr>
        </p:nvSpPr>
        <p:spPr>
          <a:xfrm>
            <a:off x="539750" y="1412875"/>
            <a:ext cx="8208963" cy="4752975"/>
          </a:xfrm>
        </p:spPr>
        <p:txBody>
          <a:bodyPr rtlCol="0">
            <a:normAutofit/>
          </a:bodyPr>
          <a:lstStyle/>
          <a:p>
            <a:pPr fontAlgn="auto">
              <a:lnSpc>
                <a:spcPct val="120000"/>
              </a:lnSpc>
              <a:spcAft>
                <a:spcPts val="0"/>
              </a:spcAft>
              <a:buFont typeface="Arial" pitchFamily="34" charset="0"/>
              <a:buNone/>
              <a:defRPr/>
            </a:pPr>
            <a:r>
              <a:rPr lang="fa-IR" sz="4000" smtClean="0"/>
              <a:t>در اين روش آزمودنيها به شيوه تصادفي به بيش از سه گروه متجانس تقسيم مي شوند.آنگاه نيمي از آنها تحت تاثير متغير مستقل قرار مي گيرند .سپس از آنها آزمون به عمل آمده،نتايج مورد تجزيه و تحليل قرار ميگيرد.</a:t>
            </a:r>
            <a:endParaRPr lang="en-US" sz="400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684213" y="765175"/>
            <a:ext cx="7772400" cy="1736725"/>
          </a:xfrm>
        </p:spPr>
        <p:txBody>
          <a:bodyPr/>
          <a:lstStyle/>
          <a:p>
            <a:r>
              <a:rPr lang="fa-IR" smtClean="0"/>
              <a:t>انواع ديدگاههاي شناختي</a:t>
            </a:r>
            <a:endParaRPr lang="en-US" smtClean="0"/>
          </a:p>
        </p:txBody>
      </p:sp>
      <p:sp>
        <p:nvSpPr>
          <p:cNvPr id="14339" name="Rectangle 3"/>
          <p:cNvSpPr>
            <a:spLocks noGrp="1" noChangeArrowheads="1"/>
          </p:cNvSpPr>
          <p:nvPr>
            <p:ph type="subTitle" idx="1"/>
          </p:nvPr>
        </p:nvSpPr>
        <p:spPr>
          <a:xfrm>
            <a:off x="1371600" y="2781300"/>
            <a:ext cx="6400800" cy="2857500"/>
          </a:xfrm>
        </p:spPr>
        <p:txBody>
          <a:bodyPr rtlCol="0">
            <a:normAutofit/>
          </a:bodyPr>
          <a:lstStyle/>
          <a:p>
            <a:pPr algn="r" fontAlgn="auto">
              <a:lnSpc>
                <a:spcPct val="90000"/>
              </a:lnSpc>
              <a:spcAft>
                <a:spcPts val="0"/>
              </a:spcAft>
              <a:buFont typeface="Arial" pitchFamily="34" charset="0"/>
              <a:buNone/>
              <a:defRPr/>
            </a:pPr>
            <a:r>
              <a:rPr lang="fa-IR" smtClean="0"/>
              <a:t>الف-ديدگاه تجربه گرايي و پوزيتيوسم</a:t>
            </a:r>
          </a:p>
          <a:p>
            <a:pPr algn="r" fontAlgn="auto">
              <a:lnSpc>
                <a:spcPct val="90000"/>
              </a:lnSpc>
              <a:spcAft>
                <a:spcPts val="0"/>
              </a:spcAft>
              <a:buFont typeface="Arial" pitchFamily="34" charset="0"/>
              <a:buNone/>
              <a:defRPr/>
            </a:pPr>
            <a:r>
              <a:rPr lang="fa-IR" smtClean="0"/>
              <a:t>ب-ديدگاه عقل گرايي</a:t>
            </a:r>
          </a:p>
          <a:p>
            <a:pPr algn="r" fontAlgn="auto">
              <a:lnSpc>
                <a:spcPct val="90000"/>
              </a:lnSpc>
              <a:spcAft>
                <a:spcPts val="0"/>
              </a:spcAft>
              <a:buFont typeface="Arial" pitchFamily="34" charset="0"/>
              <a:buNone/>
              <a:defRPr/>
            </a:pPr>
            <a:r>
              <a:rPr lang="fa-IR" smtClean="0"/>
              <a:t>ج-ديدگاه استنباطي</a:t>
            </a:r>
          </a:p>
          <a:p>
            <a:pPr algn="r" fontAlgn="auto">
              <a:lnSpc>
                <a:spcPct val="90000"/>
              </a:lnSpc>
              <a:spcAft>
                <a:spcPts val="0"/>
              </a:spcAft>
              <a:buFont typeface="Arial" pitchFamily="34" charset="0"/>
              <a:buNone/>
              <a:defRPr/>
            </a:pPr>
            <a:r>
              <a:rPr lang="fa-IR" smtClean="0"/>
              <a:t>د-ديدگاه ساختاري</a:t>
            </a:r>
          </a:p>
          <a:p>
            <a:pPr algn="r" fontAlgn="auto">
              <a:lnSpc>
                <a:spcPct val="90000"/>
              </a:lnSpc>
              <a:spcAft>
                <a:spcPts val="0"/>
              </a:spcAft>
              <a:buFont typeface="Arial" pitchFamily="34" charset="0"/>
              <a:buNone/>
              <a:defRPr/>
            </a:pPr>
            <a:r>
              <a:rPr lang="fa-IR" smtClean="0"/>
              <a:t>ه-ديدگاه هرمنوتيک</a:t>
            </a:r>
            <a:endParaRPr lang="en-US" smtClean="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ctrTitle"/>
          </p:nvPr>
        </p:nvSpPr>
        <p:spPr>
          <a:xfrm>
            <a:off x="900113" y="620713"/>
            <a:ext cx="7772400" cy="1079500"/>
          </a:xfrm>
        </p:spPr>
        <p:txBody>
          <a:bodyPr/>
          <a:lstStyle/>
          <a:p>
            <a:pPr algn="r"/>
            <a:r>
              <a:rPr lang="fa-IR" sz="4000" smtClean="0"/>
              <a:t>استفاده از پيش آزمون و پس آزمون گروهي:</a:t>
            </a:r>
            <a:endParaRPr lang="en-US" sz="4000" smtClean="0"/>
          </a:p>
        </p:txBody>
      </p:sp>
      <p:sp>
        <p:nvSpPr>
          <p:cNvPr id="78851" name="Rectangle 3"/>
          <p:cNvSpPr>
            <a:spLocks noGrp="1" noChangeArrowheads="1"/>
          </p:cNvSpPr>
          <p:nvPr>
            <p:ph type="subTitle" idx="1"/>
          </p:nvPr>
        </p:nvSpPr>
        <p:spPr>
          <a:xfrm>
            <a:off x="684213" y="1700213"/>
            <a:ext cx="7632700" cy="4608512"/>
          </a:xfrm>
        </p:spPr>
        <p:txBody>
          <a:bodyPr rtlCol="0">
            <a:normAutofit/>
          </a:bodyPr>
          <a:lstStyle/>
          <a:p>
            <a:pPr fontAlgn="auto">
              <a:lnSpc>
                <a:spcPct val="125000"/>
              </a:lnSpc>
              <a:spcAft>
                <a:spcPts val="0"/>
              </a:spcAft>
              <a:buFont typeface="Arial" pitchFamily="34" charset="0"/>
              <a:buNone/>
              <a:defRPr/>
            </a:pPr>
            <a:r>
              <a:rPr lang="fa-IR" smtClean="0"/>
              <a:t>در اين روش آزمودنيها به بيش از سه گروه متجانس به روش تصادفي تقسيم ميشوند .آنگاه از آنها آزمون به عمل مي آيد سپس همگي تحت تاثير متغير مستقل قرار گرفته ،از آنها آزمون بعدي گرفته ميشود و نتايج حاصله مورد تجزيه و تحليل آماري قرار مي گيرد.</a:t>
            </a:r>
            <a:endParaRPr lang="en-US" smtClean="0"/>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ctrTitle"/>
          </p:nvPr>
        </p:nvSpPr>
        <p:spPr>
          <a:xfrm>
            <a:off x="755650" y="333375"/>
            <a:ext cx="7772400" cy="792163"/>
          </a:xfrm>
        </p:spPr>
        <p:txBody>
          <a:bodyPr/>
          <a:lstStyle/>
          <a:p>
            <a:r>
              <a:rPr lang="fa-IR" sz="4000" smtClean="0"/>
              <a:t>آزمايش با استفاده از روش تکرار آزمون</a:t>
            </a:r>
            <a:endParaRPr lang="en-US" sz="4000" smtClean="0"/>
          </a:p>
        </p:txBody>
      </p:sp>
      <p:sp>
        <p:nvSpPr>
          <p:cNvPr id="79875" name="Rectangle 3"/>
          <p:cNvSpPr>
            <a:spLocks noGrp="1" noChangeArrowheads="1"/>
          </p:cNvSpPr>
          <p:nvPr>
            <p:ph type="subTitle" idx="1"/>
          </p:nvPr>
        </p:nvSpPr>
        <p:spPr>
          <a:xfrm>
            <a:off x="1042988" y="1341438"/>
            <a:ext cx="7058025" cy="4679950"/>
          </a:xfrm>
        </p:spPr>
        <p:txBody>
          <a:bodyPr rtlCol="0">
            <a:normAutofit/>
          </a:bodyPr>
          <a:lstStyle/>
          <a:p>
            <a:pPr fontAlgn="auto">
              <a:lnSpc>
                <a:spcPct val="120000"/>
              </a:lnSpc>
              <a:spcAft>
                <a:spcPts val="0"/>
              </a:spcAft>
              <a:buFont typeface="Arial" pitchFamily="34" charset="0"/>
              <a:buNone/>
              <a:defRPr/>
            </a:pPr>
            <a:r>
              <a:rPr lang="fa-IR" sz="3600" smtClean="0"/>
              <a:t>اين روش چه با استفاده از يک گروه و چه استفاده از دو گروه متجانس انجام ميشود.در اينجا محقق سعي مي کند گروه آزمايش را به دفعات تحت تاثير متغيرهاي مستقل قرار دهد . </a:t>
            </a:r>
            <a:endParaRPr lang="en-US" sz="3600" smtClean="0"/>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539750" y="2276475"/>
            <a:ext cx="8964613" cy="1920875"/>
          </a:xfrm>
        </p:spPr>
        <p:txBody>
          <a:bodyPr/>
          <a:lstStyle/>
          <a:p>
            <a:r>
              <a:rPr lang="fa-IR" smtClean="0"/>
              <a:t>فصل سوم:انتخاب،تعريف و بيان مساله</a:t>
            </a:r>
            <a:endParaRPr lang="en-US" smtClean="0"/>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subTitle" idx="1"/>
          </p:nvPr>
        </p:nvSpPr>
        <p:spPr>
          <a:xfrm>
            <a:off x="468313" y="836613"/>
            <a:ext cx="8207375" cy="5472112"/>
          </a:xfrm>
        </p:spPr>
        <p:txBody>
          <a:bodyPr rtlCol="0">
            <a:normAutofit/>
          </a:bodyPr>
          <a:lstStyle/>
          <a:p>
            <a:pPr fontAlgn="auto">
              <a:lnSpc>
                <a:spcPct val="120000"/>
              </a:lnSpc>
              <a:spcAft>
                <a:spcPts val="0"/>
              </a:spcAft>
              <a:buFont typeface="Arial" pitchFamily="34" charset="0"/>
              <a:buNone/>
              <a:defRPr/>
            </a:pPr>
            <a:r>
              <a:rPr lang="fa-IR" smtClean="0"/>
              <a:t>رکن اصلي هر تحقيق علمي را اين مرحله تشکيل مي دهد . زيرا محقق کليه  فعاليتهاي تحقيقاتي خود را بر پايه آن شکل ميدهد .در اين مرحله مساله تحقيق مشخص ميشود  و محقق متوجه ميشود که ناشناخته و مجهول او چيست و چه چيزي را بايد معلوم کند.ابعاد مساله را مورد بررسي قرار ميدهد تا آن را تعريف کند .ادبيات و پيشينه آن را مورد مطالعه قرار ميدهد تا متغيرهاي احتمالي را شناسايي کند و بر اساس آن فرضيه هاي تحقيق را فراهم مينمايد پس از آن متغيرهاي عليّ و توصيفي را شناسايي مي کند و آنگاه به تعريف مساله بر اساس ماهيت و ويژگيهاي آن مي پردازد</a:t>
            </a:r>
            <a:endParaRPr lang="en-US" smtClean="0"/>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subTitle" idx="1"/>
          </p:nvPr>
        </p:nvSpPr>
        <p:spPr>
          <a:xfrm>
            <a:off x="468313" y="404813"/>
            <a:ext cx="8207375" cy="6119812"/>
          </a:xfrm>
        </p:spPr>
        <p:txBody>
          <a:bodyPr rtlCol="0">
            <a:normAutofit/>
          </a:bodyPr>
          <a:lstStyle/>
          <a:p>
            <a:pPr algn="r" fontAlgn="auto">
              <a:spcAft>
                <a:spcPts val="0"/>
              </a:spcAft>
              <a:buFont typeface="Arial" pitchFamily="34" charset="0"/>
              <a:buNone/>
              <a:defRPr/>
            </a:pPr>
            <a:r>
              <a:rPr lang="fa-IR" sz="3600" smtClean="0"/>
              <a:t>مرحله انتخاب تعريف و بيان مساله داراي اقدامات نظام يافته زير است:</a:t>
            </a:r>
          </a:p>
          <a:p>
            <a:pPr algn="r" fontAlgn="auto">
              <a:spcAft>
                <a:spcPts val="0"/>
              </a:spcAft>
              <a:buFont typeface="Arial" pitchFamily="34" charset="0"/>
              <a:buNone/>
              <a:defRPr/>
            </a:pPr>
            <a:r>
              <a:rPr lang="fa-IR" sz="3600" smtClean="0"/>
              <a:t>-طرح مساله تحقيق و تعيين حدود آن</a:t>
            </a:r>
          </a:p>
          <a:p>
            <a:pPr algn="r" fontAlgn="auto">
              <a:spcAft>
                <a:spcPts val="0"/>
              </a:spcAft>
              <a:buFont typeface="Arial" pitchFamily="34" charset="0"/>
              <a:buNone/>
              <a:defRPr/>
            </a:pPr>
            <a:r>
              <a:rPr lang="fa-IR" sz="3600" smtClean="0"/>
              <a:t>-مطالعه ادبيات و سوابق مساله تحقيق</a:t>
            </a:r>
          </a:p>
          <a:p>
            <a:pPr algn="r" fontAlgn="auto">
              <a:spcAft>
                <a:spcPts val="0"/>
              </a:spcAft>
              <a:buFont typeface="Arial" pitchFamily="34" charset="0"/>
              <a:buNone/>
              <a:defRPr/>
            </a:pPr>
            <a:r>
              <a:rPr lang="fa-IR" sz="3600" smtClean="0"/>
              <a:t>-شناسايي و تحليل مساله تحقيق</a:t>
            </a:r>
          </a:p>
          <a:p>
            <a:pPr algn="r" fontAlgn="auto">
              <a:spcAft>
                <a:spcPts val="0"/>
              </a:spcAft>
              <a:buFont typeface="Arial" pitchFamily="34" charset="0"/>
              <a:buNone/>
              <a:defRPr/>
            </a:pPr>
            <a:r>
              <a:rPr lang="fa-IR" sz="3600" smtClean="0"/>
              <a:t>-تعيين متغير ها و تدوين مدلهاي عليّ مربوط به چهارچوب نظري تحقيق</a:t>
            </a:r>
          </a:p>
          <a:p>
            <a:pPr algn="r" fontAlgn="auto">
              <a:spcAft>
                <a:spcPts val="0"/>
              </a:spcAft>
              <a:buFont typeface="Arial" pitchFamily="34" charset="0"/>
              <a:buNone/>
              <a:defRPr/>
            </a:pPr>
            <a:r>
              <a:rPr lang="fa-IR" sz="3600" smtClean="0"/>
              <a:t>-تشريح مساله تحقيق و نگارش آن</a:t>
            </a:r>
            <a:endParaRPr lang="en-US" sz="3600" smtClean="0"/>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ctrTitle"/>
          </p:nvPr>
        </p:nvSpPr>
        <p:spPr>
          <a:xfrm>
            <a:off x="755650" y="333375"/>
            <a:ext cx="7772400" cy="863600"/>
          </a:xfrm>
        </p:spPr>
        <p:txBody>
          <a:bodyPr/>
          <a:lstStyle/>
          <a:p>
            <a:r>
              <a:rPr lang="fa-IR" sz="5400" smtClean="0"/>
              <a:t>طرح مساله تحقيق</a:t>
            </a:r>
            <a:endParaRPr lang="en-US" sz="5400" smtClean="0"/>
          </a:p>
        </p:txBody>
      </p:sp>
      <p:sp>
        <p:nvSpPr>
          <p:cNvPr id="83971" name="Rectangle 3"/>
          <p:cNvSpPr>
            <a:spLocks noGrp="1" noChangeArrowheads="1"/>
          </p:cNvSpPr>
          <p:nvPr>
            <p:ph type="subTitle" idx="1"/>
          </p:nvPr>
        </p:nvSpPr>
        <p:spPr>
          <a:xfrm>
            <a:off x="539750" y="1196975"/>
            <a:ext cx="8135938" cy="5113338"/>
          </a:xfrm>
        </p:spPr>
        <p:txBody>
          <a:bodyPr rtlCol="0">
            <a:normAutofit/>
          </a:bodyPr>
          <a:lstStyle/>
          <a:p>
            <a:pPr fontAlgn="auto">
              <a:lnSpc>
                <a:spcPct val="120000"/>
              </a:lnSpc>
              <a:spcAft>
                <a:spcPts val="0"/>
              </a:spcAft>
              <a:buFont typeface="Arial" pitchFamily="34" charset="0"/>
              <a:buNone/>
              <a:defRPr/>
            </a:pPr>
            <a:r>
              <a:rPr lang="fa-IR" smtClean="0"/>
              <a:t>موضوع تحقيق براي محقق بر اساس منابع متعدد مطرح ميشود که از جمله آن :</a:t>
            </a:r>
          </a:p>
          <a:p>
            <a:pPr fontAlgn="auto">
              <a:lnSpc>
                <a:spcPct val="120000"/>
              </a:lnSpc>
              <a:spcAft>
                <a:spcPts val="0"/>
              </a:spcAft>
              <a:buFont typeface="Arial" pitchFamily="34" charset="0"/>
              <a:buNone/>
              <a:defRPr/>
            </a:pPr>
            <a:r>
              <a:rPr lang="fa-IR" smtClean="0"/>
              <a:t>الف )کنجکاوي</a:t>
            </a:r>
          </a:p>
          <a:p>
            <a:pPr fontAlgn="auto">
              <a:lnSpc>
                <a:spcPct val="120000"/>
              </a:lnSpc>
              <a:spcAft>
                <a:spcPts val="0"/>
              </a:spcAft>
              <a:buFont typeface="Arial" pitchFamily="34" charset="0"/>
              <a:buNone/>
              <a:defRPr/>
            </a:pPr>
            <a:r>
              <a:rPr lang="fa-IR" smtClean="0"/>
              <a:t>ب)تجارب شخصي</a:t>
            </a:r>
          </a:p>
          <a:p>
            <a:pPr fontAlgn="auto">
              <a:lnSpc>
                <a:spcPct val="120000"/>
              </a:lnSpc>
              <a:spcAft>
                <a:spcPts val="0"/>
              </a:spcAft>
              <a:buFont typeface="Arial" pitchFamily="34" charset="0"/>
              <a:buNone/>
              <a:defRPr/>
            </a:pPr>
            <a:r>
              <a:rPr lang="fa-IR" smtClean="0"/>
              <a:t>ج)مطالعه آثار مکتوب</a:t>
            </a:r>
          </a:p>
          <a:p>
            <a:pPr fontAlgn="auto">
              <a:lnSpc>
                <a:spcPct val="120000"/>
              </a:lnSpc>
              <a:spcAft>
                <a:spcPts val="0"/>
              </a:spcAft>
              <a:buFont typeface="Arial" pitchFamily="34" charset="0"/>
              <a:buNone/>
              <a:defRPr/>
            </a:pPr>
            <a:r>
              <a:rPr lang="fa-IR" smtClean="0"/>
              <a:t>د ) منابع شفاهي </a:t>
            </a:r>
          </a:p>
          <a:p>
            <a:pPr fontAlgn="auto">
              <a:lnSpc>
                <a:spcPct val="120000"/>
              </a:lnSpc>
              <a:spcAft>
                <a:spcPts val="0"/>
              </a:spcAft>
              <a:buFont typeface="Arial" pitchFamily="34" charset="0"/>
              <a:buNone/>
              <a:defRPr/>
            </a:pPr>
            <a:r>
              <a:rPr lang="fa-IR" smtClean="0"/>
              <a:t>ه ) متقاضيان تحقيق</a:t>
            </a:r>
            <a:endParaRPr lang="en-US" smtClean="0"/>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ctrTitle"/>
          </p:nvPr>
        </p:nvSpPr>
        <p:spPr>
          <a:xfrm>
            <a:off x="827088" y="476250"/>
            <a:ext cx="7772400" cy="720725"/>
          </a:xfrm>
        </p:spPr>
        <p:txBody>
          <a:bodyPr/>
          <a:lstStyle/>
          <a:p>
            <a:r>
              <a:rPr lang="fa-IR" sz="5400" smtClean="0"/>
              <a:t>کنجکاوي</a:t>
            </a:r>
            <a:endParaRPr lang="en-US" sz="5400" smtClean="0"/>
          </a:p>
        </p:txBody>
      </p:sp>
      <p:sp>
        <p:nvSpPr>
          <p:cNvPr id="84995" name="Rectangle 3"/>
          <p:cNvSpPr>
            <a:spLocks noGrp="1" noChangeArrowheads="1"/>
          </p:cNvSpPr>
          <p:nvPr>
            <p:ph type="subTitle" idx="1"/>
          </p:nvPr>
        </p:nvSpPr>
        <p:spPr>
          <a:xfrm>
            <a:off x="468313" y="1628775"/>
            <a:ext cx="8280400" cy="4010025"/>
          </a:xfrm>
        </p:spPr>
        <p:txBody>
          <a:bodyPr rtlCol="0">
            <a:normAutofit/>
          </a:bodyPr>
          <a:lstStyle/>
          <a:p>
            <a:pPr fontAlgn="auto">
              <a:lnSpc>
                <a:spcPct val="120000"/>
              </a:lnSpc>
              <a:spcAft>
                <a:spcPts val="0"/>
              </a:spcAft>
              <a:buFont typeface="Arial" pitchFamily="34" charset="0"/>
              <a:buNone/>
              <a:defRPr/>
            </a:pPr>
            <a:r>
              <a:rPr lang="fa-IR" sz="3600" smtClean="0"/>
              <a:t>انسان به دليل برخورداري از قواي فکري و عقلي،همواره در انديشه و تفکر درباره جهان و زندگي  و مسا يل گونا گون آن است.بنابراين ،در مقابل شناخته ها و آگاهيهاي او ، ناشناخته ها و مجهولات قرار ميگيرد و به ذهن او خطور ميکند گاه طرح اين سوالها به شکل گيري راه حلهاي فرضي ،ذهني و تخيلي منجر ميگردد و مقدمه تشکيل نظريه را فراهم مي آورد.</a:t>
            </a:r>
            <a:endParaRPr lang="en-US" sz="3600" smtClean="0"/>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ctrTitle"/>
          </p:nvPr>
        </p:nvSpPr>
        <p:spPr>
          <a:xfrm>
            <a:off x="684213" y="404813"/>
            <a:ext cx="7772400" cy="755650"/>
          </a:xfrm>
        </p:spPr>
        <p:txBody>
          <a:bodyPr/>
          <a:lstStyle/>
          <a:p>
            <a:r>
              <a:rPr lang="fa-IR" smtClean="0"/>
              <a:t>تجارب شخصي</a:t>
            </a:r>
            <a:endParaRPr lang="en-US" smtClean="0"/>
          </a:p>
        </p:txBody>
      </p:sp>
      <p:sp>
        <p:nvSpPr>
          <p:cNvPr id="86019" name="Rectangle 3"/>
          <p:cNvSpPr>
            <a:spLocks noGrp="1" noChangeArrowheads="1"/>
          </p:cNvSpPr>
          <p:nvPr>
            <p:ph type="subTitle" idx="1"/>
          </p:nvPr>
        </p:nvSpPr>
        <p:spPr>
          <a:xfrm>
            <a:off x="539750" y="1196975"/>
            <a:ext cx="8135938" cy="5040313"/>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fontAlgn="auto">
              <a:lnSpc>
                <a:spcPct val="115000"/>
              </a:lnSpc>
              <a:spcAft>
                <a:spcPts val="0"/>
              </a:spcAft>
              <a:buFont typeface="Arial" pitchFamily="34" charset="0"/>
              <a:buNone/>
              <a:defRPr/>
            </a:pPr>
            <a:r>
              <a:rPr lang="fa-IR" sz="4000" smtClean="0"/>
              <a:t>انسان دائما با محيط خارج ارتباط و کنش و واکنش داردو از آن تاثير ميگيرد يا در آن تاثير مي گذارد. اين واکنشهاي شخصي ممکن است در طرح مساله تحقيق موثر باشد.</a:t>
            </a:r>
            <a:endParaRPr lang="en-US" sz="4000" smtClean="0"/>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ctrTitle"/>
          </p:nvPr>
        </p:nvSpPr>
        <p:spPr>
          <a:xfrm>
            <a:off x="684213" y="549275"/>
            <a:ext cx="7772400" cy="900113"/>
          </a:xfrm>
        </p:spPr>
        <p:txBody>
          <a:bodyPr/>
          <a:lstStyle/>
          <a:p>
            <a:r>
              <a:rPr lang="fa-IR" sz="5400" smtClean="0"/>
              <a:t>مطالعه آثار مکتوب</a:t>
            </a:r>
            <a:endParaRPr lang="en-US" sz="5400" smtClean="0"/>
          </a:p>
        </p:txBody>
      </p:sp>
      <p:sp>
        <p:nvSpPr>
          <p:cNvPr id="87043" name="Rectangle 3"/>
          <p:cNvSpPr>
            <a:spLocks noGrp="1" noChangeArrowheads="1"/>
          </p:cNvSpPr>
          <p:nvPr>
            <p:ph type="subTitle" idx="1"/>
          </p:nvPr>
        </p:nvSpPr>
        <p:spPr>
          <a:xfrm>
            <a:off x="755650" y="1125538"/>
            <a:ext cx="7704138" cy="5040312"/>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fontAlgn="auto">
              <a:lnSpc>
                <a:spcPct val="120000"/>
              </a:lnSpc>
              <a:spcAft>
                <a:spcPts val="0"/>
              </a:spcAft>
              <a:buFont typeface="Arial" pitchFamily="34" charset="0"/>
              <a:buNone/>
              <a:defRPr/>
            </a:pPr>
            <a:r>
              <a:rPr lang="fa-IR" smtClean="0"/>
              <a:t>مطالعه امکان آشنايي با نظريه ها و تجارب ديگران و حاصل کاوشها و شناختهاي ديگر دانشمندان و صاحبان آثار را فراهم مي کند.در واقع مطالعه راهي است براي ورود به مخزن معلومات و قلمرو معرفتي و شناختي نوع بشر در تمام زمينه ها يا زمينه اي خاص</a:t>
            </a:r>
            <a:endParaRPr lang="en-US" smtClean="0"/>
          </a:p>
        </p:txBody>
      </p:sp>
    </p:spTree>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ctrTitle"/>
          </p:nvPr>
        </p:nvSpPr>
        <p:spPr>
          <a:xfrm>
            <a:off x="827088" y="765175"/>
            <a:ext cx="7772400" cy="841375"/>
          </a:xfrm>
        </p:spPr>
        <p:txBody>
          <a:bodyPr/>
          <a:lstStyle/>
          <a:p>
            <a:r>
              <a:rPr lang="fa-IR" sz="5400" smtClean="0"/>
              <a:t>منابع شفاهي</a:t>
            </a:r>
            <a:endParaRPr lang="en-US" sz="5400" smtClean="0"/>
          </a:p>
        </p:txBody>
      </p:sp>
      <p:sp>
        <p:nvSpPr>
          <p:cNvPr id="88067" name="Rectangle 3"/>
          <p:cNvSpPr>
            <a:spLocks noGrp="1" noChangeArrowheads="1"/>
          </p:cNvSpPr>
          <p:nvPr>
            <p:ph type="subTitle" idx="1"/>
          </p:nvPr>
        </p:nvSpPr>
        <p:spPr>
          <a:xfrm>
            <a:off x="395288" y="1412875"/>
            <a:ext cx="8208962" cy="4608513"/>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fontAlgn="auto">
              <a:lnSpc>
                <a:spcPct val="115000"/>
              </a:lnSpc>
              <a:spcAft>
                <a:spcPts val="0"/>
              </a:spcAft>
              <a:buFont typeface="Arial" pitchFamily="34" charset="0"/>
              <a:buNone/>
              <a:defRPr/>
            </a:pPr>
            <a:r>
              <a:rPr lang="fa-IR" smtClean="0"/>
              <a:t>گفت و شنود با افراد مختلف نيز باعث افزايش آگاهي و معلومات و در عين حال افزايش مجهولات انسان ميشود. </a:t>
            </a:r>
          </a:p>
          <a:p>
            <a:pPr fontAlgn="auto">
              <a:lnSpc>
                <a:spcPct val="115000"/>
              </a:lnSpc>
              <a:spcAft>
                <a:spcPts val="0"/>
              </a:spcAft>
              <a:buFont typeface="Arial" pitchFamily="34" charset="0"/>
              <a:buNone/>
              <a:defRPr/>
            </a:pPr>
            <a:r>
              <a:rPr lang="fa-IR" smtClean="0"/>
              <a:t>سخنرانيها ، گفتگوها ، نشستها ، مناظره ها ، ميزگرد ها و ... منابع شفاهي را تشکيل ميدهند.</a:t>
            </a:r>
            <a:endParaRPr lang="en-US"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250825" y="1125538"/>
            <a:ext cx="8642350" cy="1295400"/>
          </a:xfrm>
        </p:spPr>
        <p:txBody>
          <a:bodyPr/>
          <a:lstStyle/>
          <a:p>
            <a:r>
              <a:rPr lang="fa-IR" smtClean="0"/>
              <a:t>ديدگاه تجربه گرايي و پوزيتويسم</a:t>
            </a:r>
            <a:endParaRPr lang="en-US" smtClean="0"/>
          </a:p>
        </p:txBody>
      </p:sp>
      <p:sp>
        <p:nvSpPr>
          <p:cNvPr id="15363" name="Rectangle 3"/>
          <p:cNvSpPr>
            <a:spLocks noGrp="1" noChangeArrowheads="1"/>
          </p:cNvSpPr>
          <p:nvPr>
            <p:ph type="subTitle" idx="1"/>
          </p:nvPr>
        </p:nvSpPr>
        <p:spPr>
          <a:xfrm>
            <a:off x="1371600" y="3068638"/>
            <a:ext cx="6400800" cy="2570162"/>
          </a:xfrm>
        </p:spPr>
        <p:txBody>
          <a:bodyPr rtlCol="0">
            <a:normAutofit/>
          </a:bodyPr>
          <a:lstStyle/>
          <a:p>
            <a:pPr fontAlgn="auto">
              <a:spcAft>
                <a:spcPts val="0"/>
              </a:spcAft>
              <a:buFont typeface="Arial" pitchFamily="34" charset="0"/>
              <a:buNone/>
              <a:defRPr/>
            </a:pPr>
            <a:r>
              <a:rPr lang="fa-IR" smtClean="0">
                <a:cs typeface="Titr" pitchFamily="2" charset="-78"/>
              </a:rPr>
              <a:t>باني اين طرز فکر فرانسيس بيکن است. اين مکتب وسيله شناخت را حواس انسان ميداند و معتقد است شناختي اعتبار دارد که به وسيله يکي از حواس قابل درک باشد.</a:t>
            </a:r>
            <a:endParaRPr lang="en-US" smtClean="0">
              <a:cs typeface="Titr" pitchFamily="2" charset="-78"/>
            </a:endParaRPr>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ctrTitle"/>
          </p:nvPr>
        </p:nvSpPr>
        <p:spPr>
          <a:xfrm>
            <a:off x="684213" y="1052513"/>
            <a:ext cx="7772400" cy="900112"/>
          </a:xfrm>
        </p:spPr>
        <p:txBody>
          <a:bodyPr/>
          <a:lstStyle/>
          <a:p>
            <a:r>
              <a:rPr lang="fa-IR" smtClean="0"/>
              <a:t>متقاضيان تحقيق</a:t>
            </a:r>
            <a:endParaRPr lang="en-US" smtClean="0"/>
          </a:p>
        </p:txBody>
      </p:sp>
      <p:sp>
        <p:nvSpPr>
          <p:cNvPr id="89091" name="Rectangle 3"/>
          <p:cNvSpPr>
            <a:spLocks noGrp="1" noChangeArrowheads="1"/>
          </p:cNvSpPr>
          <p:nvPr>
            <p:ph type="subTitle" idx="1"/>
          </p:nvPr>
        </p:nvSpPr>
        <p:spPr>
          <a:xfrm>
            <a:off x="684213" y="1628775"/>
            <a:ext cx="7632700" cy="4010025"/>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fontAlgn="auto">
              <a:lnSpc>
                <a:spcPct val="120000"/>
              </a:lnSpc>
              <a:spcAft>
                <a:spcPts val="0"/>
              </a:spcAft>
              <a:buFont typeface="Arial" pitchFamily="34" charset="0"/>
              <a:buNone/>
              <a:defRPr/>
            </a:pPr>
            <a:r>
              <a:rPr lang="fa-IR" sz="3600" smtClean="0"/>
              <a:t>معمولاً کساني هستند که به مشکلي برخورد نموده در جستجوي چاره اي  براي حل آنند و براي اين کار از پژوهشگران کمک ميگيرند. </a:t>
            </a:r>
            <a:endParaRPr lang="en-US" sz="3600" smtClean="0"/>
          </a:p>
        </p:txBody>
      </p:sp>
    </p:spTree>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ctrTitle"/>
          </p:nvPr>
        </p:nvSpPr>
        <p:spPr>
          <a:xfrm>
            <a:off x="684213" y="404813"/>
            <a:ext cx="7772400" cy="1016000"/>
          </a:xfrm>
        </p:spPr>
        <p:txBody>
          <a:bodyPr/>
          <a:lstStyle/>
          <a:p>
            <a:r>
              <a:rPr lang="fa-IR" sz="5400" smtClean="0"/>
              <a:t>انتخاب و تعيين حدود مساله تحقيق </a:t>
            </a:r>
            <a:endParaRPr lang="en-US" sz="5400" smtClean="0"/>
          </a:p>
        </p:txBody>
      </p:sp>
      <p:sp>
        <p:nvSpPr>
          <p:cNvPr id="90115" name="Rectangle 3"/>
          <p:cNvSpPr>
            <a:spLocks noGrp="1" noChangeArrowheads="1"/>
          </p:cNvSpPr>
          <p:nvPr>
            <p:ph type="subTitle" idx="1"/>
          </p:nvPr>
        </p:nvSpPr>
        <p:spPr>
          <a:xfrm>
            <a:off x="827088" y="1628775"/>
            <a:ext cx="7553325" cy="4608513"/>
          </a:xfrm>
        </p:spPr>
        <p:txBody>
          <a:bodyPr rtlCol="0">
            <a:normAutofit/>
          </a:bodyPr>
          <a:lstStyle/>
          <a:p>
            <a:pPr algn="r" fontAlgn="auto">
              <a:spcAft>
                <a:spcPts val="0"/>
              </a:spcAft>
              <a:buFont typeface="Arial" pitchFamily="34" charset="0"/>
              <a:buNone/>
              <a:defRPr/>
            </a:pPr>
            <a:endParaRPr lang="fa-IR" smtClean="0"/>
          </a:p>
          <a:p>
            <a:pPr fontAlgn="auto">
              <a:lnSpc>
                <a:spcPct val="120000"/>
              </a:lnSpc>
              <a:spcAft>
                <a:spcPts val="0"/>
              </a:spcAft>
              <a:buFont typeface="Arial" pitchFamily="34" charset="0"/>
              <a:buNone/>
              <a:defRPr/>
            </a:pPr>
            <a:r>
              <a:rPr lang="fa-IR" sz="3600" smtClean="0"/>
              <a:t>با توجه به منابع ايجاد مساله و موضوعات تحقيقاتي، محقق بر اساس علاقه و شوق شخصي و نيز احساس نيازي که خودش يا جامعه به حل مساله اي و کشف مجهولي دارد ،ميتواند يکي از آنها را انتخاب نمايد.</a:t>
            </a:r>
            <a:endParaRPr lang="en-US" sz="3600" smtClean="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subTitle" idx="1"/>
          </p:nvPr>
        </p:nvSpPr>
        <p:spPr>
          <a:xfrm>
            <a:off x="468313" y="404813"/>
            <a:ext cx="8280400" cy="5976937"/>
          </a:xfrm>
        </p:spPr>
        <p:txBody>
          <a:bodyPr rtlCol="0">
            <a:normAutofit/>
          </a:bodyPr>
          <a:lstStyle/>
          <a:p>
            <a:pPr algn="r" fontAlgn="auto">
              <a:spcAft>
                <a:spcPts val="0"/>
              </a:spcAft>
              <a:buFont typeface="Arial" pitchFamily="34" charset="0"/>
              <a:buNone/>
              <a:defRPr/>
            </a:pPr>
            <a:r>
              <a:rPr lang="fa-IR" smtClean="0"/>
              <a:t>تحقيق خوب داراي ويژگيهاي زير است :</a:t>
            </a:r>
          </a:p>
          <a:p>
            <a:pPr algn="r" fontAlgn="auto">
              <a:spcAft>
                <a:spcPts val="0"/>
              </a:spcAft>
              <a:buFont typeface="Arial" pitchFamily="34" charset="0"/>
              <a:buNone/>
              <a:defRPr/>
            </a:pPr>
            <a:r>
              <a:rPr lang="fa-IR" smtClean="0"/>
              <a:t>-ادراکي بودن : يعني قابل درک باشد</a:t>
            </a:r>
          </a:p>
          <a:p>
            <a:pPr algn="r" fontAlgn="auto">
              <a:spcAft>
                <a:spcPts val="0"/>
              </a:spcAft>
              <a:buFont typeface="Arial" pitchFamily="34" charset="0"/>
              <a:buNone/>
              <a:defRPr/>
            </a:pPr>
            <a:r>
              <a:rPr lang="fa-IR" smtClean="0"/>
              <a:t>-بسيط بودن : تک باشد و حالت ترکيبي نداشته باشد</a:t>
            </a:r>
          </a:p>
          <a:p>
            <a:pPr algn="r" fontAlgn="auto">
              <a:spcAft>
                <a:spcPts val="0"/>
              </a:spcAft>
              <a:buFont typeface="Arial" pitchFamily="34" charset="0"/>
              <a:buNone/>
              <a:defRPr/>
            </a:pPr>
            <a:r>
              <a:rPr lang="fa-IR" smtClean="0"/>
              <a:t>-ميکرو بودن : در حد توان محقق باشد</a:t>
            </a:r>
          </a:p>
          <a:p>
            <a:pPr algn="r" fontAlgn="auto">
              <a:spcAft>
                <a:spcPts val="0"/>
              </a:spcAft>
              <a:buFontTx/>
              <a:buNone/>
              <a:defRPr/>
            </a:pPr>
            <a:r>
              <a:rPr lang="fa-IR" smtClean="0"/>
              <a:t>- نو بودن</a:t>
            </a:r>
          </a:p>
          <a:p>
            <a:pPr algn="r" fontAlgn="auto">
              <a:spcAft>
                <a:spcPts val="0"/>
              </a:spcAft>
              <a:buFontTx/>
              <a:buNone/>
              <a:defRPr/>
            </a:pPr>
            <a:r>
              <a:rPr lang="fa-IR" smtClean="0"/>
              <a:t>-مرتبط با رشته تخصصي محقق بودن</a:t>
            </a:r>
          </a:p>
          <a:p>
            <a:pPr algn="r" fontAlgn="auto">
              <a:spcAft>
                <a:spcPts val="0"/>
              </a:spcAft>
              <a:buFontTx/>
              <a:buNone/>
              <a:defRPr/>
            </a:pPr>
            <a:r>
              <a:rPr lang="fa-IR" smtClean="0"/>
              <a:t>-شفاف بودن : ابهام نداشته باشد</a:t>
            </a:r>
          </a:p>
          <a:p>
            <a:pPr algn="r" fontAlgn="auto">
              <a:spcAft>
                <a:spcPts val="0"/>
              </a:spcAft>
              <a:buFontTx/>
              <a:buNone/>
              <a:defRPr/>
            </a:pPr>
            <a:endParaRPr lang="fa-IR" smtClean="0"/>
          </a:p>
          <a:p>
            <a:pPr algn="r" fontAlgn="auto">
              <a:spcAft>
                <a:spcPts val="0"/>
              </a:spcAft>
              <a:buFontTx/>
              <a:buNone/>
              <a:defRPr/>
            </a:pPr>
            <a:endParaRPr lang="fa-IR" smtClean="0"/>
          </a:p>
          <a:p>
            <a:pPr algn="r" fontAlgn="auto">
              <a:spcAft>
                <a:spcPts val="0"/>
              </a:spcAft>
              <a:buFontTx/>
              <a:buNone/>
              <a:defRPr/>
            </a:pPr>
            <a:endParaRPr lang="en-US" smtClean="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subTitle" idx="1"/>
          </p:nvPr>
        </p:nvSpPr>
        <p:spPr>
          <a:xfrm>
            <a:off x="468313" y="692150"/>
            <a:ext cx="8135937" cy="5689600"/>
          </a:xfrm>
        </p:spPr>
        <p:txBody>
          <a:bodyPr rtlCol="0">
            <a:normAutofit/>
          </a:bodyPr>
          <a:lstStyle/>
          <a:p>
            <a:pPr algn="r" fontAlgn="auto">
              <a:lnSpc>
                <a:spcPct val="90000"/>
              </a:lnSpc>
              <a:spcAft>
                <a:spcPts val="0"/>
              </a:spcAft>
              <a:buFont typeface="Arial" pitchFamily="34" charset="0"/>
              <a:buNone/>
              <a:defRPr/>
            </a:pPr>
            <a:r>
              <a:rPr lang="fa-IR" smtClean="0"/>
              <a:t>پس از آنکه محقق مساله را انتخاب کرد ، بايد به وارسي ابعاد آن بپردازد و پس از تعيين ماهيت و مقياس ،مرزها و قلمرو آن را مشخص کند.</a:t>
            </a:r>
          </a:p>
          <a:p>
            <a:pPr algn="r" fontAlgn="auto">
              <a:lnSpc>
                <a:spcPct val="90000"/>
              </a:lnSpc>
              <a:spcAft>
                <a:spcPts val="0"/>
              </a:spcAft>
              <a:buFont typeface="Arial" pitchFamily="34" charset="0"/>
              <a:buNone/>
              <a:defRPr/>
            </a:pPr>
            <a:r>
              <a:rPr lang="fa-IR" smtClean="0"/>
              <a:t>براي تعيين حدود مساله بايد :</a:t>
            </a:r>
          </a:p>
          <a:p>
            <a:pPr algn="r" fontAlgn="auto">
              <a:lnSpc>
                <a:spcPct val="90000"/>
              </a:lnSpc>
              <a:spcAft>
                <a:spcPts val="0"/>
              </a:spcAft>
              <a:buFont typeface="Arial" pitchFamily="34" charset="0"/>
              <a:buNone/>
              <a:defRPr/>
            </a:pPr>
            <a:r>
              <a:rPr lang="fa-IR" smtClean="0"/>
              <a:t>اولاً : وضعيت عمومي و سپس وضعيت خاص مساله مشخص شود</a:t>
            </a:r>
          </a:p>
          <a:p>
            <a:pPr algn="r" fontAlgn="auto">
              <a:lnSpc>
                <a:spcPct val="90000"/>
              </a:lnSpc>
              <a:spcAft>
                <a:spcPts val="0"/>
              </a:spcAft>
              <a:buFont typeface="Arial" pitchFamily="34" charset="0"/>
              <a:buNone/>
              <a:defRPr/>
            </a:pPr>
            <a:r>
              <a:rPr lang="fa-IR" smtClean="0"/>
              <a:t>ثانياً : زمينه اي که مساله در آن قرار دارد معرفي شود</a:t>
            </a:r>
          </a:p>
          <a:p>
            <a:pPr algn="r" fontAlgn="auto">
              <a:lnSpc>
                <a:spcPct val="90000"/>
              </a:lnSpc>
              <a:spcAft>
                <a:spcPts val="0"/>
              </a:spcAft>
              <a:buFont typeface="Arial" pitchFamily="34" charset="0"/>
              <a:buNone/>
              <a:defRPr/>
            </a:pPr>
            <a:r>
              <a:rPr lang="fa-IR" smtClean="0"/>
              <a:t>ثالثاً : حدود زماني و مکاني و تشکيلاتي آن بخوبي مشخص گردد</a:t>
            </a:r>
          </a:p>
          <a:p>
            <a:pPr algn="r" fontAlgn="auto">
              <a:lnSpc>
                <a:spcPct val="90000"/>
              </a:lnSpc>
              <a:spcAft>
                <a:spcPts val="0"/>
              </a:spcAft>
              <a:buFont typeface="Arial" pitchFamily="34" charset="0"/>
              <a:buNone/>
              <a:defRPr/>
            </a:pPr>
            <a:r>
              <a:rPr lang="fa-IR" smtClean="0"/>
              <a:t>رابعاً : مسائل جانبي و احتمالي که ممکن است موجب تداخل شوند شناسايي و مرز آنها با مساله تحقيق تعيين شود .</a:t>
            </a:r>
            <a:endParaRPr lang="en-US" smtClean="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ctrTitle"/>
          </p:nvPr>
        </p:nvSpPr>
        <p:spPr>
          <a:xfrm>
            <a:off x="684213" y="44450"/>
            <a:ext cx="7772400" cy="647700"/>
          </a:xfrm>
        </p:spPr>
        <p:txBody>
          <a:bodyPr/>
          <a:lstStyle/>
          <a:p>
            <a:r>
              <a:rPr lang="fa-IR" sz="3600" smtClean="0"/>
              <a:t>مطالعه ادبيات و سوابق مساله تحقيق</a:t>
            </a:r>
            <a:endParaRPr lang="en-US" sz="3600" smtClean="0"/>
          </a:p>
        </p:txBody>
      </p:sp>
      <p:sp>
        <p:nvSpPr>
          <p:cNvPr id="93187" name="Rectangle 3"/>
          <p:cNvSpPr>
            <a:spLocks noGrp="1" noChangeArrowheads="1"/>
          </p:cNvSpPr>
          <p:nvPr>
            <p:ph type="subTitle" idx="1"/>
          </p:nvPr>
        </p:nvSpPr>
        <p:spPr>
          <a:xfrm>
            <a:off x="250825" y="908050"/>
            <a:ext cx="8569325" cy="5472113"/>
          </a:xfrm>
        </p:spPr>
        <p:txBody>
          <a:bodyPr rtlCol="0">
            <a:normAutofit/>
          </a:bodyPr>
          <a:lstStyle/>
          <a:p>
            <a:pPr algn="r" fontAlgn="auto">
              <a:lnSpc>
                <a:spcPct val="80000"/>
              </a:lnSpc>
              <a:spcAft>
                <a:spcPts val="0"/>
              </a:spcAft>
              <a:buFont typeface="Arial" pitchFamily="34" charset="0"/>
              <a:buNone/>
              <a:defRPr/>
            </a:pPr>
            <a:r>
              <a:rPr lang="fa-IR" sz="2800" smtClean="0"/>
              <a:t>به طور کلي مطالعه ادبيات نظري و سوابق پژوهشي مرتبط با مساله براي محقق داراي فوايد زير است :</a:t>
            </a:r>
          </a:p>
          <a:p>
            <a:pPr algn="r" fontAlgn="auto">
              <a:lnSpc>
                <a:spcPct val="80000"/>
              </a:lnSpc>
              <a:spcAft>
                <a:spcPts val="0"/>
              </a:spcAft>
              <a:buFont typeface="Arial" pitchFamily="34" charset="0"/>
              <a:buNone/>
              <a:defRPr/>
            </a:pPr>
            <a:r>
              <a:rPr lang="fa-IR" sz="2800" smtClean="0"/>
              <a:t>-به اين ترتيب نسبت به موضوع اشراف زيادتري پيدا ميکند و بر اطلاعات وي در زمينه موضوع افزوده ميشود.</a:t>
            </a:r>
          </a:p>
          <a:p>
            <a:pPr algn="r" fontAlgn="auto">
              <a:lnSpc>
                <a:spcPct val="80000"/>
              </a:lnSpc>
              <a:spcAft>
                <a:spcPts val="0"/>
              </a:spcAft>
              <a:buFont typeface="Arial" pitchFamily="34" charset="0"/>
              <a:buNone/>
              <a:defRPr/>
            </a:pPr>
            <a:r>
              <a:rPr lang="fa-IR" sz="2800" smtClean="0"/>
              <a:t>-بر اساس آگاهي از معلومات به دست آمده اقدام به دوباره کاري و تکرار نخواهد شد .</a:t>
            </a:r>
          </a:p>
          <a:p>
            <a:pPr algn="r" fontAlgn="auto">
              <a:lnSpc>
                <a:spcPct val="80000"/>
              </a:lnSpc>
              <a:spcAft>
                <a:spcPts val="0"/>
              </a:spcAft>
              <a:buFont typeface="Arial" pitchFamily="34" charset="0"/>
              <a:buNone/>
              <a:defRPr/>
            </a:pPr>
            <a:r>
              <a:rPr lang="fa-IR" sz="2800" smtClean="0"/>
              <a:t>-از روش کار ديگران آگاهي خواهد يافت</a:t>
            </a:r>
          </a:p>
          <a:p>
            <a:pPr algn="r" fontAlgn="auto">
              <a:lnSpc>
                <a:spcPct val="80000"/>
              </a:lnSpc>
              <a:spcAft>
                <a:spcPts val="0"/>
              </a:spcAft>
              <a:buFont typeface="Arial" pitchFamily="34" charset="0"/>
              <a:buNone/>
              <a:defRPr/>
            </a:pPr>
            <a:r>
              <a:rPr lang="fa-IR" sz="2800" smtClean="0"/>
              <a:t>-به محقق کمک خواهد نمود تا با استفاده از آنها و نيز تصوراتي که از واقعيت در ذهن او شکل ميگيرد ،ساده تر بتواند فرضيه هاي تحقيق خود را تدوين نمايد </a:t>
            </a:r>
          </a:p>
          <a:p>
            <a:pPr algn="r" fontAlgn="auto">
              <a:lnSpc>
                <a:spcPct val="80000"/>
              </a:lnSpc>
              <a:spcAft>
                <a:spcPts val="0"/>
              </a:spcAft>
              <a:buFont typeface="Arial" pitchFamily="34" charset="0"/>
              <a:buNone/>
              <a:defRPr/>
            </a:pPr>
            <a:r>
              <a:rPr lang="fa-IR" sz="2800" smtClean="0"/>
              <a:t>-به محقق کمک خواهد کرد تا متغيرهاي مورد نظر را بهتر شناساي کند</a:t>
            </a:r>
          </a:p>
          <a:p>
            <a:pPr algn="r" fontAlgn="auto">
              <a:lnSpc>
                <a:spcPct val="80000"/>
              </a:lnSpc>
              <a:spcAft>
                <a:spcPts val="0"/>
              </a:spcAft>
              <a:buFont typeface="Arial" pitchFamily="34" charset="0"/>
              <a:buNone/>
              <a:defRPr/>
            </a:pPr>
            <a:r>
              <a:rPr lang="fa-IR" sz="2800" smtClean="0"/>
              <a:t>-تکيه گاه محکمي براي استدلال منطقي در مرحله بررسي و ارزيابي فرضيه ها و استنتاج بويژه در تحقيقات توصيفي-تحليلي پيدا کند.</a:t>
            </a:r>
            <a:endParaRPr lang="en-US" sz="2800" smtClean="0"/>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ctrTitle"/>
          </p:nvPr>
        </p:nvSpPr>
        <p:spPr>
          <a:xfrm>
            <a:off x="1042988" y="260350"/>
            <a:ext cx="7772400" cy="971550"/>
          </a:xfrm>
        </p:spPr>
        <p:txBody>
          <a:bodyPr/>
          <a:lstStyle/>
          <a:p>
            <a:pPr algn="r"/>
            <a:r>
              <a:rPr lang="fa-IR" sz="3600" smtClean="0"/>
              <a:t>روش دستيابي به سوابق و ادبيات مساله:</a:t>
            </a:r>
            <a:endParaRPr lang="en-US" sz="3600" smtClean="0"/>
          </a:p>
        </p:txBody>
      </p:sp>
      <p:sp>
        <p:nvSpPr>
          <p:cNvPr id="94211" name="Rectangle 3"/>
          <p:cNvSpPr>
            <a:spLocks noGrp="1" noChangeArrowheads="1"/>
          </p:cNvSpPr>
          <p:nvPr>
            <p:ph type="subTitle" idx="1"/>
          </p:nvPr>
        </p:nvSpPr>
        <p:spPr>
          <a:xfrm>
            <a:off x="684213" y="1196975"/>
            <a:ext cx="7920037" cy="4968875"/>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الف) روش دستيابي به منابع و فهرست برداري از آنها</a:t>
            </a:r>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ب )مطالعه و فيش برداري</a:t>
            </a:r>
            <a:endParaRPr lang="en-US" smtClean="0"/>
          </a:p>
        </p:txBody>
      </p:sp>
    </p:spTree>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ctrTitle"/>
          </p:nvPr>
        </p:nvSpPr>
        <p:spPr>
          <a:xfrm>
            <a:off x="684213" y="333375"/>
            <a:ext cx="7772400" cy="863600"/>
          </a:xfrm>
        </p:spPr>
        <p:txBody>
          <a:bodyPr/>
          <a:lstStyle/>
          <a:p>
            <a:r>
              <a:rPr lang="fa-IR" sz="3600" smtClean="0"/>
              <a:t>روش دستيابي به منابع و فهرست برداري از آنها</a:t>
            </a:r>
            <a:endParaRPr lang="en-US" sz="3600" smtClean="0"/>
          </a:p>
        </p:txBody>
      </p:sp>
      <p:sp>
        <p:nvSpPr>
          <p:cNvPr id="95235" name="Rectangle 3"/>
          <p:cNvSpPr>
            <a:spLocks noGrp="1" noChangeArrowheads="1"/>
          </p:cNvSpPr>
          <p:nvPr>
            <p:ph type="subTitle" idx="1"/>
          </p:nvPr>
        </p:nvSpPr>
        <p:spPr>
          <a:xfrm>
            <a:off x="611188" y="1268413"/>
            <a:ext cx="7848600" cy="5113337"/>
          </a:xfrm>
        </p:spPr>
        <p:txBody>
          <a:bodyPr rtlCol="0">
            <a:normAutofit/>
          </a:bodyPr>
          <a:lstStyle/>
          <a:p>
            <a:pPr algn="r" fontAlgn="auto">
              <a:lnSpc>
                <a:spcPct val="90000"/>
              </a:lnSpc>
              <a:spcAft>
                <a:spcPts val="0"/>
              </a:spcAft>
              <a:buFont typeface="Arial" pitchFamily="34" charset="0"/>
              <a:buNone/>
              <a:defRPr/>
            </a:pPr>
            <a:r>
              <a:rPr lang="fa-IR" sz="2800" smtClean="0"/>
              <a:t>-استفاده از کتابشناسيها</a:t>
            </a:r>
          </a:p>
          <a:p>
            <a:pPr algn="r" fontAlgn="auto">
              <a:lnSpc>
                <a:spcPct val="90000"/>
              </a:lnSpc>
              <a:spcAft>
                <a:spcPts val="0"/>
              </a:spcAft>
              <a:buFont typeface="Arial" pitchFamily="34" charset="0"/>
              <a:buNone/>
              <a:defRPr/>
            </a:pPr>
            <a:r>
              <a:rPr lang="fa-IR" sz="2800" smtClean="0"/>
              <a:t>-استفاده از فهرست مقالات</a:t>
            </a:r>
          </a:p>
          <a:p>
            <a:pPr algn="r" fontAlgn="auto">
              <a:lnSpc>
                <a:spcPct val="90000"/>
              </a:lnSpc>
              <a:spcAft>
                <a:spcPts val="0"/>
              </a:spcAft>
              <a:buFont typeface="Arial" pitchFamily="34" charset="0"/>
              <a:buNone/>
              <a:defRPr/>
            </a:pPr>
            <a:r>
              <a:rPr lang="fa-IR" sz="2800" smtClean="0"/>
              <a:t>-استفاده از نمايه ها </a:t>
            </a:r>
          </a:p>
          <a:p>
            <a:pPr algn="r" fontAlgn="auto">
              <a:lnSpc>
                <a:spcPct val="90000"/>
              </a:lnSpc>
              <a:spcAft>
                <a:spcPts val="0"/>
              </a:spcAft>
              <a:buFont typeface="Arial" pitchFamily="34" charset="0"/>
              <a:buNone/>
              <a:defRPr/>
            </a:pPr>
            <a:r>
              <a:rPr lang="fa-IR" sz="2800" smtClean="0"/>
              <a:t>-استفاده از کتابخانه</a:t>
            </a:r>
          </a:p>
          <a:p>
            <a:pPr algn="r" fontAlgn="auto">
              <a:lnSpc>
                <a:spcPct val="90000"/>
              </a:lnSpc>
              <a:spcAft>
                <a:spcPts val="0"/>
              </a:spcAft>
              <a:buFont typeface="Arial" pitchFamily="34" charset="0"/>
              <a:buNone/>
              <a:defRPr/>
            </a:pPr>
            <a:r>
              <a:rPr lang="fa-IR" sz="2800" smtClean="0"/>
              <a:t>-استفاده از فهرست تحقيقات</a:t>
            </a:r>
          </a:p>
          <a:p>
            <a:pPr algn="r" fontAlgn="auto">
              <a:lnSpc>
                <a:spcPct val="90000"/>
              </a:lnSpc>
              <a:spcAft>
                <a:spcPts val="0"/>
              </a:spcAft>
              <a:buFont typeface="Arial" pitchFamily="34" charset="0"/>
              <a:buNone/>
              <a:defRPr/>
            </a:pPr>
            <a:r>
              <a:rPr lang="fa-IR" sz="2800" smtClean="0"/>
              <a:t>-استفاده از چکيده ها </a:t>
            </a:r>
          </a:p>
          <a:p>
            <a:pPr algn="r" fontAlgn="auto">
              <a:lnSpc>
                <a:spcPct val="90000"/>
              </a:lnSpc>
              <a:spcAft>
                <a:spcPts val="0"/>
              </a:spcAft>
              <a:buFont typeface="Arial" pitchFamily="34" charset="0"/>
              <a:buNone/>
              <a:defRPr/>
            </a:pPr>
            <a:r>
              <a:rPr lang="fa-IR" sz="2800" smtClean="0"/>
              <a:t>-استفاده از مجموعه مقالات</a:t>
            </a:r>
          </a:p>
          <a:p>
            <a:pPr algn="r" fontAlgn="auto">
              <a:lnSpc>
                <a:spcPct val="90000"/>
              </a:lnSpc>
              <a:spcAft>
                <a:spcPts val="0"/>
              </a:spcAft>
              <a:buFont typeface="Arial" pitchFamily="34" charset="0"/>
              <a:buNone/>
              <a:defRPr/>
            </a:pPr>
            <a:r>
              <a:rPr lang="fa-IR" sz="2800" smtClean="0"/>
              <a:t>-استفاده از روش مصاحبه</a:t>
            </a:r>
          </a:p>
          <a:p>
            <a:pPr algn="r" fontAlgn="auto">
              <a:lnSpc>
                <a:spcPct val="90000"/>
              </a:lnSpc>
              <a:spcAft>
                <a:spcPts val="0"/>
              </a:spcAft>
              <a:buFont typeface="Arial" pitchFamily="34" charset="0"/>
              <a:buNone/>
              <a:defRPr/>
            </a:pPr>
            <a:r>
              <a:rPr lang="fa-IR" sz="2800" smtClean="0"/>
              <a:t>-استفاده از آرشيو ها</a:t>
            </a:r>
          </a:p>
          <a:p>
            <a:pPr algn="r" fontAlgn="auto">
              <a:lnSpc>
                <a:spcPct val="90000"/>
              </a:lnSpc>
              <a:spcAft>
                <a:spcPts val="0"/>
              </a:spcAft>
              <a:buFont typeface="Arial" pitchFamily="34" charset="0"/>
              <a:buNone/>
              <a:defRPr/>
            </a:pPr>
            <a:r>
              <a:rPr lang="fa-IR" sz="2800" smtClean="0"/>
              <a:t>-استفاده از سيستمهاي اطلاع رساني رايانه اي</a:t>
            </a:r>
            <a:endParaRPr lang="en-US" sz="2800" smtClean="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ctrTitle"/>
          </p:nvPr>
        </p:nvSpPr>
        <p:spPr>
          <a:xfrm>
            <a:off x="1258888" y="692150"/>
            <a:ext cx="6900862" cy="731838"/>
          </a:xfrm>
        </p:spPr>
        <p:txBody>
          <a:bodyPr/>
          <a:lstStyle/>
          <a:p>
            <a:pPr algn="r"/>
            <a:r>
              <a:rPr lang="fa-IR" sz="4000" smtClean="0"/>
              <a:t>استفاده از کتابشناسيها :</a:t>
            </a:r>
            <a:endParaRPr lang="en-US" sz="4000" smtClean="0"/>
          </a:p>
        </p:txBody>
      </p:sp>
      <p:sp>
        <p:nvSpPr>
          <p:cNvPr id="96259" name="Rectangle 3"/>
          <p:cNvSpPr>
            <a:spLocks noGrp="1" noChangeArrowheads="1"/>
          </p:cNvSpPr>
          <p:nvPr>
            <p:ph type="subTitle" idx="1"/>
          </p:nvPr>
        </p:nvSpPr>
        <p:spPr>
          <a:xfrm>
            <a:off x="1042988" y="1844675"/>
            <a:ext cx="7273925" cy="3794125"/>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اين منابع به وسيله موسسات و سازمانها دولتي و غير دولتي و کتابخانه هاي بزرگ تهيه ميشود و اطلاعاتي در خصوص مقاله ها و کتابهاي نوشته شده در باره موضوع خاصي را ارائه ميدهد.</a:t>
            </a:r>
            <a:endParaRPr lang="en-US" smtClean="0"/>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ctrTitle"/>
          </p:nvPr>
        </p:nvSpPr>
        <p:spPr>
          <a:xfrm>
            <a:off x="900113" y="476250"/>
            <a:ext cx="7772400" cy="612775"/>
          </a:xfrm>
        </p:spPr>
        <p:txBody>
          <a:bodyPr/>
          <a:lstStyle/>
          <a:p>
            <a:pPr algn="r"/>
            <a:r>
              <a:rPr lang="fa-IR" sz="4000" smtClean="0"/>
              <a:t>استفاده از فهرست مقالات:</a:t>
            </a:r>
            <a:endParaRPr lang="en-US" sz="4000" smtClean="0"/>
          </a:p>
        </p:txBody>
      </p:sp>
      <p:sp>
        <p:nvSpPr>
          <p:cNvPr id="97283" name="Rectangle 3"/>
          <p:cNvSpPr>
            <a:spLocks noGrp="1" noChangeArrowheads="1"/>
          </p:cNvSpPr>
          <p:nvPr>
            <p:ph type="subTitle" idx="1"/>
          </p:nvPr>
        </p:nvSpPr>
        <p:spPr>
          <a:xfrm>
            <a:off x="539750" y="1196975"/>
            <a:ext cx="7920038" cy="5184775"/>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موسسات دولتي و غير دولتي و کتابخانه ها اقدام به تنظيم فهرست مقالات بر اساس موضوع يا حروف الفبا يا نوع مجله يا نشريه مي کنند و امکان مناسبي را در اختيار محقق قرار مي دهند .  </a:t>
            </a:r>
            <a:endParaRPr lang="en-US" smtClean="0"/>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ctrTitle"/>
          </p:nvPr>
        </p:nvSpPr>
        <p:spPr>
          <a:xfrm>
            <a:off x="827088" y="476250"/>
            <a:ext cx="7772400" cy="755650"/>
          </a:xfrm>
        </p:spPr>
        <p:txBody>
          <a:bodyPr/>
          <a:lstStyle/>
          <a:p>
            <a:pPr algn="r"/>
            <a:r>
              <a:rPr lang="fa-IR" sz="4000" smtClean="0"/>
              <a:t>استفاده از نمايه ها:</a:t>
            </a:r>
            <a:endParaRPr lang="en-US" sz="4000" smtClean="0"/>
          </a:p>
        </p:txBody>
      </p:sp>
      <p:sp>
        <p:nvSpPr>
          <p:cNvPr id="98307" name="Rectangle 3"/>
          <p:cNvSpPr>
            <a:spLocks noGrp="1" noChangeArrowheads="1"/>
          </p:cNvSpPr>
          <p:nvPr>
            <p:ph type="subTitle" idx="1"/>
          </p:nvPr>
        </p:nvSpPr>
        <p:spPr>
          <a:xfrm>
            <a:off x="323850" y="1341438"/>
            <a:ext cx="8351838" cy="4535487"/>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نمايه ها حاوي اطلاعاتي درباره کتابها و مقالات منتشر شده است که هر چند وقت يک بار منتشر مي شود . نمايه ها کتابها و مقالات را به صورت موضوعي و به تفکيک رشته يا موضوع علمي خاص تنظيم و طيقه بندي مي کنند و به محقق امکان دستيابي به تازه هاي علمي و انتشاراتي را ميدهند.</a:t>
            </a:r>
            <a:endParaRPr lang="en-US"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755650" y="404813"/>
            <a:ext cx="7772400" cy="1662112"/>
          </a:xfrm>
        </p:spPr>
        <p:txBody>
          <a:bodyPr/>
          <a:lstStyle/>
          <a:p>
            <a:r>
              <a:rPr lang="fa-IR" smtClean="0"/>
              <a:t>ديدگاه عقل گرايي</a:t>
            </a:r>
            <a:endParaRPr lang="en-US" smtClean="0"/>
          </a:p>
        </p:txBody>
      </p:sp>
      <p:sp>
        <p:nvSpPr>
          <p:cNvPr id="16387" name="Rectangle 3"/>
          <p:cNvSpPr>
            <a:spLocks noGrp="1" noChangeArrowheads="1"/>
          </p:cNvSpPr>
          <p:nvPr>
            <p:ph type="subTitle" idx="1"/>
          </p:nvPr>
        </p:nvSpPr>
        <p:spPr>
          <a:xfrm>
            <a:off x="1187450" y="2565400"/>
            <a:ext cx="6616700" cy="3600450"/>
          </a:xfrm>
        </p:spPr>
        <p:txBody>
          <a:bodyPr rtlCol="0">
            <a:normAutofit/>
          </a:bodyPr>
          <a:lstStyle/>
          <a:p>
            <a:pPr fontAlgn="auto">
              <a:lnSpc>
                <a:spcPct val="90000"/>
              </a:lnSpc>
              <a:spcAft>
                <a:spcPts val="0"/>
              </a:spcAft>
              <a:buFont typeface="Arial" pitchFamily="34" charset="0"/>
              <a:buNone/>
              <a:defRPr/>
            </a:pPr>
            <a:r>
              <a:rPr lang="fa-IR" sz="3600" smtClean="0">
                <a:cs typeface="Titr" pitchFamily="2" charset="-78"/>
              </a:rPr>
              <a:t>اين ديدگاه اعتقاد دارد که حواس انسان هيچگاه کليت و ضرورت اصول و مفاهيم را در نمي يابد و لذا منشا ديگري به نام عقل ضرورت دارد. </a:t>
            </a:r>
          </a:p>
          <a:p>
            <a:pPr fontAlgn="auto">
              <a:lnSpc>
                <a:spcPct val="90000"/>
              </a:lnSpc>
              <a:spcAft>
                <a:spcPts val="0"/>
              </a:spcAft>
              <a:buFont typeface="Arial" pitchFamily="34" charset="0"/>
              <a:buNone/>
              <a:defRPr/>
            </a:pPr>
            <a:r>
              <a:rPr lang="fa-IR" sz="3600" smtClean="0">
                <a:cs typeface="Titr" pitchFamily="2" charset="-78"/>
              </a:rPr>
              <a:t>در اين ديدگاه رابطه منطقي بين کبري و صغري و نتيجه بر قرار مي گردد.</a:t>
            </a:r>
            <a:endParaRPr lang="en-US" sz="3600" smtClean="0">
              <a:cs typeface="Titr" pitchFamily="2" charset="-78"/>
            </a:endParaRPr>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ctrTitle"/>
          </p:nvPr>
        </p:nvSpPr>
        <p:spPr>
          <a:xfrm>
            <a:off x="827088" y="404813"/>
            <a:ext cx="7772400" cy="684212"/>
          </a:xfrm>
        </p:spPr>
        <p:txBody>
          <a:bodyPr/>
          <a:lstStyle/>
          <a:p>
            <a:pPr algn="r"/>
            <a:r>
              <a:rPr lang="fa-IR" sz="4000" smtClean="0"/>
              <a:t>استفاده از کتابخانه:</a:t>
            </a:r>
            <a:endParaRPr lang="en-US" sz="4000" smtClean="0"/>
          </a:p>
        </p:txBody>
      </p:sp>
      <p:sp>
        <p:nvSpPr>
          <p:cNvPr id="99331" name="Rectangle 3"/>
          <p:cNvSpPr>
            <a:spLocks noGrp="1" noChangeArrowheads="1"/>
          </p:cNvSpPr>
          <p:nvPr>
            <p:ph type="subTitle" idx="1"/>
          </p:nvPr>
        </p:nvSpPr>
        <p:spPr>
          <a:xfrm>
            <a:off x="395288" y="1196975"/>
            <a:ext cx="8137525" cy="5400675"/>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کتابخانه ها داراي برگه دانهايي است که معرف کتابهاي موجود در آنها بوده و بر اساس حروف الفبا تنظيم شده است . اين کار به سه صورت موضوع ، عنوان و نويسنده وجود دارد.</a:t>
            </a:r>
            <a:endParaRPr lang="en-US" smtClean="0"/>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ctrTitle"/>
          </p:nvPr>
        </p:nvSpPr>
        <p:spPr>
          <a:xfrm>
            <a:off x="827088" y="476250"/>
            <a:ext cx="7772400" cy="755650"/>
          </a:xfrm>
        </p:spPr>
        <p:txBody>
          <a:bodyPr/>
          <a:lstStyle/>
          <a:p>
            <a:pPr algn="r"/>
            <a:r>
              <a:rPr lang="fa-IR" sz="4000" smtClean="0"/>
              <a:t>استفاده از فهرست تحقيقات:</a:t>
            </a:r>
            <a:endParaRPr lang="en-US" sz="4000" smtClean="0"/>
          </a:p>
        </p:txBody>
      </p:sp>
      <p:sp>
        <p:nvSpPr>
          <p:cNvPr id="100355" name="Rectangle 3"/>
          <p:cNvSpPr>
            <a:spLocks noGrp="1" noChangeArrowheads="1"/>
          </p:cNvSpPr>
          <p:nvPr>
            <p:ph type="subTitle" idx="1"/>
          </p:nvPr>
        </p:nvSpPr>
        <p:spPr>
          <a:xfrm>
            <a:off x="395288" y="1268413"/>
            <a:ext cx="8064500" cy="5040312"/>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مراکز تحقيقاتي،دانشگاهها يا سازمانهاي مسئول امور تحقيقات علمي چه به صورت موضوعي و چه به صورت مقاطع زماني اقدام به تدوين فهرست تحقيقات انجام شده مينمايند.</a:t>
            </a:r>
            <a:endParaRPr lang="en-US" smtClean="0"/>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ctrTitle"/>
          </p:nvPr>
        </p:nvSpPr>
        <p:spPr>
          <a:xfrm>
            <a:off x="900113" y="476250"/>
            <a:ext cx="7632700" cy="949325"/>
          </a:xfrm>
        </p:spPr>
        <p:txBody>
          <a:bodyPr/>
          <a:lstStyle/>
          <a:p>
            <a:pPr algn="r"/>
            <a:r>
              <a:rPr lang="fa-IR" sz="4000" smtClean="0"/>
              <a:t>استفاده از چکيده ها:</a:t>
            </a:r>
            <a:endParaRPr lang="en-US" sz="4000" smtClean="0"/>
          </a:p>
        </p:txBody>
      </p:sp>
      <p:sp>
        <p:nvSpPr>
          <p:cNvPr id="101379" name="Rectangle 3"/>
          <p:cNvSpPr>
            <a:spLocks noGrp="1" noChangeArrowheads="1"/>
          </p:cNvSpPr>
          <p:nvPr>
            <p:ph type="subTitle" idx="1"/>
          </p:nvPr>
        </p:nvSpPr>
        <p:spPr>
          <a:xfrm>
            <a:off x="395288" y="1341438"/>
            <a:ext cx="7993062" cy="4895850"/>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براي سهولت دسترسي محققان به مقالات و گزارشهاي تحقيقي،معمولا موسسات علمي و دانشگاهي اقدام به تهيه کتابچه يا جزوه اي مينمايند که حاوي چکيده و خلاصه اي از محتواي مقالات و گزارشهاي تحقيق و پايان نامه هاست .</a:t>
            </a:r>
            <a:endParaRPr lang="en-US" smtClean="0"/>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ctrTitle"/>
          </p:nvPr>
        </p:nvSpPr>
        <p:spPr>
          <a:xfrm>
            <a:off x="827088" y="476250"/>
            <a:ext cx="7772400" cy="720725"/>
          </a:xfrm>
        </p:spPr>
        <p:txBody>
          <a:bodyPr/>
          <a:lstStyle/>
          <a:p>
            <a:pPr algn="r"/>
            <a:r>
              <a:rPr lang="fa-IR" sz="4000" smtClean="0"/>
              <a:t>استفاده از روش مصاحبه:</a:t>
            </a:r>
            <a:endParaRPr lang="en-US" sz="4000" smtClean="0"/>
          </a:p>
        </p:txBody>
      </p:sp>
      <p:sp>
        <p:nvSpPr>
          <p:cNvPr id="102403" name="Rectangle 3"/>
          <p:cNvSpPr>
            <a:spLocks noGrp="1" noChangeArrowheads="1"/>
          </p:cNvSpPr>
          <p:nvPr>
            <p:ph type="subTitle" idx="1"/>
          </p:nvPr>
        </p:nvSpPr>
        <p:spPr>
          <a:xfrm>
            <a:off x="539750" y="1341438"/>
            <a:ext cx="7920038" cy="5040312"/>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از اين روش ، محقق به دو صورت مي تواند استفاده کند :</a:t>
            </a:r>
          </a:p>
          <a:p>
            <a:pPr algn="r" fontAlgn="auto">
              <a:spcAft>
                <a:spcPts val="0"/>
              </a:spcAft>
              <a:buFont typeface="Arial" pitchFamily="34" charset="0"/>
              <a:buNone/>
              <a:defRPr/>
            </a:pPr>
            <a:r>
              <a:rPr lang="fa-IR" smtClean="0"/>
              <a:t>اول ، با استادان و صاحبنظران و آگاهان مصاحبه کند و کتابشناسي و فهرست منابع موضوع مورد مطالعه خود را کاملتر نمايد.</a:t>
            </a:r>
          </a:p>
          <a:p>
            <a:pPr algn="r" fontAlgn="auto">
              <a:spcAft>
                <a:spcPts val="0"/>
              </a:spcAft>
              <a:buFont typeface="Arial" pitchFamily="34" charset="0"/>
              <a:buNone/>
              <a:defRPr/>
            </a:pPr>
            <a:r>
              <a:rPr lang="fa-IR" smtClean="0"/>
              <a:t>دوم،با صاحبان آثار و محققان ديگر درخصوص توضيح و توجيه بيشتر مساله و روشهاي کار ،مصاحبه نمايد و از نظريات آنها استفاده کند.</a:t>
            </a:r>
            <a:endParaRPr lang="en-US" smtClean="0"/>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ctrTitle"/>
          </p:nvPr>
        </p:nvSpPr>
        <p:spPr>
          <a:xfrm>
            <a:off x="1042988" y="404813"/>
            <a:ext cx="7772400" cy="755650"/>
          </a:xfrm>
        </p:spPr>
        <p:txBody>
          <a:bodyPr/>
          <a:lstStyle/>
          <a:p>
            <a:pPr algn="r"/>
            <a:r>
              <a:rPr lang="fa-IR" sz="4000" smtClean="0"/>
              <a:t>استفاده از آرشيو ها:</a:t>
            </a:r>
            <a:endParaRPr lang="en-US" sz="4000" smtClean="0"/>
          </a:p>
        </p:txBody>
      </p:sp>
      <p:sp>
        <p:nvSpPr>
          <p:cNvPr id="103427" name="Rectangle 3"/>
          <p:cNvSpPr>
            <a:spLocks noGrp="1" noChangeArrowheads="1"/>
          </p:cNvSpPr>
          <p:nvPr>
            <p:ph type="subTitle" idx="1"/>
          </p:nvPr>
        </p:nvSpPr>
        <p:spPr>
          <a:xfrm>
            <a:off x="323850" y="1268413"/>
            <a:ext cx="8351838" cy="4370387"/>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روزنامه ها ،جرايد ، تصاوير معمولي و ماهواره اي ،نقشه ها ، فيلمها و نوارها از منابع مهم مطالعاتي محقق هستند.اينگونه منابع داراي آرشيو خاصي هستند و محقق مي تواند با مراجعه به آرشيو مربوط از اطلاعات مندرج در آن استفاده نمايد.</a:t>
            </a:r>
            <a:endParaRPr lang="en-US" smtClean="0"/>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ctrTitle"/>
          </p:nvPr>
        </p:nvSpPr>
        <p:spPr>
          <a:xfrm>
            <a:off x="755650" y="260350"/>
            <a:ext cx="7848600" cy="684213"/>
          </a:xfrm>
        </p:spPr>
        <p:txBody>
          <a:bodyPr/>
          <a:lstStyle/>
          <a:p>
            <a:pPr algn="r"/>
            <a:r>
              <a:rPr lang="fa-IR" sz="3600" smtClean="0"/>
              <a:t>استفاده از سيستمهاي اطلاع رساني رايانه اي:</a:t>
            </a:r>
            <a:endParaRPr lang="en-US" sz="3600" smtClean="0"/>
          </a:p>
        </p:txBody>
      </p:sp>
      <p:sp>
        <p:nvSpPr>
          <p:cNvPr id="104451" name="Rectangle 3"/>
          <p:cNvSpPr>
            <a:spLocks noGrp="1" noChangeArrowheads="1"/>
          </p:cNvSpPr>
          <p:nvPr>
            <p:ph type="subTitle" idx="1"/>
          </p:nvPr>
        </p:nvSpPr>
        <p:spPr>
          <a:xfrm>
            <a:off x="468313" y="1125538"/>
            <a:ext cx="8207375" cy="5183187"/>
          </a:xfrm>
        </p:spPr>
        <p:txBody>
          <a:bodyPr rtlCol="0">
            <a:normAutofit/>
          </a:bodyPr>
          <a:lstStyle/>
          <a:p>
            <a:pPr algn="r" fontAlgn="auto">
              <a:spcAft>
                <a:spcPts val="0"/>
              </a:spcAft>
              <a:buFont typeface="Arial" pitchFamily="34" charset="0"/>
              <a:buNone/>
              <a:defRPr/>
            </a:pPr>
            <a:r>
              <a:rPr lang="fa-IR" smtClean="0"/>
              <a:t>اين سيستم ها تحرک زيادي به فعاليت هاي علمي داده است و آگاهي ها و نتايج تحقيقات علمي و معلومات و معارف جديد بشري را با سرعت زيادي در جهان مبادله مي نما يد.که در اينجا به ذکر سه مورد از اين سيستمها اکتفا مي نماييم:</a:t>
            </a:r>
          </a:p>
          <a:p>
            <a:pPr algn="r" fontAlgn="auto">
              <a:spcAft>
                <a:spcPts val="0"/>
              </a:spcAft>
              <a:buFont typeface="Arial" pitchFamily="34" charset="0"/>
              <a:buNone/>
              <a:defRPr/>
            </a:pPr>
            <a:r>
              <a:rPr lang="en-US" sz="2400" smtClean="0"/>
              <a:t>CD_ROM</a:t>
            </a:r>
          </a:p>
          <a:p>
            <a:pPr algn="r" fontAlgn="auto">
              <a:spcAft>
                <a:spcPts val="0"/>
              </a:spcAft>
              <a:buFont typeface="Arial" pitchFamily="34" charset="0"/>
              <a:buNone/>
              <a:defRPr/>
            </a:pPr>
            <a:r>
              <a:rPr lang="en-US" sz="2800" smtClean="0"/>
              <a:t>On-line</a:t>
            </a:r>
          </a:p>
          <a:p>
            <a:pPr algn="r" fontAlgn="auto">
              <a:spcAft>
                <a:spcPts val="0"/>
              </a:spcAft>
              <a:buFont typeface="Arial" pitchFamily="34" charset="0"/>
              <a:buNone/>
              <a:defRPr/>
            </a:pPr>
            <a:r>
              <a:rPr lang="en-US" sz="2800" smtClean="0"/>
              <a:t>Internet</a:t>
            </a:r>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ctrTitle"/>
          </p:nvPr>
        </p:nvSpPr>
        <p:spPr>
          <a:xfrm>
            <a:off x="755650" y="333375"/>
            <a:ext cx="7772400" cy="935038"/>
          </a:xfrm>
        </p:spPr>
        <p:txBody>
          <a:bodyPr/>
          <a:lstStyle/>
          <a:p>
            <a:r>
              <a:rPr lang="fa-IR" sz="4000" smtClean="0"/>
              <a:t>مطالعه و فيش برداري </a:t>
            </a:r>
            <a:endParaRPr lang="en-US" sz="4000" smtClean="0"/>
          </a:p>
        </p:txBody>
      </p:sp>
      <p:sp>
        <p:nvSpPr>
          <p:cNvPr id="105475" name="Rectangle 3"/>
          <p:cNvSpPr>
            <a:spLocks noGrp="1" noChangeArrowheads="1"/>
          </p:cNvSpPr>
          <p:nvPr>
            <p:ph type="subTitle" idx="1"/>
          </p:nvPr>
        </p:nvSpPr>
        <p:spPr>
          <a:xfrm>
            <a:off x="755650" y="1196975"/>
            <a:ext cx="7704138" cy="5184775"/>
          </a:xfrm>
        </p:spPr>
        <p:txBody>
          <a:bodyPr rtlCol="0">
            <a:normAutofit/>
          </a:bodyPr>
          <a:lstStyle/>
          <a:p>
            <a:pPr algn="r" fontAlgn="auto">
              <a:lnSpc>
                <a:spcPct val="90000"/>
              </a:lnSpc>
              <a:spcAft>
                <a:spcPts val="0"/>
              </a:spcAft>
              <a:buFont typeface="Arial" pitchFamily="34" charset="0"/>
              <a:buNone/>
              <a:defRPr/>
            </a:pPr>
            <a:r>
              <a:rPr lang="fa-IR" sz="2400" smtClean="0"/>
              <a:t>محقق پس از پيدا کردن منابع مربوط به تحقيق ،اقدام به مطالعه و بررسي آنها مي نمايد.</a:t>
            </a:r>
          </a:p>
          <a:p>
            <a:pPr algn="r" fontAlgn="auto">
              <a:lnSpc>
                <a:spcPct val="90000"/>
              </a:lnSpc>
              <a:spcAft>
                <a:spcPts val="0"/>
              </a:spcAft>
              <a:buFont typeface="Arial" pitchFamily="34" charset="0"/>
              <a:buNone/>
              <a:defRPr/>
            </a:pPr>
            <a:r>
              <a:rPr lang="fa-IR" sz="2400" smtClean="0"/>
              <a:t>از آنجا که اين منابع وسعت زيادي داشته باشد و زمان کافي براي مطالعه آنها وجود نداشته باشد بايد اقدام به گزينش منابعي کرد که :</a:t>
            </a:r>
          </a:p>
          <a:p>
            <a:pPr algn="r" fontAlgn="auto">
              <a:lnSpc>
                <a:spcPct val="90000"/>
              </a:lnSpc>
              <a:spcAft>
                <a:spcPts val="0"/>
              </a:spcAft>
              <a:buFont typeface="Arial" pitchFamily="34" charset="0"/>
              <a:buNone/>
              <a:defRPr/>
            </a:pPr>
            <a:r>
              <a:rPr lang="fa-IR" sz="2400" smtClean="0"/>
              <a:t>نخست:اصيل و مبنايي و مباحث آن به موضوع تحقيق نزديکتر باشد</a:t>
            </a:r>
          </a:p>
          <a:p>
            <a:pPr algn="r" fontAlgn="auto">
              <a:lnSpc>
                <a:spcPct val="90000"/>
              </a:lnSpc>
              <a:spcAft>
                <a:spcPts val="0"/>
              </a:spcAft>
              <a:buFont typeface="Arial" pitchFamily="34" charset="0"/>
              <a:buNone/>
              <a:defRPr/>
            </a:pPr>
            <a:r>
              <a:rPr lang="fa-IR" sz="2400" smtClean="0"/>
              <a:t>دوم : اگر تحقيق از نوع تاريخي نيست ،از نظر زماني منابع به زمان حال نزديکتر باشد</a:t>
            </a:r>
          </a:p>
          <a:p>
            <a:pPr algn="r" fontAlgn="auto">
              <a:lnSpc>
                <a:spcPct val="90000"/>
              </a:lnSpc>
              <a:spcAft>
                <a:spcPts val="0"/>
              </a:spcAft>
              <a:buFont typeface="Arial" pitchFamily="34" charset="0"/>
              <a:buNone/>
              <a:defRPr/>
            </a:pPr>
            <a:r>
              <a:rPr lang="fa-IR" sz="2400" smtClean="0"/>
              <a:t>سوم :منابع تکراري نباشد و منابعي به عنوان مطالعه انتخاب شود که جامعيت چند منبع را داشته باشد.</a:t>
            </a:r>
          </a:p>
          <a:p>
            <a:pPr algn="r" fontAlgn="auto">
              <a:lnSpc>
                <a:spcPct val="90000"/>
              </a:lnSpc>
              <a:spcAft>
                <a:spcPts val="0"/>
              </a:spcAft>
              <a:buFont typeface="Arial" pitchFamily="34" charset="0"/>
              <a:buNone/>
              <a:defRPr/>
            </a:pPr>
            <a:r>
              <a:rPr lang="fa-IR" sz="2400" smtClean="0"/>
              <a:t>چهارم:از مباحث اختصاصي مربوط استفاده شود .</a:t>
            </a:r>
          </a:p>
          <a:p>
            <a:pPr algn="r" fontAlgn="auto">
              <a:lnSpc>
                <a:spcPct val="90000"/>
              </a:lnSpc>
              <a:spcAft>
                <a:spcPts val="0"/>
              </a:spcAft>
              <a:buFont typeface="Arial" pitchFamily="34" charset="0"/>
              <a:buNone/>
              <a:defRPr/>
            </a:pPr>
            <a:r>
              <a:rPr lang="fa-IR" sz="2400" smtClean="0"/>
              <a:t>پنجم : منابعي انتخاب شود که از حيث نظري قوي باشد.</a:t>
            </a:r>
          </a:p>
          <a:p>
            <a:pPr algn="r" fontAlgn="auto">
              <a:lnSpc>
                <a:spcPct val="90000"/>
              </a:lnSpc>
              <a:spcAft>
                <a:spcPts val="0"/>
              </a:spcAft>
              <a:buFont typeface="Arial" pitchFamily="34" charset="0"/>
              <a:buNone/>
              <a:defRPr/>
            </a:pPr>
            <a:r>
              <a:rPr lang="fa-IR" sz="2400" smtClean="0"/>
              <a:t>ششم :آداب مطالعه را که منجر به حداکثر صرفه جويي در زمان و امکانات مي شود را رعايت کند </a:t>
            </a:r>
            <a:endParaRPr lang="en-US" sz="2400" smtClean="0"/>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ctrTitle"/>
          </p:nvPr>
        </p:nvSpPr>
        <p:spPr>
          <a:xfrm>
            <a:off x="539750" y="692150"/>
            <a:ext cx="8208963" cy="900113"/>
          </a:xfrm>
        </p:spPr>
        <p:txBody>
          <a:bodyPr/>
          <a:lstStyle/>
          <a:p>
            <a:r>
              <a:rPr lang="fa-IR" sz="2800" smtClean="0"/>
              <a:t>محققان برا ثبت و ضبط مطالب از روشهاي گوناگون استفاده مي کنند از جمله :</a:t>
            </a:r>
            <a:endParaRPr lang="en-US" sz="2800" smtClean="0"/>
          </a:p>
        </p:txBody>
      </p:sp>
      <p:sp>
        <p:nvSpPr>
          <p:cNvPr id="106499" name="Rectangle 3"/>
          <p:cNvSpPr>
            <a:spLocks noGrp="1" noChangeArrowheads="1"/>
          </p:cNvSpPr>
          <p:nvPr>
            <p:ph type="subTitle" idx="1"/>
          </p:nvPr>
        </p:nvSpPr>
        <p:spPr>
          <a:xfrm>
            <a:off x="827088" y="1700213"/>
            <a:ext cx="7624762" cy="4608512"/>
          </a:xfrm>
        </p:spPr>
        <p:txBody>
          <a:bodyPr rtlCol="0">
            <a:normAutofit/>
          </a:bodyPr>
          <a:lstStyle/>
          <a:p>
            <a:pPr algn="r" fontAlgn="auto">
              <a:spcAft>
                <a:spcPts val="0"/>
              </a:spcAft>
              <a:buFont typeface="Arial" pitchFamily="34" charset="0"/>
              <a:buNone/>
              <a:defRPr/>
            </a:pPr>
            <a:endParaRPr lang="fa-IR" smtClean="0"/>
          </a:p>
          <a:p>
            <a:pPr algn="r" fontAlgn="auto">
              <a:spcAft>
                <a:spcPts val="0"/>
              </a:spcAft>
              <a:buFont typeface="Arial" pitchFamily="34" charset="0"/>
              <a:buNone/>
              <a:defRPr/>
            </a:pPr>
            <a:r>
              <a:rPr lang="fa-IR" smtClean="0"/>
              <a:t>-علامتگذاري روي متن و حاشيه اوراق کتاب </a:t>
            </a:r>
          </a:p>
          <a:p>
            <a:pPr algn="r" fontAlgn="auto">
              <a:spcAft>
                <a:spcPts val="0"/>
              </a:spcAft>
              <a:buFont typeface="Arial" pitchFamily="34" charset="0"/>
              <a:buNone/>
              <a:defRPr/>
            </a:pPr>
            <a:r>
              <a:rPr lang="fa-IR" smtClean="0"/>
              <a:t>-خلاصه برداري از متن و نگارش آن </a:t>
            </a:r>
          </a:p>
          <a:p>
            <a:pPr algn="r" fontAlgn="auto">
              <a:spcAft>
                <a:spcPts val="0"/>
              </a:spcAft>
              <a:buFont typeface="Arial" pitchFamily="34" charset="0"/>
              <a:buNone/>
              <a:defRPr/>
            </a:pPr>
            <a:r>
              <a:rPr lang="fa-IR" smtClean="0"/>
              <a:t>-استفاده از ماشينهاي حافظه دار الکترونيکي</a:t>
            </a:r>
          </a:p>
          <a:p>
            <a:pPr algn="r" fontAlgn="auto">
              <a:spcAft>
                <a:spcPts val="0"/>
              </a:spcAft>
              <a:buFont typeface="Arial" pitchFamily="34" charset="0"/>
              <a:buNone/>
              <a:defRPr/>
            </a:pPr>
            <a:r>
              <a:rPr lang="fa-IR" smtClean="0"/>
              <a:t>- تهيه و تنظيم برگه ها يا کارتهاي منظم که اصطلاحا فيش ناميده ميشود</a:t>
            </a:r>
            <a:endParaRPr lang="en-US" smtClean="0"/>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ctrTitle"/>
          </p:nvPr>
        </p:nvSpPr>
        <p:spPr>
          <a:xfrm>
            <a:off x="755650" y="549275"/>
            <a:ext cx="7772400" cy="684213"/>
          </a:xfrm>
        </p:spPr>
        <p:txBody>
          <a:bodyPr/>
          <a:lstStyle/>
          <a:p>
            <a:r>
              <a:rPr lang="fa-IR" sz="3600" smtClean="0"/>
              <a:t>شناسايي و تحليل مساله تحقيق</a:t>
            </a:r>
            <a:endParaRPr lang="en-US" sz="3600" smtClean="0"/>
          </a:p>
        </p:txBody>
      </p:sp>
      <p:sp>
        <p:nvSpPr>
          <p:cNvPr id="107523" name="Rectangle 3"/>
          <p:cNvSpPr>
            <a:spLocks noGrp="1" noChangeArrowheads="1"/>
          </p:cNvSpPr>
          <p:nvPr>
            <p:ph type="subTitle" idx="1"/>
          </p:nvPr>
        </p:nvSpPr>
        <p:spPr>
          <a:xfrm>
            <a:off x="250825" y="1557338"/>
            <a:ext cx="8569325" cy="4679950"/>
          </a:xfrm>
        </p:spPr>
        <p:txBody>
          <a:bodyPr rtlCol="0">
            <a:normAutofit/>
          </a:bodyPr>
          <a:lstStyle/>
          <a:p>
            <a:pPr algn="r" fontAlgn="auto">
              <a:spcAft>
                <a:spcPts val="0"/>
              </a:spcAft>
              <a:buFont typeface="Arial" pitchFamily="34" charset="0"/>
              <a:buNone/>
              <a:defRPr/>
            </a:pPr>
            <a:endParaRPr lang="fa-IR" sz="2800" smtClean="0"/>
          </a:p>
          <a:p>
            <a:pPr algn="r" fontAlgn="auto">
              <a:spcAft>
                <a:spcPts val="0"/>
              </a:spcAft>
              <a:buFont typeface="Arial" pitchFamily="34" charset="0"/>
              <a:buNone/>
              <a:defRPr/>
            </a:pPr>
            <a:endParaRPr lang="fa-IR" sz="2800" smtClean="0"/>
          </a:p>
          <a:p>
            <a:pPr algn="r" fontAlgn="auto">
              <a:spcAft>
                <a:spcPts val="0"/>
              </a:spcAft>
              <a:buFont typeface="Arial" pitchFamily="34" charset="0"/>
              <a:buNone/>
              <a:defRPr/>
            </a:pPr>
            <a:r>
              <a:rPr lang="fa-IR" sz="2800" smtClean="0"/>
              <a:t>در اين مرحله محقق ابعاد و ويژگي هاي مساله تحقيق را مورد بررسي قرار داده ،جنبه هاي مختلف آن را مورد تحليل و ارزيابي قرار مي دهد .</a:t>
            </a:r>
            <a:endParaRPr lang="en-US" sz="2800" smtClean="0"/>
          </a:p>
          <a:p>
            <a:pPr algn="r" fontAlgn="auto">
              <a:spcAft>
                <a:spcPts val="0"/>
              </a:spcAft>
              <a:buFont typeface="Arial" pitchFamily="34" charset="0"/>
              <a:buNone/>
              <a:defRPr/>
            </a:pPr>
            <a:r>
              <a:rPr lang="fa-IR" sz="2800" smtClean="0"/>
              <a:t>پس از شناسايي مساله و ازاطلاع از کمّ و کيف  و ابعاد آن ،محقق بايد نسبت به تجزيه و تحليل آن اقدام کند.و از حيث کار و عملي بودن تحقيق آن را ارزيابي کند.</a:t>
            </a:r>
            <a:endParaRPr lang="en-US" sz="2800" smtClean="0"/>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ctrTitle"/>
          </p:nvPr>
        </p:nvSpPr>
        <p:spPr>
          <a:xfrm>
            <a:off x="539750" y="404813"/>
            <a:ext cx="7773988" cy="828675"/>
          </a:xfrm>
        </p:spPr>
        <p:txBody>
          <a:bodyPr/>
          <a:lstStyle/>
          <a:p>
            <a:pPr algn="r"/>
            <a:r>
              <a:rPr lang="fa-IR" smtClean="0"/>
              <a:t>تعيين  متغيّرها  و تدوين مدلهاي عليّ</a:t>
            </a:r>
            <a:br>
              <a:rPr lang="fa-IR" smtClean="0"/>
            </a:br>
            <a:endParaRPr lang="en-US" smtClean="0"/>
          </a:p>
        </p:txBody>
      </p:sp>
      <p:sp>
        <p:nvSpPr>
          <p:cNvPr id="108547" name="Rectangle 3"/>
          <p:cNvSpPr>
            <a:spLocks noGrp="1" noChangeArrowheads="1"/>
          </p:cNvSpPr>
          <p:nvPr>
            <p:ph type="subTitle" idx="1"/>
          </p:nvPr>
        </p:nvSpPr>
        <p:spPr>
          <a:xfrm>
            <a:off x="395288" y="1125538"/>
            <a:ext cx="8497887" cy="5256212"/>
          </a:xfrm>
        </p:spPr>
        <p:txBody>
          <a:bodyPr rtlCol="0">
            <a:normAutofit/>
          </a:bodyPr>
          <a:lstStyle/>
          <a:p>
            <a:pPr algn="r" fontAlgn="auto">
              <a:spcAft>
                <a:spcPts val="0"/>
              </a:spcAft>
              <a:buFont typeface="Arial" pitchFamily="34" charset="0"/>
              <a:buNone/>
              <a:defRPr/>
            </a:pPr>
            <a:r>
              <a:rPr lang="fa-IR" smtClean="0"/>
              <a:t>محقق در تحقيق خود به دنبال شناسايي متغيرها و چگونگي رابطه آنها با يکديگر است.</a:t>
            </a:r>
          </a:p>
          <a:p>
            <a:pPr algn="r" fontAlgn="auto">
              <a:spcAft>
                <a:spcPts val="0"/>
              </a:spcAft>
              <a:buFont typeface="Arial" pitchFamily="34" charset="0"/>
              <a:buNone/>
              <a:defRPr/>
            </a:pPr>
            <a:r>
              <a:rPr lang="fa-IR" smtClean="0"/>
              <a:t>اگر تحقيق از از نوع توصيفي است ، مي خواهد وضعيت يک شي يا پديده را شناسايي و تبيين نمايد .که براي اين کار نيازمند بررسي صفات و ويژگيها و به عبارتي متغيرهاي توصيفي است.</a:t>
            </a:r>
          </a:p>
          <a:p>
            <a:pPr algn="r" fontAlgn="auto">
              <a:spcAft>
                <a:spcPts val="0"/>
              </a:spcAft>
              <a:buFont typeface="Arial" pitchFamily="34" charset="0"/>
              <a:buNone/>
              <a:defRPr/>
            </a:pPr>
            <a:endParaRPr lang="en-US"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eModir-Template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eModir-Template0</Template>
  <TotalTime>25</TotalTime>
  <Words>16348</Words>
  <Application>Microsoft PowerPoint</Application>
  <PresentationFormat>On-screen Show (4:3)</PresentationFormat>
  <Paragraphs>1776</Paragraphs>
  <Slides>305</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305</vt:i4>
      </vt:variant>
    </vt:vector>
  </HeadingPairs>
  <TitlesOfParts>
    <vt:vector size="307" baseType="lpstr">
      <vt:lpstr>eModir-Template0</vt:lpstr>
      <vt:lpstr>Equation</vt:lpstr>
      <vt:lpstr>مقدمه اي بر روش تحقيق در مديريت </vt:lpstr>
      <vt:lpstr>Slide 2</vt:lpstr>
      <vt:lpstr>Slide 3</vt:lpstr>
      <vt:lpstr>فصل اول : کليات</vt:lpstr>
      <vt:lpstr>شناخت</vt:lpstr>
      <vt:lpstr>ديدگاههاي شناختي</vt:lpstr>
      <vt:lpstr>انواع ديدگاههاي شناختي</vt:lpstr>
      <vt:lpstr>ديدگاه تجربه گرايي و پوزيتويسم</vt:lpstr>
      <vt:lpstr>ديدگاه عقل گرايي</vt:lpstr>
      <vt:lpstr>ديدگاه ساختاري</vt:lpstr>
      <vt:lpstr>Slide 11</vt:lpstr>
      <vt:lpstr>Slide 12</vt:lpstr>
      <vt:lpstr>ديدگاه هرمنوتيک</vt:lpstr>
      <vt:lpstr>تحقيق علمي چيست؟</vt:lpstr>
      <vt:lpstr>Slide 15</vt:lpstr>
      <vt:lpstr>فلسفه تحقيق علمي</vt:lpstr>
      <vt:lpstr>Slide 17</vt:lpstr>
      <vt:lpstr>هدف از آموزش روش تحقيق علمي</vt:lpstr>
      <vt:lpstr>ويژگيها و قواعد تحقيق علمي</vt:lpstr>
      <vt:lpstr>پيش نيازهاي تحقيق علمي</vt:lpstr>
      <vt:lpstr>رابطه تحقيق علمي با آمار </vt:lpstr>
      <vt:lpstr>مرحله اول:نمونه گيري</vt:lpstr>
      <vt:lpstr>مرحله دوم:گردآوري و طبقه بندي اطلاعات</vt:lpstr>
      <vt:lpstr>مرحله سوم :تجزيه و تحليل اطلاعات</vt:lpstr>
      <vt:lpstr>مرحله چهارم:تبيين و نمايش تحقيق</vt:lpstr>
      <vt:lpstr>مرحله چهارم:تبيين و نمايش تحقيق</vt:lpstr>
      <vt:lpstr>جايگاه رايانه در تحقيقات علمي</vt:lpstr>
      <vt:lpstr>مفاهيم کليدي</vt:lpstr>
      <vt:lpstr>علم</vt:lpstr>
      <vt:lpstr>تقسيم بندي علوم از ديدگاه فلاسفه</vt:lpstr>
      <vt:lpstr>علوم انساني</vt:lpstr>
      <vt:lpstr>نظريه</vt:lpstr>
      <vt:lpstr>Slide 33</vt:lpstr>
      <vt:lpstr>قانون علمي</vt:lpstr>
      <vt:lpstr>تعريف استدلال و انواع آن</vt:lpstr>
      <vt:lpstr>فرايند تحقيق علمي و استدلال قياسي و استقرايي </vt:lpstr>
      <vt:lpstr>متغير و انواع آن</vt:lpstr>
      <vt:lpstr>متغير هاي ارزشي</vt:lpstr>
      <vt:lpstr>Slide 39</vt:lpstr>
      <vt:lpstr>متغير ها بر اساس رابطه</vt:lpstr>
      <vt:lpstr>متغيرها بر اساس نقش</vt:lpstr>
      <vt:lpstr>انواع متغيرهاي دو يا چند ارزشي</vt:lpstr>
      <vt:lpstr>انواع متغيرهاي جانبي</vt:lpstr>
      <vt:lpstr>فرايند تحقيق علمي</vt:lpstr>
      <vt:lpstr>فصل دوم :انواع تحقيقات علمي</vt:lpstr>
      <vt:lpstr>Slide 46</vt:lpstr>
      <vt:lpstr>تحقيقات علمي بر اساس ماهيت و روش</vt:lpstr>
      <vt:lpstr>تحقيقات تاريخي</vt:lpstr>
      <vt:lpstr>تحقيقات توصيفي</vt:lpstr>
      <vt:lpstr>Slide 50</vt:lpstr>
      <vt:lpstr>تحقيقات همبستگي</vt:lpstr>
      <vt:lpstr>Slide 52</vt:lpstr>
      <vt:lpstr>تحقيقات علي</vt:lpstr>
      <vt:lpstr>تحقيقات تجربي(آزمايشي)</vt:lpstr>
      <vt:lpstr>شرايط ضروري يک تحقيق تجربي</vt:lpstr>
      <vt:lpstr>نکاتي که محقق بايد در خصوص قابليت تعميم رعايت کند:</vt:lpstr>
      <vt:lpstr>Slide 57</vt:lpstr>
      <vt:lpstr>انواع متغيرهاي مزاحم</vt:lpstr>
      <vt:lpstr>روشهاي حذف يا کاهش متغيرهاي مزاحم</vt:lpstr>
      <vt:lpstr>روشها و طرح هاي اجراي تحقيق تجربي</vt:lpstr>
      <vt:lpstr>آزمايش با استفاده از يک گروه آزمودني</vt:lpstr>
      <vt:lpstr>پس آزمون</vt:lpstr>
      <vt:lpstr>پيش آزمون و پس آزمون</vt:lpstr>
      <vt:lpstr>آزمايش با استفاده از دو گروه (شاهد و آزمايش)</vt:lpstr>
      <vt:lpstr>استفاده از پس آزمون</vt:lpstr>
      <vt:lpstr>استفاده از پس آزمون و پيش آزمون</vt:lpstr>
      <vt:lpstr>آزمايش با استفاده از چند گروه</vt:lpstr>
      <vt:lpstr>استفاده از طرح چهار گروهي سولومون:</vt:lpstr>
      <vt:lpstr>طرح پس آزمون چند گروهي:</vt:lpstr>
      <vt:lpstr>استفاده از پيش آزمون و پس آزمون گروهي:</vt:lpstr>
      <vt:lpstr>آزمايش با استفاده از روش تکرار آزمون</vt:lpstr>
      <vt:lpstr>فصل سوم:انتخاب،تعريف و بيان مساله</vt:lpstr>
      <vt:lpstr>Slide 73</vt:lpstr>
      <vt:lpstr>Slide 74</vt:lpstr>
      <vt:lpstr>طرح مساله تحقيق</vt:lpstr>
      <vt:lpstr>کنجکاوي</vt:lpstr>
      <vt:lpstr>تجارب شخصي</vt:lpstr>
      <vt:lpstr>مطالعه آثار مکتوب</vt:lpstr>
      <vt:lpstr>منابع شفاهي</vt:lpstr>
      <vt:lpstr>متقاضيان تحقيق</vt:lpstr>
      <vt:lpstr>انتخاب و تعيين حدود مساله تحقيق </vt:lpstr>
      <vt:lpstr>Slide 82</vt:lpstr>
      <vt:lpstr>Slide 83</vt:lpstr>
      <vt:lpstr>مطالعه ادبيات و سوابق مساله تحقيق</vt:lpstr>
      <vt:lpstr>روش دستيابي به سوابق و ادبيات مساله:</vt:lpstr>
      <vt:lpstr>روش دستيابي به منابع و فهرست برداري از آنها</vt:lpstr>
      <vt:lpstr>استفاده از کتابشناسيها :</vt:lpstr>
      <vt:lpstr>استفاده از فهرست مقالات:</vt:lpstr>
      <vt:lpstr>استفاده از نمايه ها:</vt:lpstr>
      <vt:lpstr>استفاده از کتابخانه:</vt:lpstr>
      <vt:lpstr>استفاده از فهرست تحقيقات:</vt:lpstr>
      <vt:lpstr>استفاده از چکيده ها:</vt:lpstr>
      <vt:lpstr>استفاده از روش مصاحبه:</vt:lpstr>
      <vt:lpstr>استفاده از آرشيو ها:</vt:lpstr>
      <vt:lpstr>استفاده از سيستمهاي اطلاع رساني رايانه اي:</vt:lpstr>
      <vt:lpstr>مطالعه و فيش برداري </vt:lpstr>
      <vt:lpstr>محققان برا ثبت و ضبط مطالب از روشهاي گوناگون استفاده مي کنند از جمله :</vt:lpstr>
      <vt:lpstr>شناسايي و تحليل مساله تحقيق</vt:lpstr>
      <vt:lpstr>تعيين  متغيّرها  و تدوين مدلهاي عليّ </vt:lpstr>
      <vt:lpstr>Slide 100</vt:lpstr>
      <vt:lpstr>Slide 101</vt:lpstr>
      <vt:lpstr>Slide 102</vt:lpstr>
      <vt:lpstr>Slide 103</vt:lpstr>
      <vt:lpstr>نحوه بيان مساله تحقيق و نگارش آن</vt:lpstr>
      <vt:lpstr>Slide 105</vt:lpstr>
      <vt:lpstr>روش نگارش و ارزيابي مساله تحقيق</vt:lpstr>
      <vt:lpstr>Slide 107</vt:lpstr>
      <vt:lpstr>جدول کنترل و ارزيابي نگارش مساله تحقيق:</vt:lpstr>
      <vt:lpstr>فصل چهارم : تدوين فرضيه</vt:lpstr>
      <vt:lpstr>Slide 110</vt:lpstr>
      <vt:lpstr>مفهوم و تعريف فرضيه :</vt:lpstr>
      <vt:lpstr>تفاوت فرضيه و نظريه چيست ؟</vt:lpstr>
      <vt:lpstr>نقش فرضيه در تحقيق علمي</vt:lpstr>
      <vt:lpstr>انواع فرضيه در تحقيقات همبستگي و تجربي</vt:lpstr>
      <vt:lpstr>Slide 115</vt:lpstr>
      <vt:lpstr>ويژگيهاي يک تحقيق خوب:</vt:lpstr>
      <vt:lpstr>Slide 117</vt:lpstr>
      <vt:lpstr>شيوه تدوين،نگارش و ارزيابي</vt:lpstr>
      <vt:lpstr>Slide 119</vt:lpstr>
      <vt:lpstr>Slide 120</vt:lpstr>
      <vt:lpstr>فصل پنجم:نمونه گيري</vt:lpstr>
      <vt:lpstr>Slide 122</vt:lpstr>
      <vt:lpstr>Slide 123</vt:lpstr>
      <vt:lpstr>مفهوم نمونه:</vt:lpstr>
      <vt:lpstr>Slide 125</vt:lpstr>
      <vt:lpstr>انواع نمونه احتمالي</vt:lpstr>
      <vt:lpstr>الف)نمونه هاي احتمالي ساده</vt:lpstr>
      <vt:lpstr>-استفاده از قرعه کشي:</vt:lpstr>
      <vt:lpstr>Slide 129</vt:lpstr>
      <vt:lpstr>-استفاده از جدول اعداد تصادفي:</vt:lpstr>
      <vt:lpstr>استفاده از روش منظم يا سيستماتيک :</vt:lpstr>
      <vt:lpstr>Slide 132</vt:lpstr>
      <vt:lpstr>ب ) نمونه گيري احتمالي طبقه بندي شده</vt:lpstr>
      <vt:lpstr>Slide 134</vt:lpstr>
      <vt:lpstr>ج ) نمونه گيري گروهي يا خوشه اي</vt:lpstr>
      <vt:lpstr>د ) نمونه گيري مکاني</vt:lpstr>
      <vt:lpstr>ه ) ساير نمونه گيري ها</vt:lpstr>
      <vt:lpstr>-نمونه گيري هاي مادر يا پايه اي:</vt:lpstr>
      <vt:lpstr>-نمونه برداري چند درجه اي:</vt:lpstr>
      <vt:lpstr>-نمونه مختلط</vt:lpstr>
      <vt:lpstr>انواع نمونه هاي غير احتمالي يا تورش دار</vt:lpstr>
      <vt:lpstr>الف ) نمونه گيري سهميه اي:</vt:lpstr>
      <vt:lpstr>ب  ) نمونه گيري اتفاقي :</vt:lpstr>
      <vt:lpstr>ج ) نمونه وضعي :</vt:lpstr>
      <vt:lpstr>روشهاي برآورد حجم نمونه</vt:lpstr>
      <vt:lpstr>عواملي که محقق در مورد تخمين حجم نمونه بايد مد نظر قرار دهد :</vt:lpstr>
      <vt:lpstr>حد نصاب هاي نمونه</vt:lpstr>
      <vt:lpstr>ملاحظات مربوط به بر آورد حجم نمونه :</vt:lpstr>
      <vt:lpstr>Slide 149</vt:lpstr>
      <vt:lpstr>Slide 150</vt:lpstr>
      <vt:lpstr>ويژگي هاي يک نمونه خوب به شرح زير است:</vt:lpstr>
      <vt:lpstr>فصل ششم : ابزار سنجش و گردآوري اطلاعات</vt:lpstr>
      <vt:lpstr>Slide 153</vt:lpstr>
      <vt:lpstr>طبقه بندي ابزار اندازه گيري و گردآوري اطلاعات</vt:lpstr>
      <vt:lpstr>ويژگي هاي ابزار سنجش</vt:lpstr>
      <vt:lpstr>انواع ابزارهاي گردآوري اطلاعات </vt:lpstr>
      <vt:lpstr>الف ) پرسشنامه</vt:lpstr>
      <vt:lpstr>ب)مصاحبه</vt:lpstr>
      <vt:lpstr>ج  ) کارت مشاهده</vt:lpstr>
      <vt:lpstr>د ) نظرسنج</vt:lpstr>
      <vt:lpstr>ه  ) فيش</vt:lpstr>
      <vt:lpstr>و ) فرم</vt:lpstr>
      <vt:lpstr>ز )نقشه گنگ و کروکي</vt:lpstr>
      <vt:lpstr>ح)آزمون هوش</vt:lpstr>
      <vt:lpstr>ط)آزمونهاي پيشرفت تحصيلي</vt:lpstr>
      <vt:lpstr>ي)آزمون استعداد</vt:lpstr>
      <vt:lpstr>ک)رغبت سنج</vt:lpstr>
      <vt:lpstr>ل)آزمون فرافکن</vt:lpstr>
      <vt:lpstr>ابزارها و مقياس هاي اندازه گيري</vt:lpstr>
      <vt:lpstr>مقياس هاي اسمي يا عددي-</vt:lpstr>
      <vt:lpstr>-مقياس هاي ترتيبي</vt:lpstr>
      <vt:lpstr>-مقياس هاي فاصله اي</vt:lpstr>
      <vt:lpstr>-مقياس هاي نسبي</vt:lpstr>
      <vt:lpstr>طيف ها </vt:lpstr>
      <vt:lpstr>طيف بوگاردوس:</vt:lpstr>
      <vt:lpstr>طيف ليکرت</vt:lpstr>
      <vt:lpstr>طيف گاتمن :</vt:lpstr>
      <vt:lpstr>روايي و پايايي ابزار سنجش</vt:lpstr>
      <vt:lpstr>روايي ابزار سنجش</vt:lpstr>
      <vt:lpstr>پايايي ابزار سنجش</vt:lpstr>
      <vt:lpstr>عواملي که بر پايايي و روايي ابزار سنجش اثر منفي دارد:</vt:lpstr>
      <vt:lpstr>محققان براي اطمينان از روايي و پايايي ابزار از روشهاي مختلفي استفاده مي کنند :</vt:lpstr>
      <vt:lpstr>الف ) استفاده از روش هاي دوگانه و موازي</vt:lpstr>
      <vt:lpstr>ب  ) استفاده از روش مقايسه با معيار</vt:lpstr>
      <vt:lpstr>ج ) استفاده از روش پيش آزمون</vt:lpstr>
      <vt:lpstr>Slide 186</vt:lpstr>
      <vt:lpstr>فصل هفتم : روشهاي گردآوري اطلاعات</vt:lpstr>
      <vt:lpstr>Slide 188</vt:lpstr>
      <vt:lpstr>Slide 189</vt:lpstr>
      <vt:lpstr>Slide 190</vt:lpstr>
      <vt:lpstr>Slide 191</vt:lpstr>
      <vt:lpstr>روشهاي کتابخانه اي </vt:lpstr>
      <vt:lpstr>چند نکته در خصوص کتابخانه ها</vt:lpstr>
      <vt:lpstr>Slide 194</vt:lpstr>
      <vt:lpstr>Slide 195</vt:lpstr>
      <vt:lpstr>انواع سند </vt:lpstr>
      <vt:lpstr>ابزارهاي گردآوري اطلاعات در روش کتابخانه اي</vt:lpstr>
      <vt:lpstr>Slide 198</vt:lpstr>
      <vt:lpstr>Slide 199</vt:lpstr>
      <vt:lpstr>نمونه فرم گرد آوري اطلاعات</vt:lpstr>
      <vt:lpstr>روش هاي ميداني</vt:lpstr>
      <vt:lpstr>پرسشنامه اي</vt:lpstr>
      <vt:lpstr> برنامه ريزي و اجراي پرسشنامه :</vt:lpstr>
      <vt:lpstr>Slide 204</vt:lpstr>
      <vt:lpstr>نحوه ورود به ميدان ومحيط پرسشگري:</vt:lpstr>
      <vt:lpstr>اقدامات بعد از پرسشگري :</vt:lpstr>
      <vt:lpstr>نکات مورد توجه در مورد پاسخگويان</vt:lpstr>
      <vt:lpstr>ملاحظات مربوط به پرسشگري: </vt:lpstr>
      <vt:lpstr>محاسن پرسشنامه</vt:lpstr>
      <vt:lpstr>معايب پرسشنامه</vt:lpstr>
      <vt:lpstr>روش مصاحبه</vt:lpstr>
      <vt:lpstr>ابزار ثبت اطلاعات مصاحبه</vt:lpstr>
      <vt:lpstr>تفاوت پرسشنامه با کارت</vt:lpstr>
      <vt:lpstr>ابزار مصاحبه</vt:lpstr>
      <vt:lpstr>انواع روشهاي مصاحبه</vt:lpstr>
      <vt:lpstr>ملاحظات اجرايي محقق در روش مصاحبه</vt:lpstr>
      <vt:lpstr>محاسن روش مصاحبه</vt:lpstr>
      <vt:lpstr>معايب روش مصاحبه</vt:lpstr>
      <vt:lpstr>روش مشاهده</vt:lpstr>
      <vt:lpstr>زمينه هاي استفاده از روش مشاهده</vt:lpstr>
      <vt:lpstr>Slide 221</vt:lpstr>
      <vt:lpstr>انواع روشهاي مشاهده</vt:lpstr>
      <vt:lpstr>نکات قابل توجه مشاهده گر</vt:lpstr>
      <vt:lpstr>Slide 224</vt:lpstr>
      <vt:lpstr>Slide 225</vt:lpstr>
      <vt:lpstr>محاسن روش مشاهده</vt:lpstr>
      <vt:lpstr>Slide 227</vt:lpstr>
      <vt:lpstr>روشهاي صوتي و تصويري</vt:lpstr>
      <vt:lpstr>روشهاي ترکيبي</vt:lpstr>
      <vt:lpstr>فصل هشتم</vt:lpstr>
      <vt:lpstr>کدگذاري</vt:lpstr>
      <vt:lpstr>منظور از کدگذاري در تحقيقات ميداني</vt:lpstr>
      <vt:lpstr>مواردي که محقق در زمان طراحي پرسشنامه و قبل از اجراي عمليات ميداني بايد کدگذاري نمايد</vt:lpstr>
      <vt:lpstr>Slide 234</vt:lpstr>
      <vt:lpstr>بازبيني و کدگذاري اطلاعات گردآوري شده</vt:lpstr>
      <vt:lpstr>انواع روشهاي استخراج داده:</vt:lpstr>
      <vt:lpstr>استخراج داده ها به شيوه دستي</vt:lpstr>
      <vt:lpstr>نکات مورد توجه محقق در امر خلاصه سازي پاسخها</vt:lpstr>
      <vt:lpstr>Slide 239</vt:lpstr>
      <vt:lpstr>نمونه هايي از جدولهاي استخراج پاسخ سؤالات بسته</vt:lpstr>
      <vt:lpstr>Slide 241</vt:lpstr>
      <vt:lpstr>Slide 242</vt:lpstr>
      <vt:lpstr>Slide 243</vt:lpstr>
      <vt:lpstr>Slide 244</vt:lpstr>
      <vt:lpstr>Slide 245</vt:lpstr>
      <vt:lpstr>فصل نهم</vt:lpstr>
      <vt:lpstr>انواع شيوه هاي تجزيه و تحليل داده ها</vt:lpstr>
      <vt:lpstr>شيوه تجزيه وتحليل کيفي</vt:lpstr>
      <vt:lpstr>موارد کاربرد تحليل منطقي و عقلاني</vt:lpstr>
      <vt:lpstr>Slide 250</vt:lpstr>
      <vt:lpstr>Slide 251</vt:lpstr>
      <vt:lpstr>Slide 252</vt:lpstr>
      <vt:lpstr>شيوه تجزيه و تحليل کمي</vt:lpstr>
      <vt:lpstr>تجزيه و تحليل با استفاده از آمار توصيفي</vt:lpstr>
      <vt:lpstr>روشهاي متداول براي نمايش تصويري نحوه توزيع صفت در جامعه: </vt:lpstr>
      <vt:lpstr>Slide 256</vt:lpstr>
      <vt:lpstr>Slide 257</vt:lpstr>
      <vt:lpstr>Slide 258</vt:lpstr>
      <vt:lpstr>اندازه هاي گرايش</vt:lpstr>
      <vt:lpstr>Slide 260</vt:lpstr>
      <vt:lpstr>Slide 261</vt:lpstr>
      <vt:lpstr>Slide 262</vt:lpstr>
      <vt:lpstr>اندازه هاي پراکندگي</vt:lpstr>
      <vt:lpstr>انحراف استاندارد</vt:lpstr>
      <vt:lpstr>واريانس</vt:lpstr>
      <vt:lpstr>محاسن انحراف استاندارد</vt:lpstr>
      <vt:lpstr>منحني طبيعي</vt:lpstr>
      <vt:lpstr>Slide 268</vt:lpstr>
      <vt:lpstr>خصوصيات منحني طبيعي</vt:lpstr>
      <vt:lpstr>Slide 270</vt:lpstr>
      <vt:lpstr>Slide 271</vt:lpstr>
      <vt:lpstr>تجزيه و تحليل با استفاده از آمار استنباطي</vt:lpstr>
      <vt:lpstr>همبستگي</vt:lpstr>
      <vt:lpstr>Slide 274</vt:lpstr>
      <vt:lpstr>انواع همبستگيها</vt:lpstr>
      <vt:lpstr>روشهاي محاسبه همبستگي</vt:lpstr>
      <vt:lpstr>Slide 277</vt:lpstr>
      <vt:lpstr>محدوديتهاي آزمون خي 2</vt:lpstr>
      <vt:lpstr>رگرسيون</vt:lpstr>
      <vt:lpstr>T آزمون</vt:lpstr>
      <vt:lpstr>در اختيار محقق قرار ميدهد :SPSS داده هايي که رايانه بااستفاده از برنامه </vt:lpstr>
      <vt:lpstr>SPSS قابليتهاي برنامه</vt:lpstr>
      <vt:lpstr>فصل دهم</vt:lpstr>
      <vt:lpstr>عناصر و ساختار گزارش تحقيق</vt:lpstr>
      <vt:lpstr>Slide 285</vt:lpstr>
      <vt:lpstr>Slide 286</vt:lpstr>
      <vt:lpstr>Slide 287</vt:lpstr>
      <vt:lpstr>Slide 288</vt:lpstr>
      <vt:lpstr>محقق هنگام استفاده از موارد زير بايد مشخصات منبع را ذکر کند :</vt:lpstr>
      <vt:lpstr>علت ذکر استفاده از تحقيق ديگران</vt:lpstr>
      <vt:lpstr>Slide 291</vt:lpstr>
      <vt:lpstr>روشهاي ارجاع دهي</vt:lpstr>
      <vt:lpstr>فصل يازدهم</vt:lpstr>
      <vt:lpstr>طرح تحقيق</vt:lpstr>
      <vt:lpstr>دلايل اهميت طرح تحقيق</vt:lpstr>
      <vt:lpstr>انواع طرحهاي تحقيق</vt:lpstr>
      <vt:lpstr>عناصر و اجزاء يک طرح تحقيق علمي</vt:lpstr>
      <vt:lpstr>Slide 298</vt:lpstr>
      <vt:lpstr>شيوه تنظيم و نگارش طرح تحقيق</vt:lpstr>
      <vt:lpstr>فصل دوازدهم</vt:lpstr>
      <vt:lpstr>انواع مقالات علمي</vt:lpstr>
      <vt:lpstr>ساختار مقالات علمي</vt:lpstr>
      <vt:lpstr>Slide 303</vt:lpstr>
      <vt:lpstr>ملاحظات مربوط به تدوين مقاله علمي</vt:lpstr>
      <vt:lpstr>Slide 305</vt:lpstr>
    </vt:vector>
  </TitlesOfParts>
  <Company>sics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abbas</dc:creator>
  <cp:lastModifiedBy>eModir</cp:lastModifiedBy>
  <cp:revision>148</cp:revision>
  <dcterms:created xsi:type="dcterms:W3CDTF">2007-01-21T08:14:54Z</dcterms:created>
  <dcterms:modified xsi:type="dcterms:W3CDTF">2009-09-16T07:58:17Z</dcterms:modified>
</cp:coreProperties>
</file>