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80" r:id="rId1"/>
    <p:sldMasterId id="2147483804" r:id="rId2"/>
    <p:sldMasterId id="2147483792" r:id="rId3"/>
  </p:sldMasterIdLst>
  <p:notesMasterIdLst>
    <p:notesMasterId r:id="rId63"/>
  </p:notesMasterIdLst>
  <p:handoutMasterIdLst>
    <p:handoutMasterId r:id="rId64"/>
  </p:handoutMasterIdLst>
  <p:sldIdLst>
    <p:sldId id="548" r:id="rId4"/>
    <p:sldId id="585" r:id="rId5"/>
    <p:sldId id="549" r:id="rId6"/>
    <p:sldId id="550" r:id="rId7"/>
    <p:sldId id="552" r:id="rId8"/>
    <p:sldId id="586" r:id="rId9"/>
    <p:sldId id="558" r:id="rId10"/>
    <p:sldId id="555" r:id="rId11"/>
    <p:sldId id="556" r:id="rId12"/>
    <p:sldId id="581" r:id="rId13"/>
    <p:sldId id="652" r:id="rId14"/>
    <p:sldId id="653" r:id="rId15"/>
    <p:sldId id="654" r:id="rId16"/>
    <p:sldId id="655" r:id="rId17"/>
    <p:sldId id="680" r:id="rId18"/>
    <p:sldId id="615" r:id="rId19"/>
    <p:sldId id="651" r:id="rId20"/>
    <p:sldId id="663" r:id="rId21"/>
    <p:sldId id="616" r:id="rId22"/>
    <p:sldId id="688" r:id="rId23"/>
    <p:sldId id="689" r:id="rId24"/>
    <p:sldId id="618" r:id="rId25"/>
    <p:sldId id="661" r:id="rId26"/>
    <p:sldId id="614" r:id="rId27"/>
    <p:sldId id="619" r:id="rId28"/>
    <p:sldId id="620" r:id="rId29"/>
    <p:sldId id="621" r:id="rId30"/>
    <p:sldId id="622" r:id="rId31"/>
    <p:sldId id="623" r:id="rId32"/>
    <p:sldId id="690" r:id="rId33"/>
    <p:sldId id="671" r:id="rId34"/>
    <p:sldId id="626" r:id="rId35"/>
    <p:sldId id="628" r:id="rId36"/>
    <p:sldId id="629" r:id="rId37"/>
    <p:sldId id="672" r:id="rId38"/>
    <p:sldId id="632" r:id="rId39"/>
    <p:sldId id="634" r:id="rId40"/>
    <p:sldId id="635" r:id="rId41"/>
    <p:sldId id="636" r:id="rId42"/>
    <p:sldId id="637" r:id="rId43"/>
    <p:sldId id="638" r:id="rId44"/>
    <p:sldId id="640" r:id="rId45"/>
    <p:sldId id="641" r:id="rId46"/>
    <p:sldId id="642" r:id="rId47"/>
    <p:sldId id="644" r:id="rId48"/>
    <p:sldId id="645" r:id="rId49"/>
    <p:sldId id="685" r:id="rId50"/>
    <p:sldId id="646" r:id="rId51"/>
    <p:sldId id="647" r:id="rId52"/>
    <p:sldId id="648" r:id="rId53"/>
    <p:sldId id="687" r:id="rId54"/>
    <p:sldId id="650" r:id="rId55"/>
    <p:sldId id="665" r:id="rId56"/>
    <p:sldId id="670" r:id="rId57"/>
    <p:sldId id="664" r:id="rId58"/>
    <p:sldId id="662" r:id="rId59"/>
    <p:sldId id="684" r:id="rId60"/>
    <p:sldId id="624" r:id="rId61"/>
    <p:sldId id="625" r:id="rId62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CC00"/>
    <a:srgbClr val="4606BA"/>
    <a:srgbClr val="1F4D5D"/>
    <a:srgbClr val="5B9F7A"/>
    <a:srgbClr val="D53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706" autoAdjust="0"/>
    <p:restoredTop sz="94671" autoAdjust="0"/>
  </p:normalViewPr>
  <p:slideViewPr>
    <p:cSldViewPr>
      <p:cViewPr varScale="1">
        <p:scale>
          <a:sx n="66" d="100"/>
          <a:sy n="66" d="100"/>
        </p:scale>
        <p:origin x="-14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NaOH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Water%20curing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Thesis\Design%20of%20Experiment\Excel\slump.xlsx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Thesis\Design%20of%20Experiment\Excel\WS%20ratio.xlsx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D:\Thesis\Design%20of%20Experiment\Excel\WS%20ratio%20-%20Flexural.xlsx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SP%20results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SP%20results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Z%20slump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Z%20slump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NaOH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Liquid%20to%20slag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Liquid%20to%20slag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NaOH%20to%20Silicat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NaOH%20to%20Silicate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aggregate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aggregate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hesis\Design%20of%20Experiment\Excel\Temp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8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45.11</c:v>
                </c:pt>
                <c:pt idx="1">
                  <c:v>47.7</c:v>
                </c:pt>
                <c:pt idx="2">
                  <c:v>43.11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8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54.77</c:v>
                </c:pt>
                <c:pt idx="1">
                  <c:v>56.36</c:v>
                </c:pt>
                <c:pt idx="2">
                  <c:v>54.64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366208"/>
        <c:axId val="100368384"/>
      </c:lineChart>
      <c:catAx>
        <c:axId val="1003662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غلظت هيدروکسيد سديم -  مولار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368384"/>
        <c:crosses val="autoZero"/>
        <c:auto val="1"/>
        <c:lblAlgn val="ctr"/>
        <c:lblOffset val="100"/>
        <c:noMultiLvlLbl val="1"/>
      </c:catAx>
      <c:valAx>
        <c:axId val="100368384"/>
        <c:scaling>
          <c:orientation val="minMax"/>
          <c:max val="60"/>
          <c:min val="4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مقاومت فشاري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366208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ln>
      <a:noFill/>
    </a:ln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7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ln>
                <a:solidFill>
                  <a:srgbClr val="FFFF00"/>
                </a:solidFill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2.3123926369668906E-3"/>
                  <c:y val="1.5055409740449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6142488002952698E-3"/>
                  <c:y val="1.1291779584462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8.4593584106445129E-17"/>
                  <c:y val="1.12917795844625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6.9215548637815618E-3"/>
                  <c:y val="1.5055706112616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Sheet1!$B$7:$B$10</c:f>
              <c:strCache>
                <c:ptCount val="4"/>
                <c:pt idx="0">
                  <c:v>عمل‌آوری در آب</c:v>
                </c:pt>
                <c:pt idx="1">
                  <c:v>عمل‌آوری در دمای محیط</c:v>
                </c:pt>
                <c:pt idx="2">
                  <c:v>عمل‌آوری در دمای 60 درجه</c:v>
                </c:pt>
                <c:pt idx="3">
                  <c:v>عمل‌آوری در دمای 95 درجه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59.7</c:v>
                </c:pt>
                <c:pt idx="1">
                  <c:v>56.8</c:v>
                </c:pt>
                <c:pt idx="2">
                  <c:v>70</c:v>
                </c:pt>
                <c:pt idx="3">
                  <c:v>76.540000000000006</c:v>
                </c:pt>
              </c:numCache>
            </c:numRef>
          </c:val>
        </c:ser>
        <c:ser>
          <c:idx val="1"/>
          <c:order val="1"/>
          <c:tx>
            <c:v>28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ln>
                <a:solidFill>
                  <a:srgbClr val="FFFF00"/>
                </a:solidFill>
              </a:ln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1.8762690670303772E-3"/>
                  <c:y val="7.76858357133394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1.50557061126167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7.76880110559613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9906668643163792E-3"/>
                  <c:y val="1.50557061126166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Sheet1!$B$7:$B$10</c:f>
              <c:strCache>
                <c:ptCount val="4"/>
                <c:pt idx="0">
                  <c:v>عمل‌آوری در آب</c:v>
                </c:pt>
                <c:pt idx="1">
                  <c:v>عمل‌آوری در دمای محیط</c:v>
                </c:pt>
                <c:pt idx="2">
                  <c:v>عمل‌آوری در دمای 60 درجه</c:v>
                </c:pt>
                <c:pt idx="3">
                  <c:v>عمل‌آوری در دمای 95 درجه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79.760000000000005</c:v>
                </c:pt>
                <c:pt idx="1">
                  <c:v>65.8</c:v>
                </c:pt>
                <c:pt idx="2">
                  <c:v>74.25</c:v>
                </c:pt>
                <c:pt idx="3">
                  <c:v>78.08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0057472"/>
        <c:axId val="100059392"/>
      </c:barChart>
      <c:catAx>
        <c:axId val="1000574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روش</a:t>
                </a:r>
                <a:r>
                  <a:rPr lang="fa-IR" sz="1800" b="0" baseline="0">
                    <a:cs typeface="0 Zar" pitchFamily="2" charset="-78"/>
                  </a:rPr>
                  <a:t> عمل‌آور</a:t>
                </a: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cs typeface="0 Zar" pitchFamily="2" charset="-78"/>
              </a:defRPr>
            </a:pPr>
            <a:endParaRPr lang="en-US"/>
          </a:p>
        </c:txPr>
        <c:crossAx val="100059392"/>
        <c:crosses val="autoZero"/>
        <c:auto val="1"/>
        <c:lblAlgn val="ctr"/>
        <c:lblOffset val="100"/>
        <c:noMultiLvlLbl val="0"/>
      </c:catAx>
      <c:valAx>
        <c:axId val="10005939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مقاومت فشاري - مگاپاسکال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057472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/>
    </a:solidFill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scatterChart>
        <c:scatterStyle val="lineMarker"/>
        <c:varyColors val="0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0.42</c:v>
                </c:pt>
                <c:pt idx="2">
                  <c:v>0.44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0</c:v>
                </c:pt>
                <c:pt idx="1">
                  <c:v>20</c:v>
                </c:pt>
                <c:pt idx="2">
                  <c:v>50</c:v>
                </c:pt>
              </c:numCache>
            </c:numRef>
          </c:y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01717504"/>
        <c:axId val="101741312"/>
      </c:scatterChart>
      <c:valAx>
        <c:axId val="1017175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نسبت آب به مواد جامد</a:t>
                </a:r>
                <a:r>
                  <a:rPr lang="fa-IR" sz="1800" b="0" baseline="0">
                    <a:cs typeface="0 Zar" pitchFamily="2" charset="-78"/>
                  </a:rPr>
                  <a:t> </a:t>
                </a:r>
                <a:r>
                  <a:rPr lang="fa-IR" sz="1800" b="0">
                    <a:cs typeface="0 Zar" pitchFamily="2" charset="-78"/>
                  </a:rPr>
                  <a:t>بتن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741312"/>
        <c:crosses val="autoZero"/>
        <c:crossBetween val="midCat"/>
        <c:majorUnit val="2.0000000000000004E-2"/>
        <c:minorUnit val="1.0000000000000002E-3"/>
      </c:valAx>
      <c:valAx>
        <c:axId val="10174131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اسلامپ - ميلي متر</a:t>
                </a:r>
                <a:endParaRPr lang="en-US" sz="18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717504"/>
        <c:crosses val="autoZero"/>
        <c:crossBetween val="midCat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/>
    </a:solidFill>
    <a:ln>
      <a:solidFill>
        <a:schemeClr val="tx1"/>
      </a:solidFill>
    </a:ln>
    <a:scene3d>
      <a:camera prst="orthographicFront"/>
      <a:lightRig rig="threePt" dir="t"/>
    </a:scene3d>
    <a:sp3d>
      <a:bevelT/>
    </a:sp3d>
  </c:sp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0.42</c:v>
                </c:pt>
                <c:pt idx="2">
                  <c:v>0.44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49</c:v>
                </c:pt>
                <c:pt idx="1">
                  <c:v>43.13</c:v>
                </c:pt>
                <c:pt idx="2">
                  <c:v>41.65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0.42</c:v>
                </c:pt>
                <c:pt idx="2">
                  <c:v>0.44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60.48</c:v>
                </c:pt>
                <c:pt idx="1">
                  <c:v>56.49</c:v>
                </c:pt>
                <c:pt idx="2">
                  <c:v>50.3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779328"/>
        <c:axId val="101793792"/>
      </c:lineChart>
      <c:catAx>
        <c:axId val="1017793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آب به مواد جامد بتن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en-US" sz="1000" b="0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en-US"/>
          </a:p>
        </c:txPr>
        <c:crossAx val="101793792"/>
        <c:crosses val="autoZero"/>
        <c:auto val="1"/>
        <c:lblAlgn val="ctr"/>
        <c:lblOffset val="100"/>
        <c:noMultiLvlLbl val="1"/>
      </c:catAx>
      <c:valAx>
        <c:axId val="101793792"/>
        <c:scaling>
          <c:orientation val="minMax"/>
          <c:max val="65"/>
          <c:min val="35"/>
        </c:scaling>
        <c:delete val="0"/>
        <c:axPos val="l"/>
        <c:title>
          <c:tx>
            <c:rich>
              <a:bodyPr rot="-5400000" vert="horz"/>
              <a:lstStyle/>
              <a:p>
                <a:pPr algn="ctr" rtl="0">
                  <a:defRPr lang="en-US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مقاومت فشاري - مگاپاسکال</a:t>
                </a:r>
                <a:endParaRPr lang="en-US"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en-US" sz="1000" b="0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en-US"/>
          </a:p>
        </c:txPr>
        <c:crossAx val="101779328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0.42</c:v>
                </c:pt>
                <c:pt idx="2">
                  <c:v>0.44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4.62</c:v>
                </c:pt>
                <c:pt idx="1">
                  <c:v>4.37</c:v>
                </c:pt>
                <c:pt idx="2">
                  <c:v>4.3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809152"/>
        <c:axId val="101832960"/>
      </c:lineChart>
      <c:catAx>
        <c:axId val="1018091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آب به مواد جامد بتن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en-US" sz="1000" b="0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en-US"/>
          </a:p>
        </c:txPr>
        <c:crossAx val="101832960"/>
        <c:crosses val="autoZero"/>
        <c:auto val="1"/>
        <c:lblAlgn val="ctr"/>
        <c:lblOffset val="100"/>
        <c:noMultiLvlLbl val="1"/>
      </c:catAx>
      <c:valAx>
        <c:axId val="101832960"/>
        <c:scaling>
          <c:orientation val="minMax"/>
          <c:max val="5"/>
          <c:min val="3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مدول گس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ختگ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 algn="ctr">
              <a:defRPr lang="en-US" sz="1000" b="0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en-US"/>
          </a:p>
        </c:txPr>
        <c:crossAx val="101809152"/>
        <c:crosses val="autoZero"/>
        <c:crossBetween val="between"/>
        <c:majorUnit val="0.30000000000000004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13</c:v>
                </c:pt>
                <c:pt idx="2">
                  <c:v>15</c:v>
                </c:pt>
                <c:pt idx="3">
                  <c:v>18</c:v>
                </c:pt>
              </c:numCache>
            </c:numRef>
          </c:y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01897728"/>
        <c:axId val="101905152"/>
      </c:scatterChart>
      <c:valAx>
        <c:axId val="101897728"/>
        <c:scaling>
          <c:orientation val="minMax"/>
          <c:max val="4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درصد وزن</a:t>
                </a: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800" b="0">
                    <a:cs typeface="0 Zar" pitchFamily="2" charset="-78"/>
                  </a:rPr>
                  <a:t> فوق روان کننده نسبت به سرباره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905152"/>
        <c:crosses val="autoZero"/>
        <c:crossBetween val="midCat"/>
        <c:majorUnit val="1"/>
      </c:valAx>
      <c:valAx>
        <c:axId val="101905152"/>
        <c:scaling>
          <c:orientation val="minMax"/>
          <c:max val="70"/>
          <c:min val="0"/>
        </c:scaling>
        <c:delete val="0"/>
        <c:axPos val="l"/>
        <c:title>
          <c:tx>
            <c:rich>
              <a:bodyPr rot="-5400000" vert="horz"/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اسلامپ - ميلي متر</a:t>
                </a:r>
                <a:endParaRPr lang="en-US" sz="18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897728"/>
        <c:crosses val="autoZero"/>
        <c:crossBetween val="midCat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49</c:v>
                </c:pt>
                <c:pt idx="1">
                  <c:v>47.33</c:v>
                </c:pt>
                <c:pt idx="2">
                  <c:v>46.4</c:v>
                </c:pt>
                <c:pt idx="3">
                  <c:v>45.38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60.48</c:v>
                </c:pt>
                <c:pt idx="1">
                  <c:v>57.17</c:v>
                </c:pt>
                <c:pt idx="2">
                  <c:v>55.8</c:v>
                </c:pt>
                <c:pt idx="3">
                  <c:v>54.09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930496"/>
        <c:axId val="101932416"/>
      </c:lineChart>
      <c:catAx>
        <c:axId val="1019304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fa-IR" sz="2000" b="0">
                    <a:cs typeface="0 Zar" pitchFamily="2" charset="-78"/>
                  </a:rPr>
                  <a:t>درصد</a:t>
                </a:r>
                <a:r>
                  <a:rPr lang="fa-IR" sz="2000" b="0" baseline="0">
                    <a:cs typeface="0 Zar" pitchFamily="2" charset="-78"/>
                  </a:rPr>
                  <a:t> وزن</a:t>
                </a:r>
                <a:r>
                  <a:rPr lang="fa-IR" sz="2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2000" b="0" baseline="0">
                    <a:cs typeface="0 Zar" pitchFamily="2" charset="-78"/>
                  </a:rPr>
                  <a:t> فوق روان‌کننده نسبت به سرباره</a:t>
                </a:r>
                <a:endParaRPr lang="en-US" sz="20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932416"/>
        <c:crosses val="autoZero"/>
        <c:auto val="1"/>
        <c:lblAlgn val="ctr"/>
        <c:lblOffset val="100"/>
        <c:tickLblSkip val="1"/>
        <c:noMultiLvlLbl val="1"/>
      </c:catAx>
      <c:valAx>
        <c:axId val="101932416"/>
        <c:scaling>
          <c:orientation val="minMax"/>
          <c:max val="65"/>
          <c:min val="30"/>
        </c:scaling>
        <c:delete val="0"/>
        <c:axPos val="l"/>
        <c:title>
          <c:tx>
            <c:rich>
              <a:bodyPr rot="-5400000" vert="horz"/>
              <a:lstStyle/>
              <a:p>
                <a:pPr algn="ctr" rtl="0">
                  <a:defRPr lang="en-US" sz="2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2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مقاومت فشاري - مگاپاسکال</a:t>
                </a:r>
                <a:endParaRPr lang="en-US" sz="20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930496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Sheet1!$A$2:$A$6</c:f>
              <c:numCache>
                <c:formatCode>General</c:formatCode>
                <c:ptCount val="5"/>
                <c:pt idx="0">
                  <c:v>0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50</c:v>
                </c:pt>
                <c:pt idx="1">
                  <c:v>38</c:v>
                </c:pt>
                <c:pt idx="2">
                  <c:v>32</c:v>
                </c:pt>
                <c:pt idx="3">
                  <c:v>25</c:v>
                </c:pt>
                <c:pt idx="4">
                  <c:v>20</c:v>
                </c:pt>
              </c:numCache>
            </c:numRef>
          </c:y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axId val="102017664"/>
        <c:axId val="103417728"/>
      </c:scatterChart>
      <c:valAx>
        <c:axId val="102017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درصد وزن</a:t>
                </a: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800" b="0">
                    <a:cs typeface="0 Zar" pitchFamily="2" charset="-78"/>
                  </a:rPr>
                  <a:t> زئول</a:t>
                </a: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800" b="0">
                    <a:cs typeface="0 Zar" pitchFamily="2" charset="-78"/>
                  </a:rPr>
                  <a:t>ت نسبت به سرباره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3417728"/>
        <c:crosses val="autoZero"/>
        <c:crossBetween val="midCat"/>
      </c:valAx>
      <c:valAx>
        <c:axId val="10341772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اسلامپ - ميلي متر</a:t>
                </a:r>
                <a:endParaRPr lang="en-US" sz="18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2017664"/>
        <c:crosses val="autoZero"/>
        <c:crossBetween val="midCat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7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2077294685990338E-2"/>
                  <c:y val="1.0869565217391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2844737681476259E-3"/>
                  <c:y val="1.274149509011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0869565217391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830917874396135E-3"/>
                  <c:y val="1.4492753623188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335429874577854E-3"/>
                  <c:y val="7.36694388629988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0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41.65</c:v>
                </c:pt>
                <c:pt idx="1">
                  <c:v>44.05</c:v>
                </c:pt>
                <c:pt idx="2">
                  <c:v>45</c:v>
                </c:pt>
                <c:pt idx="3">
                  <c:v>44.9</c:v>
                </c:pt>
                <c:pt idx="4">
                  <c:v>39.9</c:v>
                </c:pt>
              </c:numCache>
            </c:numRef>
          </c:val>
        </c:ser>
        <c:ser>
          <c:idx val="1"/>
          <c:order val="1"/>
          <c:tx>
            <c:v>28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ln>
                <a:solidFill>
                  <a:schemeClr val="accent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"/>
                  <c:y val="1.4492753623188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019361710221004E-7"/>
                  <c:y val="1.0879025239338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0869565217391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4154589371980675E-3"/>
                  <c:y val="1.08601506333447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7.2338240328654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0</c:v>
                </c:pt>
                <c:pt idx="1">
                  <c:v>10</c:v>
                </c:pt>
                <c:pt idx="2">
                  <c:v>15</c:v>
                </c:pt>
                <c:pt idx="3">
                  <c:v>20</c:v>
                </c:pt>
                <c:pt idx="4">
                  <c:v>25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50.3</c:v>
                </c:pt>
                <c:pt idx="1">
                  <c:v>49.8</c:v>
                </c:pt>
                <c:pt idx="2">
                  <c:v>53.72</c:v>
                </c:pt>
                <c:pt idx="3">
                  <c:v>50.63</c:v>
                </c:pt>
                <c:pt idx="4">
                  <c:v>49.48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3477248"/>
        <c:axId val="103479168"/>
      </c:barChart>
      <c:catAx>
        <c:axId val="1034772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درصد وزني زئوليت نسبت به سرباره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3479168"/>
        <c:crosses val="autoZero"/>
        <c:auto val="1"/>
        <c:lblAlgn val="ctr"/>
        <c:lblOffset val="100"/>
        <c:noMultiLvlLbl val="0"/>
      </c:catAx>
      <c:valAx>
        <c:axId val="1034791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مقاومت فشاري - مگاپاسکال</a:t>
                </a:r>
                <a:endParaRPr lang="en-US" sz="18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3477248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/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4</c:v>
                </c:pt>
                <c:pt idx="1">
                  <c:v>6</c:v>
                </c:pt>
                <c:pt idx="2">
                  <c:v>8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4.6500000000000004</c:v>
                </c:pt>
                <c:pt idx="1">
                  <c:v>4.74</c:v>
                </c:pt>
                <c:pt idx="2">
                  <c:v>4.3499999999999996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409728"/>
        <c:axId val="100411648"/>
      </c:lineChart>
      <c:catAx>
        <c:axId val="1004097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غلظت هيدروکسيد سديم - مولار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411648"/>
        <c:crosses val="autoZero"/>
        <c:auto val="1"/>
        <c:lblAlgn val="ctr"/>
        <c:lblOffset val="100"/>
        <c:noMultiLvlLbl val="1"/>
      </c:catAx>
      <c:valAx>
        <c:axId val="100411648"/>
        <c:scaling>
          <c:orientation val="minMax"/>
          <c:max val="5"/>
          <c:min val="4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مدول گسيختگي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409728"/>
        <c:crosses val="autoZero"/>
        <c:crossBetween val="between"/>
        <c:majorUnit val="0.25"/>
        <c:minorUnit val="5.000000000000001E-2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0.45</c:v>
                </c:pt>
                <c:pt idx="2">
                  <c:v>0.5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38.25</c:v>
                </c:pt>
                <c:pt idx="1">
                  <c:v>47.95</c:v>
                </c:pt>
                <c:pt idx="2">
                  <c:v>49.72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0.45</c:v>
                </c:pt>
                <c:pt idx="2">
                  <c:v>0.5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49.76</c:v>
                </c:pt>
                <c:pt idx="1">
                  <c:v>57.8</c:v>
                </c:pt>
                <c:pt idx="2">
                  <c:v>58.21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618624"/>
        <c:axId val="100620544"/>
      </c:lineChart>
      <c:catAx>
        <c:axId val="100618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وزني محلول به سرباره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620544"/>
        <c:crosses val="autoZero"/>
        <c:auto val="1"/>
        <c:lblAlgn val="ctr"/>
        <c:lblOffset val="100"/>
        <c:noMultiLvlLbl val="1"/>
      </c:catAx>
      <c:valAx>
        <c:axId val="100620544"/>
        <c:scaling>
          <c:orientation val="minMax"/>
          <c:max val="60"/>
          <c:min val="3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مقاومت فشاري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618624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0.4</c:v>
                </c:pt>
                <c:pt idx="1">
                  <c:v>0.45</c:v>
                </c:pt>
                <c:pt idx="2">
                  <c:v>0.5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4.13</c:v>
                </c:pt>
                <c:pt idx="1">
                  <c:v>4.72</c:v>
                </c:pt>
                <c:pt idx="2">
                  <c:v>4.88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649600"/>
        <c:axId val="100995840"/>
      </c:lineChart>
      <c:catAx>
        <c:axId val="100649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وزني محلول به سرباره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995840"/>
        <c:crosses val="autoZero"/>
        <c:auto val="1"/>
        <c:lblAlgn val="ctr"/>
        <c:lblOffset val="100"/>
        <c:noMultiLvlLbl val="1"/>
      </c:catAx>
      <c:valAx>
        <c:axId val="100995840"/>
        <c:scaling>
          <c:orientation val="minMax"/>
          <c:max val="5"/>
          <c:min val="4.0000000000000009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مدول گس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ختگ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0649600"/>
        <c:crosses val="autoZero"/>
        <c:crossBetween val="between"/>
        <c:majorUnit val="0.25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51.27</c:v>
                </c:pt>
                <c:pt idx="1">
                  <c:v>44.63</c:v>
                </c:pt>
                <c:pt idx="2">
                  <c:v>40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59.86</c:v>
                </c:pt>
                <c:pt idx="1">
                  <c:v>54.95</c:v>
                </c:pt>
                <c:pt idx="2">
                  <c:v>50.96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407360"/>
        <c:axId val="101409536"/>
      </c:lineChart>
      <c:catAx>
        <c:axId val="1014073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وزني هيدروکسيد سديم به سيليکات سديم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409536"/>
        <c:crosses val="autoZero"/>
        <c:auto val="1"/>
        <c:lblAlgn val="ctr"/>
        <c:lblOffset val="100"/>
        <c:noMultiLvlLbl val="1"/>
      </c:catAx>
      <c:valAx>
        <c:axId val="101409536"/>
        <c:scaling>
          <c:orientation val="minMax"/>
          <c:max val="65"/>
          <c:min val="35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مقاومت فشاري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407360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1</c:v>
                </c:pt>
                <c:pt idx="1">
                  <c:v>3</c:v>
                </c:pt>
                <c:pt idx="2">
                  <c:v>5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4.76</c:v>
                </c:pt>
                <c:pt idx="1">
                  <c:v>4.63</c:v>
                </c:pt>
                <c:pt idx="2">
                  <c:v>4.3499999999999996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442688"/>
        <c:axId val="101444608"/>
      </c:lineChart>
      <c:catAx>
        <c:axId val="1014426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نسبت وزن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 ه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دروکس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د سد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م به 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ل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کات سد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م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444608"/>
        <c:crosses val="autoZero"/>
        <c:auto val="1"/>
        <c:lblAlgn val="ctr"/>
        <c:lblOffset val="100"/>
        <c:noMultiLvlLbl val="1"/>
      </c:catAx>
      <c:valAx>
        <c:axId val="101444608"/>
        <c:scaling>
          <c:orientation val="minMax"/>
          <c:max val="5"/>
          <c:min val="4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مدول گس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ختگ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 baseline="0">
                    <a:cs typeface="0 Zar" pitchFamily="2" charset="-78"/>
                  </a:rPr>
                  <a:t>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442688"/>
        <c:crosses val="autoZero"/>
        <c:crossBetween val="between"/>
        <c:majorUnit val="0.25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v>7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75</c:v>
                </c:pt>
                <c:pt idx="1">
                  <c:v>77</c:v>
                </c:pt>
                <c:pt idx="2">
                  <c:v>79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47.28</c:v>
                </c:pt>
                <c:pt idx="1">
                  <c:v>41.93</c:v>
                </c:pt>
                <c:pt idx="2">
                  <c:v>46.69</c:v>
                </c:pt>
              </c:numCache>
            </c:numRef>
          </c:val>
          <c:smooth val="0"/>
        </c:ser>
        <c:ser>
          <c:idx val="1"/>
          <c:order val="1"/>
          <c:tx>
            <c:v>28 days</c:v>
          </c:tx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75</c:v>
                </c:pt>
                <c:pt idx="1">
                  <c:v>77</c:v>
                </c:pt>
                <c:pt idx="2">
                  <c:v>79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58.77</c:v>
                </c:pt>
                <c:pt idx="1">
                  <c:v>48.51</c:v>
                </c:pt>
                <c:pt idx="2">
                  <c:v>58.49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201024"/>
        <c:axId val="101202944"/>
      </c:lineChart>
      <c:catAx>
        <c:axId val="1012010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 dirty="0">
                    <a:cs typeface="0 Zar" pitchFamily="2" charset="-78"/>
                  </a:rPr>
                  <a:t>درصد وزني </a:t>
                </a:r>
                <a:r>
                  <a:rPr lang="fa-IR" sz="1400" b="0" dirty="0" smtClean="0">
                    <a:cs typeface="0 Zar" pitchFamily="2" charset="-78"/>
                  </a:rPr>
                  <a:t>سنگدانه‌ها (%)</a:t>
                </a:r>
                <a:endParaRPr lang="en-US" sz="1400" b="0" dirty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202944"/>
        <c:crosses val="autoZero"/>
        <c:auto val="1"/>
        <c:lblAlgn val="ctr"/>
        <c:lblOffset val="100"/>
        <c:noMultiLvlLbl val="1"/>
      </c:catAx>
      <c:valAx>
        <c:axId val="101202944"/>
        <c:scaling>
          <c:orientation val="minMax"/>
          <c:max val="60"/>
          <c:min val="4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مقاومت فشاري 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201024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6"/>
    </mc:Choice>
    <mc:Fallback>
      <c:style val="36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75</c:v>
                </c:pt>
                <c:pt idx="1">
                  <c:v>77</c:v>
                </c:pt>
                <c:pt idx="2">
                  <c:v>79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4.8</c:v>
                </c:pt>
                <c:pt idx="1">
                  <c:v>4.18</c:v>
                </c:pt>
                <c:pt idx="2">
                  <c:v>4.75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1227904"/>
        <c:axId val="101242368"/>
      </c:lineChart>
      <c:catAx>
        <c:axId val="1012279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درصد وزني سنگدانه‌ها (%)</a:t>
                </a:r>
                <a:endParaRPr lang="en-US" sz="1400" b="0">
                  <a:cs typeface="0 Zar" pitchFamily="2" charset="-78"/>
                </a:endParaRPr>
              </a:p>
            </c:rich>
          </c:tx>
          <c:layout>
            <c:manualLayout>
              <c:xMode val="edge"/>
              <c:yMode val="edge"/>
              <c:x val="0.3591343649611366"/>
              <c:y val="0.8192520136880584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242368"/>
        <c:crosses val="autoZero"/>
        <c:auto val="1"/>
        <c:lblAlgn val="ctr"/>
        <c:lblOffset val="100"/>
        <c:noMultiLvlLbl val="1"/>
      </c:catAx>
      <c:valAx>
        <c:axId val="1012423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fa-IR" sz="1400" b="0">
                    <a:cs typeface="0 Zar" pitchFamily="2" charset="-78"/>
                  </a:rPr>
                  <a:t>مدول گس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ختگ</a:t>
                </a:r>
                <a:r>
                  <a:rPr lang="fa-IR"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400" b="0">
                    <a:cs typeface="0 Zar" pitchFamily="2" charset="-78"/>
                  </a:rPr>
                  <a:t>- مگاپاسکال</a:t>
                </a:r>
                <a:endParaRPr lang="en-US" sz="1400" b="0"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101227904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spPr>
    <a:solidFill>
      <a:schemeClr val="accent6">
        <a:lumMod val="60000"/>
        <a:lumOff val="40000"/>
      </a:schemeClr>
    </a:solidFill>
    <a:effectLst>
      <a:glow rad="139700">
        <a:schemeClr val="accent3">
          <a:satMod val="175000"/>
          <a:alpha val="40000"/>
        </a:schemeClr>
      </a:glow>
    </a:effectLst>
    <a:scene3d>
      <a:camera prst="orthographicFront"/>
      <a:lightRig rig="threePt" dir="t"/>
    </a:scene3d>
    <a:sp3d prstMaterial="matte">
      <a:bevelT/>
    </a:sp3d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7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5.0892286337094056E-3"/>
                  <c:y val="-2.72669136157076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037909876601225E-3"/>
                  <c:y val="7.43714948184960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9956807117814928E-3"/>
                  <c:y val="8.78751091805609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25</c:v>
                </c:pt>
                <c:pt idx="1">
                  <c:v>60</c:v>
                </c:pt>
                <c:pt idx="2">
                  <c:v>95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56.8</c:v>
                </c:pt>
                <c:pt idx="1">
                  <c:v>70</c:v>
                </c:pt>
                <c:pt idx="2">
                  <c:v>76.540000000000006</c:v>
                </c:pt>
              </c:numCache>
            </c:numRef>
          </c:val>
        </c:ser>
        <c:ser>
          <c:idx val="1"/>
          <c:order val="1"/>
          <c:tx>
            <c:v>28 days</c:v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-1.8857726863960669E-3"/>
                  <c:y val="1.2331645155725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487389722748784E-3"/>
                  <c:y val="-1.6030461263595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621647113765E-3"/>
                  <c:y val="3.8487559061376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25</c:v>
                </c:pt>
                <c:pt idx="1">
                  <c:v>60</c:v>
                </c:pt>
                <c:pt idx="2">
                  <c:v>95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65.8</c:v>
                </c:pt>
                <c:pt idx="1">
                  <c:v>74.25</c:v>
                </c:pt>
                <c:pt idx="2">
                  <c:v>78.08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9885056"/>
        <c:axId val="99886976"/>
      </c:barChart>
      <c:catAx>
        <c:axId val="998850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 algn="ctr" rtl="1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defRPr>
                </a:pPr>
                <a:r>
                  <a:rPr lang="fa-IR" sz="1800" b="0" i="0" u="none" strike="noStrike" kern="1200" baseline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دماي عمل‌آوري </a:t>
                </a:r>
                <a:r>
                  <a:rPr lang="fa-IR" sz="1800" b="0" i="0" u="none" strike="noStrike" kern="1200" baseline="0" dirty="0" smtClean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– درجه‌ی </a:t>
                </a:r>
                <a:r>
                  <a:rPr lang="fa-IR" sz="1800" b="0" i="0" u="none" strike="noStrike" kern="1200" baseline="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سانتي‌گراد</a:t>
                </a:r>
                <a:endParaRPr lang="en-US" sz="1800" b="0" i="0" u="none" strike="noStrike" kern="1200" baseline="0" dirty="0">
                  <a:solidFill>
                    <a:sysClr val="windowText" lastClr="000000"/>
                  </a:solidFill>
                  <a:latin typeface="+mn-lt"/>
                  <a:ea typeface="+mn-ea"/>
                  <a:cs typeface="0 Zar" pitchFamily="2" charset="-78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99886976"/>
        <c:crosses val="autoZero"/>
        <c:auto val="1"/>
        <c:lblAlgn val="ctr"/>
        <c:lblOffset val="100"/>
        <c:noMultiLvlLbl val="0"/>
      </c:catAx>
      <c:valAx>
        <c:axId val="9988697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/>
                </a:pPr>
                <a:r>
                  <a:rPr lang="fa-IR" sz="1800" b="0">
                    <a:cs typeface="0 Zar" pitchFamily="2" charset="-78"/>
                  </a:rPr>
                  <a:t>مقاومت</a:t>
                </a:r>
                <a:r>
                  <a:rPr lang="fa-IR" sz="1800" b="0" baseline="0">
                    <a:cs typeface="0 Zar" pitchFamily="2" charset="-78"/>
                  </a:rPr>
                  <a:t> فشار</a:t>
                </a:r>
                <a:r>
                  <a:rPr lang="fa-IR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0 Zar" pitchFamily="2" charset="-78"/>
                  </a:rPr>
                  <a:t>ي</a:t>
                </a:r>
                <a:r>
                  <a:rPr lang="fa-IR" sz="1800" b="0" baseline="0">
                    <a:cs typeface="0 Zar" pitchFamily="2" charset="-78"/>
                  </a:rPr>
                  <a:t> - مگاپاسکال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  <c:crossAx val="99885056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legend>
      <c:legendPos val="r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accent6"/>
    </a:solidFill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855D20-B8D0-41AC-9BF7-67848CFCD969}" type="doc">
      <dgm:prSet loTypeId="urn:microsoft.com/office/officeart/2005/8/layout/radial5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DB7AE79-F6F7-4472-9A47-C209608F3969}">
      <dgm:prSet phldrT="[Text]" custT="1"/>
      <dgm:spPr>
        <a:solidFill>
          <a:srgbClr val="C00000">
            <a:alpha val="50000"/>
          </a:srgbClr>
        </a:solidFill>
      </dgm:spPr>
      <dgm:t>
        <a:bodyPr/>
        <a:lstStyle/>
        <a:p>
          <a:r>
            <a:rPr lang="fa-IR" sz="2000" dirty="0" smtClean="0">
              <a:cs typeface="0 Nazanin" pitchFamily="2" charset="-78"/>
            </a:rPr>
            <a:t>یک تن 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CO</a:t>
          </a:r>
          <a:r>
            <a:rPr lang="en-US" sz="14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en-US" sz="1400" dirty="0">
            <a:latin typeface="Times New Roman" pitchFamily="18" charset="0"/>
            <a:cs typeface="Times New Roman" pitchFamily="18" charset="0"/>
          </a:endParaRPr>
        </a:p>
      </dgm:t>
    </dgm:pt>
    <dgm:pt modelId="{5FB9E3ED-F789-4453-A675-A4569AE38BD1}" type="parTrans" cxnId="{0615D89E-F230-4E8F-B967-88E663E8B6FA}">
      <dgm:prSet/>
      <dgm:spPr/>
      <dgm:t>
        <a:bodyPr/>
        <a:lstStyle/>
        <a:p>
          <a:endParaRPr lang="en-US"/>
        </a:p>
      </dgm:t>
    </dgm:pt>
    <dgm:pt modelId="{D0D9E941-4635-4AB5-A8C8-5E9918EA2179}" type="sibTrans" cxnId="{0615D89E-F230-4E8F-B967-88E663E8B6FA}">
      <dgm:prSet/>
      <dgm:spPr/>
      <dgm:t>
        <a:bodyPr/>
        <a:lstStyle/>
        <a:p>
          <a:endParaRPr lang="en-US"/>
        </a:p>
      </dgm:t>
    </dgm:pt>
    <dgm:pt modelId="{7DA3E4E7-7F8B-42A1-B6AF-2F6F7BD55218}">
      <dgm:prSet phldrT="[Text]" custT="1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ar-SA" sz="2000" dirty="0" smtClean="0">
              <a:cs typeface="0 Nazanin" pitchFamily="2" charset="-78"/>
            </a:rPr>
            <a:t>1</a:t>
          </a:r>
          <a:r>
            <a:rPr lang="fa-IR" sz="2000" dirty="0" smtClean="0">
              <a:cs typeface="0 Nazanin" pitchFamily="2" charset="-78"/>
            </a:rPr>
            <a:t>/</a:t>
          </a:r>
          <a:r>
            <a:rPr lang="ar-SA" sz="2000" dirty="0" smtClean="0">
              <a:cs typeface="0 Nazanin" pitchFamily="2" charset="-78"/>
            </a:rPr>
            <a:t>5 تن مواد اول</a:t>
          </a:r>
          <a:r>
            <a:rPr lang="fa-IR" sz="2000" dirty="0" smtClean="0">
              <a:cs typeface="0 Nazanin" pitchFamily="2" charset="-78"/>
            </a:rPr>
            <a:t>ي</a:t>
          </a:r>
          <a:r>
            <a:rPr lang="ar-SA" sz="2000" dirty="0" smtClean="0">
              <a:cs typeface="0 Nazanin" pitchFamily="2" charset="-78"/>
            </a:rPr>
            <a:t>ه</a:t>
          </a:r>
          <a:r>
            <a:rPr lang="fa-IR" sz="2000" dirty="0" smtClean="0">
              <a:cs typeface="0 Nazanin" pitchFamily="2" charset="-78"/>
            </a:rPr>
            <a:t> </a:t>
          </a:r>
          <a:endParaRPr lang="en-US" sz="2000" dirty="0"/>
        </a:p>
      </dgm:t>
    </dgm:pt>
    <dgm:pt modelId="{4F8CB522-6B9A-4FA0-8AC9-7AC238E21039}" type="parTrans" cxnId="{C9E79C25-D7D4-4DD5-BDD0-BE497C615A44}">
      <dgm:prSet/>
      <dgm:spPr/>
      <dgm:t>
        <a:bodyPr/>
        <a:lstStyle/>
        <a:p>
          <a:endParaRPr lang="en-US"/>
        </a:p>
      </dgm:t>
    </dgm:pt>
    <dgm:pt modelId="{53657129-53FC-46C3-8588-1B76F6AFE614}" type="sibTrans" cxnId="{C9E79C25-D7D4-4DD5-BDD0-BE497C615A44}">
      <dgm:prSet/>
      <dgm:spPr/>
      <dgm:t>
        <a:bodyPr/>
        <a:lstStyle/>
        <a:p>
          <a:endParaRPr lang="en-US"/>
        </a:p>
      </dgm:t>
    </dgm:pt>
    <dgm:pt modelId="{2D6218A2-2D9E-4E27-8F54-3CAE8F780E69}">
      <dgm:prSet phldrT="[Text]" custT="1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fa-IR" sz="2000" smtClean="0">
              <a:cs typeface="0 Nazanin" pitchFamily="2" charset="-78"/>
            </a:rPr>
            <a:t>118 کیلووات</a:t>
          </a:r>
          <a:r>
            <a:rPr lang="en-US" sz="2000" smtClean="0">
              <a:cs typeface="0 Nazanin" pitchFamily="2" charset="-78"/>
            </a:rPr>
            <a:t> </a:t>
          </a:r>
          <a:r>
            <a:rPr lang="fa-IR" sz="2000" smtClean="0">
              <a:cs typeface="0 Nazanin" pitchFamily="2" charset="-78"/>
            </a:rPr>
            <a:t>ساعت برق </a:t>
          </a:r>
          <a:endParaRPr lang="en-US" sz="2000" dirty="0"/>
        </a:p>
      </dgm:t>
    </dgm:pt>
    <dgm:pt modelId="{F3D90BE7-F371-4700-924B-407C54416026}" type="parTrans" cxnId="{068AC5F8-D691-4636-A4ED-26E507FE6DC2}">
      <dgm:prSet/>
      <dgm:spPr/>
      <dgm:t>
        <a:bodyPr/>
        <a:lstStyle/>
        <a:p>
          <a:pPr rtl="0"/>
          <a:endParaRPr lang="en-US"/>
        </a:p>
      </dgm:t>
    </dgm:pt>
    <dgm:pt modelId="{B8421A8D-26C3-4CFD-B146-9D767274BBF1}" type="sibTrans" cxnId="{068AC5F8-D691-4636-A4ED-26E507FE6DC2}">
      <dgm:prSet/>
      <dgm:spPr/>
      <dgm:t>
        <a:bodyPr/>
        <a:lstStyle/>
        <a:p>
          <a:endParaRPr lang="en-US"/>
        </a:p>
      </dgm:t>
    </dgm:pt>
    <dgm:pt modelId="{4C22C30E-5C19-41A8-8E53-E70F0C913AA6}">
      <dgm:prSet phldrT="[Text]" custT="1"/>
      <dgm:spPr>
        <a:solidFill>
          <a:schemeClr val="accent2">
            <a:alpha val="50000"/>
          </a:schemeClr>
        </a:solidFill>
      </dgm:spPr>
      <dgm:t>
        <a:bodyPr/>
        <a:lstStyle/>
        <a:p>
          <a:r>
            <a:rPr lang="fa-IR" sz="2000" smtClean="0">
              <a:cs typeface="0 Nazanin" pitchFamily="2" charset="-78"/>
            </a:rPr>
            <a:t>125 لیتر سوخت </a:t>
          </a:r>
          <a:endParaRPr lang="en-US" sz="2000" dirty="0"/>
        </a:p>
      </dgm:t>
    </dgm:pt>
    <dgm:pt modelId="{A899D06C-06E3-4869-A30D-666654D79AAB}" type="parTrans" cxnId="{ECAF845A-D872-4F3F-A944-7F294DC5E78D}">
      <dgm:prSet/>
      <dgm:spPr/>
      <dgm:t>
        <a:bodyPr/>
        <a:lstStyle/>
        <a:p>
          <a:endParaRPr lang="en-US"/>
        </a:p>
      </dgm:t>
    </dgm:pt>
    <dgm:pt modelId="{724D2F74-2B2A-46A4-B24E-26E53C8E89C4}" type="sibTrans" cxnId="{ECAF845A-D872-4F3F-A944-7F294DC5E78D}">
      <dgm:prSet/>
      <dgm:spPr/>
      <dgm:t>
        <a:bodyPr/>
        <a:lstStyle/>
        <a:p>
          <a:endParaRPr lang="en-US"/>
        </a:p>
      </dgm:t>
    </dgm:pt>
    <dgm:pt modelId="{32BA1DBF-CED7-479E-B456-73A59DC12B3F}">
      <dgm:prSet phldrT="[Text]"/>
      <dgm:spPr>
        <a:solidFill>
          <a:schemeClr val="accent6">
            <a:lumMod val="50000"/>
            <a:alpha val="50000"/>
          </a:schemeClr>
        </a:solidFill>
      </dgm:spPr>
      <dgm:t>
        <a:bodyPr/>
        <a:lstStyle/>
        <a:p>
          <a:r>
            <a:rPr lang="fa-IR" dirty="0" smtClean="0">
              <a:cs typeface="0 Nazanin" pitchFamily="2" charset="-78"/>
            </a:rPr>
            <a:t>یک تن سیمان </a:t>
          </a:r>
          <a:endParaRPr lang="en-US" dirty="0"/>
        </a:p>
      </dgm:t>
    </dgm:pt>
    <dgm:pt modelId="{EE2F7743-33D2-413E-B28D-E737CFE9C0BB}" type="sibTrans" cxnId="{6231C6D2-9995-4026-91DE-32508F6CFE01}">
      <dgm:prSet/>
      <dgm:spPr/>
      <dgm:t>
        <a:bodyPr/>
        <a:lstStyle/>
        <a:p>
          <a:endParaRPr lang="en-US"/>
        </a:p>
      </dgm:t>
    </dgm:pt>
    <dgm:pt modelId="{26F101CC-8788-4C91-806B-A977B3030CC9}" type="parTrans" cxnId="{6231C6D2-9995-4026-91DE-32508F6CFE01}">
      <dgm:prSet/>
      <dgm:spPr/>
      <dgm:t>
        <a:bodyPr/>
        <a:lstStyle/>
        <a:p>
          <a:endParaRPr lang="en-US"/>
        </a:p>
      </dgm:t>
    </dgm:pt>
    <dgm:pt modelId="{CD703F9F-E7A5-46AB-A23C-0991F8519EE8}" type="pres">
      <dgm:prSet presAssocID="{1E855D20-B8D0-41AC-9BF7-67848CFCD96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9EAC01-0020-46DE-ABC8-9C3059445370}" type="pres">
      <dgm:prSet presAssocID="{32BA1DBF-CED7-479E-B456-73A59DC12B3F}" presName="centerShape" presStyleLbl="node0" presStyleIdx="0" presStyleCnt="1"/>
      <dgm:spPr/>
      <dgm:t>
        <a:bodyPr/>
        <a:lstStyle/>
        <a:p>
          <a:endParaRPr lang="en-US"/>
        </a:p>
      </dgm:t>
    </dgm:pt>
    <dgm:pt modelId="{D9D2E335-B5F9-41C6-BD17-487C6A9B22DE}" type="pres">
      <dgm:prSet presAssocID="{5FB9E3ED-F789-4453-A675-A4569AE38BD1}" presName="parTrans" presStyleLbl="sibTrans2D1" presStyleIdx="0" presStyleCnt="4"/>
      <dgm:spPr/>
      <dgm:t>
        <a:bodyPr/>
        <a:lstStyle/>
        <a:p>
          <a:endParaRPr lang="en-US"/>
        </a:p>
      </dgm:t>
    </dgm:pt>
    <dgm:pt modelId="{DDF42691-B932-464A-A6AE-3A389B5CF2B7}" type="pres">
      <dgm:prSet presAssocID="{5FB9E3ED-F789-4453-A675-A4569AE38BD1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C05AA0A7-63D1-4EC7-A2E4-5144D52542DC}" type="pres">
      <dgm:prSet presAssocID="{EDB7AE79-F6F7-4472-9A47-C209608F396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09D150-4A87-4B6E-B04C-D38B063F27FA}" type="pres">
      <dgm:prSet presAssocID="{4F8CB522-6B9A-4FA0-8AC9-7AC238E21039}" presName="parTrans" presStyleLbl="sibTrans2D1" presStyleIdx="1" presStyleCnt="4" custAng="10800000"/>
      <dgm:spPr/>
      <dgm:t>
        <a:bodyPr/>
        <a:lstStyle/>
        <a:p>
          <a:endParaRPr lang="en-US"/>
        </a:p>
      </dgm:t>
    </dgm:pt>
    <dgm:pt modelId="{FE7CAA90-C713-4440-8E9F-EAA2CC4D6A6B}" type="pres">
      <dgm:prSet presAssocID="{4F8CB522-6B9A-4FA0-8AC9-7AC238E21039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8912F4B6-2A39-473A-BAF3-3B64800D3E66}" type="pres">
      <dgm:prSet presAssocID="{7DA3E4E7-7F8B-42A1-B6AF-2F6F7BD5521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4BB99-76B6-4FFB-A44E-4BAF5D893AAE}" type="pres">
      <dgm:prSet presAssocID="{F3D90BE7-F371-4700-924B-407C54416026}" presName="parTrans" presStyleLbl="sibTrans2D1" presStyleIdx="2" presStyleCnt="4" custAng="10800000"/>
      <dgm:spPr/>
      <dgm:t>
        <a:bodyPr/>
        <a:lstStyle/>
        <a:p>
          <a:endParaRPr lang="en-US"/>
        </a:p>
      </dgm:t>
    </dgm:pt>
    <dgm:pt modelId="{E8F68035-2171-4FC7-8928-6FC6BB8D5282}" type="pres">
      <dgm:prSet presAssocID="{F3D90BE7-F371-4700-924B-407C54416026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A8BB3240-BF3C-4041-9105-DE0A6DDBACD7}" type="pres">
      <dgm:prSet presAssocID="{2D6218A2-2D9E-4E27-8F54-3CAE8F780E6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A70CC1-50F3-4E2F-BD75-C515E4884DD7}" type="pres">
      <dgm:prSet presAssocID="{A899D06C-06E3-4869-A30D-666654D79AAB}" presName="parTrans" presStyleLbl="sibTrans2D1" presStyleIdx="3" presStyleCnt="4" custAng="10800000"/>
      <dgm:spPr/>
      <dgm:t>
        <a:bodyPr/>
        <a:lstStyle/>
        <a:p>
          <a:endParaRPr lang="en-US"/>
        </a:p>
      </dgm:t>
    </dgm:pt>
    <dgm:pt modelId="{CE637E2D-7CA0-4380-AAF1-8C62E28FE734}" type="pres">
      <dgm:prSet presAssocID="{A899D06C-06E3-4869-A30D-666654D79AAB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7D8BA7E0-F22D-4971-A0BB-3EBEA684F0E0}" type="pres">
      <dgm:prSet presAssocID="{4C22C30E-5C19-41A8-8E53-E70F0C913AA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8D0F1A-C941-486F-AF96-EC4E03F753A5}" type="presOf" srcId="{5FB9E3ED-F789-4453-A675-A4569AE38BD1}" destId="{D9D2E335-B5F9-41C6-BD17-487C6A9B22DE}" srcOrd="0" destOrd="0" presId="urn:microsoft.com/office/officeart/2005/8/layout/radial5"/>
    <dgm:cxn modelId="{6231C6D2-9995-4026-91DE-32508F6CFE01}" srcId="{1E855D20-B8D0-41AC-9BF7-67848CFCD969}" destId="{32BA1DBF-CED7-479E-B456-73A59DC12B3F}" srcOrd="0" destOrd="0" parTransId="{26F101CC-8788-4C91-806B-A977B3030CC9}" sibTransId="{EE2F7743-33D2-413E-B28D-E737CFE9C0BB}"/>
    <dgm:cxn modelId="{AAC7863C-6B8A-4ED5-8CC6-F63DFF356946}" type="presOf" srcId="{A899D06C-06E3-4869-A30D-666654D79AAB}" destId="{CE637E2D-7CA0-4380-AAF1-8C62E28FE734}" srcOrd="1" destOrd="0" presId="urn:microsoft.com/office/officeart/2005/8/layout/radial5"/>
    <dgm:cxn modelId="{A2E2652C-B592-4767-9C12-3F2CC95B0E72}" type="presOf" srcId="{4F8CB522-6B9A-4FA0-8AC9-7AC238E21039}" destId="{2D09D150-4A87-4B6E-B04C-D38B063F27FA}" srcOrd="0" destOrd="0" presId="urn:microsoft.com/office/officeart/2005/8/layout/radial5"/>
    <dgm:cxn modelId="{032C8DE5-170A-44E8-81BD-DCD37C3E32B1}" type="presOf" srcId="{2D6218A2-2D9E-4E27-8F54-3CAE8F780E69}" destId="{A8BB3240-BF3C-4041-9105-DE0A6DDBACD7}" srcOrd="0" destOrd="0" presId="urn:microsoft.com/office/officeart/2005/8/layout/radial5"/>
    <dgm:cxn modelId="{068AC5F8-D691-4636-A4ED-26E507FE6DC2}" srcId="{32BA1DBF-CED7-479E-B456-73A59DC12B3F}" destId="{2D6218A2-2D9E-4E27-8F54-3CAE8F780E69}" srcOrd="2" destOrd="0" parTransId="{F3D90BE7-F371-4700-924B-407C54416026}" sibTransId="{B8421A8D-26C3-4CFD-B146-9D767274BBF1}"/>
    <dgm:cxn modelId="{ECAF845A-D872-4F3F-A944-7F294DC5E78D}" srcId="{32BA1DBF-CED7-479E-B456-73A59DC12B3F}" destId="{4C22C30E-5C19-41A8-8E53-E70F0C913AA6}" srcOrd="3" destOrd="0" parTransId="{A899D06C-06E3-4869-A30D-666654D79AAB}" sibTransId="{724D2F74-2B2A-46A4-B24E-26E53C8E89C4}"/>
    <dgm:cxn modelId="{68069C92-66D2-4491-8B37-EFBADE875E13}" type="presOf" srcId="{5FB9E3ED-F789-4453-A675-A4569AE38BD1}" destId="{DDF42691-B932-464A-A6AE-3A389B5CF2B7}" srcOrd="1" destOrd="0" presId="urn:microsoft.com/office/officeart/2005/8/layout/radial5"/>
    <dgm:cxn modelId="{0615D89E-F230-4E8F-B967-88E663E8B6FA}" srcId="{32BA1DBF-CED7-479E-B456-73A59DC12B3F}" destId="{EDB7AE79-F6F7-4472-9A47-C209608F3969}" srcOrd="0" destOrd="0" parTransId="{5FB9E3ED-F789-4453-A675-A4569AE38BD1}" sibTransId="{D0D9E941-4635-4AB5-A8C8-5E9918EA2179}"/>
    <dgm:cxn modelId="{68A50015-46F1-400D-9626-78B05CE8DF37}" type="presOf" srcId="{32BA1DBF-CED7-479E-B456-73A59DC12B3F}" destId="{269EAC01-0020-46DE-ABC8-9C3059445370}" srcOrd="0" destOrd="0" presId="urn:microsoft.com/office/officeart/2005/8/layout/radial5"/>
    <dgm:cxn modelId="{78A43E6A-44A6-4F05-AC59-B2B6E3E6B512}" type="presOf" srcId="{EDB7AE79-F6F7-4472-9A47-C209608F3969}" destId="{C05AA0A7-63D1-4EC7-A2E4-5144D52542DC}" srcOrd="0" destOrd="0" presId="urn:microsoft.com/office/officeart/2005/8/layout/radial5"/>
    <dgm:cxn modelId="{A52916BE-09B5-4897-BB0D-911242E0415B}" type="presOf" srcId="{A899D06C-06E3-4869-A30D-666654D79AAB}" destId="{6AA70CC1-50F3-4E2F-BD75-C515E4884DD7}" srcOrd="0" destOrd="0" presId="urn:microsoft.com/office/officeart/2005/8/layout/radial5"/>
    <dgm:cxn modelId="{6BDE4557-1A6E-4D7D-9177-76F1EF8FC09A}" type="presOf" srcId="{1E855D20-B8D0-41AC-9BF7-67848CFCD969}" destId="{CD703F9F-E7A5-46AB-A23C-0991F8519EE8}" srcOrd="0" destOrd="0" presId="urn:microsoft.com/office/officeart/2005/8/layout/radial5"/>
    <dgm:cxn modelId="{8C65E5AB-ECC1-46C6-A040-577237BF9D11}" type="presOf" srcId="{F3D90BE7-F371-4700-924B-407C54416026}" destId="{94E4BB99-76B6-4FFB-A44E-4BAF5D893AAE}" srcOrd="0" destOrd="0" presId="urn:microsoft.com/office/officeart/2005/8/layout/radial5"/>
    <dgm:cxn modelId="{C9E79C25-D7D4-4DD5-BDD0-BE497C615A44}" srcId="{32BA1DBF-CED7-479E-B456-73A59DC12B3F}" destId="{7DA3E4E7-7F8B-42A1-B6AF-2F6F7BD55218}" srcOrd="1" destOrd="0" parTransId="{4F8CB522-6B9A-4FA0-8AC9-7AC238E21039}" sibTransId="{53657129-53FC-46C3-8588-1B76F6AFE614}"/>
    <dgm:cxn modelId="{49C4E722-2304-4F2D-8029-DFA6A99D06BD}" type="presOf" srcId="{4C22C30E-5C19-41A8-8E53-E70F0C913AA6}" destId="{7D8BA7E0-F22D-4971-A0BB-3EBEA684F0E0}" srcOrd="0" destOrd="0" presId="urn:microsoft.com/office/officeart/2005/8/layout/radial5"/>
    <dgm:cxn modelId="{6556ACED-6351-4259-8497-CD1F9E78EA4E}" type="presOf" srcId="{4F8CB522-6B9A-4FA0-8AC9-7AC238E21039}" destId="{FE7CAA90-C713-4440-8E9F-EAA2CC4D6A6B}" srcOrd="1" destOrd="0" presId="urn:microsoft.com/office/officeart/2005/8/layout/radial5"/>
    <dgm:cxn modelId="{EAD00FA3-A491-4075-8BC4-90ACE55E63B5}" type="presOf" srcId="{F3D90BE7-F371-4700-924B-407C54416026}" destId="{E8F68035-2171-4FC7-8928-6FC6BB8D5282}" srcOrd="1" destOrd="0" presId="urn:microsoft.com/office/officeart/2005/8/layout/radial5"/>
    <dgm:cxn modelId="{D38A5794-442B-404A-ADF6-239630434E15}" type="presOf" srcId="{7DA3E4E7-7F8B-42A1-B6AF-2F6F7BD55218}" destId="{8912F4B6-2A39-473A-BAF3-3B64800D3E66}" srcOrd="0" destOrd="0" presId="urn:microsoft.com/office/officeart/2005/8/layout/radial5"/>
    <dgm:cxn modelId="{B372A8C3-81AB-404D-9EB2-780D256D5375}" type="presParOf" srcId="{CD703F9F-E7A5-46AB-A23C-0991F8519EE8}" destId="{269EAC01-0020-46DE-ABC8-9C3059445370}" srcOrd="0" destOrd="0" presId="urn:microsoft.com/office/officeart/2005/8/layout/radial5"/>
    <dgm:cxn modelId="{AFC9BF34-2233-4902-B756-3C85F9E7F705}" type="presParOf" srcId="{CD703F9F-E7A5-46AB-A23C-0991F8519EE8}" destId="{D9D2E335-B5F9-41C6-BD17-487C6A9B22DE}" srcOrd="1" destOrd="0" presId="urn:microsoft.com/office/officeart/2005/8/layout/radial5"/>
    <dgm:cxn modelId="{CCD366B7-10C2-4709-B8D9-81A5875A3802}" type="presParOf" srcId="{D9D2E335-B5F9-41C6-BD17-487C6A9B22DE}" destId="{DDF42691-B932-464A-A6AE-3A389B5CF2B7}" srcOrd="0" destOrd="0" presId="urn:microsoft.com/office/officeart/2005/8/layout/radial5"/>
    <dgm:cxn modelId="{53856B94-0CD3-4300-B60B-3FFE247FF2B3}" type="presParOf" srcId="{CD703F9F-E7A5-46AB-A23C-0991F8519EE8}" destId="{C05AA0A7-63D1-4EC7-A2E4-5144D52542DC}" srcOrd="2" destOrd="0" presId="urn:microsoft.com/office/officeart/2005/8/layout/radial5"/>
    <dgm:cxn modelId="{6F485E83-7F19-4760-91D5-BC284F285273}" type="presParOf" srcId="{CD703F9F-E7A5-46AB-A23C-0991F8519EE8}" destId="{2D09D150-4A87-4B6E-B04C-D38B063F27FA}" srcOrd="3" destOrd="0" presId="urn:microsoft.com/office/officeart/2005/8/layout/radial5"/>
    <dgm:cxn modelId="{C8ACB911-E387-4F06-8385-A1F6A133E081}" type="presParOf" srcId="{2D09D150-4A87-4B6E-B04C-D38B063F27FA}" destId="{FE7CAA90-C713-4440-8E9F-EAA2CC4D6A6B}" srcOrd="0" destOrd="0" presId="urn:microsoft.com/office/officeart/2005/8/layout/radial5"/>
    <dgm:cxn modelId="{47970D3D-18C5-4E07-9A86-E9C201CA4F3D}" type="presParOf" srcId="{CD703F9F-E7A5-46AB-A23C-0991F8519EE8}" destId="{8912F4B6-2A39-473A-BAF3-3B64800D3E66}" srcOrd="4" destOrd="0" presId="urn:microsoft.com/office/officeart/2005/8/layout/radial5"/>
    <dgm:cxn modelId="{B50A601F-C0DA-4E12-8BAE-405656669EDD}" type="presParOf" srcId="{CD703F9F-E7A5-46AB-A23C-0991F8519EE8}" destId="{94E4BB99-76B6-4FFB-A44E-4BAF5D893AAE}" srcOrd="5" destOrd="0" presId="urn:microsoft.com/office/officeart/2005/8/layout/radial5"/>
    <dgm:cxn modelId="{1933B4A7-9945-47E6-8520-F20FC34B38CB}" type="presParOf" srcId="{94E4BB99-76B6-4FFB-A44E-4BAF5D893AAE}" destId="{E8F68035-2171-4FC7-8928-6FC6BB8D5282}" srcOrd="0" destOrd="0" presId="urn:microsoft.com/office/officeart/2005/8/layout/radial5"/>
    <dgm:cxn modelId="{AC0226E1-C3D2-459D-9C60-AD0E8DFE2455}" type="presParOf" srcId="{CD703F9F-E7A5-46AB-A23C-0991F8519EE8}" destId="{A8BB3240-BF3C-4041-9105-DE0A6DDBACD7}" srcOrd="6" destOrd="0" presId="urn:microsoft.com/office/officeart/2005/8/layout/radial5"/>
    <dgm:cxn modelId="{2166EAF8-D1B7-4D8E-9261-F85D0527CA53}" type="presParOf" srcId="{CD703F9F-E7A5-46AB-A23C-0991F8519EE8}" destId="{6AA70CC1-50F3-4E2F-BD75-C515E4884DD7}" srcOrd="7" destOrd="0" presId="urn:microsoft.com/office/officeart/2005/8/layout/radial5"/>
    <dgm:cxn modelId="{4D9DB30D-7352-4733-B655-FC0F8484D110}" type="presParOf" srcId="{6AA70CC1-50F3-4E2F-BD75-C515E4884DD7}" destId="{CE637E2D-7CA0-4380-AAF1-8C62E28FE734}" srcOrd="0" destOrd="0" presId="urn:microsoft.com/office/officeart/2005/8/layout/radial5"/>
    <dgm:cxn modelId="{5CEACA5B-071A-4071-A62C-80D0D66087ED}" type="presParOf" srcId="{CD703F9F-E7A5-46AB-A23C-0991F8519EE8}" destId="{7D8BA7E0-F22D-4971-A0BB-3EBEA684F0E0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4ADFBD-5065-4D2A-BC6C-104FB4E9E426}" type="doc">
      <dgm:prSet loTypeId="urn:microsoft.com/office/officeart/2005/8/layout/funnel1" loCatId="process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83355A6E-758B-46DA-881C-635163C83AD3}">
      <dgm:prSet phldrT="[Text]"/>
      <dgm:spPr/>
      <dgm:t>
        <a:bodyPr/>
        <a:lstStyle/>
        <a:p>
          <a:r>
            <a:rPr lang="fa-IR" dirty="0" smtClean="0">
              <a:cs typeface="0 Nazanin" pitchFamily="2" charset="-78"/>
            </a:rPr>
            <a:t>سرباره</a:t>
          </a:r>
          <a:endParaRPr lang="en-US" dirty="0">
            <a:cs typeface="0 Nazanin" pitchFamily="2" charset="-78"/>
          </a:endParaRPr>
        </a:p>
      </dgm:t>
    </dgm:pt>
    <dgm:pt modelId="{247DE509-A0C5-4097-A184-02982C75703B}" type="parTrans" cxnId="{E7ADAE25-E8AB-4703-B65F-DAFF5FC268B7}">
      <dgm:prSet/>
      <dgm:spPr/>
      <dgm:t>
        <a:bodyPr/>
        <a:lstStyle/>
        <a:p>
          <a:endParaRPr lang="en-US"/>
        </a:p>
      </dgm:t>
    </dgm:pt>
    <dgm:pt modelId="{7AED3913-86C9-426A-8B2B-C9C2E1E82980}" type="sibTrans" cxnId="{E7ADAE25-E8AB-4703-B65F-DAFF5FC268B7}">
      <dgm:prSet/>
      <dgm:spPr/>
      <dgm:t>
        <a:bodyPr/>
        <a:lstStyle/>
        <a:p>
          <a:endParaRPr lang="en-US"/>
        </a:p>
      </dgm:t>
    </dgm:pt>
    <dgm:pt modelId="{0E343A96-2FB9-458F-B68F-67C663F4EF1B}">
      <dgm:prSet phldrT="[Text]"/>
      <dgm:spPr/>
      <dgm:t>
        <a:bodyPr/>
        <a:lstStyle/>
        <a:p>
          <a:r>
            <a:rPr lang="fa-IR" dirty="0" smtClean="0">
              <a:cs typeface="0 Nazanin" pitchFamily="2" charset="-78"/>
            </a:rPr>
            <a:t>محلول قلیایی</a:t>
          </a:r>
          <a:endParaRPr lang="en-US" dirty="0">
            <a:cs typeface="0 Nazanin" pitchFamily="2" charset="-78"/>
          </a:endParaRPr>
        </a:p>
      </dgm:t>
    </dgm:pt>
    <dgm:pt modelId="{23BA9FAD-13C8-4698-8A66-14F205F9A463}" type="parTrans" cxnId="{6BB1DC46-1722-4B6F-AEDD-12EAC5076786}">
      <dgm:prSet/>
      <dgm:spPr/>
      <dgm:t>
        <a:bodyPr/>
        <a:lstStyle/>
        <a:p>
          <a:endParaRPr lang="en-US"/>
        </a:p>
      </dgm:t>
    </dgm:pt>
    <dgm:pt modelId="{3B225359-539D-44E2-864F-1B54236A328F}" type="sibTrans" cxnId="{6BB1DC46-1722-4B6F-AEDD-12EAC5076786}">
      <dgm:prSet/>
      <dgm:spPr/>
      <dgm:t>
        <a:bodyPr/>
        <a:lstStyle/>
        <a:p>
          <a:endParaRPr lang="en-US"/>
        </a:p>
      </dgm:t>
    </dgm:pt>
    <dgm:pt modelId="{BB5A3202-12E2-4F5C-BFCD-1F53D256F40E}">
      <dgm:prSet phldrT="[Text]"/>
      <dgm:spPr/>
      <dgm:t>
        <a:bodyPr/>
        <a:lstStyle/>
        <a:p>
          <a:r>
            <a:rPr lang="fa-IR" dirty="0" smtClean="0">
              <a:cs typeface="0 Nazanin" pitchFamily="2" charset="-78"/>
            </a:rPr>
            <a:t>شن و ماسه</a:t>
          </a:r>
          <a:endParaRPr lang="en-US" dirty="0">
            <a:cs typeface="0 Nazanin" pitchFamily="2" charset="-78"/>
          </a:endParaRPr>
        </a:p>
      </dgm:t>
    </dgm:pt>
    <dgm:pt modelId="{0E865C93-7997-463F-A8E6-86DC3EC9D89C}" type="parTrans" cxnId="{3541F299-D457-4C38-AEB3-4A90B478120A}">
      <dgm:prSet/>
      <dgm:spPr/>
      <dgm:t>
        <a:bodyPr/>
        <a:lstStyle/>
        <a:p>
          <a:endParaRPr lang="en-US"/>
        </a:p>
      </dgm:t>
    </dgm:pt>
    <dgm:pt modelId="{6E2C9041-07FC-4FDD-BA5A-8EF4406D33C7}" type="sibTrans" cxnId="{3541F299-D457-4C38-AEB3-4A90B478120A}">
      <dgm:prSet/>
      <dgm:spPr/>
      <dgm:t>
        <a:bodyPr/>
        <a:lstStyle/>
        <a:p>
          <a:endParaRPr lang="en-US"/>
        </a:p>
      </dgm:t>
    </dgm:pt>
    <dgm:pt modelId="{44084FC9-A554-4CFC-BF6C-5B58AD59788E}">
      <dgm:prSet phldrT="[Text]" custT="1"/>
      <dgm:spPr/>
      <dgm:t>
        <a:bodyPr/>
        <a:lstStyle/>
        <a:p>
          <a:r>
            <a:rPr lang="fa-IR" sz="3600" kern="1200" dirty="0" smtClean="0">
              <a:solidFill>
                <a:srgbClr val="FFFF99"/>
              </a:solidFill>
              <a:latin typeface="A Nahar" pitchFamily="34" charset="-78"/>
              <a:ea typeface="A Nahar" pitchFamily="34" charset="-78"/>
              <a:cs typeface="A Nahar" pitchFamily="34" charset="-78"/>
            </a:rPr>
            <a:t>بتن قلیا فعال سرباره‌ای</a:t>
          </a:r>
          <a:endParaRPr lang="en-US" sz="3600" kern="1200" dirty="0">
            <a:solidFill>
              <a:srgbClr val="FFFF99"/>
            </a:solidFill>
            <a:latin typeface="A Nahar" pitchFamily="34" charset="-78"/>
            <a:ea typeface="A Nahar" pitchFamily="34" charset="-78"/>
            <a:cs typeface="A Nahar" pitchFamily="34" charset="-78"/>
          </a:endParaRPr>
        </a:p>
      </dgm:t>
    </dgm:pt>
    <dgm:pt modelId="{6251F3C1-B5F0-4ABD-A0FE-AED54E73EA33}" type="parTrans" cxnId="{AA142E0D-7B2F-4CAE-B141-A9E6E4340C72}">
      <dgm:prSet/>
      <dgm:spPr/>
      <dgm:t>
        <a:bodyPr/>
        <a:lstStyle/>
        <a:p>
          <a:endParaRPr lang="en-US"/>
        </a:p>
      </dgm:t>
    </dgm:pt>
    <dgm:pt modelId="{2B1831F6-3585-4B19-A5E8-94C3A9C07F42}" type="sibTrans" cxnId="{AA142E0D-7B2F-4CAE-B141-A9E6E4340C72}">
      <dgm:prSet/>
      <dgm:spPr/>
      <dgm:t>
        <a:bodyPr/>
        <a:lstStyle/>
        <a:p>
          <a:endParaRPr lang="en-US"/>
        </a:p>
      </dgm:t>
    </dgm:pt>
    <dgm:pt modelId="{A0AC9D00-16BD-4BDA-A633-EDE9DAF66FE1}" type="pres">
      <dgm:prSet presAssocID="{134ADFBD-5065-4D2A-BC6C-104FB4E9E426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9C5839-0D76-43B3-96E8-159DAD0D1A3D}" type="pres">
      <dgm:prSet presAssocID="{134ADFBD-5065-4D2A-BC6C-104FB4E9E426}" presName="ellipse" presStyleLbl="trBgShp" presStyleIdx="0" presStyleCnt="1"/>
      <dgm:spPr/>
    </dgm:pt>
    <dgm:pt modelId="{7F3AD4F7-5D8F-4DD7-A065-F3DB710EAE08}" type="pres">
      <dgm:prSet presAssocID="{134ADFBD-5065-4D2A-BC6C-104FB4E9E426}" presName="arrow1" presStyleLbl="fgShp" presStyleIdx="0" presStyleCnt="1"/>
      <dgm:spPr/>
    </dgm:pt>
    <dgm:pt modelId="{B4F01181-2165-4331-B689-CC2236F46885}" type="pres">
      <dgm:prSet presAssocID="{134ADFBD-5065-4D2A-BC6C-104FB4E9E426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27D11-CD69-49E3-B740-63CFC28A1773}" type="pres">
      <dgm:prSet presAssocID="{0E343A96-2FB9-458F-B68F-67C663F4EF1B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76CEF8-F833-47E7-B1BD-CCD63B31BEB6}" type="pres">
      <dgm:prSet presAssocID="{BB5A3202-12E2-4F5C-BFCD-1F53D256F40E}" presName="item2" presStyleLbl="node1" presStyleIdx="1" presStyleCnt="3" custLinFactNeighborX="7398" custLinFactNeighborY="-210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BB013D-3ABD-46C3-8733-C6128557C0C4}" type="pres">
      <dgm:prSet presAssocID="{44084FC9-A554-4CFC-BF6C-5B58AD59788E}" presName="item3" presStyleLbl="node1" presStyleIdx="2" presStyleCnt="3" custLinFactNeighborX="14687" custLinFactNeighborY="79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E97A9F-3D73-4E78-8431-7751A3EE1B6B}" type="pres">
      <dgm:prSet presAssocID="{134ADFBD-5065-4D2A-BC6C-104FB4E9E426}" presName="funnel" presStyleLbl="trAlignAcc1" presStyleIdx="0" presStyleCnt="1" custLinFactNeighborX="-882" custLinFactNeighborY="922"/>
      <dgm:spPr>
        <a:solidFill>
          <a:schemeClr val="accent2">
            <a:alpha val="40000"/>
          </a:schemeClr>
        </a:solidFill>
      </dgm:spPr>
    </dgm:pt>
  </dgm:ptLst>
  <dgm:cxnLst>
    <dgm:cxn modelId="{AA142E0D-7B2F-4CAE-B141-A9E6E4340C72}" srcId="{134ADFBD-5065-4D2A-BC6C-104FB4E9E426}" destId="{44084FC9-A554-4CFC-BF6C-5B58AD59788E}" srcOrd="3" destOrd="0" parTransId="{6251F3C1-B5F0-4ABD-A0FE-AED54E73EA33}" sibTransId="{2B1831F6-3585-4B19-A5E8-94C3A9C07F42}"/>
    <dgm:cxn modelId="{67E20B78-0208-4DC4-A0BB-FEF9423152EC}" type="presOf" srcId="{83355A6E-758B-46DA-881C-635163C83AD3}" destId="{58BB013D-3ABD-46C3-8733-C6128557C0C4}" srcOrd="0" destOrd="0" presId="urn:microsoft.com/office/officeart/2005/8/layout/funnel1"/>
    <dgm:cxn modelId="{3541F299-D457-4C38-AEB3-4A90B478120A}" srcId="{134ADFBD-5065-4D2A-BC6C-104FB4E9E426}" destId="{BB5A3202-12E2-4F5C-BFCD-1F53D256F40E}" srcOrd="2" destOrd="0" parTransId="{0E865C93-7997-463F-A8E6-86DC3EC9D89C}" sibTransId="{6E2C9041-07FC-4FDD-BA5A-8EF4406D33C7}"/>
    <dgm:cxn modelId="{49072E6D-AD85-45E1-A7AC-905129D57F7E}" type="presOf" srcId="{BB5A3202-12E2-4F5C-BFCD-1F53D256F40E}" destId="{8BD27D11-CD69-49E3-B740-63CFC28A1773}" srcOrd="0" destOrd="0" presId="urn:microsoft.com/office/officeart/2005/8/layout/funnel1"/>
    <dgm:cxn modelId="{8315A1A0-8030-45D3-AE37-0070CABF259B}" type="presOf" srcId="{0E343A96-2FB9-458F-B68F-67C663F4EF1B}" destId="{8C76CEF8-F833-47E7-B1BD-CCD63B31BEB6}" srcOrd="0" destOrd="0" presId="urn:microsoft.com/office/officeart/2005/8/layout/funnel1"/>
    <dgm:cxn modelId="{E7ADAE25-E8AB-4703-B65F-DAFF5FC268B7}" srcId="{134ADFBD-5065-4D2A-BC6C-104FB4E9E426}" destId="{83355A6E-758B-46DA-881C-635163C83AD3}" srcOrd="0" destOrd="0" parTransId="{247DE509-A0C5-4097-A184-02982C75703B}" sibTransId="{7AED3913-86C9-426A-8B2B-C9C2E1E82980}"/>
    <dgm:cxn modelId="{1ED65786-4DF5-4C08-833D-E47A3CA68FBD}" type="presOf" srcId="{134ADFBD-5065-4D2A-BC6C-104FB4E9E426}" destId="{A0AC9D00-16BD-4BDA-A633-EDE9DAF66FE1}" srcOrd="0" destOrd="0" presId="urn:microsoft.com/office/officeart/2005/8/layout/funnel1"/>
    <dgm:cxn modelId="{6BB1DC46-1722-4B6F-AEDD-12EAC5076786}" srcId="{134ADFBD-5065-4D2A-BC6C-104FB4E9E426}" destId="{0E343A96-2FB9-458F-B68F-67C663F4EF1B}" srcOrd="1" destOrd="0" parTransId="{23BA9FAD-13C8-4698-8A66-14F205F9A463}" sibTransId="{3B225359-539D-44E2-864F-1B54236A328F}"/>
    <dgm:cxn modelId="{4481DF5E-3DC1-4C72-9FE0-EF9153482720}" type="presOf" srcId="{44084FC9-A554-4CFC-BF6C-5B58AD59788E}" destId="{B4F01181-2165-4331-B689-CC2236F46885}" srcOrd="0" destOrd="0" presId="urn:microsoft.com/office/officeart/2005/8/layout/funnel1"/>
    <dgm:cxn modelId="{EE280B92-7A2F-411C-B4F0-17351F2D835E}" type="presParOf" srcId="{A0AC9D00-16BD-4BDA-A633-EDE9DAF66FE1}" destId="{549C5839-0D76-43B3-96E8-159DAD0D1A3D}" srcOrd="0" destOrd="0" presId="urn:microsoft.com/office/officeart/2005/8/layout/funnel1"/>
    <dgm:cxn modelId="{A26D96D6-CDEB-4FAA-8FFF-37388D2943B2}" type="presParOf" srcId="{A0AC9D00-16BD-4BDA-A633-EDE9DAF66FE1}" destId="{7F3AD4F7-5D8F-4DD7-A065-F3DB710EAE08}" srcOrd="1" destOrd="0" presId="urn:microsoft.com/office/officeart/2005/8/layout/funnel1"/>
    <dgm:cxn modelId="{A3EF57B3-70EB-44D0-BFDE-8F565AF9F9B7}" type="presParOf" srcId="{A0AC9D00-16BD-4BDA-A633-EDE9DAF66FE1}" destId="{B4F01181-2165-4331-B689-CC2236F46885}" srcOrd="2" destOrd="0" presId="urn:microsoft.com/office/officeart/2005/8/layout/funnel1"/>
    <dgm:cxn modelId="{EE073185-E3DE-4E57-B10F-DCB0B299F9EA}" type="presParOf" srcId="{A0AC9D00-16BD-4BDA-A633-EDE9DAF66FE1}" destId="{8BD27D11-CD69-49E3-B740-63CFC28A1773}" srcOrd="3" destOrd="0" presId="urn:microsoft.com/office/officeart/2005/8/layout/funnel1"/>
    <dgm:cxn modelId="{F008F649-FE3E-479A-AEF1-2669D41F6BEF}" type="presParOf" srcId="{A0AC9D00-16BD-4BDA-A633-EDE9DAF66FE1}" destId="{8C76CEF8-F833-47E7-B1BD-CCD63B31BEB6}" srcOrd="4" destOrd="0" presId="urn:microsoft.com/office/officeart/2005/8/layout/funnel1"/>
    <dgm:cxn modelId="{9AC76DAD-BD17-4F24-BFE7-97446C5BEDAD}" type="presParOf" srcId="{A0AC9D00-16BD-4BDA-A633-EDE9DAF66FE1}" destId="{58BB013D-3ABD-46C3-8733-C6128557C0C4}" srcOrd="5" destOrd="0" presId="urn:microsoft.com/office/officeart/2005/8/layout/funnel1"/>
    <dgm:cxn modelId="{B071FC51-886B-4143-BC89-51C33B81B3DF}" type="presParOf" srcId="{A0AC9D00-16BD-4BDA-A633-EDE9DAF66FE1}" destId="{B3E97A9F-3D73-4E78-8431-7751A3EE1B6B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E0496D-0E97-4DA0-A01F-6E886310088C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1544C93-577A-4825-A5F9-8744B010761B}">
      <dgm:prSet phldrT="[Text]" custT="1"/>
      <dgm:spPr>
        <a:solidFill>
          <a:schemeClr val="tx2"/>
        </a:solidFill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a-IR" sz="18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عوامل مؤثر بر خواص مکانيکي بتن قليا فعال سرباره‌اي</a:t>
          </a:r>
          <a:endParaRPr lang="en-US" sz="1800" dirty="0"/>
        </a:p>
      </dgm:t>
    </dgm:pt>
    <dgm:pt modelId="{83879178-1864-4FAE-A7E7-406630CEEEAE}" type="parTrans" cxnId="{D06B632C-7BED-4D49-80B5-9EF3A13FBE6D}">
      <dgm:prSet/>
      <dgm:spPr/>
      <dgm:t>
        <a:bodyPr/>
        <a:lstStyle/>
        <a:p>
          <a:endParaRPr lang="en-US"/>
        </a:p>
      </dgm:t>
    </dgm:pt>
    <dgm:pt modelId="{2A422FEB-7F5D-4C01-B31D-F9D065C78377}" type="sibTrans" cxnId="{D06B632C-7BED-4D49-80B5-9EF3A13FBE6D}">
      <dgm:prSet/>
      <dgm:spPr/>
      <dgm:t>
        <a:bodyPr/>
        <a:lstStyle/>
        <a:p>
          <a:endParaRPr lang="en-US"/>
        </a:p>
      </dgm:t>
    </dgm:pt>
    <dgm:pt modelId="{0CB3FA65-3BD2-49B2-8ADE-3EEBC1424F36}">
      <dgm:prSet phldrT="[Text]" custT="1"/>
      <dgm:spPr>
        <a:solidFill>
          <a:schemeClr val="accent2"/>
        </a:solidFill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a-IR" sz="24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ترکیب</a:t>
          </a:r>
          <a:r>
            <a:rPr lang="fa-IR" sz="2800" dirty="0" smtClean="0"/>
            <a:t> </a:t>
          </a:r>
          <a:r>
            <a:rPr lang="fa-IR" sz="24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سرباره</a:t>
          </a:r>
          <a:endParaRPr lang="en-US" sz="24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gm:t>
    </dgm:pt>
    <dgm:pt modelId="{8C355A5E-40F4-4385-8EDA-E6DF6FCF8EDB}" type="parTrans" cxnId="{01FE4F3A-0359-479B-B243-A41F98229452}">
      <dgm:prSet/>
      <dgm:spPr/>
      <dgm:t>
        <a:bodyPr/>
        <a:lstStyle/>
        <a:p>
          <a:endParaRPr lang="en-US"/>
        </a:p>
      </dgm:t>
    </dgm:pt>
    <dgm:pt modelId="{EE979957-7243-402C-8A45-B69E2CB88E3D}" type="sibTrans" cxnId="{01FE4F3A-0359-479B-B243-A41F98229452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C5F2BF43-797A-41B2-A8ED-475E801872BB}">
      <dgm:prSet phldrT="[Text]" custT="1"/>
      <dgm:spPr>
        <a:solidFill>
          <a:schemeClr val="accent2"/>
        </a:solidFill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a-IR" sz="24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محلول قلیایی</a:t>
          </a:r>
          <a:endParaRPr lang="en-US" sz="24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gm:t>
    </dgm:pt>
    <dgm:pt modelId="{46542A8C-A48F-4B6A-BDC2-5CDF392FDAED}" type="parTrans" cxnId="{3F67A9C1-F721-4A07-B639-BACBEF524A26}">
      <dgm:prSet/>
      <dgm:spPr/>
      <dgm:t>
        <a:bodyPr/>
        <a:lstStyle/>
        <a:p>
          <a:endParaRPr lang="en-US"/>
        </a:p>
      </dgm:t>
    </dgm:pt>
    <dgm:pt modelId="{047E43E0-7634-42D0-8837-A587C096A1C6}" type="sibTrans" cxnId="{3F67A9C1-F721-4A07-B639-BACBEF524A26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BA87A5C6-3375-409F-89D2-F02C82304922}">
      <dgm:prSet phldrT="[Text]" custT="1"/>
      <dgm:spPr>
        <a:solidFill>
          <a:schemeClr val="accent2"/>
        </a:solidFill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a-IR" sz="20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روش عمل‌آوری</a:t>
          </a:r>
          <a:endParaRPr lang="en-US" sz="20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gm:t>
    </dgm:pt>
    <dgm:pt modelId="{49D6E9E2-8ECA-4191-BEDB-1339B6C64E15}" type="parTrans" cxnId="{0C0D3E6E-9150-42E2-8B9C-F75DD83CBF84}">
      <dgm:prSet/>
      <dgm:spPr/>
      <dgm:t>
        <a:bodyPr/>
        <a:lstStyle/>
        <a:p>
          <a:endParaRPr lang="en-US"/>
        </a:p>
      </dgm:t>
    </dgm:pt>
    <dgm:pt modelId="{3DF937B9-1AB0-4257-85C0-816B642DC211}" type="sibTrans" cxnId="{0C0D3E6E-9150-42E2-8B9C-F75DD83CBF84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EA1C6BFE-93CF-46FA-9E5F-00DA066B822B}">
      <dgm:prSet phldrT="[Text]" custT="1"/>
      <dgm:spPr>
        <a:solidFill>
          <a:schemeClr val="accent2"/>
        </a:solidFill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fa-IR" sz="24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مواد افزودنی</a:t>
          </a:r>
          <a:endParaRPr lang="en-US" sz="24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gm:t>
    </dgm:pt>
    <dgm:pt modelId="{1D2A1E58-2251-41A1-9748-7EC945F2DE3F}" type="parTrans" cxnId="{3E538FAF-D87E-4B03-A654-626BA56CA6F7}">
      <dgm:prSet/>
      <dgm:spPr/>
      <dgm:t>
        <a:bodyPr/>
        <a:lstStyle/>
        <a:p>
          <a:endParaRPr lang="en-US"/>
        </a:p>
      </dgm:t>
    </dgm:pt>
    <dgm:pt modelId="{3A999B3C-BA5C-4901-940C-8A35EDC13E0F}" type="sibTrans" cxnId="{3E538FAF-D87E-4B03-A654-626BA56CA6F7}">
      <dgm:prSet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en-US"/>
        </a:p>
      </dgm:t>
    </dgm:pt>
    <dgm:pt modelId="{DDBB9F3F-C69F-4C12-AB81-9B6449F317A4}" type="pres">
      <dgm:prSet presAssocID="{B0E0496D-0E97-4DA0-A01F-6E886310088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95AE2C-21AE-406A-AF60-1EC3CEABE8C3}" type="pres">
      <dgm:prSet presAssocID="{51544C93-577A-4825-A5F9-8744B010761B}" presName="centerShape" presStyleLbl="node0" presStyleIdx="0" presStyleCnt="1"/>
      <dgm:spPr/>
      <dgm:t>
        <a:bodyPr/>
        <a:lstStyle/>
        <a:p>
          <a:endParaRPr lang="en-US"/>
        </a:p>
      </dgm:t>
    </dgm:pt>
    <dgm:pt modelId="{FC88D59E-31E0-43D1-95E2-C24BECD17E5D}" type="pres">
      <dgm:prSet presAssocID="{0CB3FA65-3BD2-49B2-8ADE-3EEBC1424F3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5819F-A8A4-446E-8F91-71AA9DC383C9}" type="pres">
      <dgm:prSet presAssocID="{0CB3FA65-3BD2-49B2-8ADE-3EEBC1424F36}" presName="dummy" presStyleCnt="0"/>
      <dgm:spPr/>
    </dgm:pt>
    <dgm:pt modelId="{1F9F0346-5E16-4866-82AA-3D7A0648F058}" type="pres">
      <dgm:prSet presAssocID="{EE979957-7243-402C-8A45-B69E2CB88E3D}" presName="sibTrans" presStyleLbl="sibTrans2D1" presStyleIdx="0" presStyleCnt="4"/>
      <dgm:spPr/>
      <dgm:t>
        <a:bodyPr/>
        <a:lstStyle/>
        <a:p>
          <a:endParaRPr lang="en-US"/>
        </a:p>
      </dgm:t>
    </dgm:pt>
    <dgm:pt modelId="{6305F83A-33E2-4830-9FCD-7F1D1AFBE2F0}" type="pres">
      <dgm:prSet presAssocID="{C5F2BF43-797A-41B2-A8ED-475E801872B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699E0E-1904-461B-94AC-ADF79AB6EF85}" type="pres">
      <dgm:prSet presAssocID="{C5F2BF43-797A-41B2-A8ED-475E801872BB}" presName="dummy" presStyleCnt="0"/>
      <dgm:spPr/>
    </dgm:pt>
    <dgm:pt modelId="{66F4CA08-EF53-4E9C-8F22-F2DBFD51AF53}" type="pres">
      <dgm:prSet presAssocID="{047E43E0-7634-42D0-8837-A587C096A1C6}" presName="sibTrans" presStyleLbl="sibTrans2D1" presStyleIdx="1" presStyleCnt="4"/>
      <dgm:spPr/>
      <dgm:t>
        <a:bodyPr/>
        <a:lstStyle/>
        <a:p>
          <a:endParaRPr lang="en-US"/>
        </a:p>
      </dgm:t>
    </dgm:pt>
    <dgm:pt modelId="{F252BAF7-111B-4B31-B75E-E29B99C44DEA}" type="pres">
      <dgm:prSet presAssocID="{BA87A5C6-3375-409F-89D2-F02C8230492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2AC5F9-342F-4479-B711-4C40D5343887}" type="pres">
      <dgm:prSet presAssocID="{BA87A5C6-3375-409F-89D2-F02C82304922}" presName="dummy" presStyleCnt="0"/>
      <dgm:spPr/>
    </dgm:pt>
    <dgm:pt modelId="{416C1717-E593-4649-8576-3AFB7FBE3C9C}" type="pres">
      <dgm:prSet presAssocID="{3DF937B9-1AB0-4257-85C0-816B642DC211}" presName="sibTrans" presStyleLbl="sibTrans2D1" presStyleIdx="2" presStyleCnt="4"/>
      <dgm:spPr/>
      <dgm:t>
        <a:bodyPr/>
        <a:lstStyle/>
        <a:p>
          <a:endParaRPr lang="en-US"/>
        </a:p>
      </dgm:t>
    </dgm:pt>
    <dgm:pt modelId="{5837E69C-78F1-403F-A001-393687CFF0DB}" type="pres">
      <dgm:prSet presAssocID="{EA1C6BFE-93CF-46FA-9E5F-00DA066B822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29650F-51C5-455E-84DF-ABE933E09446}" type="pres">
      <dgm:prSet presAssocID="{EA1C6BFE-93CF-46FA-9E5F-00DA066B822B}" presName="dummy" presStyleCnt="0"/>
      <dgm:spPr/>
    </dgm:pt>
    <dgm:pt modelId="{B4509F64-AC50-4222-B735-A952722BDD24}" type="pres">
      <dgm:prSet presAssocID="{3A999B3C-BA5C-4901-940C-8A35EDC13E0F}" presName="sibTrans" presStyleLbl="sibTrans2D1" presStyleIdx="3" presStyleCnt="4"/>
      <dgm:spPr/>
      <dgm:t>
        <a:bodyPr/>
        <a:lstStyle/>
        <a:p>
          <a:endParaRPr lang="en-US"/>
        </a:p>
      </dgm:t>
    </dgm:pt>
  </dgm:ptLst>
  <dgm:cxnLst>
    <dgm:cxn modelId="{086A22B5-754C-4702-90C1-80235DD38EE1}" type="presOf" srcId="{EA1C6BFE-93CF-46FA-9E5F-00DA066B822B}" destId="{5837E69C-78F1-403F-A001-393687CFF0DB}" srcOrd="0" destOrd="0" presId="urn:microsoft.com/office/officeart/2005/8/layout/radial6"/>
    <dgm:cxn modelId="{01FE4F3A-0359-479B-B243-A41F98229452}" srcId="{51544C93-577A-4825-A5F9-8744B010761B}" destId="{0CB3FA65-3BD2-49B2-8ADE-3EEBC1424F36}" srcOrd="0" destOrd="0" parTransId="{8C355A5E-40F4-4385-8EDA-E6DF6FCF8EDB}" sibTransId="{EE979957-7243-402C-8A45-B69E2CB88E3D}"/>
    <dgm:cxn modelId="{6BC073D0-6AC4-4ECB-83BF-FCD3E95F92D2}" type="presOf" srcId="{047E43E0-7634-42D0-8837-A587C096A1C6}" destId="{66F4CA08-EF53-4E9C-8F22-F2DBFD51AF53}" srcOrd="0" destOrd="0" presId="urn:microsoft.com/office/officeart/2005/8/layout/radial6"/>
    <dgm:cxn modelId="{3F67A9C1-F721-4A07-B639-BACBEF524A26}" srcId="{51544C93-577A-4825-A5F9-8744B010761B}" destId="{C5F2BF43-797A-41B2-A8ED-475E801872BB}" srcOrd="1" destOrd="0" parTransId="{46542A8C-A48F-4B6A-BDC2-5CDF392FDAED}" sibTransId="{047E43E0-7634-42D0-8837-A587C096A1C6}"/>
    <dgm:cxn modelId="{9C54F255-2BEB-44A4-8A94-B83964655CB0}" type="presOf" srcId="{0CB3FA65-3BD2-49B2-8ADE-3EEBC1424F36}" destId="{FC88D59E-31E0-43D1-95E2-C24BECD17E5D}" srcOrd="0" destOrd="0" presId="urn:microsoft.com/office/officeart/2005/8/layout/radial6"/>
    <dgm:cxn modelId="{16D8F6AA-542C-4D9C-BEAE-80F9351D9878}" type="presOf" srcId="{BA87A5C6-3375-409F-89D2-F02C82304922}" destId="{F252BAF7-111B-4B31-B75E-E29B99C44DEA}" srcOrd="0" destOrd="0" presId="urn:microsoft.com/office/officeart/2005/8/layout/radial6"/>
    <dgm:cxn modelId="{3E538FAF-D87E-4B03-A654-626BA56CA6F7}" srcId="{51544C93-577A-4825-A5F9-8744B010761B}" destId="{EA1C6BFE-93CF-46FA-9E5F-00DA066B822B}" srcOrd="3" destOrd="0" parTransId="{1D2A1E58-2251-41A1-9748-7EC945F2DE3F}" sibTransId="{3A999B3C-BA5C-4901-940C-8A35EDC13E0F}"/>
    <dgm:cxn modelId="{0C0D3E6E-9150-42E2-8B9C-F75DD83CBF84}" srcId="{51544C93-577A-4825-A5F9-8744B010761B}" destId="{BA87A5C6-3375-409F-89D2-F02C82304922}" srcOrd="2" destOrd="0" parTransId="{49D6E9E2-8ECA-4191-BEDB-1339B6C64E15}" sibTransId="{3DF937B9-1AB0-4257-85C0-816B642DC211}"/>
    <dgm:cxn modelId="{D06B632C-7BED-4D49-80B5-9EF3A13FBE6D}" srcId="{B0E0496D-0E97-4DA0-A01F-6E886310088C}" destId="{51544C93-577A-4825-A5F9-8744B010761B}" srcOrd="0" destOrd="0" parTransId="{83879178-1864-4FAE-A7E7-406630CEEEAE}" sibTransId="{2A422FEB-7F5D-4C01-B31D-F9D065C78377}"/>
    <dgm:cxn modelId="{46429973-318D-4B47-97DB-D54E79343F54}" type="presOf" srcId="{3A999B3C-BA5C-4901-940C-8A35EDC13E0F}" destId="{B4509F64-AC50-4222-B735-A952722BDD24}" srcOrd="0" destOrd="0" presId="urn:microsoft.com/office/officeart/2005/8/layout/radial6"/>
    <dgm:cxn modelId="{6DA9C088-774F-4AB4-87E6-5162630B49B3}" type="presOf" srcId="{B0E0496D-0E97-4DA0-A01F-6E886310088C}" destId="{DDBB9F3F-C69F-4C12-AB81-9B6449F317A4}" srcOrd="0" destOrd="0" presId="urn:microsoft.com/office/officeart/2005/8/layout/radial6"/>
    <dgm:cxn modelId="{0FB730A1-92DD-4E79-AB13-94EAE0B96BF7}" type="presOf" srcId="{51544C93-577A-4825-A5F9-8744B010761B}" destId="{1F95AE2C-21AE-406A-AF60-1EC3CEABE8C3}" srcOrd="0" destOrd="0" presId="urn:microsoft.com/office/officeart/2005/8/layout/radial6"/>
    <dgm:cxn modelId="{54073306-D2AA-4455-AF79-F2F21CCD2217}" type="presOf" srcId="{EE979957-7243-402C-8A45-B69E2CB88E3D}" destId="{1F9F0346-5E16-4866-82AA-3D7A0648F058}" srcOrd="0" destOrd="0" presId="urn:microsoft.com/office/officeart/2005/8/layout/radial6"/>
    <dgm:cxn modelId="{F45CFD6C-FC4A-4FD6-AE21-359BAB04EF8F}" type="presOf" srcId="{C5F2BF43-797A-41B2-A8ED-475E801872BB}" destId="{6305F83A-33E2-4830-9FCD-7F1D1AFBE2F0}" srcOrd="0" destOrd="0" presId="urn:microsoft.com/office/officeart/2005/8/layout/radial6"/>
    <dgm:cxn modelId="{D22F9212-5DF4-4486-8F97-02FCC24C061F}" type="presOf" srcId="{3DF937B9-1AB0-4257-85C0-816B642DC211}" destId="{416C1717-E593-4649-8576-3AFB7FBE3C9C}" srcOrd="0" destOrd="0" presId="urn:microsoft.com/office/officeart/2005/8/layout/radial6"/>
    <dgm:cxn modelId="{6CB0DD72-3DA5-47F4-A136-095B536414BC}" type="presParOf" srcId="{DDBB9F3F-C69F-4C12-AB81-9B6449F317A4}" destId="{1F95AE2C-21AE-406A-AF60-1EC3CEABE8C3}" srcOrd="0" destOrd="0" presId="urn:microsoft.com/office/officeart/2005/8/layout/radial6"/>
    <dgm:cxn modelId="{2626B7D1-457C-41BC-84CF-9E68644D7803}" type="presParOf" srcId="{DDBB9F3F-C69F-4C12-AB81-9B6449F317A4}" destId="{FC88D59E-31E0-43D1-95E2-C24BECD17E5D}" srcOrd="1" destOrd="0" presId="urn:microsoft.com/office/officeart/2005/8/layout/radial6"/>
    <dgm:cxn modelId="{2311E5D7-A7E4-4C94-B56E-5741676410E2}" type="presParOf" srcId="{DDBB9F3F-C69F-4C12-AB81-9B6449F317A4}" destId="{7675819F-A8A4-446E-8F91-71AA9DC383C9}" srcOrd="2" destOrd="0" presId="urn:microsoft.com/office/officeart/2005/8/layout/radial6"/>
    <dgm:cxn modelId="{7D4AE5DD-7247-436C-B08B-BB418F35BB91}" type="presParOf" srcId="{DDBB9F3F-C69F-4C12-AB81-9B6449F317A4}" destId="{1F9F0346-5E16-4866-82AA-3D7A0648F058}" srcOrd="3" destOrd="0" presId="urn:microsoft.com/office/officeart/2005/8/layout/radial6"/>
    <dgm:cxn modelId="{C2607E85-65E3-40FA-8686-F570FED579F4}" type="presParOf" srcId="{DDBB9F3F-C69F-4C12-AB81-9B6449F317A4}" destId="{6305F83A-33E2-4830-9FCD-7F1D1AFBE2F0}" srcOrd="4" destOrd="0" presId="urn:microsoft.com/office/officeart/2005/8/layout/radial6"/>
    <dgm:cxn modelId="{3B34113B-7EF3-463C-BAA0-003BE95DB0DB}" type="presParOf" srcId="{DDBB9F3F-C69F-4C12-AB81-9B6449F317A4}" destId="{62699E0E-1904-461B-94AC-ADF79AB6EF85}" srcOrd="5" destOrd="0" presId="urn:microsoft.com/office/officeart/2005/8/layout/radial6"/>
    <dgm:cxn modelId="{47235204-5B5A-431D-B890-1B97FCC9DF98}" type="presParOf" srcId="{DDBB9F3F-C69F-4C12-AB81-9B6449F317A4}" destId="{66F4CA08-EF53-4E9C-8F22-F2DBFD51AF53}" srcOrd="6" destOrd="0" presId="urn:microsoft.com/office/officeart/2005/8/layout/radial6"/>
    <dgm:cxn modelId="{5766C672-A4A1-416F-942A-E199FFC031BB}" type="presParOf" srcId="{DDBB9F3F-C69F-4C12-AB81-9B6449F317A4}" destId="{F252BAF7-111B-4B31-B75E-E29B99C44DEA}" srcOrd="7" destOrd="0" presId="urn:microsoft.com/office/officeart/2005/8/layout/radial6"/>
    <dgm:cxn modelId="{42A7BDEA-F269-49C2-8A75-EB0E8A9A5C92}" type="presParOf" srcId="{DDBB9F3F-C69F-4C12-AB81-9B6449F317A4}" destId="{862AC5F9-342F-4479-B711-4C40D5343887}" srcOrd="8" destOrd="0" presId="urn:microsoft.com/office/officeart/2005/8/layout/radial6"/>
    <dgm:cxn modelId="{008A1B22-D3D5-4A55-935A-A3278EAE329C}" type="presParOf" srcId="{DDBB9F3F-C69F-4C12-AB81-9B6449F317A4}" destId="{416C1717-E593-4649-8576-3AFB7FBE3C9C}" srcOrd="9" destOrd="0" presId="urn:microsoft.com/office/officeart/2005/8/layout/radial6"/>
    <dgm:cxn modelId="{7498E282-616E-4632-B748-1C2B522B0729}" type="presParOf" srcId="{DDBB9F3F-C69F-4C12-AB81-9B6449F317A4}" destId="{5837E69C-78F1-403F-A001-393687CFF0DB}" srcOrd="10" destOrd="0" presId="urn:microsoft.com/office/officeart/2005/8/layout/radial6"/>
    <dgm:cxn modelId="{41AC6B98-D5BD-4771-A7C6-9E739E85320D}" type="presParOf" srcId="{DDBB9F3F-C69F-4C12-AB81-9B6449F317A4}" destId="{FE29650F-51C5-455E-84DF-ABE933E09446}" srcOrd="11" destOrd="0" presId="urn:microsoft.com/office/officeart/2005/8/layout/radial6"/>
    <dgm:cxn modelId="{8D42D377-A199-444A-9C26-E1ECE728BFF2}" type="presParOf" srcId="{DDBB9F3F-C69F-4C12-AB81-9B6449F317A4}" destId="{B4509F64-AC50-4222-B735-A952722BDD24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D8F3A7-A833-45F6-A91A-FC921D006090}" type="doc">
      <dgm:prSet loTypeId="urn:microsoft.com/office/officeart/2005/8/layout/matrix1" loCatId="matrix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FE10FA6-A07C-4A63-BC20-B4EED65F98C1}">
      <dgm:prSet phldrT="[Text]" custT="1"/>
      <dgm:spPr>
        <a:solidFill>
          <a:schemeClr val="accent3"/>
        </a:solidFill>
        <a:effectLst>
          <a:glow rad="101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ctr"/>
          <a:r>
            <a:rPr lang="fa-IR" sz="1600" b="0" dirty="0" smtClean="0">
              <a:solidFill>
                <a:schemeClr val="accent2"/>
              </a:solidFill>
              <a:cs typeface="0 Nazanin" pitchFamily="2" charset="-78"/>
            </a:rPr>
            <a:t>طرح اختلاط بهینه جهت تولید تراورس راه‌آهن</a:t>
          </a:r>
          <a:endParaRPr lang="en-US" sz="1600" b="0" dirty="0">
            <a:solidFill>
              <a:schemeClr val="accent2"/>
            </a:solidFill>
            <a:cs typeface="0 Nazanin" pitchFamily="2" charset="-78"/>
          </a:endParaRPr>
        </a:p>
      </dgm:t>
    </dgm:pt>
    <dgm:pt modelId="{E13DCFCB-0EFB-4EED-B651-E8C2F508E981}" type="parTrans" cxnId="{13C553B8-F6E4-4679-BC71-8B2F91CE19F0}">
      <dgm:prSet/>
      <dgm:spPr/>
      <dgm:t>
        <a:bodyPr/>
        <a:lstStyle/>
        <a:p>
          <a:pPr algn="ctr"/>
          <a:endParaRPr lang="en-US"/>
        </a:p>
      </dgm:t>
    </dgm:pt>
    <dgm:pt modelId="{C1924AEC-D7C3-460A-8158-59450EB95929}" type="sibTrans" cxnId="{13C553B8-F6E4-4679-BC71-8B2F91CE19F0}">
      <dgm:prSet/>
      <dgm:spPr/>
      <dgm:t>
        <a:bodyPr/>
        <a:lstStyle/>
        <a:p>
          <a:pPr algn="ctr"/>
          <a:endParaRPr lang="en-US"/>
        </a:p>
      </dgm:t>
    </dgm:pt>
    <dgm:pt modelId="{2C56164A-459C-45A0-89DF-D17184DB896E}">
      <dgm:prSet phldrT="[Text]" custT="1"/>
      <dgm:spPr/>
      <dgm:t>
        <a:bodyPr/>
        <a:lstStyle/>
        <a:p>
          <a:pPr algn="ctr"/>
          <a:r>
            <a:rPr lang="fa-IR" sz="2400" dirty="0" smtClean="0">
              <a:cs typeface="0 Nazanin" pitchFamily="2" charset="-78"/>
            </a:rPr>
            <a:t>نسبت هیدروکسید سدیم به سیلیکات سدیم 1</a:t>
          </a:r>
        </a:p>
      </dgm:t>
    </dgm:pt>
    <dgm:pt modelId="{DA10FE67-DA8D-4776-A6DA-C1ACDF9AB4AD}" type="parTrans" cxnId="{3C725282-7C91-4A50-8486-AA5625B8BD73}">
      <dgm:prSet/>
      <dgm:spPr/>
      <dgm:t>
        <a:bodyPr/>
        <a:lstStyle/>
        <a:p>
          <a:pPr algn="ctr"/>
          <a:endParaRPr lang="en-US"/>
        </a:p>
      </dgm:t>
    </dgm:pt>
    <dgm:pt modelId="{23502D4B-7EAF-46CE-B430-7F2A121B712C}" type="sibTrans" cxnId="{3C725282-7C91-4A50-8486-AA5625B8BD73}">
      <dgm:prSet/>
      <dgm:spPr/>
      <dgm:t>
        <a:bodyPr/>
        <a:lstStyle/>
        <a:p>
          <a:pPr algn="ctr"/>
          <a:endParaRPr lang="en-US"/>
        </a:p>
      </dgm:t>
    </dgm:pt>
    <dgm:pt modelId="{4C492A85-EFEF-4DC5-A6CA-F98BE3D17648}">
      <dgm:prSet phldrT="[Text]" custT="1"/>
      <dgm:spPr/>
      <dgm:t>
        <a:bodyPr/>
        <a:lstStyle/>
        <a:p>
          <a:pPr algn="ctr"/>
          <a:r>
            <a:rPr lang="fa-IR" sz="2400" dirty="0" smtClean="0">
              <a:cs typeface="0 Nazanin" pitchFamily="2" charset="-78"/>
            </a:rPr>
            <a:t>هیدروکسید سدیم 6 مولار</a:t>
          </a:r>
          <a:endParaRPr lang="en-US" sz="2400" dirty="0">
            <a:cs typeface="0 Nazanin" pitchFamily="2" charset="-78"/>
          </a:endParaRPr>
        </a:p>
      </dgm:t>
    </dgm:pt>
    <dgm:pt modelId="{B6ADF377-F4BF-45F2-869F-95090ACFC2BE}" type="parTrans" cxnId="{9624400D-527F-44E4-B6C2-1E81D350E657}">
      <dgm:prSet/>
      <dgm:spPr/>
      <dgm:t>
        <a:bodyPr/>
        <a:lstStyle/>
        <a:p>
          <a:pPr algn="ctr"/>
          <a:endParaRPr lang="en-US"/>
        </a:p>
      </dgm:t>
    </dgm:pt>
    <dgm:pt modelId="{FCB6B16F-2238-417A-B03A-7423CFA417CA}" type="sibTrans" cxnId="{9624400D-527F-44E4-B6C2-1E81D350E657}">
      <dgm:prSet/>
      <dgm:spPr/>
      <dgm:t>
        <a:bodyPr/>
        <a:lstStyle/>
        <a:p>
          <a:pPr algn="ctr"/>
          <a:endParaRPr lang="en-US"/>
        </a:p>
      </dgm:t>
    </dgm:pt>
    <dgm:pt modelId="{AFF96C06-912F-49E8-AB0D-1E510BFCE499}">
      <dgm:prSet phldrT="[Text]" custT="1"/>
      <dgm:spPr/>
      <dgm:t>
        <a:bodyPr/>
        <a:lstStyle/>
        <a:p>
          <a:pPr algn="ctr"/>
          <a:r>
            <a:rPr lang="fa-IR" sz="2400" dirty="0" smtClean="0">
              <a:cs typeface="0 Nazanin" pitchFamily="2" charset="-78"/>
            </a:rPr>
            <a:t>مجموع سنگدانه‌ها 1800</a:t>
          </a:r>
          <a:r>
            <a:rPr lang="en-US" sz="2400" dirty="0" smtClean="0">
              <a:latin typeface="Times New Roman" pitchFamily="18" charset="0"/>
              <a:cs typeface="Times New Roman" pitchFamily="18" charset="0"/>
            </a:rPr>
            <a:t>kg/m3</a:t>
          </a:r>
          <a:endParaRPr lang="en-US" sz="2400" dirty="0">
            <a:latin typeface="Times New Roman" pitchFamily="18" charset="0"/>
            <a:cs typeface="Times New Roman" pitchFamily="18" charset="0"/>
          </a:endParaRPr>
        </a:p>
      </dgm:t>
    </dgm:pt>
    <dgm:pt modelId="{FC6AA36B-1757-4C9B-B1C1-E7138A9C95F0}" type="parTrans" cxnId="{A6D849BF-E54E-40A0-98CA-CBF109A5A3F6}">
      <dgm:prSet/>
      <dgm:spPr/>
      <dgm:t>
        <a:bodyPr/>
        <a:lstStyle/>
        <a:p>
          <a:pPr algn="ctr"/>
          <a:endParaRPr lang="en-US"/>
        </a:p>
      </dgm:t>
    </dgm:pt>
    <dgm:pt modelId="{F673C3E0-5ECE-4BAB-A4AF-C202137F2C0C}" type="sibTrans" cxnId="{A6D849BF-E54E-40A0-98CA-CBF109A5A3F6}">
      <dgm:prSet/>
      <dgm:spPr/>
      <dgm:t>
        <a:bodyPr/>
        <a:lstStyle/>
        <a:p>
          <a:pPr algn="ctr"/>
          <a:endParaRPr lang="en-US"/>
        </a:p>
      </dgm:t>
    </dgm:pt>
    <dgm:pt modelId="{9D74E7AD-1968-4AC1-B41C-A9634297D0B1}">
      <dgm:prSet phldrT="[Text]" custT="1"/>
      <dgm:spPr/>
      <dgm:t>
        <a:bodyPr/>
        <a:lstStyle/>
        <a:p>
          <a:pPr algn="ctr"/>
          <a:r>
            <a:rPr lang="fa-IR" sz="2400" dirty="0" smtClean="0">
              <a:cs typeface="0 Nazanin" pitchFamily="2" charset="-78"/>
            </a:rPr>
            <a:t>نسبت محلول به سرباره 0/5</a:t>
          </a:r>
          <a:endParaRPr lang="en-US" sz="2400" dirty="0">
            <a:cs typeface="0 Nazanin" pitchFamily="2" charset="-78"/>
          </a:endParaRPr>
        </a:p>
      </dgm:t>
    </dgm:pt>
    <dgm:pt modelId="{E395C483-888D-485A-9E13-B271E6F5DDB9}" type="parTrans" cxnId="{5030147D-EBEC-4D06-992D-C1A6129410D4}">
      <dgm:prSet/>
      <dgm:spPr/>
      <dgm:t>
        <a:bodyPr/>
        <a:lstStyle/>
        <a:p>
          <a:pPr algn="ctr"/>
          <a:endParaRPr lang="en-US"/>
        </a:p>
      </dgm:t>
    </dgm:pt>
    <dgm:pt modelId="{E605597B-5AC9-4009-92B3-612C8583F4CC}" type="sibTrans" cxnId="{5030147D-EBEC-4D06-992D-C1A6129410D4}">
      <dgm:prSet/>
      <dgm:spPr/>
      <dgm:t>
        <a:bodyPr/>
        <a:lstStyle/>
        <a:p>
          <a:pPr algn="ctr"/>
          <a:endParaRPr lang="en-US"/>
        </a:p>
      </dgm:t>
    </dgm:pt>
    <dgm:pt modelId="{EBF73D81-C873-472C-BFC4-594DA9744C0B}" type="pres">
      <dgm:prSet presAssocID="{D8D8F3A7-A833-45F6-A91A-FC921D00609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5C1095-F78A-408F-A4AE-7F8E1613BBE9}" type="pres">
      <dgm:prSet presAssocID="{D8D8F3A7-A833-45F6-A91A-FC921D006090}" presName="matrix" presStyleCnt="0"/>
      <dgm:spPr/>
    </dgm:pt>
    <dgm:pt modelId="{540BE5FC-E770-4A45-A9E7-8A6627445A6F}" type="pres">
      <dgm:prSet presAssocID="{D8D8F3A7-A833-45F6-A91A-FC921D006090}" presName="tile1" presStyleLbl="node1" presStyleIdx="0" presStyleCnt="4"/>
      <dgm:spPr/>
      <dgm:t>
        <a:bodyPr/>
        <a:lstStyle/>
        <a:p>
          <a:endParaRPr lang="en-US"/>
        </a:p>
      </dgm:t>
    </dgm:pt>
    <dgm:pt modelId="{3CED0BA3-67CC-4968-A037-8EC9D4D94EBD}" type="pres">
      <dgm:prSet presAssocID="{D8D8F3A7-A833-45F6-A91A-FC921D00609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EF30C6-CAEF-44F8-A2F5-78F50B06E941}" type="pres">
      <dgm:prSet presAssocID="{D8D8F3A7-A833-45F6-A91A-FC921D006090}" presName="tile2" presStyleLbl="node1" presStyleIdx="1" presStyleCnt="4" custLinFactNeighborY="-17246"/>
      <dgm:spPr/>
      <dgm:t>
        <a:bodyPr/>
        <a:lstStyle/>
        <a:p>
          <a:endParaRPr lang="en-US"/>
        </a:p>
      </dgm:t>
    </dgm:pt>
    <dgm:pt modelId="{21ACA889-B3F4-495F-8639-B138705513F8}" type="pres">
      <dgm:prSet presAssocID="{D8D8F3A7-A833-45F6-A91A-FC921D00609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E18F16-9064-44C7-B5DE-789FA1B140B9}" type="pres">
      <dgm:prSet presAssocID="{D8D8F3A7-A833-45F6-A91A-FC921D006090}" presName="tile3" presStyleLbl="node1" presStyleIdx="2" presStyleCnt="4"/>
      <dgm:spPr/>
      <dgm:t>
        <a:bodyPr/>
        <a:lstStyle/>
        <a:p>
          <a:endParaRPr lang="en-US"/>
        </a:p>
      </dgm:t>
    </dgm:pt>
    <dgm:pt modelId="{804B5905-E4D8-467B-91F8-76A12521B9AC}" type="pres">
      <dgm:prSet presAssocID="{D8D8F3A7-A833-45F6-A91A-FC921D00609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7B15D6-1C24-4D0C-96BD-8203D04F05F1}" type="pres">
      <dgm:prSet presAssocID="{D8D8F3A7-A833-45F6-A91A-FC921D006090}" presName="tile4" presStyleLbl="node1" presStyleIdx="3" presStyleCnt="4"/>
      <dgm:spPr/>
      <dgm:t>
        <a:bodyPr/>
        <a:lstStyle/>
        <a:p>
          <a:endParaRPr lang="en-US"/>
        </a:p>
      </dgm:t>
    </dgm:pt>
    <dgm:pt modelId="{60303570-2C1D-46B8-B897-5295E1A25E26}" type="pres">
      <dgm:prSet presAssocID="{D8D8F3A7-A833-45F6-A91A-FC921D00609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A8CC65-A2FE-4816-B2A0-C4F507815067}" type="pres">
      <dgm:prSet presAssocID="{D8D8F3A7-A833-45F6-A91A-FC921D006090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13C553B8-F6E4-4679-BC71-8B2F91CE19F0}" srcId="{D8D8F3A7-A833-45F6-A91A-FC921D006090}" destId="{2FE10FA6-A07C-4A63-BC20-B4EED65F98C1}" srcOrd="0" destOrd="0" parTransId="{E13DCFCB-0EFB-4EED-B651-E8C2F508E981}" sibTransId="{C1924AEC-D7C3-460A-8158-59450EB95929}"/>
    <dgm:cxn modelId="{A6D849BF-E54E-40A0-98CA-CBF109A5A3F6}" srcId="{2FE10FA6-A07C-4A63-BC20-B4EED65F98C1}" destId="{AFF96C06-912F-49E8-AB0D-1E510BFCE499}" srcOrd="2" destOrd="0" parTransId="{FC6AA36B-1757-4C9B-B1C1-E7138A9C95F0}" sibTransId="{F673C3E0-5ECE-4BAB-A4AF-C202137F2C0C}"/>
    <dgm:cxn modelId="{90124B29-94E4-4FEA-9D58-74ED0333296F}" type="presOf" srcId="{9D74E7AD-1968-4AC1-B41C-A9634297D0B1}" destId="{60303570-2C1D-46B8-B897-5295E1A25E26}" srcOrd="1" destOrd="0" presId="urn:microsoft.com/office/officeart/2005/8/layout/matrix1"/>
    <dgm:cxn modelId="{27D6D1EC-9939-486D-8283-585A39964242}" type="presOf" srcId="{AFF96C06-912F-49E8-AB0D-1E510BFCE499}" destId="{5BE18F16-9064-44C7-B5DE-789FA1B140B9}" srcOrd="0" destOrd="0" presId="urn:microsoft.com/office/officeart/2005/8/layout/matrix1"/>
    <dgm:cxn modelId="{B2DD7FFF-E533-4D18-89F1-DB7385B24200}" type="presOf" srcId="{9D74E7AD-1968-4AC1-B41C-A9634297D0B1}" destId="{587B15D6-1C24-4D0C-96BD-8203D04F05F1}" srcOrd="0" destOrd="0" presId="urn:microsoft.com/office/officeart/2005/8/layout/matrix1"/>
    <dgm:cxn modelId="{F6CED500-97D2-4BCA-9CB5-B4558B0043F2}" type="presOf" srcId="{2FE10FA6-A07C-4A63-BC20-B4EED65F98C1}" destId="{2BA8CC65-A2FE-4816-B2A0-C4F507815067}" srcOrd="0" destOrd="0" presId="urn:microsoft.com/office/officeart/2005/8/layout/matrix1"/>
    <dgm:cxn modelId="{9DA3DDFB-8351-47AA-BB27-479F91C6D202}" type="presOf" srcId="{D8D8F3A7-A833-45F6-A91A-FC921D006090}" destId="{EBF73D81-C873-472C-BFC4-594DA9744C0B}" srcOrd="0" destOrd="0" presId="urn:microsoft.com/office/officeart/2005/8/layout/matrix1"/>
    <dgm:cxn modelId="{5030147D-EBEC-4D06-992D-C1A6129410D4}" srcId="{2FE10FA6-A07C-4A63-BC20-B4EED65F98C1}" destId="{9D74E7AD-1968-4AC1-B41C-A9634297D0B1}" srcOrd="3" destOrd="0" parTransId="{E395C483-888D-485A-9E13-B271E6F5DDB9}" sibTransId="{E605597B-5AC9-4009-92B3-612C8583F4CC}"/>
    <dgm:cxn modelId="{5681EBEF-4097-463C-88A3-0DB149911781}" type="presOf" srcId="{4C492A85-EFEF-4DC5-A6CA-F98BE3D17648}" destId="{21ACA889-B3F4-495F-8639-B138705513F8}" srcOrd="1" destOrd="0" presId="urn:microsoft.com/office/officeart/2005/8/layout/matrix1"/>
    <dgm:cxn modelId="{3C725282-7C91-4A50-8486-AA5625B8BD73}" srcId="{2FE10FA6-A07C-4A63-BC20-B4EED65F98C1}" destId="{2C56164A-459C-45A0-89DF-D17184DB896E}" srcOrd="0" destOrd="0" parTransId="{DA10FE67-DA8D-4776-A6DA-C1ACDF9AB4AD}" sibTransId="{23502D4B-7EAF-46CE-B430-7F2A121B712C}"/>
    <dgm:cxn modelId="{A864E814-7B20-4173-A4A3-029757F69F12}" type="presOf" srcId="{AFF96C06-912F-49E8-AB0D-1E510BFCE499}" destId="{804B5905-E4D8-467B-91F8-76A12521B9AC}" srcOrd="1" destOrd="0" presId="urn:microsoft.com/office/officeart/2005/8/layout/matrix1"/>
    <dgm:cxn modelId="{6E25A162-876D-4F30-A35A-0269E165066C}" type="presOf" srcId="{2C56164A-459C-45A0-89DF-D17184DB896E}" destId="{540BE5FC-E770-4A45-A9E7-8A6627445A6F}" srcOrd="0" destOrd="0" presId="urn:microsoft.com/office/officeart/2005/8/layout/matrix1"/>
    <dgm:cxn modelId="{9624400D-527F-44E4-B6C2-1E81D350E657}" srcId="{2FE10FA6-A07C-4A63-BC20-B4EED65F98C1}" destId="{4C492A85-EFEF-4DC5-A6CA-F98BE3D17648}" srcOrd="1" destOrd="0" parTransId="{B6ADF377-F4BF-45F2-869F-95090ACFC2BE}" sibTransId="{FCB6B16F-2238-417A-B03A-7423CFA417CA}"/>
    <dgm:cxn modelId="{B08E0E58-8247-4615-8A23-5974172EC42B}" type="presOf" srcId="{4C492A85-EFEF-4DC5-A6CA-F98BE3D17648}" destId="{BCEF30C6-CAEF-44F8-A2F5-78F50B06E941}" srcOrd="0" destOrd="0" presId="urn:microsoft.com/office/officeart/2005/8/layout/matrix1"/>
    <dgm:cxn modelId="{55FC29B4-F7ED-42BE-9239-7FC0314AAD1B}" type="presOf" srcId="{2C56164A-459C-45A0-89DF-D17184DB896E}" destId="{3CED0BA3-67CC-4968-A037-8EC9D4D94EBD}" srcOrd="1" destOrd="0" presId="urn:microsoft.com/office/officeart/2005/8/layout/matrix1"/>
    <dgm:cxn modelId="{DEDE696F-9033-405F-B8DD-D403839B1291}" type="presParOf" srcId="{EBF73D81-C873-472C-BFC4-594DA9744C0B}" destId="{FE5C1095-F78A-408F-A4AE-7F8E1613BBE9}" srcOrd="0" destOrd="0" presId="urn:microsoft.com/office/officeart/2005/8/layout/matrix1"/>
    <dgm:cxn modelId="{19A44D80-451E-43A3-B0CE-870CBC38E5F9}" type="presParOf" srcId="{FE5C1095-F78A-408F-A4AE-7F8E1613BBE9}" destId="{540BE5FC-E770-4A45-A9E7-8A6627445A6F}" srcOrd="0" destOrd="0" presId="urn:microsoft.com/office/officeart/2005/8/layout/matrix1"/>
    <dgm:cxn modelId="{89164B54-DC5A-46F7-94E2-701CD85FFAAD}" type="presParOf" srcId="{FE5C1095-F78A-408F-A4AE-7F8E1613BBE9}" destId="{3CED0BA3-67CC-4968-A037-8EC9D4D94EBD}" srcOrd="1" destOrd="0" presId="urn:microsoft.com/office/officeart/2005/8/layout/matrix1"/>
    <dgm:cxn modelId="{639CCAE4-62ED-421D-9891-E8F4D217324F}" type="presParOf" srcId="{FE5C1095-F78A-408F-A4AE-7F8E1613BBE9}" destId="{BCEF30C6-CAEF-44F8-A2F5-78F50B06E941}" srcOrd="2" destOrd="0" presId="urn:microsoft.com/office/officeart/2005/8/layout/matrix1"/>
    <dgm:cxn modelId="{332BFD83-35BB-4943-8C27-64138F8C9ECE}" type="presParOf" srcId="{FE5C1095-F78A-408F-A4AE-7F8E1613BBE9}" destId="{21ACA889-B3F4-495F-8639-B138705513F8}" srcOrd="3" destOrd="0" presId="urn:microsoft.com/office/officeart/2005/8/layout/matrix1"/>
    <dgm:cxn modelId="{75991243-76A2-4E22-BD75-C368E7960DB4}" type="presParOf" srcId="{FE5C1095-F78A-408F-A4AE-7F8E1613BBE9}" destId="{5BE18F16-9064-44C7-B5DE-789FA1B140B9}" srcOrd="4" destOrd="0" presId="urn:microsoft.com/office/officeart/2005/8/layout/matrix1"/>
    <dgm:cxn modelId="{2C133F34-BE96-4429-BC9D-FBC832151F10}" type="presParOf" srcId="{FE5C1095-F78A-408F-A4AE-7F8E1613BBE9}" destId="{804B5905-E4D8-467B-91F8-76A12521B9AC}" srcOrd="5" destOrd="0" presId="urn:microsoft.com/office/officeart/2005/8/layout/matrix1"/>
    <dgm:cxn modelId="{5FDFE738-3CB3-4247-9617-50BB26736590}" type="presParOf" srcId="{FE5C1095-F78A-408F-A4AE-7F8E1613BBE9}" destId="{587B15D6-1C24-4D0C-96BD-8203D04F05F1}" srcOrd="6" destOrd="0" presId="urn:microsoft.com/office/officeart/2005/8/layout/matrix1"/>
    <dgm:cxn modelId="{EE572A07-78E8-46B8-8149-8B45C779396D}" type="presParOf" srcId="{FE5C1095-F78A-408F-A4AE-7F8E1613BBE9}" destId="{60303570-2C1D-46B8-B897-5295E1A25E26}" srcOrd="7" destOrd="0" presId="urn:microsoft.com/office/officeart/2005/8/layout/matrix1"/>
    <dgm:cxn modelId="{ADCE866A-1E9D-451E-BB70-FADBAF30F3F1}" type="presParOf" srcId="{EBF73D81-C873-472C-BFC4-594DA9744C0B}" destId="{2BA8CC65-A2FE-4816-B2A0-C4F507815067}" srcOrd="1" destOrd="0" presId="urn:microsoft.com/office/officeart/2005/8/layout/matrix1"/>
  </dgm:cxnLst>
  <dgm:bg>
    <a:effectLst>
      <a:glow rad="228600">
        <a:schemeClr val="accent3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EAC01-0020-46DE-ABC8-9C3059445370}">
      <dsp:nvSpPr>
        <dsp:cNvPr id="0" name=""/>
        <dsp:cNvSpPr/>
      </dsp:nvSpPr>
      <dsp:spPr>
        <a:xfrm>
          <a:off x="2786574" y="1778462"/>
          <a:ext cx="1267611" cy="1267611"/>
        </a:xfrm>
        <a:prstGeom prst="ellipse">
          <a:avLst/>
        </a:prstGeom>
        <a:solidFill>
          <a:schemeClr val="accent6">
            <a:lumMod val="50000"/>
            <a:alpha val="50000"/>
          </a:schemeClr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0 Nazanin" pitchFamily="2" charset="-78"/>
            </a:rPr>
            <a:t>یک تن سیمان </a:t>
          </a:r>
          <a:endParaRPr lang="en-US" sz="2400" kern="1200" dirty="0"/>
        </a:p>
      </dsp:txBody>
      <dsp:txXfrm>
        <a:off x="2972211" y="1964099"/>
        <a:ext cx="896337" cy="896337"/>
      </dsp:txXfrm>
    </dsp:sp>
    <dsp:sp modelId="{D9D2E335-B5F9-41C6-BD17-487C6A9B22DE}">
      <dsp:nvSpPr>
        <dsp:cNvPr id="0" name=""/>
        <dsp:cNvSpPr/>
      </dsp:nvSpPr>
      <dsp:spPr>
        <a:xfrm rot="16200000">
          <a:off x="3286085" y="1317183"/>
          <a:ext cx="268589" cy="4309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3326374" y="1443669"/>
        <a:ext cx="188012" cy="258593"/>
      </dsp:txXfrm>
    </dsp:sp>
    <dsp:sp modelId="{C05AA0A7-63D1-4EC7-A2E4-5144D52542DC}">
      <dsp:nvSpPr>
        <dsp:cNvPr id="0" name=""/>
        <dsp:cNvSpPr/>
      </dsp:nvSpPr>
      <dsp:spPr>
        <a:xfrm>
          <a:off x="2786574" y="4078"/>
          <a:ext cx="1267611" cy="1267611"/>
        </a:xfrm>
        <a:prstGeom prst="ellipse">
          <a:avLst/>
        </a:prstGeom>
        <a:solidFill>
          <a:srgbClr val="C00000">
            <a:alpha val="50000"/>
          </a:srgbClr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0 Nazanin" pitchFamily="2" charset="-78"/>
            </a:rPr>
            <a:t>یک تن 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CO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2</a:t>
          </a:r>
          <a:endParaRPr lang="en-US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2211" y="189715"/>
        <a:ext cx="896337" cy="896337"/>
      </dsp:txXfrm>
    </dsp:sp>
    <dsp:sp modelId="{2D09D150-4A87-4B6E-B04C-D38B063F27FA}">
      <dsp:nvSpPr>
        <dsp:cNvPr id="0" name=""/>
        <dsp:cNvSpPr/>
      </dsp:nvSpPr>
      <dsp:spPr>
        <a:xfrm rot="10800000">
          <a:off x="4165675" y="2196774"/>
          <a:ext cx="268589" cy="4309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4246252" y="2282971"/>
        <a:ext cx="188012" cy="258593"/>
      </dsp:txXfrm>
    </dsp:sp>
    <dsp:sp modelId="{8912F4B6-2A39-473A-BAF3-3B64800D3E66}">
      <dsp:nvSpPr>
        <dsp:cNvPr id="0" name=""/>
        <dsp:cNvSpPr/>
      </dsp:nvSpPr>
      <dsp:spPr>
        <a:xfrm>
          <a:off x="4560958" y="1778462"/>
          <a:ext cx="1267611" cy="1267611"/>
        </a:xfrm>
        <a:prstGeom prst="ellipse">
          <a:avLst/>
        </a:prstGeom>
        <a:solidFill>
          <a:schemeClr val="accent2">
            <a:alpha val="50000"/>
          </a:schemeClr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000" kern="1200" dirty="0" smtClean="0">
              <a:cs typeface="0 Nazanin" pitchFamily="2" charset="-78"/>
            </a:rPr>
            <a:t>1</a:t>
          </a:r>
          <a:r>
            <a:rPr lang="fa-IR" sz="2000" kern="1200" dirty="0" smtClean="0">
              <a:cs typeface="0 Nazanin" pitchFamily="2" charset="-78"/>
            </a:rPr>
            <a:t>/</a:t>
          </a:r>
          <a:r>
            <a:rPr lang="ar-SA" sz="2000" kern="1200" dirty="0" smtClean="0">
              <a:cs typeface="0 Nazanin" pitchFamily="2" charset="-78"/>
            </a:rPr>
            <a:t>5 تن مواد اول</a:t>
          </a:r>
          <a:r>
            <a:rPr lang="fa-IR" sz="2000" kern="1200" dirty="0" smtClean="0">
              <a:cs typeface="0 Nazanin" pitchFamily="2" charset="-78"/>
            </a:rPr>
            <a:t>ي</a:t>
          </a:r>
          <a:r>
            <a:rPr lang="ar-SA" sz="2000" kern="1200" dirty="0" smtClean="0">
              <a:cs typeface="0 Nazanin" pitchFamily="2" charset="-78"/>
            </a:rPr>
            <a:t>ه</a:t>
          </a:r>
          <a:r>
            <a:rPr lang="fa-IR" sz="2000" kern="1200" dirty="0" smtClean="0">
              <a:cs typeface="0 Nazanin" pitchFamily="2" charset="-78"/>
            </a:rPr>
            <a:t> </a:t>
          </a:r>
          <a:endParaRPr lang="en-US" sz="2000" kern="1200" dirty="0"/>
        </a:p>
      </dsp:txBody>
      <dsp:txXfrm>
        <a:off x="4746595" y="1964099"/>
        <a:ext cx="896337" cy="896337"/>
      </dsp:txXfrm>
    </dsp:sp>
    <dsp:sp modelId="{94E4BB99-76B6-4FFB-A44E-4BAF5D893AAE}">
      <dsp:nvSpPr>
        <dsp:cNvPr id="0" name=""/>
        <dsp:cNvSpPr/>
      </dsp:nvSpPr>
      <dsp:spPr>
        <a:xfrm rot="16200000">
          <a:off x="3286085" y="3076364"/>
          <a:ext cx="268589" cy="4309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3326374" y="3202850"/>
        <a:ext cx="188012" cy="258593"/>
      </dsp:txXfrm>
    </dsp:sp>
    <dsp:sp modelId="{A8BB3240-BF3C-4041-9105-DE0A6DDBACD7}">
      <dsp:nvSpPr>
        <dsp:cNvPr id="0" name=""/>
        <dsp:cNvSpPr/>
      </dsp:nvSpPr>
      <dsp:spPr>
        <a:xfrm>
          <a:off x="2786574" y="3552846"/>
          <a:ext cx="1267611" cy="1267611"/>
        </a:xfrm>
        <a:prstGeom prst="ellipse">
          <a:avLst/>
        </a:prstGeom>
        <a:solidFill>
          <a:schemeClr val="accent2">
            <a:alpha val="50000"/>
          </a:schemeClr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cs typeface="0 Nazanin" pitchFamily="2" charset="-78"/>
            </a:rPr>
            <a:t>118 کیلووات</a:t>
          </a:r>
          <a:r>
            <a:rPr lang="en-US" sz="2000" kern="1200" smtClean="0">
              <a:cs typeface="0 Nazanin" pitchFamily="2" charset="-78"/>
            </a:rPr>
            <a:t> </a:t>
          </a:r>
          <a:r>
            <a:rPr lang="fa-IR" sz="2000" kern="1200" smtClean="0">
              <a:cs typeface="0 Nazanin" pitchFamily="2" charset="-78"/>
            </a:rPr>
            <a:t>ساعت برق </a:t>
          </a:r>
          <a:endParaRPr lang="en-US" sz="2000" kern="1200" dirty="0"/>
        </a:p>
      </dsp:txBody>
      <dsp:txXfrm>
        <a:off x="2972211" y="3738483"/>
        <a:ext cx="896337" cy="896337"/>
      </dsp:txXfrm>
    </dsp:sp>
    <dsp:sp modelId="{6AA70CC1-50F3-4E2F-BD75-C515E4884DD7}">
      <dsp:nvSpPr>
        <dsp:cNvPr id="0" name=""/>
        <dsp:cNvSpPr/>
      </dsp:nvSpPr>
      <dsp:spPr>
        <a:xfrm>
          <a:off x="2406495" y="2196774"/>
          <a:ext cx="268589" cy="43098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tint val="60000"/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 rot="10800000">
        <a:off x="2406495" y="2282971"/>
        <a:ext cx="188012" cy="258593"/>
      </dsp:txXfrm>
    </dsp:sp>
    <dsp:sp modelId="{7D8BA7E0-F22D-4971-A0BB-3EBEA684F0E0}">
      <dsp:nvSpPr>
        <dsp:cNvPr id="0" name=""/>
        <dsp:cNvSpPr/>
      </dsp:nvSpPr>
      <dsp:spPr>
        <a:xfrm>
          <a:off x="1012190" y="1778462"/>
          <a:ext cx="1267611" cy="1267611"/>
        </a:xfrm>
        <a:prstGeom prst="ellipse">
          <a:avLst/>
        </a:prstGeom>
        <a:solidFill>
          <a:schemeClr val="accent2">
            <a:alpha val="50000"/>
          </a:schemeClr>
        </a:solidFill>
        <a:ln>
          <a:noFill/>
        </a:ln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accent1">
              <a:hueOff val="0"/>
              <a:satOff val="0"/>
              <a:lumOff val="0"/>
              <a:alphaOff val="0"/>
              <a:shade val="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smtClean="0">
              <a:cs typeface="0 Nazanin" pitchFamily="2" charset="-78"/>
            </a:rPr>
            <a:t>125 لیتر سوخت </a:t>
          </a:r>
          <a:endParaRPr lang="en-US" sz="2000" kern="1200" dirty="0"/>
        </a:p>
      </dsp:txBody>
      <dsp:txXfrm>
        <a:off x="1197827" y="1964099"/>
        <a:ext cx="896337" cy="896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9C5839-0D76-43B3-96E8-159DAD0D1A3D}">
      <dsp:nvSpPr>
        <dsp:cNvPr id="0" name=""/>
        <dsp:cNvSpPr/>
      </dsp:nvSpPr>
      <dsp:spPr>
        <a:xfrm>
          <a:off x="1487695" y="190547"/>
          <a:ext cx="3781635" cy="1313312"/>
        </a:xfrm>
        <a:prstGeom prst="ellipse">
          <a:avLst/>
        </a:prstGeom>
        <a:solidFill>
          <a:schemeClr val="dk2">
            <a:tint val="50000"/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3AD4F7-5D8F-4DD7-A065-F3DB710EAE08}">
      <dsp:nvSpPr>
        <dsp:cNvPr id="0" name=""/>
        <dsp:cNvSpPr/>
      </dsp:nvSpPr>
      <dsp:spPr>
        <a:xfrm>
          <a:off x="3017938" y="3406403"/>
          <a:ext cx="732875" cy="469040"/>
        </a:xfrm>
        <a:prstGeom prst="down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F01181-2165-4331-B689-CC2236F46885}">
      <dsp:nvSpPr>
        <dsp:cNvPr id="0" name=""/>
        <dsp:cNvSpPr/>
      </dsp:nvSpPr>
      <dsp:spPr>
        <a:xfrm>
          <a:off x="1625475" y="3781635"/>
          <a:ext cx="3517800" cy="87945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>
              <a:solidFill>
                <a:srgbClr val="FFFF99"/>
              </a:solidFill>
              <a:latin typeface="A Nahar" pitchFamily="34" charset="-78"/>
              <a:ea typeface="A Nahar" pitchFamily="34" charset="-78"/>
              <a:cs typeface="A Nahar" pitchFamily="34" charset="-78"/>
            </a:rPr>
            <a:t>بتن قلیا فعال سرباره‌ای</a:t>
          </a:r>
          <a:endParaRPr lang="en-US" sz="3600" kern="1200" dirty="0">
            <a:solidFill>
              <a:srgbClr val="FFFF99"/>
            </a:solidFill>
            <a:latin typeface="A Nahar" pitchFamily="34" charset="-78"/>
            <a:ea typeface="A Nahar" pitchFamily="34" charset="-78"/>
            <a:cs typeface="A Nahar" pitchFamily="34" charset="-78"/>
          </a:endParaRPr>
        </a:p>
      </dsp:txBody>
      <dsp:txXfrm>
        <a:off x="1625475" y="3781635"/>
        <a:ext cx="3517800" cy="879450"/>
      </dsp:txXfrm>
    </dsp:sp>
    <dsp:sp modelId="{8BD27D11-CD69-49E3-B740-63CFC28A1773}">
      <dsp:nvSpPr>
        <dsp:cNvPr id="0" name=""/>
        <dsp:cNvSpPr/>
      </dsp:nvSpPr>
      <dsp:spPr>
        <a:xfrm>
          <a:off x="2862568" y="1605289"/>
          <a:ext cx="1319175" cy="131917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0 Nazanin" pitchFamily="2" charset="-78"/>
            </a:rPr>
            <a:t>شن و ماسه</a:t>
          </a:r>
          <a:endParaRPr lang="en-US" sz="2500" kern="1200" dirty="0">
            <a:cs typeface="0 Nazanin" pitchFamily="2" charset="-78"/>
          </a:endParaRPr>
        </a:p>
      </dsp:txBody>
      <dsp:txXfrm>
        <a:off x="3055757" y="1798478"/>
        <a:ext cx="932797" cy="932797"/>
      </dsp:txXfrm>
    </dsp:sp>
    <dsp:sp modelId="{8C76CEF8-F833-47E7-B1BD-CCD63B31BEB6}">
      <dsp:nvSpPr>
        <dsp:cNvPr id="0" name=""/>
        <dsp:cNvSpPr/>
      </dsp:nvSpPr>
      <dsp:spPr>
        <a:xfrm>
          <a:off x="2016218" y="337783"/>
          <a:ext cx="1319175" cy="131917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0 Nazanin" pitchFamily="2" charset="-78"/>
            </a:rPr>
            <a:t>محلول قلیایی</a:t>
          </a:r>
          <a:endParaRPr lang="en-US" sz="2500" kern="1200" dirty="0">
            <a:cs typeface="0 Nazanin" pitchFamily="2" charset="-78"/>
          </a:endParaRPr>
        </a:p>
      </dsp:txBody>
      <dsp:txXfrm>
        <a:off x="2209407" y="530972"/>
        <a:ext cx="932797" cy="932797"/>
      </dsp:txXfrm>
    </dsp:sp>
    <dsp:sp modelId="{58BB013D-3ABD-46C3-8733-C6128557C0C4}">
      <dsp:nvSpPr>
        <dsp:cNvPr id="0" name=""/>
        <dsp:cNvSpPr/>
      </dsp:nvSpPr>
      <dsp:spPr>
        <a:xfrm>
          <a:off x="3460863" y="401951"/>
          <a:ext cx="1319175" cy="131917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>
              <a:cs typeface="0 Nazanin" pitchFamily="2" charset="-78"/>
            </a:rPr>
            <a:t>سرباره</a:t>
          </a:r>
          <a:endParaRPr lang="en-US" sz="2500" kern="1200" dirty="0">
            <a:cs typeface="0 Nazanin" pitchFamily="2" charset="-78"/>
          </a:endParaRPr>
        </a:p>
      </dsp:txBody>
      <dsp:txXfrm>
        <a:off x="3654052" y="595140"/>
        <a:ext cx="932797" cy="932797"/>
      </dsp:txXfrm>
    </dsp:sp>
    <dsp:sp modelId="{B3E97A9F-3D73-4E78-8431-7751A3EE1B6B}">
      <dsp:nvSpPr>
        <dsp:cNvPr id="0" name=""/>
        <dsp:cNvSpPr/>
      </dsp:nvSpPr>
      <dsp:spPr>
        <a:xfrm>
          <a:off x="1296127" y="59586"/>
          <a:ext cx="4104100" cy="3283280"/>
        </a:xfrm>
        <a:prstGeom prst="funnel">
          <a:avLst/>
        </a:prstGeom>
        <a:solidFill>
          <a:schemeClr val="accent2">
            <a:alpha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509F64-AC50-4222-B735-A952722BDD24}">
      <dsp:nvSpPr>
        <dsp:cNvPr id="0" name=""/>
        <dsp:cNvSpPr/>
      </dsp:nvSpPr>
      <dsp:spPr>
        <a:xfrm>
          <a:off x="814449" y="526417"/>
          <a:ext cx="3519165" cy="3519165"/>
        </a:xfrm>
        <a:prstGeom prst="blockArc">
          <a:avLst>
            <a:gd name="adj1" fmla="val 10800000"/>
            <a:gd name="adj2" fmla="val 162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6C1717-E593-4649-8576-3AFB7FBE3C9C}">
      <dsp:nvSpPr>
        <dsp:cNvPr id="0" name=""/>
        <dsp:cNvSpPr/>
      </dsp:nvSpPr>
      <dsp:spPr>
        <a:xfrm>
          <a:off x="814449" y="526417"/>
          <a:ext cx="3519165" cy="3519165"/>
        </a:xfrm>
        <a:prstGeom prst="blockArc">
          <a:avLst>
            <a:gd name="adj1" fmla="val 5400000"/>
            <a:gd name="adj2" fmla="val 108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F4CA08-EF53-4E9C-8F22-F2DBFD51AF53}">
      <dsp:nvSpPr>
        <dsp:cNvPr id="0" name=""/>
        <dsp:cNvSpPr/>
      </dsp:nvSpPr>
      <dsp:spPr>
        <a:xfrm>
          <a:off x="814449" y="526417"/>
          <a:ext cx="3519165" cy="3519165"/>
        </a:xfrm>
        <a:prstGeom prst="blockArc">
          <a:avLst>
            <a:gd name="adj1" fmla="val 0"/>
            <a:gd name="adj2" fmla="val 540000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F0346-5E16-4866-82AA-3D7A0648F058}">
      <dsp:nvSpPr>
        <dsp:cNvPr id="0" name=""/>
        <dsp:cNvSpPr/>
      </dsp:nvSpPr>
      <dsp:spPr>
        <a:xfrm>
          <a:off x="814449" y="526417"/>
          <a:ext cx="3519165" cy="3519165"/>
        </a:xfrm>
        <a:prstGeom prst="blockArc">
          <a:avLst>
            <a:gd name="adj1" fmla="val 16200000"/>
            <a:gd name="adj2" fmla="val 0"/>
            <a:gd name="adj3" fmla="val 463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5AE2C-21AE-406A-AF60-1EC3CEABE8C3}">
      <dsp:nvSpPr>
        <dsp:cNvPr id="0" name=""/>
        <dsp:cNvSpPr/>
      </dsp:nvSpPr>
      <dsp:spPr>
        <a:xfrm>
          <a:off x="1764619" y="1476587"/>
          <a:ext cx="1618824" cy="1618824"/>
        </a:xfrm>
        <a:prstGeom prst="ellipse">
          <a:avLst/>
        </a:prstGeom>
        <a:solidFill>
          <a:schemeClr val="tx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عوامل مؤثر بر خواص مکانيکي بتن قليا فعال سرباره‌اي</a:t>
          </a:r>
          <a:endParaRPr lang="en-US" sz="1800" kern="1200" dirty="0"/>
        </a:p>
      </dsp:txBody>
      <dsp:txXfrm>
        <a:off x="2001690" y="1713658"/>
        <a:ext cx="1144682" cy="1144682"/>
      </dsp:txXfrm>
    </dsp:sp>
    <dsp:sp modelId="{FC88D59E-31E0-43D1-95E2-C24BECD17E5D}">
      <dsp:nvSpPr>
        <dsp:cNvPr id="0" name=""/>
        <dsp:cNvSpPr/>
      </dsp:nvSpPr>
      <dsp:spPr>
        <a:xfrm>
          <a:off x="2007443" y="622"/>
          <a:ext cx="1133177" cy="1133177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ترکیب</a:t>
          </a:r>
          <a:r>
            <a:rPr lang="fa-IR" sz="2800" kern="1200" dirty="0" smtClean="0"/>
            <a:t> </a:t>
          </a:r>
          <a:r>
            <a:rPr lang="fa-IR" sz="24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سرباره</a:t>
          </a:r>
          <a:endParaRPr lang="en-US" sz="2400" kern="12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sp:txBody>
      <dsp:txXfrm>
        <a:off x="2173393" y="166572"/>
        <a:ext cx="801277" cy="801277"/>
      </dsp:txXfrm>
    </dsp:sp>
    <dsp:sp modelId="{6305F83A-33E2-4830-9FCD-7F1D1AFBE2F0}">
      <dsp:nvSpPr>
        <dsp:cNvPr id="0" name=""/>
        <dsp:cNvSpPr/>
      </dsp:nvSpPr>
      <dsp:spPr>
        <a:xfrm>
          <a:off x="3726231" y="1719411"/>
          <a:ext cx="1133177" cy="1133177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محلول قلیایی</a:t>
          </a:r>
          <a:endParaRPr lang="en-US" sz="2400" kern="12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sp:txBody>
      <dsp:txXfrm>
        <a:off x="3892181" y="1885361"/>
        <a:ext cx="801277" cy="801277"/>
      </dsp:txXfrm>
    </dsp:sp>
    <dsp:sp modelId="{F252BAF7-111B-4B31-B75E-E29B99C44DEA}">
      <dsp:nvSpPr>
        <dsp:cNvPr id="0" name=""/>
        <dsp:cNvSpPr/>
      </dsp:nvSpPr>
      <dsp:spPr>
        <a:xfrm>
          <a:off x="2007443" y="3438199"/>
          <a:ext cx="1133177" cy="1133177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روش عمل‌آوری</a:t>
          </a:r>
          <a:endParaRPr lang="en-US" sz="2000" kern="12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sp:txBody>
      <dsp:txXfrm>
        <a:off x="2173393" y="3604149"/>
        <a:ext cx="801277" cy="801277"/>
      </dsp:txXfrm>
    </dsp:sp>
    <dsp:sp modelId="{5837E69C-78F1-403F-A001-393687CFF0DB}">
      <dsp:nvSpPr>
        <dsp:cNvPr id="0" name=""/>
        <dsp:cNvSpPr/>
      </dsp:nvSpPr>
      <dsp:spPr>
        <a:xfrm>
          <a:off x="288654" y="1719411"/>
          <a:ext cx="1133177" cy="1133177"/>
        </a:xfrm>
        <a:prstGeom prst="ellipse">
          <a:avLst/>
        </a:prstGeom>
        <a:solidFill>
          <a:schemeClr val="accent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rPr>
            <a:t>مواد افزودنی</a:t>
          </a:r>
          <a:endParaRPr lang="en-US" sz="2400" kern="1200" dirty="0">
            <a:solidFill>
              <a:schemeClr val="bg1"/>
            </a:solidFill>
            <a:latin typeface="+mj-lt"/>
            <a:ea typeface="+mj-ea"/>
            <a:cs typeface="0 Nazanin" pitchFamily="2" charset="-78"/>
          </a:endParaRPr>
        </a:p>
      </dsp:txBody>
      <dsp:txXfrm>
        <a:off x="454604" y="1885361"/>
        <a:ext cx="801277" cy="8012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0BE5FC-E770-4A45-A9E7-8A6627445A6F}">
      <dsp:nvSpPr>
        <dsp:cNvPr id="0" name=""/>
        <dsp:cNvSpPr/>
      </dsp:nvSpPr>
      <dsp:spPr>
        <a:xfrm rot="16200000">
          <a:off x="1001521" y="-1001521"/>
          <a:ext cx="1345328" cy="3348372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0 Nazanin" pitchFamily="2" charset="-78"/>
            </a:rPr>
            <a:t>نسبت هیدروکسید سدیم به سیلیکات سدیم 1</a:t>
          </a:r>
        </a:p>
      </dsp:txBody>
      <dsp:txXfrm rot="5400000">
        <a:off x="-1" y="1"/>
        <a:ext cx="3348372" cy="1008996"/>
      </dsp:txXfrm>
    </dsp:sp>
    <dsp:sp modelId="{BCEF30C6-CAEF-44F8-A2F5-78F50B06E941}">
      <dsp:nvSpPr>
        <dsp:cNvPr id="0" name=""/>
        <dsp:cNvSpPr/>
      </dsp:nvSpPr>
      <dsp:spPr>
        <a:xfrm>
          <a:off x="3348372" y="0"/>
          <a:ext cx="3348372" cy="1345328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0 Nazanin" pitchFamily="2" charset="-78"/>
            </a:rPr>
            <a:t>هیدروکسید سدیم 6 مولار</a:t>
          </a:r>
          <a:endParaRPr lang="en-US" sz="2400" kern="1200" dirty="0">
            <a:cs typeface="0 Nazanin" pitchFamily="2" charset="-78"/>
          </a:endParaRPr>
        </a:p>
      </dsp:txBody>
      <dsp:txXfrm>
        <a:off x="3348372" y="0"/>
        <a:ext cx="3348372" cy="1008996"/>
      </dsp:txXfrm>
    </dsp:sp>
    <dsp:sp modelId="{5BE18F16-9064-44C7-B5DE-789FA1B140B9}">
      <dsp:nvSpPr>
        <dsp:cNvPr id="0" name=""/>
        <dsp:cNvSpPr/>
      </dsp:nvSpPr>
      <dsp:spPr>
        <a:xfrm rot="10800000">
          <a:off x="0" y="1345328"/>
          <a:ext cx="3348372" cy="1345328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0 Nazanin" pitchFamily="2" charset="-78"/>
            </a:rPr>
            <a:t>مجموع سنگدانه‌ها 1800</a:t>
          </a:r>
          <a:r>
            <a:rPr lang="en-US" sz="2400" kern="1200" dirty="0" smtClean="0">
              <a:latin typeface="Times New Roman" pitchFamily="18" charset="0"/>
              <a:cs typeface="Times New Roman" pitchFamily="18" charset="0"/>
            </a:rPr>
            <a:t>kg/m3</a:t>
          </a:r>
          <a:endParaRPr lang="en-US" sz="24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1681659"/>
        <a:ext cx="3348372" cy="1008996"/>
      </dsp:txXfrm>
    </dsp:sp>
    <dsp:sp modelId="{587B15D6-1C24-4D0C-96BD-8203D04F05F1}">
      <dsp:nvSpPr>
        <dsp:cNvPr id="0" name=""/>
        <dsp:cNvSpPr/>
      </dsp:nvSpPr>
      <dsp:spPr>
        <a:xfrm rot="5400000">
          <a:off x="4349894" y="343806"/>
          <a:ext cx="1345328" cy="3348372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cs typeface="0 Nazanin" pitchFamily="2" charset="-78"/>
            </a:rPr>
            <a:t>نسبت محلول به سرباره 0/5</a:t>
          </a:r>
          <a:endParaRPr lang="en-US" sz="2400" kern="1200" dirty="0">
            <a:cs typeface="0 Nazanin" pitchFamily="2" charset="-78"/>
          </a:endParaRPr>
        </a:p>
      </dsp:txBody>
      <dsp:txXfrm rot="-5400000">
        <a:off x="3348371" y="1681659"/>
        <a:ext cx="3348372" cy="1008996"/>
      </dsp:txXfrm>
    </dsp:sp>
    <dsp:sp modelId="{2BA8CC65-A2FE-4816-B2A0-C4F507815067}">
      <dsp:nvSpPr>
        <dsp:cNvPr id="0" name=""/>
        <dsp:cNvSpPr/>
      </dsp:nvSpPr>
      <dsp:spPr>
        <a:xfrm>
          <a:off x="2343860" y="1008996"/>
          <a:ext cx="2009023" cy="672664"/>
        </a:xfrm>
        <a:prstGeom prst="roundRect">
          <a:avLst/>
        </a:prstGeom>
        <a:solidFill>
          <a:schemeClr val="accent3"/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</a:effectLst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0" kern="1200" dirty="0" smtClean="0">
              <a:solidFill>
                <a:schemeClr val="accent2"/>
              </a:solidFill>
              <a:cs typeface="0 Nazanin" pitchFamily="2" charset="-78"/>
            </a:rPr>
            <a:t>طرح اختلاط بهینه جهت تولید تراورس راه‌آهن</a:t>
          </a:r>
          <a:endParaRPr lang="en-US" sz="1600" b="0" kern="1200" dirty="0">
            <a:solidFill>
              <a:schemeClr val="accent2"/>
            </a:solidFill>
            <a:cs typeface="0 Nazanin" pitchFamily="2" charset="-78"/>
          </a:endParaRPr>
        </a:p>
      </dsp:txBody>
      <dsp:txXfrm>
        <a:off x="2376697" y="1041833"/>
        <a:ext cx="1943349" cy="606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5D89E-BCA1-4460-92F0-2030B5A1B8F0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A9FDC-B563-4B42-9717-D4B01F2C1C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316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B11F570-091E-4BA2-876C-20A8CFE58D95}" type="datetimeFigureOut">
              <a:rPr lang="fa-IR" smtClean="0"/>
              <a:pPr/>
              <a:t>1435/06/23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B643DC0-5CE3-44EE-9661-CDDD7262C344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469074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643DC0-5CE3-44EE-9661-CDDD7262C344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6791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  <a:prstGeom prst="rect">
            <a:avLst/>
          </a:prstGeom>
        </p:spPr>
        <p:txBody>
          <a:bodyPr anchor="b"/>
          <a:lstStyle>
            <a:lvl1pPr algn="l">
              <a:defRPr sz="2400"/>
            </a:lvl1pPr>
          </a:lstStyle>
          <a:p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  <a:prstGeom prst="rect">
            <a:avLst/>
          </a:prstGeo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7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149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81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609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14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931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84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205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100392" y="5589240"/>
            <a:ext cx="864096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marL="0" algn="ctr" defTabSz="914400" rtl="1" eaLnBrk="1" latinLnBrk="0" hangingPunct="1">
              <a:defRPr sz="1800" b="1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D2E16EF-8577-4CC4-A658-49705E82E336}" type="datetime10">
              <a:rPr lang="en-US" sz="2000" smtClean="0"/>
              <a:t>14:47</a:t>
            </a:fld>
            <a:endParaRPr lang="fa-IR" sz="2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8100392" y="609329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F2D8814C-B967-49D2-9117-2B77B7946185}" type="slidenum">
              <a:rPr lang="en-US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pPr algn="ctr"/>
              <a:t>‹#›</a:t>
            </a:fld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805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502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3209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8393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256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7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504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520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28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2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4640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25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1790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04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/>
          <a:lstStyle/>
          <a:p>
            <a:fld id="{9F1C8397-1E45-40AF-9491-06904B3BBD97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 rot="16200000">
            <a:off x="5143500" y="2857500"/>
            <a:ext cx="6858023" cy="1142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-304800" y="-24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990600" cy="6858000"/>
                <a:chOff x="0" y="0"/>
                <a:chExt cx="990600" cy="6858000"/>
              </a:xfrm>
            </p:grpSpPr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 userDrawn="1"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2" descr="ARMF"/>
          <p:cNvPicPr>
            <a:picLocks noChangeAspect="1" noChangeArrowheads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006616" y="11215"/>
            <a:ext cx="1124712" cy="1088926"/>
          </a:xfrm>
          <a:prstGeom prst="rect">
            <a:avLst/>
          </a:prstGeom>
          <a:solidFill>
            <a:srgbClr val="993300">
              <a:alpha val="63136"/>
            </a:srgbClr>
          </a:solidFill>
          <a:ln w="9525">
            <a:noFill/>
            <a:miter lim="800000"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635000"/>
          </a:effectLst>
          <a:scene3d>
            <a:camera prst="orthographicFront"/>
            <a:lightRig rig="twoPt" dir="t"/>
          </a:scene3d>
          <a:sp3d prstMaterial="metal">
            <a:bevelT w="165100" prst="coolSlant"/>
          </a:sp3d>
        </p:spPr>
      </p:pic>
      <p:sp>
        <p:nvSpPr>
          <p:cNvPr id="68" name="Rectangle 67"/>
          <p:cNvSpPr/>
          <p:nvPr/>
        </p:nvSpPr>
        <p:spPr>
          <a:xfrm>
            <a:off x="53853" y="39338"/>
            <a:ext cx="7830515" cy="6723636"/>
          </a:xfrm>
          <a:prstGeom prst="rect">
            <a:avLst/>
          </a:prstGeom>
          <a:solidFill>
            <a:schemeClr val="bg1">
              <a:lumMod val="50000"/>
              <a:alpha val="76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1393503" y="39337"/>
            <a:ext cx="5364178" cy="653359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twoPt" dir="t"/>
          </a:scene3d>
          <a:sp3d prstMaterial="soft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600CD-47B0-49A9-905C-5AFEFE84EF75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D1749-58C4-4E62-A69A-6EA9C8288A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1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8FA58-0EFE-403A-A982-86BFF0B1120A}" type="datetimeFigureOut">
              <a:rPr lang="en-US" smtClean="0"/>
              <a:t>2014-04-23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9F10B-3E53-4081-A74C-B206D30F3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99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chart" Target="../charts/chart1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2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71126" y="1168286"/>
            <a:ext cx="705678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fa-IR" sz="6600" dirty="0">
                <a:latin typeface="IranNastaliq" pitchFamily="18" charset="0"/>
                <a:cs typeface="IranNastaliq" pitchFamily="18" charset="0"/>
              </a:rPr>
              <a:t>بسم </a:t>
            </a:r>
            <a:r>
              <a:rPr lang="fa-IR" sz="6600" dirty="0" smtClean="0">
                <a:latin typeface="IranNastaliq" pitchFamily="18" charset="0"/>
                <a:cs typeface="IranNastaliq" pitchFamily="18" charset="0"/>
              </a:rPr>
              <a:t>اللّه الرّحمن الرّحیم</a:t>
            </a:r>
            <a:endParaRPr lang="en-US" sz="6600" dirty="0"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17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1508289"/>
            <a:ext cx="7956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a-IR" sz="32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ctr"/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محلول هیدروکسید سدیم </a:t>
            </a:r>
            <a:r>
              <a:rPr lang="en-US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         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محلول سیلیکات سدیم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Na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SiO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NaOH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endParaRPr lang="fa-IR" sz="2400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Plus 9"/>
          <p:cNvSpPr/>
          <p:nvPr/>
        </p:nvSpPr>
        <p:spPr>
          <a:xfrm>
            <a:off x="3645611" y="2035696"/>
            <a:ext cx="381000" cy="457200"/>
          </a:xfrm>
          <a:prstGeom prst="mathPlus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88" y="3036006"/>
            <a:ext cx="2502792" cy="2113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D:\Thesis\picture\200px-SodiumHydrox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276" y="3036006"/>
            <a:ext cx="2657972" cy="2113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sp>
        <p:nvSpPr>
          <p:cNvPr id="17" name="Horizontal Scroll 16"/>
          <p:cNvSpPr/>
          <p:nvPr/>
        </p:nvSpPr>
        <p:spPr>
          <a:xfrm>
            <a:off x="2915816" y="872668"/>
            <a:ext cx="22322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محلول قلیایی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362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1808369068"/>
              </p:ext>
            </p:extLst>
          </p:nvPr>
        </p:nvGraphicFramePr>
        <p:xfrm>
          <a:off x="-144016" y="1377280"/>
          <a:ext cx="514806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4107008" y="1375176"/>
            <a:ext cx="3777360" cy="7879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Purdon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(1940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Glukhovsky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(1959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Joseph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Davidovits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(1978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Talling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1600" dirty="0" smtClean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(1989)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Douglas</a:t>
            </a:r>
            <a:r>
              <a:rPr lang="fa-IR" dirty="0"/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و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همکاران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(1990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Wang</a:t>
            </a:r>
            <a:r>
              <a:rPr lang="fa-IR" dirty="0" smtClean="0"/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(1994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Bakharev</a:t>
            </a:r>
            <a:r>
              <a:rPr lang="fa-IR" dirty="0"/>
              <a:t> 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1999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Krizan</a:t>
            </a: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Zivanovic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(2002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Atkinson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(2002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Chang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(2003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Cheng and Chiu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(2003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Zivica</a:t>
            </a:r>
            <a:r>
              <a:rPr lang="fa-IR" dirty="0" smtClean="0"/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و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همکاران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(2007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Escalante-Garcia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1600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(2009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Sakulich</a:t>
            </a:r>
            <a:r>
              <a:rPr lang="fa-IR" dirty="0">
                <a:solidFill>
                  <a:srgbClr val="FFFF00"/>
                </a:solidFill>
              </a:rPr>
              <a:t> 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(2010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Haha</a:t>
            </a:r>
            <a:r>
              <a:rPr lang="fa-IR" dirty="0">
                <a:solidFill>
                  <a:srgbClr val="FFFF00"/>
                </a:solidFill>
              </a:rPr>
              <a:t> 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(2011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Ravikumar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(2012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Altan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و همکاران 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(2012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en-US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Rashad</a:t>
            </a:r>
            <a:r>
              <a:rPr lang="fa-IR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(2013</a:t>
            </a:r>
            <a:r>
              <a:rPr lang="fa-IR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Clr>
                <a:srgbClr val="FFFF00"/>
              </a:buClr>
              <a:buFont typeface="Wingdings" pitchFamily="2" charset="2"/>
              <a:buChar char="ü"/>
            </a:pPr>
            <a:endParaRPr lang="en-US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07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251520" y="1616224"/>
            <a:ext cx="7456792" cy="561662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Purdon</a:t>
            </a:r>
            <a:r>
              <a:rPr lang="fa-IR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(1940):</a:t>
            </a:r>
          </a:p>
          <a:p>
            <a:pPr marL="68580" indent="0" algn="justLow">
              <a:buClr>
                <a:srgbClr val="FFFF00"/>
              </a:buClr>
              <a:buNone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ايده‌ی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"تأثير قلياها بر سرباره" را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مطرح د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اد و از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سرباره‌ی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خالص به عنوان چسباننده بهره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گرفت.</a:t>
            </a:r>
          </a:p>
          <a:p>
            <a:pPr marL="68580" indent="0" algn="justLow">
              <a:buClr>
                <a:srgbClr val="FFFF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>
              <a:buClr>
                <a:srgbClr val="FFFF00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Joseph </a:t>
            </a:r>
            <a:r>
              <a:rPr lang="en-US" sz="20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Davidovits</a:t>
            </a:r>
            <a:r>
              <a:rPr lang="fa-IR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(1978):</a:t>
            </a:r>
          </a:p>
          <a:p>
            <a:pPr marL="68580" indent="0" algn="justLow">
              <a:buClr>
                <a:srgbClr val="FFFF00"/>
              </a:buClr>
              <a:buNone/>
            </a:pP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يک محلول قليايي مي‌تواند با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سيليسيم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آلومينيوم موجود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 يک ماده با منشأ طبيعي يا يک محصول جانبي مانند خاکستر بادي واکنش دهد و يک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ماده‌ی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چسباننده توليد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کند.                </a:t>
            </a: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en-US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fa-IR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C00000"/>
              </a:buClr>
              <a:buNone/>
            </a:pPr>
            <a:endParaRPr lang="fa-IR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Clr>
                <a:srgbClr val="C00000"/>
              </a:buClr>
              <a:buNone/>
            </a:pPr>
            <a:endParaRPr lang="en-US" sz="2000" dirty="0" smtClean="0">
              <a:solidFill>
                <a:schemeClr val="accent2">
                  <a:lumMod val="25000"/>
                  <a:lumOff val="75000"/>
                </a:schemeClr>
              </a:solidFill>
              <a:cs typeface="0 Nazanin" pitchFamily="2" charset="-78"/>
            </a:endParaRPr>
          </a:p>
          <a:p>
            <a:pPr marL="68580" indent="0" algn="l" rtl="0">
              <a:buClr>
                <a:srgbClr val="C00000"/>
              </a:buClr>
              <a:buNone/>
            </a:pPr>
            <a:endParaRPr lang="fa-IR" sz="2000" dirty="0" smtClean="0">
              <a:solidFill>
                <a:schemeClr val="tx1"/>
              </a:solidFill>
              <a:cs typeface="0 Nazanin" pitchFamily="2" charset="-78"/>
            </a:endParaRPr>
          </a:p>
        </p:txBody>
      </p:sp>
      <p:sp>
        <p:nvSpPr>
          <p:cNvPr id="12" name="Horizontal Scroll 11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پیدایش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Left Arrow 12"/>
          <p:cNvSpPr/>
          <p:nvPr/>
        </p:nvSpPr>
        <p:spPr>
          <a:xfrm>
            <a:off x="4860032" y="5388034"/>
            <a:ext cx="648072" cy="144016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979712" y="5189974"/>
            <a:ext cx="3816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800" dirty="0" smtClean="0">
                <a:solidFill>
                  <a:srgbClr val="FFC000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بتن ژئوپلیمری</a:t>
            </a:r>
            <a:endParaRPr lang="fa-IR" sz="2800" dirty="0">
              <a:solidFill>
                <a:srgbClr val="FFC000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16" name="Picture 2" descr="C:\Users\MShojaei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80" y="3128306"/>
            <a:ext cx="1674232" cy="1340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19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4" name="Horizontal Scroll 13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ریز ساختار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251520" y="1751160"/>
            <a:ext cx="7456792" cy="18218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en-US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Atkinson</a:t>
            </a:r>
            <a:r>
              <a:rPr lang="fa-IR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و همکاران </a:t>
            </a:r>
            <a:r>
              <a:rPr lang="fa-IR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(2002):</a:t>
            </a:r>
          </a:p>
          <a:p>
            <a:pPr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ژل </a:t>
            </a:r>
            <a:r>
              <a:rPr lang="en-US" sz="2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C-S-H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عمده‌ترين محصول ايجادشده در 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سرباره‌ی </a:t>
            </a: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قليا فعال سخت شده 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مي‌باشد.</a:t>
            </a:r>
          </a:p>
          <a:p>
            <a:pPr marL="68580" indent="0" algn="justLow">
              <a:buClr>
                <a:srgbClr val="FFFF00"/>
              </a:buClr>
              <a:buNone/>
            </a:pPr>
            <a:endParaRPr lang="fa-IR" sz="20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قسمت‌هاي </a:t>
            </a: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دروني نمونه‌ها تيره‌تر بوده و در لبه‌ها سرباره‌هاي واکنش نداده وجود 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دارند.</a:t>
            </a:r>
            <a:endParaRPr lang="fa-IR" sz="20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FFFF00"/>
              </a:buClr>
              <a:buNone/>
            </a:pPr>
            <a:endParaRPr lang="fa-IR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FFFF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">
              <a:buClr>
                <a:srgbClr val="C00000"/>
              </a:buClr>
              <a:buNone/>
            </a:pPr>
            <a:endParaRPr lang="fa-IR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8580" indent="0" algn="just">
              <a:buClr>
                <a:srgbClr val="C00000"/>
              </a:buClr>
              <a:buNone/>
            </a:pPr>
            <a:endParaRPr lang="en-US" sz="2000" dirty="0" smtClean="0">
              <a:solidFill>
                <a:schemeClr val="accent2">
                  <a:lumMod val="25000"/>
                  <a:lumOff val="75000"/>
                </a:schemeClr>
              </a:solidFill>
              <a:cs typeface="0 Nazanin" pitchFamily="2" charset="-78"/>
            </a:endParaRPr>
          </a:p>
          <a:p>
            <a:pPr marL="68580" indent="0" algn="l" rtl="0">
              <a:buClr>
                <a:srgbClr val="C00000"/>
              </a:buClr>
              <a:buNone/>
            </a:pPr>
            <a:endParaRPr lang="fa-IR" sz="2000" dirty="0" smtClean="0">
              <a:solidFill>
                <a:schemeClr val="tx1"/>
              </a:solidFill>
              <a:cs typeface="0 Nazanin" pitchFamily="2" charset="-78"/>
            </a:endParaRPr>
          </a:p>
        </p:txBody>
      </p:sp>
      <p:pic>
        <p:nvPicPr>
          <p:cNvPr id="18" name="Picture 2" descr="D:\Thesis\picture\160_0710\DSC035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928" y="3653454"/>
            <a:ext cx="2532636" cy="2726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19" name="Picture 3" descr="D:\Thesis\picture\160_0710\DSC035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766" y="3645024"/>
            <a:ext cx="2952328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47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Horizontal Scroll 12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نوع سرباره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2"/>
              <p:cNvSpPr txBox="1">
                <a:spLocks/>
              </p:cNvSpPr>
              <p:nvPr/>
            </p:nvSpPr>
            <p:spPr>
              <a:xfrm>
                <a:off x="251520" y="1772816"/>
                <a:ext cx="7456792" cy="5616624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342900" indent="-27432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2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640080" indent="-27432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22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124712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1325880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6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1517904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1719072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1920240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121408" indent="-228600" algn="r" defTabSz="914400" rtl="1" eaLnBrk="1" latinLnBrk="0" hangingPunct="1">
                  <a:spcBef>
                    <a:spcPct val="20000"/>
                  </a:spcBef>
                  <a:buClr>
                    <a:schemeClr val="accent1"/>
                  </a:buClr>
                  <a:buSzPct val="76000"/>
                  <a:buFont typeface="Wingdings 2" pitchFamily="18" charset="2"/>
                  <a:buChar char=""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buClr>
                    <a:srgbClr val="FFFF00"/>
                  </a:buClr>
                  <a:buFont typeface="Wingdings" pitchFamily="2" charset="2"/>
                  <a:buChar char="q"/>
                </a:pPr>
                <a:r>
                  <a:rPr lang="en-US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Talling</a:t>
                </a:r>
                <a:r>
                  <a:rPr lang="fa-IR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fa-IR" dirty="0" smtClean="0">
                    <a:solidFill>
                      <a:srgbClr val="FFFF00"/>
                    </a:solidFill>
                    <a:latin typeface="+mj-lt"/>
                    <a:ea typeface="+mj-ea"/>
                    <a:cs typeface="0 Nazanin" pitchFamily="2" charset="-78"/>
                  </a:rPr>
                  <a:t>و </a:t>
                </a:r>
                <a:r>
                  <a:rPr lang="fa-IR" dirty="0">
                    <a:solidFill>
                      <a:srgbClr val="FFFF00"/>
                    </a:solidFill>
                    <a:latin typeface="+mj-lt"/>
                    <a:ea typeface="+mj-ea"/>
                    <a:cs typeface="0 Nazanin" pitchFamily="2" charset="-78"/>
                  </a:rPr>
                  <a:t>همکاران </a:t>
                </a:r>
                <a:r>
                  <a:rPr lang="fa-IR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(1989):</a:t>
                </a: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2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  <m:f>
                      <m:fPr>
                        <m:ctrlPr>
                          <a:rPr lang="fa-IR" sz="20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𝐶𝑎𝑂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𝑆𝑖𝑂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&lt; 0.5</a:t>
                </a: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0</m:t>
                    </m:r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&lt;</m:t>
                    </m:r>
                    <m:f>
                      <m:fPr>
                        <m:ctrlPr>
                          <a:rPr lang="fa-IR" sz="200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𝐴𝑙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𝑂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𝑆𝑖𝑂</m:t>
                        </m:r>
                        <m:r>
                          <a:rPr lang="en-US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&lt; 0.6</a:t>
                </a:r>
              </a:p>
              <a:p>
                <a:pPr algn="just">
                  <a:buClr>
                    <a:srgbClr val="FFFF00"/>
                  </a:buClr>
                  <a:buFont typeface="Wingdings" pitchFamily="2" charset="2"/>
                  <a:buChar char="q"/>
                </a:pPr>
                <a:endParaRPr lang="fa-IR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buClr>
                    <a:srgbClr val="FFFF00"/>
                  </a:buClr>
                  <a:buFont typeface="Wingdings" pitchFamily="2" charset="2"/>
                  <a:buChar char="q"/>
                </a:pPr>
                <a:r>
                  <a:rPr lang="en-US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Chang</a:t>
                </a:r>
                <a:r>
                  <a:rPr lang="fa-IR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fa-IR" sz="2000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(2003</a:t>
                </a:r>
                <a:r>
                  <a:rPr lang="fa-IR" sz="2000" dirty="0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):</a:t>
                </a:r>
                <a:endParaRPr lang="en-US" sz="2000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a-IR" sz="200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𝐶𝑎𝑂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𝑀𝑔𝑂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𝐴𝑙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𝑂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𝑆𝑖𝑂</m:t>
                          </m:r>
                          <m:r>
                            <a:rPr lang="en-US" sz="2000" b="0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&gt;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.</m:t>
                      </m:r>
                      <m:r>
                        <a:rPr lang="en-US" sz="2000" b="0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4</m:t>
                      </m:r>
                    </m:oMath>
                  </m:oMathPara>
                </a14:m>
                <a:endParaRPr lang="fa-IR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>
                  <a:buClr>
                    <a:srgbClr val="FFFF00"/>
                  </a:buClr>
                  <a:buFont typeface="Wingdings" pitchFamily="2" charset="2"/>
                  <a:buChar char="q"/>
                </a:pPr>
                <a:endParaRPr lang="fa-IR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sz="20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Low">
                  <a:buClr>
                    <a:srgbClr val="FFFF00"/>
                  </a:buClr>
                  <a:buFont typeface="Wingdings" pitchFamily="2" charset="2"/>
                  <a:buChar char="ü"/>
                </a:pPr>
                <a:endParaRPr lang="fa-IR" dirty="0">
                  <a:solidFill>
                    <a:schemeClr val="bg1"/>
                  </a:solidFill>
                  <a:latin typeface="+mj-lt"/>
                  <a:ea typeface="+mj-ea"/>
                  <a:cs typeface="0 Nazanin" pitchFamily="2" charset="-78"/>
                </a:endParaRPr>
              </a:p>
              <a:p>
                <a:pPr marL="68580" indent="0" algn="justLow">
                  <a:buClr>
                    <a:srgbClr val="FFFF00"/>
                  </a:buClr>
                  <a:buNone/>
                </a:pPr>
                <a:endParaRPr lang="en-US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Low">
                  <a:buClr>
                    <a:srgbClr val="FFFF00"/>
                  </a:buClr>
                  <a:buNone/>
                </a:pPr>
                <a:endParaRPr lang="fa-IR" sz="20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dirty="0">
                  <a:solidFill>
                    <a:schemeClr val="bg1"/>
                  </a:solidFill>
                  <a:latin typeface="+mj-lt"/>
                  <a:ea typeface="+mj-ea"/>
                  <a:cs typeface="0 Nazanin" pitchFamily="2" charset="-78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dirty="0" smtClean="0">
                  <a:solidFill>
                    <a:schemeClr val="bg1"/>
                  </a:solidFill>
                  <a:latin typeface="+mj-lt"/>
                  <a:ea typeface="+mj-ea"/>
                  <a:cs typeface="0 Nazanin" pitchFamily="2" charset="-78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dirty="0">
                  <a:solidFill>
                    <a:schemeClr val="bg1"/>
                  </a:solidFill>
                  <a:latin typeface="+mj-lt"/>
                  <a:ea typeface="+mj-ea"/>
                  <a:cs typeface="0 Nazanin" pitchFamily="2" charset="-78"/>
                </a:endParaRPr>
              </a:p>
              <a:p>
                <a:pPr marL="68580" indent="0" algn="just">
                  <a:buClr>
                    <a:srgbClr val="FFFF00"/>
                  </a:buClr>
                  <a:buNone/>
                </a:pPr>
                <a:endParaRPr lang="fa-IR" dirty="0">
                  <a:solidFill>
                    <a:schemeClr val="bg1"/>
                  </a:solidFill>
                  <a:latin typeface="+mj-lt"/>
                  <a:ea typeface="+mj-ea"/>
                  <a:cs typeface="0 Nazanin" pitchFamily="2" charset="-78"/>
                </a:endParaRPr>
              </a:p>
              <a:p>
                <a:pPr marL="68580" indent="0" algn="just">
                  <a:buClr>
                    <a:srgbClr val="C00000"/>
                  </a:buClr>
                  <a:buNone/>
                </a:pPr>
                <a:endParaRPr lang="fa-IR" sz="2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68580" indent="0" algn="just">
                  <a:buClr>
                    <a:srgbClr val="C00000"/>
                  </a:buClr>
                  <a:buNone/>
                </a:pPr>
                <a:endParaRPr lang="en-US" sz="2000" dirty="0" smtClean="0">
                  <a:solidFill>
                    <a:schemeClr val="accent2">
                      <a:lumMod val="25000"/>
                      <a:lumOff val="75000"/>
                    </a:schemeClr>
                  </a:solidFill>
                  <a:cs typeface="0 Nazanin" pitchFamily="2" charset="-78"/>
                </a:endParaRPr>
              </a:p>
              <a:p>
                <a:pPr marL="68580" indent="0" algn="l" rtl="0">
                  <a:buClr>
                    <a:srgbClr val="C00000"/>
                  </a:buClr>
                  <a:buNone/>
                </a:pPr>
                <a:endParaRPr lang="fa-IR" sz="2000" dirty="0" smtClean="0">
                  <a:solidFill>
                    <a:schemeClr val="tx1"/>
                  </a:solidFill>
                  <a:cs typeface="0 Nazanin" pitchFamily="2" charset="-78"/>
                </a:endParaRPr>
              </a:p>
            </p:txBody>
          </p:sp>
        </mc:Choice>
        <mc:Fallback xmlns="">
          <p:sp>
            <p:nvSpPr>
              <p:cNvPr id="1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772816"/>
                <a:ext cx="7456792" cy="5616624"/>
              </a:xfrm>
              <a:prstGeom prst="rect">
                <a:avLst/>
              </a:prstGeom>
              <a:blipFill rotWithShape="1">
                <a:blip r:embed="rId2"/>
                <a:stretch>
                  <a:fillRect t="-760" r="-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Left Arrow 15"/>
          <p:cNvSpPr/>
          <p:nvPr/>
        </p:nvSpPr>
        <p:spPr>
          <a:xfrm>
            <a:off x="5159633" y="2604790"/>
            <a:ext cx="648072" cy="144016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-27296" y="2446443"/>
            <a:ext cx="52200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مي‌توان به خوبي از سرباره براي توليد بتن قليا فعال استفاده 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کرد</a:t>
            </a:r>
            <a:r>
              <a:rPr lang="en-US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  <a:endParaRPr lang="en-US" sz="20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3779912" y="4574745"/>
            <a:ext cx="648072" cy="144016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08715" y="4407495"/>
            <a:ext cx="3671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اطمينان از هيدراسيون مناسب سرباره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8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0" grpId="0"/>
      <p:bldP spid="21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8" name="Horizontal Scroll 17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محلول قلیایی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0" y="1340768"/>
            <a:ext cx="7884368" cy="4608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r>
              <a:rPr lang="fa-IR" dirty="0">
                <a:solidFill>
                  <a:srgbClr val="FFFF00"/>
                </a:solidFill>
                <a:cs typeface="0 Nazanin" pitchFamily="2" charset="-78"/>
              </a:rPr>
              <a:t>علاپور و رمضانیانپور (1391</a:t>
            </a:r>
            <a:r>
              <a:rPr lang="fa-IR" dirty="0" smtClean="0">
                <a:solidFill>
                  <a:srgbClr val="FFFF00"/>
                </a:solidFill>
                <a:cs typeface="0 Nazanin" pitchFamily="2" charset="-78"/>
              </a:rPr>
              <a:t>):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0 Nazanin" pitchFamily="2" charset="-78"/>
              </a:rPr>
              <a:t>به بررسي توليد ملات‌هاي قليا فعال سرباره‌اي </a:t>
            </a:r>
            <a:r>
              <a:rPr lang="fa-IR" dirty="0" smtClean="0">
                <a:solidFill>
                  <a:schemeClr val="bg1"/>
                </a:solidFill>
                <a:cs typeface="0 Nazanin" pitchFamily="2" charset="-78"/>
              </a:rPr>
              <a:t>پرداختند.</a:t>
            </a:r>
          </a:p>
          <a:p>
            <a:pPr algn="just">
              <a:buClr>
                <a:srgbClr val="FFFF00"/>
              </a:buClr>
              <a:buFont typeface="Wingdings" pitchFamily="2" charset="2"/>
              <a:buChar char="ü"/>
            </a:pPr>
            <a:endParaRPr lang="en-US" dirty="0">
              <a:solidFill>
                <a:schemeClr val="bg1"/>
              </a:solidFill>
              <a:cs typeface="0 Nazanin" pitchFamily="2" charset="-78"/>
            </a:endParaRPr>
          </a:p>
          <a:p>
            <a:pPr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0 Nazanin" pitchFamily="2" charset="-78"/>
              </a:rPr>
              <a:t>استفاده از محلول هيدروکسيد سديم 8 مولار يا محلول هيدروکسيد پتاسيم 8 مولار و نسبت وزني هيدروکسيد سديم به سيليکات سديم </a:t>
            </a:r>
            <a:r>
              <a:rPr lang="fa-IR" dirty="0" smtClean="0">
                <a:solidFill>
                  <a:schemeClr val="bg1"/>
                </a:solidFill>
                <a:cs typeface="0 Nazanin" pitchFamily="2" charset="-78"/>
              </a:rPr>
              <a:t>2/5، </a:t>
            </a:r>
            <a:r>
              <a:rPr lang="fa-IR" dirty="0">
                <a:solidFill>
                  <a:schemeClr val="bg1"/>
                </a:solidFill>
                <a:cs typeface="0 Nazanin" pitchFamily="2" charset="-78"/>
              </a:rPr>
              <a:t>بيش‌ترين مقاومت فشاري را نتيجه مي‌دهد</a:t>
            </a:r>
            <a:r>
              <a:rPr lang="fa-IR" dirty="0" smtClean="0">
                <a:solidFill>
                  <a:schemeClr val="bg1"/>
                </a:solidFill>
                <a:cs typeface="0 Nazanin" pitchFamily="2" charset="-78"/>
              </a:rPr>
              <a:t>.</a:t>
            </a:r>
          </a:p>
          <a:p>
            <a:pPr algn="justLow">
              <a:buClr>
                <a:srgbClr val="FFFF00"/>
              </a:buClr>
              <a:buFont typeface="Wingdings" pitchFamily="2" charset="2"/>
              <a:buChar char="ü"/>
            </a:pPr>
            <a:endParaRPr lang="fa-IR" dirty="0">
              <a:solidFill>
                <a:schemeClr val="bg1"/>
              </a:solidFill>
              <a:cs typeface="0 Nazanin" pitchFamily="2" charset="-78"/>
            </a:endParaRPr>
          </a:p>
          <a:p>
            <a:pPr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dirty="0">
                <a:solidFill>
                  <a:schemeClr val="bg1"/>
                </a:solidFill>
                <a:cs typeface="0 Nazanin" pitchFamily="2" charset="-78"/>
              </a:rPr>
              <a:t>نتايج </a:t>
            </a:r>
            <a:r>
              <a:rPr lang="fa-IR" dirty="0" smtClean="0">
                <a:solidFill>
                  <a:schemeClr val="bg1"/>
                </a:solidFill>
                <a:cs typeface="0 Nazanin" pitchFamily="2" charset="-78"/>
              </a:rPr>
              <a:t>مقاومت </a:t>
            </a:r>
            <a:r>
              <a:rPr lang="fa-IR" smtClean="0">
                <a:solidFill>
                  <a:schemeClr val="bg1"/>
                </a:solidFill>
                <a:cs typeface="0 Nazanin" pitchFamily="2" charset="-78"/>
              </a:rPr>
              <a:t>فشاری نمونه‌های فعال شده با هيدروکسيد </a:t>
            </a:r>
            <a:r>
              <a:rPr lang="fa-IR" dirty="0">
                <a:solidFill>
                  <a:schemeClr val="bg1"/>
                </a:solidFill>
                <a:cs typeface="0 Nazanin" pitchFamily="2" charset="-78"/>
              </a:rPr>
              <a:t>سديم، کمي بيش‌تر از نمونه‌هاي فعال شده با هيدروکسيد پتاسيم </a:t>
            </a:r>
            <a:r>
              <a:rPr lang="fa-IR" dirty="0" smtClean="0">
                <a:solidFill>
                  <a:schemeClr val="bg1"/>
                </a:solidFill>
                <a:cs typeface="0 Nazanin" pitchFamily="2" charset="-78"/>
              </a:rPr>
              <a:t>است.</a:t>
            </a:r>
            <a:endParaRPr lang="fa-IR" dirty="0">
              <a:solidFill>
                <a:schemeClr val="bg1"/>
              </a:solidFill>
              <a:cs typeface="0 Nazanin" pitchFamily="2" charset="-78"/>
            </a:endParaRPr>
          </a:p>
          <a:p>
            <a:pPr algn="just">
              <a:buClr>
                <a:srgbClr val="FFFF00"/>
              </a:buClr>
              <a:buFont typeface="Wingdings" pitchFamily="2" charset="2"/>
              <a:buChar char="q"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q"/>
            </a:pPr>
            <a:endParaRPr lang="fa-IR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C00000"/>
              </a:buClr>
              <a:buFont typeface="Wingdings" pitchFamily="2" charset="2"/>
              <a:buChar char="q"/>
            </a:pPr>
            <a:endParaRPr lang="en-US" sz="2000" dirty="0" smtClean="0">
              <a:solidFill>
                <a:schemeClr val="accent2">
                  <a:lumMod val="25000"/>
                  <a:lumOff val="75000"/>
                </a:schemeClr>
              </a:solidFill>
              <a:cs typeface="0 Nazanin" pitchFamily="2" charset="-78"/>
            </a:endParaRPr>
          </a:p>
          <a:p>
            <a:pPr algn="l" rtl="0">
              <a:buClr>
                <a:srgbClr val="C00000"/>
              </a:buClr>
              <a:buFont typeface="Wingdings" pitchFamily="2" charset="2"/>
              <a:buChar char="q"/>
            </a:pPr>
            <a:endParaRPr lang="fa-IR" sz="2000" dirty="0" smtClean="0">
              <a:solidFill>
                <a:schemeClr val="tx1"/>
              </a:solidFill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414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07504" y="1628800"/>
            <a:ext cx="7776864" cy="107811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Low" rtl="1">
              <a:buNone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یکی از اجزای روسازی خطوط ریلی می‌باشد که بین ریل و بالاست قرار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می‌گیرد:</a:t>
            </a:r>
          </a:p>
          <a:p>
            <a:pPr marL="0" indent="0" algn="justLow" rtl="1">
              <a:buNone/>
            </a:pPr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pic>
        <p:nvPicPr>
          <p:cNvPr id="22" name="Picture 2" descr="C:\Users\Mohammad\Desktop\Sleeper\picture\800px-Concrete_sleep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61" y="4474800"/>
            <a:ext cx="2347397" cy="219456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Mohammad\Desktop\Sleeper\picture\800px-08_tory_railtrack_ub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07" y="4474800"/>
            <a:ext cx="2649097" cy="2194560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C:\Users\Mohammad\Desktop\Sleeper\picture\800px-Concrete_sleeper_16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275" y="4474800"/>
            <a:ext cx="2461423" cy="219456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015208" y="2050968"/>
            <a:ext cx="4869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rtl="1"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انتقال و توزیع صحیح بار از ریل به بالاست</a:t>
            </a:r>
          </a:p>
          <a:p>
            <a:pPr marL="457200" indent="-457200" algn="just" rtl="1"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حفظ فاصله عرضی بین دو ریل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(عرض خط)</a:t>
            </a:r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457200" indent="-457200" algn="just" rtl="1"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تأمین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مقاومت کافی در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جهت‌های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قائم و افقی</a:t>
            </a:r>
          </a:p>
          <a:p>
            <a:pPr marL="457200" indent="-457200" algn="just" rtl="1">
              <a:lnSpc>
                <a:spcPct val="150000"/>
              </a:lnSpc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تأمین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شیب عرضی زیر ریل 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0" name="Horizontal Scroll 19"/>
          <p:cNvSpPr/>
          <p:nvPr/>
        </p:nvSpPr>
        <p:spPr>
          <a:xfrm>
            <a:off x="2915816" y="872668"/>
            <a:ext cx="22322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تراورس راه‌آهن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4320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0" name="Horizontal Scroll 19"/>
          <p:cNvSpPr/>
          <p:nvPr/>
        </p:nvSpPr>
        <p:spPr>
          <a:xfrm>
            <a:off x="2915815" y="872668"/>
            <a:ext cx="2409459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انواع تراورس راه‌آهن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281764" y="1921024"/>
            <a:ext cx="3233790" cy="1828800"/>
            <a:chOff x="4960464" y="1933051"/>
            <a:chExt cx="3233790" cy="1828800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0464" y="1933051"/>
              <a:ext cx="2441427" cy="1828800"/>
            </a:xfrm>
            <a:prstGeom prst="rect">
              <a:avLst/>
            </a:prstGeom>
            <a:ln>
              <a:solidFill>
                <a:srgbClr val="FFFF0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9" name="Rectangle 38"/>
            <p:cNvSpPr/>
            <p:nvPr/>
          </p:nvSpPr>
          <p:spPr>
            <a:xfrm>
              <a:off x="7279854" y="3004152"/>
              <a:ext cx="9144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a-IR" sz="2800" dirty="0" smtClean="0">
                  <a:solidFill>
                    <a:srgbClr val="FFC000"/>
                  </a:solidFill>
                  <a:cs typeface="B Zar" pitchFamily="2" charset="-78"/>
                </a:rPr>
                <a:t>چوبی</a:t>
              </a:r>
              <a:endParaRPr 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54359" y="1921024"/>
            <a:ext cx="3320842" cy="1828800"/>
            <a:chOff x="1213613" y="1933053"/>
            <a:chExt cx="3320842" cy="1828800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1998" y="1933053"/>
              <a:ext cx="2512457" cy="1828800"/>
            </a:xfrm>
            <a:prstGeom prst="rect">
              <a:avLst/>
            </a:prstGeom>
            <a:ln>
              <a:solidFill>
                <a:srgbClr val="FFFF0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2" name="Rectangle 41"/>
            <p:cNvSpPr/>
            <p:nvPr/>
          </p:nvSpPr>
          <p:spPr>
            <a:xfrm>
              <a:off x="1213613" y="2994991"/>
              <a:ext cx="6078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dirty="0" smtClean="0">
                  <a:solidFill>
                    <a:srgbClr val="FFC000"/>
                  </a:solidFill>
                  <a:cs typeface="B Zar" pitchFamily="2" charset="-78"/>
                </a:rPr>
                <a:t>بتنی</a:t>
              </a:r>
              <a:endParaRPr 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281764" y="4120480"/>
            <a:ext cx="3164133" cy="1828800"/>
            <a:chOff x="4986702" y="3983958"/>
            <a:chExt cx="3164133" cy="1828800"/>
          </a:xfrm>
        </p:grpSpPr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702" y="3983958"/>
              <a:ext cx="2423603" cy="1828800"/>
            </a:xfrm>
            <a:prstGeom prst="rect">
              <a:avLst/>
            </a:prstGeom>
            <a:ln>
              <a:solidFill>
                <a:srgbClr val="FFFF0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5" name="Rectangle 44"/>
            <p:cNvSpPr/>
            <p:nvPr/>
          </p:nvSpPr>
          <p:spPr>
            <a:xfrm>
              <a:off x="7437178" y="5183076"/>
              <a:ext cx="7136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a-IR" sz="2800" dirty="0" smtClean="0">
                  <a:solidFill>
                    <a:srgbClr val="FFC000"/>
                  </a:solidFill>
                  <a:cs typeface="B Zar" pitchFamily="2" charset="-78"/>
                </a:rPr>
                <a:t>فلزی</a:t>
              </a:r>
              <a:endParaRPr lang="en-US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71034" y="4120480"/>
            <a:ext cx="3804167" cy="1828800"/>
            <a:chOff x="743536" y="3983958"/>
            <a:chExt cx="3804167" cy="1828800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3286" y="3983958"/>
              <a:ext cx="2544417" cy="1828800"/>
            </a:xfrm>
            <a:prstGeom prst="rect">
              <a:avLst/>
            </a:prstGeom>
            <a:ln>
              <a:solidFill>
                <a:srgbClr val="FFFF00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8" name="Rectangle 47"/>
            <p:cNvSpPr/>
            <p:nvPr/>
          </p:nvSpPr>
          <p:spPr>
            <a:xfrm>
              <a:off x="743536" y="5183076"/>
              <a:ext cx="126509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rtl="1"/>
              <a:r>
                <a:rPr lang="fa-IR" sz="2800" dirty="0" smtClean="0">
                  <a:solidFill>
                    <a:srgbClr val="FFC000"/>
                  </a:solidFill>
                  <a:cs typeface="B Zar" pitchFamily="2" charset="-78"/>
                </a:rPr>
                <a:t>کامپوزیت</a:t>
              </a:r>
              <a:endParaRPr lang="en-US" dirty="0">
                <a:solidFill>
                  <a:srgbClr val="FFC000"/>
                </a:solidFill>
              </a:endParaRP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840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0" name="Horizontal Scroll 19"/>
          <p:cNvSpPr/>
          <p:nvPr/>
        </p:nvSpPr>
        <p:spPr>
          <a:xfrm>
            <a:off x="2771801" y="872668"/>
            <a:ext cx="255347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تراورس‌های بتنی راه‌آهن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2008" y="1598399"/>
            <a:ext cx="7740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dirty="0"/>
              <a:t>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امروزه </a:t>
            </a:r>
            <a:r>
              <a:rPr lang="fa-IR" sz="2400" dirty="0">
                <a:solidFill>
                  <a:srgbClr val="FFC000"/>
                </a:solidFill>
                <a:latin typeface="+mj-lt"/>
                <a:ea typeface="+mj-ea"/>
                <a:cs typeface="0 Nazanin" pitchFamily="2" charset="-78"/>
              </a:rPr>
              <a:t>تراورس‌هاي بتني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، تنها گزينه‌ي پيش رو جهت ساخت و احداث خطوط بالاستي جديد در راه‌آهن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مي‌باشند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: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72008" y="2459112"/>
            <a:ext cx="7797036" cy="16912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r" rtl="1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تأمین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پایداری جانبی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بیش‌تر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برای خط‌آهن به علت وزن زیادتر.</a:t>
            </a:r>
          </a:p>
          <a:p>
            <a:pPr algn="r" rtl="1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امکان استفاده از بالاست با دانه‌بندی ریزتر به دلیل سختی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نسبتاً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زیاد بتن.</a:t>
            </a:r>
          </a:p>
          <a:p>
            <a:pPr algn="r" rtl="1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عدم شعله‌ور شدن و اشتعال.</a:t>
            </a:r>
          </a:p>
          <a:p>
            <a:pPr algn="r" rtl="1">
              <a:buFont typeface="Wingdings" pitchFamily="2" charset="2"/>
              <a:buChar char="ü"/>
            </a:pPr>
            <a:endParaRPr lang="fa-IR" sz="2800" dirty="0" smtClean="0">
              <a:cs typeface="0 Nazanin" pitchFamily="2" charset="-78"/>
            </a:endParaRPr>
          </a:p>
        </p:txBody>
      </p:sp>
      <p:pic>
        <p:nvPicPr>
          <p:cNvPr id="24" name="Picture 3" descr="H:\CIVIL\Rah Ahan Course\Pics\ballasted-track_getz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1238" y="3864084"/>
            <a:ext cx="3568076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Picture 2" descr="C:\Users\Mohammad\Desktop\Sleeper\picture\800px-Schwellen_Rhed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30" y="3849216"/>
            <a:ext cx="3562597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" name="Picture 4" descr="H:\CIVIL\Rah Ahan Course\Pics\800px-Feste_Fahrbahn_FFBög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20" y="3848570"/>
            <a:ext cx="36576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6752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4920" y="1628800"/>
            <a:ext cx="77320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بيش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از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50%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تراورس‌هاي ساخته‌شده در جهان (حدود 20 ميليون تراورس در سال) از نوع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بتني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هستند،</a:t>
            </a:r>
          </a:p>
          <a:p>
            <a:pPr marL="457200" indent="-4572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طول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کل خطوط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شبکه‌ی راه‌آهن کشور بالغ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 9500 کيلومتر است که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حدود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4000 کيلومتر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شبکه از تراورس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بتني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استفاده شده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است،</a:t>
            </a:r>
          </a:p>
          <a:p>
            <a:pPr marL="457200" indent="-4572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روزانه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بيش از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5000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تراورس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بتني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پيش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تنيده در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کارخانه‌هاي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تراورس‌‌سازی کشور ساخته مي‌شود. </a:t>
            </a:r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04" y="3948244"/>
            <a:ext cx="36576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620" y="3937124"/>
            <a:ext cx="3974733" cy="2754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4" name="Horizontal Scroll 13"/>
          <p:cNvSpPr/>
          <p:nvPr/>
        </p:nvSpPr>
        <p:spPr>
          <a:xfrm>
            <a:off x="2771801" y="872668"/>
            <a:ext cx="255347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تراورس‌های بتنی راه‌آهن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9494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252519" cy="685800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50000">
                <a:schemeClr val="accent2">
                  <a:lumMod val="90000"/>
                  <a:lumOff val="10000"/>
                </a:schemeClr>
              </a:gs>
              <a:gs pos="100000">
                <a:schemeClr val="accent4"/>
              </a:gs>
            </a:gsLst>
            <a:lin ang="5400000" scaled="0"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defRPr/>
            </a:pPr>
            <a:endParaRPr lang="fa-IR"/>
          </a:p>
        </p:txBody>
      </p:sp>
      <p:pic>
        <p:nvPicPr>
          <p:cNvPr id="3" name="Picture 2" descr="ARMF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46762" y="71438"/>
            <a:ext cx="1223823" cy="1184883"/>
          </a:xfrm>
          <a:prstGeom prst="rect">
            <a:avLst/>
          </a:prstGeom>
          <a:solidFill>
            <a:srgbClr val="993300">
              <a:alpha val="63136"/>
            </a:srgbClr>
          </a:solidFill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  <a:scene3d>
            <a:camera prst="orthographicFront"/>
            <a:lightRig rig="soft" dir="t"/>
          </a:scene3d>
          <a:sp3d prstMaterial="powder">
            <a:bevelT/>
            <a:bevelB w="165100" prst="coolSlant"/>
          </a:sp3d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362430" y="1772816"/>
            <a:ext cx="43924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rtl="0"/>
            <a:r>
              <a:rPr lang="fa-IR" sz="2000" u="none" dirty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دانشگاه صنعتی </a:t>
            </a:r>
            <a:r>
              <a:rPr lang="fa-IR" sz="2000" u="none" dirty="0" smtClean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اصفهان</a:t>
            </a:r>
          </a:p>
          <a:p>
            <a:pPr algn="ctr" rtl="0"/>
            <a:r>
              <a:rPr lang="fa-IR" sz="1600" b="1" dirty="0">
                <a:solidFill>
                  <a:schemeClr val="bg1"/>
                </a:solidFill>
                <a:latin typeface="Tahoma" pitchFamily="34" charset="0"/>
                <a:cs typeface="2  Nazanin" pitchFamily="2" charset="-78"/>
              </a:rPr>
              <a:t>دانشکده‌ی مهندسی عمران</a:t>
            </a:r>
          </a:p>
          <a:p>
            <a:pPr algn="ctr" rtl="0"/>
            <a:endParaRPr lang="fa-IR" sz="1600" u="none" dirty="0" smtClean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 rtl="0"/>
            <a:r>
              <a:rPr lang="fa-IR" sz="1600" b="1" dirty="0" smtClean="0">
                <a:solidFill>
                  <a:schemeClr val="bg1"/>
                </a:solidFill>
                <a:latin typeface="Tahoma" pitchFamily="34" charset="0"/>
                <a:cs typeface="2  Nazanin" pitchFamily="2" charset="-78"/>
              </a:rPr>
              <a:t>پایان‌نامه‌ی کارشناسی </a:t>
            </a:r>
            <a:r>
              <a:rPr lang="fa-IR" sz="1600" b="1" dirty="0">
                <a:solidFill>
                  <a:schemeClr val="bg1"/>
                </a:solidFill>
                <a:latin typeface="Tahoma" pitchFamily="34" charset="0"/>
                <a:cs typeface="2  Nazanin" pitchFamily="2" charset="-78"/>
              </a:rPr>
              <a:t>ارشد </a:t>
            </a:r>
            <a:r>
              <a:rPr lang="fa-IR" sz="1600" b="1" dirty="0" smtClean="0">
                <a:solidFill>
                  <a:schemeClr val="bg1"/>
                </a:solidFill>
                <a:latin typeface="Tahoma" pitchFamily="34" charset="0"/>
                <a:cs typeface="2  Nazanin" pitchFamily="2" charset="-78"/>
              </a:rPr>
              <a:t> مهندسی </a:t>
            </a:r>
            <a:r>
              <a:rPr lang="fa-IR" sz="1600" b="1" dirty="0">
                <a:solidFill>
                  <a:schemeClr val="bg1"/>
                </a:solidFill>
                <a:latin typeface="Tahoma" pitchFamily="34" charset="0"/>
                <a:cs typeface="2  Nazanin" pitchFamily="2" charset="-78"/>
              </a:rPr>
              <a:t>عمران – راه و ترابری</a:t>
            </a:r>
          </a:p>
          <a:p>
            <a:pPr algn="ctr" rtl="0"/>
            <a:endParaRPr lang="fa-IR" sz="1600" u="none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 rtl="0"/>
            <a:endParaRPr lang="en-US" sz="1600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5880" y="2147540"/>
            <a:ext cx="9133227" cy="51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0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بررسی </a:t>
            </a:r>
            <a:r>
              <a:rPr lang="fa-IR" sz="20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کاربرد </a:t>
            </a:r>
            <a:r>
              <a:rPr lang="fa-IR" sz="20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بتن قلیا فعال سرباره‌ای در ساخت تراورس‌های راه‌آهن</a:t>
            </a:r>
            <a:endParaRPr lang="en-US" sz="20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0 Nazanin Bold" pitchFamily="2" charset="-78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study on application of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alkali-activated 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slag concrete in railway sleepers</a:t>
            </a:r>
            <a:endParaRPr lang="fa-IR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800" b="1" u="none" dirty="0" smtClean="0">
                <a:solidFill>
                  <a:schemeClr val="bg1"/>
                </a:solidFill>
              </a:rPr>
              <a:t> </a:t>
            </a:r>
            <a:endParaRPr lang="en-US" sz="1800" b="1" u="none" dirty="0">
              <a:solidFill>
                <a:schemeClr val="bg1"/>
              </a:solidFill>
            </a:endParaRPr>
          </a:p>
          <a:p>
            <a:pPr algn="ctr"/>
            <a:endParaRPr lang="fa-IR" sz="1600" u="none" dirty="0" smtClean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r>
              <a:rPr lang="fa-IR" sz="1600" u="none" dirty="0" smtClean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دانشجو:</a:t>
            </a:r>
            <a:endParaRPr lang="fa-IR" sz="1600" u="none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محمد شجاعی</a:t>
            </a:r>
          </a:p>
          <a:p>
            <a:pPr algn="ctr"/>
            <a:endParaRPr lang="fa-IR" sz="1000" b="1" u="none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r>
              <a:rPr lang="fa-IR" sz="1600" u="none" dirty="0" smtClean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استاد </a:t>
            </a:r>
            <a:r>
              <a:rPr lang="fa-IR" sz="1600" u="none" dirty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راهنما :</a:t>
            </a:r>
          </a:p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دکتر کیاچهر </a:t>
            </a: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بهفرنیا</a:t>
            </a:r>
          </a:p>
          <a:p>
            <a:pPr algn="ctr"/>
            <a:endParaRPr lang="fa-IR" sz="1600" u="none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r>
              <a:rPr lang="fa-IR" sz="1600" u="none" dirty="0" smtClean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استاد </a:t>
            </a:r>
            <a:r>
              <a:rPr lang="fa-IR" sz="1600" u="none" dirty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مشاور :</a:t>
            </a:r>
          </a:p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دکتر سید مهدی ابطحی</a:t>
            </a:r>
            <a:endParaRPr lang="fa-IR" sz="2400" b="1" u="none" dirty="0" smtClean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endParaRPr lang="fa-IR" b="1" dirty="0" smtClean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endParaRPr lang="fa-IR" sz="1400" b="1" u="none" dirty="0" smtClean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  <a:p>
            <a:pPr algn="ctr"/>
            <a:r>
              <a:rPr lang="fa-IR" sz="1400" b="1" u="none" dirty="0" smtClean="0">
                <a:solidFill>
                  <a:schemeClr val="bg1"/>
                </a:solidFill>
                <a:latin typeface="Tahoma" pitchFamily="34" charset="0"/>
                <a:cs typeface="B Zar" pitchFamily="2" charset="-78"/>
              </a:rPr>
              <a:t>اردیبهشت 93</a:t>
            </a:r>
            <a:endParaRPr lang="en-US" sz="1400" b="1" u="none" dirty="0">
              <a:solidFill>
                <a:schemeClr val="bg1"/>
              </a:solidFill>
              <a:latin typeface="Tahoma" pitchFamily="34" charset="0"/>
              <a:cs typeface="B Zar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95536" y="2564904"/>
            <a:ext cx="8352928" cy="936104"/>
          </a:xfrm>
          <a:prstGeom prst="roundRect">
            <a:avLst/>
          </a:prstGeom>
          <a:noFill/>
          <a:ln>
            <a:solidFill>
              <a:schemeClr val="accent3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71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4" name="Horizontal Scroll 13"/>
          <p:cNvSpPr/>
          <p:nvPr/>
        </p:nvSpPr>
        <p:spPr>
          <a:xfrm>
            <a:off x="2087724" y="890081"/>
            <a:ext cx="40324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ضوابط فنی مرتبط با تراورس‌های بتنی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45412" y="1628800"/>
            <a:ext cx="7632847" cy="100027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>
            <a:spAutoFit/>
          </a:bodyPr>
          <a:lstStyle>
            <a:defPPr>
              <a:defRPr lang="fa-IR"/>
            </a:defPPr>
            <a:lvl1pPr algn="ctr">
              <a:buClr>
                <a:srgbClr val="FFFF00"/>
              </a:buClr>
              <a:defRPr sz="240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defRPr>
            </a:lvl1pPr>
          </a:lstStyle>
          <a:p>
            <a:pPr algn="justLow"/>
            <a:r>
              <a:rPr lang="fa-IR" dirty="0" smtClean="0">
                <a:solidFill>
                  <a:srgbClr val="FFFF00"/>
                </a:solidFill>
              </a:rPr>
              <a:t>مقاومت فشاری 7 روزه:</a:t>
            </a:r>
          </a:p>
          <a:p>
            <a:pPr algn="justLow"/>
            <a:endParaRPr lang="fa-IR" sz="1100" dirty="0" smtClean="0"/>
          </a:p>
          <a:p>
            <a:pPr algn="justLow"/>
            <a:r>
              <a:rPr lang="fa-IR" dirty="0" smtClean="0"/>
              <a:t>حداقل باید 450 کیلوگرم بر سانتی‌ متر مربع باشد (نشریه‌ی 301 ایران). 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385144"/>
              </p:ext>
            </p:extLst>
          </p:nvPr>
        </p:nvGraphicFramePr>
        <p:xfrm>
          <a:off x="323528" y="3368088"/>
          <a:ext cx="7293736" cy="3301272"/>
        </p:xfrm>
        <a:graphic>
          <a:graphicData uri="http://schemas.openxmlformats.org/drawingml/2006/table">
            <a:tbl>
              <a:tblPr rtl="1" firstRow="1" firstCol="1" bandRow="1">
                <a:tableStyleId>{1FECB4D8-DB02-4DC6-A0A2-4F2EBAE1DC90}</a:tableStyleId>
              </a:tblPr>
              <a:tblGrid>
                <a:gridCol w="3907804"/>
                <a:gridCol w="3385932"/>
              </a:tblGrid>
              <a:tr h="35602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آيين‌نامه‌ي راه‌آهن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حداقل مقاومت فشاري 28 روزه (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84150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استاندارد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استراليا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AS 1085.14 – 2002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30 تا 50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2075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استاندارد اروپايي 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 13230.1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2075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آيين‌نامه‌ي 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AREMA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84150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فيش 713 اتحاديه‌ي بين‌المللي راه‌آهن‌ها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45 تا 55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2075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نشريه‌ي 301 ايران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5340573" y="2724125"/>
            <a:ext cx="2467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Low"/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مقاومت فشاری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28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روزه:</a:t>
            </a:r>
          </a:p>
        </p:txBody>
      </p:sp>
    </p:spTree>
    <p:extLst>
      <p:ext uri="{BB962C8B-B14F-4D97-AF65-F5344CB8AC3E}">
        <p14:creationId xmlns:p14="http://schemas.microsoft.com/office/powerpoint/2010/main" val="2320780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4" name="Horizontal Scroll 13"/>
          <p:cNvSpPr/>
          <p:nvPr/>
        </p:nvSpPr>
        <p:spPr>
          <a:xfrm>
            <a:off x="2087724" y="890081"/>
            <a:ext cx="40324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ضوابط فنی مرتبط با تراورس‌های بتنی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45412" y="1628800"/>
            <a:ext cx="7632847" cy="100027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>
            <a:spAutoFit/>
          </a:bodyPr>
          <a:lstStyle>
            <a:defPPr>
              <a:defRPr lang="fa-IR"/>
            </a:defPPr>
            <a:lvl1pPr algn="ctr">
              <a:buClr>
                <a:srgbClr val="FFFF00"/>
              </a:buClr>
              <a:defRPr sz="240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defRPr>
            </a:lvl1pPr>
          </a:lstStyle>
          <a:p>
            <a:pPr algn="justLow"/>
            <a:r>
              <a:rPr lang="fa-IR" dirty="0" smtClean="0">
                <a:solidFill>
                  <a:srgbClr val="FFFF00"/>
                </a:solidFill>
              </a:rPr>
              <a:t>مقاومت کششی بتن:</a:t>
            </a:r>
          </a:p>
          <a:p>
            <a:pPr algn="justLow"/>
            <a:endParaRPr lang="fa-IR" sz="1100" dirty="0" smtClean="0"/>
          </a:p>
          <a:p>
            <a:pPr algn="justLow"/>
            <a:r>
              <a:rPr lang="fa-IR" dirty="0" smtClean="0"/>
              <a:t>حداقل باید 3 مگا پاسکال باشد (</a:t>
            </a:r>
            <a:r>
              <a:rPr lang="fa-IR" dirty="0"/>
              <a:t>فيش 713 اتحاديه‌ي بين‌المللي راه‌آهن‌ها</a:t>
            </a:r>
            <a:r>
              <a:rPr lang="fa-IR" dirty="0" smtClean="0"/>
              <a:t>). 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07504" y="2860774"/>
            <a:ext cx="7632847" cy="63094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>
            <a:spAutoFit/>
          </a:bodyPr>
          <a:lstStyle>
            <a:defPPr>
              <a:defRPr lang="fa-IR"/>
            </a:defPPr>
            <a:lvl1pPr algn="ctr">
              <a:buClr>
                <a:srgbClr val="FFFF00"/>
              </a:buClr>
              <a:defRPr sz="240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defRPr>
            </a:lvl1pPr>
          </a:lstStyle>
          <a:p>
            <a:pPr algn="justLow"/>
            <a:r>
              <a:rPr lang="fa-IR" dirty="0" smtClean="0">
                <a:solidFill>
                  <a:srgbClr val="FFFF00"/>
                </a:solidFill>
              </a:rPr>
              <a:t>مقاومت خمشی تراورس:</a:t>
            </a:r>
          </a:p>
          <a:p>
            <a:pPr algn="justLow"/>
            <a:endParaRPr lang="fa-IR" sz="1100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35496" y="3327375"/>
            <a:ext cx="77768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حداقل باید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48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کیلو نیوتن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بار را بدون شکست تحمل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کند (نشریه‌ی 301 ایران).</a:t>
            </a:r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5104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65274" y="908720"/>
            <a:ext cx="7351639" cy="76944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eaLnBrk="0" hangingPunct="0">
              <a:buFont typeface="Wingdings" pitchFamily="2" charset="2"/>
              <a:buChar char="§"/>
            </a:pPr>
            <a:r>
              <a:rPr lang="fa-IR" sz="2200" b="1" dirty="0">
                <a:solidFill>
                  <a:srgbClr val="FFFF00"/>
                </a:solidFill>
                <a:cs typeface="2  Nazanin" pitchFamily="2" charset="-78"/>
              </a:rPr>
              <a:t>اثرات مخرب زيست‌محيطي توليد سيمان و مصرف زياد </a:t>
            </a:r>
            <a:r>
              <a:rPr lang="fa-IR" sz="2200" b="1" dirty="0" smtClean="0">
                <a:solidFill>
                  <a:srgbClr val="FFFF00"/>
                </a:solidFill>
                <a:cs typeface="2  Nazanin" pitchFamily="2" charset="-78"/>
              </a:rPr>
              <a:t>انرژي و مواد اولیه </a:t>
            </a:r>
            <a:endParaRPr lang="en-US" sz="2200" b="1" dirty="0" smtClean="0">
              <a:solidFill>
                <a:srgbClr val="FFFF00"/>
              </a:solidFill>
              <a:cs typeface="2  Nazanin" pitchFamily="2" charset="-78"/>
            </a:endParaRPr>
          </a:p>
          <a:p>
            <a:pPr marL="342900" indent="-342900" eaLnBrk="0" hangingPunct="0">
              <a:buFont typeface="Wingdings" pitchFamily="2" charset="2"/>
              <a:buChar char="§"/>
            </a:pPr>
            <a:r>
              <a:rPr lang="fa-IR" sz="2200" b="1" dirty="0" smtClean="0">
                <a:solidFill>
                  <a:srgbClr val="FFFF00"/>
                </a:solidFill>
                <a:cs typeface="2  Nazanin" pitchFamily="2" charset="-78"/>
              </a:rPr>
              <a:t>حجم بالای تولید و دپوی سرباره در کشور</a:t>
            </a:r>
            <a:endParaRPr lang="en-US" sz="2200" dirty="0" smtClean="0">
              <a:solidFill>
                <a:srgbClr val="FFFF00"/>
              </a:solidFill>
              <a:cs typeface="2  Nazanin" pitchFamily="2" charset="-78"/>
            </a:endParaRPr>
          </a:p>
        </p:txBody>
      </p:sp>
      <p:sp>
        <p:nvSpPr>
          <p:cNvPr id="14" name="Plus 13"/>
          <p:cNvSpPr/>
          <p:nvPr/>
        </p:nvSpPr>
        <p:spPr>
          <a:xfrm>
            <a:off x="3956224" y="1628800"/>
            <a:ext cx="381000" cy="457200"/>
          </a:xfrm>
          <a:prstGeom prst="mathPlus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65275" y="2132856"/>
            <a:ext cx="7351638" cy="4308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eaLnBrk="0" hangingPunct="0">
              <a:buFont typeface="Wingdings" pitchFamily="2" charset="2"/>
              <a:buChar char="§"/>
            </a:pPr>
            <a:r>
              <a:rPr lang="fa-IR" sz="2200" b="1" dirty="0">
                <a:solidFill>
                  <a:srgbClr val="FFC000"/>
                </a:solidFill>
                <a:cs typeface="2  Nazanin" pitchFamily="2" charset="-78"/>
              </a:rPr>
              <a:t>نيازي که در صنعت راه‌آهن براي توليد تراورس‌هاي بتني وجود </a:t>
            </a:r>
            <a:r>
              <a:rPr lang="fa-IR" sz="2200" b="1" dirty="0" smtClean="0">
                <a:solidFill>
                  <a:srgbClr val="FFC000"/>
                </a:solidFill>
                <a:cs typeface="2  Nazanin" pitchFamily="2" charset="-78"/>
              </a:rPr>
              <a:t>دارد</a:t>
            </a:r>
            <a:endParaRPr lang="fa-IR" sz="2200" b="1" dirty="0">
              <a:solidFill>
                <a:srgbClr val="FFC000"/>
              </a:solidFill>
              <a:cs typeface="2  Nazanin" pitchFamily="2" charset="-78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65274" y="3356992"/>
            <a:ext cx="7658100" cy="769441"/>
          </a:xfrm>
          <a:prstGeom prst="rect">
            <a:avLst/>
          </a:prstGeom>
          <a:noFill/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rtl="1" eaLnBrk="0" hangingPunct="0">
              <a:buFont typeface="Wingdings" pitchFamily="2" charset="2"/>
              <a:buNone/>
            </a:pPr>
            <a:r>
              <a:rPr lang="fa-IR" sz="2200" b="1" u="none" dirty="0" smtClean="0">
                <a:solidFill>
                  <a:schemeClr val="bg1"/>
                </a:solidFill>
                <a:cs typeface="2  Nazanin" pitchFamily="2" charset="-78"/>
              </a:rPr>
              <a:t>وجود </a:t>
            </a:r>
            <a:r>
              <a:rPr lang="fa-IR" sz="2200" b="1" u="none" dirty="0">
                <a:solidFill>
                  <a:schemeClr val="bg1"/>
                </a:solidFill>
                <a:cs typeface="2  Nazanin" pitchFamily="2" charset="-78"/>
              </a:rPr>
              <a:t>ظرفيت </a:t>
            </a:r>
            <a:r>
              <a:rPr lang="fa-IR" sz="2200" b="1" u="none" dirty="0" smtClean="0">
                <a:solidFill>
                  <a:schemeClr val="bg1"/>
                </a:solidFill>
                <a:cs typeface="2  Nazanin" pitchFamily="2" charset="-78"/>
              </a:rPr>
              <a:t>بالقوه‌ی </a:t>
            </a:r>
            <a:r>
              <a:rPr lang="fa-IR" sz="2200" b="1" u="none" dirty="0">
                <a:solidFill>
                  <a:schemeClr val="bg1"/>
                </a:solidFill>
                <a:cs typeface="2  Nazanin" pitchFamily="2" charset="-78"/>
              </a:rPr>
              <a:t>مناسبي در ايران جهت </a:t>
            </a:r>
            <a:r>
              <a:rPr lang="fa-IR" sz="2200" b="1" u="none" dirty="0" smtClean="0">
                <a:solidFill>
                  <a:schemeClr val="bg1"/>
                </a:solidFill>
                <a:cs typeface="2  Nazanin" pitchFamily="2" charset="-78"/>
              </a:rPr>
              <a:t>تولید تراورس‌های بتنی با استفاده </a:t>
            </a:r>
            <a:r>
              <a:rPr lang="fa-IR" sz="2200" b="1" u="none" dirty="0">
                <a:solidFill>
                  <a:schemeClr val="bg1"/>
                </a:solidFill>
                <a:cs typeface="2  Nazanin" pitchFamily="2" charset="-78"/>
              </a:rPr>
              <a:t>از </a:t>
            </a:r>
            <a:r>
              <a:rPr lang="fa-IR" sz="2200" b="1" dirty="0" smtClean="0">
                <a:solidFill>
                  <a:schemeClr val="bg1"/>
                </a:solidFill>
                <a:cs typeface="2  Nazanin" pitchFamily="2" charset="-78"/>
              </a:rPr>
              <a:t>بتن‌ قلیا فعال سرباره‌ای</a:t>
            </a:r>
            <a:endParaRPr lang="en-US" sz="2200" b="1" u="none" dirty="0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994324" y="2636912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79512" y="4941168"/>
            <a:ext cx="7658100" cy="1138773"/>
          </a:xfrm>
          <a:prstGeom prst="rect">
            <a:avLst/>
          </a:prstGeom>
          <a:noFill/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>
              <a:buFont typeface="Wingdings" pitchFamily="2" charset="2"/>
              <a:buNone/>
            </a:pPr>
            <a:r>
              <a:rPr lang="fa-IR" sz="2400" b="1" u="none" dirty="0">
                <a:solidFill>
                  <a:srgbClr val="FFFF00"/>
                </a:solidFill>
                <a:cs typeface="2  Nazanin" pitchFamily="2" charset="-78"/>
              </a:rPr>
              <a:t>نتيجه: </a:t>
            </a:r>
          </a:p>
          <a:p>
            <a:pPr algn="ctr" rtl="1" eaLnBrk="0" hangingPunct="0">
              <a:buFont typeface="Wingdings" pitchFamily="2" charset="2"/>
              <a:buNone/>
            </a:pPr>
            <a:r>
              <a:rPr lang="fa-IR" sz="2200" b="1" u="none" dirty="0" smtClean="0">
                <a:solidFill>
                  <a:schemeClr val="bg1"/>
                </a:solidFill>
                <a:cs typeface="2  Nazanin" pitchFamily="2" charset="-78"/>
              </a:rPr>
              <a:t>لزوم تحقیق و بررسی در زمینه‌ی تولید بتن قلیا فعال سرباره‌ای و دست‌یابی به طرح اختلاط مناسب جهت ساخت تراورس‌های راه‌آهن</a:t>
            </a:r>
            <a:endParaRPr lang="en-US" sz="2200" b="1" u="none" dirty="0">
              <a:solidFill>
                <a:schemeClr val="bg1"/>
              </a:solidFill>
              <a:cs typeface="2  Nazanin" pitchFamily="2" charset="-78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4008562" y="4221088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005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7" presetClass="emph" presetSubtype="2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 animBg="1"/>
      <p:bldP spid="17" grpId="0" animBg="1"/>
      <p:bldP spid="18" grpId="0" animBg="1"/>
      <p:bldP spid="18" grpId="1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ضرورت و اهداف تحقیق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32904" y="1484784"/>
            <a:ext cx="7647793" cy="1665631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0" hangingPunct="0"/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دست‌یابی </a:t>
            </a:r>
            <a:r>
              <a:rPr lang="fa-IR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به طرح اختلاط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بهینه‌ی </a:t>
            </a:r>
            <a:r>
              <a:rPr lang="fa-IR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بتن قلیا فعال </a:t>
            </a:r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سرباره‌ای </a:t>
            </a:r>
          </a:p>
          <a:p>
            <a:pPr algn="ctr" eaLnBrk="0" hangingPunct="0"/>
            <a:r>
              <a:rPr lang="fa-IR" sz="2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rPr>
              <a:t>با هدف استفاده در ساخت تراورس‌های راه‌آهن</a:t>
            </a:r>
            <a:endParaRPr lang="fa-I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cs typeface="2  Nazanin" pitchFamily="2" charset="-78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391969" y="3742184"/>
            <a:ext cx="4297583" cy="1975485"/>
            <a:chOff x="5542840" y="3454152"/>
            <a:chExt cx="4526904" cy="2135088"/>
          </a:xfrm>
        </p:grpSpPr>
        <p:sp>
          <p:nvSpPr>
            <p:cNvPr id="24" name="Rounded Rectangle 23"/>
            <p:cNvSpPr/>
            <p:nvPr/>
          </p:nvSpPr>
          <p:spPr>
            <a:xfrm>
              <a:off x="5599632" y="3454152"/>
              <a:ext cx="4445722" cy="2135088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0" hangingPunct="0"/>
              <a:endParaRPr lang="fa-IR" sz="3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42840" y="3504794"/>
              <a:ext cx="4526904" cy="1962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/>
              <a:r>
                <a:rPr lang="fa-IR" sz="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2  Nazanin" pitchFamily="2" charset="-78"/>
                </a:rPr>
                <a:t>با بهینه کردن پارامترهای قابل کنترل:</a:t>
              </a:r>
            </a:p>
            <a:p>
              <a:pPr algn="just" eaLnBrk="0" hangingPunct="0"/>
              <a:endParaRPr lang="fa-IR" sz="2000" b="1" dirty="0">
                <a:solidFill>
                  <a:srgbClr val="1FA808"/>
                </a:solidFill>
                <a:cs typeface="2  Nazanin" pitchFamily="2" charset="-78"/>
              </a:endParaRPr>
            </a:p>
            <a:p>
              <a:pPr algn="just" eaLnBrk="0" hangingPunct="0"/>
              <a:r>
                <a:rPr lang="fa-IR" b="1" dirty="0">
                  <a:solidFill>
                    <a:schemeClr val="accent5"/>
                  </a:solidFill>
                  <a:cs typeface="2  Nazanin" pitchFamily="2" charset="-78"/>
                </a:rPr>
                <a:t>1- </a:t>
              </a:r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درصد وزنی سنگدانه‌ها</a:t>
              </a:r>
              <a:endParaRPr lang="fa-IR" b="1" dirty="0">
                <a:solidFill>
                  <a:schemeClr val="accent5"/>
                </a:solidFill>
                <a:cs typeface="2  Nazanin" pitchFamily="2" charset="-78"/>
              </a:endParaRPr>
            </a:p>
            <a:p>
              <a:pPr algn="just" eaLnBrk="0" hangingPunct="0"/>
              <a:r>
                <a:rPr lang="fa-IR" b="1" dirty="0">
                  <a:solidFill>
                    <a:schemeClr val="accent5"/>
                  </a:solidFill>
                  <a:cs typeface="2  Nazanin" pitchFamily="2" charset="-78"/>
                </a:rPr>
                <a:t>2- نسبت وزني محلول قليايي به سرباره</a:t>
              </a:r>
            </a:p>
            <a:p>
              <a:pPr algn="just" eaLnBrk="0" hangingPunct="0"/>
              <a:r>
                <a:rPr lang="fa-IR" b="1" dirty="0">
                  <a:solidFill>
                    <a:schemeClr val="accent5"/>
                  </a:solidFill>
                  <a:cs typeface="2  Nazanin" pitchFamily="2" charset="-78"/>
                </a:rPr>
                <a:t>3- غلظت محلول هيدروکسيد سديم </a:t>
              </a:r>
            </a:p>
            <a:p>
              <a:pPr algn="just" eaLnBrk="0" hangingPunct="0"/>
              <a:r>
                <a:rPr lang="fa-IR" b="1" dirty="0">
                  <a:solidFill>
                    <a:schemeClr val="accent5"/>
                  </a:solidFill>
                  <a:cs typeface="2  Nazanin" pitchFamily="2" charset="-78"/>
                </a:rPr>
                <a:t>4- نسبت وزني </a:t>
              </a:r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هيدروکسيدسديم </a:t>
              </a:r>
              <a:r>
                <a:rPr lang="fa-IR" b="1" dirty="0">
                  <a:solidFill>
                    <a:schemeClr val="accent5"/>
                  </a:solidFill>
                  <a:cs typeface="2  Nazanin" pitchFamily="2" charset="-78"/>
                </a:rPr>
                <a:t>به سيليکات سديم</a:t>
              </a:r>
              <a:endParaRPr lang="en-US" b="1" dirty="0">
                <a:solidFill>
                  <a:schemeClr val="accent5"/>
                </a:solidFill>
                <a:cs typeface="2  Nazanin" pitchFamily="2" charset="-78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81112" y="3742184"/>
            <a:ext cx="2966647" cy="1975485"/>
            <a:chOff x="5454859" y="3954452"/>
            <a:chExt cx="3124949" cy="2135088"/>
          </a:xfrm>
        </p:grpSpPr>
        <p:sp>
          <p:nvSpPr>
            <p:cNvPr id="27" name="Rounded Rectangle 26"/>
            <p:cNvSpPr/>
            <p:nvPr/>
          </p:nvSpPr>
          <p:spPr>
            <a:xfrm>
              <a:off x="5454859" y="3954452"/>
              <a:ext cx="3124949" cy="2135088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0" hangingPunct="0"/>
              <a:endParaRPr lang="fa-IR" sz="3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cs typeface="2  Nazanin" pitchFamily="2" charset="-78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454859" y="4114055"/>
              <a:ext cx="3124949" cy="1929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fa-IR" sz="2000" b="1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2  Nazanin" pitchFamily="2" charset="-78"/>
                </a:rPr>
                <a:t>بررسی </a:t>
              </a:r>
              <a:r>
                <a:rPr lang="fa-IR" sz="2000" b="1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2  Nazanin" pitchFamily="2" charset="-78"/>
                </a:rPr>
                <a:t>تأثیر عوامل مختلف:</a:t>
              </a:r>
            </a:p>
            <a:p>
              <a:pPr eaLnBrk="0" hangingPunct="0"/>
              <a:endParaRPr lang="fa-IR" b="1" dirty="0" smtClean="0">
                <a:solidFill>
                  <a:srgbClr val="1FA808"/>
                </a:solidFill>
                <a:cs typeface="2  Nazanin" pitchFamily="2" charset="-78"/>
              </a:endParaRPr>
            </a:p>
            <a:p>
              <a:pPr eaLnBrk="0" hangingPunct="0"/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1- عمل‌آوری</a:t>
              </a:r>
            </a:p>
            <a:p>
              <a:pPr eaLnBrk="0" hangingPunct="0"/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2- افزایش نسبت آب به مواد جامد</a:t>
              </a:r>
              <a:endParaRPr lang="fa-IR" b="1" dirty="0">
                <a:solidFill>
                  <a:schemeClr val="accent5"/>
                </a:solidFill>
                <a:cs typeface="2  Nazanin" pitchFamily="2" charset="-78"/>
              </a:endParaRPr>
            </a:p>
            <a:p>
              <a:pPr eaLnBrk="0" hangingPunct="0"/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3- افزودن فوق روان کننده</a:t>
              </a:r>
            </a:p>
            <a:p>
              <a:pPr eaLnBrk="0" hangingPunct="0"/>
              <a:r>
                <a:rPr lang="fa-IR" b="1" dirty="0" smtClean="0">
                  <a:solidFill>
                    <a:schemeClr val="accent5"/>
                  </a:solidFill>
                  <a:cs typeface="2  Nazanin" pitchFamily="2" charset="-78"/>
                </a:rPr>
                <a:t>4- افزودن پوزولان زئولیت</a:t>
              </a:r>
              <a:endParaRPr lang="en-US" b="1" dirty="0">
                <a:solidFill>
                  <a:schemeClr val="accent5"/>
                </a:solidFill>
                <a:cs typeface="2 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2302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مصالح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59632" y="1757696"/>
            <a:ext cx="583264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سرباره‌ی آسیاب شده‌ی کارخانه‌ی ذوب آهن اصفهان</a:t>
            </a:r>
            <a:endParaRPr lang="fa-IR" sz="2800" dirty="0">
              <a:ln/>
              <a:solidFill>
                <a:schemeClr val="accent3"/>
              </a:solidFill>
              <a:latin typeface="IranNastaliq" pitchFamily="18" charset="0"/>
              <a:ea typeface="+mj-ea"/>
              <a:cs typeface="0 Nazanin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29484"/>
              </p:ext>
            </p:extLst>
          </p:nvPr>
        </p:nvGraphicFramePr>
        <p:xfrm>
          <a:off x="4173142" y="2474287"/>
          <a:ext cx="3481772" cy="34574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0886"/>
                <a:gridCol w="1740886"/>
              </a:tblGrid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درصد وزنی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ترکیب شیمیایی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37/50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6/40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Al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0/51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34/80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B Nazanin" pitchFamily="2" charset="-78"/>
                        </a:rPr>
                        <a:t>2/49</a:t>
                      </a:r>
                      <a:endParaRPr lang="en-US" u="sng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SO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8/60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MgO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0/38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416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0/90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Thesis\picture\New\IMG_04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98" y="2474285"/>
            <a:ext cx="3707963" cy="3402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3077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مصالح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03648" y="1757696"/>
            <a:ext cx="51485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هیدروکسید سدیم (</a:t>
            </a:r>
            <a:r>
              <a:rPr lang="en-US" sz="2800" dirty="0" err="1" smtClean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NaOH</a:t>
            </a:r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)</a:t>
            </a:r>
            <a:endParaRPr lang="fa-IR" sz="2800" dirty="0">
              <a:ln/>
              <a:solidFill>
                <a:schemeClr val="accent3"/>
              </a:solidFill>
              <a:latin typeface="IranNastaliq" pitchFamily="18" charset="0"/>
              <a:ea typeface="+mj-ea"/>
              <a:cs typeface="0 Nazanin" pitchFamily="2" charset="-78"/>
            </a:endParaRPr>
          </a:p>
        </p:txBody>
      </p:sp>
      <p:pic>
        <p:nvPicPr>
          <p:cNvPr id="1026" name="Picture 2" descr="D:\Thesis\picture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579" y="2614940"/>
            <a:ext cx="3233914" cy="2932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Thesis\picture\10003076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528" y="2626115"/>
            <a:ext cx="2880320" cy="2921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6116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مصالح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03648" y="1757696"/>
            <a:ext cx="51485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سیلیکات سدیم (</a:t>
            </a:r>
            <a:r>
              <a:rPr lang="en-US" sz="2800" dirty="0" smtClean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Na</a:t>
            </a:r>
            <a:r>
              <a:rPr lang="en-US" sz="2000" dirty="0" smtClean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en-US" sz="2800" dirty="0" smtClean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SiO</a:t>
            </a:r>
            <a:r>
              <a:rPr lang="en-US" sz="2000" dirty="0" smtClean="0">
                <a:ln/>
                <a:solidFill>
                  <a:schemeClr val="accent3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)</a:t>
            </a:r>
            <a:endParaRPr lang="fa-IR" sz="2800" dirty="0">
              <a:ln/>
              <a:solidFill>
                <a:schemeClr val="accent3"/>
              </a:solidFill>
              <a:latin typeface="IranNastaliq" pitchFamily="18" charset="0"/>
              <a:ea typeface="+mj-ea"/>
              <a:cs typeface="0 Nazanin" pitchFamily="2" charset="-78"/>
            </a:endParaRPr>
          </a:p>
        </p:txBody>
      </p:sp>
      <p:pic>
        <p:nvPicPr>
          <p:cNvPr id="3074" name="Picture 2" descr="D:\Thesis\picture\35_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54" y="4424536"/>
            <a:ext cx="2878385" cy="2012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704351"/>
              </p:ext>
            </p:extLst>
          </p:nvPr>
        </p:nvGraphicFramePr>
        <p:xfrm>
          <a:off x="2237048" y="2376616"/>
          <a:ext cx="3481772" cy="184661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0886"/>
                <a:gridCol w="1740886"/>
              </a:tblGrid>
              <a:tr h="330431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درصد وزنی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ترکیب شیمیایی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39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15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46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2/6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Ratio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 descr="D:\Thesis\picture\Sodium_Silicat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211" y="4424536"/>
            <a:ext cx="2955061" cy="2012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66174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مصالح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03648" y="1757696"/>
            <a:ext cx="51485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زئولیت</a:t>
            </a:r>
            <a:endParaRPr lang="fa-IR" sz="2800" dirty="0">
              <a:ln/>
              <a:solidFill>
                <a:schemeClr val="accent3"/>
              </a:solidFill>
              <a:latin typeface="IranNastaliq" pitchFamily="18" charset="0"/>
              <a:ea typeface="+mj-ea"/>
              <a:cs typeface="0 Nazanin" pitchFamily="2" charset="-78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718970"/>
              </p:ext>
            </p:extLst>
          </p:nvPr>
        </p:nvGraphicFramePr>
        <p:xfrm>
          <a:off x="4149832" y="2473336"/>
          <a:ext cx="3481772" cy="25914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40886"/>
                <a:gridCol w="1740886"/>
              </a:tblGrid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درصد وزنی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tx1"/>
                          </a:solidFill>
                          <a:cs typeface="B Nazanin" pitchFamily="2" charset="-78"/>
                        </a:rPr>
                        <a:t>ترکیب شیمیایی</a:t>
                      </a:r>
                      <a:endParaRPr lang="en-US" dirty="0">
                        <a:solidFill>
                          <a:schemeClr val="tx1"/>
                        </a:solidFill>
                        <a:cs typeface="B Nazanin" pitchFamily="2" charset="-78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68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Si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11/5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Al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1/5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Fe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baseline="-25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2/5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CaO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1/8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Na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214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Nazanin" pitchFamily="2" charset="-78"/>
                        </a:rPr>
                        <a:t>1/9</a:t>
                      </a:r>
                      <a:endParaRPr lang="en-US" dirty="0">
                        <a:cs typeface="B Nazanin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O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D:\Thesis\picture\New\IMG_0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71" y="2426997"/>
            <a:ext cx="3795765" cy="26308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710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67844" y="872668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مصالح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03648" y="1757696"/>
            <a:ext cx="514857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fa-IR" sz="2800" dirty="0" smtClean="0">
                <a:ln/>
                <a:solidFill>
                  <a:schemeClr val="accent3"/>
                </a:solidFill>
                <a:latin typeface="IranNastaliq" pitchFamily="18" charset="0"/>
                <a:ea typeface="+mj-ea"/>
                <a:cs typeface="0 Nazanin" pitchFamily="2" charset="-78"/>
              </a:rPr>
              <a:t>فوق روان کننده با پایه‌ی نفتالین</a:t>
            </a:r>
            <a:endParaRPr lang="fa-IR" sz="2800" dirty="0">
              <a:ln/>
              <a:solidFill>
                <a:schemeClr val="accent3"/>
              </a:solidFill>
              <a:latin typeface="IranNastaliq" pitchFamily="18" charset="0"/>
              <a:ea typeface="+mj-ea"/>
              <a:cs typeface="0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769" y="2473336"/>
            <a:ext cx="2970330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7197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699792" y="872668"/>
            <a:ext cx="273630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r"/>
            <a:r>
              <a:rPr lang="fa-IR" sz="2000" b="1" dirty="0" smtClean="0">
                <a:cs typeface="0 Titr Bold" pitchFamily="2" charset="-78"/>
              </a:rPr>
              <a:t>طرح آزمایش‌ها</a:t>
            </a:r>
            <a:endParaRPr lang="en-US" sz="2400" b="1" dirty="0">
              <a:cs typeface="0 Titr Bold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1628800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 حالتي که تعداد فاکتورها در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آزمايش‌ها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زياد باشد و تعداد سطوح هر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فاکتور هم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قابل ملاحظه باشد،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چنان‌چه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از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روش‌های معمول استفاده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شود، تعداد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آزمايش‌ها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خيلي زياد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مي‌شود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که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زمان‌بر 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و پرهزينه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مي‌باشد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 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12368" y="3610894"/>
            <a:ext cx="3110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روش‌هاي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طراحي آزمايشگاهي 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4115041" y="2942482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2008" y="4906186"/>
            <a:ext cx="7740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تعداد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آزمايش‌ها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به تعداد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کم‌تري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تقليل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مي‌يابد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 اين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آزمايش‌ها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قادر به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پيش‌بيني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پاسخ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بهينه‌ی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سيستم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مي‌باشند.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4115041" y="4195936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1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12" grpId="0"/>
      <p:bldP spid="13" grpId="0" animBg="1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ounded Rectangle 7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8008912" y="2016136"/>
            <a:ext cx="1135088" cy="4572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8008912" y="2724125"/>
            <a:ext cx="1135088" cy="457199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008912" y="3450656"/>
            <a:ext cx="1128272" cy="44145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8008912" y="4910104"/>
            <a:ext cx="1128272" cy="53512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42" name="Title 1"/>
          <p:cNvSpPr txBox="1">
            <a:spLocks/>
          </p:cNvSpPr>
          <p:nvPr/>
        </p:nvSpPr>
        <p:spPr>
          <a:xfrm>
            <a:off x="179512" y="1320832"/>
            <a:ext cx="7681200" cy="4124392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مقدمه</a:t>
            </a:r>
          </a:p>
          <a:p>
            <a:pPr marL="457200" indent="-457200" algn="r">
              <a:buFont typeface="Wingdings" pitchFamily="2" charset="2"/>
              <a:buChar char="Ø"/>
            </a:pPr>
            <a:endParaRPr lang="fa-IR" sz="2400" dirty="0">
              <a:solidFill>
                <a:schemeClr val="tx1"/>
              </a:solidFill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 بتن قلیا فعال سرباره‌ای و پیشینه‌ی تاریخی آن</a:t>
            </a:r>
          </a:p>
          <a:p>
            <a:pPr marL="457200" indent="-457200" algn="r">
              <a:buFont typeface="Wingdings" pitchFamily="2" charset="2"/>
              <a:buChar char="Ø"/>
            </a:pPr>
            <a:endParaRPr lang="fa-IR" sz="2400" dirty="0" smtClean="0">
              <a:solidFill>
                <a:schemeClr val="tx1"/>
              </a:solidFill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ضرورت و اهداف تحقیق</a:t>
            </a:r>
            <a:endParaRPr lang="fa-IR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endParaRPr lang="fa-IR" sz="2400" dirty="0">
              <a:solidFill>
                <a:schemeClr val="tx1"/>
              </a:solidFill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روش انجام </a:t>
            </a: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کار، آماده‌سازی نمونه‌ها و انجام آزمایش‌ها</a:t>
            </a:r>
            <a:endParaRPr lang="fa-IR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endParaRPr lang="fa-IR" sz="2400" dirty="0">
              <a:solidFill>
                <a:schemeClr val="tx1"/>
              </a:solidFill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نتایج آزمایش‌های انجام شده</a:t>
            </a:r>
          </a:p>
          <a:p>
            <a:pPr marL="457200" indent="-457200" algn="r">
              <a:buFont typeface="Wingdings" pitchFamily="2" charset="2"/>
              <a:buChar char="Ø"/>
            </a:pPr>
            <a:endParaRPr lang="fa-IR" sz="2400" dirty="0">
              <a:solidFill>
                <a:schemeClr val="tx1"/>
              </a:solidFill>
              <a:cs typeface="0 Nazanin Bold" pitchFamily="2" charset="-78"/>
            </a:endParaRPr>
          </a:p>
          <a:p>
            <a:pPr marL="457200" indent="-457200" algn="r">
              <a:buFont typeface="Wingdings" pitchFamily="2" charset="2"/>
              <a:buChar char="Ø"/>
            </a:pPr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جمع‌بندی، </a:t>
            </a: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نتیجه‌گیری </a:t>
            </a:r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و </a:t>
            </a:r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0 Nazanin Bold" pitchFamily="2" charset="-78"/>
              </a:rPr>
              <a:t>پیشنهادها</a:t>
            </a:r>
            <a:endParaRPr lang="fa-IR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0 Nazanin Bold" pitchFamily="2" charset="-78"/>
            </a:endParaRPr>
          </a:p>
          <a:p>
            <a:pPr algn="r"/>
            <a:endParaRPr lang="fa-IR" sz="2400" dirty="0" smtClean="0">
              <a:solidFill>
                <a:schemeClr val="tx1"/>
              </a:solidFill>
              <a:cs typeface="0 Nazanin Bold" pitchFamily="2" charset="-78"/>
            </a:endParaRPr>
          </a:p>
        </p:txBody>
      </p:sp>
      <p:sp>
        <p:nvSpPr>
          <p:cNvPr id="143" name="Title 1"/>
          <p:cNvSpPr txBox="1">
            <a:spLocks/>
          </p:cNvSpPr>
          <p:nvPr/>
        </p:nvSpPr>
        <p:spPr>
          <a:xfrm>
            <a:off x="1403649" y="27296"/>
            <a:ext cx="5400598" cy="6429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/>
          </a:sp3d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44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فهرست مطالب</a:t>
            </a:r>
            <a:endParaRPr lang="fa-IR" sz="44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07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195736" y="872668"/>
            <a:ext cx="381642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fa-IR" sz="2000" b="1" dirty="0">
                <a:cs typeface="0 Titr Bold" pitchFamily="2" charset="-78"/>
              </a:rPr>
              <a:t>روش طرح آزمايشگاهي تاگوچي</a:t>
            </a:r>
            <a:endParaRPr lang="en-US" sz="2400" b="1" dirty="0">
              <a:cs typeface="0 Titr Bold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1772816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 اواخر سال 1940 ميلادي، دکتر تاگوچي مفاهيم آماري جديدي را مطرح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کرد.</a:t>
            </a:r>
          </a:p>
          <a:p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بسياري از صنعت‌گران کشور ژاپن از اين روش در بهبود محصولات و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فرآيند، استفاده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مي‌کنند. </a:t>
            </a:r>
            <a:endParaRPr lang="fa-IR" sz="24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/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افزايش کيفيت خودروهاي ساخت اين کشور، شديداً به استفاده‌ي گسترده از اين روش ارتباط دارد.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071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195736" y="872668"/>
            <a:ext cx="381642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fa-IR" sz="2000" b="1" dirty="0">
                <a:cs typeface="0 Titr Bold" pitchFamily="2" charset="-78"/>
              </a:rPr>
              <a:t>روش طرح آزمايشگاهي تاگوچي</a:t>
            </a:r>
            <a:endParaRPr lang="en-US" sz="2400" b="1" dirty="0">
              <a:cs typeface="0 Titr Bold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3528" y="1700808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تاگوچی با طراحي تعدادي آرايه‌هاي استاندارد، کار طراحي آزمايش را بسيار ساده و کارآمد کرده است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696554"/>
              </p:ext>
            </p:extLst>
          </p:nvPr>
        </p:nvGraphicFramePr>
        <p:xfrm>
          <a:off x="395535" y="2746775"/>
          <a:ext cx="5112569" cy="3667906"/>
        </p:xfrm>
        <a:graphic>
          <a:graphicData uri="http://schemas.openxmlformats.org/drawingml/2006/table">
            <a:tbl>
              <a:tblPr rtl="1" firstRow="1" firstCol="1" bandRow="1">
                <a:tableStyleId>{1FECB4D8-DB02-4DC6-A0A2-4F2EBAE1DC90}</a:tableStyleId>
              </a:tblPr>
              <a:tblGrid>
                <a:gridCol w="1022514"/>
                <a:gridCol w="1022514"/>
                <a:gridCol w="1022514"/>
                <a:gridCol w="827999"/>
                <a:gridCol w="1217028"/>
              </a:tblGrid>
              <a:tr h="333446">
                <a:tc gridSpan="4"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ستون‌ها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آزمایش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  <a:tr h="333446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73025" marR="73025" marT="0" marB="0" anchor="ctr"/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1648700" y="3112502"/>
            <a:ext cx="3528392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177092" y="3256518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462763" y="3025685"/>
            <a:ext cx="952504" cy="461665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fa-IR" sz="2400" dirty="0" smtClean="0">
                <a:latin typeface="+mj-lt"/>
                <a:ea typeface="+mj-ea"/>
                <a:cs typeface="0 Nazanin" pitchFamily="2" charset="-78"/>
              </a:rPr>
              <a:t>فاکتورها</a:t>
            </a:r>
            <a:endParaRPr lang="en-US" sz="2400" dirty="0"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701502" y="3436142"/>
            <a:ext cx="216024" cy="97388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917526" y="3923082"/>
            <a:ext cx="1180786" cy="464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134058" y="3707446"/>
            <a:ext cx="1622559" cy="461665"/>
          </a:xfrm>
          <a:prstGeom prst="rect">
            <a:avLst/>
          </a:prstGeom>
          <a:solidFill>
            <a:schemeClr val="accent3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fa-IR" sz="2400" dirty="0" smtClean="0">
                <a:latin typeface="+mj-lt"/>
                <a:ea typeface="+mj-ea"/>
                <a:cs typeface="0 Nazanin" pitchFamily="2" charset="-78"/>
              </a:rPr>
              <a:t>سطوح </a:t>
            </a:r>
            <a:r>
              <a:rPr lang="fa-IR" sz="2400" dirty="0">
                <a:latin typeface="+mj-lt"/>
                <a:ea typeface="+mj-ea"/>
                <a:cs typeface="0 Nazanin" pitchFamily="2" charset="-78"/>
              </a:rPr>
              <a:t>فاکتورها</a:t>
            </a:r>
            <a:endParaRPr lang="en-US" sz="2400" dirty="0">
              <a:latin typeface="+mj-lt"/>
              <a:ea typeface="+mj-ea"/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440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 animBg="1"/>
      <p:bldP spid="16" grpId="0" animBg="1"/>
      <p:bldP spid="17" grpId="0" animBg="1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195736" y="872668"/>
            <a:ext cx="381642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fa-IR" sz="2000" b="1" dirty="0">
                <a:cs typeface="0 Titr Bold" pitchFamily="2" charset="-78"/>
              </a:rPr>
              <a:t>روش طرح آزمايشگاهي تاگوچي</a:t>
            </a:r>
            <a:endParaRPr lang="en-US" sz="2400" b="1" dirty="0">
              <a:cs typeface="0 Titr Bold" pitchFamily="2" charset="-78"/>
            </a:endParaRP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882540"/>
              </p:ext>
            </p:extLst>
          </p:nvPr>
        </p:nvGraphicFramePr>
        <p:xfrm>
          <a:off x="524476" y="2043531"/>
          <a:ext cx="6912767" cy="4193781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224136"/>
                <a:gridCol w="1224136"/>
                <a:gridCol w="1152128"/>
                <a:gridCol w="3312367"/>
              </a:tblGrid>
              <a:tr h="784297"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فاکتور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غلظت محلول هيدروکسيد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0/45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0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نسبت وزني محلول قليايي به سرباره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نسبت وزني هيدروکسيد سديم به سيليکات سديم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901941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درصد وزني سنگدانه‌ها</a:t>
                      </a:r>
                      <a:r>
                        <a:rPr lang="fa-I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66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195736" y="872668"/>
            <a:ext cx="381642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fa-IR" sz="2000" b="1" dirty="0">
                <a:cs typeface="0 Titr Bold" pitchFamily="2" charset="-78"/>
              </a:rPr>
              <a:t>روش طرح آزمايشگاهي تاگوچي</a:t>
            </a:r>
            <a:endParaRPr lang="en-US" sz="2400" b="1" dirty="0">
              <a:cs typeface="0 Titr Bold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725886"/>
              </p:ext>
            </p:extLst>
          </p:nvPr>
        </p:nvGraphicFramePr>
        <p:xfrm>
          <a:off x="606229" y="1914785"/>
          <a:ext cx="6757191" cy="4500451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017685"/>
                <a:gridCol w="931862"/>
                <a:gridCol w="936104"/>
                <a:gridCol w="1440160"/>
                <a:gridCol w="1656184"/>
                <a:gridCol w="775196"/>
              </a:tblGrid>
              <a:tr h="916021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سنگدانه‌ها 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سرباره 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آب </a:t>
                      </a: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اضافه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سيليکات 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هيدروکسيد 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</a:t>
                      </a:r>
                      <a:endParaRPr lang="fa-IR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آزمايش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428/6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83/33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85/7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85/7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1848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380/7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41/17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42/83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128/48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1896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336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17/65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140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1896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360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58/82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108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413/8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155/17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1848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368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58/82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92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92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1848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394/3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67/65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26/29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131/43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1896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347/6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70/58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78/21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78/21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827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52/94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150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572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2555776" y="872668"/>
            <a:ext cx="302433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آزمایش‌های انجام شده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66608" y="1988840"/>
            <a:ext cx="2341103" cy="369332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fa-IR" dirty="0" smtClean="0">
                <a:cs typeface="0 Lotus Bold" pitchFamily="2" charset="-78"/>
              </a:rPr>
              <a:t>آزمایش اسلامپ</a:t>
            </a:r>
            <a:endParaRPr lang="en-US" dirty="0">
              <a:cs typeface="0 Lotus Bold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3860981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5190431" y="2583392"/>
            <a:ext cx="2341103" cy="369332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fa-IR"/>
            </a:defPPr>
            <a:lvl1pPr algn="ctr">
              <a:defRPr>
                <a:cs typeface="0 Lotus Bold" pitchFamily="2" charset="-78"/>
              </a:defRPr>
            </a:lvl1pPr>
          </a:lstStyle>
          <a:p>
            <a:r>
              <a:rPr lang="fa-IR" dirty="0"/>
              <a:t>آزمایش مقاومت فشاری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74" y="1955641"/>
            <a:ext cx="4267200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6" name="TextBox 15"/>
          <p:cNvSpPr txBox="1"/>
          <p:nvPr/>
        </p:nvSpPr>
        <p:spPr>
          <a:xfrm>
            <a:off x="5203765" y="3234144"/>
            <a:ext cx="2341103" cy="369332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fa-IR"/>
            </a:defPPr>
            <a:lvl1pPr algn="ctr">
              <a:defRPr>
                <a:cs typeface="0 Lotus Bold" pitchFamily="2" charset="-78"/>
              </a:defRPr>
            </a:lvl1pPr>
          </a:lstStyle>
          <a:p>
            <a:r>
              <a:rPr lang="fa-IR" dirty="0"/>
              <a:t>آزمایش </a:t>
            </a:r>
            <a:r>
              <a:rPr lang="fa-IR" dirty="0" smtClean="0"/>
              <a:t>مقاومت خمشی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277" y="1948694"/>
            <a:ext cx="4163483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9" name="TextBox 18"/>
          <p:cNvSpPr txBox="1"/>
          <p:nvPr/>
        </p:nvSpPr>
        <p:spPr>
          <a:xfrm>
            <a:off x="5203765" y="3826604"/>
            <a:ext cx="2341103" cy="369332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>
            <a:defPPr>
              <a:defRPr lang="fa-IR"/>
            </a:defPPr>
            <a:lvl1pPr algn="ctr">
              <a:defRPr>
                <a:cs typeface="0 Lotus Bold" pitchFamily="2" charset="-78"/>
              </a:defRPr>
            </a:lvl1pPr>
          </a:lstStyle>
          <a:p>
            <a:r>
              <a:rPr lang="fa-IR" dirty="0"/>
              <a:t>آزمایش </a:t>
            </a:r>
            <a:r>
              <a:rPr lang="fa-IR" dirty="0" smtClean="0"/>
              <a:t>خمش منفی تراورس</a:t>
            </a:r>
            <a:endParaRPr lang="en-US" dirty="0"/>
          </a:p>
        </p:txBody>
      </p:sp>
      <p:pic>
        <p:nvPicPr>
          <p:cNvPr id="21" name="Picture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27" y="2394815"/>
            <a:ext cx="4319693" cy="3239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4687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1979712" y="872668"/>
            <a:ext cx="374441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rtl="0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ساخت تراورس بتنی پیش‌تنیده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98" y="1700808"/>
            <a:ext cx="7632848" cy="4968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60" y="1703134"/>
            <a:ext cx="7663800" cy="493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7298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12" name="Horizontal Scroll 11"/>
          <p:cNvSpPr/>
          <p:nvPr/>
        </p:nvSpPr>
        <p:spPr>
          <a:xfrm>
            <a:off x="1619672" y="872668"/>
            <a:ext cx="468052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/>
            <a:r>
              <a:rPr lang="fa-IR" sz="2000" dirty="0">
                <a:cs typeface="2  Titr" pitchFamily="2" charset="-78"/>
              </a:rPr>
              <a:t>نتايج مربوط به طرح آزمايش‌ها به روش تاگوچي </a:t>
            </a:r>
            <a:endParaRPr lang="en-US" sz="2000" dirty="0">
              <a:cs typeface="2  Titr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889802"/>
              </p:ext>
            </p:extLst>
          </p:nvPr>
        </p:nvGraphicFramePr>
        <p:xfrm>
          <a:off x="536440" y="1755856"/>
          <a:ext cx="6771863" cy="4625473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{1FECB4D8-DB02-4DC6-A0A2-4F2EBAE1DC90}</a:tableStyleId>
              </a:tblPr>
              <a:tblGrid>
                <a:gridCol w="1627587"/>
                <a:gridCol w="2158840"/>
                <a:gridCol w="2133238"/>
                <a:gridCol w="852198"/>
              </a:tblGrid>
              <a:tr h="1085890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مدول گسيختگي (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مقاومت فشاري 28روزه (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مقاومت فشاري 7روزه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آزمايش</a:t>
                      </a:r>
                      <a:endParaRPr lang="fa-IR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4/61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57/40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46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4/45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50/26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43/71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4/89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56/67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45/63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4/52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53/80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41/35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4/88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58/11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47/02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4/83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57/18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54/70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3/28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38/10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27/40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4/85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65/02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53/11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393287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4/92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60/80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48/83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66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12" name="Horizontal Scroll 11"/>
          <p:cNvSpPr/>
          <p:nvPr/>
        </p:nvSpPr>
        <p:spPr>
          <a:xfrm>
            <a:off x="2678866" y="876488"/>
            <a:ext cx="277815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 smtClean="0">
                <a:cs typeface="B Zar" pitchFamily="2" charset="-78"/>
              </a:rPr>
              <a:t> </a:t>
            </a:r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غلظت هیدروکسید سدیم 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301315518"/>
              </p:ext>
            </p:extLst>
          </p:nvPr>
        </p:nvGraphicFramePr>
        <p:xfrm>
          <a:off x="1907704" y="1735418"/>
          <a:ext cx="4320480" cy="2288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2655638024"/>
              </p:ext>
            </p:extLst>
          </p:nvPr>
        </p:nvGraphicFramePr>
        <p:xfrm>
          <a:off x="1901006" y="4224549"/>
          <a:ext cx="4333875" cy="2428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754512" y="3348484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4239174" y="5983750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6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Graphic spid="11" grpId="0">
        <p:bldAsOne/>
      </p:bldGraphic>
      <p:bldGraphic spid="13" grpId="0">
        <p:bldAsOne/>
      </p:bldGraphic>
      <p:bldP spid="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Horizontal Scroll 14"/>
          <p:cNvSpPr/>
          <p:nvPr/>
        </p:nvSpPr>
        <p:spPr>
          <a:xfrm>
            <a:off x="2606858" y="813746"/>
            <a:ext cx="312940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نسبت وزني محلول به سرباره 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2979108247"/>
              </p:ext>
            </p:extLst>
          </p:nvPr>
        </p:nvGraphicFramePr>
        <p:xfrm>
          <a:off x="1864494" y="1654031"/>
          <a:ext cx="4406900" cy="2423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875508524"/>
              </p:ext>
            </p:extLst>
          </p:nvPr>
        </p:nvGraphicFramePr>
        <p:xfrm>
          <a:off x="1859731" y="4277072"/>
          <a:ext cx="4416425" cy="2401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4639128" y="3398042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376224" y="6012780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29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16" grpId="0">
        <p:bldAsOne/>
      </p:bldGraphic>
      <p:bldGraphic spid="17" grpId="0">
        <p:bldAsOne/>
      </p:bldGraphic>
      <p:bldP spid="18" grpId="0" animBg="1"/>
      <p:bldP spid="1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Horizontal Scroll 14"/>
          <p:cNvSpPr/>
          <p:nvPr/>
        </p:nvSpPr>
        <p:spPr>
          <a:xfrm>
            <a:off x="1763688" y="813746"/>
            <a:ext cx="446449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نسبت هيدروکسيد سديم به سيليکات سديم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121101556"/>
              </p:ext>
            </p:extLst>
          </p:nvPr>
        </p:nvGraphicFramePr>
        <p:xfrm>
          <a:off x="1793565" y="1582918"/>
          <a:ext cx="4476750" cy="2282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Chart 20"/>
          <p:cNvGraphicFramePr/>
          <p:nvPr>
            <p:extLst>
              <p:ext uri="{D42A27DB-BD31-4B8C-83A1-F6EECF244321}">
                <p14:modId xmlns:p14="http://schemas.microsoft.com/office/powerpoint/2010/main" val="985118822"/>
              </p:ext>
            </p:extLst>
          </p:nvPr>
        </p:nvGraphicFramePr>
        <p:xfrm>
          <a:off x="1779277" y="4040297"/>
          <a:ext cx="4505325" cy="2557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Rounded Rectangle 21"/>
          <p:cNvSpPr/>
          <p:nvPr/>
        </p:nvSpPr>
        <p:spPr>
          <a:xfrm>
            <a:off x="2809900" y="3191828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3007060" y="5923880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49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20" grpId="0">
        <p:bldAsOne/>
      </p:bldGraphic>
      <p:bldGraphic spid="21" grpId="0">
        <p:bldAsOne/>
      </p:bldGraphic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403649" y="54592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44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مقدمه</a:t>
            </a:r>
            <a:endParaRPr lang="fa-IR" sz="44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949814"/>
            <a:ext cx="7884368" cy="895010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Low"/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امروزه نقش بتن به عنوان پرمصرف‌ترين مصالح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ساختماني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در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توسعه‌ی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زيرساخت‌هاي عمراني و اقتصادي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جوامع،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امري انکارناپذير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است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.</a:t>
            </a:r>
            <a:endParaRPr lang="fa-IR" sz="2400" dirty="0">
              <a:solidFill>
                <a:schemeClr val="bg1"/>
              </a:solidFill>
              <a:latin typeface="IranNastaliq" pitchFamily="18" charset="0"/>
              <a:cs typeface="0 Nazanin" pitchFamily="2" charset="-78"/>
            </a:endParaRPr>
          </a:p>
        </p:txBody>
      </p:sp>
      <p:pic>
        <p:nvPicPr>
          <p:cNvPr id="16" name="Picture 19" descr="key_ohne_P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5" y="1901453"/>
            <a:ext cx="4050010" cy="228600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picture\DDxQE9iBC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080" y="1901453"/>
            <a:ext cx="3610280" cy="4767907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Mohammad\Desktop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45" y="4245084"/>
            <a:ext cx="4050010" cy="2424276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47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Horizontal Scroll 14"/>
          <p:cNvSpPr/>
          <p:nvPr/>
        </p:nvSpPr>
        <p:spPr>
          <a:xfrm>
            <a:off x="2983236" y="813746"/>
            <a:ext cx="24971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>
                <a:cs typeface="2  Titr" pitchFamily="2" charset="-78"/>
              </a:rPr>
              <a:t>درصد وزني سنگدانه‌ها </a:t>
            </a:r>
            <a:endParaRPr lang="en-US" sz="2000" dirty="0">
              <a:cs typeface="2  Titr" pitchFamily="2" charset="-78"/>
            </a:endParaRP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66010722"/>
              </p:ext>
            </p:extLst>
          </p:nvPr>
        </p:nvGraphicFramePr>
        <p:xfrm>
          <a:off x="1579252" y="1554577"/>
          <a:ext cx="4905375" cy="24504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3337025542"/>
              </p:ext>
            </p:extLst>
          </p:nvPr>
        </p:nvGraphicFramePr>
        <p:xfrm>
          <a:off x="1564965" y="4103314"/>
          <a:ext cx="4933950" cy="2569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2643176" y="3322648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2807680" y="5998458"/>
            <a:ext cx="360040" cy="2207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5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Graphic spid="16" grpId="0">
        <p:bldAsOne/>
      </p:bldGraphic>
      <p:bldGraphic spid="17" grpId="0">
        <p:bldAsOne/>
      </p:bldGraphic>
      <p:bldP spid="18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" name="Picture 1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40" y="2491511"/>
            <a:ext cx="6552727" cy="4177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21" name="Horizontal Scroll 20"/>
          <p:cNvSpPr/>
          <p:nvPr/>
        </p:nvSpPr>
        <p:spPr>
          <a:xfrm>
            <a:off x="2794980" y="813746"/>
            <a:ext cx="24971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>
                <a:cs typeface="2  Titr" pitchFamily="2" charset="-78"/>
              </a:rPr>
              <a:t>درصد وزني سنگدانه‌ها </a:t>
            </a:r>
            <a:endParaRPr lang="en-US" sz="2000" dirty="0">
              <a:cs typeface="2  Titr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65584" y="2031231"/>
            <a:ext cx="2592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buClr>
                <a:srgbClr val="C00000"/>
              </a:buClr>
            </a:pP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Nikraz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et </a:t>
            </a:r>
            <a:r>
              <a:rPr lang="en-US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al (2012)</a:t>
            </a:r>
            <a:endParaRPr lang="fa-IR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2" descr="C:\Users\MShojaei\Desktop\hamidnikra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62" y="867426"/>
            <a:ext cx="1533504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1403648" y="3892112"/>
            <a:ext cx="1080120" cy="1495972"/>
          </a:xfrm>
          <a:prstGeom prst="roundRect">
            <a:avLst/>
          </a:prstGeom>
          <a:noFill/>
          <a:ln w="25400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48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Horizontal Scroll 20"/>
          <p:cNvSpPr/>
          <p:nvPr/>
        </p:nvSpPr>
        <p:spPr>
          <a:xfrm>
            <a:off x="2794980" y="813746"/>
            <a:ext cx="24971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طرح اختلاط بهینه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579283"/>
              </p:ext>
            </p:extLst>
          </p:nvPr>
        </p:nvGraphicFramePr>
        <p:xfrm>
          <a:off x="524476" y="1971523"/>
          <a:ext cx="6912767" cy="4193781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224136"/>
                <a:gridCol w="1224136"/>
                <a:gridCol w="1152128"/>
                <a:gridCol w="3312367"/>
              </a:tblGrid>
              <a:tr h="784297"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3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2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سطح 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فاکتور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غلظت محلول هيدروکسيد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0/45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0/4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0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نسبت وزني محلول قليايي به سرباره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784297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نسبت وزني هيدروکسيد سديم به سيليکات سديم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901941"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1">
                        <a:lnSpc>
                          <a:spcPct val="3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75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56870" algn="ctr" rtl="0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درصد وزني سنگدانه‌ها</a:t>
                      </a:r>
                      <a:r>
                        <a:rPr lang="fa-I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1835696" y="3068960"/>
            <a:ext cx="720080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024809" y="5589240"/>
            <a:ext cx="720080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030804" y="4709860"/>
            <a:ext cx="720080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33749" y="3908468"/>
            <a:ext cx="720080" cy="50405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05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5" grpId="0" animBg="1"/>
      <p:bldP spid="23" grpId="0" animBg="1"/>
      <p:bldP spid="24" grpId="0" animBg="1"/>
      <p:bldP spid="2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Horizontal Scroll 20"/>
          <p:cNvSpPr/>
          <p:nvPr/>
        </p:nvSpPr>
        <p:spPr>
          <a:xfrm>
            <a:off x="2794980" y="813746"/>
            <a:ext cx="24971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طرح اختلاط بهینه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784488"/>
              </p:ext>
            </p:extLst>
          </p:nvPr>
        </p:nvGraphicFramePr>
        <p:xfrm>
          <a:off x="323528" y="1672342"/>
          <a:ext cx="7200800" cy="2003673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1080120"/>
                <a:gridCol w="1080120"/>
                <a:gridCol w="1296144"/>
                <a:gridCol w="1512168"/>
                <a:gridCol w="2232248"/>
              </a:tblGrid>
              <a:tr h="1526608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سنگدانه‌ها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سرباره 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آب اضافه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سيليکات 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هيدروکسيد 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سديم 6 مولار (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kg/m3</a:t>
                      </a:r>
                      <a:r>
                        <a:rPr lang="ar-SA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7706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1800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64/7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100</a:t>
                      </a:r>
                      <a:endParaRPr lang="en-US" sz="1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100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852428"/>
              </p:ext>
            </p:extLst>
          </p:nvPr>
        </p:nvGraphicFramePr>
        <p:xfrm>
          <a:off x="323528" y="3883110"/>
          <a:ext cx="7200799" cy="2599023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877773"/>
                <a:gridCol w="1877773"/>
                <a:gridCol w="1909814"/>
                <a:gridCol w="1535439"/>
              </a:tblGrid>
              <a:tr h="522775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مدول گسيختگي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fa-IR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مقاومت فشاري 28روزه (</a:t>
                      </a: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مقاومت فشاري 7روزه (</a:t>
                      </a:r>
                      <a:r>
                        <a:rPr lang="en-US" sz="1600" b="1" kern="1200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MPa</a:t>
                      </a: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)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روش</a:t>
                      </a:r>
                      <a:endParaRPr lang="en-US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943899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5/44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67/43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58/61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پيش‌بيني</a:t>
                      </a:r>
                    </a:p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تاگوچي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71949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4/96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65/8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56/8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آزمايش</a:t>
                      </a:r>
                    </a:p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تأييدي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  <a:tr h="471949"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8/8-</a:t>
                      </a:r>
                      <a:endParaRPr lang="en-US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2/4-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3-</a:t>
                      </a:r>
                      <a:endParaRPr lang="en-US" sz="16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93065" algn="ctr" rtl="1">
                        <a:lnSpc>
                          <a:spcPts val="255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itchFamily="2" charset="-78"/>
                        </a:rPr>
                        <a:t>درصد انحراف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itchFamily="2" charset="-78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179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1928845" y="813746"/>
            <a:ext cx="4248472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دمای عمل‌آوری بر مقاومت فشاری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22" name="Picture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5472608" cy="4284428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243887196"/>
              </p:ext>
            </p:extLst>
          </p:nvPr>
        </p:nvGraphicFramePr>
        <p:xfrm>
          <a:off x="323528" y="1677890"/>
          <a:ext cx="7272808" cy="484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9766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Graphic spid="25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1835696" y="813746"/>
            <a:ext cx="40324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عمل‌آوری در آب بر مقاومت فشاری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09654"/>
            <a:ext cx="5112568" cy="4111634"/>
          </a:xfrm>
          <a:prstGeom prst="rect">
            <a:avLst/>
          </a:prstGeom>
          <a:ln>
            <a:solidFill>
              <a:srgbClr val="FFFF00"/>
            </a:solidFill>
          </a:ln>
        </p:spPr>
      </p:pic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4013340119"/>
              </p:ext>
            </p:extLst>
          </p:nvPr>
        </p:nvGraphicFramePr>
        <p:xfrm>
          <a:off x="575556" y="1736860"/>
          <a:ext cx="6768752" cy="4596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" name="Picture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36860"/>
            <a:ext cx="5472608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5985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Graphic spid="15" grpId="0">
        <p:bldAsOne/>
      </p:bldGraphic>
      <p:bldGraphic spid="15" grpId="1">
        <p:bldAsOne/>
      </p:bldGraphic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411760" y="813746"/>
            <a:ext cx="338437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نسبت آب به مواد جامد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5252" y="1994064"/>
            <a:ext cx="4373016" cy="1938992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>
            <a:spAutoFit/>
          </a:bodyPr>
          <a:lstStyle/>
          <a:p>
            <a:pPr algn="ctr">
              <a:buClr>
                <a:srgbClr val="FFFF00"/>
              </a:buClr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وزن آب موجود در محلول هیدروکسید سدیم </a:t>
            </a:r>
          </a:p>
          <a:p>
            <a:pPr algn="ctr">
              <a:buClr>
                <a:srgbClr val="FFFF00"/>
              </a:buClr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+ </a:t>
            </a:r>
          </a:p>
          <a:p>
            <a:pPr algn="ctr">
              <a:buClr>
                <a:srgbClr val="FFFF00"/>
              </a:buClr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وزن آب موجود در سیلیکات سدیم</a:t>
            </a:r>
          </a:p>
          <a:p>
            <a:pPr algn="ctr">
              <a:buClr>
                <a:srgbClr val="FFFF00"/>
              </a:buClr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+</a:t>
            </a:r>
            <a:endParaRPr lang="fa-IR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ctr">
              <a:buClr>
                <a:srgbClr val="FFFF00"/>
              </a:buClr>
            </a:pPr>
            <a:r>
              <a:rPr lang="fa-IR" sz="2400" dirty="0" smtClean="0">
                <a:solidFill>
                  <a:srgbClr val="FFC000"/>
                </a:solidFill>
                <a:latin typeface="+mj-lt"/>
                <a:ea typeface="+mj-ea"/>
                <a:cs typeface="0 Nazanin" pitchFamily="2" charset="-78"/>
              </a:rPr>
              <a:t> آب اضافه شده به مخلوط</a:t>
            </a:r>
            <a:endParaRPr lang="en-US" sz="2400" dirty="0">
              <a:solidFill>
                <a:srgbClr val="FFC000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7144" y="4365104"/>
            <a:ext cx="4373016" cy="1938992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/>
          <a:scene3d>
            <a:camera prst="orthographicFront"/>
            <a:lightRig rig="threePt" dir="t"/>
          </a:scene3d>
          <a:sp3d prstMaterial="matte">
            <a:bevelB/>
          </a:sp3d>
        </p:spPr>
        <p:txBody>
          <a:bodyPr wrap="square">
            <a:spAutoFit/>
          </a:bodyPr>
          <a:lstStyle/>
          <a:p>
            <a:pPr algn="ctr">
              <a:buClr>
                <a:srgbClr val="FFFF00"/>
              </a:buClr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وزن مواد جامد محلول هیدروکسید سدیم</a:t>
            </a:r>
          </a:p>
          <a:p>
            <a:pPr algn="ctr">
              <a:buClr>
                <a:srgbClr val="FFFF00"/>
              </a:buClr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+ </a:t>
            </a:r>
          </a:p>
          <a:p>
            <a:pPr algn="ctr">
              <a:buClr>
                <a:srgbClr val="FFFF00"/>
              </a:buClr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وزن مواد جامد سیلیکات سدیم</a:t>
            </a:r>
          </a:p>
          <a:p>
            <a:pPr algn="ctr">
              <a:buClr>
                <a:srgbClr val="FFFF00"/>
              </a:buClr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+</a:t>
            </a:r>
          </a:p>
          <a:p>
            <a:pPr algn="ctr">
              <a:buClr>
                <a:srgbClr val="FFFF00"/>
              </a:buClr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وزن سرباره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6" name="Down Arrow 15"/>
          <p:cNvSpPr/>
          <p:nvPr/>
        </p:nvSpPr>
        <p:spPr>
          <a:xfrm rot="-5400000">
            <a:off x="4932040" y="2841056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-5400000">
            <a:off x="4932040" y="5083284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652120" y="2724125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2">
                    <a:lumMod val="25000"/>
                    <a:lumOff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Water</a:t>
            </a:r>
            <a:endParaRPr lang="en-US" sz="4000" dirty="0">
              <a:solidFill>
                <a:schemeClr val="accent2">
                  <a:lumMod val="25000"/>
                  <a:lumOff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90474" y="4932224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Solid</a:t>
            </a:r>
            <a:endParaRPr lang="en-US" sz="4000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652120" y="4195936"/>
            <a:ext cx="1550522" cy="0"/>
          </a:xfrm>
          <a:prstGeom prst="line">
            <a:avLst/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155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6 L -0.00381 0.105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525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-0.00034 -0.1027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513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15" grpId="0" animBg="1"/>
      <p:bldP spid="16" grpId="0" animBg="1"/>
      <p:bldP spid="21" grpId="0" animBg="1"/>
      <p:bldP spid="3" grpId="0"/>
      <p:bldP spid="3" grpId="1"/>
      <p:bldP spid="22" grpId="0"/>
      <p:bldP spid="22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411760" y="813746"/>
            <a:ext cx="3384376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نسبت آب به مواد جامد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123777888"/>
              </p:ext>
            </p:extLst>
          </p:nvPr>
        </p:nvGraphicFramePr>
        <p:xfrm>
          <a:off x="1187624" y="1844824"/>
          <a:ext cx="5760640" cy="4356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3378525975"/>
              </p:ext>
            </p:extLst>
          </p:nvPr>
        </p:nvGraphicFramePr>
        <p:xfrm>
          <a:off x="1925706" y="1676056"/>
          <a:ext cx="4356484" cy="251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4115414928"/>
              </p:ext>
            </p:extLst>
          </p:nvPr>
        </p:nvGraphicFramePr>
        <p:xfrm>
          <a:off x="1913930" y="4223380"/>
          <a:ext cx="4380036" cy="232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505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Graphic spid="17" grpId="1">
        <p:bldAsOne/>
      </p:bldGraphic>
      <p:bldGraphic spid="18" grpId="0">
        <p:bldAsOne/>
      </p:bldGraphic>
      <p:bldGraphic spid="19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087724" y="813746"/>
            <a:ext cx="396044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فوق روان کننده با پایه‌ی نفتالین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14" name="Picture 13" descr="D:\Thesis\picture\160_0710\IMG_355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7560840" cy="504056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758793611"/>
              </p:ext>
            </p:extLst>
          </p:nvPr>
        </p:nvGraphicFramePr>
        <p:xfrm>
          <a:off x="1292889" y="1746520"/>
          <a:ext cx="5435369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946345628"/>
              </p:ext>
            </p:extLst>
          </p:nvPr>
        </p:nvGraphicFramePr>
        <p:xfrm>
          <a:off x="935596" y="1736860"/>
          <a:ext cx="6048672" cy="4315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802" y="1628800"/>
            <a:ext cx="5277545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01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Graphic spid="15" grpId="0">
        <p:bldAsOne/>
      </p:bldGraphic>
      <p:bldGraphic spid="15" grpId="1">
        <p:bldAsOne/>
      </p:bldGraphic>
      <p:bldGraphic spid="16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483768" y="813746"/>
            <a:ext cx="2808312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تأثیر پوزولان زئولیت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544045085"/>
              </p:ext>
            </p:extLst>
          </p:nvPr>
        </p:nvGraphicFramePr>
        <p:xfrm>
          <a:off x="791580" y="1736860"/>
          <a:ext cx="655272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971660"/>
            <a:ext cx="1585168" cy="1758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2718121908"/>
              </p:ext>
            </p:extLst>
          </p:nvPr>
        </p:nvGraphicFramePr>
        <p:xfrm>
          <a:off x="737574" y="1736860"/>
          <a:ext cx="6696744" cy="4725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Oval 10"/>
          <p:cNvSpPr/>
          <p:nvPr/>
        </p:nvSpPr>
        <p:spPr>
          <a:xfrm>
            <a:off x="3887924" y="5704228"/>
            <a:ext cx="396044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78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Graphic spid="17" grpId="0">
        <p:bldAsOne/>
      </p:bldGraphic>
      <p:bldGraphic spid="17" grpId="1">
        <p:bldAsOne/>
      </p:bldGraphic>
      <p:bldGraphic spid="18" grpId="0">
        <p:bldAsOne/>
      </p:bldGraphic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thesis\Geopolymer concrete\cement-kiln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8" y="836712"/>
            <a:ext cx="7779537" cy="587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630767051"/>
              </p:ext>
            </p:extLst>
          </p:nvPr>
        </p:nvGraphicFramePr>
        <p:xfrm>
          <a:off x="611560" y="1268760"/>
          <a:ext cx="684076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03649" y="54592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44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مقدمه</a:t>
            </a:r>
            <a:endParaRPr lang="fa-IR" sz="44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16" name="Picture 4" descr="http://t3.gstatic.com/images?q=tbn:ANd9GcTHlFxO4ssTC3KoHZ-dT2T3Pv_G97QBexgWQ6zsTZzchRB1h4Lv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6712"/>
            <a:ext cx="22574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64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2" y="1632780"/>
            <a:ext cx="7632848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483768" y="813746"/>
            <a:ext cx="2808312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خمش منفی تراورس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2" y="1632780"/>
            <a:ext cx="7632848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2" y="1632780"/>
            <a:ext cx="7622086" cy="502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cxnSp>
        <p:nvCxnSpPr>
          <p:cNvPr id="17" name="Straight Arrow Connector 16"/>
          <p:cNvCxnSpPr/>
          <p:nvPr/>
        </p:nvCxnSpPr>
        <p:spPr>
          <a:xfrm flipV="1">
            <a:off x="1907704" y="5085184"/>
            <a:ext cx="1584176" cy="720080"/>
          </a:xfrm>
          <a:prstGeom prst="straightConnector1">
            <a:avLst/>
          </a:prstGeom>
          <a:ln w="38100" cmpd="sng">
            <a:solidFill>
              <a:srgbClr val="FFFF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39752" y="551494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30 cm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Left Arrow 20"/>
          <p:cNvSpPr/>
          <p:nvPr/>
        </p:nvSpPr>
        <p:spPr>
          <a:xfrm>
            <a:off x="3491880" y="2157154"/>
            <a:ext cx="1316831" cy="4572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1187624" y="2062589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65 </a:t>
            </a:r>
            <a:r>
              <a:rPr lang="en-US" sz="3600" b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kN</a:t>
            </a:r>
            <a:endParaRPr lang="en-US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3846285" y="4934857"/>
            <a:ext cx="45719" cy="290286"/>
          </a:xfrm>
          <a:custGeom>
            <a:avLst/>
            <a:gdLst>
              <a:gd name="connsiteX0" fmla="*/ 0 w 0"/>
              <a:gd name="connsiteY0" fmla="*/ 0 h 290286"/>
              <a:gd name="connsiteX1" fmla="*/ 0 w 0"/>
              <a:gd name="connsiteY1" fmla="*/ 290286 h 29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90286">
                <a:moveTo>
                  <a:pt x="0" y="0"/>
                </a:moveTo>
                <a:lnTo>
                  <a:pt x="0" y="290286"/>
                </a:lnTo>
              </a:path>
            </a:pathLst>
          </a:cu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>
            <a:endCxn id="26" idx="0"/>
          </p:cNvCxnSpPr>
          <p:nvPr/>
        </p:nvCxnSpPr>
        <p:spPr>
          <a:xfrm>
            <a:off x="3966088" y="5085184"/>
            <a:ext cx="419348" cy="387557"/>
          </a:xfrm>
          <a:prstGeom prst="straightConnector1">
            <a:avLst/>
          </a:prstGeom>
          <a:ln w="254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53388" y="5472741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12 mm</a:t>
            </a:r>
            <a:endParaRPr lang="en-U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14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/>
      <p:bldP spid="21" grpId="0" animBg="1"/>
      <p:bldP spid="22" grpId="0"/>
      <p:bldP spid="23" grpId="0" animBg="1"/>
      <p:bldP spid="2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نتایج آزمایش‌های انجام شده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Horizontal Scroll 19"/>
          <p:cNvSpPr/>
          <p:nvPr/>
        </p:nvSpPr>
        <p:spPr>
          <a:xfrm>
            <a:off x="2231740" y="872668"/>
            <a:ext cx="367240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ارزیابی فنی بتن قلیا فعال سرباره‌ای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8950" y="1871982"/>
            <a:ext cx="7632848" cy="1569660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34290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 حالت بهینه،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با عمل‌آوري در محيط آزمايشگاهي، مقاومت فشاري 7 روزه برابر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MPa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56/8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، مقاومت فشاري 28 روزه برابر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MPa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65/8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 مدول گسيختگي </a:t>
            </a:r>
            <a:r>
              <a:rPr lang="en-US" sz="2400" dirty="0" err="1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MPa</a:t>
            </a:r>
            <a:r>
              <a:rPr lang="fa-IR" sz="2400" dirty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4/96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حاصل شده است که حداقل‌ مقاومت‌هاي لازم براي ساخت تراورس‌هاي راه‌آهن را کاملاً فراهم مي‌‌نمايد. 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4998" y="3731548"/>
            <a:ext cx="7632848" cy="1569660"/>
          </a:xfrm>
          <a:prstGeom prst="rect">
            <a:avLst/>
          </a:prstGeom>
          <a:solidFill>
            <a:schemeClr val="accent2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marL="34290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انجام آزمايش خمش استاتيکي بر روي نمونه‌هاي تراورس بتني ساخته شده در کارخانه‌ي تراورس‌سازي کرج و به دست آوردن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نیروی </a:t>
            </a:r>
            <a:r>
              <a:rPr lang="en-US" sz="2400" dirty="0" err="1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kN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</a:t>
            </a:r>
            <a:r>
              <a:rPr lang="fa-IR" sz="2400" dirty="0" smtClean="0">
                <a:solidFill>
                  <a:srgbClr val="FFFF00"/>
                </a:solidFill>
                <a:latin typeface="+mj-lt"/>
                <a:ea typeface="+mj-ea"/>
                <a:cs typeface="0 Nazanin" pitchFamily="2" charset="-78"/>
              </a:rPr>
              <a:t>65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نشان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داد که بتن قليا فعال سرباره‌اي، حداقل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مورد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نظر نشريه‌ي 301 ايران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را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نيز تأمين کرده است.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41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 animBg="1"/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108281354"/>
              </p:ext>
            </p:extLst>
          </p:nvPr>
        </p:nvGraphicFramePr>
        <p:xfrm>
          <a:off x="641150" y="2086924"/>
          <a:ext cx="6696744" cy="2690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Horizontal Scroll 11"/>
          <p:cNvSpPr/>
          <p:nvPr/>
        </p:nvSpPr>
        <p:spPr>
          <a:xfrm>
            <a:off x="2951820" y="973400"/>
            <a:ext cx="2088232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طرح اختلاط بهینه 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457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7504" y="995244"/>
            <a:ext cx="78123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عمل‌آوري حرارتي باعث افزايش مقاومت فشاري کوتاه مدت و تسريع در رسيدن به مقاومت نهايي بتن قليا فعال سرباره‌اي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مي‌شود. عمل‌آوري در آب به عنوان مناسب‌ترين روش عمل‌آوري براي رسيدن به بيشينه‌ي مقاومت نهايي پيشنهاد مي‌گردد.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7504" y="2708920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شرايط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فعال‌سازي به کمک محلول قليايي نسبت به افزايش آب اضافه حساسيت زيادي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دارد. همواره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در انتخاب نسبت مناسب آب به مواد جامد و مقدار آب اضافه‌ي طرح اختلاط براي بهبود کارايي، بايستي دقت کرد. 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5550" y="4100879"/>
            <a:ext cx="7812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با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توجه به اين‌که از ترکيب محلول هيدروکسيد سديم و سيليکات سديم به عنوان فعال کننده استفاده شده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است،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بنابراين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توصيه مي‌شود که در اين حالت، از فوق روان کننده با پايه‌ي نفتالين، استفاده نشود. 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5589240"/>
            <a:ext cx="7814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Low">
              <a:buClr>
                <a:srgbClr val="FFFF00"/>
              </a:buClr>
              <a:buFont typeface="Wingdings" pitchFamily="2" charset="2"/>
              <a:buChar char="ü"/>
            </a:pP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درصد بهينه‌ي افزودن زئوليت به جاي سرباره، 15 درصد معرفي مي‌گردد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.</a:t>
            </a:r>
            <a:endParaRPr lang="en-US" sz="2400" dirty="0">
              <a:solidFill>
                <a:schemeClr val="bg1"/>
              </a:solidFill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31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4260" y="4083749"/>
            <a:ext cx="7658100" cy="1138773"/>
          </a:xfrm>
          <a:prstGeom prst="rect">
            <a:avLst/>
          </a:prstGeom>
          <a:noFill/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 rtl="1" eaLnBrk="0" hangingPunct="0">
              <a:buFont typeface="Wingdings" pitchFamily="2" charset="2"/>
              <a:buNone/>
            </a:pPr>
            <a:r>
              <a:rPr lang="fa-IR" sz="2400" b="1" u="none" dirty="0">
                <a:solidFill>
                  <a:srgbClr val="FFFF00"/>
                </a:solidFill>
                <a:cs typeface="B Nazanin" pitchFamily="2" charset="-78"/>
              </a:rPr>
              <a:t>نتيجه: </a:t>
            </a:r>
          </a:p>
          <a:p>
            <a:pPr algn="ctr" eaLnBrk="0" hangingPunct="0"/>
            <a:r>
              <a:rPr lang="fa-IR" sz="2200" b="1" dirty="0" smtClean="0">
                <a:solidFill>
                  <a:schemeClr val="bg1"/>
                </a:solidFill>
                <a:cs typeface="B Nazanin" pitchFamily="2" charset="-78"/>
              </a:rPr>
              <a:t>بتن قلیا فعال سرباره‌ای می‌تواند </a:t>
            </a:r>
            <a:r>
              <a:rPr lang="fa-IR" sz="2200" b="1" dirty="0">
                <a:solidFill>
                  <a:schemeClr val="bg1"/>
                </a:solidFill>
                <a:cs typeface="B Nazanin" pitchFamily="2" charset="-78"/>
              </a:rPr>
              <a:t>به عنوان جايگزيني مناسب براي بتن معمولي، </a:t>
            </a:r>
            <a:r>
              <a:rPr lang="fa-IR" sz="2200" b="1" dirty="0" smtClean="0">
                <a:solidFill>
                  <a:schemeClr val="bg1"/>
                </a:solidFill>
                <a:cs typeface="B Nazanin" pitchFamily="2" charset="-78"/>
              </a:rPr>
              <a:t>در </a:t>
            </a:r>
            <a:r>
              <a:rPr lang="fa-IR" sz="2200" b="1" dirty="0">
                <a:solidFill>
                  <a:schemeClr val="bg1"/>
                </a:solidFill>
                <a:cs typeface="B Nazanin" pitchFamily="2" charset="-78"/>
              </a:rPr>
              <a:t>ساخت تراورس‌هاي راه‌آهن </a:t>
            </a:r>
            <a:r>
              <a:rPr lang="fa-IR" sz="2200" b="1" dirty="0" smtClean="0">
                <a:solidFill>
                  <a:schemeClr val="bg1"/>
                </a:solidFill>
                <a:cs typeface="B Nazanin" pitchFamily="2" charset="-78"/>
              </a:rPr>
              <a:t>مطرح شود.</a:t>
            </a:r>
            <a:endParaRPr lang="en-US" sz="2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3915544" y="2952724"/>
            <a:ext cx="304800" cy="60960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4260" y="1795463"/>
            <a:ext cx="7658100" cy="769441"/>
          </a:xfrm>
          <a:prstGeom prst="rect">
            <a:avLst/>
          </a:prstGeom>
          <a:noFill/>
          <a:ln w="28575" algn="ctr">
            <a:solidFill>
              <a:srgbClr val="FFFF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fa-IR" sz="2200" b="1" dirty="0">
                <a:solidFill>
                  <a:schemeClr val="bg1"/>
                </a:solidFill>
                <a:cs typeface="B Nazanin" pitchFamily="2" charset="-78"/>
              </a:rPr>
              <a:t>با توجه به ضوابط آيين‌نامه‌اي مرتبط با توليد تراورس‌هاي بتني و با در نظر گرفتن ويژگي‌هاي توليد، عمل‌آوري و خواص مکانيکي بتن قليا فعال سرباره‌اي</a:t>
            </a:r>
            <a:endParaRPr lang="en-US" sz="2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Horizontal Scroll 22"/>
          <p:cNvSpPr/>
          <p:nvPr/>
        </p:nvSpPr>
        <p:spPr>
          <a:xfrm>
            <a:off x="2574680" y="813746"/>
            <a:ext cx="2736304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2  Titr" pitchFamily="2" charset="-78"/>
              </a:rPr>
              <a:t>نتیجه‌گیری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2  Titr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</p:spTree>
    <p:extLst>
      <p:ext uri="{BB962C8B-B14F-4D97-AF65-F5344CB8AC3E}">
        <p14:creationId xmlns:p14="http://schemas.microsoft.com/office/powerpoint/2010/main" val="135937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7" presetClass="emph" presetSubtype="2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F0F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20" grpId="0" animBg="1"/>
      <p:bldP spid="2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-972616" y="779344"/>
            <a:ext cx="9721080" cy="6538089"/>
            <a:chOff x="457200" y="1295400"/>
            <a:chExt cx="8153400" cy="5334000"/>
          </a:xfrm>
          <a:noFill/>
        </p:grpSpPr>
        <p:sp>
          <p:nvSpPr>
            <p:cNvPr id="13" name="Oval 12"/>
            <p:cNvSpPr/>
            <p:nvPr/>
          </p:nvSpPr>
          <p:spPr>
            <a:xfrm>
              <a:off x="4953000" y="3352447"/>
              <a:ext cx="3657600" cy="23624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IN"/>
            </a:p>
          </p:txBody>
        </p:sp>
        <p:sp>
          <p:nvSpPr>
            <p:cNvPr id="14" name="Oval 13"/>
            <p:cNvSpPr/>
            <p:nvPr/>
          </p:nvSpPr>
          <p:spPr>
            <a:xfrm>
              <a:off x="457200" y="5029028"/>
              <a:ext cx="3657600" cy="16003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IN"/>
            </a:p>
          </p:txBody>
        </p:sp>
        <p:pic>
          <p:nvPicPr>
            <p:cNvPr id="15" name="Picture 2" descr="http://livebinders.files.wordpress.com/2010/10/collaboration_2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1295400"/>
              <a:ext cx="6477000" cy="48577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4"/>
            <p:cNvSpPr txBox="1">
              <a:spLocks noChangeArrowheads="1"/>
            </p:cNvSpPr>
            <p:nvPr/>
          </p:nvSpPr>
          <p:spPr bwMode="auto">
            <a:xfrm>
              <a:off x="1539451" y="5362975"/>
              <a:ext cx="1114854" cy="828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fa-IR" sz="2000" dirty="0">
                  <a:cs typeface="2  Nazanin" pitchFamily="2" charset="-78"/>
                </a:rPr>
                <a:t>قیمت</a:t>
              </a:r>
              <a:r>
                <a:rPr lang="fa-IR" sz="1600" dirty="0" smtClean="0">
                  <a:solidFill>
                    <a:schemeClr val="bg1"/>
                  </a:solidFill>
                </a:rPr>
                <a:t> </a:t>
              </a:r>
              <a:r>
                <a:rPr lang="fa-IR" sz="2000" dirty="0">
                  <a:cs typeface="2  Nazanin" pitchFamily="2" charset="-78"/>
                </a:rPr>
                <a:t>پایین</a:t>
              </a:r>
              <a:endParaRPr lang="en-US" sz="2000" dirty="0">
                <a:cs typeface="2  Nazanin" pitchFamily="2" charset="-78"/>
              </a:endParaRPr>
            </a:p>
            <a:p>
              <a:pPr eaLnBrk="1" hangingPunct="1"/>
              <a:r>
                <a:rPr lang="fa-IR" sz="2000" dirty="0">
                  <a:cs typeface="2  Nazanin" pitchFamily="2" charset="-78"/>
                </a:rPr>
                <a:t>دسترسی</a:t>
              </a:r>
              <a:r>
                <a:rPr lang="fa-IR" sz="1600" dirty="0" smtClean="0">
                  <a:solidFill>
                    <a:schemeClr val="bg1"/>
                  </a:solidFill>
                </a:rPr>
                <a:t> </a:t>
              </a:r>
              <a:r>
                <a:rPr lang="fa-IR" sz="2000" dirty="0">
                  <a:cs typeface="2  Nazanin" pitchFamily="2" charset="-78"/>
                </a:rPr>
                <a:t>آسان</a:t>
              </a:r>
              <a:endParaRPr lang="en-US" sz="2000" dirty="0">
                <a:cs typeface="2  Nazanin" pitchFamily="2" charset="-78"/>
              </a:endParaRPr>
            </a:p>
            <a:p>
              <a:pPr eaLnBrk="1" hangingPunct="1"/>
              <a:r>
                <a:rPr lang="fa-IR" sz="2000" dirty="0">
                  <a:cs typeface="2  Nazanin" pitchFamily="2" charset="-78"/>
                </a:rPr>
                <a:t>خواص</a:t>
              </a:r>
              <a:r>
                <a:rPr lang="fa-IR" sz="1600" dirty="0" smtClean="0">
                  <a:solidFill>
                    <a:schemeClr val="bg1"/>
                  </a:solidFill>
                </a:rPr>
                <a:t> </a:t>
              </a:r>
              <a:r>
                <a:rPr lang="fa-IR" sz="2000" dirty="0">
                  <a:cs typeface="2  Nazanin" pitchFamily="2" charset="-78"/>
                </a:rPr>
                <a:t>مطلوب</a:t>
              </a:r>
              <a:endParaRPr lang="en-IN" sz="2000" dirty="0">
                <a:cs typeface="2  Nazanin" pitchFamily="2" charset="-78"/>
              </a:endParaRPr>
            </a:p>
          </p:txBody>
        </p:sp>
        <p:sp>
          <p:nvSpPr>
            <p:cNvPr id="17" name="TextBox 5"/>
            <p:cNvSpPr txBox="1">
              <a:spLocks noChangeArrowheads="1"/>
            </p:cNvSpPr>
            <p:nvPr/>
          </p:nvSpPr>
          <p:spPr bwMode="auto">
            <a:xfrm>
              <a:off x="5631050" y="3750814"/>
              <a:ext cx="2202549" cy="15818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fa-IR" sz="2400" b="1" dirty="0" smtClean="0">
                  <a:solidFill>
                    <a:srgbClr val="FF0000"/>
                  </a:solidFill>
                  <a:cs typeface="2  Nazanin" pitchFamily="2" charset="-78"/>
                </a:rPr>
                <a:t>بتن قلیا فعال سرباره‌ای</a:t>
              </a:r>
              <a:endParaRPr lang="en-US" sz="2400" b="1" dirty="0">
                <a:solidFill>
                  <a:srgbClr val="FF0000"/>
                </a:solidFill>
                <a:cs typeface="2  Nazanin" pitchFamily="2" charset="-78"/>
              </a:endParaRPr>
            </a:p>
            <a:p>
              <a:pPr algn="ctr" eaLnBrk="1" hangingPunct="1"/>
              <a:r>
                <a:rPr lang="fa-IR" sz="2400" dirty="0" smtClean="0">
                  <a:cs typeface="2  Nazanin" pitchFamily="2" charset="-78"/>
                </a:rPr>
                <a:t>تولید آسان</a:t>
              </a:r>
              <a:endParaRPr lang="en-US" sz="2400" dirty="0">
                <a:cs typeface="2  Nazanin" pitchFamily="2" charset="-78"/>
              </a:endParaRPr>
            </a:p>
            <a:p>
              <a:pPr algn="ctr" eaLnBrk="1" hangingPunct="1"/>
              <a:r>
                <a:rPr lang="fa-IR" sz="2400" dirty="0" smtClean="0">
                  <a:cs typeface="2  Nazanin" pitchFamily="2" charset="-78"/>
                </a:rPr>
                <a:t>مصرف انرژی پایین</a:t>
              </a:r>
              <a:endParaRPr lang="en-US" sz="2400" dirty="0">
                <a:cs typeface="2  Nazanin" pitchFamily="2" charset="-78"/>
              </a:endParaRPr>
            </a:p>
            <a:p>
              <a:pPr algn="ctr" eaLnBrk="1" hangingPunct="1"/>
              <a:r>
                <a:rPr lang="fa-IR" sz="2400" dirty="0" smtClean="0">
                  <a:cs typeface="2  Nazanin" pitchFamily="2" charset="-78"/>
                </a:rPr>
                <a:t>تولید 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CO</a:t>
              </a:r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fa-IR" sz="2400" dirty="0" smtClean="0">
                  <a:cs typeface="2  Nazanin" pitchFamily="2" charset="-78"/>
                </a:rPr>
                <a:t> کم</a:t>
              </a:r>
              <a:endParaRPr lang="en-US" sz="2400" dirty="0">
                <a:cs typeface="2  Nazanin" pitchFamily="2" charset="-78"/>
              </a:endParaRPr>
            </a:p>
            <a:p>
              <a:pPr algn="ctr" eaLnBrk="1" hangingPunct="1"/>
              <a:r>
                <a:rPr lang="fa-IR" sz="2400" dirty="0" smtClean="0">
                  <a:cs typeface="2  Nazanin" pitchFamily="2" charset="-78"/>
                </a:rPr>
                <a:t>مصرف پایین منابع طبیعی</a:t>
              </a:r>
              <a:endParaRPr lang="en-IN" dirty="0"/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2669428" y="5588959"/>
              <a:ext cx="738395" cy="3766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fa-IR" sz="2400" b="1" dirty="0">
                  <a:solidFill>
                    <a:srgbClr val="FF0000"/>
                  </a:solidFill>
                  <a:cs typeface="2  Nazanin" pitchFamily="2" charset="-78"/>
                </a:rPr>
                <a:t>سرباره</a:t>
              </a:r>
              <a:endParaRPr lang="en-IN" sz="2400" b="1" dirty="0">
                <a:solidFill>
                  <a:srgbClr val="FF0000"/>
                </a:solidFill>
                <a:cs typeface="2  Nazanin" pitchFamily="2" charset="-78"/>
              </a:endParaRPr>
            </a:p>
          </p:txBody>
        </p:sp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 rot="20552173">
              <a:off x="4963256" y="1447363"/>
              <a:ext cx="1723431" cy="4268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fa-IR" sz="2800" b="1" dirty="0" smtClean="0">
                  <a:cs typeface="0 Titr Bold" pitchFamily="2" charset="-78"/>
                </a:rPr>
                <a:t>توسعه‌ی پایدار</a:t>
              </a:r>
              <a:endParaRPr lang="en-IN" sz="2800" b="1" dirty="0">
                <a:cs typeface="0 Titr Bold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408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  <p:sp>
        <p:nvSpPr>
          <p:cNvPr id="11" name="Horizontal Scroll 10"/>
          <p:cNvSpPr/>
          <p:nvPr/>
        </p:nvSpPr>
        <p:spPr>
          <a:xfrm>
            <a:off x="3131840" y="813746"/>
            <a:ext cx="1800200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پیشنهادها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008" y="1580594"/>
            <a:ext cx="78843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بررسي پارامترهاي مرتبط با دوام بتن‌هاي قليا فعال سرباره‌اي از قبيل: عمق نفوذ يون کلر، پايداري در برابر سيکل‌هاي ذوب و يخ، عمق کربناسيون و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...</a:t>
            </a: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en-US" sz="20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بررسي علل افزايش و کاهش مقاومت فشاري نمونه­هاي بتن قليا فعال سرباره‌اي حاوي زئوليت به کمک آزمايش‌هايي مانند 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SEM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en-US" sz="20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بررسي تأثير افزودن ساير مواد پوزولاني مانند ميکروسيليس، متاکائولين و خاکستر بادي بر خواص مکانيکي و به ويژه زمان گيرش بتن‌هاي قليا فعال سرباره‌اي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en-US" sz="20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بررسي تأثير پوزولان‌ها و ساير مواد افزودني (افزودني‌هاي شيميايي، الياف‌ها و...) بر پارامترهاي مرتبط با دوام بتن‌هاي قليا فعال سرباره‌اي به ويژه پديده‌ي انقباض در اثر خشک شدن</a:t>
            </a:r>
            <a:r>
              <a:rPr lang="fa-IR" sz="20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fa-IR" sz="20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cs typeface="0 Nazanin" pitchFamily="2" charset="-78"/>
              </a:rPr>
              <a:t>استفاده از ساير محلول‌هاي قليايي فعال کننده از جمله هيدروکسيد پتاسيم و سيليکات </a:t>
            </a:r>
            <a:r>
              <a:rPr lang="fa-IR" sz="2000" dirty="0" smtClean="0">
                <a:solidFill>
                  <a:schemeClr val="bg1"/>
                </a:solidFill>
                <a:cs typeface="0 Nazanin" pitchFamily="2" charset="-78"/>
              </a:rPr>
              <a:t>پتاسيم </a:t>
            </a:r>
            <a:endParaRPr lang="fa-IR" sz="2000" dirty="0">
              <a:solidFill>
                <a:schemeClr val="bg1"/>
              </a:solidFill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en-US" sz="2000" dirty="0">
              <a:solidFill>
                <a:schemeClr val="bg1"/>
              </a:solidFill>
              <a:cs typeface="0 Nazanin" pitchFamily="2" charset="-78"/>
            </a:endParaRPr>
          </a:p>
          <a:p>
            <a:pPr marL="457200" indent="-457200" algn="justLow">
              <a:buClr>
                <a:srgbClr val="FFFF00"/>
              </a:buClr>
              <a:buFont typeface="Wingdings" pitchFamily="2" charset="2"/>
              <a:buChar char="v"/>
            </a:pPr>
            <a:r>
              <a:rPr lang="fa-IR" sz="2000" dirty="0">
                <a:solidFill>
                  <a:schemeClr val="bg1"/>
                </a:solidFill>
                <a:cs typeface="0 Nazanin" pitchFamily="2" charset="-78"/>
              </a:rPr>
              <a:t>بررسي امکان توليد بتن خودمتراکم (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SCC</a:t>
            </a:r>
            <a:r>
              <a:rPr lang="fa-IR" sz="2000" dirty="0">
                <a:solidFill>
                  <a:schemeClr val="bg1"/>
                </a:solidFill>
                <a:cs typeface="0 Nazanin" pitchFamily="2" charset="-78"/>
              </a:rPr>
              <a:t>) بر پايه‌ي ساخت بتن قليا فعال سرباره‌اي.</a:t>
            </a:r>
            <a:endParaRPr lang="en-US" sz="2000" dirty="0">
              <a:solidFill>
                <a:schemeClr val="bg1"/>
              </a:solidFill>
              <a:cs typeface="0 Nazanin" pitchFamily="2" charset="-78"/>
            </a:endParaRPr>
          </a:p>
          <a:p>
            <a:pPr marL="457200" lvl="0" indent="-457200" algn="justLow">
              <a:buClr>
                <a:srgbClr val="FFFF00"/>
              </a:buClr>
              <a:buFont typeface="Wingdings" pitchFamily="2" charset="2"/>
              <a:buChar char="v"/>
            </a:pPr>
            <a:endParaRPr lang="fa-IR" sz="2000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667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132325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جمع‌بندی، نتیجه‌گیری و پیشنهادها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88" y="908720"/>
            <a:ext cx="6806332" cy="5670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00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4885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04" y="0"/>
            <a:ext cx="91224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646107" y="476672"/>
            <a:ext cx="4896544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fa-IR" sz="3600" dirty="0">
              <a:latin typeface="IranNastaliq" pitchFamily="18" charset="0"/>
              <a:ea typeface="+mj-ea"/>
              <a:cs typeface="IranNastaliq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79107" y="692696"/>
            <a:ext cx="54005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3600" dirty="0">
                <a:latin typeface="IranNastaliq" pitchFamily="18" charset="0"/>
                <a:cs typeface="IranNastaliq" pitchFamily="18" charset="0"/>
              </a:rPr>
              <a:t>خدایا</a:t>
            </a:r>
          </a:p>
          <a:p>
            <a:pPr algn="justLow"/>
            <a:r>
              <a:rPr lang="fa-IR" sz="3600" dirty="0">
                <a:latin typeface="IranNastaliq" pitchFamily="18" charset="0"/>
                <a:cs typeface="IranNastaliq" pitchFamily="18" charset="0"/>
              </a:rPr>
              <a:t>این عزت مرا بس که بنده تو باشم و </a:t>
            </a:r>
            <a:r>
              <a:rPr lang="fa-IR" sz="3600" dirty="0" smtClean="0">
                <a:latin typeface="IranNastaliq" pitchFamily="18" charset="0"/>
                <a:cs typeface="IranNastaliq" pitchFamily="18" charset="0"/>
              </a:rPr>
              <a:t>این </a:t>
            </a:r>
            <a:r>
              <a:rPr lang="fa-IR" sz="3600" dirty="0">
                <a:latin typeface="IranNastaliq" pitchFamily="18" charset="0"/>
                <a:cs typeface="IranNastaliq" pitchFamily="18" charset="0"/>
              </a:rPr>
              <a:t>فخر مرا بس که پروردگارم تو باشی</a:t>
            </a:r>
          </a:p>
          <a:p>
            <a:pPr algn="justLow"/>
            <a:r>
              <a:rPr lang="fa-IR" sz="3600" dirty="0">
                <a:latin typeface="IranNastaliq" pitchFamily="18" charset="0"/>
                <a:cs typeface="IranNastaliq" pitchFamily="18" charset="0"/>
              </a:rPr>
              <a:t>تو آن‌چنانی که من دوست </a:t>
            </a:r>
            <a:r>
              <a:rPr lang="fa-IR" sz="3600" dirty="0" smtClean="0">
                <a:latin typeface="IranNastaliq" pitchFamily="18" charset="0"/>
                <a:cs typeface="IranNastaliq" pitchFamily="18" charset="0"/>
              </a:rPr>
              <a:t>دارم </a:t>
            </a:r>
          </a:p>
          <a:p>
            <a:pPr algn="justLow"/>
            <a:r>
              <a:rPr lang="fa-IR" sz="3600" dirty="0" smtClean="0">
                <a:latin typeface="IranNastaliq" pitchFamily="18" charset="0"/>
                <a:cs typeface="IranNastaliq" pitchFamily="18" charset="0"/>
              </a:rPr>
              <a:t>پس </a:t>
            </a:r>
            <a:r>
              <a:rPr lang="fa-IR" sz="3600" dirty="0">
                <a:latin typeface="IranNastaliq" pitchFamily="18" charset="0"/>
                <a:cs typeface="IranNastaliq" pitchFamily="18" charset="0"/>
              </a:rPr>
              <a:t>مرا آن‌چنان بگردان که تو </a:t>
            </a:r>
            <a:r>
              <a:rPr lang="fa-IR" sz="3600" dirty="0" smtClean="0">
                <a:latin typeface="IranNastaliq" pitchFamily="18" charset="0"/>
                <a:cs typeface="IranNastaliq" pitchFamily="18" charset="0"/>
              </a:rPr>
              <a:t>دوست داری.</a:t>
            </a:r>
          </a:p>
          <a:p>
            <a:pPr algn="ctr"/>
            <a:r>
              <a:rPr lang="fa-IR" sz="3600" dirty="0" smtClean="0">
                <a:latin typeface="IranNastaliq" pitchFamily="18" charset="0"/>
                <a:cs typeface="IranNastaliq" pitchFamily="18" charset="0"/>
              </a:rPr>
              <a:t>                                                                                                                      امام علی (ع)</a:t>
            </a:r>
            <a:r>
              <a:rPr lang="en-US" sz="3600" dirty="0" smtClean="0">
                <a:latin typeface="IranNastaliq" pitchFamily="18" charset="0"/>
                <a:cs typeface="IranNastaliq" pitchFamily="18" charset="0"/>
              </a:rPr>
              <a:t>   </a:t>
            </a:r>
            <a:endParaRPr lang="fa-IR" sz="3600" dirty="0"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49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تاریخچه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3648" y="91077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3600" dirty="0">
                <a:latin typeface="IranNastaliq" pitchFamily="18" charset="0"/>
                <a:ea typeface="+mj-ea"/>
                <a:cs typeface="IranNastaliq" pitchFamily="18" charset="0"/>
              </a:rPr>
              <a:t>روش انجام کار، آماده‌سازی نمونه‌ها و انجام آزمایش‌ها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998" y="-11029"/>
            <a:ext cx="9173910" cy="686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5724128" y="1176402"/>
            <a:ext cx="2520280" cy="1068333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6600" dirty="0" smtClean="0">
                <a:solidFill>
                  <a:schemeClr val="bg1"/>
                </a:solidFill>
                <a:latin typeface="IranNastaliq" pitchFamily="18" charset="0"/>
                <a:cs typeface="IranNastaliq" pitchFamily="18" charset="0"/>
              </a:rPr>
              <a:t>سپاس از توجه شما</a:t>
            </a:r>
            <a:endParaRPr lang="fa-IR" sz="6600" dirty="0">
              <a:solidFill>
                <a:schemeClr val="bg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11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thesis\Geopolymer concrete\cement-kiln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8" y="836712"/>
            <a:ext cx="7779537" cy="5878000"/>
          </a:xfrm>
          <a:prstGeom prst="rect">
            <a:avLst/>
          </a:prstGeom>
          <a:noFill/>
          <a:ln>
            <a:solidFill>
              <a:schemeClr val="accent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03649" y="54592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44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مقدمه</a:t>
            </a:r>
            <a:endParaRPr lang="fa-IR" sz="44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0" y="836712"/>
            <a:ext cx="7831538" cy="331963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en-US" sz="2000" dirty="0" smtClean="0">
              <a:solidFill>
                <a:schemeClr val="bg1"/>
              </a:solidFill>
              <a:cs typeface="0 Nazanin" pitchFamily="2" charset="-78"/>
            </a:endParaRPr>
          </a:p>
          <a:p>
            <a:pPr algn="justLow">
              <a:buClr>
                <a:srgbClr val="C00000"/>
              </a:buClr>
              <a:buFont typeface="Wingdings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صنعت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سيمان پس از آلومينيوم و فولاد بيش‌ترين مصرف انرژي را دارا مي‌باشد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>
              <a:buClr>
                <a:srgbClr val="C00000"/>
              </a:buClr>
              <a:buFont typeface="Wingdings" pitchFamily="2" charset="2"/>
              <a:buChar char="v"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حدود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5% انرژي صنعتي مصرفي در جهان مربوط به صنعت سيمان مي‌شود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.</a:t>
            </a:r>
          </a:p>
          <a:p>
            <a:pPr marL="68580" indent="0">
              <a:buClr>
                <a:srgbClr val="C000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algn="justLow">
              <a:buClr>
                <a:srgbClr val="C00000"/>
              </a:buClr>
              <a:buFont typeface="Wingdings" pitchFamily="2" charset="2"/>
              <a:buChar char="v"/>
            </a:pP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بين 6% تا 7% کل 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CO</a:t>
            </a:r>
            <a:r>
              <a:rPr lang="en-US" sz="14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توليدي در جهان مربوط به صنعت سيمان مي‌باشد.</a:t>
            </a: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fa-IR" sz="2000" dirty="0">
              <a:solidFill>
                <a:schemeClr val="tx1"/>
              </a:solidFill>
              <a:cs typeface="0 Nazanin" pitchFamily="2" charset="-78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fa-IR" sz="2000" dirty="0">
              <a:solidFill>
                <a:schemeClr val="tx1"/>
              </a:solidFill>
              <a:cs typeface="0 Nazanin" pitchFamily="2" charset="-78"/>
            </a:endParaRPr>
          </a:p>
          <a:p>
            <a:pPr>
              <a:buFont typeface="Wingdings" pitchFamily="2" charset="2"/>
              <a:buChar char="v"/>
            </a:pPr>
            <a:endParaRPr lang="fa-IR" sz="2000" dirty="0">
              <a:solidFill>
                <a:schemeClr val="tx1"/>
              </a:solidFill>
              <a:cs typeface="0 Nazanin" pitchFamily="2" charset="-78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v"/>
            </a:pPr>
            <a:endParaRPr lang="fa-IR" sz="2000" dirty="0" smtClean="0">
              <a:cs typeface="0 Nazanin" pitchFamily="2" charset="-78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3838940" y="3573016"/>
            <a:ext cx="530016" cy="753152"/>
          </a:xfrm>
          <a:prstGeom prst="downArrow">
            <a:avLst/>
          </a:prstGeom>
          <a:solidFill>
            <a:schemeClr val="accent3">
              <a:alpha val="7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1331640" y="4424536"/>
            <a:ext cx="5544615" cy="1944216"/>
          </a:xfrm>
          <a:prstGeom prst="roundRect">
            <a:avLst/>
          </a:prstGeom>
          <a:solidFill>
            <a:schemeClr val="accent5">
              <a:alpha val="50000"/>
            </a:schemeClr>
          </a:solidFill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1331640" y="4424536"/>
            <a:ext cx="5544615" cy="1944216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marL="342900" indent="-342900" algn="justLow"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توجه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به اثرات مخرب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زيست‌محيطي تولید سیمان </a:t>
            </a:r>
          </a:p>
          <a:p>
            <a:pPr marL="342900" indent="-342900" algn="r">
              <a:buFont typeface="Wingdings" pitchFamily="2" charset="2"/>
              <a:buChar char="ü"/>
            </a:pPr>
            <a:endParaRPr lang="fa-IR" sz="2400" dirty="0" smtClean="0">
              <a:solidFill>
                <a:schemeClr val="bg1"/>
              </a:solidFill>
              <a:cs typeface="0 Nazanin" pitchFamily="2" charset="-78"/>
            </a:endParaRPr>
          </a:p>
          <a:p>
            <a:pPr marL="342900" indent="-342900" algn="justLow"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ارائه‌ی راه‌کارهايي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جهت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کاهش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مصرف سيمان در بتن </a:t>
            </a:r>
            <a:endParaRPr lang="fa-IR" sz="2400" dirty="0" smtClean="0">
              <a:solidFill>
                <a:schemeClr val="bg1"/>
              </a:solidFill>
              <a:cs typeface="0 Nazanin" pitchFamily="2" charset="-78"/>
            </a:endParaRPr>
          </a:p>
          <a:p>
            <a:pPr marL="342900" indent="-342900" algn="r">
              <a:buFont typeface="Wingdings" pitchFamily="2" charset="2"/>
              <a:buChar char="ü"/>
            </a:pPr>
            <a:endParaRPr lang="fa-IR" sz="2400" dirty="0" smtClean="0">
              <a:solidFill>
                <a:schemeClr val="bg1"/>
              </a:solidFill>
              <a:cs typeface="0 Nazanin" pitchFamily="2" charset="-78"/>
            </a:endParaRPr>
          </a:p>
          <a:p>
            <a:pPr marL="342900" indent="-342900" algn="justLow">
              <a:buFont typeface="Wingdings" pitchFamily="2" charset="2"/>
              <a:buChar char="ü"/>
            </a:pP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استفاده </a:t>
            </a:r>
            <a:r>
              <a:rPr lang="fa-IR" sz="2400" dirty="0">
                <a:solidFill>
                  <a:schemeClr val="bg1"/>
                </a:solidFill>
                <a:cs typeface="0 Nazanin" pitchFamily="2" charset="-78"/>
              </a:rPr>
              <a:t>از محصولات </a:t>
            </a:r>
            <a:r>
              <a:rPr lang="fa-IR" sz="2400" dirty="0" smtClean="0">
                <a:solidFill>
                  <a:schemeClr val="bg1"/>
                </a:solidFill>
                <a:cs typeface="0 Nazanin" pitchFamily="2" charset="-78"/>
              </a:rPr>
              <a:t>جايگزين</a:t>
            </a:r>
            <a:endParaRPr lang="fa-IR" sz="2400" dirty="0">
              <a:solidFill>
                <a:schemeClr val="bg1"/>
              </a:solidFill>
              <a:cs typeface="0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5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483768" y="5388084"/>
            <a:ext cx="2808312" cy="887774"/>
          </a:xfrm>
          <a:prstGeom prst="roundRect">
            <a:avLst/>
          </a:prstGeom>
          <a:solidFill>
            <a:srgbClr val="00CC00">
              <a:alpha val="49804"/>
            </a:srgbClr>
          </a:solidFill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1"/>
          <p:cNvSpPr txBox="1">
            <a:spLocks/>
          </p:cNvSpPr>
          <p:nvPr/>
        </p:nvSpPr>
        <p:spPr>
          <a:xfrm>
            <a:off x="8244408" y="6093296"/>
            <a:ext cx="576064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marL="0" algn="ctr" defTabSz="914400" rtl="1" eaLnBrk="1" latinLnBrk="0" hangingPunct="1">
              <a:defRPr sz="1800" b="1" kern="120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a-IR" dirty="0"/>
          </a:p>
        </p:txBody>
      </p:sp>
      <p:sp>
        <p:nvSpPr>
          <p:cNvPr id="9" name="Rounded Rectangle 8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-393" y="901449"/>
            <a:ext cx="7831538" cy="3319639"/>
          </a:xfrm>
          <a:prstGeom prst="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Autofit/>
          </a:bodyPr>
          <a:lstStyle>
            <a:lvl1pPr marL="34290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r" defTabSz="914400" rtl="1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algn="ctr">
              <a:buClr>
                <a:srgbClr val="C00000"/>
              </a:buClr>
              <a:buNone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نسل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سوم مواد سيماني پس از آهک و سيمان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پرتلند</a:t>
            </a:r>
          </a:p>
          <a:p>
            <a:pPr marL="68580" indent="0" algn="ctr">
              <a:buClr>
                <a:srgbClr val="C000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ctr">
              <a:buClr>
                <a:srgbClr val="C00000"/>
              </a:buClr>
              <a:buNone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هر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ماده‌اي که داراي ترکيبات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سيليسیم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 آلومينيوم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باشد،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مي‌تواند قليا فعال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شود.</a:t>
            </a:r>
          </a:p>
          <a:p>
            <a:pPr marL="68580" indent="0" algn="ctr">
              <a:buClr>
                <a:srgbClr val="C000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ctr">
              <a:buClr>
                <a:srgbClr val="C00000"/>
              </a:buClr>
              <a:buNone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خاکستر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بادي، متاکائولين و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سرباره‌ی کوره‌ی بلند</a:t>
            </a:r>
          </a:p>
          <a:p>
            <a:pPr marL="68580" indent="0" algn="ctr">
              <a:buClr>
                <a:srgbClr val="C000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C00000"/>
              </a:buClr>
              <a:buNone/>
            </a:pP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سرباره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به علت داشتن درصد زياد </a:t>
            </a:r>
            <a:r>
              <a:rPr lang="fa-IR" dirty="0">
                <a:solidFill>
                  <a:srgbClr val="FFC000"/>
                </a:solidFill>
                <a:latin typeface="+mj-lt"/>
                <a:ea typeface="+mj-ea"/>
                <a:cs typeface="0 Nazanin" pitchFamily="2" charset="-78"/>
              </a:rPr>
              <a:t>کلسيم (</a:t>
            </a:r>
            <a:r>
              <a:rPr lang="en-US" dirty="0" err="1">
                <a:solidFill>
                  <a:srgbClr val="FFC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CaO</a:t>
            </a:r>
            <a:r>
              <a:rPr lang="fa-IR" dirty="0">
                <a:solidFill>
                  <a:srgbClr val="FFC000"/>
                </a:solidFill>
                <a:latin typeface="+mj-lt"/>
                <a:ea typeface="+mj-ea"/>
                <a:cs typeface="0 Nazanin" pitchFamily="2" charset="-78"/>
              </a:rPr>
              <a:t>)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به تنهايي مي‌تواند به عنوان سيمان استفاده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شود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، مشروط به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اين‌که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به </a:t>
            </a:r>
            <a:r>
              <a:rPr lang="fa-IR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وسيله‌ی 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يک محلول قليايي با 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pH</a:t>
            </a:r>
            <a:r>
              <a:rPr lang="fa-IR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  بالا فعال شود. </a:t>
            </a: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C00000"/>
              </a:buClr>
              <a:buNone/>
            </a:pPr>
            <a:endParaRPr lang="fa-IR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justLow">
              <a:buClr>
                <a:srgbClr val="C00000"/>
              </a:buClr>
              <a:buNone/>
            </a:pPr>
            <a:endParaRPr lang="fa-IR" dirty="0" smtClean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  <a:p>
            <a:pPr marL="68580" indent="0" algn="ctr">
              <a:buClr>
                <a:srgbClr val="C00000"/>
              </a:buClr>
              <a:buNone/>
            </a:pPr>
            <a:r>
              <a:rPr lang="fa-IR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  <a:ea typeface="+mj-ea"/>
                <a:cs typeface="0 Titr Bold" pitchFamily="2" charset="-78"/>
              </a:rPr>
              <a:t>بتن قلیا فعال سرباره‌ای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3650368" y="4548056"/>
            <a:ext cx="530016" cy="753152"/>
          </a:xfrm>
          <a:prstGeom prst="downArrow">
            <a:avLst/>
          </a:prstGeom>
          <a:solidFill>
            <a:schemeClr val="accent3">
              <a:alpha val="7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0" descr="http://4.bp.blogspot.com/_HxCShDoQpWk/Sc0NUjSSHDI/AAAAAAAAAPw/4DYN5TlIxBI/s320/smiling-planet-earth-cartoon-2-thum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312" y="4836368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18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65931569"/>
              </p:ext>
            </p:extLst>
          </p:nvPr>
        </p:nvGraphicFramePr>
        <p:xfrm>
          <a:off x="611560" y="1326184"/>
          <a:ext cx="6768752" cy="469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422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8008912" y="1258880"/>
            <a:ext cx="1135088" cy="47798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مقدمه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001000" y="2016136"/>
            <a:ext cx="1143000" cy="457200"/>
          </a:xfrm>
          <a:prstGeom prst="roundRect">
            <a:avLst/>
          </a:prstGeom>
          <a:solidFill>
            <a:schemeClr val="accent2">
              <a:lumMod val="90000"/>
              <a:lumOff val="10000"/>
            </a:schemeClr>
          </a:solidFill>
          <a:effectLst>
            <a:glow rad="228600">
              <a:schemeClr val="bg1">
                <a:alpha val="40000"/>
              </a:schemeClr>
            </a:glow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معرفی</a:t>
            </a:r>
            <a:endParaRPr lang="en-US" sz="24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001000" y="2724125"/>
            <a:ext cx="1143000" cy="457199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هدف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7994184" y="3450656"/>
            <a:ext cx="1143000" cy="441456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آزمایش‌ها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008912" y="4195936"/>
            <a:ext cx="1143000" cy="45720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نتایج 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7994184" y="4910104"/>
            <a:ext cx="1143000" cy="477980"/>
          </a:xfrm>
          <a:prstGeom prst="round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tIns="91440" rtlCol="0" anchor="ctr"/>
          <a:lstStyle/>
          <a:p>
            <a:pPr algn="ctr"/>
            <a:r>
              <a:rPr lang="fa-IR" sz="2400" dirty="0">
                <a:solidFill>
                  <a:schemeClr val="tx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جمع‌بندی</a:t>
            </a:r>
            <a:endParaRPr lang="en-US" sz="2400" dirty="0">
              <a:solidFill>
                <a:schemeClr val="tx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504" y="1733907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ناخالصي­هاي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موجود در سنگ آهن است که در حالت مذاب به علت </a:t>
            </a:r>
            <a:r>
              <a:rPr lang="fa-IR" sz="2400" dirty="0" smtClean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سبک‌تر </a:t>
            </a:r>
            <a:r>
              <a:rPr lang="fa-IR" sz="2400" dirty="0">
                <a:solidFill>
                  <a:schemeClr val="bg1"/>
                </a:solidFill>
                <a:latin typeface="+mj-lt"/>
                <a:ea typeface="+mj-ea"/>
                <a:cs typeface="0 Nazanin" pitchFamily="2" charset="-78"/>
              </a:rPr>
              <a:t>بودن بر روي آهن قرار مي‌گيرد.</a:t>
            </a:r>
            <a:endParaRPr lang="en-US" sz="2400" dirty="0">
              <a:solidFill>
                <a:schemeClr val="bg1"/>
              </a:solidFill>
              <a:latin typeface="+mj-lt"/>
              <a:ea typeface="+mj-ea"/>
              <a:cs typeface="0 Nazanin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75" y="2852936"/>
            <a:ext cx="6864314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2" name="Horizontal Scroll 11"/>
          <p:cNvSpPr/>
          <p:nvPr/>
        </p:nvSpPr>
        <p:spPr>
          <a:xfrm>
            <a:off x="2915816" y="872668"/>
            <a:ext cx="2232248" cy="684124"/>
          </a:xfrm>
          <a:prstGeom prst="horizontalScroll">
            <a:avLst/>
          </a:prstGeom>
          <a:solidFill>
            <a:schemeClr val="accent2"/>
          </a:solidFill>
          <a:ln>
            <a:solidFill>
              <a:srgbClr val="FFFF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dirty="0" smtClean="0">
                <a:solidFill>
                  <a:schemeClr val="bg1"/>
                </a:solidFill>
                <a:latin typeface="A Nahar" pitchFamily="34" charset="-78"/>
                <a:ea typeface="A Nahar" pitchFamily="34" charset="-78"/>
                <a:cs typeface="A Nahar" pitchFamily="34" charset="-78"/>
              </a:rPr>
              <a:t>سرباره‌ی‌ کوره‌‌ی بلند</a:t>
            </a:r>
            <a:endParaRPr lang="en-US" sz="2800" dirty="0">
              <a:solidFill>
                <a:schemeClr val="bg1"/>
              </a:solidFill>
              <a:latin typeface="A Nahar" pitchFamily="34" charset="-78"/>
              <a:ea typeface="A Nahar" pitchFamily="34" charset="-78"/>
              <a:cs typeface="A Nahar" pitchFamily="34" charset="-78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403649" y="121770"/>
            <a:ext cx="5400598" cy="642934"/>
          </a:xfrm>
          <a:prstGeom prst="rect">
            <a:avLst/>
          </a:prstGeom>
        </p:spPr>
        <p:txBody>
          <a:bodyPr/>
          <a:lstStyle>
            <a:lvl1pPr algn="l" defTabSz="914400" rtl="1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fa-IR" sz="3600" dirty="0" smtClean="0">
                <a:solidFill>
                  <a:schemeClr val="tx1"/>
                </a:solidFill>
                <a:latin typeface="IranNastaliq" pitchFamily="18" charset="0"/>
                <a:cs typeface="IranNastaliq" pitchFamily="18" charset="0"/>
              </a:rPr>
              <a:t> بتن قلیا فعال سرباره‌ای و پیشینه‌ی تاریخی</a:t>
            </a:r>
            <a:endParaRPr lang="fa-IR" sz="3600" dirty="0">
              <a:solidFill>
                <a:schemeClr val="tx1"/>
              </a:solidFill>
              <a:latin typeface="IranNastaliq" pitchFamily="18" charset="0"/>
              <a:cs typeface="IranNastaliq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782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ustom 17">
      <a:dk1>
        <a:sysClr val="windowText" lastClr="000000"/>
      </a:dk1>
      <a:lt1>
        <a:sysClr val="window" lastClr="FFFFFF"/>
      </a:lt1>
      <a:dk2>
        <a:srgbClr val="895D1D"/>
      </a:dk2>
      <a:lt2>
        <a:srgbClr val="000000"/>
      </a:lt2>
      <a:accent1>
        <a:srgbClr val="873624"/>
      </a:accent1>
      <a:accent2>
        <a:srgbClr val="123E3E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10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11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  <a:fontScheme name="Austin">
    <a:maj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Austin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180000"/>
              <a:lumMod val="98000"/>
            </a:schemeClr>
          </a:gs>
          <a:gs pos="40000">
            <a:schemeClr val="phClr">
              <a:tint val="30000"/>
              <a:satMod val="260000"/>
              <a:lumMod val="84000"/>
            </a:schemeClr>
          </a:gs>
          <a:gs pos="100000">
            <a:schemeClr val="phClr">
              <a:tint val="100000"/>
              <a:satMod val="110000"/>
              <a:lumMod val="100000"/>
            </a:schemeClr>
          </a:gs>
        </a:gsLst>
        <a:lin ang="5040000" scaled="1"/>
      </a:gradFill>
      <a:gradFill rotWithShape="1">
        <a:gsLst>
          <a:gs pos="0">
            <a:schemeClr val="phClr"/>
          </a:gs>
          <a:gs pos="100000">
            <a:schemeClr val="phClr">
              <a:shade val="75000"/>
              <a:satMod val="120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222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a:effectStyle>
      <a:effectStyle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phClr">
              <a:shade val="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94000"/>
              <a:satMod val="114000"/>
              <a:lumMod val="96000"/>
            </a:schemeClr>
          </a:gs>
          <a:gs pos="62000">
            <a:schemeClr val="phClr">
              <a:tint val="92000"/>
              <a:shade val="66000"/>
              <a:satMod val="110000"/>
              <a:lumMod val="80000"/>
            </a:schemeClr>
          </a:gs>
          <a:gs pos="100000">
            <a:schemeClr val="phClr">
              <a:tint val="89000"/>
              <a:shade val="62000"/>
              <a:satMod val="110000"/>
              <a:lumMod val="72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tint val="80000"/>
              <a:shade val="58000"/>
            </a:schemeClr>
            <a:schemeClr val="phClr">
              <a:tint val="73000"/>
              <a:shade val="68000"/>
              <a:satMod val="150000"/>
            </a:schemeClr>
          </a:duotone>
        </a:blip>
        <a:tile tx="0" ty="0" sx="100000" sy="100000" flip="none" algn="tl"/>
      </a:blipFill>
    </a:bgFillStyleLst>
  </a:fmtScheme>
</a:themeOverride>
</file>

<file path=ppt/theme/themeOverride12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  <a:fontScheme name="Austin">
    <a:maj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Austin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180000"/>
              <a:lumMod val="98000"/>
            </a:schemeClr>
          </a:gs>
          <a:gs pos="40000">
            <a:schemeClr val="phClr">
              <a:tint val="30000"/>
              <a:satMod val="260000"/>
              <a:lumMod val="84000"/>
            </a:schemeClr>
          </a:gs>
          <a:gs pos="100000">
            <a:schemeClr val="phClr">
              <a:tint val="100000"/>
              <a:satMod val="110000"/>
              <a:lumMod val="100000"/>
            </a:schemeClr>
          </a:gs>
        </a:gsLst>
        <a:lin ang="5040000" scaled="1"/>
      </a:gradFill>
      <a:gradFill rotWithShape="1">
        <a:gsLst>
          <a:gs pos="0">
            <a:schemeClr val="phClr"/>
          </a:gs>
          <a:gs pos="100000">
            <a:schemeClr val="phClr">
              <a:shade val="75000"/>
              <a:satMod val="120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222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a:effectStyle>
      <a:effectStyle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phClr">
              <a:shade val="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94000"/>
              <a:satMod val="114000"/>
              <a:lumMod val="96000"/>
            </a:schemeClr>
          </a:gs>
          <a:gs pos="62000">
            <a:schemeClr val="phClr">
              <a:tint val="92000"/>
              <a:shade val="66000"/>
              <a:satMod val="110000"/>
              <a:lumMod val="80000"/>
            </a:schemeClr>
          </a:gs>
          <a:gs pos="100000">
            <a:schemeClr val="phClr">
              <a:tint val="89000"/>
              <a:shade val="62000"/>
              <a:satMod val="110000"/>
              <a:lumMod val="72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tint val="80000"/>
              <a:shade val="58000"/>
            </a:schemeClr>
            <a:schemeClr val="phClr">
              <a:tint val="73000"/>
              <a:shade val="68000"/>
              <a:satMod val="150000"/>
            </a:schemeClr>
          </a:duotone>
        </a:blip>
        <a:tile tx="0" ty="0" sx="100000" sy="100000" flip="none" algn="tl"/>
      </a:blipFill>
    </a:bgFillStyleLst>
  </a:fmtScheme>
</a:themeOverride>
</file>

<file path=ppt/theme/themeOverride13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  <a:fontScheme name="Austin">
    <a:maj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Austin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180000"/>
              <a:lumMod val="98000"/>
            </a:schemeClr>
          </a:gs>
          <a:gs pos="40000">
            <a:schemeClr val="phClr">
              <a:tint val="30000"/>
              <a:satMod val="260000"/>
              <a:lumMod val="84000"/>
            </a:schemeClr>
          </a:gs>
          <a:gs pos="100000">
            <a:schemeClr val="phClr">
              <a:tint val="100000"/>
              <a:satMod val="110000"/>
              <a:lumMod val="100000"/>
            </a:schemeClr>
          </a:gs>
        </a:gsLst>
        <a:lin ang="5040000" scaled="1"/>
      </a:gradFill>
      <a:gradFill rotWithShape="1">
        <a:gsLst>
          <a:gs pos="0">
            <a:schemeClr val="phClr"/>
          </a:gs>
          <a:gs pos="100000">
            <a:schemeClr val="phClr">
              <a:shade val="75000"/>
              <a:satMod val="120000"/>
              <a:lumMod val="90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22225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a:effectStyle>
      <a:effectStyle>
        <a:effectLst>
          <a:outerShdw blurRad="44450" dist="50800" dir="5400000" sx="96000" rotWithShape="0">
            <a:srgbClr val="000000">
              <a:alpha val="3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 contourW="15875" prstMaterial="metal">
          <a:bevelT w="101600" h="25400" prst="softRound"/>
          <a:contourClr>
            <a:schemeClr val="phClr">
              <a:shade val="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94000"/>
              <a:satMod val="114000"/>
              <a:lumMod val="96000"/>
            </a:schemeClr>
          </a:gs>
          <a:gs pos="62000">
            <a:schemeClr val="phClr">
              <a:tint val="92000"/>
              <a:shade val="66000"/>
              <a:satMod val="110000"/>
              <a:lumMod val="80000"/>
            </a:schemeClr>
          </a:gs>
          <a:gs pos="100000">
            <a:schemeClr val="phClr">
              <a:tint val="89000"/>
              <a:shade val="62000"/>
              <a:satMod val="110000"/>
              <a:lumMod val="72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tint val="80000"/>
              <a:shade val="58000"/>
            </a:schemeClr>
            <a:schemeClr val="phClr">
              <a:tint val="73000"/>
              <a:shade val="68000"/>
              <a:satMod val="150000"/>
            </a:schemeClr>
          </a:duotone>
        </a:blip>
        <a:tile tx="0" ty="0" sx="100000" sy="100000" flip="none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4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5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6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7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8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9.xml><?xml version="1.0" encoding="utf-8"?>
<a:themeOverride xmlns:a="http://schemas.openxmlformats.org/drawingml/2006/main">
  <a:clrScheme name="Custom 17">
    <a:dk1>
      <a:sysClr val="windowText" lastClr="000000"/>
    </a:dk1>
    <a:lt1>
      <a:sysClr val="window" lastClr="FFFFFF"/>
    </a:lt1>
    <a:dk2>
      <a:srgbClr val="895D1D"/>
    </a:dk2>
    <a:lt2>
      <a:srgbClr val="000000"/>
    </a:lt2>
    <a:accent1>
      <a:srgbClr val="873624"/>
    </a:accent1>
    <a:accent2>
      <a:srgbClr val="123E3E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13985</TotalTime>
  <Words>3123</Words>
  <Application>Microsoft Office PowerPoint</Application>
  <PresentationFormat>On-screen Show (4:3)</PresentationFormat>
  <Paragraphs>1052</Paragraphs>
  <Slides>59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59</vt:i4>
      </vt:variant>
    </vt:vector>
  </HeadingPairs>
  <TitlesOfParts>
    <vt:vector size="62" baseType="lpstr">
      <vt:lpstr>Austin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Hamed</dc:creator>
  <cp:lastModifiedBy>Mohammad</cp:lastModifiedBy>
  <cp:revision>1239</cp:revision>
  <dcterms:created xsi:type="dcterms:W3CDTF">2011-03-31T04:16:23Z</dcterms:created>
  <dcterms:modified xsi:type="dcterms:W3CDTF">2014-04-23T10:24:59Z</dcterms:modified>
</cp:coreProperties>
</file>