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0" r:id="rId1"/>
  </p:sldMasterIdLst>
  <p:notesMasterIdLst>
    <p:notesMasterId r:id="rId47"/>
  </p:notesMasterIdLst>
  <p:sldIdLst>
    <p:sldId id="402" r:id="rId2"/>
    <p:sldId id="403" r:id="rId3"/>
    <p:sldId id="404" r:id="rId4"/>
    <p:sldId id="405" r:id="rId5"/>
    <p:sldId id="406" r:id="rId6"/>
    <p:sldId id="337" r:id="rId7"/>
    <p:sldId id="338" r:id="rId8"/>
    <p:sldId id="340" r:id="rId9"/>
    <p:sldId id="341" r:id="rId10"/>
    <p:sldId id="342" r:id="rId11"/>
    <p:sldId id="392" r:id="rId12"/>
    <p:sldId id="394" r:id="rId13"/>
    <p:sldId id="393" r:id="rId14"/>
    <p:sldId id="398" r:id="rId15"/>
    <p:sldId id="343" r:id="rId16"/>
    <p:sldId id="387" r:id="rId17"/>
    <p:sldId id="346" r:id="rId18"/>
    <p:sldId id="358" r:id="rId19"/>
    <p:sldId id="348" r:id="rId20"/>
    <p:sldId id="399" r:id="rId21"/>
    <p:sldId id="350" r:id="rId22"/>
    <p:sldId id="401" r:id="rId23"/>
    <p:sldId id="355" r:id="rId24"/>
    <p:sldId id="359" r:id="rId25"/>
    <p:sldId id="360" r:id="rId26"/>
    <p:sldId id="361" r:id="rId27"/>
    <p:sldId id="362" r:id="rId28"/>
    <p:sldId id="363" r:id="rId29"/>
    <p:sldId id="364" r:id="rId30"/>
    <p:sldId id="365" r:id="rId31"/>
    <p:sldId id="366" r:id="rId32"/>
    <p:sldId id="367" r:id="rId33"/>
    <p:sldId id="368" r:id="rId34"/>
    <p:sldId id="369" r:id="rId35"/>
    <p:sldId id="370" r:id="rId36"/>
    <p:sldId id="397" r:id="rId37"/>
    <p:sldId id="395" r:id="rId38"/>
    <p:sldId id="396" r:id="rId39"/>
    <p:sldId id="377" r:id="rId40"/>
    <p:sldId id="381" r:id="rId41"/>
    <p:sldId id="400" r:id="rId42"/>
    <p:sldId id="373" r:id="rId43"/>
    <p:sldId id="374" r:id="rId44"/>
    <p:sldId id="375" r:id="rId45"/>
    <p:sldId id="376" r:id="rId46"/>
  </p:sldIdLst>
  <p:sldSz cx="9144000" cy="6858000" type="screen4x3"/>
  <p:notesSz cx="6858000" cy="9144000"/>
  <p:defaultTextStyle>
    <a:defPPr>
      <a:defRPr lang="fa-I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9999FF"/>
    <a:srgbClr val="8BD1DB"/>
    <a:srgbClr val="99FF33"/>
    <a:srgbClr val="99FF99"/>
    <a:srgbClr val="78F08C"/>
    <a:srgbClr val="003300"/>
    <a:srgbClr val="85E1B1"/>
    <a:srgbClr val="7B7D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72" autoAdjust="0"/>
    <p:restoredTop sz="94683" autoAdjust="0"/>
  </p:normalViewPr>
  <p:slideViewPr>
    <p:cSldViewPr>
      <p:cViewPr varScale="1">
        <p:scale>
          <a:sx n="65" d="100"/>
          <a:sy n="65" d="100"/>
        </p:scale>
        <p:origin x="-1308" y="-114"/>
      </p:cViewPr>
      <p:guideLst>
        <p:guide orient="horz" pos="2160"/>
        <p:guide pos="2880"/>
      </p:guideLst>
    </p:cSldViewPr>
  </p:slideViewPr>
  <p:outlineViewPr>
    <p:cViewPr>
      <p:scale>
        <a:sx n="33" d="100"/>
        <a:sy n="33" d="100"/>
      </p:scale>
      <p:origin x="0" y="235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file:///C:\Users\amin\Desktop\&#1606;&#1605;&#1608;&#1583;&#1575;&#1585;&#1607;&#1575;.xls"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C:\Users\amin\Desktop\&#1606;&#1605;&#1608;&#1583;&#1575;&#1585;&#1607;&#1575;.xls"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C:\Users\amin\Desktop\&#1606;&#1605;&#1608;&#1583;&#1575;&#1585;&#1607;&#1575;.xls"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file:///C:\Users\amin\Desktop\&#1606;&#1605;&#1608;&#1583;&#1575;&#1585;&#1607;&#1575;.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40.xml.rels><?xml version="1.0" encoding="UTF-8" standalone="yes"?>
<Relationships xmlns="http://schemas.openxmlformats.org/package/2006/relationships"><Relationship Id="rId1" Type="http://schemas.openxmlformats.org/officeDocument/2006/relationships/oleObject" Target="file:///C:\Users\amin\Desktop\&#1606;&#1605;&#1608;&#1583;&#1575;&#1585;&#1607;&#1575;.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Arshad\&#1662;&#1575;&#1610;&#1575;&#1606;%20&#1606;&#1575;&#1605;&#1607;\&#1662;&#1575;&#1610;&#1575;&#1606;%20&#1606;&#1575;&#1605;&#1607;\pic-Qualitek\&#1606;&#1605;&#1608;&#1583;&#1575;&#1585;&#1607;&#157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dirty="0">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23840387139107611"/>
          <c:y val="0.22727325750947799"/>
          <c:w val="0.7550552274715660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Sheet1!$BF$15:$BF$18</c:f>
              <c:numCache>
                <c:formatCode>General</c:formatCode>
                <c:ptCount val="4"/>
                <c:pt idx="0">
                  <c:v>633</c:v>
                </c:pt>
                <c:pt idx="1">
                  <c:v>635</c:v>
                </c:pt>
                <c:pt idx="2">
                  <c:v>633</c:v>
                </c:pt>
                <c:pt idx="3">
                  <c:v>633</c:v>
                </c:pt>
              </c:numCache>
            </c:numRef>
          </c:val>
          <c:smooth val="0"/>
        </c:ser>
        <c:dLbls>
          <c:showLegendKey val="0"/>
          <c:showVal val="0"/>
          <c:showCatName val="0"/>
          <c:showSerName val="0"/>
          <c:showPercent val="0"/>
          <c:showBubbleSize val="0"/>
        </c:dLbls>
        <c:marker val="1"/>
        <c:smooth val="0"/>
        <c:axId val="187808000"/>
        <c:axId val="188494592"/>
      </c:lineChart>
      <c:catAx>
        <c:axId val="187808000"/>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494592"/>
        <c:crosses val="autoZero"/>
        <c:auto val="1"/>
        <c:lblAlgn val="ctr"/>
        <c:lblOffset val="100"/>
        <c:tickLblSkip val="1"/>
        <c:tickMarkSkip val="1"/>
        <c:noMultiLvlLbl val="0"/>
      </c:catAx>
      <c:valAx>
        <c:axId val="188494592"/>
        <c:scaling>
          <c:orientation val="minMax"/>
          <c:max val="700"/>
          <c:min val="55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Slump flow(mm)</a:t>
                </a:r>
              </a:p>
            </c:rich>
          </c:tx>
          <c:layout>
            <c:manualLayout>
              <c:xMode val="edge"/>
              <c:yMode val="edge"/>
              <c:x val="0"/>
              <c:y val="0.1069378827646544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7808000"/>
        <c:crosses val="autoZero"/>
        <c:crossBetween val="between"/>
        <c:majorUnit val="30"/>
        <c:minorUnit val="3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49182548826851863"/>
          <c:y val="3.8417543013514792E-2"/>
        </c:manualLayout>
      </c:layout>
      <c:overlay val="0"/>
      <c:spPr>
        <a:noFill/>
        <a:ln w="25400">
          <a:noFill/>
        </a:ln>
      </c:spPr>
    </c:title>
    <c:autoTitleDeleted val="0"/>
    <c:plotArea>
      <c:layout>
        <c:manualLayout>
          <c:layoutTarget val="inner"/>
          <c:xMode val="edge"/>
          <c:yMode val="edge"/>
          <c:x val="0.15506824146981626"/>
          <c:y val="0.22727325750947799"/>
          <c:w val="0.83831583552055988"/>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Sheet1!$AY$15:$AY$18</c:f>
              <c:numCache>
                <c:formatCode>General</c:formatCode>
                <c:ptCount val="4"/>
                <c:pt idx="0">
                  <c:v>6.22</c:v>
                </c:pt>
                <c:pt idx="1">
                  <c:v>6.71</c:v>
                </c:pt>
                <c:pt idx="2">
                  <c:v>6.81</c:v>
                </c:pt>
                <c:pt idx="3">
                  <c:v>6.95</c:v>
                </c:pt>
              </c:numCache>
            </c:numRef>
          </c:val>
          <c:smooth val="0"/>
        </c:ser>
        <c:dLbls>
          <c:showLegendKey val="0"/>
          <c:showVal val="0"/>
          <c:showCatName val="0"/>
          <c:showSerName val="0"/>
          <c:showPercent val="0"/>
          <c:showBubbleSize val="0"/>
        </c:dLbls>
        <c:marker val="1"/>
        <c:smooth val="0"/>
        <c:axId val="193768064"/>
        <c:axId val="193926272"/>
      </c:lineChart>
      <c:catAx>
        <c:axId val="19376806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07663677456984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3926272"/>
        <c:crosses val="autoZero"/>
        <c:auto val="1"/>
        <c:lblAlgn val="ctr"/>
        <c:lblOffset val="100"/>
        <c:tickLblSkip val="1"/>
        <c:tickMarkSkip val="1"/>
        <c:noMultiLvlLbl val="0"/>
      </c:catAx>
      <c:valAx>
        <c:axId val="193926272"/>
        <c:scaling>
          <c:orientation val="minMax"/>
          <c:max val="10"/>
          <c:min val="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T50 (sec)</a:t>
                </a:r>
              </a:p>
            </c:rich>
          </c:tx>
          <c:layout>
            <c:manualLayout>
              <c:xMode val="edge"/>
              <c:yMode val="edge"/>
              <c:x val="0"/>
              <c:y val="0.28573199183435405"/>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3768064"/>
        <c:crosses val="autoZero"/>
        <c:crossBetween val="between"/>
        <c:majorUnit val="1"/>
        <c:minorUnit val="1"/>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21971478565179353"/>
          <c:y val="0.22727325750947799"/>
          <c:w val="0.77367804024496922"/>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Sheet1!$BQ$15:$BQ$18</c:f>
              <c:numCache>
                <c:formatCode>General</c:formatCode>
                <c:ptCount val="4"/>
                <c:pt idx="0">
                  <c:v>0.8</c:v>
                </c:pt>
                <c:pt idx="1">
                  <c:v>0.74</c:v>
                </c:pt>
                <c:pt idx="2">
                  <c:v>0.74</c:v>
                </c:pt>
                <c:pt idx="3">
                  <c:v>0.76</c:v>
                </c:pt>
              </c:numCache>
            </c:numRef>
          </c:val>
          <c:smooth val="0"/>
        </c:ser>
        <c:dLbls>
          <c:showLegendKey val="0"/>
          <c:showVal val="0"/>
          <c:showCatName val="0"/>
          <c:showSerName val="0"/>
          <c:showPercent val="0"/>
          <c:showBubbleSize val="0"/>
        </c:dLbls>
        <c:marker val="1"/>
        <c:smooth val="0"/>
        <c:axId val="176482944"/>
        <c:axId val="175686784"/>
      </c:lineChart>
      <c:catAx>
        <c:axId val="17648294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298957421988923"/>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686784"/>
        <c:crosses val="autoZero"/>
        <c:auto val="1"/>
        <c:lblAlgn val="ctr"/>
        <c:lblOffset val="100"/>
        <c:tickLblSkip val="1"/>
        <c:tickMarkSkip val="1"/>
        <c:noMultiLvlLbl val="0"/>
      </c:catAx>
      <c:valAx>
        <c:axId val="175686784"/>
        <c:scaling>
          <c:orientation val="minMax"/>
          <c:max val="0.85000000000000009"/>
          <c:min val="0.60000000000000009"/>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L-box</a:t>
                </a:r>
              </a:p>
            </c:rich>
          </c:tx>
          <c:layout>
            <c:manualLayout>
              <c:xMode val="edge"/>
              <c:yMode val="edge"/>
              <c:x val="3.4864391951006123E-4"/>
              <c:y val="0.3437532808398950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482944"/>
        <c:crosses val="autoZero"/>
        <c:crossBetween val="between"/>
        <c:majorUnit val="0.05"/>
        <c:minorUnit val="0.0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235637212"/>
          <c:y val="3.8461832895888018E-2"/>
        </c:manualLayout>
      </c:layout>
      <c:overlay val="0"/>
      <c:spPr>
        <a:noFill/>
        <a:ln w="25400">
          <a:noFill/>
        </a:ln>
      </c:spPr>
    </c:title>
    <c:autoTitleDeleted val="0"/>
    <c:plotArea>
      <c:layout>
        <c:manualLayout>
          <c:layoutTarget val="inner"/>
          <c:xMode val="edge"/>
          <c:yMode val="edge"/>
          <c:x val="0.21862554680664914"/>
          <c:y val="0.22727325750947799"/>
          <c:w val="0.7747769028871389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Sheet1!$BR$15:$BR$18</c:f>
              <c:numCache>
                <c:formatCode>General</c:formatCode>
                <c:ptCount val="4"/>
                <c:pt idx="0">
                  <c:v>0.64</c:v>
                </c:pt>
                <c:pt idx="1">
                  <c:v>0.74</c:v>
                </c:pt>
                <c:pt idx="2">
                  <c:v>0.82</c:v>
                </c:pt>
                <c:pt idx="3">
                  <c:v>0.84</c:v>
                </c:pt>
              </c:numCache>
            </c:numRef>
          </c:val>
          <c:smooth val="0"/>
        </c:ser>
        <c:dLbls>
          <c:showLegendKey val="0"/>
          <c:showVal val="0"/>
          <c:showCatName val="0"/>
          <c:showSerName val="0"/>
          <c:showPercent val="0"/>
          <c:showBubbleSize val="0"/>
        </c:dLbls>
        <c:marker val="1"/>
        <c:smooth val="0"/>
        <c:axId val="175699840"/>
        <c:axId val="176638976"/>
      </c:lineChart>
      <c:catAx>
        <c:axId val="175699840"/>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298957421988923"/>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638976"/>
        <c:crosses val="autoZero"/>
        <c:auto val="1"/>
        <c:lblAlgn val="ctr"/>
        <c:lblOffset val="100"/>
        <c:tickLblSkip val="1"/>
        <c:tickMarkSkip val="1"/>
        <c:noMultiLvlLbl val="0"/>
      </c:catAx>
      <c:valAx>
        <c:axId val="176638976"/>
        <c:scaling>
          <c:orientation val="minMax"/>
          <c:max val="0.85000000000000009"/>
          <c:min val="0.60000000000000009"/>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L-box</a:t>
                </a:r>
              </a:p>
            </c:rich>
          </c:tx>
          <c:layout>
            <c:manualLayout>
              <c:xMode val="edge"/>
              <c:yMode val="edge"/>
              <c:x val="0"/>
              <c:y val="0.3437532808398950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699840"/>
        <c:crosses val="autoZero"/>
        <c:crossBetween val="between"/>
        <c:majorUnit val="0.05"/>
        <c:minorUnit val="0.0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22323665791776029"/>
          <c:y val="0.22727325750947799"/>
          <c:w val="0.77016535433070865"/>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Sheet1!$BS$15:$BS$18</c:f>
              <c:numCache>
                <c:formatCode>General</c:formatCode>
                <c:ptCount val="4"/>
                <c:pt idx="0">
                  <c:v>0.76</c:v>
                </c:pt>
                <c:pt idx="1">
                  <c:v>0.75</c:v>
                </c:pt>
                <c:pt idx="2">
                  <c:v>0.78</c:v>
                </c:pt>
                <c:pt idx="3">
                  <c:v>0.76</c:v>
                </c:pt>
              </c:numCache>
            </c:numRef>
          </c:val>
          <c:smooth val="0"/>
        </c:ser>
        <c:dLbls>
          <c:showLegendKey val="0"/>
          <c:showVal val="0"/>
          <c:showCatName val="0"/>
          <c:showSerName val="0"/>
          <c:showPercent val="0"/>
          <c:showBubbleSize val="0"/>
        </c:dLbls>
        <c:marker val="1"/>
        <c:smooth val="0"/>
        <c:axId val="176675456"/>
        <c:axId val="176678016"/>
      </c:lineChart>
      <c:catAx>
        <c:axId val="17667545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298957421988923"/>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678016"/>
        <c:crosses val="autoZero"/>
        <c:auto val="1"/>
        <c:lblAlgn val="ctr"/>
        <c:lblOffset val="100"/>
        <c:tickLblSkip val="1"/>
        <c:tickMarkSkip val="1"/>
        <c:noMultiLvlLbl val="0"/>
      </c:catAx>
      <c:valAx>
        <c:axId val="176678016"/>
        <c:scaling>
          <c:orientation val="minMax"/>
          <c:max val="0.85000000000000009"/>
          <c:min val="0.60000000000000009"/>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L-box</a:t>
                </a:r>
              </a:p>
            </c:rich>
          </c:tx>
          <c:layout>
            <c:manualLayout>
              <c:xMode val="edge"/>
              <c:yMode val="edge"/>
              <c:x val="0"/>
              <c:y val="0.3411519393409157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675456"/>
        <c:crosses val="autoZero"/>
        <c:crossBetween val="between"/>
        <c:majorUnit val="0.05"/>
        <c:minorUnit val="0.0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21877034120734906"/>
          <c:y val="0.22727325750947799"/>
          <c:w val="0.7746224846894138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Sheet1!$BT$15:$BT$18</c:f>
              <c:numCache>
                <c:formatCode>General</c:formatCode>
                <c:ptCount val="4"/>
                <c:pt idx="0">
                  <c:v>0.77</c:v>
                </c:pt>
                <c:pt idx="1">
                  <c:v>0.73</c:v>
                </c:pt>
                <c:pt idx="2">
                  <c:v>0.74</c:v>
                </c:pt>
                <c:pt idx="3">
                  <c:v>0.8</c:v>
                </c:pt>
              </c:numCache>
            </c:numRef>
          </c:val>
          <c:smooth val="0"/>
        </c:ser>
        <c:dLbls>
          <c:showLegendKey val="0"/>
          <c:showVal val="0"/>
          <c:showCatName val="0"/>
          <c:showSerName val="0"/>
          <c:showPercent val="0"/>
          <c:showBubbleSize val="0"/>
        </c:dLbls>
        <c:marker val="1"/>
        <c:smooth val="0"/>
        <c:axId val="176698112"/>
        <c:axId val="176700416"/>
      </c:lineChart>
      <c:catAx>
        <c:axId val="17669811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298957421988923"/>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700416"/>
        <c:crosses val="autoZero"/>
        <c:auto val="1"/>
        <c:lblAlgn val="ctr"/>
        <c:lblOffset val="100"/>
        <c:tickLblSkip val="1"/>
        <c:tickMarkSkip val="1"/>
        <c:noMultiLvlLbl val="0"/>
      </c:catAx>
      <c:valAx>
        <c:axId val="176700416"/>
        <c:scaling>
          <c:orientation val="minMax"/>
          <c:max val="0.85000000000000009"/>
          <c:min val="0.60000000000000009"/>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L-box</a:t>
                </a:r>
              </a:p>
            </c:rich>
          </c:tx>
          <c:layout>
            <c:manualLayout>
              <c:xMode val="edge"/>
              <c:yMode val="edge"/>
              <c:x val="0"/>
              <c:y val="0.3437532808398950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698112"/>
        <c:crosses val="autoZero"/>
        <c:crossBetween val="between"/>
        <c:majorUnit val="0.05"/>
        <c:minorUnit val="0.0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50972485016331404"/>
          <c:y val="3.8417543013514792E-2"/>
        </c:manualLayout>
      </c:layout>
      <c:overlay val="0"/>
      <c:spPr>
        <a:noFill/>
        <a:ln w="25400">
          <a:noFill/>
        </a:ln>
      </c:spPr>
    </c:title>
    <c:autoTitleDeleted val="0"/>
    <c:plotArea>
      <c:layout>
        <c:manualLayout>
          <c:layoutTarget val="inner"/>
          <c:xMode val="edge"/>
          <c:yMode val="edge"/>
          <c:x val="0.21877034120734906"/>
          <c:y val="0.22727325750947799"/>
          <c:w val="0.7746224846894138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Sheet1!$BU$15:$BU$18</c:f>
              <c:numCache>
                <c:formatCode>General</c:formatCode>
                <c:ptCount val="4"/>
                <c:pt idx="0">
                  <c:v>0.8</c:v>
                </c:pt>
                <c:pt idx="1">
                  <c:v>0.75</c:v>
                </c:pt>
                <c:pt idx="2">
                  <c:v>0.75</c:v>
                </c:pt>
                <c:pt idx="3">
                  <c:v>0.74</c:v>
                </c:pt>
              </c:numCache>
            </c:numRef>
          </c:val>
          <c:smooth val="0"/>
        </c:ser>
        <c:dLbls>
          <c:showLegendKey val="0"/>
          <c:showVal val="0"/>
          <c:showCatName val="0"/>
          <c:showSerName val="0"/>
          <c:showPercent val="0"/>
          <c:showBubbleSize val="0"/>
        </c:dLbls>
        <c:marker val="1"/>
        <c:smooth val="0"/>
        <c:axId val="176740992"/>
        <c:axId val="176747648"/>
      </c:lineChart>
      <c:catAx>
        <c:axId val="17674099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298957421988923"/>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747648"/>
        <c:crosses val="autoZero"/>
        <c:auto val="1"/>
        <c:lblAlgn val="ctr"/>
        <c:lblOffset val="100"/>
        <c:tickLblSkip val="1"/>
        <c:tickMarkSkip val="1"/>
        <c:noMultiLvlLbl val="0"/>
      </c:catAx>
      <c:valAx>
        <c:axId val="176747648"/>
        <c:scaling>
          <c:orientation val="minMax"/>
          <c:max val="0.85000000000000009"/>
          <c:min val="0.60000000000000009"/>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L-box</a:t>
                </a:r>
              </a:p>
            </c:rich>
          </c:tx>
          <c:layout>
            <c:manualLayout>
              <c:xMode val="edge"/>
              <c:yMode val="edge"/>
              <c:x val="0"/>
              <c:y val="0.3437532808398950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740992"/>
        <c:crosses val="autoZero"/>
        <c:crossBetween val="between"/>
        <c:majorUnit val="0.05"/>
        <c:minorUnit val="0.0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18963648293963253"/>
          <c:y val="0.22727325750947799"/>
          <c:w val="0.80124103237095368"/>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Sheet1!$CB$15:$CB$18</c:f>
              <c:numCache>
                <c:formatCode>General</c:formatCode>
                <c:ptCount val="4"/>
                <c:pt idx="0">
                  <c:v>17.32</c:v>
                </c:pt>
                <c:pt idx="1">
                  <c:v>18.45</c:v>
                </c:pt>
                <c:pt idx="2">
                  <c:v>15.35</c:v>
                </c:pt>
                <c:pt idx="3">
                  <c:v>19.649999999999999</c:v>
                </c:pt>
              </c:numCache>
            </c:numRef>
          </c:val>
          <c:smooth val="0"/>
        </c:ser>
        <c:dLbls>
          <c:showLegendKey val="0"/>
          <c:showVal val="0"/>
          <c:showCatName val="0"/>
          <c:showSerName val="0"/>
          <c:showPercent val="0"/>
          <c:showBubbleSize val="0"/>
        </c:dLbls>
        <c:marker val="1"/>
        <c:smooth val="0"/>
        <c:axId val="177043712"/>
        <c:axId val="177050368"/>
      </c:lineChart>
      <c:catAx>
        <c:axId val="17704371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050368"/>
        <c:crosses val="autoZero"/>
        <c:auto val="1"/>
        <c:lblAlgn val="ctr"/>
        <c:lblOffset val="100"/>
        <c:tickLblSkip val="1"/>
        <c:tickMarkSkip val="1"/>
        <c:noMultiLvlLbl val="0"/>
      </c:catAx>
      <c:valAx>
        <c:axId val="177050368"/>
        <c:scaling>
          <c:orientation val="minMax"/>
          <c:max val="24"/>
          <c:min val="14"/>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V-funnel (sec)</a:t>
                </a:r>
              </a:p>
            </c:rich>
          </c:tx>
          <c:layout>
            <c:manualLayout>
              <c:xMode val="edge"/>
              <c:yMode val="edge"/>
              <c:x val="0"/>
              <c:y val="0.212920676582093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043712"/>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235637212"/>
          <c:y val="3.8461832895888018E-2"/>
        </c:manualLayout>
      </c:layout>
      <c:overlay val="0"/>
      <c:spPr>
        <a:noFill/>
        <a:ln w="25400">
          <a:noFill/>
        </a:ln>
      </c:spPr>
    </c:title>
    <c:autoTitleDeleted val="0"/>
    <c:plotArea>
      <c:layout>
        <c:manualLayout>
          <c:layoutTarget val="inner"/>
          <c:xMode val="edge"/>
          <c:yMode val="edge"/>
          <c:x val="0.18660629921259841"/>
          <c:y val="0.22727325750947799"/>
          <c:w val="0.80679658792650921"/>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Sheet1!$CC$15:$CC$18</c:f>
              <c:numCache>
                <c:formatCode>General</c:formatCode>
                <c:ptCount val="4"/>
                <c:pt idx="0">
                  <c:v>23.3</c:v>
                </c:pt>
                <c:pt idx="1">
                  <c:v>18.66</c:v>
                </c:pt>
                <c:pt idx="2">
                  <c:v>14.8</c:v>
                </c:pt>
                <c:pt idx="3">
                  <c:v>14.01</c:v>
                </c:pt>
              </c:numCache>
            </c:numRef>
          </c:val>
          <c:smooth val="0"/>
        </c:ser>
        <c:dLbls>
          <c:showLegendKey val="0"/>
          <c:showVal val="0"/>
          <c:showCatName val="0"/>
          <c:showSerName val="0"/>
          <c:showPercent val="0"/>
          <c:showBubbleSize val="0"/>
        </c:dLbls>
        <c:marker val="1"/>
        <c:smooth val="0"/>
        <c:axId val="177070464"/>
        <c:axId val="177072768"/>
      </c:lineChart>
      <c:catAx>
        <c:axId val="17707046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072768"/>
        <c:crosses val="autoZero"/>
        <c:auto val="1"/>
        <c:lblAlgn val="ctr"/>
        <c:lblOffset val="100"/>
        <c:tickLblSkip val="1"/>
        <c:tickMarkSkip val="1"/>
        <c:noMultiLvlLbl val="0"/>
      </c:catAx>
      <c:valAx>
        <c:axId val="177072768"/>
        <c:scaling>
          <c:orientation val="minMax"/>
          <c:max val="24"/>
          <c:min val="14"/>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V-funnel (sec)</a:t>
                </a:r>
              </a:p>
            </c:rich>
          </c:tx>
          <c:layout>
            <c:manualLayout>
              <c:xMode val="edge"/>
              <c:yMode val="edge"/>
              <c:x val="0"/>
              <c:y val="0.2175546806649168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070464"/>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18769553805774278"/>
          <c:y val="0.22727325750947799"/>
          <c:w val="0.8056981627296586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Sheet1!$CD$15:$CD$18</c:f>
              <c:numCache>
                <c:formatCode>General</c:formatCode>
                <c:ptCount val="4"/>
                <c:pt idx="0">
                  <c:v>16.45</c:v>
                </c:pt>
                <c:pt idx="1">
                  <c:v>15.07</c:v>
                </c:pt>
                <c:pt idx="2">
                  <c:v>17.809999999999999</c:v>
                </c:pt>
                <c:pt idx="3">
                  <c:v>21.44</c:v>
                </c:pt>
              </c:numCache>
            </c:numRef>
          </c:val>
          <c:smooth val="0"/>
        </c:ser>
        <c:dLbls>
          <c:showLegendKey val="0"/>
          <c:showVal val="0"/>
          <c:showCatName val="0"/>
          <c:showSerName val="0"/>
          <c:showPercent val="0"/>
          <c:showBubbleSize val="0"/>
        </c:dLbls>
        <c:marker val="1"/>
        <c:smooth val="0"/>
        <c:axId val="177428736"/>
        <c:axId val="177439488"/>
      </c:lineChart>
      <c:catAx>
        <c:axId val="17742873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439488"/>
        <c:crosses val="autoZero"/>
        <c:auto val="1"/>
        <c:lblAlgn val="ctr"/>
        <c:lblOffset val="100"/>
        <c:tickLblSkip val="1"/>
        <c:tickMarkSkip val="1"/>
        <c:noMultiLvlLbl val="0"/>
      </c:catAx>
      <c:valAx>
        <c:axId val="177439488"/>
        <c:scaling>
          <c:orientation val="minMax"/>
          <c:max val="24"/>
          <c:min val="14"/>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V-funnel (sec)</a:t>
                </a:r>
              </a:p>
            </c:rich>
          </c:tx>
          <c:layout>
            <c:manualLayout>
              <c:xMode val="edge"/>
              <c:yMode val="edge"/>
              <c:x val="0"/>
              <c:y val="0.212920676582093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428736"/>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18769553805774278"/>
          <c:y val="0.22727325750947799"/>
          <c:w val="0.8056981627296586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Sheet1!$CE$15:$CE$18</c:f>
              <c:numCache>
                <c:formatCode>General</c:formatCode>
                <c:ptCount val="4"/>
                <c:pt idx="0">
                  <c:v>19.62</c:v>
                </c:pt>
                <c:pt idx="1">
                  <c:v>18.489999999999998</c:v>
                </c:pt>
                <c:pt idx="2">
                  <c:v>17.22</c:v>
                </c:pt>
                <c:pt idx="3">
                  <c:v>15.15</c:v>
                </c:pt>
              </c:numCache>
            </c:numRef>
          </c:val>
          <c:smooth val="0"/>
        </c:ser>
        <c:dLbls>
          <c:showLegendKey val="0"/>
          <c:showVal val="0"/>
          <c:showCatName val="0"/>
          <c:showSerName val="0"/>
          <c:showPercent val="0"/>
          <c:showBubbleSize val="0"/>
        </c:dLbls>
        <c:marker val="1"/>
        <c:smooth val="0"/>
        <c:axId val="184885632"/>
        <c:axId val="184887936"/>
      </c:lineChart>
      <c:catAx>
        <c:axId val="18488563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887936"/>
        <c:crosses val="autoZero"/>
        <c:auto val="1"/>
        <c:lblAlgn val="ctr"/>
        <c:lblOffset val="100"/>
        <c:tickLblSkip val="1"/>
        <c:tickMarkSkip val="1"/>
        <c:noMultiLvlLbl val="0"/>
      </c:catAx>
      <c:valAx>
        <c:axId val="184887936"/>
        <c:scaling>
          <c:orientation val="minMax"/>
          <c:max val="24"/>
          <c:min val="14"/>
        </c:scaling>
        <c:delete val="0"/>
        <c:axPos val="l"/>
        <c:majorGridlines>
          <c:spPr>
            <a:ln w="3175">
              <a:solidFill>
                <a:srgbClr val="000000"/>
              </a:solidFill>
              <a:prstDash val="sysDash"/>
            </a:ln>
          </c:spPr>
        </c:majorGridlines>
        <c:title>
          <c:tx>
            <c:rich>
              <a:bodyPr/>
              <a:lstStyle/>
              <a:p>
                <a:pPr>
                  <a:defRPr sz="800" b="1" i="0" u="none" strike="noStrike" baseline="0">
                    <a:solidFill>
                      <a:srgbClr val="000000"/>
                    </a:solidFill>
                    <a:latin typeface="Times New Roman"/>
                    <a:ea typeface="Times New Roman"/>
                    <a:cs typeface="Times New Roman"/>
                  </a:defRPr>
                </a:pPr>
                <a:r>
                  <a:rPr lang="en-US" sz="1100" dirty="0"/>
                  <a:t>V-funnel</a:t>
                </a:r>
                <a:r>
                  <a:rPr lang="en-US" sz="1000" dirty="0"/>
                  <a:t> (sec)</a:t>
                </a:r>
              </a:p>
            </c:rich>
          </c:tx>
          <c:layout>
            <c:manualLayout>
              <c:xMode val="edge"/>
              <c:yMode val="edge"/>
              <c:x val="0"/>
              <c:y val="0.1897769028871391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885632"/>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235637212"/>
          <c:y val="3.8461832895888018E-2"/>
        </c:manualLayout>
      </c:layout>
      <c:overlay val="0"/>
      <c:spPr>
        <a:noFill/>
        <a:ln w="25400">
          <a:noFill/>
        </a:ln>
      </c:spPr>
    </c:title>
    <c:autoTitleDeleted val="0"/>
    <c:plotArea>
      <c:layout>
        <c:manualLayout>
          <c:layoutTarget val="inner"/>
          <c:xMode val="edge"/>
          <c:yMode val="edge"/>
          <c:x val="0.23840387139107611"/>
          <c:y val="0.22727325750947799"/>
          <c:w val="0.7550552274715660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Sheet1!$BG$15:$BG$18</c:f>
              <c:numCache>
                <c:formatCode>General</c:formatCode>
                <c:ptCount val="4"/>
                <c:pt idx="0">
                  <c:v>555</c:v>
                </c:pt>
                <c:pt idx="1">
                  <c:v>618</c:v>
                </c:pt>
                <c:pt idx="2">
                  <c:v>665</c:v>
                </c:pt>
                <c:pt idx="3">
                  <c:v>695</c:v>
                </c:pt>
              </c:numCache>
            </c:numRef>
          </c:val>
          <c:smooth val="0"/>
        </c:ser>
        <c:dLbls>
          <c:showLegendKey val="0"/>
          <c:showVal val="0"/>
          <c:showCatName val="0"/>
          <c:showSerName val="0"/>
          <c:showPercent val="0"/>
          <c:showBubbleSize val="0"/>
        </c:dLbls>
        <c:marker val="1"/>
        <c:smooth val="0"/>
        <c:axId val="188535168"/>
        <c:axId val="188537472"/>
      </c:lineChart>
      <c:catAx>
        <c:axId val="18853516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537472"/>
        <c:crosses val="autoZero"/>
        <c:auto val="1"/>
        <c:lblAlgn val="ctr"/>
        <c:lblOffset val="100"/>
        <c:tickLblSkip val="1"/>
        <c:tickMarkSkip val="1"/>
        <c:noMultiLvlLbl val="0"/>
      </c:catAx>
      <c:valAx>
        <c:axId val="188537472"/>
        <c:scaling>
          <c:orientation val="minMax"/>
          <c:max val="700"/>
          <c:min val="55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Slump flow(mm)</a:t>
                </a:r>
              </a:p>
            </c:rich>
          </c:tx>
          <c:layout>
            <c:manualLayout>
              <c:xMode val="edge"/>
              <c:yMode val="edge"/>
              <c:x val="0"/>
              <c:y val="0.12838874307378245"/>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535168"/>
        <c:crosses val="autoZero"/>
        <c:crossBetween val="between"/>
        <c:majorUnit val="30"/>
        <c:minorUnit val="3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48580277581049225"/>
          <c:y val="3.8439560900426731E-2"/>
        </c:manualLayout>
      </c:layout>
      <c:overlay val="0"/>
      <c:spPr>
        <a:noFill/>
        <a:ln w="25400">
          <a:noFill/>
        </a:ln>
      </c:spPr>
    </c:title>
    <c:autoTitleDeleted val="0"/>
    <c:plotArea>
      <c:layout>
        <c:manualLayout>
          <c:layoutTarget val="inner"/>
          <c:xMode val="edge"/>
          <c:yMode val="edge"/>
          <c:x val="0.18769553805774278"/>
          <c:y val="0.22727325750947799"/>
          <c:w val="0.8056981627296586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Sheet1!$CF$15:$CF$18</c:f>
              <c:numCache>
                <c:formatCode>General</c:formatCode>
                <c:ptCount val="4"/>
                <c:pt idx="0">
                  <c:v>17.260000000000002</c:v>
                </c:pt>
                <c:pt idx="1">
                  <c:v>17.07</c:v>
                </c:pt>
                <c:pt idx="2">
                  <c:v>18.940000000000001</c:v>
                </c:pt>
                <c:pt idx="3">
                  <c:v>17.5</c:v>
                </c:pt>
              </c:numCache>
            </c:numRef>
          </c:val>
          <c:smooth val="0"/>
        </c:ser>
        <c:dLbls>
          <c:showLegendKey val="0"/>
          <c:showVal val="0"/>
          <c:showCatName val="0"/>
          <c:showSerName val="0"/>
          <c:showPercent val="0"/>
          <c:showBubbleSize val="0"/>
        </c:dLbls>
        <c:marker val="1"/>
        <c:smooth val="0"/>
        <c:axId val="184903936"/>
        <c:axId val="184926976"/>
      </c:lineChart>
      <c:catAx>
        <c:axId val="18490393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926976"/>
        <c:crosses val="autoZero"/>
        <c:auto val="1"/>
        <c:lblAlgn val="ctr"/>
        <c:lblOffset val="100"/>
        <c:tickLblSkip val="1"/>
        <c:tickMarkSkip val="1"/>
        <c:noMultiLvlLbl val="0"/>
      </c:catAx>
      <c:valAx>
        <c:axId val="184926976"/>
        <c:scaling>
          <c:orientation val="minMax"/>
          <c:max val="24"/>
          <c:min val="14"/>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V-funnel (sec)</a:t>
                </a:r>
              </a:p>
            </c:rich>
          </c:tx>
          <c:layout>
            <c:manualLayout>
              <c:xMode val="edge"/>
              <c:yMode val="edge"/>
              <c:x val="0"/>
              <c:y val="0.1897769028871391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903936"/>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25695968332"/>
          <c:y val="3.8461832895888018E-2"/>
        </c:manualLayout>
      </c:layout>
      <c:overlay val="0"/>
      <c:spPr>
        <a:noFill/>
        <a:ln w="25400">
          <a:noFill/>
        </a:ln>
      </c:spPr>
    </c:title>
    <c:autoTitleDeleted val="0"/>
    <c:plotArea>
      <c:layout>
        <c:manualLayout>
          <c:layoutTarget val="inner"/>
          <c:xMode val="edge"/>
          <c:yMode val="edge"/>
          <c:x val="0.2492432195975503"/>
          <c:y val="0.22727325750947799"/>
          <c:w val="0.74845144356955384"/>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Sheet1!$C$15:$C$18</c:f>
              <c:numCache>
                <c:formatCode>0.0</c:formatCode>
                <c:ptCount val="4"/>
                <c:pt idx="0">
                  <c:v>42.874591973376624</c:v>
                </c:pt>
                <c:pt idx="1">
                  <c:v>39.093090059622874</c:v>
                </c:pt>
                <c:pt idx="2">
                  <c:v>41.058208896991324</c:v>
                </c:pt>
                <c:pt idx="3">
                  <c:v>39.705438805661025</c:v>
                </c:pt>
              </c:numCache>
            </c:numRef>
          </c:val>
          <c:smooth val="0"/>
        </c:ser>
        <c:dLbls>
          <c:showLegendKey val="0"/>
          <c:showVal val="0"/>
          <c:showCatName val="0"/>
          <c:showSerName val="0"/>
          <c:showPercent val="0"/>
          <c:showBubbleSize val="0"/>
        </c:dLbls>
        <c:marker val="1"/>
        <c:smooth val="0"/>
        <c:axId val="175707648"/>
        <c:axId val="175726592"/>
      </c:lineChart>
      <c:catAx>
        <c:axId val="17570764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71412589812"/>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726592"/>
        <c:crosses val="autoZero"/>
        <c:auto val="1"/>
        <c:lblAlgn val="ctr"/>
        <c:lblOffset val="100"/>
        <c:tickLblSkip val="1"/>
        <c:tickMarkSkip val="1"/>
        <c:noMultiLvlLbl val="0"/>
      </c:catAx>
      <c:valAx>
        <c:axId val="175726592"/>
        <c:scaling>
          <c:orientation val="minMax"/>
          <c:max val="45"/>
          <c:min val="3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a:t>Compressive strength (</a:t>
                </a:r>
                <a:r>
                  <a:rPr lang="en-US" sz="1100" b="1" dirty="0" err="1"/>
                  <a:t>MPa</a:t>
                </a:r>
                <a:r>
                  <a:rPr lang="en-US" sz="1100" b="1" dirty="0"/>
                  <a:t>)</a:t>
                </a:r>
              </a:p>
            </c:rich>
          </c:tx>
          <c:layout>
            <c:manualLayout>
              <c:xMode val="edge"/>
              <c:yMode val="edge"/>
              <c:x val="0"/>
              <c:y val="9.8046174654266738E-2"/>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707648"/>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16272965878"/>
          <c:y val="3.8461832895888018E-2"/>
        </c:manualLayout>
      </c:layout>
      <c:overlay val="0"/>
      <c:spPr>
        <a:noFill/>
        <a:ln w="25400">
          <a:noFill/>
        </a:ln>
      </c:spPr>
    </c:title>
    <c:autoTitleDeleted val="0"/>
    <c:plotArea>
      <c:layout>
        <c:manualLayout>
          <c:layoutTarget val="inner"/>
          <c:xMode val="edge"/>
          <c:yMode val="edge"/>
          <c:x val="0.25117454068241468"/>
          <c:y val="0.22727325750947799"/>
          <c:w val="0.74398512685914253"/>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Sheet1!$D$15:$D$18</c:f>
              <c:numCache>
                <c:formatCode>0.0</c:formatCode>
                <c:ptCount val="4"/>
                <c:pt idx="0">
                  <c:v>40.022111724970344</c:v>
                </c:pt>
                <c:pt idx="1">
                  <c:v>40.10975414894483</c:v>
                </c:pt>
                <c:pt idx="2">
                  <c:v>40.630297285265222</c:v>
                </c:pt>
                <c:pt idx="3">
                  <c:v>41.893823627331606</c:v>
                </c:pt>
              </c:numCache>
            </c:numRef>
          </c:val>
          <c:smooth val="0"/>
        </c:ser>
        <c:dLbls>
          <c:showLegendKey val="0"/>
          <c:showVal val="0"/>
          <c:showCatName val="0"/>
          <c:showSerName val="0"/>
          <c:showPercent val="0"/>
          <c:showBubbleSize val="0"/>
        </c:dLbls>
        <c:marker val="1"/>
        <c:smooth val="0"/>
        <c:axId val="175742336"/>
        <c:axId val="175748992"/>
      </c:lineChart>
      <c:catAx>
        <c:axId val="17574233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71412589812"/>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748992"/>
        <c:crosses val="autoZero"/>
        <c:auto val="1"/>
        <c:lblAlgn val="ctr"/>
        <c:lblOffset val="100"/>
        <c:tickLblSkip val="1"/>
        <c:tickMarkSkip val="1"/>
        <c:noMultiLvlLbl val="0"/>
      </c:catAx>
      <c:valAx>
        <c:axId val="175748992"/>
        <c:scaling>
          <c:orientation val="minMax"/>
          <c:max val="45"/>
          <c:min val="3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a:t>Compressive strength (</a:t>
                </a:r>
                <a:r>
                  <a:rPr lang="en-US" sz="1100" b="1" dirty="0" err="1"/>
                  <a:t>MPa</a:t>
                </a:r>
                <a:r>
                  <a:rPr lang="en-US" sz="1100" b="1" dirty="0"/>
                  <a:t>)</a:t>
                </a:r>
              </a:p>
            </c:rich>
          </c:tx>
          <c:layout>
            <c:manualLayout>
              <c:xMode val="edge"/>
              <c:yMode val="edge"/>
              <c:x val="9.0732294014833989E-5"/>
              <c:y val="0.10111819411388491"/>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742336"/>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650669076201541"/>
          <c:y val="3.8461832895888018E-2"/>
        </c:manualLayout>
      </c:layout>
      <c:overlay val="0"/>
      <c:spPr>
        <a:noFill/>
        <a:ln w="25400">
          <a:noFill/>
        </a:ln>
      </c:spPr>
    </c:title>
    <c:autoTitleDeleted val="0"/>
    <c:plotArea>
      <c:layout>
        <c:manualLayout>
          <c:layoutTarget val="inner"/>
          <c:xMode val="edge"/>
          <c:yMode val="edge"/>
          <c:x val="0.25146850393700787"/>
          <c:y val="0.22727325750947799"/>
          <c:w val="0.74363735783027107"/>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Sheet1!$E$15:$E$18</c:f>
              <c:numCache>
                <c:formatCode>0.0</c:formatCode>
                <c:ptCount val="4"/>
                <c:pt idx="0">
                  <c:v>41.758991336786842</c:v>
                </c:pt>
                <c:pt idx="1">
                  <c:v>38.658945179175028</c:v>
                </c:pt>
                <c:pt idx="2">
                  <c:v>39.966857311446759</c:v>
                </c:pt>
                <c:pt idx="3">
                  <c:v>42.310679494248369</c:v>
                </c:pt>
              </c:numCache>
            </c:numRef>
          </c:val>
          <c:smooth val="0"/>
        </c:ser>
        <c:dLbls>
          <c:showLegendKey val="0"/>
          <c:showVal val="0"/>
          <c:showCatName val="0"/>
          <c:showSerName val="0"/>
          <c:showPercent val="0"/>
          <c:showBubbleSize val="0"/>
        </c:dLbls>
        <c:marker val="1"/>
        <c:smooth val="0"/>
        <c:axId val="175519232"/>
        <c:axId val="175521792"/>
      </c:lineChart>
      <c:catAx>
        <c:axId val="17551923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358908824921469"/>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521792"/>
        <c:crosses val="autoZero"/>
        <c:auto val="1"/>
        <c:lblAlgn val="ctr"/>
        <c:lblOffset val="100"/>
        <c:tickLblSkip val="1"/>
        <c:tickMarkSkip val="1"/>
        <c:noMultiLvlLbl val="0"/>
      </c:catAx>
      <c:valAx>
        <c:axId val="175521792"/>
        <c:scaling>
          <c:orientation val="minMax"/>
          <c:max val="45"/>
          <c:min val="3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a:t>Compressive strength (MPa)</a:t>
                </a:r>
              </a:p>
            </c:rich>
          </c:tx>
          <c:layout>
            <c:manualLayout>
              <c:xMode val="edge"/>
              <c:yMode val="edge"/>
              <c:x val="0"/>
              <c:y val="8.4730595426570327E-2"/>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519232"/>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5871950433"/>
          <c:y val="3.8461832895888018E-2"/>
        </c:manualLayout>
      </c:layout>
      <c:overlay val="0"/>
      <c:spPr>
        <a:noFill/>
        <a:ln w="25400">
          <a:noFill/>
        </a:ln>
      </c:spPr>
    </c:title>
    <c:autoTitleDeleted val="0"/>
    <c:plotArea>
      <c:layout>
        <c:manualLayout>
          <c:layoutTarget val="inner"/>
          <c:xMode val="edge"/>
          <c:yMode val="edge"/>
          <c:x val="0.25227340332458442"/>
          <c:y val="0.22727325750947799"/>
          <c:w val="0.7428958880139982"/>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Sheet1!$F$15:$F$18</c:f>
              <c:numCache>
                <c:formatCode>0.0</c:formatCode>
                <c:ptCount val="4"/>
                <c:pt idx="0">
                  <c:v>40.471565139427916</c:v>
                </c:pt>
                <c:pt idx="1">
                  <c:v>42.223088738031358</c:v>
                </c:pt>
                <c:pt idx="2">
                  <c:v>40.808440643879372</c:v>
                </c:pt>
                <c:pt idx="3">
                  <c:v>39.183208939411088</c:v>
                </c:pt>
              </c:numCache>
            </c:numRef>
          </c:val>
          <c:smooth val="0"/>
        </c:ser>
        <c:dLbls>
          <c:showLegendKey val="0"/>
          <c:showVal val="0"/>
          <c:showCatName val="0"/>
          <c:showSerName val="0"/>
          <c:showPercent val="0"/>
          <c:showBubbleSize val="0"/>
        </c:dLbls>
        <c:marker val="1"/>
        <c:smooth val="0"/>
        <c:axId val="175541632"/>
        <c:axId val="175560576"/>
      </c:lineChart>
      <c:catAx>
        <c:axId val="17554163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71412589812"/>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560576"/>
        <c:crosses val="autoZero"/>
        <c:auto val="1"/>
        <c:lblAlgn val="ctr"/>
        <c:lblOffset val="100"/>
        <c:tickLblSkip val="1"/>
        <c:tickMarkSkip val="1"/>
        <c:noMultiLvlLbl val="0"/>
      </c:catAx>
      <c:valAx>
        <c:axId val="175560576"/>
        <c:scaling>
          <c:orientation val="minMax"/>
          <c:max val="45"/>
          <c:min val="3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a:t>Compressive strength (MPa)</a:t>
                </a:r>
              </a:p>
            </c:rich>
          </c:tx>
          <c:layout>
            <c:manualLayout>
              <c:xMode val="edge"/>
              <c:yMode val="edge"/>
              <c:x val="0"/>
              <c:y val="0.1067379976304559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5541632"/>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48735100014446336"/>
          <c:y val="3.8439560900426731E-2"/>
        </c:manualLayout>
      </c:layout>
      <c:overlay val="0"/>
      <c:spPr>
        <a:noFill/>
        <a:ln w="25400">
          <a:noFill/>
        </a:ln>
      </c:spPr>
    </c:title>
    <c:autoTitleDeleted val="0"/>
    <c:plotArea>
      <c:layout>
        <c:manualLayout>
          <c:layoutTarget val="inner"/>
          <c:xMode val="edge"/>
          <c:yMode val="edge"/>
          <c:x val="0.25117454068241468"/>
          <c:y val="0.22727325750947799"/>
          <c:w val="0.74398512685914253"/>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Sheet1!$G$15:$G$18</c:f>
              <c:numCache>
                <c:formatCode>0.0</c:formatCode>
                <c:ptCount val="4"/>
                <c:pt idx="0">
                  <c:v>40.667736410714205</c:v>
                </c:pt>
                <c:pt idx="1">
                  <c:v>40.128229627151811</c:v>
                </c:pt>
                <c:pt idx="2">
                  <c:v>42.043610108174903</c:v>
                </c:pt>
                <c:pt idx="3">
                  <c:v>39.824469564732219</c:v>
                </c:pt>
              </c:numCache>
            </c:numRef>
          </c:val>
          <c:smooth val="0"/>
        </c:ser>
        <c:dLbls>
          <c:showLegendKey val="0"/>
          <c:showVal val="0"/>
          <c:showCatName val="0"/>
          <c:showSerName val="0"/>
          <c:showPercent val="0"/>
          <c:showBubbleSize val="0"/>
        </c:dLbls>
        <c:marker val="1"/>
        <c:smooth val="0"/>
        <c:axId val="177543808"/>
        <c:axId val="177565696"/>
      </c:lineChart>
      <c:catAx>
        <c:axId val="17754380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71412589812"/>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565696"/>
        <c:crosses val="autoZero"/>
        <c:auto val="1"/>
        <c:lblAlgn val="ctr"/>
        <c:lblOffset val="100"/>
        <c:tickLblSkip val="1"/>
        <c:tickMarkSkip val="1"/>
        <c:noMultiLvlLbl val="0"/>
      </c:catAx>
      <c:valAx>
        <c:axId val="177565696"/>
        <c:scaling>
          <c:orientation val="minMax"/>
          <c:max val="45"/>
          <c:min val="3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a:t>Compressive strength (MPa)</a:t>
                </a:r>
              </a:p>
            </c:rich>
          </c:tx>
          <c:layout>
            <c:manualLayout>
              <c:xMode val="edge"/>
              <c:yMode val="edge"/>
              <c:x val="3.4835489313835775E-4"/>
              <c:y val="0.1070153181584658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7543808"/>
        <c:crosses val="autoZero"/>
        <c:crossBetween val="between"/>
        <c:majorUnit val="2"/>
        <c:minorUnit val="2"/>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21816316710411199"/>
          <c:y val="0.22727325750947799"/>
          <c:w val="0.77522090988626424"/>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Sheet1!$N$15:$N$18</c:f>
              <c:numCache>
                <c:formatCode>0</c:formatCode>
                <c:ptCount val="4"/>
                <c:pt idx="0">
                  <c:v>1705.4932307715528</c:v>
                </c:pt>
                <c:pt idx="1">
                  <c:v>1651.3913293595508</c:v>
                </c:pt>
                <c:pt idx="2">
                  <c:v>1663.7957093870004</c:v>
                </c:pt>
                <c:pt idx="3">
                  <c:v>1649.1114231909626</c:v>
                </c:pt>
              </c:numCache>
            </c:numRef>
          </c:val>
          <c:smooth val="0"/>
        </c:ser>
        <c:dLbls>
          <c:showLegendKey val="0"/>
          <c:showVal val="0"/>
          <c:showCatName val="0"/>
          <c:showSerName val="0"/>
          <c:showPercent val="0"/>
          <c:showBubbleSize val="0"/>
        </c:dLbls>
        <c:marker val="1"/>
        <c:smooth val="0"/>
        <c:axId val="176092288"/>
        <c:axId val="176094592"/>
      </c:lineChart>
      <c:catAx>
        <c:axId val="17609228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49052201808107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094592"/>
        <c:crosses val="autoZero"/>
        <c:auto val="1"/>
        <c:lblAlgn val="ctr"/>
        <c:lblOffset val="100"/>
        <c:tickLblSkip val="1"/>
        <c:tickMarkSkip val="1"/>
        <c:noMultiLvlLbl val="0"/>
      </c:catAx>
      <c:valAx>
        <c:axId val="176094592"/>
        <c:scaling>
          <c:orientation val="minMax"/>
          <c:max val="1710"/>
          <c:min val="161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a:t>Density (kg/m³)</a:t>
                </a:r>
              </a:p>
            </c:rich>
          </c:tx>
          <c:layout>
            <c:manualLayout>
              <c:xMode val="edge"/>
              <c:yMode val="edge"/>
              <c:x val="0"/>
              <c:y val="0.14338801399825021"/>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092288"/>
        <c:crosses val="autoZero"/>
        <c:crossBetween val="between"/>
        <c:majorUnit val="20"/>
        <c:minorUnit val="2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953922426363373"/>
          <c:y val="3.8461832895888018E-2"/>
        </c:manualLayout>
      </c:layout>
      <c:overlay val="0"/>
      <c:spPr>
        <a:noFill/>
        <a:ln w="25400">
          <a:noFill/>
        </a:ln>
      </c:spPr>
    </c:title>
    <c:autoTitleDeleted val="0"/>
    <c:plotArea>
      <c:layout>
        <c:manualLayout>
          <c:layoutTarget val="inner"/>
          <c:xMode val="edge"/>
          <c:yMode val="edge"/>
          <c:x val="0.21827909011373581"/>
          <c:y val="0.22727325750947799"/>
          <c:w val="0.7750612423447068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Sheet1!$O$15:$O$18</c:f>
              <c:numCache>
                <c:formatCode>0</c:formatCode>
                <c:ptCount val="4"/>
                <c:pt idx="0">
                  <c:v>1651.0111262279654</c:v>
                </c:pt>
                <c:pt idx="1">
                  <c:v>1678.8040181225624</c:v>
                </c:pt>
                <c:pt idx="2">
                  <c:v>1660.1602074483071</c:v>
                </c:pt>
                <c:pt idx="3">
                  <c:v>1679.1906215408351</c:v>
                </c:pt>
              </c:numCache>
            </c:numRef>
          </c:val>
          <c:smooth val="0"/>
        </c:ser>
        <c:dLbls>
          <c:showLegendKey val="0"/>
          <c:showVal val="0"/>
          <c:showCatName val="0"/>
          <c:showSerName val="0"/>
          <c:showPercent val="0"/>
          <c:showBubbleSize val="0"/>
        </c:dLbls>
        <c:marker val="1"/>
        <c:smooth val="0"/>
        <c:axId val="178008448"/>
        <c:axId val="178042368"/>
      </c:lineChart>
      <c:catAx>
        <c:axId val="17800844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59117089530475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042368"/>
        <c:crosses val="autoZero"/>
        <c:auto val="1"/>
        <c:lblAlgn val="ctr"/>
        <c:lblOffset val="100"/>
        <c:tickLblSkip val="1"/>
        <c:tickMarkSkip val="1"/>
        <c:noMultiLvlLbl val="0"/>
      </c:catAx>
      <c:valAx>
        <c:axId val="178042368"/>
        <c:scaling>
          <c:orientation val="minMax"/>
          <c:max val="1710"/>
          <c:min val="1610"/>
        </c:scaling>
        <c:delete val="0"/>
        <c:axPos val="l"/>
        <c:majorGridlines>
          <c:spPr>
            <a:ln w="3175">
              <a:solidFill>
                <a:srgbClr val="000000"/>
              </a:solidFill>
              <a:prstDash val="sysDash"/>
            </a:ln>
          </c:spPr>
        </c:majorGridlines>
        <c:title>
          <c:tx>
            <c:rich>
              <a:bodyPr/>
              <a:lstStyle/>
              <a:p>
                <a:pPr>
                  <a:defRPr sz="1100" b="0" i="0" u="none" strike="noStrike" baseline="0">
                    <a:solidFill>
                      <a:srgbClr val="000000"/>
                    </a:solidFill>
                    <a:latin typeface="Calibri"/>
                    <a:ea typeface="Calibri"/>
                    <a:cs typeface="Calibri"/>
                  </a:defRPr>
                </a:pPr>
                <a:r>
                  <a:rPr lang="en-US" sz="1100" b="1" i="0" u="none" strike="noStrike" baseline="0">
                    <a:solidFill>
                      <a:srgbClr val="000000"/>
                    </a:solidFill>
                    <a:latin typeface="Times New Roman"/>
                    <a:cs typeface="Times New Roman"/>
                  </a:rPr>
                  <a:t>Density (kg/m³</a:t>
                </a:r>
                <a:r>
                  <a:rPr lang="en-US" sz="1100" b="1" i="0" u="none" strike="noStrike" baseline="0">
                    <a:solidFill>
                      <a:srgbClr val="000000"/>
                    </a:solidFill>
                    <a:latin typeface="Arial"/>
                    <a:cs typeface="Arial"/>
                  </a:rPr>
                  <a:t>)</a:t>
                </a:r>
              </a:p>
            </c:rich>
          </c:tx>
          <c:layout>
            <c:manualLayout>
              <c:xMode val="edge"/>
              <c:yMode val="edge"/>
              <c:x val="0"/>
              <c:y val="0.13412875473899097"/>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008448"/>
        <c:crosses val="autoZero"/>
        <c:crossBetween val="between"/>
        <c:majorUnit val="20"/>
        <c:minorUnit val="2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22248468941382329"/>
          <c:y val="0.22727325750947799"/>
          <c:w val="0.77091863517060377"/>
          <c:h val="0.54545547669818872"/>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Sheet1!$P$15:$P$18</c:f>
              <c:numCache>
                <c:formatCode>0</c:formatCode>
                <c:ptCount val="4"/>
                <c:pt idx="0">
                  <c:v>1660.5425174762504</c:v>
                </c:pt>
                <c:pt idx="1">
                  <c:v>1662.8382271994126</c:v>
                </c:pt>
                <c:pt idx="2">
                  <c:v>1663.9872719739303</c:v>
                </c:pt>
                <c:pt idx="3">
                  <c:v>1681.8993394285346</c:v>
                </c:pt>
              </c:numCache>
            </c:numRef>
          </c:val>
          <c:smooth val="0"/>
        </c:ser>
        <c:dLbls>
          <c:showLegendKey val="0"/>
          <c:showVal val="0"/>
          <c:showCatName val="0"/>
          <c:showSerName val="0"/>
          <c:showPercent val="0"/>
          <c:showBubbleSize val="0"/>
        </c:dLbls>
        <c:marker val="1"/>
        <c:smooth val="0"/>
        <c:axId val="178283648"/>
        <c:axId val="178285952"/>
      </c:lineChart>
      <c:catAx>
        <c:axId val="17828364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10735637212015"/>
              <c:y val="0.86713418635170603"/>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285952"/>
        <c:crosses val="autoZero"/>
        <c:auto val="1"/>
        <c:lblAlgn val="ctr"/>
        <c:lblOffset val="100"/>
        <c:tickLblSkip val="1"/>
        <c:tickMarkSkip val="1"/>
        <c:noMultiLvlLbl val="0"/>
      </c:catAx>
      <c:valAx>
        <c:axId val="178285952"/>
        <c:scaling>
          <c:orientation val="minMax"/>
          <c:max val="1710"/>
          <c:min val="1610"/>
        </c:scaling>
        <c:delete val="0"/>
        <c:axPos val="l"/>
        <c:majorGridlines>
          <c:spPr>
            <a:ln w="3175">
              <a:solidFill>
                <a:srgbClr val="000000"/>
              </a:solidFill>
              <a:prstDash val="sysDash"/>
            </a:ln>
          </c:spPr>
        </c:majorGridlines>
        <c:title>
          <c:tx>
            <c:rich>
              <a:bodyPr/>
              <a:lstStyle/>
              <a:p>
                <a:pPr>
                  <a:defRPr sz="1100" b="0" i="0" u="none" strike="noStrike" baseline="0">
                    <a:solidFill>
                      <a:srgbClr val="000000"/>
                    </a:solidFill>
                    <a:latin typeface="Calibri"/>
                    <a:ea typeface="Calibri"/>
                    <a:cs typeface="Calibri"/>
                  </a:defRPr>
                </a:pPr>
                <a:r>
                  <a:rPr lang="en-US" sz="1100" b="1" i="0" u="none" strike="noStrike" baseline="0">
                    <a:solidFill>
                      <a:srgbClr val="000000"/>
                    </a:solidFill>
                    <a:latin typeface="Times New Roman"/>
                    <a:cs typeface="Times New Roman"/>
                  </a:rPr>
                  <a:t>Density (kg/m³</a:t>
                </a:r>
                <a:r>
                  <a:rPr lang="en-US" sz="1100" b="1" i="0" u="none" strike="noStrike" baseline="0">
                    <a:solidFill>
                      <a:srgbClr val="000000"/>
                    </a:solidFill>
                    <a:latin typeface="Arial"/>
                    <a:cs typeface="Arial"/>
                  </a:rPr>
                  <a:t>)</a:t>
                </a:r>
              </a:p>
            </c:rich>
          </c:tx>
          <c:layout>
            <c:manualLayout>
              <c:xMode val="edge"/>
              <c:yMode val="edge"/>
              <c:x val="0"/>
              <c:y val="0.13062846310877807"/>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283648"/>
        <c:crosses val="autoZero"/>
        <c:crossBetween val="between"/>
        <c:majorUnit val="20"/>
        <c:minorUnit val="2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22248468941382329"/>
          <c:y val="0.22727325750947799"/>
          <c:w val="0.77091863517060377"/>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Sheet1!$Q$15:$Q$18</c:f>
              <c:numCache>
                <c:formatCode>0</c:formatCode>
                <c:ptCount val="4"/>
                <c:pt idx="0">
                  <c:v>1662.4553886256226</c:v>
                </c:pt>
                <c:pt idx="1">
                  <c:v>1692.1934122549167</c:v>
                </c:pt>
                <c:pt idx="2">
                  <c:v>1678.6107497928842</c:v>
                </c:pt>
                <c:pt idx="3">
                  <c:v>1636.2512826483767</c:v>
                </c:pt>
              </c:numCache>
            </c:numRef>
          </c:val>
          <c:smooth val="0"/>
        </c:ser>
        <c:dLbls>
          <c:showLegendKey val="0"/>
          <c:showVal val="0"/>
          <c:showCatName val="0"/>
          <c:showSerName val="0"/>
          <c:showPercent val="0"/>
          <c:showBubbleSize val="0"/>
        </c:dLbls>
        <c:marker val="1"/>
        <c:smooth val="0"/>
        <c:axId val="178310144"/>
        <c:axId val="178312704"/>
      </c:lineChart>
      <c:catAx>
        <c:axId val="17831014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49052201808107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312704"/>
        <c:crosses val="autoZero"/>
        <c:auto val="1"/>
        <c:lblAlgn val="ctr"/>
        <c:lblOffset val="100"/>
        <c:tickLblSkip val="1"/>
        <c:tickMarkSkip val="1"/>
        <c:noMultiLvlLbl val="0"/>
      </c:catAx>
      <c:valAx>
        <c:axId val="178312704"/>
        <c:scaling>
          <c:orientation val="minMax"/>
          <c:max val="1710"/>
          <c:min val="161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Arial"/>
                    <a:ea typeface="Arial"/>
                    <a:cs typeface="Arial"/>
                  </a:defRPr>
                </a:pPr>
                <a:r>
                  <a:rPr lang="en-US" sz="1100" b="1">
                    <a:latin typeface="Times New Roman" pitchFamily="18" charset="0"/>
                    <a:cs typeface="Times New Roman" pitchFamily="18" charset="0"/>
                  </a:rPr>
                  <a:t>Density (kg/m³</a:t>
                </a:r>
                <a:r>
                  <a:rPr lang="en-US" sz="1100" b="1"/>
                  <a:t>)</a:t>
                </a:r>
              </a:p>
            </c:rich>
          </c:tx>
          <c:layout>
            <c:manualLayout>
              <c:xMode val="edge"/>
              <c:yMode val="edge"/>
              <c:x val="0"/>
              <c:y val="0.1089523184601925"/>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8310144"/>
        <c:crosses val="autoZero"/>
        <c:crossBetween val="between"/>
        <c:majorUnit val="20"/>
        <c:minorUnit val="2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23394685039370078"/>
          <c:y val="0.22727325750947799"/>
          <c:w val="0.76126038932633422"/>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Sheet1!$BH$15:$BH$18</c:f>
              <c:numCache>
                <c:formatCode>General</c:formatCode>
                <c:ptCount val="4"/>
                <c:pt idx="0">
                  <c:v>638</c:v>
                </c:pt>
                <c:pt idx="1">
                  <c:v>620</c:v>
                </c:pt>
                <c:pt idx="2">
                  <c:v>645</c:v>
                </c:pt>
                <c:pt idx="3">
                  <c:v>630</c:v>
                </c:pt>
              </c:numCache>
            </c:numRef>
          </c:val>
          <c:smooth val="0"/>
        </c:ser>
        <c:dLbls>
          <c:showLegendKey val="0"/>
          <c:showVal val="0"/>
          <c:showCatName val="0"/>
          <c:showSerName val="0"/>
          <c:showPercent val="0"/>
          <c:showBubbleSize val="0"/>
        </c:dLbls>
        <c:marker val="1"/>
        <c:smooth val="0"/>
        <c:axId val="188542336"/>
        <c:axId val="188580608"/>
      </c:lineChart>
      <c:catAx>
        <c:axId val="18854233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580608"/>
        <c:crosses val="autoZero"/>
        <c:auto val="1"/>
        <c:lblAlgn val="ctr"/>
        <c:lblOffset val="100"/>
        <c:tickLblSkip val="1"/>
        <c:tickMarkSkip val="1"/>
        <c:noMultiLvlLbl val="0"/>
      </c:catAx>
      <c:valAx>
        <c:axId val="188580608"/>
        <c:scaling>
          <c:orientation val="minMax"/>
          <c:max val="700"/>
          <c:min val="55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Slump flow(mm)</a:t>
                </a:r>
              </a:p>
            </c:rich>
          </c:tx>
          <c:layout>
            <c:manualLayout>
              <c:xMode val="edge"/>
              <c:yMode val="edge"/>
              <c:x val="0"/>
              <c:y val="0.1280577427821522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542336"/>
        <c:crosses val="autoZero"/>
        <c:crossBetween val="between"/>
        <c:majorUnit val="30"/>
        <c:minorUnit val="3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5276242120581095"/>
          <c:y val="3.8439560900426731E-2"/>
        </c:manualLayout>
      </c:layout>
      <c:overlay val="0"/>
      <c:spPr>
        <a:noFill/>
        <a:ln w="25400">
          <a:noFill/>
        </a:ln>
      </c:spPr>
    </c:title>
    <c:autoTitleDeleted val="0"/>
    <c:plotArea>
      <c:layout>
        <c:manualLayout>
          <c:layoutTarget val="inner"/>
          <c:xMode val="edge"/>
          <c:yMode val="edge"/>
          <c:x val="0.22262948381452319"/>
          <c:y val="0.22727325750947799"/>
          <c:w val="0.77076377952755903"/>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Sheet1!$R$15:$R$18</c:f>
              <c:numCache>
                <c:formatCode>0</c:formatCode>
                <c:ptCount val="4"/>
                <c:pt idx="0">
                  <c:v>1668.975648227301</c:v>
                </c:pt>
                <c:pt idx="1">
                  <c:v>1688.6902659472562</c:v>
                </c:pt>
                <c:pt idx="2">
                  <c:v>1668.2072334852785</c:v>
                </c:pt>
                <c:pt idx="3">
                  <c:v>1643.6146363905536</c:v>
                </c:pt>
              </c:numCache>
            </c:numRef>
          </c:val>
          <c:smooth val="0"/>
        </c:ser>
        <c:dLbls>
          <c:showLegendKey val="0"/>
          <c:showVal val="0"/>
          <c:showCatName val="0"/>
          <c:showSerName val="0"/>
          <c:showPercent val="0"/>
          <c:showBubbleSize val="0"/>
        </c:dLbls>
        <c:marker val="1"/>
        <c:smooth val="0"/>
        <c:axId val="176112768"/>
        <c:axId val="176115072"/>
      </c:lineChart>
      <c:catAx>
        <c:axId val="176112768"/>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249052201808107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115072"/>
        <c:crosses val="autoZero"/>
        <c:auto val="1"/>
        <c:lblAlgn val="ctr"/>
        <c:lblOffset val="100"/>
        <c:tickLblSkip val="1"/>
        <c:tickMarkSkip val="1"/>
        <c:noMultiLvlLbl val="0"/>
      </c:catAx>
      <c:valAx>
        <c:axId val="176115072"/>
        <c:scaling>
          <c:orientation val="minMax"/>
          <c:max val="1710"/>
          <c:min val="1610"/>
        </c:scaling>
        <c:delete val="0"/>
        <c:axPos val="l"/>
        <c:majorGridlines>
          <c:spPr>
            <a:ln w="3175">
              <a:solidFill>
                <a:srgbClr val="000000"/>
              </a:solidFill>
              <a:prstDash val="sysDash"/>
            </a:ln>
          </c:spPr>
        </c:majorGridlines>
        <c:title>
          <c:tx>
            <c:rich>
              <a:bodyPr/>
              <a:lstStyle/>
              <a:p>
                <a:pPr>
                  <a:defRPr sz="1100" b="0" i="0" u="none" strike="noStrike" baseline="0">
                    <a:solidFill>
                      <a:srgbClr val="000000"/>
                    </a:solidFill>
                    <a:latin typeface="Calibri"/>
                    <a:ea typeface="Calibri"/>
                    <a:cs typeface="Calibri"/>
                  </a:defRPr>
                </a:pPr>
                <a:r>
                  <a:rPr lang="en-US" sz="1100" b="1" i="0" u="none" strike="noStrike" baseline="0">
                    <a:solidFill>
                      <a:srgbClr val="000000"/>
                    </a:solidFill>
                    <a:latin typeface="Times New Roman"/>
                    <a:cs typeface="Times New Roman"/>
                  </a:rPr>
                  <a:t>Density (kg/m³</a:t>
                </a:r>
                <a:r>
                  <a:rPr lang="en-US" sz="1100" b="1" i="0" u="none" strike="noStrike" baseline="0">
                    <a:solidFill>
                      <a:srgbClr val="000000"/>
                    </a:solidFill>
                    <a:latin typeface="Arial"/>
                    <a:cs typeface="Arial"/>
                  </a:rPr>
                  <a:t>)</a:t>
                </a:r>
              </a:p>
            </c:rich>
          </c:tx>
          <c:layout>
            <c:manualLayout>
              <c:xMode val="edge"/>
              <c:yMode val="edge"/>
              <c:x val="0"/>
              <c:y val="0.1089523184601925"/>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76112768"/>
        <c:crosses val="autoZero"/>
        <c:crossBetween val="between"/>
        <c:majorUnit val="20"/>
        <c:minorUnit val="2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28553368328958878"/>
          <c:y val="0.22727325750947799"/>
          <c:w val="0.7078595800524933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Sheet1!$Y$15:$Y$18</c:f>
              <c:numCache>
                <c:formatCode>0</c:formatCode>
                <c:ptCount val="4"/>
                <c:pt idx="0">
                  <c:v>251.50695544111383</c:v>
                </c:pt>
                <c:pt idx="1">
                  <c:v>236.70094946869094</c:v>
                </c:pt>
                <c:pt idx="2">
                  <c:v>246.63232668491628</c:v>
                </c:pt>
                <c:pt idx="3">
                  <c:v>240.74096663765076</c:v>
                </c:pt>
              </c:numCache>
            </c:numRef>
          </c:val>
          <c:smooth val="0"/>
        </c:ser>
        <c:dLbls>
          <c:showLegendKey val="0"/>
          <c:showVal val="0"/>
          <c:showCatName val="0"/>
          <c:showSerName val="0"/>
          <c:showPercent val="0"/>
          <c:showBubbleSize val="0"/>
        </c:dLbls>
        <c:marker val="1"/>
        <c:smooth val="0"/>
        <c:axId val="182844416"/>
        <c:axId val="183014912"/>
      </c:lineChart>
      <c:catAx>
        <c:axId val="18284441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639946048410614"/>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3014912"/>
        <c:crosses val="autoZero"/>
        <c:auto val="1"/>
        <c:lblAlgn val="ctr"/>
        <c:lblOffset val="100"/>
        <c:tickLblSkip val="1"/>
        <c:tickMarkSkip val="1"/>
        <c:noMultiLvlLbl val="0"/>
      </c:catAx>
      <c:valAx>
        <c:axId val="183014912"/>
        <c:scaling>
          <c:orientation val="minMax"/>
          <c:max val="255"/>
          <c:min val="23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smtClean="0"/>
                  <a:t>Quality</a:t>
                </a:r>
                <a:endParaRPr lang="fa-IR" sz="1100" b="1" dirty="0" smtClean="0"/>
              </a:p>
              <a:p>
                <a:pPr>
                  <a:defRPr sz="1100" b="1" i="0" u="none" strike="noStrike" baseline="0">
                    <a:solidFill>
                      <a:srgbClr val="000000"/>
                    </a:solidFill>
                    <a:latin typeface="Times New Roman"/>
                    <a:ea typeface="Times New Roman"/>
                    <a:cs typeface="Times New Roman"/>
                  </a:defRPr>
                </a:pPr>
                <a:r>
                  <a:rPr lang="fa-IR" sz="1100" b="1" dirty="0" smtClean="0"/>
                  <a:t> </a:t>
                </a:r>
                <a:r>
                  <a:rPr lang="en-US" sz="1100" b="1" dirty="0" smtClean="0"/>
                  <a:t>paragon</a:t>
                </a:r>
                <a:endParaRPr lang="en-US" sz="1100" b="1" dirty="0"/>
              </a:p>
            </c:rich>
          </c:tx>
          <c:layout>
            <c:manualLayout>
              <c:xMode val="edge"/>
              <c:yMode val="edge"/>
              <c:x val="2.0576131687242798E-2"/>
              <c:y val="0.26966180008748908"/>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2844416"/>
        <c:crosses val="autoZero"/>
        <c:crossBetween val="between"/>
        <c:majorUnit val="5"/>
        <c:minorUnit val="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28522397200349958"/>
          <c:y val="0.22727325750947799"/>
          <c:w val="0.70817847769028874"/>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Sheet1!$AA$15:$AA$18</c:f>
              <c:numCache>
                <c:formatCode>0</c:formatCode>
                <c:ptCount val="4"/>
                <c:pt idx="0">
                  <c:v>251.47800129956102</c:v>
                </c:pt>
                <c:pt idx="1">
                  <c:v>232.67514862629565</c:v>
                </c:pt>
                <c:pt idx="2">
                  <c:v>240.1872777790874</c:v>
                </c:pt>
                <c:pt idx="3">
                  <c:v>251.47800129956102</c:v>
                </c:pt>
              </c:numCache>
            </c:numRef>
          </c:val>
          <c:smooth val="0"/>
        </c:ser>
        <c:dLbls>
          <c:showLegendKey val="0"/>
          <c:showVal val="0"/>
          <c:showCatName val="0"/>
          <c:showSerName val="0"/>
          <c:showPercent val="0"/>
          <c:showBubbleSize val="0"/>
        </c:dLbls>
        <c:marker val="1"/>
        <c:smooth val="0"/>
        <c:axId val="182924416"/>
        <c:axId val="182926720"/>
      </c:lineChart>
      <c:catAx>
        <c:axId val="18292441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8145231846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2926720"/>
        <c:crosses val="autoZero"/>
        <c:auto val="1"/>
        <c:lblAlgn val="ctr"/>
        <c:lblOffset val="100"/>
        <c:tickLblSkip val="1"/>
        <c:tickMarkSkip val="1"/>
        <c:noMultiLvlLbl val="0"/>
      </c:catAx>
      <c:valAx>
        <c:axId val="182926720"/>
        <c:scaling>
          <c:orientation val="minMax"/>
          <c:max val="255"/>
          <c:min val="23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smtClean="0"/>
                  <a:t>Quality</a:t>
                </a:r>
                <a:endParaRPr lang="fa-IR" sz="1100" b="1" dirty="0" smtClean="0"/>
              </a:p>
              <a:p>
                <a:pPr>
                  <a:defRPr sz="1100" b="1" i="0" u="none" strike="noStrike" baseline="0">
                    <a:solidFill>
                      <a:srgbClr val="000000"/>
                    </a:solidFill>
                    <a:latin typeface="Times New Roman"/>
                    <a:ea typeface="Times New Roman"/>
                    <a:cs typeface="Times New Roman"/>
                  </a:defRPr>
                </a:pPr>
                <a:r>
                  <a:rPr lang="en-US" sz="1100" b="1" dirty="0" smtClean="0"/>
                  <a:t> paragon</a:t>
                </a:r>
                <a:endParaRPr lang="en-US" sz="1100" b="1" dirty="0"/>
              </a:p>
            </c:rich>
          </c:tx>
          <c:layout>
            <c:manualLayout>
              <c:xMode val="edge"/>
              <c:yMode val="edge"/>
              <c:x val="3.4833608761867732E-4"/>
              <c:y val="0.25855684055118111"/>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2924416"/>
        <c:crosses val="autoZero"/>
        <c:crossBetween val="between"/>
        <c:majorUnit val="5"/>
        <c:minorUnit val="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28507917760279966"/>
          <c:y val="0.22727325750947799"/>
          <c:w val="0.7083328958880139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Sheet1!$AB$15:$AB$18</c:f>
              <c:numCache>
                <c:formatCode>0</c:formatCode>
                <c:ptCount val="4"/>
                <c:pt idx="0">
                  <c:v>243.47254756862807</c:v>
                </c:pt>
                <c:pt idx="1">
                  <c:v>249.57437948315726</c:v>
                </c:pt>
                <c:pt idx="2">
                  <c:v>243.10841956013059</c:v>
                </c:pt>
                <c:pt idx="3">
                  <c:v>239.24892771639841</c:v>
                </c:pt>
              </c:numCache>
            </c:numRef>
          </c:val>
          <c:smooth val="0"/>
        </c:ser>
        <c:dLbls>
          <c:showLegendKey val="0"/>
          <c:showVal val="0"/>
          <c:showCatName val="0"/>
          <c:showSerName val="0"/>
          <c:showPercent val="0"/>
          <c:showBubbleSize val="0"/>
        </c:dLbls>
        <c:marker val="1"/>
        <c:smooth val="0"/>
        <c:axId val="182950912"/>
        <c:axId val="182957568"/>
      </c:lineChart>
      <c:catAx>
        <c:axId val="18295091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8145231846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2957568"/>
        <c:crosses val="autoZero"/>
        <c:auto val="1"/>
        <c:lblAlgn val="ctr"/>
        <c:lblOffset val="100"/>
        <c:tickLblSkip val="1"/>
        <c:tickMarkSkip val="1"/>
        <c:noMultiLvlLbl val="0"/>
      </c:catAx>
      <c:valAx>
        <c:axId val="182957568"/>
        <c:scaling>
          <c:orientation val="minMax"/>
          <c:max val="255"/>
          <c:min val="23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a:t>Quality </a:t>
                </a:r>
                <a:endParaRPr lang="fa-IR" sz="1100" b="1" dirty="0" smtClean="0"/>
              </a:p>
              <a:p>
                <a:pPr>
                  <a:defRPr sz="1100" b="1" i="0" u="none" strike="noStrike" baseline="0">
                    <a:solidFill>
                      <a:srgbClr val="000000"/>
                    </a:solidFill>
                    <a:latin typeface="Times New Roman"/>
                    <a:ea typeface="Times New Roman"/>
                    <a:cs typeface="Times New Roman"/>
                  </a:defRPr>
                </a:pPr>
                <a:r>
                  <a:rPr lang="en-US" sz="1100" b="1" dirty="0" smtClean="0"/>
                  <a:t>paragon</a:t>
                </a:r>
                <a:endParaRPr lang="en-US" sz="1100" b="1" dirty="0"/>
              </a:p>
            </c:rich>
          </c:tx>
          <c:layout>
            <c:manualLayout>
              <c:xMode val="edge"/>
              <c:yMode val="edge"/>
              <c:x val="5.492369009429377E-3"/>
              <c:y val="0.27591795166229222"/>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2950912"/>
        <c:crosses val="autoZero"/>
        <c:crossBetween val="between"/>
        <c:majorUnit val="5"/>
        <c:minorUnit val="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5052500096896152"/>
          <c:y val="3.8439560900426731E-2"/>
        </c:manualLayout>
      </c:layout>
      <c:overlay val="0"/>
      <c:spPr>
        <a:noFill/>
        <a:ln w="25400">
          <a:noFill/>
        </a:ln>
      </c:spPr>
    </c:title>
    <c:autoTitleDeleted val="0"/>
    <c:plotArea>
      <c:layout>
        <c:manualLayout>
          <c:layoutTarget val="inner"/>
          <c:xMode val="edge"/>
          <c:yMode val="edge"/>
          <c:x val="0.28075765529308838"/>
          <c:y val="0.22727325750947799"/>
          <c:w val="0.71263560804899373"/>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Sheet1!$AC$15:$AC$18</c:f>
              <c:numCache>
                <c:formatCode>0</c:formatCode>
                <c:ptCount val="4"/>
                <c:pt idx="0">
                  <c:v>243.52861564931519</c:v>
                </c:pt>
                <c:pt idx="1">
                  <c:v>237.60194968265534</c:v>
                </c:pt>
                <c:pt idx="2">
                  <c:v>251.97067534491021</c:v>
                </c:pt>
                <c:pt idx="3">
                  <c:v>242.43761335250767</c:v>
                </c:pt>
              </c:numCache>
            </c:numRef>
          </c:val>
          <c:smooth val="0"/>
        </c:ser>
        <c:dLbls>
          <c:showLegendKey val="0"/>
          <c:showVal val="0"/>
          <c:showCatName val="0"/>
          <c:showSerName val="0"/>
          <c:showPercent val="0"/>
          <c:showBubbleSize val="0"/>
        </c:dLbls>
        <c:marker val="1"/>
        <c:smooth val="0"/>
        <c:axId val="183846016"/>
        <c:axId val="183848320"/>
      </c:lineChart>
      <c:catAx>
        <c:axId val="18384601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8145231846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3848320"/>
        <c:crosses val="autoZero"/>
        <c:auto val="1"/>
        <c:lblAlgn val="ctr"/>
        <c:lblOffset val="100"/>
        <c:tickLblSkip val="1"/>
        <c:tickMarkSkip val="1"/>
        <c:noMultiLvlLbl val="0"/>
      </c:catAx>
      <c:valAx>
        <c:axId val="183848320"/>
        <c:scaling>
          <c:orientation val="minMax"/>
          <c:max val="255"/>
          <c:min val="23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smtClean="0"/>
                  <a:t>Quality</a:t>
                </a:r>
                <a:endParaRPr lang="fa-IR" sz="1100" b="1" dirty="0" smtClean="0"/>
              </a:p>
              <a:p>
                <a:pPr>
                  <a:defRPr sz="1100" b="1" i="0" u="none" strike="noStrike" baseline="0">
                    <a:solidFill>
                      <a:srgbClr val="000000"/>
                    </a:solidFill>
                    <a:latin typeface="Times New Roman"/>
                    <a:ea typeface="Times New Roman"/>
                    <a:cs typeface="Times New Roman"/>
                  </a:defRPr>
                </a:pPr>
                <a:r>
                  <a:rPr lang="en-US" sz="1100" b="1" dirty="0" smtClean="0"/>
                  <a:t> paragon</a:t>
                </a:r>
                <a:endParaRPr lang="en-US" sz="1100" b="1" dirty="0"/>
              </a:p>
            </c:rich>
          </c:tx>
          <c:layout>
            <c:manualLayout>
              <c:xMode val="edge"/>
              <c:yMode val="edge"/>
              <c:x val="0"/>
              <c:y val="0.26317530621172353"/>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3846016"/>
        <c:crosses val="autoZero"/>
        <c:crossBetween val="between"/>
        <c:majorUnit val="5"/>
        <c:minorUnit val="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235637212"/>
          <c:y val="3.8461832895888018E-2"/>
        </c:manualLayout>
      </c:layout>
      <c:overlay val="0"/>
      <c:spPr>
        <a:noFill/>
        <a:ln w="25400">
          <a:noFill/>
        </a:ln>
      </c:spPr>
    </c:title>
    <c:autoTitleDeleted val="0"/>
    <c:plotArea>
      <c:layout>
        <c:manualLayout>
          <c:layoutTarget val="inner"/>
          <c:xMode val="edge"/>
          <c:yMode val="edge"/>
          <c:x val="0.28507917760279966"/>
          <c:y val="0.22727325750947799"/>
          <c:w val="0.70833289588801396"/>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Sheet1!$Z$15:$Z$18</c:f>
              <c:numCache>
                <c:formatCode>0</c:formatCode>
                <c:ptCount val="4"/>
                <c:pt idx="0">
                  <c:v>242.46552662101806</c:v>
                </c:pt>
                <c:pt idx="1">
                  <c:v>238.86361461535526</c:v>
                </c:pt>
                <c:pt idx="2">
                  <c:v>244.73720730672554</c:v>
                </c:pt>
                <c:pt idx="3">
                  <c:v>249.37332732246068</c:v>
                </c:pt>
              </c:numCache>
            </c:numRef>
          </c:val>
          <c:smooth val="0"/>
        </c:ser>
        <c:dLbls>
          <c:showLegendKey val="0"/>
          <c:showVal val="0"/>
          <c:showCatName val="0"/>
          <c:showSerName val="0"/>
          <c:showPercent val="0"/>
          <c:showBubbleSize val="0"/>
        </c:dLbls>
        <c:marker val="1"/>
        <c:smooth val="0"/>
        <c:axId val="183861632"/>
        <c:axId val="183887360"/>
      </c:lineChart>
      <c:catAx>
        <c:axId val="18386163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344838145231846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3887360"/>
        <c:crosses val="autoZero"/>
        <c:auto val="1"/>
        <c:lblAlgn val="ctr"/>
        <c:lblOffset val="100"/>
        <c:tickLblSkip val="1"/>
        <c:tickMarkSkip val="1"/>
        <c:noMultiLvlLbl val="0"/>
      </c:catAx>
      <c:valAx>
        <c:axId val="183887360"/>
        <c:scaling>
          <c:orientation val="minMax"/>
          <c:max val="255"/>
          <c:min val="23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b="1" dirty="0"/>
                  <a:t>Quality </a:t>
                </a:r>
                <a:endParaRPr lang="fa-IR" sz="1100" b="1" dirty="0" smtClean="0"/>
              </a:p>
              <a:p>
                <a:pPr>
                  <a:defRPr sz="1100" b="1" i="0" u="none" strike="noStrike" baseline="0">
                    <a:solidFill>
                      <a:srgbClr val="000000"/>
                    </a:solidFill>
                    <a:latin typeface="Times New Roman"/>
                    <a:ea typeface="Times New Roman"/>
                    <a:cs typeface="Times New Roman"/>
                  </a:defRPr>
                </a:pPr>
                <a:r>
                  <a:rPr lang="en-US" sz="1100" b="1" dirty="0" smtClean="0"/>
                  <a:t>paragon</a:t>
                </a:r>
                <a:endParaRPr lang="en-US" sz="1100" b="1" dirty="0"/>
              </a:p>
            </c:rich>
          </c:tx>
          <c:layout>
            <c:manualLayout>
              <c:xMode val="edge"/>
              <c:yMode val="edge"/>
              <c:x val="1.0636401931240075E-2"/>
              <c:y val="0.29992071303587053"/>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3861632"/>
        <c:crosses val="autoZero"/>
        <c:crossBetween val="between"/>
        <c:majorUnit val="5"/>
        <c:minorUnit val="5"/>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19125415573053367"/>
          <c:y val="0.22727325750947799"/>
          <c:w val="0.7996045494313210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Sheet1!$CX$15:$CX$18</c:f>
              <c:numCache>
                <c:formatCode>0.00</c:formatCode>
                <c:ptCount val="4"/>
                <c:pt idx="0">
                  <c:v>48.910263212459348</c:v>
                </c:pt>
                <c:pt idx="1">
                  <c:v>46.211493008205672</c:v>
                </c:pt>
                <c:pt idx="2">
                  <c:v>50.124493826160169</c:v>
                </c:pt>
                <c:pt idx="3">
                  <c:v>47.402363903503343</c:v>
                </c:pt>
              </c:numCache>
            </c:numRef>
          </c:val>
          <c:smooth val="0"/>
        </c:ser>
        <c:dLbls>
          <c:showLegendKey val="0"/>
          <c:showVal val="0"/>
          <c:showCatName val="0"/>
          <c:showSerName val="0"/>
          <c:showPercent val="0"/>
          <c:showBubbleSize val="0"/>
        </c:dLbls>
        <c:marker val="1"/>
        <c:smooth val="0"/>
        <c:axId val="184510336"/>
        <c:axId val="184525184"/>
      </c:lineChart>
      <c:catAx>
        <c:axId val="18451033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91582822980460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525184"/>
        <c:crosses val="autoZero"/>
        <c:auto val="1"/>
        <c:lblAlgn val="ctr"/>
        <c:lblOffset val="100"/>
        <c:tickLblSkip val="1"/>
        <c:tickMarkSkip val="1"/>
        <c:noMultiLvlLbl val="0"/>
      </c:catAx>
      <c:valAx>
        <c:axId val="184525184"/>
        <c:scaling>
          <c:orientation val="minMax"/>
          <c:max val="66"/>
          <c:min val="26"/>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OEC </a:t>
                </a:r>
              </a:p>
            </c:rich>
          </c:tx>
          <c:layout>
            <c:manualLayout>
              <c:xMode val="edge"/>
              <c:yMode val="edge"/>
              <c:x val="5.9041994750656168E-3"/>
              <c:y val="0.3236862058909302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510336"/>
        <c:crosses val="autoZero"/>
        <c:crossBetween val="between"/>
        <c:majorUnit val="8"/>
        <c:minorUnit val="8"/>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8698235637212"/>
          <c:y val="3.8461832895888018E-2"/>
        </c:manualLayout>
      </c:layout>
      <c:overlay val="0"/>
      <c:spPr>
        <a:noFill/>
        <a:ln w="25400">
          <a:noFill/>
        </a:ln>
      </c:spPr>
    </c:title>
    <c:autoTitleDeleted val="0"/>
    <c:plotArea>
      <c:layout>
        <c:manualLayout>
          <c:layoutTarget val="inner"/>
          <c:xMode val="edge"/>
          <c:yMode val="edge"/>
          <c:x val="0.19030971128608923"/>
          <c:y val="0.22727325750947799"/>
          <c:w val="0.8005489938757653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Sheet1!$CY$15:$CY$18</c:f>
              <c:numCache>
                <c:formatCode>0.00</c:formatCode>
                <c:ptCount val="4"/>
                <c:pt idx="0">
                  <c:v>36.987076027403603</c:v>
                </c:pt>
                <c:pt idx="1">
                  <c:v>44.534850626985772</c:v>
                </c:pt>
                <c:pt idx="2">
                  <c:v>55.654463425825767</c:v>
                </c:pt>
                <c:pt idx="3">
                  <c:v>58.580085335928672</c:v>
                </c:pt>
              </c:numCache>
            </c:numRef>
          </c:val>
          <c:smooth val="0"/>
        </c:ser>
        <c:dLbls>
          <c:showLegendKey val="0"/>
          <c:showVal val="0"/>
          <c:showCatName val="0"/>
          <c:showSerName val="0"/>
          <c:showPercent val="0"/>
          <c:showBubbleSize val="0"/>
        </c:dLbls>
        <c:marker val="1"/>
        <c:smooth val="0"/>
        <c:axId val="184541184"/>
        <c:axId val="184543488"/>
      </c:lineChart>
      <c:catAx>
        <c:axId val="18454118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91582822980460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543488"/>
        <c:crosses val="autoZero"/>
        <c:auto val="1"/>
        <c:lblAlgn val="ctr"/>
        <c:lblOffset val="100"/>
        <c:tickLblSkip val="1"/>
        <c:tickMarkSkip val="1"/>
        <c:noMultiLvlLbl val="0"/>
      </c:catAx>
      <c:valAx>
        <c:axId val="184543488"/>
        <c:scaling>
          <c:orientation val="minMax"/>
          <c:max val="66"/>
          <c:min val="26"/>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OEC </a:t>
                </a:r>
              </a:p>
            </c:rich>
          </c:tx>
          <c:layout>
            <c:manualLayout>
              <c:xMode val="edge"/>
              <c:yMode val="edge"/>
              <c:x val="3.4864391951006123E-4"/>
              <c:y val="0.3236862058909302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541184"/>
        <c:crosses val="autoZero"/>
        <c:crossBetween val="between"/>
        <c:majorUnit val="8"/>
        <c:minorUnit val="8"/>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19125415573053367"/>
          <c:y val="0.22727325750947799"/>
          <c:w val="0.7996045494313210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Sheet1!$CZ$15:$CZ$18</c:f>
              <c:numCache>
                <c:formatCode>0.00</c:formatCode>
                <c:ptCount val="4"/>
                <c:pt idx="0">
                  <c:v>53.579665751334161</c:v>
                </c:pt>
                <c:pt idx="1">
                  <c:v>44.406853314323421</c:v>
                </c:pt>
                <c:pt idx="2">
                  <c:v>50.003453497697848</c:v>
                </c:pt>
                <c:pt idx="3">
                  <c:v>45.143996126695022</c:v>
                </c:pt>
              </c:numCache>
            </c:numRef>
          </c:val>
          <c:smooth val="0"/>
        </c:ser>
        <c:dLbls>
          <c:showLegendKey val="0"/>
          <c:showVal val="0"/>
          <c:showCatName val="0"/>
          <c:showSerName val="0"/>
          <c:showPercent val="0"/>
          <c:showBubbleSize val="0"/>
        </c:dLbls>
        <c:marker val="1"/>
        <c:smooth val="0"/>
        <c:axId val="184387456"/>
        <c:axId val="184390016"/>
      </c:lineChart>
      <c:catAx>
        <c:axId val="18438745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91582822980460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390016"/>
        <c:crosses val="autoZero"/>
        <c:auto val="1"/>
        <c:lblAlgn val="ctr"/>
        <c:lblOffset val="100"/>
        <c:tickLblSkip val="1"/>
        <c:tickMarkSkip val="1"/>
        <c:noMultiLvlLbl val="0"/>
      </c:catAx>
      <c:valAx>
        <c:axId val="184390016"/>
        <c:scaling>
          <c:orientation val="minMax"/>
          <c:max val="66"/>
          <c:min val="26"/>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OEC </a:t>
                </a:r>
              </a:p>
            </c:rich>
          </c:tx>
          <c:layout>
            <c:manualLayout>
              <c:xMode val="edge"/>
              <c:yMode val="edge"/>
              <c:x val="3.4864391951006123E-4"/>
              <c:y val="0.3329454651501895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387456"/>
        <c:crosses val="autoZero"/>
        <c:crossBetween val="between"/>
        <c:majorUnit val="8"/>
        <c:minorUnit val="8"/>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19125415573053367"/>
          <c:y val="0.22727325750947799"/>
          <c:w val="0.7996045494313210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Sheet1!$DA$15:$DA$18</c:f>
              <c:numCache>
                <c:formatCode>0.00</c:formatCode>
                <c:ptCount val="4"/>
                <c:pt idx="0">
                  <c:v>47.233486082248447</c:v>
                </c:pt>
                <c:pt idx="1">
                  <c:v>44.019996126299482</c:v>
                </c:pt>
                <c:pt idx="2">
                  <c:v>46.158320675071415</c:v>
                </c:pt>
                <c:pt idx="3">
                  <c:v>55.96287273819712</c:v>
                </c:pt>
              </c:numCache>
            </c:numRef>
          </c:val>
          <c:smooth val="0"/>
        </c:ser>
        <c:dLbls>
          <c:showLegendKey val="0"/>
          <c:showVal val="0"/>
          <c:showCatName val="0"/>
          <c:showSerName val="0"/>
          <c:showPercent val="0"/>
          <c:showBubbleSize val="0"/>
        </c:dLbls>
        <c:marker val="1"/>
        <c:smooth val="0"/>
        <c:axId val="184745984"/>
        <c:axId val="184748288"/>
      </c:lineChart>
      <c:catAx>
        <c:axId val="18474598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91582822980460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748288"/>
        <c:crosses val="autoZero"/>
        <c:auto val="1"/>
        <c:lblAlgn val="ctr"/>
        <c:lblOffset val="100"/>
        <c:tickLblSkip val="1"/>
        <c:tickMarkSkip val="1"/>
        <c:noMultiLvlLbl val="0"/>
      </c:catAx>
      <c:valAx>
        <c:axId val="184748288"/>
        <c:scaling>
          <c:orientation val="minMax"/>
          <c:max val="66"/>
          <c:min val="26"/>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OEC </a:t>
                </a:r>
              </a:p>
            </c:rich>
          </c:tx>
          <c:layout>
            <c:manualLayout>
              <c:xMode val="edge"/>
              <c:yMode val="edge"/>
              <c:x val="3.4864391951006123E-4"/>
              <c:y val="0.3236862058909302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745984"/>
        <c:crosses val="autoZero"/>
        <c:crossBetween val="between"/>
        <c:majorUnit val="8"/>
        <c:minorUnit val="8"/>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461832895888018E-2"/>
        </c:manualLayout>
      </c:layout>
      <c:overlay val="0"/>
      <c:spPr>
        <a:noFill/>
        <a:ln w="25400">
          <a:noFill/>
        </a:ln>
      </c:spPr>
    </c:title>
    <c:autoTitleDeleted val="0"/>
    <c:plotArea>
      <c:layout>
        <c:manualLayout>
          <c:layoutTarget val="inner"/>
          <c:xMode val="edge"/>
          <c:yMode val="edge"/>
          <c:x val="0.23841316710411201"/>
          <c:y val="0.22727325750947799"/>
          <c:w val="0.75683125546806651"/>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Sheet1!$BI$15:$BI$18</c:f>
              <c:numCache>
                <c:formatCode>General</c:formatCode>
                <c:ptCount val="4"/>
                <c:pt idx="0">
                  <c:v>613</c:v>
                </c:pt>
                <c:pt idx="1">
                  <c:v>603</c:v>
                </c:pt>
                <c:pt idx="2">
                  <c:v>638</c:v>
                </c:pt>
                <c:pt idx="3">
                  <c:v>680</c:v>
                </c:pt>
              </c:numCache>
            </c:numRef>
          </c:val>
          <c:smooth val="0"/>
        </c:ser>
        <c:dLbls>
          <c:showLegendKey val="0"/>
          <c:showVal val="0"/>
          <c:showCatName val="0"/>
          <c:showSerName val="0"/>
          <c:showPercent val="0"/>
          <c:showBubbleSize val="0"/>
        </c:dLbls>
        <c:marker val="1"/>
        <c:smooth val="0"/>
        <c:axId val="188690816"/>
        <c:axId val="188693120"/>
      </c:lineChart>
      <c:catAx>
        <c:axId val="18869081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693120"/>
        <c:crosses val="autoZero"/>
        <c:auto val="1"/>
        <c:lblAlgn val="ctr"/>
        <c:lblOffset val="100"/>
        <c:tickLblSkip val="1"/>
        <c:tickMarkSkip val="1"/>
        <c:noMultiLvlLbl val="0"/>
      </c:catAx>
      <c:valAx>
        <c:axId val="188693120"/>
        <c:scaling>
          <c:orientation val="minMax"/>
          <c:max val="700"/>
          <c:min val="550"/>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Slump flow(mm)</a:t>
                </a:r>
              </a:p>
            </c:rich>
          </c:tx>
          <c:layout>
            <c:manualLayout>
              <c:xMode val="edge"/>
              <c:yMode val="edge"/>
              <c:x val="0"/>
              <c:y val="0.1280577427821522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690816"/>
        <c:crosses val="autoZero"/>
        <c:crossBetween val="between"/>
        <c:majorUnit val="30"/>
        <c:minorUnit val="3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47733158355205596"/>
          <c:y val="3.8461832895888018E-2"/>
        </c:manualLayout>
      </c:layout>
      <c:overlay val="0"/>
      <c:spPr>
        <a:noFill/>
        <a:ln w="25400">
          <a:noFill/>
        </a:ln>
      </c:spPr>
    </c:title>
    <c:autoTitleDeleted val="0"/>
    <c:plotArea>
      <c:layout>
        <c:manualLayout>
          <c:layoutTarget val="inner"/>
          <c:xMode val="edge"/>
          <c:yMode val="edge"/>
          <c:x val="0.19125415573053367"/>
          <c:y val="0.22727325750947799"/>
          <c:w val="0.7996045494313210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Sheet1!$DB$15:$DB$18</c:f>
              <c:numCache>
                <c:formatCode>0.00</c:formatCode>
                <c:ptCount val="4"/>
                <c:pt idx="0">
                  <c:v>51.653529222642327</c:v>
                </c:pt>
                <c:pt idx="1">
                  <c:v>45.35237134514454</c:v>
                </c:pt>
                <c:pt idx="2">
                  <c:v>48.211428524702811</c:v>
                </c:pt>
                <c:pt idx="3">
                  <c:v>47.555417631520818</c:v>
                </c:pt>
              </c:numCache>
            </c:numRef>
          </c:val>
          <c:smooth val="0"/>
        </c:ser>
        <c:dLbls>
          <c:showLegendKey val="0"/>
          <c:showVal val="0"/>
          <c:showCatName val="0"/>
          <c:showSerName val="0"/>
          <c:showPercent val="0"/>
          <c:showBubbleSize val="0"/>
        </c:dLbls>
        <c:marker val="1"/>
        <c:smooth val="0"/>
        <c:axId val="184768384"/>
        <c:axId val="184787328"/>
      </c:lineChart>
      <c:catAx>
        <c:axId val="184768384"/>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91582822980460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787328"/>
        <c:crosses val="autoZero"/>
        <c:auto val="1"/>
        <c:lblAlgn val="ctr"/>
        <c:lblOffset val="100"/>
        <c:tickLblSkip val="1"/>
        <c:tickMarkSkip val="1"/>
        <c:noMultiLvlLbl val="0"/>
      </c:catAx>
      <c:valAx>
        <c:axId val="184787328"/>
        <c:scaling>
          <c:orientation val="minMax"/>
          <c:max val="66"/>
          <c:min val="26"/>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dirty="0"/>
                  <a:t>OEC </a:t>
                </a:r>
              </a:p>
            </c:rich>
          </c:tx>
          <c:layout>
            <c:manualLayout>
              <c:xMode val="edge"/>
              <c:yMode val="edge"/>
              <c:x val="0"/>
              <c:y val="0.32368620589093028"/>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4768384"/>
        <c:crosses val="autoZero"/>
        <c:crossBetween val="between"/>
        <c:majorUnit val="8"/>
        <c:minorUnit val="8"/>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SP</a:t>
            </a:r>
          </a:p>
        </c:rich>
      </c:tx>
      <c:layout>
        <c:manualLayout>
          <c:xMode val="edge"/>
          <c:yMode val="edge"/>
          <c:x val="0.49630032874221747"/>
          <c:y val="3.8439560900426731E-2"/>
        </c:manualLayout>
      </c:layout>
      <c:overlay val="0"/>
      <c:spPr>
        <a:noFill/>
        <a:ln w="25400">
          <a:noFill/>
        </a:ln>
      </c:spPr>
    </c:title>
    <c:autoTitleDeleted val="0"/>
    <c:plotArea>
      <c:layout>
        <c:manualLayout>
          <c:layoutTarget val="inner"/>
          <c:xMode val="edge"/>
          <c:yMode val="edge"/>
          <c:x val="0.23393755468066491"/>
          <c:y val="0.22727325750947799"/>
          <c:w val="0.75951224846894139"/>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Sheet1!$BJ$15:$BJ$18</c:f>
              <c:numCache>
                <c:formatCode>General</c:formatCode>
                <c:ptCount val="4"/>
                <c:pt idx="0">
                  <c:v>655</c:v>
                </c:pt>
                <c:pt idx="1">
                  <c:v>640</c:v>
                </c:pt>
                <c:pt idx="2">
                  <c:v>623</c:v>
                </c:pt>
                <c:pt idx="3">
                  <c:v>615</c:v>
                </c:pt>
              </c:numCache>
            </c:numRef>
          </c:val>
          <c:smooth val="0"/>
        </c:ser>
        <c:dLbls>
          <c:showLegendKey val="0"/>
          <c:showVal val="0"/>
          <c:showCatName val="0"/>
          <c:showSerName val="0"/>
          <c:showPercent val="0"/>
          <c:showBubbleSize val="0"/>
        </c:dLbls>
        <c:marker val="1"/>
        <c:smooth val="0"/>
        <c:axId val="188733696"/>
        <c:axId val="188736256"/>
      </c:lineChart>
      <c:catAx>
        <c:axId val="18873369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1341097987751538"/>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736256"/>
        <c:crosses val="autoZero"/>
        <c:auto val="1"/>
        <c:lblAlgn val="ctr"/>
        <c:lblOffset val="100"/>
        <c:tickLblSkip val="1"/>
        <c:tickMarkSkip val="1"/>
        <c:noMultiLvlLbl val="0"/>
      </c:catAx>
      <c:valAx>
        <c:axId val="188736256"/>
        <c:scaling>
          <c:orientation val="minMax"/>
          <c:max val="700"/>
          <c:min val="550"/>
        </c:scaling>
        <c:delete val="0"/>
        <c:axPos val="l"/>
        <c:majorGridlines>
          <c:spPr>
            <a:ln w="3175">
              <a:solidFill>
                <a:srgbClr val="000000"/>
              </a:solidFill>
              <a:prstDash val="sysDash"/>
            </a:ln>
          </c:spPr>
        </c:majorGridlines>
        <c:title>
          <c:tx>
            <c:rich>
              <a:bodyPr/>
              <a:lstStyle/>
              <a:p>
                <a:pPr>
                  <a:defRPr sz="800" b="1" i="0" u="none" strike="noStrike" baseline="0">
                    <a:solidFill>
                      <a:srgbClr val="000000"/>
                    </a:solidFill>
                    <a:latin typeface="Times New Roman"/>
                    <a:ea typeface="Times New Roman"/>
                    <a:cs typeface="Times New Roman"/>
                  </a:defRPr>
                </a:pPr>
                <a:r>
                  <a:rPr lang="en-US" sz="1100" b="1" dirty="0"/>
                  <a:t>Slump flow(mm)</a:t>
                </a:r>
              </a:p>
            </c:rich>
          </c:tx>
          <c:layout>
            <c:manualLayout>
              <c:xMode val="edge"/>
              <c:yMode val="edge"/>
              <c:x val="0"/>
              <c:y val="0.1280577427821522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88733696"/>
        <c:crosses val="autoZero"/>
        <c:crossBetween val="between"/>
        <c:majorUnit val="30"/>
        <c:minorUnit val="30"/>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LECA</a:t>
            </a:r>
          </a:p>
        </c:rich>
      </c:tx>
      <c:layout>
        <c:manualLayout>
          <c:xMode val="edge"/>
          <c:yMode val="edge"/>
          <c:x val="0.45210812190142896"/>
          <c:y val="3.8461832895888018E-2"/>
        </c:manualLayout>
      </c:layout>
      <c:overlay val="0"/>
      <c:spPr>
        <a:noFill/>
        <a:ln w="25400">
          <a:noFill/>
        </a:ln>
      </c:spPr>
    </c:title>
    <c:autoTitleDeleted val="0"/>
    <c:plotArea>
      <c:layout>
        <c:manualLayout>
          <c:layoutTarget val="inner"/>
          <c:xMode val="edge"/>
          <c:yMode val="edge"/>
          <c:x val="0.15506824146981626"/>
          <c:y val="0.22727325750947799"/>
          <c:w val="0.83831583552055988"/>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Sheet1!$AU$15:$AU$18</c:f>
              <c:numCache>
                <c:formatCode>General</c:formatCode>
                <c:ptCount val="4"/>
                <c:pt idx="0">
                  <c:v>6.16</c:v>
                </c:pt>
                <c:pt idx="1">
                  <c:v>6.85</c:v>
                </c:pt>
                <c:pt idx="2">
                  <c:v>6.97</c:v>
                </c:pt>
                <c:pt idx="3">
                  <c:v>6.72</c:v>
                </c:pt>
              </c:numCache>
            </c:numRef>
          </c:val>
          <c:smooth val="0"/>
        </c:ser>
        <c:dLbls>
          <c:showLegendKey val="0"/>
          <c:showVal val="0"/>
          <c:showCatName val="0"/>
          <c:showSerName val="0"/>
          <c:showPercent val="0"/>
          <c:showBubbleSize val="0"/>
        </c:dLbls>
        <c:marker val="1"/>
        <c:smooth val="0"/>
        <c:axId val="190257792"/>
        <c:axId val="190305408"/>
      </c:lineChart>
      <c:catAx>
        <c:axId val="19025779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07663677456984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0305408"/>
        <c:crosses val="autoZero"/>
        <c:auto val="1"/>
        <c:lblAlgn val="ctr"/>
        <c:lblOffset val="100"/>
        <c:tickLblSkip val="1"/>
        <c:tickMarkSkip val="1"/>
        <c:noMultiLvlLbl val="0"/>
      </c:catAx>
      <c:valAx>
        <c:axId val="190305408"/>
        <c:scaling>
          <c:orientation val="minMax"/>
          <c:max val="10"/>
          <c:min val="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T50 (sec)</a:t>
                </a:r>
              </a:p>
            </c:rich>
          </c:tx>
          <c:layout>
            <c:manualLayout>
              <c:xMode val="edge"/>
              <c:yMode val="edge"/>
              <c:x val="0"/>
              <c:y val="0.2910104986876640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0257792"/>
        <c:crosses val="autoZero"/>
        <c:crossBetween val="between"/>
        <c:majorUnit val="1"/>
        <c:minorUnit val="1"/>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Cement</a:t>
            </a:r>
          </a:p>
        </c:rich>
      </c:tx>
      <c:layout>
        <c:manualLayout>
          <c:xMode val="edge"/>
          <c:yMode val="edge"/>
          <c:x val="0.43953922426363373"/>
          <c:y val="3.8461832895888018E-2"/>
        </c:manualLayout>
      </c:layout>
      <c:overlay val="0"/>
      <c:spPr>
        <a:noFill/>
        <a:ln w="25400">
          <a:noFill/>
        </a:ln>
      </c:spPr>
    </c:title>
    <c:autoTitleDeleted val="0"/>
    <c:plotArea>
      <c:layout>
        <c:manualLayout>
          <c:layoutTarget val="inner"/>
          <c:xMode val="edge"/>
          <c:yMode val="edge"/>
          <c:x val="0.16953999827553243"/>
          <c:y val="0.22727325750947799"/>
          <c:w val="0.823790810837154"/>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Sheet1!$AV$15:$AV$18</c:f>
              <c:numCache>
                <c:formatCode>General</c:formatCode>
                <c:ptCount val="4"/>
                <c:pt idx="0">
                  <c:v>9.06</c:v>
                </c:pt>
                <c:pt idx="1">
                  <c:v>6.71</c:v>
                </c:pt>
                <c:pt idx="2">
                  <c:v>5.71</c:v>
                </c:pt>
                <c:pt idx="3">
                  <c:v>5.22</c:v>
                </c:pt>
              </c:numCache>
            </c:numRef>
          </c:val>
          <c:smooth val="0"/>
        </c:ser>
        <c:dLbls>
          <c:showLegendKey val="0"/>
          <c:showVal val="0"/>
          <c:showCatName val="0"/>
          <c:showSerName val="0"/>
          <c:showPercent val="0"/>
          <c:showBubbleSize val="0"/>
        </c:dLbls>
        <c:marker val="1"/>
        <c:smooth val="0"/>
        <c:axId val="192426752"/>
        <c:axId val="192429056"/>
      </c:lineChart>
      <c:catAx>
        <c:axId val="19242675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0863699329250511"/>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2429056"/>
        <c:crosses val="autoZero"/>
        <c:auto val="1"/>
        <c:lblAlgn val="ctr"/>
        <c:lblOffset val="100"/>
        <c:tickLblSkip val="1"/>
        <c:tickMarkSkip val="1"/>
        <c:noMultiLvlLbl val="0"/>
      </c:catAx>
      <c:valAx>
        <c:axId val="192429056"/>
        <c:scaling>
          <c:orientation val="minMax"/>
          <c:max val="10"/>
          <c:min val="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T50 (sec)</a:t>
                </a:r>
              </a:p>
            </c:rich>
          </c:tx>
          <c:layout>
            <c:manualLayout>
              <c:xMode val="edge"/>
              <c:yMode val="edge"/>
              <c:x val="0"/>
              <c:y val="0.2889379250258742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2426752"/>
        <c:crosses val="autoZero"/>
        <c:crossBetween val="between"/>
        <c:majorUnit val="1"/>
        <c:minorUnit val="1"/>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Silica fume</a:t>
            </a:r>
          </a:p>
        </c:rich>
      </c:tx>
      <c:layout>
        <c:manualLayout>
          <c:xMode val="edge"/>
          <c:yMode val="edge"/>
          <c:x val="0.41570975503062119"/>
          <c:y val="3.8461832895888018E-2"/>
        </c:manualLayout>
      </c:layout>
      <c:overlay val="0"/>
      <c:spPr>
        <a:noFill/>
        <a:ln w="25400">
          <a:noFill/>
        </a:ln>
      </c:spPr>
    </c:title>
    <c:autoTitleDeleted val="0"/>
    <c:plotArea>
      <c:layout>
        <c:manualLayout>
          <c:layoutTarget val="inner"/>
          <c:xMode val="edge"/>
          <c:yMode val="edge"/>
          <c:x val="0.15506824146981626"/>
          <c:y val="0.22727325750947799"/>
          <c:w val="0.83831583552055988"/>
          <c:h val="0.55244849563021681"/>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Sheet1!$AW$15:$AW$18</c:f>
              <c:numCache>
                <c:formatCode>General</c:formatCode>
                <c:ptCount val="4"/>
                <c:pt idx="0">
                  <c:v>5.73</c:v>
                </c:pt>
                <c:pt idx="1">
                  <c:v>7.13</c:v>
                </c:pt>
                <c:pt idx="2">
                  <c:v>6</c:v>
                </c:pt>
                <c:pt idx="3">
                  <c:v>7.84</c:v>
                </c:pt>
              </c:numCache>
            </c:numRef>
          </c:val>
          <c:smooth val="0"/>
        </c:ser>
        <c:dLbls>
          <c:showLegendKey val="0"/>
          <c:showVal val="0"/>
          <c:showCatName val="0"/>
          <c:showSerName val="0"/>
          <c:showPercent val="0"/>
          <c:showBubbleSize val="0"/>
        </c:dLbls>
        <c:marker val="1"/>
        <c:smooth val="0"/>
        <c:axId val="192445056"/>
        <c:axId val="192464000"/>
      </c:lineChart>
      <c:catAx>
        <c:axId val="192445056"/>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076636774569846"/>
              <c:y val="0.87412729658792654"/>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2464000"/>
        <c:crosses val="autoZero"/>
        <c:auto val="1"/>
        <c:lblAlgn val="ctr"/>
        <c:lblOffset val="100"/>
        <c:tickLblSkip val="1"/>
        <c:tickMarkSkip val="1"/>
        <c:noMultiLvlLbl val="0"/>
      </c:catAx>
      <c:valAx>
        <c:axId val="192464000"/>
        <c:scaling>
          <c:orientation val="minMax"/>
          <c:max val="10"/>
          <c:min val="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T50 (sec)</a:t>
                </a:r>
              </a:p>
            </c:rich>
          </c:tx>
          <c:layout>
            <c:manualLayout>
              <c:xMode val="edge"/>
              <c:yMode val="edge"/>
              <c:x val="0"/>
              <c:y val="0.3076428988043161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2445056"/>
        <c:crosses val="autoZero"/>
        <c:crossBetween val="between"/>
        <c:majorUnit val="1"/>
        <c:minorUnit val="1"/>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Times New Roman" pitchFamily="18" charset="0"/>
                <a:ea typeface="Arial"/>
                <a:cs typeface="Times New Roman" pitchFamily="18" charset="0"/>
              </a:defRPr>
            </a:pPr>
            <a:r>
              <a:rPr lang="en-US">
                <a:latin typeface="Times New Roman" pitchFamily="18" charset="0"/>
                <a:cs typeface="Times New Roman" pitchFamily="18" charset="0"/>
              </a:rPr>
              <a:t>W/b</a:t>
            </a:r>
          </a:p>
        </c:rich>
      </c:tx>
      <c:layout>
        <c:manualLayout>
          <c:xMode val="edge"/>
          <c:yMode val="edge"/>
          <c:x val="0.46743365412656751"/>
          <c:y val="3.8327318460192474E-2"/>
        </c:manualLayout>
      </c:layout>
      <c:overlay val="0"/>
      <c:spPr>
        <a:noFill/>
        <a:ln w="25400">
          <a:noFill/>
        </a:ln>
      </c:spPr>
    </c:title>
    <c:autoTitleDeleted val="0"/>
    <c:plotArea>
      <c:layout>
        <c:manualLayout>
          <c:layoutTarget val="inner"/>
          <c:xMode val="edge"/>
          <c:yMode val="edge"/>
          <c:x val="0.15506824146981626"/>
          <c:y val="0.23111038203557888"/>
          <c:w val="0.83831583552055988"/>
          <c:h val="0.55400696864111498"/>
        </c:manualLayout>
      </c:layout>
      <c:lineChart>
        <c:grouping val="stacked"/>
        <c:varyColors val="0"/>
        <c:ser>
          <c:idx val="1"/>
          <c:order val="0"/>
          <c:spPr>
            <a:ln w="12700">
              <a:solidFill>
                <a:srgbClr val="FF00FF"/>
              </a:solidFill>
              <a:prstDash val="solid"/>
            </a:ln>
          </c:spPr>
          <c:marker>
            <c:symbol val="circle"/>
            <c:size val="3"/>
            <c:spPr>
              <a:solidFill>
                <a:srgbClr val="FF00FF"/>
              </a:solidFill>
              <a:ln>
                <a:solidFill>
                  <a:srgbClr val="FF00FF"/>
                </a:solidFill>
                <a:prstDash val="solid"/>
              </a:ln>
            </c:spPr>
          </c:marker>
          <c:val>
            <c:numRef>
              <c:f>Sheet1!$AX$15:$AX$18</c:f>
              <c:numCache>
                <c:formatCode>General</c:formatCode>
                <c:ptCount val="4"/>
                <c:pt idx="0">
                  <c:v>7.12</c:v>
                </c:pt>
                <c:pt idx="1">
                  <c:v>7.06</c:v>
                </c:pt>
                <c:pt idx="2">
                  <c:v>7.04</c:v>
                </c:pt>
                <c:pt idx="3">
                  <c:v>5.48</c:v>
                </c:pt>
              </c:numCache>
            </c:numRef>
          </c:val>
          <c:smooth val="0"/>
        </c:ser>
        <c:dLbls>
          <c:showLegendKey val="0"/>
          <c:showVal val="0"/>
          <c:showCatName val="0"/>
          <c:showSerName val="0"/>
          <c:showPercent val="0"/>
          <c:showBubbleSize val="0"/>
        </c:dLbls>
        <c:marker val="1"/>
        <c:smooth val="0"/>
        <c:axId val="193737472"/>
        <c:axId val="193739776"/>
      </c:lineChart>
      <c:catAx>
        <c:axId val="193737472"/>
        <c:scaling>
          <c:orientation val="minMax"/>
        </c:scaling>
        <c:delete val="0"/>
        <c:axPos val="b"/>
        <c:title>
          <c:tx>
            <c:rich>
              <a:bodyPr/>
              <a:lstStyle/>
              <a:p>
                <a:pPr>
                  <a:defRPr sz="1100" b="1" i="0" u="none" strike="noStrike" baseline="0">
                    <a:solidFill>
                      <a:srgbClr val="000000"/>
                    </a:solidFill>
                    <a:latin typeface="Times New Roman"/>
                    <a:ea typeface="Times New Roman"/>
                    <a:cs typeface="Times New Roman"/>
                  </a:defRPr>
                </a:pPr>
                <a:r>
                  <a:rPr lang="en-US" sz="1100"/>
                  <a:t>level</a:t>
                </a:r>
              </a:p>
            </c:rich>
          </c:tx>
          <c:layout>
            <c:manualLayout>
              <c:xMode val="edge"/>
              <c:yMode val="edge"/>
              <c:x val="0.5076636774569846"/>
              <c:y val="0.87456419510061245"/>
            </c:manualLayout>
          </c:layout>
          <c:overlay val="0"/>
          <c:spPr>
            <a:noFill/>
            <a:ln w="25400">
              <a:noFill/>
            </a:ln>
          </c:spPr>
        </c:title>
        <c:numFmt formatCode="General" sourceLinked="1"/>
        <c:majorTickMark val="none"/>
        <c:minorTickMark val="out"/>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3739776"/>
        <c:crosses val="autoZero"/>
        <c:auto val="1"/>
        <c:lblAlgn val="ctr"/>
        <c:lblOffset val="100"/>
        <c:tickLblSkip val="1"/>
        <c:tickMarkSkip val="1"/>
        <c:noMultiLvlLbl val="0"/>
      </c:catAx>
      <c:valAx>
        <c:axId val="193739776"/>
        <c:scaling>
          <c:orientation val="minMax"/>
          <c:max val="10"/>
          <c:min val="5"/>
        </c:scaling>
        <c:delete val="0"/>
        <c:axPos val="l"/>
        <c:majorGridlines>
          <c:spPr>
            <a:ln w="3175">
              <a:solidFill>
                <a:srgbClr val="000000"/>
              </a:solidFill>
              <a:prstDash val="sysDash"/>
            </a:ln>
          </c:spPr>
        </c:majorGridlines>
        <c:title>
          <c:tx>
            <c:rich>
              <a:bodyPr/>
              <a:lstStyle/>
              <a:p>
                <a:pPr>
                  <a:defRPr sz="1100" b="1" i="0" u="none" strike="noStrike" baseline="0">
                    <a:solidFill>
                      <a:srgbClr val="000000"/>
                    </a:solidFill>
                    <a:latin typeface="Times New Roman"/>
                    <a:ea typeface="Times New Roman"/>
                    <a:cs typeface="Times New Roman"/>
                  </a:defRPr>
                </a:pPr>
                <a:r>
                  <a:rPr lang="en-US" sz="1100"/>
                  <a:t>T50 (sec)</a:t>
                </a:r>
              </a:p>
            </c:rich>
          </c:tx>
          <c:layout>
            <c:manualLayout>
              <c:xMode val="edge"/>
              <c:yMode val="edge"/>
              <c:x val="0"/>
              <c:y val="0.2850714494021580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93737472"/>
        <c:crosses val="autoZero"/>
        <c:crossBetween val="between"/>
        <c:majorUnit val="1"/>
        <c:minorUnit val="1"/>
      </c:valAx>
      <c:spPr>
        <a:solidFill>
          <a:srgbClr val="FFFFFF"/>
        </a:solidFill>
        <a:ln w="12700">
          <a:solidFill>
            <a:srgbClr val="808080"/>
          </a:solidFill>
          <a:prstDash val="solid"/>
        </a:ln>
      </c:spPr>
    </c:plotArea>
    <c:plotVisOnly val="1"/>
    <c:dispBlanksAs val="zero"/>
    <c:showDLblsOverMax val="0"/>
  </c:chart>
  <c:spPr>
    <a:solidFill>
      <a:srgbClr val="FFFFFF"/>
    </a:soli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5B9E97-651C-4515-A8F5-916E39D15D4E}" type="doc">
      <dgm:prSet loTypeId="urn:microsoft.com/office/officeart/2005/8/layout/hList9" loCatId="list" qsTypeId="urn:microsoft.com/office/officeart/2005/8/quickstyle/3d2" qsCatId="3D" csTypeId="urn:microsoft.com/office/officeart/2005/8/colors/colorful4" csCatId="colorful" phldr="1"/>
      <dgm:spPr/>
      <dgm:t>
        <a:bodyPr/>
        <a:lstStyle/>
        <a:p>
          <a:pPr rtl="1"/>
          <a:endParaRPr lang="fa-IR"/>
        </a:p>
      </dgm:t>
    </dgm:pt>
    <dgm:pt modelId="{43EF960A-71B0-46BC-BA72-C447FEE3433F}">
      <dgm:prSet phldrT="[Text]" custT="1">
        <dgm:style>
          <a:lnRef idx="0">
            <a:schemeClr val="accent2"/>
          </a:lnRef>
          <a:fillRef idx="3">
            <a:schemeClr val="accent2"/>
          </a:fillRef>
          <a:effectRef idx="3">
            <a:schemeClr val="accent2"/>
          </a:effectRef>
          <a:fontRef idx="minor">
            <a:schemeClr val="lt1"/>
          </a:fontRef>
        </dgm:style>
      </dgm:prSet>
      <dgm:spPr/>
      <dgm:t>
        <a:bodyPr/>
        <a:lstStyle/>
        <a:p>
          <a:pPr rtl="1"/>
          <a:r>
            <a:rPr lang="fa-IR" sz="2400" b="0" dirty="0" smtClean="0">
              <a:solidFill>
                <a:schemeClr val="accent4">
                  <a:lumMod val="95000"/>
                  <a:lumOff val="5000"/>
                </a:schemeClr>
              </a:solidFill>
              <a:cs typeface="B Zar" pitchFamily="2" charset="-78"/>
            </a:rPr>
            <a:t>آزمايشهاي رایج براي سنجش    ویژگی های فاز تازه بتن خود متراکم</a:t>
          </a:r>
          <a:endParaRPr lang="fa-IR" sz="2400" b="0" dirty="0">
            <a:solidFill>
              <a:schemeClr val="accent4">
                <a:lumMod val="95000"/>
                <a:lumOff val="5000"/>
              </a:schemeClr>
            </a:solidFill>
            <a:cs typeface="B Zar" pitchFamily="2" charset="-78"/>
          </a:endParaRPr>
        </a:p>
      </dgm:t>
    </dgm:pt>
    <dgm:pt modelId="{9A2198E3-B990-4555-91B7-B0191B6B77DA}" type="parTrans" cxnId="{5B85285F-31B4-4DCB-9A00-25315C4E9C4D}">
      <dgm:prSet/>
      <dgm:spPr/>
      <dgm:t>
        <a:bodyPr/>
        <a:lstStyle/>
        <a:p>
          <a:pPr rtl="1"/>
          <a:endParaRPr lang="fa-IR"/>
        </a:p>
      </dgm:t>
    </dgm:pt>
    <dgm:pt modelId="{8C35C62D-37C1-4E80-A5C2-F12308521A1E}" type="sibTrans" cxnId="{5B85285F-31B4-4DCB-9A00-25315C4E9C4D}">
      <dgm:prSet/>
      <dgm:spPr/>
      <dgm:t>
        <a:bodyPr/>
        <a:lstStyle/>
        <a:p>
          <a:pPr rtl="1"/>
          <a:endParaRPr lang="fa-IR"/>
        </a:p>
      </dgm:t>
    </dgm:pt>
    <dgm:pt modelId="{0BF98BB4-6087-480A-AFF1-D3B228C97846}">
      <dgm:prSet phldrT="[Text]" custT="1"/>
      <dgm:spPr/>
      <dgm:t>
        <a:bodyPr/>
        <a:lstStyle/>
        <a:p>
          <a:pPr algn="ctr" rtl="1"/>
          <a:r>
            <a:rPr lang="fa-IR" sz="2400" b="0" dirty="0" smtClean="0">
              <a:cs typeface="B Zar" pitchFamily="2" charset="-78"/>
            </a:rPr>
            <a:t>آزمايش  </a:t>
          </a:r>
          <a:r>
            <a:rPr lang="en-US" sz="2400" b="0" dirty="0" smtClean="0">
              <a:cs typeface="B Zar" pitchFamily="2" charset="-78"/>
            </a:rPr>
            <a:t> </a:t>
          </a:r>
          <a:r>
            <a:rPr lang="en-US" sz="2000" b="0" dirty="0" smtClean="0">
              <a:latin typeface="Times New Roman" pitchFamily="18" charset="0"/>
              <a:cs typeface="Times New Roman" pitchFamily="18" charset="0"/>
            </a:rPr>
            <a:t>Slump flow</a:t>
          </a:r>
          <a:r>
            <a:rPr lang="fa-IR" sz="2000" b="0" dirty="0" smtClean="0">
              <a:cs typeface="B Zar" pitchFamily="2" charset="-78"/>
            </a:rPr>
            <a:t> </a:t>
          </a:r>
          <a:endParaRPr lang="fa-IR" sz="2400" b="0" dirty="0">
            <a:latin typeface="Times New Roman" pitchFamily="18" charset="0"/>
            <a:cs typeface="Times New Roman" pitchFamily="18" charset="0"/>
          </a:endParaRPr>
        </a:p>
      </dgm:t>
    </dgm:pt>
    <dgm:pt modelId="{E2856060-1457-4B04-A4F4-0800DF62DE30}" type="parTrans" cxnId="{3B986F8D-E0F0-4353-973F-9C7CDB339343}">
      <dgm:prSet/>
      <dgm:spPr/>
      <dgm:t>
        <a:bodyPr/>
        <a:lstStyle/>
        <a:p>
          <a:pPr rtl="1"/>
          <a:endParaRPr lang="fa-IR"/>
        </a:p>
      </dgm:t>
    </dgm:pt>
    <dgm:pt modelId="{58BDEE9E-E675-494F-BC52-A348654B7462}" type="sibTrans" cxnId="{3B986F8D-E0F0-4353-973F-9C7CDB339343}">
      <dgm:prSet/>
      <dgm:spPr/>
      <dgm:t>
        <a:bodyPr/>
        <a:lstStyle/>
        <a:p>
          <a:pPr rtl="1"/>
          <a:endParaRPr lang="fa-IR"/>
        </a:p>
      </dgm:t>
    </dgm:pt>
    <dgm:pt modelId="{3C7C5A12-0FC2-4595-9D12-0EB34ECF0C29}">
      <dgm:prSet phldrT="[Text]" custT="1"/>
      <dgm:spPr/>
      <dgm:t>
        <a:bodyPr/>
        <a:lstStyle/>
        <a:p>
          <a:pPr algn="ctr" rtl="1"/>
          <a:r>
            <a:rPr lang="fa-IR" sz="2400" b="0" dirty="0" smtClean="0">
              <a:cs typeface="B Zar" pitchFamily="2" charset="-78"/>
            </a:rPr>
            <a:t>آزمايش</a:t>
          </a:r>
          <a:r>
            <a:rPr lang="fa-IR" sz="2400" b="0" dirty="0" smtClean="0">
              <a:latin typeface="Times New Roman" pitchFamily="18" charset="0"/>
              <a:cs typeface="Times New Roman" pitchFamily="18" charset="0"/>
            </a:rPr>
            <a:t>  </a:t>
          </a:r>
          <a:r>
            <a:rPr lang="en-US" sz="2000" b="0" dirty="0" smtClean="0">
              <a:latin typeface="Times New Roman" pitchFamily="18" charset="0"/>
              <a:cs typeface="Times New Roman" pitchFamily="18" charset="0"/>
            </a:rPr>
            <a:t>V-Funnel</a:t>
          </a:r>
          <a:endParaRPr lang="fa-IR" sz="2400" b="0" dirty="0">
            <a:latin typeface="Times New Roman" pitchFamily="18" charset="0"/>
            <a:cs typeface="Times New Roman" pitchFamily="18" charset="0"/>
          </a:endParaRPr>
        </a:p>
      </dgm:t>
    </dgm:pt>
    <dgm:pt modelId="{1E9B03EB-A11F-4119-86FA-26CB9E67DAC2}" type="parTrans" cxnId="{834AB16E-C266-4B70-8721-03335A48E1AB}">
      <dgm:prSet/>
      <dgm:spPr/>
      <dgm:t>
        <a:bodyPr/>
        <a:lstStyle/>
        <a:p>
          <a:pPr rtl="1"/>
          <a:endParaRPr lang="fa-IR"/>
        </a:p>
      </dgm:t>
    </dgm:pt>
    <dgm:pt modelId="{C64B8734-299B-4833-B84E-966F45B8B1BA}" type="sibTrans" cxnId="{834AB16E-C266-4B70-8721-03335A48E1AB}">
      <dgm:prSet/>
      <dgm:spPr/>
      <dgm:t>
        <a:bodyPr/>
        <a:lstStyle/>
        <a:p>
          <a:pPr rtl="1"/>
          <a:endParaRPr lang="fa-IR"/>
        </a:p>
      </dgm:t>
    </dgm:pt>
    <dgm:pt modelId="{C1E72024-22A6-4BE9-B791-C7619453D68F}">
      <dgm:prSet phldrT="[Text]" custT="1"/>
      <dgm:spPr/>
      <dgm:t>
        <a:bodyPr/>
        <a:lstStyle/>
        <a:p>
          <a:pPr algn="ctr" rtl="1"/>
          <a:r>
            <a:rPr lang="ar-SA" sz="2400" b="0" dirty="0" smtClean="0">
              <a:cs typeface="B Zar" pitchFamily="2" charset="-78"/>
            </a:rPr>
            <a:t>آزمايش </a:t>
          </a:r>
          <a:r>
            <a:rPr lang="en-US" sz="2000" b="0" dirty="0" err="1" smtClean="0">
              <a:latin typeface="Times New Roman" pitchFamily="18" charset="0"/>
              <a:cs typeface="Times New Roman" pitchFamily="18" charset="0"/>
            </a:rPr>
            <a:t>Orimet</a:t>
          </a:r>
          <a:r>
            <a:rPr lang="en-US" sz="2000" b="0" dirty="0" smtClean="0">
              <a:cs typeface="B Zar" pitchFamily="2" charset="-78"/>
            </a:rPr>
            <a:t> </a:t>
          </a:r>
          <a:endParaRPr lang="fa-IR" sz="2400" b="0" dirty="0">
            <a:cs typeface="B Zar" pitchFamily="2" charset="-78"/>
          </a:endParaRPr>
        </a:p>
      </dgm:t>
    </dgm:pt>
    <dgm:pt modelId="{810997DD-ACAE-4A98-B873-C2CE2C4C3BC3}" type="parTrans" cxnId="{78BFB8D9-9D2D-4B05-951D-771DBDAB1591}">
      <dgm:prSet/>
      <dgm:spPr/>
      <dgm:t>
        <a:bodyPr/>
        <a:lstStyle/>
        <a:p>
          <a:pPr rtl="1"/>
          <a:endParaRPr lang="fa-IR"/>
        </a:p>
      </dgm:t>
    </dgm:pt>
    <dgm:pt modelId="{C671B63C-E5F8-414B-BD83-8AE05376034C}" type="sibTrans" cxnId="{78BFB8D9-9D2D-4B05-951D-771DBDAB1591}">
      <dgm:prSet/>
      <dgm:spPr/>
      <dgm:t>
        <a:bodyPr/>
        <a:lstStyle/>
        <a:p>
          <a:pPr rtl="1"/>
          <a:endParaRPr lang="fa-IR"/>
        </a:p>
      </dgm:t>
    </dgm:pt>
    <dgm:pt modelId="{1E37B1BA-AA0F-426D-BBA3-907AF6B160C1}">
      <dgm:prSet phldrT="[Text]" custT="1"/>
      <dgm:spPr/>
      <dgm:t>
        <a:bodyPr/>
        <a:lstStyle/>
        <a:p>
          <a:pPr algn="ctr" rtl="1"/>
          <a:r>
            <a:rPr lang="fa-IR" sz="2400" b="0" dirty="0" smtClean="0">
              <a:cs typeface="B Zar" pitchFamily="2" charset="-78"/>
            </a:rPr>
            <a:t>آزمايش  </a:t>
          </a:r>
          <a:r>
            <a:rPr lang="en-US" sz="2000" b="0" dirty="0" smtClean="0">
              <a:latin typeface="Times New Roman" pitchFamily="18" charset="0"/>
              <a:cs typeface="Times New Roman" pitchFamily="18" charset="0"/>
            </a:rPr>
            <a:t>L-Box</a:t>
          </a:r>
          <a:endParaRPr lang="fa-IR" sz="2400" b="0" dirty="0">
            <a:latin typeface="Times New Roman" pitchFamily="18" charset="0"/>
            <a:cs typeface="Times New Roman" pitchFamily="18" charset="0"/>
          </a:endParaRPr>
        </a:p>
      </dgm:t>
    </dgm:pt>
    <dgm:pt modelId="{3CCD6285-FAA5-4636-BA23-66E2E6E7C922}" type="parTrans" cxnId="{B76AADAE-632C-420A-8522-783B80E940C2}">
      <dgm:prSet/>
      <dgm:spPr/>
      <dgm:t>
        <a:bodyPr/>
        <a:lstStyle/>
        <a:p>
          <a:pPr rtl="1"/>
          <a:endParaRPr lang="fa-IR"/>
        </a:p>
      </dgm:t>
    </dgm:pt>
    <dgm:pt modelId="{D182352A-E15C-4A04-B593-3B335BB1C8EA}" type="sibTrans" cxnId="{B76AADAE-632C-420A-8522-783B80E940C2}">
      <dgm:prSet/>
      <dgm:spPr/>
      <dgm:t>
        <a:bodyPr/>
        <a:lstStyle/>
        <a:p>
          <a:pPr rtl="1"/>
          <a:endParaRPr lang="fa-IR"/>
        </a:p>
      </dgm:t>
    </dgm:pt>
    <dgm:pt modelId="{C4B38C7A-439D-49AF-8D2D-7C6A9038FB6E}">
      <dgm:prSet phldrT="[Text]" custT="1"/>
      <dgm:spPr/>
      <dgm:t>
        <a:bodyPr/>
        <a:lstStyle/>
        <a:p>
          <a:pPr algn="ctr" rtl="1"/>
          <a:r>
            <a:rPr lang="fa-IR" sz="2400" b="0" dirty="0" smtClean="0">
              <a:cs typeface="B Zar" pitchFamily="2" charset="-78"/>
            </a:rPr>
            <a:t>آزمايش  </a:t>
          </a:r>
          <a:r>
            <a:rPr lang="en-US" sz="2000" b="0" dirty="0" smtClean="0">
              <a:latin typeface="Times New Roman" pitchFamily="18" charset="0"/>
              <a:cs typeface="Times New Roman" pitchFamily="18" charset="0"/>
            </a:rPr>
            <a:t>U-Type</a:t>
          </a:r>
          <a:endParaRPr lang="fa-IR" sz="2400" b="0" dirty="0">
            <a:latin typeface="Times New Roman" pitchFamily="18" charset="0"/>
            <a:cs typeface="Times New Roman" pitchFamily="18" charset="0"/>
          </a:endParaRPr>
        </a:p>
      </dgm:t>
    </dgm:pt>
    <dgm:pt modelId="{A52BC5BE-ADAB-4D9C-9557-B71C739DE205}" type="parTrans" cxnId="{F8E5390F-498C-41FE-8714-36D9B1DEE717}">
      <dgm:prSet/>
      <dgm:spPr/>
      <dgm:t>
        <a:bodyPr/>
        <a:lstStyle/>
        <a:p>
          <a:pPr rtl="1"/>
          <a:endParaRPr lang="fa-IR"/>
        </a:p>
      </dgm:t>
    </dgm:pt>
    <dgm:pt modelId="{FD471852-0A1C-4260-812F-B1FA9236B5BB}" type="sibTrans" cxnId="{F8E5390F-498C-41FE-8714-36D9B1DEE717}">
      <dgm:prSet/>
      <dgm:spPr/>
      <dgm:t>
        <a:bodyPr/>
        <a:lstStyle/>
        <a:p>
          <a:pPr rtl="1"/>
          <a:endParaRPr lang="fa-IR"/>
        </a:p>
      </dgm:t>
    </dgm:pt>
    <dgm:pt modelId="{A583713D-949E-4D92-9A71-D18210D9FA0B}">
      <dgm:prSet phldrT="[Text]" custT="1"/>
      <dgm:spPr/>
      <dgm:t>
        <a:bodyPr/>
        <a:lstStyle/>
        <a:p>
          <a:pPr algn="ctr" rtl="1"/>
          <a:r>
            <a:rPr lang="fa-IR" sz="2400" b="0" dirty="0" smtClean="0">
              <a:cs typeface="B Zar" pitchFamily="2" charset="-78"/>
            </a:rPr>
            <a:t>آزمايش  </a:t>
          </a:r>
          <a:r>
            <a:rPr lang="en-US" sz="2000" b="0" dirty="0" smtClean="0">
              <a:latin typeface="Times New Roman" pitchFamily="18" charset="0"/>
              <a:cs typeface="Times New Roman" pitchFamily="18" charset="0"/>
            </a:rPr>
            <a:t>J - ring</a:t>
          </a:r>
          <a:endParaRPr lang="fa-IR" sz="2400" b="0" dirty="0">
            <a:latin typeface="Times New Roman" pitchFamily="18" charset="0"/>
            <a:cs typeface="Times New Roman" pitchFamily="18" charset="0"/>
          </a:endParaRPr>
        </a:p>
      </dgm:t>
    </dgm:pt>
    <dgm:pt modelId="{482F5007-83DC-4C4D-A032-E4CCF7765CD9}" type="parTrans" cxnId="{DE549AEE-EE1F-41FC-8714-C9DE9165FE19}">
      <dgm:prSet/>
      <dgm:spPr/>
      <dgm:t>
        <a:bodyPr/>
        <a:lstStyle/>
        <a:p>
          <a:pPr rtl="1"/>
          <a:endParaRPr lang="fa-IR"/>
        </a:p>
      </dgm:t>
    </dgm:pt>
    <dgm:pt modelId="{5F6DD357-352D-497D-B365-5C183792B3A4}" type="sibTrans" cxnId="{DE549AEE-EE1F-41FC-8714-C9DE9165FE19}">
      <dgm:prSet/>
      <dgm:spPr/>
      <dgm:t>
        <a:bodyPr/>
        <a:lstStyle/>
        <a:p>
          <a:pPr rtl="1"/>
          <a:endParaRPr lang="fa-IR"/>
        </a:p>
      </dgm:t>
    </dgm:pt>
    <dgm:pt modelId="{535E4E87-6892-4BB8-A217-7095B3395D5D}">
      <dgm:prSet phldrT="[Text]" custT="1"/>
      <dgm:spPr/>
      <dgm:t>
        <a:bodyPr/>
        <a:lstStyle/>
        <a:p>
          <a:pPr algn="ctr" rtl="1"/>
          <a:r>
            <a:rPr lang="fa-IR" sz="2400" b="0" dirty="0" smtClean="0">
              <a:latin typeface="Times New Roman" pitchFamily="18" charset="0"/>
              <a:cs typeface="B Zar" pitchFamily="2" charset="-78"/>
            </a:rPr>
            <a:t>آزمایش</a:t>
          </a:r>
          <a:r>
            <a:rPr lang="fa-IR" sz="2400" b="0" dirty="0" smtClean="0">
              <a:latin typeface="Times New Roman" pitchFamily="18" charset="0"/>
              <a:cs typeface="Times New Roman" pitchFamily="18" charset="0"/>
            </a:rPr>
            <a:t> </a:t>
          </a:r>
          <a:r>
            <a:rPr lang="en-US" sz="2400" b="0" dirty="0" smtClean="0">
              <a:latin typeface="Times New Roman" pitchFamily="18" charset="0"/>
              <a:cs typeface="Times New Roman" pitchFamily="18" charset="0"/>
            </a:rPr>
            <a:t> </a:t>
          </a:r>
          <a:r>
            <a:rPr lang="en-US" sz="2000" b="0" dirty="0" smtClean="0">
              <a:latin typeface="Times New Roman" pitchFamily="18" charset="0"/>
              <a:cs typeface="Times New Roman" pitchFamily="18" charset="0"/>
            </a:rPr>
            <a:t>T50</a:t>
          </a:r>
          <a:endParaRPr lang="fa-IR" sz="2400" b="0" dirty="0">
            <a:latin typeface="Times New Roman" pitchFamily="18" charset="0"/>
            <a:cs typeface="Times New Roman" pitchFamily="18" charset="0"/>
          </a:endParaRPr>
        </a:p>
      </dgm:t>
    </dgm:pt>
    <dgm:pt modelId="{B5827EE5-238C-4BAD-ACCE-6EA9F982C8A5}" type="sibTrans" cxnId="{9DE6CE2F-8131-4106-8E46-0AC7D57773E4}">
      <dgm:prSet/>
      <dgm:spPr/>
      <dgm:t>
        <a:bodyPr/>
        <a:lstStyle/>
        <a:p>
          <a:endParaRPr lang="en-US"/>
        </a:p>
      </dgm:t>
    </dgm:pt>
    <dgm:pt modelId="{A2230729-E67C-4F5C-946C-49CCE1EEA0D0}" type="parTrans" cxnId="{9DE6CE2F-8131-4106-8E46-0AC7D57773E4}">
      <dgm:prSet/>
      <dgm:spPr/>
      <dgm:t>
        <a:bodyPr/>
        <a:lstStyle/>
        <a:p>
          <a:endParaRPr lang="en-US"/>
        </a:p>
      </dgm:t>
    </dgm:pt>
    <dgm:pt modelId="{CA36B435-7E04-4C16-81D7-76CA75068DD3}" type="pres">
      <dgm:prSet presAssocID="{F95B9E97-651C-4515-A8F5-916E39D15D4E}" presName="list" presStyleCnt="0">
        <dgm:presLayoutVars>
          <dgm:dir val="rev"/>
          <dgm:animLvl val="lvl"/>
        </dgm:presLayoutVars>
      </dgm:prSet>
      <dgm:spPr/>
      <dgm:t>
        <a:bodyPr/>
        <a:lstStyle/>
        <a:p>
          <a:endParaRPr lang="en-US"/>
        </a:p>
      </dgm:t>
    </dgm:pt>
    <dgm:pt modelId="{EF236FC8-FCC8-44C3-81D3-8F10661B7A2D}" type="pres">
      <dgm:prSet presAssocID="{43EF960A-71B0-46BC-BA72-C447FEE3433F}" presName="posSpace" presStyleCnt="0"/>
      <dgm:spPr/>
      <dgm:t>
        <a:bodyPr/>
        <a:lstStyle/>
        <a:p>
          <a:endParaRPr lang="en-US"/>
        </a:p>
      </dgm:t>
    </dgm:pt>
    <dgm:pt modelId="{B793145D-A4C2-4A64-9EBE-95885ABD4CA9}" type="pres">
      <dgm:prSet presAssocID="{43EF960A-71B0-46BC-BA72-C447FEE3433F}" presName="vertFlow" presStyleCnt="0"/>
      <dgm:spPr/>
      <dgm:t>
        <a:bodyPr/>
        <a:lstStyle/>
        <a:p>
          <a:endParaRPr lang="en-US"/>
        </a:p>
      </dgm:t>
    </dgm:pt>
    <dgm:pt modelId="{8A688241-BCFD-4B70-9C1E-7C91B2C5D80E}" type="pres">
      <dgm:prSet presAssocID="{43EF960A-71B0-46BC-BA72-C447FEE3433F}" presName="topSpace" presStyleCnt="0"/>
      <dgm:spPr/>
      <dgm:t>
        <a:bodyPr/>
        <a:lstStyle/>
        <a:p>
          <a:endParaRPr lang="en-US"/>
        </a:p>
      </dgm:t>
    </dgm:pt>
    <dgm:pt modelId="{1CFB8427-D04C-4787-9F20-6F0E49BD47DD}" type="pres">
      <dgm:prSet presAssocID="{43EF960A-71B0-46BC-BA72-C447FEE3433F}" presName="firstComp" presStyleCnt="0"/>
      <dgm:spPr/>
      <dgm:t>
        <a:bodyPr/>
        <a:lstStyle/>
        <a:p>
          <a:endParaRPr lang="en-US"/>
        </a:p>
      </dgm:t>
    </dgm:pt>
    <dgm:pt modelId="{9E14ABB1-01BD-4663-951E-5DF381B9F5DE}" type="pres">
      <dgm:prSet presAssocID="{43EF960A-71B0-46BC-BA72-C447FEE3433F}" presName="firstChild" presStyleLbl="bgAccFollowNode1" presStyleIdx="0" presStyleCnt="7" custScaleX="194089" custScaleY="57160" custLinFactNeighborX="-17462" custLinFactNeighborY="31348"/>
      <dgm:spPr/>
      <dgm:t>
        <a:bodyPr/>
        <a:lstStyle/>
        <a:p>
          <a:pPr rtl="1"/>
          <a:endParaRPr lang="fa-IR"/>
        </a:p>
      </dgm:t>
    </dgm:pt>
    <dgm:pt modelId="{FBD87FE3-2B65-4C55-9285-BE7421568D82}" type="pres">
      <dgm:prSet presAssocID="{43EF960A-71B0-46BC-BA72-C447FEE3433F}" presName="firstChildTx" presStyleLbl="bgAccFollowNode1" presStyleIdx="0" presStyleCnt="7">
        <dgm:presLayoutVars>
          <dgm:bulletEnabled val="1"/>
        </dgm:presLayoutVars>
      </dgm:prSet>
      <dgm:spPr/>
      <dgm:t>
        <a:bodyPr/>
        <a:lstStyle/>
        <a:p>
          <a:pPr rtl="1"/>
          <a:endParaRPr lang="fa-IR"/>
        </a:p>
      </dgm:t>
    </dgm:pt>
    <dgm:pt modelId="{FC346D80-06B4-4706-9DEA-D378BF3D51AB}" type="pres">
      <dgm:prSet presAssocID="{535E4E87-6892-4BB8-A217-7095B3395D5D}" presName="comp" presStyleCnt="0"/>
      <dgm:spPr/>
    </dgm:pt>
    <dgm:pt modelId="{16E6662C-C2DC-4E52-BB42-7732CAFA6AE6}" type="pres">
      <dgm:prSet presAssocID="{535E4E87-6892-4BB8-A217-7095B3395D5D}" presName="child" presStyleLbl="bgAccFollowNode1" presStyleIdx="1" presStyleCnt="7" custScaleX="194213" custScaleY="57042" custLinFactNeighborX="-17401" custLinFactNeighborY="32535"/>
      <dgm:spPr/>
      <dgm:t>
        <a:bodyPr/>
        <a:lstStyle/>
        <a:p>
          <a:endParaRPr lang="en-US"/>
        </a:p>
      </dgm:t>
    </dgm:pt>
    <dgm:pt modelId="{F1FBCE25-72DA-4247-B781-D23FE9379CE6}" type="pres">
      <dgm:prSet presAssocID="{535E4E87-6892-4BB8-A217-7095B3395D5D}" presName="childTx" presStyleLbl="bgAccFollowNode1" presStyleIdx="1" presStyleCnt="7">
        <dgm:presLayoutVars>
          <dgm:bulletEnabled val="1"/>
        </dgm:presLayoutVars>
      </dgm:prSet>
      <dgm:spPr/>
      <dgm:t>
        <a:bodyPr/>
        <a:lstStyle/>
        <a:p>
          <a:endParaRPr lang="en-US"/>
        </a:p>
      </dgm:t>
    </dgm:pt>
    <dgm:pt modelId="{C6F193A7-C63D-4264-9A64-FB5CA8EE822B}" type="pres">
      <dgm:prSet presAssocID="{3C7C5A12-0FC2-4595-9D12-0EB34ECF0C29}" presName="comp" presStyleCnt="0"/>
      <dgm:spPr/>
      <dgm:t>
        <a:bodyPr/>
        <a:lstStyle/>
        <a:p>
          <a:endParaRPr lang="en-US"/>
        </a:p>
      </dgm:t>
    </dgm:pt>
    <dgm:pt modelId="{F48DC810-60FA-4AB4-AD7F-6F40398076C2}" type="pres">
      <dgm:prSet presAssocID="{3C7C5A12-0FC2-4595-9D12-0EB34ECF0C29}" presName="child" presStyleLbl="bgAccFollowNode1" presStyleIdx="2" presStyleCnt="7" custScaleX="194089" custScaleY="57160" custLinFactNeighborX="-17462" custLinFactNeighborY="33605"/>
      <dgm:spPr/>
      <dgm:t>
        <a:bodyPr/>
        <a:lstStyle/>
        <a:p>
          <a:pPr rtl="1"/>
          <a:endParaRPr lang="fa-IR"/>
        </a:p>
      </dgm:t>
    </dgm:pt>
    <dgm:pt modelId="{E4456B4C-CA7D-4751-8C56-D67E82277A50}" type="pres">
      <dgm:prSet presAssocID="{3C7C5A12-0FC2-4595-9D12-0EB34ECF0C29}" presName="childTx" presStyleLbl="bgAccFollowNode1" presStyleIdx="2" presStyleCnt="7">
        <dgm:presLayoutVars>
          <dgm:bulletEnabled val="1"/>
        </dgm:presLayoutVars>
      </dgm:prSet>
      <dgm:spPr/>
      <dgm:t>
        <a:bodyPr/>
        <a:lstStyle/>
        <a:p>
          <a:pPr rtl="1"/>
          <a:endParaRPr lang="fa-IR"/>
        </a:p>
      </dgm:t>
    </dgm:pt>
    <dgm:pt modelId="{742D9F67-5B79-48B8-AEAB-D7C998156AC2}" type="pres">
      <dgm:prSet presAssocID="{1E37B1BA-AA0F-426D-BBA3-907AF6B160C1}" presName="comp" presStyleCnt="0"/>
      <dgm:spPr/>
      <dgm:t>
        <a:bodyPr/>
        <a:lstStyle/>
        <a:p>
          <a:endParaRPr lang="en-US"/>
        </a:p>
      </dgm:t>
    </dgm:pt>
    <dgm:pt modelId="{E7CB2B92-304D-42E3-8B17-8592B9A5161F}" type="pres">
      <dgm:prSet presAssocID="{1E37B1BA-AA0F-426D-BBA3-907AF6B160C1}" presName="child" presStyleLbl="bgAccFollowNode1" presStyleIdx="3" presStyleCnt="7" custScaleX="194089" custScaleY="57160" custLinFactNeighborX="-17462" custLinFactNeighborY="33605"/>
      <dgm:spPr/>
      <dgm:t>
        <a:bodyPr/>
        <a:lstStyle/>
        <a:p>
          <a:pPr rtl="1"/>
          <a:endParaRPr lang="fa-IR"/>
        </a:p>
      </dgm:t>
    </dgm:pt>
    <dgm:pt modelId="{A86F5FE7-D981-4D39-B452-FE1339A8E8C2}" type="pres">
      <dgm:prSet presAssocID="{1E37B1BA-AA0F-426D-BBA3-907AF6B160C1}" presName="childTx" presStyleLbl="bgAccFollowNode1" presStyleIdx="3" presStyleCnt="7">
        <dgm:presLayoutVars>
          <dgm:bulletEnabled val="1"/>
        </dgm:presLayoutVars>
      </dgm:prSet>
      <dgm:spPr/>
      <dgm:t>
        <a:bodyPr/>
        <a:lstStyle/>
        <a:p>
          <a:pPr rtl="1"/>
          <a:endParaRPr lang="fa-IR"/>
        </a:p>
      </dgm:t>
    </dgm:pt>
    <dgm:pt modelId="{C590AC04-A922-48DE-894A-3F8EEFE1CBC3}" type="pres">
      <dgm:prSet presAssocID="{C4B38C7A-439D-49AF-8D2D-7C6A9038FB6E}" presName="comp" presStyleCnt="0"/>
      <dgm:spPr/>
      <dgm:t>
        <a:bodyPr/>
        <a:lstStyle/>
        <a:p>
          <a:endParaRPr lang="en-US"/>
        </a:p>
      </dgm:t>
    </dgm:pt>
    <dgm:pt modelId="{7FA1AF29-CCA7-4DAB-8633-777DBEC9CAA4}" type="pres">
      <dgm:prSet presAssocID="{C4B38C7A-439D-49AF-8D2D-7C6A9038FB6E}" presName="child" presStyleLbl="bgAccFollowNode1" presStyleIdx="4" presStyleCnt="7" custScaleX="194089" custScaleY="57160" custLinFactNeighborX="-17462" custLinFactNeighborY="34674"/>
      <dgm:spPr/>
      <dgm:t>
        <a:bodyPr/>
        <a:lstStyle/>
        <a:p>
          <a:pPr rtl="1"/>
          <a:endParaRPr lang="fa-IR"/>
        </a:p>
      </dgm:t>
    </dgm:pt>
    <dgm:pt modelId="{71C84DA5-FB60-4E7B-9E69-212FCED5DCCD}" type="pres">
      <dgm:prSet presAssocID="{C4B38C7A-439D-49AF-8D2D-7C6A9038FB6E}" presName="childTx" presStyleLbl="bgAccFollowNode1" presStyleIdx="4" presStyleCnt="7">
        <dgm:presLayoutVars>
          <dgm:bulletEnabled val="1"/>
        </dgm:presLayoutVars>
      </dgm:prSet>
      <dgm:spPr/>
      <dgm:t>
        <a:bodyPr/>
        <a:lstStyle/>
        <a:p>
          <a:pPr rtl="1"/>
          <a:endParaRPr lang="fa-IR"/>
        </a:p>
      </dgm:t>
    </dgm:pt>
    <dgm:pt modelId="{21D0F9EC-6861-4BF6-99AB-4CF53B579DAF}" type="pres">
      <dgm:prSet presAssocID="{A583713D-949E-4D92-9A71-D18210D9FA0B}" presName="comp" presStyleCnt="0"/>
      <dgm:spPr/>
      <dgm:t>
        <a:bodyPr/>
        <a:lstStyle/>
        <a:p>
          <a:endParaRPr lang="en-US"/>
        </a:p>
      </dgm:t>
    </dgm:pt>
    <dgm:pt modelId="{94BE2B19-6843-47D8-825B-F89D234E3CC1}" type="pres">
      <dgm:prSet presAssocID="{A583713D-949E-4D92-9A71-D18210D9FA0B}" presName="child" presStyleLbl="bgAccFollowNode1" presStyleIdx="5" presStyleCnt="7" custScaleX="194089" custScaleY="57160" custLinFactNeighborX="-17462" custLinFactNeighborY="35744"/>
      <dgm:spPr/>
      <dgm:t>
        <a:bodyPr/>
        <a:lstStyle/>
        <a:p>
          <a:pPr rtl="1"/>
          <a:endParaRPr lang="fa-IR"/>
        </a:p>
      </dgm:t>
    </dgm:pt>
    <dgm:pt modelId="{E4E51C73-CC1F-43CD-8F4A-694EE7158583}" type="pres">
      <dgm:prSet presAssocID="{A583713D-949E-4D92-9A71-D18210D9FA0B}" presName="childTx" presStyleLbl="bgAccFollowNode1" presStyleIdx="5" presStyleCnt="7">
        <dgm:presLayoutVars>
          <dgm:bulletEnabled val="1"/>
        </dgm:presLayoutVars>
      </dgm:prSet>
      <dgm:spPr/>
      <dgm:t>
        <a:bodyPr/>
        <a:lstStyle/>
        <a:p>
          <a:pPr rtl="1"/>
          <a:endParaRPr lang="fa-IR"/>
        </a:p>
      </dgm:t>
    </dgm:pt>
    <dgm:pt modelId="{93A3F656-5CE8-4B71-ADA1-5160594C12E3}" type="pres">
      <dgm:prSet presAssocID="{C1E72024-22A6-4BE9-B791-C7619453D68F}" presName="comp" presStyleCnt="0"/>
      <dgm:spPr/>
      <dgm:t>
        <a:bodyPr/>
        <a:lstStyle/>
        <a:p>
          <a:endParaRPr lang="en-US"/>
        </a:p>
      </dgm:t>
    </dgm:pt>
    <dgm:pt modelId="{16D2979D-C237-4F9C-A98F-7D67D3FF26F2}" type="pres">
      <dgm:prSet presAssocID="{C1E72024-22A6-4BE9-B791-C7619453D68F}" presName="child" presStyleLbl="bgAccFollowNode1" presStyleIdx="6" presStyleCnt="7" custScaleX="194089" custScaleY="57160" custLinFactNeighborX="-17462" custLinFactNeighborY="36813"/>
      <dgm:spPr/>
      <dgm:t>
        <a:bodyPr/>
        <a:lstStyle/>
        <a:p>
          <a:pPr rtl="1"/>
          <a:endParaRPr lang="fa-IR"/>
        </a:p>
      </dgm:t>
    </dgm:pt>
    <dgm:pt modelId="{F146A268-7EA1-451E-B229-036917D3A0C0}" type="pres">
      <dgm:prSet presAssocID="{C1E72024-22A6-4BE9-B791-C7619453D68F}" presName="childTx" presStyleLbl="bgAccFollowNode1" presStyleIdx="6" presStyleCnt="7">
        <dgm:presLayoutVars>
          <dgm:bulletEnabled val="1"/>
        </dgm:presLayoutVars>
      </dgm:prSet>
      <dgm:spPr/>
      <dgm:t>
        <a:bodyPr/>
        <a:lstStyle/>
        <a:p>
          <a:pPr rtl="1"/>
          <a:endParaRPr lang="fa-IR"/>
        </a:p>
      </dgm:t>
    </dgm:pt>
    <dgm:pt modelId="{061B94F5-1C0F-49AB-9445-6BB7E1FE7D84}" type="pres">
      <dgm:prSet presAssocID="{43EF960A-71B0-46BC-BA72-C447FEE3433F}" presName="negSpace" presStyleCnt="0"/>
      <dgm:spPr/>
      <dgm:t>
        <a:bodyPr/>
        <a:lstStyle/>
        <a:p>
          <a:endParaRPr lang="en-US"/>
        </a:p>
      </dgm:t>
    </dgm:pt>
    <dgm:pt modelId="{252133F8-FD2F-43AD-B795-88AC1D9A6D22}" type="pres">
      <dgm:prSet presAssocID="{43EF960A-71B0-46BC-BA72-C447FEE3433F}" presName="circle" presStyleLbl="node1" presStyleIdx="0" presStyleCnt="1" custScaleX="565657" custScaleY="129211" custLinFactX="56737" custLinFactNeighborX="100000" custLinFactNeighborY="-99727"/>
      <dgm:spPr/>
      <dgm:t>
        <a:bodyPr/>
        <a:lstStyle/>
        <a:p>
          <a:pPr rtl="1"/>
          <a:endParaRPr lang="fa-IR"/>
        </a:p>
      </dgm:t>
    </dgm:pt>
  </dgm:ptLst>
  <dgm:cxnLst>
    <dgm:cxn modelId="{F8E5390F-498C-41FE-8714-36D9B1DEE717}" srcId="{43EF960A-71B0-46BC-BA72-C447FEE3433F}" destId="{C4B38C7A-439D-49AF-8D2D-7C6A9038FB6E}" srcOrd="4" destOrd="0" parTransId="{A52BC5BE-ADAB-4D9C-9557-B71C739DE205}" sibTransId="{FD471852-0A1C-4260-812F-B1FA9236B5BB}"/>
    <dgm:cxn modelId="{9D970188-BAB3-4AAD-8BA5-F7AA1C369F9D}" type="presOf" srcId="{0BF98BB4-6087-480A-AFF1-D3B228C97846}" destId="{FBD87FE3-2B65-4C55-9285-BE7421568D82}" srcOrd="1" destOrd="0" presId="urn:microsoft.com/office/officeart/2005/8/layout/hList9"/>
    <dgm:cxn modelId="{B9D76847-E13A-4211-91BB-1591091ED392}" type="presOf" srcId="{1E37B1BA-AA0F-426D-BBA3-907AF6B160C1}" destId="{E7CB2B92-304D-42E3-8B17-8592B9A5161F}" srcOrd="0" destOrd="0" presId="urn:microsoft.com/office/officeart/2005/8/layout/hList9"/>
    <dgm:cxn modelId="{B76AADAE-632C-420A-8522-783B80E940C2}" srcId="{43EF960A-71B0-46BC-BA72-C447FEE3433F}" destId="{1E37B1BA-AA0F-426D-BBA3-907AF6B160C1}" srcOrd="3" destOrd="0" parTransId="{3CCD6285-FAA5-4636-BA23-66E2E6E7C922}" sibTransId="{D182352A-E15C-4A04-B593-3B335BB1C8EA}"/>
    <dgm:cxn modelId="{2AA015F7-3E41-4C13-8EDA-25C1949774B7}" type="presOf" srcId="{535E4E87-6892-4BB8-A217-7095B3395D5D}" destId="{16E6662C-C2DC-4E52-BB42-7732CAFA6AE6}" srcOrd="0" destOrd="0" presId="urn:microsoft.com/office/officeart/2005/8/layout/hList9"/>
    <dgm:cxn modelId="{7AC3ACA0-C7AC-4001-99EA-9E999F949009}" type="presOf" srcId="{A583713D-949E-4D92-9A71-D18210D9FA0B}" destId="{94BE2B19-6843-47D8-825B-F89D234E3CC1}" srcOrd="0" destOrd="0" presId="urn:microsoft.com/office/officeart/2005/8/layout/hList9"/>
    <dgm:cxn modelId="{F5F543A0-5424-4217-AE67-F8CC28A5184A}" type="presOf" srcId="{A583713D-949E-4D92-9A71-D18210D9FA0B}" destId="{E4E51C73-CC1F-43CD-8F4A-694EE7158583}" srcOrd="1" destOrd="0" presId="urn:microsoft.com/office/officeart/2005/8/layout/hList9"/>
    <dgm:cxn modelId="{9DE6CE2F-8131-4106-8E46-0AC7D57773E4}" srcId="{43EF960A-71B0-46BC-BA72-C447FEE3433F}" destId="{535E4E87-6892-4BB8-A217-7095B3395D5D}" srcOrd="1" destOrd="0" parTransId="{A2230729-E67C-4F5C-946C-49CCE1EEA0D0}" sibTransId="{B5827EE5-238C-4BAD-ACCE-6EA9F982C8A5}"/>
    <dgm:cxn modelId="{2CDD470B-8466-4529-9CEE-AD55CC4A8417}" type="presOf" srcId="{F95B9E97-651C-4515-A8F5-916E39D15D4E}" destId="{CA36B435-7E04-4C16-81D7-76CA75068DD3}" srcOrd="0" destOrd="0" presId="urn:microsoft.com/office/officeart/2005/8/layout/hList9"/>
    <dgm:cxn modelId="{5B85285F-31B4-4DCB-9A00-25315C4E9C4D}" srcId="{F95B9E97-651C-4515-A8F5-916E39D15D4E}" destId="{43EF960A-71B0-46BC-BA72-C447FEE3433F}" srcOrd="0" destOrd="0" parTransId="{9A2198E3-B990-4555-91B7-B0191B6B77DA}" sibTransId="{8C35C62D-37C1-4E80-A5C2-F12308521A1E}"/>
    <dgm:cxn modelId="{DE549AEE-EE1F-41FC-8714-C9DE9165FE19}" srcId="{43EF960A-71B0-46BC-BA72-C447FEE3433F}" destId="{A583713D-949E-4D92-9A71-D18210D9FA0B}" srcOrd="5" destOrd="0" parTransId="{482F5007-83DC-4C4D-A032-E4CCF7765CD9}" sibTransId="{5F6DD357-352D-497D-B365-5C183792B3A4}"/>
    <dgm:cxn modelId="{57D05A9B-A180-4B9E-8B2F-0E42873339E4}" type="presOf" srcId="{535E4E87-6892-4BB8-A217-7095B3395D5D}" destId="{F1FBCE25-72DA-4247-B781-D23FE9379CE6}" srcOrd="1" destOrd="0" presId="urn:microsoft.com/office/officeart/2005/8/layout/hList9"/>
    <dgm:cxn modelId="{8610367A-C3AF-4A5F-B879-4691766A6CF6}" type="presOf" srcId="{C4B38C7A-439D-49AF-8D2D-7C6A9038FB6E}" destId="{7FA1AF29-CCA7-4DAB-8633-777DBEC9CAA4}" srcOrd="0" destOrd="0" presId="urn:microsoft.com/office/officeart/2005/8/layout/hList9"/>
    <dgm:cxn modelId="{2A4505A5-28BF-46F0-AEA9-3D3019DE4005}" type="presOf" srcId="{C1E72024-22A6-4BE9-B791-C7619453D68F}" destId="{F146A268-7EA1-451E-B229-036917D3A0C0}" srcOrd="1" destOrd="0" presId="urn:microsoft.com/office/officeart/2005/8/layout/hList9"/>
    <dgm:cxn modelId="{78BFB8D9-9D2D-4B05-951D-771DBDAB1591}" srcId="{43EF960A-71B0-46BC-BA72-C447FEE3433F}" destId="{C1E72024-22A6-4BE9-B791-C7619453D68F}" srcOrd="6" destOrd="0" parTransId="{810997DD-ACAE-4A98-B873-C2CE2C4C3BC3}" sibTransId="{C671B63C-E5F8-414B-BD83-8AE05376034C}"/>
    <dgm:cxn modelId="{2B53CB99-B51F-4F28-8918-38D3CC59EBA6}" type="presOf" srcId="{C1E72024-22A6-4BE9-B791-C7619453D68F}" destId="{16D2979D-C237-4F9C-A98F-7D67D3FF26F2}" srcOrd="0" destOrd="0" presId="urn:microsoft.com/office/officeart/2005/8/layout/hList9"/>
    <dgm:cxn modelId="{1BBCFF18-53BA-4189-8118-1197E9A68AF2}" type="presOf" srcId="{1E37B1BA-AA0F-426D-BBA3-907AF6B160C1}" destId="{A86F5FE7-D981-4D39-B452-FE1339A8E8C2}" srcOrd="1" destOrd="0" presId="urn:microsoft.com/office/officeart/2005/8/layout/hList9"/>
    <dgm:cxn modelId="{7C6361FD-9564-4E26-A0D7-0B9A6F8531D0}" type="presOf" srcId="{3C7C5A12-0FC2-4595-9D12-0EB34ECF0C29}" destId="{E4456B4C-CA7D-4751-8C56-D67E82277A50}" srcOrd="1" destOrd="0" presId="urn:microsoft.com/office/officeart/2005/8/layout/hList9"/>
    <dgm:cxn modelId="{84D35953-FC44-4F29-B641-9D8F908C63F7}" type="presOf" srcId="{C4B38C7A-439D-49AF-8D2D-7C6A9038FB6E}" destId="{71C84DA5-FB60-4E7B-9E69-212FCED5DCCD}" srcOrd="1" destOrd="0" presId="urn:microsoft.com/office/officeart/2005/8/layout/hList9"/>
    <dgm:cxn modelId="{3B986F8D-E0F0-4353-973F-9C7CDB339343}" srcId="{43EF960A-71B0-46BC-BA72-C447FEE3433F}" destId="{0BF98BB4-6087-480A-AFF1-D3B228C97846}" srcOrd="0" destOrd="0" parTransId="{E2856060-1457-4B04-A4F4-0800DF62DE30}" sibTransId="{58BDEE9E-E675-494F-BC52-A348654B7462}"/>
    <dgm:cxn modelId="{834AB16E-C266-4B70-8721-03335A48E1AB}" srcId="{43EF960A-71B0-46BC-BA72-C447FEE3433F}" destId="{3C7C5A12-0FC2-4595-9D12-0EB34ECF0C29}" srcOrd="2" destOrd="0" parTransId="{1E9B03EB-A11F-4119-86FA-26CB9E67DAC2}" sibTransId="{C64B8734-299B-4833-B84E-966F45B8B1BA}"/>
    <dgm:cxn modelId="{0C65E28E-73D1-4676-8C15-BC52D6DB7654}" type="presOf" srcId="{0BF98BB4-6087-480A-AFF1-D3B228C97846}" destId="{9E14ABB1-01BD-4663-951E-5DF381B9F5DE}" srcOrd="0" destOrd="0" presId="urn:microsoft.com/office/officeart/2005/8/layout/hList9"/>
    <dgm:cxn modelId="{598F15B1-DFCB-4AC6-A6F6-722E774CE08D}" type="presOf" srcId="{3C7C5A12-0FC2-4595-9D12-0EB34ECF0C29}" destId="{F48DC810-60FA-4AB4-AD7F-6F40398076C2}" srcOrd="0" destOrd="0" presId="urn:microsoft.com/office/officeart/2005/8/layout/hList9"/>
    <dgm:cxn modelId="{76C15BEB-4EA3-4DFB-AAB2-7B079EE66783}" type="presOf" srcId="{43EF960A-71B0-46BC-BA72-C447FEE3433F}" destId="{252133F8-FD2F-43AD-B795-88AC1D9A6D22}" srcOrd="0" destOrd="0" presId="urn:microsoft.com/office/officeart/2005/8/layout/hList9"/>
    <dgm:cxn modelId="{08606E6D-6E6B-4313-AA89-EC3989B28291}" type="presParOf" srcId="{CA36B435-7E04-4C16-81D7-76CA75068DD3}" destId="{EF236FC8-FCC8-44C3-81D3-8F10661B7A2D}" srcOrd="0" destOrd="0" presId="urn:microsoft.com/office/officeart/2005/8/layout/hList9"/>
    <dgm:cxn modelId="{B1D7D344-89AE-46E4-A7A6-43272C90F95A}" type="presParOf" srcId="{CA36B435-7E04-4C16-81D7-76CA75068DD3}" destId="{B793145D-A4C2-4A64-9EBE-95885ABD4CA9}" srcOrd="1" destOrd="0" presId="urn:microsoft.com/office/officeart/2005/8/layout/hList9"/>
    <dgm:cxn modelId="{C1E8FB0A-06E4-445F-8CE0-B909B1CA9537}" type="presParOf" srcId="{B793145D-A4C2-4A64-9EBE-95885ABD4CA9}" destId="{8A688241-BCFD-4B70-9C1E-7C91B2C5D80E}" srcOrd="0" destOrd="0" presId="urn:microsoft.com/office/officeart/2005/8/layout/hList9"/>
    <dgm:cxn modelId="{47F4AD5F-E617-4701-80BB-6C79EF349CC4}" type="presParOf" srcId="{B793145D-A4C2-4A64-9EBE-95885ABD4CA9}" destId="{1CFB8427-D04C-4787-9F20-6F0E49BD47DD}" srcOrd="1" destOrd="0" presId="urn:microsoft.com/office/officeart/2005/8/layout/hList9"/>
    <dgm:cxn modelId="{643D32D2-44B1-4533-971D-6D1FD21278E5}" type="presParOf" srcId="{1CFB8427-D04C-4787-9F20-6F0E49BD47DD}" destId="{9E14ABB1-01BD-4663-951E-5DF381B9F5DE}" srcOrd="0" destOrd="0" presId="urn:microsoft.com/office/officeart/2005/8/layout/hList9"/>
    <dgm:cxn modelId="{8A750F3A-1C6C-4AD7-96C6-3F22BC9957DB}" type="presParOf" srcId="{1CFB8427-D04C-4787-9F20-6F0E49BD47DD}" destId="{FBD87FE3-2B65-4C55-9285-BE7421568D82}" srcOrd="1" destOrd="0" presId="urn:microsoft.com/office/officeart/2005/8/layout/hList9"/>
    <dgm:cxn modelId="{6E534E15-ADC8-4D1F-AA2C-83A1DB4CC2C6}" type="presParOf" srcId="{B793145D-A4C2-4A64-9EBE-95885ABD4CA9}" destId="{FC346D80-06B4-4706-9DEA-D378BF3D51AB}" srcOrd="2" destOrd="0" presId="urn:microsoft.com/office/officeart/2005/8/layout/hList9"/>
    <dgm:cxn modelId="{A1D18FE3-18A6-4A00-AD9C-E7FB8A8BCD70}" type="presParOf" srcId="{FC346D80-06B4-4706-9DEA-D378BF3D51AB}" destId="{16E6662C-C2DC-4E52-BB42-7732CAFA6AE6}" srcOrd="0" destOrd="0" presId="urn:microsoft.com/office/officeart/2005/8/layout/hList9"/>
    <dgm:cxn modelId="{AFFB054E-4677-496D-86A7-298E91A19E00}" type="presParOf" srcId="{FC346D80-06B4-4706-9DEA-D378BF3D51AB}" destId="{F1FBCE25-72DA-4247-B781-D23FE9379CE6}" srcOrd="1" destOrd="0" presId="urn:microsoft.com/office/officeart/2005/8/layout/hList9"/>
    <dgm:cxn modelId="{BFECDE77-9C65-44F9-B844-9072006C495E}" type="presParOf" srcId="{B793145D-A4C2-4A64-9EBE-95885ABD4CA9}" destId="{C6F193A7-C63D-4264-9A64-FB5CA8EE822B}" srcOrd="3" destOrd="0" presId="urn:microsoft.com/office/officeart/2005/8/layout/hList9"/>
    <dgm:cxn modelId="{676E426A-C22B-4F19-BEE6-D47F98CF7B9E}" type="presParOf" srcId="{C6F193A7-C63D-4264-9A64-FB5CA8EE822B}" destId="{F48DC810-60FA-4AB4-AD7F-6F40398076C2}" srcOrd="0" destOrd="0" presId="urn:microsoft.com/office/officeart/2005/8/layout/hList9"/>
    <dgm:cxn modelId="{304517FB-E7B7-40CE-B1B6-57F9DF7C794B}" type="presParOf" srcId="{C6F193A7-C63D-4264-9A64-FB5CA8EE822B}" destId="{E4456B4C-CA7D-4751-8C56-D67E82277A50}" srcOrd="1" destOrd="0" presId="urn:microsoft.com/office/officeart/2005/8/layout/hList9"/>
    <dgm:cxn modelId="{E7749E67-8E07-4F99-A8AE-79248A8682E8}" type="presParOf" srcId="{B793145D-A4C2-4A64-9EBE-95885ABD4CA9}" destId="{742D9F67-5B79-48B8-AEAB-D7C998156AC2}" srcOrd="4" destOrd="0" presId="urn:microsoft.com/office/officeart/2005/8/layout/hList9"/>
    <dgm:cxn modelId="{86909463-75FC-4021-BDB6-CC01769D89D9}" type="presParOf" srcId="{742D9F67-5B79-48B8-AEAB-D7C998156AC2}" destId="{E7CB2B92-304D-42E3-8B17-8592B9A5161F}" srcOrd="0" destOrd="0" presId="urn:microsoft.com/office/officeart/2005/8/layout/hList9"/>
    <dgm:cxn modelId="{ED73B0B4-09DC-4AD1-BA8D-A56B046541EE}" type="presParOf" srcId="{742D9F67-5B79-48B8-AEAB-D7C998156AC2}" destId="{A86F5FE7-D981-4D39-B452-FE1339A8E8C2}" srcOrd="1" destOrd="0" presId="urn:microsoft.com/office/officeart/2005/8/layout/hList9"/>
    <dgm:cxn modelId="{CA6DDD79-6E54-43FB-83C7-FE2F8F66FAC6}" type="presParOf" srcId="{B793145D-A4C2-4A64-9EBE-95885ABD4CA9}" destId="{C590AC04-A922-48DE-894A-3F8EEFE1CBC3}" srcOrd="5" destOrd="0" presId="urn:microsoft.com/office/officeart/2005/8/layout/hList9"/>
    <dgm:cxn modelId="{1810BE65-85C3-4C36-AC37-4410CA6A1DE0}" type="presParOf" srcId="{C590AC04-A922-48DE-894A-3F8EEFE1CBC3}" destId="{7FA1AF29-CCA7-4DAB-8633-777DBEC9CAA4}" srcOrd="0" destOrd="0" presId="urn:microsoft.com/office/officeart/2005/8/layout/hList9"/>
    <dgm:cxn modelId="{FB422CA7-8B45-4F56-A012-3D5866A8429F}" type="presParOf" srcId="{C590AC04-A922-48DE-894A-3F8EEFE1CBC3}" destId="{71C84DA5-FB60-4E7B-9E69-212FCED5DCCD}" srcOrd="1" destOrd="0" presId="urn:microsoft.com/office/officeart/2005/8/layout/hList9"/>
    <dgm:cxn modelId="{52F2DD5D-C87A-49C3-ABEB-2193F3F86AC1}" type="presParOf" srcId="{B793145D-A4C2-4A64-9EBE-95885ABD4CA9}" destId="{21D0F9EC-6861-4BF6-99AB-4CF53B579DAF}" srcOrd="6" destOrd="0" presId="urn:microsoft.com/office/officeart/2005/8/layout/hList9"/>
    <dgm:cxn modelId="{EA0BD7BF-9CEC-487F-9052-D6AF301F7454}" type="presParOf" srcId="{21D0F9EC-6861-4BF6-99AB-4CF53B579DAF}" destId="{94BE2B19-6843-47D8-825B-F89D234E3CC1}" srcOrd="0" destOrd="0" presId="urn:microsoft.com/office/officeart/2005/8/layout/hList9"/>
    <dgm:cxn modelId="{749064AE-73D7-4982-BEB6-A32349F0F7AE}" type="presParOf" srcId="{21D0F9EC-6861-4BF6-99AB-4CF53B579DAF}" destId="{E4E51C73-CC1F-43CD-8F4A-694EE7158583}" srcOrd="1" destOrd="0" presId="urn:microsoft.com/office/officeart/2005/8/layout/hList9"/>
    <dgm:cxn modelId="{8DFC48ED-89D4-4250-92F0-344AA8C07837}" type="presParOf" srcId="{B793145D-A4C2-4A64-9EBE-95885ABD4CA9}" destId="{93A3F656-5CE8-4B71-ADA1-5160594C12E3}" srcOrd="7" destOrd="0" presId="urn:microsoft.com/office/officeart/2005/8/layout/hList9"/>
    <dgm:cxn modelId="{1C451B9F-8031-4264-B4A1-1DF189E0D703}" type="presParOf" srcId="{93A3F656-5CE8-4B71-ADA1-5160594C12E3}" destId="{16D2979D-C237-4F9C-A98F-7D67D3FF26F2}" srcOrd="0" destOrd="0" presId="urn:microsoft.com/office/officeart/2005/8/layout/hList9"/>
    <dgm:cxn modelId="{F5910532-F7D8-4D42-9BE5-320E0B6D65BB}" type="presParOf" srcId="{93A3F656-5CE8-4B71-ADA1-5160594C12E3}" destId="{F146A268-7EA1-451E-B229-036917D3A0C0}" srcOrd="1" destOrd="0" presId="urn:microsoft.com/office/officeart/2005/8/layout/hList9"/>
    <dgm:cxn modelId="{1F6730CF-5D82-4A2E-924D-0FFBED6A4415}" type="presParOf" srcId="{CA36B435-7E04-4C16-81D7-76CA75068DD3}" destId="{061B94F5-1C0F-49AB-9445-6BB7E1FE7D84}" srcOrd="2" destOrd="0" presId="urn:microsoft.com/office/officeart/2005/8/layout/hList9"/>
    <dgm:cxn modelId="{D346C0A6-9D38-4025-BC67-6E5CE34CED02}" type="presParOf" srcId="{CA36B435-7E04-4C16-81D7-76CA75068DD3}" destId="{252133F8-FD2F-43AD-B795-88AC1D9A6D22}"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4ABB1-01BD-4663-951E-5DF381B9F5DE}">
      <dsp:nvSpPr>
        <dsp:cNvPr id="0" name=""/>
        <dsp:cNvSpPr/>
      </dsp:nvSpPr>
      <dsp:spPr>
        <a:xfrm>
          <a:off x="1280173" y="1233398"/>
          <a:ext cx="4892027" cy="494797"/>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cs typeface="B Zar" pitchFamily="2" charset="-78"/>
            </a:rPr>
            <a:t>آزمايش  </a:t>
          </a:r>
          <a:r>
            <a:rPr lang="en-US" sz="2400" b="0" kern="1200" dirty="0" smtClean="0">
              <a:cs typeface="B Zar" pitchFamily="2" charset="-78"/>
            </a:rPr>
            <a:t> </a:t>
          </a:r>
          <a:r>
            <a:rPr lang="en-US" sz="2000" b="0" kern="1200" dirty="0" smtClean="0">
              <a:latin typeface="Times New Roman" pitchFamily="18" charset="0"/>
              <a:cs typeface="Times New Roman" pitchFamily="18" charset="0"/>
            </a:rPr>
            <a:t>Slump flow</a:t>
          </a:r>
          <a:r>
            <a:rPr lang="fa-IR" sz="2000" b="0" kern="1200" dirty="0" smtClean="0">
              <a:cs typeface="B Zar" pitchFamily="2" charset="-78"/>
            </a:rPr>
            <a:t> </a:t>
          </a:r>
          <a:endParaRPr lang="fa-IR" sz="2400" b="0" kern="1200" dirty="0">
            <a:latin typeface="Times New Roman" pitchFamily="18" charset="0"/>
            <a:cs typeface="Times New Roman" pitchFamily="18" charset="0"/>
          </a:endParaRPr>
        </a:p>
      </dsp:txBody>
      <dsp:txXfrm>
        <a:off x="1280173" y="1233398"/>
        <a:ext cx="4035922" cy="494797"/>
      </dsp:txXfrm>
    </dsp:sp>
    <dsp:sp modelId="{16E6662C-C2DC-4E52-BB42-7732CAFA6AE6}">
      <dsp:nvSpPr>
        <dsp:cNvPr id="0" name=""/>
        <dsp:cNvSpPr/>
      </dsp:nvSpPr>
      <dsp:spPr>
        <a:xfrm>
          <a:off x="1280147" y="1738471"/>
          <a:ext cx="4895153" cy="493776"/>
        </a:xfrm>
        <a:prstGeom prst="rect">
          <a:avLst/>
        </a:prstGeom>
        <a:solidFill>
          <a:schemeClr val="accent4">
            <a:tint val="40000"/>
            <a:alpha val="90000"/>
            <a:hueOff val="1963654"/>
            <a:satOff val="2861"/>
            <a:lumOff val="2386"/>
            <a:alphaOff val="0"/>
          </a:schemeClr>
        </a:solidFill>
        <a:ln w="9525" cap="flat" cmpd="sng" algn="ctr">
          <a:solidFill>
            <a:schemeClr val="accent4">
              <a:tint val="40000"/>
              <a:alpha val="90000"/>
              <a:hueOff val="1963654"/>
              <a:satOff val="2861"/>
              <a:lumOff val="238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latin typeface="Times New Roman" pitchFamily="18" charset="0"/>
              <a:cs typeface="B Zar" pitchFamily="2" charset="-78"/>
            </a:rPr>
            <a:t>آزمایش</a:t>
          </a:r>
          <a:r>
            <a:rPr lang="fa-IR" sz="2400" b="0" kern="1200" dirty="0" smtClean="0">
              <a:latin typeface="Times New Roman" pitchFamily="18" charset="0"/>
              <a:cs typeface="Times New Roman" pitchFamily="18" charset="0"/>
            </a:rPr>
            <a:t> </a:t>
          </a:r>
          <a:r>
            <a:rPr lang="en-US" sz="2400" b="0" kern="1200" dirty="0" smtClean="0">
              <a:latin typeface="Times New Roman" pitchFamily="18" charset="0"/>
              <a:cs typeface="Times New Roman" pitchFamily="18" charset="0"/>
            </a:rPr>
            <a:t> </a:t>
          </a:r>
          <a:r>
            <a:rPr lang="en-US" sz="2000" b="0" kern="1200" dirty="0" smtClean="0">
              <a:latin typeface="Times New Roman" pitchFamily="18" charset="0"/>
              <a:cs typeface="Times New Roman" pitchFamily="18" charset="0"/>
            </a:rPr>
            <a:t>T50</a:t>
          </a:r>
          <a:endParaRPr lang="fa-IR" sz="2400" b="0" kern="1200" dirty="0">
            <a:latin typeface="Times New Roman" pitchFamily="18" charset="0"/>
            <a:cs typeface="Times New Roman" pitchFamily="18" charset="0"/>
          </a:endParaRPr>
        </a:p>
      </dsp:txBody>
      <dsp:txXfrm>
        <a:off x="1280147" y="1738471"/>
        <a:ext cx="4038501" cy="493776"/>
      </dsp:txXfrm>
    </dsp:sp>
    <dsp:sp modelId="{F48DC810-60FA-4AB4-AD7F-6F40398076C2}">
      <dsp:nvSpPr>
        <dsp:cNvPr id="0" name=""/>
        <dsp:cNvSpPr/>
      </dsp:nvSpPr>
      <dsp:spPr>
        <a:xfrm>
          <a:off x="1280173" y="2241510"/>
          <a:ext cx="4892027" cy="494797"/>
        </a:xfrm>
        <a:prstGeom prst="rect">
          <a:avLst/>
        </a:prstGeom>
        <a:solidFill>
          <a:schemeClr val="accent4">
            <a:tint val="40000"/>
            <a:alpha val="90000"/>
            <a:hueOff val="3927308"/>
            <a:satOff val="5722"/>
            <a:lumOff val="4771"/>
            <a:alphaOff val="0"/>
          </a:schemeClr>
        </a:solidFill>
        <a:ln w="9525" cap="flat" cmpd="sng" algn="ctr">
          <a:solidFill>
            <a:schemeClr val="accent4">
              <a:tint val="40000"/>
              <a:alpha val="90000"/>
              <a:hueOff val="3927308"/>
              <a:satOff val="5722"/>
              <a:lumOff val="47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cs typeface="B Zar" pitchFamily="2" charset="-78"/>
            </a:rPr>
            <a:t>آزمايش</a:t>
          </a:r>
          <a:r>
            <a:rPr lang="fa-IR" sz="2400" b="0" kern="1200" dirty="0" smtClean="0">
              <a:latin typeface="Times New Roman" pitchFamily="18" charset="0"/>
              <a:cs typeface="Times New Roman" pitchFamily="18" charset="0"/>
            </a:rPr>
            <a:t>  </a:t>
          </a:r>
          <a:r>
            <a:rPr lang="en-US" sz="2000" b="0" kern="1200" dirty="0" smtClean="0">
              <a:latin typeface="Times New Roman" pitchFamily="18" charset="0"/>
              <a:cs typeface="Times New Roman" pitchFamily="18" charset="0"/>
            </a:rPr>
            <a:t>V-Funnel</a:t>
          </a:r>
          <a:endParaRPr lang="fa-IR" sz="2400" b="0" kern="1200" dirty="0">
            <a:latin typeface="Times New Roman" pitchFamily="18" charset="0"/>
            <a:cs typeface="Times New Roman" pitchFamily="18" charset="0"/>
          </a:endParaRPr>
        </a:p>
      </dsp:txBody>
      <dsp:txXfrm>
        <a:off x="1280173" y="2241510"/>
        <a:ext cx="4035922" cy="494797"/>
      </dsp:txXfrm>
    </dsp:sp>
    <dsp:sp modelId="{E7CB2B92-304D-42E3-8B17-8592B9A5161F}">
      <dsp:nvSpPr>
        <dsp:cNvPr id="0" name=""/>
        <dsp:cNvSpPr/>
      </dsp:nvSpPr>
      <dsp:spPr>
        <a:xfrm>
          <a:off x="1280173" y="2736308"/>
          <a:ext cx="4892027" cy="494797"/>
        </a:xfrm>
        <a:prstGeom prst="rect">
          <a:avLst/>
        </a:prstGeom>
        <a:solidFill>
          <a:schemeClr val="accent4">
            <a:tint val="40000"/>
            <a:alpha val="90000"/>
            <a:hueOff val="5890962"/>
            <a:satOff val="8584"/>
            <a:lumOff val="7157"/>
            <a:alphaOff val="0"/>
          </a:schemeClr>
        </a:solidFill>
        <a:ln w="9525" cap="flat" cmpd="sng" algn="ctr">
          <a:solidFill>
            <a:schemeClr val="accent4">
              <a:tint val="40000"/>
              <a:alpha val="90000"/>
              <a:hueOff val="5890962"/>
              <a:satOff val="8584"/>
              <a:lumOff val="715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cs typeface="B Zar" pitchFamily="2" charset="-78"/>
            </a:rPr>
            <a:t>آزمايش  </a:t>
          </a:r>
          <a:r>
            <a:rPr lang="en-US" sz="2000" b="0" kern="1200" dirty="0" smtClean="0">
              <a:latin typeface="Times New Roman" pitchFamily="18" charset="0"/>
              <a:cs typeface="Times New Roman" pitchFamily="18" charset="0"/>
            </a:rPr>
            <a:t>L-Box</a:t>
          </a:r>
          <a:endParaRPr lang="fa-IR" sz="2400" b="0" kern="1200" dirty="0">
            <a:latin typeface="Times New Roman" pitchFamily="18" charset="0"/>
            <a:cs typeface="Times New Roman" pitchFamily="18" charset="0"/>
          </a:endParaRPr>
        </a:p>
      </dsp:txBody>
      <dsp:txXfrm>
        <a:off x="1280173" y="2736308"/>
        <a:ext cx="4035922" cy="494797"/>
      </dsp:txXfrm>
    </dsp:sp>
    <dsp:sp modelId="{7FA1AF29-CCA7-4DAB-8633-777DBEC9CAA4}">
      <dsp:nvSpPr>
        <dsp:cNvPr id="0" name=""/>
        <dsp:cNvSpPr/>
      </dsp:nvSpPr>
      <dsp:spPr>
        <a:xfrm>
          <a:off x="1280173" y="3240359"/>
          <a:ext cx="4892027" cy="494797"/>
        </a:xfrm>
        <a:prstGeom prst="rect">
          <a:avLst/>
        </a:prstGeom>
        <a:solidFill>
          <a:schemeClr val="accent4">
            <a:tint val="40000"/>
            <a:alpha val="90000"/>
            <a:hueOff val="7854617"/>
            <a:satOff val="11445"/>
            <a:lumOff val="9542"/>
            <a:alphaOff val="0"/>
          </a:schemeClr>
        </a:solidFill>
        <a:ln w="9525" cap="flat" cmpd="sng" algn="ctr">
          <a:solidFill>
            <a:schemeClr val="accent4">
              <a:tint val="40000"/>
              <a:alpha val="90000"/>
              <a:hueOff val="7854617"/>
              <a:satOff val="11445"/>
              <a:lumOff val="954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cs typeface="B Zar" pitchFamily="2" charset="-78"/>
            </a:rPr>
            <a:t>آزمايش  </a:t>
          </a:r>
          <a:r>
            <a:rPr lang="en-US" sz="2000" b="0" kern="1200" dirty="0" smtClean="0">
              <a:latin typeface="Times New Roman" pitchFamily="18" charset="0"/>
              <a:cs typeface="Times New Roman" pitchFamily="18" charset="0"/>
            </a:rPr>
            <a:t>U-Type</a:t>
          </a:r>
          <a:endParaRPr lang="fa-IR" sz="2400" b="0" kern="1200" dirty="0">
            <a:latin typeface="Times New Roman" pitchFamily="18" charset="0"/>
            <a:cs typeface="Times New Roman" pitchFamily="18" charset="0"/>
          </a:endParaRPr>
        </a:p>
      </dsp:txBody>
      <dsp:txXfrm>
        <a:off x="1280173" y="3240359"/>
        <a:ext cx="4035922" cy="494797"/>
      </dsp:txXfrm>
    </dsp:sp>
    <dsp:sp modelId="{94BE2B19-6843-47D8-825B-F89D234E3CC1}">
      <dsp:nvSpPr>
        <dsp:cNvPr id="0" name=""/>
        <dsp:cNvSpPr/>
      </dsp:nvSpPr>
      <dsp:spPr>
        <a:xfrm>
          <a:off x="1280173" y="3744419"/>
          <a:ext cx="4892027" cy="494797"/>
        </a:xfrm>
        <a:prstGeom prst="rect">
          <a:avLst/>
        </a:prstGeom>
        <a:solidFill>
          <a:schemeClr val="accent4">
            <a:tint val="40000"/>
            <a:alpha val="90000"/>
            <a:hueOff val="9818270"/>
            <a:satOff val="14306"/>
            <a:lumOff val="11928"/>
            <a:alphaOff val="0"/>
          </a:schemeClr>
        </a:solidFill>
        <a:ln w="9525" cap="flat" cmpd="sng" algn="ctr">
          <a:solidFill>
            <a:schemeClr val="accent4">
              <a:tint val="40000"/>
              <a:alpha val="90000"/>
              <a:hueOff val="9818270"/>
              <a:satOff val="14306"/>
              <a:lumOff val="1192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fa-IR" sz="2400" b="0" kern="1200" dirty="0" smtClean="0">
              <a:cs typeface="B Zar" pitchFamily="2" charset="-78"/>
            </a:rPr>
            <a:t>آزمايش  </a:t>
          </a:r>
          <a:r>
            <a:rPr lang="en-US" sz="2000" b="0" kern="1200" dirty="0" smtClean="0">
              <a:latin typeface="Times New Roman" pitchFamily="18" charset="0"/>
              <a:cs typeface="Times New Roman" pitchFamily="18" charset="0"/>
            </a:rPr>
            <a:t>J - ring</a:t>
          </a:r>
          <a:endParaRPr lang="fa-IR" sz="2400" b="0" kern="1200" dirty="0">
            <a:latin typeface="Times New Roman" pitchFamily="18" charset="0"/>
            <a:cs typeface="Times New Roman" pitchFamily="18" charset="0"/>
          </a:endParaRPr>
        </a:p>
      </dsp:txBody>
      <dsp:txXfrm>
        <a:off x="1280173" y="3744419"/>
        <a:ext cx="4035922" cy="494797"/>
      </dsp:txXfrm>
    </dsp:sp>
    <dsp:sp modelId="{16D2979D-C237-4F9C-A98F-7D67D3FF26F2}">
      <dsp:nvSpPr>
        <dsp:cNvPr id="0" name=""/>
        <dsp:cNvSpPr/>
      </dsp:nvSpPr>
      <dsp:spPr>
        <a:xfrm>
          <a:off x="1280173" y="4248471"/>
          <a:ext cx="4892027" cy="494797"/>
        </a:xfrm>
        <a:prstGeom prst="rect">
          <a:avLst/>
        </a:prstGeom>
        <a:solidFill>
          <a:schemeClr val="accent4">
            <a:tint val="40000"/>
            <a:alpha val="90000"/>
            <a:hueOff val="11781924"/>
            <a:satOff val="17167"/>
            <a:lumOff val="14313"/>
            <a:alphaOff val="0"/>
          </a:schemeClr>
        </a:solidFill>
        <a:ln w="9525" cap="flat" cmpd="sng" algn="ctr">
          <a:solidFill>
            <a:schemeClr val="accent4">
              <a:tint val="40000"/>
              <a:alpha val="90000"/>
              <a:hueOff val="11781924"/>
              <a:satOff val="17167"/>
              <a:lumOff val="1431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70688" rIns="0" bIns="170688" numCol="1" spcCol="1270" anchor="ctr" anchorCtr="0">
          <a:noAutofit/>
        </a:bodyPr>
        <a:lstStyle/>
        <a:p>
          <a:pPr lvl="0" algn="ctr" defTabSz="1066800" rtl="1">
            <a:lnSpc>
              <a:spcPct val="90000"/>
            </a:lnSpc>
            <a:spcBef>
              <a:spcPct val="0"/>
            </a:spcBef>
            <a:spcAft>
              <a:spcPct val="35000"/>
            </a:spcAft>
          </a:pPr>
          <a:r>
            <a:rPr lang="ar-SA" sz="2400" b="0" kern="1200" dirty="0" smtClean="0">
              <a:cs typeface="B Zar" pitchFamily="2" charset="-78"/>
            </a:rPr>
            <a:t>آزمايش </a:t>
          </a:r>
          <a:r>
            <a:rPr lang="en-US" sz="2000" b="0" kern="1200" dirty="0" err="1" smtClean="0">
              <a:latin typeface="Times New Roman" pitchFamily="18" charset="0"/>
              <a:cs typeface="Times New Roman" pitchFamily="18" charset="0"/>
            </a:rPr>
            <a:t>Orimet</a:t>
          </a:r>
          <a:r>
            <a:rPr lang="en-US" sz="2000" b="0" kern="1200" dirty="0" smtClean="0">
              <a:cs typeface="B Zar" pitchFamily="2" charset="-78"/>
            </a:rPr>
            <a:t> </a:t>
          </a:r>
          <a:endParaRPr lang="fa-IR" sz="2400" b="0" kern="1200" dirty="0">
            <a:cs typeface="B Zar" pitchFamily="2" charset="-78"/>
          </a:endParaRPr>
        </a:p>
      </dsp:txBody>
      <dsp:txXfrm>
        <a:off x="1280173" y="4248471"/>
        <a:ext cx="4035922" cy="494797"/>
      </dsp:txXfrm>
    </dsp:sp>
    <dsp:sp modelId="{252133F8-FD2F-43AD-B795-88AC1D9A6D22}">
      <dsp:nvSpPr>
        <dsp:cNvPr id="0" name=""/>
        <dsp:cNvSpPr/>
      </dsp:nvSpPr>
      <dsp:spPr>
        <a:xfrm>
          <a:off x="1226595" y="0"/>
          <a:ext cx="4894086" cy="1117938"/>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fa-IR" sz="2400" b="0" kern="1200" dirty="0" smtClean="0">
              <a:solidFill>
                <a:schemeClr val="accent4">
                  <a:lumMod val="95000"/>
                  <a:lumOff val="5000"/>
                </a:schemeClr>
              </a:solidFill>
              <a:cs typeface="B Zar" pitchFamily="2" charset="-78"/>
            </a:rPr>
            <a:t>آزمايشهاي رایج براي سنجش    ویژگی های فاز تازه بتن خود متراکم</a:t>
          </a:r>
          <a:endParaRPr lang="fa-IR" sz="2400" b="0" kern="1200" dirty="0">
            <a:solidFill>
              <a:schemeClr val="accent4">
                <a:lumMod val="95000"/>
                <a:lumOff val="5000"/>
              </a:schemeClr>
            </a:solidFill>
            <a:cs typeface="B Zar" pitchFamily="2" charset="-78"/>
          </a:endParaRPr>
        </a:p>
      </dsp:txBody>
      <dsp:txXfrm>
        <a:off x="1943317" y="163718"/>
        <a:ext cx="3460642" cy="79050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8E1AEE02-257B-4BAF-BB53-A836D5D5A4B2}" type="datetimeFigureOut">
              <a:rPr lang="fa-IR"/>
              <a:pPr>
                <a:defRPr/>
              </a:pPr>
              <a:t>1435/07/06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9B2A9EEB-6E8A-459D-8D63-579A9EF0ECCB}" type="slidenum">
              <a:rPr lang="fa-IR"/>
              <a:pPr>
                <a:defRPr/>
              </a:pPr>
              <a:t>‹#›</a:t>
            </a:fld>
            <a:endParaRPr lang="fa-IR"/>
          </a:p>
        </p:txBody>
      </p:sp>
    </p:spTree>
    <p:extLst>
      <p:ext uri="{BB962C8B-B14F-4D97-AF65-F5344CB8AC3E}">
        <p14:creationId xmlns:p14="http://schemas.microsoft.com/office/powerpoint/2010/main" val="1483255894"/>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7"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a-I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a-I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a-I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a-IR"/>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a-IR"/>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a-IR"/>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a-I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a-I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a-I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a-I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a-I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a-I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a-I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a-IR"/>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a-IR"/>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a-IR"/>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a-IR"/>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a-IR"/>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a-IR"/>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a-IR"/>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a-I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a-IR"/>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a-IR"/>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a-IR"/>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a-I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a-I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a-I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a-I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a-I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a-I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a-IR"/>
                </a:p>
              </p:txBody>
            </p:sp>
          </p:grpSp>
        </p:grpSp>
      </p:grpSp>
      <p:sp>
        <p:nvSpPr>
          <p:cNvPr id="75842" name="Rectangle 66"/>
          <p:cNvSpPr>
            <a:spLocks noGrp="1" noChangeArrowheads="1"/>
          </p:cNvSpPr>
          <p:nvPr>
            <p:ph type="ctrTitle" sz="quarter"/>
          </p:nvPr>
        </p:nvSpPr>
        <p:spPr>
          <a:xfrm>
            <a:off x="685800" y="1692276"/>
            <a:ext cx="7772400" cy="1736725"/>
          </a:xfrm>
        </p:spPr>
        <p:txBody>
          <a:bodyPr anchor="b"/>
          <a:lstStyle>
            <a:lvl1pPr>
              <a:defRPr sz="5400"/>
            </a:lvl1pPr>
          </a:lstStyle>
          <a:p>
            <a:r>
              <a:rPr lang="en-US"/>
              <a:t>Click to edit Master title style</a:t>
            </a:r>
          </a:p>
        </p:txBody>
      </p:sp>
      <p:sp>
        <p:nvSpPr>
          <p:cNvPr id="75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n-US"/>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74D106B4-F1DB-4F62-A8F5-CC4996301003}"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B780519A-03E5-4417-84F2-C2911F2EA1F6}"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D249BDFB-7436-49EB-99E4-E1875BA48655}"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358E293B-806F-4DE1-B03A-CEB2F7240D2D}"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D0160505-66E7-4F62-B8BB-704DAA44FFF7}"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4C03EC4D-DBAA-4794-B74E-CE92F6264AC6}"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Rectangle 69"/>
          <p:cNvSpPr>
            <a:spLocks noGrp="1" noChangeArrowheads="1"/>
          </p:cNvSpPr>
          <p:nvPr>
            <p:ph type="dt" sz="half" idx="10"/>
          </p:nvPr>
        </p:nvSpPr>
        <p:spPr>
          <a:ln/>
        </p:spPr>
        <p:txBody>
          <a:bodyPr/>
          <a:lstStyle>
            <a:lvl1pPr>
              <a:defRPr/>
            </a:lvl1pPr>
          </a:lstStyle>
          <a:p>
            <a:pPr>
              <a:defRPr/>
            </a:pPr>
            <a:endParaRPr lang="en-US"/>
          </a:p>
        </p:txBody>
      </p:sp>
      <p:sp>
        <p:nvSpPr>
          <p:cNvPr id="8" name="Rectangle 70"/>
          <p:cNvSpPr>
            <a:spLocks noGrp="1" noChangeArrowheads="1"/>
          </p:cNvSpPr>
          <p:nvPr>
            <p:ph type="ftr" sz="quarter" idx="11"/>
          </p:nvPr>
        </p:nvSpPr>
        <p:spPr>
          <a:ln/>
        </p:spPr>
        <p:txBody>
          <a:bodyPr/>
          <a:lstStyle>
            <a:lvl1pPr>
              <a:defRPr/>
            </a:lvl1pPr>
          </a:lstStyle>
          <a:p>
            <a:pPr>
              <a:defRPr/>
            </a:pPr>
            <a:endParaRPr lang="en-US"/>
          </a:p>
        </p:txBody>
      </p:sp>
      <p:sp>
        <p:nvSpPr>
          <p:cNvPr id="9" name="Rectangle 71"/>
          <p:cNvSpPr>
            <a:spLocks noGrp="1" noChangeArrowheads="1"/>
          </p:cNvSpPr>
          <p:nvPr>
            <p:ph type="sldNum" sz="quarter" idx="12"/>
          </p:nvPr>
        </p:nvSpPr>
        <p:spPr>
          <a:ln/>
        </p:spPr>
        <p:txBody>
          <a:bodyPr/>
          <a:lstStyle>
            <a:lvl1pPr>
              <a:defRPr/>
            </a:lvl1pPr>
          </a:lstStyle>
          <a:p>
            <a:pPr>
              <a:defRPr/>
            </a:pPr>
            <a:fld id="{6A572B9D-9AE6-4183-8B32-2CC0FA23B125}"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Rectangle 69"/>
          <p:cNvSpPr>
            <a:spLocks noGrp="1" noChangeArrowheads="1"/>
          </p:cNvSpPr>
          <p:nvPr>
            <p:ph type="dt" sz="half" idx="10"/>
          </p:nvPr>
        </p:nvSpPr>
        <p:spPr>
          <a:ln/>
        </p:spPr>
        <p:txBody>
          <a:bodyPr/>
          <a:lstStyle>
            <a:lvl1pPr>
              <a:defRPr/>
            </a:lvl1pPr>
          </a:lstStyle>
          <a:p>
            <a:pPr>
              <a:defRPr/>
            </a:pPr>
            <a:endParaRPr lang="en-US"/>
          </a:p>
        </p:txBody>
      </p:sp>
      <p:sp>
        <p:nvSpPr>
          <p:cNvPr id="4" name="Rectangle 70"/>
          <p:cNvSpPr>
            <a:spLocks noGrp="1" noChangeArrowheads="1"/>
          </p:cNvSpPr>
          <p:nvPr>
            <p:ph type="ftr" sz="quarter" idx="11"/>
          </p:nvPr>
        </p:nvSpPr>
        <p:spPr>
          <a:ln/>
        </p:spPr>
        <p:txBody>
          <a:bodyPr/>
          <a:lstStyle>
            <a:lvl1pPr>
              <a:defRPr/>
            </a:lvl1pPr>
          </a:lstStyle>
          <a:p>
            <a:pPr>
              <a:defRPr/>
            </a:pPr>
            <a:endParaRPr lang="en-US"/>
          </a:p>
        </p:txBody>
      </p:sp>
      <p:sp>
        <p:nvSpPr>
          <p:cNvPr id="5" name="Rectangle 71"/>
          <p:cNvSpPr>
            <a:spLocks noGrp="1" noChangeArrowheads="1"/>
          </p:cNvSpPr>
          <p:nvPr>
            <p:ph type="sldNum" sz="quarter" idx="12"/>
          </p:nvPr>
        </p:nvSpPr>
        <p:spPr>
          <a:ln/>
        </p:spPr>
        <p:txBody>
          <a:bodyPr/>
          <a:lstStyle>
            <a:lvl1pPr>
              <a:defRPr/>
            </a:lvl1pPr>
          </a:lstStyle>
          <a:p>
            <a:pPr>
              <a:defRPr/>
            </a:pPr>
            <a:fld id="{ACA2EFE2-716C-47EF-A68C-A7CDD65358C5}"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en-US"/>
          </a:p>
        </p:txBody>
      </p:sp>
      <p:sp>
        <p:nvSpPr>
          <p:cNvPr id="3" name="Rectangle 70"/>
          <p:cNvSpPr>
            <a:spLocks noGrp="1" noChangeArrowheads="1"/>
          </p:cNvSpPr>
          <p:nvPr>
            <p:ph type="ftr" sz="quarter" idx="11"/>
          </p:nvPr>
        </p:nvSpPr>
        <p:spPr>
          <a:ln/>
        </p:spPr>
        <p:txBody>
          <a:bodyPr/>
          <a:lstStyle>
            <a:lvl1pPr>
              <a:defRPr/>
            </a:lvl1pPr>
          </a:lstStyle>
          <a:p>
            <a:pPr>
              <a:defRPr/>
            </a:pPr>
            <a:endParaRPr lang="en-US"/>
          </a:p>
        </p:txBody>
      </p:sp>
      <p:sp>
        <p:nvSpPr>
          <p:cNvPr id="4" name="Rectangle 71"/>
          <p:cNvSpPr>
            <a:spLocks noGrp="1" noChangeArrowheads="1"/>
          </p:cNvSpPr>
          <p:nvPr>
            <p:ph type="sldNum" sz="quarter" idx="12"/>
          </p:nvPr>
        </p:nvSpPr>
        <p:spPr>
          <a:ln/>
        </p:spPr>
        <p:txBody>
          <a:bodyPr/>
          <a:lstStyle>
            <a:lvl1pPr>
              <a:defRPr/>
            </a:lvl1pPr>
          </a:lstStyle>
          <a:p>
            <a:pPr>
              <a:defRPr/>
            </a:pPr>
            <a:fld id="{71CA7DF2-4FD8-4C33-A93B-36251BDBAAF6}"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E3EB2ED2-1BF0-4B45-8274-EEE8760900C5}"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a-IR"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62B75D59-2ACA-4E36-95AD-D4E0974F99B9}" type="slidenum">
              <a:rPr lang="fa-IR"/>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Freeform 2"/>
          <p:cNvSpPr>
            <a:spLocks/>
          </p:cNvSpPr>
          <p:nvPr/>
        </p:nvSpPr>
        <p:spPr bwMode="hidden">
          <a:xfrm>
            <a:off x="6627814" y="6429375"/>
            <a:ext cx="285751"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fa-IR"/>
          </a:p>
        </p:txBody>
      </p:sp>
      <p:grpSp>
        <p:nvGrpSpPr>
          <p:cNvPr id="1027" name="Group 3"/>
          <p:cNvGrpSpPr>
            <a:grpSpLocks/>
          </p:cNvGrpSpPr>
          <p:nvPr/>
        </p:nvGrpSpPr>
        <p:grpSpPr bwMode="auto">
          <a:xfrm>
            <a:off x="3177" y="4267200"/>
            <a:ext cx="9140825" cy="2590800"/>
            <a:chOff x="2" y="2688"/>
            <a:chExt cx="5758" cy="1632"/>
          </a:xfrm>
        </p:grpSpPr>
        <p:sp>
          <p:nvSpPr>
            <p:cNvPr id="74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grpSp>
          <p:nvGrpSpPr>
            <p:cNvPr id="1034" name="Group 5"/>
            <p:cNvGrpSpPr>
              <a:grpSpLocks/>
            </p:cNvGrpSpPr>
            <p:nvPr userDrawn="1"/>
          </p:nvGrpSpPr>
          <p:grpSpPr bwMode="auto">
            <a:xfrm>
              <a:off x="3528" y="3715"/>
              <a:ext cx="792" cy="521"/>
              <a:chOff x="3527" y="3715"/>
              <a:chExt cx="792" cy="521"/>
            </a:xfrm>
          </p:grpSpPr>
          <p:sp>
            <p:nvSpPr>
              <p:cNvPr id="74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a-IR"/>
              </a:p>
            </p:txBody>
          </p:sp>
          <p:sp>
            <p:nvSpPr>
              <p:cNvPr id="74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a-IR"/>
              </a:p>
            </p:txBody>
          </p:sp>
          <p:sp>
            <p:nvSpPr>
              <p:cNvPr id="74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74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a-IR"/>
              </a:p>
            </p:txBody>
          </p:sp>
          <p:sp>
            <p:nvSpPr>
              <p:cNvPr id="74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74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a-IR"/>
              </a:p>
            </p:txBody>
          </p:sp>
          <p:sp>
            <p:nvSpPr>
              <p:cNvPr id="74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a-IR"/>
              </a:p>
            </p:txBody>
          </p:sp>
          <p:sp>
            <p:nvSpPr>
              <p:cNvPr id="74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74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a-IR"/>
              </a:p>
            </p:txBody>
          </p:sp>
          <p:sp>
            <p:nvSpPr>
              <p:cNvPr id="74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a-IR"/>
              </a:p>
            </p:txBody>
          </p:sp>
          <p:sp>
            <p:nvSpPr>
              <p:cNvPr id="74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grpSp>
        <p:grpSp>
          <p:nvGrpSpPr>
            <p:cNvPr id="1035" name="Group 17"/>
            <p:cNvGrpSpPr>
              <a:grpSpLocks/>
            </p:cNvGrpSpPr>
            <p:nvPr userDrawn="1"/>
          </p:nvGrpSpPr>
          <p:grpSpPr bwMode="auto">
            <a:xfrm>
              <a:off x="1776" y="3631"/>
              <a:ext cx="1626" cy="683"/>
              <a:chOff x="1776" y="3631"/>
              <a:chExt cx="1626" cy="683"/>
            </a:xfrm>
          </p:grpSpPr>
          <p:sp>
            <p:nvSpPr>
              <p:cNvPr id="74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a-IR"/>
              </a:p>
            </p:txBody>
          </p:sp>
          <p:sp>
            <p:nvSpPr>
              <p:cNvPr id="74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a-IR"/>
              </a:p>
            </p:txBody>
          </p:sp>
          <p:sp>
            <p:nvSpPr>
              <p:cNvPr id="74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a-IR"/>
              </a:p>
            </p:txBody>
          </p:sp>
          <p:sp>
            <p:nvSpPr>
              <p:cNvPr id="74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a-IR"/>
              </a:p>
            </p:txBody>
          </p:sp>
          <p:sp>
            <p:nvSpPr>
              <p:cNvPr id="74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sp>
            <p:nvSpPr>
              <p:cNvPr id="74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a-IR"/>
              </a:p>
            </p:txBody>
          </p:sp>
          <p:sp>
            <p:nvSpPr>
              <p:cNvPr id="74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a-IR"/>
              </a:p>
            </p:txBody>
          </p:sp>
          <p:sp>
            <p:nvSpPr>
              <p:cNvPr id="74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a-IR"/>
              </a:p>
            </p:txBody>
          </p:sp>
          <p:sp>
            <p:nvSpPr>
              <p:cNvPr id="74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a-IR"/>
              </a:p>
            </p:txBody>
          </p:sp>
          <p:sp>
            <p:nvSpPr>
              <p:cNvPr id="74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a-IR"/>
              </a:p>
            </p:txBody>
          </p:sp>
          <p:sp>
            <p:nvSpPr>
              <p:cNvPr id="74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a-IR"/>
              </a:p>
            </p:txBody>
          </p:sp>
          <p:sp>
            <p:nvSpPr>
              <p:cNvPr id="74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a-IR"/>
              </a:p>
            </p:txBody>
          </p:sp>
          <p:sp>
            <p:nvSpPr>
              <p:cNvPr id="74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a-IR"/>
              </a:p>
            </p:txBody>
          </p:sp>
          <p:sp>
            <p:nvSpPr>
              <p:cNvPr id="74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a-IR"/>
              </a:p>
            </p:txBody>
          </p:sp>
          <p:sp>
            <p:nvSpPr>
              <p:cNvPr id="74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74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74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a-IR"/>
              </a:p>
            </p:txBody>
          </p:sp>
          <p:sp>
            <p:nvSpPr>
              <p:cNvPr id="74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a-IR"/>
              </a:p>
            </p:txBody>
          </p:sp>
        </p:grpSp>
        <p:grpSp>
          <p:nvGrpSpPr>
            <p:cNvPr id="1036" name="Group 36"/>
            <p:cNvGrpSpPr>
              <a:grpSpLocks/>
            </p:cNvGrpSpPr>
            <p:nvPr userDrawn="1"/>
          </p:nvGrpSpPr>
          <p:grpSpPr bwMode="auto">
            <a:xfrm>
              <a:off x="4128" y="3360"/>
              <a:ext cx="1351" cy="821"/>
              <a:chOff x="4128" y="3360"/>
              <a:chExt cx="1351" cy="821"/>
            </a:xfrm>
          </p:grpSpPr>
          <p:sp>
            <p:nvSpPr>
              <p:cNvPr id="74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74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74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a-IR"/>
              </a:p>
            </p:txBody>
          </p:sp>
          <p:sp>
            <p:nvSpPr>
              <p:cNvPr id="74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74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74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74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a-IR"/>
              </a:p>
            </p:txBody>
          </p:sp>
          <p:sp>
            <p:nvSpPr>
              <p:cNvPr id="74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a-IR"/>
              </a:p>
            </p:txBody>
          </p:sp>
          <p:sp>
            <p:nvSpPr>
              <p:cNvPr id="74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a-IR"/>
              </a:p>
            </p:txBody>
          </p:sp>
          <p:sp>
            <p:nvSpPr>
              <p:cNvPr id="74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74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a-IR"/>
              </a:p>
            </p:txBody>
          </p:sp>
          <p:sp>
            <p:nvSpPr>
              <p:cNvPr id="74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a-IR"/>
              </a:p>
            </p:txBody>
          </p:sp>
          <p:sp>
            <p:nvSpPr>
              <p:cNvPr id="74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a-IR"/>
              </a:p>
            </p:txBody>
          </p:sp>
          <p:sp>
            <p:nvSpPr>
              <p:cNvPr id="74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74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a-IR"/>
              </a:p>
            </p:txBody>
          </p:sp>
          <p:sp>
            <p:nvSpPr>
              <p:cNvPr id="74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a-IR"/>
              </a:p>
            </p:txBody>
          </p:sp>
          <p:sp>
            <p:nvSpPr>
              <p:cNvPr id="74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a-IR"/>
              </a:p>
            </p:txBody>
          </p:sp>
        </p:grpSp>
        <p:grpSp>
          <p:nvGrpSpPr>
            <p:cNvPr id="1037" name="Group 54"/>
            <p:cNvGrpSpPr>
              <a:grpSpLocks/>
            </p:cNvGrpSpPr>
            <p:nvPr userDrawn="1"/>
          </p:nvGrpSpPr>
          <p:grpSpPr bwMode="auto">
            <a:xfrm>
              <a:off x="5280" y="3024"/>
              <a:ext cx="425" cy="258"/>
              <a:chOff x="5280" y="3024"/>
              <a:chExt cx="425" cy="258"/>
            </a:xfrm>
          </p:grpSpPr>
          <p:sp>
            <p:nvSpPr>
              <p:cNvPr id="74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74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74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74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sp>
            <p:nvSpPr>
              <p:cNvPr id="74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sp>
            <p:nvSpPr>
              <p:cNvPr id="74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a-IR"/>
              </a:p>
            </p:txBody>
          </p:sp>
          <p:sp>
            <p:nvSpPr>
              <p:cNvPr id="74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a-IR"/>
              </a:p>
            </p:txBody>
          </p:sp>
          <p:grpSp>
            <p:nvGrpSpPr>
              <p:cNvPr id="1045" name="Group 62"/>
              <p:cNvGrpSpPr>
                <a:grpSpLocks/>
              </p:cNvGrpSpPr>
              <p:nvPr/>
            </p:nvGrpSpPr>
            <p:grpSpPr bwMode="auto">
              <a:xfrm>
                <a:off x="5381" y="3085"/>
                <a:ext cx="227" cy="132"/>
                <a:chOff x="5381" y="3085"/>
                <a:chExt cx="227" cy="132"/>
              </a:xfrm>
            </p:grpSpPr>
            <p:sp>
              <p:nvSpPr>
                <p:cNvPr id="74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a-IR"/>
                </a:p>
              </p:txBody>
            </p:sp>
            <p:sp>
              <p:nvSpPr>
                <p:cNvPr id="74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a-IR"/>
                </a:p>
              </p:txBody>
            </p:sp>
            <p:sp>
              <p:nvSpPr>
                <p:cNvPr id="74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a-IR"/>
                </a:p>
              </p:txBody>
            </p:sp>
            <p:sp>
              <p:nvSpPr>
                <p:cNvPr id="74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a-IR"/>
                </a:p>
              </p:txBody>
            </p:sp>
          </p:grpSp>
        </p:grpSp>
      </p:grpSp>
      <p:sp>
        <p:nvSpPr>
          <p:cNvPr id="74819" name="Rectangle 67"/>
          <p:cNvSpPr>
            <a:spLocks noGrp="1" noChangeArrowheads="1"/>
          </p:cNvSpPr>
          <p:nvPr>
            <p:ph type="title"/>
          </p:nvPr>
        </p:nvSpPr>
        <p:spPr bwMode="auto">
          <a:xfrm>
            <a:off x="457200" y="277814"/>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74820" name="Rectangle 68"/>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4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en-US"/>
          </a:p>
        </p:txBody>
      </p:sp>
      <p:sp>
        <p:nvSpPr>
          <p:cNvPr id="74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n-US"/>
          </a:p>
        </p:txBody>
      </p:sp>
      <p:sp>
        <p:nvSpPr>
          <p:cNvPr id="74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8C1839E8-788B-4428-AE25-09573AE803FF}" type="slidenum">
              <a:rPr lang="fa-IR"/>
              <a:pPr>
                <a:defRPr/>
              </a:pPr>
              <a:t>‹#›</a:t>
            </a:fld>
            <a:endParaRPr lang="en-US"/>
          </a:p>
        </p:txBody>
      </p:sp>
    </p:spTree>
  </p:cSld>
  <p:clrMap bg1="lt1" tx1="dk1" bg2="lt2" tx2="dk2" accent1="accent1" accent2="accent2" accent3="accent3" accent4="accent4" accent5="accent5" accent6="accent6" hlink="hlink" folHlink="folHlink"/>
  <p:sldLayoutIdLst>
    <p:sldLayoutId id="2147483771"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7" Type="http://schemas.openxmlformats.org/officeDocument/2006/relationships/image" Target="../media/image2.png"/><Relationship Id="rId2" Type="http://schemas.openxmlformats.org/officeDocument/2006/relationships/chart" Target="../charts/chart6.xml"/><Relationship Id="rId1" Type="http://schemas.openxmlformats.org/officeDocument/2006/relationships/slideLayout" Target="../slideLayouts/slideLayout1.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chart" Target="../charts/chart12.xml"/><Relationship Id="rId7" Type="http://schemas.openxmlformats.org/officeDocument/2006/relationships/image" Target="../media/image2.png"/><Relationship Id="rId2" Type="http://schemas.openxmlformats.org/officeDocument/2006/relationships/chart" Target="../charts/chart11.xml"/><Relationship Id="rId1" Type="http://schemas.openxmlformats.org/officeDocument/2006/relationships/slideLayout" Target="../slideLayouts/slideLayout1.xml"/><Relationship Id="rId6" Type="http://schemas.openxmlformats.org/officeDocument/2006/relationships/chart" Target="../charts/chart15.xml"/><Relationship Id="rId5" Type="http://schemas.openxmlformats.org/officeDocument/2006/relationships/chart" Target="../charts/chart14.xml"/><Relationship Id="rId4" Type="http://schemas.openxmlformats.org/officeDocument/2006/relationships/chart" Target="../charts/char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image" Target="../media/image2.png"/><Relationship Id="rId2" Type="http://schemas.openxmlformats.org/officeDocument/2006/relationships/chart" Target="../charts/chart16.xml"/><Relationship Id="rId1" Type="http://schemas.openxmlformats.org/officeDocument/2006/relationships/slideLayout" Target="../slideLayouts/slideLayout1.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chart" Target="../charts/chart22.xml"/><Relationship Id="rId7" Type="http://schemas.openxmlformats.org/officeDocument/2006/relationships/image" Target="../media/image2.png"/><Relationship Id="rId2" Type="http://schemas.openxmlformats.org/officeDocument/2006/relationships/chart" Target="../charts/chart21.xml"/><Relationship Id="rId1" Type="http://schemas.openxmlformats.org/officeDocument/2006/relationships/slideLayout" Target="../slideLayouts/slideLayout1.xml"/><Relationship Id="rId6" Type="http://schemas.openxmlformats.org/officeDocument/2006/relationships/chart" Target="../charts/chart25.xml"/><Relationship Id="rId5" Type="http://schemas.openxmlformats.org/officeDocument/2006/relationships/chart" Target="../charts/chart24.xml"/><Relationship Id="rId4" Type="http://schemas.openxmlformats.org/officeDocument/2006/relationships/chart" Target="../charts/chart2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27.xml"/><Relationship Id="rId7" Type="http://schemas.openxmlformats.org/officeDocument/2006/relationships/image" Target="../media/image2.png"/><Relationship Id="rId2" Type="http://schemas.openxmlformats.org/officeDocument/2006/relationships/chart" Target="../charts/chart26.xml"/><Relationship Id="rId1" Type="http://schemas.openxmlformats.org/officeDocument/2006/relationships/slideLayout" Target="../slideLayouts/slideLayout1.xml"/><Relationship Id="rId6" Type="http://schemas.openxmlformats.org/officeDocument/2006/relationships/chart" Target="../charts/chart30.xml"/><Relationship Id="rId5" Type="http://schemas.openxmlformats.org/officeDocument/2006/relationships/chart" Target="../charts/chart29.xml"/><Relationship Id="rId4" Type="http://schemas.openxmlformats.org/officeDocument/2006/relationships/chart" Target="../charts/chart28.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31.xml"/><Relationship Id="rId7" Type="http://schemas.openxmlformats.org/officeDocument/2006/relationships/chart" Target="../charts/chart35.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chart" Target="../charts/chart34.xml"/><Relationship Id="rId5" Type="http://schemas.openxmlformats.org/officeDocument/2006/relationships/chart" Target="../charts/chart33.xml"/><Relationship Id="rId4" Type="http://schemas.openxmlformats.org/officeDocument/2006/relationships/chart" Target="../charts/chart3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chart" Target="../charts/chart36.xml"/><Relationship Id="rId7" Type="http://schemas.openxmlformats.org/officeDocument/2006/relationships/chart" Target="../charts/chart40.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chart" Target="../charts/chart39.xml"/><Relationship Id="rId5" Type="http://schemas.openxmlformats.org/officeDocument/2006/relationships/chart" Target="../charts/chart38.xml"/><Relationship Id="rId4" Type="http://schemas.openxmlformats.org/officeDocument/2006/relationships/chart" Target="../charts/chart3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7094"/>
            <a:ext cx="9144000" cy="6850906"/>
          </a:xfrm>
          <a:prstGeom prst="rect">
            <a:avLst/>
          </a:prstGeom>
          <a:solidFill>
            <a:schemeClr val="accent4">
              <a:lumMod val="10000"/>
            </a:schemeClr>
          </a:solidFill>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endParaRPr lang="fa-IR"/>
          </a:p>
        </p:txBody>
      </p:sp>
      <p:pic>
        <p:nvPicPr>
          <p:cNvPr id="4" name="Picture 41" descr="God"/>
          <p:cNvPicPr>
            <a:picLocks noChangeAspect="1" noChangeArrowheads="1"/>
          </p:cNvPicPr>
          <p:nvPr/>
        </p:nvPicPr>
        <p:blipFill>
          <a:blip r:embed="rId2">
            <a:lum bright="30000" contrast="14000"/>
          </a:blip>
          <a:srcRect t="3551" b="15100"/>
          <a:stretch>
            <a:fillRect/>
          </a:stretch>
        </p:blipFill>
        <p:spPr bwMode="auto">
          <a:xfrm>
            <a:off x="251520" y="188640"/>
            <a:ext cx="8722996" cy="6525345"/>
          </a:xfrm>
          <a:prstGeom prst="rect">
            <a:avLst/>
          </a:prstGeom>
          <a:noFill/>
          <a:ln w="9525">
            <a:noFill/>
            <a:miter lim="800000"/>
            <a:headEnd/>
            <a:tailEnd/>
          </a:ln>
          <a:effectLst>
            <a:outerShdw dist="35921" dir="2700000" algn="ctr" rotWithShape="0">
              <a:schemeClr val="bg1"/>
            </a:outerShdw>
          </a:effectLst>
        </p:spPr>
      </p:pic>
    </p:spTree>
    <p:extLst>
      <p:ext uri="{BB962C8B-B14F-4D97-AF65-F5344CB8AC3E}">
        <p14:creationId xmlns:p14="http://schemas.microsoft.com/office/powerpoint/2010/main" val="1991480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آزمايشهاي فاز خمیری بتن خود متراكم</a:t>
            </a:r>
            <a:endParaRPr lang="en-US" sz="2800" dirty="0">
              <a:effectLst/>
            </a:endParaRPr>
          </a:p>
          <a:p>
            <a:endParaRPr lang="en-US" sz="2800" dirty="0"/>
          </a:p>
        </p:txBody>
      </p:sp>
      <p:pic>
        <p:nvPicPr>
          <p:cNvPr id="8" name="Picture 7"/>
          <p:cNvPicPr/>
          <p:nvPr/>
        </p:nvPicPr>
        <p:blipFill>
          <a:blip r:embed="rId2" cstate="print"/>
          <a:srcRect/>
          <a:stretch>
            <a:fillRect/>
          </a:stretch>
        </p:blipFill>
        <p:spPr bwMode="auto">
          <a:xfrm>
            <a:off x="3955896" y="4293096"/>
            <a:ext cx="2560320" cy="2103120"/>
          </a:xfrm>
          <a:prstGeom prst="rect">
            <a:avLst/>
          </a:prstGeom>
          <a:ln>
            <a:noFill/>
          </a:ln>
          <a:effectLst>
            <a:outerShdw blurRad="190500" algn="tl" rotWithShape="0">
              <a:srgbClr val="000000">
                <a:alpha val="70000"/>
              </a:srgbClr>
            </a:outerShdw>
          </a:effectLst>
        </p:spPr>
      </p:pic>
      <p:pic>
        <p:nvPicPr>
          <p:cNvPr id="9" name="Picture 8"/>
          <p:cNvPicPr/>
          <p:nvPr/>
        </p:nvPicPr>
        <p:blipFill>
          <a:blip r:embed="rId3" cstate="print"/>
          <a:srcRect/>
          <a:stretch>
            <a:fillRect/>
          </a:stretch>
        </p:blipFill>
        <p:spPr bwMode="auto">
          <a:xfrm>
            <a:off x="1055431" y="4293096"/>
            <a:ext cx="2651760" cy="2103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ounded Rectangle 9"/>
          <p:cNvSpPr/>
          <p:nvPr/>
        </p:nvSpPr>
        <p:spPr bwMode="auto">
          <a:xfrm>
            <a:off x="4355976" y="548680"/>
            <a:ext cx="3096344" cy="432048"/>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r" rtl="1"/>
            <a:r>
              <a:rPr lang="fa-IR" sz="2400" dirty="0">
                <a:cs typeface="B Zar" pitchFamily="2" charset="-78"/>
              </a:rPr>
              <a:t>آزمايش  </a:t>
            </a:r>
            <a:r>
              <a:rPr lang="en-US" sz="2200" dirty="0">
                <a:latin typeface="Times New Roman" pitchFamily="18" charset="0"/>
                <a:cs typeface="Times New Roman" pitchFamily="18" charset="0"/>
              </a:rPr>
              <a:t>L-Box</a:t>
            </a:r>
            <a:endParaRPr lang="en-US" sz="2200" b="1" dirty="0">
              <a:ln w="12700">
                <a:prstDash val="solid"/>
              </a:ln>
              <a:effectLst>
                <a:outerShdw blurRad="41275" dist="20320" dir="1800000" algn="tl" rotWithShape="0">
                  <a:srgbClr val="000000">
                    <a:alpha val="40000"/>
                  </a:srgbClr>
                </a:outerShdw>
              </a:effectLst>
              <a:cs typeface="B Zar" pitchFamily="2" charset="-78"/>
            </a:endParaRPr>
          </a:p>
        </p:txBody>
      </p:sp>
      <mc:AlternateContent xmlns:mc="http://schemas.openxmlformats.org/markup-compatibility/2006" xmlns:a14="http://schemas.microsoft.com/office/drawing/2010/main">
        <mc:Choice Requires="a14">
          <p:sp>
            <p:nvSpPr>
              <p:cNvPr id="2" name="TextBox 1"/>
              <p:cNvSpPr txBox="1"/>
              <p:nvPr/>
            </p:nvSpPr>
            <p:spPr>
              <a:xfrm>
                <a:off x="35496" y="1052736"/>
                <a:ext cx="7416824" cy="2884059"/>
              </a:xfrm>
              <a:prstGeom prst="rect">
                <a:avLst/>
              </a:prstGeom>
              <a:noFill/>
            </p:spPr>
            <p:txBody>
              <a:bodyPr wrap="square" rtlCol="0">
                <a:spAutoFit/>
              </a:bodyPr>
              <a:lstStyle/>
              <a:p>
                <a:pPr marL="342900" lvl="0" indent="-342900" algn="r" rtl="1">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بیانگر قابلیت پر کنندگی و قابلیت عبور</a:t>
                </a:r>
                <a:endParaRPr lang="en-US" sz="2400" dirty="0">
                  <a:ln w="12700">
                    <a:prstDash val="solid"/>
                  </a:ln>
                  <a:solidFill>
                    <a:srgbClr val="002060"/>
                  </a:solidFill>
                  <a:effectLst>
                    <a:outerShdw blurRad="41275" dist="20320" dir="1800000" algn="tl" rotWithShape="0">
                      <a:srgbClr val="000000">
                        <a:alpha val="40000"/>
                      </a:srgbClr>
                    </a:outerShdw>
                  </a:effectLst>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پارامتری که اندازه گیری می شود </a:t>
                </a:r>
                <a:r>
                  <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a:t>
                </a:r>
              </a:p>
              <a:p>
                <a:pPr algn="r" rtl="1"/>
                <a:r>
                  <a:rPr lang="fa-IR" sz="2400" dirty="0">
                    <a:ln w="12700">
                      <a:prstDash val="solid"/>
                    </a:ln>
                    <a:effectLst>
                      <a:outerShdw blurRad="41275" dist="20320" dir="1800000" algn="tl" rotWithShape="0">
                        <a:srgbClr val="000000">
                          <a:alpha val="40000"/>
                        </a:srgbClr>
                      </a:outerShdw>
                    </a:effectLst>
                    <a:cs typeface="B Zar" pitchFamily="2" charset="-78"/>
                  </a:rPr>
                  <a:t> </a:t>
                </a:r>
                <a:r>
                  <a:rPr lang="fa-IR" sz="2400" dirty="0" smtClean="0">
                    <a:ln w="12700">
                      <a:prstDash val="solid"/>
                    </a:ln>
                    <a:effectLst>
                      <a:outerShdw blurRad="41275" dist="20320" dir="1800000" algn="tl" rotWithShape="0">
                        <a:srgbClr val="000000">
                          <a:alpha val="40000"/>
                        </a:srgbClr>
                      </a:outerShdw>
                    </a:effectLst>
                    <a:cs typeface="B Zar" pitchFamily="2" charset="-78"/>
                  </a:rPr>
                  <a:t>  </a:t>
                </a:r>
                <a:r>
                  <a:rPr lang="en-US" sz="2400" dirty="0" smtClean="0">
                    <a:ln w="12700">
                      <a:prstDash val="solid"/>
                    </a:ln>
                    <a:effectLst>
                      <a:outerShdw blurRad="41275" dist="20320" dir="1800000" algn="tl" rotWithShape="0">
                        <a:srgbClr val="000000">
                          <a:alpha val="40000"/>
                        </a:srgbClr>
                      </a:outerShdw>
                    </a:effectLst>
                    <a:cs typeface="B Zar" pitchFamily="2" charset="-78"/>
                  </a:rPr>
                  <a:t>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نسبت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ارتفاع بتن در انتهای بخش افقی به ارتفاع بتن در بخش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عمودی(</a:t>
                </a:r>
                <a14:m>
                  <m:oMath xmlns:m="http://schemas.openxmlformats.org/officeDocument/2006/math">
                    <m:f>
                      <m:fPr>
                        <m:ctrlPr>
                          <a:rPr lang="en-US" sz="2400" i="1">
                            <a:solidFill>
                              <a:srgbClr val="00B0F0"/>
                            </a:solidFill>
                            <a:latin typeface="Cambria Math"/>
                          </a:rPr>
                        </m:ctrlPr>
                      </m:fPr>
                      <m:num>
                        <m:sSub>
                          <m:sSubPr>
                            <m:ctrlPr>
                              <a:rPr lang="en-US" sz="2400" i="1">
                                <a:solidFill>
                                  <a:srgbClr val="00B0F0"/>
                                </a:solidFill>
                                <a:latin typeface="Cambria Math"/>
                              </a:rPr>
                            </m:ctrlPr>
                          </m:sSubPr>
                          <m:e>
                            <m:r>
                              <a:rPr lang="en-US" sz="2400" i="1">
                                <a:solidFill>
                                  <a:srgbClr val="00B0F0"/>
                                </a:solidFill>
                                <a:latin typeface="Cambria Math"/>
                              </a:rPr>
                              <m:t>𝐻</m:t>
                            </m:r>
                          </m:e>
                          <m:sub>
                            <m:r>
                              <a:rPr lang="en-US" sz="2400" i="1">
                                <a:solidFill>
                                  <a:srgbClr val="00B0F0"/>
                                </a:solidFill>
                                <a:latin typeface="Cambria Math"/>
                              </a:rPr>
                              <m:t>2</m:t>
                            </m:r>
                          </m:sub>
                        </m:sSub>
                      </m:num>
                      <m:den>
                        <m:sSub>
                          <m:sSubPr>
                            <m:ctrlPr>
                              <a:rPr lang="en-US" sz="2400" i="1">
                                <a:solidFill>
                                  <a:srgbClr val="00B0F0"/>
                                </a:solidFill>
                                <a:latin typeface="Cambria Math"/>
                              </a:rPr>
                            </m:ctrlPr>
                          </m:sSubPr>
                          <m:e>
                            <m:r>
                              <a:rPr lang="en-US" sz="2400" i="1">
                                <a:solidFill>
                                  <a:srgbClr val="00B0F0"/>
                                </a:solidFill>
                                <a:latin typeface="Cambria Math"/>
                              </a:rPr>
                              <m:t>𝐻</m:t>
                            </m:r>
                          </m:e>
                          <m:sub>
                            <m:r>
                              <a:rPr lang="en-US" sz="2400" i="1">
                                <a:solidFill>
                                  <a:srgbClr val="00B0F0"/>
                                </a:solidFill>
                                <a:latin typeface="Cambria Math"/>
                              </a:rPr>
                              <m:t>1</m:t>
                            </m:r>
                          </m:sub>
                        </m:sSub>
                      </m:den>
                    </m:f>
                  </m:oMath>
                </a14:m>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a:t>
                </a:r>
                <a:endParaRPr lang="en-US" sz="2400" dirty="0">
                  <a:ln/>
                  <a:solidFill>
                    <a:srgbClr val="00B0F0"/>
                  </a:solidFill>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حد مجاز، طبق آئین نامه </a:t>
                </a:r>
                <a:r>
                  <a:rPr lang="en-US" sz="2000" dirty="0">
                    <a:ln w="12700">
                      <a:prstDash val="solid"/>
                    </a:ln>
                    <a:solidFill>
                      <a:srgbClr val="002060"/>
                    </a:solidFill>
                    <a:effectLst>
                      <a:outerShdw blurRad="41275" dist="20320" dir="1800000" algn="tl" rotWithShape="0">
                        <a:srgbClr val="000000">
                          <a:alpha val="40000"/>
                        </a:srgbClr>
                      </a:outerShdw>
                    </a:effectLst>
                    <a:latin typeface="Times New Roman" pitchFamily="18" charset="0"/>
                    <a:cs typeface="Times New Roman" pitchFamily="18" charset="0"/>
                  </a:rPr>
                  <a:t>EFNARC</a:t>
                </a:r>
                <a:r>
                  <a:rPr lang="fa-IR" sz="2000" dirty="0">
                    <a:ln w="12700">
                      <a:prstDash val="solid"/>
                    </a:ln>
                    <a:solidFill>
                      <a:srgbClr val="002060"/>
                    </a:solidFill>
                    <a:effectLst>
                      <a:outerShdw blurRad="41275" dist="20320" dir="1800000" algn="tl" rotWithShape="0">
                        <a:srgbClr val="000000">
                          <a:alpha val="40000"/>
                        </a:srgbClr>
                      </a:outerShdw>
                    </a:effectLst>
                    <a:cs typeface="B Zar" pitchFamily="2" charset="-78"/>
                  </a:rPr>
                  <a:t> </a:t>
                </a: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 </a:t>
                </a:r>
              </a:p>
              <a:p>
                <a:pPr lvl="0" algn="r" rtl="1"/>
                <a:r>
                  <a:rPr lang="fa-IR" sz="2400" dirty="0" smtClean="0">
                    <a:ln w="12700">
                      <a:prstDash val="solid"/>
                    </a:ln>
                    <a:effectLst>
                      <a:outerShdw blurRad="41275" dist="20320" dir="1800000" algn="tl" rotWithShape="0">
                        <a:srgbClr val="000000">
                          <a:alpha val="40000"/>
                        </a:srgbClr>
                      </a:outerShdw>
                    </a:effectLst>
                    <a:cs typeface="B Zar" pitchFamily="2" charset="-78"/>
                  </a:rPr>
                  <a:t>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نسبت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1-0/8</a:t>
                </a:r>
                <a:endParaRPr lang="en-US" sz="2400" dirty="0">
                  <a:ln/>
                  <a:solidFill>
                    <a:srgbClr val="00B0F0"/>
                  </a:solidFill>
                  <a:cs typeface="B Zar" pitchFamily="2" charset="-78"/>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35496" y="1052736"/>
                <a:ext cx="7416824" cy="2884059"/>
              </a:xfrm>
              <a:prstGeom prst="rect">
                <a:avLst/>
              </a:prstGeom>
              <a:blipFill rotWithShape="1">
                <a:blip r:embed="rId4"/>
                <a:stretch>
                  <a:fillRect l="-411" t="-2960" r="-1727" b="-5285"/>
                </a:stretch>
              </a:blipFill>
            </p:spPr>
            <p:txBody>
              <a:bodyPr/>
              <a:lstStyle/>
              <a:p>
                <a:r>
                  <a:rPr lang="en-US">
                    <a:noFill/>
                  </a:rPr>
                  <a:t> </a:t>
                </a:r>
              </a:p>
            </p:txBody>
          </p:sp>
        </mc:Fallback>
      </mc:AlternateContent>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Connector 24"/>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6" name="Rounded Rectangle 2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8" name="Rounded Rectangle 27"/>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9" name="Rounded Rectangle 28"/>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0" name="Rounded Rectangle 29"/>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1" name="Rounded Rectangle 30"/>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3" name="Rounded Rectangle 2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4095905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بتن </a:t>
            </a:r>
            <a:r>
              <a:rPr lang="fa-IR" sz="2800" dirty="0">
                <a:effectLst/>
                <a:cs typeface="B Zar" pitchFamily="2" charset="-78"/>
              </a:rPr>
              <a:t>سبک خود متراکم</a:t>
            </a:r>
            <a:endParaRPr lang="en-US" sz="2800" dirty="0">
              <a:effectLst/>
            </a:endParaRPr>
          </a:p>
        </p:txBody>
      </p:sp>
      <p:sp>
        <p:nvSpPr>
          <p:cNvPr id="3" name="Left Arrow 2"/>
          <p:cNvSpPr/>
          <p:nvPr/>
        </p:nvSpPr>
        <p:spPr bwMode="auto">
          <a:xfrm>
            <a:off x="4855488" y="908720"/>
            <a:ext cx="432048" cy="576064"/>
          </a:xfrm>
          <a:prstGeom prst="leftArrow">
            <a:avLst/>
          </a:prstGeom>
          <a:solidFill>
            <a:srgbClr val="8BD1DB"/>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ounded Rectangle 5"/>
          <p:cNvSpPr/>
          <p:nvPr/>
        </p:nvSpPr>
        <p:spPr bwMode="auto">
          <a:xfrm>
            <a:off x="5455528" y="764704"/>
            <a:ext cx="1920240" cy="914400"/>
          </a:xfrm>
          <a:prstGeom prst="roundRect">
            <a:avLst/>
          </a:prstGeom>
          <a:solidFill>
            <a:srgbClr val="8BD1DB"/>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fa-IR" sz="2400" dirty="0" smtClean="0">
                <a:cs typeface="B Zar" pitchFamily="2" charset="-78"/>
              </a:rPr>
              <a:t>بتن </a:t>
            </a:r>
            <a:r>
              <a:rPr lang="fa-IR" sz="2400" dirty="0">
                <a:cs typeface="B Zar" pitchFamily="2" charset="-78"/>
              </a:rPr>
              <a:t>سبک خود متراکم</a:t>
            </a:r>
          </a:p>
        </p:txBody>
      </p:sp>
      <p:sp>
        <p:nvSpPr>
          <p:cNvPr id="14" name="Rounded Rectangle 13"/>
          <p:cNvSpPr/>
          <p:nvPr/>
        </p:nvSpPr>
        <p:spPr bwMode="auto">
          <a:xfrm>
            <a:off x="2695248" y="764704"/>
            <a:ext cx="2011680" cy="914400"/>
          </a:xfrm>
          <a:prstGeom prst="roundRect">
            <a:avLst/>
          </a:prstGeom>
          <a:solidFill>
            <a:srgbClr val="8BD1DB"/>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تمامی </a:t>
            </a:r>
            <a:r>
              <a:rPr lang="fa-IR" sz="2400" dirty="0" smtClean="0">
                <a:solidFill>
                  <a:schemeClr val="tx1"/>
                </a:solidFill>
                <a:cs typeface="B Zar" pitchFamily="2" charset="-78"/>
              </a:rPr>
              <a:t>ویژگی های</a:t>
            </a:r>
            <a:r>
              <a:rPr kumimoji="0" lang="fa-IR" sz="2400" b="0" i="0" u="none" strike="noStrike" cap="none" normalizeH="0" baseline="0" dirty="0" smtClean="0">
                <a:ln>
                  <a:noFill/>
                </a:ln>
                <a:solidFill>
                  <a:schemeClr val="tx1"/>
                </a:solidFill>
                <a:effectLst/>
                <a:cs typeface="B Zar" pitchFamily="2" charset="-78"/>
              </a:rPr>
              <a:t> بتن سبک</a:t>
            </a:r>
            <a:endParaRPr kumimoji="0" lang="en-US" sz="2400" b="0" i="0" u="none" strike="noStrike" cap="none" normalizeH="0" baseline="0" dirty="0" smtClean="0">
              <a:ln>
                <a:noFill/>
              </a:ln>
              <a:solidFill>
                <a:schemeClr val="tx1"/>
              </a:solidFill>
              <a:effectLst/>
              <a:cs typeface="B Zar" pitchFamily="2" charset="-78"/>
            </a:endParaRPr>
          </a:p>
        </p:txBody>
      </p:sp>
      <p:sp>
        <p:nvSpPr>
          <p:cNvPr id="15" name="Rounded Rectangle 14"/>
          <p:cNvSpPr/>
          <p:nvPr/>
        </p:nvSpPr>
        <p:spPr bwMode="auto">
          <a:xfrm>
            <a:off x="251520" y="764704"/>
            <a:ext cx="2011680" cy="914400"/>
          </a:xfrm>
          <a:prstGeom prst="roundRect">
            <a:avLst/>
          </a:prstGeom>
          <a:solidFill>
            <a:srgbClr val="8BD1DB"/>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تمامی ویژگی های بتن خود متراکم</a:t>
            </a:r>
            <a:endParaRPr kumimoji="0" lang="en-US" sz="2400" b="0" i="0" u="none" strike="noStrike" cap="none" normalizeH="0" baseline="0" dirty="0" smtClean="0">
              <a:ln>
                <a:noFill/>
              </a:ln>
              <a:solidFill>
                <a:schemeClr val="tx1"/>
              </a:solidFill>
              <a:effectLst/>
              <a:cs typeface="B Zar" pitchFamily="2" charset="-78"/>
            </a:endParaRPr>
          </a:p>
        </p:txBody>
      </p:sp>
      <p:sp>
        <p:nvSpPr>
          <p:cNvPr id="16" name="Plus 15"/>
          <p:cNvSpPr/>
          <p:nvPr/>
        </p:nvSpPr>
        <p:spPr bwMode="auto">
          <a:xfrm>
            <a:off x="2335208" y="1052736"/>
            <a:ext cx="288032" cy="288032"/>
          </a:xfrm>
          <a:prstGeom prst="mathPlus">
            <a:avLst/>
          </a:prstGeom>
          <a:solidFill>
            <a:srgbClr val="8BD1DB"/>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TextBox 17"/>
          <p:cNvSpPr txBox="1"/>
          <p:nvPr/>
        </p:nvSpPr>
        <p:spPr>
          <a:xfrm>
            <a:off x="6588224" y="2420888"/>
            <a:ext cx="216024" cy="369332"/>
          </a:xfrm>
          <a:prstGeom prst="rect">
            <a:avLst/>
          </a:prstGeom>
          <a:noFill/>
        </p:spPr>
        <p:txBody>
          <a:bodyPr wrap="square" rtlCol="0">
            <a:spAutoFit/>
          </a:bodyPr>
          <a:lstStyle/>
          <a:p>
            <a:endParaRPr lang="en-US" dirty="0"/>
          </a:p>
        </p:txBody>
      </p:sp>
      <p:sp>
        <p:nvSpPr>
          <p:cNvPr id="8" name="TextBox 7"/>
          <p:cNvSpPr txBox="1"/>
          <p:nvPr/>
        </p:nvSpPr>
        <p:spPr>
          <a:xfrm>
            <a:off x="107504" y="3005658"/>
            <a:ext cx="6693786" cy="3231654"/>
          </a:xfrm>
          <a:prstGeom prst="rect">
            <a:avLst/>
          </a:prstGeom>
          <a:noFill/>
        </p:spPr>
        <p:txBody>
          <a:bodyPr wrap="square" rtlCol="0">
            <a:spAutoFit/>
          </a:bodyPr>
          <a:lstStyle/>
          <a:p>
            <a:pPr marL="285750" indent="-285750" algn="r" rtl="1">
              <a:lnSpc>
                <a:spcPct val="150000"/>
              </a:lnSpc>
              <a:buFont typeface="Wingdings" pitchFamily="2" charset="2"/>
              <a:buChar char="ü"/>
            </a:pPr>
            <a:r>
              <a:rPr lang="fa-IR" sz="2400" dirty="0" smtClean="0">
                <a:solidFill>
                  <a:srgbClr val="0070C0"/>
                </a:solidFill>
                <a:cs typeface="B Zar" pitchFamily="2" charset="-78"/>
              </a:rPr>
              <a:t>کاهش وزن مرده سازه و در نتیجه کاهش نیروی زلزله و بارهای ثقلی</a:t>
            </a:r>
          </a:p>
          <a:p>
            <a:pPr marL="285750" indent="-285750" algn="r" rtl="1">
              <a:buFont typeface="Wingdings" pitchFamily="2" charset="2"/>
              <a:buChar char="ü"/>
            </a:pPr>
            <a:r>
              <a:rPr lang="fa-IR" sz="2400" dirty="0" smtClean="0">
                <a:solidFill>
                  <a:srgbClr val="0070C0"/>
                </a:solidFill>
                <a:cs typeface="B Zar" pitchFamily="2" charset="-78"/>
              </a:rPr>
              <a:t>ساخت </a:t>
            </a:r>
            <a:r>
              <a:rPr lang="fa-IR" sz="2400" dirty="0">
                <a:solidFill>
                  <a:srgbClr val="0070C0"/>
                </a:solidFill>
                <a:latin typeface="Trebuchet MS"/>
                <a:cs typeface="B Zar" pitchFamily="2" charset="-78"/>
              </a:rPr>
              <a:t>قطعات پیش ساخته سبک با اشکال </a:t>
            </a:r>
            <a:r>
              <a:rPr lang="fa-IR" sz="2400" dirty="0" smtClean="0">
                <a:solidFill>
                  <a:srgbClr val="0070C0"/>
                </a:solidFill>
                <a:latin typeface="Trebuchet MS"/>
                <a:cs typeface="B Zar" pitchFamily="2" charset="-78"/>
              </a:rPr>
              <a:t>پیچیده</a:t>
            </a:r>
            <a:endParaRPr lang="fa-IR" sz="2400" dirty="0">
              <a:solidFill>
                <a:srgbClr val="0070C0"/>
              </a:solidFill>
              <a:latin typeface="Trebuchet MS"/>
              <a:cs typeface="B Zar" pitchFamily="2" charset="-78"/>
            </a:endParaRPr>
          </a:p>
          <a:p>
            <a:pPr marL="285750" indent="-285750" algn="r" rtl="1">
              <a:buFont typeface="Wingdings" pitchFamily="2" charset="2"/>
              <a:buChar char="ü"/>
            </a:pPr>
            <a:r>
              <a:rPr lang="fa-IR" sz="2400" dirty="0" smtClean="0">
                <a:solidFill>
                  <a:srgbClr val="0070C0"/>
                </a:solidFill>
                <a:cs typeface="B Zar" pitchFamily="2" charset="-78"/>
              </a:rPr>
              <a:t>مقاومت</a:t>
            </a:r>
            <a:r>
              <a:rPr lang="fa-IR" sz="2400" dirty="0">
                <a:solidFill>
                  <a:srgbClr val="0070C0"/>
                </a:solidFill>
                <a:latin typeface="Trebuchet MS"/>
                <a:cs typeface="B Zar" pitchFamily="2" charset="-78"/>
              </a:rPr>
              <a:t> بيشتر در برابر يخ زدن و آب شدن </a:t>
            </a:r>
            <a:endParaRPr lang="fa-IR" sz="2400" dirty="0" smtClean="0">
              <a:solidFill>
                <a:srgbClr val="0070C0"/>
              </a:solidFill>
              <a:latin typeface="Trebuchet MS"/>
              <a:cs typeface="B Zar" pitchFamily="2" charset="-78"/>
            </a:endParaRPr>
          </a:p>
          <a:p>
            <a:pPr marL="285750" indent="-285750" algn="r" rtl="1">
              <a:buFont typeface="Wingdings" pitchFamily="2" charset="2"/>
              <a:buChar char="ü"/>
            </a:pPr>
            <a:r>
              <a:rPr lang="fa-IR" sz="2400" dirty="0" smtClean="0">
                <a:solidFill>
                  <a:srgbClr val="0070C0"/>
                </a:solidFill>
                <a:latin typeface="Trebuchet MS"/>
                <a:cs typeface="B Zar" pitchFamily="2" charset="-78"/>
              </a:rPr>
              <a:t>مقاومت </a:t>
            </a:r>
            <a:r>
              <a:rPr lang="fa-IR" sz="2400" dirty="0">
                <a:solidFill>
                  <a:srgbClr val="0070C0"/>
                </a:solidFill>
                <a:latin typeface="Trebuchet MS"/>
                <a:cs typeface="B Zar" pitchFamily="2" charset="-78"/>
              </a:rPr>
              <a:t>بيشتر در برابر آتش</a:t>
            </a:r>
          </a:p>
          <a:p>
            <a:pPr marL="285750" indent="-285750" algn="r" rtl="1">
              <a:buFont typeface="Wingdings" pitchFamily="2" charset="2"/>
              <a:buChar char="ü"/>
            </a:pPr>
            <a:r>
              <a:rPr lang="fa-IR" sz="2400" dirty="0" smtClean="0">
                <a:solidFill>
                  <a:srgbClr val="0070C0"/>
                </a:solidFill>
                <a:latin typeface="Trebuchet MS"/>
                <a:cs typeface="B Zar" pitchFamily="2" charset="-78"/>
              </a:rPr>
              <a:t>تراکم </a:t>
            </a:r>
            <a:r>
              <a:rPr lang="fa-IR" sz="2400" dirty="0">
                <a:solidFill>
                  <a:srgbClr val="0070C0"/>
                </a:solidFill>
                <a:latin typeface="Trebuchet MS"/>
                <a:cs typeface="B Zar" pitchFamily="2" charset="-78"/>
              </a:rPr>
              <a:t>مناسب بتن در مراکز با تمرکز زیاد </a:t>
            </a:r>
            <a:r>
              <a:rPr lang="fa-IR" sz="2400" dirty="0" smtClean="0">
                <a:solidFill>
                  <a:srgbClr val="0070C0"/>
                </a:solidFill>
                <a:latin typeface="Trebuchet MS"/>
                <a:cs typeface="B Zar" pitchFamily="2" charset="-78"/>
              </a:rPr>
              <a:t>آرماتور</a:t>
            </a:r>
          </a:p>
          <a:p>
            <a:pPr marL="285750" lvl="0" indent="-285750" algn="r" rtl="1">
              <a:buFont typeface="Wingdings" pitchFamily="2" charset="2"/>
              <a:buChar char="ü"/>
            </a:pPr>
            <a:r>
              <a:rPr lang="fa-IR" sz="2400" dirty="0" smtClean="0">
                <a:solidFill>
                  <a:srgbClr val="0070C0"/>
                </a:solidFill>
                <a:latin typeface="Trebuchet MS"/>
                <a:cs typeface="B Zar" pitchFamily="2" charset="-78"/>
              </a:rPr>
              <a:t>نیاز </a:t>
            </a:r>
            <a:r>
              <a:rPr lang="fa-IR" sz="2400" dirty="0">
                <a:solidFill>
                  <a:srgbClr val="0070C0"/>
                </a:solidFill>
                <a:latin typeface="Trebuchet MS"/>
                <a:cs typeface="B Zar" pitchFamily="2" charset="-78"/>
              </a:rPr>
              <a:t>به کارگیری نیروی انسانی کمتر</a:t>
            </a:r>
          </a:p>
          <a:p>
            <a:pPr marL="285750" lvl="0" indent="-285750" algn="r" rtl="1">
              <a:buFont typeface="Wingdings" pitchFamily="2" charset="2"/>
              <a:buChar char="ü"/>
            </a:pPr>
            <a:r>
              <a:rPr lang="fa-IR" sz="2400" dirty="0" smtClean="0">
                <a:solidFill>
                  <a:srgbClr val="0070C0"/>
                </a:solidFill>
                <a:latin typeface="Trebuchet MS"/>
                <a:cs typeface="B Zar" pitchFamily="2" charset="-78"/>
              </a:rPr>
              <a:t>تولید </a:t>
            </a:r>
            <a:r>
              <a:rPr lang="fa-IR" sz="2400" dirty="0">
                <a:solidFill>
                  <a:srgbClr val="0070C0"/>
                </a:solidFill>
                <a:latin typeface="Trebuchet MS"/>
                <a:cs typeface="B Zar" pitchFamily="2" charset="-78"/>
              </a:rPr>
              <a:t>سر و صدای کمتر </a:t>
            </a:r>
            <a:endParaRPr lang="fa-IR" sz="2400" dirty="0" smtClean="0">
              <a:solidFill>
                <a:srgbClr val="0070C0"/>
              </a:solidFill>
              <a:latin typeface="Trebuchet MS"/>
              <a:cs typeface="B Zar" pitchFamily="2" charset="-78"/>
            </a:endParaRPr>
          </a:p>
          <a:p>
            <a:pPr marL="285750" lvl="0" indent="-285750" algn="r" rtl="1">
              <a:buFont typeface="Wingdings" pitchFamily="2" charset="2"/>
              <a:buChar char="ü"/>
            </a:pPr>
            <a:r>
              <a:rPr lang="fa-IR" sz="2400" dirty="0" smtClean="0">
                <a:solidFill>
                  <a:srgbClr val="0070C0"/>
                </a:solidFill>
                <a:latin typeface="Trebuchet MS"/>
                <a:cs typeface="B Zar" pitchFamily="2" charset="-78"/>
              </a:rPr>
              <a:t>حمل </a:t>
            </a:r>
            <a:r>
              <a:rPr lang="fa-IR" sz="2400" dirty="0">
                <a:solidFill>
                  <a:srgbClr val="0070C0"/>
                </a:solidFill>
                <a:latin typeface="Trebuchet MS"/>
                <a:cs typeface="B Zar" pitchFamily="2" charset="-78"/>
              </a:rPr>
              <a:t>و نقل راحت تر مصالح و </a:t>
            </a:r>
            <a:r>
              <a:rPr lang="fa-IR" sz="2400" dirty="0" smtClean="0">
                <a:solidFill>
                  <a:srgbClr val="0070C0"/>
                </a:solidFill>
                <a:latin typeface="Trebuchet MS"/>
                <a:cs typeface="B Zar" pitchFamily="2" charset="-78"/>
              </a:rPr>
              <a:t>قطعات</a:t>
            </a:r>
            <a:endParaRPr lang="fa-IR" sz="2400" dirty="0">
              <a:solidFill>
                <a:srgbClr val="0070C0"/>
              </a:solidFill>
              <a:latin typeface="Trebuchet MS"/>
              <a:cs typeface="B Zar" pitchFamily="2" charset="-78"/>
            </a:endParaRPr>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3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475656" y="2504509"/>
            <a:ext cx="5757682" cy="492443"/>
          </a:xfrm>
          <a:prstGeom prst="rect">
            <a:avLst/>
          </a:prstGeom>
          <a:noFill/>
        </p:spPr>
        <p:txBody>
          <a:bodyPr wrap="square" rtlCol="0">
            <a:spAutoFit/>
          </a:bodyPr>
          <a:lstStyle/>
          <a:p>
            <a:pPr marL="285750" indent="-285750" algn="r" rtl="1">
              <a:buFont typeface="Wingdings" pitchFamily="2" charset="2"/>
              <a:buChar char="q"/>
            </a:pPr>
            <a:r>
              <a:rPr lang="fa-IR" sz="2600" dirty="0" smtClean="0">
                <a:solidFill>
                  <a:srgbClr val="FF0000"/>
                </a:solidFill>
                <a:cs typeface="B Zar" pitchFamily="2" charset="-78"/>
              </a:rPr>
              <a:t>مزایای بتن سبک خود متراکم</a:t>
            </a:r>
            <a:endParaRPr lang="fa-IR" sz="2600" dirty="0">
              <a:solidFill>
                <a:srgbClr val="FF0000"/>
              </a:solidFill>
              <a:cs typeface="B Zar" pitchFamily="2" charset="-78"/>
            </a:endParaRPr>
          </a:p>
        </p:txBody>
      </p:sp>
      <p:sp>
        <p:nvSpPr>
          <p:cNvPr id="30" name="Rounded Rectangle 29"/>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3" name="Rounded Rectangle 32"/>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4" name="Rounded Rectangle 33"/>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5" name="Rounded Rectangle 34"/>
          <p:cNvSpPr/>
          <p:nvPr/>
        </p:nvSpPr>
        <p:spPr bwMode="auto">
          <a:xfrm>
            <a:off x="7616952" y="27432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6" name="Rounded Rectangle 35"/>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3" name="Rounded Rectangle 42"/>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7" name="Rounded Rectangle 26"/>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28" name="Rounded Rectangle 27"/>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6" name="Rounded Rectangle 45"/>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295661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1+#ppt_w/2"/>
                                          </p:val>
                                        </p:tav>
                                        <p:tav tm="100000">
                                          <p:val>
                                            <p:strVal val="#ppt_x"/>
                                          </p:val>
                                        </p:tav>
                                      </p:tavLst>
                                    </p:anim>
                                    <p:anim calcmode="lin" valueType="num">
                                      <p:cBhvr additive="base">
                                        <p:cTn id="19" dur="10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16" presetClass="entr" presetSubtype="2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1000"/>
                                        <p:tgtEl>
                                          <p:spTgt spid="16"/>
                                        </p:tgtEl>
                                      </p:cBhvr>
                                    </p:animEffect>
                                  </p:childTnLst>
                                </p:cTn>
                              </p:par>
                            </p:childTnLst>
                          </p:cTn>
                        </p:par>
                        <p:par>
                          <p:cTn id="29" fill="hold">
                            <p:stCondLst>
                              <p:cond delay="4500"/>
                            </p:stCondLst>
                            <p:childTnLst>
                              <p:par>
                                <p:cTn id="30" presetID="2" presetClass="entr" presetSubtype="2"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1000" fill="hold"/>
                                        <p:tgtEl>
                                          <p:spTgt spid="15"/>
                                        </p:tgtEl>
                                        <p:attrNameLst>
                                          <p:attrName>ppt_x</p:attrName>
                                        </p:attrNameLst>
                                      </p:cBhvr>
                                      <p:tavLst>
                                        <p:tav tm="0">
                                          <p:val>
                                            <p:strVal val="1+#ppt_w/2"/>
                                          </p:val>
                                        </p:tav>
                                        <p:tav tm="100000">
                                          <p:val>
                                            <p:strVal val="#ppt_x"/>
                                          </p:val>
                                        </p:tav>
                                      </p:tavLst>
                                    </p:anim>
                                    <p:anim calcmode="lin" valueType="num">
                                      <p:cBhvr additive="base">
                                        <p:cTn id="33"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randombar(horizontal)">
                                      <p:cBhvr>
                                        <p:cTn id="38" dur="500"/>
                                        <p:tgtEl>
                                          <p:spTgt spid="2"/>
                                        </p:tgtEl>
                                      </p:cBhvr>
                                    </p:animEffect>
                                  </p:childTnLst>
                                </p:cTn>
                              </p:par>
                            </p:childTnLst>
                          </p:cTn>
                        </p:par>
                        <p:par>
                          <p:cTn id="39" fill="hold">
                            <p:stCondLst>
                              <p:cond delay="500"/>
                            </p:stCondLst>
                            <p:childTnLst>
                              <p:par>
                                <p:cTn id="40" presetID="22" presetClass="entr" presetSubtype="1"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up)">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animBg="1"/>
      <p:bldP spid="6" grpId="0" animBg="1"/>
      <p:bldP spid="14" grpId="0" animBg="1"/>
      <p:bldP spid="15" grpId="0" animBg="1"/>
      <p:bldP spid="16" grpId="0" animBg="1"/>
      <p:bldP spid="8"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طراحی آزمایش ها</a:t>
            </a:r>
            <a:endParaRPr lang="en-US" sz="2800" dirty="0">
              <a:effectLst/>
            </a:endParaRPr>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3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Rounded Rectangle 1"/>
          <p:cNvSpPr/>
          <p:nvPr/>
        </p:nvSpPr>
        <p:spPr bwMode="auto">
          <a:xfrm>
            <a:off x="2843808" y="1618528"/>
            <a:ext cx="1656184" cy="514328"/>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2600" dirty="0" smtClean="0">
                <a:cs typeface="B Zar" pitchFamily="2" charset="-78"/>
              </a:rPr>
              <a:t>فر آیند</a:t>
            </a:r>
            <a:endParaRPr kumimoji="0" lang="en-US" sz="2600" b="0" i="0" u="none" strike="noStrike" cap="none" normalizeH="0" baseline="0" dirty="0" smtClean="0">
              <a:ln>
                <a:noFill/>
              </a:ln>
              <a:solidFill>
                <a:schemeClr val="tx1"/>
              </a:solidFill>
              <a:effectLst/>
              <a:cs typeface="B Zar" pitchFamily="2" charset="-78"/>
            </a:endParaRPr>
          </a:p>
        </p:txBody>
      </p:sp>
      <p:sp>
        <p:nvSpPr>
          <p:cNvPr id="3" name="Right Arrow 2"/>
          <p:cNvSpPr/>
          <p:nvPr/>
        </p:nvSpPr>
        <p:spPr bwMode="auto">
          <a:xfrm>
            <a:off x="1145312" y="1772816"/>
            <a:ext cx="1554480" cy="182880"/>
          </a:xfrm>
          <a:prstGeom prst="right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ight Arrow 5"/>
          <p:cNvSpPr/>
          <p:nvPr/>
        </p:nvSpPr>
        <p:spPr bwMode="auto">
          <a:xfrm>
            <a:off x="4644008" y="1784252"/>
            <a:ext cx="1554480" cy="182880"/>
          </a:xfrm>
          <a:prstGeom prst="right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539552" y="1383159"/>
            <a:ext cx="2088232" cy="461665"/>
          </a:xfrm>
          <a:prstGeom prst="rect">
            <a:avLst/>
          </a:prstGeom>
          <a:noFill/>
        </p:spPr>
        <p:txBody>
          <a:bodyPr wrap="square" rtlCol="0">
            <a:spAutoFit/>
          </a:bodyPr>
          <a:lstStyle/>
          <a:p>
            <a:pPr algn="r" rtl="1"/>
            <a:r>
              <a:rPr lang="fa-IR" sz="2400" dirty="0" smtClean="0">
                <a:cs typeface="B Zar" pitchFamily="2" charset="-78"/>
              </a:rPr>
              <a:t>ورودی (</a:t>
            </a:r>
            <a:r>
              <a:rPr lang="en-US" sz="2000" dirty="0" smtClean="0">
                <a:latin typeface="Times New Roman" pitchFamily="18" charset="0"/>
                <a:cs typeface="Times New Roman" pitchFamily="18" charset="0"/>
              </a:rPr>
              <a:t>X</a:t>
            </a:r>
            <a:r>
              <a:rPr lang="en-US" sz="2000" baseline="-25000" dirty="0" smtClean="0">
                <a:latin typeface="Times New Roman" pitchFamily="18" charset="0"/>
                <a:cs typeface="Times New Roman" pitchFamily="18" charset="0"/>
              </a:rPr>
              <a:t>1</a:t>
            </a:r>
            <a:r>
              <a:rPr lang="en-US" sz="2000" dirty="0" smtClean="0">
                <a:latin typeface="Times New Roman" pitchFamily="18" charset="0"/>
                <a:cs typeface="Times New Roman" pitchFamily="18" charset="0"/>
              </a:rPr>
              <a:t>,X</a:t>
            </a:r>
            <a:r>
              <a:rPr lang="en-US" sz="2000" baseline="-25000" dirty="0" smtClean="0">
                <a:latin typeface="Times New Roman" pitchFamily="18" charset="0"/>
                <a:cs typeface="Times New Roman" pitchFamily="18" charset="0"/>
              </a:rPr>
              <a:t>2 </a:t>
            </a:r>
            <a:r>
              <a:rPr lang="en-US" sz="2000" dirty="0" smtClean="0">
                <a:latin typeface="Times New Roman" pitchFamily="18" charset="0"/>
                <a:cs typeface="Times New Roman" pitchFamily="18" charset="0"/>
              </a:rPr>
              <a:t>,…</a:t>
            </a:r>
            <a:r>
              <a:rPr lang="fa-IR" sz="2400" dirty="0" smtClean="0">
                <a:cs typeface="B Zar" pitchFamily="2" charset="-78"/>
              </a:rPr>
              <a:t>)</a:t>
            </a:r>
            <a:endParaRPr lang="en-US" sz="2400" dirty="0">
              <a:cs typeface="B Zar" pitchFamily="2" charset="-78"/>
            </a:endParaRPr>
          </a:p>
        </p:txBody>
      </p:sp>
      <p:sp>
        <p:nvSpPr>
          <p:cNvPr id="35" name="TextBox 34"/>
          <p:cNvSpPr txBox="1"/>
          <p:nvPr/>
        </p:nvSpPr>
        <p:spPr>
          <a:xfrm>
            <a:off x="4360168" y="1370335"/>
            <a:ext cx="2160240" cy="461665"/>
          </a:xfrm>
          <a:prstGeom prst="rect">
            <a:avLst/>
          </a:prstGeom>
          <a:noFill/>
        </p:spPr>
        <p:txBody>
          <a:bodyPr wrap="square" rtlCol="0">
            <a:spAutoFit/>
          </a:bodyPr>
          <a:lstStyle/>
          <a:p>
            <a:pPr algn="r" rtl="1"/>
            <a:r>
              <a:rPr lang="fa-IR" sz="2400" dirty="0" smtClean="0">
                <a:cs typeface="B Zar" pitchFamily="2" charset="-78"/>
              </a:rPr>
              <a:t>خروجی(</a:t>
            </a:r>
            <a:r>
              <a:rPr lang="en-US" sz="2000" dirty="0" smtClean="0">
                <a:latin typeface="Times New Roman" pitchFamily="18" charset="0"/>
                <a:cs typeface="Times New Roman" pitchFamily="18" charset="0"/>
              </a:rPr>
              <a:t>Y</a:t>
            </a:r>
            <a:r>
              <a:rPr lang="en-US" sz="2000" baseline="-25000" dirty="0" smtClean="0">
                <a:latin typeface="Times New Roman" pitchFamily="18" charset="0"/>
                <a:cs typeface="Times New Roman" pitchFamily="18" charset="0"/>
              </a:rPr>
              <a:t>1</a:t>
            </a:r>
            <a:r>
              <a:rPr lang="en-US" sz="2000" dirty="0" smtClean="0">
                <a:latin typeface="Times New Roman" pitchFamily="18" charset="0"/>
                <a:cs typeface="Times New Roman" pitchFamily="18" charset="0"/>
              </a:rPr>
              <a:t>,Y</a:t>
            </a:r>
            <a:r>
              <a:rPr lang="en-US" sz="2000" baseline="-25000" dirty="0" smtClean="0">
                <a:latin typeface="Times New Roman" pitchFamily="18" charset="0"/>
                <a:cs typeface="Times New Roman" pitchFamily="18" charset="0"/>
              </a:rPr>
              <a:t>2 </a:t>
            </a:r>
            <a:r>
              <a:rPr lang="en-US" sz="2000" dirty="0" smtClean="0">
                <a:latin typeface="Times New Roman" pitchFamily="18" charset="0"/>
                <a:cs typeface="Times New Roman" pitchFamily="18" charset="0"/>
              </a:rPr>
              <a:t>,…</a:t>
            </a:r>
            <a:r>
              <a:rPr lang="fa-IR" sz="2400" dirty="0" smtClean="0">
                <a:cs typeface="B Zar" pitchFamily="2" charset="-78"/>
              </a:rPr>
              <a:t>)</a:t>
            </a:r>
            <a:endParaRPr lang="en-US" sz="2400" dirty="0">
              <a:cs typeface="B Zar" pitchFamily="2" charset="-78"/>
            </a:endParaRPr>
          </a:p>
        </p:txBody>
      </p:sp>
      <p:cxnSp>
        <p:nvCxnSpPr>
          <p:cNvPr id="18" name="Straight Arrow Connector 17"/>
          <p:cNvCxnSpPr/>
          <p:nvPr/>
        </p:nvCxnSpPr>
        <p:spPr bwMode="auto">
          <a:xfrm flipV="1">
            <a:off x="3386336" y="2204864"/>
            <a:ext cx="0" cy="4308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7" name="Straight Arrow Connector 36"/>
          <p:cNvCxnSpPr/>
          <p:nvPr/>
        </p:nvCxnSpPr>
        <p:spPr bwMode="auto">
          <a:xfrm flipV="1">
            <a:off x="3538736" y="2204864"/>
            <a:ext cx="0" cy="4308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flipV="1">
            <a:off x="3691136" y="2204864"/>
            <a:ext cx="0" cy="4308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9" name="Straight Arrow Connector 38"/>
          <p:cNvCxnSpPr/>
          <p:nvPr/>
        </p:nvCxnSpPr>
        <p:spPr bwMode="auto">
          <a:xfrm flipV="1">
            <a:off x="3843536" y="2204864"/>
            <a:ext cx="0" cy="4308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0" name="Straight Arrow Connector 39"/>
          <p:cNvCxnSpPr/>
          <p:nvPr/>
        </p:nvCxnSpPr>
        <p:spPr bwMode="auto">
          <a:xfrm flipV="1">
            <a:off x="3995936" y="2204864"/>
            <a:ext cx="0" cy="43089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41" name="TextBox 40"/>
          <p:cNvSpPr txBox="1"/>
          <p:nvPr/>
        </p:nvSpPr>
        <p:spPr>
          <a:xfrm>
            <a:off x="2267744" y="2642616"/>
            <a:ext cx="2808312" cy="461665"/>
          </a:xfrm>
          <a:prstGeom prst="rect">
            <a:avLst/>
          </a:prstGeom>
          <a:noFill/>
        </p:spPr>
        <p:txBody>
          <a:bodyPr wrap="square" rtlCol="0">
            <a:spAutoFit/>
          </a:bodyPr>
          <a:lstStyle/>
          <a:p>
            <a:pPr algn="ctr" rtl="1"/>
            <a:r>
              <a:rPr lang="fa-IR" sz="2400" dirty="0" smtClean="0">
                <a:cs typeface="B Zar" pitchFamily="2" charset="-78"/>
              </a:rPr>
              <a:t>عوامل تأثیر گذار</a:t>
            </a:r>
            <a:endParaRPr lang="en-US" sz="2400" dirty="0">
              <a:cs typeface="B Zar" pitchFamily="2" charset="-78"/>
            </a:endParaRPr>
          </a:p>
        </p:txBody>
      </p:sp>
      <p:sp>
        <p:nvSpPr>
          <p:cNvPr id="42" name="TextBox 41"/>
          <p:cNvSpPr txBox="1"/>
          <p:nvPr/>
        </p:nvSpPr>
        <p:spPr>
          <a:xfrm>
            <a:off x="4644008" y="3933056"/>
            <a:ext cx="2808312" cy="492443"/>
          </a:xfrm>
          <a:prstGeom prst="rect">
            <a:avLst/>
          </a:prstGeom>
          <a:noFill/>
        </p:spPr>
        <p:txBody>
          <a:bodyPr wrap="square" rtlCol="0">
            <a:spAutoFit/>
          </a:bodyPr>
          <a:lstStyle/>
          <a:p>
            <a:pPr algn="r" rtl="1"/>
            <a:r>
              <a:rPr lang="fa-IR" sz="2600" dirty="0" smtClean="0">
                <a:solidFill>
                  <a:srgbClr val="FF0000"/>
                </a:solidFill>
                <a:cs typeface="B Zar" pitchFamily="2" charset="-78"/>
              </a:rPr>
              <a:t>طراحی آزمایش </a:t>
            </a:r>
            <a:r>
              <a:rPr lang="en-US" sz="2400" dirty="0" smtClean="0">
                <a:solidFill>
                  <a:srgbClr val="FF0000"/>
                </a:solidFill>
                <a:latin typeface="Times New Roman" pitchFamily="18" charset="0"/>
                <a:cs typeface="Times New Roman" pitchFamily="18" charset="0"/>
              </a:rPr>
              <a:t>(</a:t>
            </a:r>
            <a:r>
              <a:rPr lang="en-US" sz="2200" dirty="0" smtClean="0">
                <a:solidFill>
                  <a:srgbClr val="FF0000"/>
                </a:solidFill>
                <a:latin typeface="Times New Roman" pitchFamily="18" charset="0"/>
                <a:cs typeface="Times New Roman" pitchFamily="18" charset="0"/>
              </a:rPr>
              <a:t>DOE</a:t>
            </a:r>
            <a:r>
              <a:rPr lang="en-US" sz="2400" dirty="0" smtClean="0">
                <a:solidFill>
                  <a:srgbClr val="FF0000"/>
                </a:solidFill>
                <a:latin typeface="Times New Roman" pitchFamily="18" charset="0"/>
                <a:cs typeface="Times New Roman" pitchFamily="18" charset="0"/>
              </a:rPr>
              <a:t>)</a:t>
            </a:r>
            <a:endParaRPr lang="en-US" sz="2400" dirty="0">
              <a:solidFill>
                <a:srgbClr val="FF0000"/>
              </a:solidFill>
              <a:latin typeface="Times New Roman" pitchFamily="18" charset="0"/>
              <a:cs typeface="Times New Roman" pitchFamily="18" charset="0"/>
            </a:endParaRPr>
          </a:p>
        </p:txBody>
      </p:sp>
      <p:sp>
        <p:nvSpPr>
          <p:cNvPr id="43" name="Bent Arrow 42"/>
          <p:cNvSpPr/>
          <p:nvPr/>
        </p:nvSpPr>
        <p:spPr bwMode="auto">
          <a:xfrm rot="10800000">
            <a:off x="6088360" y="4447375"/>
            <a:ext cx="643880" cy="637808"/>
          </a:xfrm>
          <a:prstGeom prst="bentArrow">
            <a:avLst/>
          </a:prstGeom>
          <a:solidFill>
            <a:schemeClr val="tx2">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TextBox 43"/>
          <p:cNvSpPr txBox="1"/>
          <p:nvPr/>
        </p:nvSpPr>
        <p:spPr>
          <a:xfrm>
            <a:off x="107504" y="4754880"/>
            <a:ext cx="5904656" cy="830997"/>
          </a:xfrm>
          <a:prstGeom prst="rect">
            <a:avLst/>
          </a:prstGeom>
          <a:noFill/>
        </p:spPr>
        <p:txBody>
          <a:bodyPr wrap="square" rtlCol="0">
            <a:spAutoFit/>
          </a:bodyPr>
          <a:lstStyle/>
          <a:p>
            <a:pPr algn="just" rtl="1"/>
            <a:r>
              <a:rPr lang="fa-IR" sz="2400" dirty="0" smtClean="0">
                <a:solidFill>
                  <a:srgbClr val="0070C0"/>
                </a:solidFill>
                <a:cs typeface="B Zar" pitchFamily="2" charset="-78"/>
              </a:rPr>
              <a:t>ایجاد تغییرات هدفمند در مشخصه</a:t>
            </a:r>
            <a:r>
              <a:rPr lang="en-US" sz="2400" dirty="0" smtClean="0">
                <a:solidFill>
                  <a:srgbClr val="0070C0"/>
                </a:solidFill>
                <a:cs typeface="B Zar" pitchFamily="2" charset="-78"/>
              </a:rPr>
              <a:t> </a:t>
            </a:r>
            <a:r>
              <a:rPr lang="fa-IR" sz="2400" dirty="0" smtClean="0">
                <a:solidFill>
                  <a:srgbClr val="0070C0"/>
                </a:solidFill>
                <a:cs typeface="B Zar" pitchFamily="2" charset="-78"/>
              </a:rPr>
              <a:t>های ورودی یا فاکتور های  یک فرآیند برای مشاهده تغییرات در مشخصه خروجی یا پاسخ</a:t>
            </a:r>
            <a:endParaRPr lang="en-US" sz="2400" dirty="0">
              <a:solidFill>
                <a:srgbClr val="0070C0"/>
              </a:solidFill>
              <a:cs typeface="B Zar" pitchFamily="2" charset="-78"/>
            </a:endParaRPr>
          </a:p>
        </p:txBody>
      </p:sp>
      <p:sp>
        <p:nvSpPr>
          <p:cNvPr id="33" name="Rounded Rectangle 32"/>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4" name="Rounded Rectangle 33"/>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6" name="Rounded Rectangle 35"/>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5" name="Rounded Rectangle 44"/>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54" name="Rounded Rectangle 53"/>
          <p:cNvSpPr/>
          <p:nvPr/>
        </p:nvSpPr>
        <p:spPr bwMode="auto">
          <a:xfrm>
            <a:off x="7616952" y="30632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55" name="Rounded Rectangle 54"/>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56" name="Rounded Rectangle 55"/>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7" name="Rounded Rectangle 56"/>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8" name="Rounded Rectangle 57"/>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9" name="Rounded Rectangle 58"/>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940684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 fill="hold"/>
                                        <p:tgtEl>
                                          <p:spTgt spid="2"/>
                                        </p:tgtEl>
                                        <p:attrNameLst>
                                          <p:attrName>ppt_w</p:attrName>
                                        </p:attrNameLst>
                                      </p:cBhvr>
                                      <p:tavLst>
                                        <p:tav tm="0">
                                          <p:val>
                                            <p:fltVal val="0"/>
                                          </p:val>
                                        </p:tav>
                                        <p:tav tm="100000">
                                          <p:val>
                                            <p:strVal val="#ppt_w"/>
                                          </p:val>
                                        </p:tav>
                                      </p:tavLst>
                                    </p:anim>
                                    <p:anim calcmode="lin" valueType="num">
                                      <p:cBhvr>
                                        <p:cTn id="15" dur="50" fill="hold"/>
                                        <p:tgtEl>
                                          <p:spTgt spid="2"/>
                                        </p:tgtEl>
                                        <p:attrNameLst>
                                          <p:attrName>ppt_h</p:attrName>
                                        </p:attrNameLst>
                                      </p:cBhvr>
                                      <p:tavLst>
                                        <p:tav tm="0">
                                          <p:val>
                                            <p:fltVal val="0"/>
                                          </p:val>
                                        </p:tav>
                                        <p:tav tm="100000">
                                          <p:val>
                                            <p:strVal val="#ppt_h"/>
                                          </p:val>
                                        </p:tav>
                                      </p:tavLst>
                                    </p:anim>
                                    <p:animEffect transition="in" filter="fade">
                                      <p:cBhvr>
                                        <p:cTn id="16" dur="50"/>
                                        <p:tgtEl>
                                          <p:spTgt spid="2"/>
                                        </p:tgtEl>
                                      </p:cBhvr>
                                    </p:animEffect>
                                  </p:childTnLst>
                                </p:cTn>
                              </p:par>
                            </p:childTnLst>
                          </p:cTn>
                        </p:par>
                        <p:par>
                          <p:cTn id="17" fill="hold">
                            <p:stCondLst>
                              <p:cond delay="5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 fill="hold"/>
                                        <p:tgtEl>
                                          <p:spTgt spid="3"/>
                                        </p:tgtEl>
                                        <p:attrNameLst>
                                          <p:attrName>ppt_w</p:attrName>
                                        </p:attrNameLst>
                                      </p:cBhvr>
                                      <p:tavLst>
                                        <p:tav tm="0">
                                          <p:val>
                                            <p:fltVal val="0"/>
                                          </p:val>
                                        </p:tav>
                                        <p:tav tm="100000">
                                          <p:val>
                                            <p:strVal val="#ppt_w"/>
                                          </p:val>
                                        </p:tav>
                                      </p:tavLst>
                                    </p:anim>
                                    <p:anim calcmode="lin" valueType="num">
                                      <p:cBhvr>
                                        <p:cTn id="21" dur="50" fill="hold"/>
                                        <p:tgtEl>
                                          <p:spTgt spid="3"/>
                                        </p:tgtEl>
                                        <p:attrNameLst>
                                          <p:attrName>ppt_h</p:attrName>
                                        </p:attrNameLst>
                                      </p:cBhvr>
                                      <p:tavLst>
                                        <p:tav tm="0">
                                          <p:val>
                                            <p:fltVal val="0"/>
                                          </p:val>
                                        </p:tav>
                                        <p:tav tm="100000">
                                          <p:val>
                                            <p:strVal val="#ppt_h"/>
                                          </p:val>
                                        </p:tav>
                                      </p:tavLst>
                                    </p:anim>
                                    <p:animEffect transition="in" filter="fade">
                                      <p:cBhvr>
                                        <p:cTn id="22" dur="50"/>
                                        <p:tgtEl>
                                          <p:spTgt spid="3"/>
                                        </p:tgtEl>
                                      </p:cBhvr>
                                    </p:animEffect>
                                  </p:childTnLst>
                                </p:cTn>
                              </p:par>
                            </p:childTnLst>
                          </p:cTn>
                        </p:par>
                        <p:par>
                          <p:cTn id="23" fill="hold">
                            <p:stCondLst>
                              <p:cond delay="100"/>
                            </p:stCondLst>
                            <p:childTnLst>
                              <p:par>
                                <p:cTn id="24" presetID="53" presetClass="entr" presetSubtype="16"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 fill="hold"/>
                                        <p:tgtEl>
                                          <p:spTgt spid="6"/>
                                        </p:tgtEl>
                                        <p:attrNameLst>
                                          <p:attrName>ppt_w</p:attrName>
                                        </p:attrNameLst>
                                      </p:cBhvr>
                                      <p:tavLst>
                                        <p:tav tm="0">
                                          <p:val>
                                            <p:fltVal val="0"/>
                                          </p:val>
                                        </p:tav>
                                        <p:tav tm="100000">
                                          <p:val>
                                            <p:strVal val="#ppt_w"/>
                                          </p:val>
                                        </p:tav>
                                      </p:tavLst>
                                    </p:anim>
                                    <p:anim calcmode="lin" valueType="num">
                                      <p:cBhvr>
                                        <p:cTn id="27" dur="50" fill="hold"/>
                                        <p:tgtEl>
                                          <p:spTgt spid="6"/>
                                        </p:tgtEl>
                                        <p:attrNameLst>
                                          <p:attrName>ppt_h</p:attrName>
                                        </p:attrNameLst>
                                      </p:cBhvr>
                                      <p:tavLst>
                                        <p:tav tm="0">
                                          <p:val>
                                            <p:fltVal val="0"/>
                                          </p:val>
                                        </p:tav>
                                        <p:tav tm="100000">
                                          <p:val>
                                            <p:strVal val="#ppt_h"/>
                                          </p:val>
                                        </p:tav>
                                      </p:tavLst>
                                    </p:anim>
                                    <p:animEffect transition="in" filter="fade">
                                      <p:cBhvr>
                                        <p:cTn id="28" dur="50"/>
                                        <p:tgtEl>
                                          <p:spTgt spid="6"/>
                                        </p:tgtEl>
                                      </p:cBhvr>
                                    </p:animEffect>
                                  </p:childTnLst>
                                </p:cTn>
                              </p:par>
                            </p:childTnLst>
                          </p:cTn>
                        </p:par>
                        <p:par>
                          <p:cTn id="29" fill="hold">
                            <p:stCondLst>
                              <p:cond delay="15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 fill="hold"/>
                                        <p:tgtEl>
                                          <p:spTgt spid="8"/>
                                        </p:tgtEl>
                                        <p:attrNameLst>
                                          <p:attrName>ppt_w</p:attrName>
                                        </p:attrNameLst>
                                      </p:cBhvr>
                                      <p:tavLst>
                                        <p:tav tm="0">
                                          <p:val>
                                            <p:fltVal val="0"/>
                                          </p:val>
                                        </p:tav>
                                        <p:tav tm="100000">
                                          <p:val>
                                            <p:strVal val="#ppt_w"/>
                                          </p:val>
                                        </p:tav>
                                      </p:tavLst>
                                    </p:anim>
                                    <p:anim calcmode="lin" valueType="num">
                                      <p:cBhvr>
                                        <p:cTn id="33" dur="50" fill="hold"/>
                                        <p:tgtEl>
                                          <p:spTgt spid="8"/>
                                        </p:tgtEl>
                                        <p:attrNameLst>
                                          <p:attrName>ppt_h</p:attrName>
                                        </p:attrNameLst>
                                      </p:cBhvr>
                                      <p:tavLst>
                                        <p:tav tm="0">
                                          <p:val>
                                            <p:fltVal val="0"/>
                                          </p:val>
                                        </p:tav>
                                        <p:tav tm="100000">
                                          <p:val>
                                            <p:strVal val="#ppt_h"/>
                                          </p:val>
                                        </p:tav>
                                      </p:tavLst>
                                    </p:anim>
                                    <p:animEffect transition="in" filter="fade">
                                      <p:cBhvr>
                                        <p:cTn id="34" dur="50"/>
                                        <p:tgtEl>
                                          <p:spTgt spid="8"/>
                                        </p:tgtEl>
                                      </p:cBhvr>
                                    </p:animEffect>
                                  </p:childTnLst>
                                </p:cTn>
                              </p:par>
                            </p:childTnLst>
                          </p:cTn>
                        </p:par>
                        <p:par>
                          <p:cTn id="35" fill="hold">
                            <p:stCondLst>
                              <p:cond delay="200"/>
                            </p:stCondLst>
                            <p:childTnLst>
                              <p:par>
                                <p:cTn id="36" presetID="53" presetClass="entr" presetSubtype="16"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 fill="hold"/>
                                        <p:tgtEl>
                                          <p:spTgt spid="35"/>
                                        </p:tgtEl>
                                        <p:attrNameLst>
                                          <p:attrName>ppt_w</p:attrName>
                                        </p:attrNameLst>
                                      </p:cBhvr>
                                      <p:tavLst>
                                        <p:tav tm="0">
                                          <p:val>
                                            <p:fltVal val="0"/>
                                          </p:val>
                                        </p:tav>
                                        <p:tav tm="100000">
                                          <p:val>
                                            <p:strVal val="#ppt_w"/>
                                          </p:val>
                                        </p:tav>
                                      </p:tavLst>
                                    </p:anim>
                                    <p:anim calcmode="lin" valueType="num">
                                      <p:cBhvr>
                                        <p:cTn id="39" dur="50" fill="hold"/>
                                        <p:tgtEl>
                                          <p:spTgt spid="35"/>
                                        </p:tgtEl>
                                        <p:attrNameLst>
                                          <p:attrName>ppt_h</p:attrName>
                                        </p:attrNameLst>
                                      </p:cBhvr>
                                      <p:tavLst>
                                        <p:tav tm="0">
                                          <p:val>
                                            <p:fltVal val="0"/>
                                          </p:val>
                                        </p:tav>
                                        <p:tav tm="100000">
                                          <p:val>
                                            <p:strVal val="#ppt_h"/>
                                          </p:val>
                                        </p:tav>
                                      </p:tavLst>
                                    </p:anim>
                                    <p:animEffect transition="in" filter="fade">
                                      <p:cBhvr>
                                        <p:cTn id="40" dur="50"/>
                                        <p:tgtEl>
                                          <p:spTgt spid="35"/>
                                        </p:tgtEl>
                                      </p:cBhvr>
                                    </p:animEffect>
                                  </p:childTnLst>
                                </p:cTn>
                              </p:par>
                            </p:childTnLst>
                          </p:cTn>
                        </p:par>
                        <p:par>
                          <p:cTn id="41" fill="hold">
                            <p:stCondLst>
                              <p:cond delay="250"/>
                            </p:stCondLst>
                            <p:childTnLst>
                              <p:par>
                                <p:cTn id="42" presetID="53" presetClass="entr" presetSubtype="16"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 fill="hold"/>
                                        <p:tgtEl>
                                          <p:spTgt spid="18"/>
                                        </p:tgtEl>
                                        <p:attrNameLst>
                                          <p:attrName>ppt_w</p:attrName>
                                        </p:attrNameLst>
                                      </p:cBhvr>
                                      <p:tavLst>
                                        <p:tav tm="0">
                                          <p:val>
                                            <p:fltVal val="0"/>
                                          </p:val>
                                        </p:tav>
                                        <p:tav tm="100000">
                                          <p:val>
                                            <p:strVal val="#ppt_w"/>
                                          </p:val>
                                        </p:tav>
                                      </p:tavLst>
                                    </p:anim>
                                    <p:anim calcmode="lin" valueType="num">
                                      <p:cBhvr>
                                        <p:cTn id="45" dur="50" fill="hold"/>
                                        <p:tgtEl>
                                          <p:spTgt spid="18"/>
                                        </p:tgtEl>
                                        <p:attrNameLst>
                                          <p:attrName>ppt_h</p:attrName>
                                        </p:attrNameLst>
                                      </p:cBhvr>
                                      <p:tavLst>
                                        <p:tav tm="0">
                                          <p:val>
                                            <p:fltVal val="0"/>
                                          </p:val>
                                        </p:tav>
                                        <p:tav tm="100000">
                                          <p:val>
                                            <p:strVal val="#ppt_h"/>
                                          </p:val>
                                        </p:tav>
                                      </p:tavLst>
                                    </p:anim>
                                    <p:animEffect transition="in" filter="fade">
                                      <p:cBhvr>
                                        <p:cTn id="46" dur="50"/>
                                        <p:tgtEl>
                                          <p:spTgt spid="18"/>
                                        </p:tgtEl>
                                      </p:cBhvr>
                                    </p:animEffect>
                                  </p:childTnLst>
                                </p:cTn>
                              </p:par>
                            </p:childTnLst>
                          </p:cTn>
                        </p:par>
                        <p:par>
                          <p:cTn id="47" fill="hold">
                            <p:stCondLst>
                              <p:cond delay="300"/>
                            </p:stCondLst>
                            <p:childTnLst>
                              <p:par>
                                <p:cTn id="48" presetID="53" presetClass="entr" presetSubtype="16"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 fill="hold"/>
                                        <p:tgtEl>
                                          <p:spTgt spid="37"/>
                                        </p:tgtEl>
                                        <p:attrNameLst>
                                          <p:attrName>ppt_w</p:attrName>
                                        </p:attrNameLst>
                                      </p:cBhvr>
                                      <p:tavLst>
                                        <p:tav tm="0">
                                          <p:val>
                                            <p:fltVal val="0"/>
                                          </p:val>
                                        </p:tav>
                                        <p:tav tm="100000">
                                          <p:val>
                                            <p:strVal val="#ppt_w"/>
                                          </p:val>
                                        </p:tav>
                                      </p:tavLst>
                                    </p:anim>
                                    <p:anim calcmode="lin" valueType="num">
                                      <p:cBhvr>
                                        <p:cTn id="51" dur="50" fill="hold"/>
                                        <p:tgtEl>
                                          <p:spTgt spid="37"/>
                                        </p:tgtEl>
                                        <p:attrNameLst>
                                          <p:attrName>ppt_h</p:attrName>
                                        </p:attrNameLst>
                                      </p:cBhvr>
                                      <p:tavLst>
                                        <p:tav tm="0">
                                          <p:val>
                                            <p:fltVal val="0"/>
                                          </p:val>
                                        </p:tav>
                                        <p:tav tm="100000">
                                          <p:val>
                                            <p:strVal val="#ppt_h"/>
                                          </p:val>
                                        </p:tav>
                                      </p:tavLst>
                                    </p:anim>
                                    <p:animEffect transition="in" filter="fade">
                                      <p:cBhvr>
                                        <p:cTn id="52" dur="50"/>
                                        <p:tgtEl>
                                          <p:spTgt spid="37"/>
                                        </p:tgtEl>
                                      </p:cBhvr>
                                    </p:animEffect>
                                  </p:childTnLst>
                                </p:cTn>
                              </p:par>
                            </p:childTnLst>
                          </p:cTn>
                        </p:par>
                        <p:par>
                          <p:cTn id="53" fill="hold">
                            <p:stCondLst>
                              <p:cond delay="350"/>
                            </p:stCondLst>
                            <p:childTnLst>
                              <p:par>
                                <p:cTn id="54" presetID="53" presetClass="entr" presetSubtype="16"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 fill="hold"/>
                                        <p:tgtEl>
                                          <p:spTgt spid="38"/>
                                        </p:tgtEl>
                                        <p:attrNameLst>
                                          <p:attrName>ppt_w</p:attrName>
                                        </p:attrNameLst>
                                      </p:cBhvr>
                                      <p:tavLst>
                                        <p:tav tm="0">
                                          <p:val>
                                            <p:fltVal val="0"/>
                                          </p:val>
                                        </p:tav>
                                        <p:tav tm="100000">
                                          <p:val>
                                            <p:strVal val="#ppt_w"/>
                                          </p:val>
                                        </p:tav>
                                      </p:tavLst>
                                    </p:anim>
                                    <p:anim calcmode="lin" valueType="num">
                                      <p:cBhvr>
                                        <p:cTn id="57" dur="50" fill="hold"/>
                                        <p:tgtEl>
                                          <p:spTgt spid="38"/>
                                        </p:tgtEl>
                                        <p:attrNameLst>
                                          <p:attrName>ppt_h</p:attrName>
                                        </p:attrNameLst>
                                      </p:cBhvr>
                                      <p:tavLst>
                                        <p:tav tm="0">
                                          <p:val>
                                            <p:fltVal val="0"/>
                                          </p:val>
                                        </p:tav>
                                        <p:tav tm="100000">
                                          <p:val>
                                            <p:strVal val="#ppt_h"/>
                                          </p:val>
                                        </p:tav>
                                      </p:tavLst>
                                    </p:anim>
                                    <p:animEffect transition="in" filter="fade">
                                      <p:cBhvr>
                                        <p:cTn id="58" dur="50"/>
                                        <p:tgtEl>
                                          <p:spTgt spid="38"/>
                                        </p:tgtEl>
                                      </p:cBhvr>
                                    </p:animEffect>
                                  </p:childTnLst>
                                </p:cTn>
                              </p:par>
                            </p:childTnLst>
                          </p:cTn>
                        </p:par>
                        <p:par>
                          <p:cTn id="59" fill="hold">
                            <p:stCondLst>
                              <p:cond delay="400"/>
                            </p:stCondLst>
                            <p:childTnLst>
                              <p:par>
                                <p:cTn id="60" presetID="53" presetClass="entr" presetSubtype="16" fill="hold"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 fill="hold"/>
                                        <p:tgtEl>
                                          <p:spTgt spid="39"/>
                                        </p:tgtEl>
                                        <p:attrNameLst>
                                          <p:attrName>ppt_w</p:attrName>
                                        </p:attrNameLst>
                                      </p:cBhvr>
                                      <p:tavLst>
                                        <p:tav tm="0">
                                          <p:val>
                                            <p:fltVal val="0"/>
                                          </p:val>
                                        </p:tav>
                                        <p:tav tm="100000">
                                          <p:val>
                                            <p:strVal val="#ppt_w"/>
                                          </p:val>
                                        </p:tav>
                                      </p:tavLst>
                                    </p:anim>
                                    <p:anim calcmode="lin" valueType="num">
                                      <p:cBhvr>
                                        <p:cTn id="63" dur="50" fill="hold"/>
                                        <p:tgtEl>
                                          <p:spTgt spid="39"/>
                                        </p:tgtEl>
                                        <p:attrNameLst>
                                          <p:attrName>ppt_h</p:attrName>
                                        </p:attrNameLst>
                                      </p:cBhvr>
                                      <p:tavLst>
                                        <p:tav tm="0">
                                          <p:val>
                                            <p:fltVal val="0"/>
                                          </p:val>
                                        </p:tav>
                                        <p:tav tm="100000">
                                          <p:val>
                                            <p:strVal val="#ppt_h"/>
                                          </p:val>
                                        </p:tav>
                                      </p:tavLst>
                                    </p:anim>
                                    <p:animEffect transition="in" filter="fade">
                                      <p:cBhvr>
                                        <p:cTn id="64" dur="50"/>
                                        <p:tgtEl>
                                          <p:spTgt spid="39"/>
                                        </p:tgtEl>
                                      </p:cBhvr>
                                    </p:animEffect>
                                  </p:childTnLst>
                                </p:cTn>
                              </p:par>
                            </p:childTnLst>
                          </p:cTn>
                        </p:par>
                        <p:par>
                          <p:cTn id="65" fill="hold">
                            <p:stCondLst>
                              <p:cond delay="450"/>
                            </p:stCondLst>
                            <p:childTnLst>
                              <p:par>
                                <p:cTn id="66" presetID="53" presetClass="entr" presetSubtype="16" fill="hold"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p:cTn id="68" dur="50" fill="hold"/>
                                        <p:tgtEl>
                                          <p:spTgt spid="40"/>
                                        </p:tgtEl>
                                        <p:attrNameLst>
                                          <p:attrName>ppt_w</p:attrName>
                                        </p:attrNameLst>
                                      </p:cBhvr>
                                      <p:tavLst>
                                        <p:tav tm="0">
                                          <p:val>
                                            <p:fltVal val="0"/>
                                          </p:val>
                                        </p:tav>
                                        <p:tav tm="100000">
                                          <p:val>
                                            <p:strVal val="#ppt_w"/>
                                          </p:val>
                                        </p:tav>
                                      </p:tavLst>
                                    </p:anim>
                                    <p:anim calcmode="lin" valueType="num">
                                      <p:cBhvr>
                                        <p:cTn id="69" dur="50" fill="hold"/>
                                        <p:tgtEl>
                                          <p:spTgt spid="40"/>
                                        </p:tgtEl>
                                        <p:attrNameLst>
                                          <p:attrName>ppt_h</p:attrName>
                                        </p:attrNameLst>
                                      </p:cBhvr>
                                      <p:tavLst>
                                        <p:tav tm="0">
                                          <p:val>
                                            <p:fltVal val="0"/>
                                          </p:val>
                                        </p:tav>
                                        <p:tav tm="100000">
                                          <p:val>
                                            <p:strVal val="#ppt_h"/>
                                          </p:val>
                                        </p:tav>
                                      </p:tavLst>
                                    </p:anim>
                                    <p:animEffect transition="in" filter="fade">
                                      <p:cBhvr>
                                        <p:cTn id="70" dur="50"/>
                                        <p:tgtEl>
                                          <p:spTgt spid="40"/>
                                        </p:tgtEl>
                                      </p:cBhvr>
                                    </p:animEffect>
                                  </p:childTnLst>
                                </p:cTn>
                              </p:par>
                            </p:childTnLst>
                          </p:cTn>
                        </p:par>
                        <p:par>
                          <p:cTn id="71" fill="hold">
                            <p:stCondLst>
                              <p:cond delay="500"/>
                            </p:stCondLst>
                            <p:childTnLst>
                              <p:par>
                                <p:cTn id="72" presetID="53" presetClass="entr" presetSubtype="16"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p:cTn id="74" dur="50" fill="hold"/>
                                        <p:tgtEl>
                                          <p:spTgt spid="41"/>
                                        </p:tgtEl>
                                        <p:attrNameLst>
                                          <p:attrName>ppt_w</p:attrName>
                                        </p:attrNameLst>
                                      </p:cBhvr>
                                      <p:tavLst>
                                        <p:tav tm="0">
                                          <p:val>
                                            <p:fltVal val="0"/>
                                          </p:val>
                                        </p:tav>
                                        <p:tav tm="100000">
                                          <p:val>
                                            <p:strVal val="#ppt_w"/>
                                          </p:val>
                                        </p:tav>
                                      </p:tavLst>
                                    </p:anim>
                                    <p:anim calcmode="lin" valueType="num">
                                      <p:cBhvr>
                                        <p:cTn id="75" dur="50" fill="hold"/>
                                        <p:tgtEl>
                                          <p:spTgt spid="41"/>
                                        </p:tgtEl>
                                        <p:attrNameLst>
                                          <p:attrName>ppt_h</p:attrName>
                                        </p:attrNameLst>
                                      </p:cBhvr>
                                      <p:tavLst>
                                        <p:tav tm="0">
                                          <p:val>
                                            <p:fltVal val="0"/>
                                          </p:val>
                                        </p:tav>
                                        <p:tav tm="100000">
                                          <p:val>
                                            <p:strVal val="#ppt_h"/>
                                          </p:val>
                                        </p:tav>
                                      </p:tavLst>
                                    </p:anim>
                                    <p:animEffect transition="in" filter="fade">
                                      <p:cBhvr>
                                        <p:cTn id="76" dur="50"/>
                                        <p:tgtEl>
                                          <p:spTgt spid="41"/>
                                        </p:tgtEl>
                                      </p:cBhvr>
                                    </p:animEffect>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1000" fill="hold"/>
                                        <p:tgtEl>
                                          <p:spTgt spid="42"/>
                                        </p:tgtEl>
                                        <p:attrNameLst>
                                          <p:attrName>ppt_w</p:attrName>
                                        </p:attrNameLst>
                                      </p:cBhvr>
                                      <p:tavLst>
                                        <p:tav tm="0">
                                          <p:val>
                                            <p:fltVal val="0"/>
                                          </p:val>
                                        </p:tav>
                                        <p:tav tm="100000">
                                          <p:val>
                                            <p:strVal val="#ppt_w"/>
                                          </p:val>
                                        </p:tav>
                                      </p:tavLst>
                                    </p:anim>
                                    <p:anim calcmode="lin" valueType="num">
                                      <p:cBhvr>
                                        <p:cTn id="82" dur="1000" fill="hold"/>
                                        <p:tgtEl>
                                          <p:spTgt spid="42"/>
                                        </p:tgtEl>
                                        <p:attrNameLst>
                                          <p:attrName>ppt_h</p:attrName>
                                        </p:attrNameLst>
                                      </p:cBhvr>
                                      <p:tavLst>
                                        <p:tav tm="0">
                                          <p:val>
                                            <p:fltVal val="0"/>
                                          </p:val>
                                        </p:tav>
                                        <p:tav tm="100000">
                                          <p:val>
                                            <p:strVal val="#ppt_h"/>
                                          </p:val>
                                        </p:tav>
                                      </p:tavLst>
                                    </p:anim>
                                    <p:anim calcmode="lin" valueType="num">
                                      <p:cBhvr>
                                        <p:cTn id="83" dur="1000" fill="hold"/>
                                        <p:tgtEl>
                                          <p:spTgt spid="42"/>
                                        </p:tgtEl>
                                        <p:attrNameLst>
                                          <p:attrName>style.rotation</p:attrName>
                                        </p:attrNameLst>
                                      </p:cBhvr>
                                      <p:tavLst>
                                        <p:tav tm="0">
                                          <p:val>
                                            <p:fltVal val="90"/>
                                          </p:val>
                                        </p:tav>
                                        <p:tav tm="100000">
                                          <p:val>
                                            <p:fltVal val="0"/>
                                          </p:val>
                                        </p:tav>
                                      </p:tavLst>
                                    </p:anim>
                                    <p:animEffect transition="in" filter="fade">
                                      <p:cBhvr>
                                        <p:cTn id="84" dur="1000"/>
                                        <p:tgtEl>
                                          <p:spTgt spid="42"/>
                                        </p:tgtEl>
                                      </p:cBhvr>
                                    </p:animEffect>
                                  </p:childTnLst>
                                </p:cTn>
                              </p:par>
                            </p:childTnLst>
                          </p:cTn>
                        </p:par>
                        <p:par>
                          <p:cTn id="85" fill="hold">
                            <p:stCondLst>
                              <p:cond delay="1000"/>
                            </p:stCondLst>
                            <p:childTnLst>
                              <p:par>
                                <p:cTn id="86" presetID="10"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childTnLst>
                          </p:cTn>
                        </p:par>
                        <p:par>
                          <p:cTn id="89" fill="hold">
                            <p:stCondLst>
                              <p:cond delay="1500"/>
                            </p:stCondLst>
                            <p:childTnLst>
                              <p:par>
                                <p:cTn id="90" presetID="10" presetClass="entr" presetSubtype="0"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animBg="1"/>
      <p:bldP spid="3" grpId="0" animBg="1"/>
      <p:bldP spid="6" grpId="0" animBg="1"/>
      <p:bldP spid="8" grpId="0"/>
      <p:bldP spid="35" grpId="0"/>
      <p:bldP spid="41" grpId="0"/>
      <p:bldP spid="42" grpId="0"/>
      <p:bldP spid="43" grpId="0" animBg="1"/>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طراحی آزمایش ها</a:t>
            </a:r>
            <a:endParaRPr lang="en-US" sz="2800" dirty="0">
              <a:effectLst/>
            </a:endParaRPr>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3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3563888" y="624508"/>
            <a:ext cx="3888432"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C00000"/>
                </a:solidFill>
                <a:cs typeface="B Zar" pitchFamily="2" charset="-78"/>
              </a:rPr>
              <a:t>روش های طراحی آزمایش</a:t>
            </a:r>
            <a:endParaRPr lang="en-US" sz="2400" dirty="0">
              <a:solidFill>
                <a:srgbClr val="C00000"/>
              </a:solidFill>
              <a:cs typeface="B Zar" pitchFamily="2" charset="-78"/>
            </a:endParaRPr>
          </a:p>
        </p:txBody>
      </p:sp>
      <p:sp>
        <p:nvSpPr>
          <p:cNvPr id="9" name="TextBox 8"/>
          <p:cNvSpPr txBox="1"/>
          <p:nvPr/>
        </p:nvSpPr>
        <p:spPr>
          <a:xfrm>
            <a:off x="3563888" y="1081708"/>
            <a:ext cx="2880320" cy="461665"/>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2060"/>
                </a:solidFill>
                <a:cs typeface="B Zar" pitchFamily="2" charset="-78"/>
              </a:rPr>
              <a:t>روش تک عاملی</a:t>
            </a:r>
            <a:endParaRPr lang="en-US" sz="2400" dirty="0">
              <a:solidFill>
                <a:srgbClr val="002060"/>
              </a:solidFill>
              <a:cs typeface="B Zar" pitchFamily="2" charset="-78"/>
            </a:endParaRPr>
          </a:p>
        </p:txBody>
      </p:sp>
      <p:sp>
        <p:nvSpPr>
          <p:cNvPr id="10" name="TextBox 9"/>
          <p:cNvSpPr txBox="1"/>
          <p:nvPr/>
        </p:nvSpPr>
        <p:spPr>
          <a:xfrm>
            <a:off x="4211960" y="1543373"/>
            <a:ext cx="2232248" cy="461665"/>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2060"/>
                </a:solidFill>
                <a:cs typeface="B Zar" pitchFamily="2" charset="-78"/>
              </a:rPr>
              <a:t>روش چند عاملی</a:t>
            </a:r>
            <a:endParaRPr lang="en-US" sz="2400" dirty="0">
              <a:solidFill>
                <a:srgbClr val="002060"/>
              </a:solidFill>
              <a:cs typeface="B Zar" pitchFamily="2" charset="-78"/>
            </a:endParaRPr>
          </a:p>
        </p:txBody>
      </p:sp>
      <p:sp>
        <p:nvSpPr>
          <p:cNvPr id="11" name="TextBox 10"/>
          <p:cNvSpPr txBox="1"/>
          <p:nvPr/>
        </p:nvSpPr>
        <p:spPr>
          <a:xfrm>
            <a:off x="3779912" y="2005038"/>
            <a:ext cx="2664296" cy="461665"/>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2060"/>
                </a:solidFill>
                <a:cs typeface="B Zar" pitchFamily="2" charset="-78"/>
              </a:rPr>
              <a:t>روش فاکتوریل</a:t>
            </a:r>
            <a:endParaRPr lang="en-US" sz="2400" dirty="0">
              <a:solidFill>
                <a:srgbClr val="002060"/>
              </a:solidFill>
              <a:cs typeface="B Zar" pitchFamily="2" charset="-78"/>
            </a:endParaRPr>
          </a:p>
        </p:txBody>
      </p:sp>
      <p:sp>
        <p:nvSpPr>
          <p:cNvPr id="30" name="TextBox 29"/>
          <p:cNvSpPr txBox="1"/>
          <p:nvPr/>
        </p:nvSpPr>
        <p:spPr>
          <a:xfrm>
            <a:off x="4355976" y="2391271"/>
            <a:ext cx="2088232" cy="461665"/>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2060"/>
                </a:solidFill>
                <a:cs typeface="B Zar" pitchFamily="2" charset="-78"/>
              </a:rPr>
              <a:t>روش رویه پاسخ</a:t>
            </a:r>
            <a:endParaRPr lang="en-US" sz="2400" dirty="0">
              <a:solidFill>
                <a:srgbClr val="002060"/>
              </a:solidFill>
              <a:cs typeface="B Zar" pitchFamily="2" charset="-78"/>
            </a:endParaRPr>
          </a:p>
        </p:txBody>
      </p:sp>
      <p:sp>
        <p:nvSpPr>
          <p:cNvPr id="32" name="TextBox 31"/>
          <p:cNvSpPr txBox="1"/>
          <p:nvPr/>
        </p:nvSpPr>
        <p:spPr>
          <a:xfrm>
            <a:off x="4193958" y="2834640"/>
            <a:ext cx="2268252" cy="461665"/>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2060"/>
                </a:solidFill>
                <a:cs typeface="B Zar" pitchFamily="2" charset="-78"/>
              </a:rPr>
              <a:t>روش تاگوچی</a:t>
            </a:r>
            <a:endParaRPr lang="en-US" sz="2400" dirty="0">
              <a:solidFill>
                <a:srgbClr val="002060"/>
              </a:solidFill>
              <a:cs typeface="B Zar" pitchFamily="2" charset="-78"/>
            </a:endParaRPr>
          </a:p>
        </p:txBody>
      </p:sp>
      <p:sp>
        <p:nvSpPr>
          <p:cNvPr id="33" name="TextBox 32"/>
          <p:cNvSpPr txBox="1"/>
          <p:nvPr/>
        </p:nvSpPr>
        <p:spPr>
          <a:xfrm>
            <a:off x="3779912" y="4077072"/>
            <a:ext cx="2664296"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C00000"/>
                </a:solidFill>
                <a:cs typeface="B Zar" pitchFamily="2" charset="-78"/>
              </a:rPr>
              <a:t>مزایای روش تاگوچی</a:t>
            </a:r>
            <a:endParaRPr lang="en-US" sz="2400" dirty="0">
              <a:solidFill>
                <a:srgbClr val="C00000"/>
              </a:solidFill>
              <a:cs typeface="B Zar" pitchFamily="2" charset="-78"/>
            </a:endParaRPr>
          </a:p>
        </p:txBody>
      </p:sp>
      <p:sp>
        <p:nvSpPr>
          <p:cNvPr id="34" name="TextBox 33"/>
          <p:cNvSpPr txBox="1"/>
          <p:nvPr/>
        </p:nvSpPr>
        <p:spPr>
          <a:xfrm>
            <a:off x="107504" y="4582225"/>
            <a:ext cx="5904656" cy="1938992"/>
          </a:xfrm>
          <a:prstGeom prst="rect">
            <a:avLst/>
          </a:prstGeom>
          <a:noFill/>
        </p:spPr>
        <p:txBody>
          <a:bodyPr wrap="square" rtlCol="0">
            <a:spAutoFit/>
          </a:bodyPr>
          <a:lstStyle/>
          <a:p>
            <a:pPr marL="285750" indent="-285750" algn="r" rtl="1">
              <a:buFont typeface="Wingdings" pitchFamily="2" charset="2"/>
              <a:buChar char="ü"/>
            </a:pPr>
            <a:r>
              <a:rPr lang="fa-IR" sz="2400" dirty="0" smtClean="0">
                <a:solidFill>
                  <a:srgbClr val="00B050"/>
                </a:solidFill>
                <a:cs typeface="B Zar" pitchFamily="2" charset="-78"/>
              </a:rPr>
              <a:t>کاهش تعداد آزمایش ها و هزینه ها</a:t>
            </a:r>
          </a:p>
          <a:p>
            <a:pPr marL="285750" indent="-285750" algn="r" rtl="1">
              <a:buFont typeface="Wingdings" pitchFamily="2" charset="2"/>
              <a:buChar char="ü"/>
            </a:pPr>
            <a:r>
              <a:rPr lang="fa-IR" sz="2400" dirty="0" smtClean="0">
                <a:solidFill>
                  <a:srgbClr val="00B050"/>
                </a:solidFill>
                <a:cs typeface="B Zar" pitchFamily="2" charset="-78"/>
              </a:rPr>
              <a:t>تعیین سهم فاکتورها در هر آزمایش </a:t>
            </a:r>
          </a:p>
          <a:p>
            <a:pPr marL="285750" indent="-285750" algn="r" rtl="1">
              <a:buFont typeface="Wingdings" pitchFamily="2" charset="2"/>
              <a:buChar char="ü"/>
            </a:pPr>
            <a:r>
              <a:rPr lang="fa-IR" sz="2400" dirty="0" smtClean="0">
                <a:solidFill>
                  <a:srgbClr val="00B050"/>
                </a:solidFill>
                <a:cs typeface="B Zar" pitchFamily="2" charset="-78"/>
              </a:rPr>
              <a:t>امکان تخمین نتایج در شرایط بهینه</a:t>
            </a:r>
          </a:p>
          <a:p>
            <a:pPr marL="285750" indent="-285750" algn="r" rtl="1">
              <a:buFont typeface="Wingdings" pitchFamily="2" charset="2"/>
              <a:buChar char="ü"/>
            </a:pPr>
            <a:r>
              <a:rPr lang="fa-IR" sz="2400" dirty="0">
                <a:solidFill>
                  <a:srgbClr val="00B050"/>
                </a:solidFill>
                <a:cs typeface="B Zar" pitchFamily="2" charset="-78"/>
              </a:rPr>
              <a:t>امکان تخمین نتایج </a:t>
            </a:r>
            <a:r>
              <a:rPr lang="fa-IR" sz="2400" dirty="0" smtClean="0">
                <a:solidFill>
                  <a:srgbClr val="00B050"/>
                </a:solidFill>
                <a:cs typeface="B Zar" pitchFamily="2" charset="-78"/>
              </a:rPr>
              <a:t>در سطوح دلخواه</a:t>
            </a:r>
          </a:p>
          <a:p>
            <a:pPr marL="285750" indent="-285750" algn="r" rtl="1">
              <a:buFont typeface="Wingdings" pitchFamily="2" charset="2"/>
              <a:buChar char="ü"/>
            </a:pPr>
            <a:r>
              <a:rPr lang="fa-IR" sz="2400" dirty="0" smtClean="0">
                <a:solidFill>
                  <a:srgbClr val="00B050"/>
                </a:solidFill>
                <a:cs typeface="B Zar" pitchFamily="2" charset="-78"/>
              </a:rPr>
              <a:t>امکان بدست آوردن هم زمان شرایط بهینه برای چندین پاسخ</a:t>
            </a:r>
          </a:p>
        </p:txBody>
      </p:sp>
      <p:sp>
        <p:nvSpPr>
          <p:cNvPr id="35" name="Rounded Rectangle 34"/>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6" name="Rounded Rectangle 35"/>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7" name="Rounded Rectangle 36"/>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0" name="Rounded Rectangle 39"/>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7" name="Rounded Rectangle 46"/>
          <p:cNvSpPr/>
          <p:nvPr/>
        </p:nvSpPr>
        <p:spPr bwMode="auto">
          <a:xfrm>
            <a:off x="7616952" y="30632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cxnSp>
        <p:nvCxnSpPr>
          <p:cNvPr id="3" name="Straight Connector 2"/>
          <p:cNvCxnSpPr/>
          <p:nvPr/>
        </p:nvCxnSpPr>
        <p:spPr bwMode="auto">
          <a:xfrm>
            <a:off x="4716016" y="3284984"/>
            <a:ext cx="1296144" cy="0"/>
          </a:xfrm>
          <a:prstGeom prst="line">
            <a:avLst/>
          </a:prstGeom>
          <a:ln w="28575">
            <a:solidFill>
              <a:srgbClr val="FF0000"/>
            </a:solidFill>
            <a:headEnd type="none" w="med" len="med"/>
            <a:tailEnd type="none" w="med" len="med"/>
          </a:ln>
        </p:spPr>
        <p:style>
          <a:lnRef idx="2">
            <a:schemeClr val="accent4"/>
          </a:lnRef>
          <a:fillRef idx="0">
            <a:schemeClr val="accent4"/>
          </a:fillRef>
          <a:effectRef idx="1">
            <a:schemeClr val="accent4"/>
          </a:effectRef>
          <a:fontRef idx="minor">
            <a:schemeClr val="tx1"/>
          </a:fontRef>
        </p:style>
      </p:cxnSp>
      <p:sp>
        <p:nvSpPr>
          <p:cNvPr id="28" name="Rounded Rectangle 27"/>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48" name="Rounded Rectangle 47"/>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9" name="Rounded Rectangle 48"/>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1505316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anim calcmode="lin" valueType="num">
                                      <p:cBhvr>
                                        <p:cTn id="30" dur="500" fill="hold"/>
                                        <p:tgtEl>
                                          <p:spTgt spid="30"/>
                                        </p:tgtEl>
                                        <p:attrNameLst>
                                          <p:attrName>ppt_x</p:attrName>
                                        </p:attrNameLst>
                                      </p:cBhvr>
                                      <p:tavLst>
                                        <p:tav tm="0">
                                          <p:val>
                                            <p:strVal val="#ppt_x"/>
                                          </p:val>
                                        </p:tav>
                                        <p:tav tm="100000">
                                          <p:val>
                                            <p:strVal val="#ppt_x"/>
                                          </p:val>
                                        </p:tav>
                                      </p:tavLst>
                                    </p:anim>
                                    <p:anim calcmode="lin" valueType="num">
                                      <p:cBhvr>
                                        <p:cTn id="31" dur="5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1000"/>
                            </p:stCondLst>
                            <p:childTnLst>
                              <p:par>
                                <p:cTn id="50" presetID="42" presetClass="entr" presetSubtype="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30"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روش تاگوچي</a:t>
            </a:r>
            <a:endParaRPr lang="en-US" sz="2800" dirty="0">
              <a:cs typeface="B Zar" pitchFamily="2" charset="-78"/>
            </a:endParaRPr>
          </a:p>
        </p:txBody>
      </p:sp>
      <p:sp>
        <p:nvSpPr>
          <p:cNvPr id="2" name="TextBox 1"/>
          <p:cNvSpPr txBox="1"/>
          <p:nvPr/>
        </p:nvSpPr>
        <p:spPr>
          <a:xfrm>
            <a:off x="3419872" y="745540"/>
            <a:ext cx="4032447" cy="523220"/>
          </a:xfrm>
          <a:prstGeom prst="rect">
            <a:avLst/>
          </a:prstGeom>
          <a:noFill/>
        </p:spPr>
        <p:txBody>
          <a:bodyPr wrap="square" rtlCol="0">
            <a:spAutoFit/>
          </a:bodyPr>
          <a:lstStyle/>
          <a:p>
            <a:pPr marL="457200" indent="-457200" algn="r" rtl="1">
              <a:buFont typeface="Wingdings" pitchFamily="2" charset="2"/>
              <a:buChar char="q"/>
            </a:pPr>
            <a:r>
              <a:rPr lang="fa-IR" sz="2800" dirty="0" smtClean="0">
                <a:solidFill>
                  <a:srgbClr val="C00000"/>
                </a:solidFill>
                <a:cs typeface="B Zar" pitchFamily="2" charset="-78"/>
              </a:rPr>
              <a:t>تعاریف مهم</a:t>
            </a:r>
            <a:r>
              <a:rPr lang="en-US" sz="2800" dirty="0" smtClean="0">
                <a:solidFill>
                  <a:srgbClr val="C00000"/>
                </a:solidFill>
                <a:cs typeface="B Zar" pitchFamily="2" charset="-78"/>
              </a:rPr>
              <a:t> </a:t>
            </a:r>
            <a:r>
              <a:rPr lang="fa-IR" sz="2800" dirty="0" smtClean="0">
                <a:solidFill>
                  <a:srgbClr val="C00000"/>
                </a:solidFill>
                <a:cs typeface="B Zar" pitchFamily="2" charset="-78"/>
              </a:rPr>
              <a:t>در روش تاگوچی</a:t>
            </a:r>
            <a:endParaRPr lang="en-US" sz="2600" dirty="0">
              <a:solidFill>
                <a:srgbClr val="C00000"/>
              </a:solidFill>
              <a:cs typeface="B Zar" pitchFamily="2" charset="-78"/>
            </a:endParaRPr>
          </a:p>
        </p:txBody>
      </p:sp>
      <p:sp>
        <p:nvSpPr>
          <p:cNvPr id="3" name="TextBox 2"/>
          <p:cNvSpPr txBox="1"/>
          <p:nvPr/>
        </p:nvSpPr>
        <p:spPr>
          <a:xfrm>
            <a:off x="4957853" y="1659577"/>
            <a:ext cx="1872208" cy="492443"/>
          </a:xfrm>
          <a:prstGeom prst="rect">
            <a:avLst/>
          </a:prstGeom>
          <a:noFill/>
        </p:spPr>
        <p:txBody>
          <a:bodyPr wrap="square" rtlCol="0">
            <a:spAutoFit/>
          </a:bodyPr>
          <a:lstStyle/>
          <a:p>
            <a:pPr marL="457200" indent="-457200" algn="r" rtl="1">
              <a:buFont typeface="Wingdings" pitchFamily="2" charset="2"/>
              <a:buChar char="v"/>
            </a:pPr>
            <a:r>
              <a:rPr lang="fa-IR" sz="2600" dirty="0" smtClean="0">
                <a:solidFill>
                  <a:srgbClr val="0070C0"/>
                </a:solidFill>
                <a:cs typeface="B Zar" pitchFamily="2" charset="-78"/>
              </a:rPr>
              <a:t>پاسخ</a:t>
            </a:r>
            <a:endParaRPr lang="en-US" sz="2600" dirty="0">
              <a:solidFill>
                <a:srgbClr val="0070C0"/>
              </a:solidFill>
              <a:cs typeface="B Zar" pitchFamily="2" charset="-78"/>
            </a:endParaRPr>
          </a:p>
        </p:txBody>
      </p:sp>
      <p:sp>
        <p:nvSpPr>
          <p:cNvPr id="6" name="TextBox 5"/>
          <p:cNvSpPr txBox="1"/>
          <p:nvPr/>
        </p:nvSpPr>
        <p:spPr>
          <a:xfrm>
            <a:off x="2411760" y="2216477"/>
            <a:ext cx="4104456" cy="1292662"/>
          </a:xfrm>
          <a:prstGeom prst="rect">
            <a:avLst/>
          </a:prstGeom>
          <a:noFill/>
        </p:spPr>
        <p:txBody>
          <a:bodyPr wrap="square" rtlCol="0">
            <a:spAutoFit/>
          </a:bodyPr>
          <a:lstStyle/>
          <a:p>
            <a:pPr marL="285750" indent="-285750" algn="r" rtl="1">
              <a:buFont typeface="Arial" pitchFamily="34" charset="0"/>
              <a:buChar char="•"/>
            </a:pPr>
            <a:r>
              <a:rPr lang="fa-IR" sz="2600" dirty="0">
                <a:solidFill>
                  <a:srgbClr val="7030A0"/>
                </a:solidFill>
                <a:cs typeface="B Zar" pitchFamily="2" charset="-78"/>
              </a:rPr>
              <a:t>پاسخ از نوع نزديکتر- بهتر(</a:t>
            </a:r>
            <a:r>
              <a:rPr lang="en-US" sz="2200" dirty="0">
                <a:solidFill>
                  <a:srgbClr val="7030A0"/>
                </a:solidFill>
                <a:latin typeface="Times New Roman" pitchFamily="18" charset="0"/>
                <a:cs typeface="Times New Roman" pitchFamily="18" charset="0"/>
              </a:rPr>
              <a:t>N.B.</a:t>
            </a:r>
            <a:r>
              <a:rPr lang="fa-IR" sz="2600" dirty="0">
                <a:solidFill>
                  <a:srgbClr val="7030A0"/>
                </a:solidFill>
                <a:cs typeface="B Zar" pitchFamily="2" charset="-78"/>
              </a:rPr>
              <a:t>)</a:t>
            </a:r>
            <a:endParaRPr lang="en-US" sz="2600" dirty="0">
              <a:solidFill>
                <a:srgbClr val="7030A0"/>
              </a:solidFill>
              <a:cs typeface="B Zar" pitchFamily="2" charset="-78"/>
            </a:endParaRPr>
          </a:p>
          <a:p>
            <a:pPr marL="285750" indent="-285750" algn="r" rtl="1">
              <a:buFont typeface="Arial" pitchFamily="34" charset="0"/>
              <a:buChar char="•"/>
            </a:pPr>
            <a:r>
              <a:rPr lang="fa-IR" sz="2600" dirty="0">
                <a:solidFill>
                  <a:srgbClr val="7030A0"/>
                </a:solidFill>
                <a:cs typeface="B Zar" pitchFamily="2" charset="-78"/>
              </a:rPr>
              <a:t>پاسخ از نوع كوچكتر- بهتر(</a:t>
            </a:r>
            <a:r>
              <a:rPr lang="en-US" sz="2200" dirty="0">
                <a:solidFill>
                  <a:srgbClr val="7030A0"/>
                </a:solidFill>
                <a:latin typeface="Times New Roman" pitchFamily="18" charset="0"/>
                <a:cs typeface="Times New Roman" pitchFamily="18" charset="0"/>
              </a:rPr>
              <a:t>S.B.</a:t>
            </a:r>
            <a:r>
              <a:rPr lang="fa-IR" sz="2600" dirty="0" smtClean="0">
                <a:solidFill>
                  <a:srgbClr val="7030A0"/>
                </a:solidFill>
                <a:cs typeface="B Zar" pitchFamily="2" charset="-78"/>
              </a:rPr>
              <a:t>)</a:t>
            </a:r>
          </a:p>
          <a:p>
            <a:pPr marL="285750" indent="-285750" algn="r" rtl="1">
              <a:buFont typeface="Arial" pitchFamily="34" charset="0"/>
              <a:buChar char="•"/>
            </a:pPr>
            <a:r>
              <a:rPr lang="fa-IR" sz="2600" dirty="0" smtClean="0">
                <a:solidFill>
                  <a:srgbClr val="7030A0"/>
                </a:solidFill>
                <a:cs typeface="B Zar" pitchFamily="2" charset="-78"/>
              </a:rPr>
              <a:t>پاسخ </a:t>
            </a:r>
            <a:r>
              <a:rPr lang="fa-IR" sz="2600" dirty="0">
                <a:solidFill>
                  <a:srgbClr val="7030A0"/>
                </a:solidFill>
                <a:cs typeface="B Zar" pitchFamily="2" charset="-78"/>
              </a:rPr>
              <a:t>از نوع بزرگتر- </a:t>
            </a:r>
            <a:r>
              <a:rPr lang="fa-IR" sz="2600" dirty="0" smtClean="0">
                <a:solidFill>
                  <a:srgbClr val="7030A0"/>
                </a:solidFill>
                <a:cs typeface="B Zar" pitchFamily="2" charset="-78"/>
              </a:rPr>
              <a:t>بهتر(</a:t>
            </a:r>
            <a:r>
              <a:rPr lang="en-US" sz="2200" dirty="0" smtClean="0">
                <a:solidFill>
                  <a:srgbClr val="7030A0"/>
                </a:solidFill>
                <a:latin typeface="Times New Roman" pitchFamily="18" charset="0"/>
                <a:cs typeface="Times New Roman" pitchFamily="18" charset="0"/>
              </a:rPr>
              <a:t>B.B.</a:t>
            </a:r>
            <a:r>
              <a:rPr lang="fa-IR" sz="2600" dirty="0" smtClean="0">
                <a:solidFill>
                  <a:srgbClr val="7030A0"/>
                </a:solidFill>
                <a:cs typeface="B Zar" pitchFamily="2" charset="-78"/>
              </a:rPr>
              <a:t>)</a:t>
            </a:r>
          </a:p>
        </p:txBody>
      </p:sp>
      <p:sp>
        <p:nvSpPr>
          <p:cNvPr id="8" name="TextBox 7"/>
          <p:cNvSpPr txBox="1"/>
          <p:nvPr/>
        </p:nvSpPr>
        <p:spPr>
          <a:xfrm>
            <a:off x="5245885" y="3944669"/>
            <a:ext cx="1584176" cy="492443"/>
          </a:xfrm>
          <a:prstGeom prst="rect">
            <a:avLst/>
          </a:prstGeom>
          <a:noFill/>
        </p:spPr>
        <p:txBody>
          <a:bodyPr wrap="square" rtlCol="0">
            <a:spAutoFit/>
          </a:bodyPr>
          <a:lstStyle/>
          <a:p>
            <a:pPr marL="457200" indent="-457200" algn="r" rtl="1">
              <a:buFont typeface="Wingdings" pitchFamily="2" charset="2"/>
              <a:buChar char="v"/>
            </a:pPr>
            <a:r>
              <a:rPr lang="fa-IR" sz="2600" dirty="0" smtClean="0">
                <a:solidFill>
                  <a:srgbClr val="0070C0"/>
                </a:solidFill>
                <a:cs typeface="B Zar" pitchFamily="2" charset="-78"/>
              </a:rPr>
              <a:t>فاکتور</a:t>
            </a:r>
            <a:endParaRPr lang="en-US" sz="2600" dirty="0">
              <a:solidFill>
                <a:srgbClr val="0070C0"/>
              </a:solidFill>
              <a:cs typeface="B Zar" pitchFamily="2" charset="-78"/>
            </a:endParaRPr>
          </a:p>
        </p:txBody>
      </p:sp>
      <p:sp>
        <p:nvSpPr>
          <p:cNvPr id="9" name="TextBox 8"/>
          <p:cNvSpPr txBox="1"/>
          <p:nvPr/>
        </p:nvSpPr>
        <p:spPr>
          <a:xfrm>
            <a:off x="5508105" y="4664749"/>
            <a:ext cx="1318922" cy="492443"/>
          </a:xfrm>
          <a:prstGeom prst="rect">
            <a:avLst/>
          </a:prstGeom>
          <a:noFill/>
        </p:spPr>
        <p:txBody>
          <a:bodyPr wrap="square" rtlCol="0">
            <a:spAutoFit/>
          </a:bodyPr>
          <a:lstStyle/>
          <a:p>
            <a:pPr marL="457200" indent="-457200" algn="r" rtl="1">
              <a:buFont typeface="Wingdings" pitchFamily="2" charset="2"/>
              <a:buChar char="v"/>
            </a:pPr>
            <a:r>
              <a:rPr lang="fa-IR" sz="2600" dirty="0" smtClean="0">
                <a:solidFill>
                  <a:srgbClr val="0070C0"/>
                </a:solidFill>
                <a:cs typeface="B Zar" pitchFamily="2" charset="-78"/>
              </a:rPr>
              <a:t>سطح</a:t>
            </a:r>
            <a:endParaRPr lang="en-US" sz="2600" dirty="0">
              <a:solidFill>
                <a:srgbClr val="0070C0"/>
              </a:solidFill>
              <a:cs typeface="B Zar" pitchFamily="2" charset="-78"/>
            </a:endParaRPr>
          </a:p>
        </p:txBody>
      </p:sp>
      <p:pic>
        <p:nvPicPr>
          <p:cNvPr id="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5" name="Rounded Rectangle 24"/>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7" name="Rounded Rectangle 26"/>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8" name="Rounded Rectangle 27"/>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29" name="Rounded Rectangle 28"/>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0" name="Rounded Rectangle 29"/>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7" name="Rounded Rectangle 36"/>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1230922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 calcmode="lin" valueType="num">
                                      <p:cBhvr additive="base">
                                        <p:cTn id="3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p:bldP spid="3" grpId="0"/>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روش تاگوچي</a:t>
            </a:r>
            <a:endParaRPr lang="en-US" sz="2800" dirty="0">
              <a:cs typeface="B Zar" pitchFamily="2" charset="-78"/>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263080"/>
            <a:ext cx="2656071" cy="22642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2699792" y="632301"/>
            <a:ext cx="4680520" cy="492443"/>
          </a:xfrm>
          <a:prstGeom prst="rect">
            <a:avLst/>
          </a:prstGeom>
          <a:noFill/>
        </p:spPr>
        <p:txBody>
          <a:bodyPr wrap="square" rtlCol="0">
            <a:spAutoFit/>
          </a:bodyPr>
          <a:lstStyle/>
          <a:p>
            <a:pPr marL="457200" indent="-457200" algn="r" rtl="1">
              <a:buFont typeface="Wingdings" pitchFamily="2" charset="2"/>
              <a:buChar char="q"/>
            </a:pPr>
            <a:r>
              <a:rPr lang="ar-SA" sz="2600" i="1" dirty="0">
                <a:solidFill>
                  <a:srgbClr val="002060"/>
                </a:solidFill>
                <a:cs typeface="B Zar" pitchFamily="2" charset="-78"/>
              </a:rPr>
              <a:t>نمودار تابع افت در روش </a:t>
            </a:r>
            <a:r>
              <a:rPr lang="ar-SA" sz="2600" i="1" dirty="0" smtClean="0">
                <a:solidFill>
                  <a:srgbClr val="002060"/>
                </a:solidFill>
                <a:cs typeface="B Zar" pitchFamily="2" charset="-78"/>
              </a:rPr>
              <a:t>تاگوچي</a:t>
            </a:r>
            <a:r>
              <a:rPr lang="fa-IR" sz="2600" i="1" dirty="0" smtClean="0">
                <a:solidFill>
                  <a:srgbClr val="002060"/>
                </a:solidFill>
                <a:cs typeface="B Zar" pitchFamily="2" charset="-78"/>
              </a:rPr>
              <a:t> </a:t>
            </a:r>
            <a:endParaRPr lang="en-US" sz="2600" dirty="0">
              <a:solidFill>
                <a:srgbClr val="002060"/>
              </a:solidFill>
              <a:cs typeface="B Zar" pitchFamily="2" charset="-78"/>
            </a:endParaRPr>
          </a:p>
        </p:txBody>
      </p:sp>
      <p:sp>
        <p:nvSpPr>
          <p:cNvPr id="8" name="TextBox 7"/>
          <p:cNvSpPr txBox="1"/>
          <p:nvPr/>
        </p:nvSpPr>
        <p:spPr>
          <a:xfrm>
            <a:off x="3491880" y="4016677"/>
            <a:ext cx="4104456" cy="492443"/>
          </a:xfrm>
          <a:prstGeom prst="rect">
            <a:avLst/>
          </a:prstGeom>
          <a:noFill/>
        </p:spPr>
        <p:txBody>
          <a:bodyPr wrap="square" rtlCol="0">
            <a:spAutoFit/>
          </a:bodyPr>
          <a:lstStyle/>
          <a:p>
            <a:pPr marL="457200" indent="-457200" algn="r" rtl="1">
              <a:buFont typeface="Wingdings" pitchFamily="2" charset="2"/>
              <a:buChar char="q"/>
            </a:pPr>
            <a:r>
              <a:rPr lang="fa-IR" sz="2600" dirty="0">
                <a:solidFill>
                  <a:srgbClr val="002060"/>
                </a:solidFill>
                <a:cs typeface="B Zar" pitchFamily="2" charset="-78"/>
              </a:rPr>
              <a:t>انواع مختلف تابع افت کيفيت </a:t>
            </a:r>
            <a:endParaRPr lang="en-US" sz="2600" dirty="0">
              <a:solidFill>
                <a:srgbClr val="002060"/>
              </a:solidFill>
              <a:cs typeface="B Zar" pitchFamily="2" charset="-78"/>
            </a:endParaRPr>
          </a:p>
        </p:txBody>
      </p:sp>
      <mc:AlternateContent xmlns:mc="http://schemas.openxmlformats.org/markup-compatibility/2006" xmlns:a14="http://schemas.microsoft.com/office/drawing/2010/main">
        <mc:Choice Requires="a14">
          <p:sp>
            <p:nvSpPr>
              <p:cNvPr id="9" name="TextBox 8"/>
              <p:cNvSpPr txBox="1"/>
              <p:nvPr/>
            </p:nvSpPr>
            <p:spPr>
              <a:xfrm>
                <a:off x="35496" y="5671068"/>
                <a:ext cx="7315200" cy="638252"/>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70C0"/>
                    </a:solidFill>
                    <a:cs typeface="B Zar" pitchFamily="2" charset="-78"/>
                  </a:rPr>
                  <a:t>مشخصه نوع </a:t>
                </a:r>
                <a:r>
                  <a:rPr lang="fa-IR" sz="2400" dirty="0">
                    <a:solidFill>
                      <a:srgbClr val="0070C0"/>
                    </a:solidFill>
                    <a:cs typeface="B Zar" pitchFamily="2" charset="-78"/>
                  </a:rPr>
                  <a:t>بزرگتر- </a:t>
                </a:r>
                <a:r>
                  <a:rPr lang="fa-IR" sz="2400" dirty="0" smtClean="0">
                    <a:solidFill>
                      <a:srgbClr val="0070C0"/>
                    </a:solidFill>
                    <a:cs typeface="B Zar" pitchFamily="2" charset="-78"/>
                  </a:rPr>
                  <a:t>بهتر (</a:t>
                </a:r>
                <a:r>
                  <a:rPr lang="en-US" sz="2000" dirty="0" smtClean="0">
                    <a:solidFill>
                      <a:srgbClr val="0070C0"/>
                    </a:solidFill>
                    <a:latin typeface="Times New Roman" pitchFamily="18" charset="0"/>
                    <a:cs typeface="Times New Roman" pitchFamily="18" charset="0"/>
                  </a:rPr>
                  <a:t>B.B.</a:t>
                </a:r>
                <a:r>
                  <a:rPr lang="fa-IR" sz="2400" dirty="0" smtClean="0">
                    <a:solidFill>
                      <a:srgbClr val="0070C0"/>
                    </a:solidFill>
                    <a:cs typeface="B Zar" pitchFamily="2" charset="-78"/>
                  </a:rPr>
                  <a:t>)   </a:t>
                </a:r>
                <a:r>
                  <a:rPr lang="en-US" sz="2400" dirty="0" smtClean="0">
                    <a:solidFill>
                      <a:srgbClr val="0070C0"/>
                    </a:solidFill>
                    <a:cs typeface="B Zar" pitchFamily="2" charset="-78"/>
                  </a:rPr>
                  <a:t> </a:t>
                </a:r>
                <a:r>
                  <a:rPr lang="fa-IR" sz="2400" dirty="0" smtClean="0">
                    <a:solidFill>
                      <a:srgbClr val="0070C0"/>
                    </a:solidFill>
                    <a:cs typeface="B Zar" pitchFamily="2" charset="-78"/>
                  </a:rPr>
                  <a:t>                    </a:t>
                </a:r>
                <a:r>
                  <a:rPr lang="en-US" sz="2400" dirty="0" smtClean="0">
                    <a:solidFill>
                      <a:srgbClr val="0070C0"/>
                    </a:solidFill>
                    <a:latin typeface="Times New Roman" pitchFamily="18" charset="0"/>
                    <a:cs typeface="Times New Roman" pitchFamily="18" charset="0"/>
                  </a:rPr>
                  <a:t> </a:t>
                </a:r>
                <a:r>
                  <a:rPr lang="en-US" dirty="0">
                    <a:solidFill>
                      <a:srgbClr val="0070C0"/>
                    </a:solidFill>
                    <a:latin typeface="Times New Roman" pitchFamily="18" charset="0"/>
                    <a:cs typeface="Times New Roman" pitchFamily="18" charset="0"/>
                  </a:rPr>
                  <a:t>MSD</a:t>
                </a:r>
                <a:r>
                  <a:rPr lang="en-US" dirty="0">
                    <a:solidFill>
                      <a:srgbClr val="0070C0"/>
                    </a:solidFill>
                  </a:rPr>
                  <a:t> = </a:t>
                </a:r>
                <a14:m>
                  <m:oMath xmlns:m="http://schemas.openxmlformats.org/officeDocument/2006/math">
                    <m:f>
                      <m:fPr>
                        <m:ctrlPr>
                          <a:rPr lang="en-US" i="1">
                            <a:solidFill>
                              <a:srgbClr val="0070C0"/>
                            </a:solidFill>
                            <a:latin typeface="Cambria Math"/>
                          </a:rPr>
                        </m:ctrlPr>
                      </m:fPr>
                      <m:num>
                        <m:r>
                          <a:rPr lang="en-US" i="1">
                            <a:solidFill>
                              <a:srgbClr val="0070C0"/>
                            </a:solidFill>
                            <a:latin typeface="Cambria Math"/>
                          </a:rPr>
                          <m:t>(</m:t>
                        </m:r>
                        <m:f>
                          <m:fPr>
                            <m:ctrlPr>
                              <a:rPr lang="en-US" i="1">
                                <a:solidFill>
                                  <a:srgbClr val="0070C0"/>
                                </a:solidFill>
                                <a:latin typeface="Cambria Math"/>
                              </a:rPr>
                            </m:ctrlPr>
                          </m:fPr>
                          <m:num>
                            <m:r>
                              <a:rPr lang="en-US" i="1">
                                <a:solidFill>
                                  <a:srgbClr val="0070C0"/>
                                </a:solidFill>
                                <a:latin typeface="Cambria Math"/>
                              </a:rPr>
                              <m:t>1</m:t>
                            </m:r>
                          </m:num>
                          <m:den>
                            <m:sSup>
                              <m:sSupPr>
                                <m:ctrlPr>
                                  <a:rPr lang="en-US" i="1">
                                    <a:solidFill>
                                      <a:srgbClr val="0070C0"/>
                                    </a:solidFill>
                                    <a:latin typeface="Cambria Math"/>
                                  </a:rPr>
                                </m:ctrlPr>
                              </m:sSupPr>
                              <m:e>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1</m:t>
                                    </m:r>
                                  </m:sub>
                                </m:sSub>
                              </m:e>
                              <m:sup>
                                <m:r>
                                  <a:rPr lang="en-US" i="1">
                                    <a:solidFill>
                                      <a:srgbClr val="0070C0"/>
                                    </a:solidFill>
                                    <a:latin typeface="Cambria Math"/>
                                  </a:rPr>
                                  <m:t>2</m:t>
                                </m:r>
                              </m:sup>
                            </m:sSup>
                          </m:den>
                        </m:f>
                        <m:r>
                          <a:rPr lang="en-US" i="1">
                            <a:solidFill>
                              <a:srgbClr val="0070C0"/>
                            </a:solidFill>
                            <a:latin typeface="Cambria Math"/>
                          </a:rPr>
                          <m:t>+</m:t>
                        </m:r>
                        <m:f>
                          <m:fPr>
                            <m:ctrlPr>
                              <a:rPr lang="en-US" i="1">
                                <a:solidFill>
                                  <a:srgbClr val="0070C0"/>
                                </a:solidFill>
                                <a:latin typeface="Cambria Math"/>
                              </a:rPr>
                            </m:ctrlPr>
                          </m:fPr>
                          <m:num>
                            <m:r>
                              <a:rPr lang="en-US" i="1">
                                <a:solidFill>
                                  <a:srgbClr val="0070C0"/>
                                </a:solidFill>
                                <a:latin typeface="Cambria Math"/>
                              </a:rPr>
                              <m:t>1</m:t>
                            </m:r>
                          </m:num>
                          <m:den>
                            <m:sSup>
                              <m:sSupPr>
                                <m:ctrlPr>
                                  <a:rPr lang="en-US" i="1">
                                    <a:solidFill>
                                      <a:srgbClr val="0070C0"/>
                                    </a:solidFill>
                                    <a:latin typeface="Cambria Math"/>
                                  </a:rPr>
                                </m:ctrlPr>
                              </m:sSupPr>
                              <m:e>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2</m:t>
                                    </m:r>
                                  </m:sub>
                                </m:sSub>
                              </m:e>
                              <m:sup>
                                <m:r>
                                  <a:rPr lang="en-US" i="1">
                                    <a:solidFill>
                                      <a:srgbClr val="0070C0"/>
                                    </a:solidFill>
                                    <a:latin typeface="Cambria Math"/>
                                  </a:rPr>
                                  <m:t>2</m:t>
                                </m:r>
                              </m:sup>
                            </m:sSup>
                          </m:den>
                        </m:f>
                        <m:r>
                          <a:rPr lang="en-US" i="1">
                            <a:solidFill>
                              <a:srgbClr val="0070C0"/>
                            </a:solidFill>
                            <a:latin typeface="Cambria Math"/>
                          </a:rPr>
                          <m:t>+…+</m:t>
                        </m:r>
                        <m:f>
                          <m:fPr>
                            <m:ctrlPr>
                              <a:rPr lang="en-US" i="1">
                                <a:solidFill>
                                  <a:srgbClr val="0070C0"/>
                                </a:solidFill>
                                <a:latin typeface="Cambria Math"/>
                              </a:rPr>
                            </m:ctrlPr>
                          </m:fPr>
                          <m:num>
                            <m:r>
                              <a:rPr lang="en-US" i="1">
                                <a:solidFill>
                                  <a:srgbClr val="0070C0"/>
                                </a:solidFill>
                                <a:latin typeface="Cambria Math"/>
                              </a:rPr>
                              <m:t>1</m:t>
                            </m:r>
                          </m:num>
                          <m:den>
                            <m:sSup>
                              <m:sSupPr>
                                <m:ctrlPr>
                                  <a:rPr lang="en-US" i="1">
                                    <a:solidFill>
                                      <a:srgbClr val="0070C0"/>
                                    </a:solidFill>
                                    <a:latin typeface="Cambria Math"/>
                                  </a:rPr>
                                </m:ctrlPr>
                              </m:sSupPr>
                              <m:e>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𝑟</m:t>
                                    </m:r>
                                  </m:sub>
                                </m:sSub>
                              </m:e>
                              <m:sup>
                                <m:r>
                                  <a:rPr lang="en-US" i="1">
                                    <a:solidFill>
                                      <a:srgbClr val="0070C0"/>
                                    </a:solidFill>
                                    <a:latin typeface="Cambria Math"/>
                                  </a:rPr>
                                  <m:t>2</m:t>
                                </m:r>
                              </m:sup>
                            </m:sSup>
                          </m:den>
                        </m:f>
                        <m:r>
                          <a:rPr lang="en-US" i="1">
                            <a:solidFill>
                              <a:srgbClr val="0070C0"/>
                            </a:solidFill>
                            <a:latin typeface="Cambria Math"/>
                          </a:rPr>
                          <m:t>)</m:t>
                        </m:r>
                      </m:num>
                      <m:den>
                        <m:r>
                          <a:rPr lang="en-US" i="1">
                            <a:solidFill>
                              <a:srgbClr val="0070C0"/>
                            </a:solidFill>
                            <a:latin typeface="Cambria Math"/>
                          </a:rPr>
                          <m:t>𝑟</m:t>
                        </m:r>
                      </m:den>
                    </m:f>
                  </m:oMath>
                </a14:m>
                <a:endParaRPr lang="en-US" dirty="0">
                  <a:solidFill>
                    <a:srgbClr val="0070C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5496" y="5671068"/>
                <a:ext cx="7315200" cy="638252"/>
              </a:xfrm>
              <a:prstGeom prst="rect">
                <a:avLst/>
              </a:prstGeom>
              <a:blipFill rotWithShape="1">
                <a:blip r:embed="rId3"/>
                <a:stretch>
                  <a:fillRect r="-1167" b="-2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5496" y="5239020"/>
                <a:ext cx="7315200" cy="542393"/>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70C0"/>
                    </a:solidFill>
                    <a:cs typeface="B Zar" pitchFamily="2" charset="-78"/>
                  </a:rPr>
                  <a:t>مشخصه </a:t>
                </a:r>
                <a:r>
                  <a:rPr lang="fa-IR" sz="2400" dirty="0">
                    <a:solidFill>
                      <a:srgbClr val="0070C0"/>
                    </a:solidFill>
                    <a:cs typeface="B Zar" pitchFamily="2" charset="-78"/>
                  </a:rPr>
                  <a:t>نوع كوچكتر- </a:t>
                </a:r>
                <a:r>
                  <a:rPr lang="fa-IR" sz="2400" dirty="0" smtClean="0">
                    <a:solidFill>
                      <a:srgbClr val="0070C0"/>
                    </a:solidFill>
                    <a:cs typeface="B Zar" pitchFamily="2" charset="-78"/>
                  </a:rPr>
                  <a:t>بهتر(</a:t>
                </a:r>
                <a:r>
                  <a:rPr lang="en-US" sz="2000" dirty="0" smtClean="0">
                    <a:solidFill>
                      <a:srgbClr val="0070C0"/>
                    </a:solidFill>
                    <a:latin typeface="Times New Roman" pitchFamily="18" charset="0"/>
                    <a:cs typeface="Times New Roman" pitchFamily="18" charset="0"/>
                  </a:rPr>
                  <a:t>S.B.</a:t>
                </a:r>
                <a:r>
                  <a:rPr lang="fa-IR" sz="2400" dirty="0" smtClean="0">
                    <a:solidFill>
                      <a:srgbClr val="0070C0"/>
                    </a:solidFill>
                    <a:cs typeface="B Zar" pitchFamily="2" charset="-78"/>
                  </a:rPr>
                  <a:t>)                       </a:t>
                </a:r>
                <a:r>
                  <a:rPr lang="en-US" dirty="0" smtClean="0">
                    <a:solidFill>
                      <a:srgbClr val="0070C0"/>
                    </a:solidFill>
                    <a:latin typeface="Times New Roman" pitchFamily="18" charset="0"/>
                    <a:cs typeface="Times New Roman" pitchFamily="18" charset="0"/>
                  </a:rPr>
                  <a:t> </a:t>
                </a:r>
                <a:r>
                  <a:rPr lang="en-US" dirty="0">
                    <a:solidFill>
                      <a:srgbClr val="0070C0"/>
                    </a:solidFill>
                    <a:latin typeface="Times New Roman" pitchFamily="18" charset="0"/>
                    <a:cs typeface="Times New Roman" pitchFamily="18" charset="0"/>
                  </a:rPr>
                  <a:t>MSD</a:t>
                </a:r>
                <a:r>
                  <a:rPr lang="en-US" dirty="0">
                    <a:solidFill>
                      <a:srgbClr val="0070C0"/>
                    </a:solidFill>
                  </a:rPr>
                  <a:t> = </a:t>
                </a:r>
                <a14:m>
                  <m:oMath xmlns:m="http://schemas.openxmlformats.org/officeDocument/2006/math">
                    <m:f>
                      <m:fPr>
                        <m:ctrlPr>
                          <a:rPr lang="en-US" i="1">
                            <a:solidFill>
                              <a:srgbClr val="0070C0"/>
                            </a:solidFill>
                            <a:latin typeface="Cambria Math"/>
                          </a:rPr>
                        </m:ctrlPr>
                      </m:fPr>
                      <m:num>
                        <m:sSup>
                          <m:sSupPr>
                            <m:ctrlPr>
                              <a:rPr lang="en-US" i="1">
                                <a:solidFill>
                                  <a:srgbClr val="0070C0"/>
                                </a:solidFill>
                                <a:latin typeface="Cambria Math"/>
                              </a:rPr>
                            </m:ctrlPr>
                          </m:sSupPr>
                          <m:e>
                            <m:r>
                              <a:rPr lang="en-US" i="1">
                                <a:solidFill>
                                  <a:srgbClr val="0070C0"/>
                                </a:solidFill>
                                <a:latin typeface="Cambria Math"/>
                              </a:rPr>
                              <m:t>(</m:t>
                            </m:r>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1</m:t>
                                </m:r>
                              </m:sub>
                            </m:sSub>
                          </m:e>
                          <m:sup>
                            <m:r>
                              <a:rPr lang="en-US" i="1">
                                <a:solidFill>
                                  <a:srgbClr val="0070C0"/>
                                </a:solidFill>
                                <a:latin typeface="Cambria Math"/>
                              </a:rPr>
                              <m:t>2</m:t>
                            </m:r>
                          </m:sup>
                        </m:sSup>
                        <m:r>
                          <a:rPr lang="en-US" i="1">
                            <a:solidFill>
                              <a:srgbClr val="0070C0"/>
                            </a:solidFill>
                            <a:latin typeface="Cambria Math"/>
                          </a:rPr>
                          <m:t>+</m:t>
                        </m:r>
                        <m:sSup>
                          <m:sSupPr>
                            <m:ctrlPr>
                              <a:rPr lang="en-US" i="1">
                                <a:solidFill>
                                  <a:srgbClr val="0070C0"/>
                                </a:solidFill>
                                <a:latin typeface="Cambria Math"/>
                              </a:rPr>
                            </m:ctrlPr>
                          </m:sSupPr>
                          <m:e>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2</m:t>
                                </m:r>
                              </m:sub>
                            </m:sSub>
                          </m:e>
                          <m:sup>
                            <m:r>
                              <a:rPr lang="en-US" i="1">
                                <a:solidFill>
                                  <a:srgbClr val="0070C0"/>
                                </a:solidFill>
                                <a:latin typeface="Cambria Math"/>
                              </a:rPr>
                              <m:t>2</m:t>
                            </m:r>
                          </m:sup>
                        </m:sSup>
                        <m:r>
                          <a:rPr lang="en-US" i="1">
                            <a:solidFill>
                              <a:srgbClr val="0070C0"/>
                            </a:solidFill>
                            <a:latin typeface="Cambria Math"/>
                          </a:rPr>
                          <m:t>+…+</m:t>
                        </m:r>
                        <m:sSup>
                          <m:sSupPr>
                            <m:ctrlPr>
                              <a:rPr lang="en-US" i="1">
                                <a:solidFill>
                                  <a:srgbClr val="0070C0"/>
                                </a:solidFill>
                                <a:latin typeface="Cambria Math"/>
                              </a:rPr>
                            </m:ctrlPr>
                          </m:sSupPr>
                          <m:e>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𝑟</m:t>
                                </m:r>
                              </m:sub>
                            </m:sSub>
                          </m:e>
                          <m:sup>
                            <m:r>
                              <a:rPr lang="en-US" i="1">
                                <a:solidFill>
                                  <a:srgbClr val="0070C0"/>
                                </a:solidFill>
                                <a:latin typeface="Cambria Math"/>
                              </a:rPr>
                              <m:t>𝑟</m:t>
                            </m:r>
                          </m:sup>
                        </m:sSup>
                        <m:r>
                          <a:rPr lang="en-US" i="1">
                            <a:solidFill>
                              <a:srgbClr val="0070C0"/>
                            </a:solidFill>
                            <a:latin typeface="Cambria Math"/>
                          </a:rPr>
                          <m:t>)</m:t>
                        </m:r>
                      </m:num>
                      <m:den>
                        <m:r>
                          <a:rPr lang="en-US" i="1">
                            <a:solidFill>
                              <a:srgbClr val="0070C0"/>
                            </a:solidFill>
                            <a:latin typeface="Cambria Math"/>
                          </a:rPr>
                          <m:t>𝑟</m:t>
                        </m:r>
                      </m:den>
                    </m:f>
                  </m:oMath>
                </a14:m>
                <a:endParaRPr lang="fa-IR" dirty="0">
                  <a:solidFill>
                    <a:srgbClr val="0070C0"/>
                  </a:solidFill>
                  <a:cs typeface="B Zar" pitchFamily="2" charset="-78"/>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5496" y="5239020"/>
                <a:ext cx="7315200" cy="542393"/>
              </a:xfrm>
              <a:prstGeom prst="rect">
                <a:avLst/>
              </a:prstGeom>
              <a:blipFill rotWithShape="1">
                <a:blip r:embed="rId4"/>
                <a:stretch>
                  <a:fillRect t="-2247" r="-1167" b="-269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5496" y="4716313"/>
                <a:ext cx="7315200" cy="522707"/>
              </a:xfrm>
              <a:prstGeom prst="rect">
                <a:avLst/>
              </a:prstGeom>
              <a:noFill/>
            </p:spPr>
            <p:txBody>
              <a:bodyPr wrap="square" rtlCol="0">
                <a:spAutoFit/>
              </a:bodyPr>
              <a:lstStyle/>
              <a:p>
                <a:pPr marL="342900" indent="-342900" algn="r" rtl="1">
                  <a:buFont typeface="Arial" pitchFamily="34" charset="0"/>
                  <a:buChar char="•"/>
                </a:pPr>
                <a:r>
                  <a:rPr lang="fa-IR" sz="2400" dirty="0" smtClean="0">
                    <a:solidFill>
                      <a:srgbClr val="0070C0"/>
                    </a:solidFill>
                    <a:cs typeface="B Zar" pitchFamily="2" charset="-78"/>
                  </a:rPr>
                  <a:t>مشخصه </a:t>
                </a:r>
                <a:r>
                  <a:rPr lang="fa-IR" sz="2400" dirty="0">
                    <a:solidFill>
                      <a:srgbClr val="0070C0"/>
                    </a:solidFill>
                    <a:cs typeface="B Zar" pitchFamily="2" charset="-78"/>
                  </a:rPr>
                  <a:t>نوع نزديکتر- </a:t>
                </a:r>
                <a:r>
                  <a:rPr lang="fa-IR" sz="2400" dirty="0" smtClean="0">
                    <a:solidFill>
                      <a:srgbClr val="0070C0"/>
                    </a:solidFill>
                    <a:cs typeface="B Zar" pitchFamily="2" charset="-78"/>
                  </a:rPr>
                  <a:t>بهتر(</a:t>
                </a:r>
                <a:r>
                  <a:rPr lang="en-US" sz="2000" dirty="0" smtClean="0">
                    <a:solidFill>
                      <a:srgbClr val="0070C0"/>
                    </a:solidFill>
                    <a:latin typeface="Times New Roman" pitchFamily="18" charset="0"/>
                    <a:cs typeface="Times New Roman" pitchFamily="18" charset="0"/>
                  </a:rPr>
                  <a:t>N.B.</a:t>
                </a:r>
                <a:r>
                  <a:rPr lang="fa-IR" sz="2400" dirty="0" smtClean="0">
                    <a:solidFill>
                      <a:srgbClr val="0070C0"/>
                    </a:solidFill>
                    <a:cs typeface="B Zar" pitchFamily="2" charset="-78"/>
                  </a:rPr>
                  <a:t>)                    </a:t>
                </a:r>
                <a:r>
                  <a:rPr lang="en-US" dirty="0" smtClean="0">
                    <a:solidFill>
                      <a:srgbClr val="0070C0"/>
                    </a:solidFill>
                    <a:latin typeface="Times New Roman" pitchFamily="18" charset="0"/>
                    <a:cs typeface="Times New Roman" pitchFamily="18" charset="0"/>
                  </a:rPr>
                  <a:t> </a:t>
                </a:r>
                <a:r>
                  <a:rPr lang="en-US" dirty="0">
                    <a:solidFill>
                      <a:srgbClr val="0070C0"/>
                    </a:solidFill>
                    <a:latin typeface="Times New Roman" pitchFamily="18" charset="0"/>
                    <a:cs typeface="Times New Roman" pitchFamily="18" charset="0"/>
                  </a:rPr>
                  <a:t>MSD</a:t>
                </a:r>
                <a:r>
                  <a:rPr lang="en-US" dirty="0">
                    <a:solidFill>
                      <a:srgbClr val="0070C0"/>
                    </a:solidFill>
                  </a:rPr>
                  <a:t> =</a:t>
                </a:r>
                <a14:m>
                  <m:oMath xmlns:m="http://schemas.openxmlformats.org/officeDocument/2006/math">
                    <m:r>
                      <a:rPr lang="en-US" i="1">
                        <a:solidFill>
                          <a:srgbClr val="0070C0"/>
                        </a:solidFill>
                        <a:latin typeface="Cambria Math"/>
                      </a:rPr>
                      <m:t> </m:t>
                    </m:r>
                    <m:f>
                      <m:fPr>
                        <m:ctrlPr>
                          <a:rPr lang="en-US" i="1">
                            <a:solidFill>
                              <a:srgbClr val="0070C0"/>
                            </a:solidFill>
                            <a:latin typeface="Cambria Math"/>
                          </a:rPr>
                        </m:ctrlPr>
                      </m:fPr>
                      <m:num>
                        <m:sSup>
                          <m:sSupPr>
                            <m:ctrlPr>
                              <a:rPr lang="en-US" i="1">
                                <a:solidFill>
                                  <a:srgbClr val="0070C0"/>
                                </a:solidFill>
                                <a:latin typeface="Cambria Math"/>
                              </a:rPr>
                            </m:ctrlPr>
                          </m:sSupPr>
                          <m:e>
                            <m:r>
                              <a:rPr lang="en-US" i="1">
                                <a:solidFill>
                                  <a:srgbClr val="0070C0"/>
                                </a:solidFill>
                                <a:latin typeface="Cambria Math"/>
                              </a:rPr>
                              <m:t>(</m:t>
                            </m:r>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1</m:t>
                                </m:r>
                              </m:sub>
                            </m:sSub>
                            <m:r>
                              <a:rPr lang="en-US" i="1">
                                <a:solidFill>
                                  <a:srgbClr val="0070C0"/>
                                </a:solidFill>
                                <a:latin typeface="Cambria Math"/>
                              </a:rPr>
                              <m:t>−</m:t>
                            </m:r>
                            <m:r>
                              <a:rPr lang="en-US" i="1">
                                <a:solidFill>
                                  <a:srgbClr val="0070C0"/>
                                </a:solidFill>
                                <a:latin typeface="Cambria Math"/>
                              </a:rPr>
                              <m:t>𝑇</m:t>
                            </m:r>
                            <m:r>
                              <a:rPr lang="en-US" i="1">
                                <a:solidFill>
                                  <a:srgbClr val="0070C0"/>
                                </a:solidFill>
                                <a:latin typeface="Cambria Math"/>
                              </a:rPr>
                              <m:t>)</m:t>
                            </m:r>
                          </m:e>
                          <m:sup>
                            <m:r>
                              <a:rPr lang="en-US" i="1">
                                <a:solidFill>
                                  <a:srgbClr val="0070C0"/>
                                </a:solidFill>
                                <a:latin typeface="Cambria Math"/>
                              </a:rPr>
                              <m:t>2</m:t>
                            </m:r>
                          </m:sup>
                        </m:sSup>
                        <m:r>
                          <a:rPr lang="en-US" i="1">
                            <a:solidFill>
                              <a:srgbClr val="0070C0"/>
                            </a:solidFill>
                            <a:latin typeface="Cambria Math"/>
                          </a:rPr>
                          <m:t>+</m:t>
                        </m:r>
                        <m:sSup>
                          <m:sSupPr>
                            <m:ctrlPr>
                              <a:rPr lang="en-US" i="1">
                                <a:solidFill>
                                  <a:srgbClr val="0070C0"/>
                                </a:solidFill>
                                <a:latin typeface="Cambria Math"/>
                              </a:rPr>
                            </m:ctrlPr>
                          </m:sSupPr>
                          <m:e>
                            <m:r>
                              <a:rPr lang="en-US" i="1">
                                <a:solidFill>
                                  <a:srgbClr val="0070C0"/>
                                </a:solidFill>
                                <a:latin typeface="Cambria Math"/>
                              </a:rPr>
                              <m:t>(</m:t>
                            </m:r>
                            <m:sSub>
                              <m:sSubPr>
                                <m:ctrlPr>
                                  <a:rPr lang="en-US" i="1">
                                    <a:solidFill>
                                      <a:srgbClr val="0070C0"/>
                                    </a:solidFill>
                                    <a:latin typeface="Cambria Math"/>
                                  </a:rPr>
                                </m:ctrlPr>
                              </m:sSubPr>
                              <m:e>
                                <m:r>
                                  <a:rPr lang="en-US" i="1">
                                    <a:solidFill>
                                      <a:srgbClr val="0070C0"/>
                                    </a:solidFill>
                                    <a:latin typeface="Cambria Math"/>
                                  </a:rPr>
                                  <m:t>𝑦</m:t>
                                </m:r>
                              </m:e>
                              <m:sub>
                                <m:r>
                                  <a:rPr lang="en-US" i="1">
                                    <a:solidFill>
                                      <a:srgbClr val="0070C0"/>
                                    </a:solidFill>
                                    <a:latin typeface="Cambria Math"/>
                                  </a:rPr>
                                  <m:t>2</m:t>
                                </m:r>
                              </m:sub>
                            </m:sSub>
                            <m:r>
                              <a:rPr lang="en-US" i="1">
                                <a:solidFill>
                                  <a:srgbClr val="0070C0"/>
                                </a:solidFill>
                                <a:latin typeface="Cambria Math"/>
                              </a:rPr>
                              <m:t>−</m:t>
                            </m:r>
                            <m:r>
                              <a:rPr lang="en-US" i="1">
                                <a:solidFill>
                                  <a:srgbClr val="0070C0"/>
                                </a:solidFill>
                                <a:latin typeface="Cambria Math"/>
                              </a:rPr>
                              <m:t>𝑇</m:t>
                            </m:r>
                            <m:r>
                              <a:rPr lang="en-US" i="1">
                                <a:solidFill>
                                  <a:srgbClr val="0070C0"/>
                                </a:solidFill>
                                <a:latin typeface="Cambria Math"/>
                              </a:rPr>
                              <m:t>)</m:t>
                            </m:r>
                          </m:e>
                          <m:sup>
                            <m:r>
                              <a:rPr lang="en-US" i="1">
                                <a:solidFill>
                                  <a:srgbClr val="0070C0"/>
                                </a:solidFill>
                                <a:latin typeface="Cambria Math"/>
                              </a:rPr>
                              <m:t>2</m:t>
                            </m:r>
                          </m:sup>
                        </m:sSup>
                        <m:r>
                          <a:rPr lang="en-US" i="1">
                            <a:solidFill>
                              <a:srgbClr val="0070C0"/>
                            </a:solidFill>
                            <a:latin typeface="Cambria Math"/>
                          </a:rPr>
                          <m:t>+…</m:t>
                        </m:r>
                      </m:num>
                      <m:den>
                        <m:r>
                          <a:rPr lang="en-US" i="1">
                            <a:solidFill>
                              <a:srgbClr val="0070C0"/>
                            </a:solidFill>
                            <a:latin typeface="Cambria Math"/>
                          </a:rPr>
                          <m:t>𝑟</m:t>
                        </m:r>
                      </m:den>
                    </m:f>
                  </m:oMath>
                </a14:m>
                <a:endParaRPr lang="en-US" dirty="0">
                  <a:solidFill>
                    <a:srgbClr val="0070C0"/>
                  </a:solidFill>
                  <a:cs typeface="B Zar" pitchFamily="2" charset="-7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5496" y="4716313"/>
                <a:ext cx="7315200" cy="522707"/>
              </a:xfrm>
              <a:prstGeom prst="rect">
                <a:avLst/>
              </a:prstGeom>
              <a:blipFill rotWithShape="1">
                <a:blip r:embed="rId5"/>
                <a:stretch>
                  <a:fillRect t="-5882" r="-1167" b="-29412"/>
                </a:stretch>
              </a:blipFill>
            </p:spPr>
            <p:txBody>
              <a:bodyPr/>
              <a:lstStyle/>
              <a:p>
                <a:r>
                  <a:rPr lang="en-US">
                    <a:noFill/>
                  </a:rPr>
                  <a:t> </a:t>
                </a:r>
              </a:p>
            </p:txBody>
          </p:sp>
        </mc:Fallback>
      </mc:AlternateContent>
      <p:pic>
        <p:nvPicPr>
          <p:cNvPr id="2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9" name="Rounded Rectangle 28"/>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0" name="Rounded Rectangle 29"/>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1" name="Rounded Rectangle 30"/>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2" name="Rounded Rectangle 31"/>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9" name="Rounded Rectangle 38"/>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7" name="TextBox 6"/>
          <p:cNvSpPr txBox="1"/>
          <p:nvPr/>
        </p:nvSpPr>
        <p:spPr>
          <a:xfrm>
            <a:off x="467544" y="6453336"/>
            <a:ext cx="6624736" cy="400110"/>
          </a:xfrm>
          <a:prstGeom prst="rect">
            <a:avLst/>
          </a:prstGeom>
          <a:noFill/>
        </p:spPr>
        <p:txBody>
          <a:bodyPr wrap="square" rtlCol="0">
            <a:spAutoFit/>
          </a:bodyPr>
          <a:lstStyle/>
          <a:p>
            <a:pPr algn="ctr" rtl="1"/>
            <a:r>
              <a:rPr lang="en-US" sz="2000" dirty="0" smtClean="0">
                <a:solidFill>
                  <a:srgbClr val="7030A0"/>
                </a:solidFill>
                <a:latin typeface="Times New Roman" pitchFamily="18" charset="0"/>
                <a:cs typeface="Times New Roman" pitchFamily="18" charset="0"/>
              </a:rPr>
              <a:t>y</a:t>
            </a:r>
            <a:r>
              <a:rPr lang="fa-IR" sz="2000" dirty="0" smtClean="0">
                <a:solidFill>
                  <a:srgbClr val="7030A0"/>
                </a:solidFill>
                <a:cs typeface="B Zar" pitchFamily="2" charset="-78"/>
              </a:rPr>
              <a:t> :</a:t>
            </a:r>
            <a:r>
              <a:rPr lang="en-US" sz="2000" dirty="0" smtClean="0">
                <a:solidFill>
                  <a:srgbClr val="7030A0"/>
                </a:solidFill>
                <a:cs typeface="B Zar" pitchFamily="2" charset="-78"/>
              </a:rPr>
              <a:t> </a:t>
            </a:r>
            <a:r>
              <a:rPr lang="fa-IR" sz="2000" dirty="0" smtClean="0">
                <a:solidFill>
                  <a:srgbClr val="7030A0"/>
                </a:solidFill>
                <a:cs typeface="B Zar" pitchFamily="2" charset="-78"/>
              </a:rPr>
              <a:t>پاسخ آزمایش               </a:t>
            </a:r>
            <a:r>
              <a:rPr lang="en-US" sz="2000" dirty="0" smtClean="0">
                <a:solidFill>
                  <a:srgbClr val="7030A0"/>
                </a:solidFill>
                <a:latin typeface="Times New Roman" pitchFamily="18" charset="0"/>
                <a:cs typeface="Times New Roman" pitchFamily="18" charset="0"/>
              </a:rPr>
              <a:t>T</a:t>
            </a:r>
            <a:r>
              <a:rPr lang="fa-IR" sz="2000" dirty="0" smtClean="0">
                <a:solidFill>
                  <a:srgbClr val="7030A0"/>
                </a:solidFill>
                <a:cs typeface="B Zar" pitchFamily="2" charset="-78"/>
              </a:rPr>
              <a:t>:</a:t>
            </a:r>
            <a:r>
              <a:rPr lang="en-US" sz="2000" dirty="0" smtClean="0">
                <a:solidFill>
                  <a:srgbClr val="7030A0"/>
                </a:solidFill>
                <a:cs typeface="B Zar" pitchFamily="2" charset="-78"/>
              </a:rPr>
              <a:t> </a:t>
            </a:r>
            <a:r>
              <a:rPr lang="fa-IR" sz="2000" dirty="0" smtClean="0">
                <a:solidFill>
                  <a:srgbClr val="7030A0"/>
                </a:solidFill>
                <a:cs typeface="B Zar" pitchFamily="2" charset="-78"/>
              </a:rPr>
              <a:t>مقدار هدف                </a:t>
            </a:r>
            <a:r>
              <a:rPr lang="en-US" sz="2000" dirty="0" smtClean="0">
                <a:solidFill>
                  <a:srgbClr val="7030A0"/>
                </a:solidFill>
                <a:latin typeface="Times New Roman" pitchFamily="18" charset="0"/>
                <a:cs typeface="Times New Roman" pitchFamily="18" charset="0"/>
              </a:rPr>
              <a:t>r</a:t>
            </a:r>
            <a:r>
              <a:rPr lang="fa-IR" sz="2000" dirty="0" smtClean="0">
                <a:solidFill>
                  <a:srgbClr val="7030A0"/>
                </a:solidFill>
                <a:cs typeface="B Zar" pitchFamily="2" charset="-78"/>
              </a:rPr>
              <a:t>:</a:t>
            </a:r>
            <a:r>
              <a:rPr lang="en-US" sz="2000" dirty="0" smtClean="0">
                <a:solidFill>
                  <a:srgbClr val="7030A0"/>
                </a:solidFill>
                <a:cs typeface="B Zar" pitchFamily="2" charset="-78"/>
              </a:rPr>
              <a:t> </a:t>
            </a:r>
            <a:r>
              <a:rPr lang="fa-IR" sz="2000" dirty="0" smtClean="0">
                <a:solidFill>
                  <a:srgbClr val="7030A0"/>
                </a:solidFill>
                <a:cs typeface="B Zar" pitchFamily="2" charset="-78"/>
              </a:rPr>
              <a:t>تعداد تکرار آزمایش</a:t>
            </a:r>
            <a:endParaRPr lang="en-US" sz="2000" dirty="0">
              <a:solidFill>
                <a:srgbClr val="7030A0"/>
              </a:solidFill>
              <a:cs typeface="B Zar" pitchFamily="2" charset="-78"/>
            </a:endParaRPr>
          </a:p>
        </p:txBody>
      </p:sp>
      <p:sp>
        <p:nvSpPr>
          <p:cNvPr id="40" name="Rounded Rectangle 39"/>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41" name="Rounded Rectangle 40"/>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4095905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ppt_x"/>
                                          </p:val>
                                        </p:tav>
                                        <p:tav tm="100000">
                                          <p:val>
                                            <p:strVal val="#ppt_x"/>
                                          </p:val>
                                        </p:tav>
                                      </p:tavLst>
                                    </p:anim>
                                    <p:anim calcmode="lin" valueType="num">
                                      <p:cBhvr additive="base">
                                        <p:cTn id="23" dur="10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ppt_x"/>
                                          </p:val>
                                        </p:tav>
                                        <p:tav tm="100000">
                                          <p:val>
                                            <p:strVal val="#ppt_x"/>
                                          </p:val>
                                        </p:tav>
                                      </p:tavLst>
                                    </p:anim>
                                    <p:anim calcmode="lin" valueType="num">
                                      <p:cBhvr additive="base">
                                        <p:cTn id="28" dur="10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000" fill="hold"/>
                                        <p:tgtEl>
                                          <p:spTgt spid="9"/>
                                        </p:tgtEl>
                                        <p:attrNameLst>
                                          <p:attrName>ppt_x</p:attrName>
                                        </p:attrNameLst>
                                      </p:cBhvr>
                                      <p:tavLst>
                                        <p:tav tm="0">
                                          <p:val>
                                            <p:strVal val="#ppt_x"/>
                                          </p:val>
                                        </p:tav>
                                        <p:tav tm="100000">
                                          <p:val>
                                            <p:strVal val="#ppt_x"/>
                                          </p:val>
                                        </p:tav>
                                      </p:tavLst>
                                    </p:anim>
                                    <p:anim calcmode="lin" valueType="num">
                                      <p:cBhvr additive="base">
                                        <p:cTn id="33" dur="10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1"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روش تاگوچي</a:t>
            </a:r>
            <a:endParaRPr lang="en-US" sz="2800" dirty="0">
              <a:cs typeface="B Zar" pitchFamily="2" charset="-78"/>
            </a:endParaRPr>
          </a:p>
        </p:txBody>
      </p:sp>
      <p:sp>
        <p:nvSpPr>
          <p:cNvPr id="2" name="TextBox 1"/>
          <p:cNvSpPr txBox="1"/>
          <p:nvPr/>
        </p:nvSpPr>
        <p:spPr>
          <a:xfrm>
            <a:off x="4018207" y="764704"/>
            <a:ext cx="3506121" cy="523220"/>
          </a:xfrm>
          <a:prstGeom prst="rect">
            <a:avLst/>
          </a:prstGeom>
          <a:noFill/>
        </p:spPr>
        <p:txBody>
          <a:bodyPr wrap="square" rtlCol="0">
            <a:spAutoFit/>
          </a:bodyPr>
          <a:lstStyle/>
          <a:p>
            <a:pPr algn="r" rtl="1"/>
            <a:r>
              <a:rPr lang="fa-IR" sz="2800" dirty="0">
                <a:cs typeface="B Nazanin" pitchFamily="2" charset="-78"/>
              </a:rPr>
              <a:t> </a:t>
            </a:r>
            <a:r>
              <a:rPr lang="fa-IR" sz="2800" dirty="0">
                <a:cs typeface="B Zar" pitchFamily="2" charset="-78"/>
              </a:rPr>
              <a:t>آناليز واريانس(</a:t>
            </a:r>
            <a:r>
              <a:rPr lang="en-US" sz="2400" b="1" dirty="0">
                <a:latin typeface="Times New Roman" pitchFamily="18" charset="0"/>
                <a:cs typeface="Times New Roman" pitchFamily="18" charset="0"/>
              </a:rPr>
              <a:t>ANOVA</a:t>
            </a:r>
            <a:r>
              <a:rPr lang="fa-IR" sz="2800" dirty="0">
                <a:cs typeface="B Nazanin" pitchFamily="2" charset="-78"/>
              </a:rPr>
              <a:t>)</a:t>
            </a:r>
            <a:endParaRPr lang="en-US" sz="2800" dirty="0">
              <a:cs typeface="B Nazanin" pitchFamily="2" charset="-78"/>
            </a:endParaRPr>
          </a:p>
        </p:txBody>
      </p:sp>
      <p:sp>
        <p:nvSpPr>
          <p:cNvPr id="3" name="TextBox 2"/>
          <p:cNvSpPr txBox="1"/>
          <p:nvPr/>
        </p:nvSpPr>
        <p:spPr>
          <a:xfrm>
            <a:off x="4788024" y="1791980"/>
            <a:ext cx="2474085" cy="492443"/>
          </a:xfrm>
          <a:prstGeom prst="rect">
            <a:avLst/>
          </a:prstGeom>
          <a:noFill/>
        </p:spPr>
        <p:txBody>
          <a:bodyPr wrap="square" rtlCol="0">
            <a:spAutoFit/>
          </a:bodyPr>
          <a:lstStyle/>
          <a:p>
            <a:pPr marL="457200" indent="-457200" algn="r" rtl="1">
              <a:buFont typeface="Wingdings" pitchFamily="2" charset="2"/>
              <a:buChar char="Ø"/>
            </a:pPr>
            <a:r>
              <a:rPr lang="fa-IR" sz="2600" dirty="0">
                <a:solidFill>
                  <a:srgbClr val="FF0000"/>
                </a:solidFill>
                <a:cs typeface="B Zar" pitchFamily="2" charset="-78"/>
              </a:rPr>
              <a:t>آناليز استاندارد </a:t>
            </a:r>
            <a:endParaRPr lang="en-US" sz="2600" dirty="0">
              <a:solidFill>
                <a:srgbClr val="FF0000"/>
              </a:solidFill>
              <a:cs typeface="B Zar" pitchFamily="2" charset="-78"/>
            </a:endParaRPr>
          </a:p>
        </p:txBody>
      </p:sp>
      <p:sp>
        <p:nvSpPr>
          <p:cNvPr id="6" name="TextBox 5"/>
          <p:cNvSpPr txBox="1"/>
          <p:nvPr/>
        </p:nvSpPr>
        <p:spPr>
          <a:xfrm>
            <a:off x="107504" y="2392432"/>
            <a:ext cx="6768752" cy="892552"/>
          </a:xfrm>
          <a:prstGeom prst="rect">
            <a:avLst/>
          </a:prstGeom>
          <a:noFill/>
        </p:spPr>
        <p:txBody>
          <a:bodyPr wrap="square" rtlCol="0">
            <a:spAutoFit/>
          </a:bodyPr>
          <a:lstStyle/>
          <a:p>
            <a:pPr marL="285750" indent="-285750" algn="just" rtl="1">
              <a:buFont typeface="Arial" pitchFamily="34" charset="0"/>
              <a:buChar char="•"/>
            </a:pPr>
            <a:r>
              <a:rPr lang="fa-IR" sz="2600" dirty="0">
                <a:solidFill>
                  <a:srgbClr val="002060"/>
                </a:solidFill>
                <a:cs typeface="B Zar" pitchFamily="2" charset="-78"/>
              </a:rPr>
              <a:t>پردازش نتيجه يک موقعيت آزمايش و يا مقدار ميانگين نتيجه بدست آمده از تکرار يک موقعيت </a:t>
            </a:r>
            <a:r>
              <a:rPr lang="fa-IR" sz="2600" dirty="0" smtClean="0">
                <a:solidFill>
                  <a:srgbClr val="002060"/>
                </a:solidFill>
                <a:cs typeface="B Zar" pitchFamily="2" charset="-78"/>
              </a:rPr>
              <a:t>آزمايش</a:t>
            </a:r>
            <a:endParaRPr lang="en-US" sz="2600" dirty="0">
              <a:solidFill>
                <a:srgbClr val="002060"/>
              </a:solidFill>
              <a:cs typeface="B Zar" pitchFamily="2" charset="-78"/>
            </a:endParaRPr>
          </a:p>
        </p:txBody>
      </p:sp>
      <p:sp>
        <p:nvSpPr>
          <p:cNvPr id="8" name="TextBox 7"/>
          <p:cNvSpPr txBox="1"/>
          <p:nvPr/>
        </p:nvSpPr>
        <p:spPr>
          <a:xfrm>
            <a:off x="5004048" y="3789040"/>
            <a:ext cx="2258061" cy="492443"/>
          </a:xfrm>
          <a:prstGeom prst="rect">
            <a:avLst/>
          </a:prstGeom>
          <a:noFill/>
        </p:spPr>
        <p:txBody>
          <a:bodyPr wrap="square" rtlCol="0">
            <a:spAutoFit/>
          </a:bodyPr>
          <a:lstStyle/>
          <a:p>
            <a:pPr marL="457200" indent="-457200" algn="r" rtl="1">
              <a:buFont typeface="Wingdings" pitchFamily="2" charset="2"/>
              <a:buChar char="Ø"/>
            </a:pPr>
            <a:r>
              <a:rPr lang="fa-IR" sz="2600" dirty="0">
                <a:solidFill>
                  <a:srgbClr val="FF0000"/>
                </a:solidFill>
                <a:cs typeface="B Zar" pitchFamily="2" charset="-78"/>
              </a:rPr>
              <a:t> آناليز </a:t>
            </a:r>
            <a:r>
              <a:rPr lang="en-US" sz="2200" dirty="0">
                <a:solidFill>
                  <a:srgbClr val="FF0000"/>
                </a:solidFill>
                <a:latin typeface="Times New Roman" pitchFamily="18" charset="0"/>
                <a:cs typeface="Times New Roman" pitchFamily="18" charset="0"/>
              </a:rPr>
              <a:t>S/N</a:t>
            </a:r>
          </a:p>
        </p:txBody>
      </p:sp>
      <mc:AlternateContent xmlns:mc="http://schemas.openxmlformats.org/markup-compatibility/2006" xmlns:a14="http://schemas.microsoft.com/office/drawing/2010/main">
        <mc:Choice Requires="a14">
          <p:sp>
            <p:nvSpPr>
              <p:cNvPr id="9" name="TextBox 8"/>
              <p:cNvSpPr txBox="1"/>
              <p:nvPr/>
            </p:nvSpPr>
            <p:spPr>
              <a:xfrm>
                <a:off x="107504" y="4293096"/>
                <a:ext cx="6768752" cy="1069652"/>
              </a:xfrm>
              <a:prstGeom prst="rect">
                <a:avLst/>
              </a:prstGeom>
              <a:noFill/>
            </p:spPr>
            <p:txBody>
              <a:bodyPr wrap="square" rtlCol="0">
                <a:spAutoFit/>
              </a:bodyPr>
              <a:lstStyle/>
              <a:p>
                <a:pPr marL="457200" indent="-457200" algn="r" rtl="1">
                  <a:buFont typeface="Arial" pitchFamily="34" charset="0"/>
                  <a:buChar char="•"/>
                </a:pPr>
                <a:r>
                  <a:rPr lang="fa-IR" sz="2600" dirty="0" smtClean="0">
                    <a:solidFill>
                      <a:srgbClr val="002060"/>
                    </a:solidFill>
                    <a:cs typeface="B Zar" pitchFamily="2" charset="-78"/>
                  </a:rPr>
                  <a:t>توانايی بررسی پراکندگی</a:t>
                </a:r>
                <a:r>
                  <a:rPr lang="fa-IR" sz="2600" dirty="0">
                    <a:solidFill>
                      <a:srgbClr val="002060"/>
                    </a:solidFill>
                    <a:cs typeface="B Zar" pitchFamily="2" charset="-78"/>
                  </a:rPr>
                  <a:t> </a:t>
                </a:r>
                <a:r>
                  <a:rPr lang="fa-IR" sz="2600" dirty="0" smtClean="0">
                    <a:solidFill>
                      <a:srgbClr val="002060"/>
                    </a:solidFill>
                    <a:cs typeface="B Zar" pitchFamily="2" charset="-78"/>
                  </a:rPr>
                  <a:t>پاسخ ها</a:t>
                </a:r>
              </a:p>
              <a:p>
                <a:pPr algn="l"/>
                <a14:m>
                  <m:oMath xmlns:m="http://schemas.openxmlformats.org/officeDocument/2006/math">
                    <m:f>
                      <m:fPr>
                        <m:ctrlPr>
                          <a:rPr lang="en-US" sz="2600" i="1" smtClean="0">
                            <a:solidFill>
                              <a:srgbClr val="002060"/>
                            </a:solidFill>
                            <a:latin typeface="Cambria Math"/>
                          </a:rPr>
                        </m:ctrlPr>
                      </m:fPr>
                      <m:num>
                        <m:r>
                          <m:rPr>
                            <m:sty m:val="p"/>
                          </m:rPr>
                          <a:rPr lang="en-US" sz="2600">
                            <a:solidFill>
                              <a:srgbClr val="002060"/>
                            </a:solidFill>
                            <a:latin typeface="Cambria Math"/>
                          </a:rPr>
                          <m:t>S</m:t>
                        </m:r>
                      </m:num>
                      <m:den>
                        <m:r>
                          <m:rPr>
                            <m:sty m:val="p"/>
                          </m:rPr>
                          <a:rPr lang="en-US" sz="2600">
                            <a:solidFill>
                              <a:srgbClr val="002060"/>
                            </a:solidFill>
                            <a:latin typeface="Cambria Math"/>
                          </a:rPr>
                          <m:t>N</m:t>
                        </m:r>
                      </m:den>
                    </m:f>
                  </m:oMath>
                </a14:m>
                <a:r>
                  <a:rPr lang="en-US" sz="2600" dirty="0">
                    <a:solidFill>
                      <a:srgbClr val="002060"/>
                    </a:solidFill>
                    <a:latin typeface="Times New Roman" pitchFamily="18" charset="0"/>
                    <a:cs typeface="Times New Roman" pitchFamily="18" charset="0"/>
                  </a:rPr>
                  <a:t> = </a:t>
                </a:r>
                <a:r>
                  <a:rPr lang="en-US" sz="2400" dirty="0" smtClean="0">
                    <a:solidFill>
                      <a:srgbClr val="002060"/>
                    </a:solidFill>
                    <a:latin typeface="Times New Roman" pitchFamily="18" charset="0"/>
                    <a:cs typeface="Times New Roman" pitchFamily="18" charset="0"/>
                  </a:rPr>
                  <a:t>-10 log (MSD) </a:t>
                </a:r>
                <a:r>
                  <a:rPr lang="fa-IR" sz="2400" dirty="0" smtClean="0">
                    <a:solidFill>
                      <a:srgbClr val="002060"/>
                    </a:solidFill>
                    <a:latin typeface="Times New Roman" pitchFamily="18" charset="0"/>
                    <a:cs typeface="Times New Roman" pitchFamily="18" charset="0"/>
                  </a:rPr>
                  <a:t>   </a:t>
                </a:r>
                <a:endParaRPr lang="en-US" sz="2600" dirty="0">
                  <a:solidFill>
                    <a:srgbClr val="002060"/>
                  </a:solidFill>
                  <a:latin typeface="Times New Roman" pitchFamily="18" charset="0"/>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07504" y="4293096"/>
                <a:ext cx="6768752" cy="1069652"/>
              </a:xfrm>
              <a:prstGeom prst="rect">
                <a:avLst/>
              </a:prstGeom>
              <a:blipFill rotWithShape="1">
                <a:blip r:embed="rId2"/>
                <a:stretch>
                  <a:fillRect t="-10227" r="-1441" b="-4545"/>
                </a:stretch>
              </a:blipFill>
            </p:spPr>
            <p:txBody>
              <a:bodyPr/>
              <a:lstStyle/>
              <a:p>
                <a:r>
                  <a:rPr lang="en-US">
                    <a:noFill/>
                  </a:rPr>
                  <a:t> </a:t>
                </a:r>
              </a:p>
            </p:txBody>
          </p:sp>
        </mc:Fallback>
      </mc:AlternateContent>
      <p:pic>
        <p:nvPicPr>
          <p:cNvPr id="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5" name="Rounded Rectangle 24"/>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7" name="Rounded Rectangle 26"/>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8" name="Rounded Rectangle 27"/>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29" name="Rounded Rectangle 28"/>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0" name="Rounded Rectangle 29"/>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7" name="Rounded Rectangle 36"/>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1536762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250" fill="hold"/>
                                        <p:tgtEl>
                                          <p:spTgt spid="3"/>
                                        </p:tgtEl>
                                        <p:attrNameLst>
                                          <p:attrName>ppt_w</p:attrName>
                                        </p:attrNameLst>
                                      </p:cBhvr>
                                      <p:tavLst>
                                        <p:tav tm="0">
                                          <p:val>
                                            <p:fltVal val="0"/>
                                          </p:val>
                                        </p:tav>
                                        <p:tav tm="100000">
                                          <p:val>
                                            <p:strVal val="#ppt_w"/>
                                          </p:val>
                                        </p:tav>
                                      </p:tavLst>
                                    </p:anim>
                                    <p:anim calcmode="lin" valueType="num">
                                      <p:cBhvr>
                                        <p:cTn id="12" dur="1250" fill="hold"/>
                                        <p:tgtEl>
                                          <p:spTgt spid="3"/>
                                        </p:tgtEl>
                                        <p:attrNameLst>
                                          <p:attrName>ppt_h</p:attrName>
                                        </p:attrNameLst>
                                      </p:cBhvr>
                                      <p:tavLst>
                                        <p:tav tm="0">
                                          <p:val>
                                            <p:fltVal val="0"/>
                                          </p:val>
                                        </p:tav>
                                        <p:tav tm="100000">
                                          <p:val>
                                            <p:strVal val="#ppt_h"/>
                                          </p:val>
                                        </p:tav>
                                      </p:tavLst>
                                    </p:anim>
                                    <p:anim calcmode="lin" valueType="num">
                                      <p:cBhvr>
                                        <p:cTn id="13" dur="1250" fill="hold"/>
                                        <p:tgtEl>
                                          <p:spTgt spid="3"/>
                                        </p:tgtEl>
                                        <p:attrNameLst>
                                          <p:attrName>style.rotation</p:attrName>
                                        </p:attrNameLst>
                                      </p:cBhvr>
                                      <p:tavLst>
                                        <p:tav tm="0">
                                          <p:val>
                                            <p:fltVal val="90"/>
                                          </p:val>
                                        </p:tav>
                                        <p:tav tm="100000">
                                          <p:val>
                                            <p:fltVal val="0"/>
                                          </p:val>
                                        </p:tav>
                                      </p:tavLst>
                                    </p:anim>
                                    <p:animEffect transition="in" filter="fade">
                                      <p:cBhvr>
                                        <p:cTn id="14" dur="1250"/>
                                        <p:tgtEl>
                                          <p:spTgt spid="3"/>
                                        </p:tgtEl>
                                      </p:cBhvr>
                                    </p:animEffect>
                                  </p:childTnLst>
                                </p:cTn>
                              </p:par>
                            </p:childTnLst>
                          </p:cTn>
                        </p:par>
                        <p:par>
                          <p:cTn id="15" fill="hold">
                            <p:stCondLst>
                              <p:cond delay="1750"/>
                            </p:stCondLst>
                            <p:childTnLst>
                              <p:par>
                                <p:cTn id="16" presetID="3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250" fill="hold"/>
                                        <p:tgtEl>
                                          <p:spTgt spid="8"/>
                                        </p:tgtEl>
                                        <p:attrNameLst>
                                          <p:attrName>ppt_w</p:attrName>
                                        </p:attrNameLst>
                                      </p:cBhvr>
                                      <p:tavLst>
                                        <p:tav tm="0">
                                          <p:val>
                                            <p:fltVal val="0"/>
                                          </p:val>
                                        </p:tav>
                                        <p:tav tm="100000">
                                          <p:val>
                                            <p:strVal val="#ppt_w"/>
                                          </p:val>
                                        </p:tav>
                                      </p:tavLst>
                                    </p:anim>
                                    <p:anim calcmode="lin" valueType="num">
                                      <p:cBhvr>
                                        <p:cTn id="19" dur="1250" fill="hold"/>
                                        <p:tgtEl>
                                          <p:spTgt spid="8"/>
                                        </p:tgtEl>
                                        <p:attrNameLst>
                                          <p:attrName>ppt_h</p:attrName>
                                        </p:attrNameLst>
                                      </p:cBhvr>
                                      <p:tavLst>
                                        <p:tav tm="0">
                                          <p:val>
                                            <p:fltVal val="0"/>
                                          </p:val>
                                        </p:tav>
                                        <p:tav tm="100000">
                                          <p:val>
                                            <p:strVal val="#ppt_h"/>
                                          </p:val>
                                        </p:tav>
                                      </p:tavLst>
                                    </p:anim>
                                    <p:anim calcmode="lin" valueType="num">
                                      <p:cBhvr>
                                        <p:cTn id="20" dur="1250" fill="hold"/>
                                        <p:tgtEl>
                                          <p:spTgt spid="8"/>
                                        </p:tgtEl>
                                        <p:attrNameLst>
                                          <p:attrName>style.rotation</p:attrName>
                                        </p:attrNameLst>
                                      </p:cBhvr>
                                      <p:tavLst>
                                        <p:tav tm="0">
                                          <p:val>
                                            <p:fltVal val="90"/>
                                          </p:val>
                                        </p:tav>
                                        <p:tav tm="100000">
                                          <p:val>
                                            <p:fltVal val="0"/>
                                          </p:val>
                                        </p:tav>
                                      </p:tavLst>
                                    </p:anim>
                                    <p:animEffect transition="in" filter="fade">
                                      <p:cBhvr>
                                        <p:cTn id="21" dur="125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پیشینه علمی</a:t>
            </a:r>
            <a:endParaRPr lang="en-US" sz="2800" dirty="0">
              <a:cs typeface="B Zar" pitchFamily="2" charset="-78"/>
            </a:endParaRPr>
          </a:p>
        </p:txBody>
      </p:sp>
      <p:sp>
        <p:nvSpPr>
          <p:cNvPr id="11" name="Rounded Rectangle 10"/>
          <p:cNvSpPr/>
          <p:nvPr/>
        </p:nvSpPr>
        <p:spPr bwMode="auto">
          <a:xfrm>
            <a:off x="4932040" y="523528"/>
            <a:ext cx="2592288"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a:r>
              <a:rPr lang="fa-IR" sz="2400" dirty="0">
                <a:cs typeface="B Zar" pitchFamily="2" charset="-78"/>
              </a:rPr>
              <a:t>1- بتن </a:t>
            </a:r>
            <a:r>
              <a:rPr lang="fa-IR" sz="2400" dirty="0" smtClean="0">
                <a:cs typeface="B Zar" pitchFamily="2" charset="-78"/>
              </a:rPr>
              <a:t>سبک خود متراکم</a:t>
            </a:r>
            <a:endParaRPr kumimoji="0" lang="en-US" sz="2400" b="0" i="0" u="none" strike="noStrike" cap="none" normalizeH="0" baseline="0" dirty="0" smtClean="0">
              <a:ln>
                <a:noFill/>
              </a:ln>
              <a:solidFill>
                <a:schemeClr val="tx1"/>
              </a:solidFill>
              <a:effectLst/>
              <a:cs typeface="B Zar" pitchFamily="2" charset="-78"/>
            </a:endParaRPr>
          </a:p>
        </p:txBody>
      </p:sp>
      <p:sp>
        <p:nvSpPr>
          <p:cNvPr id="2" name="TextBox 1"/>
          <p:cNvSpPr txBox="1"/>
          <p:nvPr/>
        </p:nvSpPr>
        <p:spPr>
          <a:xfrm>
            <a:off x="4572000" y="1167135"/>
            <a:ext cx="2952328"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FF0000"/>
                </a:solidFill>
                <a:cs typeface="B Zar" pitchFamily="2" charset="-78"/>
              </a:rPr>
              <a:t>خواص مکانیکی</a:t>
            </a:r>
            <a:endParaRPr lang="en-US" sz="2400" dirty="0">
              <a:solidFill>
                <a:srgbClr val="FF0000"/>
              </a:solidFill>
              <a:cs typeface="B Zar" pitchFamily="2" charset="-78"/>
            </a:endParaRPr>
          </a:p>
        </p:txBody>
      </p:sp>
      <p:sp>
        <p:nvSpPr>
          <p:cNvPr id="3" name="TextBox 2"/>
          <p:cNvSpPr txBox="1"/>
          <p:nvPr/>
        </p:nvSpPr>
        <p:spPr>
          <a:xfrm>
            <a:off x="117694" y="2247255"/>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smtClean="0">
                <a:cs typeface="B Zar" pitchFamily="2" charset="-78"/>
              </a:rPr>
              <a:t>مدول الاستیسیته                                                                      </a:t>
            </a:r>
            <a:r>
              <a:rPr lang="en-US" sz="2000" dirty="0" smtClean="0">
                <a:latin typeface="Times New Roman" pitchFamily="18" charset="0"/>
                <a:cs typeface="Times New Roman" pitchFamily="18" charset="0"/>
              </a:rPr>
              <a:t>Choi</a:t>
            </a:r>
            <a:r>
              <a:rPr lang="en-US" sz="2000" dirty="0" smtClean="0"/>
              <a:t> </a:t>
            </a:r>
            <a:r>
              <a:rPr lang="en-US" sz="2000" dirty="0" smtClean="0">
                <a:latin typeface="Times New Roman" pitchFamily="18" charset="0"/>
                <a:cs typeface="Times New Roman" pitchFamily="18" charset="0"/>
              </a:rPr>
              <a:t>(2006)</a:t>
            </a:r>
            <a:r>
              <a:rPr lang="fa-IR" sz="2000" dirty="0" smtClean="0"/>
              <a:t> </a:t>
            </a:r>
            <a:endParaRPr lang="en-US" sz="2200" dirty="0">
              <a:cs typeface="B Zar" pitchFamily="2" charset="-78"/>
            </a:endParaRPr>
          </a:p>
        </p:txBody>
      </p:sp>
      <p:sp>
        <p:nvSpPr>
          <p:cNvPr id="6" name="TextBox 5"/>
          <p:cNvSpPr txBox="1"/>
          <p:nvPr/>
        </p:nvSpPr>
        <p:spPr>
          <a:xfrm>
            <a:off x="107504" y="2751311"/>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a:cs typeface="B Zar" pitchFamily="2" charset="-78"/>
              </a:rPr>
              <a:t>مدول الاستیسیته </a:t>
            </a:r>
            <a:r>
              <a:rPr lang="fa-IR" sz="2400" dirty="0" smtClean="0">
                <a:cs typeface="B Zar" pitchFamily="2" charset="-78"/>
              </a:rPr>
              <a:t>                                                                 نیک بین(1386)</a:t>
            </a:r>
            <a:endParaRPr lang="en-US" sz="2400" dirty="0">
              <a:latin typeface="Times New Roman" pitchFamily="18" charset="0"/>
              <a:cs typeface="Times New Roman" pitchFamily="18" charset="0"/>
            </a:endParaRPr>
          </a:p>
        </p:txBody>
      </p:sp>
      <p:cxnSp>
        <p:nvCxnSpPr>
          <p:cNvPr id="16" name="Straight Connector 15"/>
          <p:cNvCxnSpPr/>
          <p:nvPr/>
        </p:nvCxnSpPr>
        <p:spPr bwMode="auto">
          <a:xfrm>
            <a:off x="1187624" y="3789040"/>
            <a:ext cx="5112568" cy="0"/>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sp>
        <p:nvSpPr>
          <p:cNvPr id="19" name="Rounded Rectangle 18"/>
          <p:cNvSpPr/>
          <p:nvPr/>
        </p:nvSpPr>
        <p:spPr bwMode="auto">
          <a:xfrm>
            <a:off x="5590302" y="3861048"/>
            <a:ext cx="1944216"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a:r>
              <a:rPr lang="fa-IR" sz="2400" dirty="0">
                <a:cs typeface="B Zar" pitchFamily="2" charset="-78"/>
              </a:rPr>
              <a:t>2- روش تاگوچی </a:t>
            </a:r>
            <a:endParaRPr kumimoji="0" lang="en-US" sz="2400" b="0" i="0" u="none" strike="noStrike" cap="none" normalizeH="0" baseline="0" dirty="0" smtClean="0">
              <a:ln>
                <a:noFill/>
              </a:ln>
              <a:solidFill>
                <a:schemeClr val="tx1"/>
              </a:solidFill>
              <a:effectLst/>
              <a:cs typeface="B Zar" pitchFamily="2" charset="-78"/>
            </a:endParaRPr>
          </a:p>
        </p:txBody>
      </p:sp>
      <p:sp>
        <p:nvSpPr>
          <p:cNvPr id="20" name="TextBox 19"/>
          <p:cNvSpPr txBox="1"/>
          <p:nvPr/>
        </p:nvSpPr>
        <p:spPr>
          <a:xfrm>
            <a:off x="4788024" y="4437112"/>
            <a:ext cx="2736304" cy="365760"/>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FF0000"/>
                </a:solidFill>
                <a:cs typeface="B Zar" pitchFamily="2" charset="-78"/>
              </a:rPr>
              <a:t>بتن سبک</a:t>
            </a:r>
            <a:endParaRPr lang="en-US" sz="2400" dirty="0">
              <a:solidFill>
                <a:srgbClr val="FF0000"/>
              </a:solidFill>
              <a:cs typeface="B Zar" pitchFamily="2" charset="-78"/>
            </a:endParaRPr>
          </a:p>
        </p:txBody>
      </p:sp>
      <p:sp>
        <p:nvSpPr>
          <p:cNvPr id="21" name="TextBox 20"/>
          <p:cNvSpPr txBox="1"/>
          <p:nvPr/>
        </p:nvSpPr>
        <p:spPr>
          <a:xfrm>
            <a:off x="107504" y="4941168"/>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a:cs typeface="B Zar" pitchFamily="2" charset="-78"/>
              </a:rPr>
              <a:t>يافتن طرح اختلاط بهينه بتن سبک </a:t>
            </a:r>
            <a:r>
              <a:rPr lang="fa-IR" sz="2400" dirty="0" smtClean="0">
                <a:cs typeface="B Zar" pitchFamily="2" charset="-78"/>
              </a:rPr>
              <a:t>سازه‌ای            رحمانی </a:t>
            </a:r>
            <a:r>
              <a:rPr lang="fa-IR" sz="2400" dirty="0">
                <a:cs typeface="B Zar" pitchFamily="2" charset="-78"/>
              </a:rPr>
              <a:t>و </a:t>
            </a:r>
            <a:r>
              <a:rPr lang="fa-IR" sz="2400" dirty="0" smtClean="0">
                <a:cs typeface="B Zar" pitchFamily="2" charset="-78"/>
              </a:rPr>
              <a:t>همکاران(1390)</a:t>
            </a:r>
            <a:endParaRPr lang="en-US" sz="2400" dirty="0">
              <a:cs typeface="B Zar" pitchFamily="2" charset="-78"/>
            </a:endParaRPr>
          </a:p>
        </p:txBody>
      </p:sp>
      <p:sp>
        <p:nvSpPr>
          <p:cNvPr id="23" name="TextBox 22"/>
          <p:cNvSpPr txBox="1"/>
          <p:nvPr/>
        </p:nvSpPr>
        <p:spPr>
          <a:xfrm>
            <a:off x="4932040" y="5445224"/>
            <a:ext cx="2592288"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FF0000"/>
                </a:solidFill>
                <a:cs typeface="B Zar" pitchFamily="2" charset="-78"/>
              </a:rPr>
              <a:t>بتن خود متراکم</a:t>
            </a:r>
            <a:endParaRPr lang="en-US" sz="2400" dirty="0">
              <a:solidFill>
                <a:srgbClr val="FF0000"/>
              </a:solidFill>
              <a:cs typeface="B Zar" pitchFamily="2" charset="-78"/>
            </a:endParaRPr>
          </a:p>
        </p:txBody>
      </p:sp>
      <p:sp>
        <p:nvSpPr>
          <p:cNvPr id="24" name="TextBox 23"/>
          <p:cNvSpPr txBox="1"/>
          <p:nvPr/>
        </p:nvSpPr>
        <p:spPr>
          <a:xfrm>
            <a:off x="107504" y="5919663"/>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a:cs typeface="B Zar" pitchFamily="2" charset="-78"/>
              </a:rPr>
              <a:t>بهبود خواص حالت </a:t>
            </a:r>
            <a:r>
              <a:rPr lang="fa-IR" sz="2400" dirty="0" smtClean="0">
                <a:cs typeface="B Zar" pitchFamily="2" charset="-78"/>
              </a:rPr>
              <a:t>تازه</a:t>
            </a:r>
            <a:r>
              <a:rPr lang="en-US" sz="2400" dirty="0" smtClean="0">
                <a:cs typeface="B Zar" pitchFamily="2" charset="-78"/>
              </a:rPr>
              <a:t> </a:t>
            </a:r>
            <a:r>
              <a:rPr lang="fa-IR" sz="2400" dirty="0" smtClean="0">
                <a:cs typeface="B Zar" pitchFamily="2" charset="-78"/>
              </a:rPr>
              <a:t>بتن خود متراکم</a:t>
            </a:r>
            <a:r>
              <a:rPr lang="en-US" sz="2400" dirty="0" smtClean="0">
                <a:cs typeface="B Zar" pitchFamily="2" charset="-78"/>
              </a:rPr>
              <a:t>           </a:t>
            </a:r>
            <a:r>
              <a:rPr lang="fa-IR" sz="2400" dirty="0" smtClean="0">
                <a:cs typeface="B Zar" pitchFamily="2" charset="-78"/>
              </a:rPr>
              <a:t>      </a:t>
            </a:r>
            <a:r>
              <a:rPr lang="en-US" sz="2000" dirty="0" err="1" smtClean="0">
                <a:latin typeface="Times New Roman" pitchFamily="18" charset="0"/>
                <a:cs typeface="Times New Roman" pitchFamily="18" charset="0"/>
              </a:rPr>
              <a:t>Hadiwidodo</a:t>
            </a:r>
            <a:r>
              <a:rPr lang="en-US" sz="2000" dirty="0" smtClean="0">
                <a:latin typeface="Times New Roman" pitchFamily="18" charset="0"/>
                <a:cs typeface="Times New Roman" pitchFamily="18" charset="0"/>
              </a:rPr>
              <a:t>(2010)</a:t>
            </a:r>
            <a:endParaRPr lang="en-US" sz="2400" dirty="0">
              <a:latin typeface="Times New Roman" pitchFamily="18" charset="0"/>
              <a:cs typeface="Times New Roman" pitchFamily="18" charset="0"/>
            </a:endParaRPr>
          </a:p>
        </p:txBody>
      </p:sp>
      <p:sp>
        <p:nvSpPr>
          <p:cNvPr id="25" name="TextBox 24"/>
          <p:cNvSpPr txBox="1"/>
          <p:nvPr/>
        </p:nvSpPr>
        <p:spPr>
          <a:xfrm>
            <a:off x="107504" y="6423719"/>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smtClean="0">
                <a:cs typeface="B Zar" pitchFamily="2" charset="-78"/>
              </a:rPr>
              <a:t>بهبود </a:t>
            </a:r>
            <a:r>
              <a:rPr lang="fa-IR" sz="2400" dirty="0">
                <a:cs typeface="B Zar" pitchFamily="2" charset="-78"/>
              </a:rPr>
              <a:t>مقاومت فشاری </a:t>
            </a:r>
            <a:r>
              <a:rPr lang="fa-IR" sz="2400" dirty="0" smtClean="0">
                <a:cs typeface="B Zar" pitchFamily="2" charset="-78"/>
              </a:rPr>
              <a:t>بتن خود متراکم              </a:t>
            </a:r>
            <a:r>
              <a:rPr lang="fa-IR" sz="2400" dirty="0">
                <a:cs typeface="B Zar" pitchFamily="2" charset="-78"/>
              </a:rPr>
              <a:t>اسماعيل نيا و </a:t>
            </a:r>
            <a:r>
              <a:rPr lang="fa-IR" sz="2400" dirty="0" smtClean="0">
                <a:cs typeface="B Zar" pitchFamily="2" charset="-78"/>
              </a:rPr>
              <a:t>همکاران(1390)</a:t>
            </a:r>
            <a:endParaRPr lang="en-US" sz="2400" dirty="0">
              <a:cs typeface="B Zar" pitchFamily="2" charset="-78"/>
            </a:endParaRPr>
          </a:p>
        </p:txBody>
      </p:sp>
      <p:pic>
        <p:nvPicPr>
          <p:cNvPr id="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7504" y="3255367"/>
            <a:ext cx="7416824" cy="461665"/>
          </a:xfrm>
          <a:prstGeom prst="rect">
            <a:avLst/>
          </a:prstGeom>
          <a:noFill/>
        </p:spPr>
        <p:txBody>
          <a:bodyPr wrap="square" rtlCol="0">
            <a:spAutoFit/>
          </a:bodyPr>
          <a:lstStyle/>
          <a:p>
            <a:pPr marL="342900" indent="-342900" algn="r" rtl="1">
              <a:buFont typeface="Wingdings" pitchFamily="2" charset="2"/>
              <a:buChar char="Ø"/>
            </a:pPr>
            <a:r>
              <a:rPr lang="fa-IR" sz="2400" dirty="0" smtClean="0">
                <a:cs typeface="B Zar" pitchFamily="2" charset="-78"/>
              </a:rPr>
              <a:t>کرنش</a:t>
            </a:r>
            <a:r>
              <a:rPr lang="en-US" sz="2400" dirty="0" smtClean="0">
                <a:cs typeface="B Zar" pitchFamily="2" charset="-78"/>
              </a:rPr>
              <a:t>                                                   </a:t>
            </a:r>
            <a:r>
              <a:rPr lang="fa-IR" sz="2400" dirty="0" smtClean="0">
                <a:cs typeface="B Zar" pitchFamily="2" charset="-78"/>
              </a:rPr>
              <a:t> </a:t>
            </a:r>
            <a:r>
              <a:rPr lang="en-US" sz="2000" dirty="0" err="1">
                <a:latin typeface="Times New Roman" pitchFamily="18" charset="0"/>
                <a:cs typeface="Times New Roman" pitchFamily="18" charset="0"/>
              </a:rPr>
              <a:t>Maghsoudi</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(2011)</a:t>
            </a:r>
            <a:endParaRPr lang="en-US" sz="2000" dirty="0">
              <a:latin typeface="Times New Roman" pitchFamily="18" charset="0"/>
              <a:cs typeface="Times New Roman" pitchFamily="18" charset="0"/>
            </a:endParaRPr>
          </a:p>
        </p:txBody>
      </p:sp>
      <p:cxnSp>
        <p:nvCxnSpPr>
          <p:cNvPr id="40" name="Straight Connector 39"/>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41" name="Rounded Rectangle 40"/>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3" name="Rounded Rectangle 42"/>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4" name="Rounded Rectangle 43"/>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6" name="Rounded Rectangle 45"/>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53" name="Rounded Rectangle 52"/>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7" name="TextBox 6"/>
          <p:cNvSpPr txBox="1"/>
          <p:nvPr/>
        </p:nvSpPr>
        <p:spPr>
          <a:xfrm>
            <a:off x="117694" y="1700808"/>
            <a:ext cx="7406634" cy="461665"/>
          </a:xfrm>
          <a:prstGeom prst="rect">
            <a:avLst/>
          </a:prstGeom>
          <a:noFill/>
        </p:spPr>
        <p:txBody>
          <a:bodyPr wrap="square" rtlCol="0">
            <a:spAutoFit/>
          </a:bodyPr>
          <a:lstStyle/>
          <a:p>
            <a:pPr marL="342900" indent="-342900" algn="r" rtl="1">
              <a:buFont typeface="Wingdings" pitchFamily="2" charset="2"/>
              <a:buChar char="Ø"/>
            </a:pPr>
            <a:r>
              <a:rPr lang="fa-IR" sz="2400" dirty="0" smtClean="0">
                <a:cs typeface="B Zar" pitchFamily="2" charset="-78"/>
              </a:rPr>
              <a:t>مقاومت کششی                                                             مظاهری پور(1386)</a:t>
            </a:r>
            <a:endParaRPr lang="en-US" sz="2400" dirty="0">
              <a:cs typeface="B Zar" pitchFamily="2" charset="-78"/>
            </a:endParaRPr>
          </a:p>
        </p:txBody>
      </p:sp>
      <p:sp>
        <p:nvSpPr>
          <p:cNvPr id="36" name="Rounded Rectangle 35"/>
          <p:cNvSpPr/>
          <p:nvPr/>
        </p:nvSpPr>
        <p:spPr bwMode="auto">
          <a:xfrm>
            <a:off x="7616952" y="37033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37" name="Rounded Rectangle 36"/>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8" name="Rounded Rectangle 37"/>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4" name="Rounded Rectangle 53"/>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5" name="Rounded Rectangle 54"/>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4282147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ppt_x"/>
                                          </p:val>
                                        </p:tav>
                                        <p:tav tm="100000">
                                          <p:val>
                                            <p:strVal val="#ppt_x"/>
                                          </p:val>
                                        </p:tav>
                                      </p:tavLst>
                                    </p:anim>
                                    <p:anim calcmode="lin" valueType="num">
                                      <p:cBhvr additive="base">
                                        <p:cTn id="6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1" grpId="0" animBg="1"/>
      <p:bldP spid="2" grpId="0"/>
      <p:bldP spid="3" grpId="0"/>
      <p:bldP spid="6" grpId="0"/>
      <p:bldP spid="19" grpId="0" animBg="1"/>
      <p:bldP spid="20" grpId="0"/>
      <p:bldP spid="21" grpId="0"/>
      <p:bldP spid="23" grpId="0"/>
      <p:bldP spid="24" grpId="0"/>
      <p:bldP spid="25" grpId="0"/>
      <p:bldP spid="8"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مواد و مصالح مصرفي</a:t>
            </a:r>
            <a:endParaRPr lang="en-US" sz="2800" dirty="0">
              <a:effectLst/>
            </a:endParaRPr>
          </a:p>
        </p:txBody>
      </p:sp>
      <p:graphicFrame>
        <p:nvGraphicFramePr>
          <p:cNvPr id="8" name="Content Placeholder 4"/>
          <p:cNvGraphicFramePr>
            <a:graphicFrameLocks/>
          </p:cNvGraphicFramePr>
          <p:nvPr>
            <p:extLst>
              <p:ext uri="{D42A27DB-BD31-4B8C-83A1-F6EECF244321}">
                <p14:modId xmlns:p14="http://schemas.microsoft.com/office/powerpoint/2010/main" val="3584410274"/>
              </p:ext>
            </p:extLst>
          </p:nvPr>
        </p:nvGraphicFramePr>
        <p:xfrm>
          <a:off x="251520" y="2060848"/>
          <a:ext cx="7084576" cy="2377440"/>
        </p:xfrm>
        <a:graphic>
          <a:graphicData uri="http://schemas.openxmlformats.org/drawingml/2006/table">
            <a:tbl>
              <a:tblPr rtl="1" firstRow="1" bandRow="1">
                <a:effectLst>
                  <a:outerShdw blurRad="63500" sx="102000" sy="102000" algn="ctr" rotWithShape="0">
                    <a:prstClr val="black">
                      <a:alpha val="40000"/>
                    </a:prstClr>
                  </a:outerShdw>
                </a:effectLst>
                <a:tableStyleId>{D7AC3CCA-C797-4891-BE02-D94E43425B78}</a:tableStyleId>
              </a:tblPr>
              <a:tblGrid>
                <a:gridCol w="1627956"/>
                <a:gridCol w="5456620"/>
              </a:tblGrid>
              <a:tr h="370840">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2000" b="1" dirty="0" smtClean="0">
                          <a:cs typeface="B Nazanin" pitchFamily="2" charset="-78"/>
                        </a:rPr>
                        <a:t>ماسه</a:t>
                      </a:r>
                      <a:endParaRPr lang="fa-IR" sz="2000" b="1" dirty="0">
                        <a:solidFill>
                          <a:srgbClr val="002060"/>
                        </a:solidFill>
                        <a:cs typeface="B Nazanin" pitchFamily="2" charset="-78"/>
                      </a:endParaRPr>
                    </a:p>
                  </a:txBody>
                  <a:tcPr marL="99060" marR="99060"/>
                </a:tc>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1800" b="0" dirty="0" smtClean="0">
                          <a:cs typeface="B Nazanin" pitchFamily="2" charset="-78"/>
                        </a:rPr>
                        <a:t>ماسه 5-0</a:t>
                      </a:r>
                      <a:r>
                        <a:rPr lang="en-US" sz="1800" b="0" baseline="0" dirty="0" smtClean="0">
                          <a:cs typeface="B Nazanin" pitchFamily="2" charset="-78"/>
                        </a:rPr>
                        <a:t> </a:t>
                      </a:r>
                      <a:r>
                        <a:rPr lang="fa-IR" sz="1800" b="0" baseline="0" dirty="0" smtClean="0">
                          <a:cs typeface="B Nazanin" pitchFamily="2" charset="-78"/>
                        </a:rPr>
                        <a:t>شکسته کوهی</a:t>
                      </a:r>
                      <a:r>
                        <a:rPr lang="fa-IR" sz="1800" b="0" dirty="0" smtClean="0">
                          <a:cs typeface="B Nazanin" pitchFamily="2" charset="-78"/>
                        </a:rPr>
                        <a:t> با دانه بندي مطابق </a:t>
                      </a:r>
                      <a:r>
                        <a:rPr lang="en-US" sz="1600" b="0" dirty="0" smtClean="0">
                          <a:latin typeface="Times New Roman" pitchFamily="18" charset="0"/>
                          <a:cs typeface="Times New Roman" pitchFamily="18" charset="0"/>
                        </a:rPr>
                        <a:t>ASTM</a:t>
                      </a:r>
                      <a:r>
                        <a:rPr lang="en-US" sz="1600" b="0" baseline="0" dirty="0" smtClean="0">
                          <a:latin typeface="Times New Roman" pitchFamily="18" charset="0"/>
                          <a:cs typeface="Times New Roman" pitchFamily="18" charset="0"/>
                        </a:rPr>
                        <a:t> C33</a:t>
                      </a:r>
                      <a:endParaRPr lang="fa-IR" sz="1600" b="0" dirty="0">
                        <a:solidFill>
                          <a:srgbClr val="002060"/>
                        </a:solidFill>
                        <a:latin typeface="Times New Roman" pitchFamily="18" charset="0"/>
                        <a:cs typeface="Times New Roman" pitchFamily="18" charset="0"/>
                      </a:endParaRPr>
                    </a:p>
                  </a:txBody>
                  <a:tcPr marL="99060" marR="99060"/>
                </a:tc>
              </a:tr>
              <a:tr h="370840">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2000" b="1" dirty="0" smtClean="0">
                          <a:cs typeface="B Nazanin" pitchFamily="2" charset="-78"/>
                        </a:rPr>
                        <a:t>لیکا</a:t>
                      </a:r>
                      <a:endParaRPr lang="fa-IR" sz="2000" b="1" dirty="0">
                        <a:solidFill>
                          <a:srgbClr val="002060"/>
                        </a:solidFill>
                        <a:cs typeface="B Nazanin" pitchFamily="2" charset="-78"/>
                      </a:endParaRPr>
                    </a:p>
                  </a:txBody>
                  <a:tcPr marL="99060" marR="99060"/>
                </a:tc>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a:r>
                        <a:rPr lang="fa-IR" sz="1800" b="0" kern="1200" dirty="0" smtClean="0">
                          <a:effectLst/>
                          <a:cs typeface="B Nazanin" pitchFamily="2" charset="-78"/>
                        </a:rPr>
                        <a:t>محصول شرکت ليکای ايران </a:t>
                      </a:r>
                      <a:endParaRPr lang="fa-IR" sz="1800" b="0" dirty="0">
                        <a:solidFill>
                          <a:srgbClr val="002060"/>
                        </a:solidFill>
                        <a:cs typeface="B Nazanin" pitchFamily="2" charset="-78"/>
                      </a:endParaRPr>
                    </a:p>
                  </a:txBody>
                  <a:tcPr marL="99060" marR="99060"/>
                </a:tc>
              </a:tr>
              <a:tr h="370840">
                <a:tc>
                  <a:txBody>
                    <a:bodyPr/>
                    <a:lstStyle>
                      <a:lvl1pPr marL="0" algn="r" defTabSz="914400" rtl="1" eaLnBrk="1" latinLnBrk="0" hangingPunct="1">
                        <a:defRPr sz="1800" b="1" kern="1200">
                          <a:solidFill>
                            <a:schemeClr val="lt1"/>
                          </a:solidFill>
                          <a:latin typeface="Trebuchet MS"/>
                        </a:defRPr>
                      </a:lvl1pPr>
                      <a:lvl2pPr marL="457200" algn="r" defTabSz="914400" rtl="1" eaLnBrk="1" latinLnBrk="0" hangingPunct="1">
                        <a:defRPr sz="1800" b="1" kern="1200">
                          <a:solidFill>
                            <a:schemeClr val="lt1"/>
                          </a:solidFill>
                          <a:latin typeface="Trebuchet MS"/>
                        </a:defRPr>
                      </a:lvl2pPr>
                      <a:lvl3pPr marL="914400" algn="r" defTabSz="914400" rtl="1" eaLnBrk="1" latinLnBrk="0" hangingPunct="1">
                        <a:defRPr sz="1800" b="1" kern="1200">
                          <a:solidFill>
                            <a:schemeClr val="lt1"/>
                          </a:solidFill>
                          <a:latin typeface="Trebuchet MS"/>
                        </a:defRPr>
                      </a:lvl3pPr>
                      <a:lvl4pPr marL="1371600" algn="r" defTabSz="914400" rtl="1" eaLnBrk="1" latinLnBrk="0" hangingPunct="1">
                        <a:defRPr sz="1800" b="1" kern="1200">
                          <a:solidFill>
                            <a:schemeClr val="lt1"/>
                          </a:solidFill>
                          <a:latin typeface="Trebuchet MS"/>
                        </a:defRPr>
                      </a:lvl4pPr>
                      <a:lvl5pPr marL="1828800" algn="r" defTabSz="914400" rtl="1" eaLnBrk="1" latinLnBrk="0" hangingPunct="1">
                        <a:defRPr sz="1800" b="1" kern="1200">
                          <a:solidFill>
                            <a:schemeClr val="lt1"/>
                          </a:solidFill>
                          <a:latin typeface="Trebuchet MS"/>
                        </a:defRPr>
                      </a:lvl5pPr>
                      <a:lvl6pPr marL="2286000" algn="r" defTabSz="914400" rtl="1" eaLnBrk="1" latinLnBrk="0" hangingPunct="1">
                        <a:defRPr sz="1800" b="1" kern="1200">
                          <a:solidFill>
                            <a:schemeClr val="lt1"/>
                          </a:solidFill>
                          <a:latin typeface="Trebuchet MS"/>
                        </a:defRPr>
                      </a:lvl6pPr>
                      <a:lvl7pPr marL="2743200" algn="r" defTabSz="914400" rtl="1" eaLnBrk="1" latinLnBrk="0" hangingPunct="1">
                        <a:defRPr sz="1800" b="1" kern="1200">
                          <a:solidFill>
                            <a:schemeClr val="lt1"/>
                          </a:solidFill>
                          <a:latin typeface="Trebuchet MS"/>
                        </a:defRPr>
                      </a:lvl7pPr>
                      <a:lvl8pPr marL="3200400" algn="r" defTabSz="914400" rtl="1" eaLnBrk="1" latinLnBrk="0" hangingPunct="1">
                        <a:defRPr sz="1800" b="1" kern="1200">
                          <a:solidFill>
                            <a:schemeClr val="lt1"/>
                          </a:solidFill>
                          <a:latin typeface="Trebuchet MS"/>
                        </a:defRPr>
                      </a:lvl8pPr>
                      <a:lvl9pPr marL="3657600" algn="r" defTabSz="914400" rtl="1" eaLnBrk="1" latinLnBrk="0" hangingPunct="1">
                        <a:defRPr sz="1800" b="1" kern="1200">
                          <a:solidFill>
                            <a:schemeClr val="lt1"/>
                          </a:solidFill>
                          <a:latin typeface="Trebuchet MS"/>
                        </a:defRPr>
                      </a:lvl9pPr>
                    </a:lstStyle>
                    <a:p>
                      <a:pPr algn="r" rtl="1"/>
                      <a:r>
                        <a:rPr kumimoji="0" lang="fa-IR" sz="2000" b="1" kern="1200" dirty="0" smtClean="0">
                          <a:cs typeface="B Nazanin" pitchFamily="2" charset="-78"/>
                        </a:rPr>
                        <a:t>سيمان</a:t>
                      </a:r>
                      <a:endParaRPr kumimoji="0" lang="fa-IR" sz="2000" b="1" kern="1200" dirty="0">
                        <a:solidFill>
                          <a:srgbClr val="002060"/>
                        </a:solidFill>
                        <a:latin typeface="+mn-lt"/>
                        <a:ea typeface="+mn-ea"/>
                        <a:cs typeface="B Nazanin" pitchFamily="2" charset="-78"/>
                      </a:endParaRPr>
                    </a:p>
                  </a:txBody>
                  <a:tcPr marL="99060" marR="99060"/>
                </a:tc>
                <a:tc>
                  <a:txBody>
                    <a:bodyPr/>
                    <a:lstStyle>
                      <a:lvl1pPr marL="0" algn="r" defTabSz="914400" rtl="1" eaLnBrk="1" latinLnBrk="0" hangingPunct="1">
                        <a:defRPr sz="1800" b="1" kern="1200">
                          <a:solidFill>
                            <a:schemeClr val="lt1"/>
                          </a:solidFill>
                          <a:latin typeface="Trebuchet MS"/>
                        </a:defRPr>
                      </a:lvl1pPr>
                      <a:lvl2pPr marL="457200" algn="r" defTabSz="914400" rtl="1" eaLnBrk="1" latinLnBrk="0" hangingPunct="1">
                        <a:defRPr sz="1800" b="1" kern="1200">
                          <a:solidFill>
                            <a:schemeClr val="lt1"/>
                          </a:solidFill>
                          <a:latin typeface="Trebuchet MS"/>
                        </a:defRPr>
                      </a:lvl2pPr>
                      <a:lvl3pPr marL="914400" algn="r" defTabSz="914400" rtl="1" eaLnBrk="1" latinLnBrk="0" hangingPunct="1">
                        <a:defRPr sz="1800" b="1" kern="1200">
                          <a:solidFill>
                            <a:schemeClr val="lt1"/>
                          </a:solidFill>
                          <a:latin typeface="Trebuchet MS"/>
                        </a:defRPr>
                      </a:lvl3pPr>
                      <a:lvl4pPr marL="1371600" algn="r" defTabSz="914400" rtl="1" eaLnBrk="1" latinLnBrk="0" hangingPunct="1">
                        <a:defRPr sz="1800" b="1" kern="1200">
                          <a:solidFill>
                            <a:schemeClr val="lt1"/>
                          </a:solidFill>
                          <a:latin typeface="Trebuchet MS"/>
                        </a:defRPr>
                      </a:lvl4pPr>
                      <a:lvl5pPr marL="1828800" algn="r" defTabSz="914400" rtl="1" eaLnBrk="1" latinLnBrk="0" hangingPunct="1">
                        <a:defRPr sz="1800" b="1" kern="1200">
                          <a:solidFill>
                            <a:schemeClr val="lt1"/>
                          </a:solidFill>
                          <a:latin typeface="Trebuchet MS"/>
                        </a:defRPr>
                      </a:lvl5pPr>
                      <a:lvl6pPr marL="2286000" algn="r" defTabSz="914400" rtl="1" eaLnBrk="1" latinLnBrk="0" hangingPunct="1">
                        <a:defRPr sz="1800" b="1" kern="1200">
                          <a:solidFill>
                            <a:schemeClr val="lt1"/>
                          </a:solidFill>
                          <a:latin typeface="Trebuchet MS"/>
                        </a:defRPr>
                      </a:lvl6pPr>
                      <a:lvl7pPr marL="2743200" algn="r" defTabSz="914400" rtl="1" eaLnBrk="1" latinLnBrk="0" hangingPunct="1">
                        <a:defRPr sz="1800" b="1" kern="1200">
                          <a:solidFill>
                            <a:schemeClr val="lt1"/>
                          </a:solidFill>
                          <a:latin typeface="Trebuchet MS"/>
                        </a:defRPr>
                      </a:lvl7pPr>
                      <a:lvl8pPr marL="3200400" algn="r" defTabSz="914400" rtl="1" eaLnBrk="1" latinLnBrk="0" hangingPunct="1">
                        <a:defRPr sz="1800" b="1" kern="1200">
                          <a:solidFill>
                            <a:schemeClr val="lt1"/>
                          </a:solidFill>
                          <a:latin typeface="Trebuchet MS"/>
                        </a:defRPr>
                      </a:lvl8pPr>
                      <a:lvl9pPr marL="3657600" algn="r" defTabSz="914400" rtl="1" eaLnBrk="1" latinLnBrk="0" hangingPunct="1">
                        <a:defRPr sz="1800" b="1" kern="1200">
                          <a:solidFill>
                            <a:schemeClr val="lt1"/>
                          </a:solidFill>
                          <a:latin typeface="Trebuchet MS"/>
                        </a:defRPr>
                      </a:lvl9pPr>
                    </a:lstStyle>
                    <a:p>
                      <a:pPr algn="r" rtl="1"/>
                      <a:r>
                        <a:rPr kumimoji="0" lang="fa-IR" sz="1800" b="0" kern="1200" dirty="0" smtClean="0">
                          <a:cs typeface="B Nazanin" pitchFamily="2" charset="-78"/>
                        </a:rPr>
                        <a:t>سيمان تيپ </a:t>
                      </a:r>
                      <a:r>
                        <a:rPr kumimoji="0" lang="en-US" sz="1600" b="0" kern="1200" dirty="0" smtClean="0">
                          <a:cs typeface="B Nazanin" pitchFamily="2" charset="-78"/>
                        </a:rPr>
                        <a:t>II</a:t>
                      </a:r>
                      <a:r>
                        <a:rPr kumimoji="0" lang="fa-IR" sz="1600" b="0" kern="1200" dirty="0" smtClean="0">
                          <a:cs typeface="B Nazanin" pitchFamily="2" charset="-78"/>
                        </a:rPr>
                        <a:t> </a:t>
                      </a:r>
                      <a:r>
                        <a:rPr kumimoji="0" lang="fa-IR" sz="1800" b="0" kern="1200" dirty="0" smtClean="0">
                          <a:cs typeface="B Nazanin" pitchFamily="2" charset="-78"/>
                        </a:rPr>
                        <a:t>کارخانه سيمان اردستان</a:t>
                      </a:r>
                      <a:endParaRPr kumimoji="0" lang="fa-IR" sz="1800" b="0" kern="1200" dirty="0">
                        <a:solidFill>
                          <a:srgbClr val="002060"/>
                        </a:solidFill>
                        <a:latin typeface="+mn-lt"/>
                        <a:ea typeface="+mn-ea"/>
                        <a:cs typeface="B Nazanin" pitchFamily="2" charset="-78"/>
                      </a:endParaRPr>
                    </a:p>
                  </a:txBody>
                  <a:tcPr marL="99060" marR="99060"/>
                </a:tc>
              </a:tr>
              <a:tr h="370840">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2000" b="1" dirty="0" smtClean="0">
                          <a:cs typeface="B Nazanin" pitchFamily="2" charset="-78"/>
                        </a:rPr>
                        <a:t>میکروسیلیس</a:t>
                      </a:r>
                      <a:endParaRPr lang="fa-IR" sz="2000" b="1" dirty="0">
                        <a:solidFill>
                          <a:srgbClr val="002060"/>
                        </a:solidFill>
                        <a:cs typeface="B Nazanin" pitchFamily="2" charset="-78"/>
                      </a:endParaRPr>
                    </a:p>
                  </a:txBody>
                  <a:tcPr marL="99060" marR="99060"/>
                </a:tc>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a:r>
                        <a:rPr lang="fa-IR" sz="1800" b="0" kern="1200" dirty="0" smtClean="0">
                          <a:effectLst/>
                          <a:cs typeface="B Nazanin" pitchFamily="2" charset="-78"/>
                        </a:rPr>
                        <a:t>محصول شرکت صنايع فرو آلياژ ايران </a:t>
                      </a:r>
                      <a:endParaRPr lang="fa-IR" sz="1800" b="0" dirty="0">
                        <a:solidFill>
                          <a:srgbClr val="002060"/>
                        </a:solidFill>
                        <a:cs typeface="B Nazanin" pitchFamily="2" charset="-78"/>
                      </a:endParaRPr>
                    </a:p>
                  </a:txBody>
                  <a:tcPr marL="99060" marR="99060"/>
                </a:tc>
              </a:tr>
              <a:tr h="370840">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2000" b="1" dirty="0" smtClean="0">
                          <a:cs typeface="B Nazanin" pitchFamily="2" charset="-78"/>
                        </a:rPr>
                        <a:t>آب</a:t>
                      </a:r>
                      <a:endParaRPr lang="fa-IR" sz="2000" b="1" dirty="0">
                        <a:solidFill>
                          <a:srgbClr val="002060"/>
                        </a:solidFill>
                        <a:cs typeface="B Nazanin" pitchFamily="2" charset="-78"/>
                      </a:endParaRPr>
                    </a:p>
                  </a:txBody>
                  <a:tcPr marL="99060" marR="99060"/>
                </a:tc>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1800" b="0" dirty="0" smtClean="0">
                          <a:cs typeface="B Nazanin" pitchFamily="2" charset="-78"/>
                        </a:rPr>
                        <a:t>آب</a:t>
                      </a:r>
                      <a:r>
                        <a:rPr lang="fa-IR" sz="1800" b="0" baseline="0" dirty="0" smtClean="0">
                          <a:cs typeface="B Nazanin" pitchFamily="2" charset="-78"/>
                        </a:rPr>
                        <a:t> شرب</a:t>
                      </a:r>
                      <a:endParaRPr lang="fa-IR" sz="1800" b="0" dirty="0">
                        <a:solidFill>
                          <a:srgbClr val="002060"/>
                        </a:solidFill>
                        <a:cs typeface="B Nazanin" pitchFamily="2" charset="-78"/>
                      </a:endParaRPr>
                    </a:p>
                  </a:txBody>
                  <a:tcPr marL="99060" marR="99060"/>
                </a:tc>
              </a:tr>
              <a:tr h="370840">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fa-IR" sz="2000" b="1" dirty="0" smtClean="0">
                          <a:cs typeface="B Nazanin" pitchFamily="2" charset="-78"/>
                        </a:rPr>
                        <a:t>فوق روان کننده</a:t>
                      </a:r>
                      <a:endParaRPr lang="fa-IR" sz="2000" b="1" dirty="0" smtClean="0">
                        <a:solidFill>
                          <a:srgbClr val="002060"/>
                        </a:solidFill>
                        <a:cs typeface="B Nazanin" pitchFamily="2" charset="-78"/>
                      </a:endParaRPr>
                    </a:p>
                  </a:txBody>
                  <a:tcPr marL="99060" marR="99060"/>
                </a:tc>
                <a:tc>
                  <a:txBody>
                    <a:bodyPr/>
                    <a:lstStyle>
                      <a:lvl1pPr marL="0" algn="r" defTabSz="914400" rtl="1" eaLnBrk="1" latinLnBrk="0" hangingPunct="1">
                        <a:defRPr sz="1800" kern="1200">
                          <a:solidFill>
                            <a:schemeClr val="lt1"/>
                          </a:solidFill>
                          <a:latin typeface="Trebuchet MS"/>
                        </a:defRPr>
                      </a:lvl1pPr>
                      <a:lvl2pPr marL="457200" algn="r" defTabSz="914400" rtl="1" eaLnBrk="1" latinLnBrk="0" hangingPunct="1">
                        <a:defRPr sz="1800" kern="1200">
                          <a:solidFill>
                            <a:schemeClr val="lt1"/>
                          </a:solidFill>
                          <a:latin typeface="Trebuchet MS"/>
                        </a:defRPr>
                      </a:lvl2pPr>
                      <a:lvl3pPr marL="914400" algn="r" defTabSz="914400" rtl="1" eaLnBrk="1" latinLnBrk="0" hangingPunct="1">
                        <a:defRPr sz="1800" kern="1200">
                          <a:solidFill>
                            <a:schemeClr val="lt1"/>
                          </a:solidFill>
                          <a:latin typeface="Trebuchet MS"/>
                        </a:defRPr>
                      </a:lvl3pPr>
                      <a:lvl4pPr marL="1371600" algn="r" defTabSz="914400" rtl="1" eaLnBrk="1" latinLnBrk="0" hangingPunct="1">
                        <a:defRPr sz="1800" kern="1200">
                          <a:solidFill>
                            <a:schemeClr val="lt1"/>
                          </a:solidFill>
                          <a:latin typeface="Trebuchet MS"/>
                        </a:defRPr>
                      </a:lvl4pPr>
                      <a:lvl5pPr marL="1828800" algn="r" defTabSz="914400" rtl="1" eaLnBrk="1" latinLnBrk="0" hangingPunct="1">
                        <a:defRPr sz="1800" kern="1200">
                          <a:solidFill>
                            <a:schemeClr val="lt1"/>
                          </a:solidFill>
                          <a:latin typeface="Trebuchet MS"/>
                        </a:defRPr>
                      </a:lvl5pPr>
                      <a:lvl6pPr marL="2286000" algn="r" defTabSz="914400" rtl="1" eaLnBrk="1" latinLnBrk="0" hangingPunct="1">
                        <a:defRPr sz="1800" kern="1200">
                          <a:solidFill>
                            <a:schemeClr val="lt1"/>
                          </a:solidFill>
                          <a:latin typeface="Trebuchet MS"/>
                        </a:defRPr>
                      </a:lvl6pPr>
                      <a:lvl7pPr marL="2743200" algn="r" defTabSz="914400" rtl="1" eaLnBrk="1" latinLnBrk="0" hangingPunct="1">
                        <a:defRPr sz="1800" kern="1200">
                          <a:solidFill>
                            <a:schemeClr val="lt1"/>
                          </a:solidFill>
                          <a:latin typeface="Trebuchet MS"/>
                        </a:defRPr>
                      </a:lvl7pPr>
                      <a:lvl8pPr marL="3200400" algn="r" defTabSz="914400" rtl="1" eaLnBrk="1" latinLnBrk="0" hangingPunct="1">
                        <a:defRPr sz="1800" kern="1200">
                          <a:solidFill>
                            <a:schemeClr val="lt1"/>
                          </a:solidFill>
                          <a:latin typeface="Trebuchet MS"/>
                        </a:defRPr>
                      </a:lvl8pPr>
                      <a:lvl9pPr marL="3657600" algn="r" defTabSz="914400" rtl="1" eaLnBrk="1" latinLnBrk="0" hangingPunct="1">
                        <a:defRPr sz="1800" kern="1200">
                          <a:solidFill>
                            <a:schemeClr val="lt1"/>
                          </a:solidFill>
                          <a:latin typeface="Trebuchet MS"/>
                        </a:defRPr>
                      </a:lvl9pPr>
                    </a:lstStyle>
                    <a:p>
                      <a:pPr algn="r" rtl="1"/>
                      <a:r>
                        <a:rPr lang="en-US" sz="1600" b="0" kern="1200" dirty="0" smtClean="0">
                          <a:effectLst/>
                          <a:latin typeface="Times New Roman" pitchFamily="18" charset="0"/>
                          <a:cs typeface="Times New Roman" pitchFamily="18" charset="0"/>
                        </a:rPr>
                        <a:t>Power Flow-SD 3000</a:t>
                      </a:r>
                      <a:r>
                        <a:rPr lang="fa-IR" sz="1600" b="0" kern="1200" baseline="0" dirty="0" smtClean="0">
                          <a:effectLst/>
                          <a:latin typeface="Times New Roman" pitchFamily="18" charset="0"/>
                          <a:cs typeface="Times New Roman" pitchFamily="18" charset="0"/>
                        </a:rPr>
                        <a:t> </a:t>
                      </a:r>
                      <a:r>
                        <a:rPr lang="fa-IR" sz="1800" b="0" kern="1200" baseline="0" dirty="0" smtClean="0">
                          <a:effectLst/>
                          <a:cs typeface="B Nazanin" pitchFamily="2" charset="-78"/>
                        </a:rPr>
                        <a:t>بر پایه پلی کربکسیلات </a:t>
                      </a:r>
                      <a:r>
                        <a:rPr kumimoji="0" lang="fa-IR" sz="1800" b="0" kern="1200" dirty="0" smtClean="0">
                          <a:cs typeface="B Nazanin" pitchFamily="2" charset="-78"/>
                        </a:rPr>
                        <a:t>محصول شرکت </a:t>
                      </a:r>
                      <a:r>
                        <a:rPr lang="en-US" sz="1600" b="0" kern="1200" dirty="0" smtClean="0">
                          <a:effectLst/>
                          <a:latin typeface="Times New Roman" pitchFamily="18" charset="0"/>
                          <a:cs typeface="Times New Roman" pitchFamily="18" charset="0"/>
                        </a:rPr>
                        <a:t>KG</a:t>
                      </a:r>
                      <a:endParaRPr kumimoji="0" lang="fa-IR" sz="1800" b="0" kern="1200" dirty="0">
                        <a:solidFill>
                          <a:srgbClr val="002060"/>
                        </a:solidFill>
                        <a:latin typeface="Times New Roman" pitchFamily="18" charset="0"/>
                        <a:ea typeface="+mn-ea"/>
                        <a:cs typeface="Times New Roman" pitchFamily="18" charset="0"/>
                      </a:endParaRPr>
                    </a:p>
                  </a:txBody>
                  <a:tcPr marL="99060" marR="99060"/>
                </a:tc>
              </a:tr>
            </a:tbl>
          </a:graphicData>
        </a:graphic>
      </p:graphicFrame>
      <p:sp>
        <p:nvSpPr>
          <p:cNvPr id="6" name="Rounded Rectangle 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9" name="Rounded Rectangle 8"/>
          <p:cNvSpPr/>
          <p:nvPr/>
        </p:nvSpPr>
        <p:spPr bwMode="auto">
          <a:xfrm>
            <a:off x="7616952" y="1783080"/>
            <a:ext cx="1508760" cy="274320"/>
          </a:xfrm>
          <a:prstGeom prst="roundRect">
            <a:avLst/>
          </a:prstGeom>
          <a:ln w="28575">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0" name="Rounded Rectangle 9"/>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1" name="Rounded Rectangle 10"/>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2" name="Rounded Rectangle 11"/>
          <p:cNvSpPr/>
          <p:nvPr/>
        </p:nvSpPr>
        <p:spPr bwMode="auto">
          <a:xfrm>
            <a:off x="7616952" y="27432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09927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a:solidFill>
                  <a:sysClr val="windowText" lastClr="000000"/>
                </a:solidFill>
                <a:effectLst/>
                <a:cs typeface="B Zar" pitchFamily="2" charset="-78"/>
              </a:rPr>
              <a:t>طرح اختلاط های اولیه</a:t>
            </a:r>
            <a:endParaRPr lang="en-US" sz="2800" dirty="0">
              <a:solidFill>
                <a:sysClr val="windowText" lastClr="000000"/>
              </a:solidFill>
              <a:effectLst/>
              <a:cs typeface="B Zar" pitchFamily="2" charset="-78"/>
            </a:endParaRP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713085626"/>
                  </p:ext>
                </p:extLst>
              </p:nvPr>
            </p:nvGraphicFramePr>
            <p:xfrm>
              <a:off x="358865" y="2708920"/>
              <a:ext cx="6949439" cy="1688846"/>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735824"/>
                    <a:gridCol w="981096"/>
                    <a:gridCol w="981096"/>
                    <a:gridCol w="981096"/>
                    <a:gridCol w="1226375"/>
                    <a:gridCol w="1062856"/>
                    <a:gridCol w="981096"/>
                  </a:tblGrid>
                  <a:tr h="323850">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Sand</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Cement</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Water</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p>
                        <a:p>
                          <a:pPr marL="0" marR="0" algn="ctr">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𝒎</m:t>
                                  </m:r>
                                </m:e>
                                <m:sup>
                                  <m:r>
                                    <a:rPr lang="en-US" sz="1600">
                                      <a:effectLst/>
                                      <a:latin typeface="Cambria Math"/>
                                    </a:rPr>
                                    <m:t>𝟑</m:t>
                                  </m:r>
                                </m:sup>
                              </m:sSup>
                            </m:oMath>
                          </a14:m>
                          <a:r>
                            <a:rPr lang="en-US" sz="1600" dirty="0">
                              <a:effectLst/>
                              <a:latin typeface="Times New Roman" pitchFamily="18" charset="0"/>
                              <a:cs typeface="Times New Roman" pitchFamily="18" charset="0"/>
                            </a:rPr>
                            <a:t>)</a:t>
                          </a:r>
                          <a:endParaRPr lang="en-US" sz="1600" b="1"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826</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454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177</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6.582</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774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465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6.418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469</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6.241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686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480</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200</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6.051</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713085626"/>
                  </p:ext>
                </p:extLst>
              </p:nvPr>
            </p:nvGraphicFramePr>
            <p:xfrm>
              <a:off x="358865" y="2708920"/>
              <a:ext cx="6949439" cy="1688846"/>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735824"/>
                    <a:gridCol w="981096"/>
                    <a:gridCol w="981096"/>
                    <a:gridCol w="981096"/>
                    <a:gridCol w="1226375"/>
                    <a:gridCol w="1062856"/>
                    <a:gridCol w="981096"/>
                  </a:tblGrid>
                  <a:tr h="567182">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a:t>
                          </a:r>
                          <a:endParaRPr lang="en-US" sz="1600" b="1" dirty="0">
                            <a:effectLst/>
                            <a:latin typeface="Times New Roman" pitchFamily="18" charset="0"/>
                            <a:ea typeface="Calibri"/>
                            <a:cs typeface="Times New Roman" pitchFamily="18" charset="0"/>
                          </a:endParaRPr>
                        </a:p>
                      </a:txBody>
                      <a:tcPr marL="68580" marR="68580" marT="0" marB="0" anchor="b"/>
                    </a:tc>
                    <a:tc>
                      <a:txBody>
                        <a:bodyPr/>
                        <a:lstStyle/>
                        <a:p>
                          <a:endParaRPr lang="en-US"/>
                        </a:p>
                      </a:txBody>
                      <a:tcPr marL="68580" marR="68580" marT="0" marB="0" anchor="b">
                        <a:blipFill rotWithShape="1">
                          <a:blip r:embed="rId2"/>
                          <a:stretch>
                            <a:fillRect l="-88820" t="-13978" r="-546584" b="-217204"/>
                          </a:stretch>
                        </a:blipFill>
                      </a:tcPr>
                    </a:tc>
                    <a:tc>
                      <a:txBody>
                        <a:bodyPr/>
                        <a:lstStyle/>
                        <a:p>
                          <a:endParaRPr lang="en-US"/>
                        </a:p>
                      </a:txBody>
                      <a:tcPr marL="68580" marR="68580" marT="0" marB="0" anchor="b">
                        <a:blipFill rotWithShape="1">
                          <a:blip r:embed="rId2"/>
                          <a:stretch>
                            <a:fillRect l="-188820" t="-13978" r="-446584" b="-217204"/>
                          </a:stretch>
                        </a:blipFill>
                      </a:tcPr>
                    </a:tc>
                    <a:tc>
                      <a:txBody>
                        <a:bodyPr/>
                        <a:lstStyle/>
                        <a:p>
                          <a:endParaRPr lang="en-US"/>
                        </a:p>
                      </a:txBody>
                      <a:tcPr marL="68580" marR="68580" marT="0" marB="0" anchor="b">
                        <a:blipFill rotWithShape="1">
                          <a:blip r:embed="rId2"/>
                          <a:stretch>
                            <a:fillRect l="-288820" t="-13978" r="-346584" b="-217204"/>
                          </a:stretch>
                        </a:blipFill>
                      </a:tcPr>
                    </a:tc>
                    <a:tc>
                      <a:txBody>
                        <a:bodyPr/>
                        <a:lstStyle/>
                        <a:p>
                          <a:endParaRPr lang="en-US"/>
                        </a:p>
                      </a:txBody>
                      <a:tcPr marL="68580" marR="68580" marT="0" marB="0" anchor="b">
                        <a:blipFill rotWithShape="1">
                          <a:blip r:embed="rId2"/>
                          <a:stretch>
                            <a:fillRect l="-311443" t="-13978" r="-177612" b="-217204"/>
                          </a:stretch>
                        </a:blipFill>
                      </a:tcPr>
                    </a:tc>
                    <a:tc>
                      <a:txBody>
                        <a:bodyPr/>
                        <a:lstStyle/>
                        <a:p>
                          <a:endParaRPr lang="en-US"/>
                        </a:p>
                      </a:txBody>
                      <a:tcPr marL="68580" marR="68580" marT="0" marB="0" anchor="b">
                        <a:blipFill rotWithShape="1">
                          <a:blip r:embed="rId2"/>
                          <a:stretch>
                            <a:fillRect l="-475287" t="-13978" r="-105172" b="-217204"/>
                          </a:stretch>
                        </a:blipFill>
                      </a:tcPr>
                    </a:tc>
                    <a:tc>
                      <a:txBody>
                        <a:bodyPr/>
                        <a:lstStyle/>
                        <a:p>
                          <a:endParaRPr lang="en-US"/>
                        </a:p>
                      </a:txBody>
                      <a:tcPr marL="68580" marR="68580" marT="0" marB="0" anchor="b">
                        <a:blipFill rotWithShape="1">
                          <a:blip r:embed="rId2"/>
                          <a:stretch>
                            <a:fillRect l="-621739" t="-13978" r="-13665" b="-217204"/>
                          </a:stretch>
                        </a:blipFill>
                      </a:tcPr>
                    </a:tc>
                  </a:tr>
                  <a:tr h="280416">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826</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454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177</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6.582</a:t>
                          </a:r>
                          <a:endParaRPr lang="en-US" sz="1600">
                            <a:effectLst/>
                            <a:latin typeface="Times New Roman" pitchFamily="18" charset="0"/>
                            <a:ea typeface="Calibri"/>
                            <a:cs typeface="Times New Roman" pitchFamily="18" charset="0"/>
                          </a:endParaRPr>
                        </a:p>
                      </a:txBody>
                      <a:tcPr marL="68580" marR="68580" marT="0" marB="0" anchor="b"/>
                    </a:tc>
                  </a:tr>
                  <a:tr h="280416">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774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465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6.418</a:t>
                          </a:r>
                          <a:endParaRPr lang="en-US" sz="1600">
                            <a:effectLst/>
                            <a:latin typeface="Times New Roman" pitchFamily="18" charset="0"/>
                            <a:ea typeface="Calibri"/>
                            <a:cs typeface="Times New Roman" pitchFamily="18" charset="0"/>
                          </a:endParaRPr>
                        </a:p>
                      </a:txBody>
                      <a:tcPr marL="68580" marR="68580" marT="0" marB="0" anchor="b"/>
                    </a:tc>
                  </a:tr>
                  <a:tr h="280416">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469</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6.241</a:t>
                          </a:r>
                          <a:endParaRPr lang="en-US" sz="1600">
                            <a:effectLst/>
                            <a:latin typeface="Times New Roman" pitchFamily="18" charset="0"/>
                            <a:ea typeface="Calibri"/>
                            <a:cs typeface="Times New Roman" pitchFamily="18" charset="0"/>
                          </a:endParaRPr>
                        </a:p>
                      </a:txBody>
                      <a:tcPr marL="68580" marR="68580" marT="0" marB="0" anchor="b"/>
                    </a:tc>
                  </a:tr>
                  <a:tr h="280416">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686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480</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200</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6.051</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mc:Fallback>
      </mc:AlternateContent>
      <p:sp>
        <p:nvSpPr>
          <p:cNvPr id="9" name="Rounded Rectangle 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0" name="Rounded Rectangle 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1" name="Rounded Rectangle 1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2" name="Rounded Rectangle 11"/>
          <p:cNvSpPr/>
          <p:nvPr/>
        </p:nvSpPr>
        <p:spPr bwMode="auto">
          <a:xfrm>
            <a:off x="7616952" y="30632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3" name="Rounded Rectangle 12"/>
          <p:cNvSpPr/>
          <p:nvPr/>
        </p:nvSpPr>
        <p:spPr bwMode="auto">
          <a:xfrm>
            <a:off x="7616952" y="33832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ounded Rectangle 14"/>
          <p:cNvSpPr/>
          <p:nvPr/>
        </p:nvSpPr>
        <p:spPr bwMode="auto">
          <a:xfrm>
            <a:off x="7626096"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طرح اختلاط </a:t>
            </a:r>
            <a:r>
              <a:rPr lang="fa-IR" sz="1300" dirty="0" smtClean="0">
                <a:solidFill>
                  <a:sysClr val="windowText" lastClr="000000"/>
                </a:solidFill>
                <a:cs typeface="B Nazanin" pitchFamily="2" charset="-78"/>
              </a:rPr>
              <a:t>های اولیه</a:t>
            </a:r>
            <a:endParaRPr lang="en-US" sz="1300" dirty="0">
              <a:solidFill>
                <a:sysClr val="windowText" lastClr="000000"/>
              </a:solidFill>
              <a:cs typeface="B Nazanin" pitchFamily="2" charset="-78"/>
            </a:endParaRPr>
          </a:p>
        </p:txBody>
      </p:sp>
      <p:sp>
        <p:nvSpPr>
          <p:cNvPr id="16" name="Rounded Rectangle 15"/>
          <p:cNvSpPr/>
          <p:nvPr/>
        </p:nvSpPr>
        <p:spPr bwMode="auto">
          <a:xfrm>
            <a:off x="7626096"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200" dirty="0">
                <a:solidFill>
                  <a:sysClr val="windowText" lastClr="000000"/>
                </a:solidFill>
                <a:cs typeface="B Nazanin" pitchFamily="2" charset="-78"/>
              </a:rPr>
              <a:t>طرح اختلاط </a:t>
            </a:r>
            <a:r>
              <a:rPr lang="fa-IR" sz="1200" dirty="0" smtClean="0">
                <a:solidFill>
                  <a:sysClr val="windowText" lastClr="000000"/>
                </a:solidFill>
                <a:cs typeface="B Nazanin" pitchFamily="2" charset="-78"/>
              </a:rPr>
              <a:t>های تاگوچی</a:t>
            </a:r>
            <a:endParaRPr lang="en-US" sz="1200" dirty="0">
              <a:solidFill>
                <a:sysClr val="windowText" lastClr="000000"/>
              </a:solidFill>
              <a:cs typeface="B Nazanin" pitchFamily="2" charset="-78"/>
            </a:endParaRPr>
          </a:p>
        </p:txBody>
      </p:sp>
      <p:cxnSp>
        <p:nvCxnSpPr>
          <p:cNvPr id="18" name="Straight Connector 17"/>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79784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fa-IR" sz="2400" b="1" dirty="0" smtClean="0">
              <a:cs typeface="B Zar" pitchFamily="2" charset="-78"/>
            </a:endParaRPr>
          </a:p>
          <a:p>
            <a:pPr algn="ctr" rtl="1"/>
            <a:endParaRPr lang="en-US" sz="1600" b="1" dirty="0">
              <a:cs typeface="B Zar" pitchFamily="2" charset="-78"/>
            </a:endParaRPr>
          </a:p>
          <a:p>
            <a:pPr algn="ctr" rtl="1"/>
            <a:endParaRPr lang="fa-IR" sz="1600" b="1" dirty="0" smtClean="0">
              <a:cs typeface="B Zar" pitchFamily="2" charset="-78"/>
            </a:endParaRPr>
          </a:p>
          <a:p>
            <a:pPr algn="ctr" rtl="1"/>
            <a:endParaRPr lang="fa-IR" sz="1600" b="1" dirty="0">
              <a:cs typeface="B Zar" pitchFamily="2" charset="-78"/>
            </a:endParaRPr>
          </a:p>
          <a:p>
            <a:pPr algn="ctr" rtl="1"/>
            <a:r>
              <a:rPr lang="fa-IR" sz="2000" dirty="0" smtClean="0">
                <a:cs typeface="B Zar" pitchFamily="2" charset="-78"/>
              </a:rPr>
              <a:t>پايان­نامه </a:t>
            </a:r>
            <a:r>
              <a:rPr lang="fa-IR" sz="2000" dirty="0">
                <a:cs typeface="B Zar" pitchFamily="2" charset="-78"/>
              </a:rPr>
              <a:t>برای دريافت درجه کارشناسی ارشد«</a:t>
            </a:r>
            <a:r>
              <a:rPr lang="en-US" sz="2000" dirty="0">
                <a:cs typeface="B Zar" pitchFamily="2" charset="-78"/>
              </a:rPr>
              <a:t>M.Sc.</a:t>
            </a:r>
            <a:r>
              <a:rPr lang="fa-IR" sz="2000" dirty="0" smtClean="0">
                <a:cs typeface="B Zar" pitchFamily="2" charset="-78"/>
              </a:rPr>
              <a:t>»</a:t>
            </a:r>
            <a:endParaRPr lang="en-US" sz="2000" dirty="0" smtClean="0">
              <a:cs typeface="B Zar" pitchFamily="2" charset="-78"/>
            </a:endParaRPr>
          </a:p>
          <a:p>
            <a:pPr algn="ctr"/>
            <a:endParaRPr lang="fa-IR" sz="2400" b="1" dirty="0" smtClean="0">
              <a:cs typeface="B Zar" pitchFamily="2" charset="-78"/>
            </a:endParaRPr>
          </a:p>
          <a:p>
            <a:pPr algn="ctr" rtl="1"/>
            <a:r>
              <a:rPr lang="fa-IR" sz="2800" b="1" dirty="0" smtClean="0">
                <a:cs typeface="B Zar" pitchFamily="2" charset="-78"/>
              </a:rPr>
              <a:t>بهینه سازی طرح اختلاط بتن سبک خود متراکم با استفاده از روش طرح آزمایش تاگوچی</a:t>
            </a:r>
            <a:endParaRPr lang="fa-IR" sz="2800" b="1" dirty="0">
              <a:cs typeface="B Zar" pitchFamily="2" charset="-78"/>
            </a:endParaRPr>
          </a:p>
          <a:p>
            <a:pPr algn="ctr"/>
            <a:endParaRPr lang="fa-IR" b="1" dirty="0">
              <a:latin typeface="Tahoma" pitchFamily="34" charset="0"/>
              <a:cs typeface="B Zar" pitchFamily="2" charset="-78"/>
            </a:endParaRPr>
          </a:p>
          <a:p>
            <a:pPr algn="ctr"/>
            <a:endParaRPr lang="fa-IR" sz="1050" b="1" dirty="0">
              <a:latin typeface="Tahoma" pitchFamily="34" charset="0"/>
              <a:cs typeface="B Zar" pitchFamily="2" charset="-78"/>
            </a:endParaRPr>
          </a:p>
          <a:p>
            <a:pPr algn="ctr"/>
            <a:r>
              <a:rPr lang="fa-IR" dirty="0">
                <a:latin typeface="Tahoma" pitchFamily="34" charset="0"/>
                <a:cs typeface="B Zar" pitchFamily="2" charset="-78"/>
              </a:rPr>
              <a:t>استاد راهنما :</a:t>
            </a:r>
          </a:p>
          <a:p>
            <a:pPr algn="ctr">
              <a:lnSpc>
                <a:spcPct val="150000"/>
              </a:lnSpc>
            </a:pPr>
            <a:r>
              <a:rPr lang="fa-IR" sz="2000" b="1" dirty="0">
                <a:latin typeface="Tahoma" pitchFamily="34" charset="0"/>
                <a:cs typeface="B Zar" pitchFamily="2" charset="-78"/>
              </a:rPr>
              <a:t>دکتر </a:t>
            </a:r>
            <a:r>
              <a:rPr lang="fa-IR" sz="2000" b="1" dirty="0" smtClean="0">
                <a:latin typeface="Tahoma" pitchFamily="34" charset="0"/>
                <a:cs typeface="B Zar" pitchFamily="2" charset="-78"/>
              </a:rPr>
              <a:t>...</a:t>
            </a:r>
            <a:endParaRPr lang="fa-IR" sz="2000" b="1" dirty="0">
              <a:latin typeface="Tahoma" pitchFamily="34" charset="0"/>
              <a:cs typeface="B Zar" pitchFamily="2" charset="-78"/>
            </a:endParaRPr>
          </a:p>
          <a:p>
            <a:pPr algn="ctr"/>
            <a:endParaRPr lang="fa-IR" dirty="0">
              <a:latin typeface="Tahoma" pitchFamily="34" charset="0"/>
              <a:cs typeface="B Zar" pitchFamily="2" charset="-78"/>
            </a:endParaRPr>
          </a:p>
          <a:p>
            <a:pPr algn="ctr"/>
            <a:r>
              <a:rPr lang="fa-IR" dirty="0">
                <a:latin typeface="Tahoma" pitchFamily="34" charset="0"/>
                <a:cs typeface="B Zar" pitchFamily="2" charset="-78"/>
              </a:rPr>
              <a:t>استاد مشاور :</a:t>
            </a:r>
          </a:p>
          <a:p>
            <a:pPr algn="ctr">
              <a:lnSpc>
                <a:spcPct val="150000"/>
              </a:lnSpc>
            </a:pPr>
            <a:r>
              <a:rPr lang="fa-IR" sz="2000" b="1" dirty="0">
                <a:latin typeface="Tahoma" pitchFamily="34" charset="0"/>
                <a:cs typeface="B Zar" pitchFamily="2" charset="-78"/>
              </a:rPr>
              <a:t>دکتر </a:t>
            </a:r>
            <a:r>
              <a:rPr lang="fa-IR" sz="2000" b="1" dirty="0" smtClean="0">
                <a:latin typeface="Tahoma" pitchFamily="34" charset="0"/>
                <a:cs typeface="B Zar" pitchFamily="2" charset="-78"/>
              </a:rPr>
              <a:t>....</a:t>
            </a:r>
            <a:endParaRPr lang="fa-IR" sz="2000" b="1" dirty="0">
              <a:latin typeface="Tahoma" pitchFamily="34" charset="0"/>
              <a:cs typeface="B Zar" pitchFamily="2" charset="-78"/>
            </a:endParaRPr>
          </a:p>
          <a:p>
            <a:pPr algn="ctr"/>
            <a:endParaRPr lang="en-US" dirty="0" smtClean="0">
              <a:latin typeface="Tahoma" pitchFamily="34" charset="0"/>
              <a:cs typeface="B Zar" pitchFamily="2" charset="-78"/>
            </a:endParaRPr>
          </a:p>
          <a:p>
            <a:pPr algn="ctr"/>
            <a:r>
              <a:rPr lang="fa-IR" dirty="0" smtClean="0">
                <a:latin typeface="Tahoma" pitchFamily="34" charset="0"/>
                <a:cs typeface="B Zar" pitchFamily="2" charset="-78"/>
              </a:rPr>
              <a:t>ارائه </a:t>
            </a:r>
            <a:r>
              <a:rPr lang="fa-IR" dirty="0">
                <a:latin typeface="Tahoma" pitchFamily="34" charset="0"/>
                <a:cs typeface="B Zar" pitchFamily="2" charset="-78"/>
              </a:rPr>
              <a:t>دهنده :</a:t>
            </a:r>
          </a:p>
          <a:p>
            <a:pPr algn="ctr">
              <a:lnSpc>
                <a:spcPct val="150000"/>
              </a:lnSpc>
            </a:pPr>
            <a:r>
              <a:rPr lang="fa-IR" sz="2000" b="1" dirty="0">
                <a:latin typeface="Tahoma" pitchFamily="34" charset="0"/>
                <a:cs typeface="B Zar" pitchFamily="2" charset="-78"/>
              </a:rPr>
              <a:t>امین </a:t>
            </a:r>
            <a:r>
              <a:rPr lang="fa-IR" sz="2000" b="1" dirty="0" smtClean="0">
                <a:latin typeface="Tahoma" pitchFamily="34" charset="0"/>
                <a:cs typeface="B Zar" pitchFamily="2" charset="-78"/>
              </a:rPr>
              <a:t>...</a:t>
            </a:r>
            <a:endParaRPr lang="fa-IR" sz="2000" b="1" dirty="0">
              <a:latin typeface="Tahoma" pitchFamily="34" charset="0"/>
              <a:cs typeface="B Zar" pitchFamily="2" charset="-78"/>
            </a:endParaRPr>
          </a:p>
          <a:p>
            <a:pPr algn="ctr"/>
            <a:endParaRPr lang="fa-IR" b="1" dirty="0">
              <a:latin typeface="Tahoma" pitchFamily="34" charset="0"/>
              <a:cs typeface="B Zar" pitchFamily="2" charset="-78"/>
            </a:endParaRPr>
          </a:p>
          <a:p>
            <a:pPr algn="ctr"/>
            <a:endParaRPr lang="fa-IR" b="1" dirty="0">
              <a:latin typeface="Tahoma" pitchFamily="34" charset="0"/>
              <a:cs typeface="B Zar" pitchFamily="2" charset="-78"/>
            </a:endParaRPr>
          </a:p>
          <a:p>
            <a:pPr algn="ctr"/>
            <a:r>
              <a:rPr lang="fa-IR" sz="1600" b="1" dirty="0" smtClean="0">
                <a:latin typeface="Tahoma" pitchFamily="34" charset="0"/>
                <a:cs typeface="B Zar" pitchFamily="2" charset="-78"/>
              </a:rPr>
              <a:t>تابستان 1392 </a:t>
            </a:r>
            <a:endParaRPr lang="en-US" sz="1600" b="1" dirty="0">
              <a:latin typeface="Tahoma" pitchFamily="34" charset="0"/>
              <a:cs typeface="B Zar" pitchFamily="2"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338"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7431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smtClean="0">
                <a:effectLst/>
                <a:cs typeface="B Zar" pitchFamily="2" charset="-78"/>
              </a:rPr>
              <a:t>طرح اختلاط های تاگوچی</a:t>
            </a:r>
            <a:endParaRPr lang="en-US" sz="2800" dirty="0">
              <a:effectLst/>
              <a:latin typeface="Times New Roman" pitchFamily="18" charset="0"/>
              <a:cs typeface="Times New Roman" pitchFamily="18" charset="0"/>
            </a:endParaRPr>
          </a:p>
        </p:txBody>
      </p:sp>
      <p:sp>
        <p:nvSpPr>
          <p:cNvPr id="3" name="Rectangle 1"/>
          <p:cNvSpPr>
            <a:spLocks noChangeArrowheads="1"/>
          </p:cNvSpPr>
          <p:nvPr/>
        </p:nvSpPr>
        <p:spPr bwMode="auto">
          <a:xfrm>
            <a:off x="2717800" y="1862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8" name="Rounded Rectangle 17"/>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9" name="Rounded Rectangle 18"/>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0" name="Rounded Rectangle 19"/>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1" name="Rounded Rectangle 20"/>
          <p:cNvSpPr/>
          <p:nvPr/>
        </p:nvSpPr>
        <p:spPr bwMode="auto">
          <a:xfrm>
            <a:off x="7616952" y="30632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33832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26096"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طرح اختلاط </a:t>
            </a:r>
            <a:r>
              <a:rPr lang="fa-IR" sz="1300" dirty="0" smtClean="0">
                <a:solidFill>
                  <a:sysClr val="windowText" lastClr="000000"/>
                </a:solidFill>
                <a:cs typeface="B Nazanin" pitchFamily="2" charset="-78"/>
              </a:rPr>
              <a:t>های اولیه</a:t>
            </a:r>
            <a:endParaRPr lang="en-US" sz="1300" dirty="0">
              <a:solidFill>
                <a:sysClr val="windowText" lastClr="000000"/>
              </a:solidFill>
              <a:cs typeface="B Nazanin" pitchFamily="2" charset="-78"/>
            </a:endParaRPr>
          </a:p>
        </p:txBody>
      </p:sp>
      <p:sp>
        <p:nvSpPr>
          <p:cNvPr id="24" name="Rounded Rectangle 23"/>
          <p:cNvSpPr/>
          <p:nvPr/>
        </p:nvSpPr>
        <p:spPr bwMode="auto">
          <a:xfrm>
            <a:off x="7626096" y="27432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200" dirty="0">
                <a:solidFill>
                  <a:sysClr val="windowText" lastClr="000000"/>
                </a:solidFill>
                <a:cs typeface="B Nazanin" pitchFamily="2" charset="-78"/>
              </a:rPr>
              <a:t>طرح اختلاط </a:t>
            </a:r>
            <a:r>
              <a:rPr lang="fa-IR" sz="1200" dirty="0" smtClean="0">
                <a:solidFill>
                  <a:sysClr val="windowText" lastClr="000000"/>
                </a:solidFill>
                <a:cs typeface="B Nazanin" pitchFamily="2" charset="-78"/>
              </a:rPr>
              <a:t>های تاگوچی</a:t>
            </a:r>
            <a:endParaRPr lang="en-US" sz="1200" dirty="0">
              <a:solidFill>
                <a:sysClr val="windowText" lastClr="000000"/>
              </a:solidFill>
              <a:cs typeface="B Nazanin" pitchFamily="2" charset="-78"/>
            </a:endParaRPr>
          </a:p>
        </p:txBody>
      </p:sp>
      <p:sp>
        <p:nvSpPr>
          <p:cNvPr id="6" name="TextBox 5"/>
          <p:cNvSpPr txBox="1"/>
          <p:nvPr/>
        </p:nvSpPr>
        <p:spPr>
          <a:xfrm>
            <a:off x="4283968" y="1266567"/>
            <a:ext cx="1872208" cy="461665"/>
          </a:xfrm>
          <a:prstGeom prst="rect">
            <a:avLst/>
          </a:prstGeom>
          <a:noFill/>
        </p:spPr>
        <p:txBody>
          <a:bodyPr wrap="square" rtlCol="0">
            <a:spAutoFit/>
          </a:bodyPr>
          <a:lstStyle/>
          <a:p>
            <a:pPr algn="r" rtl="1"/>
            <a:r>
              <a:rPr lang="fa-IR" sz="2400" dirty="0" smtClean="0">
                <a:cs typeface="B Zar" pitchFamily="2" charset="-78"/>
              </a:rPr>
              <a:t>تعداد کل فاکتورها</a:t>
            </a:r>
            <a:endParaRPr lang="en-US" sz="2400" dirty="0">
              <a:cs typeface="B Zar" pitchFamily="2" charset="-78"/>
            </a:endParaRPr>
          </a:p>
        </p:txBody>
      </p:sp>
      <p:sp>
        <p:nvSpPr>
          <p:cNvPr id="7" name="TextBox 6"/>
          <p:cNvSpPr txBox="1"/>
          <p:nvPr/>
        </p:nvSpPr>
        <p:spPr>
          <a:xfrm>
            <a:off x="3491880" y="1815207"/>
            <a:ext cx="2664296" cy="461665"/>
          </a:xfrm>
          <a:prstGeom prst="rect">
            <a:avLst/>
          </a:prstGeom>
          <a:noFill/>
        </p:spPr>
        <p:txBody>
          <a:bodyPr wrap="square" rtlCol="0">
            <a:spAutoFit/>
          </a:bodyPr>
          <a:lstStyle/>
          <a:p>
            <a:pPr algn="r" rtl="1"/>
            <a:r>
              <a:rPr lang="fa-IR" sz="2400" dirty="0" smtClean="0">
                <a:cs typeface="B Zar" pitchFamily="2" charset="-78"/>
              </a:rPr>
              <a:t>تعداد سطح های هر فاکتور</a:t>
            </a:r>
            <a:endParaRPr lang="en-US" sz="2400" dirty="0">
              <a:cs typeface="B Zar" pitchFamily="2" charset="-78"/>
            </a:endParaRPr>
          </a:p>
        </p:txBody>
      </p:sp>
      <p:cxnSp>
        <p:nvCxnSpPr>
          <p:cNvPr id="25" name="Straight Arrow Connector 24"/>
          <p:cNvCxnSpPr/>
          <p:nvPr/>
        </p:nvCxnSpPr>
        <p:spPr bwMode="auto">
          <a:xfrm flipH="1">
            <a:off x="2915816" y="1497409"/>
            <a:ext cx="640080" cy="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26" name="Straight Arrow Connector 25"/>
          <p:cNvCxnSpPr/>
          <p:nvPr/>
        </p:nvCxnSpPr>
        <p:spPr bwMode="auto">
          <a:xfrm flipH="1">
            <a:off x="2915816" y="1998087"/>
            <a:ext cx="640080" cy="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8" name="TextBox 7"/>
          <p:cNvSpPr txBox="1"/>
          <p:nvPr/>
        </p:nvSpPr>
        <p:spPr>
          <a:xfrm>
            <a:off x="1187624" y="1266567"/>
            <a:ext cx="1512168" cy="461665"/>
          </a:xfrm>
          <a:prstGeom prst="rect">
            <a:avLst/>
          </a:prstGeom>
          <a:noFill/>
        </p:spPr>
        <p:txBody>
          <a:bodyPr wrap="square" rtlCol="0">
            <a:spAutoFit/>
          </a:bodyPr>
          <a:lstStyle/>
          <a:p>
            <a:pPr algn="r" rtl="1"/>
            <a:r>
              <a:rPr lang="fa-IR" sz="2400" dirty="0" smtClean="0">
                <a:cs typeface="B Zar" pitchFamily="2" charset="-78"/>
              </a:rPr>
              <a:t>5 فاکتور</a:t>
            </a:r>
            <a:endParaRPr lang="en-US" sz="2400" dirty="0">
              <a:cs typeface="B Zar" pitchFamily="2" charset="-78"/>
            </a:endParaRPr>
          </a:p>
        </p:txBody>
      </p:sp>
      <p:sp>
        <p:nvSpPr>
          <p:cNvPr id="27" name="TextBox 26"/>
          <p:cNvSpPr txBox="1"/>
          <p:nvPr/>
        </p:nvSpPr>
        <p:spPr>
          <a:xfrm>
            <a:off x="1187624" y="1815207"/>
            <a:ext cx="1512168" cy="461665"/>
          </a:xfrm>
          <a:prstGeom prst="rect">
            <a:avLst/>
          </a:prstGeom>
          <a:noFill/>
        </p:spPr>
        <p:txBody>
          <a:bodyPr wrap="square" rtlCol="0">
            <a:spAutoFit/>
          </a:bodyPr>
          <a:lstStyle/>
          <a:p>
            <a:pPr algn="r" rtl="1"/>
            <a:r>
              <a:rPr lang="fa-IR" sz="2400" dirty="0" smtClean="0">
                <a:cs typeface="B Zar" pitchFamily="2" charset="-78"/>
              </a:rPr>
              <a:t>4 سطح</a:t>
            </a:r>
            <a:endParaRPr lang="en-US" sz="2400" dirty="0">
              <a:cs typeface="B Zar" pitchFamily="2" charset="-78"/>
            </a:endParaRPr>
          </a:p>
        </p:txBody>
      </p:sp>
      <p:sp>
        <p:nvSpPr>
          <p:cNvPr id="9" name="TextBox 8"/>
          <p:cNvSpPr txBox="1"/>
          <p:nvPr/>
        </p:nvSpPr>
        <p:spPr>
          <a:xfrm>
            <a:off x="-36512" y="3424416"/>
            <a:ext cx="5688632" cy="830997"/>
          </a:xfrm>
          <a:prstGeom prst="rect">
            <a:avLst/>
          </a:prstGeom>
          <a:noFill/>
        </p:spPr>
        <p:txBody>
          <a:bodyPr wrap="square" rtlCol="0">
            <a:spAutoFit/>
          </a:bodyPr>
          <a:lstStyle/>
          <a:p>
            <a:pPr algn="r" rtl="1"/>
            <a:r>
              <a:rPr lang="fa-IR" sz="2400" dirty="0" smtClean="0">
                <a:cs typeface="B Zar" pitchFamily="2" charset="-78"/>
              </a:rPr>
              <a:t>تعداد کل آزمایش ها در صورت در نظر گرفتن تمامی اثرات فاکتور سطح</a:t>
            </a:r>
            <a:endParaRPr lang="en-US" sz="2400" dirty="0">
              <a:cs typeface="B Zar" pitchFamily="2" charset="-78"/>
            </a:endParaRPr>
          </a:p>
        </p:txBody>
      </p:sp>
      <p:sp>
        <p:nvSpPr>
          <p:cNvPr id="28" name="TextBox 27"/>
          <p:cNvSpPr txBox="1"/>
          <p:nvPr/>
        </p:nvSpPr>
        <p:spPr>
          <a:xfrm>
            <a:off x="-36512" y="4407495"/>
            <a:ext cx="5688632" cy="461665"/>
          </a:xfrm>
          <a:prstGeom prst="rect">
            <a:avLst/>
          </a:prstGeom>
          <a:noFill/>
        </p:spPr>
        <p:txBody>
          <a:bodyPr wrap="square" rtlCol="0">
            <a:spAutoFit/>
          </a:bodyPr>
          <a:lstStyle/>
          <a:p>
            <a:pPr algn="r" rtl="1"/>
            <a:r>
              <a:rPr lang="fa-IR" sz="2400" dirty="0" smtClean="0">
                <a:cs typeface="B Zar" pitchFamily="2" charset="-78"/>
              </a:rPr>
              <a:t>تعداد کل آزمایش ها در صورت استفاده از روش تاگوچی</a:t>
            </a:r>
            <a:endParaRPr lang="en-US" sz="2400" dirty="0">
              <a:cs typeface="B Zar" pitchFamily="2" charset="-78"/>
            </a:endParaRPr>
          </a:p>
        </p:txBody>
      </p:sp>
      <p:cxnSp>
        <p:nvCxnSpPr>
          <p:cNvPr id="29" name="Straight Arrow Connector 28"/>
          <p:cNvCxnSpPr/>
          <p:nvPr/>
        </p:nvCxnSpPr>
        <p:spPr bwMode="auto">
          <a:xfrm>
            <a:off x="5652120" y="3645024"/>
            <a:ext cx="576064" cy="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30" name="Straight Arrow Connector 29"/>
          <p:cNvCxnSpPr/>
          <p:nvPr/>
        </p:nvCxnSpPr>
        <p:spPr bwMode="auto">
          <a:xfrm>
            <a:off x="5652120" y="4653136"/>
            <a:ext cx="576064" cy="0"/>
          </a:xfrm>
          <a:prstGeom prst="straightConnector1">
            <a:avLst/>
          </a:prstGeom>
          <a:ln>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6228184" y="3424416"/>
                <a:ext cx="1296144" cy="465833"/>
              </a:xfrm>
              <a:prstGeom prst="rect">
                <a:avLst/>
              </a:prstGeom>
              <a:noFill/>
            </p:spPr>
            <p:txBody>
              <a:bodyPr wrap="square" rtlCol="0">
                <a:spAutoFit/>
              </a:bodyPr>
              <a:lstStyle/>
              <a:p>
                <a14:m>
                  <m:oMath xmlns:m="http://schemas.openxmlformats.org/officeDocument/2006/math">
                    <m:sSup>
                      <m:sSupPr>
                        <m:ctrlPr>
                          <a:rPr lang="en-US" sz="2400" i="1" smtClean="0">
                            <a:solidFill>
                              <a:srgbClr val="00B0F0"/>
                            </a:solidFill>
                            <a:latin typeface="Cambria Math"/>
                          </a:rPr>
                        </m:ctrlPr>
                      </m:sSupPr>
                      <m:e>
                        <m:r>
                          <a:rPr lang="fa-IR" sz="2400" b="0" i="1" smtClean="0">
                            <a:solidFill>
                              <a:srgbClr val="00B0F0"/>
                            </a:solidFill>
                            <a:latin typeface="Cambria Math"/>
                          </a:rPr>
                          <m:t>4</m:t>
                        </m:r>
                      </m:e>
                      <m:sup>
                        <m:r>
                          <a:rPr lang="fa-IR" sz="2400" b="0" i="1" smtClean="0">
                            <a:solidFill>
                              <a:srgbClr val="00B0F0"/>
                            </a:solidFill>
                            <a:latin typeface="Cambria Math"/>
                          </a:rPr>
                          <m:t>5</m:t>
                        </m:r>
                      </m:sup>
                    </m:sSup>
                  </m:oMath>
                </a14:m>
                <a:r>
                  <a:rPr lang="fa-IR" sz="2400" dirty="0" smtClean="0">
                    <a:solidFill>
                      <a:srgbClr val="00B0F0"/>
                    </a:solidFill>
                    <a:latin typeface="Times New Roman" pitchFamily="18" charset="0"/>
                    <a:cs typeface="Times New Roman" pitchFamily="18" charset="0"/>
                  </a:rPr>
                  <a:t>=</a:t>
                </a:r>
                <a:r>
                  <a:rPr lang="en-US" sz="2400" dirty="0" smtClean="0">
                    <a:solidFill>
                      <a:srgbClr val="00B0F0"/>
                    </a:solidFill>
                    <a:latin typeface="Times New Roman" pitchFamily="18" charset="0"/>
                    <a:cs typeface="Times New Roman" pitchFamily="18" charset="0"/>
                  </a:rPr>
                  <a:t>1024</a:t>
                </a:r>
                <a:endParaRPr lang="en-US" sz="2400" dirty="0">
                  <a:solidFill>
                    <a:srgbClr val="00B0F0"/>
                  </a:solidFill>
                  <a:latin typeface="Times New Roman" pitchFamily="18" charset="0"/>
                  <a:cs typeface="Times New Roman"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228184" y="3424416"/>
                <a:ext cx="1296144" cy="465833"/>
              </a:xfrm>
              <a:prstGeom prst="rect">
                <a:avLst/>
              </a:prstGeom>
              <a:blipFill rotWithShape="1">
                <a:blip r:embed="rId3"/>
                <a:stretch>
                  <a:fillRect l="-1415" t="-9211" r="-5660" b="-30263"/>
                </a:stretch>
              </a:blipFill>
            </p:spPr>
            <p:txBody>
              <a:bodyPr/>
              <a:lstStyle/>
              <a:p>
                <a:r>
                  <a:rPr lang="en-US">
                    <a:noFill/>
                  </a:rPr>
                  <a:t> </a:t>
                </a:r>
              </a:p>
            </p:txBody>
          </p:sp>
        </mc:Fallback>
      </mc:AlternateContent>
      <p:sp>
        <p:nvSpPr>
          <p:cNvPr id="31" name="TextBox 30"/>
          <p:cNvSpPr txBox="1"/>
          <p:nvPr/>
        </p:nvSpPr>
        <p:spPr>
          <a:xfrm>
            <a:off x="6300192" y="4407495"/>
            <a:ext cx="1152128" cy="461665"/>
          </a:xfrm>
          <a:prstGeom prst="rect">
            <a:avLst/>
          </a:prstGeom>
          <a:noFill/>
        </p:spPr>
        <p:txBody>
          <a:bodyPr wrap="square" rtlCol="0">
            <a:spAutoFit/>
          </a:bodyPr>
          <a:lstStyle/>
          <a:p>
            <a:r>
              <a:rPr lang="en-US" sz="2400" dirty="0" smtClean="0">
                <a:solidFill>
                  <a:srgbClr val="00B0F0"/>
                </a:solidFill>
                <a:latin typeface="Times New Roman" pitchFamily="18" charset="0"/>
                <a:cs typeface="Times New Roman" pitchFamily="18" charset="0"/>
              </a:rPr>
              <a:t>16</a:t>
            </a:r>
            <a:endParaRPr lang="en-US" sz="2000" dirty="0">
              <a:solidFill>
                <a:srgbClr val="00B0F0"/>
              </a:solidFill>
              <a:latin typeface="Times New Roman" pitchFamily="18" charset="0"/>
              <a:cs typeface="Times New Roman" pitchFamily="18" charset="0"/>
            </a:endParaRPr>
          </a:p>
        </p:txBody>
      </p:sp>
    </p:spTree>
    <p:extLst>
      <p:ext uri="{BB962C8B-B14F-4D97-AF65-F5344CB8AC3E}">
        <p14:creationId xmlns:p14="http://schemas.microsoft.com/office/powerpoint/2010/main" val="2649049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p:bldP spid="8" grpId="0"/>
      <p:bldP spid="27" grpId="0"/>
      <p:bldP spid="9" grpId="0"/>
      <p:bldP spid="28" grpId="0"/>
      <p:bldP spid="11"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smtClean="0">
                <a:effectLst/>
                <a:cs typeface="B Zar" pitchFamily="2" charset="-78"/>
              </a:rPr>
              <a:t>طرح اختلاط های تاگوچی</a:t>
            </a:r>
            <a:endParaRPr lang="en-US" sz="2800" dirty="0">
              <a:effectLst/>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80435292"/>
              </p:ext>
            </p:extLst>
          </p:nvPr>
        </p:nvGraphicFramePr>
        <p:xfrm>
          <a:off x="1251561" y="1326224"/>
          <a:ext cx="5120639" cy="476707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894082"/>
                <a:gridCol w="812798"/>
                <a:gridCol w="894082"/>
                <a:gridCol w="1219199"/>
                <a:gridCol w="650239"/>
                <a:gridCol w="650239"/>
              </a:tblGrid>
              <a:tr h="252095">
                <a:tc>
                  <a:txBody>
                    <a:bodyPr/>
                    <a:lstStyle/>
                    <a:p>
                      <a:pPr marL="0" marR="0" algn="ctr" rtl="1">
                        <a:lnSpc>
                          <a:spcPct val="115000"/>
                        </a:lnSpc>
                        <a:spcBef>
                          <a:spcPts val="0"/>
                        </a:spcBef>
                        <a:spcAft>
                          <a:spcPts val="0"/>
                        </a:spcAft>
                      </a:pPr>
                      <a:r>
                        <a:rPr lang="en-US" sz="1600" dirty="0" err="1">
                          <a:effectLst/>
                          <a:latin typeface="Times New Roman" pitchFamily="18" charset="0"/>
                          <a:cs typeface="Times New Roman" pitchFamily="18" charset="0"/>
                        </a:rPr>
                        <a:t>Exp.No</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Cement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Silica fume</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a:effectLst/>
                          <a:latin typeface="Times New Roman" pitchFamily="18" charset="0"/>
                          <a:cs typeface="Times New Roman" pitchFamily="18" charset="0"/>
                        </a:rPr>
                        <a:t>SP</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10</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sp>
        <p:nvSpPr>
          <p:cNvPr id="3" name="Rectangle 1"/>
          <p:cNvSpPr>
            <a:spLocks noChangeArrowheads="1"/>
          </p:cNvSpPr>
          <p:nvPr/>
        </p:nvSpPr>
        <p:spPr bwMode="auto">
          <a:xfrm>
            <a:off x="2717800" y="1862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ounded Rectangle 15"/>
          <p:cNvSpPr/>
          <p:nvPr/>
        </p:nvSpPr>
        <p:spPr bwMode="auto">
          <a:xfrm>
            <a:off x="4788024" y="814609"/>
            <a:ext cx="2770624"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rtl="1"/>
            <a:r>
              <a:rPr lang="ar-SA" sz="2400" dirty="0">
                <a:cs typeface="B Zar" pitchFamily="2" charset="-78"/>
              </a:rPr>
              <a:t>آرايه متعامد استاندارد</a:t>
            </a:r>
            <a:r>
              <a:rPr lang="en-US" sz="2400" dirty="0">
                <a:cs typeface="B Zar" pitchFamily="2" charset="-78"/>
              </a:rPr>
              <a:t> </a:t>
            </a:r>
            <a:r>
              <a:rPr lang="en-US" sz="2000" dirty="0">
                <a:latin typeface="Times New Roman" pitchFamily="18" charset="0"/>
                <a:cs typeface="Times New Roman" pitchFamily="18" charset="0"/>
              </a:rPr>
              <a:t>L16 </a:t>
            </a:r>
            <a:endParaRPr lang="en-US" sz="2400" dirty="0">
              <a:latin typeface="Times New Roman" pitchFamily="18" charset="0"/>
              <a:cs typeface="Times New Roman" pitchFamily="18" charset="0"/>
            </a:endParaRPr>
          </a:p>
        </p:txBody>
      </p:sp>
      <p:cxnSp>
        <p:nvCxnSpPr>
          <p:cNvPr id="17" name="Straight Connector 16"/>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8" name="Rounded Rectangle 17"/>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9" name="Rounded Rectangle 18"/>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0" name="Rounded Rectangle 19"/>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1" name="Rounded Rectangle 20"/>
          <p:cNvSpPr/>
          <p:nvPr/>
        </p:nvSpPr>
        <p:spPr bwMode="auto">
          <a:xfrm>
            <a:off x="7616952" y="30632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33832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26096"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طرح اختلاط </a:t>
            </a:r>
            <a:r>
              <a:rPr lang="fa-IR" sz="1300" dirty="0" smtClean="0">
                <a:solidFill>
                  <a:sysClr val="windowText" lastClr="000000"/>
                </a:solidFill>
                <a:cs typeface="B Nazanin" pitchFamily="2" charset="-78"/>
              </a:rPr>
              <a:t>های اولیه</a:t>
            </a:r>
            <a:endParaRPr lang="en-US" sz="1300" dirty="0">
              <a:solidFill>
                <a:sysClr val="windowText" lastClr="000000"/>
              </a:solidFill>
              <a:cs typeface="B Nazanin" pitchFamily="2" charset="-78"/>
            </a:endParaRPr>
          </a:p>
        </p:txBody>
      </p:sp>
      <p:sp>
        <p:nvSpPr>
          <p:cNvPr id="24" name="Rounded Rectangle 23"/>
          <p:cNvSpPr/>
          <p:nvPr/>
        </p:nvSpPr>
        <p:spPr bwMode="auto">
          <a:xfrm>
            <a:off x="7626096" y="27432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200" dirty="0">
                <a:solidFill>
                  <a:sysClr val="windowText" lastClr="000000"/>
                </a:solidFill>
                <a:cs typeface="B Nazanin" pitchFamily="2" charset="-78"/>
              </a:rPr>
              <a:t>طرح اختلاط </a:t>
            </a:r>
            <a:r>
              <a:rPr lang="fa-IR" sz="1200" dirty="0" smtClean="0">
                <a:solidFill>
                  <a:sysClr val="windowText" lastClr="000000"/>
                </a:solidFill>
                <a:cs typeface="B Nazanin" pitchFamily="2" charset="-78"/>
              </a:rPr>
              <a:t>های تاگوچی</a:t>
            </a:r>
            <a:endParaRPr lang="en-US" sz="1200" dirty="0">
              <a:solidFill>
                <a:sysClr val="windowText" lastClr="000000"/>
              </a:solidFill>
              <a:cs typeface="B Nazanin" pitchFamily="2" charset="-78"/>
            </a:endParaRPr>
          </a:p>
        </p:txBody>
      </p:sp>
    </p:spTree>
    <p:extLst>
      <p:ext uri="{BB962C8B-B14F-4D97-AF65-F5344CB8AC3E}">
        <p14:creationId xmlns:p14="http://schemas.microsoft.com/office/powerpoint/2010/main" val="3179784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smtClean="0">
                <a:effectLst/>
                <a:cs typeface="B Zar" pitchFamily="2" charset="-78"/>
              </a:rPr>
              <a:t>طرح اختلاط های تاگوچی</a:t>
            </a:r>
            <a:endParaRPr lang="en-US" sz="2800" dirty="0">
              <a:effectLst/>
              <a:latin typeface="Times New Roman" pitchFamily="18" charset="0"/>
              <a:cs typeface="Times New Roman" pitchFamily="18" charset="0"/>
            </a:endParaRPr>
          </a:p>
        </p:txBody>
      </p:sp>
      <p:sp>
        <p:nvSpPr>
          <p:cNvPr id="3" name="Rectangle 1"/>
          <p:cNvSpPr>
            <a:spLocks noChangeArrowheads="1"/>
          </p:cNvSpPr>
          <p:nvPr/>
        </p:nvSpPr>
        <p:spPr bwMode="auto">
          <a:xfrm>
            <a:off x="2717800" y="1862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ounded Rectangle 15"/>
          <p:cNvSpPr/>
          <p:nvPr/>
        </p:nvSpPr>
        <p:spPr bwMode="auto">
          <a:xfrm>
            <a:off x="3419872" y="814609"/>
            <a:ext cx="4138776"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rtl="1"/>
            <a:r>
              <a:rPr lang="fa-IR" sz="2400" dirty="0" smtClean="0">
                <a:cs typeface="B Zar" pitchFamily="2" charset="-78"/>
              </a:rPr>
              <a:t>طرح اختلاط در </a:t>
            </a:r>
            <a:r>
              <a:rPr lang="ar-SA" sz="2400" dirty="0" smtClean="0">
                <a:cs typeface="B Zar" pitchFamily="2" charset="-78"/>
              </a:rPr>
              <a:t>آرايه </a:t>
            </a:r>
            <a:r>
              <a:rPr lang="ar-SA" sz="2400" dirty="0">
                <a:cs typeface="B Zar" pitchFamily="2" charset="-78"/>
              </a:rPr>
              <a:t>متعامد استاندارد</a:t>
            </a:r>
            <a:r>
              <a:rPr lang="en-US" sz="2400" dirty="0">
                <a:cs typeface="B Zar" pitchFamily="2" charset="-78"/>
              </a:rPr>
              <a:t> </a:t>
            </a:r>
            <a:r>
              <a:rPr lang="en-US" sz="2000" dirty="0">
                <a:latin typeface="Times New Roman" pitchFamily="18" charset="0"/>
                <a:cs typeface="Times New Roman" pitchFamily="18" charset="0"/>
              </a:rPr>
              <a:t>L16 </a:t>
            </a:r>
            <a:endParaRPr lang="en-US" sz="2400" dirty="0">
              <a:latin typeface="Times New Roman" pitchFamily="18" charset="0"/>
              <a:cs typeface="Times New Roman" pitchFamily="18" charset="0"/>
            </a:endParaRPr>
          </a:p>
        </p:txBody>
      </p:sp>
      <p:cxnSp>
        <p:nvCxnSpPr>
          <p:cNvPr id="17" name="Straight Connector 16"/>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8" name="Rounded Rectangle 17"/>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9" name="Rounded Rectangle 18"/>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0" name="Rounded Rectangle 19"/>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1" name="Rounded Rectangle 20"/>
          <p:cNvSpPr/>
          <p:nvPr/>
        </p:nvSpPr>
        <p:spPr bwMode="auto">
          <a:xfrm>
            <a:off x="7616952" y="30632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33832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26096"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طرح اختلاط </a:t>
            </a:r>
            <a:r>
              <a:rPr lang="fa-IR" sz="1300" dirty="0" smtClean="0">
                <a:solidFill>
                  <a:sysClr val="windowText" lastClr="000000"/>
                </a:solidFill>
                <a:cs typeface="B Nazanin" pitchFamily="2" charset="-78"/>
              </a:rPr>
              <a:t>های اولیه</a:t>
            </a:r>
            <a:endParaRPr lang="en-US" sz="1300" dirty="0">
              <a:solidFill>
                <a:sysClr val="windowText" lastClr="000000"/>
              </a:solidFill>
              <a:cs typeface="B Nazanin" pitchFamily="2" charset="-78"/>
            </a:endParaRPr>
          </a:p>
        </p:txBody>
      </p:sp>
      <p:sp>
        <p:nvSpPr>
          <p:cNvPr id="24" name="Rounded Rectangle 23"/>
          <p:cNvSpPr/>
          <p:nvPr/>
        </p:nvSpPr>
        <p:spPr bwMode="auto">
          <a:xfrm>
            <a:off x="7626096" y="27432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200" dirty="0">
                <a:solidFill>
                  <a:sysClr val="windowText" lastClr="000000"/>
                </a:solidFill>
                <a:cs typeface="B Nazanin" pitchFamily="2" charset="-78"/>
              </a:rPr>
              <a:t>طرح اختلاط </a:t>
            </a:r>
            <a:r>
              <a:rPr lang="fa-IR" sz="1200" dirty="0" smtClean="0">
                <a:solidFill>
                  <a:sysClr val="windowText" lastClr="000000"/>
                </a:solidFill>
                <a:cs typeface="B Nazanin" pitchFamily="2" charset="-78"/>
              </a:rPr>
              <a:t>های تاگوچی</a:t>
            </a:r>
            <a:endParaRPr lang="en-US" sz="1200" dirty="0">
              <a:solidFill>
                <a:sysClr val="windowText" lastClr="000000"/>
              </a:solidFill>
              <a:cs typeface="B Nazanin" pitchFamily="2" charset="-78"/>
            </a:endParaRPr>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805303401"/>
                  </p:ext>
                </p:extLst>
              </p:nvPr>
            </p:nvGraphicFramePr>
            <p:xfrm>
              <a:off x="611706" y="1340768"/>
              <a:ext cx="6408420" cy="5047488"/>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647700"/>
                    <a:gridCol w="914400"/>
                    <a:gridCol w="914400"/>
                    <a:gridCol w="914400"/>
                    <a:gridCol w="1188720"/>
                    <a:gridCol w="914400"/>
                    <a:gridCol w="914400"/>
                  </a:tblGrid>
                  <a:tr h="323850">
                    <a:tc>
                      <a:txBody>
                        <a:bodyPr/>
                        <a:lstStyle/>
                        <a:p>
                          <a:pPr marL="0" marR="0" algn="ctr">
                            <a:lnSpc>
                              <a:spcPct val="115000"/>
                            </a:lnSpc>
                            <a:spcBef>
                              <a:spcPts val="0"/>
                            </a:spcBef>
                            <a:spcAft>
                              <a:spcPts val="0"/>
                            </a:spcAft>
                          </a:pPr>
                          <a:r>
                            <a:rPr lang="en-US" sz="1600" dirty="0" err="1">
                              <a:effectLst/>
                              <a:latin typeface="Times New Roman" pitchFamily="18" charset="0"/>
                              <a:cs typeface="Times New Roman" pitchFamily="18" charset="0"/>
                            </a:rPr>
                            <a:t>Exp.No</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Sand</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LECA</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Cement</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Silica fume</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Water</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SP</a:t>
                          </a:r>
                        </a:p>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(Kg/</a:t>
                          </a:r>
                          <a14:m>
                            <m:oMath xmlns:m="http://schemas.openxmlformats.org/officeDocument/2006/math">
                              <m:sSup>
                                <m:sSupPr>
                                  <m:ctrlPr>
                                    <a:rPr lang="en-US" sz="1600" i="1">
                                      <a:effectLst/>
                                      <a:latin typeface="Cambria Math"/>
                                    </a:rPr>
                                  </m:ctrlPr>
                                </m:sSupPr>
                                <m:e>
                                  <m:r>
                                    <a:rPr lang="en-US" sz="1600">
                                      <a:effectLst/>
                                      <a:latin typeface="Cambria Math"/>
                                    </a:rPr>
                                    <m:t>𝑚</m:t>
                                  </m:r>
                                </m:e>
                                <m:sup>
                                  <m:r>
                                    <a:rPr lang="en-US" sz="1600">
                                      <a:effectLst/>
                                      <a:latin typeface="Cambria Math"/>
                                    </a:rPr>
                                    <m:t>3</m:t>
                                  </m:r>
                                </m:sup>
                              </m:sSup>
                            </m:oMath>
                          </a14:m>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826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6.582</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811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6.512</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797</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6.414</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497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208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6.292</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471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5.659</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765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6.142</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770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6.609</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752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493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7.115</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749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6.006</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742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6.481</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472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6.076</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6.552</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5.707</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716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5.748</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692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6.683</a:t>
                          </a:r>
                          <a:endParaRPr lang="en-US" sz="1600">
                            <a:effectLst/>
                            <a:latin typeface="Times New Roman" pitchFamily="18" charset="0"/>
                            <a:ea typeface="Calibri"/>
                            <a:cs typeface="Times New Roman" pitchFamily="18" charset="0"/>
                          </a:endParaRPr>
                        </a:p>
                      </a:txBody>
                      <a:tcPr marL="68580" marR="68580" marT="0" marB="0" anchor="ctr"/>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682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477</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475</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199</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6.715</a:t>
                          </a:r>
                          <a:endParaRPr lang="en-US" sz="1600" dirty="0">
                            <a:effectLst/>
                            <a:latin typeface="Times New Roman" pitchFamily="18" charset="0"/>
                            <a:ea typeface="Calibri"/>
                            <a:cs typeface="Times New Roman" pitchFamily="18" charset="0"/>
                          </a:endParaRPr>
                        </a:p>
                      </a:txBody>
                      <a:tcPr marL="68580" marR="68580" marT="0" marB="0" anchor="ct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2805303401"/>
                  </p:ext>
                </p:extLst>
              </p:nvPr>
            </p:nvGraphicFramePr>
            <p:xfrm>
              <a:off x="611706" y="1340768"/>
              <a:ext cx="6408420" cy="5047488"/>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647700"/>
                    <a:gridCol w="914400"/>
                    <a:gridCol w="914400"/>
                    <a:gridCol w="914400"/>
                    <a:gridCol w="1188720"/>
                    <a:gridCol w="914400"/>
                    <a:gridCol w="914400"/>
                  </a:tblGrid>
                  <a:tr h="560832">
                    <a:tc>
                      <a:txBody>
                        <a:bodyPr/>
                        <a:lstStyle/>
                        <a:p>
                          <a:pPr marL="0" marR="0" algn="ctr">
                            <a:lnSpc>
                              <a:spcPct val="115000"/>
                            </a:lnSpc>
                            <a:spcBef>
                              <a:spcPts val="0"/>
                            </a:spcBef>
                            <a:spcAft>
                              <a:spcPts val="0"/>
                            </a:spcAft>
                          </a:pPr>
                          <a:r>
                            <a:rPr lang="en-US" sz="1600" dirty="0" err="1">
                              <a:effectLst/>
                              <a:latin typeface="Times New Roman" pitchFamily="18" charset="0"/>
                              <a:cs typeface="Times New Roman" pitchFamily="18" charset="0"/>
                            </a:rPr>
                            <a:t>Exp.No</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endParaRPr lang="en-US"/>
                        </a:p>
                      </a:txBody>
                      <a:tcPr marL="68580" marR="68580" marT="0" marB="0" anchor="ctr">
                        <a:blipFill rotWithShape="1">
                          <a:blip r:embed="rId3"/>
                          <a:stretch>
                            <a:fillRect l="-84667" t="-20652" r="-544667" b="-820652"/>
                          </a:stretch>
                        </a:blipFill>
                      </a:tcPr>
                    </a:tc>
                    <a:tc>
                      <a:txBody>
                        <a:bodyPr/>
                        <a:lstStyle/>
                        <a:p>
                          <a:endParaRPr lang="en-US"/>
                        </a:p>
                      </a:txBody>
                      <a:tcPr marL="68580" marR="68580" marT="0" marB="0" anchor="ctr">
                        <a:blipFill rotWithShape="1">
                          <a:blip r:embed="rId3"/>
                          <a:stretch>
                            <a:fillRect l="-183444" t="-20652" r="-441060" b="-820652"/>
                          </a:stretch>
                        </a:blipFill>
                      </a:tcPr>
                    </a:tc>
                    <a:tc>
                      <a:txBody>
                        <a:bodyPr/>
                        <a:lstStyle/>
                        <a:p>
                          <a:endParaRPr lang="en-US"/>
                        </a:p>
                      </a:txBody>
                      <a:tcPr marL="68580" marR="68580" marT="0" marB="0" anchor="ctr">
                        <a:blipFill rotWithShape="1">
                          <a:blip r:embed="rId3"/>
                          <a:stretch>
                            <a:fillRect l="-285333" t="-20652" r="-344000" b="-820652"/>
                          </a:stretch>
                        </a:blipFill>
                      </a:tcPr>
                    </a:tc>
                    <a:tc>
                      <a:txBody>
                        <a:bodyPr/>
                        <a:lstStyle/>
                        <a:p>
                          <a:endParaRPr lang="en-US"/>
                        </a:p>
                      </a:txBody>
                      <a:tcPr marL="68580" marR="68580" marT="0" marB="0" anchor="ctr">
                        <a:blipFill rotWithShape="1">
                          <a:blip r:embed="rId3"/>
                          <a:stretch>
                            <a:fillRect l="-296410" t="-20652" r="-164615" b="-820652"/>
                          </a:stretch>
                        </a:blipFill>
                      </a:tcPr>
                    </a:tc>
                    <a:tc>
                      <a:txBody>
                        <a:bodyPr/>
                        <a:lstStyle/>
                        <a:p>
                          <a:endParaRPr lang="en-US"/>
                        </a:p>
                      </a:txBody>
                      <a:tcPr marL="68580" marR="68580" marT="0" marB="0" anchor="ctr">
                        <a:blipFill rotWithShape="1">
                          <a:blip r:embed="rId3"/>
                          <a:stretch>
                            <a:fillRect l="-515333" t="-20652" r="-114000" b="-820652"/>
                          </a:stretch>
                        </a:blipFill>
                      </a:tcPr>
                    </a:tc>
                    <a:tc>
                      <a:txBody>
                        <a:bodyPr/>
                        <a:lstStyle/>
                        <a:p>
                          <a:endParaRPr lang="en-US"/>
                        </a:p>
                      </a:txBody>
                      <a:tcPr marL="68580" marR="68580" marT="0" marB="0" anchor="ctr">
                        <a:blipFill rotWithShape="1">
                          <a:blip r:embed="rId3"/>
                          <a:stretch>
                            <a:fillRect l="-615333" t="-20652" r="-14000" b="-820652"/>
                          </a:stretch>
                        </a:blipFill>
                      </a:tcPr>
                    </a:tc>
                  </a:tr>
                  <a:tr h="280416">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826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6.582</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811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446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6.512</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797</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6.414</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497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208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6.292</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471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5.659</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765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6.142</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770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6.609</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752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493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7.115</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749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6.006</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742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6.481</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472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6.076</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468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6.552</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727</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43</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5.707</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14</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716</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501</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5.748</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692</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485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459</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195</a:t>
                          </a:r>
                          <a:endParaRPr lang="en-US" sz="16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6.683</a:t>
                          </a:r>
                          <a:endParaRPr lang="en-US" sz="1600">
                            <a:effectLst/>
                            <a:latin typeface="Times New Roman" pitchFamily="18" charset="0"/>
                            <a:ea typeface="Calibri"/>
                            <a:cs typeface="Times New Roman" pitchFamily="18" charset="0"/>
                          </a:endParaRPr>
                        </a:p>
                      </a:txBody>
                      <a:tcPr marL="68580" marR="68580" marT="0" marB="0" anchor="ctr"/>
                    </a:tc>
                  </a:tr>
                  <a:tr h="280416">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682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477</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475</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62</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199</a:t>
                          </a:r>
                          <a:endParaRPr lang="en-US" sz="16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6.715</a:t>
                          </a:r>
                          <a:endParaRPr lang="en-US" sz="1600" dirty="0">
                            <a:effectLst/>
                            <a:latin typeface="Times New Roman" pitchFamily="18" charset="0"/>
                            <a:ea typeface="Calibri"/>
                            <a:cs typeface="Times New Roman" pitchFamily="18" charset="0"/>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99726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تجزیه و تحلیل نتایج و ارائه طرح اختلاط بهینه</a:t>
            </a:r>
            <a:endParaRPr lang="en-US" sz="2800" dirty="0">
              <a:cs typeface="B Zar" pitchFamily="2" charset="-78"/>
            </a:endParaRPr>
          </a:p>
        </p:txBody>
      </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ounded Rectangle 28"/>
          <p:cNvSpPr/>
          <p:nvPr/>
        </p:nvSpPr>
        <p:spPr bwMode="auto">
          <a:xfrm>
            <a:off x="2560320" y="1097280"/>
            <a:ext cx="2468880" cy="32004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dirty="0" smtClean="0">
                <a:solidFill>
                  <a:srgbClr val="003300"/>
                </a:solidFill>
                <a:cs typeface="B Nazanin" pitchFamily="2" charset="-78"/>
              </a:rPr>
              <a:t>تجزیه و تحلیل نتایج</a:t>
            </a:r>
            <a:endParaRPr kumimoji="0" lang="en-US" sz="1800" b="0" i="0" u="none" strike="noStrike" cap="none" normalizeH="0" baseline="0" dirty="0" smtClean="0">
              <a:ln>
                <a:noFill/>
              </a:ln>
              <a:solidFill>
                <a:srgbClr val="003300"/>
              </a:solidFill>
              <a:effectLst/>
              <a:cs typeface="B Nazanin" pitchFamily="2" charset="-78"/>
            </a:endParaRPr>
          </a:p>
        </p:txBody>
      </p:sp>
      <p:sp>
        <p:nvSpPr>
          <p:cNvPr id="30" name="Rounded Rectangle 29"/>
          <p:cNvSpPr/>
          <p:nvPr/>
        </p:nvSpPr>
        <p:spPr bwMode="auto">
          <a:xfrm>
            <a:off x="2560320" y="1463040"/>
            <a:ext cx="2194560" cy="3200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dirty="0">
                <a:solidFill>
                  <a:sysClr val="windowText" lastClr="000000"/>
                </a:solidFill>
                <a:cs typeface="B Nazanin" pitchFamily="2" charset="-78"/>
              </a:rPr>
              <a:t>آزمایشات فاز تازه</a:t>
            </a:r>
            <a:endParaRPr lang="en-US" dirty="0">
              <a:solidFill>
                <a:sysClr val="windowText" lastClr="000000"/>
              </a:solidFill>
              <a:cs typeface="B Nazanin" pitchFamily="2" charset="-78"/>
            </a:endParaRPr>
          </a:p>
        </p:txBody>
      </p:sp>
      <p:sp>
        <p:nvSpPr>
          <p:cNvPr id="31" name="Rounded Rectangle 30"/>
          <p:cNvSpPr/>
          <p:nvPr/>
        </p:nvSpPr>
        <p:spPr bwMode="auto">
          <a:xfrm>
            <a:off x="2560320" y="1828800"/>
            <a:ext cx="1920240" cy="320040"/>
          </a:xfrm>
          <a:prstGeom prst="roundRect">
            <a:avLst/>
          </a:prstGeom>
          <a:solidFill>
            <a:schemeClr val="accent2"/>
          </a:solidFill>
          <a:ln>
            <a:headEnd type="none" w="med" len="med"/>
            <a:tailEnd type="none" w="med" len="med"/>
          </a:ln>
          <a:effectLst>
            <a:outerShdw blurRad="63500" sx="102000" sy="102000" algn="ctr" rotWithShape="0">
              <a:prstClr val="black">
                <a:alpha val="40000"/>
              </a:prstClr>
            </a:outerShdw>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dirty="0">
                <a:solidFill>
                  <a:sysClr val="windowText" lastClr="000000"/>
                </a:solidFill>
                <a:cs typeface="B Nazanin" pitchFamily="2" charset="-78"/>
              </a:rPr>
              <a:t>آزمايش  </a:t>
            </a:r>
            <a:r>
              <a:rPr lang="en-US" dirty="0">
                <a:solidFill>
                  <a:sysClr val="windowText" lastClr="000000"/>
                </a:solidFill>
                <a:cs typeface="B Nazanin" pitchFamily="2" charset="-78"/>
              </a:rPr>
              <a:t> </a:t>
            </a:r>
            <a:r>
              <a:rPr lang="en-US" sz="1600" dirty="0">
                <a:solidFill>
                  <a:sysClr val="windowText" lastClr="000000"/>
                </a:solidFill>
                <a:latin typeface="Times New Roman" pitchFamily="18" charset="0"/>
                <a:cs typeface="B Nazanin" pitchFamily="2" charset="-78"/>
              </a:rPr>
              <a:t>Slump flow</a:t>
            </a:r>
            <a:r>
              <a:rPr lang="fa-IR" sz="1600" dirty="0">
                <a:solidFill>
                  <a:sysClr val="windowText" lastClr="000000"/>
                </a:solidFill>
                <a:cs typeface="B Nazanin" pitchFamily="2" charset="-78"/>
              </a:rPr>
              <a:t> </a:t>
            </a:r>
            <a:endParaRPr lang="fa-IR" dirty="0">
              <a:solidFill>
                <a:sysClr val="windowText" lastClr="000000"/>
              </a:solidFill>
              <a:latin typeface="Times New Roman" pitchFamily="18" charset="0"/>
              <a:cs typeface="B Nazanin" pitchFamily="2" charset="-78"/>
            </a:endParaRPr>
          </a:p>
        </p:txBody>
      </p:sp>
      <p:sp>
        <p:nvSpPr>
          <p:cNvPr id="33" name="Rounded Rectangle 32"/>
          <p:cNvSpPr/>
          <p:nvPr/>
        </p:nvSpPr>
        <p:spPr bwMode="auto">
          <a:xfrm>
            <a:off x="2560320" y="2194560"/>
            <a:ext cx="1920240" cy="320040"/>
          </a:xfrm>
          <a:prstGeom prst="roundRect">
            <a:avLst/>
          </a:prstGeom>
          <a:solidFill>
            <a:schemeClr val="accent2"/>
          </a:solidFill>
          <a:ln>
            <a:headEnd type="none" w="med" len="med"/>
            <a:tailEnd type="none" w="med" len="med"/>
          </a:ln>
          <a:effectLst>
            <a:outerShdw blurRad="63500" sx="102000" sy="102000" algn="ctr" rotWithShape="0">
              <a:prstClr val="black">
                <a:alpha val="40000"/>
              </a:prstClr>
            </a:outerShdw>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dirty="0">
                <a:solidFill>
                  <a:sysClr val="windowText" lastClr="000000"/>
                </a:solidFill>
                <a:latin typeface="Times New Roman" pitchFamily="18" charset="0"/>
                <a:cs typeface="B Nazanin" pitchFamily="2" charset="-78"/>
              </a:rPr>
              <a:t>آزمایش </a:t>
            </a:r>
            <a:r>
              <a:rPr lang="en-US" dirty="0">
                <a:solidFill>
                  <a:sysClr val="windowText" lastClr="000000"/>
                </a:solidFill>
                <a:latin typeface="Times New Roman" pitchFamily="18" charset="0"/>
                <a:cs typeface="B Nazanin" pitchFamily="2" charset="-78"/>
              </a:rPr>
              <a:t> </a:t>
            </a:r>
            <a:r>
              <a:rPr lang="en-US" sz="1600" dirty="0">
                <a:solidFill>
                  <a:sysClr val="windowText" lastClr="000000"/>
                </a:solidFill>
                <a:latin typeface="Times New Roman" pitchFamily="18" charset="0"/>
                <a:cs typeface="B Nazanin" pitchFamily="2" charset="-78"/>
              </a:rPr>
              <a:t>T50</a:t>
            </a:r>
            <a:endParaRPr lang="fa-IR" dirty="0">
              <a:solidFill>
                <a:sysClr val="windowText" lastClr="000000"/>
              </a:solidFill>
              <a:latin typeface="Times New Roman" pitchFamily="18" charset="0"/>
              <a:cs typeface="B Nazanin" pitchFamily="2" charset="-78"/>
            </a:endParaRPr>
          </a:p>
        </p:txBody>
      </p:sp>
      <p:sp>
        <p:nvSpPr>
          <p:cNvPr id="34" name="Rounded Rectangle 33"/>
          <p:cNvSpPr/>
          <p:nvPr/>
        </p:nvSpPr>
        <p:spPr bwMode="auto">
          <a:xfrm>
            <a:off x="2560320" y="2560320"/>
            <a:ext cx="1920240" cy="320040"/>
          </a:xfrm>
          <a:prstGeom prst="roundRect">
            <a:avLst/>
          </a:prstGeom>
          <a:solidFill>
            <a:schemeClr val="accent2"/>
          </a:solidFill>
          <a:ln>
            <a:headEnd type="none" w="med" len="med"/>
            <a:tailEnd type="none" w="med" len="med"/>
          </a:ln>
          <a:effectLst>
            <a:outerShdw blurRad="63500" sx="102000" sy="102000" algn="ctr" rotWithShape="0">
              <a:prstClr val="black">
                <a:alpha val="40000"/>
              </a:prstClr>
            </a:outerShdw>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dirty="0">
                <a:solidFill>
                  <a:sysClr val="windowText" lastClr="000000"/>
                </a:solidFill>
                <a:cs typeface="B Nazanin" pitchFamily="2" charset="-78"/>
              </a:rPr>
              <a:t>آزمايش</a:t>
            </a:r>
            <a:r>
              <a:rPr lang="fa-IR" dirty="0">
                <a:solidFill>
                  <a:sysClr val="windowText" lastClr="000000"/>
                </a:solidFill>
                <a:latin typeface="Times New Roman" pitchFamily="18" charset="0"/>
                <a:cs typeface="B Nazanin" pitchFamily="2" charset="-78"/>
              </a:rPr>
              <a:t>  </a:t>
            </a:r>
            <a:r>
              <a:rPr lang="en-US" sz="1600" dirty="0">
                <a:solidFill>
                  <a:sysClr val="windowText" lastClr="000000"/>
                </a:solidFill>
                <a:latin typeface="Times New Roman" pitchFamily="18" charset="0"/>
                <a:cs typeface="B Nazanin" pitchFamily="2" charset="-78"/>
              </a:rPr>
              <a:t>V-Funnel</a:t>
            </a:r>
            <a:endParaRPr lang="fa-IR" sz="1600" dirty="0">
              <a:solidFill>
                <a:sysClr val="windowText" lastClr="000000"/>
              </a:solidFill>
              <a:latin typeface="Times New Roman" pitchFamily="18" charset="0"/>
              <a:cs typeface="B Nazanin" pitchFamily="2" charset="-78"/>
            </a:endParaRPr>
          </a:p>
        </p:txBody>
      </p:sp>
      <p:sp>
        <p:nvSpPr>
          <p:cNvPr id="35" name="Rounded Rectangle 34"/>
          <p:cNvSpPr/>
          <p:nvPr/>
        </p:nvSpPr>
        <p:spPr bwMode="auto">
          <a:xfrm>
            <a:off x="2560320" y="2926080"/>
            <a:ext cx="1920240" cy="320040"/>
          </a:xfrm>
          <a:prstGeom prst="roundRect">
            <a:avLst/>
          </a:prstGeom>
          <a:solidFill>
            <a:schemeClr val="accent2"/>
          </a:solidFill>
          <a:ln>
            <a:headEnd type="none" w="med" len="med"/>
            <a:tailEnd type="none" w="med" len="med"/>
          </a:ln>
          <a:effectLst>
            <a:outerShdw blurRad="63500" sx="102000" sy="102000" algn="ctr" rotWithShape="0">
              <a:prstClr val="black">
                <a:alpha val="40000"/>
              </a:prstClr>
            </a:outerShdw>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dirty="0">
                <a:solidFill>
                  <a:sysClr val="windowText" lastClr="000000"/>
                </a:solidFill>
                <a:cs typeface="B Nazanin" pitchFamily="2" charset="-78"/>
              </a:rPr>
              <a:t>آزمايش  </a:t>
            </a:r>
            <a:r>
              <a:rPr lang="en-US" sz="1600" dirty="0">
                <a:solidFill>
                  <a:sysClr val="windowText" lastClr="000000"/>
                </a:solidFill>
                <a:latin typeface="Times New Roman" pitchFamily="18" charset="0"/>
                <a:cs typeface="B Nazanin" pitchFamily="2" charset="-78"/>
              </a:rPr>
              <a:t>L-Box</a:t>
            </a:r>
            <a:endParaRPr lang="fa-IR" dirty="0">
              <a:solidFill>
                <a:sysClr val="windowText" lastClr="000000"/>
              </a:solidFill>
              <a:latin typeface="Times New Roman" pitchFamily="18" charset="0"/>
              <a:cs typeface="B Nazanin" pitchFamily="2" charset="-78"/>
            </a:endParaRPr>
          </a:p>
        </p:txBody>
      </p:sp>
      <p:sp>
        <p:nvSpPr>
          <p:cNvPr id="36" name="Rounded Rectangle 35"/>
          <p:cNvSpPr/>
          <p:nvPr/>
        </p:nvSpPr>
        <p:spPr bwMode="auto">
          <a:xfrm>
            <a:off x="2560320" y="3291840"/>
            <a:ext cx="2194560" cy="3200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dirty="0">
                <a:solidFill>
                  <a:sysClr val="windowText" lastClr="000000"/>
                </a:solidFill>
                <a:cs typeface="B Nazanin" pitchFamily="2" charset="-78"/>
              </a:rPr>
              <a:t>مقاومت فشاری</a:t>
            </a:r>
            <a:endParaRPr lang="en-US" dirty="0">
              <a:solidFill>
                <a:sysClr val="windowText" lastClr="000000"/>
              </a:solidFill>
              <a:cs typeface="B Nazanin" pitchFamily="2" charset="-78"/>
            </a:endParaRPr>
          </a:p>
        </p:txBody>
      </p:sp>
      <p:sp>
        <p:nvSpPr>
          <p:cNvPr id="37" name="Rounded Rectangle 36"/>
          <p:cNvSpPr/>
          <p:nvPr/>
        </p:nvSpPr>
        <p:spPr bwMode="auto">
          <a:xfrm>
            <a:off x="2560320" y="3657600"/>
            <a:ext cx="2194560" cy="3200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dirty="0">
                <a:solidFill>
                  <a:sysClr val="windowText" lastClr="000000"/>
                </a:solidFill>
                <a:cs typeface="B Nazanin" pitchFamily="2" charset="-78"/>
              </a:rPr>
              <a:t>وزن مخصوص</a:t>
            </a:r>
            <a:endParaRPr lang="en-US" dirty="0">
              <a:solidFill>
                <a:sysClr val="windowText" lastClr="000000"/>
              </a:solidFill>
              <a:cs typeface="B Nazanin" pitchFamily="2" charset="-78"/>
            </a:endParaRPr>
          </a:p>
        </p:txBody>
      </p:sp>
      <p:sp>
        <p:nvSpPr>
          <p:cNvPr id="38" name="Rounded Rectangle 37"/>
          <p:cNvSpPr/>
          <p:nvPr/>
        </p:nvSpPr>
        <p:spPr bwMode="auto">
          <a:xfrm>
            <a:off x="2560320" y="4389120"/>
            <a:ext cx="2194560" cy="3200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dirty="0" smtClean="0">
                <a:solidFill>
                  <a:sysClr val="windowText" lastClr="000000"/>
                </a:solidFill>
                <a:cs typeface="B Zar" pitchFamily="2" charset="-78"/>
              </a:rPr>
              <a:t>بررسی همزمان چند پاسخ</a:t>
            </a:r>
            <a:endParaRPr lang="en-US" dirty="0">
              <a:solidFill>
                <a:sysClr val="windowText" lastClr="000000"/>
              </a:solidFill>
              <a:cs typeface="B Zar" pitchFamily="2" charset="-78"/>
            </a:endParaRPr>
          </a:p>
        </p:txBody>
      </p:sp>
      <p:cxnSp>
        <p:nvCxnSpPr>
          <p:cNvPr id="39" name="Straight Connector 38"/>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0" name="Rounded Rectangle 19"/>
          <p:cNvSpPr/>
          <p:nvPr/>
        </p:nvSpPr>
        <p:spPr bwMode="auto">
          <a:xfrm>
            <a:off x="2560320" y="4023360"/>
            <a:ext cx="2194560" cy="3200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dirty="0" smtClean="0">
                <a:solidFill>
                  <a:sysClr val="windowText" lastClr="000000"/>
                </a:solidFill>
                <a:cs typeface="B Zar" pitchFamily="2" charset="-78"/>
              </a:rPr>
              <a:t>معیار کیفیت</a:t>
            </a:r>
            <a:endParaRPr lang="en-US" dirty="0">
              <a:solidFill>
                <a:sysClr val="windowText" lastClr="000000"/>
              </a:solidFill>
              <a:cs typeface="B Zar" pitchFamily="2" charset="-78"/>
            </a:endParaRPr>
          </a:p>
        </p:txBody>
      </p:sp>
      <p:sp>
        <p:nvSpPr>
          <p:cNvPr id="21" name="Rounded Rectangle 20"/>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4" name="Rounded Rectangle 23"/>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27" name="Rounded Rectangle 26"/>
          <p:cNvSpPr/>
          <p:nvPr/>
        </p:nvSpPr>
        <p:spPr bwMode="auto">
          <a:xfrm>
            <a:off x="7616952" y="3063240"/>
            <a:ext cx="1508760" cy="274320"/>
          </a:xfrm>
          <a:prstGeom prst="roundRect">
            <a:avLst/>
          </a:prstGeom>
          <a:ln w="28575">
            <a:no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28" name="Rounded Rectangle 27"/>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32" name="Rounded Rectangle 31"/>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0" name="Rounded Rectangle 3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41" name="Rounded Rectangle 4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42" name="Rounded Rectangle 4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43" name="Rounded Rectangle 4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44" name="Rounded Rectangle 43"/>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3179784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strVal val="#ppt_x"/>
                                          </p:val>
                                        </p:tav>
                                        <p:tav tm="100000">
                                          <p:val>
                                            <p:strVal val="#ppt_x"/>
                                          </p:val>
                                        </p:tav>
                                      </p:tavLst>
                                    </p:anim>
                                    <p:anim calcmode="lin" valueType="num">
                                      <p:cBhvr>
                                        <p:cTn id="15" dur="50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anim calcmode="lin" valueType="num">
                                      <p:cBhvr>
                                        <p:cTn id="20" dur="500" fill="hold"/>
                                        <p:tgtEl>
                                          <p:spTgt spid="30"/>
                                        </p:tgtEl>
                                        <p:attrNameLst>
                                          <p:attrName>ppt_x</p:attrName>
                                        </p:attrNameLst>
                                      </p:cBhvr>
                                      <p:tavLst>
                                        <p:tav tm="0">
                                          <p:val>
                                            <p:strVal val="#ppt_x"/>
                                          </p:val>
                                        </p:tav>
                                        <p:tav tm="100000">
                                          <p:val>
                                            <p:strVal val="#ppt_x"/>
                                          </p:val>
                                        </p:tav>
                                      </p:tavLst>
                                    </p:anim>
                                    <p:anim calcmode="lin" valueType="num">
                                      <p:cBhvr>
                                        <p:cTn id="21" dur="500" fill="hold"/>
                                        <p:tgtEl>
                                          <p:spTgt spid="3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strVal val="#ppt_x"/>
                                          </p:val>
                                        </p:tav>
                                        <p:tav tm="100000">
                                          <p:val>
                                            <p:strVal val="#ppt_x"/>
                                          </p:val>
                                        </p:tav>
                                      </p:tavLst>
                                    </p:anim>
                                    <p:anim calcmode="lin" valueType="num">
                                      <p:cBhvr>
                                        <p:cTn id="27" dur="5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anim calcmode="lin" valueType="num">
                                      <p:cBhvr>
                                        <p:cTn id="32" dur="500" fill="hold"/>
                                        <p:tgtEl>
                                          <p:spTgt spid="33"/>
                                        </p:tgtEl>
                                        <p:attrNameLst>
                                          <p:attrName>ppt_x</p:attrName>
                                        </p:attrNameLst>
                                      </p:cBhvr>
                                      <p:tavLst>
                                        <p:tav tm="0">
                                          <p:val>
                                            <p:strVal val="#ppt_x"/>
                                          </p:val>
                                        </p:tav>
                                        <p:tav tm="100000">
                                          <p:val>
                                            <p:strVal val="#ppt_x"/>
                                          </p:val>
                                        </p:tav>
                                      </p:tavLst>
                                    </p:anim>
                                    <p:anim calcmode="lin" valueType="num">
                                      <p:cBhvr>
                                        <p:cTn id="33" dur="500" fill="hold"/>
                                        <p:tgtEl>
                                          <p:spTgt spid="3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anim calcmode="lin" valueType="num">
                                      <p:cBhvr>
                                        <p:cTn id="44" dur="500" fill="hold"/>
                                        <p:tgtEl>
                                          <p:spTgt spid="35"/>
                                        </p:tgtEl>
                                        <p:attrNameLst>
                                          <p:attrName>ppt_x</p:attrName>
                                        </p:attrNameLst>
                                      </p:cBhvr>
                                      <p:tavLst>
                                        <p:tav tm="0">
                                          <p:val>
                                            <p:strVal val="#ppt_x"/>
                                          </p:val>
                                        </p:tav>
                                        <p:tav tm="100000">
                                          <p:val>
                                            <p:strVal val="#ppt_x"/>
                                          </p:val>
                                        </p:tav>
                                      </p:tavLst>
                                    </p:anim>
                                    <p:anim calcmode="lin" valueType="num">
                                      <p:cBhvr>
                                        <p:cTn id="45" dur="500" fill="hold"/>
                                        <p:tgtEl>
                                          <p:spTgt spid="35"/>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anim calcmode="lin" valueType="num">
                                      <p:cBhvr>
                                        <p:cTn id="50" dur="500" fill="hold"/>
                                        <p:tgtEl>
                                          <p:spTgt spid="36"/>
                                        </p:tgtEl>
                                        <p:attrNameLst>
                                          <p:attrName>ppt_x</p:attrName>
                                        </p:attrNameLst>
                                      </p:cBhvr>
                                      <p:tavLst>
                                        <p:tav tm="0">
                                          <p:val>
                                            <p:strVal val="#ppt_x"/>
                                          </p:val>
                                        </p:tav>
                                        <p:tav tm="100000">
                                          <p:val>
                                            <p:strVal val="#ppt_x"/>
                                          </p:val>
                                        </p:tav>
                                      </p:tavLst>
                                    </p:anim>
                                    <p:anim calcmode="lin" valueType="num">
                                      <p:cBhvr>
                                        <p:cTn id="51" dur="500" fill="hold"/>
                                        <p:tgtEl>
                                          <p:spTgt spid="36"/>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anim calcmode="lin" valueType="num">
                                      <p:cBhvr>
                                        <p:cTn id="56" dur="500" fill="hold"/>
                                        <p:tgtEl>
                                          <p:spTgt spid="37"/>
                                        </p:tgtEl>
                                        <p:attrNameLst>
                                          <p:attrName>ppt_x</p:attrName>
                                        </p:attrNameLst>
                                      </p:cBhvr>
                                      <p:tavLst>
                                        <p:tav tm="0">
                                          <p:val>
                                            <p:strVal val="#ppt_x"/>
                                          </p:val>
                                        </p:tav>
                                        <p:tav tm="100000">
                                          <p:val>
                                            <p:strVal val="#ppt_x"/>
                                          </p:val>
                                        </p:tav>
                                      </p:tavLst>
                                    </p:anim>
                                    <p:anim calcmode="lin" valueType="num">
                                      <p:cBhvr>
                                        <p:cTn id="57" dur="500" fill="hold"/>
                                        <p:tgtEl>
                                          <p:spTgt spid="37"/>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anim calcmode="lin" valueType="num">
                                      <p:cBhvr>
                                        <p:cTn id="62" dur="500" fill="hold"/>
                                        <p:tgtEl>
                                          <p:spTgt spid="20"/>
                                        </p:tgtEl>
                                        <p:attrNameLst>
                                          <p:attrName>ppt_x</p:attrName>
                                        </p:attrNameLst>
                                      </p:cBhvr>
                                      <p:tavLst>
                                        <p:tav tm="0">
                                          <p:val>
                                            <p:strVal val="#ppt_x"/>
                                          </p:val>
                                        </p:tav>
                                        <p:tav tm="100000">
                                          <p:val>
                                            <p:strVal val="#ppt_x"/>
                                          </p:val>
                                        </p:tav>
                                      </p:tavLst>
                                    </p:anim>
                                    <p:anim calcmode="lin" valueType="num">
                                      <p:cBhvr>
                                        <p:cTn id="63" dur="5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anim calcmode="lin" valueType="num">
                                      <p:cBhvr>
                                        <p:cTn id="68" dur="500" fill="hold"/>
                                        <p:tgtEl>
                                          <p:spTgt spid="38"/>
                                        </p:tgtEl>
                                        <p:attrNameLst>
                                          <p:attrName>ppt_x</p:attrName>
                                        </p:attrNameLst>
                                      </p:cBhvr>
                                      <p:tavLst>
                                        <p:tav tm="0">
                                          <p:val>
                                            <p:strVal val="#ppt_x"/>
                                          </p:val>
                                        </p:tav>
                                        <p:tav tm="100000">
                                          <p:val>
                                            <p:strVal val="#ppt_x"/>
                                          </p:val>
                                        </p:tav>
                                      </p:tavLst>
                                    </p:anim>
                                    <p:anim calcmode="lin" valueType="num">
                                      <p:cBhvr>
                                        <p:cTn id="69"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xit" presetSubtype="4" fill="hold" grpId="1" nodeType="clickEffect">
                                  <p:stCondLst>
                                    <p:cond delay="0"/>
                                  </p:stCondLst>
                                  <p:childTnLst>
                                    <p:anim calcmode="lin" valueType="num">
                                      <p:cBhvr additive="base">
                                        <p:cTn id="73" dur="500"/>
                                        <p:tgtEl>
                                          <p:spTgt spid="29"/>
                                        </p:tgtEl>
                                        <p:attrNameLst>
                                          <p:attrName>ppt_x</p:attrName>
                                        </p:attrNameLst>
                                      </p:cBhvr>
                                      <p:tavLst>
                                        <p:tav tm="0">
                                          <p:val>
                                            <p:strVal val="ppt_x"/>
                                          </p:val>
                                        </p:tav>
                                        <p:tav tm="100000">
                                          <p:val>
                                            <p:strVal val="ppt_x"/>
                                          </p:val>
                                        </p:tav>
                                      </p:tavLst>
                                    </p:anim>
                                    <p:anim calcmode="lin" valueType="num">
                                      <p:cBhvr additive="base">
                                        <p:cTn id="74" dur="500"/>
                                        <p:tgtEl>
                                          <p:spTgt spid="29"/>
                                        </p:tgtEl>
                                        <p:attrNameLst>
                                          <p:attrName>ppt_y</p:attrName>
                                        </p:attrNameLst>
                                      </p:cBhvr>
                                      <p:tavLst>
                                        <p:tav tm="0">
                                          <p:val>
                                            <p:strVal val="ppt_y"/>
                                          </p:val>
                                        </p:tav>
                                        <p:tav tm="100000">
                                          <p:val>
                                            <p:strVal val="1+ppt_h/2"/>
                                          </p:val>
                                        </p:tav>
                                      </p:tavLst>
                                    </p:anim>
                                    <p:set>
                                      <p:cBhvr>
                                        <p:cTn id="75" dur="1" fill="hold">
                                          <p:stCondLst>
                                            <p:cond delay="499"/>
                                          </p:stCondLst>
                                        </p:cTn>
                                        <p:tgtEl>
                                          <p:spTgt spid="29"/>
                                        </p:tgtEl>
                                        <p:attrNameLst>
                                          <p:attrName>style.visibility</p:attrName>
                                        </p:attrNameLst>
                                      </p:cBhvr>
                                      <p:to>
                                        <p:strVal val="hidden"/>
                                      </p:to>
                                    </p:set>
                                  </p:childTnLst>
                                </p:cTn>
                              </p:par>
                              <p:par>
                                <p:cTn id="76" presetID="2" presetClass="exit" presetSubtype="4" fill="hold" grpId="1" nodeType="withEffect">
                                  <p:stCondLst>
                                    <p:cond delay="0"/>
                                  </p:stCondLst>
                                  <p:childTnLst>
                                    <p:anim calcmode="lin" valueType="num">
                                      <p:cBhvr additive="base">
                                        <p:cTn id="77" dur="500"/>
                                        <p:tgtEl>
                                          <p:spTgt spid="30"/>
                                        </p:tgtEl>
                                        <p:attrNameLst>
                                          <p:attrName>ppt_x</p:attrName>
                                        </p:attrNameLst>
                                      </p:cBhvr>
                                      <p:tavLst>
                                        <p:tav tm="0">
                                          <p:val>
                                            <p:strVal val="ppt_x"/>
                                          </p:val>
                                        </p:tav>
                                        <p:tav tm="100000">
                                          <p:val>
                                            <p:strVal val="ppt_x"/>
                                          </p:val>
                                        </p:tav>
                                      </p:tavLst>
                                    </p:anim>
                                    <p:anim calcmode="lin" valueType="num">
                                      <p:cBhvr additive="base">
                                        <p:cTn id="78" dur="500"/>
                                        <p:tgtEl>
                                          <p:spTgt spid="30"/>
                                        </p:tgtEl>
                                        <p:attrNameLst>
                                          <p:attrName>ppt_y</p:attrName>
                                        </p:attrNameLst>
                                      </p:cBhvr>
                                      <p:tavLst>
                                        <p:tav tm="0">
                                          <p:val>
                                            <p:strVal val="ppt_y"/>
                                          </p:val>
                                        </p:tav>
                                        <p:tav tm="100000">
                                          <p:val>
                                            <p:strVal val="1+ppt_h/2"/>
                                          </p:val>
                                        </p:tav>
                                      </p:tavLst>
                                    </p:anim>
                                    <p:set>
                                      <p:cBhvr>
                                        <p:cTn id="79" dur="1" fill="hold">
                                          <p:stCondLst>
                                            <p:cond delay="499"/>
                                          </p:stCondLst>
                                        </p:cTn>
                                        <p:tgtEl>
                                          <p:spTgt spid="30"/>
                                        </p:tgtEl>
                                        <p:attrNameLst>
                                          <p:attrName>style.visibility</p:attrName>
                                        </p:attrNameLst>
                                      </p:cBhvr>
                                      <p:to>
                                        <p:strVal val="hidden"/>
                                      </p:to>
                                    </p:set>
                                  </p:childTnLst>
                                </p:cTn>
                              </p:par>
                              <p:par>
                                <p:cTn id="80" presetID="2" presetClass="exit" presetSubtype="4" fill="hold" grpId="1" nodeType="withEffect">
                                  <p:stCondLst>
                                    <p:cond delay="0"/>
                                  </p:stCondLst>
                                  <p:childTnLst>
                                    <p:anim calcmode="lin" valueType="num">
                                      <p:cBhvr additive="base">
                                        <p:cTn id="81" dur="500"/>
                                        <p:tgtEl>
                                          <p:spTgt spid="31"/>
                                        </p:tgtEl>
                                        <p:attrNameLst>
                                          <p:attrName>ppt_x</p:attrName>
                                        </p:attrNameLst>
                                      </p:cBhvr>
                                      <p:tavLst>
                                        <p:tav tm="0">
                                          <p:val>
                                            <p:strVal val="ppt_x"/>
                                          </p:val>
                                        </p:tav>
                                        <p:tav tm="100000">
                                          <p:val>
                                            <p:strVal val="ppt_x"/>
                                          </p:val>
                                        </p:tav>
                                      </p:tavLst>
                                    </p:anim>
                                    <p:anim calcmode="lin" valueType="num">
                                      <p:cBhvr additive="base">
                                        <p:cTn id="82" dur="500"/>
                                        <p:tgtEl>
                                          <p:spTgt spid="31"/>
                                        </p:tgtEl>
                                        <p:attrNameLst>
                                          <p:attrName>ppt_y</p:attrName>
                                        </p:attrNameLst>
                                      </p:cBhvr>
                                      <p:tavLst>
                                        <p:tav tm="0">
                                          <p:val>
                                            <p:strVal val="ppt_y"/>
                                          </p:val>
                                        </p:tav>
                                        <p:tav tm="100000">
                                          <p:val>
                                            <p:strVal val="1+ppt_h/2"/>
                                          </p:val>
                                        </p:tav>
                                      </p:tavLst>
                                    </p:anim>
                                    <p:set>
                                      <p:cBhvr>
                                        <p:cTn id="83" dur="1" fill="hold">
                                          <p:stCondLst>
                                            <p:cond delay="499"/>
                                          </p:stCondLst>
                                        </p:cTn>
                                        <p:tgtEl>
                                          <p:spTgt spid="31"/>
                                        </p:tgtEl>
                                        <p:attrNameLst>
                                          <p:attrName>style.visibility</p:attrName>
                                        </p:attrNameLst>
                                      </p:cBhvr>
                                      <p:to>
                                        <p:strVal val="hidden"/>
                                      </p:to>
                                    </p:set>
                                  </p:childTnLst>
                                </p:cTn>
                              </p:par>
                              <p:par>
                                <p:cTn id="84" presetID="2" presetClass="exit" presetSubtype="4" fill="hold" grpId="1" nodeType="withEffect">
                                  <p:stCondLst>
                                    <p:cond delay="0"/>
                                  </p:stCondLst>
                                  <p:childTnLst>
                                    <p:anim calcmode="lin" valueType="num">
                                      <p:cBhvr additive="base">
                                        <p:cTn id="85" dur="500"/>
                                        <p:tgtEl>
                                          <p:spTgt spid="33"/>
                                        </p:tgtEl>
                                        <p:attrNameLst>
                                          <p:attrName>ppt_x</p:attrName>
                                        </p:attrNameLst>
                                      </p:cBhvr>
                                      <p:tavLst>
                                        <p:tav tm="0">
                                          <p:val>
                                            <p:strVal val="ppt_x"/>
                                          </p:val>
                                        </p:tav>
                                        <p:tav tm="100000">
                                          <p:val>
                                            <p:strVal val="ppt_x"/>
                                          </p:val>
                                        </p:tav>
                                      </p:tavLst>
                                    </p:anim>
                                    <p:anim calcmode="lin" valueType="num">
                                      <p:cBhvr additive="base">
                                        <p:cTn id="86" dur="500"/>
                                        <p:tgtEl>
                                          <p:spTgt spid="33"/>
                                        </p:tgtEl>
                                        <p:attrNameLst>
                                          <p:attrName>ppt_y</p:attrName>
                                        </p:attrNameLst>
                                      </p:cBhvr>
                                      <p:tavLst>
                                        <p:tav tm="0">
                                          <p:val>
                                            <p:strVal val="ppt_y"/>
                                          </p:val>
                                        </p:tav>
                                        <p:tav tm="100000">
                                          <p:val>
                                            <p:strVal val="1+ppt_h/2"/>
                                          </p:val>
                                        </p:tav>
                                      </p:tavLst>
                                    </p:anim>
                                    <p:set>
                                      <p:cBhvr>
                                        <p:cTn id="87" dur="1" fill="hold">
                                          <p:stCondLst>
                                            <p:cond delay="499"/>
                                          </p:stCondLst>
                                        </p:cTn>
                                        <p:tgtEl>
                                          <p:spTgt spid="33"/>
                                        </p:tgtEl>
                                        <p:attrNameLst>
                                          <p:attrName>style.visibility</p:attrName>
                                        </p:attrNameLst>
                                      </p:cBhvr>
                                      <p:to>
                                        <p:strVal val="hidden"/>
                                      </p:to>
                                    </p:set>
                                  </p:childTnLst>
                                </p:cTn>
                              </p:par>
                              <p:par>
                                <p:cTn id="88" presetID="2" presetClass="exit" presetSubtype="4" fill="hold" grpId="1" nodeType="withEffect">
                                  <p:stCondLst>
                                    <p:cond delay="0"/>
                                  </p:stCondLst>
                                  <p:childTnLst>
                                    <p:anim calcmode="lin" valueType="num">
                                      <p:cBhvr additive="base">
                                        <p:cTn id="89" dur="500"/>
                                        <p:tgtEl>
                                          <p:spTgt spid="34"/>
                                        </p:tgtEl>
                                        <p:attrNameLst>
                                          <p:attrName>ppt_x</p:attrName>
                                        </p:attrNameLst>
                                      </p:cBhvr>
                                      <p:tavLst>
                                        <p:tav tm="0">
                                          <p:val>
                                            <p:strVal val="ppt_x"/>
                                          </p:val>
                                        </p:tav>
                                        <p:tav tm="100000">
                                          <p:val>
                                            <p:strVal val="ppt_x"/>
                                          </p:val>
                                        </p:tav>
                                      </p:tavLst>
                                    </p:anim>
                                    <p:anim calcmode="lin" valueType="num">
                                      <p:cBhvr additive="base">
                                        <p:cTn id="90" dur="500"/>
                                        <p:tgtEl>
                                          <p:spTgt spid="34"/>
                                        </p:tgtEl>
                                        <p:attrNameLst>
                                          <p:attrName>ppt_y</p:attrName>
                                        </p:attrNameLst>
                                      </p:cBhvr>
                                      <p:tavLst>
                                        <p:tav tm="0">
                                          <p:val>
                                            <p:strVal val="ppt_y"/>
                                          </p:val>
                                        </p:tav>
                                        <p:tav tm="100000">
                                          <p:val>
                                            <p:strVal val="1+ppt_h/2"/>
                                          </p:val>
                                        </p:tav>
                                      </p:tavLst>
                                    </p:anim>
                                    <p:set>
                                      <p:cBhvr>
                                        <p:cTn id="91" dur="1" fill="hold">
                                          <p:stCondLst>
                                            <p:cond delay="499"/>
                                          </p:stCondLst>
                                        </p:cTn>
                                        <p:tgtEl>
                                          <p:spTgt spid="34"/>
                                        </p:tgtEl>
                                        <p:attrNameLst>
                                          <p:attrName>style.visibility</p:attrName>
                                        </p:attrNameLst>
                                      </p:cBhvr>
                                      <p:to>
                                        <p:strVal val="hidden"/>
                                      </p:to>
                                    </p:set>
                                  </p:childTnLst>
                                </p:cTn>
                              </p:par>
                              <p:par>
                                <p:cTn id="92" presetID="2" presetClass="exit" presetSubtype="4" fill="hold" grpId="1" nodeType="withEffect">
                                  <p:stCondLst>
                                    <p:cond delay="0"/>
                                  </p:stCondLst>
                                  <p:childTnLst>
                                    <p:anim calcmode="lin" valueType="num">
                                      <p:cBhvr additive="base">
                                        <p:cTn id="93" dur="500"/>
                                        <p:tgtEl>
                                          <p:spTgt spid="35"/>
                                        </p:tgtEl>
                                        <p:attrNameLst>
                                          <p:attrName>ppt_x</p:attrName>
                                        </p:attrNameLst>
                                      </p:cBhvr>
                                      <p:tavLst>
                                        <p:tav tm="0">
                                          <p:val>
                                            <p:strVal val="ppt_x"/>
                                          </p:val>
                                        </p:tav>
                                        <p:tav tm="100000">
                                          <p:val>
                                            <p:strVal val="ppt_x"/>
                                          </p:val>
                                        </p:tav>
                                      </p:tavLst>
                                    </p:anim>
                                    <p:anim calcmode="lin" valueType="num">
                                      <p:cBhvr additive="base">
                                        <p:cTn id="94" dur="500"/>
                                        <p:tgtEl>
                                          <p:spTgt spid="35"/>
                                        </p:tgtEl>
                                        <p:attrNameLst>
                                          <p:attrName>ppt_y</p:attrName>
                                        </p:attrNameLst>
                                      </p:cBhvr>
                                      <p:tavLst>
                                        <p:tav tm="0">
                                          <p:val>
                                            <p:strVal val="ppt_y"/>
                                          </p:val>
                                        </p:tav>
                                        <p:tav tm="100000">
                                          <p:val>
                                            <p:strVal val="1+ppt_h/2"/>
                                          </p:val>
                                        </p:tav>
                                      </p:tavLst>
                                    </p:anim>
                                    <p:set>
                                      <p:cBhvr>
                                        <p:cTn id="95" dur="1" fill="hold">
                                          <p:stCondLst>
                                            <p:cond delay="499"/>
                                          </p:stCondLst>
                                        </p:cTn>
                                        <p:tgtEl>
                                          <p:spTgt spid="35"/>
                                        </p:tgtEl>
                                        <p:attrNameLst>
                                          <p:attrName>style.visibility</p:attrName>
                                        </p:attrNameLst>
                                      </p:cBhvr>
                                      <p:to>
                                        <p:strVal val="hidden"/>
                                      </p:to>
                                    </p:set>
                                  </p:childTnLst>
                                </p:cTn>
                              </p:par>
                              <p:par>
                                <p:cTn id="96" presetID="2" presetClass="exit" presetSubtype="4" fill="hold" grpId="1" nodeType="withEffect">
                                  <p:stCondLst>
                                    <p:cond delay="0"/>
                                  </p:stCondLst>
                                  <p:childTnLst>
                                    <p:anim calcmode="lin" valueType="num">
                                      <p:cBhvr additive="base">
                                        <p:cTn id="97" dur="500"/>
                                        <p:tgtEl>
                                          <p:spTgt spid="36"/>
                                        </p:tgtEl>
                                        <p:attrNameLst>
                                          <p:attrName>ppt_x</p:attrName>
                                        </p:attrNameLst>
                                      </p:cBhvr>
                                      <p:tavLst>
                                        <p:tav tm="0">
                                          <p:val>
                                            <p:strVal val="ppt_x"/>
                                          </p:val>
                                        </p:tav>
                                        <p:tav tm="100000">
                                          <p:val>
                                            <p:strVal val="ppt_x"/>
                                          </p:val>
                                        </p:tav>
                                      </p:tavLst>
                                    </p:anim>
                                    <p:anim calcmode="lin" valueType="num">
                                      <p:cBhvr additive="base">
                                        <p:cTn id="98" dur="500"/>
                                        <p:tgtEl>
                                          <p:spTgt spid="36"/>
                                        </p:tgtEl>
                                        <p:attrNameLst>
                                          <p:attrName>ppt_y</p:attrName>
                                        </p:attrNameLst>
                                      </p:cBhvr>
                                      <p:tavLst>
                                        <p:tav tm="0">
                                          <p:val>
                                            <p:strVal val="ppt_y"/>
                                          </p:val>
                                        </p:tav>
                                        <p:tav tm="100000">
                                          <p:val>
                                            <p:strVal val="1+ppt_h/2"/>
                                          </p:val>
                                        </p:tav>
                                      </p:tavLst>
                                    </p:anim>
                                    <p:set>
                                      <p:cBhvr>
                                        <p:cTn id="99" dur="1" fill="hold">
                                          <p:stCondLst>
                                            <p:cond delay="499"/>
                                          </p:stCondLst>
                                        </p:cTn>
                                        <p:tgtEl>
                                          <p:spTgt spid="36"/>
                                        </p:tgtEl>
                                        <p:attrNameLst>
                                          <p:attrName>style.visibility</p:attrName>
                                        </p:attrNameLst>
                                      </p:cBhvr>
                                      <p:to>
                                        <p:strVal val="hidden"/>
                                      </p:to>
                                    </p:set>
                                  </p:childTnLst>
                                </p:cTn>
                              </p:par>
                              <p:par>
                                <p:cTn id="100" presetID="2" presetClass="exit" presetSubtype="4" fill="hold" grpId="1" nodeType="withEffect">
                                  <p:stCondLst>
                                    <p:cond delay="0"/>
                                  </p:stCondLst>
                                  <p:childTnLst>
                                    <p:anim calcmode="lin" valueType="num">
                                      <p:cBhvr additive="base">
                                        <p:cTn id="101" dur="500"/>
                                        <p:tgtEl>
                                          <p:spTgt spid="37"/>
                                        </p:tgtEl>
                                        <p:attrNameLst>
                                          <p:attrName>ppt_x</p:attrName>
                                        </p:attrNameLst>
                                      </p:cBhvr>
                                      <p:tavLst>
                                        <p:tav tm="0">
                                          <p:val>
                                            <p:strVal val="ppt_x"/>
                                          </p:val>
                                        </p:tav>
                                        <p:tav tm="100000">
                                          <p:val>
                                            <p:strVal val="ppt_x"/>
                                          </p:val>
                                        </p:tav>
                                      </p:tavLst>
                                    </p:anim>
                                    <p:anim calcmode="lin" valueType="num">
                                      <p:cBhvr additive="base">
                                        <p:cTn id="102" dur="500"/>
                                        <p:tgtEl>
                                          <p:spTgt spid="37"/>
                                        </p:tgtEl>
                                        <p:attrNameLst>
                                          <p:attrName>ppt_y</p:attrName>
                                        </p:attrNameLst>
                                      </p:cBhvr>
                                      <p:tavLst>
                                        <p:tav tm="0">
                                          <p:val>
                                            <p:strVal val="ppt_y"/>
                                          </p:val>
                                        </p:tav>
                                        <p:tav tm="100000">
                                          <p:val>
                                            <p:strVal val="1+ppt_h/2"/>
                                          </p:val>
                                        </p:tav>
                                      </p:tavLst>
                                    </p:anim>
                                    <p:set>
                                      <p:cBhvr>
                                        <p:cTn id="103" dur="1" fill="hold">
                                          <p:stCondLst>
                                            <p:cond delay="499"/>
                                          </p:stCondLst>
                                        </p:cTn>
                                        <p:tgtEl>
                                          <p:spTgt spid="37"/>
                                        </p:tgtEl>
                                        <p:attrNameLst>
                                          <p:attrName>style.visibility</p:attrName>
                                        </p:attrNameLst>
                                      </p:cBhvr>
                                      <p:to>
                                        <p:strVal val="hidden"/>
                                      </p:to>
                                    </p:set>
                                  </p:childTnLst>
                                </p:cTn>
                              </p:par>
                              <p:par>
                                <p:cTn id="104" presetID="2" presetClass="exit" presetSubtype="4" fill="hold" grpId="1" nodeType="withEffect">
                                  <p:stCondLst>
                                    <p:cond delay="0"/>
                                  </p:stCondLst>
                                  <p:childTnLst>
                                    <p:anim calcmode="lin" valueType="num">
                                      <p:cBhvr additive="base">
                                        <p:cTn id="105" dur="500"/>
                                        <p:tgtEl>
                                          <p:spTgt spid="20"/>
                                        </p:tgtEl>
                                        <p:attrNameLst>
                                          <p:attrName>ppt_x</p:attrName>
                                        </p:attrNameLst>
                                      </p:cBhvr>
                                      <p:tavLst>
                                        <p:tav tm="0">
                                          <p:val>
                                            <p:strVal val="ppt_x"/>
                                          </p:val>
                                        </p:tav>
                                        <p:tav tm="100000">
                                          <p:val>
                                            <p:strVal val="ppt_x"/>
                                          </p:val>
                                        </p:tav>
                                      </p:tavLst>
                                    </p:anim>
                                    <p:anim calcmode="lin" valueType="num">
                                      <p:cBhvr additive="base">
                                        <p:cTn id="106" dur="500"/>
                                        <p:tgtEl>
                                          <p:spTgt spid="20"/>
                                        </p:tgtEl>
                                        <p:attrNameLst>
                                          <p:attrName>ppt_y</p:attrName>
                                        </p:attrNameLst>
                                      </p:cBhvr>
                                      <p:tavLst>
                                        <p:tav tm="0">
                                          <p:val>
                                            <p:strVal val="ppt_y"/>
                                          </p:val>
                                        </p:tav>
                                        <p:tav tm="100000">
                                          <p:val>
                                            <p:strVal val="1+ppt_h/2"/>
                                          </p:val>
                                        </p:tav>
                                      </p:tavLst>
                                    </p:anim>
                                    <p:set>
                                      <p:cBhvr>
                                        <p:cTn id="107" dur="1" fill="hold">
                                          <p:stCondLst>
                                            <p:cond delay="499"/>
                                          </p:stCondLst>
                                        </p:cTn>
                                        <p:tgtEl>
                                          <p:spTgt spid="20"/>
                                        </p:tgtEl>
                                        <p:attrNameLst>
                                          <p:attrName>style.visibility</p:attrName>
                                        </p:attrNameLst>
                                      </p:cBhvr>
                                      <p:to>
                                        <p:strVal val="hidden"/>
                                      </p:to>
                                    </p:set>
                                  </p:childTnLst>
                                </p:cTn>
                              </p:par>
                              <p:par>
                                <p:cTn id="108" presetID="2" presetClass="exit" presetSubtype="4" fill="hold" grpId="1" nodeType="withEffect">
                                  <p:stCondLst>
                                    <p:cond delay="0"/>
                                  </p:stCondLst>
                                  <p:childTnLst>
                                    <p:anim calcmode="lin" valueType="num">
                                      <p:cBhvr additive="base">
                                        <p:cTn id="109" dur="500"/>
                                        <p:tgtEl>
                                          <p:spTgt spid="38"/>
                                        </p:tgtEl>
                                        <p:attrNameLst>
                                          <p:attrName>ppt_x</p:attrName>
                                        </p:attrNameLst>
                                      </p:cBhvr>
                                      <p:tavLst>
                                        <p:tav tm="0">
                                          <p:val>
                                            <p:strVal val="ppt_x"/>
                                          </p:val>
                                        </p:tav>
                                        <p:tav tm="100000">
                                          <p:val>
                                            <p:strVal val="ppt_x"/>
                                          </p:val>
                                        </p:tav>
                                      </p:tavLst>
                                    </p:anim>
                                    <p:anim calcmode="lin" valueType="num">
                                      <p:cBhvr additive="base">
                                        <p:cTn id="110" dur="500"/>
                                        <p:tgtEl>
                                          <p:spTgt spid="38"/>
                                        </p:tgtEl>
                                        <p:attrNameLst>
                                          <p:attrName>ppt_y</p:attrName>
                                        </p:attrNameLst>
                                      </p:cBhvr>
                                      <p:tavLst>
                                        <p:tav tm="0">
                                          <p:val>
                                            <p:strVal val="ppt_y"/>
                                          </p:val>
                                        </p:tav>
                                        <p:tav tm="100000">
                                          <p:val>
                                            <p:strVal val="1+ppt_h/2"/>
                                          </p:val>
                                        </p:tav>
                                      </p:tavLst>
                                    </p:anim>
                                    <p:set>
                                      <p:cBhvr>
                                        <p:cTn id="111"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9" grpId="0" animBg="1"/>
      <p:bldP spid="29" grpId="1" animBg="1"/>
      <p:bldP spid="30" grpId="0" animBg="1"/>
      <p:bldP spid="30" grpId="1" animBg="1"/>
      <p:bldP spid="31" grpId="0" animBg="1"/>
      <p:bldP spid="31"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20" grpId="0" animBg="1"/>
      <p:bldP spid="20"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6" name="Rounded Rectangle 5"/>
          <p:cNvSpPr/>
          <p:nvPr/>
        </p:nvSpPr>
        <p:spPr bwMode="auto">
          <a:xfrm>
            <a:off x="5148064" y="548680"/>
            <a:ext cx="23717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  </a:t>
            </a:r>
            <a:r>
              <a:rPr lang="en-US" sz="2400" dirty="0">
                <a:cs typeface="B Zar" pitchFamily="2" charset="-78"/>
              </a:rPr>
              <a:t> </a:t>
            </a:r>
            <a:r>
              <a:rPr lang="en-US" sz="2000" dirty="0">
                <a:latin typeface="Times New Roman" pitchFamily="18" charset="0"/>
                <a:cs typeface="Times New Roman" pitchFamily="18" charset="0"/>
              </a:rPr>
              <a:t>Slump flow</a:t>
            </a:r>
            <a:r>
              <a:rPr lang="fa-IR" sz="2000" dirty="0">
                <a:cs typeface="B Zar" pitchFamily="2" charset="-78"/>
              </a:rPr>
              <a:t> </a:t>
            </a:r>
            <a:endParaRPr lang="fa-IR" dirty="0">
              <a:latin typeface="Times New Roman" pitchFamily="18" charset="0"/>
              <a:cs typeface="Times New Roman" pitchFamily="18" charset="0"/>
            </a:endParaRPr>
          </a:p>
        </p:txBody>
      </p:sp>
      <p:graphicFrame>
        <p:nvGraphicFramePr>
          <p:cNvPr id="8" name="Content Placeholder 3"/>
          <p:cNvGraphicFramePr>
            <a:graphicFrameLocks/>
          </p:cNvGraphicFramePr>
          <p:nvPr>
            <p:extLst>
              <p:ext uri="{D42A27DB-BD31-4B8C-83A1-F6EECF244321}">
                <p14:modId xmlns:p14="http://schemas.microsoft.com/office/powerpoint/2010/main" val="333227961"/>
              </p:ext>
            </p:extLst>
          </p:nvPr>
        </p:nvGraphicFramePr>
        <p:xfrm>
          <a:off x="62533"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2241463001"/>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extLst>
              <p:ext uri="{D42A27DB-BD31-4B8C-83A1-F6EECF244321}">
                <p14:modId xmlns:p14="http://schemas.microsoft.com/office/powerpoint/2010/main" val="2137867028"/>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extLst>
              <p:ext uri="{D42A27DB-BD31-4B8C-83A1-F6EECF244321}">
                <p14:modId xmlns:p14="http://schemas.microsoft.com/office/powerpoint/2010/main" val="3821471935"/>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p:nvPr>
            <p:extLst>
              <p:ext uri="{D42A27DB-BD31-4B8C-83A1-F6EECF244321}">
                <p14:modId xmlns:p14="http://schemas.microsoft.com/office/powerpoint/2010/main" val="672985343"/>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961830828"/>
              </p:ext>
            </p:extLst>
          </p:nvPr>
        </p:nvGraphicFramePr>
        <p:xfrm>
          <a:off x="1527048" y="4805184"/>
          <a:ext cx="4481228"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748"/>
                <a:gridCol w="1188720"/>
              </a:tblGrid>
              <a:tr h="234315">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Factors</a:t>
                      </a:r>
                      <a:endParaRPr lang="en-US" sz="1600" dirty="0" smtClean="0">
                        <a:solidFill>
                          <a:srgbClr val="000000"/>
                        </a:solidFill>
                        <a:effectLst/>
                        <a:latin typeface="Times New Roman" pitchFamily="18" charset="0"/>
                        <a:ea typeface="Times New Roman"/>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Level</a:t>
                      </a:r>
                      <a:endParaRPr lang="fa-IR" sz="1600" dirty="0" smtClean="0">
                        <a:effectLst/>
                        <a:latin typeface="Times New Roman" pitchFamily="18" charset="0"/>
                        <a:cs typeface="Times New Roman" pitchFamily="18" charset="0"/>
                      </a:endParaRPr>
                    </a:p>
                    <a:p>
                      <a:pPr marL="0" marR="0" algn="ctr">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0.029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60</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Cement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69.577</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2.127</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W/b</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22.253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6.012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1.3</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sp>
        <p:nvSpPr>
          <p:cNvPr id="31" name="Rounded Rectangle 30"/>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3" name="Rounded Rectangle 3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4" name="Rounded Rectangle 33"/>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5" name="Rounded Rectangle 34"/>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pic>
        <p:nvPicPr>
          <p:cNvPr id="3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ounded Rectangle 36"/>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38" name="Rounded Rectangle 37"/>
          <p:cNvSpPr/>
          <p:nvPr/>
        </p:nvSpPr>
        <p:spPr bwMode="auto">
          <a:xfrm>
            <a:off x="7616952" y="30632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39" name="Rounded Rectangle 38"/>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2" name="Rounded Rectangle 41"/>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3" name="Rounded Rectangle 42"/>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47" name="Rounded Rectangle 46"/>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29" name="Rounded Rectangle 28"/>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30" name="Rounded Rectangle 29"/>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4283968" y="914440"/>
            <a:ext cx="1152128"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7" name="Straight Arrow Connector 6"/>
          <p:cNvCxnSpPr>
            <a:stCxn id="2" idx="1"/>
          </p:cNvCxnSpPr>
          <p:nvPr/>
        </p:nvCxnSpPr>
        <p:spPr bwMode="auto">
          <a:xfrm flipH="1">
            <a:off x="3671900" y="1145273"/>
            <a:ext cx="612068" cy="0"/>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4" name="TextBox 13"/>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بزرگتر- بهتر</a:t>
            </a:r>
            <a:endParaRPr lang="en-US" sz="2400" dirty="0">
              <a:solidFill>
                <a:srgbClr val="002060"/>
              </a:solidFill>
              <a:cs typeface="B Zar" pitchFamily="2" charset="-78"/>
            </a:endParaRPr>
          </a:p>
        </p:txBody>
      </p:sp>
      <p:sp>
        <p:nvSpPr>
          <p:cNvPr id="40" name="Oval 39"/>
          <p:cNvSpPr/>
          <p:nvPr/>
        </p:nvSpPr>
        <p:spPr>
          <a:xfrm>
            <a:off x="1259632" y="221742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1" name="Oval 40"/>
          <p:cNvSpPr/>
          <p:nvPr/>
        </p:nvSpPr>
        <p:spPr>
          <a:xfrm>
            <a:off x="4676038" y="18973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4" name="Oval 43"/>
          <p:cNvSpPr/>
          <p:nvPr/>
        </p:nvSpPr>
        <p:spPr>
          <a:xfrm>
            <a:off x="6711696" y="2172856"/>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Oval 44"/>
          <p:cNvSpPr/>
          <p:nvPr/>
        </p:nvSpPr>
        <p:spPr>
          <a:xfrm>
            <a:off x="3393683" y="34975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6" name="Oval 45"/>
          <p:cNvSpPr/>
          <p:nvPr/>
        </p:nvSpPr>
        <p:spPr>
          <a:xfrm>
            <a:off x="4482752" y="3629784"/>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8" name="Rounded Rectangle 4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3" name="Pentagon 2"/>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250"/>
                                        <p:tgtEl>
                                          <p:spTgt spid="41"/>
                                        </p:tgtEl>
                                      </p:cBhvr>
                                    </p:animEffect>
                                  </p:childTnLst>
                                </p:cTn>
                              </p:par>
                            </p:childTnLst>
                          </p:cTn>
                        </p:par>
                        <p:par>
                          <p:cTn id="45" fill="hold">
                            <p:stCondLst>
                              <p:cond delay="750"/>
                            </p:stCondLst>
                            <p:childTnLst>
                              <p:par>
                                <p:cTn id="46" presetID="10"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250"/>
                                        <p:tgtEl>
                                          <p:spTgt spid="44"/>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250"/>
                                        <p:tgtEl>
                                          <p:spTgt spid="45"/>
                                        </p:tgtEl>
                                      </p:cBhvr>
                                    </p:animEffect>
                                  </p:childTnLst>
                                </p:cTn>
                              </p:par>
                            </p:childTnLst>
                          </p:cTn>
                        </p:par>
                        <p:par>
                          <p:cTn id="53" fill="hold">
                            <p:stCondLst>
                              <p:cond delay="1250"/>
                            </p:stCondLst>
                            <p:childTnLst>
                              <p:par>
                                <p:cTn id="54" presetID="10"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250"/>
                                        <p:tgtEl>
                                          <p:spTgt spid="4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500"/>
                                        <p:tgtEl>
                                          <p:spTgt spid="3"/>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8" grpId="0">
        <p:bldAsOne/>
      </p:bldGraphic>
      <p:bldGraphic spid="9" grpId="0">
        <p:bldAsOne/>
      </p:bldGraphic>
      <p:bldGraphic spid="10" grpId="0">
        <p:bldAsOne/>
      </p:bldGraphic>
      <p:bldGraphic spid="11" grpId="0">
        <p:bldAsOne/>
      </p:bldGraphic>
      <p:bldGraphic spid="12" grpId="0">
        <p:bldAsOne/>
      </p:bldGraphic>
      <p:bldP spid="2" grpId="0"/>
      <p:bldP spid="14" grpId="0"/>
      <p:bldP spid="40" grpId="0" animBg="1"/>
      <p:bldP spid="41" grpId="0" animBg="1"/>
      <p:bldP spid="44" grpId="0" animBg="1"/>
      <p:bldP spid="45" grpId="0" animBg="1"/>
      <p:bldP spid="46"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332232040"/>
              </p:ext>
            </p:extLst>
          </p:nvPr>
        </p:nvGraphicFramePr>
        <p:xfrm>
          <a:off x="1547664" y="1733907"/>
          <a:ext cx="4466590" cy="56083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3840480"/>
                <a:gridCol w="626110"/>
              </a:tblGrid>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Current grand average of </a:t>
                      </a:r>
                      <a:r>
                        <a:rPr lang="en-US" sz="1600" b="0" dirty="0" smtClean="0">
                          <a:effectLst/>
                          <a:latin typeface="Times New Roman" pitchFamily="18" charset="0"/>
                          <a:cs typeface="Times New Roman" pitchFamily="18" charset="0"/>
                        </a:rPr>
                        <a:t>performance,(mm)</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effectLst/>
                          <a:latin typeface="Times New Roman" pitchFamily="18" charset="0"/>
                          <a:cs typeface="Times New Roman" pitchFamily="18" charset="0"/>
                        </a:rPr>
                        <a:t>633</a:t>
                      </a:r>
                      <a:endParaRPr lang="en-US" sz="1600" b="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a:t>
                      </a:r>
                      <a:r>
                        <a:rPr lang="en-US" sz="1600" b="0" dirty="0" smtClean="0">
                          <a:effectLst/>
                          <a:latin typeface="Times New Roman" pitchFamily="18" charset="0"/>
                          <a:cs typeface="Times New Roman" pitchFamily="18" charset="0"/>
                        </a:rPr>
                        <a:t>condition,(mm)</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777</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313701755"/>
              </p:ext>
            </p:extLst>
          </p:nvPr>
        </p:nvGraphicFramePr>
        <p:xfrm>
          <a:off x="899592" y="3102059"/>
          <a:ext cx="5760720"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14978"/>
                <a:gridCol w="557489"/>
                <a:gridCol w="836234"/>
                <a:gridCol w="929148"/>
                <a:gridCol w="1486637"/>
                <a:gridCol w="83623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flow</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L-box</a:t>
                      </a:r>
                      <a:endParaRPr lang="fa-IR" sz="1600" dirty="0" smtClean="0">
                        <a:effectLst/>
                        <a:latin typeface="Times New Roman" pitchFamily="18" charset="0"/>
                        <a:cs typeface="Times New Roman" pitchFamily="18" charset="0"/>
                      </a:endParaRPr>
                    </a:p>
                    <a:p>
                      <a:pPr marL="0" marR="0" algn="ctr">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V-funnel</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(kg/m³)</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780</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4.13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0.89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14.34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36.1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1611</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4293096"/>
            <a:ext cx="7272808" cy="830997"/>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تاگوچی(780و777 میلیمتر)</a:t>
            </a:r>
            <a:endParaRPr lang="en-US" sz="2400" dirty="0">
              <a:solidFill>
                <a:srgbClr val="002060"/>
              </a:solidFill>
              <a:cs typeface="B Zar" pitchFamily="2" charset="-78"/>
            </a:endParaRPr>
          </a:p>
        </p:txBody>
      </p:sp>
      <p:sp>
        <p:nvSpPr>
          <p:cNvPr id="22" name="TextBox 21"/>
          <p:cNvSpPr txBox="1"/>
          <p:nvPr/>
        </p:nvSpPr>
        <p:spPr>
          <a:xfrm>
            <a:off x="323528" y="5190291"/>
            <a:ext cx="7128792"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a:t>
            </a:r>
            <a:r>
              <a:rPr lang="fa-IR" sz="2400" dirty="0">
                <a:solidFill>
                  <a:srgbClr val="002060"/>
                </a:solidFill>
                <a:cs typeface="B Zar" pitchFamily="2" charset="-78"/>
              </a:rPr>
              <a:t>30 میلیمتر </a:t>
            </a:r>
            <a:endParaRPr lang="en-US" sz="2400" dirty="0">
              <a:solidFill>
                <a:srgbClr val="002060"/>
              </a:solidFill>
              <a:cs typeface="B Zar" pitchFamily="2" charset="-78"/>
            </a:endParaRPr>
          </a:p>
        </p:txBody>
      </p:sp>
      <p:sp>
        <p:nvSpPr>
          <p:cNvPr id="36" name="Rounded Rectangle 35"/>
          <p:cNvSpPr/>
          <p:nvPr/>
        </p:nvSpPr>
        <p:spPr bwMode="auto">
          <a:xfrm>
            <a:off x="5833824" y="1229851"/>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40" name="Rounded Rectangle 39"/>
          <p:cNvSpPr/>
          <p:nvPr/>
        </p:nvSpPr>
        <p:spPr bwMode="auto">
          <a:xfrm>
            <a:off x="5833824" y="2598003"/>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41" name="Straight Connector 4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5" name="Rounded Rectangle 34"/>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9" name="Rounded Rectangle 38"/>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6" name="Rounded Rectangle 4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7" name="Rounded Rectangle 46"/>
          <p:cNvSpPr/>
          <p:nvPr/>
        </p:nvSpPr>
        <p:spPr bwMode="auto">
          <a:xfrm>
            <a:off x="7616952" y="30632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9" name="Rounded Rectangle 48"/>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148064" y="548680"/>
            <a:ext cx="23717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  </a:t>
            </a:r>
            <a:r>
              <a:rPr lang="en-US" sz="2400" dirty="0">
                <a:cs typeface="B Zar" pitchFamily="2" charset="-78"/>
              </a:rPr>
              <a:t> </a:t>
            </a:r>
            <a:r>
              <a:rPr lang="en-US" sz="2000" dirty="0">
                <a:latin typeface="Times New Roman" pitchFamily="18" charset="0"/>
                <a:cs typeface="Times New Roman" pitchFamily="18" charset="0"/>
              </a:rPr>
              <a:t>Slump flow</a:t>
            </a:r>
            <a:r>
              <a:rPr lang="fa-IR" sz="2000" dirty="0">
                <a:cs typeface="B Zar" pitchFamily="2" charset="-78"/>
              </a:rPr>
              <a:t> </a:t>
            </a:r>
            <a:endParaRPr lang="fa-IR" dirty="0">
              <a:latin typeface="Times New Roman" pitchFamily="18" charset="0"/>
              <a:cs typeface="Times New Roman" pitchFamily="18" charset="0"/>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arn(inVertical)">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P spid="36" grpId="0" animBg="1"/>
      <p:bldP spid="4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6" name="Rounded Rectangle 5"/>
          <p:cNvSpPr/>
          <p:nvPr/>
        </p:nvSpPr>
        <p:spPr bwMode="auto">
          <a:xfrm>
            <a:off x="5512648" y="548680"/>
            <a:ext cx="201168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latin typeface="Times New Roman" pitchFamily="18" charset="0"/>
                <a:cs typeface="B Zar" pitchFamily="2" charset="-78"/>
              </a:rPr>
              <a:t>آزمایش</a:t>
            </a:r>
            <a:r>
              <a:rPr lang="fa-IR" sz="2400" dirty="0">
                <a:latin typeface="Times New Roman" pitchFamily="18" charset="0"/>
                <a:cs typeface="Times New Roman" pitchFamily="18" charset="0"/>
              </a:rPr>
              <a:t> </a:t>
            </a:r>
            <a:r>
              <a:rPr lang="en-US" sz="2400" dirty="0">
                <a:latin typeface="Times New Roman" pitchFamily="18" charset="0"/>
                <a:cs typeface="Times New Roman" pitchFamily="18" charset="0"/>
              </a:rPr>
              <a:t> </a:t>
            </a:r>
            <a:r>
              <a:rPr lang="en-US" sz="2000" dirty="0">
                <a:latin typeface="Times New Roman" pitchFamily="18" charset="0"/>
                <a:cs typeface="Times New Roman" pitchFamily="18" charset="0"/>
              </a:rPr>
              <a:t>T50</a:t>
            </a:r>
            <a:endParaRPr lang="fa-IR" dirty="0">
              <a:latin typeface="Times New Roman" pitchFamily="18" charset="0"/>
              <a:cs typeface="Times New Roman" pitchFamily="18" charset="0"/>
            </a:endParaRPr>
          </a:p>
        </p:txBody>
      </p:sp>
      <p:graphicFrame>
        <p:nvGraphicFramePr>
          <p:cNvPr id="10" name="Content Placeholder 3"/>
          <p:cNvGraphicFramePr>
            <a:graphicFrameLocks/>
          </p:cNvGraphicFramePr>
          <p:nvPr>
            <p:extLst>
              <p:ext uri="{D42A27DB-BD31-4B8C-83A1-F6EECF244321}">
                <p14:modId xmlns:p14="http://schemas.microsoft.com/office/powerpoint/2010/main" val="533930544"/>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p:nvPr>
            <p:extLst>
              <p:ext uri="{D42A27DB-BD31-4B8C-83A1-F6EECF244321}">
                <p14:modId xmlns:p14="http://schemas.microsoft.com/office/powerpoint/2010/main" val="3689353386"/>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extLst>
              <p:ext uri="{D42A27DB-BD31-4B8C-83A1-F6EECF244321}">
                <p14:modId xmlns:p14="http://schemas.microsoft.com/office/powerpoint/2010/main" val="2204204930"/>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p:cNvGraphicFramePr/>
          <p:nvPr>
            <p:extLst>
              <p:ext uri="{D42A27DB-BD31-4B8C-83A1-F6EECF244321}">
                <p14:modId xmlns:p14="http://schemas.microsoft.com/office/powerpoint/2010/main" val="1327591853"/>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p:cNvGraphicFramePr/>
          <p:nvPr>
            <p:extLst>
              <p:ext uri="{D42A27DB-BD31-4B8C-83A1-F6EECF244321}">
                <p14:modId xmlns:p14="http://schemas.microsoft.com/office/powerpoint/2010/main" val="3456309155"/>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959144402"/>
              </p:ext>
            </p:extLst>
          </p:nvPr>
        </p:nvGraphicFramePr>
        <p:xfrm>
          <a:off x="1527048" y="4805184"/>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2.685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Cement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61.239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20.449</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13.473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2.151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1.3</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3" name="TextBox 32"/>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کوچکتر- بهتر</a:t>
            </a:r>
            <a:endParaRPr lang="en-US" sz="2400" dirty="0">
              <a:solidFill>
                <a:srgbClr val="002060"/>
              </a:solidFill>
              <a:cs typeface="B Zar" pitchFamily="2" charset="-78"/>
            </a:endParaRPr>
          </a:p>
        </p:txBody>
      </p:sp>
      <p:sp>
        <p:nvSpPr>
          <p:cNvPr id="34" name="Oval 33"/>
          <p:cNvSpPr/>
          <p:nvPr/>
        </p:nvSpPr>
        <p:spPr>
          <a:xfrm>
            <a:off x="587427" y="253746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Oval 34"/>
          <p:cNvSpPr/>
          <p:nvPr/>
        </p:nvSpPr>
        <p:spPr>
          <a:xfrm>
            <a:off x="4636008" y="25831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6" name="Oval 35"/>
          <p:cNvSpPr/>
          <p:nvPr/>
        </p:nvSpPr>
        <p:spPr>
          <a:xfrm>
            <a:off x="5580112" y="256032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Oval 36"/>
          <p:cNvSpPr/>
          <p:nvPr/>
        </p:nvSpPr>
        <p:spPr>
          <a:xfrm>
            <a:off x="3349574" y="4077072"/>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Oval 38"/>
          <p:cNvSpPr/>
          <p:nvPr/>
        </p:nvSpPr>
        <p:spPr>
          <a:xfrm>
            <a:off x="4283968" y="4006215"/>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Rounded Rectangle 39"/>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1" name="Pentagon 40"/>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250"/>
                                        <p:tgtEl>
                                          <p:spTgt spid="35"/>
                                        </p:tgtEl>
                                      </p:cBhvr>
                                    </p:animEffect>
                                  </p:childTnLst>
                                </p:cTn>
                              </p:par>
                            </p:childTnLst>
                          </p:cTn>
                        </p:par>
                        <p:par>
                          <p:cTn id="45" fill="hold">
                            <p:stCondLst>
                              <p:cond delay="75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250"/>
                                        <p:tgtEl>
                                          <p:spTgt spid="36"/>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250"/>
                                        <p:tgtEl>
                                          <p:spTgt spid="37"/>
                                        </p:tgtEl>
                                      </p:cBhvr>
                                    </p:animEffect>
                                  </p:childTnLst>
                                </p:cTn>
                              </p:par>
                            </p:childTnLst>
                          </p:cTn>
                        </p:par>
                        <p:par>
                          <p:cTn id="53" fill="hold">
                            <p:stCondLst>
                              <p:cond delay="1250"/>
                            </p:stCondLst>
                            <p:childTnLst>
                              <p:par>
                                <p:cTn id="54" presetID="10"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25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0" grpId="0">
        <p:bldAsOne/>
      </p:bldGraphic>
      <p:bldGraphic spid="11" grpId="0">
        <p:bldAsOne/>
      </p:bldGraphic>
      <p:bldGraphic spid="12" grpId="0">
        <p:bldAsOne/>
      </p:bldGraphic>
      <p:bldGraphic spid="13" grpId="0">
        <p:bldAsOne/>
      </p:bldGraphic>
      <p:bldGraphic spid="14" grpId="0">
        <p:bldAsOne/>
      </p:bldGraphic>
      <p:bldP spid="29" grpId="0"/>
      <p:bldP spid="33" grpId="0"/>
      <p:bldP spid="34" grpId="0" animBg="1"/>
      <p:bldP spid="35" grpId="0" animBg="1"/>
      <p:bldP spid="36" grpId="0" animBg="1"/>
      <p:bldP spid="37" grpId="0" animBg="1"/>
      <p:bldP spid="39" grpId="0" animBg="1"/>
      <p:bldP spid="4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2907724360"/>
              </p:ext>
            </p:extLst>
          </p:nvPr>
        </p:nvGraphicFramePr>
        <p:xfrm>
          <a:off x="1455009" y="1749139"/>
          <a:ext cx="4629159" cy="56083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3749040"/>
                <a:gridCol w="880119"/>
              </a:tblGrid>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Current grand average of </a:t>
                      </a:r>
                      <a:r>
                        <a:rPr lang="en-US" sz="1600" b="0" dirty="0" smtClean="0">
                          <a:effectLst/>
                          <a:latin typeface="Times New Roman" pitchFamily="18" charset="0"/>
                          <a:cs typeface="Times New Roman" pitchFamily="18" charset="0"/>
                        </a:rPr>
                        <a:t>performance,(sec)</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effectLst/>
                          <a:latin typeface="Times New Roman" pitchFamily="18" charset="0"/>
                          <a:cs typeface="Times New Roman" pitchFamily="18" charset="0"/>
                        </a:rPr>
                        <a:t>6.67</a:t>
                      </a:r>
                      <a:endParaRPr lang="en-US" sz="1600" b="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a:t>
                      </a:r>
                      <a:r>
                        <a:rPr lang="en-US" sz="1600" b="0" dirty="0" smtClean="0">
                          <a:effectLst/>
                          <a:latin typeface="Times New Roman" pitchFamily="18" charset="0"/>
                          <a:cs typeface="Times New Roman" pitchFamily="18" charset="0"/>
                        </a:rPr>
                        <a:t>condition,(sec)</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2.10</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152986629"/>
              </p:ext>
            </p:extLst>
          </p:nvPr>
        </p:nvGraphicFramePr>
        <p:xfrm>
          <a:off x="755576" y="3102059"/>
          <a:ext cx="6063682"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640080"/>
                <a:gridCol w="795829"/>
                <a:gridCol w="994789"/>
                <a:gridCol w="1554480"/>
                <a:gridCol w="88978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endParaRPr lang="fa-IR" sz="1600" dirty="0" smtClean="0">
                        <a:effectLst/>
                        <a:latin typeface="Times New Roman" pitchFamily="18" charset="0"/>
                        <a:cs typeface="Times New Roman" pitchFamily="18" charset="0"/>
                      </a:endParaRPr>
                    </a:p>
                    <a:p>
                      <a:pPr marL="0" marR="0" algn="ctr">
                        <a:lnSpc>
                          <a:spcPct val="115000"/>
                        </a:lnSpc>
                        <a:spcBef>
                          <a:spcPts val="0"/>
                        </a:spcBef>
                        <a:spcAft>
                          <a:spcPts val="0"/>
                        </a:spcAft>
                      </a:pPr>
                      <a:r>
                        <a:rPr lang="en-US" sz="18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(kg/m³)</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760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2.29</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0.92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9.15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1695</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07504" y="4614227"/>
            <a:ext cx="7344816" cy="830997"/>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تاگوچی(2/29و2/10 ثانیه)</a:t>
            </a:r>
            <a:endParaRPr lang="en-US" sz="2400" dirty="0">
              <a:solidFill>
                <a:srgbClr val="002060"/>
              </a:solidFill>
              <a:cs typeface="B Zar" pitchFamily="2" charset="-78"/>
            </a:endParaRPr>
          </a:p>
        </p:txBody>
      </p:sp>
      <p:sp>
        <p:nvSpPr>
          <p:cNvPr id="22" name="TextBox 21"/>
          <p:cNvSpPr txBox="1"/>
          <p:nvPr/>
        </p:nvSpPr>
        <p:spPr>
          <a:xfrm>
            <a:off x="323528" y="5622339"/>
            <a:ext cx="7128792"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2/86 ثانیه</a:t>
            </a:r>
            <a:endParaRPr lang="en-US" sz="2400" dirty="0">
              <a:solidFill>
                <a:srgbClr val="002060"/>
              </a:solidFill>
              <a:cs typeface="B Zar" pitchFamily="2" charset="-78"/>
            </a:endParaRPr>
          </a:p>
        </p:txBody>
      </p:sp>
      <p:sp>
        <p:nvSpPr>
          <p:cNvPr id="23" name="Rounded Rectangle 22"/>
          <p:cNvSpPr/>
          <p:nvPr/>
        </p:nvSpPr>
        <p:spPr bwMode="auto">
          <a:xfrm>
            <a:off x="5833824" y="1229851"/>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35" name="Rounded Rectangle 34"/>
          <p:cNvSpPr/>
          <p:nvPr/>
        </p:nvSpPr>
        <p:spPr bwMode="auto">
          <a:xfrm>
            <a:off x="5833824" y="2598003"/>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36" name="Straight Connector 3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9" name="Rounded Rectangle 3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512648" y="548680"/>
            <a:ext cx="201168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latin typeface="Times New Roman" pitchFamily="18" charset="0"/>
                <a:cs typeface="B Zar" pitchFamily="2" charset="-78"/>
              </a:rPr>
              <a:t>آزمایش</a:t>
            </a:r>
            <a:r>
              <a:rPr lang="fa-IR" sz="2400" dirty="0">
                <a:latin typeface="Times New Roman" pitchFamily="18" charset="0"/>
                <a:cs typeface="Times New Roman" pitchFamily="18" charset="0"/>
              </a:rPr>
              <a:t> </a:t>
            </a:r>
            <a:r>
              <a:rPr lang="en-US" sz="2400" dirty="0">
                <a:latin typeface="Times New Roman" pitchFamily="18" charset="0"/>
                <a:cs typeface="Times New Roman" pitchFamily="18" charset="0"/>
              </a:rPr>
              <a:t> </a:t>
            </a:r>
            <a:r>
              <a:rPr lang="en-US" sz="2000" dirty="0">
                <a:latin typeface="Times New Roman" pitchFamily="18" charset="0"/>
                <a:cs typeface="Times New Roman" pitchFamily="18" charset="0"/>
              </a:rPr>
              <a:t>T50</a:t>
            </a:r>
            <a:endParaRPr lang="fa-IR" dirty="0">
              <a:latin typeface="Times New Roman" pitchFamily="18" charset="0"/>
              <a:cs typeface="Times New Roman" pitchFamily="18" charset="0"/>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inVertical)">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9" name="Content Placeholder 7"/>
          <p:cNvGraphicFramePr>
            <a:graphicFrameLocks/>
          </p:cNvGraphicFramePr>
          <p:nvPr>
            <p:extLst>
              <p:ext uri="{D42A27DB-BD31-4B8C-83A1-F6EECF244321}">
                <p14:modId xmlns:p14="http://schemas.microsoft.com/office/powerpoint/2010/main" val="2102062429"/>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val="3359349225"/>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extLst>
              <p:ext uri="{D42A27DB-BD31-4B8C-83A1-F6EECF244321}">
                <p14:modId xmlns:p14="http://schemas.microsoft.com/office/powerpoint/2010/main" val="40585198"/>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extLst>
              <p:ext uri="{D42A27DB-BD31-4B8C-83A1-F6EECF244321}">
                <p14:modId xmlns:p14="http://schemas.microsoft.com/office/powerpoint/2010/main" val="1763297053"/>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p:nvPr>
            <p:extLst>
              <p:ext uri="{D42A27DB-BD31-4B8C-83A1-F6EECF244321}">
                <p14:modId xmlns:p14="http://schemas.microsoft.com/office/powerpoint/2010/main" val="2422658944"/>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494428937"/>
              </p:ext>
            </p:extLst>
          </p:nvPr>
        </p:nvGraphicFramePr>
        <p:xfrm>
          <a:off x="1527048" y="4809768"/>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7.531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Cement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74.87</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1.312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8.861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7.351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1.3</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sp>
        <p:nvSpPr>
          <p:cNvPr id="15" name="Rounded Rectangle 14"/>
          <p:cNvSpPr/>
          <p:nvPr/>
        </p:nvSpPr>
        <p:spPr bwMode="auto">
          <a:xfrm>
            <a:off x="5508104" y="542960"/>
            <a:ext cx="201168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  </a:t>
            </a:r>
            <a:r>
              <a:rPr lang="en-US" sz="2000" dirty="0">
                <a:latin typeface="Times New Roman" pitchFamily="18" charset="0"/>
                <a:cs typeface="Times New Roman" pitchFamily="18" charset="0"/>
              </a:rPr>
              <a:t>L-Box</a:t>
            </a:r>
            <a:endParaRPr lang="fa-IR" dirty="0">
              <a:latin typeface="Times New Roman" pitchFamily="18" charset="0"/>
              <a:cs typeface="Times New Roman" pitchFamily="18" charset="0"/>
            </a:endParaRPr>
          </a:p>
        </p:txBody>
      </p:sp>
      <p:pic>
        <p:nvPicPr>
          <p:cNvPr id="3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3" name="TextBox 32"/>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بزرگتر- بهتر</a:t>
            </a:r>
            <a:endParaRPr lang="en-US" sz="2400" dirty="0">
              <a:solidFill>
                <a:srgbClr val="002060"/>
              </a:solidFill>
              <a:cs typeface="B Zar" pitchFamily="2" charset="-78"/>
            </a:endParaRPr>
          </a:p>
        </p:txBody>
      </p:sp>
      <p:sp>
        <p:nvSpPr>
          <p:cNvPr id="40" name="Oval 39"/>
          <p:cNvSpPr/>
          <p:nvPr/>
        </p:nvSpPr>
        <p:spPr>
          <a:xfrm>
            <a:off x="742109" y="20574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1" name="Oval 40"/>
          <p:cNvSpPr/>
          <p:nvPr/>
        </p:nvSpPr>
        <p:spPr>
          <a:xfrm>
            <a:off x="4642298" y="18973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4" name="Oval 43"/>
          <p:cNvSpPr/>
          <p:nvPr/>
        </p:nvSpPr>
        <p:spPr>
          <a:xfrm>
            <a:off x="6702552" y="210312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5" name="Oval 44"/>
          <p:cNvSpPr/>
          <p:nvPr/>
        </p:nvSpPr>
        <p:spPr>
          <a:xfrm>
            <a:off x="3356298" y="3503335"/>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9" name="Oval 48"/>
          <p:cNvSpPr/>
          <p:nvPr/>
        </p:nvSpPr>
        <p:spPr>
          <a:xfrm>
            <a:off x="4427984" y="35433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5" name="Rounded Rectangle 54"/>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35" name="Pentagon 34"/>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250"/>
                                        <p:tgtEl>
                                          <p:spTgt spid="41"/>
                                        </p:tgtEl>
                                      </p:cBhvr>
                                    </p:animEffect>
                                  </p:childTnLst>
                                </p:cTn>
                              </p:par>
                            </p:childTnLst>
                          </p:cTn>
                        </p:par>
                        <p:par>
                          <p:cTn id="45" fill="hold">
                            <p:stCondLst>
                              <p:cond delay="750"/>
                            </p:stCondLst>
                            <p:childTnLst>
                              <p:par>
                                <p:cTn id="46" presetID="10"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250"/>
                                        <p:tgtEl>
                                          <p:spTgt spid="44"/>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250"/>
                                        <p:tgtEl>
                                          <p:spTgt spid="45"/>
                                        </p:tgtEl>
                                      </p:cBhvr>
                                    </p:animEffect>
                                  </p:childTnLst>
                                </p:cTn>
                              </p:par>
                            </p:childTnLst>
                          </p:cTn>
                        </p:par>
                        <p:par>
                          <p:cTn id="53" fill="hold">
                            <p:stCondLst>
                              <p:cond delay="1250"/>
                            </p:stCondLst>
                            <p:childTnLst>
                              <p:par>
                                <p:cTn id="54" presetID="10" presetClass="entr" presetSubtype="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250"/>
                                        <p:tgtEl>
                                          <p:spTgt spid="4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Graphic spid="11" grpId="0">
        <p:bldAsOne/>
      </p:bldGraphic>
      <p:bldGraphic spid="12" grpId="0">
        <p:bldAsOne/>
      </p:bldGraphic>
      <p:bldGraphic spid="13" grpId="0">
        <p:bldAsOne/>
      </p:bldGraphic>
      <p:bldP spid="15" grpId="0" animBg="1"/>
      <p:bldP spid="29" grpId="0"/>
      <p:bldP spid="33" grpId="0"/>
      <p:bldP spid="40" grpId="0" animBg="1"/>
      <p:bldP spid="41" grpId="0" animBg="1"/>
      <p:bldP spid="44" grpId="0" animBg="1"/>
      <p:bldP spid="45" grpId="0" animBg="1"/>
      <p:bldP spid="49" grpId="0" animBg="1"/>
      <p:bldP spid="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2082904852"/>
              </p:ext>
            </p:extLst>
          </p:nvPr>
        </p:nvGraphicFramePr>
        <p:xfrm>
          <a:off x="1764792" y="1758431"/>
          <a:ext cx="4206240" cy="56083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3326121"/>
                <a:gridCol w="880119"/>
              </a:tblGrid>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effectLst/>
                          <a:latin typeface="Times New Roman" pitchFamily="18" charset="0"/>
                          <a:cs typeface="Times New Roman" pitchFamily="18" charset="0"/>
                        </a:rPr>
                        <a:t>0.76</a:t>
                      </a:r>
                      <a:endParaRPr lang="en-US" sz="1600" b="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0.98</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318257207"/>
              </p:ext>
            </p:extLst>
          </p:nvPr>
        </p:nvGraphicFramePr>
        <p:xfrm>
          <a:off x="683568" y="3099147"/>
          <a:ext cx="6219431"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795829"/>
                <a:gridCol w="795829"/>
                <a:gridCol w="994789"/>
                <a:gridCol w="1554480"/>
                <a:gridCol w="88978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p>
                    <a:p>
                      <a:pPr marL="0" marR="0" algn="ctr">
                        <a:lnSpc>
                          <a:spcPct val="115000"/>
                        </a:lnSpc>
                        <a:spcBef>
                          <a:spcPts val="0"/>
                        </a:spcBef>
                        <a:spcAft>
                          <a:spcPts val="0"/>
                        </a:spcAft>
                      </a:pPr>
                      <a:r>
                        <a:rPr lang="en-US" sz="18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Density</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(kg/m³)</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750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3.15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0.96</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9.87</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42.7</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1691</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07504" y="4725144"/>
            <a:ext cx="7344816" cy="461665"/>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تاگوچی(0/96و0/98)</a:t>
            </a:r>
            <a:endParaRPr lang="en-US" sz="2400" dirty="0">
              <a:solidFill>
                <a:srgbClr val="002060"/>
              </a:solidFill>
              <a:cs typeface="B Zar" pitchFamily="2" charset="-78"/>
            </a:endParaRPr>
          </a:p>
        </p:txBody>
      </p:sp>
      <p:sp>
        <p:nvSpPr>
          <p:cNvPr id="22" name="TextBox 21"/>
          <p:cNvSpPr txBox="1"/>
          <p:nvPr/>
        </p:nvSpPr>
        <p:spPr>
          <a:xfrm>
            <a:off x="107504" y="5445224"/>
            <a:ext cx="7344816"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0/12</a:t>
            </a:r>
            <a:endParaRPr lang="en-US" sz="2400" dirty="0">
              <a:solidFill>
                <a:srgbClr val="002060"/>
              </a:solidFill>
              <a:cs typeface="B Zar" pitchFamily="2" charset="-78"/>
            </a:endParaRPr>
          </a:p>
        </p:txBody>
      </p:sp>
      <p:sp>
        <p:nvSpPr>
          <p:cNvPr id="23" name="Rounded Rectangle 22"/>
          <p:cNvSpPr/>
          <p:nvPr/>
        </p:nvSpPr>
        <p:spPr bwMode="auto">
          <a:xfrm>
            <a:off x="5833824" y="1239143"/>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35" name="Rounded Rectangle 34"/>
          <p:cNvSpPr/>
          <p:nvPr/>
        </p:nvSpPr>
        <p:spPr bwMode="auto">
          <a:xfrm>
            <a:off x="5833824" y="2607295"/>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36" name="Straight Connector 3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9" name="Rounded Rectangle 3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508104" y="542960"/>
            <a:ext cx="201168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  </a:t>
            </a:r>
            <a:r>
              <a:rPr lang="en-US" sz="2000" dirty="0">
                <a:latin typeface="Times New Roman" pitchFamily="18" charset="0"/>
                <a:cs typeface="Times New Roman" pitchFamily="18" charset="0"/>
              </a:rPr>
              <a:t>L-Box</a:t>
            </a:r>
            <a:endParaRPr lang="fa-IR" dirty="0">
              <a:latin typeface="Times New Roman" pitchFamily="18" charset="0"/>
              <a:cs typeface="Times New Roman" pitchFamily="18" charset="0"/>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inVertical)">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Subtitle 4"/>
          <p:cNvSpPr txBox="1">
            <a:spLocks noGrp="1"/>
          </p:cNvSpPr>
          <p:nvPr>
            <p:ph type="subTitle" sz="quarter" idx="1"/>
          </p:nvPr>
        </p:nvSpPr>
        <p:spPr bwMode="auto">
          <a:xfrm>
            <a:off x="0" y="0"/>
            <a:ext cx="7588250" cy="685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fa-IR" sz="2800" dirty="0">
                <a:effectLst/>
                <a:cs typeface="B Zar" pitchFamily="2" charset="-78"/>
              </a:rPr>
              <a:t>فهرست </a:t>
            </a:r>
            <a:r>
              <a:rPr lang="fa-IR" sz="2800" dirty="0" smtClean="0">
                <a:effectLst/>
                <a:cs typeface="B Zar" pitchFamily="2" charset="-78"/>
              </a:rPr>
              <a:t>مطالب</a:t>
            </a:r>
            <a:endParaRPr lang="en-US" sz="2800" dirty="0">
              <a:effectLst/>
              <a:cs typeface="B Zar" pitchFamily="2" charset="-78"/>
            </a:endParaRPr>
          </a:p>
        </p:txBody>
      </p:sp>
      <p:sp>
        <p:nvSpPr>
          <p:cNvPr id="34" name="Rounded Rectangle 33"/>
          <p:cNvSpPr/>
          <p:nvPr/>
        </p:nvSpPr>
        <p:spPr bwMode="auto">
          <a:xfrm>
            <a:off x="2560320" y="1097280"/>
            <a:ext cx="2560320" cy="45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2400" dirty="0" smtClean="0">
                <a:solidFill>
                  <a:srgbClr val="003300"/>
                </a:solidFill>
                <a:cs typeface="B Nazanin" pitchFamily="2" charset="-78"/>
              </a:rPr>
              <a:t>کلیات</a:t>
            </a:r>
            <a:endParaRPr kumimoji="0" lang="en-US" sz="2400" b="0" i="0" u="none" strike="noStrike" cap="none" normalizeH="0" baseline="0" dirty="0" smtClean="0">
              <a:ln>
                <a:noFill/>
              </a:ln>
              <a:solidFill>
                <a:srgbClr val="003300"/>
              </a:solidFill>
              <a:effectLst/>
              <a:cs typeface="B Nazanin" pitchFamily="2" charset="-78"/>
            </a:endParaRPr>
          </a:p>
        </p:txBody>
      </p:sp>
      <p:sp>
        <p:nvSpPr>
          <p:cNvPr id="54" name="Rounded Rectangle 53"/>
          <p:cNvSpPr/>
          <p:nvPr/>
        </p:nvSpPr>
        <p:spPr bwMode="auto">
          <a:xfrm>
            <a:off x="2560320" y="1600200"/>
            <a:ext cx="2560320" cy="45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3300"/>
                </a:solidFill>
                <a:effectLst/>
                <a:cs typeface="B Nazanin" pitchFamily="2" charset="-78"/>
              </a:rPr>
              <a:t>مواد و مصالح</a:t>
            </a:r>
            <a:endParaRPr kumimoji="0" lang="en-US" sz="2400" b="0" i="0" u="none" strike="noStrike" cap="none" normalizeH="0" baseline="0" dirty="0" smtClean="0">
              <a:ln>
                <a:noFill/>
              </a:ln>
              <a:solidFill>
                <a:srgbClr val="003300"/>
              </a:solidFill>
              <a:effectLst/>
              <a:cs typeface="B Nazanin" pitchFamily="2" charset="-78"/>
            </a:endParaRPr>
          </a:p>
        </p:txBody>
      </p:sp>
      <p:sp>
        <p:nvSpPr>
          <p:cNvPr id="55" name="Rounded Rectangle 54"/>
          <p:cNvSpPr/>
          <p:nvPr/>
        </p:nvSpPr>
        <p:spPr bwMode="auto">
          <a:xfrm>
            <a:off x="2560320" y="2103120"/>
            <a:ext cx="2560320" cy="45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3300"/>
                </a:solidFill>
                <a:effectLst/>
                <a:cs typeface="B Nazanin" pitchFamily="2" charset="-78"/>
              </a:rPr>
              <a:t>طرح اختلاط ها</a:t>
            </a:r>
            <a:endParaRPr kumimoji="0" lang="en-US" sz="2400" b="0" i="0" u="none" strike="noStrike" cap="none" normalizeH="0" baseline="0" dirty="0" smtClean="0">
              <a:ln>
                <a:noFill/>
              </a:ln>
              <a:solidFill>
                <a:srgbClr val="003300"/>
              </a:solidFill>
              <a:effectLst/>
              <a:cs typeface="B Nazanin" pitchFamily="2" charset="-78"/>
            </a:endParaRPr>
          </a:p>
        </p:txBody>
      </p:sp>
      <p:sp>
        <p:nvSpPr>
          <p:cNvPr id="59" name="Rounded Rectangle 58"/>
          <p:cNvSpPr/>
          <p:nvPr/>
        </p:nvSpPr>
        <p:spPr bwMode="auto">
          <a:xfrm>
            <a:off x="2560320" y="2606040"/>
            <a:ext cx="2560320" cy="45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2400" dirty="0" smtClean="0">
                <a:solidFill>
                  <a:srgbClr val="003300"/>
                </a:solidFill>
                <a:cs typeface="B Nazanin" pitchFamily="2" charset="-78"/>
              </a:rPr>
              <a:t>تجزیه و تحلیل نتایج</a:t>
            </a:r>
            <a:endParaRPr kumimoji="0" lang="en-US" sz="2400" b="0" i="0" u="none" strike="noStrike" cap="none" normalizeH="0" baseline="0" dirty="0" smtClean="0">
              <a:ln>
                <a:noFill/>
              </a:ln>
              <a:solidFill>
                <a:srgbClr val="003300"/>
              </a:solidFill>
              <a:effectLst/>
              <a:cs typeface="B Nazanin" pitchFamily="2" charset="-78"/>
            </a:endParaRPr>
          </a:p>
        </p:txBody>
      </p:sp>
      <p:sp>
        <p:nvSpPr>
          <p:cNvPr id="69" name="Rounded Rectangle 68"/>
          <p:cNvSpPr/>
          <p:nvPr/>
        </p:nvSpPr>
        <p:spPr bwMode="auto">
          <a:xfrm>
            <a:off x="2560320" y="3108960"/>
            <a:ext cx="2560320" cy="45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400" dirty="0">
                <a:solidFill>
                  <a:srgbClr val="003300"/>
                </a:solidFill>
                <a:cs typeface="B Nazanin" pitchFamily="2" charset="-78"/>
              </a:rPr>
              <a:t>نتیجه گیری و پیشنهادها</a:t>
            </a:r>
            <a:endParaRPr lang="en-US" sz="24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3300"/>
              </a:solidFill>
              <a:effectLst/>
              <a:cs typeface="B Nazanin" pitchFamily="2" charset="-78"/>
            </a:endParaRPr>
          </a:p>
        </p:txBody>
      </p:sp>
      <p:cxnSp>
        <p:nvCxnSpPr>
          <p:cNvPr id="71" name="Straight Connector 7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1003950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 calcmode="lin" valueType="num">
                                      <p:cBhvr>
                                        <p:cTn id="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3">
                                            <p:txEl>
                                              <p:pRg st="0" end="0"/>
                                            </p:txEl>
                                          </p:spTgt>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1000" fill="hold"/>
                                        <p:tgtEl>
                                          <p:spTgt spid="34"/>
                                        </p:tgtEl>
                                        <p:attrNameLst>
                                          <p:attrName>ppt_w</p:attrName>
                                        </p:attrNameLst>
                                      </p:cBhvr>
                                      <p:tavLst>
                                        <p:tav tm="0">
                                          <p:val>
                                            <p:fltVal val="0"/>
                                          </p:val>
                                        </p:tav>
                                        <p:tav tm="100000">
                                          <p:val>
                                            <p:strVal val="#ppt_w"/>
                                          </p:val>
                                        </p:tav>
                                      </p:tavLst>
                                    </p:anim>
                                    <p:anim calcmode="lin" valueType="num">
                                      <p:cBhvr>
                                        <p:cTn id="14" dur="1000" fill="hold"/>
                                        <p:tgtEl>
                                          <p:spTgt spid="34"/>
                                        </p:tgtEl>
                                        <p:attrNameLst>
                                          <p:attrName>ppt_h</p:attrName>
                                        </p:attrNameLst>
                                      </p:cBhvr>
                                      <p:tavLst>
                                        <p:tav tm="0">
                                          <p:val>
                                            <p:fltVal val="0"/>
                                          </p:val>
                                        </p:tav>
                                        <p:tav tm="100000">
                                          <p:val>
                                            <p:strVal val="#ppt_h"/>
                                          </p:val>
                                        </p:tav>
                                      </p:tavLst>
                                    </p:anim>
                                    <p:anim calcmode="lin" valueType="num">
                                      <p:cBhvr>
                                        <p:cTn id="15" dur="1000" fill="hold"/>
                                        <p:tgtEl>
                                          <p:spTgt spid="34"/>
                                        </p:tgtEl>
                                        <p:attrNameLst>
                                          <p:attrName>style.rotation</p:attrName>
                                        </p:attrNameLst>
                                      </p:cBhvr>
                                      <p:tavLst>
                                        <p:tav tm="0">
                                          <p:val>
                                            <p:fltVal val="90"/>
                                          </p:val>
                                        </p:tav>
                                        <p:tav tm="100000">
                                          <p:val>
                                            <p:fltVal val="0"/>
                                          </p:val>
                                        </p:tav>
                                      </p:tavLst>
                                    </p:anim>
                                    <p:animEffect transition="in" filter="fade">
                                      <p:cBhvr>
                                        <p:cTn id="16" dur="1000"/>
                                        <p:tgtEl>
                                          <p:spTgt spid="34"/>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p:cTn id="20" dur="1000" fill="hold"/>
                                        <p:tgtEl>
                                          <p:spTgt spid="54"/>
                                        </p:tgtEl>
                                        <p:attrNameLst>
                                          <p:attrName>ppt_w</p:attrName>
                                        </p:attrNameLst>
                                      </p:cBhvr>
                                      <p:tavLst>
                                        <p:tav tm="0">
                                          <p:val>
                                            <p:fltVal val="0"/>
                                          </p:val>
                                        </p:tav>
                                        <p:tav tm="100000">
                                          <p:val>
                                            <p:strVal val="#ppt_w"/>
                                          </p:val>
                                        </p:tav>
                                      </p:tavLst>
                                    </p:anim>
                                    <p:anim calcmode="lin" valueType="num">
                                      <p:cBhvr>
                                        <p:cTn id="21" dur="1000" fill="hold"/>
                                        <p:tgtEl>
                                          <p:spTgt spid="54"/>
                                        </p:tgtEl>
                                        <p:attrNameLst>
                                          <p:attrName>ppt_h</p:attrName>
                                        </p:attrNameLst>
                                      </p:cBhvr>
                                      <p:tavLst>
                                        <p:tav tm="0">
                                          <p:val>
                                            <p:fltVal val="0"/>
                                          </p:val>
                                        </p:tav>
                                        <p:tav tm="100000">
                                          <p:val>
                                            <p:strVal val="#ppt_h"/>
                                          </p:val>
                                        </p:tav>
                                      </p:tavLst>
                                    </p:anim>
                                    <p:anim calcmode="lin" valueType="num">
                                      <p:cBhvr>
                                        <p:cTn id="22" dur="1000" fill="hold"/>
                                        <p:tgtEl>
                                          <p:spTgt spid="54"/>
                                        </p:tgtEl>
                                        <p:attrNameLst>
                                          <p:attrName>style.rotation</p:attrName>
                                        </p:attrNameLst>
                                      </p:cBhvr>
                                      <p:tavLst>
                                        <p:tav tm="0">
                                          <p:val>
                                            <p:fltVal val="90"/>
                                          </p:val>
                                        </p:tav>
                                        <p:tav tm="100000">
                                          <p:val>
                                            <p:fltVal val="0"/>
                                          </p:val>
                                        </p:tav>
                                      </p:tavLst>
                                    </p:anim>
                                    <p:animEffect transition="in" filter="fade">
                                      <p:cBhvr>
                                        <p:cTn id="23" dur="1000"/>
                                        <p:tgtEl>
                                          <p:spTgt spid="54"/>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1000" fill="hold"/>
                                        <p:tgtEl>
                                          <p:spTgt spid="55"/>
                                        </p:tgtEl>
                                        <p:attrNameLst>
                                          <p:attrName>ppt_w</p:attrName>
                                        </p:attrNameLst>
                                      </p:cBhvr>
                                      <p:tavLst>
                                        <p:tav tm="0">
                                          <p:val>
                                            <p:fltVal val="0"/>
                                          </p:val>
                                        </p:tav>
                                        <p:tav tm="100000">
                                          <p:val>
                                            <p:strVal val="#ppt_w"/>
                                          </p:val>
                                        </p:tav>
                                      </p:tavLst>
                                    </p:anim>
                                    <p:anim calcmode="lin" valueType="num">
                                      <p:cBhvr>
                                        <p:cTn id="28" dur="1000" fill="hold"/>
                                        <p:tgtEl>
                                          <p:spTgt spid="55"/>
                                        </p:tgtEl>
                                        <p:attrNameLst>
                                          <p:attrName>ppt_h</p:attrName>
                                        </p:attrNameLst>
                                      </p:cBhvr>
                                      <p:tavLst>
                                        <p:tav tm="0">
                                          <p:val>
                                            <p:fltVal val="0"/>
                                          </p:val>
                                        </p:tav>
                                        <p:tav tm="100000">
                                          <p:val>
                                            <p:strVal val="#ppt_h"/>
                                          </p:val>
                                        </p:tav>
                                      </p:tavLst>
                                    </p:anim>
                                    <p:anim calcmode="lin" valueType="num">
                                      <p:cBhvr>
                                        <p:cTn id="29" dur="1000" fill="hold"/>
                                        <p:tgtEl>
                                          <p:spTgt spid="55"/>
                                        </p:tgtEl>
                                        <p:attrNameLst>
                                          <p:attrName>style.rotation</p:attrName>
                                        </p:attrNameLst>
                                      </p:cBhvr>
                                      <p:tavLst>
                                        <p:tav tm="0">
                                          <p:val>
                                            <p:fltVal val="90"/>
                                          </p:val>
                                        </p:tav>
                                        <p:tav tm="100000">
                                          <p:val>
                                            <p:fltVal val="0"/>
                                          </p:val>
                                        </p:tav>
                                      </p:tavLst>
                                    </p:anim>
                                    <p:animEffect transition="in" filter="fade">
                                      <p:cBhvr>
                                        <p:cTn id="30" dur="1000"/>
                                        <p:tgtEl>
                                          <p:spTgt spid="55"/>
                                        </p:tgtEl>
                                      </p:cBhvr>
                                    </p:animEffect>
                                  </p:childTnLst>
                                </p:cTn>
                              </p:par>
                            </p:childTnLst>
                          </p:cTn>
                        </p:par>
                        <p:par>
                          <p:cTn id="31" fill="hold">
                            <p:stCondLst>
                              <p:cond delay="3500"/>
                            </p:stCondLst>
                            <p:childTnLst>
                              <p:par>
                                <p:cTn id="32" presetID="31" presetClass="entr" presetSubtype="0" fill="hold" grpId="0" nodeType="after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1000" fill="hold"/>
                                        <p:tgtEl>
                                          <p:spTgt spid="59"/>
                                        </p:tgtEl>
                                        <p:attrNameLst>
                                          <p:attrName>ppt_w</p:attrName>
                                        </p:attrNameLst>
                                      </p:cBhvr>
                                      <p:tavLst>
                                        <p:tav tm="0">
                                          <p:val>
                                            <p:fltVal val="0"/>
                                          </p:val>
                                        </p:tav>
                                        <p:tav tm="100000">
                                          <p:val>
                                            <p:strVal val="#ppt_w"/>
                                          </p:val>
                                        </p:tav>
                                      </p:tavLst>
                                    </p:anim>
                                    <p:anim calcmode="lin" valueType="num">
                                      <p:cBhvr>
                                        <p:cTn id="35" dur="1000" fill="hold"/>
                                        <p:tgtEl>
                                          <p:spTgt spid="59"/>
                                        </p:tgtEl>
                                        <p:attrNameLst>
                                          <p:attrName>ppt_h</p:attrName>
                                        </p:attrNameLst>
                                      </p:cBhvr>
                                      <p:tavLst>
                                        <p:tav tm="0">
                                          <p:val>
                                            <p:fltVal val="0"/>
                                          </p:val>
                                        </p:tav>
                                        <p:tav tm="100000">
                                          <p:val>
                                            <p:strVal val="#ppt_h"/>
                                          </p:val>
                                        </p:tav>
                                      </p:tavLst>
                                    </p:anim>
                                    <p:anim calcmode="lin" valueType="num">
                                      <p:cBhvr>
                                        <p:cTn id="36" dur="1000" fill="hold"/>
                                        <p:tgtEl>
                                          <p:spTgt spid="59"/>
                                        </p:tgtEl>
                                        <p:attrNameLst>
                                          <p:attrName>style.rotation</p:attrName>
                                        </p:attrNameLst>
                                      </p:cBhvr>
                                      <p:tavLst>
                                        <p:tav tm="0">
                                          <p:val>
                                            <p:fltVal val="90"/>
                                          </p:val>
                                        </p:tav>
                                        <p:tav tm="100000">
                                          <p:val>
                                            <p:fltVal val="0"/>
                                          </p:val>
                                        </p:tav>
                                      </p:tavLst>
                                    </p:anim>
                                    <p:animEffect transition="in" filter="fade">
                                      <p:cBhvr>
                                        <p:cTn id="37" dur="1000"/>
                                        <p:tgtEl>
                                          <p:spTgt spid="59"/>
                                        </p:tgtEl>
                                      </p:cBhvr>
                                    </p:animEffect>
                                  </p:childTnLst>
                                </p:cTn>
                              </p:par>
                            </p:childTnLst>
                          </p:cTn>
                        </p:par>
                        <p:par>
                          <p:cTn id="38" fill="hold">
                            <p:stCondLst>
                              <p:cond delay="4500"/>
                            </p:stCondLst>
                            <p:childTnLst>
                              <p:par>
                                <p:cTn id="39" presetID="31" presetClass="entr" presetSubtype="0" fill="hold" grpId="0" nodeType="after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p:cTn id="41" dur="1000" fill="hold"/>
                                        <p:tgtEl>
                                          <p:spTgt spid="69"/>
                                        </p:tgtEl>
                                        <p:attrNameLst>
                                          <p:attrName>ppt_w</p:attrName>
                                        </p:attrNameLst>
                                      </p:cBhvr>
                                      <p:tavLst>
                                        <p:tav tm="0">
                                          <p:val>
                                            <p:fltVal val="0"/>
                                          </p:val>
                                        </p:tav>
                                        <p:tav tm="100000">
                                          <p:val>
                                            <p:strVal val="#ppt_w"/>
                                          </p:val>
                                        </p:tav>
                                      </p:tavLst>
                                    </p:anim>
                                    <p:anim calcmode="lin" valueType="num">
                                      <p:cBhvr>
                                        <p:cTn id="42" dur="1000" fill="hold"/>
                                        <p:tgtEl>
                                          <p:spTgt spid="69"/>
                                        </p:tgtEl>
                                        <p:attrNameLst>
                                          <p:attrName>ppt_h</p:attrName>
                                        </p:attrNameLst>
                                      </p:cBhvr>
                                      <p:tavLst>
                                        <p:tav tm="0">
                                          <p:val>
                                            <p:fltVal val="0"/>
                                          </p:val>
                                        </p:tav>
                                        <p:tav tm="100000">
                                          <p:val>
                                            <p:strVal val="#ppt_h"/>
                                          </p:val>
                                        </p:tav>
                                      </p:tavLst>
                                    </p:anim>
                                    <p:anim calcmode="lin" valueType="num">
                                      <p:cBhvr>
                                        <p:cTn id="43" dur="1000" fill="hold"/>
                                        <p:tgtEl>
                                          <p:spTgt spid="69"/>
                                        </p:tgtEl>
                                        <p:attrNameLst>
                                          <p:attrName>style.rotation</p:attrName>
                                        </p:attrNameLst>
                                      </p:cBhvr>
                                      <p:tavLst>
                                        <p:tav tm="0">
                                          <p:val>
                                            <p:fltVal val="90"/>
                                          </p:val>
                                        </p:tav>
                                        <p:tav tm="100000">
                                          <p:val>
                                            <p:fltVal val="0"/>
                                          </p:val>
                                        </p:tav>
                                      </p:tavLst>
                                    </p:anim>
                                    <p:animEffect transition="in" filter="fade">
                                      <p:cBhvr>
                                        <p:cTn id="44" dur="1000"/>
                                        <p:tgtEl>
                                          <p:spTgt spid="6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100"/>
                                        <p:tgtEl>
                                          <p:spTgt spid="34"/>
                                        </p:tgtEl>
                                        <p:attrNameLst>
                                          <p:attrName>ppt_x</p:attrName>
                                        </p:attrNameLst>
                                      </p:cBhvr>
                                      <p:tavLst>
                                        <p:tav tm="0">
                                          <p:val>
                                            <p:strVal val="ppt_x"/>
                                          </p:val>
                                        </p:tav>
                                        <p:tav tm="100000">
                                          <p:val>
                                            <p:strVal val="ppt_x"/>
                                          </p:val>
                                        </p:tav>
                                      </p:tavLst>
                                    </p:anim>
                                    <p:anim calcmode="lin" valueType="num">
                                      <p:cBhvr additive="base">
                                        <p:cTn id="49" dur="100"/>
                                        <p:tgtEl>
                                          <p:spTgt spid="34"/>
                                        </p:tgtEl>
                                        <p:attrNameLst>
                                          <p:attrName>ppt_y</p:attrName>
                                        </p:attrNameLst>
                                      </p:cBhvr>
                                      <p:tavLst>
                                        <p:tav tm="0">
                                          <p:val>
                                            <p:strVal val="ppt_y"/>
                                          </p:val>
                                        </p:tav>
                                        <p:tav tm="100000">
                                          <p:val>
                                            <p:strVal val="1+ppt_h/2"/>
                                          </p:val>
                                        </p:tav>
                                      </p:tavLst>
                                    </p:anim>
                                    <p:set>
                                      <p:cBhvr>
                                        <p:cTn id="50" dur="1" fill="hold">
                                          <p:stCondLst>
                                            <p:cond delay="99"/>
                                          </p:stCondLst>
                                        </p:cTn>
                                        <p:tgtEl>
                                          <p:spTgt spid="34"/>
                                        </p:tgtEl>
                                        <p:attrNameLst>
                                          <p:attrName>style.visibility</p:attrName>
                                        </p:attrNameLst>
                                      </p:cBhvr>
                                      <p:to>
                                        <p:strVal val="hidden"/>
                                      </p:to>
                                    </p:set>
                                  </p:childTnLst>
                                </p:cTn>
                              </p:par>
                            </p:childTnLst>
                          </p:cTn>
                        </p:par>
                        <p:par>
                          <p:cTn id="51" fill="hold">
                            <p:stCondLst>
                              <p:cond delay="100"/>
                            </p:stCondLst>
                            <p:childTnLst>
                              <p:par>
                                <p:cTn id="52" presetID="2" presetClass="exit" presetSubtype="4" fill="hold" grpId="1" nodeType="afterEffect">
                                  <p:stCondLst>
                                    <p:cond delay="0"/>
                                  </p:stCondLst>
                                  <p:childTnLst>
                                    <p:anim calcmode="lin" valueType="num">
                                      <p:cBhvr additive="base">
                                        <p:cTn id="53" dur="100"/>
                                        <p:tgtEl>
                                          <p:spTgt spid="54"/>
                                        </p:tgtEl>
                                        <p:attrNameLst>
                                          <p:attrName>ppt_x</p:attrName>
                                        </p:attrNameLst>
                                      </p:cBhvr>
                                      <p:tavLst>
                                        <p:tav tm="0">
                                          <p:val>
                                            <p:strVal val="ppt_x"/>
                                          </p:val>
                                        </p:tav>
                                        <p:tav tm="100000">
                                          <p:val>
                                            <p:strVal val="ppt_x"/>
                                          </p:val>
                                        </p:tav>
                                      </p:tavLst>
                                    </p:anim>
                                    <p:anim calcmode="lin" valueType="num">
                                      <p:cBhvr additive="base">
                                        <p:cTn id="54" dur="100"/>
                                        <p:tgtEl>
                                          <p:spTgt spid="54"/>
                                        </p:tgtEl>
                                        <p:attrNameLst>
                                          <p:attrName>ppt_y</p:attrName>
                                        </p:attrNameLst>
                                      </p:cBhvr>
                                      <p:tavLst>
                                        <p:tav tm="0">
                                          <p:val>
                                            <p:strVal val="ppt_y"/>
                                          </p:val>
                                        </p:tav>
                                        <p:tav tm="100000">
                                          <p:val>
                                            <p:strVal val="1+ppt_h/2"/>
                                          </p:val>
                                        </p:tav>
                                      </p:tavLst>
                                    </p:anim>
                                    <p:set>
                                      <p:cBhvr>
                                        <p:cTn id="55" dur="1" fill="hold">
                                          <p:stCondLst>
                                            <p:cond delay="99"/>
                                          </p:stCondLst>
                                        </p:cTn>
                                        <p:tgtEl>
                                          <p:spTgt spid="54"/>
                                        </p:tgtEl>
                                        <p:attrNameLst>
                                          <p:attrName>style.visibility</p:attrName>
                                        </p:attrNameLst>
                                      </p:cBhvr>
                                      <p:to>
                                        <p:strVal val="hidden"/>
                                      </p:to>
                                    </p:set>
                                  </p:childTnLst>
                                </p:cTn>
                              </p:par>
                            </p:childTnLst>
                          </p:cTn>
                        </p:par>
                        <p:par>
                          <p:cTn id="56" fill="hold">
                            <p:stCondLst>
                              <p:cond delay="200"/>
                            </p:stCondLst>
                            <p:childTnLst>
                              <p:par>
                                <p:cTn id="57" presetID="2" presetClass="exit" presetSubtype="4" fill="hold" grpId="1" nodeType="afterEffect">
                                  <p:stCondLst>
                                    <p:cond delay="0"/>
                                  </p:stCondLst>
                                  <p:childTnLst>
                                    <p:anim calcmode="lin" valueType="num">
                                      <p:cBhvr additive="base">
                                        <p:cTn id="58" dur="100"/>
                                        <p:tgtEl>
                                          <p:spTgt spid="55"/>
                                        </p:tgtEl>
                                        <p:attrNameLst>
                                          <p:attrName>ppt_x</p:attrName>
                                        </p:attrNameLst>
                                      </p:cBhvr>
                                      <p:tavLst>
                                        <p:tav tm="0">
                                          <p:val>
                                            <p:strVal val="ppt_x"/>
                                          </p:val>
                                        </p:tav>
                                        <p:tav tm="100000">
                                          <p:val>
                                            <p:strVal val="ppt_x"/>
                                          </p:val>
                                        </p:tav>
                                      </p:tavLst>
                                    </p:anim>
                                    <p:anim calcmode="lin" valueType="num">
                                      <p:cBhvr additive="base">
                                        <p:cTn id="59" dur="100"/>
                                        <p:tgtEl>
                                          <p:spTgt spid="55"/>
                                        </p:tgtEl>
                                        <p:attrNameLst>
                                          <p:attrName>ppt_y</p:attrName>
                                        </p:attrNameLst>
                                      </p:cBhvr>
                                      <p:tavLst>
                                        <p:tav tm="0">
                                          <p:val>
                                            <p:strVal val="ppt_y"/>
                                          </p:val>
                                        </p:tav>
                                        <p:tav tm="100000">
                                          <p:val>
                                            <p:strVal val="1+ppt_h/2"/>
                                          </p:val>
                                        </p:tav>
                                      </p:tavLst>
                                    </p:anim>
                                    <p:set>
                                      <p:cBhvr>
                                        <p:cTn id="60" dur="1" fill="hold">
                                          <p:stCondLst>
                                            <p:cond delay="99"/>
                                          </p:stCondLst>
                                        </p:cTn>
                                        <p:tgtEl>
                                          <p:spTgt spid="55"/>
                                        </p:tgtEl>
                                        <p:attrNameLst>
                                          <p:attrName>style.visibility</p:attrName>
                                        </p:attrNameLst>
                                      </p:cBhvr>
                                      <p:to>
                                        <p:strVal val="hidden"/>
                                      </p:to>
                                    </p:set>
                                  </p:childTnLst>
                                </p:cTn>
                              </p:par>
                            </p:childTnLst>
                          </p:cTn>
                        </p:par>
                        <p:par>
                          <p:cTn id="61" fill="hold">
                            <p:stCondLst>
                              <p:cond delay="300"/>
                            </p:stCondLst>
                            <p:childTnLst>
                              <p:par>
                                <p:cTn id="62" presetID="2" presetClass="exit" presetSubtype="4" fill="hold" grpId="1" nodeType="afterEffect">
                                  <p:stCondLst>
                                    <p:cond delay="0"/>
                                  </p:stCondLst>
                                  <p:childTnLst>
                                    <p:anim calcmode="lin" valueType="num">
                                      <p:cBhvr additive="base">
                                        <p:cTn id="63" dur="100"/>
                                        <p:tgtEl>
                                          <p:spTgt spid="59"/>
                                        </p:tgtEl>
                                        <p:attrNameLst>
                                          <p:attrName>ppt_x</p:attrName>
                                        </p:attrNameLst>
                                      </p:cBhvr>
                                      <p:tavLst>
                                        <p:tav tm="0">
                                          <p:val>
                                            <p:strVal val="ppt_x"/>
                                          </p:val>
                                        </p:tav>
                                        <p:tav tm="100000">
                                          <p:val>
                                            <p:strVal val="ppt_x"/>
                                          </p:val>
                                        </p:tav>
                                      </p:tavLst>
                                    </p:anim>
                                    <p:anim calcmode="lin" valueType="num">
                                      <p:cBhvr additive="base">
                                        <p:cTn id="64" dur="100"/>
                                        <p:tgtEl>
                                          <p:spTgt spid="59"/>
                                        </p:tgtEl>
                                        <p:attrNameLst>
                                          <p:attrName>ppt_y</p:attrName>
                                        </p:attrNameLst>
                                      </p:cBhvr>
                                      <p:tavLst>
                                        <p:tav tm="0">
                                          <p:val>
                                            <p:strVal val="ppt_y"/>
                                          </p:val>
                                        </p:tav>
                                        <p:tav tm="100000">
                                          <p:val>
                                            <p:strVal val="1+ppt_h/2"/>
                                          </p:val>
                                        </p:tav>
                                      </p:tavLst>
                                    </p:anim>
                                    <p:set>
                                      <p:cBhvr>
                                        <p:cTn id="65" dur="1" fill="hold">
                                          <p:stCondLst>
                                            <p:cond delay="99"/>
                                          </p:stCondLst>
                                        </p:cTn>
                                        <p:tgtEl>
                                          <p:spTgt spid="59"/>
                                        </p:tgtEl>
                                        <p:attrNameLst>
                                          <p:attrName>style.visibility</p:attrName>
                                        </p:attrNameLst>
                                      </p:cBhvr>
                                      <p:to>
                                        <p:strVal val="hidden"/>
                                      </p:to>
                                    </p:set>
                                  </p:childTnLst>
                                </p:cTn>
                              </p:par>
                            </p:childTnLst>
                          </p:cTn>
                        </p:par>
                        <p:par>
                          <p:cTn id="66" fill="hold">
                            <p:stCondLst>
                              <p:cond delay="400"/>
                            </p:stCondLst>
                            <p:childTnLst>
                              <p:par>
                                <p:cTn id="67" presetID="2" presetClass="exit" presetSubtype="4" fill="hold" grpId="1" nodeType="afterEffect">
                                  <p:stCondLst>
                                    <p:cond delay="0"/>
                                  </p:stCondLst>
                                  <p:childTnLst>
                                    <p:anim calcmode="lin" valueType="num">
                                      <p:cBhvr additive="base">
                                        <p:cTn id="68" dur="100"/>
                                        <p:tgtEl>
                                          <p:spTgt spid="69"/>
                                        </p:tgtEl>
                                        <p:attrNameLst>
                                          <p:attrName>ppt_x</p:attrName>
                                        </p:attrNameLst>
                                      </p:cBhvr>
                                      <p:tavLst>
                                        <p:tav tm="0">
                                          <p:val>
                                            <p:strVal val="ppt_x"/>
                                          </p:val>
                                        </p:tav>
                                        <p:tav tm="100000">
                                          <p:val>
                                            <p:strVal val="ppt_x"/>
                                          </p:val>
                                        </p:tav>
                                      </p:tavLst>
                                    </p:anim>
                                    <p:anim calcmode="lin" valueType="num">
                                      <p:cBhvr additive="base">
                                        <p:cTn id="69" dur="100"/>
                                        <p:tgtEl>
                                          <p:spTgt spid="69"/>
                                        </p:tgtEl>
                                        <p:attrNameLst>
                                          <p:attrName>ppt_y</p:attrName>
                                        </p:attrNameLst>
                                      </p:cBhvr>
                                      <p:tavLst>
                                        <p:tav tm="0">
                                          <p:val>
                                            <p:strVal val="ppt_y"/>
                                          </p:val>
                                        </p:tav>
                                        <p:tav tm="100000">
                                          <p:val>
                                            <p:strVal val="1+ppt_h/2"/>
                                          </p:val>
                                        </p:tav>
                                      </p:tavLst>
                                    </p:anim>
                                    <p:set>
                                      <p:cBhvr>
                                        <p:cTn id="70" dur="1" fill="hold">
                                          <p:stCondLst>
                                            <p:cond delay="99"/>
                                          </p:stCondLst>
                                        </p:cTn>
                                        <p:tgtEl>
                                          <p:spTgt spid="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34" grpId="0" animBg="1"/>
      <p:bldP spid="34" grpId="1" animBg="1"/>
      <p:bldP spid="54" grpId="0" animBg="1"/>
      <p:bldP spid="54" grpId="1" animBg="1"/>
      <p:bldP spid="55" grpId="0" animBg="1"/>
      <p:bldP spid="55" grpId="1" animBg="1"/>
      <p:bldP spid="59" grpId="0" animBg="1"/>
      <p:bldP spid="59" grpId="1" animBg="1"/>
      <p:bldP spid="69" grpId="0" animBg="1"/>
      <p:bldP spid="69"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8" name="Rounded Rectangle 7"/>
          <p:cNvSpPr/>
          <p:nvPr/>
        </p:nvSpPr>
        <p:spPr bwMode="auto">
          <a:xfrm>
            <a:off x="5436096" y="542960"/>
            <a:ext cx="21031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a:t>
            </a:r>
            <a:r>
              <a:rPr lang="fa-IR" sz="2400" dirty="0">
                <a:latin typeface="Times New Roman" pitchFamily="18" charset="0"/>
                <a:cs typeface="Times New Roman" pitchFamily="18" charset="0"/>
              </a:rPr>
              <a:t>  </a:t>
            </a:r>
            <a:r>
              <a:rPr lang="en-US" sz="2000" dirty="0">
                <a:latin typeface="Times New Roman" pitchFamily="18" charset="0"/>
                <a:cs typeface="Times New Roman" pitchFamily="18" charset="0"/>
              </a:rPr>
              <a:t>V-Funnel</a:t>
            </a:r>
            <a:endParaRPr lang="fa-IR" dirty="0">
              <a:latin typeface="Times New Roman" pitchFamily="18" charset="0"/>
              <a:cs typeface="Times New Roman" pitchFamily="18" charset="0"/>
            </a:endParaRPr>
          </a:p>
        </p:txBody>
      </p:sp>
      <p:graphicFrame>
        <p:nvGraphicFramePr>
          <p:cNvPr id="9" name="Content Placeholder 3"/>
          <p:cNvGraphicFramePr>
            <a:graphicFrameLocks/>
          </p:cNvGraphicFramePr>
          <p:nvPr>
            <p:extLst>
              <p:ext uri="{D42A27DB-BD31-4B8C-83A1-F6EECF244321}">
                <p14:modId xmlns:p14="http://schemas.microsoft.com/office/powerpoint/2010/main" val="1126919022"/>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val="948641085"/>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extLst>
              <p:ext uri="{D42A27DB-BD31-4B8C-83A1-F6EECF244321}">
                <p14:modId xmlns:p14="http://schemas.microsoft.com/office/powerpoint/2010/main" val="3507049407"/>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extLst>
              <p:ext uri="{D42A27DB-BD31-4B8C-83A1-F6EECF244321}">
                <p14:modId xmlns:p14="http://schemas.microsoft.com/office/powerpoint/2010/main" val="3242947647"/>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p:nvPr>
            <p:extLst>
              <p:ext uri="{D42A27DB-BD31-4B8C-83A1-F6EECF244321}">
                <p14:modId xmlns:p14="http://schemas.microsoft.com/office/powerpoint/2010/main" val="216306847"/>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120346848"/>
              </p:ext>
            </p:extLst>
          </p:nvPr>
        </p:nvGraphicFramePr>
        <p:xfrm>
          <a:off x="1527048" y="4809768"/>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LECA</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10.16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Cement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55.096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22.796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9.736</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2.209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1.25</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9" name="Rounded Rectangle 48"/>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2" name="TextBox 31"/>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کوچکتر- بهتر</a:t>
            </a:r>
            <a:endParaRPr lang="en-US" sz="2400" dirty="0">
              <a:solidFill>
                <a:srgbClr val="002060"/>
              </a:solidFill>
              <a:cs typeface="B Zar" pitchFamily="2" charset="-78"/>
            </a:endParaRPr>
          </a:p>
        </p:txBody>
      </p:sp>
      <p:sp>
        <p:nvSpPr>
          <p:cNvPr id="33" name="Oval 32"/>
          <p:cNvSpPr/>
          <p:nvPr/>
        </p:nvSpPr>
        <p:spPr>
          <a:xfrm>
            <a:off x="1656531" y="253746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4" name="Oval 33"/>
          <p:cNvSpPr/>
          <p:nvPr/>
        </p:nvSpPr>
        <p:spPr>
          <a:xfrm>
            <a:off x="4645718" y="25831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Oval 34"/>
          <p:cNvSpPr/>
          <p:nvPr/>
        </p:nvSpPr>
        <p:spPr>
          <a:xfrm>
            <a:off x="6156176" y="253746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6" name="Oval 35"/>
          <p:cNvSpPr/>
          <p:nvPr/>
        </p:nvSpPr>
        <p:spPr>
          <a:xfrm>
            <a:off x="3350965" y="4020245"/>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Oval 37"/>
          <p:cNvSpPr/>
          <p:nvPr/>
        </p:nvSpPr>
        <p:spPr>
          <a:xfrm>
            <a:off x="4860032" y="3927768"/>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Rounded Rectangle 38"/>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0" name="Pentagon 39"/>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250"/>
                                        <p:tgtEl>
                                          <p:spTgt spid="33"/>
                                        </p:tgtEl>
                                      </p:cBhvr>
                                    </p:animEffect>
                                  </p:childTnLst>
                                </p:cTn>
                              </p:par>
                            </p:childTnLst>
                          </p:cTn>
                        </p:par>
                        <p:par>
                          <p:cTn id="41" fill="hold">
                            <p:stCondLst>
                              <p:cond delay="25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250"/>
                                        <p:tgtEl>
                                          <p:spTgt spid="34"/>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250"/>
                                        <p:tgtEl>
                                          <p:spTgt spid="35"/>
                                        </p:tgtEl>
                                      </p:cBhvr>
                                    </p:animEffect>
                                  </p:childTnLst>
                                </p:cTn>
                              </p:par>
                            </p:childTnLst>
                          </p:cTn>
                        </p:par>
                        <p:par>
                          <p:cTn id="49" fill="hold">
                            <p:stCondLst>
                              <p:cond delay="750"/>
                            </p:stCondLst>
                            <p:childTnLst>
                              <p:par>
                                <p:cTn id="50" presetID="10"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250"/>
                                        <p:tgtEl>
                                          <p:spTgt spid="36"/>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25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9" grpId="0">
        <p:bldAsOne/>
      </p:bldGraphic>
      <p:bldGraphic spid="10" grpId="0">
        <p:bldAsOne/>
      </p:bldGraphic>
      <p:bldGraphic spid="11" grpId="0">
        <p:bldAsOne/>
      </p:bldGraphic>
      <p:bldGraphic spid="12" grpId="0">
        <p:bldAsOne/>
      </p:bldGraphic>
      <p:bldGraphic spid="13" grpId="0">
        <p:bldAsOne/>
      </p:bldGraphic>
      <p:bldP spid="29" grpId="0"/>
      <p:bldP spid="32" grpId="0"/>
      <p:bldP spid="33" grpId="0" animBg="1"/>
      <p:bldP spid="34" grpId="0" animBg="1"/>
      <p:bldP spid="35" grpId="0" animBg="1"/>
      <p:bldP spid="36" grpId="0" animBg="1"/>
      <p:bldP spid="38" grpId="0" animBg="1"/>
      <p:bldP spid="4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2988935912"/>
              </p:ext>
            </p:extLst>
          </p:nvPr>
        </p:nvGraphicFramePr>
        <p:xfrm>
          <a:off x="1455009" y="1749139"/>
          <a:ext cx="4629159" cy="56083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3749040"/>
                <a:gridCol w="880119"/>
              </a:tblGrid>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Current grand average of </a:t>
                      </a:r>
                      <a:r>
                        <a:rPr lang="en-US" sz="1600" b="0" dirty="0" smtClean="0">
                          <a:effectLst/>
                          <a:latin typeface="Times New Roman" pitchFamily="18" charset="0"/>
                          <a:cs typeface="Times New Roman" pitchFamily="18" charset="0"/>
                        </a:rPr>
                        <a:t>performance,(sec)</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a:effectLst/>
                          <a:latin typeface="Times New Roman" pitchFamily="18" charset="0"/>
                          <a:cs typeface="Times New Roman" pitchFamily="18" charset="0"/>
                        </a:rPr>
                        <a:t>17.69</a:t>
                      </a:r>
                      <a:endParaRPr lang="en-US" sz="1600" b="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l" rtl="0">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a:t>
                      </a:r>
                      <a:r>
                        <a:rPr lang="en-US" sz="1600" b="0" dirty="0" smtClean="0">
                          <a:effectLst/>
                          <a:latin typeface="Times New Roman" pitchFamily="18" charset="0"/>
                          <a:cs typeface="Times New Roman" pitchFamily="18" charset="0"/>
                        </a:rPr>
                        <a:t>condition,(sec)</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6.19</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12325509"/>
              </p:ext>
            </p:extLst>
          </p:nvPr>
        </p:nvGraphicFramePr>
        <p:xfrm>
          <a:off x="683568" y="3102059"/>
          <a:ext cx="6219431"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795829"/>
                <a:gridCol w="795829"/>
                <a:gridCol w="994789"/>
                <a:gridCol w="1554480"/>
                <a:gridCol w="88978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p>
                    <a:p>
                      <a:pPr marL="0" marR="0" algn="ctr">
                        <a:lnSpc>
                          <a:spcPct val="115000"/>
                        </a:lnSpc>
                        <a:spcBef>
                          <a:spcPts val="0"/>
                        </a:spcBef>
                        <a:spcAft>
                          <a:spcPts val="0"/>
                        </a:spcAft>
                      </a:pPr>
                      <a:r>
                        <a:rPr lang="en-US" sz="18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T50</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Density</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(kg/m³)</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740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5.01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0.85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smtClean="0">
                          <a:solidFill>
                            <a:srgbClr val="C00000"/>
                          </a:solidFill>
                          <a:effectLst/>
                          <a:latin typeface="Times New Roman" pitchFamily="18" charset="0"/>
                          <a:cs typeface="Times New Roman" pitchFamily="18" charset="0"/>
                        </a:rPr>
                        <a:t>7.23</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39.2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1647</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79512" y="4686235"/>
            <a:ext cx="7272808" cy="830997"/>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تاگوچی(7/23و6/19 ثانیه)</a:t>
            </a:r>
            <a:endParaRPr lang="en-US" sz="2400" dirty="0">
              <a:solidFill>
                <a:srgbClr val="002060"/>
              </a:solidFill>
              <a:cs typeface="B Zar" pitchFamily="2" charset="-78"/>
            </a:endParaRPr>
          </a:p>
        </p:txBody>
      </p:sp>
      <p:sp>
        <p:nvSpPr>
          <p:cNvPr id="22" name="TextBox 21"/>
          <p:cNvSpPr txBox="1"/>
          <p:nvPr/>
        </p:nvSpPr>
        <p:spPr>
          <a:xfrm>
            <a:off x="179512" y="5589240"/>
            <a:ext cx="7272808"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4/71 ثانیه </a:t>
            </a:r>
            <a:endParaRPr lang="en-US" sz="2400" dirty="0">
              <a:solidFill>
                <a:srgbClr val="002060"/>
              </a:solidFill>
              <a:cs typeface="B Zar" pitchFamily="2" charset="-78"/>
            </a:endParaRPr>
          </a:p>
        </p:txBody>
      </p:sp>
      <p:sp>
        <p:nvSpPr>
          <p:cNvPr id="23" name="Rounded Rectangle 22"/>
          <p:cNvSpPr/>
          <p:nvPr/>
        </p:nvSpPr>
        <p:spPr bwMode="auto">
          <a:xfrm>
            <a:off x="5833824" y="1229851"/>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35" name="Rounded Rectangle 34"/>
          <p:cNvSpPr/>
          <p:nvPr/>
        </p:nvSpPr>
        <p:spPr bwMode="auto">
          <a:xfrm>
            <a:off x="5833824" y="2598003"/>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36" name="Straight Connector 3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9" name="Rounded Rectangle 3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508104" y="542960"/>
            <a:ext cx="21031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lvl="0" algn="ctr" rtl="1"/>
            <a:r>
              <a:rPr lang="fa-IR" sz="2400" dirty="0">
                <a:cs typeface="B Zar" pitchFamily="2" charset="-78"/>
              </a:rPr>
              <a:t>آزمايش</a:t>
            </a:r>
            <a:r>
              <a:rPr lang="fa-IR" sz="2400" dirty="0">
                <a:latin typeface="Times New Roman" pitchFamily="18" charset="0"/>
                <a:cs typeface="Times New Roman" pitchFamily="18" charset="0"/>
              </a:rPr>
              <a:t>  </a:t>
            </a:r>
            <a:r>
              <a:rPr lang="en-US" sz="2000" dirty="0">
                <a:latin typeface="Times New Roman" pitchFamily="18" charset="0"/>
                <a:cs typeface="Times New Roman" pitchFamily="18" charset="0"/>
              </a:rPr>
              <a:t>V-Funnel</a:t>
            </a:r>
            <a:endParaRPr lang="fa-IR" dirty="0">
              <a:latin typeface="Times New Roman" pitchFamily="18" charset="0"/>
              <a:cs typeface="Times New Roman" pitchFamily="18" charset="0"/>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inVertical)">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6" name="Rounded Rectangle 5"/>
          <p:cNvSpPr/>
          <p:nvPr/>
        </p:nvSpPr>
        <p:spPr bwMode="auto">
          <a:xfrm>
            <a:off x="5628104" y="54296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مقاومت فشاری</a:t>
            </a:r>
            <a:endParaRPr kumimoji="0" lang="en-US" sz="2400" b="0" i="0" u="none" strike="noStrike" cap="none" normalizeH="0" baseline="0" dirty="0" smtClean="0">
              <a:ln>
                <a:noFill/>
              </a:ln>
              <a:solidFill>
                <a:schemeClr val="tx1"/>
              </a:solidFill>
              <a:effectLst/>
              <a:cs typeface="B Zar" pitchFamily="2" charset="-78"/>
            </a:endParaRPr>
          </a:p>
        </p:txBody>
      </p:sp>
      <p:graphicFrame>
        <p:nvGraphicFramePr>
          <p:cNvPr id="10" name="Content Placeholder 3"/>
          <p:cNvGraphicFramePr>
            <a:graphicFrameLocks/>
          </p:cNvGraphicFramePr>
          <p:nvPr>
            <p:extLst>
              <p:ext uri="{D42A27DB-BD31-4B8C-83A1-F6EECF244321}">
                <p14:modId xmlns:p14="http://schemas.microsoft.com/office/powerpoint/2010/main" val="1321103660"/>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p:nvPr>
            <p:extLst>
              <p:ext uri="{D42A27DB-BD31-4B8C-83A1-F6EECF244321}">
                <p14:modId xmlns:p14="http://schemas.microsoft.com/office/powerpoint/2010/main" val="2361174389"/>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extLst>
              <p:ext uri="{D42A27DB-BD31-4B8C-83A1-F6EECF244321}">
                <p14:modId xmlns:p14="http://schemas.microsoft.com/office/powerpoint/2010/main" val="2845283175"/>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p:cNvGraphicFramePr/>
          <p:nvPr>
            <p:extLst>
              <p:ext uri="{D42A27DB-BD31-4B8C-83A1-F6EECF244321}">
                <p14:modId xmlns:p14="http://schemas.microsoft.com/office/powerpoint/2010/main" val="964597291"/>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p:cNvGraphicFramePr/>
          <p:nvPr>
            <p:extLst>
              <p:ext uri="{D42A27DB-BD31-4B8C-83A1-F6EECF244321}">
                <p14:modId xmlns:p14="http://schemas.microsoft.com/office/powerpoint/2010/main" val="2008772784"/>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826916088"/>
              </p:ext>
            </p:extLst>
          </p:nvPr>
        </p:nvGraphicFramePr>
        <p:xfrm>
          <a:off x="1527048" y="4809768"/>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31.473</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Cement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8.332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31.556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10</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17.736</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0.36</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10.849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1.2</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3" name="TextBox 32"/>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بزرگتر- بهتر</a:t>
            </a:r>
            <a:endParaRPr lang="en-US" sz="2400" dirty="0">
              <a:solidFill>
                <a:srgbClr val="002060"/>
              </a:solidFill>
              <a:cs typeface="B Zar" pitchFamily="2" charset="-78"/>
            </a:endParaRPr>
          </a:p>
        </p:txBody>
      </p:sp>
      <p:sp>
        <p:nvSpPr>
          <p:cNvPr id="34" name="Oval 33"/>
          <p:cNvSpPr/>
          <p:nvPr/>
        </p:nvSpPr>
        <p:spPr>
          <a:xfrm>
            <a:off x="802882" y="20574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Oval 34"/>
          <p:cNvSpPr/>
          <p:nvPr/>
        </p:nvSpPr>
        <p:spPr>
          <a:xfrm>
            <a:off x="4663440" y="210312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6" name="Oval 35"/>
          <p:cNvSpPr/>
          <p:nvPr/>
        </p:nvSpPr>
        <p:spPr>
          <a:xfrm>
            <a:off x="7201147" y="20574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Oval 36"/>
          <p:cNvSpPr/>
          <p:nvPr/>
        </p:nvSpPr>
        <p:spPr>
          <a:xfrm>
            <a:off x="2450865" y="3598203"/>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Oval 38"/>
          <p:cNvSpPr/>
          <p:nvPr/>
        </p:nvSpPr>
        <p:spPr>
          <a:xfrm>
            <a:off x="5415181" y="3626778"/>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Rounded Rectangle 39"/>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1" name="Pentagon 40"/>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250"/>
                                        <p:tgtEl>
                                          <p:spTgt spid="34"/>
                                        </p:tgtEl>
                                      </p:cBhvr>
                                    </p:animEffect>
                                  </p:childTnLst>
                                </p:cTn>
                              </p:par>
                            </p:childTnLst>
                          </p:cTn>
                        </p:par>
                        <p:par>
                          <p:cTn id="41" fill="hold">
                            <p:stCondLst>
                              <p:cond delay="250"/>
                            </p:stCondLst>
                            <p:childTnLst>
                              <p:par>
                                <p:cTn id="42" presetID="10" presetClass="entr" presetSubtype="0"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250"/>
                                        <p:tgtEl>
                                          <p:spTgt spid="35"/>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250"/>
                                        <p:tgtEl>
                                          <p:spTgt spid="36"/>
                                        </p:tgtEl>
                                      </p:cBhvr>
                                    </p:animEffect>
                                  </p:childTnLst>
                                </p:cTn>
                              </p:par>
                            </p:childTnLst>
                          </p:cTn>
                        </p:par>
                        <p:par>
                          <p:cTn id="49" fill="hold">
                            <p:stCondLst>
                              <p:cond delay="75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250"/>
                                        <p:tgtEl>
                                          <p:spTgt spid="37"/>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25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0" grpId="0">
        <p:bldAsOne/>
      </p:bldGraphic>
      <p:bldGraphic spid="11" grpId="0">
        <p:bldAsOne/>
      </p:bldGraphic>
      <p:bldGraphic spid="12" grpId="0">
        <p:bldAsOne/>
      </p:bldGraphic>
      <p:bldGraphic spid="13" grpId="0">
        <p:bldAsOne/>
      </p:bldGraphic>
      <p:bldGraphic spid="14" grpId="0">
        <p:bldAsOne/>
      </p:bldGraphic>
      <p:bldP spid="29" grpId="0"/>
      <p:bldP spid="33" grpId="0"/>
      <p:bldP spid="34" grpId="0" animBg="1"/>
      <p:bldP spid="35" grpId="0" animBg="1"/>
      <p:bldP spid="36" grpId="0" animBg="1"/>
      <p:bldP spid="37" grpId="0" animBg="1"/>
      <p:bldP spid="39" grpId="0" animBg="1"/>
      <p:bldP spid="4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1117983427"/>
              </p:ext>
            </p:extLst>
          </p:nvPr>
        </p:nvGraphicFramePr>
        <p:xfrm>
          <a:off x="1005840" y="1763524"/>
          <a:ext cx="5577840" cy="118872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4694509"/>
                <a:gridCol w="883331"/>
              </a:tblGrid>
              <a:tr h="297180">
                <a:tc>
                  <a:txBody>
                    <a:bodyPr/>
                    <a:lstStyle/>
                    <a:p>
                      <a:pPr marL="0" marR="0" algn="l" rtl="1">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b="0">
                          <a:effectLst/>
                          <a:latin typeface="Times New Roman" pitchFamily="18" charset="0"/>
                          <a:cs typeface="Times New Roman" pitchFamily="18" charset="0"/>
                        </a:rPr>
                        <a:t>32.183</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rtl="1">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(Mean),(</a:t>
                      </a:r>
                      <a:r>
                        <a:rPr lang="en-US" sz="1600" b="0" dirty="0" err="1">
                          <a:effectLst/>
                          <a:latin typeface="Times New Roman" pitchFamily="18" charset="0"/>
                          <a:cs typeface="Times New Roman" pitchFamily="18" charset="0"/>
                        </a:rPr>
                        <a:t>MPa</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b="0">
                          <a:effectLst/>
                          <a:latin typeface="Times New Roman" pitchFamily="18" charset="0"/>
                          <a:cs typeface="Times New Roman" pitchFamily="18" charset="0"/>
                        </a:rPr>
                        <a:t>40.7</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rtl="1">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(S/N Ratio) ,(</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b="0">
                          <a:effectLst/>
                          <a:latin typeface="Times New Roman" pitchFamily="18" charset="0"/>
                          <a:cs typeface="Times New Roman" pitchFamily="18" charset="0"/>
                        </a:rPr>
                        <a:t>33.871</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rtl="1">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(Mean),(</a:t>
                      </a:r>
                      <a:r>
                        <a:rPr lang="en-US" sz="1600" b="0" dirty="0" err="1">
                          <a:effectLst/>
                          <a:latin typeface="Times New Roman" pitchFamily="18" charset="0"/>
                          <a:cs typeface="Times New Roman" pitchFamily="18" charset="0"/>
                        </a:rPr>
                        <a:t>MPa</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49.4</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53680384"/>
              </p:ext>
            </p:extLst>
          </p:nvPr>
        </p:nvGraphicFramePr>
        <p:xfrm>
          <a:off x="731520" y="3551520"/>
          <a:ext cx="6219431"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795829"/>
                <a:gridCol w="795829"/>
                <a:gridCol w="994789"/>
                <a:gridCol w="1554480"/>
                <a:gridCol w="88978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p>
                    <a:p>
                      <a:pPr marL="0" marR="0" algn="ctr">
                        <a:lnSpc>
                          <a:spcPct val="115000"/>
                        </a:lnSpc>
                        <a:spcBef>
                          <a:spcPts val="0"/>
                        </a:spcBef>
                        <a:spcAft>
                          <a:spcPts val="0"/>
                        </a:spcAft>
                      </a:pPr>
                      <a:r>
                        <a:rPr lang="en-US" sz="18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(kg/m³)</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660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6.13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0.81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18.42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50.8</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1738</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107504" y="4830251"/>
            <a:ext cx="7344816" cy="830997"/>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 (50/8 و49/4 مگاپاسکال)</a:t>
            </a:r>
            <a:endParaRPr lang="en-US" sz="2400" dirty="0">
              <a:solidFill>
                <a:srgbClr val="002060"/>
              </a:solidFill>
              <a:cs typeface="B Zar" pitchFamily="2" charset="-78"/>
            </a:endParaRPr>
          </a:p>
        </p:txBody>
      </p:sp>
      <p:sp>
        <p:nvSpPr>
          <p:cNvPr id="22" name="TextBox 21"/>
          <p:cNvSpPr txBox="1"/>
          <p:nvPr/>
        </p:nvSpPr>
        <p:spPr>
          <a:xfrm>
            <a:off x="179512" y="5766355"/>
            <a:ext cx="7272808"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7/5 مگاپاسکال</a:t>
            </a:r>
            <a:endParaRPr lang="en-US" sz="2400" dirty="0">
              <a:solidFill>
                <a:srgbClr val="002060"/>
              </a:solidFill>
              <a:cs typeface="B Zar" pitchFamily="2" charset="-78"/>
            </a:endParaRPr>
          </a:p>
        </p:txBody>
      </p:sp>
      <p:sp>
        <p:nvSpPr>
          <p:cNvPr id="23" name="Rounded Rectangle 22"/>
          <p:cNvSpPr/>
          <p:nvPr/>
        </p:nvSpPr>
        <p:spPr bwMode="auto">
          <a:xfrm>
            <a:off x="5833824" y="1259468"/>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35" name="Rounded Rectangle 34"/>
          <p:cNvSpPr/>
          <p:nvPr/>
        </p:nvSpPr>
        <p:spPr bwMode="auto">
          <a:xfrm>
            <a:off x="5833824" y="3047464"/>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36" name="Straight Connector 3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9" name="Rounded Rectangle 3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628104" y="54296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مقاومت فشاری</a:t>
            </a:r>
            <a:endParaRPr kumimoji="0" lang="en-US" sz="2400" b="0" i="0" u="none" strike="noStrike" cap="none" normalizeH="0" baseline="0" dirty="0" smtClean="0">
              <a:ln>
                <a:noFill/>
              </a:ln>
              <a:solidFill>
                <a:schemeClr val="tx1"/>
              </a:solidFill>
              <a:effectLst/>
              <a:cs typeface="B Zar" pitchFamily="2" charset="-78"/>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inVertical)">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3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6" name="Rounded Rectangle 5"/>
          <p:cNvSpPr/>
          <p:nvPr/>
        </p:nvSpPr>
        <p:spPr bwMode="auto">
          <a:xfrm>
            <a:off x="5628104" y="54296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وزن مخصوص</a:t>
            </a:r>
            <a:endParaRPr kumimoji="0" lang="en-US" sz="2400" b="0" i="0" u="none" strike="noStrike" cap="none" normalizeH="0" baseline="0" dirty="0" smtClean="0">
              <a:ln>
                <a:noFill/>
              </a:ln>
              <a:solidFill>
                <a:schemeClr val="tx1"/>
              </a:solidFill>
              <a:effectLst/>
              <a:cs typeface="B Zar" pitchFamily="2" charset="-78"/>
            </a:endParaRPr>
          </a:p>
        </p:txBody>
      </p:sp>
      <p:graphicFrame>
        <p:nvGraphicFramePr>
          <p:cNvPr id="9" name="Content Placeholder 3"/>
          <p:cNvGraphicFramePr>
            <a:graphicFrameLocks/>
          </p:cNvGraphicFramePr>
          <p:nvPr>
            <p:extLst>
              <p:ext uri="{D42A27DB-BD31-4B8C-83A1-F6EECF244321}">
                <p14:modId xmlns:p14="http://schemas.microsoft.com/office/powerpoint/2010/main" val="3638268"/>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val="3466555208"/>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extLst>
              <p:ext uri="{D42A27DB-BD31-4B8C-83A1-F6EECF244321}">
                <p14:modId xmlns:p14="http://schemas.microsoft.com/office/powerpoint/2010/main" val="402343317"/>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extLst>
              <p:ext uri="{D42A27DB-BD31-4B8C-83A1-F6EECF244321}">
                <p14:modId xmlns:p14="http://schemas.microsoft.com/office/powerpoint/2010/main" val="361076982"/>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p:cNvGraphicFramePr/>
          <p:nvPr>
            <p:extLst>
              <p:ext uri="{D42A27DB-BD31-4B8C-83A1-F6EECF244321}">
                <p14:modId xmlns:p14="http://schemas.microsoft.com/office/powerpoint/2010/main" val="1327503362"/>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255379750"/>
              </p:ext>
            </p:extLst>
          </p:nvPr>
        </p:nvGraphicFramePr>
        <p:xfrm>
          <a:off x="1527048" y="4809768"/>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35.523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70</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Cement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10.52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5.887</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30.035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18.016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1.15</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3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9" name="Rounded Rectangle 48"/>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6634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2" name="Rounded Rectangle 51"/>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2" name="TextBox 31"/>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کوچکتر- بهتر</a:t>
            </a:r>
            <a:endParaRPr lang="en-US" sz="2400" dirty="0">
              <a:solidFill>
                <a:srgbClr val="002060"/>
              </a:solidFill>
              <a:cs typeface="B Zar" pitchFamily="2" charset="-78"/>
            </a:endParaRPr>
          </a:p>
        </p:txBody>
      </p:sp>
      <p:sp>
        <p:nvSpPr>
          <p:cNvPr id="33" name="Oval 32"/>
          <p:cNvSpPr/>
          <p:nvPr/>
        </p:nvSpPr>
        <p:spPr>
          <a:xfrm>
            <a:off x="2195736" y="237744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4" name="Oval 33"/>
          <p:cNvSpPr/>
          <p:nvPr/>
        </p:nvSpPr>
        <p:spPr>
          <a:xfrm>
            <a:off x="3242417" y="237744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5" name="Oval 34"/>
          <p:cNvSpPr/>
          <p:nvPr/>
        </p:nvSpPr>
        <p:spPr>
          <a:xfrm>
            <a:off x="5760987" y="226314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6" name="Oval 35"/>
          <p:cNvSpPr/>
          <p:nvPr/>
        </p:nvSpPr>
        <p:spPr>
          <a:xfrm>
            <a:off x="3349574" y="397764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Oval 37"/>
          <p:cNvSpPr/>
          <p:nvPr/>
        </p:nvSpPr>
        <p:spPr>
          <a:xfrm>
            <a:off x="5868144" y="3918243"/>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Rounded Rectangle 38"/>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0" name="Pentagon 39"/>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250"/>
                                        <p:tgtEl>
                                          <p:spTgt spid="33"/>
                                        </p:tgtEl>
                                      </p:cBhvr>
                                    </p:animEffect>
                                  </p:childTnLst>
                                </p:cTn>
                              </p:par>
                            </p:childTnLst>
                          </p:cTn>
                        </p:par>
                        <p:par>
                          <p:cTn id="41" fill="hold">
                            <p:stCondLst>
                              <p:cond delay="25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250"/>
                                        <p:tgtEl>
                                          <p:spTgt spid="34"/>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250"/>
                                        <p:tgtEl>
                                          <p:spTgt spid="35"/>
                                        </p:tgtEl>
                                      </p:cBhvr>
                                    </p:animEffect>
                                  </p:childTnLst>
                                </p:cTn>
                              </p:par>
                            </p:childTnLst>
                          </p:cTn>
                        </p:par>
                        <p:par>
                          <p:cTn id="49" fill="hold">
                            <p:stCondLst>
                              <p:cond delay="750"/>
                            </p:stCondLst>
                            <p:childTnLst>
                              <p:par>
                                <p:cTn id="50" presetID="10"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250"/>
                                        <p:tgtEl>
                                          <p:spTgt spid="36"/>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25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9" grpId="0">
        <p:bldAsOne/>
      </p:bldGraphic>
      <p:bldGraphic spid="10" grpId="0">
        <p:bldAsOne/>
      </p:bldGraphic>
      <p:bldGraphic spid="11" grpId="0">
        <p:bldAsOne/>
      </p:bldGraphic>
      <p:bldGraphic spid="12" grpId="0">
        <p:bldAsOne/>
      </p:bldGraphic>
      <p:bldGraphic spid="13" grpId="0">
        <p:bldAsOne/>
      </p:bldGraphic>
      <p:bldP spid="29" grpId="0"/>
      <p:bldP spid="32" grpId="0"/>
      <p:bldP spid="33" grpId="0" animBg="1"/>
      <p:bldP spid="34" grpId="0" animBg="1"/>
      <p:bldP spid="35" grpId="0" animBg="1"/>
      <p:bldP spid="36" grpId="0" animBg="1"/>
      <p:bldP spid="38" grpId="0" animBg="1"/>
      <p:bldP spid="4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13174823"/>
                  </p:ext>
                </p:extLst>
              </p:nvPr>
            </p:nvGraphicFramePr>
            <p:xfrm>
              <a:off x="1005840" y="1763524"/>
              <a:ext cx="5577840" cy="118872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4694508"/>
                    <a:gridCol w="883332"/>
                  </a:tblGrid>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-64.44</a:t>
                          </a:r>
                          <a:endParaRPr lang="en-US" sz="1600" b="0" dirty="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(Mean),(Kg/</a:t>
                          </a:r>
                          <a14:m>
                            <m:oMath xmlns:m="http://schemas.openxmlformats.org/officeDocument/2006/math">
                              <m:sSup>
                                <m:sSupPr>
                                  <m:ctrlPr>
                                    <a:rPr lang="en-US" sz="1600" b="0" i="1">
                                      <a:effectLst/>
                                      <a:latin typeface="Cambria Math"/>
                                    </a:rPr>
                                  </m:ctrlPr>
                                </m:sSupPr>
                                <m:e>
                                  <m:r>
                                    <a:rPr lang="en-US" sz="1600" b="0" i="1">
                                      <a:effectLst/>
                                      <a:latin typeface="Cambria Math"/>
                                    </a:rPr>
                                    <m:t>𝑚</m:t>
                                  </m:r>
                                </m:e>
                                <m:sup>
                                  <m:r>
                                    <a:rPr lang="en-US" sz="1600" b="0" i="1">
                                      <a:effectLst/>
                                      <a:latin typeface="Cambria Math"/>
                                    </a:rPr>
                                    <m:t>3</m:t>
                                  </m:r>
                                </m:sup>
                              </m:sSup>
                            </m:oMath>
                          </a14:m>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1667</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-63.939</a:t>
                          </a:r>
                          <a:endParaRPr lang="en-US" sz="1600" b="0" dirty="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(Mean),(Kg/</a:t>
                          </a:r>
                          <a14:m>
                            <m:oMath xmlns:m="http://schemas.openxmlformats.org/officeDocument/2006/math">
                              <m:sSup>
                                <m:sSupPr>
                                  <m:ctrlPr>
                                    <a:rPr lang="en-US" sz="1600" b="0" i="1">
                                      <a:effectLst/>
                                      <a:latin typeface="Cambria Math"/>
                                    </a:rPr>
                                  </m:ctrlPr>
                                </m:sSupPr>
                                <m:e>
                                  <m:r>
                                    <a:rPr lang="en-US" sz="1600" b="0" i="1">
                                      <a:effectLst/>
                                      <a:latin typeface="Cambria Math"/>
                                    </a:rPr>
                                    <m:t>𝑚</m:t>
                                  </m:r>
                                </m:e>
                                <m:sup>
                                  <m:r>
                                    <a:rPr lang="en-US" sz="1600" b="0" i="1">
                                      <a:effectLst/>
                                      <a:latin typeface="Cambria Math"/>
                                    </a:rPr>
                                    <m:t>3</m:t>
                                  </m:r>
                                </m:sup>
                              </m:sSup>
                            </m:oMath>
                          </a14:m>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1574</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413174823"/>
                  </p:ext>
                </p:extLst>
              </p:nvPr>
            </p:nvGraphicFramePr>
            <p:xfrm>
              <a:off x="1005840" y="1763524"/>
              <a:ext cx="5577840" cy="118872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4694508"/>
                    <a:gridCol w="883332"/>
                  </a:tblGrid>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-64.44</a:t>
                          </a:r>
                          <a:endParaRPr lang="en-US" sz="1600" b="0" dirty="0">
                            <a:effectLst/>
                            <a:latin typeface="Times New Roman" pitchFamily="18" charset="0"/>
                            <a:ea typeface="Calibri"/>
                            <a:cs typeface="Times New Roman" pitchFamily="18" charset="0"/>
                          </a:endParaRPr>
                        </a:p>
                      </a:txBody>
                      <a:tcPr marL="68580" marR="68580" marT="0" marB="0" anchor="b"/>
                    </a:tc>
                  </a:tr>
                  <a:tr h="297180">
                    <a:tc>
                      <a:txBody>
                        <a:bodyPr/>
                        <a:lstStyle/>
                        <a:p>
                          <a:endParaRPr lang="en-US"/>
                        </a:p>
                      </a:txBody>
                      <a:tcPr marL="68580" marR="68580" marT="0" marB="0" anchor="b">
                        <a:blipFill rotWithShape="1">
                          <a:blip r:embed="rId2"/>
                          <a:stretch>
                            <a:fillRect l="-2597" t="-126531" r="-21429" b="-234694"/>
                          </a:stretch>
                        </a:blipFill>
                      </a:tcPr>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1667</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-63.939</a:t>
                          </a:r>
                          <a:endParaRPr lang="en-US" sz="1600" b="0" dirty="0">
                            <a:effectLst/>
                            <a:latin typeface="Times New Roman" pitchFamily="18" charset="0"/>
                            <a:ea typeface="Calibri"/>
                            <a:cs typeface="Times New Roman" pitchFamily="18" charset="0"/>
                          </a:endParaRPr>
                        </a:p>
                      </a:txBody>
                      <a:tcPr marL="68580" marR="68580" marT="0" marB="0" anchor="b"/>
                    </a:tc>
                  </a:tr>
                  <a:tr h="297180">
                    <a:tc>
                      <a:txBody>
                        <a:bodyPr/>
                        <a:lstStyle/>
                        <a:p>
                          <a:endParaRPr lang="en-US"/>
                        </a:p>
                      </a:txBody>
                      <a:tcPr marL="68580" marR="68580" marT="0" marB="0" anchor="b">
                        <a:blipFill rotWithShape="1">
                          <a:blip r:embed="rId2"/>
                          <a:stretch>
                            <a:fillRect l="-2597" t="-324490" r="-21429" b="-36735"/>
                          </a:stretch>
                        </a:blipFill>
                      </a:tcPr>
                    </a:tc>
                    <a:tc>
                      <a:txBody>
                        <a:bodyPr/>
                        <a:lstStyle/>
                        <a:p>
                          <a:pPr marL="0" marR="0" algn="ctr">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1574</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mc:Fallback>
      </mc:AlternateContent>
      <p:graphicFrame>
        <p:nvGraphicFramePr>
          <p:cNvPr id="8" name="Table 7"/>
          <p:cNvGraphicFramePr>
            <a:graphicFrameLocks noGrp="1"/>
          </p:cNvGraphicFramePr>
          <p:nvPr>
            <p:extLst>
              <p:ext uri="{D42A27DB-BD31-4B8C-83A1-F6EECF244321}">
                <p14:modId xmlns:p14="http://schemas.microsoft.com/office/powerpoint/2010/main" val="2047483817"/>
              </p:ext>
            </p:extLst>
          </p:nvPr>
        </p:nvGraphicFramePr>
        <p:xfrm>
          <a:off x="731520" y="3551520"/>
          <a:ext cx="6219431"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795829"/>
                <a:gridCol w="795829"/>
                <a:gridCol w="994789"/>
                <a:gridCol w="1554480"/>
                <a:gridCol w="889784"/>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p>
                    <a:p>
                      <a:pPr marL="0" marR="0" algn="ctr">
                        <a:lnSpc>
                          <a:spcPct val="115000"/>
                        </a:lnSpc>
                        <a:spcBef>
                          <a:spcPts val="0"/>
                        </a:spcBef>
                        <a:spcAft>
                          <a:spcPts val="0"/>
                        </a:spcAft>
                      </a:pPr>
                      <a:r>
                        <a:rPr lang="en-US" sz="18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V-funnel</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Density</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(kg/m³)</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610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latin typeface="Times New Roman" pitchFamily="18" charset="0"/>
                          <a:cs typeface="Times New Roman" pitchFamily="18" charset="0"/>
                        </a:rPr>
                        <a:t>8.94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0.71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23.19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41.4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1591</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pic>
        <p:nvPicPr>
          <p:cNvPr id="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0" y="4830251"/>
            <a:ext cx="7452320" cy="830997"/>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تاگوچی(1591و1574 کیلوگرم بر متر مکعب)</a:t>
            </a:r>
            <a:endParaRPr lang="en-US" sz="2400" dirty="0">
              <a:solidFill>
                <a:srgbClr val="002060"/>
              </a:solidFill>
              <a:cs typeface="B Zar" pitchFamily="2" charset="-78"/>
            </a:endParaRPr>
          </a:p>
        </p:txBody>
      </p:sp>
      <p:sp>
        <p:nvSpPr>
          <p:cNvPr id="22" name="TextBox 21"/>
          <p:cNvSpPr txBox="1"/>
          <p:nvPr/>
        </p:nvSpPr>
        <p:spPr>
          <a:xfrm>
            <a:off x="323528" y="5766355"/>
            <a:ext cx="7128792"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بهبود نتیجه حاصل از طرح اختلاط بهینه نسبت به بهترین نتیجه حاصل از طرح های اولیه به اندازه 79 کیلو گرم بر متر مکعب</a:t>
            </a:r>
            <a:endParaRPr lang="en-US" sz="2400" dirty="0">
              <a:solidFill>
                <a:srgbClr val="002060"/>
              </a:solidFill>
              <a:cs typeface="B Zar" pitchFamily="2" charset="-78"/>
            </a:endParaRPr>
          </a:p>
        </p:txBody>
      </p:sp>
      <p:sp>
        <p:nvSpPr>
          <p:cNvPr id="23" name="Rounded Rectangle 22"/>
          <p:cNvSpPr/>
          <p:nvPr/>
        </p:nvSpPr>
        <p:spPr bwMode="auto">
          <a:xfrm>
            <a:off x="5833824" y="1259468"/>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35" name="Rounded Rectangle 34"/>
          <p:cNvSpPr/>
          <p:nvPr/>
        </p:nvSpPr>
        <p:spPr bwMode="auto">
          <a:xfrm>
            <a:off x="5833824" y="3047464"/>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36" name="Straight Connector 3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9" name="Rounded Rectangle 3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4" name="Rounded Rectangle 4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5" name="Rounded Rectangle 4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6" name="Rounded Rectangle 4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7" name="Rounded Rectangle 26"/>
          <p:cNvSpPr/>
          <p:nvPr/>
        </p:nvSpPr>
        <p:spPr bwMode="auto">
          <a:xfrm>
            <a:off x="5628104" y="54296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وزن مخصوص</a:t>
            </a:r>
            <a:endParaRPr kumimoji="0" lang="en-US" sz="2400" b="0" i="0" u="none" strike="noStrike" cap="none" normalizeH="0" baseline="0" dirty="0" smtClean="0">
              <a:ln>
                <a:noFill/>
              </a:ln>
              <a:solidFill>
                <a:schemeClr val="tx1"/>
              </a:solidFill>
              <a:effectLst/>
              <a:cs typeface="B Zar" pitchFamily="2" charset="-78"/>
            </a:endParaRPr>
          </a:p>
        </p:txBody>
      </p:sp>
      <p:sp>
        <p:nvSpPr>
          <p:cNvPr id="28" name="Rounded Rectangle 27"/>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arn(inVertical)">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3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sp>
        <p:nvSpPr>
          <p:cNvPr id="6" name="Rounded Rectangle 5"/>
          <p:cNvSpPr/>
          <p:nvPr/>
        </p:nvSpPr>
        <p:spPr bwMode="auto">
          <a:xfrm>
            <a:off x="5628104" y="54868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معیار کیفیت</a:t>
            </a:r>
            <a:endParaRPr kumimoji="0" lang="en-US" sz="2400" b="0" i="0" u="none" strike="noStrike" cap="none" normalizeH="0" baseline="0" dirty="0" smtClean="0">
              <a:ln>
                <a:noFill/>
              </a:ln>
              <a:solidFill>
                <a:schemeClr val="tx1"/>
              </a:solidFill>
              <a:effectLst/>
              <a:cs typeface="B Zar" pitchFamily="2" charset="-78"/>
            </a:endParaRPr>
          </a:p>
        </p:txBody>
      </p:sp>
      <p:pic>
        <p:nvPicPr>
          <p:cNvPr id="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755576" y="1661944"/>
            <a:ext cx="6192688" cy="369332"/>
          </a:xfrm>
          <a:prstGeom prst="rect">
            <a:avLst/>
          </a:prstGeom>
          <a:noFill/>
        </p:spPr>
        <p:txBody>
          <a:bodyPr wrap="square" rtlCol="0">
            <a:spAutoFit/>
          </a:bodyPr>
          <a:lstStyle/>
          <a:p>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2483768" y="3501008"/>
                <a:ext cx="2664296" cy="577146"/>
              </a:xfrm>
              <a:prstGeom prst="rect">
                <a:avLst/>
              </a:prstGeom>
              <a:noFill/>
            </p:spPr>
            <p:txBody>
              <a:bodyPr wrap="square" rtlCol="0">
                <a:spAutoFit/>
              </a:bodyPr>
              <a:lstStyle/>
              <a:p>
                <a:pPr algn="l"/>
                <a:r>
                  <a:rPr lang="fa-IR" sz="2000" dirty="0" smtClean="0">
                    <a:solidFill>
                      <a:srgbClr val="C00000"/>
                    </a:solidFill>
                    <a:cs typeface="B Zar" pitchFamily="2" charset="-78"/>
                  </a:rPr>
                  <a:t> معيار کيفيت</a:t>
                </a:r>
                <a:r>
                  <a:rPr lang="en-US" sz="2000" dirty="0">
                    <a:solidFill>
                      <a:srgbClr val="C00000"/>
                    </a:solidFill>
                    <a:cs typeface="B Zar" pitchFamily="2" charset="-78"/>
                  </a:rPr>
                  <a:t>=</a:t>
                </a:r>
                <a:r>
                  <a:rPr lang="fa-IR" sz="2000" dirty="0">
                    <a:solidFill>
                      <a:srgbClr val="C00000"/>
                    </a:solidFill>
                    <a:cs typeface="B Zar" pitchFamily="2" charset="-78"/>
                  </a:rPr>
                  <a:t>  </a:t>
                </a:r>
                <a14:m>
                  <m:oMath xmlns:m="http://schemas.openxmlformats.org/officeDocument/2006/math">
                    <m:f>
                      <m:fPr>
                        <m:ctrlPr>
                          <a:rPr lang="en-US" sz="2000" i="1">
                            <a:solidFill>
                              <a:srgbClr val="C00000"/>
                            </a:solidFill>
                            <a:latin typeface="Cambria Math"/>
                          </a:rPr>
                        </m:ctrlPr>
                      </m:fPr>
                      <m:num>
                        <m:r>
                          <a:rPr lang="en-US" sz="2000" i="1">
                            <a:solidFill>
                              <a:srgbClr val="C00000"/>
                            </a:solidFill>
                            <a:latin typeface="Cambria Math"/>
                          </a:rPr>
                          <m:t>𝑓</m:t>
                        </m:r>
                      </m:num>
                      <m:den>
                        <m:r>
                          <a:rPr lang="en-US" sz="2000" i="1">
                            <a:solidFill>
                              <a:srgbClr val="C00000"/>
                            </a:solidFill>
                            <a:latin typeface="Cambria Math"/>
                          </a:rPr>
                          <m:t>𝛾</m:t>
                        </m:r>
                      </m:den>
                    </m:f>
                  </m:oMath>
                </a14:m>
                <a:r>
                  <a:rPr lang="en-US" sz="2000" dirty="0">
                    <a:solidFill>
                      <a:srgbClr val="C00000"/>
                    </a:solidFill>
                    <a:latin typeface="Times New Roman" pitchFamily="18" charset="0"/>
                    <a:cs typeface="Times New Roman" pitchFamily="18" charset="0"/>
                  </a:rPr>
                  <a:t>  × 10</a:t>
                </a:r>
                <a:r>
                  <a:rPr lang="en-US" sz="2000" baseline="30000" dirty="0">
                    <a:solidFill>
                      <a:srgbClr val="C00000"/>
                    </a:solidFill>
                    <a:latin typeface="Times New Roman" pitchFamily="18" charset="0"/>
                    <a:cs typeface="Times New Roman" pitchFamily="18" charset="0"/>
                  </a:rPr>
                  <a:t>4</a:t>
                </a:r>
                <a:r>
                  <a:rPr lang="en-US" sz="2000" dirty="0">
                    <a:solidFill>
                      <a:srgbClr val="C00000"/>
                    </a:solidFill>
                    <a:latin typeface="Times New Roman" pitchFamily="18" charset="0"/>
                    <a:cs typeface="Times New Roman" pitchFamily="18" charset="0"/>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2483768" y="3501008"/>
                <a:ext cx="2664296" cy="577146"/>
              </a:xfrm>
              <a:prstGeom prst="rect">
                <a:avLst/>
              </a:prstGeom>
              <a:blipFill rotWithShape="1">
                <a:blip r:embed="rId3"/>
                <a:stretch>
                  <a:fillRect l="-2517" b="-10526"/>
                </a:stretch>
              </a:blipFill>
            </p:spPr>
            <p:txBody>
              <a:bodyPr/>
              <a:lstStyle/>
              <a:p>
                <a:r>
                  <a:rPr lang="en-US">
                    <a:noFill/>
                  </a:rPr>
                  <a:t> </a:t>
                </a:r>
              </a:p>
            </p:txBody>
          </p:sp>
        </mc:Fallback>
      </mc:AlternateContent>
      <p:sp>
        <p:nvSpPr>
          <p:cNvPr id="8" name="Rectangle 7"/>
          <p:cNvSpPr/>
          <p:nvPr/>
        </p:nvSpPr>
        <p:spPr bwMode="auto">
          <a:xfrm>
            <a:off x="1027262" y="1484784"/>
            <a:ext cx="5544616" cy="948147"/>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rtl="1"/>
            <a:r>
              <a:rPr lang="fa-IR" sz="2400" dirty="0">
                <a:solidFill>
                  <a:srgbClr val="002060"/>
                </a:solidFill>
                <a:cs typeface="B Zar" pitchFamily="2" charset="-78"/>
              </a:rPr>
              <a:t> تابعی برای ارزشيابی همزمان مقاومت فشاری بالا و وزن مخصوص کم در بتن های سبک</a:t>
            </a:r>
            <a:endParaRPr lang="en-US" sz="2400" dirty="0">
              <a:solidFill>
                <a:srgbClr val="002060"/>
              </a:solidFill>
              <a:cs typeface="B Zar" pitchFamily="2" charset="-78"/>
            </a:endParaRPr>
          </a:p>
        </p:txBody>
      </p:sp>
      <p:sp>
        <p:nvSpPr>
          <p:cNvPr id="9" name="TextBox 8"/>
          <p:cNvSpPr txBox="1"/>
          <p:nvPr/>
        </p:nvSpPr>
        <p:spPr>
          <a:xfrm>
            <a:off x="3059832" y="4479503"/>
            <a:ext cx="4248472" cy="461665"/>
          </a:xfrm>
          <a:prstGeom prst="rect">
            <a:avLst/>
          </a:prstGeom>
          <a:noFill/>
        </p:spPr>
        <p:txBody>
          <a:bodyPr wrap="square" rtlCol="0">
            <a:spAutoFit/>
          </a:bodyPr>
          <a:lstStyle/>
          <a:p>
            <a:pPr algn="r" rtl="1"/>
            <a:r>
              <a:rPr lang="en-US" sz="2400" dirty="0">
                <a:solidFill>
                  <a:srgbClr val="0070C0"/>
                </a:solidFill>
                <a:cs typeface="B Zar" pitchFamily="2" charset="-78"/>
              </a:rPr>
              <a:t> </a:t>
            </a:r>
            <a:r>
              <a:rPr lang="en-US" sz="2000" dirty="0" smtClean="0">
                <a:solidFill>
                  <a:srgbClr val="0070C0"/>
                </a:solidFill>
                <a:latin typeface="Times New Roman" pitchFamily="18" charset="0"/>
                <a:cs typeface="Times New Roman" pitchFamily="18" charset="0"/>
              </a:rPr>
              <a:t>f</a:t>
            </a:r>
            <a:r>
              <a:rPr lang="fa-IR" sz="2400" dirty="0" smtClean="0">
                <a:solidFill>
                  <a:srgbClr val="0070C0"/>
                </a:solidFill>
                <a:cs typeface="B Zar" pitchFamily="2" charset="-78"/>
              </a:rPr>
              <a:t>: مقاومت </a:t>
            </a:r>
            <a:r>
              <a:rPr lang="fa-IR" sz="2400" dirty="0">
                <a:solidFill>
                  <a:srgbClr val="0070C0"/>
                </a:solidFill>
                <a:cs typeface="B Zar" pitchFamily="2" charset="-78"/>
              </a:rPr>
              <a:t>فشاری مکعبی 28 </a:t>
            </a:r>
            <a:r>
              <a:rPr lang="fa-IR" sz="2400" dirty="0" smtClean="0">
                <a:solidFill>
                  <a:srgbClr val="0070C0"/>
                </a:solidFill>
                <a:cs typeface="B Zar" pitchFamily="2" charset="-78"/>
              </a:rPr>
              <a:t>روزه </a:t>
            </a:r>
            <a:r>
              <a:rPr lang="fa-IR" sz="2400" dirty="0">
                <a:solidFill>
                  <a:srgbClr val="0070C0"/>
                </a:solidFill>
                <a:cs typeface="B Zar" pitchFamily="2" charset="-78"/>
              </a:rPr>
              <a:t>(</a:t>
            </a:r>
            <a:r>
              <a:rPr lang="en-US" sz="2000" dirty="0" err="1">
                <a:solidFill>
                  <a:srgbClr val="0070C0"/>
                </a:solidFill>
                <a:latin typeface="Times New Roman" pitchFamily="18" charset="0"/>
                <a:cs typeface="Times New Roman" pitchFamily="18" charset="0"/>
              </a:rPr>
              <a:t>MPa</a:t>
            </a:r>
            <a:r>
              <a:rPr lang="fa-IR" sz="2400" dirty="0">
                <a:solidFill>
                  <a:srgbClr val="0070C0"/>
                </a:solidFill>
                <a:cs typeface="B Zar" pitchFamily="2" charset="-78"/>
              </a:rPr>
              <a:t>)</a:t>
            </a:r>
            <a:endParaRPr lang="en-US" sz="2400" dirty="0">
              <a:solidFill>
                <a:srgbClr val="0070C0"/>
              </a:solidFill>
              <a:cs typeface="B Zar" pitchFamily="2" charset="-78"/>
            </a:endParaRPr>
          </a:p>
        </p:txBody>
      </p:sp>
      <p:sp>
        <p:nvSpPr>
          <p:cNvPr id="10" name="TextBox 9"/>
          <p:cNvSpPr txBox="1"/>
          <p:nvPr/>
        </p:nvSpPr>
        <p:spPr>
          <a:xfrm>
            <a:off x="3707904" y="5006447"/>
            <a:ext cx="3672408" cy="461665"/>
          </a:xfrm>
          <a:prstGeom prst="rect">
            <a:avLst/>
          </a:prstGeom>
          <a:noFill/>
        </p:spPr>
        <p:txBody>
          <a:bodyPr wrap="square" rtlCol="0">
            <a:spAutoFit/>
          </a:bodyPr>
          <a:lstStyle/>
          <a:p>
            <a:pPr algn="r" rtl="1"/>
            <a:r>
              <a:rPr lang="fa-IR" sz="2000" dirty="0">
                <a:solidFill>
                  <a:srgbClr val="0070C0"/>
                </a:solidFill>
                <a:latin typeface="Times New Roman" pitchFamily="18" charset="0"/>
                <a:cs typeface="Times New Roman" pitchFamily="18" charset="0"/>
              </a:rPr>
              <a:t>𝛾</a:t>
            </a:r>
            <a:r>
              <a:rPr lang="fa-IR" sz="2400" dirty="0">
                <a:solidFill>
                  <a:srgbClr val="0070C0"/>
                </a:solidFill>
                <a:cs typeface="B Zar" pitchFamily="2" charset="-78"/>
              </a:rPr>
              <a:t> </a:t>
            </a:r>
            <a:r>
              <a:rPr lang="fa-IR" sz="2400" dirty="0" smtClean="0">
                <a:solidFill>
                  <a:srgbClr val="0070C0"/>
                </a:solidFill>
                <a:cs typeface="B Zar" pitchFamily="2" charset="-78"/>
              </a:rPr>
              <a:t>: وزن </a:t>
            </a:r>
            <a:r>
              <a:rPr lang="fa-IR" sz="2400" dirty="0">
                <a:solidFill>
                  <a:srgbClr val="0070C0"/>
                </a:solidFill>
                <a:cs typeface="B Zar" pitchFamily="2" charset="-78"/>
              </a:rPr>
              <a:t>مخصوص خشک </a:t>
            </a:r>
            <a:r>
              <a:rPr lang="fa-IR" sz="2400" dirty="0" smtClean="0">
                <a:solidFill>
                  <a:srgbClr val="0070C0"/>
                </a:solidFill>
                <a:cs typeface="B Zar" pitchFamily="2" charset="-78"/>
              </a:rPr>
              <a:t>(</a:t>
            </a:r>
            <a:r>
              <a:rPr lang="en-US" sz="2000" dirty="0">
                <a:solidFill>
                  <a:srgbClr val="0070C0"/>
                </a:solidFill>
                <a:latin typeface="Times New Roman" pitchFamily="18" charset="0"/>
                <a:cs typeface="Times New Roman" pitchFamily="18" charset="0"/>
              </a:rPr>
              <a:t>Kg/m</a:t>
            </a:r>
            <a:r>
              <a:rPr lang="en-US" sz="2000" baseline="30000" dirty="0">
                <a:solidFill>
                  <a:srgbClr val="0070C0"/>
                </a:solidFill>
                <a:latin typeface="Times New Roman" pitchFamily="18" charset="0"/>
                <a:cs typeface="Times New Roman" pitchFamily="18" charset="0"/>
              </a:rPr>
              <a:t>3</a:t>
            </a:r>
            <a:r>
              <a:rPr lang="fa-IR" sz="2400" dirty="0">
                <a:solidFill>
                  <a:srgbClr val="0070C0"/>
                </a:solidFill>
                <a:cs typeface="B Zar" pitchFamily="2" charset="-78"/>
              </a:rPr>
              <a:t>)</a:t>
            </a:r>
            <a:endParaRPr lang="en-US" sz="2400" dirty="0">
              <a:solidFill>
                <a:srgbClr val="0070C0"/>
              </a:solidFill>
              <a:cs typeface="B Zar" pitchFamily="2" charset="-78"/>
            </a:endParaRPr>
          </a:p>
        </p:txBody>
      </p:sp>
      <p:sp>
        <p:nvSpPr>
          <p:cNvPr id="25" name="Rounded Rectangle 24"/>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3" name="Rounded Rectangle 42"/>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6" name="Rounded Rectangle 45"/>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8" name="Rounded Rectangle 47"/>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Rounded Rectangle 28"/>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2530079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pic>
        <p:nvPicPr>
          <p:cNvPr id="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graphicFrame>
        <p:nvGraphicFramePr>
          <p:cNvPr id="27" name="Table 26"/>
          <p:cNvGraphicFramePr>
            <a:graphicFrameLocks noGrp="1"/>
          </p:cNvGraphicFramePr>
          <p:nvPr>
            <p:extLst>
              <p:ext uri="{D42A27DB-BD31-4B8C-83A1-F6EECF244321}">
                <p14:modId xmlns:p14="http://schemas.microsoft.com/office/powerpoint/2010/main" val="2993229813"/>
              </p:ext>
            </p:extLst>
          </p:nvPr>
        </p:nvGraphicFramePr>
        <p:xfrm>
          <a:off x="1531600" y="4809768"/>
          <a:ext cx="4480560" cy="1962912"/>
        </p:xfrm>
        <a:graphic>
          <a:graphicData uri="http://schemas.openxmlformats.org/drawingml/2006/table">
            <a:tbl>
              <a:tblPr firstRow="1" firstCol="1" bandRow="1">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LECA</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21.187</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Cement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9.635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42.642</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8.963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0.36</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17.523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1.2</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28" name="Content Placeholder 3"/>
          <p:cNvGraphicFramePr>
            <a:graphicFrameLocks/>
          </p:cNvGraphicFramePr>
          <p:nvPr>
            <p:extLst>
              <p:ext uri="{D42A27DB-BD31-4B8C-83A1-F6EECF244321}">
                <p14:modId xmlns:p14="http://schemas.microsoft.com/office/powerpoint/2010/main" val="2634152417"/>
              </p:ext>
            </p:extLst>
          </p:nvPr>
        </p:nvGraphicFramePr>
        <p:xfrm>
          <a:off x="64008" y="1700808"/>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p:cNvGraphicFramePr/>
          <p:nvPr>
            <p:extLst>
              <p:ext uri="{D42A27DB-BD31-4B8C-83A1-F6EECF244321}">
                <p14:modId xmlns:p14="http://schemas.microsoft.com/office/powerpoint/2010/main" val="1964663429"/>
              </p:ext>
            </p:extLst>
          </p:nvPr>
        </p:nvGraphicFramePr>
        <p:xfrm>
          <a:off x="5065776" y="1700808"/>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Chart 31"/>
          <p:cNvGraphicFramePr/>
          <p:nvPr>
            <p:extLst>
              <p:ext uri="{D42A27DB-BD31-4B8C-83A1-F6EECF244321}">
                <p14:modId xmlns:p14="http://schemas.microsoft.com/office/powerpoint/2010/main" val="1918519030"/>
              </p:ext>
            </p:extLst>
          </p:nvPr>
        </p:nvGraphicFramePr>
        <p:xfrm>
          <a:off x="1280160" y="3200424"/>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Chart 41"/>
          <p:cNvGraphicFramePr/>
          <p:nvPr>
            <p:extLst>
              <p:ext uri="{D42A27DB-BD31-4B8C-83A1-F6EECF244321}">
                <p14:modId xmlns:p14="http://schemas.microsoft.com/office/powerpoint/2010/main" val="1765423654"/>
              </p:ext>
            </p:extLst>
          </p:nvPr>
        </p:nvGraphicFramePr>
        <p:xfrm>
          <a:off x="3776472" y="3200424"/>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3" name="Chart 42"/>
          <p:cNvGraphicFramePr/>
          <p:nvPr>
            <p:extLst>
              <p:ext uri="{D42A27DB-BD31-4B8C-83A1-F6EECF244321}">
                <p14:modId xmlns:p14="http://schemas.microsoft.com/office/powerpoint/2010/main" val="2417062667"/>
              </p:ext>
            </p:extLst>
          </p:nvPr>
        </p:nvGraphicFramePr>
        <p:xfrm>
          <a:off x="2560320" y="1700808"/>
          <a:ext cx="2468880" cy="1463040"/>
        </p:xfrm>
        <a:graphic>
          <a:graphicData uri="http://schemas.openxmlformats.org/drawingml/2006/chart">
            <c:chart xmlns:c="http://schemas.openxmlformats.org/drawingml/2006/chart" xmlns:r="http://schemas.openxmlformats.org/officeDocument/2006/relationships" r:id="rId7"/>
          </a:graphicData>
        </a:graphic>
      </p:graphicFrame>
      <p:sp>
        <p:nvSpPr>
          <p:cNvPr id="46" name="Rounded Rectangle 4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7" name="Rounded Rectangle 46"/>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8" name="Rounded Rectangle 47"/>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0" name="Rounded Rectangle 49"/>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1" name="Rounded Rectangle 50"/>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52" name="Rounded Rectangle 51"/>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53" name="Rounded Rectangle 52"/>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54" name="Rounded Rectangle 53"/>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55" name="Rounded Rectangle 54"/>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6" name="Rounded Rectangle 55"/>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7" name="Rounded Rectangle 56"/>
          <p:cNvSpPr/>
          <p:nvPr/>
        </p:nvSpPr>
        <p:spPr bwMode="auto">
          <a:xfrm>
            <a:off x="7616952" y="49834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8" name="Rounded Rectangle 57"/>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9" name="Rounded Rectangle 58"/>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29" name="TextBox 28"/>
          <p:cNvSpPr txBox="1"/>
          <p:nvPr/>
        </p:nvSpPr>
        <p:spPr>
          <a:xfrm>
            <a:off x="4283968" y="914440"/>
            <a:ext cx="108012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a:t>
            </a:r>
            <a:endParaRPr lang="en-US" sz="2400" dirty="0">
              <a:solidFill>
                <a:srgbClr val="002060"/>
              </a:solidFill>
              <a:cs typeface="B Zar" pitchFamily="2" charset="-78"/>
            </a:endParaRPr>
          </a:p>
        </p:txBody>
      </p:sp>
      <p:cxnSp>
        <p:nvCxnSpPr>
          <p:cNvPr id="30" name="Straight Arrow Connector 29"/>
          <p:cNvCxnSpPr>
            <a:stCxn id="29" idx="1"/>
          </p:cNvCxnSpPr>
          <p:nvPr/>
        </p:nvCxnSpPr>
        <p:spPr bwMode="auto">
          <a:xfrm flipH="1" flipV="1">
            <a:off x="3671900" y="1145272"/>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3" name="TextBox 32"/>
          <p:cNvSpPr txBox="1"/>
          <p:nvPr/>
        </p:nvSpPr>
        <p:spPr>
          <a:xfrm>
            <a:off x="1763688" y="914440"/>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بزرگتر- بهتر</a:t>
            </a:r>
            <a:endParaRPr lang="en-US" sz="2400" dirty="0">
              <a:solidFill>
                <a:srgbClr val="002060"/>
              </a:solidFill>
              <a:cs typeface="B Zar" pitchFamily="2" charset="-78"/>
            </a:endParaRPr>
          </a:p>
        </p:txBody>
      </p:sp>
      <p:sp>
        <p:nvSpPr>
          <p:cNvPr id="34" name="Rounded Rectangle 33"/>
          <p:cNvSpPr/>
          <p:nvPr/>
        </p:nvSpPr>
        <p:spPr bwMode="auto">
          <a:xfrm>
            <a:off x="5628104" y="54868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معیار کیفیت</a:t>
            </a:r>
            <a:endParaRPr kumimoji="0" lang="en-US" sz="2400" b="0" i="0" u="none" strike="noStrike" cap="none" normalizeH="0" baseline="0" dirty="0" smtClean="0">
              <a:ln>
                <a:noFill/>
              </a:ln>
              <a:solidFill>
                <a:schemeClr val="tx1"/>
              </a:solidFill>
              <a:effectLst/>
              <a:cs typeface="B Zar" pitchFamily="2" charset="-78"/>
            </a:endParaRPr>
          </a:p>
        </p:txBody>
      </p:sp>
      <p:sp>
        <p:nvSpPr>
          <p:cNvPr id="35" name="Oval 34"/>
          <p:cNvSpPr/>
          <p:nvPr/>
        </p:nvSpPr>
        <p:spPr>
          <a:xfrm>
            <a:off x="899592" y="19431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6" name="Oval 35"/>
          <p:cNvSpPr/>
          <p:nvPr/>
        </p:nvSpPr>
        <p:spPr>
          <a:xfrm>
            <a:off x="4681728" y="20574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Oval 36"/>
          <p:cNvSpPr/>
          <p:nvPr/>
        </p:nvSpPr>
        <p:spPr>
          <a:xfrm>
            <a:off x="5868144" y="2021573"/>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Oval 38"/>
          <p:cNvSpPr/>
          <p:nvPr/>
        </p:nvSpPr>
        <p:spPr>
          <a:xfrm>
            <a:off x="2514600" y="354330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Oval 39"/>
          <p:cNvSpPr/>
          <p:nvPr/>
        </p:nvSpPr>
        <p:spPr>
          <a:xfrm>
            <a:off x="5453281" y="34975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1" name="Rounded Rectangle 40"/>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4" name="Pentagon 43"/>
          <p:cNvSpPr/>
          <p:nvPr/>
        </p:nvSpPr>
        <p:spPr bwMode="auto">
          <a:xfrm flipH="1">
            <a:off x="6084168" y="5353010"/>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4100578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250"/>
                                        <p:tgtEl>
                                          <p:spTgt spid="35"/>
                                        </p:tgtEl>
                                      </p:cBhvr>
                                    </p:animEffect>
                                  </p:childTnLst>
                                </p:cTn>
                              </p:par>
                            </p:childTnLst>
                          </p:cTn>
                        </p:par>
                        <p:par>
                          <p:cTn id="34" fill="hold">
                            <p:stCondLst>
                              <p:cond delay="250"/>
                            </p:stCondLst>
                            <p:childTnLst>
                              <p:par>
                                <p:cTn id="35" presetID="10" presetClass="entr" presetSubtype="0"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250"/>
                                        <p:tgtEl>
                                          <p:spTgt spid="36"/>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250"/>
                                        <p:tgtEl>
                                          <p:spTgt spid="37"/>
                                        </p:tgtEl>
                                      </p:cBhvr>
                                    </p:animEffect>
                                  </p:childTnLst>
                                </p:cTn>
                              </p:par>
                            </p:childTnLst>
                          </p:cTn>
                        </p:par>
                        <p:par>
                          <p:cTn id="42" fill="hold">
                            <p:stCondLst>
                              <p:cond delay="750"/>
                            </p:stCondLst>
                            <p:childTnLst>
                              <p:par>
                                <p:cTn id="43" presetID="10"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250"/>
                                        <p:tgtEl>
                                          <p:spTgt spid="39"/>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250"/>
                                        <p:tgtEl>
                                          <p:spTgt spid="4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Graphic spid="31" grpId="0">
        <p:bldAsOne/>
      </p:bldGraphic>
      <p:bldGraphic spid="32" grpId="0">
        <p:bldAsOne/>
      </p:bldGraphic>
      <p:bldGraphic spid="42" grpId="0">
        <p:bldAsOne/>
      </p:bldGraphic>
      <p:bldGraphic spid="43" grpId="0">
        <p:bldAsOne/>
      </p:bldGraphic>
      <p:bldP spid="29" grpId="0"/>
      <p:bldP spid="33" grpId="0"/>
      <p:bldP spid="35" grpId="0" animBg="1"/>
      <p:bldP spid="36" grpId="0" animBg="1"/>
      <p:bldP spid="37" grpId="0" animBg="1"/>
      <p:bldP spid="39" grpId="0" animBg="1"/>
      <p:bldP spid="40" grpId="0" animBg="1"/>
      <p:bldP spid="4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pic>
        <p:nvPicPr>
          <p:cNvPr id="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7" name="Rounded Rectangle 26"/>
          <p:cNvSpPr/>
          <p:nvPr/>
        </p:nvSpPr>
        <p:spPr bwMode="auto">
          <a:xfrm>
            <a:off x="5833824" y="1268760"/>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28" name="Rounded Rectangle 27"/>
          <p:cNvSpPr/>
          <p:nvPr/>
        </p:nvSpPr>
        <p:spPr bwMode="auto">
          <a:xfrm>
            <a:off x="5833824" y="3056756"/>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graphicFrame>
        <p:nvGraphicFramePr>
          <p:cNvPr id="31" name="Table 30"/>
          <p:cNvGraphicFramePr>
            <a:graphicFrameLocks noGrp="1"/>
          </p:cNvGraphicFramePr>
          <p:nvPr>
            <p:extLst>
              <p:ext uri="{D42A27DB-BD31-4B8C-83A1-F6EECF244321}">
                <p14:modId xmlns:p14="http://schemas.microsoft.com/office/powerpoint/2010/main" val="207427571"/>
              </p:ext>
            </p:extLst>
          </p:nvPr>
        </p:nvGraphicFramePr>
        <p:xfrm>
          <a:off x="971600" y="1772816"/>
          <a:ext cx="5577840" cy="118872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4674472"/>
                <a:gridCol w="903368"/>
              </a:tblGrid>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47.742</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(Mean)</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244</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48.961</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(Mean)</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281</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369138724"/>
              </p:ext>
            </p:extLst>
          </p:nvPr>
        </p:nvGraphicFramePr>
        <p:xfrm>
          <a:off x="373634" y="3573016"/>
          <a:ext cx="6862662" cy="877824"/>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623038"/>
                <a:gridCol w="731520"/>
                <a:gridCol w="936104"/>
                <a:gridCol w="1463040"/>
                <a:gridCol w="822960"/>
                <a:gridCol w="1097280"/>
              </a:tblGrid>
              <a:tr h="585216">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a:t>
                      </a:r>
                      <a:r>
                        <a:rPr lang="en-US" sz="1600" dirty="0" smtClean="0">
                          <a:effectLst/>
                          <a:latin typeface="Times New Roman" pitchFamily="18" charset="0"/>
                          <a:cs typeface="Times New Roman" pitchFamily="18" charset="0"/>
                        </a:rPr>
                        <a:t>flow</a:t>
                      </a:r>
                    </a:p>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 (sec)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 (sec)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 (</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 (kg/m³)</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Quality paragon 1</a:t>
                      </a:r>
                      <a:endParaRPr lang="en-US" sz="1600" dirty="0">
                        <a:effectLst/>
                        <a:latin typeface="Times New Roman" pitchFamily="18" charset="0"/>
                        <a:ea typeface="Calibri"/>
                        <a:cs typeface="Times New Roman" pitchFamily="18" charset="0"/>
                      </a:endParaRPr>
                    </a:p>
                  </a:txBody>
                  <a:tcPr marL="68580" marR="68580" marT="0" marB="0" anchor="b"/>
                </a:tc>
              </a:tr>
              <a:tr h="292608">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670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5.99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0.85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16.11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48.9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1728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283</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sp>
        <p:nvSpPr>
          <p:cNvPr id="42" name="TextBox 41"/>
          <p:cNvSpPr txBox="1"/>
          <p:nvPr/>
        </p:nvSpPr>
        <p:spPr>
          <a:xfrm>
            <a:off x="179512" y="5343599"/>
            <a:ext cx="7272808" cy="461665"/>
          </a:xfrm>
          <a:prstGeom prst="rect">
            <a:avLst/>
          </a:prstGeom>
          <a:noFill/>
        </p:spPr>
        <p:txBody>
          <a:bodyPr wrap="square" rtlCol="0">
            <a:spAutoFit/>
          </a:bodyPr>
          <a:lstStyle/>
          <a:p>
            <a:pPr marL="285750" indent="-285750" algn="r"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تاگوچی(283و281)</a:t>
            </a:r>
            <a:endParaRPr lang="en-US" sz="2400" dirty="0">
              <a:solidFill>
                <a:srgbClr val="002060"/>
              </a:solidFill>
              <a:cs typeface="B Zar" pitchFamily="2" charset="-78"/>
            </a:endParaRPr>
          </a:p>
        </p:txBody>
      </p:sp>
      <p:sp>
        <p:nvSpPr>
          <p:cNvPr id="24" name="Rounded Rectangle 23"/>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6" name="Rounded Rectangle 45"/>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7" name="Rounded Rectangle 46"/>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8" name="Rounded Rectangle 47"/>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51" name="Rounded Rectangle 50"/>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53" name="Rounded Rectangle 52"/>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4" name="Rounded Rectangle 53"/>
          <p:cNvSpPr/>
          <p:nvPr/>
        </p:nvSpPr>
        <p:spPr bwMode="auto">
          <a:xfrm>
            <a:off x="7616952" y="49834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5" name="Rounded Rectangle 54"/>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6" name="Rounded Rectangle 55"/>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30" name="Rounded Rectangle 29"/>
          <p:cNvSpPr/>
          <p:nvPr/>
        </p:nvSpPr>
        <p:spPr bwMode="auto">
          <a:xfrm>
            <a:off x="5628104" y="548680"/>
            <a:ext cx="192024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cs typeface="B Zar" pitchFamily="2" charset="-78"/>
              </a:rPr>
              <a:t>معیار کیفیت</a:t>
            </a:r>
            <a:endParaRPr kumimoji="0" lang="en-US" sz="2400" b="0" i="0" u="none" strike="noStrike" cap="none" normalizeH="0" baseline="0" dirty="0" smtClean="0">
              <a:ln>
                <a:noFill/>
              </a:ln>
              <a:solidFill>
                <a:schemeClr val="tx1"/>
              </a:solidFill>
              <a:effectLst/>
              <a:cs typeface="B Zar" pitchFamily="2" charset="-78"/>
            </a:endParaRPr>
          </a:p>
        </p:txBody>
      </p:sp>
      <p:sp>
        <p:nvSpPr>
          <p:cNvPr id="33" name="Rounded Rectangle 32"/>
          <p:cNvSpPr/>
          <p:nvPr/>
        </p:nvSpPr>
        <p:spPr bwMode="auto">
          <a:xfrm>
            <a:off x="7616952" y="53035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4100578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arn(inVertical)">
                                      <p:cBhvr>
                                        <p:cTn id="15" dur="500"/>
                                        <p:tgtEl>
                                          <p:spTgt spid="2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4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710352309"/>
                  </p:ext>
                </p:extLst>
              </p:nvPr>
            </p:nvGraphicFramePr>
            <p:xfrm>
              <a:off x="1502390" y="4653136"/>
              <a:ext cx="4509770" cy="1144207"/>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914400"/>
                    <a:gridCol w="791845"/>
                    <a:gridCol w="791845"/>
                    <a:gridCol w="1097280"/>
                    <a:gridCol w="914400"/>
                  </a:tblGrid>
                  <a:tr h="215900">
                    <a:tc>
                      <a:txBody>
                        <a:bodyPr/>
                        <a:lstStyle/>
                        <a:p>
                          <a:pPr marL="0" marR="0" algn="ctr">
                            <a:lnSpc>
                              <a:spcPct val="115000"/>
                            </a:lnSpc>
                            <a:spcBef>
                              <a:spcPts val="0"/>
                            </a:spcBef>
                            <a:spcAft>
                              <a:spcPts val="0"/>
                            </a:spcAft>
                          </a:pPr>
                          <a:r>
                            <a:rPr lang="en-US" sz="1600" dirty="0" err="1">
                              <a:effectLst/>
                              <a:latin typeface="Times New Roman" pitchFamily="18" charset="0"/>
                              <a:cs typeface="Times New Roman" pitchFamily="18" charset="0"/>
                            </a:rPr>
                            <a:t>Respons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Qc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Weight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The worst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The best</a:t>
                          </a:r>
                          <a:endParaRPr lang="en-US" sz="1600" dirty="0">
                            <a:effectLst/>
                            <a:latin typeface="Times New Roman" pitchFamily="18" charset="0"/>
                            <a:ea typeface="Calibri"/>
                            <a:cs typeface="Times New Roman" pitchFamily="18" charset="0"/>
                          </a:endParaRPr>
                        </a:p>
                      </a:txBody>
                      <a:tcPr marL="68580" marR="68580" marT="0" marB="0" anchor="b"/>
                    </a:tc>
                  </a:tr>
                  <a:tr h="215900">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𝑖</m:t>
                                    </m:r>
                                  </m:sub>
                                </m:sSub>
                              </m:oMath>
                            </m:oMathPara>
                          </a14:m>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B.B</a:t>
                          </a:r>
                          <a:r>
                            <a:rPr lang="en-US" sz="1600" dirty="0" smtClean="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𝑊</m:t>
                                    </m:r>
                                  </m:e>
                                  <m:sub>
                                    <m:r>
                                      <a:rPr lang="en-US" sz="1600">
                                        <a:effectLst/>
                                        <a:latin typeface="Cambria Math"/>
                                      </a:rPr>
                                      <m:t>𝑖</m:t>
                                    </m:r>
                                  </m:sub>
                                </m:sSub>
                              </m:oMath>
                            </m:oMathPara>
                          </a14:m>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𝑖𝑠</m:t>
                                    </m:r>
                                  </m:sub>
                                </m:sSub>
                              </m:oMath>
                            </m:oMathPara>
                          </a14:m>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𝑖𝑏</m:t>
                                    </m:r>
                                  </m:sub>
                                </m:sSub>
                              </m:oMath>
                            </m:oMathPara>
                          </a14:m>
                          <a:endParaRPr lang="en-US" sz="1600">
                            <a:effectLst/>
                            <a:latin typeface="Times New Roman" pitchFamily="18" charset="0"/>
                            <a:ea typeface="Calibri"/>
                            <a:cs typeface="Times New Roman" pitchFamily="18" charset="0"/>
                          </a:endParaRPr>
                        </a:p>
                      </a:txBody>
                      <a:tcPr marL="68580" marR="68580" marT="0" marB="0" anchor="b"/>
                    </a:tc>
                  </a:tr>
                  <a:tr h="215900">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𝑗</m:t>
                                    </m:r>
                                  </m:sub>
                                </m:sSub>
                              </m:oMath>
                            </m:oMathPara>
                          </a14:m>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S.B.</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𝑊</m:t>
                                    </m:r>
                                  </m:e>
                                  <m:sub>
                                    <m:r>
                                      <a:rPr lang="en-US" sz="1600">
                                        <a:effectLst/>
                                        <a:latin typeface="Cambria Math"/>
                                      </a:rPr>
                                      <m:t>𝑗</m:t>
                                    </m:r>
                                  </m:sub>
                                </m:sSub>
                              </m:oMath>
                            </m:oMathPara>
                          </a14:m>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𝑗𝑏</m:t>
                                    </m:r>
                                  </m:sub>
                                </m:sSub>
                              </m:oMath>
                            </m:oMathPara>
                          </a14:m>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𝑗𝑠</m:t>
                                    </m:r>
                                  </m:sub>
                                </m:sSub>
                              </m:oMath>
                            </m:oMathPara>
                          </a14:m>
                          <a:endParaRPr lang="en-US" sz="1600">
                            <a:effectLst/>
                            <a:latin typeface="Times New Roman" pitchFamily="18" charset="0"/>
                            <a:ea typeface="Calibri"/>
                            <a:cs typeface="Times New Roman" pitchFamily="18" charset="0"/>
                          </a:endParaRPr>
                        </a:p>
                      </a:txBody>
                      <a:tcPr marL="68580" marR="68580" marT="0" marB="0" anchor="b"/>
                    </a:tc>
                  </a:tr>
                  <a:tr h="215900">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𝑘</m:t>
                                    </m:r>
                                  </m:sub>
                                </m:sSub>
                              </m:oMath>
                            </m:oMathPara>
                          </a14:m>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N.B</a:t>
                          </a:r>
                          <a:r>
                            <a:rPr lang="en-US" sz="1600" dirty="0" smtClean="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𝑊</m:t>
                                    </m:r>
                                  </m:e>
                                  <m:sub>
                                    <m:r>
                                      <a:rPr lang="en-US" sz="1600">
                                        <a:effectLst/>
                                        <a:latin typeface="Cambria Math"/>
                                      </a:rPr>
                                      <m:t>𝑘</m:t>
                                    </m:r>
                                  </m:sub>
                                </m:sSub>
                              </m:oMath>
                            </m:oMathPara>
                          </a14:m>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𝑘𝑙</m:t>
                                    </m:r>
                                  </m:sub>
                                </m:sSub>
                              </m:oMath>
                            </m:oMathPara>
                          </a14:m>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a:rPr>
                                    </m:ctrlPr>
                                  </m:sSubPr>
                                  <m:e>
                                    <m:r>
                                      <a:rPr lang="en-US" sz="1600">
                                        <a:effectLst/>
                                        <a:latin typeface="Cambria Math"/>
                                      </a:rPr>
                                      <m:t>𝑌</m:t>
                                    </m:r>
                                  </m:e>
                                  <m:sub>
                                    <m:r>
                                      <a:rPr lang="en-US" sz="1600">
                                        <a:effectLst/>
                                        <a:latin typeface="Cambria Math"/>
                                      </a:rPr>
                                      <m:t>𝑘𝑛</m:t>
                                    </m:r>
                                  </m:sub>
                                </m:sSub>
                              </m:oMath>
                            </m:oMathPara>
                          </a14:m>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710352309"/>
                  </p:ext>
                </p:extLst>
              </p:nvPr>
            </p:nvGraphicFramePr>
            <p:xfrm>
              <a:off x="1502390" y="4653136"/>
              <a:ext cx="4509770" cy="1144207"/>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914400"/>
                    <a:gridCol w="791845"/>
                    <a:gridCol w="791845"/>
                    <a:gridCol w="1097280"/>
                    <a:gridCol w="914400"/>
                  </a:tblGrid>
                  <a:tr h="280416">
                    <a:tc>
                      <a:txBody>
                        <a:bodyPr/>
                        <a:lstStyle/>
                        <a:p>
                          <a:pPr marL="0" marR="0" algn="ctr">
                            <a:lnSpc>
                              <a:spcPct val="115000"/>
                            </a:lnSpc>
                            <a:spcBef>
                              <a:spcPts val="0"/>
                            </a:spcBef>
                            <a:spcAft>
                              <a:spcPts val="0"/>
                            </a:spcAft>
                          </a:pPr>
                          <a:r>
                            <a:rPr lang="en-US" sz="1600" dirty="0" err="1">
                              <a:effectLst/>
                              <a:latin typeface="Times New Roman" pitchFamily="18" charset="0"/>
                              <a:cs typeface="Times New Roman" pitchFamily="18" charset="0"/>
                            </a:rPr>
                            <a:t>Respons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Qc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Weight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The worst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1">
                            <a:lnSpc>
                              <a:spcPct val="115000"/>
                            </a:lnSpc>
                            <a:spcBef>
                              <a:spcPts val="0"/>
                            </a:spcBef>
                            <a:spcAft>
                              <a:spcPts val="0"/>
                            </a:spcAft>
                          </a:pPr>
                          <a:r>
                            <a:rPr lang="en-US" sz="1600" dirty="0">
                              <a:effectLst/>
                              <a:latin typeface="Times New Roman" pitchFamily="18" charset="0"/>
                              <a:cs typeface="Times New Roman" pitchFamily="18" charset="0"/>
                            </a:rPr>
                            <a:t>The best</a:t>
                          </a:r>
                          <a:endParaRPr lang="en-US" sz="1600" dirty="0">
                            <a:effectLst/>
                            <a:latin typeface="Times New Roman" pitchFamily="18" charset="0"/>
                            <a:ea typeface="Calibri"/>
                            <a:cs typeface="Times New Roman" pitchFamily="18" charset="0"/>
                          </a:endParaRPr>
                        </a:p>
                      </a:txBody>
                      <a:tcPr marL="68580" marR="68580" marT="0" marB="0" anchor="b"/>
                    </a:tc>
                  </a:tr>
                  <a:tr h="280416">
                    <a:tc>
                      <a:txBody>
                        <a:bodyPr/>
                        <a:lstStyle/>
                        <a:p>
                          <a:endParaRPr lang="en-US"/>
                        </a:p>
                      </a:txBody>
                      <a:tcPr marL="68580" marR="68580" marT="0" marB="0" anchor="b">
                        <a:blipFill rotWithShape="1">
                          <a:blip r:embed="rId2"/>
                          <a:stretch>
                            <a:fillRect l="-12000" t="-126087" r="-406000" b="-247826"/>
                          </a:stretch>
                        </a:blipFill>
                      </a:tcP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B.B</a:t>
                          </a:r>
                          <a:r>
                            <a:rPr lang="en-US" sz="1600" dirty="0" smtClean="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endParaRPr lang="en-US"/>
                        </a:p>
                      </a:txBody>
                      <a:tcPr marL="68580" marR="68580" marT="0" marB="0" anchor="b">
                        <a:blipFill rotWithShape="1">
                          <a:blip r:embed="rId2"/>
                          <a:stretch>
                            <a:fillRect l="-229231" t="-126087" r="-268462" b="-247826"/>
                          </a:stretch>
                        </a:blipFill>
                      </a:tcPr>
                    </a:tc>
                    <a:tc>
                      <a:txBody>
                        <a:bodyPr/>
                        <a:lstStyle/>
                        <a:p>
                          <a:endParaRPr lang="en-US"/>
                        </a:p>
                      </a:txBody>
                      <a:tcPr marL="68580" marR="68580" marT="0" marB="0" anchor="b">
                        <a:blipFill rotWithShape="1">
                          <a:blip r:embed="rId2"/>
                          <a:stretch>
                            <a:fillRect l="-237778" t="-126087" r="-93889" b="-247826"/>
                          </a:stretch>
                        </a:blipFill>
                      </a:tcPr>
                    </a:tc>
                    <a:tc>
                      <a:txBody>
                        <a:bodyPr/>
                        <a:lstStyle/>
                        <a:p>
                          <a:endParaRPr lang="en-US"/>
                        </a:p>
                      </a:txBody>
                      <a:tcPr marL="68580" marR="68580" marT="0" marB="0" anchor="b">
                        <a:blipFill rotWithShape="1">
                          <a:blip r:embed="rId2"/>
                          <a:stretch>
                            <a:fillRect l="-405333" t="-126087" r="-12667" b="-247826"/>
                          </a:stretch>
                        </a:blipFill>
                      </a:tcPr>
                    </a:tc>
                  </a:tr>
                  <a:tr h="302959">
                    <a:tc>
                      <a:txBody>
                        <a:bodyPr/>
                        <a:lstStyle/>
                        <a:p>
                          <a:endParaRPr lang="en-US"/>
                        </a:p>
                      </a:txBody>
                      <a:tcPr marL="68580" marR="68580" marT="0" marB="0" anchor="b">
                        <a:blipFill rotWithShape="1">
                          <a:blip r:embed="rId2"/>
                          <a:stretch>
                            <a:fillRect l="-12000" t="-208000" r="-406000" b="-128000"/>
                          </a:stretch>
                        </a:blipFill>
                      </a:tcPr>
                    </a:tc>
                    <a:tc>
                      <a:txBody>
                        <a:bodyPr/>
                        <a:lstStyle/>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S.B.</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endParaRPr lang="en-US"/>
                        </a:p>
                      </a:txBody>
                      <a:tcPr marL="68580" marR="68580" marT="0" marB="0" anchor="b">
                        <a:blipFill rotWithShape="1">
                          <a:blip r:embed="rId2"/>
                          <a:stretch>
                            <a:fillRect l="-229231" t="-208000" r="-268462" b="-128000"/>
                          </a:stretch>
                        </a:blipFill>
                      </a:tcPr>
                    </a:tc>
                    <a:tc>
                      <a:txBody>
                        <a:bodyPr/>
                        <a:lstStyle/>
                        <a:p>
                          <a:endParaRPr lang="en-US"/>
                        </a:p>
                      </a:txBody>
                      <a:tcPr marL="68580" marR="68580" marT="0" marB="0" anchor="b">
                        <a:blipFill rotWithShape="1">
                          <a:blip r:embed="rId2"/>
                          <a:stretch>
                            <a:fillRect l="-237778" t="-208000" r="-93889" b="-128000"/>
                          </a:stretch>
                        </a:blipFill>
                      </a:tcPr>
                    </a:tc>
                    <a:tc>
                      <a:txBody>
                        <a:bodyPr/>
                        <a:lstStyle/>
                        <a:p>
                          <a:endParaRPr lang="en-US"/>
                        </a:p>
                      </a:txBody>
                      <a:tcPr marL="68580" marR="68580" marT="0" marB="0" anchor="b">
                        <a:blipFill rotWithShape="1">
                          <a:blip r:embed="rId2"/>
                          <a:stretch>
                            <a:fillRect l="-405333" t="-208000" r="-12667" b="-128000"/>
                          </a:stretch>
                        </a:blipFill>
                      </a:tcPr>
                    </a:tc>
                  </a:tr>
                  <a:tr h="280416">
                    <a:tc>
                      <a:txBody>
                        <a:bodyPr/>
                        <a:lstStyle/>
                        <a:p>
                          <a:endParaRPr lang="en-US"/>
                        </a:p>
                      </a:txBody>
                      <a:tcPr marL="68580" marR="68580" marT="0" marB="0" anchor="b">
                        <a:blipFill rotWithShape="1">
                          <a:blip r:embed="rId2"/>
                          <a:stretch>
                            <a:fillRect l="-12000" t="-334783" r="-406000" b="-39130"/>
                          </a:stretch>
                        </a:blipFill>
                      </a:tcPr>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N.B</a:t>
                          </a:r>
                          <a:r>
                            <a:rPr lang="en-US" sz="1600" dirty="0" smtClean="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endParaRPr lang="en-US"/>
                        </a:p>
                      </a:txBody>
                      <a:tcPr marL="68580" marR="68580" marT="0" marB="0" anchor="b">
                        <a:blipFill rotWithShape="1">
                          <a:blip r:embed="rId2"/>
                          <a:stretch>
                            <a:fillRect l="-229231" t="-334783" r="-268462" b="-39130"/>
                          </a:stretch>
                        </a:blipFill>
                      </a:tcPr>
                    </a:tc>
                    <a:tc>
                      <a:txBody>
                        <a:bodyPr/>
                        <a:lstStyle/>
                        <a:p>
                          <a:endParaRPr lang="en-US"/>
                        </a:p>
                      </a:txBody>
                      <a:tcPr marL="68580" marR="68580" marT="0" marB="0" anchor="b">
                        <a:blipFill rotWithShape="1">
                          <a:blip r:embed="rId2"/>
                          <a:stretch>
                            <a:fillRect l="-237778" t="-334783" r="-93889" b="-39130"/>
                          </a:stretch>
                        </a:blipFill>
                      </a:tcPr>
                    </a:tc>
                    <a:tc>
                      <a:txBody>
                        <a:bodyPr/>
                        <a:lstStyle/>
                        <a:p>
                          <a:endParaRPr lang="en-US"/>
                        </a:p>
                      </a:txBody>
                      <a:tcPr marL="68580" marR="68580" marT="0" marB="0" anchor="b">
                        <a:blipFill rotWithShape="1">
                          <a:blip r:embed="rId2"/>
                          <a:stretch>
                            <a:fillRect l="-405333" t="-334783" r="-12667" b="-39130"/>
                          </a:stretch>
                        </a:blipFill>
                      </a:tcPr>
                    </a:tc>
                  </a:tr>
                </a:tbl>
              </a:graphicData>
            </a:graphic>
          </p:graphicFrame>
        </mc:Fallback>
      </mc:AlternateContent>
      <mc:AlternateContent xmlns:mc="http://schemas.openxmlformats.org/markup-compatibility/2006" xmlns:a14="http://schemas.microsoft.com/office/drawing/2010/main">
        <mc:Choice Requires="a14">
          <p:sp>
            <p:nvSpPr>
              <p:cNvPr id="8" name="TextBox 7"/>
              <p:cNvSpPr txBox="1"/>
              <p:nvPr/>
            </p:nvSpPr>
            <p:spPr>
              <a:xfrm>
                <a:off x="611560" y="3226066"/>
                <a:ext cx="6552728" cy="634982"/>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OEC</a:t>
                </a:r>
                <a:r>
                  <a:rPr lang="en-US" sz="2000" dirty="0">
                    <a:solidFill>
                      <a:srgbClr val="002060"/>
                    </a:solidFill>
                    <a:latin typeface="Times New Roman" pitchFamily="18" charset="0"/>
                    <a:cs typeface="Times New Roman" pitchFamily="18" charset="0"/>
                  </a:rPr>
                  <a:t> = [</a:t>
                </a:r>
                <a14:m>
                  <m:oMath xmlns:m="http://schemas.openxmlformats.org/officeDocument/2006/math">
                    <m:f>
                      <m:fPr>
                        <m:ctrlPr>
                          <a:rPr lang="en-US" sz="2000" i="1">
                            <a:solidFill>
                              <a:srgbClr val="002060"/>
                            </a:solidFill>
                            <a:latin typeface="Cambria Math"/>
                          </a:rPr>
                        </m:ctrlPr>
                      </m:fPr>
                      <m:num>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i</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is</m:t>
                            </m:r>
                          </m:sub>
                        </m:sSub>
                      </m:num>
                      <m:den>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ib</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is</m:t>
                            </m:r>
                          </m:sub>
                        </m:sSub>
                      </m:den>
                    </m:f>
                  </m:oMath>
                </a14:m>
                <a:r>
                  <a:rPr lang="en-US" sz="2000" dirty="0">
                    <a:solidFill>
                      <a:srgbClr val="002060"/>
                    </a:solidFill>
                    <a:latin typeface="Times New Roman" pitchFamily="18" charset="0"/>
                    <a:cs typeface="Times New Roman" pitchFamily="18" charset="0"/>
                  </a:rPr>
                  <a:t>] × </a:t>
                </a:r>
                <a14:m>
                  <m:oMath xmlns:m="http://schemas.openxmlformats.org/officeDocument/2006/math">
                    <m:sSub>
                      <m:sSubPr>
                        <m:ctrlPr>
                          <a:rPr lang="en-US" sz="2000" i="1">
                            <a:solidFill>
                              <a:srgbClr val="002060"/>
                            </a:solidFill>
                            <a:latin typeface="Cambria Math"/>
                          </a:rPr>
                        </m:ctrlPr>
                      </m:sSubPr>
                      <m:e>
                        <m:r>
                          <m:rPr>
                            <m:sty m:val="p"/>
                          </m:rPr>
                          <a:rPr lang="en-US" sz="2000">
                            <a:solidFill>
                              <a:srgbClr val="002060"/>
                            </a:solidFill>
                            <a:latin typeface="Cambria Math"/>
                          </a:rPr>
                          <m:t>W</m:t>
                        </m:r>
                      </m:e>
                      <m:sub>
                        <m:r>
                          <m:rPr>
                            <m:sty m:val="p"/>
                          </m:rPr>
                          <a:rPr lang="en-US" sz="2000">
                            <a:solidFill>
                              <a:srgbClr val="002060"/>
                            </a:solidFill>
                            <a:latin typeface="Cambria Math"/>
                          </a:rPr>
                          <m:t>i</m:t>
                        </m:r>
                      </m:sub>
                    </m:sSub>
                    <m:r>
                      <a:rPr lang="en-US" sz="2000" i="1">
                        <a:solidFill>
                          <a:srgbClr val="002060"/>
                        </a:solidFill>
                        <a:latin typeface="Cambria Math"/>
                      </a:rPr>
                      <m:t> </m:t>
                    </m:r>
                  </m:oMath>
                </a14:m>
                <a:r>
                  <a:rPr lang="en-US" sz="2000" dirty="0">
                    <a:solidFill>
                      <a:srgbClr val="002060"/>
                    </a:solidFill>
                    <a:latin typeface="Times New Roman" pitchFamily="18" charset="0"/>
                    <a:cs typeface="Times New Roman" pitchFamily="18" charset="0"/>
                  </a:rPr>
                  <a:t>+ [1-</a:t>
                </a:r>
                <a14:m>
                  <m:oMath xmlns:m="http://schemas.openxmlformats.org/officeDocument/2006/math">
                    <m:r>
                      <a:rPr lang="en-US" sz="2000" i="1">
                        <a:solidFill>
                          <a:srgbClr val="002060"/>
                        </a:solidFill>
                        <a:latin typeface="Cambria Math"/>
                      </a:rPr>
                      <m:t> </m:t>
                    </m:r>
                    <m:f>
                      <m:fPr>
                        <m:ctrlPr>
                          <a:rPr lang="en-US" sz="2000" i="1">
                            <a:solidFill>
                              <a:srgbClr val="002060"/>
                            </a:solidFill>
                            <a:latin typeface="Cambria Math"/>
                          </a:rPr>
                        </m:ctrlPr>
                      </m:fPr>
                      <m:num>
                        <m:r>
                          <a:rPr lang="en-US" sz="2000">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j</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js</m:t>
                            </m:r>
                          </m:sub>
                        </m:sSub>
                        <m:r>
                          <a:rPr lang="en-US" sz="2000">
                            <a:solidFill>
                              <a:srgbClr val="002060"/>
                            </a:solidFill>
                            <a:latin typeface="Cambria Math"/>
                          </a:rPr>
                          <m:t>|</m:t>
                        </m:r>
                      </m:num>
                      <m:den>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jb</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js</m:t>
                            </m:r>
                          </m:sub>
                        </m:sSub>
                      </m:den>
                    </m:f>
                  </m:oMath>
                </a14:m>
                <a:r>
                  <a:rPr lang="en-US" sz="2000" dirty="0">
                    <a:solidFill>
                      <a:srgbClr val="002060"/>
                    </a:solidFill>
                    <a:latin typeface="Times New Roman" pitchFamily="18" charset="0"/>
                    <a:cs typeface="Times New Roman" pitchFamily="18" charset="0"/>
                  </a:rPr>
                  <a:t>] ×</a:t>
                </a:r>
                <a14:m>
                  <m:oMath xmlns:m="http://schemas.openxmlformats.org/officeDocument/2006/math">
                    <m:r>
                      <a:rPr lang="en-US" sz="2000" i="1">
                        <a:solidFill>
                          <a:srgbClr val="002060"/>
                        </a:solidFill>
                        <a:latin typeface="Cambria Math"/>
                      </a:rPr>
                      <m:t> </m:t>
                    </m:r>
                    <m:sSub>
                      <m:sSubPr>
                        <m:ctrlPr>
                          <a:rPr lang="en-US" sz="2000" i="1">
                            <a:solidFill>
                              <a:srgbClr val="002060"/>
                            </a:solidFill>
                            <a:latin typeface="Cambria Math"/>
                          </a:rPr>
                        </m:ctrlPr>
                      </m:sSubPr>
                      <m:e>
                        <m:r>
                          <a:rPr lang="en-US" sz="2000" i="1">
                            <a:solidFill>
                              <a:srgbClr val="002060"/>
                            </a:solidFill>
                            <a:latin typeface="Cambria Math"/>
                          </a:rPr>
                          <m:t>𝑊</m:t>
                        </m:r>
                      </m:e>
                      <m:sub>
                        <m:r>
                          <a:rPr lang="en-US" sz="2000" i="1">
                            <a:solidFill>
                              <a:srgbClr val="002060"/>
                            </a:solidFill>
                            <a:latin typeface="Cambria Math"/>
                          </a:rPr>
                          <m:t>𝑗</m:t>
                        </m:r>
                        <m:r>
                          <a:rPr lang="en-US" sz="2000" i="1">
                            <a:solidFill>
                              <a:srgbClr val="002060"/>
                            </a:solidFill>
                            <a:latin typeface="Cambria Math"/>
                          </a:rPr>
                          <m:t> </m:t>
                        </m:r>
                      </m:sub>
                    </m:sSub>
                  </m:oMath>
                </a14:m>
                <a:r>
                  <a:rPr lang="en-US" sz="2000" dirty="0">
                    <a:solidFill>
                      <a:srgbClr val="002060"/>
                    </a:solidFill>
                    <a:latin typeface="Times New Roman" pitchFamily="18" charset="0"/>
                    <a:cs typeface="Times New Roman" pitchFamily="18" charset="0"/>
                  </a:rPr>
                  <a:t>+ [1-</a:t>
                </a:r>
                <a14:m>
                  <m:oMath xmlns:m="http://schemas.openxmlformats.org/officeDocument/2006/math">
                    <m:r>
                      <a:rPr lang="en-US" sz="2000" i="1">
                        <a:solidFill>
                          <a:srgbClr val="002060"/>
                        </a:solidFill>
                        <a:latin typeface="Cambria Math"/>
                      </a:rPr>
                      <m:t> </m:t>
                    </m:r>
                    <m:f>
                      <m:fPr>
                        <m:ctrlPr>
                          <a:rPr lang="en-US" sz="2000" i="1">
                            <a:solidFill>
                              <a:srgbClr val="002060"/>
                            </a:solidFill>
                            <a:latin typeface="Cambria Math"/>
                          </a:rPr>
                        </m:ctrlPr>
                      </m:fPr>
                      <m:num>
                        <m:r>
                          <a:rPr lang="en-US" sz="2000">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k</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kn</m:t>
                            </m:r>
                          </m:sub>
                        </m:sSub>
                        <m:r>
                          <a:rPr lang="en-US" sz="2000">
                            <a:solidFill>
                              <a:srgbClr val="002060"/>
                            </a:solidFill>
                            <a:latin typeface="Cambria Math"/>
                          </a:rPr>
                          <m:t>|</m:t>
                        </m:r>
                      </m:num>
                      <m:den>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kn</m:t>
                            </m:r>
                          </m:sub>
                        </m:sSub>
                        <m:r>
                          <a:rPr lang="en-US" sz="2000" i="1">
                            <a:solidFill>
                              <a:srgbClr val="002060"/>
                            </a:solidFill>
                            <a:latin typeface="Cambria Math"/>
                          </a:rPr>
                          <m:t>−</m:t>
                        </m:r>
                        <m:sSub>
                          <m:sSubPr>
                            <m:ctrlPr>
                              <a:rPr lang="en-US" sz="2000" i="1">
                                <a:solidFill>
                                  <a:srgbClr val="002060"/>
                                </a:solidFill>
                                <a:latin typeface="Cambria Math"/>
                              </a:rPr>
                            </m:ctrlPr>
                          </m:sSubPr>
                          <m:e>
                            <m:r>
                              <m:rPr>
                                <m:sty m:val="p"/>
                              </m:rPr>
                              <a:rPr lang="en-US" sz="2000">
                                <a:solidFill>
                                  <a:srgbClr val="002060"/>
                                </a:solidFill>
                                <a:latin typeface="Cambria Math"/>
                              </a:rPr>
                              <m:t>Y</m:t>
                            </m:r>
                          </m:e>
                          <m:sub>
                            <m:r>
                              <m:rPr>
                                <m:sty m:val="p"/>
                              </m:rPr>
                              <a:rPr lang="en-US" sz="2000">
                                <a:solidFill>
                                  <a:srgbClr val="002060"/>
                                </a:solidFill>
                                <a:latin typeface="Cambria Math"/>
                              </a:rPr>
                              <m:t>kl</m:t>
                            </m:r>
                          </m:sub>
                        </m:sSub>
                      </m:den>
                    </m:f>
                  </m:oMath>
                </a14:m>
                <a:r>
                  <a:rPr lang="en-US" sz="2000" dirty="0">
                    <a:solidFill>
                      <a:srgbClr val="002060"/>
                    </a:solidFill>
                    <a:latin typeface="Times New Roman" pitchFamily="18" charset="0"/>
                    <a:cs typeface="Times New Roman" pitchFamily="18" charset="0"/>
                  </a:rPr>
                  <a:t>] ×</a:t>
                </a:r>
                <a14:m>
                  <m:oMath xmlns:m="http://schemas.openxmlformats.org/officeDocument/2006/math">
                    <m:sSub>
                      <m:sSubPr>
                        <m:ctrlPr>
                          <a:rPr lang="en-US" sz="2000" i="1">
                            <a:solidFill>
                              <a:srgbClr val="002060"/>
                            </a:solidFill>
                            <a:latin typeface="Cambria Math"/>
                          </a:rPr>
                        </m:ctrlPr>
                      </m:sSubPr>
                      <m:e>
                        <m:r>
                          <a:rPr lang="en-US" sz="2000" i="1">
                            <a:solidFill>
                              <a:srgbClr val="002060"/>
                            </a:solidFill>
                            <a:latin typeface="Cambria Math"/>
                          </a:rPr>
                          <m:t> </m:t>
                        </m:r>
                        <m:r>
                          <a:rPr lang="en-US" sz="2000" i="1">
                            <a:solidFill>
                              <a:srgbClr val="002060"/>
                            </a:solidFill>
                            <a:latin typeface="Cambria Math"/>
                          </a:rPr>
                          <m:t>𝑊</m:t>
                        </m:r>
                      </m:e>
                      <m:sub>
                        <m:r>
                          <a:rPr lang="en-US" sz="2000" i="1">
                            <a:solidFill>
                              <a:srgbClr val="002060"/>
                            </a:solidFill>
                            <a:latin typeface="Cambria Math"/>
                          </a:rPr>
                          <m:t>𝑘</m:t>
                        </m:r>
                      </m:sub>
                    </m:sSub>
                  </m:oMath>
                </a14:m>
                <a:r>
                  <a:rPr lang="en-US" sz="2000" dirty="0">
                    <a:solidFill>
                      <a:srgbClr val="002060"/>
                    </a:solidFill>
                    <a:latin typeface="Times New Roman" pitchFamily="18" charset="0"/>
                    <a:cs typeface="Times New Roman" pitchFamily="18" charset="0"/>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611560" y="3226066"/>
                <a:ext cx="6552728" cy="634982"/>
              </a:xfrm>
              <a:prstGeom prst="rect">
                <a:avLst/>
              </a:prstGeom>
              <a:blipFill rotWithShape="1">
                <a:blip r:embed="rId3"/>
                <a:stretch>
                  <a:fillRect l="-930"/>
                </a:stretch>
              </a:blipFill>
            </p:spPr>
            <p:txBody>
              <a:bodyPr/>
              <a:lstStyle/>
              <a:p>
                <a:r>
                  <a:rPr lang="en-US">
                    <a:noFill/>
                  </a:rPr>
                  <a:t> </a:t>
                </a:r>
              </a:p>
            </p:txBody>
          </p:sp>
        </mc:Fallback>
      </mc:AlternateContent>
      <p:sp>
        <p:nvSpPr>
          <p:cNvPr id="11" name="Rounded Rectangle 10"/>
          <p:cNvSpPr/>
          <p:nvPr/>
        </p:nvSpPr>
        <p:spPr bwMode="auto">
          <a:xfrm>
            <a:off x="4932040" y="548680"/>
            <a:ext cx="25603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a:r>
              <a:rPr lang="fa-IR" sz="2400" dirty="0">
                <a:cs typeface="B Zar" pitchFamily="2" charset="-78"/>
              </a:rPr>
              <a:t>بررسی </a:t>
            </a:r>
            <a:r>
              <a:rPr lang="fa-IR" sz="2400" dirty="0" smtClean="0">
                <a:cs typeface="B Zar" pitchFamily="2" charset="-78"/>
              </a:rPr>
              <a:t>همزمان چند پاسخ</a:t>
            </a:r>
            <a:endParaRPr lang="en-US" sz="2400" dirty="0">
              <a:cs typeface="B Zar" pitchFamily="2" charset="-78"/>
            </a:endParaRPr>
          </a:p>
        </p:txBody>
      </p:sp>
      <p:pic>
        <p:nvPicPr>
          <p:cNvPr id="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Connector 24"/>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6" name="Rounded Rectangle 2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8" name="Rounded Rectangle 37"/>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9" name="Rounded Rectangle 38"/>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43" name="Rounded Rectangle 42"/>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44" name="Rounded Rectangle 43"/>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47" name="Rounded Rectangle 4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48" name="Rounded Rectangle 4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49" name="Rounded Rectangle 4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50" name="Rounded Rectangle 4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51" name="Rounded Rectangle 5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52" name="Rounded Rectangle 5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53" name="Rounded Rectangle 52"/>
          <p:cNvSpPr/>
          <p:nvPr/>
        </p:nvSpPr>
        <p:spPr bwMode="auto">
          <a:xfrm>
            <a:off x="7616952" y="53035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2" name="TextBox 1"/>
          <p:cNvSpPr txBox="1"/>
          <p:nvPr/>
        </p:nvSpPr>
        <p:spPr>
          <a:xfrm>
            <a:off x="539552" y="2237963"/>
            <a:ext cx="6624736" cy="830997"/>
          </a:xfrm>
          <a:prstGeom prst="rect">
            <a:avLst/>
          </a:prstGeom>
          <a:noFill/>
        </p:spPr>
        <p:txBody>
          <a:bodyPr wrap="square" rtlCol="0">
            <a:spAutoFit/>
          </a:bodyPr>
          <a:lstStyle/>
          <a:p>
            <a:pPr marL="342900" indent="-342900" algn="just" rtl="1">
              <a:buFont typeface="Wingdings" pitchFamily="2" charset="2"/>
              <a:buChar char="v"/>
            </a:pPr>
            <a:r>
              <a:rPr lang="fa-IR" sz="2400" dirty="0" smtClean="0">
                <a:solidFill>
                  <a:srgbClr val="002060"/>
                </a:solidFill>
                <a:cs typeface="B Zar" pitchFamily="2" charset="-78"/>
              </a:rPr>
              <a:t>استفاده از رابطه </a:t>
            </a:r>
            <a:r>
              <a:rPr lang="en-US" sz="2000" dirty="0" smtClean="0">
                <a:solidFill>
                  <a:srgbClr val="002060"/>
                </a:solidFill>
                <a:latin typeface="Times New Roman" pitchFamily="18" charset="0"/>
                <a:cs typeface="Times New Roman" pitchFamily="18" charset="0"/>
              </a:rPr>
              <a:t>OEC</a:t>
            </a:r>
            <a:r>
              <a:rPr lang="fa-IR" sz="2000" dirty="0" smtClean="0">
                <a:solidFill>
                  <a:srgbClr val="002060"/>
                </a:solidFill>
                <a:cs typeface="B Zar" pitchFamily="2" charset="-78"/>
              </a:rPr>
              <a:t> </a:t>
            </a:r>
            <a:r>
              <a:rPr lang="fa-IR" sz="2400" dirty="0" smtClean="0">
                <a:solidFill>
                  <a:srgbClr val="002060"/>
                </a:solidFill>
                <a:cs typeface="B Zar" pitchFamily="2" charset="-78"/>
              </a:rPr>
              <a:t>برای تبدیل چندین پاسخ با واحدهای مختلف به یک پاسخ بی بعد</a:t>
            </a:r>
            <a:endParaRPr lang="en-US" sz="2400" dirty="0">
              <a:solidFill>
                <a:srgbClr val="002060"/>
              </a:solidFill>
              <a:cs typeface="B Zar" pitchFamily="2" charset="-78"/>
            </a:endParaRPr>
          </a:p>
        </p:txBody>
      </p:sp>
    </p:spTree>
    <p:extLst>
      <p:ext uri="{BB962C8B-B14F-4D97-AF65-F5344CB8AC3E}">
        <p14:creationId xmlns:p14="http://schemas.microsoft.com/office/powerpoint/2010/main" val="612764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مقدمه</a:t>
            </a:r>
            <a:endParaRPr lang="en-US" dirty="0">
              <a:effectLst/>
            </a:endParaRPr>
          </a:p>
        </p:txBody>
      </p:sp>
      <p:sp>
        <p:nvSpPr>
          <p:cNvPr id="12" name="Rounded Rectangle 11"/>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3" name="Rounded Rectangle 12"/>
          <p:cNvSpPr/>
          <p:nvPr/>
        </p:nvSpPr>
        <p:spPr bwMode="auto">
          <a:xfrm>
            <a:off x="7616952" y="17830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17" name="Rounded Rectangle 16"/>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19" name="Rounded Rectangle 18"/>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20" name="Rounded Rectangle 19"/>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2" name="Rounded Rectangle 21"/>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4" name="Rounded Rectangle 23"/>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25" name="Rounded Rectangle 24"/>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3878580" y="2775208"/>
            <a:ext cx="3628520"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u="none" dirty="0" smtClean="0">
                <a:solidFill>
                  <a:srgbClr val="002060"/>
                </a:solidFill>
                <a:ea typeface="Times New Roman" pitchFamily="18" charset="0"/>
                <a:cs typeface="B Nazanin" pitchFamily="2" charset="-78"/>
              </a:rPr>
              <a:t>اهمیت استفاده از بتن سبک</a:t>
            </a:r>
          </a:p>
        </p:txBody>
      </p:sp>
      <p:sp>
        <p:nvSpPr>
          <p:cNvPr id="37" name="TextBox 36"/>
          <p:cNvSpPr txBox="1"/>
          <p:nvPr/>
        </p:nvSpPr>
        <p:spPr>
          <a:xfrm>
            <a:off x="1526924" y="4221088"/>
            <a:ext cx="4485236" cy="830997"/>
          </a:xfrm>
          <a:prstGeom prst="rect">
            <a:avLst/>
          </a:prstGeom>
          <a:solidFill>
            <a:schemeClr val="accent4">
              <a:lumMod val="50000"/>
              <a:lumOff val="50000"/>
            </a:schemeClr>
          </a:solidFill>
          <a:scene3d>
            <a:camera prst="orthographicFront"/>
            <a:lightRig rig="threePt" dir="t"/>
          </a:scene3d>
          <a:sp3d>
            <a:bevelT/>
          </a:sp3d>
        </p:spPr>
        <p:txBody>
          <a:bodyPr wrap="square" rtlCol="1">
            <a:spAutoFit/>
          </a:bodyPr>
          <a:lstStyle/>
          <a:p>
            <a:pPr algn="ctr"/>
            <a:r>
              <a:rPr lang="fa-IR" sz="2400" u="none" dirty="0" smtClean="0">
                <a:solidFill>
                  <a:schemeClr val="bg1"/>
                </a:solidFill>
                <a:ea typeface="Times New Roman" pitchFamily="18" charset="0"/>
                <a:cs typeface="B Nazanin" pitchFamily="2" charset="-78"/>
              </a:rPr>
              <a:t>نبود روش مناسب برای طرح اختلاط بتن سبک خود متراکم در آئین نامه های معتبر </a:t>
            </a:r>
          </a:p>
        </p:txBody>
      </p:sp>
      <p:sp>
        <p:nvSpPr>
          <p:cNvPr id="38" name="Down Arrow 37"/>
          <p:cNvSpPr/>
          <p:nvPr/>
        </p:nvSpPr>
        <p:spPr>
          <a:xfrm>
            <a:off x="5452513" y="2348880"/>
            <a:ext cx="323977" cy="428628"/>
          </a:xfrm>
          <a:prstGeom prst="downArrow">
            <a:avLst/>
          </a:prstGeom>
          <a:solidFill>
            <a:schemeClr val="accent5">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2" name="TextBox 41"/>
          <p:cNvSpPr txBox="1"/>
          <p:nvPr/>
        </p:nvSpPr>
        <p:spPr>
          <a:xfrm>
            <a:off x="644062" y="5532120"/>
            <a:ext cx="6264696" cy="830997"/>
          </a:xfrm>
          <a:prstGeom prst="rect">
            <a:avLst/>
          </a:prstGeom>
          <a:noFill/>
          <a:scene3d>
            <a:camera prst="orthographicFront"/>
            <a:lightRig rig="threePt" dir="t"/>
          </a:scene3d>
          <a:sp3d>
            <a:bevelT/>
          </a:sp3d>
        </p:spPr>
        <p:txBody>
          <a:bodyPr wrap="square" numCol="1" rtlCol="1">
            <a:spAutoFit/>
          </a:bodyPr>
          <a:lstStyle/>
          <a:p>
            <a:pPr algn="ctr"/>
            <a:r>
              <a:rPr lang="fa-IR" sz="2400" b="1" u="none" dirty="0" smtClean="0">
                <a:solidFill>
                  <a:srgbClr val="C00000"/>
                </a:solidFill>
                <a:ea typeface="Times New Roman" pitchFamily="18" charset="0"/>
                <a:cs typeface="B Nazanin" pitchFamily="2" charset="-78"/>
              </a:rPr>
              <a:t>استفاده از روش طرح آزمایش تاگوچی برای بهینه سازی طرح اختلاط بتن سبک خود متراکم</a:t>
            </a:r>
          </a:p>
        </p:txBody>
      </p:sp>
      <p:sp>
        <p:nvSpPr>
          <p:cNvPr id="43" name="TextBox 42"/>
          <p:cNvSpPr txBox="1"/>
          <p:nvPr/>
        </p:nvSpPr>
        <p:spPr>
          <a:xfrm>
            <a:off x="3890015" y="981889"/>
            <a:ext cx="3628520"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dirty="0" smtClean="0">
                <a:solidFill>
                  <a:srgbClr val="002060"/>
                </a:solidFill>
                <a:ea typeface="Times New Roman" pitchFamily="18" charset="0"/>
                <a:cs typeface="B Nazanin" pitchFamily="2" charset="-78"/>
              </a:rPr>
              <a:t>استفاده از بتن سبک و </a:t>
            </a:r>
            <a:r>
              <a:rPr lang="fa-IR" sz="2200" u="none" dirty="0" smtClean="0">
                <a:solidFill>
                  <a:srgbClr val="002060"/>
                </a:solidFill>
                <a:ea typeface="Times New Roman" pitchFamily="18" charset="0"/>
                <a:cs typeface="B Nazanin" pitchFamily="2" charset="-78"/>
              </a:rPr>
              <a:t>کاهش وزن سازه</a:t>
            </a:r>
          </a:p>
        </p:txBody>
      </p:sp>
      <p:sp>
        <p:nvSpPr>
          <p:cNvPr id="44" name="TextBox 43"/>
          <p:cNvSpPr txBox="1"/>
          <p:nvPr/>
        </p:nvSpPr>
        <p:spPr>
          <a:xfrm>
            <a:off x="3878580" y="1885479"/>
            <a:ext cx="3628520"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u="none" dirty="0" smtClean="0">
                <a:solidFill>
                  <a:srgbClr val="002060"/>
                </a:solidFill>
                <a:ea typeface="Times New Roman" pitchFamily="18" charset="0"/>
                <a:cs typeface="B Nazanin" pitchFamily="2" charset="-78"/>
              </a:rPr>
              <a:t>کاهش بارهای ثقلی و نیروهای زلزله</a:t>
            </a:r>
          </a:p>
        </p:txBody>
      </p:sp>
      <p:sp>
        <p:nvSpPr>
          <p:cNvPr id="45" name="Down Arrow 44"/>
          <p:cNvSpPr/>
          <p:nvPr/>
        </p:nvSpPr>
        <p:spPr>
          <a:xfrm>
            <a:off x="5452513" y="1412776"/>
            <a:ext cx="323977" cy="428628"/>
          </a:xfrm>
          <a:prstGeom prst="downArrow">
            <a:avLst/>
          </a:prstGeom>
          <a:solidFill>
            <a:schemeClr val="accent5">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7" name="TextBox 46"/>
          <p:cNvSpPr txBox="1"/>
          <p:nvPr/>
        </p:nvSpPr>
        <p:spPr>
          <a:xfrm>
            <a:off x="104904" y="2775208"/>
            <a:ext cx="3458984"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u="none" dirty="0" smtClean="0">
                <a:solidFill>
                  <a:srgbClr val="002060"/>
                </a:solidFill>
                <a:ea typeface="Times New Roman" pitchFamily="18" charset="0"/>
                <a:cs typeface="B Nazanin" pitchFamily="2" charset="-78"/>
              </a:rPr>
              <a:t>لزوم استفاده از بتن سبک خود متراکم</a:t>
            </a:r>
          </a:p>
        </p:txBody>
      </p:sp>
      <p:sp>
        <p:nvSpPr>
          <p:cNvPr id="48" name="Down Arrow 47"/>
          <p:cNvSpPr/>
          <p:nvPr/>
        </p:nvSpPr>
        <p:spPr>
          <a:xfrm>
            <a:off x="1678838" y="2352300"/>
            <a:ext cx="308840" cy="428628"/>
          </a:xfrm>
          <a:prstGeom prst="downArrow">
            <a:avLst/>
          </a:prstGeom>
          <a:solidFill>
            <a:schemeClr val="accent5">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9" name="TextBox 48"/>
          <p:cNvSpPr txBox="1"/>
          <p:nvPr/>
        </p:nvSpPr>
        <p:spPr>
          <a:xfrm>
            <a:off x="104904" y="980728"/>
            <a:ext cx="3458984"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u="none" dirty="0" smtClean="0">
                <a:solidFill>
                  <a:srgbClr val="002060"/>
                </a:solidFill>
                <a:ea typeface="Times New Roman" pitchFamily="18" charset="0"/>
                <a:cs typeface="B Nazanin" pitchFamily="2" charset="-78"/>
              </a:rPr>
              <a:t>مشکل </a:t>
            </a:r>
            <a:r>
              <a:rPr lang="fa-IR" sz="2200" dirty="0" smtClean="0">
                <a:solidFill>
                  <a:srgbClr val="002060"/>
                </a:solidFill>
                <a:ea typeface="Times New Roman" pitchFamily="18" charset="0"/>
                <a:cs typeface="B Nazanin" pitchFamily="2" charset="-78"/>
              </a:rPr>
              <a:t>متراکم کردن</a:t>
            </a:r>
            <a:r>
              <a:rPr lang="fa-IR" sz="2200" u="none" dirty="0" smtClean="0">
                <a:solidFill>
                  <a:srgbClr val="002060"/>
                </a:solidFill>
                <a:ea typeface="Times New Roman" pitchFamily="18" charset="0"/>
                <a:cs typeface="B Nazanin" pitchFamily="2" charset="-78"/>
              </a:rPr>
              <a:t> بتن های سبک</a:t>
            </a:r>
          </a:p>
        </p:txBody>
      </p:sp>
      <p:sp>
        <p:nvSpPr>
          <p:cNvPr id="50" name="TextBox 49"/>
          <p:cNvSpPr txBox="1"/>
          <p:nvPr/>
        </p:nvSpPr>
        <p:spPr>
          <a:xfrm>
            <a:off x="78244" y="1885480"/>
            <a:ext cx="3458984" cy="430887"/>
          </a:xfrm>
          <a:prstGeom prst="rect">
            <a:avLst/>
          </a:prstGeom>
          <a:solidFill>
            <a:srgbClr val="92D050"/>
          </a:solidFill>
          <a:scene3d>
            <a:camera prst="orthographicFront"/>
            <a:lightRig rig="threePt" dir="t"/>
          </a:scene3d>
          <a:sp3d>
            <a:bevelT/>
          </a:sp3d>
        </p:spPr>
        <p:txBody>
          <a:bodyPr wrap="square" rtlCol="1">
            <a:spAutoFit/>
          </a:bodyPr>
          <a:lstStyle/>
          <a:p>
            <a:pPr algn="ctr"/>
            <a:r>
              <a:rPr lang="fa-IR" sz="2200" u="none" dirty="0" smtClean="0">
                <a:solidFill>
                  <a:srgbClr val="002060"/>
                </a:solidFill>
                <a:ea typeface="Times New Roman" pitchFamily="18" charset="0"/>
                <a:cs typeface="B Nazanin" pitchFamily="2" charset="-78"/>
              </a:rPr>
              <a:t>حذف لرزاننده ها از عملیات بتن ریزی</a:t>
            </a:r>
          </a:p>
        </p:txBody>
      </p:sp>
      <p:sp>
        <p:nvSpPr>
          <p:cNvPr id="51" name="Down Arrow 50"/>
          <p:cNvSpPr/>
          <p:nvPr/>
        </p:nvSpPr>
        <p:spPr>
          <a:xfrm>
            <a:off x="1678838" y="1412776"/>
            <a:ext cx="308840" cy="428628"/>
          </a:xfrm>
          <a:prstGeom prst="downArrow">
            <a:avLst/>
          </a:prstGeom>
          <a:solidFill>
            <a:schemeClr val="accent5">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8" name="Down Arrow 57"/>
          <p:cNvSpPr/>
          <p:nvPr/>
        </p:nvSpPr>
        <p:spPr>
          <a:xfrm>
            <a:off x="3633534" y="5088604"/>
            <a:ext cx="285752" cy="428628"/>
          </a:xfrm>
          <a:prstGeom prst="downArrow">
            <a:avLst/>
          </a:prstGeom>
          <a:solidFill>
            <a:schemeClr val="bg2">
              <a:lumMod val="5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0" name="Straight Connector 59"/>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3" name="Rounded Rectangle 32"/>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Tree>
    <p:extLst>
      <p:ext uri="{BB962C8B-B14F-4D97-AF65-F5344CB8AC3E}">
        <p14:creationId xmlns:p14="http://schemas.microsoft.com/office/powerpoint/2010/main" val="3274398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 fill="hold"/>
                                        <p:tgtEl>
                                          <p:spTgt spid="12"/>
                                        </p:tgtEl>
                                        <p:attrNameLst>
                                          <p:attrName>ppt_x</p:attrName>
                                        </p:attrNameLst>
                                      </p:cBhvr>
                                      <p:tavLst>
                                        <p:tav tm="0">
                                          <p:val>
                                            <p:strVal val="#ppt_x"/>
                                          </p:val>
                                        </p:tav>
                                        <p:tav tm="100000">
                                          <p:val>
                                            <p:strVal val="#ppt_x"/>
                                          </p:val>
                                        </p:tav>
                                      </p:tavLst>
                                    </p:anim>
                                    <p:anim calcmode="lin" valueType="num">
                                      <p:cBhvr additive="base">
                                        <p:cTn id="8" dur="1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1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50" fill="hold"/>
                                        <p:tgtEl>
                                          <p:spTgt spid="13"/>
                                        </p:tgtEl>
                                        <p:attrNameLst>
                                          <p:attrName>ppt_x</p:attrName>
                                        </p:attrNameLst>
                                      </p:cBhvr>
                                      <p:tavLst>
                                        <p:tav tm="0">
                                          <p:val>
                                            <p:strVal val="#ppt_x"/>
                                          </p:val>
                                        </p:tav>
                                        <p:tav tm="100000">
                                          <p:val>
                                            <p:strVal val="#ppt_x"/>
                                          </p:val>
                                        </p:tav>
                                      </p:tavLst>
                                    </p:anim>
                                    <p:anim calcmode="lin" valueType="num">
                                      <p:cBhvr additive="base">
                                        <p:cTn id="13" dur="1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300"/>
                            </p:stCondLst>
                            <p:childTnLst>
                              <p:par>
                                <p:cTn id="15" presetID="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50" fill="hold"/>
                                        <p:tgtEl>
                                          <p:spTgt spid="17"/>
                                        </p:tgtEl>
                                        <p:attrNameLst>
                                          <p:attrName>ppt_x</p:attrName>
                                        </p:attrNameLst>
                                      </p:cBhvr>
                                      <p:tavLst>
                                        <p:tav tm="0">
                                          <p:val>
                                            <p:strVal val="#ppt_x"/>
                                          </p:val>
                                        </p:tav>
                                        <p:tav tm="100000">
                                          <p:val>
                                            <p:strVal val="#ppt_x"/>
                                          </p:val>
                                        </p:tav>
                                      </p:tavLst>
                                    </p:anim>
                                    <p:anim calcmode="lin" valueType="num">
                                      <p:cBhvr additive="base">
                                        <p:cTn id="18" dur="1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45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50" fill="hold"/>
                                        <p:tgtEl>
                                          <p:spTgt spid="19"/>
                                        </p:tgtEl>
                                        <p:attrNameLst>
                                          <p:attrName>ppt_x</p:attrName>
                                        </p:attrNameLst>
                                      </p:cBhvr>
                                      <p:tavLst>
                                        <p:tav tm="0">
                                          <p:val>
                                            <p:strVal val="#ppt_x"/>
                                          </p:val>
                                        </p:tav>
                                        <p:tav tm="100000">
                                          <p:val>
                                            <p:strVal val="#ppt_x"/>
                                          </p:val>
                                        </p:tav>
                                      </p:tavLst>
                                    </p:anim>
                                    <p:anim calcmode="lin" valueType="num">
                                      <p:cBhvr additive="base">
                                        <p:cTn id="23" dur="150" fill="hold"/>
                                        <p:tgtEl>
                                          <p:spTgt spid="19"/>
                                        </p:tgtEl>
                                        <p:attrNameLst>
                                          <p:attrName>ppt_y</p:attrName>
                                        </p:attrNameLst>
                                      </p:cBhvr>
                                      <p:tavLst>
                                        <p:tav tm="0">
                                          <p:val>
                                            <p:strVal val="1+#ppt_h/2"/>
                                          </p:val>
                                        </p:tav>
                                        <p:tav tm="100000">
                                          <p:val>
                                            <p:strVal val="#ppt_y"/>
                                          </p:val>
                                        </p:tav>
                                      </p:tavLst>
                                    </p:anim>
                                  </p:childTnLst>
                                </p:cTn>
                              </p:par>
                            </p:childTnLst>
                          </p:cTn>
                        </p:par>
                        <p:par>
                          <p:cTn id="24" fill="hold">
                            <p:stCondLst>
                              <p:cond delay="6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50" fill="hold"/>
                                        <p:tgtEl>
                                          <p:spTgt spid="20"/>
                                        </p:tgtEl>
                                        <p:attrNameLst>
                                          <p:attrName>ppt_x</p:attrName>
                                        </p:attrNameLst>
                                      </p:cBhvr>
                                      <p:tavLst>
                                        <p:tav tm="0">
                                          <p:val>
                                            <p:strVal val="#ppt_x"/>
                                          </p:val>
                                        </p:tav>
                                        <p:tav tm="100000">
                                          <p:val>
                                            <p:strVal val="#ppt_x"/>
                                          </p:val>
                                        </p:tav>
                                      </p:tavLst>
                                    </p:anim>
                                    <p:anim calcmode="lin" valueType="num">
                                      <p:cBhvr additive="base">
                                        <p:cTn id="28" dur="15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750"/>
                            </p:stCondLst>
                            <p:childTnLst>
                              <p:par>
                                <p:cTn id="30" presetID="2" presetClass="entr" presetSubtype="4"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150" fill="hold"/>
                                        <p:tgtEl>
                                          <p:spTgt spid="33"/>
                                        </p:tgtEl>
                                        <p:attrNameLst>
                                          <p:attrName>ppt_x</p:attrName>
                                        </p:attrNameLst>
                                      </p:cBhvr>
                                      <p:tavLst>
                                        <p:tav tm="0">
                                          <p:val>
                                            <p:strVal val="#ppt_x"/>
                                          </p:val>
                                        </p:tav>
                                        <p:tav tm="100000">
                                          <p:val>
                                            <p:strVal val="#ppt_x"/>
                                          </p:val>
                                        </p:tav>
                                      </p:tavLst>
                                    </p:anim>
                                    <p:anim calcmode="lin" valueType="num">
                                      <p:cBhvr additive="base">
                                        <p:cTn id="33" dur="15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900"/>
                            </p:stCondLst>
                            <p:childTnLst>
                              <p:par>
                                <p:cTn id="35" presetID="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150" fill="hold"/>
                                        <p:tgtEl>
                                          <p:spTgt spid="22"/>
                                        </p:tgtEl>
                                        <p:attrNameLst>
                                          <p:attrName>ppt_x</p:attrName>
                                        </p:attrNameLst>
                                      </p:cBhvr>
                                      <p:tavLst>
                                        <p:tav tm="0">
                                          <p:val>
                                            <p:strVal val="#ppt_x"/>
                                          </p:val>
                                        </p:tav>
                                        <p:tav tm="100000">
                                          <p:val>
                                            <p:strVal val="#ppt_x"/>
                                          </p:val>
                                        </p:tav>
                                      </p:tavLst>
                                    </p:anim>
                                    <p:anim calcmode="lin" valueType="num">
                                      <p:cBhvr additive="base">
                                        <p:cTn id="38" dur="150" fill="hold"/>
                                        <p:tgtEl>
                                          <p:spTgt spid="22"/>
                                        </p:tgtEl>
                                        <p:attrNameLst>
                                          <p:attrName>ppt_y</p:attrName>
                                        </p:attrNameLst>
                                      </p:cBhvr>
                                      <p:tavLst>
                                        <p:tav tm="0">
                                          <p:val>
                                            <p:strVal val="1+#ppt_h/2"/>
                                          </p:val>
                                        </p:tav>
                                        <p:tav tm="100000">
                                          <p:val>
                                            <p:strVal val="#ppt_y"/>
                                          </p:val>
                                        </p:tav>
                                      </p:tavLst>
                                    </p:anim>
                                  </p:childTnLst>
                                </p:cTn>
                              </p:par>
                            </p:childTnLst>
                          </p:cTn>
                        </p:par>
                        <p:par>
                          <p:cTn id="39" fill="hold">
                            <p:stCondLst>
                              <p:cond delay="105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50" fill="hold"/>
                                        <p:tgtEl>
                                          <p:spTgt spid="24"/>
                                        </p:tgtEl>
                                        <p:attrNameLst>
                                          <p:attrName>ppt_x</p:attrName>
                                        </p:attrNameLst>
                                      </p:cBhvr>
                                      <p:tavLst>
                                        <p:tav tm="0">
                                          <p:val>
                                            <p:strVal val="#ppt_x"/>
                                          </p:val>
                                        </p:tav>
                                        <p:tav tm="100000">
                                          <p:val>
                                            <p:strVal val="#ppt_x"/>
                                          </p:val>
                                        </p:tav>
                                      </p:tavLst>
                                    </p:anim>
                                    <p:anim calcmode="lin" valueType="num">
                                      <p:cBhvr additive="base">
                                        <p:cTn id="43" dur="15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1200"/>
                            </p:stCondLst>
                            <p:childTnLst>
                              <p:par>
                                <p:cTn id="45" presetID="2" presetClass="entr" presetSubtype="4"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150" fill="hold"/>
                                        <p:tgtEl>
                                          <p:spTgt spid="25"/>
                                        </p:tgtEl>
                                        <p:attrNameLst>
                                          <p:attrName>ppt_x</p:attrName>
                                        </p:attrNameLst>
                                      </p:cBhvr>
                                      <p:tavLst>
                                        <p:tav tm="0">
                                          <p:val>
                                            <p:strVal val="#ppt_x"/>
                                          </p:val>
                                        </p:tav>
                                        <p:tav tm="100000">
                                          <p:val>
                                            <p:strVal val="#ppt_x"/>
                                          </p:val>
                                        </p:tav>
                                      </p:tavLst>
                                    </p:anim>
                                    <p:anim calcmode="lin" valueType="num">
                                      <p:cBhvr additive="base">
                                        <p:cTn id="48" dur="150" fill="hold"/>
                                        <p:tgtEl>
                                          <p:spTgt spid="25"/>
                                        </p:tgtEl>
                                        <p:attrNameLst>
                                          <p:attrName>ppt_y</p:attrName>
                                        </p:attrNameLst>
                                      </p:cBhvr>
                                      <p:tavLst>
                                        <p:tav tm="0">
                                          <p:val>
                                            <p:strVal val="1+#ppt_h/2"/>
                                          </p:val>
                                        </p:tav>
                                        <p:tav tm="100000">
                                          <p:val>
                                            <p:strVal val="#ppt_y"/>
                                          </p:val>
                                        </p:tav>
                                      </p:tavLst>
                                    </p:anim>
                                  </p:childTnLst>
                                </p:cTn>
                              </p:par>
                            </p:childTnLst>
                          </p:cTn>
                        </p:par>
                        <p:par>
                          <p:cTn id="49" fill="hold">
                            <p:stCondLst>
                              <p:cond delay="1350"/>
                            </p:stCondLst>
                            <p:childTnLst>
                              <p:par>
                                <p:cTn id="50" presetID="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150" fill="hold"/>
                                        <p:tgtEl>
                                          <p:spTgt spid="26"/>
                                        </p:tgtEl>
                                        <p:attrNameLst>
                                          <p:attrName>ppt_x</p:attrName>
                                        </p:attrNameLst>
                                      </p:cBhvr>
                                      <p:tavLst>
                                        <p:tav tm="0">
                                          <p:val>
                                            <p:strVal val="#ppt_x"/>
                                          </p:val>
                                        </p:tav>
                                        <p:tav tm="100000">
                                          <p:val>
                                            <p:strVal val="#ppt_x"/>
                                          </p:val>
                                        </p:tav>
                                      </p:tavLst>
                                    </p:anim>
                                    <p:anim calcmode="lin" valueType="num">
                                      <p:cBhvr additive="base">
                                        <p:cTn id="53" dur="150" fill="hold"/>
                                        <p:tgtEl>
                                          <p:spTgt spid="26"/>
                                        </p:tgtEl>
                                        <p:attrNameLst>
                                          <p:attrName>ppt_y</p:attrName>
                                        </p:attrNameLst>
                                      </p:cBhvr>
                                      <p:tavLst>
                                        <p:tav tm="0">
                                          <p:val>
                                            <p:strVal val="1+#ppt_h/2"/>
                                          </p:val>
                                        </p:tav>
                                        <p:tav tm="100000">
                                          <p:val>
                                            <p:strVal val="#ppt_y"/>
                                          </p:val>
                                        </p:tav>
                                      </p:tavLst>
                                    </p:anim>
                                  </p:childTnLst>
                                </p:cTn>
                              </p:par>
                            </p:childTnLst>
                          </p:cTn>
                        </p:par>
                        <p:par>
                          <p:cTn id="54" fill="hold">
                            <p:stCondLst>
                              <p:cond delay="1500"/>
                            </p:stCondLst>
                            <p:childTnLst>
                              <p:par>
                                <p:cTn id="55" presetID="2" presetClass="entr" presetSubtype="4"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150" fill="hold"/>
                                        <p:tgtEl>
                                          <p:spTgt spid="27"/>
                                        </p:tgtEl>
                                        <p:attrNameLst>
                                          <p:attrName>ppt_x</p:attrName>
                                        </p:attrNameLst>
                                      </p:cBhvr>
                                      <p:tavLst>
                                        <p:tav tm="0">
                                          <p:val>
                                            <p:strVal val="#ppt_x"/>
                                          </p:val>
                                        </p:tav>
                                        <p:tav tm="100000">
                                          <p:val>
                                            <p:strVal val="#ppt_x"/>
                                          </p:val>
                                        </p:tav>
                                      </p:tavLst>
                                    </p:anim>
                                    <p:anim calcmode="lin" valueType="num">
                                      <p:cBhvr additive="base">
                                        <p:cTn id="58" dur="150" fill="hold"/>
                                        <p:tgtEl>
                                          <p:spTgt spid="27"/>
                                        </p:tgtEl>
                                        <p:attrNameLst>
                                          <p:attrName>ppt_y</p:attrName>
                                        </p:attrNameLst>
                                      </p:cBhvr>
                                      <p:tavLst>
                                        <p:tav tm="0">
                                          <p:val>
                                            <p:strVal val="1+#ppt_h/2"/>
                                          </p:val>
                                        </p:tav>
                                        <p:tav tm="100000">
                                          <p:val>
                                            <p:strVal val="#ppt_y"/>
                                          </p:val>
                                        </p:tav>
                                      </p:tavLst>
                                    </p:anim>
                                  </p:childTnLst>
                                </p:cTn>
                              </p:par>
                            </p:childTnLst>
                          </p:cTn>
                        </p:par>
                        <p:par>
                          <p:cTn id="59" fill="hold">
                            <p:stCondLst>
                              <p:cond delay="1650"/>
                            </p:stCondLst>
                            <p:childTnLst>
                              <p:par>
                                <p:cTn id="60" presetID="2" presetClass="entr" presetSubtype="4"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150" fill="hold"/>
                                        <p:tgtEl>
                                          <p:spTgt spid="28"/>
                                        </p:tgtEl>
                                        <p:attrNameLst>
                                          <p:attrName>ppt_x</p:attrName>
                                        </p:attrNameLst>
                                      </p:cBhvr>
                                      <p:tavLst>
                                        <p:tav tm="0">
                                          <p:val>
                                            <p:strVal val="#ppt_x"/>
                                          </p:val>
                                        </p:tav>
                                        <p:tav tm="100000">
                                          <p:val>
                                            <p:strVal val="#ppt_x"/>
                                          </p:val>
                                        </p:tav>
                                      </p:tavLst>
                                    </p:anim>
                                    <p:anim calcmode="lin" valueType="num">
                                      <p:cBhvr additive="base">
                                        <p:cTn id="63" dur="150" fill="hold"/>
                                        <p:tgtEl>
                                          <p:spTgt spid="28"/>
                                        </p:tgtEl>
                                        <p:attrNameLst>
                                          <p:attrName>ppt_y</p:attrName>
                                        </p:attrNameLst>
                                      </p:cBhvr>
                                      <p:tavLst>
                                        <p:tav tm="0">
                                          <p:val>
                                            <p:strVal val="1+#ppt_h/2"/>
                                          </p:val>
                                        </p:tav>
                                        <p:tav tm="100000">
                                          <p:val>
                                            <p:strVal val="#ppt_y"/>
                                          </p:val>
                                        </p:tav>
                                      </p:tavLst>
                                    </p:anim>
                                  </p:childTnLst>
                                </p:cTn>
                              </p:par>
                            </p:childTnLst>
                          </p:cTn>
                        </p:par>
                        <p:par>
                          <p:cTn id="64" fill="hold">
                            <p:stCondLst>
                              <p:cond delay="1800"/>
                            </p:stCondLst>
                            <p:childTnLst>
                              <p:par>
                                <p:cTn id="65" presetID="53" presetClass="entr" presetSubtype="16" fill="hold" grpId="0" nodeType="after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 calcmode="lin" valueType="num">
                                      <p:cBhvr>
                                        <p:cTn id="6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5">
                                            <p:txEl>
                                              <p:pRg st="0" end="0"/>
                                            </p:txEl>
                                          </p:spTgt>
                                        </p:tgtEl>
                                      </p:cBhvr>
                                    </p:animEffect>
                                  </p:childTnLst>
                                </p:cTn>
                              </p:par>
                            </p:childTnLst>
                          </p:cTn>
                        </p:par>
                        <p:par>
                          <p:cTn id="70" fill="hold">
                            <p:stCondLst>
                              <p:cond delay="2300"/>
                            </p:stCondLst>
                            <p:childTnLst>
                              <p:par>
                                <p:cTn id="71" presetID="2" presetClass="entr" presetSubtype="1"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additive="base">
                                        <p:cTn id="73" dur="250" fill="hold"/>
                                        <p:tgtEl>
                                          <p:spTgt spid="43"/>
                                        </p:tgtEl>
                                        <p:attrNameLst>
                                          <p:attrName>ppt_x</p:attrName>
                                        </p:attrNameLst>
                                      </p:cBhvr>
                                      <p:tavLst>
                                        <p:tav tm="0">
                                          <p:val>
                                            <p:strVal val="#ppt_x"/>
                                          </p:val>
                                        </p:tav>
                                        <p:tav tm="100000">
                                          <p:val>
                                            <p:strVal val="#ppt_x"/>
                                          </p:val>
                                        </p:tav>
                                      </p:tavLst>
                                    </p:anim>
                                    <p:anim calcmode="lin" valueType="num">
                                      <p:cBhvr additive="base">
                                        <p:cTn id="74" dur="250" fill="hold"/>
                                        <p:tgtEl>
                                          <p:spTgt spid="43"/>
                                        </p:tgtEl>
                                        <p:attrNameLst>
                                          <p:attrName>ppt_y</p:attrName>
                                        </p:attrNameLst>
                                      </p:cBhvr>
                                      <p:tavLst>
                                        <p:tav tm="0">
                                          <p:val>
                                            <p:strVal val="0-#ppt_h/2"/>
                                          </p:val>
                                        </p:tav>
                                        <p:tav tm="100000">
                                          <p:val>
                                            <p:strVal val="#ppt_y"/>
                                          </p:val>
                                        </p:tav>
                                      </p:tavLst>
                                    </p:anim>
                                  </p:childTnLst>
                                </p:cTn>
                              </p:par>
                            </p:childTnLst>
                          </p:cTn>
                        </p:par>
                        <p:par>
                          <p:cTn id="75" fill="hold">
                            <p:stCondLst>
                              <p:cond delay="2550"/>
                            </p:stCondLst>
                            <p:childTnLst>
                              <p:par>
                                <p:cTn id="76" presetID="2" presetClass="entr" presetSubtype="1"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additive="base">
                                        <p:cTn id="78" dur="500" fill="hold"/>
                                        <p:tgtEl>
                                          <p:spTgt spid="45"/>
                                        </p:tgtEl>
                                        <p:attrNameLst>
                                          <p:attrName>ppt_x</p:attrName>
                                        </p:attrNameLst>
                                      </p:cBhvr>
                                      <p:tavLst>
                                        <p:tav tm="0">
                                          <p:val>
                                            <p:strVal val="#ppt_x"/>
                                          </p:val>
                                        </p:tav>
                                        <p:tav tm="100000">
                                          <p:val>
                                            <p:strVal val="#ppt_x"/>
                                          </p:val>
                                        </p:tav>
                                      </p:tavLst>
                                    </p:anim>
                                    <p:anim calcmode="lin" valueType="num">
                                      <p:cBhvr additive="base">
                                        <p:cTn id="79" dur="500" fill="hold"/>
                                        <p:tgtEl>
                                          <p:spTgt spid="45"/>
                                        </p:tgtEl>
                                        <p:attrNameLst>
                                          <p:attrName>ppt_y</p:attrName>
                                        </p:attrNameLst>
                                      </p:cBhvr>
                                      <p:tavLst>
                                        <p:tav tm="0">
                                          <p:val>
                                            <p:strVal val="0-#ppt_h/2"/>
                                          </p:val>
                                        </p:tav>
                                        <p:tav tm="100000">
                                          <p:val>
                                            <p:strVal val="#ppt_y"/>
                                          </p:val>
                                        </p:tav>
                                      </p:tavLst>
                                    </p:anim>
                                  </p:childTnLst>
                                </p:cTn>
                              </p:par>
                            </p:childTnLst>
                          </p:cTn>
                        </p:par>
                        <p:par>
                          <p:cTn id="80" fill="hold">
                            <p:stCondLst>
                              <p:cond delay="3050"/>
                            </p:stCondLst>
                            <p:childTnLst>
                              <p:par>
                                <p:cTn id="81" presetID="2" presetClass="entr" presetSubtype="1"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ppt_x"/>
                                          </p:val>
                                        </p:tav>
                                        <p:tav tm="100000">
                                          <p:val>
                                            <p:strVal val="#ppt_x"/>
                                          </p:val>
                                        </p:tav>
                                      </p:tavLst>
                                    </p:anim>
                                    <p:anim calcmode="lin" valueType="num">
                                      <p:cBhvr additive="base">
                                        <p:cTn id="84" dur="500" fill="hold"/>
                                        <p:tgtEl>
                                          <p:spTgt spid="44"/>
                                        </p:tgtEl>
                                        <p:attrNameLst>
                                          <p:attrName>ppt_y</p:attrName>
                                        </p:attrNameLst>
                                      </p:cBhvr>
                                      <p:tavLst>
                                        <p:tav tm="0">
                                          <p:val>
                                            <p:strVal val="0-#ppt_h/2"/>
                                          </p:val>
                                        </p:tav>
                                        <p:tav tm="100000">
                                          <p:val>
                                            <p:strVal val="#ppt_y"/>
                                          </p:val>
                                        </p:tav>
                                      </p:tavLst>
                                    </p:anim>
                                  </p:childTnLst>
                                </p:cTn>
                              </p:par>
                            </p:childTnLst>
                          </p:cTn>
                        </p:par>
                        <p:par>
                          <p:cTn id="85" fill="hold">
                            <p:stCondLst>
                              <p:cond delay="3550"/>
                            </p:stCondLst>
                            <p:childTnLst>
                              <p:par>
                                <p:cTn id="86" presetID="2" presetClass="entr" presetSubtype="1"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0-#ppt_h/2"/>
                                          </p:val>
                                        </p:tav>
                                        <p:tav tm="100000">
                                          <p:val>
                                            <p:strVal val="#ppt_y"/>
                                          </p:val>
                                        </p:tav>
                                      </p:tavLst>
                                    </p:anim>
                                  </p:childTnLst>
                                </p:cTn>
                              </p:par>
                            </p:childTnLst>
                          </p:cTn>
                        </p:par>
                        <p:par>
                          <p:cTn id="90" fill="hold">
                            <p:stCondLst>
                              <p:cond delay="4050"/>
                            </p:stCondLst>
                            <p:childTnLst>
                              <p:par>
                                <p:cTn id="91" presetID="2" presetClass="entr" presetSubtype="1"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ppt_x"/>
                                          </p:val>
                                        </p:tav>
                                        <p:tav tm="100000">
                                          <p:val>
                                            <p:strVal val="#ppt_x"/>
                                          </p:val>
                                        </p:tav>
                                      </p:tavLst>
                                    </p:anim>
                                    <p:anim calcmode="lin" valueType="num">
                                      <p:cBhvr additive="base">
                                        <p:cTn id="94"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1" fill="hold" grpId="0" nodeType="click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500" fill="hold"/>
                                        <p:tgtEl>
                                          <p:spTgt spid="49"/>
                                        </p:tgtEl>
                                        <p:attrNameLst>
                                          <p:attrName>ppt_x</p:attrName>
                                        </p:attrNameLst>
                                      </p:cBhvr>
                                      <p:tavLst>
                                        <p:tav tm="0">
                                          <p:val>
                                            <p:strVal val="#ppt_x"/>
                                          </p:val>
                                        </p:tav>
                                        <p:tav tm="100000">
                                          <p:val>
                                            <p:strVal val="#ppt_x"/>
                                          </p:val>
                                        </p:tav>
                                      </p:tavLst>
                                    </p:anim>
                                    <p:anim calcmode="lin" valueType="num">
                                      <p:cBhvr additive="base">
                                        <p:cTn id="100" dur="500" fill="hold"/>
                                        <p:tgtEl>
                                          <p:spTgt spid="49"/>
                                        </p:tgtEl>
                                        <p:attrNameLst>
                                          <p:attrName>ppt_y</p:attrName>
                                        </p:attrNameLst>
                                      </p:cBhvr>
                                      <p:tavLst>
                                        <p:tav tm="0">
                                          <p:val>
                                            <p:strVal val="0-#ppt_h/2"/>
                                          </p:val>
                                        </p:tav>
                                        <p:tav tm="100000">
                                          <p:val>
                                            <p:strVal val="#ppt_y"/>
                                          </p:val>
                                        </p:tav>
                                      </p:tavLst>
                                    </p:anim>
                                  </p:childTnLst>
                                </p:cTn>
                              </p:par>
                            </p:childTnLst>
                          </p:cTn>
                        </p:par>
                        <p:par>
                          <p:cTn id="101" fill="hold">
                            <p:stCondLst>
                              <p:cond delay="500"/>
                            </p:stCondLst>
                            <p:childTnLst>
                              <p:par>
                                <p:cTn id="102" presetID="2" presetClass="entr" presetSubtype="1" fill="hold" grpId="0" nodeType="after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additive="base">
                                        <p:cTn id="104" dur="500" fill="hold"/>
                                        <p:tgtEl>
                                          <p:spTgt spid="51"/>
                                        </p:tgtEl>
                                        <p:attrNameLst>
                                          <p:attrName>ppt_x</p:attrName>
                                        </p:attrNameLst>
                                      </p:cBhvr>
                                      <p:tavLst>
                                        <p:tav tm="0">
                                          <p:val>
                                            <p:strVal val="#ppt_x"/>
                                          </p:val>
                                        </p:tav>
                                        <p:tav tm="100000">
                                          <p:val>
                                            <p:strVal val="#ppt_x"/>
                                          </p:val>
                                        </p:tav>
                                      </p:tavLst>
                                    </p:anim>
                                    <p:anim calcmode="lin" valueType="num">
                                      <p:cBhvr additive="base">
                                        <p:cTn id="105" dur="500" fill="hold"/>
                                        <p:tgtEl>
                                          <p:spTgt spid="51"/>
                                        </p:tgtEl>
                                        <p:attrNameLst>
                                          <p:attrName>ppt_y</p:attrName>
                                        </p:attrNameLst>
                                      </p:cBhvr>
                                      <p:tavLst>
                                        <p:tav tm="0">
                                          <p:val>
                                            <p:strVal val="0-#ppt_h/2"/>
                                          </p:val>
                                        </p:tav>
                                        <p:tav tm="100000">
                                          <p:val>
                                            <p:strVal val="#ppt_y"/>
                                          </p:val>
                                        </p:tav>
                                      </p:tavLst>
                                    </p:anim>
                                  </p:childTnLst>
                                </p:cTn>
                              </p:par>
                            </p:childTnLst>
                          </p:cTn>
                        </p:par>
                        <p:par>
                          <p:cTn id="106" fill="hold">
                            <p:stCondLst>
                              <p:cond delay="1000"/>
                            </p:stCondLst>
                            <p:childTnLst>
                              <p:par>
                                <p:cTn id="107" presetID="2" presetClass="entr" presetSubtype="1" fill="hold" grpId="0" nodeType="afterEffect">
                                  <p:stCondLst>
                                    <p:cond delay="0"/>
                                  </p:stCondLst>
                                  <p:childTnLst>
                                    <p:set>
                                      <p:cBhvr>
                                        <p:cTn id="108" dur="1" fill="hold">
                                          <p:stCondLst>
                                            <p:cond delay="0"/>
                                          </p:stCondLst>
                                        </p:cTn>
                                        <p:tgtEl>
                                          <p:spTgt spid="50"/>
                                        </p:tgtEl>
                                        <p:attrNameLst>
                                          <p:attrName>style.visibility</p:attrName>
                                        </p:attrNameLst>
                                      </p:cBhvr>
                                      <p:to>
                                        <p:strVal val="visible"/>
                                      </p:to>
                                    </p:set>
                                    <p:anim calcmode="lin" valueType="num">
                                      <p:cBhvr additive="base">
                                        <p:cTn id="109" dur="500" fill="hold"/>
                                        <p:tgtEl>
                                          <p:spTgt spid="50"/>
                                        </p:tgtEl>
                                        <p:attrNameLst>
                                          <p:attrName>ppt_x</p:attrName>
                                        </p:attrNameLst>
                                      </p:cBhvr>
                                      <p:tavLst>
                                        <p:tav tm="0">
                                          <p:val>
                                            <p:strVal val="#ppt_x"/>
                                          </p:val>
                                        </p:tav>
                                        <p:tav tm="100000">
                                          <p:val>
                                            <p:strVal val="#ppt_x"/>
                                          </p:val>
                                        </p:tav>
                                      </p:tavLst>
                                    </p:anim>
                                    <p:anim calcmode="lin" valueType="num">
                                      <p:cBhvr additive="base">
                                        <p:cTn id="110" dur="500" fill="hold"/>
                                        <p:tgtEl>
                                          <p:spTgt spid="50"/>
                                        </p:tgtEl>
                                        <p:attrNameLst>
                                          <p:attrName>ppt_y</p:attrName>
                                        </p:attrNameLst>
                                      </p:cBhvr>
                                      <p:tavLst>
                                        <p:tav tm="0">
                                          <p:val>
                                            <p:strVal val="0-#ppt_h/2"/>
                                          </p:val>
                                        </p:tav>
                                        <p:tav tm="100000">
                                          <p:val>
                                            <p:strVal val="#ppt_y"/>
                                          </p:val>
                                        </p:tav>
                                      </p:tavLst>
                                    </p:anim>
                                  </p:childTnLst>
                                </p:cTn>
                              </p:par>
                            </p:childTnLst>
                          </p:cTn>
                        </p:par>
                        <p:par>
                          <p:cTn id="111" fill="hold">
                            <p:stCondLst>
                              <p:cond delay="1500"/>
                            </p:stCondLst>
                            <p:childTnLst>
                              <p:par>
                                <p:cTn id="112" presetID="2" presetClass="entr" presetSubtype="1" fill="hold" grpId="0" nodeType="afterEffect">
                                  <p:stCondLst>
                                    <p:cond delay="0"/>
                                  </p:stCondLst>
                                  <p:childTnLst>
                                    <p:set>
                                      <p:cBhvr>
                                        <p:cTn id="113" dur="1" fill="hold">
                                          <p:stCondLst>
                                            <p:cond delay="0"/>
                                          </p:stCondLst>
                                        </p:cTn>
                                        <p:tgtEl>
                                          <p:spTgt spid="48"/>
                                        </p:tgtEl>
                                        <p:attrNameLst>
                                          <p:attrName>style.visibility</p:attrName>
                                        </p:attrNameLst>
                                      </p:cBhvr>
                                      <p:to>
                                        <p:strVal val="visible"/>
                                      </p:to>
                                    </p:set>
                                    <p:anim calcmode="lin" valueType="num">
                                      <p:cBhvr additive="base">
                                        <p:cTn id="114" dur="500" fill="hold"/>
                                        <p:tgtEl>
                                          <p:spTgt spid="48"/>
                                        </p:tgtEl>
                                        <p:attrNameLst>
                                          <p:attrName>ppt_x</p:attrName>
                                        </p:attrNameLst>
                                      </p:cBhvr>
                                      <p:tavLst>
                                        <p:tav tm="0">
                                          <p:val>
                                            <p:strVal val="#ppt_x"/>
                                          </p:val>
                                        </p:tav>
                                        <p:tav tm="100000">
                                          <p:val>
                                            <p:strVal val="#ppt_x"/>
                                          </p:val>
                                        </p:tav>
                                      </p:tavLst>
                                    </p:anim>
                                    <p:anim calcmode="lin" valueType="num">
                                      <p:cBhvr additive="base">
                                        <p:cTn id="115" dur="500" fill="hold"/>
                                        <p:tgtEl>
                                          <p:spTgt spid="48"/>
                                        </p:tgtEl>
                                        <p:attrNameLst>
                                          <p:attrName>ppt_y</p:attrName>
                                        </p:attrNameLst>
                                      </p:cBhvr>
                                      <p:tavLst>
                                        <p:tav tm="0">
                                          <p:val>
                                            <p:strVal val="0-#ppt_h/2"/>
                                          </p:val>
                                        </p:tav>
                                        <p:tav tm="100000">
                                          <p:val>
                                            <p:strVal val="#ppt_y"/>
                                          </p:val>
                                        </p:tav>
                                      </p:tavLst>
                                    </p:anim>
                                  </p:childTnLst>
                                </p:cTn>
                              </p:par>
                            </p:childTnLst>
                          </p:cTn>
                        </p:par>
                        <p:par>
                          <p:cTn id="116" fill="hold">
                            <p:stCondLst>
                              <p:cond delay="2000"/>
                            </p:stCondLst>
                            <p:childTnLst>
                              <p:par>
                                <p:cTn id="117" presetID="2" presetClass="entr" presetSubtype="1"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additive="base">
                                        <p:cTn id="119" dur="500" fill="hold"/>
                                        <p:tgtEl>
                                          <p:spTgt spid="47"/>
                                        </p:tgtEl>
                                        <p:attrNameLst>
                                          <p:attrName>ppt_x</p:attrName>
                                        </p:attrNameLst>
                                      </p:cBhvr>
                                      <p:tavLst>
                                        <p:tav tm="0">
                                          <p:val>
                                            <p:strVal val="#ppt_x"/>
                                          </p:val>
                                        </p:tav>
                                        <p:tav tm="100000">
                                          <p:val>
                                            <p:strVal val="#ppt_x"/>
                                          </p:val>
                                        </p:tav>
                                      </p:tavLst>
                                    </p:anim>
                                    <p:anim calcmode="lin" valueType="num">
                                      <p:cBhvr additive="base">
                                        <p:cTn id="120"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37"/>
                                        </p:tgtEl>
                                        <p:attrNameLst>
                                          <p:attrName>style.visibility</p:attrName>
                                        </p:attrNameLst>
                                      </p:cBhvr>
                                      <p:to>
                                        <p:strVal val="visible"/>
                                      </p:to>
                                    </p:set>
                                    <p:anim calcmode="lin" valueType="num">
                                      <p:cBhvr additive="base">
                                        <p:cTn id="125" dur="500" fill="hold"/>
                                        <p:tgtEl>
                                          <p:spTgt spid="37"/>
                                        </p:tgtEl>
                                        <p:attrNameLst>
                                          <p:attrName>ppt_x</p:attrName>
                                        </p:attrNameLst>
                                      </p:cBhvr>
                                      <p:tavLst>
                                        <p:tav tm="0">
                                          <p:val>
                                            <p:strVal val="#ppt_x"/>
                                          </p:val>
                                        </p:tav>
                                        <p:tav tm="100000">
                                          <p:val>
                                            <p:strVal val="#ppt_x"/>
                                          </p:val>
                                        </p:tav>
                                      </p:tavLst>
                                    </p:anim>
                                    <p:anim calcmode="lin" valueType="num">
                                      <p:cBhvr additive="base">
                                        <p:cTn id="126" dur="500" fill="hold"/>
                                        <p:tgtEl>
                                          <p:spTgt spid="37"/>
                                        </p:tgtEl>
                                        <p:attrNameLst>
                                          <p:attrName>ppt_y</p:attrName>
                                        </p:attrNameLst>
                                      </p:cBhvr>
                                      <p:tavLst>
                                        <p:tav tm="0">
                                          <p:val>
                                            <p:strVal val="1+#ppt_h/2"/>
                                          </p:val>
                                        </p:tav>
                                        <p:tav tm="100000">
                                          <p:val>
                                            <p:strVal val="#ppt_y"/>
                                          </p:val>
                                        </p:tav>
                                      </p:tavLst>
                                    </p:anim>
                                  </p:childTnLst>
                                </p:cTn>
                              </p:par>
                            </p:childTnLst>
                          </p:cTn>
                        </p:par>
                        <p:par>
                          <p:cTn id="127" fill="hold">
                            <p:stCondLst>
                              <p:cond delay="500"/>
                            </p:stCondLst>
                            <p:childTnLst>
                              <p:par>
                                <p:cTn id="128" presetID="2" presetClass="entr" presetSubtype="4" fill="hold" grpId="0" nodeType="afterEffect">
                                  <p:stCondLst>
                                    <p:cond delay="0"/>
                                  </p:stCondLst>
                                  <p:childTnLst>
                                    <p:set>
                                      <p:cBhvr>
                                        <p:cTn id="129" dur="1" fill="hold">
                                          <p:stCondLst>
                                            <p:cond delay="0"/>
                                          </p:stCondLst>
                                        </p:cTn>
                                        <p:tgtEl>
                                          <p:spTgt spid="58"/>
                                        </p:tgtEl>
                                        <p:attrNameLst>
                                          <p:attrName>style.visibility</p:attrName>
                                        </p:attrNameLst>
                                      </p:cBhvr>
                                      <p:to>
                                        <p:strVal val="visible"/>
                                      </p:to>
                                    </p:set>
                                    <p:anim calcmode="lin" valueType="num">
                                      <p:cBhvr additive="base">
                                        <p:cTn id="130" dur="500" fill="hold"/>
                                        <p:tgtEl>
                                          <p:spTgt spid="58"/>
                                        </p:tgtEl>
                                        <p:attrNameLst>
                                          <p:attrName>ppt_x</p:attrName>
                                        </p:attrNameLst>
                                      </p:cBhvr>
                                      <p:tavLst>
                                        <p:tav tm="0">
                                          <p:val>
                                            <p:strVal val="#ppt_x"/>
                                          </p:val>
                                        </p:tav>
                                        <p:tav tm="100000">
                                          <p:val>
                                            <p:strVal val="#ppt_x"/>
                                          </p:val>
                                        </p:tav>
                                      </p:tavLst>
                                    </p:anim>
                                    <p:anim calcmode="lin" valueType="num">
                                      <p:cBhvr additive="base">
                                        <p:cTn id="131" dur="500" fill="hold"/>
                                        <p:tgtEl>
                                          <p:spTgt spid="58"/>
                                        </p:tgtEl>
                                        <p:attrNameLst>
                                          <p:attrName>ppt_y</p:attrName>
                                        </p:attrNameLst>
                                      </p:cBhvr>
                                      <p:tavLst>
                                        <p:tav tm="0">
                                          <p:val>
                                            <p:strVal val="1+#ppt_h/2"/>
                                          </p:val>
                                        </p:tav>
                                        <p:tav tm="100000">
                                          <p:val>
                                            <p:strVal val="#ppt_y"/>
                                          </p:val>
                                        </p:tav>
                                      </p:tavLst>
                                    </p:anim>
                                  </p:childTnLst>
                                </p:cTn>
                              </p:par>
                            </p:childTnLst>
                          </p:cTn>
                        </p:par>
                        <p:par>
                          <p:cTn id="132" fill="hold">
                            <p:stCondLst>
                              <p:cond delay="1000"/>
                            </p:stCondLst>
                            <p:childTnLst>
                              <p:par>
                                <p:cTn id="133" presetID="2" presetClass="entr" presetSubtype="4" fill="hold" grpId="0" nodeType="afterEffect">
                                  <p:stCondLst>
                                    <p:cond delay="0"/>
                                  </p:stCondLst>
                                  <p:childTnLst>
                                    <p:set>
                                      <p:cBhvr>
                                        <p:cTn id="134" dur="1" fill="hold">
                                          <p:stCondLst>
                                            <p:cond delay="0"/>
                                          </p:stCondLst>
                                        </p:cTn>
                                        <p:tgtEl>
                                          <p:spTgt spid="42"/>
                                        </p:tgtEl>
                                        <p:attrNameLst>
                                          <p:attrName>style.visibility</p:attrName>
                                        </p:attrNameLst>
                                      </p:cBhvr>
                                      <p:to>
                                        <p:strVal val="visible"/>
                                      </p:to>
                                    </p:set>
                                    <p:anim calcmode="lin" valueType="num">
                                      <p:cBhvr additive="base">
                                        <p:cTn id="135" dur="500" fill="hold"/>
                                        <p:tgtEl>
                                          <p:spTgt spid="42"/>
                                        </p:tgtEl>
                                        <p:attrNameLst>
                                          <p:attrName>ppt_x</p:attrName>
                                        </p:attrNameLst>
                                      </p:cBhvr>
                                      <p:tavLst>
                                        <p:tav tm="0">
                                          <p:val>
                                            <p:strVal val="#ppt_x"/>
                                          </p:val>
                                        </p:tav>
                                        <p:tav tm="100000">
                                          <p:val>
                                            <p:strVal val="#ppt_x"/>
                                          </p:val>
                                        </p:tav>
                                      </p:tavLst>
                                    </p:anim>
                                    <p:anim calcmode="lin" valueType="num">
                                      <p:cBhvr additive="base">
                                        <p:cTn id="13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2" grpId="0" animBg="1"/>
      <p:bldP spid="13" grpId="0" animBg="1"/>
      <p:bldP spid="17" grpId="0" animBg="1"/>
      <p:bldP spid="19" grpId="0" animBg="1"/>
      <p:bldP spid="20" grpId="0" animBg="1"/>
      <p:bldP spid="22" grpId="0" animBg="1"/>
      <p:bldP spid="24" grpId="0" animBg="1"/>
      <p:bldP spid="25" grpId="0" animBg="1"/>
      <p:bldP spid="26" grpId="0" animBg="1"/>
      <p:bldP spid="27" grpId="0" animBg="1"/>
      <p:bldP spid="28" grpId="0" animBg="1"/>
      <p:bldP spid="32" grpId="0" animBg="1"/>
      <p:bldP spid="37" grpId="0" animBg="1"/>
      <p:bldP spid="38" grpId="0" animBg="1"/>
      <p:bldP spid="42" grpId="0"/>
      <p:bldP spid="43" grpId="0" animBg="1"/>
      <p:bldP spid="44" grpId="0" animBg="1"/>
      <p:bldP spid="45" grpId="0" animBg="1"/>
      <p:bldP spid="47" grpId="0" animBg="1"/>
      <p:bldP spid="48" grpId="0" animBg="1"/>
      <p:bldP spid="49" grpId="0" animBg="1"/>
      <p:bldP spid="50" grpId="0" animBg="1"/>
      <p:bldP spid="51" grpId="0" animBg="1"/>
      <p:bldP spid="58" grpId="0" animBg="1"/>
      <p:bldP spid="3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2652671689"/>
              </p:ext>
            </p:extLst>
          </p:nvPr>
        </p:nvGraphicFramePr>
        <p:xfrm>
          <a:off x="830350" y="2276872"/>
          <a:ext cx="588137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2103120"/>
                <a:gridCol w="791845"/>
                <a:gridCol w="791845"/>
                <a:gridCol w="1097280"/>
                <a:gridCol w="1097280"/>
              </a:tblGrid>
              <a:tr h="222885">
                <a:tc>
                  <a:txBody>
                    <a:bodyPr/>
                    <a:lstStyle/>
                    <a:p>
                      <a:pPr>
                        <a:lnSpc>
                          <a:spcPct val="115000"/>
                        </a:lnSpc>
                      </a:pPr>
                      <a:endParaRPr lang="en-US" sz="1600" dirty="0">
                        <a:effectLst/>
                        <a:latin typeface="Times New Roman" pitchFamily="18" charset="0"/>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Qc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Weight</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The worst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The best</a:t>
                      </a:r>
                      <a:endParaRPr lang="en-US" sz="1600" dirty="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B.B.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33.5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49.5</a:t>
                      </a:r>
                      <a:endParaRPr lang="en-US" sz="160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S.B.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1780</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1570</a:t>
                      </a:r>
                      <a:endParaRPr lang="en-US" sz="160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T50</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S.B.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2</a:t>
                      </a:r>
                      <a:endParaRPr lang="en-US" sz="160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Slump flow</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B.B.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12.5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500</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780</a:t>
                      </a:r>
                      <a:endParaRPr lang="en-US" sz="160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V-funnel</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S.B.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12.5</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32</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a:t>
                      </a:r>
                      <a:endParaRPr lang="en-US" sz="1600">
                        <a:effectLst/>
                        <a:latin typeface="Times New Roman" pitchFamily="18" charset="0"/>
                        <a:ea typeface="Calibri"/>
                        <a:cs typeface="Times New Roman" pitchFamily="18" charset="0"/>
                      </a:endParaRPr>
                    </a:p>
                  </a:txBody>
                  <a:tcPr marL="68580" marR="68580" marT="0" marB="0" anchor="b"/>
                </a:tc>
              </a:tr>
              <a:tr h="22288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L-box</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B.B.</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12.5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0.55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pic>
        <p:nvPicPr>
          <p:cNvPr id="4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ounded Rectangle 28"/>
          <p:cNvSpPr/>
          <p:nvPr/>
        </p:nvSpPr>
        <p:spPr bwMode="auto">
          <a:xfrm>
            <a:off x="5868144" y="1839104"/>
            <a:ext cx="1579632" cy="365760"/>
          </a:xfrm>
          <a:prstGeom prst="roundRect">
            <a:avLst/>
          </a:prstGeom>
          <a:solidFill>
            <a:schemeClr val="accent4">
              <a:lumMod val="50000"/>
              <a:lumOff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a:r>
              <a:rPr lang="fa-IR" sz="2000" dirty="0" smtClean="0">
                <a:solidFill>
                  <a:schemeClr val="accent2"/>
                </a:solidFill>
                <a:cs typeface="B Zar" pitchFamily="2" charset="-78"/>
              </a:rPr>
              <a:t>شرایط </a:t>
            </a:r>
            <a:r>
              <a:rPr lang="fa-IR" sz="2000" dirty="0">
                <a:solidFill>
                  <a:schemeClr val="accent2"/>
                </a:solidFill>
                <a:cs typeface="B Zar" pitchFamily="2" charset="-78"/>
              </a:rPr>
              <a:t>پاسخ </a:t>
            </a:r>
            <a:r>
              <a:rPr lang="fa-IR" sz="2000" dirty="0" smtClean="0">
                <a:solidFill>
                  <a:schemeClr val="accent2"/>
                </a:solidFill>
                <a:cs typeface="B Zar" pitchFamily="2" charset="-78"/>
              </a:rPr>
              <a:t>ها</a:t>
            </a:r>
            <a:endParaRPr lang="en-US" sz="2000" dirty="0">
              <a:solidFill>
                <a:schemeClr val="accent2"/>
              </a:solidFill>
              <a:cs typeface="B Zar" pitchFamily="2" charset="-78"/>
            </a:endParaRPr>
          </a:p>
        </p:txBody>
      </p:sp>
      <p:cxnSp>
        <p:nvCxnSpPr>
          <p:cNvPr id="31" name="Straight Connector 3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1" name="Rounded Rectangle 20"/>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4" name="Rounded Rectangle 23"/>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27" name="Rounded Rectangle 26"/>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32" name="Rounded Rectangle 31"/>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33" name="Rounded Rectangle 32"/>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34" name="Rounded Rectangle 33"/>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35" name="Rounded Rectangle 34"/>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45" name="Rounded Rectangle 44"/>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46" name="Rounded Rectangle 45"/>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49" name="Rounded Rectangle 48"/>
          <p:cNvSpPr/>
          <p:nvPr/>
        </p:nvSpPr>
        <p:spPr bwMode="auto">
          <a:xfrm>
            <a:off x="7616952" y="53035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36" name="TextBox 35"/>
          <p:cNvSpPr txBox="1"/>
          <p:nvPr/>
        </p:nvSpPr>
        <p:spPr>
          <a:xfrm>
            <a:off x="3707904" y="5775647"/>
            <a:ext cx="1512168"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نوع پاسخ کلی</a:t>
            </a:r>
            <a:endParaRPr lang="en-US" sz="2400" dirty="0">
              <a:solidFill>
                <a:srgbClr val="002060"/>
              </a:solidFill>
              <a:cs typeface="B Zar" pitchFamily="2" charset="-78"/>
            </a:endParaRPr>
          </a:p>
        </p:txBody>
      </p:sp>
      <p:cxnSp>
        <p:nvCxnSpPr>
          <p:cNvPr id="37" name="Straight Arrow Connector 36"/>
          <p:cNvCxnSpPr/>
          <p:nvPr/>
        </p:nvCxnSpPr>
        <p:spPr bwMode="auto">
          <a:xfrm flipH="1" flipV="1">
            <a:off x="3059832" y="6006479"/>
            <a:ext cx="612068" cy="1"/>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8" name="TextBox 37"/>
          <p:cNvSpPr txBox="1"/>
          <p:nvPr/>
        </p:nvSpPr>
        <p:spPr>
          <a:xfrm>
            <a:off x="1187624" y="5775647"/>
            <a:ext cx="1800200" cy="461665"/>
          </a:xfrm>
          <a:prstGeom prst="rect">
            <a:avLst/>
          </a:prstGeom>
          <a:noFill/>
        </p:spPr>
        <p:txBody>
          <a:bodyPr wrap="square" rtlCol="0">
            <a:spAutoFit/>
          </a:bodyPr>
          <a:lstStyle/>
          <a:p>
            <a:pPr algn="r" rtl="1"/>
            <a:r>
              <a:rPr lang="fa-IR" sz="2400" dirty="0" smtClean="0">
                <a:solidFill>
                  <a:srgbClr val="002060"/>
                </a:solidFill>
                <a:cs typeface="B Zar" pitchFamily="2" charset="-78"/>
              </a:rPr>
              <a:t>بزرگتر- بهتر</a:t>
            </a:r>
            <a:endParaRPr lang="en-US" sz="2400" dirty="0">
              <a:solidFill>
                <a:srgbClr val="002060"/>
              </a:solidFill>
              <a:cs typeface="B Zar" pitchFamily="2" charset="-78"/>
            </a:endParaRPr>
          </a:p>
        </p:txBody>
      </p:sp>
      <p:sp>
        <p:nvSpPr>
          <p:cNvPr id="39" name="TextBox 38"/>
          <p:cNvSpPr txBox="1"/>
          <p:nvPr/>
        </p:nvSpPr>
        <p:spPr>
          <a:xfrm>
            <a:off x="539552" y="4653136"/>
            <a:ext cx="6116136" cy="461665"/>
          </a:xfrm>
          <a:prstGeom prst="rect">
            <a:avLst/>
          </a:prstGeom>
          <a:noFill/>
        </p:spPr>
        <p:txBody>
          <a:bodyPr wrap="square" rtlCol="0">
            <a:spAutoFit/>
          </a:bodyPr>
          <a:lstStyle/>
          <a:p>
            <a:pPr algn="r" rtl="1"/>
            <a:r>
              <a:rPr lang="fa-IR" sz="2400" dirty="0" smtClean="0">
                <a:solidFill>
                  <a:srgbClr val="002060"/>
                </a:solidFill>
                <a:cs typeface="B Zar" pitchFamily="2" charset="-78"/>
              </a:rPr>
              <a:t>مجموع درصد اهمیت پاسخ های نوع بزرگتر-بهتر=  62/5 درصد     </a:t>
            </a:r>
            <a:endParaRPr lang="en-US" sz="2400" dirty="0">
              <a:solidFill>
                <a:srgbClr val="002060"/>
              </a:solidFill>
              <a:cs typeface="B Zar" pitchFamily="2" charset="-78"/>
            </a:endParaRPr>
          </a:p>
        </p:txBody>
      </p:sp>
      <p:sp>
        <p:nvSpPr>
          <p:cNvPr id="40" name="Down Arrow 39"/>
          <p:cNvSpPr/>
          <p:nvPr/>
        </p:nvSpPr>
        <p:spPr bwMode="auto">
          <a:xfrm rot="5400000">
            <a:off x="5461776" y="5779584"/>
            <a:ext cx="360040" cy="41140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ounded Rectangle 41"/>
          <p:cNvSpPr/>
          <p:nvPr/>
        </p:nvSpPr>
        <p:spPr bwMode="auto">
          <a:xfrm>
            <a:off x="4932040" y="548680"/>
            <a:ext cx="25603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a:r>
              <a:rPr lang="fa-IR" sz="2400" dirty="0">
                <a:cs typeface="B Zar" pitchFamily="2" charset="-78"/>
              </a:rPr>
              <a:t>بررسی </a:t>
            </a:r>
            <a:r>
              <a:rPr lang="fa-IR" sz="2400" dirty="0" smtClean="0">
                <a:cs typeface="B Zar" pitchFamily="2" charset="-78"/>
              </a:rPr>
              <a:t>همزمان چند پاسخ</a:t>
            </a:r>
            <a:endParaRPr lang="en-US" sz="2400" dirty="0">
              <a:cs typeface="B Zar" pitchFamily="2" charset="-78"/>
            </a:endParaRPr>
          </a:p>
        </p:txBody>
      </p:sp>
      <p:sp>
        <p:nvSpPr>
          <p:cNvPr id="7" name="TextBox 6"/>
          <p:cNvSpPr txBox="1"/>
          <p:nvPr/>
        </p:nvSpPr>
        <p:spPr>
          <a:xfrm>
            <a:off x="395536" y="5157192"/>
            <a:ext cx="6480720" cy="461665"/>
          </a:xfrm>
          <a:prstGeom prst="rect">
            <a:avLst/>
          </a:prstGeom>
          <a:noFill/>
        </p:spPr>
        <p:txBody>
          <a:bodyPr wrap="square" rtlCol="0">
            <a:spAutoFit/>
          </a:bodyPr>
          <a:lstStyle/>
          <a:p>
            <a:pPr algn="r" rtl="1"/>
            <a:r>
              <a:rPr lang="fa-IR" sz="2400" dirty="0">
                <a:solidFill>
                  <a:srgbClr val="002060"/>
                </a:solidFill>
                <a:cs typeface="B Zar" pitchFamily="2" charset="-78"/>
              </a:rPr>
              <a:t>مجموع درصد اهمیت پاسخ های نوع </a:t>
            </a:r>
            <a:r>
              <a:rPr lang="fa-IR" sz="2400" dirty="0" smtClean="0">
                <a:solidFill>
                  <a:srgbClr val="002060"/>
                </a:solidFill>
                <a:cs typeface="B Zar" pitchFamily="2" charset="-78"/>
              </a:rPr>
              <a:t>بزرگتر-بهتر</a:t>
            </a:r>
            <a:r>
              <a:rPr lang="fa-IR" sz="2400" dirty="0">
                <a:solidFill>
                  <a:srgbClr val="002060"/>
                </a:solidFill>
                <a:cs typeface="B Zar" pitchFamily="2" charset="-78"/>
              </a:rPr>
              <a:t> </a:t>
            </a:r>
            <a:r>
              <a:rPr lang="fa-IR" sz="2400" dirty="0" smtClean="0">
                <a:solidFill>
                  <a:srgbClr val="002060"/>
                </a:solidFill>
                <a:cs typeface="B Zar" pitchFamily="2" charset="-78"/>
              </a:rPr>
              <a:t>بیشتر از 30</a:t>
            </a:r>
            <a:r>
              <a:rPr lang="en-US" sz="2400" dirty="0" smtClean="0">
                <a:solidFill>
                  <a:srgbClr val="002060"/>
                </a:solidFill>
                <a:cs typeface="B Zar" pitchFamily="2" charset="-78"/>
              </a:rPr>
              <a:t> </a:t>
            </a:r>
            <a:r>
              <a:rPr lang="fa-IR" sz="2400" dirty="0" smtClean="0">
                <a:solidFill>
                  <a:srgbClr val="002060"/>
                </a:solidFill>
                <a:cs typeface="B Zar" pitchFamily="2" charset="-78"/>
              </a:rPr>
              <a:t>درصد</a:t>
            </a:r>
            <a:endParaRPr lang="en-US" sz="2400" dirty="0"/>
          </a:p>
        </p:txBody>
      </p:sp>
    </p:spTree>
    <p:extLst>
      <p:ext uri="{BB962C8B-B14F-4D97-AF65-F5344CB8AC3E}">
        <p14:creationId xmlns:p14="http://schemas.microsoft.com/office/powerpoint/2010/main" val="1695676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10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6" grpId="0"/>
      <p:bldP spid="38" grpId="0"/>
      <p:bldP spid="39" grpId="0"/>
      <p:bldP spid="40" grpId="0" animBg="1"/>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pic>
        <p:nvPicPr>
          <p:cNvPr id="4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3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1" name="Rounded Rectangle 20"/>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4" name="Rounded Rectangle 23"/>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27" name="Rounded Rectangle 26"/>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32" name="Rounded Rectangle 31"/>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33" name="Rounded Rectangle 32"/>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34" name="Rounded Rectangle 33"/>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35" name="Rounded Rectangle 34"/>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45" name="Rounded Rectangle 44"/>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46" name="Rounded Rectangle 45"/>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49" name="Rounded Rectangle 48"/>
          <p:cNvSpPr/>
          <p:nvPr/>
        </p:nvSpPr>
        <p:spPr bwMode="auto">
          <a:xfrm>
            <a:off x="7616952" y="53035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graphicFrame>
        <p:nvGraphicFramePr>
          <p:cNvPr id="30" name="Chart 29"/>
          <p:cNvGraphicFramePr>
            <a:graphicFrameLocks/>
          </p:cNvGraphicFramePr>
          <p:nvPr>
            <p:extLst>
              <p:ext uri="{D42A27DB-BD31-4B8C-83A1-F6EECF244321}">
                <p14:modId xmlns:p14="http://schemas.microsoft.com/office/powerpoint/2010/main" val="2136748135"/>
              </p:ext>
            </p:extLst>
          </p:nvPr>
        </p:nvGraphicFramePr>
        <p:xfrm>
          <a:off x="64008" y="1412776"/>
          <a:ext cx="2468880" cy="1463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Chart 41"/>
          <p:cNvGraphicFramePr>
            <a:graphicFrameLocks/>
          </p:cNvGraphicFramePr>
          <p:nvPr>
            <p:extLst>
              <p:ext uri="{D42A27DB-BD31-4B8C-83A1-F6EECF244321}">
                <p14:modId xmlns:p14="http://schemas.microsoft.com/office/powerpoint/2010/main" val="1747964056"/>
              </p:ext>
            </p:extLst>
          </p:nvPr>
        </p:nvGraphicFramePr>
        <p:xfrm>
          <a:off x="2560320" y="1412776"/>
          <a:ext cx="2468880" cy="1463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 name="Chart 42"/>
          <p:cNvGraphicFramePr>
            <a:graphicFrameLocks/>
          </p:cNvGraphicFramePr>
          <p:nvPr>
            <p:extLst>
              <p:ext uri="{D42A27DB-BD31-4B8C-83A1-F6EECF244321}">
                <p14:modId xmlns:p14="http://schemas.microsoft.com/office/powerpoint/2010/main" val="2872416870"/>
              </p:ext>
            </p:extLst>
          </p:nvPr>
        </p:nvGraphicFramePr>
        <p:xfrm>
          <a:off x="5065776" y="1412776"/>
          <a:ext cx="2468880" cy="14630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4" name="Chart 43"/>
          <p:cNvGraphicFramePr>
            <a:graphicFrameLocks/>
          </p:cNvGraphicFramePr>
          <p:nvPr>
            <p:extLst>
              <p:ext uri="{D42A27DB-BD31-4B8C-83A1-F6EECF244321}">
                <p14:modId xmlns:p14="http://schemas.microsoft.com/office/powerpoint/2010/main" val="3276531591"/>
              </p:ext>
            </p:extLst>
          </p:nvPr>
        </p:nvGraphicFramePr>
        <p:xfrm>
          <a:off x="1280160" y="2912392"/>
          <a:ext cx="2468880" cy="146304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7" name="Chart 46"/>
          <p:cNvGraphicFramePr>
            <a:graphicFrameLocks/>
          </p:cNvGraphicFramePr>
          <p:nvPr>
            <p:extLst>
              <p:ext uri="{D42A27DB-BD31-4B8C-83A1-F6EECF244321}">
                <p14:modId xmlns:p14="http://schemas.microsoft.com/office/powerpoint/2010/main" val="3306581259"/>
              </p:ext>
            </p:extLst>
          </p:nvPr>
        </p:nvGraphicFramePr>
        <p:xfrm>
          <a:off x="3776472" y="2912392"/>
          <a:ext cx="2468880" cy="146304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3003555363"/>
              </p:ext>
            </p:extLst>
          </p:nvPr>
        </p:nvGraphicFramePr>
        <p:xfrm>
          <a:off x="1527048" y="4521736"/>
          <a:ext cx="4480560" cy="1962912"/>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188720"/>
                <a:gridCol w="1463040"/>
                <a:gridCol w="640080"/>
                <a:gridCol w="11887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Factors</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Interaction Influences (%)</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Level</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Level Description</a:t>
                      </a: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LECA</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1.861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65</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Cement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66.256</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41</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Silica fume</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11.543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13</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W/b</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16.081</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4</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0.38</a:t>
                      </a:r>
                      <a:endParaRPr lang="en-US" sz="160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SP</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4.256</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1.3</a:t>
                      </a:r>
                      <a:endParaRPr lang="en-US" sz="1600" dirty="0">
                        <a:effectLst/>
                        <a:latin typeface="Times New Roman" pitchFamily="18" charset="0"/>
                        <a:ea typeface="Calibri"/>
                        <a:cs typeface="Times New Roman" pitchFamily="18" charset="0"/>
                      </a:endParaRPr>
                    </a:p>
                  </a:txBody>
                  <a:tcPr marL="68580" marR="68580" marT="0" marB="0" anchor="b"/>
                </a:tc>
              </a:tr>
            </a:tbl>
          </a:graphicData>
        </a:graphic>
      </p:graphicFrame>
      <p:sp>
        <p:nvSpPr>
          <p:cNvPr id="36" name="Oval 35"/>
          <p:cNvSpPr/>
          <p:nvPr/>
        </p:nvSpPr>
        <p:spPr>
          <a:xfrm>
            <a:off x="1655064" y="18973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Oval 36"/>
          <p:cNvSpPr/>
          <p:nvPr/>
        </p:nvSpPr>
        <p:spPr>
          <a:xfrm>
            <a:off x="4644008" y="173736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8" name="Oval 37"/>
          <p:cNvSpPr/>
          <p:nvPr/>
        </p:nvSpPr>
        <p:spPr>
          <a:xfrm>
            <a:off x="5652120" y="178308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9" name="Oval 38"/>
          <p:cNvSpPr/>
          <p:nvPr/>
        </p:nvSpPr>
        <p:spPr>
          <a:xfrm>
            <a:off x="3347864" y="3328829"/>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0" name="Oval 39"/>
          <p:cNvSpPr/>
          <p:nvPr/>
        </p:nvSpPr>
        <p:spPr>
          <a:xfrm>
            <a:off x="4355976" y="3360420"/>
            <a:ext cx="214314" cy="32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0" name="Rounded Rectangle 49"/>
          <p:cNvSpPr/>
          <p:nvPr/>
        </p:nvSpPr>
        <p:spPr bwMode="auto">
          <a:xfrm>
            <a:off x="4932040" y="548680"/>
            <a:ext cx="25603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a:r>
              <a:rPr lang="fa-IR" sz="2400" dirty="0">
                <a:cs typeface="B Zar" pitchFamily="2" charset="-78"/>
              </a:rPr>
              <a:t>بررسی </a:t>
            </a:r>
            <a:r>
              <a:rPr lang="fa-IR" sz="2400" dirty="0" smtClean="0">
                <a:cs typeface="B Zar" pitchFamily="2" charset="-78"/>
              </a:rPr>
              <a:t>همزمان چند پاسخ</a:t>
            </a:r>
            <a:endParaRPr lang="en-US" sz="2400" dirty="0">
              <a:cs typeface="B Zar" pitchFamily="2" charset="-78"/>
            </a:endParaRPr>
          </a:p>
        </p:txBody>
      </p:sp>
      <p:sp>
        <p:nvSpPr>
          <p:cNvPr id="51" name="Pentagon 50"/>
          <p:cNvSpPr/>
          <p:nvPr/>
        </p:nvSpPr>
        <p:spPr bwMode="auto">
          <a:xfrm flipH="1">
            <a:off x="6084168" y="5013176"/>
            <a:ext cx="1435616" cy="956310"/>
          </a:xfrm>
          <a:prstGeom prst="homePlat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cs typeface="B Zar" pitchFamily="2" charset="-78"/>
              </a:rPr>
              <a:t>طرح اختلاط بهینه و درصد تأثیر فاکتورها</a:t>
            </a:r>
            <a:endParaRPr kumimoji="0" lang="en-US" sz="1800" b="0" i="0" u="none" strike="noStrike" cap="none" normalizeH="0" baseline="0" dirty="0" smtClean="0">
              <a:ln>
                <a:noFill/>
              </a:ln>
              <a:solidFill>
                <a:schemeClr val="tx1"/>
              </a:solidFill>
              <a:effectLst/>
              <a:cs typeface="B Zar" pitchFamily="2" charset="-78"/>
            </a:endParaRPr>
          </a:p>
        </p:txBody>
      </p:sp>
    </p:spTree>
    <p:extLst>
      <p:ext uri="{BB962C8B-B14F-4D97-AF65-F5344CB8AC3E}">
        <p14:creationId xmlns:p14="http://schemas.microsoft.com/office/powerpoint/2010/main" val="2321730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250"/>
                                        <p:tgtEl>
                                          <p:spTgt spid="36"/>
                                        </p:tgtEl>
                                      </p:cBhvr>
                                    </p:animEffect>
                                  </p:childTnLst>
                                </p:cTn>
                              </p:par>
                            </p:childTnLst>
                          </p:cTn>
                        </p:par>
                        <p:par>
                          <p:cTn id="25" fill="hold">
                            <p:stCondLst>
                              <p:cond delay="25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250"/>
                                        <p:tgtEl>
                                          <p:spTgt spid="37"/>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250"/>
                                        <p:tgtEl>
                                          <p:spTgt spid="38"/>
                                        </p:tgtEl>
                                      </p:cBhvr>
                                    </p:animEffect>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250"/>
                                        <p:tgtEl>
                                          <p:spTgt spid="39"/>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25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500"/>
                            </p:stCondLst>
                            <p:childTnLst>
                              <p:par>
                                <p:cTn id="47" presetID="10" presetClass="entr" presetSubtype="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Graphic spid="42" grpId="0">
        <p:bldAsOne/>
      </p:bldGraphic>
      <p:bldGraphic spid="43" grpId="0">
        <p:bldAsOne/>
      </p:bldGraphic>
      <p:bldGraphic spid="44" grpId="0">
        <p:bldAsOne/>
      </p:bldGraphic>
      <p:bldGraphic spid="47" grpId="0">
        <p:bldAsOne/>
      </p:bldGraphic>
      <p:bldP spid="36" grpId="0" animBg="1"/>
      <p:bldP spid="37" grpId="0" animBg="1"/>
      <p:bldP spid="38" grpId="0" animBg="1"/>
      <p:bldP spid="39" grpId="0" animBg="1"/>
      <p:bldP spid="40" grpId="0" animBg="1"/>
      <p:bldP spid="5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تجزیه و تحلیل نتایج و ارائه طرح اختلاط بهینه</a:t>
            </a:r>
            <a:endParaRPr lang="en-US" sz="2800" dirty="0">
              <a:cs typeface="B Zar"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2637682674"/>
              </p:ext>
            </p:extLst>
          </p:nvPr>
        </p:nvGraphicFramePr>
        <p:xfrm>
          <a:off x="1005840" y="1763524"/>
          <a:ext cx="5577840" cy="118872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4694509"/>
                <a:gridCol w="883331"/>
              </a:tblGrid>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33.650</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Current grand average of performance (Mean)</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48.14</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(S/N Ratio),(</a:t>
                      </a:r>
                      <a:r>
                        <a:rPr lang="en-US" sz="1600" b="0" dirty="0" err="1">
                          <a:effectLst/>
                          <a:latin typeface="Times New Roman" pitchFamily="18" charset="0"/>
                          <a:cs typeface="Times New Roman" pitchFamily="18" charset="0"/>
                        </a:rPr>
                        <a:t>db</a:t>
                      </a:r>
                      <a:r>
                        <a:rPr lang="en-US" sz="1600" b="0" dirty="0">
                          <a:effectLst/>
                          <a:latin typeface="Times New Roman" pitchFamily="18" charset="0"/>
                          <a:cs typeface="Times New Roman" pitchFamily="18" charset="0"/>
                        </a:rPr>
                        <a:t>)</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a:effectLst/>
                          <a:latin typeface="Times New Roman" pitchFamily="18" charset="0"/>
                          <a:cs typeface="Times New Roman" pitchFamily="18" charset="0"/>
                        </a:rPr>
                        <a:t>37.452</a:t>
                      </a:r>
                      <a:endParaRPr lang="en-US" sz="1600" b="0">
                        <a:effectLst/>
                        <a:latin typeface="Times New Roman" pitchFamily="18" charset="0"/>
                        <a:ea typeface="Calibri"/>
                        <a:cs typeface="Times New Roman" pitchFamily="18" charset="0"/>
                      </a:endParaRPr>
                    </a:p>
                  </a:txBody>
                  <a:tcPr marL="68580" marR="68580" marT="0" marB="0" anchor="b"/>
                </a:tc>
              </a:tr>
              <a:tr h="297180">
                <a:tc>
                  <a:txBody>
                    <a:bodyPr/>
                    <a:lstStyle/>
                    <a:p>
                      <a:pPr marL="0" marR="0" algn="l">
                        <a:lnSpc>
                          <a:spcPct val="115000"/>
                        </a:lnSpc>
                        <a:spcBef>
                          <a:spcPts val="0"/>
                        </a:spcBef>
                        <a:spcAft>
                          <a:spcPts val="0"/>
                        </a:spcAft>
                      </a:pPr>
                      <a:r>
                        <a:rPr lang="en-US" sz="1600" b="0" dirty="0">
                          <a:effectLst/>
                          <a:latin typeface="Times New Roman" pitchFamily="18" charset="0"/>
                          <a:cs typeface="Times New Roman" pitchFamily="18" charset="0"/>
                        </a:rPr>
                        <a:t>Expected result at optimum condition (Mean)</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b="0" dirty="0">
                          <a:solidFill>
                            <a:srgbClr val="C00000"/>
                          </a:solidFill>
                          <a:effectLst/>
                          <a:latin typeface="Times New Roman" pitchFamily="18" charset="0"/>
                          <a:cs typeface="Times New Roman" pitchFamily="18" charset="0"/>
                        </a:rPr>
                        <a:t>74.58</a:t>
                      </a:r>
                      <a:endParaRPr lang="en-US" sz="1600" b="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07751771"/>
              </p:ext>
            </p:extLst>
          </p:nvPr>
        </p:nvGraphicFramePr>
        <p:xfrm>
          <a:off x="611560" y="3551520"/>
          <a:ext cx="6399624" cy="876300"/>
        </p:xfrm>
        <a:graphic>
          <a:graphicData uri="http://schemas.openxmlformats.org/drawingml/2006/table">
            <a:tbl>
              <a:tblPr firstRow="1" firstCol="1" bandRow="1">
                <a:effectLst>
                  <a:outerShdw blurRad="63500" sx="102000" sy="102000" algn="ctr" rotWithShape="0">
                    <a:prstClr val="black">
                      <a:alpha val="40000"/>
                    </a:prstClr>
                  </a:outerShdw>
                </a:effectLst>
                <a:tableStyleId>{D7AC3CCA-C797-4891-BE02-D94E43425B78}</a:tableStyleId>
              </a:tblPr>
              <a:tblGrid>
                <a:gridCol w="1078269"/>
                <a:gridCol w="577915"/>
                <a:gridCol w="720080"/>
                <a:gridCol w="914400"/>
                <a:gridCol w="1554480"/>
                <a:gridCol w="822960"/>
                <a:gridCol w="731520"/>
              </a:tblGrid>
              <a:tr h="234315">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Slump flow</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(mm)</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a:effectLst/>
                          <a:latin typeface="Times New Roman" pitchFamily="18" charset="0"/>
                          <a:cs typeface="Times New Roman" pitchFamily="18" charset="0"/>
                        </a:rPr>
                        <a:t>T50</a:t>
                      </a:r>
                      <a:r>
                        <a:rPr lang="en-US" sz="1800">
                          <a:effectLst/>
                          <a:latin typeface="Times New Roman" pitchFamily="18" charset="0"/>
                          <a:cs typeface="Times New Roman" pitchFamily="18" charset="0"/>
                        </a:rPr>
                        <a:t> </a:t>
                      </a:r>
                      <a:r>
                        <a:rPr lang="en-US" sz="1600">
                          <a:effectLst/>
                          <a:latin typeface="Times New Roman" pitchFamily="18" charset="0"/>
                          <a:cs typeface="Times New Roman" pitchFamily="18" charset="0"/>
                        </a:rPr>
                        <a:t>(sec)</a:t>
                      </a:r>
                      <a:endParaRPr lang="en-US" sz="1600">
                        <a:effectLst/>
                        <a:latin typeface="Times New Roman" pitchFamily="18" charset="0"/>
                        <a:ea typeface="Calibri"/>
                        <a:cs typeface="Times New Roman" pitchFamily="18" charset="0"/>
                      </a:endParaRPr>
                    </a:p>
                  </a:txBody>
                  <a:tcPr marL="68580" marR="68580" marT="0" marB="0" anchor="b"/>
                </a:tc>
                <a:tc>
                  <a:txBody>
                    <a:bodyPr/>
                    <a:lstStyle/>
                    <a:p>
                      <a:pPr marL="0" marR="0" algn="ctr" rtl="0">
                        <a:lnSpc>
                          <a:spcPct val="115000"/>
                        </a:lnSpc>
                        <a:spcBef>
                          <a:spcPts val="0"/>
                        </a:spcBef>
                        <a:spcAft>
                          <a:spcPts val="0"/>
                        </a:spcAft>
                      </a:pPr>
                      <a:r>
                        <a:rPr lang="en-US" sz="1600" dirty="0" smtClean="0">
                          <a:effectLst/>
                          <a:latin typeface="Times New Roman" pitchFamily="18" charset="0"/>
                          <a:cs typeface="Times New Roman" pitchFamily="18" charset="0"/>
                        </a:rPr>
                        <a:t>L-box</a:t>
                      </a:r>
                    </a:p>
                    <a:p>
                      <a:pPr marL="0" marR="0" algn="ctr" rtl="0">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V-funnel</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(sec)</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Compressive strength</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a:t>
                      </a:r>
                      <a:r>
                        <a:rPr lang="en-US" sz="1600" dirty="0" err="1">
                          <a:effectLst/>
                          <a:latin typeface="Times New Roman" pitchFamily="18" charset="0"/>
                          <a:cs typeface="Times New Roman" pitchFamily="18" charset="0"/>
                        </a:rPr>
                        <a:t>MPa</a:t>
                      </a:r>
                      <a:r>
                        <a:rPr lang="en-US" sz="1600" dirty="0">
                          <a:effectLst/>
                          <a:latin typeface="Times New Roman" pitchFamily="18" charset="0"/>
                          <a:cs typeface="Times New Roman" pitchFamily="18" charset="0"/>
                        </a:rPr>
                        <a:t>)</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Density</a:t>
                      </a:r>
                      <a:r>
                        <a:rPr lang="en-US" sz="1800" dirty="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(kg/m³)</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smtClean="0">
                          <a:effectLst/>
                          <a:latin typeface="Times New Roman" pitchFamily="18" charset="0"/>
                          <a:cs typeface="Times New Roman" pitchFamily="18" charset="0"/>
                        </a:rPr>
                        <a:t>OEC</a:t>
                      </a:r>
                      <a:endParaRPr lang="fa-IR" sz="1600" dirty="0" smtClean="0">
                        <a:effectLst/>
                        <a:latin typeface="Times New Roman" pitchFamily="18" charset="0"/>
                        <a:cs typeface="Times New Roman" pitchFamily="18" charset="0"/>
                      </a:endParaRPr>
                    </a:p>
                    <a:p>
                      <a:pPr marL="0" marR="0" algn="ctr">
                        <a:lnSpc>
                          <a:spcPct val="115000"/>
                        </a:lnSpc>
                        <a:spcBef>
                          <a:spcPts val="0"/>
                        </a:spcBef>
                        <a:spcAft>
                          <a:spcPts val="0"/>
                        </a:spcAft>
                      </a:pPr>
                      <a:endParaRPr lang="en-US" sz="1600" dirty="0">
                        <a:effectLst/>
                        <a:latin typeface="Times New Roman" pitchFamily="18" charset="0"/>
                        <a:ea typeface="Calibri"/>
                        <a:cs typeface="Times New Roman" pitchFamily="18" charset="0"/>
                      </a:endParaRPr>
                    </a:p>
                  </a:txBody>
                  <a:tcPr marL="68580" marR="68580" marT="0" marB="0" anchor="b"/>
                </a:tc>
              </a:tr>
              <a:tr h="234315">
                <a:tc>
                  <a:txBody>
                    <a:bodyPr/>
                    <a:lstStyle/>
                    <a:p>
                      <a:pPr marL="0" marR="0" algn="ctr">
                        <a:lnSpc>
                          <a:spcPct val="115000"/>
                        </a:lnSpc>
                        <a:spcBef>
                          <a:spcPts val="0"/>
                        </a:spcBef>
                        <a:spcAft>
                          <a:spcPts val="0"/>
                        </a:spcAft>
                      </a:pPr>
                      <a:r>
                        <a:rPr lang="en-US" sz="1600" b="0" dirty="0">
                          <a:effectLst/>
                          <a:latin typeface="Times New Roman" pitchFamily="18" charset="0"/>
                          <a:cs typeface="Times New Roman" pitchFamily="18" charset="0"/>
                        </a:rPr>
                        <a:t>770</a:t>
                      </a:r>
                      <a:endParaRPr lang="en-US" sz="1600" b="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2.38</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0.93</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8.49</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43.5</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effectLst/>
                          <a:latin typeface="Times New Roman" pitchFamily="18" charset="0"/>
                          <a:cs typeface="Times New Roman" pitchFamily="18" charset="0"/>
                        </a:rPr>
                        <a:t>1644</a:t>
                      </a:r>
                      <a:endParaRPr lang="en-US" sz="1600" dirty="0">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C00000"/>
                          </a:solidFill>
                          <a:effectLst/>
                          <a:latin typeface="Times New Roman" pitchFamily="18" charset="0"/>
                          <a:cs typeface="Times New Roman" pitchFamily="18" charset="0"/>
                        </a:rPr>
                        <a:t>77.69</a:t>
                      </a:r>
                      <a:endParaRPr lang="en-US" sz="1600" dirty="0">
                        <a:solidFill>
                          <a:srgbClr val="C00000"/>
                        </a:solidFill>
                        <a:effectLst/>
                        <a:latin typeface="Times New Roman" pitchFamily="18" charset="0"/>
                        <a:ea typeface="Calibri"/>
                        <a:cs typeface="Times New Roman" pitchFamily="18" charset="0"/>
                      </a:endParaRPr>
                    </a:p>
                  </a:txBody>
                  <a:tcPr marL="68580" marR="68580" marT="0" marB="0" anchor="b"/>
                </a:tc>
              </a:tr>
            </a:tbl>
          </a:graphicData>
        </a:graphic>
      </p:graphicFrame>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179512" y="4869160"/>
            <a:ext cx="7272808"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نزدیک بودن نتیجه آزمایش کنترلی به مقدار پیش بینی تاگوچی(77/69و 74/58)</a:t>
            </a:r>
            <a:endParaRPr lang="en-US" sz="2400" dirty="0">
              <a:solidFill>
                <a:srgbClr val="002060"/>
              </a:solidFill>
              <a:cs typeface="B Zar" pitchFamily="2" charset="-78"/>
            </a:endParaRPr>
          </a:p>
        </p:txBody>
      </p:sp>
      <p:sp>
        <p:nvSpPr>
          <p:cNvPr id="23" name="TextBox 22"/>
          <p:cNvSpPr txBox="1"/>
          <p:nvPr/>
        </p:nvSpPr>
        <p:spPr>
          <a:xfrm>
            <a:off x="179512" y="5733256"/>
            <a:ext cx="7272808" cy="830997"/>
          </a:xfrm>
          <a:prstGeom prst="rect">
            <a:avLst/>
          </a:prstGeom>
          <a:noFill/>
        </p:spPr>
        <p:txBody>
          <a:bodyPr wrap="square" rtlCol="0">
            <a:spAutoFit/>
          </a:bodyPr>
          <a:lstStyle/>
          <a:p>
            <a:pPr marL="285750" indent="-285750" algn="just" rtl="1">
              <a:buFont typeface="Wingdings" pitchFamily="2" charset="2"/>
              <a:buChar char="Ø"/>
            </a:pPr>
            <a:r>
              <a:rPr lang="fa-IR" sz="2400" dirty="0" smtClean="0">
                <a:solidFill>
                  <a:srgbClr val="002060"/>
                </a:solidFill>
                <a:cs typeface="B Zar" pitchFamily="2" charset="-78"/>
              </a:rPr>
              <a:t>دارا بودن خواص فاز تازه ضمن داشتن خواص سخت شده مناسب با استفاده از روابط </a:t>
            </a:r>
            <a:r>
              <a:rPr lang="en-US" sz="2000" dirty="0" smtClean="0">
                <a:solidFill>
                  <a:srgbClr val="002060"/>
                </a:solidFill>
                <a:latin typeface="Times New Roman" pitchFamily="18" charset="0"/>
                <a:cs typeface="Times New Roman" pitchFamily="18" charset="0"/>
              </a:rPr>
              <a:t>OEC</a:t>
            </a:r>
            <a:endParaRPr lang="en-US" sz="2400" dirty="0">
              <a:solidFill>
                <a:srgbClr val="002060"/>
              </a:solidFill>
              <a:latin typeface="Times New Roman" pitchFamily="18" charset="0"/>
              <a:cs typeface="Times New Roman" pitchFamily="18" charset="0"/>
            </a:endParaRPr>
          </a:p>
        </p:txBody>
      </p:sp>
      <p:sp>
        <p:nvSpPr>
          <p:cNvPr id="24" name="Rounded Rectangle 23"/>
          <p:cNvSpPr/>
          <p:nvPr/>
        </p:nvSpPr>
        <p:spPr bwMode="auto">
          <a:xfrm>
            <a:off x="5833824" y="1259468"/>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پیش بینی تاگوچی</a:t>
            </a:r>
            <a:endParaRPr lang="en-US" sz="2000" dirty="0">
              <a:cs typeface="B Zar" pitchFamily="2" charset="-78"/>
            </a:endParaRPr>
          </a:p>
        </p:txBody>
      </p:sp>
      <p:sp>
        <p:nvSpPr>
          <p:cNvPr id="28" name="Rounded Rectangle 27"/>
          <p:cNvSpPr/>
          <p:nvPr/>
        </p:nvSpPr>
        <p:spPr bwMode="auto">
          <a:xfrm>
            <a:off x="5833824" y="3047464"/>
            <a:ext cx="1690504" cy="411480"/>
          </a:xfrm>
          <a:prstGeom prst="roundRect">
            <a:avLst/>
          </a:prstGeom>
          <a:solidFill>
            <a:schemeClr val="accent4">
              <a:lumMod val="50000"/>
              <a:lumOff val="50000"/>
            </a:schemeClr>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2000" dirty="0">
                <a:cs typeface="B Zar" pitchFamily="2" charset="-78"/>
              </a:rPr>
              <a:t>آزمایشات کنترلی</a:t>
            </a:r>
            <a:endParaRPr lang="en-US" sz="2000" dirty="0">
              <a:cs typeface="B Zar" pitchFamily="2" charset="-78"/>
            </a:endParaRPr>
          </a:p>
        </p:txBody>
      </p:sp>
      <p:cxnSp>
        <p:nvCxnSpPr>
          <p:cNvPr id="29" name="Straight Connector 28"/>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0" name="Rounded Rectangle 29"/>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1" name="Rounded Rectangle 30"/>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2" name="Rounded Rectangle 31"/>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3" name="Rounded Rectangle 32"/>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4" name="Rounded Rectangle 33"/>
          <p:cNvSpPr/>
          <p:nvPr/>
        </p:nvSpPr>
        <p:spPr bwMode="auto">
          <a:xfrm>
            <a:off x="7616952" y="56235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35" name="Rounded Rectangle 34"/>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آزمایشات فاز تازه</a:t>
            </a:r>
            <a:endParaRPr lang="en-US" sz="1300" dirty="0">
              <a:solidFill>
                <a:sysClr val="windowText" lastClr="000000"/>
              </a:solidFill>
              <a:cs typeface="B Nazanin" pitchFamily="2" charset="-78"/>
            </a:endParaRPr>
          </a:p>
        </p:txBody>
      </p:sp>
      <p:sp>
        <p:nvSpPr>
          <p:cNvPr id="36" name="Rounded Rectangle 35"/>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cs typeface="B Nazanin" pitchFamily="2" charset="-78"/>
              </a:rPr>
              <a:t> </a:t>
            </a:r>
            <a:r>
              <a:rPr lang="en-US" sz="1300" dirty="0">
                <a:solidFill>
                  <a:sysClr val="windowText" lastClr="000000"/>
                </a:solidFill>
                <a:latin typeface="Times New Roman" pitchFamily="18" charset="0"/>
                <a:cs typeface="B Nazanin" pitchFamily="2" charset="-78"/>
              </a:rPr>
              <a:t>Slump flow</a:t>
            </a:r>
            <a:r>
              <a:rPr lang="fa-IR" sz="1300" dirty="0">
                <a:solidFill>
                  <a:sysClr val="windowText" lastClr="000000"/>
                </a:solidFill>
                <a:cs typeface="B Nazanin" pitchFamily="2" charset="-78"/>
              </a:rPr>
              <a:t> </a:t>
            </a:r>
            <a:endParaRPr lang="fa-IR" sz="1300" dirty="0">
              <a:solidFill>
                <a:sysClr val="windowText" lastClr="000000"/>
              </a:solidFill>
              <a:latin typeface="Times New Roman" pitchFamily="18" charset="0"/>
              <a:cs typeface="B Nazanin" pitchFamily="2" charset="-78"/>
            </a:endParaRPr>
          </a:p>
        </p:txBody>
      </p:sp>
      <p:sp>
        <p:nvSpPr>
          <p:cNvPr id="37" name="Rounded Rectangle 3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latin typeface="Times New Roman" pitchFamily="18" charset="0"/>
                <a:cs typeface="B Nazanin" pitchFamily="2" charset="-78"/>
              </a:rPr>
              <a:t>آزمایش </a:t>
            </a:r>
            <a:r>
              <a:rPr lang="en-US" sz="1300" dirty="0">
                <a:solidFill>
                  <a:sysClr val="windowText" lastClr="000000"/>
                </a:solidFill>
                <a:latin typeface="Times New Roman" pitchFamily="18" charset="0"/>
                <a:cs typeface="B Nazanin" pitchFamily="2" charset="-78"/>
              </a:rPr>
              <a:t> T50</a:t>
            </a:r>
            <a:endParaRPr lang="fa-IR" sz="1300" dirty="0">
              <a:solidFill>
                <a:sysClr val="windowText" lastClr="000000"/>
              </a:solidFill>
              <a:latin typeface="Times New Roman" pitchFamily="18" charset="0"/>
              <a:cs typeface="B Nazanin" pitchFamily="2" charset="-78"/>
            </a:endParaRPr>
          </a:p>
        </p:txBody>
      </p:sp>
      <p:sp>
        <p:nvSpPr>
          <p:cNvPr id="38" name="Rounded Rectangle 37"/>
          <p:cNvSpPr/>
          <p:nvPr/>
        </p:nvSpPr>
        <p:spPr bwMode="auto">
          <a:xfrm>
            <a:off x="7616952" y="43434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مقاومت فشاری</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46634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Nazanin" pitchFamily="2" charset="-78"/>
              </a:rPr>
              <a:t>وزن مخصوص</a:t>
            </a:r>
            <a:endParaRPr lang="en-US" sz="1300" dirty="0">
              <a:solidFill>
                <a:sysClr val="windowText" lastClr="000000"/>
              </a:solidFill>
              <a:cs typeface="B Nazanin" pitchFamily="2" charset="-78"/>
            </a:endParaRPr>
          </a:p>
        </p:txBody>
      </p:sp>
      <p:sp>
        <p:nvSpPr>
          <p:cNvPr id="40" name="Rounded Rectangle 39"/>
          <p:cNvSpPr/>
          <p:nvPr/>
        </p:nvSpPr>
        <p:spPr bwMode="auto">
          <a:xfrm>
            <a:off x="7616952" y="49834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معیار کیفیت</a:t>
            </a:r>
            <a:endParaRPr lang="en-US" sz="1300" dirty="0">
              <a:solidFill>
                <a:sysClr val="windowText" lastClr="000000"/>
              </a:solidFill>
              <a:cs typeface="B Zar" pitchFamily="2" charset="-78"/>
            </a:endParaRPr>
          </a:p>
        </p:txBody>
      </p:sp>
      <p:sp>
        <p:nvSpPr>
          <p:cNvPr id="41" name="Rounded Rectangle 40"/>
          <p:cNvSpPr/>
          <p:nvPr/>
        </p:nvSpPr>
        <p:spPr bwMode="auto">
          <a:xfrm>
            <a:off x="7616952" y="40233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a:t>
            </a:r>
            <a:r>
              <a:rPr lang="fa-IR" sz="1300" dirty="0">
                <a:solidFill>
                  <a:sysClr val="windowText" lastClr="000000"/>
                </a:solidFill>
                <a:latin typeface="Times New Roman" pitchFamily="18" charset="0"/>
                <a:cs typeface="B Nazanin" pitchFamily="2" charset="-78"/>
              </a:rPr>
              <a:t>  </a:t>
            </a:r>
            <a:r>
              <a:rPr lang="en-US" sz="1300" dirty="0">
                <a:solidFill>
                  <a:sysClr val="windowText" lastClr="000000"/>
                </a:solidFill>
                <a:latin typeface="Times New Roman" pitchFamily="18" charset="0"/>
                <a:cs typeface="B Nazanin" pitchFamily="2" charset="-78"/>
              </a:rPr>
              <a:t>V-Funnel</a:t>
            </a:r>
            <a:endParaRPr lang="fa-IR" sz="1300" dirty="0">
              <a:solidFill>
                <a:sysClr val="windowText" lastClr="000000"/>
              </a:solidFill>
              <a:latin typeface="Times New Roman" pitchFamily="18" charset="0"/>
              <a:cs typeface="B Nazanin" pitchFamily="2" charset="-78"/>
            </a:endParaRPr>
          </a:p>
        </p:txBody>
      </p:sp>
      <p:sp>
        <p:nvSpPr>
          <p:cNvPr id="42" name="Rounded Rectangle 41"/>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1300" dirty="0">
                <a:solidFill>
                  <a:sysClr val="windowText" lastClr="000000"/>
                </a:solidFill>
                <a:cs typeface="B Nazanin" pitchFamily="2" charset="-78"/>
              </a:rPr>
              <a:t>آزمايش  </a:t>
            </a:r>
            <a:r>
              <a:rPr lang="en-US" sz="1300" dirty="0">
                <a:solidFill>
                  <a:sysClr val="windowText" lastClr="000000"/>
                </a:solidFill>
                <a:latin typeface="Times New Roman" pitchFamily="18" charset="0"/>
                <a:cs typeface="B Nazanin" pitchFamily="2" charset="-78"/>
              </a:rPr>
              <a:t>L-Box</a:t>
            </a:r>
            <a:endParaRPr lang="fa-IR" sz="1300" dirty="0">
              <a:solidFill>
                <a:sysClr val="windowText" lastClr="000000"/>
              </a:solidFill>
              <a:latin typeface="Times New Roman" pitchFamily="18" charset="0"/>
              <a:cs typeface="B Nazanin" pitchFamily="2" charset="-78"/>
            </a:endParaRPr>
          </a:p>
        </p:txBody>
      </p:sp>
      <p:sp>
        <p:nvSpPr>
          <p:cNvPr id="43" name="Rounded Rectangle 42"/>
          <p:cNvSpPr/>
          <p:nvPr/>
        </p:nvSpPr>
        <p:spPr bwMode="auto">
          <a:xfrm>
            <a:off x="7616952" y="53035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ysClr val="windowText" lastClr="000000"/>
                </a:solidFill>
                <a:cs typeface="B Zar" pitchFamily="2" charset="-78"/>
              </a:rPr>
              <a:t>بررسی همزمان چند پاسخ</a:t>
            </a:r>
            <a:endParaRPr lang="en-US" sz="1300" dirty="0">
              <a:solidFill>
                <a:sysClr val="windowText" lastClr="000000"/>
              </a:solidFill>
              <a:cs typeface="B Zar" pitchFamily="2" charset="-78"/>
            </a:endParaRPr>
          </a:p>
        </p:txBody>
      </p:sp>
      <p:sp>
        <p:nvSpPr>
          <p:cNvPr id="44" name="Rounded Rectangle 43"/>
          <p:cNvSpPr/>
          <p:nvPr/>
        </p:nvSpPr>
        <p:spPr bwMode="auto">
          <a:xfrm>
            <a:off x="4932040" y="548680"/>
            <a:ext cx="25603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a:r>
              <a:rPr lang="fa-IR" sz="2400" dirty="0">
                <a:cs typeface="B Zar" pitchFamily="2" charset="-78"/>
              </a:rPr>
              <a:t>بررسی </a:t>
            </a:r>
            <a:r>
              <a:rPr lang="fa-IR" sz="2400" dirty="0" smtClean="0">
                <a:cs typeface="B Zar" pitchFamily="2" charset="-78"/>
              </a:rPr>
              <a:t>همزمان چند پاسخ</a:t>
            </a:r>
            <a:endParaRPr lang="en-US" sz="2400" dirty="0">
              <a:cs typeface="B Zar" pitchFamily="2" charset="-78"/>
            </a:endParaRPr>
          </a:p>
        </p:txBody>
      </p: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arn(inVertical)">
                                      <p:cBhvr>
                                        <p:cTn id="15" dur="500"/>
                                        <p:tgtEl>
                                          <p:spTgt spid="2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smtClean="0">
                <a:effectLst/>
                <a:cs typeface="B Zar" pitchFamily="2" charset="-78"/>
              </a:rPr>
              <a:t>نتیجه گیری</a:t>
            </a:r>
            <a:endParaRPr lang="en-US" sz="2800" dirty="0">
              <a:cs typeface="B Zar" pitchFamily="2" charset="-78"/>
            </a:endParaRPr>
          </a:p>
        </p:txBody>
      </p:sp>
      <p:sp>
        <p:nvSpPr>
          <p:cNvPr id="6" name="Rounded Rectangle 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8" name="Rounded Rectangle 7"/>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9" name="Rounded Rectangle 8"/>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0" name="Rounded Rectangle 9"/>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11" name="Rounded Rectangle 10"/>
          <p:cNvSpPr/>
          <p:nvPr/>
        </p:nvSpPr>
        <p:spPr bwMode="auto">
          <a:xfrm>
            <a:off x="7616952" y="27432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7504" y="2940040"/>
            <a:ext cx="7344816" cy="1446550"/>
          </a:xfrm>
          <a:prstGeom prst="rect">
            <a:avLst/>
          </a:prstGeom>
          <a:noFill/>
        </p:spPr>
        <p:txBody>
          <a:bodyPr wrap="square" rtlCol="0">
            <a:spAutoFit/>
          </a:bodyPr>
          <a:lstStyle/>
          <a:p>
            <a:pPr algn="just" rtl="1"/>
            <a:r>
              <a:rPr lang="fa-IR" sz="2200" dirty="0" smtClean="0">
                <a:solidFill>
                  <a:srgbClr val="002060"/>
                </a:solidFill>
                <a:cs typeface="B Zar" pitchFamily="2" charset="-78"/>
              </a:rPr>
              <a:t>1- </a:t>
            </a:r>
            <a:r>
              <a:rPr lang="ar-SA" sz="2200" dirty="0" smtClean="0">
                <a:solidFill>
                  <a:srgbClr val="002060"/>
                </a:solidFill>
                <a:cs typeface="B Zar" pitchFamily="2" charset="-78"/>
              </a:rPr>
              <a:t>طرح </a:t>
            </a:r>
            <a:r>
              <a:rPr lang="ar-SA" sz="2200" dirty="0">
                <a:solidFill>
                  <a:srgbClr val="002060"/>
                </a:solidFill>
                <a:cs typeface="B Zar" pitchFamily="2" charset="-78"/>
              </a:rPr>
              <a:t>اختلاط بهينه برای هر يک از پاسخ‌های در نظر گرفته شده، دارای نتايج به مراتب بهتری برای آن پاسخ، نسبت به چهار طرح اختلاط بدست آمده با روش سعی و خطا بودند. بنابراين مهمترين نتيجه‌اي كه از اين تحقيق بدست مي‌آيد، مناسب بودن روش تاگوچی جهت بهينه سازی طرح اختلاط بتن سبک خود متراکم مي‌باشد</a:t>
            </a:r>
            <a:r>
              <a:rPr lang="ar-SA" sz="2200" dirty="0" smtClean="0">
                <a:solidFill>
                  <a:srgbClr val="002060"/>
                </a:solidFill>
                <a:cs typeface="B Zar" pitchFamily="2" charset="-78"/>
              </a:rPr>
              <a:t>.</a:t>
            </a:r>
            <a:endParaRPr lang="en-US" sz="2200" dirty="0">
              <a:solidFill>
                <a:srgbClr val="002060"/>
              </a:solidFill>
              <a:cs typeface="B Zar" pitchFamily="2" charset="-78"/>
            </a:endParaRPr>
          </a:p>
        </p:txBody>
      </p:sp>
      <p:sp>
        <p:nvSpPr>
          <p:cNvPr id="13" name="TextBox 12"/>
          <p:cNvSpPr txBox="1"/>
          <p:nvPr/>
        </p:nvSpPr>
        <p:spPr>
          <a:xfrm>
            <a:off x="107504" y="4437112"/>
            <a:ext cx="7344816" cy="1107996"/>
          </a:xfrm>
          <a:prstGeom prst="rect">
            <a:avLst/>
          </a:prstGeom>
          <a:noFill/>
        </p:spPr>
        <p:txBody>
          <a:bodyPr wrap="square" rtlCol="0">
            <a:spAutoFit/>
          </a:bodyPr>
          <a:lstStyle/>
          <a:p>
            <a:pPr algn="just" rtl="1"/>
            <a:r>
              <a:rPr lang="fa-IR" sz="2200" dirty="0" smtClean="0">
                <a:solidFill>
                  <a:srgbClr val="002060"/>
                </a:solidFill>
                <a:latin typeface="Times New Roman" pitchFamily="18" charset="0"/>
                <a:cs typeface="B Zar" pitchFamily="2" charset="-78"/>
              </a:rPr>
              <a:t>2- </a:t>
            </a:r>
            <a:r>
              <a:rPr lang="ar-SA" sz="2200" dirty="0" smtClean="0">
                <a:solidFill>
                  <a:srgbClr val="002060"/>
                </a:solidFill>
                <a:latin typeface="Times New Roman" pitchFamily="18" charset="0"/>
                <a:cs typeface="B Zar" pitchFamily="2" charset="-78"/>
              </a:rPr>
              <a:t>از </a:t>
            </a:r>
            <a:r>
              <a:rPr lang="ar-SA" sz="2200" dirty="0">
                <a:solidFill>
                  <a:srgbClr val="002060"/>
                </a:solidFill>
                <a:latin typeface="Times New Roman" pitchFamily="18" charset="0"/>
                <a:cs typeface="B Zar" pitchFamily="2" charset="-78"/>
              </a:rPr>
              <a:t>مقايسه نتايج آزمايشات کنترلی براي هر يك از طرح‌ اختلاط‌هاي بهينه با پيش بينی تاگوچی براي آن آزمايش، توانمندی اين روش برای پيش بينی نتايج با دقت مورد قبولی تأييد گرديد.</a:t>
            </a:r>
            <a:endParaRPr lang="en-US" sz="2200" dirty="0">
              <a:solidFill>
                <a:srgbClr val="002060"/>
              </a:solidFill>
              <a:latin typeface="Times New Roman" pitchFamily="18" charset="0"/>
              <a:cs typeface="B Zar" pitchFamily="2" charset="-78"/>
            </a:endParaRPr>
          </a:p>
        </p:txBody>
      </p:sp>
      <p:sp>
        <p:nvSpPr>
          <p:cNvPr id="14" name="TextBox 13"/>
          <p:cNvSpPr txBox="1"/>
          <p:nvPr/>
        </p:nvSpPr>
        <p:spPr>
          <a:xfrm>
            <a:off x="107504" y="5661248"/>
            <a:ext cx="7344816" cy="1107996"/>
          </a:xfrm>
          <a:prstGeom prst="rect">
            <a:avLst/>
          </a:prstGeom>
          <a:noFill/>
        </p:spPr>
        <p:txBody>
          <a:bodyPr wrap="square" rtlCol="0">
            <a:spAutoFit/>
          </a:bodyPr>
          <a:lstStyle/>
          <a:p>
            <a:pPr algn="just" rtl="1"/>
            <a:r>
              <a:rPr lang="fa-IR" sz="2200" dirty="0" smtClean="0">
                <a:solidFill>
                  <a:srgbClr val="002060"/>
                </a:solidFill>
                <a:cs typeface="B Zar" pitchFamily="2" charset="-78"/>
              </a:rPr>
              <a:t>3- طرح </a:t>
            </a:r>
            <a:r>
              <a:rPr lang="fa-IR" sz="2200" dirty="0">
                <a:solidFill>
                  <a:srgbClr val="002060"/>
                </a:solidFill>
                <a:cs typeface="B Zar" pitchFamily="2" charset="-78"/>
              </a:rPr>
              <a:t>اختلاط بهينه بدست آمده، با </a:t>
            </a:r>
            <a:r>
              <a:rPr lang="fa-IR" sz="2200" dirty="0" smtClean="0">
                <a:solidFill>
                  <a:srgbClr val="002060"/>
                </a:solidFill>
                <a:cs typeface="B Zar" pitchFamily="2" charset="-78"/>
              </a:rPr>
              <a:t>در نظر </a:t>
            </a:r>
            <a:r>
              <a:rPr lang="fa-IR" sz="2200" dirty="0">
                <a:solidFill>
                  <a:srgbClr val="002060"/>
                </a:solidFill>
                <a:cs typeface="B Zar" pitchFamily="2" charset="-78"/>
              </a:rPr>
              <a:t>گرفتن همزمان </a:t>
            </a:r>
            <a:r>
              <a:rPr lang="fa-IR" sz="2200" dirty="0" smtClean="0">
                <a:solidFill>
                  <a:srgbClr val="002060"/>
                </a:solidFill>
                <a:cs typeface="B Zar" pitchFamily="2" charset="-78"/>
              </a:rPr>
              <a:t>تمامی پاسخ ها‌، </a:t>
            </a:r>
            <a:r>
              <a:rPr lang="fa-IR" sz="2200" dirty="0">
                <a:solidFill>
                  <a:srgbClr val="002060"/>
                </a:solidFill>
                <a:cs typeface="B Zar" pitchFamily="2" charset="-78"/>
              </a:rPr>
              <a:t>به كمك </a:t>
            </a:r>
            <a:r>
              <a:rPr lang="fa-IR" sz="2200" dirty="0" smtClean="0">
                <a:solidFill>
                  <a:srgbClr val="002060"/>
                </a:solidFill>
                <a:cs typeface="B Zar" pitchFamily="2" charset="-78"/>
              </a:rPr>
              <a:t>رابطه </a:t>
            </a:r>
            <a:r>
              <a:rPr lang="en-US" dirty="0">
                <a:solidFill>
                  <a:srgbClr val="002060"/>
                </a:solidFill>
                <a:latin typeface="Times New Roman" pitchFamily="18" charset="0"/>
                <a:cs typeface="Times New Roman" pitchFamily="18" charset="0"/>
              </a:rPr>
              <a:t>OEC</a:t>
            </a:r>
            <a:r>
              <a:rPr lang="fa-IR" sz="2200" dirty="0">
                <a:solidFill>
                  <a:srgbClr val="002060"/>
                </a:solidFill>
                <a:cs typeface="B Zar" pitchFamily="2" charset="-78"/>
              </a:rPr>
              <a:t>، ضمن دارا بودن نتايج مناسب براي حالت سخت شده، </a:t>
            </a:r>
            <a:r>
              <a:rPr lang="fa-IR" sz="2200" dirty="0" smtClean="0">
                <a:solidFill>
                  <a:srgbClr val="002060"/>
                </a:solidFill>
                <a:cs typeface="B Zar" pitchFamily="2" charset="-78"/>
              </a:rPr>
              <a:t>نتایج حالت تازه بهتری نشان دادند.</a:t>
            </a:r>
            <a:endParaRPr lang="en-US" sz="2200" dirty="0">
              <a:solidFill>
                <a:srgbClr val="002060"/>
              </a:solidFill>
              <a:cs typeface="B Zar" pitchFamily="2" charset="-78"/>
            </a:endParaRPr>
          </a:p>
        </p:txBody>
      </p:sp>
      <p:sp>
        <p:nvSpPr>
          <p:cNvPr id="17" name="Rounded Rectangle 16"/>
          <p:cNvSpPr/>
          <p:nvPr/>
        </p:nvSpPr>
        <p:spPr bwMode="auto">
          <a:xfrm>
            <a:off x="7616952" y="306324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نتیجه گیری</a:t>
            </a:r>
            <a:endParaRPr lang="en-US" sz="1300" dirty="0">
              <a:solidFill>
                <a:sysClr val="windowText" lastClr="000000"/>
              </a:solidFill>
              <a:cs typeface="B Nazanin" pitchFamily="2" charset="-78"/>
            </a:endParaRPr>
          </a:p>
        </p:txBody>
      </p:sp>
      <p:sp>
        <p:nvSpPr>
          <p:cNvPr id="18" name="Rounded Rectangle 17"/>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پیشنهادها</a:t>
            </a:r>
            <a:endParaRPr lang="en-US" sz="1300" dirty="0">
              <a:solidFill>
                <a:sysClr val="windowText" lastClr="000000"/>
              </a:solidFill>
              <a:cs typeface="B Zar" pitchFamily="2" charset="-78"/>
            </a:endParaRPr>
          </a:p>
        </p:txBody>
      </p:sp>
      <p:cxnSp>
        <p:nvCxnSpPr>
          <p:cNvPr id="16" name="Straight Connector 1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07504" y="859359"/>
            <a:ext cx="7344816" cy="769441"/>
          </a:xfrm>
          <a:prstGeom prst="rect">
            <a:avLst/>
          </a:prstGeom>
          <a:noFill/>
        </p:spPr>
        <p:txBody>
          <a:bodyPr wrap="square" rtlCol="0">
            <a:spAutoFit/>
          </a:bodyPr>
          <a:lstStyle/>
          <a:p>
            <a:pPr marL="342900" indent="-342900" algn="just" rtl="1">
              <a:buFont typeface="Wingdings" pitchFamily="2" charset="2"/>
              <a:buChar char="§"/>
            </a:pPr>
            <a:r>
              <a:rPr lang="fa-IR" sz="2200" dirty="0" smtClean="0">
                <a:solidFill>
                  <a:srgbClr val="002060"/>
                </a:solidFill>
                <a:cs typeface="B Zar" pitchFamily="2" charset="-78"/>
              </a:rPr>
              <a:t>از روش </a:t>
            </a:r>
            <a:r>
              <a:rPr lang="fa-IR" sz="2200" dirty="0">
                <a:solidFill>
                  <a:srgbClr val="002060"/>
                </a:solidFill>
                <a:cs typeface="B Zar" pitchFamily="2" charset="-78"/>
              </a:rPr>
              <a:t>طرح آزمايش تاگوچی، براي دستيابي به طرح اختلاط </a:t>
            </a:r>
            <a:r>
              <a:rPr lang="fa-IR" sz="2200" dirty="0" smtClean="0">
                <a:solidFill>
                  <a:srgbClr val="002060"/>
                </a:solidFill>
                <a:cs typeface="B Zar" pitchFamily="2" charset="-78"/>
              </a:rPr>
              <a:t>بهينه</a:t>
            </a:r>
            <a:r>
              <a:rPr lang="fa-IR" sz="2200" dirty="0">
                <a:solidFill>
                  <a:srgbClr val="002060"/>
                </a:solidFill>
                <a:cs typeface="B Zar" pitchFamily="2" charset="-78"/>
              </a:rPr>
              <a:t> </a:t>
            </a:r>
            <a:r>
              <a:rPr lang="fa-IR" sz="2200" dirty="0" smtClean="0">
                <a:solidFill>
                  <a:srgbClr val="002060"/>
                </a:solidFill>
                <a:cs typeface="B Zar" pitchFamily="2" charset="-78"/>
              </a:rPr>
              <a:t>بتن </a:t>
            </a:r>
            <a:r>
              <a:rPr lang="fa-IR" sz="2200" dirty="0">
                <a:solidFill>
                  <a:srgbClr val="002060"/>
                </a:solidFill>
                <a:cs typeface="B Zar" pitchFamily="2" charset="-78"/>
              </a:rPr>
              <a:t>سبك خود متراكم و بهبود خواص حالت تازه و سخت شده </a:t>
            </a:r>
            <a:r>
              <a:rPr lang="fa-IR" sz="2200" dirty="0" smtClean="0">
                <a:solidFill>
                  <a:srgbClr val="002060"/>
                </a:solidFill>
                <a:cs typeface="B Zar" pitchFamily="2" charset="-78"/>
              </a:rPr>
              <a:t>این نوع بتن استفاده </a:t>
            </a:r>
            <a:r>
              <a:rPr lang="fa-IR" sz="2200" dirty="0">
                <a:solidFill>
                  <a:srgbClr val="002060"/>
                </a:solidFill>
                <a:cs typeface="B Zar" pitchFamily="2" charset="-78"/>
              </a:rPr>
              <a:t>شد. </a:t>
            </a:r>
            <a:endParaRPr lang="en-US" sz="2200" dirty="0">
              <a:solidFill>
                <a:srgbClr val="002060"/>
              </a:solidFill>
              <a:cs typeface="B Zar" pitchFamily="2" charset="-78"/>
            </a:endParaRPr>
          </a:p>
        </p:txBody>
      </p:sp>
      <p:sp>
        <p:nvSpPr>
          <p:cNvPr id="7" name="TextBox 6"/>
          <p:cNvSpPr txBox="1"/>
          <p:nvPr/>
        </p:nvSpPr>
        <p:spPr>
          <a:xfrm>
            <a:off x="5508104" y="476672"/>
            <a:ext cx="2088232"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FF0000"/>
                </a:solidFill>
                <a:cs typeface="B Zar" pitchFamily="2" charset="-78"/>
              </a:rPr>
              <a:t>اهداف</a:t>
            </a:r>
            <a:endParaRPr lang="en-US" sz="2400" dirty="0">
              <a:solidFill>
                <a:srgbClr val="FF0000"/>
              </a:solidFill>
              <a:cs typeface="B Zar" pitchFamily="2" charset="-78"/>
            </a:endParaRPr>
          </a:p>
        </p:txBody>
      </p:sp>
      <p:sp>
        <p:nvSpPr>
          <p:cNvPr id="15" name="TextBox 14"/>
          <p:cNvSpPr txBox="1"/>
          <p:nvPr/>
        </p:nvSpPr>
        <p:spPr>
          <a:xfrm>
            <a:off x="107504" y="1579439"/>
            <a:ext cx="7344816" cy="769441"/>
          </a:xfrm>
          <a:prstGeom prst="rect">
            <a:avLst/>
          </a:prstGeom>
          <a:noFill/>
        </p:spPr>
        <p:txBody>
          <a:bodyPr wrap="square" rtlCol="0">
            <a:spAutoFit/>
          </a:bodyPr>
          <a:lstStyle/>
          <a:p>
            <a:pPr marL="342900" indent="-342900" algn="just" rtl="1">
              <a:buFont typeface="Wingdings" pitchFamily="2" charset="2"/>
              <a:buChar char="§"/>
            </a:pPr>
            <a:r>
              <a:rPr lang="fa-IR" sz="2200" dirty="0" smtClean="0">
                <a:solidFill>
                  <a:srgbClr val="002060"/>
                </a:solidFill>
                <a:cs typeface="B Zar" pitchFamily="2" charset="-78"/>
              </a:rPr>
              <a:t>از روابطه ارائه شده توسط تاگوچی، با عنوان رابطه </a:t>
            </a:r>
            <a:r>
              <a:rPr lang="en-US" dirty="0" smtClean="0">
                <a:solidFill>
                  <a:srgbClr val="002060"/>
                </a:solidFill>
                <a:latin typeface="Times New Roman" pitchFamily="18" charset="0"/>
                <a:cs typeface="Times New Roman" pitchFamily="18" charset="0"/>
              </a:rPr>
              <a:t>OEC</a:t>
            </a:r>
            <a:r>
              <a:rPr lang="fa-IR" sz="2000" dirty="0" smtClean="0">
                <a:solidFill>
                  <a:srgbClr val="002060"/>
                </a:solidFill>
                <a:cs typeface="B Zar" pitchFamily="2" charset="-78"/>
              </a:rPr>
              <a:t> </a:t>
            </a:r>
            <a:r>
              <a:rPr lang="fa-IR" sz="2200" dirty="0" smtClean="0">
                <a:solidFill>
                  <a:srgbClr val="002060"/>
                </a:solidFill>
                <a:cs typeface="B Zar" pitchFamily="2" charset="-78"/>
              </a:rPr>
              <a:t>برای در نظر گرفتن همزمان تمامی پاسخ های بتن سبک خود متراکم استفاده گردید.</a:t>
            </a:r>
            <a:endParaRPr lang="en-US" sz="2200" dirty="0">
              <a:solidFill>
                <a:srgbClr val="002060"/>
              </a:solidFill>
              <a:cs typeface="B Zar" pitchFamily="2" charset="-78"/>
            </a:endParaRPr>
          </a:p>
        </p:txBody>
      </p:sp>
      <p:sp>
        <p:nvSpPr>
          <p:cNvPr id="20" name="TextBox 19"/>
          <p:cNvSpPr txBox="1"/>
          <p:nvPr/>
        </p:nvSpPr>
        <p:spPr>
          <a:xfrm>
            <a:off x="5508104" y="2492896"/>
            <a:ext cx="2088232"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FF0000"/>
                </a:solidFill>
                <a:cs typeface="B Zar" pitchFamily="2" charset="-78"/>
              </a:rPr>
              <a:t>نتایج</a:t>
            </a:r>
            <a:endParaRPr lang="en-US" sz="2400" dirty="0">
              <a:solidFill>
                <a:srgbClr val="FF0000"/>
              </a:solidFill>
              <a:cs typeface="B Zar" pitchFamily="2" charset="-78"/>
            </a:endParaRPr>
          </a:p>
        </p:txBody>
      </p:sp>
      <p:cxnSp>
        <p:nvCxnSpPr>
          <p:cNvPr id="22" name="Straight Connector 21"/>
          <p:cNvCxnSpPr/>
          <p:nvPr/>
        </p:nvCxnSpPr>
        <p:spPr bwMode="auto">
          <a:xfrm>
            <a:off x="1835696" y="2423160"/>
            <a:ext cx="3888432" cy="0"/>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870893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P spid="13" grpId="0"/>
      <p:bldP spid="14" grpId="0"/>
      <p:bldP spid="2" grpId="0"/>
      <p:bldP spid="7" grpId="0"/>
      <p:bldP spid="15" grpId="0"/>
      <p:bldP spid="2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smtClean="0">
                <a:effectLst/>
                <a:cs typeface="B Zar" pitchFamily="2" charset="-78"/>
              </a:rPr>
              <a:t>پیشنهادها</a:t>
            </a:r>
            <a:endParaRPr lang="en-US" sz="2800" dirty="0">
              <a:cs typeface="B Zar" pitchFamily="2" charset="-78"/>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497" y="644495"/>
            <a:ext cx="7344815" cy="1200329"/>
          </a:xfrm>
          <a:prstGeom prst="rect">
            <a:avLst/>
          </a:prstGeom>
          <a:noFill/>
        </p:spPr>
        <p:txBody>
          <a:bodyPr wrap="square" rtlCol="0">
            <a:spAutoFit/>
          </a:bodyPr>
          <a:lstStyle/>
          <a:p>
            <a:pPr marL="342900" indent="-342900" algn="just" rtl="1">
              <a:buFont typeface="Wingdings" pitchFamily="2" charset="2"/>
              <a:buChar char="Ø"/>
            </a:pPr>
            <a:r>
              <a:rPr lang="ar-SA" sz="2400" dirty="0">
                <a:solidFill>
                  <a:srgbClr val="002060"/>
                </a:solidFill>
                <a:cs typeface="B Zar" pitchFamily="2" charset="-78"/>
              </a:rPr>
              <a:t>علاوه بر بتن سبك خود متراكم، مي‌توان از روش تاگوچي براي بهينه كردن طرح اختلاط و بهبود خواص ساير بتن‌هاي ديگر از جمله بتن خود متراكم معمولي استفاده كرد. </a:t>
            </a:r>
            <a:endParaRPr lang="en-US" sz="2400" dirty="0">
              <a:solidFill>
                <a:srgbClr val="002060"/>
              </a:solidFill>
              <a:cs typeface="B Zar" pitchFamily="2" charset="-78"/>
            </a:endParaRPr>
          </a:p>
        </p:txBody>
      </p:sp>
      <p:sp>
        <p:nvSpPr>
          <p:cNvPr id="3" name="TextBox 2"/>
          <p:cNvSpPr txBox="1"/>
          <p:nvPr/>
        </p:nvSpPr>
        <p:spPr>
          <a:xfrm>
            <a:off x="35496" y="4797152"/>
            <a:ext cx="7344816" cy="1200329"/>
          </a:xfrm>
          <a:prstGeom prst="rect">
            <a:avLst/>
          </a:prstGeom>
          <a:noFill/>
        </p:spPr>
        <p:txBody>
          <a:bodyPr wrap="square" rtlCol="0">
            <a:spAutoFit/>
          </a:bodyPr>
          <a:lstStyle/>
          <a:p>
            <a:pPr marL="342900" indent="-342900" algn="just" rtl="1">
              <a:buFont typeface="Wingdings" pitchFamily="2" charset="2"/>
              <a:buChar char="Ø"/>
            </a:pPr>
            <a:r>
              <a:rPr lang="ar-SA" sz="2400" dirty="0" smtClean="0">
                <a:solidFill>
                  <a:srgbClr val="002060"/>
                </a:solidFill>
                <a:cs typeface="B Zar" pitchFamily="2" charset="-78"/>
              </a:rPr>
              <a:t>به </a:t>
            </a:r>
            <a:r>
              <a:rPr lang="ar-SA" sz="2400" dirty="0">
                <a:solidFill>
                  <a:srgbClr val="002060"/>
                </a:solidFill>
                <a:cs typeface="B Zar" pitchFamily="2" charset="-78"/>
              </a:rPr>
              <a:t>كمك روش تاگوچي مي‌توان اثر ساير </a:t>
            </a:r>
            <a:r>
              <a:rPr lang="ar-SA" sz="2400" dirty="0" smtClean="0">
                <a:solidFill>
                  <a:srgbClr val="002060"/>
                </a:solidFill>
                <a:cs typeface="B Zar" pitchFamily="2" charset="-78"/>
              </a:rPr>
              <a:t>پوزولان‌ها از </a:t>
            </a:r>
            <a:r>
              <a:rPr lang="ar-SA" sz="2400" dirty="0">
                <a:solidFill>
                  <a:srgbClr val="002060"/>
                </a:solidFill>
                <a:cs typeface="B Zar" pitchFamily="2" charset="-78"/>
              </a:rPr>
              <a:t>جمله </a:t>
            </a:r>
            <a:r>
              <a:rPr lang="fa-IR" sz="2400" dirty="0">
                <a:solidFill>
                  <a:srgbClr val="002060"/>
                </a:solidFill>
                <a:cs typeface="B Zar" pitchFamily="2" charset="-78"/>
              </a:rPr>
              <a:t>خاکستر بادي، متاکائولن و </a:t>
            </a:r>
            <a:r>
              <a:rPr lang="fa-IR" sz="2400" dirty="0" smtClean="0">
                <a:solidFill>
                  <a:srgbClr val="002060"/>
                </a:solidFill>
                <a:cs typeface="B Zar" pitchFamily="2" charset="-78"/>
              </a:rPr>
              <a:t>زئوليت </a:t>
            </a:r>
            <a:r>
              <a:rPr lang="ar-SA" sz="2400" dirty="0" smtClean="0">
                <a:solidFill>
                  <a:srgbClr val="002060"/>
                </a:solidFill>
                <a:cs typeface="B Zar" pitchFamily="2" charset="-78"/>
              </a:rPr>
              <a:t>و </a:t>
            </a:r>
            <a:r>
              <a:rPr lang="ar-SA" sz="2400" dirty="0">
                <a:solidFill>
                  <a:srgbClr val="002060"/>
                </a:solidFill>
                <a:cs typeface="B Zar" pitchFamily="2" charset="-78"/>
              </a:rPr>
              <a:t>همچنين ساير </a:t>
            </a:r>
            <a:r>
              <a:rPr lang="ar-SA" sz="2400" dirty="0" smtClean="0">
                <a:solidFill>
                  <a:srgbClr val="002060"/>
                </a:solidFill>
                <a:cs typeface="B Zar" pitchFamily="2" charset="-78"/>
              </a:rPr>
              <a:t>افزودني‌ها</a:t>
            </a:r>
            <a:r>
              <a:rPr lang="fa-IR" sz="2400" dirty="0" smtClean="0">
                <a:solidFill>
                  <a:srgbClr val="002060"/>
                </a:solidFill>
                <a:cs typeface="B Zar" pitchFamily="2" charset="-78"/>
              </a:rPr>
              <a:t> </a:t>
            </a:r>
            <a:r>
              <a:rPr lang="ar-SA" sz="2400" dirty="0" smtClean="0">
                <a:solidFill>
                  <a:srgbClr val="002060"/>
                </a:solidFill>
                <a:cs typeface="B Zar" pitchFamily="2" charset="-78"/>
              </a:rPr>
              <a:t>روي </a:t>
            </a:r>
            <a:r>
              <a:rPr lang="ar-SA" sz="2400" dirty="0">
                <a:solidFill>
                  <a:srgbClr val="002060"/>
                </a:solidFill>
                <a:cs typeface="B Zar" pitchFamily="2" charset="-78"/>
              </a:rPr>
              <a:t>بتن خود متراكم سبك و معمولي را بررسي كرد.</a:t>
            </a:r>
            <a:endParaRPr lang="en-US" sz="2400" dirty="0">
              <a:solidFill>
                <a:srgbClr val="002060"/>
              </a:solidFill>
              <a:cs typeface="B Zar" pitchFamily="2" charset="-78"/>
            </a:endParaRPr>
          </a:p>
        </p:txBody>
      </p:sp>
      <p:sp>
        <p:nvSpPr>
          <p:cNvPr id="13" name="TextBox 12"/>
          <p:cNvSpPr txBox="1"/>
          <p:nvPr/>
        </p:nvSpPr>
        <p:spPr>
          <a:xfrm>
            <a:off x="35497" y="3717032"/>
            <a:ext cx="7344816" cy="830997"/>
          </a:xfrm>
          <a:prstGeom prst="rect">
            <a:avLst/>
          </a:prstGeom>
          <a:noFill/>
        </p:spPr>
        <p:txBody>
          <a:bodyPr wrap="square" rtlCol="0">
            <a:spAutoFit/>
          </a:bodyPr>
          <a:lstStyle/>
          <a:p>
            <a:pPr marL="342900" indent="-342900" algn="just" rtl="1">
              <a:buFont typeface="Wingdings" pitchFamily="2" charset="2"/>
              <a:buChar char="Ø"/>
            </a:pPr>
            <a:r>
              <a:rPr lang="ar-SA" sz="2400" dirty="0">
                <a:solidFill>
                  <a:srgbClr val="002060"/>
                </a:solidFill>
                <a:cs typeface="B Zar" pitchFamily="2" charset="-78"/>
              </a:rPr>
              <a:t>مي‌توان به كمك </a:t>
            </a:r>
            <a:r>
              <a:rPr lang="fa-IR" sz="2400" dirty="0" smtClean="0">
                <a:solidFill>
                  <a:srgbClr val="002060"/>
                </a:solidFill>
                <a:cs typeface="B Zar" pitchFamily="2" charset="-78"/>
              </a:rPr>
              <a:t>مواد </a:t>
            </a:r>
            <a:r>
              <a:rPr lang="ar-SA" sz="2400" dirty="0" smtClean="0">
                <a:solidFill>
                  <a:srgbClr val="002060"/>
                </a:solidFill>
                <a:cs typeface="B Zar" pitchFamily="2" charset="-78"/>
              </a:rPr>
              <a:t>پليمري </a:t>
            </a:r>
            <a:r>
              <a:rPr lang="ar-SA" sz="2400" dirty="0">
                <a:solidFill>
                  <a:srgbClr val="002060"/>
                </a:solidFill>
                <a:cs typeface="B Zar" pitchFamily="2" charset="-78"/>
              </a:rPr>
              <a:t>و با استفاده از روش تاگوچي خواص بهتري براي حالت سخت شده بتن سبك خود متراكم ايجاد كرد.</a:t>
            </a:r>
            <a:endParaRPr lang="en-US" sz="2400" dirty="0">
              <a:solidFill>
                <a:srgbClr val="002060"/>
              </a:solidFill>
              <a:cs typeface="B Zar" pitchFamily="2" charset="-78"/>
            </a:endParaRPr>
          </a:p>
        </p:txBody>
      </p:sp>
      <p:sp>
        <p:nvSpPr>
          <p:cNvPr id="14" name="TextBox 13"/>
          <p:cNvSpPr txBox="1"/>
          <p:nvPr/>
        </p:nvSpPr>
        <p:spPr>
          <a:xfrm>
            <a:off x="35497" y="1988840"/>
            <a:ext cx="7344815" cy="1569660"/>
          </a:xfrm>
          <a:prstGeom prst="rect">
            <a:avLst/>
          </a:prstGeom>
          <a:noFill/>
        </p:spPr>
        <p:txBody>
          <a:bodyPr wrap="square" rtlCol="0">
            <a:spAutoFit/>
          </a:bodyPr>
          <a:lstStyle/>
          <a:p>
            <a:pPr marL="342900" indent="-342900" algn="just" rtl="1">
              <a:buFont typeface="Wingdings" pitchFamily="2" charset="2"/>
              <a:buChar char="Ø"/>
            </a:pPr>
            <a:r>
              <a:rPr lang="fa-IR" sz="2400" dirty="0" smtClean="0">
                <a:solidFill>
                  <a:srgbClr val="002060"/>
                </a:solidFill>
                <a:cs typeface="B Zar" pitchFamily="2" charset="-78"/>
              </a:rPr>
              <a:t>علاوه بر </a:t>
            </a:r>
            <a:r>
              <a:rPr lang="ar-SA" sz="2400" dirty="0" smtClean="0">
                <a:solidFill>
                  <a:srgbClr val="002060"/>
                </a:solidFill>
                <a:cs typeface="B Zar" pitchFamily="2" charset="-78"/>
              </a:rPr>
              <a:t>مقاومت </a:t>
            </a:r>
            <a:r>
              <a:rPr lang="ar-SA" sz="2400" dirty="0">
                <a:solidFill>
                  <a:srgbClr val="002060"/>
                </a:solidFill>
                <a:cs typeface="B Zar" pitchFamily="2" charset="-78"/>
              </a:rPr>
              <a:t>فشاري و وزن مخصوص </a:t>
            </a:r>
            <a:r>
              <a:rPr lang="ar-SA" sz="2400" dirty="0" smtClean="0">
                <a:solidFill>
                  <a:srgbClr val="002060"/>
                </a:solidFill>
                <a:cs typeface="B Zar" pitchFamily="2" charset="-78"/>
              </a:rPr>
              <a:t>خشك</a:t>
            </a:r>
            <a:r>
              <a:rPr lang="fa-IR" sz="2400" dirty="0" smtClean="0">
                <a:solidFill>
                  <a:srgbClr val="002060"/>
                </a:solidFill>
                <a:cs typeface="B Zar" pitchFamily="2" charset="-78"/>
              </a:rPr>
              <a:t>، </a:t>
            </a:r>
            <a:r>
              <a:rPr lang="ar-SA" sz="2400" dirty="0" smtClean="0">
                <a:solidFill>
                  <a:srgbClr val="002060"/>
                </a:solidFill>
                <a:cs typeface="B Zar" pitchFamily="2" charset="-78"/>
              </a:rPr>
              <a:t>مي‌توان </a:t>
            </a:r>
            <a:r>
              <a:rPr lang="ar-SA" sz="2400" dirty="0">
                <a:solidFill>
                  <a:srgbClr val="002060"/>
                </a:solidFill>
                <a:cs typeface="B Zar" pitchFamily="2" charset="-78"/>
              </a:rPr>
              <a:t>پاسخ‌هاي </a:t>
            </a:r>
            <a:r>
              <a:rPr lang="ar-SA" sz="2400" dirty="0" smtClean="0">
                <a:solidFill>
                  <a:srgbClr val="002060"/>
                </a:solidFill>
                <a:cs typeface="B Zar" pitchFamily="2" charset="-78"/>
              </a:rPr>
              <a:t>ديگر</a:t>
            </a:r>
            <a:r>
              <a:rPr lang="fa-IR" sz="2400" dirty="0" smtClean="0">
                <a:solidFill>
                  <a:srgbClr val="002060"/>
                </a:solidFill>
                <a:cs typeface="B Zar" pitchFamily="2" charset="-78"/>
              </a:rPr>
              <a:t> حالت سخت شده </a:t>
            </a:r>
            <a:r>
              <a:rPr lang="ar-SA" sz="2400" dirty="0" smtClean="0">
                <a:solidFill>
                  <a:srgbClr val="002060"/>
                </a:solidFill>
                <a:cs typeface="B Zar" pitchFamily="2" charset="-78"/>
              </a:rPr>
              <a:t>از </a:t>
            </a:r>
            <a:r>
              <a:rPr lang="ar-SA" sz="2400" dirty="0">
                <a:solidFill>
                  <a:srgbClr val="002060"/>
                </a:solidFill>
                <a:cs typeface="B Zar" pitchFamily="2" charset="-78"/>
              </a:rPr>
              <a:t>جمله مقاومت كششي، مدول الاستيسيته، درصد هوا، جذب </a:t>
            </a:r>
            <a:r>
              <a:rPr lang="ar-SA" sz="2400" dirty="0" smtClean="0">
                <a:solidFill>
                  <a:srgbClr val="002060"/>
                </a:solidFill>
                <a:cs typeface="B Zar" pitchFamily="2" charset="-78"/>
              </a:rPr>
              <a:t>آب</a:t>
            </a:r>
            <a:r>
              <a:rPr lang="fa-IR" sz="2400" dirty="0" smtClean="0">
                <a:solidFill>
                  <a:srgbClr val="002060"/>
                </a:solidFill>
                <a:cs typeface="B Zar" pitchFamily="2" charset="-78"/>
              </a:rPr>
              <a:t> و</a:t>
            </a:r>
            <a:r>
              <a:rPr lang="ar-SA" sz="2400" dirty="0" smtClean="0">
                <a:solidFill>
                  <a:srgbClr val="002060"/>
                </a:solidFill>
                <a:cs typeface="B Zar" pitchFamily="2" charset="-78"/>
              </a:rPr>
              <a:t> </a:t>
            </a:r>
            <a:r>
              <a:rPr lang="ar-SA" sz="2400" dirty="0">
                <a:solidFill>
                  <a:srgbClr val="002060"/>
                </a:solidFill>
                <a:cs typeface="B Zar" pitchFamily="2" charset="-78"/>
              </a:rPr>
              <a:t>نفوذ پذيري </a:t>
            </a:r>
            <a:r>
              <a:rPr lang="ar-SA" sz="2400" dirty="0" smtClean="0">
                <a:solidFill>
                  <a:srgbClr val="002060"/>
                </a:solidFill>
                <a:cs typeface="B Zar" pitchFamily="2" charset="-78"/>
              </a:rPr>
              <a:t>را </a:t>
            </a:r>
            <a:r>
              <a:rPr lang="ar-SA" sz="2400" dirty="0">
                <a:solidFill>
                  <a:srgbClr val="002060"/>
                </a:solidFill>
                <a:cs typeface="B Zar" pitchFamily="2" charset="-78"/>
              </a:rPr>
              <a:t>نيز در نظر گرفت و به كمك روش تاگوچي اين خواص بتن سبك خود متراكم را مورد ارزيابي قرار داد.</a:t>
            </a:r>
            <a:endParaRPr lang="en-US" sz="2400" dirty="0">
              <a:solidFill>
                <a:srgbClr val="002060"/>
              </a:solidFill>
              <a:cs typeface="B Zar" pitchFamily="2" charset="-78"/>
            </a:endParaRPr>
          </a:p>
        </p:txBody>
      </p:sp>
      <p:cxnSp>
        <p:nvCxnSpPr>
          <p:cNvPr id="18" name="Straight Connector 17"/>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9" name="Rounded Rectangle 18"/>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0" name="Rounded Rectangle 19"/>
          <p:cNvSpPr/>
          <p:nvPr/>
        </p:nvSpPr>
        <p:spPr bwMode="auto">
          <a:xfrm>
            <a:off x="7616952" y="17830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1" name="Rounded Rectangle 20"/>
          <p:cNvSpPr/>
          <p:nvPr/>
        </p:nvSpPr>
        <p:spPr bwMode="auto">
          <a:xfrm>
            <a:off x="7616952" y="210312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2" name="Rounded Rectangle 21"/>
          <p:cNvSpPr/>
          <p:nvPr/>
        </p:nvSpPr>
        <p:spPr bwMode="auto">
          <a:xfrm>
            <a:off x="7616952" y="24231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3" name="Rounded Rectangle 22"/>
          <p:cNvSpPr/>
          <p:nvPr/>
        </p:nvSpPr>
        <p:spPr bwMode="auto">
          <a:xfrm>
            <a:off x="7616952" y="27432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
        <p:nvSpPr>
          <p:cNvPr id="24" name="Rounded Rectangle 23"/>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نتیجه گیری</a:t>
            </a:r>
            <a:endParaRPr lang="en-US" sz="1300" dirty="0">
              <a:solidFill>
                <a:sysClr val="windowText" lastClr="000000"/>
              </a:solidFill>
              <a:cs typeface="B Nazanin" pitchFamily="2" charset="-78"/>
            </a:endParaRPr>
          </a:p>
        </p:txBody>
      </p:sp>
      <p:sp>
        <p:nvSpPr>
          <p:cNvPr id="25" name="Rounded Rectangle 24"/>
          <p:cNvSpPr/>
          <p:nvPr/>
        </p:nvSpPr>
        <p:spPr bwMode="auto">
          <a:xfrm>
            <a:off x="7616952" y="338328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Zar" pitchFamily="2" charset="-78"/>
              </a:rPr>
              <a:t>پیشنهادها</a:t>
            </a:r>
            <a:endParaRPr lang="en-US" sz="1300" dirty="0">
              <a:solidFill>
                <a:sysClr val="windowText" lastClr="000000"/>
              </a:solidFill>
              <a:cs typeface="B Zar" pitchFamily="2" charset="-78"/>
            </a:endParaRPr>
          </a:p>
        </p:txBody>
      </p:sp>
    </p:spTree>
    <p:extLst>
      <p:ext uri="{BB962C8B-B14F-4D97-AF65-F5344CB8AC3E}">
        <p14:creationId xmlns:p14="http://schemas.microsoft.com/office/powerpoint/2010/main" val="1552540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p:bldP spid="3" grpId="0"/>
      <p:bldP spid="13" grpId="0"/>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28" y="2348880"/>
            <a:ext cx="4824536" cy="4339650"/>
          </a:xfrm>
          <a:prstGeom prst="rect">
            <a:avLst/>
          </a:prstGeom>
          <a:noFill/>
        </p:spPr>
        <p:txBody>
          <a:bodyPr wrap="square" rtlCol="0">
            <a:spAutoFit/>
          </a:bodyPr>
          <a:lstStyle/>
          <a:p>
            <a:r>
              <a:rPr lang="fa-IR" sz="13800" dirty="0">
                <a:solidFill>
                  <a:srgbClr val="002060"/>
                </a:solidFill>
                <a:latin typeface="IranNastaliq" pitchFamily="18" charset="0"/>
                <a:cs typeface="IranNastaliq" pitchFamily="18" charset="0"/>
              </a:rPr>
              <a:t>با تشکر</a:t>
            </a:r>
          </a:p>
          <a:p>
            <a:endParaRPr lang="en-US" sz="13800" dirty="0">
              <a:solidFill>
                <a:srgbClr val="C00000"/>
              </a:solidFill>
              <a:cs typeface="Paatch" pitchFamily="2" charset="-78"/>
            </a:endParaRPr>
          </a:p>
        </p:txBody>
      </p:sp>
      <p:pic>
        <p:nvPicPr>
          <p:cNvPr id="1027" name="Picture 3" descr="D:\PIC\pic2\thumb2_26464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0512"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437212" y="332656"/>
            <a:ext cx="1782860" cy="2215991"/>
          </a:xfrm>
          <a:prstGeom prst="rect">
            <a:avLst/>
          </a:prstGeom>
        </p:spPr>
        <p:txBody>
          <a:bodyPr wrap="none">
            <a:spAutoFit/>
          </a:bodyPr>
          <a:lstStyle/>
          <a:p>
            <a:r>
              <a:rPr lang="fa-IR" sz="13800" dirty="0" smtClean="0">
                <a:solidFill>
                  <a:schemeClr val="tx2">
                    <a:lumMod val="95000"/>
                    <a:lumOff val="5000"/>
                  </a:schemeClr>
                </a:solidFill>
                <a:latin typeface="IranNastaliq" pitchFamily="18" charset="0"/>
                <a:cs typeface="IranNastaliq" pitchFamily="18" charset="0"/>
              </a:rPr>
              <a:t>با تشکر</a:t>
            </a:r>
            <a:endParaRPr lang="en-US" sz="2400" dirty="0">
              <a:solidFill>
                <a:schemeClr val="tx2">
                  <a:lumMod val="95000"/>
                  <a:lumOff val="5000"/>
                </a:schemeClr>
              </a:solidFill>
            </a:endParaRPr>
          </a:p>
        </p:txBody>
      </p:sp>
    </p:spTree>
    <p:extLst>
      <p:ext uri="{BB962C8B-B14F-4D97-AF65-F5344CB8AC3E}">
        <p14:creationId xmlns:p14="http://schemas.microsoft.com/office/powerpoint/2010/main" val="1552540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بتن </a:t>
            </a:r>
            <a:r>
              <a:rPr lang="fa-IR" sz="2800" dirty="0">
                <a:effectLst/>
                <a:cs typeface="B Zar" pitchFamily="2" charset="-78"/>
              </a:rPr>
              <a:t>سبک</a:t>
            </a:r>
            <a:endParaRPr lang="en-US" sz="2800" dirty="0">
              <a:effectLst/>
            </a:endParaRPr>
          </a:p>
        </p:txBody>
      </p:sp>
      <p:pic>
        <p:nvPicPr>
          <p:cNvPr id="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bwMode="auto">
          <a:xfrm>
            <a:off x="1896716" y="2644191"/>
            <a:ext cx="10988" cy="484525"/>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25" name="Straight Connector 24"/>
          <p:cNvCxnSpPr/>
          <p:nvPr/>
        </p:nvCxnSpPr>
        <p:spPr bwMode="auto">
          <a:xfrm>
            <a:off x="1915183" y="3128716"/>
            <a:ext cx="4469649" cy="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27" name="Straight Connector 26"/>
          <p:cNvCxnSpPr/>
          <p:nvPr/>
        </p:nvCxnSpPr>
        <p:spPr bwMode="auto">
          <a:xfrm flipH="1" flipV="1">
            <a:off x="6384832" y="2633466"/>
            <a:ext cx="12632" cy="505974"/>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29" name="Straight Connector 28"/>
          <p:cNvCxnSpPr/>
          <p:nvPr/>
        </p:nvCxnSpPr>
        <p:spPr bwMode="auto">
          <a:xfrm flipV="1">
            <a:off x="1887088" y="2625800"/>
            <a:ext cx="4485112" cy="18391"/>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26" name="Straight Connector 25"/>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 name="Rounded Rectangle 1"/>
          <p:cNvSpPr/>
          <p:nvPr/>
        </p:nvSpPr>
        <p:spPr bwMode="auto">
          <a:xfrm>
            <a:off x="2771800" y="595536"/>
            <a:ext cx="4680520" cy="457200"/>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rtl="1"/>
            <a:r>
              <a:rPr lang="fa-IR" sz="2400" dirty="0" smtClean="0">
                <a:cs typeface="B Zar" pitchFamily="2" charset="-78"/>
              </a:rPr>
              <a:t>انواع بتن سبک مطابق آئین نامه </a:t>
            </a:r>
            <a:r>
              <a:rPr lang="en-US" sz="2000" dirty="0" smtClean="0">
                <a:latin typeface="Times New Roman" pitchFamily="18" charset="0"/>
                <a:cs typeface="Times New Roman" pitchFamily="18" charset="0"/>
              </a:rPr>
              <a:t>ACI</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213R-03</a:t>
            </a:r>
            <a:endParaRPr kumimoji="0" lang="en-US" sz="2400" b="0" i="0" u="none" strike="noStrike" cap="none" normalizeH="0" baseline="0" dirty="0" smtClean="0">
              <a:ln>
                <a:noFill/>
              </a:ln>
              <a:solidFill>
                <a:schemeClr val="tx1"/>
              </a:solidFill>
              <a:effectLst/>
              <a:cs typeface="B Zar" pitchFamily="2" charset="-78"/>
            </a:endParaRPr>
          </a:p>
        </p:txBody>
      </p:sp>
      <p:sp>
        <p:nvSpPr>
          <p:cNvPr id="7" name="Right Brace 6"/>
          <p:cNvSpPr/>
          <p:nvPr/>
        </p:nvSpPr>
        <p:spPr bwMode="auto">
          <a:xfrm>
            <a:off x="6444208" y="1412776"/>
            <a:ext cx="216024" cy="1709896"/>
          </a:xfrm>
          <a:prstGeom prst="rightBrace">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solidFill>
                  <a:sysClr val="windowText" lastClr="000000"/>
                </a:solidFill>
              </a:ln>
              <a:solidFill>
                <a:sysClr val="windowText" lastClr="000000"/>
              </a:solidFill>
              <a:effectLst/>
              <a:latin typeface="Arial" pitchFamily="34" charset="0"/>
              <a:cs typeface="Arial" pitchFamily="34" charset="0"/>
            </a:endParaRPr>
          </a:p>
        </p:txBody>
      </p:sp>
      <p:sp>
        <p:nvSpPr>
          <p:cNvPr id="24" name="TextBox 23"/>
          <p:cNvSpPr txBox="1"/>
          <p:nvPr/>
        </p:nvSpPr>
        <p:spPr>
          <a:xfrm>
            <a:off x="683568" y="1268760"/>
            <a:ext cx="5760640" cy="461665"/>
          </a:xfrm>
          <a:prstGeom prst="rect">
            <a:avLst/>
          </a:prstGeom>
          <a:noFill/>
        </p:spPr>
        <p:txBody>
          <a:bodyPr wrap="square" rtlCol="0">
            <a:spAutoFit/>
          </a:bodyPr>
          <a:lstStyle/>
          <a:p>
            <a:pPr lvl="0" algn="r" rtl="1"/>
            <a:r>
              <a:rPr lang="fa-IR" sz="2400" dirty="0">
                <a:solidFill>
                  <a:srgbClr val="002060"/>
                </a:solidFill>
                <a:cs typeface="B Zar" pitchFamily="2" charset="-78"/>
              </a:rPr>
              <a:t>1-</a:t>
            </a:r>
            <a:r>
              <a:rPr lang="en-US" sz="2400" dirty="0">
                <a:solidFill>
                  <a:srgbClr val="002060"/>
                </a:solidFill>
                <a:cs typeface="B Zar" pitchFamily="2" charset="-78"/>
              </a:rPr>
              <a:t> </a:t>
            </a:r>
            <a:r>
              <a:rPr lang="fa-IR" sz="2400" dirty="0">
                <a:solidFill>
                  <a:srgbClr val="002060"/>
                </a:solidFill>
                <a:cs typeface="B Zar" pitchFamily="2" charset="-78"/>
              </a:rPr>
              <a:t>بتن سبك ناسازه </a:t>
            </a:r>
            <a:r>
              <a:rPr lang="fa-IR" sz="2400" dirty="0" smtClean="0">
                <a:solidFill>
                  <a:srgbClr val="002060"/>
                </a:solidFill>
                <a:cs typeface="B Zar" pitchFamily="2" charset="-78"/>
              </a:rPr>
              <a:t>اي (</a:t>
            </a:r>
            <a:r>
              <a:rPr lang="en-US" sz="2000" dirty="0" smtClean="0">
                <a:solidFill>
                  <a:srgbClr val="002060"/>
                </a:solidFill>
                <a:latin typeface="Times New Roman" pitchFamily="18" charset="0"/>
                <a:cs typeface="Times New Roman" pitchFamily="18" charset="0"/>
              </a:rPr>
              <a:t>Low </a:t>
            </a:r>
            <a:r>
              <a:rPr lang="en-US" sz="2000" dirty="0" err="1" smtClean="0">
                <a:solidFill>
                  <a:srgbClr val="002060"/>
                </a:solidFill>
                <a:latin typeface="Times New Roman" pitchFamily="18" charset="0"/>
                <a:cs typeface="Times New Roman" pitchFamily="18" charset="0"/>
              </a:rPr>
              <a:t>densiy</a:t>
            </a:r>
            <a:r>
              <a:rPr lang="en-US" sz="2000" dirty="0" smtClean="0">
                <a:solidFill>
                  <a:srgbClr val="002060"/>
                </a:solidFill>
                <a:latin typeface="Times New Roman" pitchFamily="18" charset="0"/>
                <a:cs typeface="Times New Roman" pitchFamily="18" charset="0"/>
              </a:rPr>
              <a:t> concrete</a:t>
            </a:r>
            <a:r>
              <a:rPr lang="fa-IR" sz="2000" dirty="0" smtClean="0">
                <a:solidFill>
                  <a:srgbClr val="002060"/>
                </a:solidFill>
                <a:latin typeface="Times New Roman" pitchFamily="18" charset="0"/>
                <a:cs typeface="Times New Roman" pitchFamily="18" charset="0"/>
              </a:rPr>
              <a:t> </a:t>
            </a:r>
            <a:r>
              <a:rPr lang="fa-IR" sz="2400" dirty="0" smtClean="0">
                <a:solidFill>
                  <a:srgbClr val="002060"/>
                </a:solidFill>
                <a:cs typeface="B Zar" pitchFamily="2" charset="-78"/>
              </a:rPr>
              <a:t>)</a:t>
            </a:r>
            <a:endParaRPr lang="fa-IR" sz="2400" dirty="0">
              <a:solidFill>
                <a:srgbClr val="002060"/>
              </a:solidFill>
              <a:cs typeface="B Zar" pitchFamily="2" charset="-78"/>
            </a:endParaRPr>
          </a:p>
        </p:txBody>
      </p:sp>
      <p:sp>
        <p:nvSpPr>
          <p:cNvPr id="28" name="TextBox 27"/>
          <p:cNvSpPr txBox="1"/>
          <p:nvPr/>
        </p:nvSpPr>
        <p:spPr>
          <a:xfrm>
            <a:off x="467544" y="1959223"/>
            <a:ext cx="5976664" cy="461665"/>
          </a:xfrm>
          <a:prstGeom prst="rect">
            <a:avLst/>
          </a:prstGeom>
          <a:noFill/>
        </p:spPr>
        <p:txBody>
          <a:bodyPr wrap="square" rtlCol="0">
            <a:spAutoFit/>
          </a:bodyPr>
          <a:lstStyle/>
          <a:p>
            <a:pPr lvl="0" algn="r" rtl="1"/>
            <a:r>
              <a:rPr lang="fa-IR" sz="2400" dirty="0">
                <a:solidFill>
                  <a:srgbClr val="002060"/>
                </a:solidFill>
                <a:cs typeface="B Zar" pitchFamily="2" charset="-78"/>
              </a:rPr>
              <a:t>2- بتن سبك مقاومت متوسط (</a:t>
            </a:r>
            <a:r>
              <a:rPr lang="en-US" sz="2000" dirty="0">
                <a:solidFill>
                  <a:srgbClr val="002060"/>
                </a:solidFill>
                <a:latin typeface="Times New Roman" pitchFamily="18" charset="0"/>
                <a:cs typeface="Times New Roman" pitchFamily="18" charset="0"/>
              </a:rPr>
              <a:t>Moderate </a:t>
            </a:r>
            <a:r>
              <a:rPr lang="en-US" sz="2000" dirty="0" smtClean="0">
                <a:solidFill>
                  <a:srgbClr val="002060"/>
                </a:solidFill>
                <a:latin typeface="Times New Roman" pitchFamily="18" charset="0"/>
                <a:cs typeface="Times New Roman" pitchFamily="18" charset="0"/>
              </a:rPr>
              <a:t>strength </a:t>
            </a:r>
            <a:r>
              <a:rPr lang="en-US" sz="2000" dirty="0">
                <a:solidFill>
                  <a:srgbClr val="002060"/>
                </a:solidFill>
                <a:latin typeface="Times New Roman" pitchFamily="18" charset="0"/>
                <a:cs typeface="Times New Roman" pitchFamily="18" charset="0"/>
              </a:rPr>
              <a:t>concrete</a:t>
            </a:r>
            <a:r>
              <a:rPr lang="fa-IR" sz="2400" dirty="0">
                <a:solidFill>
                  <a:srgbClr val="002060"/>
                </a:solidFill>
                <a:cs typeface="B Zar" pitchFamily="2" charset="-78"/>
              </a:rPr>
              <a:t> ) </a:t>
            </a:r>
          </a:p>
        </p:txBody>
      </p:sp>
      <p:sp>
        <p:nvSpPr>
          <p:cNvPr id="30" name="TextBox 29"/>
          <p:cNvSpPr txBox="1"/>
          <p:nvPr/>
        </p:nvSpPr>
        <p:spPr>
          <a:xfrm>
            <a:off x="1466106" y="2679303"/>
            <a:ext cx="4968552" cy="461665"/>
          </a:xfrm>
          <a:prstGeom prst="rect">
            <a:avLst/>
          </a:prstGeom>
          <a:noFill/>
        </p:spPr>
        <p:txBody>
          <a:bodyPr wrap="square" rtlCol="0">
            <a:spAutoFit/>
          </a:bodyPr>
          <a:lstStyle/>
          <a:p>
            <a:pPr lvl="0" algn="r" rtl="1"/>
            <a:r>
              <a:rPr lang="fa-IR" sz="2400" dirty="0">
                <a:solidFill>
                  <a:srgbClr val="002060"/>
                </a:solidFill>
                <a:cs typeface="B Zar" pitchFamily="2" charset="-78"/>
              </a:rPr>
              <a:t>3-</a:t>
            </a:r>
            <a:r>
              <a:rPr lang="en-US" sz="2400" dirty="0">
                <a:solidFill>
                  <a:srgbClr val="002060"/>
                </a:solidFill>
                <a:cs typeface="B Zar" pitchFamily="2" charset="-78"/>
              </a:rPr>
              <a:t> </a:t>
            </a:r>
            <a:r>
              <a:rPr lang="fa-IR" sz="2400" dirty="0">
                <a:solidFill>
                  <a:srgbClr val="002060"/>
                </a:solidFill>
                <a:cs typeface="B Zar" pitchFamily="2" charset="-78"/>
              </a:rPr>
              <a:t>بتن سبك سازه اي (</a:t>
            </a:r>
            <a:r>
              <a:rPr lang="en-US" sz="2000" dirty="0">
                <a:solidFill>
                  <a:srgbClr val="002060"/>
                </a:solidFill>
                <a:latin typeface="Times New Roman" pitchFamily="18" charset="0"/>
                <a:cs typeface="Times New Roman" pitchFamily="18" charset="0"/>
              </a:rPr>
              <a:t>Structural concrete</a:t>
            </a:r>
            <a:r>
              <a:rPr lang="fa-IR" sz="2000" dirty="0">
                <a:solidFill>
                  <a:srgbClr val="002060"/>
                </a:solidFill>
                <a:latin typeface="Times New Roman" pitchFamily="18" charset="0"/>
                <a:cs typeface="Times New Roman" pitchFamily="18" charset="0"/>
              </a:rPr>
              <a:t> </a:t>
            </a:r>
            <a:r>
              <a:rPr lang="fa-IR" sz="2400" dirty="0">
                <a:solidFill>
                  <a:srgbClr val="002060"/>
                </a:solidFill>
                <a:cs typeface="B Zar" pitchFamily="2" charset="-78"/>
              </a:rPr>
              <a:t>) </a:t>
            </a:r>
          </a:p>
        </p:txBody>
      </p:sp>
      <p:sp>
        <p:nvSpPr>
          <p:cNvPr id="38" name="TextBox 37"/>
          <p:cNvSpPr txBox="1"/>
          <p:nvPr/>
        </p:nvSpPr>
        <p:spPr>
          <a:xfrm>
            <a:off x="2699792" y="3717032"/>
            <a:ext cx="3708412" cy="461665"/>
          </a:xfrm>
          <a:prstGeom prst="rect">
            <a:avLst/>
          </a:prstGeom>
          <a:noFill/>
        </p:spPr>
        <p:txBody>
          <a:bodyPr wrap="square" rtlCol="0">
            <a:spAutoFit/>
          </a:bodyPr>
          <a:lstStyle/>
          <a:p>
            <a:pPr marL="342900" indent="-342900" algn="r" rtl="1">
              <a:buFont typeface="Wingdings" pitchFamily="2" charset="2"/>
              <a:buChar char="q"/>
            </a:pPr>
            <a:r>
              <a:rPr lang="fa-IR" sz="2400" dirty="0" smtClean="0">
                <a:solidFill>
                  <a:srgbClr val="C00000"/>
                </a:solidFill>
                <a:cs typeface="B Zar" pitchFamily="2" charset="-78"/>
              </a:rPr>
              <a:t>ویژگی های بتن سبک سازه ای</a:t>
            </a:r>
            <a:endParaRPr lang="en-US" sz="2400" dirty="0">
              <a:solidFill>
                <a:srgbClr val="C00000"/>
              </a:solidFill>
              <a:cs typeface="B Zar" pitchFamily="2" charset="-78"/>
            </a:endParaRPr>
          </a:p>
        </p:txBody>
      </p:sp>
      <p:sp>
        <p:nvSpPr>
          <p:cNvPr id="40" name="TextBox 39"/>
          <p:cNvSpPr txBox="1"/>
          <p:nvPr/>
        </p:nvSpPr>
        <p:spPr>
          <a:xfrm>
            <a:off x="539552" y="4437112"/>
            <a:ext cx="5554166" cy="461665"/>
          </a:xfrm>
          <a:prstGeom prst="rect">
            <a:avLst/>
          </a:prstGeom>
          <a:noFill/>
        </p:spPr>
        <p:txBody>
          <a:bodyPr wrap="square" rtlCol="0">
            <a:spAutoFit/>
          </a:bodyPr>
          <a:lstStyle/>
          <a:p>
            <a:pPr marL="342900" lvl="0" indent="-342900" algn="r" rtl="1">
              <a:buFont typeface="Wingdings" pitchFamily="2" charset="2"/>
              <a:buChar char="Ø"/>
            </a:pPr>
            <a:r>
              <a:rPr lang="fa-IR" sz="2400" dirty="0" smtClean="0">
                <a:solidFill>
                  <a:srgbClr val="0070C0"/>
                </a:solidFill>
                <a:cs typeface="B Zar" pitchFamily="2" charset="-78"/>
              </a:rPr>
              <a:t>وزن مخصوص کمتر از 1920كيلوگرم </a:t>
            </a:r>
            <a:r>
              <a:rPr lang="fa-IR" sz="2400" dirty="0">
                <a:solidFill>
                  <a:srgbClr val="0070C0"/>
                </a:solidFill>
                <a:cs typeface="B Zar" pitchFamily="2" charset="-78"/>
              </a:rPr>
              <a:t>بر </a:t>
            </a:r>
            <a:r>
              <a:rPr lang="fa-IR" sz="2400" dirty="0" smtClean="0">
                <a:solidFill>
                  <a:srgbClr val="0070C0"/>
                </a:solidFill>
                <a:cs typeface="B Zar" pitchFamily="2" charset="-78"/>
              </a:rPr>
              <a:t>مترمكعب</a:t>
            </a:r>
            <a:endParaRPr lang="fa-IR" sz="2400" dirty="0">
              <a:solidFill>
                <a:srgbClr val="0070C0"/>
              </a:solidFill>
              <a:cs typeface="B Zar" pitchFamily="2" charset="-78"/>
            </a:endParaRPr>
          </a:p>
        </p:txBody>
      </p:sp>
      <p:sp>
        <p:nvSpPr>
          <p:cNvPr id="41" name="TextBox 40"/>
          <p:cNvSpPr txBox="1"/>
          <p:nvPr/>
        </p:nvSpPr>
        <p:spPr>
          <a:xfrm>
            <a:off x="189062" y="4990415"/>
            <a:ext cx="5904656" cy="461665"/>
          </a:xfrm>
          <a:prstGeom prst="rect">
            <a:avLst/>
          </a:prstGeom>
          <a:noFill/>
        </p:spPr>
        <p:txBody>
          <a:bodyPr wrap="square" rtlCol="0">
            <a:spAutoFit/>
          </a:bodyPr>
          <a:lstStyle/>
          <a:p>
            <a:pPr marL="342900" lvl="0" indent="-342900" algn="r" rtl="1">
              <a:buFont typeface="Wingdings" pitchFamily="2" charset="2"/>
              <a:buChar char="Ø"/>
            </a:pPr>
            <a:r>
              <a:rPr lang="fa-IR" sz="2400" dirty="0">
                <a:solidFill>
                  <a:srgbClr val="0070C0"/>
                </a:solidFill>
                <a:cs typeface="B Zar" pitchFamily="2" charset="-78"/>
              </a:rPr>
              <a:t>داراي </a:t>
            </a:r>
            <a:r>
              <a:rPr lang="fa-IR" sz="2400" dirty="0" smtClean="0">
                <a:solidFill>
                  <a:srgbClr val="0070C0"/>
                </a:solidFill>
                <a:cs typeface="B Zar" pitchFamily="2" charset="-78"/>
              </a:rPr>
              <a:t>مقاومت فشاري بیشتر از  17 مگاپاسکال</a:t>
            </a:r>
            <a:endParaRPr lang="fa-IR" sz="2400" dirty="0">
              <a:solidFill>
                <a:srgbClr val="0070C0"/>
              </a:solidFill>
              <a:cs typeface="B Zar" pitchFamily="2" charset="-78"/>
            </a:endParaRPr>
          </a:p>
        </p:txBody>
      </p:sp>
      <p:sp>
        <p:nvSpPr>
          <p:cNvPr id="32" name="Rounded Rectangle 31"/>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3" name="Rounded Rectangle 32"/>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4" name="Rounded Rectangle 33"/>
          <p:cNvSpPr/>
          <p:nvPr/>
        </p:nvSpPr>
        <p:spPr bwMode="auto">
          <a:xfrm>
            <a:off x="7616952" y="210312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5" name="Rounded Rectangle 34"/>
          <p:cNvSpPr/>
          <p:nvPr/>
        </p:nvSpPr>
        <p:spPr bwMode="auto">
          <a:xfrm>
            <a:off x="7616952" y="242316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6" name="Rounded Rectangle 35"/>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7" name="Rounded Rectangle 36"/>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8" name="Rounded Rectangle 47"/>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1" name="Rounded Rectangle 30"/>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42" name="Rounded Rectangle 41"/>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9" name="Rounded Rectangle 48"/>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0" name="Rounded Rectangle 49"/>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51" name="Rounded Rectangle 50"/>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73905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par>
                                <p:cTn id="39" presetID="53" presetClass="entr" presetSubtype="16"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par>
                                <p:cTn id="44" presetID="53" presetClass="entr" presetSubtype="16"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53" presetClass="entr" presetSubtype="16"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500"/>
                            </p:stCondLst>
                            <p:childTnLst>
                              <p:par>
                                <p:cTn id="60" presetID="2" presetClass="entr" presetSubtype="4"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ppt_x"/>
                                          </p:val>
                                        </p:tav>
                                        <p:tav tm="100000">
                                          <p:val>
                                            <p:strVal val="#ppt_x"/>
                                          </p:val>
                                        </p:tav>
                                      </p:tavLst>
                                    </p:anim>
                                    <p:anim calcmode="lin" valueType="num">
                                      <p:cBhvr additive="base">
                                        <p:cTn id="63" dur="500" fill="hold"/>
                                        <p:tgtEl>
                                          <p:spTgt spid="40"/>
                                        </p:tgtEl>
                                        <p:attrNameLst>
                                          <p:attrName>ppt_y</p:attrName>
                                        </p:attrNameLst>
                                      </p:cBhvr>
                                      <p:tavLst>
                                        <p:tav tm="0">
                                          <p:val>
                                            <p:strVal val="1+#ppt_h/2"/>
                                          </p:val>
                                        </p:tav>
                                        <p:tav tm="100000">
                                          <p:val>
                                            <p:strVal val="#ppt_y"/>
                                          </p:val>
                                        </p:tav>
                                      </p:tavLst>
                                    </p:anim>
                                  </p:childTnLst>
                                </p:cTn>
                              </p:par>
                            </p:childTnLst>
                          </p:cTn>
                        </p:par>
                        <p:par>
                          <p:cTn id="64" fill="hold">
                            <p:stCondLst>
                              <p:cond delay="1000"/>
                            </p:stCondLst>
                            <p:childTnLst>
                              <p:par>
                                <p:cTn id="65" presetID="2" presetClass="entr" presetSubtype="4"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fill="hold"/>
                                        <p:tgtEl>
                                          <p:spTgt spid="41"/>
                                        </p:tgtEl>
                                        <p:attrNameLst>
                                          <p:attrName>ppt_x</p:attrName>
                                        </p:attrNameLst>
                                      </p:cBhvr>
                                      <p:tavLst>
                                        <p:tav tm="0">
                                          <p:val>
                                            <p:strVal val="#ppt_x"/>
                                          </p:val>
                                        </p:tav>
                                        <p:tav tm="100000">
                                          <p:val>
                                            <p:strVal val="#ppt_x"/>
                                          </p:val>
                                        </p:tav>
                                      </p:tavLst>
                                    </p:anim>
                                    <p:anim calcmode="lin" valueType="num">
                                      <p:cBhvr additive="base">
                                        <p:cTn id="6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animBg="1"/>
      <p:bldP spid="7" grpId="0" animBg="1"/>
      <p:bldP spid="24" grpId="0"/>
      <p:bldP spid="28" grpId="0"/>
      <p:bldP spid="30" grpId="0"/>
      <p:bldP spid="38"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smtClean="0">
                <a:effectLst/>
                <a:cs typeface="B Zar" pitchFamily="2" charset="-78"/>
              </a:rPr>
              <a:t>بتن خود متراکم</a:t>
            </a:r>
            <a:endParaRPr lang="en-US" sz="2800" dirty="0">
              <a:effectLst/>
            </a:endParaRPr>
          </a:p>
        </p:txBody>
      </p:sp>
      <p:sp>
        <p:nvSpPr>
          <p:cNvPr id="3" name="Rounded Rectangle 2"/>
          <p:cNvSpPr/>
          <p:nvPr/>
        </p:nvSpPr>
        <p:spPr bwMode="auto">
          <a:xfrm>
            <a:off x="4716016" y="1313137"/>
            <a:ext cx="2651760" cy="504056"/>
          </a:xfrm>
          <a:prstGeom prst="roundRect">
            <a:avLst/>
          </a:prstGeom>
          <a:solidFill>
            <a:schemeClr val="bg2"/>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2600" dirty="0">
                <a:solidFill>
                  <a:srgbClr val="002060"/>
                </a:solidFill>
                <a:cs typeface="B Zar" pitchFamily="2" charset="-78"/>
              </a:rPr>
              <a:t>1- قابليت جريان و عبور </a:t>
            </a:r>
          </a:p>
        </p:txBody>
      </p:sp>
      <p:sp>
        <p:nvSpPr>
          <p:cNvPr id="6" name="Rounded Rectangle 5"/>
          <p:cNvSpPr/>
          <p:nvPr/>
        </p:nvSpPr>
        <p:spPr bwMode="auto">
          <a:xfrm>
            <a:off x="4716016" y="2898449"/>
            <a:ext cx="2651760" cy="502920"/>
          </a:xfrm>
          <a:prstGeom prst="roundRect">
            <a:avLst/>
          </a:prstGeom>
          <a:solidFill>
            <a:schemeClr val="bg2"/>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2600" dirty="0">
                <a:solidFill>
                  <a:srgbClr val="002060"/>
                </a:solidFill>
                <a:cs typeface="B Zar" pitchFamily="2" charset="-78"/>
              </a:rPr>
              <a:t>2- قابليت پر كنندگي </a:t>
            </a:r>
          </a:p>
        </p:txBody>
      </p:sp>
      <p:sp>
        <p:nvSpPr>
          <p:cNvPr id="8" name="Rounded Rectangle 7"/>
          <p:cNvSpPr/>
          <p:nvPr/>
        </p:nvSpPr>
        <p:spPr bwMode="auto">
          <a:xfrm>
            <a:off x="4724896" y="4509120"/>
            <a:ext cx="2651760" cy="502920"/>
          </a:xfrm>
          <a:prstGeom prst="roundRect">
            <a:avLst/>
          </a:prstGeom>
          <a:solidFill>
            <a:schemeClr val="bg2"/>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lvl="0" algn="r" rtl="1"/>
            <a:r>
              <a:rPr lang="fa-IR" sz="2600" dirty="0">
                <a:solidFill>
                  <a:srgbClr val="002060"/>
                </a:solidFill>
                <a:cs typeface="B Zar" pitchFamily="2" charset="-78"/>
              </a:rPr>
              <a:t>3- قابليت پايداري </a:t>
            </a:r>
          </a:p>
        </p:txBody>
      </p:sp>
      <p:sp>
        <p:nvSpPr>
          <p:cNvPr id="9" name="TextBox 8"/>
          <p:cNvSpPr txBox="1"/>
          <p:nvPr/>
        </p:nvSpPr>
        <p:spPr>
          <a:xfrm>
            <a:off x="1187624" y="1889201"/>
            <a:ext cx="6189032" cy="461665"/>
          </a:xfrm>
          <a:prstGeom prst="rect">
            <a:avLst/>
          </a:prstGeom>
          <a:noFill/>
        </p:spPr>
        <p:txBody>
          <a:bodyPr wrap="square" rtlCol="0">
            <a:spAutoFit/>
          </a:bodyPr>
          <a:lstStyle/>
          <a:p>
            <a:pPr marL="285750" lvl="0" indent="-285750" algn="just" rtl="1">
              <a:buFont typeface="Arial" pitchFamily="34" charset="0"/>
              <a:buChar char="•"/>
            </a:pPr>
            <a:r>
              <a:rPr lang="fa-IR" sz="2400" dirty="0">
                <a:solidFill>
                  <a:srgbClr val="0070C0"/>
                </a:solidFill>
                <a:cs typeface="B Zar" pitchFamily="2" charset="-78"/>
              </a:rPr>
              <a:t>توانايي جاري شدن بتن خود </a:t>
            </a:r>
            <a:r>
              <a:rPr lang="fa-IR" sz="2400" dirty="0" smtClean="0">
                <a:solidFill>
                  <a:srgbClr val="0070C0"/>
                </a:solidFill>
                <a:cs typeface="B Zar" pitchFamily="2" charset="-78"/>
              </a:rPr>
              <a:t>متراكم </a:t>
            </a:r>
            <a:r>
              <a:rPr lang="fa-IR" sz="2400" dirty="0">
                <a:solidFill>
                  <a:srgbClr val="0070C0"/>
                </a:solidFill>
                <a:cs typeface="B Zar" pitchFamily="2" charset="-78"/>
              </a:rPr>
              <a:t>و عبور از تراكم </a:t>
            </a:r>
            <a:r>
              <a:rPr lang="fa-IR" sz="2400" dirty="0" smtClean="0">
                <a:solidFill>
                  <a:srgbClr val="0070C0"/>
                </a:solidFill>
                <a:cs typeface="B Zar" pitchFamily="2" charset="-78"/>
              </a:rPr>
              <a:t>آرماتورها</a:t>
            </a:r>
            <a:endParaRPr lang="fa-IR" sz="2400" dirty="0">
              <a:solidFill>
                <a:srgbClr val="0070C0"/>
              </a:solidFill>
              <a:cs typeface="B Zar" pitchFamily="2" charset="-78"/>
            </a:endParaRPr>
          </a:p>
        </p:txBody>
      </p:sp>
      <p:sp>
        <p:nvSpPr>
          <p:cNvPr id="10" name="TextBox 9"/>
          <p:cNvSpPr txBox="1"/>
          <p:nvPr/>
        </p:nvSpPr>
        <p:spPr>
          <a:xfrm>
            <a:off x="611560" y="3473377"/>
            <a:ext cx="6765096" cy="830997"/>
          </a:xfrm>
          <a:prstGeom prst="rect">
            <a:avLst/>
          </a:prstGeom>
          <a:noFill/>
        </p:spPr>
        <p:txBody>
          <a:bodyPr wrap="square" rtlCol="0">
            <a:spAutoFit/>
          </a:bodyPr>
          <a:lstStyle/>
          <a:p>
            <a:pPr marL="285750" indent="-285750" algn="just" rtl="1">
              <a:buFont typeface="Arial" pitchFamily="34" charset="0"/>
              <a:buChar char="•"/>
            </a:pPr>
            <a:r>
              <a:rPr lang="fa-IR" sz="2400" dirty="0">
                <a:solidFill>
                  <a:srgbClr val="0070C0"/>
                </a:solidFill>
                <a:cs typeface="B Zar" pitchFamily="2" charset="-78"/>
              </a:rPr>
              <a:t>توانايي بتن خود م</a:t>
            </a:r>
            <a:r>
              <a:rPr lang="fa-IR" sz="2400" dirty="0" smtClean="0">
                <a:solidFill>
                  <a:srgbClr val="0070C0"/>
                </a:solidFill>
                <a:cs typeface="B Zar" pitchFamily="2" charset="-78"/>
              </a:rPr>
              <a:t>تراكم </a:t>
            </a:r>
            <a:r>
              <a:rPr lang="fa-IR" sz="2400" dirty="0">
                <a:solidFill>
                  <a:srgbClr val="0070C0"/>
                </a:solidFill>
                <a:cs typeface="B Zar" pitchFamily="2" charset="-78"/>
              </a:rPr>
              <a:t>در داشتن تغيير شكل عالي در هنگام عبور از ميان </a:t>
            </a:r>
            <a:r>
              <a:rPr lang="fa-IR" sz="2400" dirty="0" smtClean="0">
                <a:solidFill>
                  <a:srgbClr val="0070C0"/>
                </a:solidFill>
                <a:cs typeface="B Zar" pitchFamily="2" charset="-78"/>
              </a:rPr>
              <a:t>آرماتورها</a:t>
            </a:r>
            <a:endParaRPr lang="en-US" sz="2400" dirty="0">
              <a:solidFill>
                <a:srgbClr val="0070C0"/>
              </a:solidFill>
            </a:endParaRPr>
          </a:p>
        </p:txBody>
      </p:sp>
      <p:sp>
        <p:nvSpPr>
          <p:cNvPr id="11" name="TextBox 10"/>
          <p:cNvSpPr txBox="1"/>
          <p:nvPr/>
        </p:nvSpPr>
        <p:spPr>
          <a:xfrm>
            <a:off x="611560" y="5063478"/>
            <a:ext cx="6828224" cy="461665"/>
          </a:xfrm>
          <a:prstGeom prst="rect">
            <a:avLst/>
          </a:prstGeom>
          <a:noFill/>
        </p:spPr>
        <p:txBody>
          <a:bodyPr wrap="square" rtlCol="0">
            <a:spAutoFit/>
          </a:bodyPr>
          <a:lstStyle/>
          <a:p>
            <a:pPr marL="285750" indent="-285750" algn="just" rtl="1">
              <a:buFont typeface="Arial" pitchFamily="34" charset="0"/>
              <a:buChar char="•"/>
            </a:pPr>
            <a:r>
              <a:rPr lang="fa-IR" sz="2400" dirty="0">
                <a:solidFill>
                  <a:srgbClr val="0070C0"/>
                </a:solidFill>
                <a:cs typeface="B Zar" pitchFamily="2" charset="-78"/>
              </a:rPr>
              <a:t>مقاومت بتن خود </a:t>
            </a:r>
            <a:r>
              <a:rPr lang="fa-IR" sz="2400" dirty="0" smtClean="0">
                <a:solidFill>
                  <a:srgbClr val="0070C0"/>
                </a:solidFill>
                <a:cs typeface="B Zar" pitchFamily="2" charset="-78"/>
              </a:rPr>
              <a:t>متراكم </a:t>
            </a:r>
            <a:r>
              <a:rPr lang="fa-IR" sz="2400" dirty="0">
                <a:solidFill>
                  <a:srgbClr val="0070C0"/>
                </a:solidFill>
                <a:cs typeface="B Zar" pitchFamily="2" charset="-78"/>
              </a:rPr>
              <a:t>در برابر انواع جداشدگي </a:t>
            </a:r>
            <a:r>
              <a:rPr lang="fa-IR" sz="2400" dirty="0" smtClean="0">
                <a:solidFill>
                  <a:srgbClr val="0070C0"/>
                </a:solidFill>
                <a:cs typeface="B Zar" pitchFamily="2" charset="-78"/>
              </a:rPr>
              <a:t>و </a:t>
            </a:r>
            <a:r>
              <a:rPr lang="fa-IR" sz="2400" dirty="0">
                <a:solidFill>
                  <a:srgbClr val="0070C0"/>
                </a:solidFill>
                <a:cs typeface="B Zar" pitchFamily="2" charset="-78"/>
              </a:rPr>
              <a:t>حفظ همگني </a:t>
            </a:r>
            <a:r>
              <a:rPr lang="fa-IR" sz="2400" dirty="0" smtClean="0">
                <a:solidFill>
                  <a:srgbClr val="0070C0"/>
                </a:solidFill>
                <a:cs typeface="B Zar" pitchFamily="2" charset="-78"/>
              </a:rPr>
              <a:t>خود</a:t>
            </a:r>
            <a:endParaRPr lang="en-US" sz="2400" dirty="0">
              <a:solidFill>
                <a:srgbClr val="0070C0"/>
              </a:solidFill>
            </a:endParaRPr>
          </a:p>
        </p:txBody>
      </p:sp>
      <p:pic>
        <p:nvPicPr>
          <p:cNvPr id="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Connector 24"/>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40" name="Rounded Rectangle 39"/>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2" name="Rounded Rectangle 41"/>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3" name="Rounded Rectangle 42"/>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44" name="Rounded Rectangle 43"/>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5" name="Rounded Rectangle 44"/>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52" name="Rounded Rectangle 51"/>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 name="TextBox 1"/>
          <p:cNvSpPr txBox="1"/>
          <p:nvPr/>
        </p:nvSpPr>
        <p:spPr>
          <a:xfrm>
            <a:off x="2195736" y="560293"/>
            <a:ext cx="5400600" cy="492443"/>
          </a:xfrm>
          <a:prstGeom prst="rect">
            <a:avLst/>
          </a:prstGeom>
          <a:noFill/>
        </p:spPr>
        <p:txBody>
          <a:bodyPr wrap="square" rtlCol="0">
            <a:spAutoFit/>
          </a:bodyPr>
          <a:lstStyle/>
          <a:p>
            <a:pPr marL="457200" indent="-457200" algn="r" rtl="1">
              <a:buFont typeface="Wingdings" pitchFamily="2" charset="2"/>
              <a:buChar char="q"/>
            </a:pPr>
            <a:r>
              <a:rPr lang="fa-IR" sz="2600" dirty="0">
                <a:solidFill>
                  <a:srgbClr val="C00000"/>
                </a:solidFill>
                <a:cs typeface="B Zar" pitchFamily="2" charset="-78"/>
              </a:rPr>
              <a:t>ویژگی های فاز خمیری بتن </a:t>
            </a:r>
            <a:r>
              <a:rPr lang="fa-IR" sz="2600" dirty="0" smtClean="0">
                <a:solidFill>
                  <a:srgbClr val="C00000"/>
                </a:solidFill>
                <a:cs typeface="B Zar" pitchFamily="2" charset="-78"/>
              </a:rPr>
              <a:t>خود متراكم</a:t>
            </a:r>
            <a:endParaRPr lang="en-US" sz="2600" dirty="0">
              <a:solidFill>
                <a:srgbClr val="C00000"/>
              </a:solidFill>
              <a:cs typeface="B Zar" pitchFamily="2" charset="-78"/>
            </a:endParaRPr>
          </a:p>
        </p:txBody>
      </p:sp>
      <p:sp>
        <p:nvSpPr>
          <p:cNvPr id="26" name="Rounded Rectangle 25"/>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27" name="Rounded Rectangle 26"/>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9" name="Rounded Rectangle 28"/>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0" name="Rounded Rectangle 29"/>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280066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barn(inVertical)">
                                      <p:cBhvr>
                                        <p:cTn id="13" dur="750"/>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animBg="1"/>
      <p:bldP spid="6" grpId="0" animBg="1"/>
      <p:bldP spid="8" grpId="0" animBg="1"/>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آزمايشهاي فاز خمیری بتن خود متراكم</a:t>
            </a:r>
            <a:endParaRPr lang="en-US" sz="2800" dirty="0">
              <a:effectLst/>
            </a:endParaRPr>
          </a:p>
        </p:txBody>
      </p:sp>
      <p:graphicFrame>
        <p:nvGraphicFramePr>
          <p:cNvPr id="6" name="Content Placeholder 7"/>
          <p:cNvGraphicFramePr>
            <a:graphicFrameLocks/>
          </p:cNvGraphicFramePr>
          <p:nvPr>
            <p:extLst>
              <p:ext uri="{D42A27DB-BD31-4B8C-83A1-F6EECF244321}">
                <p14:modId xmlns:p14="http://schemas.microsoft.com/office/powerpoint/2010/main" val="36149560"/>
              </p:ext>
            </p:extLst>
          </p:nvPr>
        </p:nvGraphicFramePr>
        <p:xfrm>
          <a:off x="23168" y="764704"/>
          <a:ext cx="612068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6146564" y="1877864"/>
            <a:ext cx="216024" cy="2308324"/>
          </a:xfrm>
          <a:prstGeom prst="rect">
            <a:avLst/>
          </a:prstGeom>
          <a:noFill/>
        </p:spPr>
        <p:txBody>
          <a:bodyPr wrap="square" rtlCol="0">
            <a:spAutoFit/>
          </a:bodyPr>
          <a:lstStyle/>
          <a:p>
            <a:pPr marL="285750" indent="-285750">
              <a:buFont typeface="Wingdings" pitchFamily="2" charset="2"/>
              <a:buChar char="ü"/>
            </a:pPr>
            <a:r>
              <a:rPr lang="fa-IR" sz="3600" dirty="0" smtClean="0">
                <a:solidFill>
                  <a:srgbClr val="FF0000"/>
                </a:solidFill>
              </a:rPr>
              <a:t> </a:t>
            </a:r>
          </a:p>
          <a:p>
            <a:pPr marL="285750" indent="-285750">
              <a:buFont typeface="Wingdings" pitchFamily="2" charset="2"/>
              <a:buChar char="ü"/>
            </a:pPr>
            <a:r>
              <a:rPr lang="fa-IR" sz="3600" dirty="0">
                <a:solidFill>
                  <a:srgbClr val="FF0000"/>
                </a:solidFill>
              </a:rPr>
              <a:t> </a:t>
            </a:r>
            <a:endParaRPr lang="fa-IR" sz="3600" dirty="0" smtClean="0">
              <a:solidFill>
                <a:srgbClr val="FF0000"/>
              </a:solidFill>
            </a:endParaRPr>
          </a:p>
          <a:p>
            <a:pPr marL="285750" indent="-285750">
              <a:buFont typeface="Wingdings" pitchFamily="2" charset="2"/>
              <a:buChar char="ü"/>
            </a:pPr>
            <a:r>
              <a:rPr lang="fa-IR" sz="3600" dirty="0" smtClean="0">
                <a:solidFill>
                  <a:srgbClr val="FF0000"/>
                </a:solidFill>
              </a:rPr>
              <a:t> </a:t>
            </a:r>
          </a:p>
          <a:p>
            <a:pPr marL="285750" indent="-285750">
              <a:buFont typeface="Wingdings" pitchFamily="2" charset="2"/>
              <a:buChar char="ü"/>
            </a:pPr>
            <a:r>
              <a:rPr lang="fa-IR" sz="3600" dirty="0">
                <a:solidFill>
                  <a:srgbClr val="FF0000"/>
                </a:solidFill>
              </a:rPr>
              <a:t> </a:t>
            </a:r>
          </a:p>
        </p:txBody>
      </p:sp>
      <p:pic>
        <p:nvPicPr>
          <p:cNvPr id="3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Straight Connector 20"/>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2" name="Rounded Rectangle 21"/>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7" name="Rounded Rectangle 36"/>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9" name="Rounded Rectangle 38"/>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40" name="Rounded Rectangle 39"/>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1" name="Rounded Rectangle 40"/>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8" name="Rounded Rectangle 47"/>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3" name="Rounded Rectangle 2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24" name="Rounded Rectangle 23"/>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6" name="Rounded Rectangle 25"/>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280066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barn(inVertical)">
                                      <p:cBhvr>
                                        <p:cTn id="20" dur="500"/>
                                        <p:tgtEl>
                                          <p:spTgt spid="10">
                                            <p:txEl>
                                              <p:pRg st="0" end="0"/>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animEffect transition="in" filter="barn(inVertical)">
                                      <p:cBhvr>
                                        <p:cTn id="23" dur="500"/>
                                        <p:tgtEl>
                                          <p:spTgt spid="10">
                                            <p:txEl>
                                              <p:pRg st="1" end="1"/>
                                            </p:txEl>
                                          </p:spTgt>
                                        </p:tgtEl>
                                      </p:cBhvr>
                                    </p:animEffect>
                                  </p:childTnLst>
                                </p:cTn>
                              </p:par>
                              <p:par>
                                <p:cTn id="24" presetID="16" presetClass="entr" presetSubtype="21" fill="hold" nodeType="withEffect">
                                  <p:stCondLst>
                                    <p:cond delay="0"/>
                                  </p:stCondLst>
                                  <p:childTnLst>
                                    <p:set>
                                      <p:cBhvr>
                                        <p:cTn id="25" dur="1" fill="hold">
                                          <p:stCondLst>
                                            <p:cond delay="0"/>
                                          </p:stCondLst>
                                        </p:cTn>
                                        <p:tgtEl>
                                          <p:spTgt spid="10">
                                            <p:txEl>
                                              <p:pRg st="2" end="2"/>
                                            </p:txEl>
                                          </p:spTgt>
                                        </p:tgtEl>
                                        <p:attrNameLst>
                                          <p:attrName>style.visibility</p:attrName>
                                        </p:attrNameLst>
                                      </p:cBhvr>
                                      <p:to>
                                        <p:strVal val="visible"/>
                                      </p:to>
                                    </p:set>
                                    <p:animEffect transition="in" filter="barn(inVertical)">
                                      <p:cBhvr>
                                        <p:cTn id="26" dur="500"/>
                                        <p:tgtEl>
                                          <p:spTgt spid="10">
                                            <p:txEl>
                                              <p:pRg st="2" end="2"/>
                                            </p:txEl>
                                          </p:spTgt>
                                        </p:tgtEl>
                                      </p:cBhvr>
                                    </p:animEffect>
                                  </p:childTnLst>
                                </p:cTn>
                              </p:par>
                              <p:par>
                                <p:cTn id="27" presetID="16" presetClass="entr" presetSubtype="21" fill="hold" nodeType="withEffect">
                                  <p:stCondLst>
                                    <p:cond delay="0"/>
                                  </p:stCondLst>
                                  <p:childTnLst>
                                    <p:set>
                                      <p:cBhvr>
                                        <p:cTn id="28" dur="1" fill="hold">
                                          <p:stCondLst>
                                            <p:cond delay="0"/>
                                          </p:stCondLst>
                                        </p:cTn>
                                        <p:tgtEl>
                                          <p:spTgt spid="10">
                                            <p:txEl>
                                              <p:pRg st="3" end="3"/>
                                            </p:txEl>
                                          </p:spTgt>
                                        </p:tgtEl>
                                        <p:attrNameLst>
                                          <p:attrName>style.visibility</p:attrName>
                                        </p:attrNameLst>
                                      </p:cBhvr>
                                      <p:to>
                                        <p:strVal val="visible"/>
                                      </p:to>
                                    </p:set>
                                    <p:animEffect transition="in" filter="barn(inVertical)">
                                      <p:cBhvr>
                                        <p:cTn id="29"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pPr rtl="1"/>
            <a:endParaRPr lang="en-US" dirty="0"/>
          </a:p>
        </p:txBody>
      </p:sp>
      <p:sp>
        <p:nvSpPr>
          <p:cNvPr id="5" name="Subtitle 4"/>
          <p:cNvSpPr>
            <a:spLocks noGrp="1"/>
          </p:cNvSpPr>
          <p:nvPr>
            <p:ph type="subTitle" sz="quarter" idx="1"/>
          </p:nvPr>
        </p:nvSpPr>
        <p:spPr>
          <a:xfrm>
            <a:off x="0" y="0"/>
            <a:ext cx="7588424" cy="6858000"/>
          </a:xfrm>
        </p:spPr>
        <p:txBody>
          <a:bodyPr/>
          <a:lstStyle/>
          <a:p>
            <a:pPr rtl="1"/>
            <a:r>
              <a:rPr lang="fa-IR" sz="2800" dirty="0">
                <a:effectLst/>
                <a:cs typeface="B Zar" pitchFamily="2" charset="-78"/>
              </a:rPr>
              <a:t>آزمايشهاي فاز خمیری بتن خود </a:t>
            </a:r>
            <a:r>
              <a:rPr lang="fa-IR" sz="2800" dirty="0" smtClean="0">
                <a:effectLst/>
                <a:cs typeface="B Zar" pitchFamily="2" charset="-78"/>
              </a:rPr>
              <a:t>متراكم</a:t>
            </a:r>
            <a:endParaRPr lang="en-US" sz="2800" dirty="0">
              <a:effectLst/>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4581128"/>
            <a:ext cx="2253801" cy="1920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1676" y="4605104"/>
            <a:ext cx="2250364" cy="192024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pic>
        <p:nvPicPr>
          <p:cNvPr id="1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970" y="4581129"/>
            <a:ext cx="2182092" cy="192024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2" name="Rounded Rectangle 1"/>
          <p:cNvSpPr/>
          <p:nvPr/>
        </p:nvSpPr>
        <p:spPr bwMode="auto">
          <a:xfrm>
            <a:off x="4355976" y="548680"/>
            <a:ext cx="3096344" cy="432048"/>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rtl="1"/>
            <a:r>
              <a:rPr lang="fa-IR" sz="2400" dirty="0" smtClean="0">
                <a:cs typeface="B Zar" pitchFamily="2" charset="-78"/>
              </a:rPr>
              <a:t>آزمايش </a:t>
            </a:r>
            <a:r>
              <a:rPr lang="en-US" sz="2200" dirty="0" smtClean="0">
                <a:latin typeface="Times New Roman" pitchFamily="18" charset="0"/>
                <a:cs typeface="Times New Roman" pitchFamily="18" charset="0"/>
              </a:rPr>
              <a:t>Slump flow</a:t>
            </a:r>
            <a:r>
              <a:rPr lang="fa-IR" sz="2200" dirty="0" smtClean="0">
                <a:latin typeface="Times New Roman" pitchFamily="18" charset="0"/>
                <a:cs typeface="Times New Roman" pitchFamily="18" charset="0"/>
              </a:rPr>
              <a:t> </a:t>
            </a:r>
            <a:r>
              <a:rPr lang="fa-IR" sz="2400" dirty="0" smtClean="0">
                <a:cs typeface="B Zar" pitchFamily="2" charset="-78"/>
              </a:rPr>
              <a:t>و </a:t>
            </a:r>
            <a:r>
              <a:rPr lang="en-US" sz="2200" dirty="0" smtClean="0">
                <a:latin typeface="Times New Roman" pitchFamily="18" charset="0"/>
                <a:cs typeface="Times New Roman" pitchFamily="18" charset="0"/>
              </a:rPr>
              <a:t>T50</a:t>
            </a:r>
            <a:endParaRPr lang="en-US" sz="2200" dirty="0">
              <a:latin typeface="Times New Roman" pitchFamily="18" charset="0"/>
              <a:cs typeface="Times New Roman" pitchFamily="18" charset="0"/>
            </a:endParaRPr>
          </a:p>
        </p:txBody>
      </p:sp>
      <p:sp>
        <p:nvSpPr>
          <p:cNvPr id="14" name="TextBox 13"/>
          <p:cNvSpPr txBox="1"/>
          <p:nvPr/>
        </p:nvSpPr>
        <p:spPr>
          <a:xfrm>
            <a:off x="532808" y="980728"/>
            <a:ext cx="6919511" cy="3416320"/>
          </a:xfrm>
          <a:prstGeom prst="rect">
            <a:avLst/>
          </a:prstGeom>
          <a:noFill/>
        </p:spPr>
        <p:txBody>
          <a:bodyPr wrap="square" rtlCol="0">
            <a:spAutoFit/>
          </a:bodyPr>
          <a:lstStyle/>
          <a:p>
            <a:pPr marL="342900" lvl="0" indent="-342900" algn="r" rtl="1">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معیاری برای سنجش قابلیت پرکنندگی</a:t>
            </a:r>
            <a:endParaRPr lang="en-US" sz="2400" dirty="0">
              <a:ln w="12700">
                <a:prstDash val="solid"/>
              </a:ln>
              <a:solidFill>
                <a:srgbClr val="002060"/>
              </a:solidFill>
              <a:effectLst>
                <a:outerShdw blurRad="41275" dist="20320" dir="1800000" algn="tl" rotWithShape="0">
                  <a:srgbClr val="000000">
                    <a:alpha val="40000"/>
                  </a:srgbClr>
                </a:outerShdw>
              </a:effectLst>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پارامترهایی که اندازه گیری می </a:t>
            </a:r>
            <a:r>
              <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شوند: </a:t>
            </a:r>
          </a:p>
          <a:p>
            <a:pPr lvl="0" algn="r" rtl="1"/>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1-میانگین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دو قطر عمود بر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هم</a:t>
            </a:r>
          </a:p>
          <a:p>
            <a:pPr lvl="0" algn="r" rtl="1"/>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2-زمان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رسیدن بتن به</a:t>
            </a:r>
            <a:r>
              <a:rPr lang="en-US"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 قطر 50 سانتیمتر</a:t>
            </a:r>
            <a:endParaRPr lang="en-US" sz="2400" dirty="0">
              <a:ln/>
              <a:solidFill>
                <a:srgbClr val="00B0F0"/>
              </a:solidFill>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حد </a:t>
            </a:r>
            <a:r>
              <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مجاز، طبق آئین </a:t>
            </a: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نامه </a:t>
            </a:r>
            <a:r>
              <a:rPr lang="en-US" sz="2000" dirty="0" smtClean="0">
                <a:ln w="12700">
                  <a:prstDash val="solid"/>
                </a:ln>
                <a:solidFill>
                  <a:srgbClr val="002060"/>
                </a:solidFill>
                <a:effectLst>
                  <a:outerShdw blurRad="41275" dist="20320" dir="1800000" algn="tl" rotWithShape="0">
                    <a:srgbClr val="000000">
                      <a:alpha val="40000"/>
                    </a:srgbClr>
                  </a:outerShdw>
                </a:effectLst>
                <a:latin typeface="Times New Roman" pitchFamily="18" charset="0"/>
                <a:cs typeface="Times New Roman" pitchFamily="18" charset="0"/>
              </a:rPr>
              <a:t>EFNARC</a:t>
            </a:r>
            <a:r>
              <a:rPr lang="fa-IR" sz="20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 </a:t>
            </a:r>
            <a:r>
              <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 </a:t>
            </a:r>
          </a:p>
          <a:p>
            <a:pPr lvl="0" algn="r" rtl="1"/>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برای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پارامتر اول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850-550 میلیمتر</a:t>
            </a:r>
          </a:p>
          <a:p>
            <a:pPr lvl="0" algn="r" rtl="1"/>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برای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پارامتر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دوم زمان  5-2 ثانیه</a:t>
            </a:r>
            <a:endParaRPr lang="en-US" sz="2400" dirty="0">
              <a:ln/>
              <a:solidFill>
                <a:srgbClr val="00B0F0"/>
              </a:solidFill>
              <a:cs typeface="B Zar" pitchFamily="2" charset="-78"/>
            </a:endParaRPr>
          </a:p>
        </p:txBody>
      </p:sp>
      <p:pic>
        <p:nvPicPr>
          <p:cNvPr id="3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4" name="Rounded Rectangle 23"/>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5" name="Rounded Rectangle 24"/>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0" name="Rounded Rectangle 39"/>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1" name="Rounded Rectangle 40"/>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42" name="Rounded Rectangle 41"/>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43" name="Rounded Rectangle 42"/>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50" name="Rounded Rectangle 49"/>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6" name="Rounded Rectangle 25"/>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27" name="Rounded Rectangle 26"/>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8" name="Rounded Rectangle 27"/>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9" name="Rounded Rectangle 28"/>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30" name="Rounded Rectangle 29"/>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4095905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7589520" y="0"/>
            <a:ext cx="1554480" cy="6858000"/>
          </a:xfrm>
          <a:ln w="28575">
            <a:solidFill>
              <a:schemeClr val="tx1"/>
            </a:solidFill>
          </a:ln>
        </p:spPr>
        <p:txBody>
          <a:bodyPr/>
          <a:lstStyle/>
          <a:p>
            <a:endParaRPr lang="en-US" dirty="0"/>
          </a:p>
        </p:txBody>
      </p:sp>
      <p:sp>
        <p:nvSpPr>
          <p:cNvPr id="5" name="Subtitle 4"/>
          <p:cNvSpPr>
            <a:spLocks noGrp="1"/>
          </p:cNvSpPr>
          <p:nvPr>
            <p:ph type="subTitle" sz="quarter" idx="1"/>
          </p:nvPr>
        </p:nvSpPr>
        <p:spPr>
          <a:xfrm>
            <a:off x="0" y="0"/>
            <a:ext cx="7588424" cy="6858000"/>
          </a:xfrm>
        </p:spPr>
        <p:txBody>
          <a:bodyPr/>
          <a:lstStyle/>
          <a:p>
            <a:r>
              <a:rPr lang="fa-IR" sz="2800" dirty="0">
                <a:effectLst/>
                <a:cs typeface="B Zar" pitchFamily="2" charset="-78"/>
              </a:rPr>
              <a:t>آزمايشهاي فاز خمیری بتن خود متراكم</a:t>
            </a:r>
            <a:endParaRPr lang="en-US" sz="2800" dirty="0">
              <a:effectLst/>
            </a:endParaRPr>
          </a:p>
          <a:p>
            <a:endParaRPr lang="en-US" sz="2800" dirty="0"/>
          </a:p>
        </p:txBody>
      </p:sp>
      <p:pic>
        <p:nvPicPr>
          <p:cNvPr id="8" name="Picture 7" descr="v.bmp"/>
          <p:cNvPicPr/>
          <p:nvPr/>
        </p:nvPicPr>
        <p:blipFill>
          <a:blip r:embed="rId2" cstate="print"/>
          <a:stretch>
            <a:fillRect/>
          </a:stretch>
        </p:blipFill>
        <p:spPr bwMode="auto">
          <a:xfrm>
            <a:off x="4283968" y="4077072"/>
            <a:ext cx="1727835" cy="2377440"/>
          </a:xfrm>
          <a:prstGeom prst="rect">
            <a:avLst/>
          </a:prstGeom>
          <a:ln>
            <a:noFill/>
          </a:ln>
          <a:effectLst>
            <a:outerShdw blurRad="190500" algn="tl" rotWithShape="0">
              <a:srgbClr val="000000">
                <a:alpha val="70000"/>
              </a:srgbClr>
            </a:outerShdw>
          </a:effectLst>
        </p:spPr>
      </p:pic>
      <p:pic>
        <p:nvPicPr>
          <p:cNvPr id="9" name="Picture 8" descr="vfunnel.bmp"/>
          <p:cNvPicPr/>
          <p:nvPr/>
        </p:nvPicPr>
        <p:blipFill>
          <a:blip r:embed="rId3" cstate="print"/>
          <a:stretch>
            <a:fillRect/>
          </a:stretch>
        </p:blipFill>
        <p:spPr bwMode="auto">
          <a:xfrm>
            <a:off x="1547664" y="4077072"/>
            <a:ext cx="1727835" cy="23774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ounded Rectangle 9"/>
          <p:cNvSpPr/>
          <p:nvPr/>
        </p:nvSpPr>
        <p:spPr bwMode="auto">
          <a:xfrm>
            <a:off x="4355976" y="548680"/>
            <a:ext cx="3096344" cy="432048"/>
          </a:xfrm>
          <a:prstGeom prst="roundRect">
            <a:avLst/>
          </a:prstGeom>
          <a:solidFill>
            <a:srgbClr val="8BD1DB"/>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r" rtl="1"/>
            <a:r>
              <a:rPr lang="fa-IR" sz="2400" dirty="0">
                <a:cs typeface="B Zar" pitchFamily="2" charset="-78"/>
              </a:rPr>
              <a:t>آزمايش  </a:t>
            </a:r>
            <a:r>
              <a:rPr lang="en-US" sz="2200" dirty="0">
                <a:latin typeface="Times New Roman" pitchFamily="18" charset="0"/>
                <a:cs typeface="Times New Roman" pitchFamily="18" charset="0"/>
              </a:rPr>
              <a:t>V-Funnel</a:t>
            </a:r>
          </a:p>
        </p:txBody>
      </p:sp>
      <p:sp>
        <p:nvSpPr>
          <p:cNvPr id="3" name="TextBox 2"/>
          <p:cNvSpPr txBox="1"/>
          <p:nvPr/>
        </p:nvSpPr>
        <p:spPr>
          <a:xfrm>
            <a:off x="323528" y="967368"/>
            <a:ext cx="7128792" cy="2677656"/>
          </a:xfrm>
          <a:prstGeom prst="rect">
            <a:avLst/>
          </a:prstGeom>
          <a:noFill/>
        </p:spPr>
        <p:txBody>
          <a:bodyPr wrap="square" rtlCol="0">
            <a:spAutoFit/>
          </a:bodyPr>
          <a:lstStyle/>
          <a:p>
            <a:pPr marL="342900" lvl="0" indent="-342900" algn="r" rtl="1">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معیاری برای سنجش قابلیت پرکنندگی </a:t>
            </a:r>
            <a:r>
              <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rPr>
              <a:t>و لزجت بتن</a:t>
            </a:r>
            <a:endParaRPr lang="en-US" sz="2400" dirty="0">
              <a:ln w="12700">
                <a:prstDash val="solid"/>
              </a:ln>
              <a:solidFill>
                <a:srgbClr val="002060"/>
              </a:solidFill>
              <a:effectLst>
                <a:outerShdw blurRad="41275" dist="20320" dir="1800000" algn="tl" rotWithShape="0">
                  <a:srgbClr val="000000">
                    <a:alpha val="40000"/>
                  </a:srgbClr>
                </a:outerShdw>
              </a:effectLst>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پارامتری که اندازه گیری می شود : </a:t>
            </a:r>
            <a:endParaRPr lang="fa-IR" sz="2400" dirty="0" smtClean="0">
              <a:ln w="12700">
                <a:prstDash val="solid"/>
              </a:ln>
              <a:solidFill>
                <a:srgbClr val="002060"/>
              </a:solidFill>
              <a:effectLst>
                <a:outerShdw blurRad="41275" dist="20320" dir="1800000" algn="tl" rotWithShape="0">
                  <a:srgbClr val="000000">
                    <a:alpha val="40000"/>
                  </a:srgbClr>
                </a:outerShdw>
              </a:effectLst>
              <a:cs typeface="B Zar" pitchFamily="2" charset="-78"/>
            </a:endParaRPr>
          </a:p>
          <a:p>
            <a:pPr lvl="0" algn="r" rtl="1"/>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زمان </a:t>
            </a:r>
            <a:r>
              <a:rPr lang="fa-IR" sz="2400" dirty="0">
                <a:ln w="12700">
                  <a:prstDash val="solid"/>
                </a:ln>
                <a:solidFill>
                  <a:srgbClr val="00B0F0"/>
                </a:solidFill>
                <a:effectLst>
                  <a:outerShdw blurRad="41275" dist="20320" dir="1800000" algn="tl" rotWithShape="0">
                    <a:srgbClr val="000000">
                      <a:alpha val="40000"/>
                    </a:srgbClr>
                  </a:outerShdw>
                </a:effectLst>
                <a:cs typeface="B Zar" pitchFamily="2" charset="-78"/>
              </a:rPr>
              <a:t>تخلیه </a:t>
            </a:r>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بتن از قیف</a:t>
            </a:r>
            <a:endParaRPr lang="en-US" sz="2400" dirty="0">
              <a:ln/>
              <a:solidFill>
                <a:srgbClr val="00B0F0"/>
              </a:solidFill>
              <a:cs typeface="B Zar" pitchFamily="2" charset="-78"/>
            </a:endParaRPr>
          </a:p>
          <a:p>
            <a:pPr marL="342900" lvl="0" indent="-342900" algn="r" rtl="1">
              <a:lnSpc>
                <a:spcPct val="200000"/>
              </a:lnSpc>
              <a:buFont typeface="Arial" pitchFamily="34" charset="0"/>
              <a:buChar char="•"/>
            </a:pP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حد مجاز، طبق آئین نامه </a:t>
            </a:r>
            <a:r>
              <a:rPr lang="en-US" sz="2000" dirty="0">
                <a:ln w="12700">
                  <a:prstDash val="solid"/>
                </a:ln>
                <a:solidFill>
                  <a:srgbClr val="002060"/>
                </a:solidFill>
                <a:effectLst>
                  <a:outerShdw blurRad="41275" dist="20320" dir="1800000" algn="tl" rotWithShape="0">
                    <a:srgbClr val="000000">
                      <a:alpha val="40000"/>
                    </a:srgbClr>
                  </a:outerShdw>
                </a:effectLst>
                <a:latin typeface="Times New Roman" pitchFamily="18" charset="0"/>
                <a:cs typeface="Times New Roman" pitchFamily="18" charset="0"/>
              </a:rPr>
              <a:t>EFNARC</a:t>
            </a:r>
            <a:r>
              <a:rPr lang="fa-IR" sz="2000" dirty="0">
                <a:ln w="12700">
                  <a:prstDash val="solid"/>
                </a:ln>
                <a:solidFill>
                  <a:srgbClr val="002060"/>
                </a:solidFill>
                <a:effectLst>
                  <a:outerShdw blurRad="41275" dist="20320" dir="1800000" algn="tl" rotWithShape="0">
                    <a:srgbClr val="000000">
                      <a:alpha val="40000"/>
                    </a:srgbClr>
                  </a:outerShdw>
                </a:effectLst>
                <a:cs typeface="B Zar" pitchFamily="2" charset="-78"/>
              </a:rPr>
              <a:t> </a:t>
            </a:r>
            <a:r>
              <a:rPr lang="fa-IR" sz="2400" dirty="0">
                <a:ln w="12700">
                  <a:prstDash val="solid"/>
                </a:ln>
                <a:solidFill>
                  <a:srgbClr val="002060"/>
                </a:solidFill>
                <a:effectLst>
                  <a:outerShdw blurRad="41275" dist="20320" dir="1800000" algn="tl" rotWithShape="0">
                    <a:srgbClr val="000000">
                      <a:alpha val="40000"/>
                    </a:srgbClr>
                  </a:outerShdw>
                </a:effectLst>
                <a:cs typeface="B Zar" pitchFamily="2" charset="-78"/>
              </a:rPr>
              <a:t>: </a:t>
            </a:r>
          </a:p>
          <a:p>
            <a:pPr lvl="0" algn="r" rtl="1"/>
            <a:r>
              <a:rPr lang="fa-IR" sz="2400" dirty="0" smtClean="0">
                <a:ln w="12700">
                  <a:prstDash val="solid"/>
                </a:ln>
                <a:solidFill>
                  <a:srgbClr val="00B0F0"/>
                </a:solidFill>
                <a:effectLst>
                  <a:outerShdw blurRad="41275" dist="20320" dir="1800000" algn="tl" rotWithShape="0">
                    <a:srgbClr val="000000">
                      <a:alpha val="40000"/>
                    </a:srgbClr>
                  </a:outerShdw>
                </a:effectLst>
                <a:cs typeface="B Zar" pitchFamily="2" charset="-78"/>
              </a:rPr>
              <a:t>           کمتر از 25 ثانیه</a:t>
            </a:r>
            <a:endParaRPr lang="en-US" sz="2400" dirty="0">
              <a:ln/>
              <a:solidFill>
                <a:srgbClr val="00B0F0"/>
              </a:solidFill>
              <a:cs typeface="B Zar" pitchFamily="2" charset="-78"/>
            </a:endParaRPr>
          </a:p>
        </p:txBody>
      </p:sp>
      <p:pic>
        <p:nvPicPr>
          <p:cNvPr id="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8384" y="38894"/>
            <a:ext cx="6953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Straight Connector 24"/>
          <p:cNvCxnSpPr/>
          <p:nvPr/>
        </p:nvCxnSpPr>
        <p:spPr bwMode="auto">
          <a:xfrm>
            <a:off x="323528" y="477094"/>
            <a:ext cx="6984776" cy="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26" name="Rounded Rectangle 25"/>
          <p:cNvSpPr/>
          <p:nvPr/>
        </p:nvSpPr>
        <p:spPr bwMode="auto">
          <a:xfrm>
            <a:off x="7616952" y="14630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کلیات</a:t>
            </a:r>
            <a:endParaRPr kumimoji="0" lang="en-US" sz="1300" b="0" i="0" u="none" strike="noStrike" cap="none" normalizeH="0" baseline="0" dirty="0" smtClean="0">
              <a:ln>
                <a:noFill/>
              </a:ln>
              <a:solidFill>
                <a:srgbClr val="003300"/>
              </a:solidFill>
              <a:effectLst/>
              <a:cs typeface="B Nazanin" pitchFamily="2" charset="-78"/>
            </a:endParaRPr>
          </a:p>
        </p:txBody>
      </p:sp>
      <p:sp>
        <p:nvSpPr>
          <p:cNvPr id="27" name="Rounded Rectangle 26"/>
          <p:cNvSpPr/>
          <p:nvPr/>
        </p:nvSpPr>
        <p:spPr bwMode="auto">
          <a:xfrm>
            <a:off x="7616952" y="17830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ysClr val="windowText" lastClr="000000"/>
                </a:solidFill>
                <a:cs typeface="B Nazanin" pitchFamily="2" charset="-78"/>
              </a:rPr>
              <a:t>مقدمه</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8" name="Rounded Rectangle 27"/>
          <p:cNvSpPr/>
          <p:nvPr/>
        </p:nvSpPr>
        <p:spPr bwMode="auto">
          <a:xfrm>
            <a:off x="7616952" y="21031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9" name="Rounded Rectangle 28"/>
          <p:cNvSpPr/>
          <p:nvPr/>
        </p:nvSpPr>
        <p:spPr bwMode="auto">
          <a:xfrm>
            <a:off x="7616952" y="2423160"/>
            <a:ext cx="1508760" cy="274320"/>
          </a:xfrm>
          <a:prstGeom prst="roundRect">
            <a:avLst/>
          </a:prstGeom>
          <a:ln w="28575">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بتن خود متراکم</a:t>
            </a:r>
            <a:endParaRPr lang="en-US" sz="1300" dirty="0">
              <a:solidFill>
                <a:sysClr val="windowText" lastClr="000000"/>
              </a:solidFill>
              <a:cs typeface="B Nazanin" pitchFamily="2" charset="-78"/>
            </a:endParaRPr>
          </a:p>
        </p:txBody>
      </p:sp>
      <p:sp>
        <p:nvSpPr>
          <p:cNvPr id="30" name="Rounded Rectangle 29"/>
          <p:cNvSpPr/>
          <p:nvPr/>
        </p:nvSpPr>
        <p:spPr bwMode="auto">
          <a:xfrm>
            <a:off x="7616952" y="274320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بتن سبک خود متراکم</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1" name="Rounded Rectangle 30"/>
          <p:cNvSpPr/>
          <p:nvPr/>
        </p:nvSpPr>
        <p:spPr bwMode="auto">
          <a:xfrm>
            <a:off x="7616952" y="338328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تاگوچی</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38" name="Rounded Rectangle 37"/>
          <p:cNvSpPr/>
          <p:nvPr/>
        </p:nvSpPr>
        <p:spPr bwMode="auto">
          <a:xfrm>
            <a:off x="7616952" y="306324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ysClr val="windowText" lastClr="000000"/>
                </a:solidFill>
                <a:effectLst/>
                <a:cs typeface="B Nazanin" pitchFamily="2" charset="-78"/>
              </a:rPr>
              <a:t>روش طراحی آزمایش ها</a:t>
            </a:r>
            <a:endParaRPr kumimoji="0" lang="en-US" sz="1300" b="0" i="0" u="none" strike="noStrike" cap="none" normalizeH="0" baseline="0" dirty="0" smtClean="0">
              <a:ln>
                <a:noFill/>
              </a:ln>
              <a:solidFill>
                <a:sysClr val="windowText" lastClr="000000"/>
              </a:solidFill>
              <a:effectLst/>
              <a:cs typeface="B Nazanin" pitchFamily="2" charset="-78"/>
            </a:endParaRPr>
          </a:p>
        </p:txBody>
      </p:sp>
      <p:sp>
        <p:nvSpPr>
          <p:cNvPr id="23" name="Rounded Rectangle 22"/>
          <p:cNvSpPr/>
          <p:nvPr/>
        </p:nvSpPr>
        <p:spPr bwMode="auto">
          <a:xfrm>
            <a:off x="7616952" y="3703320"/>
            <a:ext cx="1508760" cy="27432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smtClean="0">
                <a:solidFill>
                  <a:sysClr val="windowText" lastClr="000000"/>
                </a:solidFill>
                <a:cs typeface="B Nazanin" pitchFamily="2" charset="-78"/>
              </a:rPr>
              <a:t>پیشینه علمی</a:t>
            </a:r>
            <a:endParaRPr lang="en-US" sz="1300" dirty="0">
              <a:solidFill>
                <a:sysClr val="windowText" lastClr="000000"/>
              </a:solidFill>
              <a:cs typeface="B Nazanin" pitchFamily="2" charset="-78"/>
            </a:endParaRPr>
          </a:p>
        </p:txBody>
      </p:sp>
      <p:sp>
        <p:nvSpPr>
          <p:cNvPr id="39" name="Rounded Rectangle 38"/>
          <p:cNvSpPr/>
          <p:nvPr/>
        </p:nvSpPr>
        <p:spPr bwMode="auto">
          <a:xfrm>
            <a:off x="7616952" y="402336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مواد و مصالح</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0" name="Rounded Rectangle 39"/>
          <p:cNvSpPr/>
          <p:nvPr/>
        </p:nvSpPr>
        <p:spPr bwMode="auto">
          <a:xfrm>
            <a:off x="7616952" y="434340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kumimoji="0" lang="fa-IR" sz="1300" b="0" i="0" u="none" strike="noStrike" cap="none" normalizeH="0" baseline="0" dirty="0" smtClean="0">
                <a:ln>
                  <a:noFill/>
                </a:ln>
                <a:solidFill>
                  <a:srgbClr val="003300"/>
                </a:solidFill>
                <a:effectLst/>
                <a:cs typeface="B Nazanin" pitchFamily="2" charset="-78"/>
              </a:rPr>
              <a:t>طرح اختلاط ها</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1" name="Rounded Rectangle 40"/>
          <p:cNvSpPr/>
          <p:nvPr/>
        </p:nvSpPr>
        <p:spPr bwMode="auto">
          <a:xfrm>
            <a:off x="7616952" y="466344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r>
              <a:rPr lang="fa-IR" sz="1300" dirty="0" smtClean="0">
                <a:solidFill>
                  <a:srgbClr val="003300"/>
                </a:solidFill>
                <a:cs typeface="B Nazanin" pitchFamily="2" charset="-78"/>
              </a:rPr>
              <a:t>تجزیه و تحلیل نتایج</a:t>
            </a:r>
            <a:endParaRPr kumimoji="0" lang="en-US" sz="1300" b="0" i="0" u="none" strike="noStrike" cap="none" normalizeH="0" baseline="0" dirty="0" smtClean="0">
              <a:ln>
                <a:noFill/>
              </a:ln>
              <a:solidFill>
                <a:srgbClr val="003300"/>
              </a:solidFill>
              <a:effectLst/>
              <a:cs typeface="B Nazanin" pitchFamily="2" charset="-78"/>
            </a:endParaRPr>
          </a:p>
        </p:txBody>
      </p:sp>
      <p:sp>
        <p:nvSpPr>
          <p:cNvPr id="42" name="Rounded Rectangle 41"/>
          <p:cNvSpPr/>
          <p:nvPr/>
        </p:nvSpPr>
        <p:spPr bwMode="auto">
          <a:xfrm>
            <a:off x="7616952" y="4983480"/>
            <a:ext cx="1508760" cy="27432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r" rtl="1"/>
            <a:r>
              <a:rPr lang="fa-IR" sz="1300" dirty="0">
                <a:solidFill>
                  <a:srgbClr val="003300"/>
                </a:solidFill>
                <a:cs typeface="B Nazanin" pitchFamily="2" charset="-78"/>
              </a:rPr>
              <a:t>نتیجه گیری و پیشنهادها</a:t>
            </a:r>
            <a:endParaRPr lang="en-US" sz="1300" dirty="0">
              <a:solidFill>
                <a:srgbClr val="003300"/>
              </a:solidFill>
              <a:cs typeface="B Nazanin" pitchFamily="2" charset="-78"/>
            </a:endParaRPr>
          </a:p>
          <a:p>
            <a:pPr marL="0" marR="0" indent="0" algn="r" defTabSz="914400" rtl="1"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3300"/>
              </a:solidFill>
              <a:effectLst/>
              <a:cs typeface="B Nazanin" pitchFamily="2" charset="-78"/>
            </a:endParaRPr>
          </a:p>
        </p:txBody>
      </p:sp>
    </p:spTree>
    <p:extLst>
      <p:ext uri="{BB962C8B-B14F-4D97-AF65-F5344CB8AC3E}">
        <p14:creationId xmlns:p14="http://schemas.microsoft.com/office/powerpoint/2010/main" val="4095905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p:bldLst>
  </p:timing>
</p:sld>
</file>

<file path=ppt/theme/theme1.xml><?xml version="1.0" encoding="utf-8"?>
<a:theme xmlns:a="http://schemas.openxmlformats.org/drawingml/2006/main" name="Ripple">
  <a:themeElements>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a-IR"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4834</TotalTime>
  <Words>4828</Words>
  <Application>Microsoft Office PowerPoint</Application>
  <PresentationFormat>On-screen Show (4:3)</PresentationFormat>
  <Paragraphs>1601</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Ripple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Win2Farsi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Amin Ziaee</dc:title>
  <dc:creator>Dear User!</dc:creator>
  <cp:lastModifiedBy>Sony Customer</cp:lastModifiedBy>
  <cp:revision>462</cp:revision>
  <dcterms:created xsi:type="dcterms:W3CDTF">2008-07-29T12:47:11Z</dcterms:created>
  <dcterms:modified xsi:type="dcterms:W3CDTF">2014-05-06T03:58:06Z</dcterms:modified>
</cp:coreProperties>
</file>