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slides/slide258.xml" ContentType="application/vnd.openxmlformats-officedocument.presentationml.slide+xml"/>
  <Override PartName="/ppt/slides/slide259.xml" ContentType="application/vnd.openxmlformats-officedocument.presentationml.slide+xml"/>
  <Override PartName="/ppt/slides/slide260.xml" ContentType="application/vnd.openxmlformats-officedocument.presentationml.slide+xml"/>
  <Override PartName="/ppt/slides/slide261.xml" ContentType="application/vnd.openxmlformats-officedocument.presentationml.slide+xml"/>
  <Override PartName="/ppt/slides/slide262.xml" ContentType="application/vnd.openxmlformats-officedocument.presentationml.slide+xml"/>
  <Override PartName="/ppt/slides/slide263.xml" ContentType="application/vnd.openxmlformats-officedocument.presentationml.slide+xml"/>
  <Override PartName="/ppt/slides/slide264.xml" ContentType="application/vnd.openxmlformats-officedocument.presentationml.slide+xml"/>
  <Override PartName="/ppt/slides/slide265.xml" ContentType="application/vnd.openxmlformats-officedocument.presentationml.slide+xml"/>
  <Override PartName="/ppt/slides/slide266.xml" ContentType="application/vnd.openxmlformats-officedocument.presentationml.slide+xml"/>
  <Override PartName="/ppt/slides/slide267.xml" ContentType="application/vnd.openxmlformats-officedocument.presentationml.slide+xml"/>
  <Override PartName="/ppt/slides/slide268.xml" ContentType="application/vnd.openxmlformats-officedocument.presentationml.slide+xml"/>
  <Override PartName="/ppt/slides/slide269.xml" ContentType="application/vnd.openxmlformats-officedocument.presentationml.slide+xml"/>
  <Override PartName="/ppt/slides/slide270.xml" ContentType="application/vnd.openxmlformats-officedocument.presentationml.slide+xml"/>
  <Override PartName="/ppt/slides/slide271.xml" ContentType="application/vnd.openxmlformats-officedocument.presentationml.slide+xml"/>
  <Override PartName="/ppt/slides/slide272.xml" ContentType="application/vnd.openxmlformats-officedocument.presentationml.slide+xml"/>
  <Override PartName="/ppt/slides/slide273.xml" ContentType="application/vnd.openxmlformats-officedocument.presentationml.slide+xml"/>
  <Override PartName="/ppt/slides/slide274.xml" ContentType="application/vnd.openxmlformats-officedocument.presentationml.slide+xml"/>
  <Override PartName="/ppt/slides/slide275.xml" ContentType="application/vnd.openxmlformats-officedocument.presentationml.slide+xml"/>
  <Override PartName="/ppt/slides/slide276.xml" ContentType="application/vnd.openxmlformats-officedocument.presentationml.slide+xml"/>
  <Override PartName="/ppt/slides/slide277.xml" ContentType="application/vnd.openxmlformats-officedocument.presentationml.slide+xml"/>
  <Override PartName="/ppt/slides/slide278.xml" ContentType="application/vnd.openxmlformats-officedocument.presentationml.slide+xml"/>
  <Override PartName="/ppt/slides/slide279.xml" ContentType="application/vnd.openxmlformats-officedocument.presentationml.slide+xml"/>
  <Override PartName="/ppt/slides/slide280.xml" ContentType="application/vnd.openxmlformats-officedocument.presentationml.slide+xml"/>
  <Override PartName="/ppt/slides/slide281.xml" ContentType="application/vnd.openxmlformats-officedocument.presentationml.slide+xml"/>
  <Override PartName="/ppt/slides/slide282.xml" ContentType="application/vnd.openxmlformats-officedocument.presentationml.slide+xml"/>
  <Override PartName="/ppt/slides/slide283.xml" ContentType="application/vnd.openxmlformats-officedocument.presentationml.slide+xml"/>
  <Override PartName="/ppt/slides/slide284.xml" ContentType="application/vnd.openxmlformats-officedocument.presentationml.slide+xml"/>
  <Override PartName="/ppt/slides/slide285.xml" ContentType="application/vnd.openxmlformats-officedocument.presentationml.slide+xml"/>
  <Override PartName="/ppt/slides/slide286.xml" ContentType="application/vnd.openxmlformats-officedocument.presentationml.slide+xml"/>
  <Override PartName="/ppt/slides/slide287.xml" ContentType="application/vnd.openxmlformats-officedocument.presentationml.slide+xml"/>
  <Override PartName="/ppt/slides/slide288.xml" ContentType="application/vnd.openxmlformats-officedocument.presentationml.slide+xml"/>
  <Override PartName="/ppt/slides/slide289.xml" ContentType="application/vnd.openxmlformats-officedocument.presentationml.slide+xml"/>
  <Override PartName="/ppt/slides/slide290.xml" ContentType="application/vnd.openxmlformats-officedocument.presentationml.slide+xml"/>
  <Override PartName="/ppt/slides/slide291.xml" ContentType="application/vnd.openxmlformats-officedocument.presentationml.slide+xml"/>
  <Override PartName="/ppt/slides/slide292.xml" ContentType="application/vnd.openxmlformats-officedocument.presentationml.slide+xml"/>
  <Override PartName="/ppt/slides/slide293.xml" ContentType="application/vnd.openxmlformats-officedocument.presentationml.slide+xml"/>
  <Override PartName="/ppt/slides/slide294.xml" ContentType="application/vnd.openxmlformats-officedocument.presentationml.slide+xml"/>
  <Override PartName="/ppt/slides/slide295.xml" ContentType="application/vnd.openxmlformats-officedocument.presentationml.slide+xml"/>
  <Override PartName="/ppt/slides/slide29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3" r:id="rId2"/>
    <p:sldId id="262" r:id="rId3"/>
    <p:sldId id="256" r:id="rId4"/>
    <p:sldId id="257" r:id="rId5"/>
    <p:sldId id="258" r:id="rId6"/>
    <p:sldId id="259" r:id="rId7"/>
    <p:sldId id="260" r:id="rId8"/>
    <p:sldId id="261" r:id="rId9"/>
    <p:sldId id="264" r:id="rId10"/>
    <p:sldId id="265" r:id="rId11"/>
    <p:sldId id="266" r:id="rId12"/>
    <p:sldId id="267" r:id="rId13"/>
    <p:sldId id="272" r:id="rId14"/>
    <p:sldId id="273" r:id="rId15"/>
    <p:sldId id="274" r:id="rId16"/>
    <p:sldId id="275" r:id="rId17"/>
    <p:sldId id="276" r:id="rId18"/>
    <p:sldId id="277" r:id="rId19"/>
    <p:sldId id="279" r:id="rId20"/>
    <p:sldId id="280" r:id="rId21"/>
    <p:sldId id="281" r:id="rId22"/>
    <p:sldId id="282" r:id="rId23"/>
    <p:sldId id="283" r:id="rId24"/>
    <p:sldId id="284" r:id="rId25"/>
    <p:sldId id="286" r:id="rId26"/>
    <p:sldId id="287" r:id="rId27"/>
    <p:sldId id="289" r:id="rId28"/>
    <p:sldId id="290" r:id="rId29"/>
    <p:sldId id="291" r:id="rId30"/>
    <p:sldId id="292" r:id="rId31"/>
    <p:sldId id="293" r:id="rId32"/>
    <p:sldId id="294" r:id="rId33"/>
    <p:sldId id="295" r:id="rId34"/>
    <p:sldId id="296" r:id="rId35"/>
    <p:sldId id="297" r:id="rId36"/>
    <p:sldId id="298" r:id="rId37"/>
    <p:sldId id="299" r:id="rId38"/>
    <p:sldId id="300" r:id="rId39"/>
    <p:sldId id="301" r:id="rId40"/>
    <p:sldId id="302" r:id="rId41"/>
    <p:sldId id="303" r:id="rId42"/>
    <p:sldId id="304" r:id="rId43"/>
    <p:sldId id="305" r:id="rId44"/>
    <p:sldId id="306" r:id="rId45"/>
    <p:sldId id="307" r:id="rId46"/>
    <p:sldId id="308" r:id="rId47"/>
    <p:sldId id="309" r:id="rId48"/>
    <p:sldId id="310" r:id="rId49"/>
    <p:sldId id="311" r:id="rId50"/>
    <p:sldId id="312" r:id="rId51"/>
    <p:sldId id="313" r:id="rId52"/>
    <p:sldId id="314" r:id="rId53"/>
    <p:sldId id="315" r:id="rId54"/>
    <p:sldId id="316" r:id="rId55"/>
    <p:sldId id="317" r:id="rId56"/>
    <p:sldId id="318" r:id="rId57"/>
    <p:sldId id="319" r:id="rId58"/>
    <p:sldId id="320" r:id="rId59"/>
    <p:sldId id="321" r:id="rId60"/>
    <p:sldId id="322" r:id="rId61"/>
    <p:sldId id="323" r:id="rId62"/>
    <p:sldId id="324" r:id="rId63"/>
    <p:sldId id="325" r:id="rId64"/>
    <p:sldId id="326" r:id="rId65"/>
    <p:sldId id="327" r:id="rId66"/>
    <p:sldId id="328" r:id="rId67"/>
    <p:sldId id="329" r:id="rId68"/>
    <p:sldId id="330" r:id="rId69"/>
    <p:sldId id="331" r:id="rId70"/>
    <p:sldId id="332" r:id="rId71"/>
    <p:sldId id="333" r:id="rId72"/>
    <p:sldId id="334" r:id="rId73"/>
    <p:sldId id="335" r:id="rId74"/>
    <p:sldId id="336" r:id="rId75"/>
    <p:sldId id="337" r:id="rId76"/>
    <p:sldId id="338" r:id="rId77"/>
    <p:sldId id="339" r:id="rId78"/>
    <p:sldId id="340" r:id="rId79"/>
    <p:sldId id="341" r:id="rId80"/>
    <p:sldId id="342" r:id="rId81"/>
    <p:sldId id="343" r:id="rId82"/>
    <p:sldId id="344" r:id="rId83"/>
    <p:sldId id="345" r:id="rId84"/>
    <p:sldId id="346" r:id="rId85"/>
    <p:sldId id="347" r:id="rId86"/>
    <p:sldId id="348" r:id="rId87"/>
    <p:sldId id="349" r:id="rId88"/>
    <p:sldId id="350" r:id="rId89"/>
    <p:sldId id="351" r:id="rId90"/>
    <p:sldId id="352" r:id="rId91"/>
    <p:sldId id="353" r:id="rId92"/>
    <p:sldId id="354" r:id="rId93"/>
    <p:sldId id="355" r:id="rId94"/>
    <p:sldId id="356" r:id="rId95"/>
    <p:sldId id="357" r:id="rId96"/>
    <p:sldId id="358" r:id="rId97"/>
    <p:sldId id="359" r:id="rId98"/>
    <p:sldId id="360" r:id="rId99"/>
    <p:sldId id="361" r:id="rId100"/>
    <p:sldId id="362" r:id="rId101"/>
    <p:sldId id="363" r:id="rId102"/>
    <p:sldId id="364" r:id="rId103"/>
    <p:sldId id="365" r:id="rId104"/>
    <p:sldId id="366" r:id="rId105"/>
    <p:sldId id="367" r:id="rId106"/>
    <p:sldId id="368" r:id="rId107"/>
    <p:sldId id="369" r:id="rId108"/>
    <p:sldId id="370" r:id="rId109"/>
    <p:sldId id="371" r:id="rId110"/>
    <p:sldId id="372" r:id="rId111"/>
    <p:sldId id="373" r:id="rId112"/>
    <p:sldId id="374" r:id="rId113"/>
    <p:sldId id="375" r:id="rId114"/>
    <p:sldId id="376" r:id="rId115"/>
    <p:sldId id="377" r:id="rId116"/>
    <p:sldId id="378" r:id="rId117"/>
    <p:sldId id="380" r:id="rId118"/>
    <p:sldId id="381" r:id="rId119"/>
    <p:sldId id="382" r:id="rId120"/>
    <p:sldId id="383" r:id="rId121"/>
    <p:sldId id="384" r:id="rId122"/>
    <p:sldId id="386" r:id="rId123"/>
    <p:sldId id="387" r:id="rId124"/>
    <p:sldId id="388" r:id="rId125"/>
    <p:sldId id="389" r:id="rId126"/>
    <p:sldId id="390" r:id="rId127"/>
    <p:sldId id="391" r:id="rId128"/>
    <p:sldId id="392" r:id="rId129"/>
    <p:sldId id="393" r:id="rId130"/>
    <p:sldId id="394" r:id="rId131"/>
    <p:sldId id="395" r:id="rId132"/>
    <p:sldId id="396" r:id="rId133"/>
    <p:sldId id="397" r:id="rId134"/>
    <p:sldId id="398" r:id="rId135"/>
    <p:sldId id="399" r:id="rId136"/>
    <p:sldId id="400" r:id="rId137"/>
    <p:sldId id="401" r:id="rId138"/>
    <p:sldId id="402" r:id="rId139"/>
    <p:sldId id="403" r:id="rId140"/>
    <p:sldId id="404" r:id="rId141"/>
    <p:sldId id="405" r:id="rId142"/>
    <p:sldId id="406" r:id="rId143"/>
    <p:sldId id="407" r:id="rId144"/>
    <p:sldId id="408" r:id="rId145"/>
    <p:sldId id="409" r:id="rId146"/>
    <p:sldId id="410" r:id="rId147"/>
    <p:sldId id="411" r:id="rId148"/>
    <p:sldId id="412" r:id="rId149"/>
    <p:sldId id="413" r:id="rId150"/>
    <p:sldId id="414" r:id="rId151"/>
    <p:sldId id="415" r:id="rId152"/>
    <p:sldId id="416" r:id="rId153"/>
    <p:sldId id="417" r:id="rId154"/>
    <p:sldId id="418" r:id="rId155"/>
    <p:sldId id="419" r:id="rId156"/>
    <p:sldId id="420" r:id="rId157"/>
    <p:sldId id="421" r:id="rId158"/>
    <p:sldId id="422" r:id="rId159"/>
    <p:sldId id="423" r:id="rId160"/>
    <p:sldId id="424" r:id="rId161"/>
    <p:sldId id="425" r:id="rId162"/>
    <p:sldId id="426" r:id="rId163"/>
    <p:sldId id="427" r:id="rId164"/>
    <p:sldId id="428" r:id="rId165"/>
    <p:sldId id="429" r:id="rId166"/>
    <p:sldId id="430" r:id="rId167"/>
    <p:sldId id="431" r:id="rId168"/>
    <p:sldId id="432" r:id="rId169"/>
    <p:sldId id="433" r:id="rId170"/>
    <p:sldId id="434" r:id="rId171"/>
    <p:sldId id="435" r:id="rId172"/>
    <p:sldId id="436" r:id="rId173"/>
    <p:sldId id="437" r:id="rId174"/>
    <p:sldId id="438" r:id="rId175"/>
    <p:sldId id="439" r:id="rId176"/>
    <p:sldId id="441" r:id="rId177"/>
    <p:sldId id="442" r:id="rId178"/>
    <p:sldId id="443" r:id="rId179"/>
    <p:sldId id="444" r:id="rId180"/>
    <p:sldId id="445" r:id="rId181"/>
    <p:sldId id="446" r:id="rId182"/>
    <p:sldId id="447" r:id="rId183"/>
    <p:sldId id="448" r:id="rId184"/>
    <p:sldId id="449" r:id="rId185"/>
    <p:sldId id="450" r:id="rId186"/>
    <p:sldId id="451" r:id="rId187"/>
    <p:sldId id="452" r:id="rId188"/>
    <p:sldId id="453" r:id="rId189"/>
    <p:sldId id="454" r:id="rId190"/>
    <p:sldId id="455" r:id="rId191"/>
    <p:sldId id="456" r:id="rId192"/>
    <p:sldId id="457" r:id="rId193"/>
    <p:sldId id="458" r:id="rId194"/>
    <p:sldId id="459" r:id="rId195"/>
    <p:sldId id="460" r:id="rId196"/>
    <p:sldId id="461" r:id="rId197"/>
    <p:sldId id="462" r:id="rId198"/>
    <p:sldId id="463" r:id="rId199"/>
    <p:sldId id="464" r:id="rId200"/>
    <p:sldId id="465" r:id="rId201"/>
    <p:sldId id="466" r:id="rId202"/>
    <p:sldId id="467" r:id="rId203"/>
    <p:sldId id="468" r:id="rId204"/>
    <p:sldId id="469" r:id="rId205"/>
    <p:sldId id="470" r:id="rId206"/>
    <p:sldId id="471" r:id="rId207"/>
    <p:sldId id="472" r:id="rId208"/>
    <p:sldId id="473" r:id="rId209"/>
    <p:sldId id="474" r:id="rId210"/>
    <p:sldId id="475" r:id="rId211"/>
    <p:sldId id="476" r:id="rId212"/>
    <p:sldId id="477" r:id="rId213"/>
    <p:sldId id="478" r:id="rId214"/>
    <p:sldId id="479" r:id="rId215"/>
    <p:sldId id="480" r:id="rId216"/>
    <p:sldId id="481" r:id="rId217"/>
    <p:sldId id="482" r:id="rId218"/>
    <p:sldId id="483" r:id="rId219"/>
    <p:sldId id="484" r:id="rId220"/>
    <p:sldId id="485" r:id="rId221"/>
    <p:sldId id="486" r:id="rId222"/>
    <p:sldId id="487" r:id="rId223"/>
    <p:sldId id="488" r:id="rId224"/>
    <p:sldId id="489" r:id="rId225"/>
    <p:sldId id="490" r:id="rId226"/>
    <p:sldId id="491" r:id="rId227"/>
    <p:sldId id="492" r:id="rId228"/>
    <p:sldId id="493" r:id="rId229"/>
    <p:sldId id="494" r:id="rId230"/>
    <p:sldId id="495" r:id="rId231"/>
    <p:sldId id="496" r:id="rId232"/>
    <p:sldId id="497" r:id="rId233"/>
    <p:sldId id="498" r:id="rId234"/>
    <p:sldId id="499" r:id="rId235"/>
    <p:sldId id="500" r:id="rId236"/>
    <p:sldId id="501" r:id="rId237"/>
    <p:sldId id="502" r:id="rId238"/>
    <p:sldId id="503" r:id="rId239"/>
    <p:sldId id="504" r:id="rId240"/>
    <p:sldId id="505" r:id="rId241"/>
    <p:sldId id="506" r:id="rId242"/>
    <p:sldId id="507" r:id="rId243"/>
    <p:sldId id="508" r:id="rId244"/>
    <p:sldId id="509" r:id="rId245"/>
    <p:sldId id="510" r:id="rId246"/>
    <p:sldId id="511" r:id="rId247"/>
    <p:sldId id="512" r:id="rId248"/>
    <p:sldId id="513" r:id="rId249"/>
    <p:sldId id="514" r:id="rId250"/>
    <p:sldId id="515" r:id="rId251"/>
    <p:sldId id="516" r:id="rId252"/>
    <p:sldId id="517" r:id="rId253"/>
    <p:sldId id="518" r:id="rId254"/>
    <p:sldId id="519" r:id="rId255"/>
    <p:sldId id="520" r:id="rId256"/>
    <p:sldId id="521" r:id="rId257"/>
    <p:sldId id="522" r:id="rId258"/>
    <p:sldId id="523" r:id="rId259"/>
    <p:sldId id="524" r:id="rId260"/>
    <p:sldId id="525" r:id="rId261"/>
    <p:sldId id="526" r:id="rId262"/>
    <p:sldId id="527" r:id="rId263"/>
    <p:sldId id="528" r:id="rId264"/>
    <p:sldId id="529" r:id="rId265"/>
    <p:sldId id="530" r:id="rId266"/>
    <p:sldId id="531" r:id="rId267"/>
    <p:sldId id="532" r:id="rId268"/>
    <p:sldId id="533" r:id="rId269"/>
    <p:sldId id="534" r:id="rId270"/>
    <p:sldId id="535" r:id="rId271"/>
    <p:sldId id="536" r:id="rId272"/>
    <p:sldId id="537" r:id="rId273"/>
    <p:sldId id="538" r:id="rId274"/>
    <p:sldId id="539" r:id="rId275"/>
    <p:sldId id="540" r:id="rId276"/>
    <p:sldId id="541" r:id="rId277"/>
    <p:sldId id="542" r:id="rId278"/>
    <p:sldId id="543" r:id="rId279"/>
    <p:sldId id="544" r:id="rId280"/>
    <p:sldId id="545" r:id="rId281"/>
    <p:sldId id="546" r:id="rId282"/>
    <p:sldId id="547" r:id="rId283"/>
    <p:sldId id="548" r:id="rId284"/>
    <p:sldId id="549" r:id="rId285"/>
    <p:sldId id="550" r:id="rId286"/>
    <p:sldId id="551" r:id="rId287"/>
    <p:sldId id="552" r:id="rId288"/>
    <p:sldId id="553" r:id="rId289"/>
    <p:sldId id="554" r:id="rId290"/>
    <p:sldId id="555" r:id="rId291"/>
    <p:sldId id="556" r:id="rId292"/>
    <p:sldId id="557" r:id="rId293"/>
    <p:sldId id="558" r:id="rId294"/>
    <p:sldId id="559" r:id="rId295"/>
    <p:sldId id="560" r:id="rId296"/>
    <p:sldId id="561" r:id="rId29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930"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99" Type="http://schemas.openxmlformats.org/officeDocument/2006/relationships/viewProps" Target="viewProps.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268" Type="http://schemas.openxmlformats.org/officeDocument/2006/relationships/slide" Target="slides/slide267.xml"/><Relationship Id="rId289" Type="http://schemas.openxmlformats.org/officeDocument/2006/relationships/slide" Target="slides/slide288.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79" Type="http://schemas.openxmlformats.org/officeDocument/2006/relationships/slide" Target="slides/slide278.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290" Type="http://schemas.openxmlformats.org/officeDocument/2006/relationships/slide" Target="slides/slide289.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269" Type="http://schemas.openxmlformats.org/officeDocument/2006/relationships/slide" Target="slides/slide268.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280" Type="http://schemas.openxmlformats.org/officeDocument/2006/relationships/slide" Target="slides/slide279.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8" Type="http://schemas.openxmlformats.org/officeDocument/2006/relationships/slide" Target="slides/slide237.xml"/><Relationship Id="rId259" Type="http://schemas.openxmlformats.org/officeDocument/2006/relationships/slide" Target="slides/slide258.xml"/><Relationship Id="rId23" Type="http://schemas.openxmlformats.org/officeDocument/2006/relationships/slide" Target="slides/slide22.xml"/><Relationship Id="rId119" Type="http://schemas.openxmlformats.org/officeDocument/2006/relationships/slide" Target="slides/slide118.xml"/><Relationship Id="rId270" Type="http://schemas.openxmlformats.org/officeDocument/2006/relationships/slide" Target="slides/slide269.xml"/><Relationship Id="rId291" Type="http://schemas.openxmlformats.org/officeDocument/2006/relationships/slide" Target="slides/slide290.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228" Type="http://schemas.openxmlformats.org/officeDocument/2006/relationships/slide" Target="slides/slide227.xml"/><Relationship Id="rId249" Type="http://schemas.openxmlformats.org/officeDocument/2006/relationships/slide" Target="slides/slide248.xml"/><Relationship Id="rId13" Type="http://schemas.openxmlformats.org/officeDocument/2006/relationships/slide" Target="slides/slide12.xml"/><Relationship Id="rId109" Type="http://schemas.openxmlformats.org/officeDocument/2006/relationships/slide" Target="slides/slide108.xml"/><Relationship Id="rId260" Type="http://schemas.openxmlformats.org/officeDocument/2006/relationships/slide" Target="slides/slide259.xml"/><Relationship Id="rId281" Type="http://schemas.openxmlformats.org/officeDocument/2006/relationships/slide" Target="slides/slide280.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slide" Target="slides/slide217.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71" Type="http://schemas.openxmlformats.org/officeDocument/2006/relationships/slide" Target="slides/slide270.xml"/><Relationship Id="rId276" Type="http://schemas.openxmlformats.org/officeDocument/2006/relationships/slide" Target="slides/slide275.xml"/><Relationship Id="rId292" Type="http://schemas.openxmlformats.org/officeDocument/2006/relationships/slide" Target="slides/slide291.xml"/><Relationship Id="rId297" Type="http://schemas.openxmlformats.org/officeDocument/2006/relationships/slide" Target="slides/slide296.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301"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slide" Target="slides/slide260.xml"/><Relationship Id="rId266" Type="http://schemas.openxmlformats.org/officeDocument/2006/relationships/slide" Target="slides/slide265.xml"/><Relationship Id="rId287" Type="http://schemas.openxmlformats.org/officeDocument/2006/relationships/slide" Target="slides/slide286.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282" Type="http://schemas.openxmlformats.org/officeDocument/2006/relationships/slide" Target="slides/slide28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77" Type="http://schemas.openxmlformats.org/officeDocument/2006/relationships/slide" Target="slides/slide276.xml"/><Relationship Id="rId298"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72" Type="http://schemas.openxmlformats.org/officeDocument/2006/relationships/slide" Target="slides/slide271.xml"/><Relationship Id="rId293" Type="http://schemas.openxmlformats.org/officeDocument/2006/relationships/slide" Target="slides/slide292.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267" Type="http://schemas.openxmlformats.org/officeDocument/2006/relationships/slide" Target="slides/slide266.xml"/><Relationship Id="rId288" Type="http://schemas.openxmlformats.org/officeDocument/2006/relationships/slide" Target="slides/slide287.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slide" Target="slides/slide261.xml"/><Relationship Id="rId283" Type="http://schemas.openxmlformats.org/officeDocument/2006/relationships/slide" Target="slides/slide282.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78" Type="http://schemas.openxmlformats.org/officeDocument/2006/relationships/slide" Target="slides/slide277.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273" Type="http://schemas.openxmlformats.org/officeDocument/2006/relationships/slide" Target="slides/slide272.xml"/><Relationship Id="rId294" Type="http://schemas.openxmlformats.org/officeDocument/2006/relationships/slide" Target="slides/slide293.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openxmlformats.org/officeDocument/2006/relationships/slide" Target="slides/slide262.xml"/><Relationship Id="rId284" Type="http://schemas.openxmlformats.org/officeDocument/2006/relationships/slide" Target="slides/slide283.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4" Type="http://schemas.openxmlformats.org/officeDocument/2006/relationships/slide" Target="slides/slide273.xml"/><Relationship Id="rId295" Type="http://schemas.openxmlformats.org/officeDocument/2006/relationships/slide" Target="slides/slide29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264" Type="http://schemas.openxmlformats.org/officeDocument/2006/relationships/slide" Target="slides/slide263.xml"/><Relationship Id="rId285" Type="http://schemas.openxmlformats.org/officeDocument/2006/relationships/slide" Target="slides/slide284.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33" Type="http://schemas.openxmlformats.org/officeDocument/2006/relationships/slide" Target="slides/slide232.xml"/><Relationship Id="rId254" Type="http://schemas.openxmlformats.org/officeDocument/2006/relationships/slide" Target="slides/slide253.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275" Type="http://schemas.openxmlformats.org/officeDocument/2006/relationships/slide" Target="slides/slide274.xml"/><Relationship Id="rId296" Type="http://schemas.openxmlformats.org/officeDocument/2006/relationships/slide" Target="slides/slide295.xml"/><Relationship Id="rId300" Type="http://schemas.openxmlformats.org/officeDocument/2006/relationships/theme" Target="theme/theme1.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slide" Target="slides/slide222.xml"/><Relationship Id="rId244" Type="http://schemas.openxmlformats.org/officeDocument/2006/relationships/slide" Target="slides/slide243.xml"/><Relationship Id="rId18" Type="http://schemas.openxmlformats.org/officeDocument/2006/relationships/slide" Target="slides/slide17.xml"/><Relationship Id="rId39" Type="http://schemas.openxmlformats.org/officeDocument/2006/relationships/slide" Target="slides/slide38.xml"/><Relationship Id="rId265" Type="http://schemas.openxmlformats.org/officeDocument/2006/relationships/slide" Target="slides/slide264.xml"/><Relationship Id="rId286" Type="http://schemas.openxmlformats.org/officeDocument/2006/relationships/slide" Target="slides/slide285.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34" Type="http://schemas.openxmlformats.org/officeDocument/2006/relationships/slide" Target="slides/slide23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54DC0C28-3FF8-4F80-B635-2F75658F0C91}"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2000">
    <p:blinds dir="vert"/>
    <p:sndAc>
      <p:end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54DC0C28-3FF8-4F80-B635-2F75658F0C91}"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transition advTm="2000">
    <p:blinds dir="vert"/>
    <p:sndAc>
      <p:end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54DC0C28-3FF8-4F80-B635-2F75658F0C91}"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transition advTm="2000">
    <p:blinds dir="vert"/>
    <p:sndAc>
      <p:end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4DC0C28-3FF8-4F80-B635-2F75658F0C91}" type="slidenum">
              <a:rPr lang="fa-IR" smtClean="0"/>
              <a:pPr/>
              <a:t>‹#›</a:t>
            </a:fld>
            <a:endParaRPr lang="fa-IR"/>
          </a:p>
        </p:txBody>
      </p:sp>
    </p:spTree>
  </p:cSld>
  <p:clrMapOvr>
    <a:masterClrMapping/>
  </p:clrMapOvr>
  <p:transition advTm="2000">
    <p:blinds dir="vert"/>
    <p:sndAc>
      <p:end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21859C43-D5D6-494B-A706-F729816A7B37}" type="datetimeFigureOut">
              <a:rPr lang="fa-IR" smtClean="0"/>
              <a:pPr/>
              <a:t>01/24/1436</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54DC0C28-3FF8-4F80-B635-2F75658F0C91}"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transition advTm="2000">
    <p:blinds dir="vert"/>
    <p:sndAc>
      <p:end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21859C43-D5D6-494B-A706-F729816A7B37}" type="datetimeFigureOut">
              <a:rPr lang="fa-IR" smtClean="0"/>
              <a:pPr/>
              <a:t>01/24/1436</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4DC0C28-3FF8-4F80-B635-2F75658F0C91}"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advTm="2000">
    <p:blinds dir="vert"/>
    <p:sndAc>
      <p:endSnd/>
    </p:sndAc>
  </p:transition>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a:xfrm>
            <a:off x="0" y="0"/>
            <a:ext cx="9144000" cy="6858000"/>
          </a:xfrm>
        </p:spPr>
        <p:txBody>
          <a:bodyPr/>
          <a:lstStyle/>
          <a:p>
            <a:pPr eaLnBrk="1" hangingPunct="1"/>
            <a:endParaRPr lang="en-US" smtClean="0"/>
          </a:p>
        </p:txBody>
      </p:sp>
      <p:pic>
        <p:nvPicPr>
          <p:cNvPr id="15364" name="Picture 4" descr="460032"/>
          <p:cNvPicPr>
            <a:picLocks noChangeAspect="1" noChangeArrowheads="1"/>
          </p:cNvPicPr>
          <p:nvPr/>
        </p:nvPicPr>
        <p:blipFill>
          <a:blip r:embed="rId2" cstate="print"/>
          <a:srcRect/>
          <a:stretch>
            <a:fillRect/>
          </a:stretch>
        </p:blipFill>
        <p:spPr bwMode="auto">
          <a:xfrm>
            <a:off x="0" y="0"/>
            <a:ext cx="9144000" cy="6858000"/>
          </a:xfrm>
          <a:prstGeom prst="rect">
            <a:avLst/>
          </a:prstGeom>
          <a:blipFill dpi="0" rotWithShape="1">
            <a:blip r:embed="rId3"/>
            <a:srcRect/>
            <a:tile tx="0" ty="0" sx="100000" sy="100000" flip="none" algn="tl"/>
          </a:blipFill>
          <a:ln w="9525">
            <a:solidFill>
              <a:schemeClr val="folHlink"/>
            </a:solidFill>
            <a:prstDash val="dash"/>
            <a:miter lim="800000"/>
            <a:headEnd/>
            <a:tailEnd/>
          </a:ln>
        </p:spPr>
      </p:pic>
      <p:sp>
        <p:nvSpPr>
          <p:cNvPr id="2052" name="WordArt 5" descr="Paper bag"/>
          <p:cNvSpPr>
            <a:spLocks noChangeArrowheads="1" noChangeShapeType="1" noTextEdit="1"/>
          </p:cNvSpPr>
          <p:nvPr/>
        </p:nvSpPr>
        <p:spPr bwMode="auto">
          <a:xfrm>
            <a:off x="1143000" y="1447800"/>
            <a:ext cx="5791200" cy="3733800"/>
          </a:xfrm>
          <a:prstGeom prst="rect">
            <a:avLst/>
          </a:prstGeom>
        </p:spPr>
        <p:txBody>
          <a:bodyPr wrap="none" fromWordArt="1">
            <a:prstTxWarp prst="textPlain">
              <a:avLst>
                <a:gd name="adj" fmla="val 50000"/>
              </a:avLst>
            </a:prstTxWarp>
          </a:bodyPr>
          <a:lstStyle/>
          <a:p>
            <a:pPr algn="dist"/>
            <a:endParaRPr lang="fa-IR" sz="3600" kern="10" dirty="0">
              <a:ln w="9525">
                <a:solidFill>
                  <a:srgbClr val="008000"/>
                </a:solidFill>
                <a:round/>
                <a:headEnd/>
                <a:tailEnd/>
              </a:ln>
              <a:blipFill dpi="0" rotWithShape="1">
                <a:blip r:embed="rId4"/>
                <a:srcRect/>
                <a:tile tx="0" ty="0" sx="100000" sy="100000" flip="none" algn="tl"/>
              </a:blipFill>
              <a:effectLst>
                <a:outerShdw dist="563972" dir="14049741" sx="125000" sy="125000" algn="tl" rotWithShape="0">
                  <a:srgbClr val="C7DFD3">
                    <a:alpha val="79999"/>
                  </a:srgbClr>
                </a:outerShdw>
              </a:effectLst>
              <a:latin typeface="Times New Roman"/>
              <a:cs typeface="Times New Roman"/>
            </a:endParaRPr>
          </a:p>
        </p:txBody>
      </p:sp>
      <p:sp>
        <p:nvSpPr>
          <p:cNvPr id="5" name="Rectangle 4"/>
          <p:cNvSpPr/>
          <p:nvPr/>
        </p:nvSpPr>
        <p:spPr>
          <a:xfrm>
            <a:off x="323528" y="2132856"/>
            <a:ext cx="8496944" cy="1446550"/>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fa-IR" sz="88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بسم</a:t>
            </a:r>
            <a:r>
              <a:rPr lang="fa-IR"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الله </a:t>
            </a:r>
            <a:r>
              <a:rPr lang="fa-IR" sz="88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الرحمن</a:t>
            </a:r>
            <a:r>
              <a:rPr lang="fa-IR"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fa-IR" sz="8800" b="1" cap="all" spc="0" dirty="0" err="1"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الرحیم</a:t>
            </a:r>
            <a:r>
              <a:rPr lang="fa-IR" sz="8800" b="1" cap="all" spc="0"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endParaRPr lang="en-US" sz="8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Tree>
  </p:cSld>
  <p:clrMapOvr>
    <a:masterClrMapping/>
  </p:clrMapOvr>
  <p:transition advClick="0" advTm="2000">
    <p:cover dir="rd"/>
    <p:sndAc>
      <p:end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dirty="0" smtClean="0"/>
              <a:t>                   </a:t>
            </a:r>
            <a:r>
              <a:rPr lang="fa-IR" sz="4400" dirty="0" smtClean="0">
                <a:solidFill>
                  <a:srgbClr val="00B0F0"/>
                </a:solidFill>
              </a:rPr>
              <a:t>باب اول</a:t>
            </a:r>
            <a:r>
              <a:rPr lang="fa-IR" dirty="0" smtClean="0"/>
              <a:t/>
            </a:r>
            <a:br>
              <a:rPr lang="fa-IR" dirty="0" smtClean="0"/>
            </a:br>
            <a:r>
              <a:rPr lang="fa-IR" dirty="0" smtClean="0"/>
              <a:t>           تاجرومعاملات تجارتی </a:t>
            </a:r>
            <a:endParaRPr lang="fa-IR" dirty="0"/>
          </a:p>
        </p:txBody>
      </p:sp>
      <p:sp>
        <p:nvSpPr>
          <p:cNvPr id="2" name="Content Placeholder 1"/>
          <p:cNvSpPr>
            <a:spLocks noGrp="1"/>
          </p:cNvSpPr>
          <p:nvPr>
            <p:ph idx="1"/>
          </p:nvPr>
        </p:nvSpPr>
        <p:spPr>
          <a:xfrm>
            <a:off x="0" y="1481328"/>
            <a:ext cx="8964488" cy="4827992"/>
          </a:xfrm>
        </p:spPr>
        <p:txBody>
          <a:bodyPr>
            <a:normAutofit lnSpcReduction="10000"/>
          </a:bodyPr>
          <a:lstStyle/>
          <a:p>
            <a:pPr marL="82296" indent="0">
              <a:buNone/>
            </a:pPr>
            <a:r>
              <a:rPr lang="fa-IR" dirty="0" smtClean="0"/>
              <a:t>حقوق تجارت اصولاحاکم بر</a:t>
            </a:r>
            <a:r>
              <a:rPr lang="fa-IR" sz="2800" b="1" dirty="0" smtClean="0">
                <a:solidFill>
                  <a:srgbClr val="FF0000"/>
                </a:solidFill>
              </a:rPr>
              <a:t>تجار</a:t>
            </a:r>
            <a:r>
              <a:rPr lang="fa-IR" dirty="0" smtClean="0"/>
              <a:t> و</a:t>
            </a:r>
            <a:r>
              <a:rPr lang="fa-IR" sz="2800" b="1" dirty="0" smtClean="0">
                <a:solidFill>
                  <a:srgbClr val="FF0000"/>
                </a:solidFill>
              </a:rPr>
              <a:t>روابط تجارتی </a:t>
            </a:r>
            <a:r>
              <a:rPr lang="fa-IR" dirty="0" smtClean="0"/>
              <a:t>آنها است .</a:t>
            </a:r>
          </a:p>
          <a:p>
            <a:pPr marL="82296" indent="0">
              <a:buNone/>
            </a:pPr>
            <a:r>
              <a:rPr lang="fa-IR" dirty="0" smtClean="0"/>
              <a:t>تجارمشمول مقرراتی هستند که غیر تاجر نیست.</a:t>
            </a:r>
          </a:p>
          <a:p>
            <a:pPr marL="82296" indent="0">
              <a:buNone/>
            </a:pPr>
            <a:r>
              <a:rPr lang="fa-IR" sz="3200" b="1" dirty="0" smtClean="0">
                <a:solidFill>
                  <a:srgbClr val="FF0000"/>
                </a:solidFill>
              </a:rPr>
              <a:t>اعسار:</a:t>
            </a:r>
            <a:r>
              <a:rPr lang="fa-IR" dirty="0" smtClean="0"/>
              <a:t> درصورتی که افراد غیرتاجرازپرداخت دیون خودعاجز گردند، مشمول مقررات اعسارمیگردند.</a:t>
            </a:r>
          </a:p>
          <a:p>
            <a:pPr marL="82296" indent="0">
              <a:buNone/>
            </a:pPr>
            <a:r>
              <a:rPr lang="fa-IR" sz="3200" b="1" dirty="0" smtClean="0">
                <a:solidFill>
                  <a:srgbClr val="FF0000"/>
                </a:solidFill>
              </a:rPr>
              <a:t>ورشکستگی : </a:t>
            </a:r>
            <a:r>
              <a:rPr lang="fa-IR" dirty="0" smtClean="0"/>
              <a:t>تجاردرصورت ”توقف ” یعنی عدم قدرت برپرداخت دیون ، مشمول مقررات ورشکستگی خواهند شدوورشکستگی برخلاف اعسار در بعضی موارد جرم وقابل مجازات است.</a:t>
            </a:r>
          </a:p>
          <a:p>
            <a:pPr marL="82296" indent="0">
              <a:buNone/>
            </a:pPr>
            <a:r>
              <a:rPr lang="fa-IR" sz="3200" b="1" dirty="0" smtClean="0">
                <a:solidFill>
                  <a:srgbClr val="FF0000"/>
                </a:solidFill>
              </a:rPr>
              <a:t>تعریف تاجر: </a:t>
            </a:r>
            <a:r>
              <a:rPr lang="fa-IR" dirty="0" smtClean="0"/>
              <a:t>تاجر کسی است که شغل معمولی خود را معاملات تجارتی قراردهد.</a:t>
            </a:r>
            <a:endParaRPr lang="fa-IR" dirty="0"/>
          </a:p>
        </p:txBody>
      </p:sp>
    </p:spTree>
  </p:cSld>
  <p:clrMapOvr>
    <a:masterClrMapping/>
  </p:clrMapOvr>
  <p:transition advClick="0" advTm="2000">
    <p:circle/>
    <p:sndAc>
      <p:endSnd/>
    </p:sndAc>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3"/>
          <p:cNvSpPr>
            <a:spLocks noGrp="1" noChangeArrowheads="1"/>
          </p:cNvSpPr>
          <p:nvPr>
            <p:ph idx="1"/>
          </p:nvPr>
        </p:nvSpPr>
        <p:spPr>
          <a:xfrm>
            <a:off x="301625" y="333375"/>
            <a:ext cx="8540750" cy="5765800"/>
          </a:xfrm>
        </p:spPr>
        <p:txBody>
          <a:bodyPr/>
          <a:lstStyle/>
          <a:p>
            <a:pPr algn="r" rtl="1" eaLnBrk="1" hangingPunct="1">
              <a:buFont typeface="Wingdings" pitchFamily="2" charset="2"/>
              <a:buNone/>
              <a:defRPr/>
            </a:pPr>
            <a:r>
              <a:rPr lang="fa-IR" smtClean="0"/>
              <a:t>ج)شرکتهای تجارتی</a:t>
            </a:r>
          </a:p>
          <a:p>
            <a:pPr algn="r" rtl="1" eaLnBrk="1" hangingPunct="1">
              <a:buFont typeface="Wingdings" pitchFamily="2" charset="2"/>
              <a:buNone/>
              <a:defRPr/>
            </a:pPr>
            <a:r>
              <a:rPr lang="fa-IR" smtClean="0"/>
              <a:t>شرکت تجارتی عبارت است از شرکتی که بین چند نفر برای امور تجارتی به صورت یکی از شرکتهای مذکور در قانون تجارت تشکیل و دارای شخصیت حقوقی است.</a:t>
            </a:r>
          </a:p>
          <a:p>
            <a:pPr algn="r" rtl="1" eaLnBrk="1" hangingPunct="1">
              <a:buFont typeface="Wingdings" pitchFamily="2" charset="2"/>
              <a:buNone/>
              <a:defRPr/>
            </a:pPr>
            <a:r>
              <a:rPr lang="fa-IR" smtClean="0"/>
              <a:t>شرکت تجارتی لزوما باید به صورت یکی از شرکتهای تجارتی هفتگانه پیش بینی شده در قانون تجارت درآید تا مشمول قانون تجارت باشد و از شخصیت حقوقی برخوردار گردد، در غیر اینصورت شرکت مدنی محسوب شده و مشمول مقررات قانون تجارت نیست. بلکه مشمول مقررات حقوق مدنی خواهد بود.</a:t>
            </a:r>
            <a:endParaRPr lang="en-US" smtClean="0"/>
          </a:p>
        </p:txBody>
      </p:sp>
    </p:spTree>
  </p:cSld>
  <p:clrMapOvr>
    <a:masterClrMapping/>
  </p:clrMapOvr>
  <p:transition advClick="0" advTm="2000">
    <p:zoom dir="in"/>
    <p:sndAc>
      <p:endSnd/>
    </p:sndAc>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Rectangle 3"/>
          <p:cNvSpPr>
            <a:spLocks noGrp="1" noRot="1" noChangeArrowheads="1"/>
          </p:cNvSpPr>
          <p:nvPr>
            <p:ph idx="1"/>
          </p:nvPr>
        </p:nvSpPr>
        <p:spPr>
          <a:xfrm>
            <a:off x="301625" y="333375"/>
            <a:ext cx="8540750" cy="6048375"/>
          </a:xfrm>
        </p:spPr>
        <p:txBody>
          <a:bodyPr/>
          <a:lstStyle/>
          <a:p>
            <a:pPr algn="r" rtl="1" eaLnBrk="1" hangingPunct="1">
              <a:buFont typeface="Wingdings" pitchFamily="2" charset="2"/>
              <a:buNone/>
              <a:defRPr/>
            </a:pPr>
            <a:r>
              <a:rPr lang="fa-IR" smtClean="0"/>
              <a:t>خصوصیات مهم شرکتهای تجارتی که موجب تمیز آنها از شرکتهای مدنی است به شرح زیر است: </a:t>
            </a:r>
          </a:p>
          <a:p>
            <a:pPr algn="r" rtl="1" eaLnBrk="1" hangingPunct="1">
              <a:buFont typeface="Wingdings" pitchFamily="2" charset="2"/>
              <a:buNone/>
              <a:defRPr/>
            </a:pPr>
            <a:r>
              <a:rPr lang="fa-IR" smtClean="0"/>
              <a:t>1- شرکت باید به صورت یکی از شرکتهای تجاری قانون تجارات درآید. </a:t>
            </a:r>
          </a:p>
          <a:p>
            <a:pPr algn="r" rtl="1" eaLnBrk="1" hangingPunct="1">
              <a:buFont typeface="Wingdings" pitchFamily="2" charset="2"/>
              <a:buNone/>
              <a:defRPr/>
            </a:pPr>
            <a:r>
              <a:rPr lang="fa-IR" smtClean="0"/>
              <a:t>2- شرکتهای تجارتی بر خلاف شرکتهای مدنی داری شخصیت حقوقی هستند. </a:t>
            </a:r>
          </a:p>
          <a:p>
            <a:pPr algn="r" rtl="1" eaLnBrk="1" hangingPunct="1">
              <a:buFont typeface="Wingdings" pitchFamily="2" charset="2"/>
              <a:buNone/>
              <a:defRPr/>
            </a:pPr>
            <a:r>
              <a:rPr lang="fa-IR" smtClean="0"/>
              <a:t>3- شرکتهای تجارنی در صورت عدم قدرت بر پرداخت دیون خود ورشکسته می شود در حالی که شرکتهای مدنی مشغول مقررات ورشکستگی نیستند. </a:t>
            </a:r>
          </a:p>
          <a:p>
            <a:pPr algn="r" rtl="1" eaLnBrk="1" hangingPunct="1">
              <a:buFont typeface="Wingdings" pitchFamily="2" charset="2"/>
              <a:buNone/>
              <a:defRPr/>
            </a:pPr>
            <a:r>
              <a:rPr lang="fa-IR" smtClean="0"/>
              <a:t>4- مالکیت اموال شرکتهای تجارتی بین شرکای به نمو اشاعه نیست بر خلاف شرکتهای مدنی </a:t>
            </a:r>
          </a:p>
          <a:p>
            <a:pPr algn="r" rtl="1" eaLnBrk="1" hangingPunct="1">
              <a:buFont typeface="Wingdings" pitchFamily="2" charset="2"/>
              <a:buNone/>
              <a:defRPr/>
            </a:pPr>
            <a:endParaRPr lang="en-US" smtClean="0"/>
          </a:p>
        </p:txBody>
      </p:sp>
    </p:spTree>
  </p:cSld>
  <p:clrMapOvr>
    <a:masterClrMapping/>
  </p:clrMapOvr>
  <p:transition advClick="0" advTm="2000">
    <p:pull dir="ru"/>
    <p:sndAc>
      <p:endSnd/>
    </p:sndAc>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Rectangle 3"/>
          <p:cNvSpPr>
            <a:spLocks noGrp="1" noChangeArrowheads="1"/>
          </p:cNvSpPr>
          <p:nvPr>
            <p:ph idx="1"/>
          </p:nvPr>
        </p:nvSpPr>
        <p:spPr>
          <a:xfrm>
            <a:off x="301625" y="620713"/>
            <a:ext cx="8540750" cy="5478462"/>
          </a:xfrm>
        </p:spPr>
        <p:txBody>
          <a:bodyPr/>
          <a:lstStyle/>
          <a:p>
            <a:pPr algn="r" rtl="1" eaLnBrk="1" hangingPunct="1">
              <a:buFont typeface="Wingdings" pitchFamily="2" charset="2"/>
              <a:buNone/>
              <a:defRPr/>
            </a:pPr>
            <a:r>
              <a:rPr lang="fa-IR" smtClean="0"/>
              <a:t>2- شرایط اساسی شرکتهای تجارتی </a:t>
            </a:r>
          </a:p>
          <a:p>
            <a:pPr algn="r" rtl="1" eaLnBrk="1" hangingPunct="1">
              <a:buFont typeface="Wingdings" pitchFamily="2" charset="2"/>
              <a:buNone/>
              <a:defRPr/>
            </a:pPr>
            <a:r>
              <a:rPr lang="fa-IR" b="1" smtClean="0"/>
              <a:t>الف –</a:t>
            </a:r>
            <a:r>
              <a:rPr lang="fa-IR" smtClean="0"/>
              <a:t> </a:t>
            </a:r>
            <a:r>
              <a:rPr lang="fa-IR" b="1" u="sng" smtClean="0"/>
              <a:t>قصد رضای طرفین</a:t>
            </a:r>
            <a:r>
              <a:rPr lang="fa-IR" smtClean="0"/>
              <a:t> : قصد عبارت است از اراده انسان بر انجام یا عدم انجام کاری ، رضایت عبارت است از تمایل و موافقت بدنی و واقعی شخص به انجام یا عدم انجام کاری </a:t>
            </a:r>
          </a:p>
          <a:p>
            <a:pPr algn="r" rtl="1" eaLnBrk="1" hangingPunct="1">
              <a:buFont typeface="Wingdings" pitchFamily="2" charset="2"/>
              <a:buNone/>
              <a:defRPr/>
            </a:pPr>
            <a:r>
              <a:rPr lang="fa-IR" b="1" smtClean="0"/>
              <a:t>ب -</a:t>
            </a:r>
            <a:r>
              <a:rPr lang="fa-IR" smtClean="0"/>
              <a:t> </a:t>
            </a:r>
            <a:r>
              <a:rPr lang="fa-IR" b="1" u="sng" smtClean="0"/>
              <a:t>اهلیت</a:t>
            </a:r>
            <a:r>
              <a:rPr lang="fa-IR" smtClean="0"/>
              <a:t> : منظور از اهلیت عبارتند است از عقل و بلوغ و رشد، عاقل کسی است که فاقد جنون باشد جنون عبارتند از بیماری روانی که در اثر آن شخص کنترل خود را از دست داده و رفتار موزون و ناصواب از او سر می زند بدون اینکه تشخیص دهد اعمال بر خلاف عقل است </a:t>
            </a:r>
          </a:p>
          <a:p>
            <a:pPr algn="r" rtl="1" eaLnBrk="1" hangingPunct="1">
              <a:buFont typeface="Wingdings" pitchFamily="2" charset="2"/>
              <a:buNone/>
              <a:defRPr/>
            </a:pPr>
            <a:endParaRPr lang="en-US" smtClean="0"/>
          </a:p>
        </p:txBody>
      </p:sp>
    </p:spTree>
  </p:cSld>
  <p:clrMapOvr>
    <a:masterClrMapping/>
  </p:clrMapOvr>
  <p:transition advClick="0" advTm="2000">
    <p:pull dir="rd"/>
    <p:sndAc>
      <p:endSnd/>
    </p:sndAc>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0835" name="Rectangle 3"/>
          <p:cNvSpPr>
            <a:spLocks noGrp="1" noChangeArrowheads="1"/>
          </p:cNvSpPr>
          <p:nvPr>
            <p:ph idx="1"/>
          </p:nvPr>
        </p:nvSpPr>
        <p:spPr>
          <a:xfrm>
            <a:off x="301625" y="549275"/>
            <a:ext cx="8540750" cy="5549900"/>
          </a:xfrm>
        </p:spPr>
        <p:txBody>
          <a:bodyPr/>
          <a:lstStyle/>
          <a:p>
            <a:pPr algn="r" rtl="1" eaLnBrk="1" hangingPunct="1">
              <a:buFont typeface="Wingdings" pitchFamily="2" charset="2"/>
              <a:buNone/>
              <a:defRPr/>
            </a:pPr>
            <a:r>
              <a:rPr lang="fa-IR" smtClean="0"/>
              <a:t>بلوغ عبارت است از آمادگی دماغی برای انجانم فعالیتهای دروس اجتماعی</a:t>
            </a:r>
          </a:p>
          <a:p>
            <a:pPr algn="r" rtl="1" eaLnBrk="1" hangingPunct="1">
              <a:buFont typeface="Wingdings" pitchFamily="2" charset="2"/>
              <a:buNone/>
              <a:defRPr/>
            </a:pPr>
            <a:r>
              <a:rPr lang="fa-IR" smtClean="0"/>
              <a:t> شخص غیر بالغ را صغیر میگویند.</a:t>
            </a:r>
          </a:p>
          <a:p>
            <a:pPr algn="r" rtl="1" eaLnBrk="1" hangingPunct="1">
              <a:buFont typeface="Wingdings" pitchFamily="2" charset="2"/>
              <a:buNone/>
              <a:defRPr/>
            </a:pPr>
            <a:r>
              <a:rPr lang="fa-IR" smtClean="0"/>
              <a:t>صغیر دو نوع است صغیر غیر ممیز و صغیر ممیز</a:t>
            </a:r>
          </a:p>
          <a:p>
            <a:pPr algn="r" rtl="1" eaLnBrk="1" hangingPunct="1">
              <a:buFont typeface="Wingdings" pitchFamily="2" charset="2"/>
              <a:buNone/>
              <a:defRPr/>
            </a:pPr>
            <a:r>
              <a:rPr lang="fa-IR" smtClean="0"/>
              <a:t>صغیر غیر ممیز، نوعا زیر </a:t>
            </a:r>
            <a:r>
              <a:rPr lang="fa-IR" u="sng" smtClean="0"/>
              <a:t>7سال</a:t>
            </a:r>
            <a:r>
              <a:rPr lang="fa-IR" smtClean="0"/>
              <a:t> است ، و به کودکی گفته می شود که بد و خوب را تشخیص نمی دهد اعمال و اقوال صغیر غیر ممیز از نظر حقوقی فاقد اعتبار است.</a:t>
            </a:r>
            <a:endParaRPr lang="en-US" smtClean="0"/>
          </a:p>
        </p:txBody>
      </p:sp>
    </p:spTree>
  </p:cSld>
  <p:clrMapOvr>
    <a:masterClrMapping/>
  </p:clrMapOvr>
  <p:transition advClick="0" advTm="2000">
    <p:push/>
    <p:sndAc>
      <p:endSnd/>
    </p:sndAc>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3"/>
          <p:cNvSpPr>
            <a:spLocks noGrp="1" noChangeArrowheads="1"/>
          </p:cNvSpPr>
          <p:nvPr>
            <p:ph idx="1"/>
          </p:nvPr>
        </p:nvSpPr>
        <p:spPr>
          <a:xfrm>
            <a:off x="301625" y="620713"/>
            <a:ext cx="8540750" cy="5478462"/>
          </a:xfrm>
        </p:spPr>
        <p:txBody>
          <a:bodyPr/>
          <a:lstStyle/>
          <a:p>
            <a:pPr algn="r" rtl="1" eaLnBrk="1" hangingPunct="1">
              <a:buFont typeface="Wingdings" pitchFamily="2" charset="2"/>
              <a:buNone/>
            </a:pPr>
            <a:r>
              <a:rPr lang="fa-IR" smtClean="0"/>
              <a:t>3- رشد عبارت است از آمادگی شخص برای فعالیتهای اجماعی و به خصوص تصرف معقول در امور مالی خود . برای رشد سن معینی در نظر گرفته نشده است ولی از مجموع مقررات چنین بر می آید که هر کس به سن 18 سالگی برسد اصولا رشید است مگر اینکه خلاف آن ثابت شود.</a:t>
            </a:r>
            <a:endParaRPr lang="en-US" smtClean="0"/>
          </a:p>
        </p:txBody>
      </p:sp>
    </p:spTree>
  </p:cSld>
  <p:clrMapOvr>
    <a:masterClrMapping/>
  </p:clrMapOvr>
  <p:transition advClick="0" advTm="2000">
    <p:strips dir="ld"/>
    <p:sndAc>
      <p:endSnd/>
    </p:sndAc>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3" name="Rectangle 3"/>
          <p:cNvSpPr>
            <a:spLocks noGrp="1" noChangeArrowheads="1"/>
          </p:cNvSpPr>
          <p:nvPr>
            <p:ph idx="1"/>
          </p:nvPr>
        </p:nvSpPr>
        <p:spPr>
          <a:xfrm>
            <a:off x="301625" y="260350"/>
            <a:ext cx="8540750" cy="5838825"/>
          </a:xfrm>
        </p:spPr>
        <p:txBody>
          <a:bodyPr/>
          <a:lstStyle/>
          <a:p>
            <a:pPr algn="r" rtl="1" eaLnBrk="1" hangingPunct="1">
              <a:buFont typeface="Wingdings" pitchFamily="2" charset="2"/>
              <a:buNone/>
            </a:pPr>
            <a:r>
              <a:rPr lang="fa-IR" smtClean="0"/>
              <a:t>ج) معین بودن موضوع قرارداد</a:t>
            </a:r>
          </a:p>
          <a:p>
            <a:pPr algn="r" rtl="1" eaLnBrk="1" hangingPunct="1">
              <a:buFont typeface="Wingdings" pitchFamily="2" charset="2"/>
              <a:buNone/>
            </a:pPr>
            <a:endParaRPr lang="fa-IR" smtClean="0"/>
          </a:p>
          <a:p>
            <a:pPr algn="r" rtl="1" eaLnBrk="1" hangingPunct="1">
              <a:buFont typeface="Wingdings" pitchFamily="2" charset="2"/>
              <a:buNone/>
            </a:pPr>
            <a:r>
              <a:rPr lang="fa-IR" smtClean="0"/>
              <a:t>د) مشرعیت موضوع قرارداد  و جهت آن</a:t>
            </a:r>
            <a:endParaRPr lang="en-US" smtClean="0"/>
          </a:p>
        </p:txBody>
      </p:sp>
    </p:spTree>
  </p:cSld>
  <p:clrMapOvr>
    <a:masterClrMapping/>
  </p:clrMapOvr>
  <p:transition advClick="0" advTm="2000">
    <p:strips dir="rd"/>
    <p:sndAc>
      <p:endSnd/>
    </p:sndAc>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a:xfrm>
            <a:off x="301625" y="228600"/>
            <a:ext cx="8510588" cy="2047875"/>
          </a:xfrm>
        </p:spPr>
        <p:txBody>
          <a:bodyPr/>
          <a:lstStyle/>
          <a:p>
            <a:pPr algn="ctr" eaLnBrk="1" hangingPunct="1"/>
            <a:r>
              <a:rPr lang="fa-IR" sz="8000" dirty="0" smtClean="0"/>
              <a:t>فصل دوم</a:t>
            </a:r>
            <a:endParaRPr lang="en-US" sz="8000" dirty="0" smtClean="0"/>
          </a:p>
        </p:txBody>
      </p:sp>
      <p:sp>
        <p:nvSpPr>
          <p:cNvPr id="123907" name="Rectangle 3"/>
          <p:cNvSpPr>
            <a:spLocks noGrp="1" noChangeArrowheads="1"/>
          </p:cNvSpPr>
          <p:nvPr>
            <p:ph idx="1"/>
          </p:nvPr>
        </p:nvSpPr>
        <p:spPr>
          <a:xfrm>
            <a:off x="1500188" y="3008313"/>
            <a:ext cx="7491412" cy="3230562"/>
          </a:xfrm>
        </p:spPr>
        <p:txBody>
          <a:bodyPr/>
          <a:lstStyle/>
          <a:p>
            <a:pPr algn="ctr" rtl="1" eaLnBrk="1" hangingPunct="1">
              <a:buFont typeface="Wingdings" pitchFamily="2" charset="2"/>
              <a:buNone/>
            </a:pPr>
            <a:r>
              <a:rPr lang="fa-IR" sz="6000" smtClean="0"/>
              <a:t>شخصیت حقوقی</a:t>
            </a:r>
            <a:endParaRPr lang="en-US" sz="600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5" name="Rectangle 3"/>
          <p:cNvSpPr>
            <a:spLocks noGrp="1" noChangeArrowheads="1"/>
          </p:cNvSpPr>
          <p:nvPr>
            <p:ph idx="1"/>
          </p:nvPr>
        </p:nvSpPr>
        <p:spPr>
          <a:xfrm>
            <a:off x="1500188" y="333375"/>
            <a:ext cx="7491412" cy="5905500"/>
          </a:xfrm>
        </p:spPr>
        <p:txBody>
          <a:bodyPr/>
          <a:lstStyle/>
          <a:p>
            <a:pPr eaLnBrk="1" hangingPunct="1">
              <a:buFont typeface="Wingdings" pitchFamily="2" charset="2"/>
              <a:buNone/>
              <a:defRPr/>
            </a:pPr>
            <a:r>
              <a:rPr lang="fa-IR" sz="2800" smtClean="0"/>
              <a:t>از نظر فعالیتهای اجتماعی ، دو نوع شخص وجود دارد شخص حقیقی و شخص حقوقی منظور از شخص حقیقی افراد انسانی است و منظور از شخص حقوقی عبارت است «گروهی از افراد انسان یا منفعتی از منافع عمومی که قوانین موضوعه آن را در حکم شخص طبیعی و موضوع حقوق و تکالیف قرارداده باشد.» </a:t>
            </a:r>
            <a:endParaRPr lang="en-US" sz="2800" smtClean="0"/>
          </a:p>
        </p:txBody>
      </p:sp>
    </p:spTree>
  </p:cSld>
  <p:clrMapOvr>
    <a:masterClrMapping/>
  </p:clrMapOvr>
  <p:transition advClick="0" advTm="2000">
    <p:split orient="vert" dir="in"/>
    <p:sndAc>
      <p:endSnd/>
    </p:sndAc>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a:xfrm>
            <a:off x="1500188" y="228600"/>
            <a:ext cx="7491412" cy="1905000"/>
          </a:xfrm>
        </p:spPr>
        <p:txBody>
          <a:bodyPr/>
          <a:lstStyle/>
          <a:p>
            <a:pPr algn="ctr" eaLnBrk="1" hangingPunct="1"/>
            <a:r>
              <a:rPr lang="fa-IR" sz="7200" b="1" dirty="0" smtClean="0"/>
              <a:t>بند دوم</a:t>
            </a:r>
            <a:r>
              <a:rPr lang="fa-IR" b="1" dirty="0" smtClean="0"/>
              <a:t> </a:t>
            </a:r>
            <a:endParaRPr lang="en-US" b="1" dirty="0" smtClean="0"/>
          </a:p>
        </p:txBody>
      </p:sp>
      <p:sp>
        <p:nvSpPr>
          <p:cNvPr id="265219" name="Rectangle 3"/>
          <p:cNvSpPr>
            <a:spLocks noGrp="1" noChangeArrowheads="1"/>
          </p:cNvSpPr>
          <p:nvPr>
            <p:ph idx="1"/>
          </p:nvPr>
        </p:nvSpPr>
        <p:spPr>
          <a:xfrm>
            <a:off x="1214414" y="2786058"/>
            <a:ext cx="7777186" cy="3452817"/>
          </a:xfrm>
        </p:spPr>
        <p:txBody>
          <a:bodyPr>
            <a:normAutofit/>
          </a:bodyPr>
          <a:lstStyle/>
          <a:p>
            <a:pPr algn="ctr" rtl="1" eaLnBrk="1" hangingPunct="1">
              <a:buFont typeface="Wingdings" pitchFamily="2" charset="2"/>
              <a:buNone/>
            </a:pPr>
            <a:r>
              <a:rPr lang="fa-IR" sz="6600" b="1" dirty="0" smtClean="0"/>
              <a:t>انواع اشخاص حقوقی و نحوۀ تشکیل آنها</a:t>
            </a:r>
            <a:r>
              <a:rPr lang="fa-IR" sz="4400" b="1" dirty="0" smtClean="0"/>
              <a:t> </a:t>
            </a:r>
            <a:endParaRPr lang="en-US" sz="4400" b="1" dirty="0" smtClean="0"/>
          </a:p>
        </p:txBody>
      </p:sp>
    </p:spTree>
  </p:cSld>
  <p:clrMapOvr>
    <a:masterClrMapping/>
  </p:clrMapOvr>
  <p:transition advClick="0" advTm="2000">
    <p:checker/>
    <p:sndAc>
      <p:endSnd/>
    </p:sndAc>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3" name="Rectangle 3"/>
          <p:cNvSpPr>
            <a:spLocks noGrp="1" noChangeArrowheads="1"/>
          </p:cNvSpPr>
          <p:nvPr>
            <p:ph idx="1"/>
          </p:nvPr>
        </p:nvSpPr>
        <p:spPr>
          <a:xfrm>
            <a:off x="1500188" y="476250"/>
            <a:ext cx="7491412" cy="5762625"/>
          </a:xfrm>
        </p:spPr>
        <p:txBody>
          <a:bodyPr/>
          <a:lstStyle/>
          <a:p>
            <a:pPr algn="r" rtl="1" eaLnBrk="1" hangingPunct="1">
              <a:buFont typeface="Wingdings" pitchFamily="2" charset="2"/>
              <a:buNone/>
              <a:defRPr/>
            </a:pPr>
            <a:r>
              <a:rPr lang="fa-IR" smtClean="0"/>
              <a:t>اشخاص حقوقی بر دو نوع اند: اشخاص حقوقی حقوق عمومی ، اشخاص حقوقی حقوق خصوصی. </a:t>
            </a:r>
          </a:p>
          <a:p>
            <a:pPr algn="r" rtl="1" eaLnBrk="1" hangingPunct="1">
              <a:buFont typeface="Wingdings" pitchFamily="2" charset="2"/>
              <a:buNone/>
              <a:defRPr/>
            </a:pPr>
            <a:r>
              <a:rPr lang="fa-IR" smtClean="0"/>
              <a:t>منظور از اشخاص حقوقی حقوق عمومی ، اشخاص هستند که از طرف دولت به وجود می آیند مثل تمام وزارتخانه ها ، مؤسسات و سازمانهای دولتی. </a:t>
            </a:r>
          </a:p>
          <a:p>
            <a:pPr algn="r" rtl="1" eaLnBrk="1" hangingPunct="1">
              <a:buFont typeface="Wingdings" pitchFamily="2" charset="2"/>
              <a:buNone/>
              <a:defRPr/>
            </a:pPr>
            <a:r>
              <a:rPr lang="fa-IR" smtClean="0"/>
              <a:t>اشخاص حقوقی حقوق خصوصی خود بر دو نوع اند: </a:t>
            </a:r>
          </a:p>
          <a:p>
            <a:pPr algn="r" rtl="1" eaLnBrk="1" hangingPunct="1">
              <a:buFont typeface="Wingdings" pitchFamily="2" charset="2"/>
              <a:buNone/>
              <a:defRPr/>
            </a:pPr>
            <a:r>
              <a:rPr lang="fa-IR" smtClean="0"/>
              <a:t>شرکتهای تجارتی و موسسات غیرانتفاعی . </a:t>
            </a:r>
          </a:p>
          <a:p>
            <a:pPr algn="r" rtl="1" eaLnBrk="1" hangingPunct="1">
              <a:buFont typeface="Wingdings" pitchFamily="2" charset="2"/>
              <a:buNone/>
              <a:defRPr/>
            </a:pPr>
            <a:endParaRPr lang="en-US" smtClean="0"/>
          </a:p>
        </p:txBody>
      </p:sp>
    </p:spTree>
  </p:cSld>
  <p:clrMapOvr>
    <a:masterClrMapping/>
  </p:clrMapOvr>
  <p:transition advClick="0" advTm="2000">
    <p:blinds/>
    <p:sndAc>
      <p:end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dirty="0" smtClean="0"/>
              <a:t>                   </a:t>
            </a:r>
            <a:r>
              <a:rPr lang="fa-IR" sz="5300" dirty="0" smtClean="0">
                <a:solidFill>
                  <a:srgbClr val="C00000"/>
                </a:solidFill>
                <a:effectLst>
                  <a:outerShdw blurRad="38100" dist="38100" dir="2700000" algn="tl">
                    <a:srgbClr val="000000">
                      <a:alpha val="43137"/>
                    </a:srgbClr>
                  </a:outerShdw>
                </a:effectLst>
              </a:rPr>
              <a:t>بخش اول </a:t>
            </a:r>
            <a:r>
              <a:rPr lang="fa-IR" dirty="0" smtClean="0"/>
              <a:t/>
            </a:r>
            <a:br>
              <a:rPr lang="fa-IR" dirty="0" smtClean="0"/>
            </a:br>
            <a:r>
              <a:rPr lang="fa-IR" dirty="0" smtClean="0"/>
              <a:t>           انواع معاملات تجارتی</a:t>
            </a:r>
            <a:endParaRPr lang="fa-IR" dirty="0"/>
          </a:p>
        </p:txBody>
      </p:sp>
      <p:sp>
        <p:nvSpPr>
          <p:cNvPr id="2" name="Content Placeholder 1"/>
          <p:cNvSpPr>
            <a:spLocks noGrp="1"/>
          </p:cNvSpPr>
          <p:nvPr>
            <p:ph idx="1"/>
          </p:nvPr>
        </p:nvSpPr>
        <p:spPr/>
        <p:txBody>
          <a:bodyPr/>
          <a:lstStyle/>
          <a:p>
            <a:pPr marL="82296" indent="0">
              <a:buNone/>
            </a:pPr>
            <a:r>
              <a:rPr lang="fa-IR" dirty="0" smtClean="0"/>
              <a:t>بطورکلی عملیات تجارتی بردونوع هستند:</a:t>
            </a:r>
          </a:p>
          <a:p>
            <a:pPr marL="82296" indent="0">
              <a:buNone/>
            </a:pPr>
            <a:r>
              <a:rPr lang="fa-IR" dirty="0" smtClean="0"/>
              <a:t>1- </a:t>
            </a:r>
            <a:r>
              <a:rPr lang="fa-IR" sz="3200" b="1" dirty="0" smtClean="0">
                <a:solidFill>
                  <a:srgbClr val="FF0000"/>
                </a:solidFill>
              </a:rPr>
              <a:t>ذاتی یا اصلی : </a:t>
            </a:r>
            <a:r>
              <a:rPr lang="fa-IR" dirty="0" smtClean="0"/>
              <a:t>معاملاتی که به خودی خودوصرفنظراز اینکه چه کسی آن راانجام میدهدتجارتی محسوب میشود.</a:t>
            </a:r>
          </a:p>
          <a:p>
            <a:pPr marL="82296" indent="0" algn="just">
              <a:buNone/>
            </a:pPr>
            <a:r>
              <a:rPr lang="fa-IR" dirty="0" smtClean="0"/>
              <a:t>2- </a:t>
            </a:r>
            <a:r>
              <a:rPr lang="fa-IR" sz="3200" b="1" dirty="0" smtClean="0">
                <a:solidFill>
                  <a:srgbClr val="FF0000"/>
                </a:solidFill>
              </a:rPr>
              <a:t>تبعی : </a:t>
            </a:r>
            <a:r>
              <a:rPr lang="fa-IR" dirty="0" smtClean="0"/>
              <a:t>به معاملاتی اطلاق میشود که خود آنهااولا وذاتا تجارتی نیستند ولی اگرتاجرآنها راانجام دهد،به اعتباروبه تبع تاجر بودن شخص ، تجارتی محسوب میگردند.</a:t>
            </a:r>
            <a:endParaRPr lang="fa-IR" dirty="0"/>
          </a:p>
        </p:txBody>
      </p:sp>
    </p:spTree>
  </p:cSld>
  <p:clrMapOvr>
    <a:masterClrMapping/>
  </p:clrMapOvr>
  <p:transition advClick="0" advTm="2000">
    <p:comb/>
    <p:sndAc>
      <p:endSnd/>
    </p:sndAc>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7" name="Rectangle 3"/>
          <p:cNvSpPr>
            <a:spLocks noGrp="1" noChangeArrowheads="1"/>
          </p:cNvSpPr>
          <p:nvPr>
            <p:ph idx="1"/>
          </p:nvPr>
        </p:nvSpPr>
        <p:spPr>
          <a:xfrm>
            <a:off x="1500188" y="404813"/>
            <a:ext cx="7491412" cy="5834062"/>
          </a:xfrm>
        </p:spPr>
        <p:txBody>
          <a:bodyPr/>
          <a:lstStyle/>
          <a:p>
            <a:pPr algn="r" rtl="1" eaLnBrk="1" hangingPunct="1">
              <a:buFont typeface="Wingdings" pitchFamily="2" charset="2"/>
              <a:buNone/>
              <a:defRPr/>
            </a:pPr>
            <a:r>
              <a:rPr lang="fa-IR" smtClean="0"/>
              <a:t>شرکتهای تجارتی عبارت اند از شرکتهایی که به صورت یکی از شرکتهای هفتگانه مقرّر در قانون تجارت تأسیس می گردند . این شرکتها پس از تشکیل طبق قانون تجارت دارای شخصیت حقوقی می شوند. </a:t>
            </a:r>
          </a:p>
          <a:p>
            <a:pPr algn="r" rtl="1" eaLnBrk="1" hangingPunct="1">
              <a:buFont typeface="Wingdings" pitchFamily="2" charset="2"/>
              <a:buNone/>
              <a:defRPr/>
            </a:pPr>
            <a:endParaRPr lang="en-US" smtClean="0"/>
          </a:p>
        </p:txBody>
      </p:sp>
    </p:spTree>
  </p:cSld>
  <p:clrMapOvr>
    <a:masterClrMapping/>
  </p:clrMapOvr>
  <p:transition advClick="0" advTm="2000">
    <p:pull dir="r"/>
    <p:sndAc>
      <p:endSnd/>
    </p:sndAc>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normAutofit fontScale="90000"/>
          </a:bodyPr>
          <a:lstStyle/>
          <a:p>
            <a:pPr algn="ctr" eaLnBrk="1" hangingPunct="1"/>
            <a:r>
              <a:rPr lang="fa-IR" sz="7200" dirty="0" smtClean="0"/>
              <a:t>بند سوم </a:t>
            </a:r>
            <a:endParaRPr lang="en-US" sz="7200" dirty="0" smtClean="0"/>
          </a:p>
        </p:txBody>
      </p:sp>
      <p:sp>
        <p:nvSpPr>
          <p:cNvPr id="268291" name="Rectangle 3"/>
          <p:cNvSpPr>
            <a:spLocks noGrp="1" noChangeArrowheads="1"/>
          </p:cNvSpPr>
          <p:nvPr>
            <p:ph idx="1"/>
          </p:nvPr>
        </p:nvSpPr>
        <p:spPr>
          <a:xfrm>
            <a:off x="685800" y="2357438"/>
            <a:ext cx="7696200" cy="3128962"/>
          </a:xfrm>
        </p:spPr>
        <p:txBody>
          <a:bodyPr/>
          <a:lstStyle/>
          <a:p>
            <a:pPr algn="r" rtl="1" eaLnBrk="1" hangingPunct="1">
              <a:buFontTx/>
              <a:buNone/>
            </a:pPr>
            <a:endParaRPr lang="fa-IR" dirty="0" smtClean="0"/>
          </a:p>
          <a:p>
            <a:pPr algn="r" rtl="1" eaLnBrk="1" hangingPunct="1">
              <a:buFontTx/>
              <a:buNone/>
            </a:pPr>
            <a:r>
              <a:rPr lang="fa-IR" sz="4400" dirty="0" smtClean="0"/>
              <a:t>حقوق و تکالیف اشخاص حقوقی</a:t>
            </a:r>
            <a:r>
              <a:rPr lang="fa-IR" dirty="0" smtClean="0"/>
              <a:t> </a:t>
            </a:r>
          </a:p>
          <a:p>
            <a:pPr algn="r" rtl="1" eaLnBrk="1" hangingPunct="1">
              <a:buFontTx/>
              <a:buNone/>
            </a:pPr>
            <a:endParaRPr lang="en-US"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5" name="Rectangle 3"/>
          <p:cNvSpPr>
            <a:spLocks noGrp="1" noChangeArrowheads="1"/>
          </p:cNvSpPr>
          <p:nvPr>
            <p:ph idx="1"/>
          </p:nvPr>
        </p:nvSpPr>
        <p:spPr>
          <a:xfrm>
            <a:off x="1500188" y="333375"/>
            <a:ext cx="7491412" cy="5905500"/>
          </a:xfrm>
        </p:spPr>
        <p:txBody>
          <a:bodyPr/>
          <a:lstStyle/>
          <a:p>
            <a:pPr algn="r" rtl="1" eaLnBrk="1" hangingPunct="1">
              <a:buFontTx/>
              <a:buNone/>
            </a:pPr>
            <a:r>
              <a:rPr lang="fa-IR" smtClean="0"/>
              <a:t>بنابراین شخص حقوقی دارای کلیه حقوق و تکالیفس که نوعاً یک شخص طبیعی می تواند دارا بشود مگر حقوق و تکالیفی که طبیعتاً مربوط به انسان است مثل حق ابوّت(پدرت) و حق نبوّت(فرزندی) یعنی حقوق و تکالیف متقاتلی که پدر و فرزند نسبت یکدیگر دارند. </a:t>
            </a:r>
          </a:p>
          <a:p>
            <a:pPr algn="r" rtl="1" eaLnBrk="1" hangingPunct="1">
              <a:buFontTx/>
              <a:buNone/>
            </a:pPr>
            <a:endParaRPr lang="en-US" smtClean="0"/>
          </a:p>
        </p:txBody>
      </p:sp>
    </p:spTree>
  </p:cSld>
  <p:clrMapOvr>
    <a:masterClrMapping/>
  </p:clrMapOvr>
  <p:transition advClick="0" advTm="2000">
    <p:diamond/>
    <p:sndAc>
      <p:endSnd/>
    </p:sndAc>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9" name="Rectangle 3"/>
          <p:cNvSpPr>
            <a:spLocks noGrp="1" noChangeArrowheads="1"/>
          </p:cNvSpPr>
          <p:nvPr>
            <p:ph idx="1"/>
          </p:nvPr>
        </p:nvSpPr>
        <p:spPr>
          <a:xfrm>
            <a:off x="1500188" y="476250"/>
            <a:ext cx="7491412" cy="5762625"/>
          </a:xfrm>
        </p:spPr>
        <p:txBody>
          <a:bodyPr/>
          <a:lstStyle/>
          <a:p>
            <a:pPr eaLnBrk="1" hangingPunct="1">
              <a:buFont typeface="Wingdings" pitchFamily="2" charset="2"/>
              <a:buNone/>
            </a:pPr>
            <a:r>
              <a:rPr lang="fa-IR" smtClean="0"/>
              <a:t>بنابراین اشخاص حقوقی می توانند: </a:t>
            </a:r>
          </a:p>
          <a:p>
            <a:pPr eaLnBrk="1" hangingPunct="1">
              <a:buFont typeface="Wingdings" pitchFamily="2" charset="2"/>
              <a:buNone/>
            </a:pPr>
            <a:r>
              <a:rPr lang="fa-IR" smtClean="0"/>
              <a:t>در بانک حساب باز کنند، برای خود اموال منقول و غیرمنقول خریداری کرده و یا اجاره کنند، اموال خود را بفروشند و هر نوع قرارداد مورد نیاز خود را منعقد کنند. </a:t>
            </a:r>
          </a:p>
          <a:p>
            <a:pPr eaLnBrk="1" hangingPunct="1">
              <a:buFont typeface="Wingdings" pitchFamily="2" charset="2"/>
              <a:buNone/>
            </a:pPr>
            <a:r>
              <a:rPr lang="fa-IR" smtClean="0"/>
              <a:t>اداره شخص حقوقی به وسیله کسانی انجام می گیرد که این مسئولیت طبق قانون به عهده آنها گذارده شده</a:t>
            </a:r>
          </a:p>
          <a:p>
            <a:pPr eaLnBrk="1" hangingPunct="1">
              <a:buFont typeface="Wingdings" pitchFamily="2" charset="2"/>
              <a:buNone/>
            </a:pPr>
            <a:r>
              <a:rPr lang="fa-IR" smtClean="0"/>
              <a:t> است. </a:t>
            </a:r>
            <a:endParaRPr lang="en-US" smtClean="0"/>
          </a:p>
        </p:txBody>
      </p:sp>
    </p:spTree>
  </p:cSld>
  <p:clrMapOvr>
    <a:masterClrMapping/>
  </p:clrMapOvr>
  <p:transition advClick="0" advTm="2000">
    <p:pull dir="rd"/>
    <p:sndAc>
      <p:endSnd/>
    </p:sndAc>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pPr algn="r" eaLnBrk="1" hangingPunct="1"/>
            <a:r>
              <a:rPr lang="fa-IR" sz="6600" smtClean="0"/>
              <a:t>  بند چهارم</a:t>
            </a:r>
            <a:r>
              <a:rPr lang="fa-IR" sz="4000" smtClean="0"/>
              <a:t>           ص 95</a:t>
            </a:r>
            <a:endParaRPr lang="en-US" sz="4000" smtClean="0"/>
          </a:p>
        </p:txBody>
      </p:sp>
      <p:sp>
        <p:nvSpPr>
          <p:cNvPr id="271363" name="Rectangle 3"/>
          <p:cNvSpPr>
            <a:spLocks noGrp="1" noChangeArrowheads="1"/>
          </p:cNvSpPr>
          <p:nvPr>
            <p:ph idx="1"/>
          </p:nvPr>
        </p:nvSpPr>
        <p:spPr>
          <a:xfrm>
            <a:off x="1500188" y="2708275"/>
            <a:ext cx="7491412" cy="3530600"/>
          </a:xfrm>
        </p:spPr>
        <p:txBody>
          <a:bodyPr/>
          <a:lstStyle/>
          <a:p>
            <a:pPr algn="ctr" eaLnBrk="1" hangingPunct="1">
              <a:buFont typeface="Wingdings" pitchFamily="2" charset="2"/>
              <a:buNone/>
            </a:pPr>
            <a:r>
              <a:rPr lang="fa-IR" sz="4800" smtClean="0"/>
              <a:t>اقامتگاه و تابعیت اشخاص حقوقی</a:t>
            </a:r>
            <a:r>
              <a:rPr lang="fa-IR" smtClean="0"/>
              <a:t> </a:t>
            </a:r>
          </a:p>
          <a:p>
            <a:pPr algn="r" eaLnBrk="1" hangingPunct="1">
              <a:buFont typeface="Wingdings" pitchFamily="2" charset="2"/>
              <a:buNone/>
            </a:pPr>
            <a:endParaRPr lang="en-US"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7" name="Rectangle 3"/>
          <p:cNvSpPr>
            <a:spLocks noGrp="1" noChangeArrowheads="1"/>
          </p:cNvSpPr>
          <p:nvPr>
            <p:ph idx="1"/>
          </p:nvPr>
        </p:nvSpPr>
        <p:spPr>
          <a:xfrm>
            <a:off x="1500188" y="549275"/>
            <a:ext cx="7491412" cy="5689600"/>
          </a:xfrm>
        </p:spPr>
        <p:txBody>
          <a:bodyPr/>
          <a:lstStyle/>
          <a:p>
            <a:pPr eaLnBrk="1" hangingPunct="1">
              <a:buFont typeface="Wingdings" pitchFamily="2" charset="2"/>
              <a:buNone/>
            </a:pPr>
            <a:r>
              <a:rPr lang="fa-IR" smtClean="0"/>
              <a:t>اقامتگاه از نظر حقوقی ، عبارت است از محلی که شخص در آن سکونت دارد و مرکز مهم امور او نیز در آنجاست. اگر محل سکونت شخصی غیر از مرکز مهم امور او باشد مرکز مهم امور او اقامتگاه محسوب است . </a:t>
            </a:r>
          </a:p>
          <a:p>
            <a:pPr eaLnBrk="1" hangingPunct="1">
              <a:buFont typeface="Wingdings" pitchFamily="2" charset="2"/>
              <a:buNone/>
            </a:pPr>
            <a:r>
              <a:rPr lang="fa-IR" smtClean="0"/>
              <a:t>اقامتگاه اشخاص حقوقی ، طبق قانون مدنی «مرکزعملیاتی» و به موجب قانون تجارت محل «اداره شخص حقوق» تعیین شده است . </a:t>
            </a:r>
            <a:endParaRPr lang="en-US"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1" name="Rectangle 3"/>
          <p:cNvSpPr>
            <a:spLocks noGrp="1" noRot="1" noChangeArrowheads="1"/>
          </p:cNvSpPr>
          <p:nvPr>
            <p:ph idx="1"/>
          </p:nvPr>
        </p:nvSpPr>
        <p:spPr>
          <a:xfrm>
            <a:off x="1500188" y="404813"/>
            <a:ext cx="7491412" cy="5834062"/>
          </a:xfrm>
        </p:spPr>
        <p:txBody>
          <a:bodyPr/>
          <a:lstStyle/>
          <a:p>
            <a:pPr algn="r" rtl="1" eaLnBrk="1" hangingPunct="1">
              <a:buFont typeface="Wingdings" pitchFamily="2" charset="2"/>
              <a:buNone/>
              <a:defRPr/>
            </a:pPr>
            <a:r>
              <a:rPr lang="fa-IR" smtClean="0"/>
              <a:t>اشخاص حقوقی تابعیّت مملکتی را دارند که اقامتگاه آنها در آن مملکت است. </a:t>
            </a:r>
          </a:p>
          <a:p>
            <a:pPr algn="r" rtl="1" eaLnBrk="1" hangingPunct="1">
              <a:buFont typeface="Wingdings" pitchFamily="2" charset="2"/>
              <a:buNone/>
              <a:defRPr/>
            </a:pPr>
            <a:r>
              <a:rPr lang="fa-IR" smtClean="0"/>
              <a:t>شرکتی دارای تابعیّت ایرانی بوده و ایرانی محسوب می شود که : </a:t>
            </a:r>
          </a:p>
          <a:p>
            <a:pPr algn="r" rtl="1" eaLnBrk="1" hangingPunct="1">
              <a:buFont typeface="Wingdings" pitchFamily="2" charset="2"/>
              <a:buNone/>
              <a:defRPr/>
            </a:pPr>
            <a:r>
              <a:rPr lang="fa-IR" smtClean="0"/>
              <a:t>اولاً : طبق مقررات ایران ، در ایران تشکیل شده باشد  </a:t>
            </a:r>
          </a:p>
          <a:p>
            <a:pPr algn="r" rtl="1" eaLnBrk="1" hangingPunct="1">
              <a:buFont typeface="Wingdings" pitchFamily="2" charset="2"/>
              <a:buNone/>
              <a:defRPr/>
            </a:pPr>
            <a:r>
              <a:rPr lang="fa-IR" smtClean="0"/>
              <a:t>ثانیاً : اقامتگاه او در ایران باشد. </a:t>
            </a:r>
          </a:p>
          <a:p>
            <a:pPr algn="r" rtl="1" eaLnBrk="1" hangingPunct="1">
              <a:buFont typeface="Wingdings" pitchFamily="2" charset="2"/>
              <a:buNone/>
              <a:defRPr/>
            </a:pPr>
            <a:r>
              <a:rPr lang="fa-IR" smtClean="0"/>
              <a:t>ثالثاً: مرکز اصلی آن نیز در ایران باشد. </a:t>
            </a:r>
            <a:endParaRPr lang="en-US" smtClean="0"/>
          </a:p>
        </p:txBody>
      </p:sp>
    </p:spTree>
  </p:cSld>
  <p:clrMapOvr>
    <a:masterClrMapping/>
  </p:clrMapOvr>
  <p:transition advClick="0" advTm="2000">
    <p:cut thruBlk="1"/>
    <p:sndAc>
      <p:endSnd/>
    </p:sndAc>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285729"/>
            <a:ext cx="7715304" cy="1571635"/>
          </a:xfrm>
        </p:spPr>
        <p:txBody>
          <a:bodyPr>
            <a:noAutofit/>
          </a:bodyPr>
          <a:lstStyle/>
          <a:p>
            <a:pPr algn="ctr"/>
            <a:r>
              <a:rPr lang="fa-IR" sz="6600" b="1" dirty="0" smtClean="0">
                <a:solidFill>
                  <a:srgbClr val="00B050"/>
                </a:solidFill>
              </a:rPr>
              <a:t>بخش دوم</a:t>
            </a:r>
          </a:p>
        </p:txBody>
      </p:sp>
      <p:sp>
        <p:nvSpPr>
          <p:cNvPr id="3" name="Subtitle 2"/>
          <p:cNvSpPr>
            <a:spLocks noGrp="1"/>
          </p:cNvSpPr>
          <p:nvPr>
            <p:ph type="subTitle" idx="1"/>
          </p:nvPr>
        </p:nvSpPr>
        <p:spPr>
          <a:xfrm>
            <a:off x="571472" y="2143116"/>
            <a:ext cx="7858180" cy="4000528"/>
          </a:xfrm>
        </p:spPr>
        <p:txBody>
          <a:bodyPr>
            <a:normAutofit fontScale="77500" lnSpcReduction="20000"/>
          </a:bodyPr>
          <a:lstStyle/>
          <a:p>
            <a:pPr algn="ctr"/>
            <a:endParaRPr lang="fa-IR" sz="8800" u="sng" dirty="0" smtClean="0">
              <a:solidFill>
                <a:srgbClr val="00B050"/>
              </a:solidFill>
            </a:endParaRPr>
          </a:p>
          <a:p>
            <a:pPr algn="ctr"/>
            <a:r>
              <a:rPr lang="fa-IR" sz="6000" b="1" dirty="0" smtClean="0">
                <a:solidFill>
                  <a:schemeClr val="tx2"/>
                </a:solidFill>
              </a:rPr>
              <a:t>انواع مختلف </a:t>
            </a:r>
          </a:p>
          <a:p>
            <a:pPr algn="ctr"/>
            <a:endParaRPr lang="fa-IR" sz="6000" b="1" dirty="0" smtClean="0">
              <a:solidFill>
                <a:schemeClr val="tx2"/>
              </a:solidFill>
            </a:endParaRPr>
          </a:p>
          <a:p>
            <a:r>
              <a:rPr lang="fa-IR" sz="13700" b="1" dirty="0" smtClean="0">
                <a:solidFill>
                  <a:srgbClr val="FF0000"/>
                </a:solidFill>
              </a:rPr>
              <a:t>شركتهاي تجاري</a:t>
            </a:r>
          </a:p>
          <a:p>
            <a:endParaRPr lang="fa-IR" b="1" dirty="0">
              <a:solidFill>
                <a:schemeClr val="tx1"/>
              </a:solidFill>
            </a:endParaRPr>
          </a:p>
        </p:txBody>
      </p:sp>
    </p:spTree>
  </p:cSld>
  <p:clrMapOvr>
    <a:masterClrMapping/>
  </p:clrMapOvr>
  <p:transition spd="slow" advClick="0">
    <p:pull dir="ru"/>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b="1" dirty="0" smtClean="0">
                <a:solidFill>
                  <a:schemeClr val="tx1"/>
                </a:solidFill>
              </a:rPr>
              <a:t>انواع شركتهاي تجارتي  طبق قانون تجارت ايران</a:t>
            </a:r>
            <a:endParaRPr lang="fa-IR" b="1" dirty="0">
              <a:solidFill>
                <a:schemeClr val="tx1"/>
              </a:solidFill>
            </a:endParaRPr>
          </a:p>
        </p:txBody>
      </p:sp>
      <p:sp>
        <p:nvSpPr>
          <p:cNvPr id="3" name="Content Placeholder 2"/>
          <p:cNvSpPr>
            <a:spLocks noGrp="1"/>
          </p:cNvSpPr>
          <p:nvPr>
            <p:ph idx="1"/>
          </p:nvPr>
        </p:nvSpPr>
        <p:spPr/>
        <p:txBody>
          <a:bodyPr/>
          <a:lstStyle/>
          <a:p>
            <a:pPr marL="82296" indent="0">
              <a:buNone/>
            </a:pPr>
            <a:r>
              <a:rPr lang="fa-IR" dirty="0" smtClean="0"/>
              <a:t>1- شركت سهامي</a:t>
            </a:r>
          </a:p>
          <a:p>
            <a:pPr marL="82296" indent="0">
              <a:buNone/>
            </a:pPr>
            <a:r>
              <a:rPr lang="fa-IR" dirty="0" smtClean="0"/>
              <a:t>2-شركت با مسئوليت محدود</a:t>
            </a:r>
          </a:p>
          <a:p>
            <a:pPr marL="82296" indent="0">
              <a:buNone/>
            </a:pPr>
            <a:r>
              <a:rPr lang="fa-IR" dirty="0" smtClean="0"/>
              <a:t>3-شركت تضامني</a:t>
            </a:r>
          </a:p>
          <a:p>
            <a:pPr marL="82296" indent="0">
              <a:buNone/>
            </a:pPr>
            <a:r>
              <a:rPr lang="fa-IR" dirty="0" smtClean="0"/>
              <a:t>4- شركت مختلط غير سهامي</a:t>
            </a:r>
          </a:p>
          <a:p>
            <a:pPr marL="82296" indent="0">
              <a:buNone/>
            </a:pPr>
            <a:r>
              <a:rPr lang="fa-IR" dirty="0" smtClean="0"/>
              <a:t>5- شركت مختلط سهامي</a:t>
            </a:r>
          </a:p>
          <a:p>
            <a:pPr marL="82296" indent="0">
              <a:buNone/>
            </a:pPr>
            <a:r>
              <a:rPr lang="fa-IR" dirty="0" smtClean="0"/>
              <a:t>6- شركت نسبي</a:t>
            </a:r>
          </a:p>
          <a:p>
            <a:pPr marL="82296" indent="0">
              <a:buNone/>
            </a:pPr>
            <a:r>
              <a:rPr lang="fa-IR" dirty="0" smtClean="0"/>
              <a:t>7- شركت تعاوني توليد و مصرف</a:t>
            </a:r>
            <a:endParaRPr lang="fa-IR" dirty="0"/>
          </a:p>
        </p:txBody>
      </p:sp>
    </p:spTree>
  </p:cSld>
  <p:clrMapOvr>
    <a:masterClrMapping/>
  </p:clrMapOvr>
  <p:transition advClick="0">
    <p:pull dir="rd"/>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428604"/>
            <a:ext cx="8485090" cy="5670444"/>
          </a:xfrm>
        </p:spPr>
        <p:txBody>
          <a:bodyPr>
            <a:noAutofit/>
          </a:bodyPr>
          <a:lstStyle/>
          <a:p>
            <a:pPr marL="82296" indent="0" algn="just">
              <a:buNone/>
            </a:pPr>
            <a:r>
              <a:rPr lang="fa-IR" sz="4400" dirty="0" smtClean="0"/>
              <a:t>اولين شركتي كه در عالم تجارت پيدا شده ظاهراً </a:t>
            </a:r>
            <a:r>
              <a:rPr lang="fa-IR" sz="4400" dirty="0" smtClean="0">
                <a:solidFill>
                  <a:srgbClr val="FF0000"/>
                </a:solidFill>
              </a:rPr>
              <a:t>شركت سهامي</a:t>
            </a:r>
            <a:r>
              <a:rPr lang="fa-IR" sz="4400" dirty="0" smtClean="0"/>
              <a:t> بوده است سپس شركتهاي تضامني پيدا شدند.</a:t>
            </a:r>
          </a:p>
          <a:p>
            <a:pPr marL="82296" indent="0" algn="just">
              <a:buNone/>
            </a:pPr>
            <a:endParaRPr lang="fa-IR" sz="4400" dirty="0" smtClean="0"/>
          </a:p>
          <a:p>
            <a:pPr marL="82296" indent="0" algn="just">
              <a:buNone/>
            </a:pPr>
            <a:endParaRPr lang="fa-IR" sz="4400" dirty="0" smtClean="0"/>
          </a:p>
          <a:p>
            <a:pPr marL="82296" indent="0" algn="just">
              <a:buNone/>
            </a:pPr>
            <a:r>
              <a:rPr lang="fa-IR" sz="4400" dirty="0" smtClean="0"/>
              <a:t>علت تنوع و تعدد شركتها صرفاً اجتماعي و تجارتي است .</a:t>
            </a:r>
            <a:endParaRPr lang="fa-IR" sz="3200" dirty="0" smtClean="0"/>
          </a:p>
        </p:txBody>
      </p:sp>
    </p:spTree>
  </p:cSld>
  <p:clrMapOvr>
    <a:masterClrMapping/>
  </p:clrMapOvr>
  <p:transition advClick="0" advTm="2000">
    <p:newsflash/>
    <p:sndAc>
      <p:end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معاملات تجارتی ذاتی شامل:</a:t>
            </a:r>
            <a:endParaRPr lang="fa-IR" dirty="0"/>
          </a:p>
        </p:txBody>
      </p:sp>
      <p:sp>
        <p:nvSpPr>
          <p:cNvPr id="2" name="Content Placeholder 1"/>
          <p:cNvSpPr>
            <a:spLocks noGrp="1"/>
          </p:cNvSpPr>
          <p:nvPr>
            <p:ph idx="1"/>
          </p:nvPr>
        </p:nvSpPr>
        <p:spPr>
          <a:xfrm>
            <a:off x="0" y="1481328"/>
            <a:ext cx="9144000" cy="4900000"/>
          </a:xfrm>
        </p:spPr>
        <p:txBody>
          <a:bodyPr>
            <a:normAutofit/>
          </a:bodyPr>
          <a:lstStyle/>
          <a:p>
            <a:pPr marL="82296" indent="0">
              <a:buNone/>
            </a:pPr>
            <a:r>
              <a:rPr lang="fa-IR" dirty="0" smtClean="0"/>
              <a:t>1- خرید یا تحصیل هرنوع مال منقول به قصدفروش یااجاره اعم ازاینکه تصرفاتی درآن شده یانشده باشد.</a:t>
            </a:r>
          </a:p>
          <a:p>
            <a:pPr marL="82296" indent="0">
              <a:buNone/>
            </a:pPr>
            <a:r>
              <a:rPr lang="fa-IR" dirty="0" smtClean="0"/>
              <a:t>2-هرقسم عملیات دلالی یا حق العمل کاری </a:t>
            </a:r>
          </a:p>
          <a:p>
            <a:pPr marL="82296" indent="0">
              <a:buNone/>
            </a:pPr>
            <a:r>
              <a:rPr lang="fa-IR" dirty="0" smtClean="0"/>
              <a:t>3-تاسیس وبه کارانداختن هرقسم کارخانه </a:t>
            </a:r>
          </a:p>
          <a:p>
            <a:pPr marL="82296" indent="0">
              <a:buNone/>
            </a:pPr>
            <a:r>
              <a:rPr lang="fa-IR" dirty="0" smtClean="0"/>
              <a:t>4-تصدی به حمل ونقل ازراه خشکی یا آب یاهوا</a:t>
            </a:r>
          </a:p>
          <a:p>
            <a:pPr marL="82296" indent="0">
              <a:buNone/>
            </a:pPr>
            <a:r>
              <a:rPr lang="fa-IR" dirty="0" smtClean="0"/>
              <a:t>5-تصدی به عملیات صرافی وبانکی </a:t>
            </a:r>
          </a:p>
          <a:p>
            <a:pPr marL="82296" indent="0">
              <a:buNone/>
            </a:pPr>
            <a:r>
              <a:rPr lang="fa-IR" dirty="0" smtClean="0"/>
              <a:t>6-تصدی به هرقسم نمایشگاههای عمومی</a:t>
            </a:r>
          </a:p>
          <a:p>
            <a:pPr marL="82296" indent="0">
              <a:buNone/>
            </a:pPr>
            <a:r>
              <a:rPr lang="fa-IR" dirty="0" smtClean="0"/>
              <a:t>7-تصدی به عملیات حراجی</a:t>
            </a:r>
          </a:p>
          <a:p>
            <a:endParaRPr lang="fa-IR" dirty="0"/>
          </a:p>
        </p:txBody>
      </p:sp>
    </p:spTree>
  </p:cSld>
  <p:clrMapOvr>
    <a:masterClrMapping/>
  </p:clrMapOvr>
  <p:transition advClick="0" advTm="2000">
    <p:comb dir="vert"/>
    <p:sndAc>
      <p:endSnd/>
    </p:sndAc>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186766" cy="5768997"/>
          </a:xfrm>
        </p:spPr>
        <p:txBody>
          <a:bodyPr/>
          <a:lstStyle/>
          <a:p>
            <a:pPr marL="82296" indent="0" algn="just">
              <a:buNone/>
            </a:pPr>
            <a:r>
              <a:rPr lang="fa-IR" dirty="0" smtClean="0"/>
              <a:t>در شركتهاي سرمايه ، اصولاً و درجه اول سرمايه مورد نظر است و شخصيت شركا ( از نظر تجاري ) اهميت ندارد.</a:t>
            </a:r>
          </a:p>
          <a:p>
            <a:pPr marL="82296" indent="0" algn="just">
              <a:buNone/>
            </a:pPr>
            <a:r>
              <a:rPr lang="fa-IR" dirty="0" smtClean="0"/>
              <a:t> </a:t>
            </a:r>
            <a:r>
              <a:rPr lang="fa-IR" dirty="0" smtClean="0">
                <a:solidFill>
                  <a:srgbClr val="FF0000"/>
                </a:solidFill>
              </a:rPr>
              <a:t>بنابراين:</a:t>
            </a:r>
          </a:p>
          <a:p>
            <a:pPr marL="82296" indent="0" algn="just">
              <a:buNone/>
            </a:pPr>
            <a:r>
              <a:rPr lang="fa-IR" dirty="0" smtClean="0"/>
              <a:t> </a:t>
            </a:r>
            <a:r>
              <a:rPr lang="fa-IR" dirty="0" smtClean="0">
                <a:solidFill>
                  <a:srgbClr val="FF0000"/>
                </a:solidFill>
              </a:rPr>
              <a:t>اولاً:  </a:t>
            </a:r>
            <a:r>
              <a:rPr lang="fa-IR" dirty="0" smtClean="0"/>
              <a:t>لزومي ندارد كه شركا شخصاً شناخته شوند .</a:t>
            </a:r>
          </a:p>
          <a:p>
            <a:pPr marL="82296" indent="0" algn="just">
              <a:buNone/>
            </a:pPr>
            <a:endParaRPr lang="fa-IR" dirty="0" smtClean="0"/>
          </a:p>
          <a:p>
            <a:pPr marL="82296" indent="0" algn="just">
              <a:buNone/>
            </a:pPr>
            <a:r>
              <a:rPr lang="fa-IR" dirty="0" smtClean="0">
                <a:solidFill>
                  <a:srgbClr val="FF0000"/>
                </a:solidFill>
              </a:rPr>
              <a:t>ثانياً : </a:t>
            </a:r>
            <a:r>
              <a:rPr lang="fa-IR" dirty="0" smtClean="0"/>
              <a:t>ورشكستگي شركت ، جز به ميزان سهام شركاء در شركت ، تسري به سرمايه شخصي آنان پيدا نمي كند و ارتباط به شركا ندارد.</a:t>
            </a:r>
          </a:p>
          <a:p>
            <a:endParaRPr lang="fa-IR" dirty="0"/>
          </a:p>
        </p:txBody>
      </p:sp>
    </p:spTree>
  </p:cSld>
  <p:clrMapOvr>
    <a:masterClrMapping/>
  </p:clrMapOvr>
  <p:transition advClick="0" advTm="2000">
    <p:strips dir="ru"/>
    <p:sndAc>
      <p:endSnd/>
    </p:sndAc>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3" name="Content Placeholder 2"/>
          <p:cNvSpPr>
            <a:spLocks noGrp="1"/>
          </p:cNvSpPr>
          <p:nvPr>
            <p:ph idx="1"/>
          </p:nvPr>
        </p:nvSpPr>
        <p:spPr>
          <a:xfrm>
            <a:off x="357158" y="428605"/>
            <a:ext cx="8358246" cy="5853910"/>
          </a:xfrm>
        </p:spPr>
        <p:txBody>
          <a:bodyPr wrap="square">
            <a:spAutoFit/>
          </a:bodyPr>
          <a:lstStyle/>
          <a:p>
            <a:pPr algn="just">
              <a:buNone/>
            </a:pPr>
            <a:r>
              <a:rPr lang="fa-IR" sz="3600" dirty="0" smtClean="0">
                <a:solidFill>
                  <a:srgbClr val="FF0000"/>
                </a:solidFill>
              </a:rPr>
              <a:t>درشركتهاي شخص</a:t>
            </a:r>
            <a:r>
              <a:rPr lang="fa-IR" sz="3600" dirty="0" smtClean="0"/>
              <a:t>،برعكس،شخصيت سرمايه گذاران دردرجه اولِ اهميت است وشريك در اين نوع شركتها نه تنها با سرمايه خود در شركت، بلكه با تمام دارايي شخصي خود مسئول ديون و قروض شركت خواهد بود.</a:t>
            </a:r>
          </a:p>
          <a:p>
            <a:pPr marL="82296" indent="0" algn="just">
              <a:buNone/>
            </a:pPr>
            <a:r>
              <a:rPr lang="fa-IR" sz="3600" dirty="0" smtClean="0">
                <a:solidFill>
                  <a:srgbClr val="FF0000"/>
                </a:solidFill>
              </a:rPr>
              <a:t>شركتهاي مختلط:</a:t>
            </a:r>
          </a:p>
          <a:p>
            <a:pPr marL="82296" indent="0" algn="just">
              <a:buNone/>
            </a:pPr>
            <a:r>
              <a:rPr lang="fa-IR" sz="3600" dirty="0" smtClean="0"/>
              <a:t>از شركاي ضامن وغير ضامن تشكيل شده اند شركاي ضامن مسئوليت نامحدود و تضامني دارند در حالي كه شركاي غير ضامن فقط در حدود سرمايه خود در شركت مسئول قروض و ديون شركت هستند</a:t>
            </a:r>
            <a:endParaRPr lang="fa-IR" dirty="0"/>
          </a:p>
        </p:txBody>
      </p:sp>
    </p:spTree>
  </p:cSld>
  <p:clrMapOvr>
    <a:masterClrMapping/>
  </p:clrMapOvr>
  <p:transition advClick="0" advTm="2000">
    <p:wheel/>
    <p:sndAc>
      <p:endSnd/>
    </p:sndAc>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428604"/>
            <a:ext cx="8358246" cy="6072230"/>
          </a:xfrm>
        </p:spPr>
        <p:txBody>
          <a:bodyPr>
            <a:noAutofit/>
          </a:bodyPr>
          <a:lstStyle/>
          <a:p>
            <a:pPr>
              <a:buNone/>
            </a:pPr>
            <a:r>
              <a:rPr lang="fa-IR" sz="4400" dirty="0" smtClean="0">
                <a:solidFill>
                  <a:srgbClr val="FF0000"/>
                </a:solidFill>
              </a:rPr>
              <a:t>الف ) تعريف شركت: </a:t>
            </a:r>
          </a:p>
          <a:p>
            <a:pPr algn="just">
              <a:buNone/>
            </a:pPr>
            <a:r>
              <a:rPr lang="fa-IR" sz="4400" dirty="0" smtClean="0"/>
              <a:t> شركت سهامي شركتي است كه سرمايه آن به سهام تقسيم شده و مسئوليت صاحبان سهام محدود به مبلغ اسمي آنهاست.</a:t>
            </a:r>
          </a:p>
          <a:p>
            <a:pPr marL="82296" indent="0">
              <a:buNone/>
            </a:pPr>
            <a:r>
              <a:rPr lang="fa-IR" sz="4400" dirty="0" smtClean="0">
                <a:solidFill>
                  <a:srgbClr val="FF0000"/>
                </a:solidFill>
              </a:rPr>
              <a:t>عناصر شركت سهامي:</a:t>
            </a:r>
          </a:p>
          <a:p>
            <a:pPr>
              <a:buNone/>
            </a:pPr>
            <a:r>
              <a:rPr lang="fa-IR" sz="4400" dirty="0" smtClean="0"/>
              <a:t>1- مشاركت</a:t>
            </a:r>
          </a:p>
          <a:p>
            <a:pPr>
              <a:buNone/>
            </a:pPr>
            <a:r>
              <a:rPr lang="fa-IR" sz="4400" dirty="0" smtClean="0"/>
              <a:t>2- تقسيم سرمايه</a:t>
            </a:r>
          </a:p>
          <a:p>
            <a:pPr>
              <a:buNone/>
            </a:pPr>
            <a:r>
              <a:rPr lang="fa-IR" sz="4400" dirty="0" smtClean="0"/>
              <a:t>3- مسئوليت</a:t>
            </a:r>
          </a:p>
        </p:txBody>
      </p:sp>
    </p:spTree>
  </p:cSld>
  <p:clrMapOvr>
    <a:masterClrMapping/>
  </p:clrMapOvr>
  <p:transition advClick="0" advTm="2000">
    <p:pull dir="rd"/>
    <p:sndAc>
      <p:endSnd/>
    </p:sndAc>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58204" cy="5857916"/>
          </a:xfrm>
        </p:spPr>
        <p:txBody>
          <a:bodyPr>
            <a:normAutofit fontScale="92500"/>
          </a:bodyPr>
          <a:lstStyle/>
          <a:p>
            <a:pPr>
              <a:buNone/>
            </a:pPr>
            <a:r>
              <a:rPr lang="fa-IR" sz="3000" b="1" dirty="0" smtClean="0">
                <a:solidFill>
                  <a:srgbClr val="FF0000"/>
                </a:solidFill>
              </a:rPr>
              <a:t>ب) خصوصيات انحصاري شركتهاي سهامي:</a:t>
            </a:r>
          </a:p>
          <a:p>
            <a:pPr>
              <a:buNone/>
            </a:pPr>
            <a:r>
              <a:rPr lang="fa-IR" sz="3000" dirty="0" smtClean="0"/>
              <a:t>1- تجارتي بودن عمليات شركتهاي سهامي</a:t>
            </a:r>
          </a:p>
          <a:p>
            <a:pPr>
              <a:buNone/>
            </a:pPr>
            <a:r>
              <a:rPr lang="fa-IR" sz="3000" dirty="0" smtClean="0"/>
              <a:t>2- ميزان سرمايه ( سرمايه ركن اصلي و اساسي هر شركت است)</a:t>
            </a:r>
          </a:p>
          <a:p>
            <a:pPr>
              <a:buNone/>
            </a:pPr>
            <a:r>
              <a:rPr lang="fa-IR" sz="3000" dirty="0" smtClean="0"/>
              <a:t>3-عده شركا: </a:t>
            </a:r>
          </a:p>
          <a:p>
            <a:pPr>
              <a:buNone/>
            </a:pPr>
            <a:r>
              <a:rPr lang="fa-IR" sz="3000" dirty="0" smtClean="0"/>
              <a:t>(</a:t>
            </a:r>
            <a:r>
              <a:rPr lang="fa-IR" sz="3000" dirty="0" smtClean="0">
                <a:solidFill>
                  <a:srgbClr val="00B050"/>
                </a:solidFill>
              </a:rPr>
              <a:t>در مورد تعداد شركا لايحه اصلاحي مقرر مي دارد « در شركتهاي سهامي  تعداد شركا نبايد از سه نفر كمتر باشد.</a:t>
            </a:r>
          </a:p>
          <a:p>
            <a:pPr>
              <a:buNone/>
            </a:pPr>
            <a:r>
              <a:rPr lang="fa-IR" sz="3000" dirty="0" smtClean="0">
                <a:solidFill>
                  <a:srgbClr val="00B050"/>
                </a:solidFill>
              </a:rPr>
              <a:t>شركت سهامي به وسيله هيات مديره اي از بين صاحبان سهام انتخاب شده و كلاً يا بعضاً  قابل عزل مي باشند . عده اعضاي هيئت مديره شركت عمومي  نبايد از 5 نفر كمتر باشد .</a:t>
            </a:r>
          </a:p>
          <a:p>
            <a:pPr>
              <a:buNone/>
            </a:pPr>
            <a:r>
              <a:rPr lang="fa-IR" sz="3000" dirty="0" smtClean="0">
                <a:solidFill>
                  <a:srgbClr val="00B050"/>
                </a:solidFill>
              </a:rPr>
              <a:t> تعداد شركاي شركت سهامي عام نبايد از 5 نفر و شركتهاي سهامي خاص از سه نفر كمتر باشد</a:t>
            </a:r>
            <a:r>
              <a:rPr lang="fa-IR" sz="3000" dirty="0" smtClean="0"/>
              <a:t>)</a:t>
            </a:r>
          </a:p>
          <a:p>
            <a:pPr>
              <a:buNone/>
            </a:pPr>
            <a:r>
              <a:rPr lang="fa-IR" sz="3000" dirty="0" smtClean="0"/>
              <a:t>4- انواع شركتهاي سهامي</a:t>
            </a:r>
            <a:endParaRPr lang="fa-IR" sz="2400" dirty="0" smtClean="0"/>
          </a:p>
          <a:p>
            <a:endParaRPr lang="fa-IR" dirty="0"/>
          </a:p>
        </p:txBody>
      </p:sp>
    </p:spTree>
  </p:cSld>
  <p:clrMapOvr>
    <a:masterClrMapping/>
  </p:clrMapOvr>
  <p:transition advClick="0" advTm="2000">
    <p:split/>
    <p:sndAc>
      <p:endSnd/>
    </p:sndAc>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800" dirty="0" smtClean="0">
                <a:solidFill>
                  <a:srgbClr val="0070C0"/>
                </a:solidFill>
              </a:rPr>
              <a:t>بند دوم – تشكيل شركت سهامي عام</a:t>
            </a:r>
            <a:endParaRPr lang="fa-IR" sz="4800" dirty="0">
              <a:solidFill>
                <a:srgbClr val="0070C0"/>
              </a:solidFill>
            </a:endParaRPr>
          </a:p>
        </p:txBody>
      </p:sp>
      <p:sp>
        <p:nvSpPr>
          <p:cNvPr id="3" name="Content Placeholder 2"/>
          <p:cNvSpPr>
            <a:spLocks noGrp="1"/>
          </p:cNvSpPr>
          <p:nvPr>
            <p:ph idx="1"/>
          </p:nvPr>
        </p:nvSpPr>
        <p:spPr/>
        <p:txBody>
          <a:bodyPr>
            <a:normAutofit lnSpcReduction="10000"/>
          </a:bodyPr>
          <a:lstStyle/>
          <a:p>
            <a:pPr marL="82296" indent="0" algn="just">
              <a:buNone/>
            </a:pPr>
            <a:r>
              <a:rPr lang="fa-IR" sz="4800" dirty="0" smtClean="0"/>
              <a:t>وي‍‍ژگي مخصوص و عمده اين شركت اين است كه قسمتي از سرمايه آن از طريق مشاركت غير موسسين تامين مي شود و اين خصوصيت  در بسياري از مقررات حاكم بر شركتهاي سهامي عام اثر مي گذارد.</a:t>
            </a:r>
          </a:p>
          <a:p>
            <a:pPr>
              <a:buNone/>
            </a:pPr>
            <a:endParaRPr lang="fa-IR"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rgbClr val="0070C0"/>
                </a:solidFill>
              </a:rPr>
              <a:t>براي تشكيل يك شركت سهامي عام چه مقدماتي لازم است</a:t>
            </a:r>
            <a:endParaRPr lang="fa-IR" dirty="0">
              <a:solidFill>
                <a:srgbClr val="0070C0"/>
              </a:solidFill>
            </a:endParaRPr>
          </a:p>
        </p:txBody>
      </p:sp>
      <p:sp>
        <p:nvSpPr>
          <p:cNvPr id="3" name="Content Placeholder 2"/>
          <p:cNvSpPr>
            <a:spLocks noGrp="1"/>
          </p:cNvSpPr>
          <p:nvPr>
            <p:ph idx="1"/>
          </p:nvPr>
        </p:nvSpPr>
        <p:spPr>
          <a:xfrm>
            <a:off x="457200" y="1600200"/>
            <a:ext cx="8229600" cy="4829196"/>
          </a:xfrm>
        </p:spPr>
        <p:txBody>
          <a:bodyPr/>
          <a:lstStyle/>
          <a:p>
            <a:pPr>
              <a:buNone/>
            </a:pPr>
            <a:r>
              <a:rPr lang="fa-IR" dirty="0" smtClean="0"/>
              <a:t>1- </a:t>
            </a:r>
            <a:r>
              <a:rPr lang="fa-IR" sz="3600" dirty="0" smtClean="0"/>
              <a:t>وجود تعدادي افراد علاقمند.</a:t>
            </a:r>
          </a:p>
          <a:p>
            <a:pPr>
              <a:buNone/>
            </a:pPr>
            <a:r>
              <a:rPr lang="fa-IR" sz="3600" dirty="0" smtClean="0"/>
              <a:t>2- تعهد و تامين حداقلي از سرمايه شركت به وسيله موسسين: « موسسين حداقل بايد 20% سرمايه شركت را تعهد كرده و حداقل 35% مبلغ تعهد شده را نقداً بپردازند.</a:t>
            </a:r>
          </a:p>
          <a:p>
            <a:pPr>
              <a:buNone/>
            </a:pPr>
            <a:r>
              <a:rPr lang="fa-IR" sz="3600" dirty="0" smtClean="0"/>
              <a:t>3- مراجعه به اداره ثبت شركتها براي انجام امور مقدماتي تشكيل شركت.</a:t>
            </a:r>
          </a:p>
          <a:p>
            <a:pPr>
              <a:buNone/>
            </a:pPr>
            <a:r>
              <a:rPr lang="fa-IR" sz="3600" dirty="0" smtClean="0"/>
              <a:t>4- انتشار اعلاميه پذيره نويسي.</a:t>
            </a:r>
            <a:endParaRPr lang="fa-IR" sz="3600" dirty="0"/>
          </a:p>
        </p:txBody>
      </p:sp>
    </p:spTree>
  </p:cSld>
  <p:clrMapOvr>
    <a:masterClrMapping/>
  </p:clrMapOvr>
  <p:transition advClick="0" advTm="2000">
    <p:comb dir="vert"/>
    <p:sndAc>
      <p:endSnd/>
    </p:sndAc>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solidFill>
                  <a:srgbClr val="FF0000"/>
                </a:solidFill>
              </a:rPr>
              <a:t>دراعلاميه نويسي بايد موارد زير درج شود:</a:t>
            </a:r>
            <a:endParaRPr lang="fa-IR" dirty="0">
              <a:solidFill>
                <a:srgbClr val="FF0000"/>
              </a:solidFill>
            </a:endParaRPr>
          </a:p>
        </p:txBody>
      </p:sp>
      <p:sp>
        <p:nvSpPr>
          <p:cNvPr id="3" name="Content Placeholder 2"/>
          <p:cNvSpPr>
            <a:spLocks noGrp="1"/>
          </p:cNvSpPr>
          <p:nvPr>
            <p:ph idx="1"/>
          </p:nvPr>
        </p:nvSpPr>
        <p:spPr>
          <a:xfrm>
            <a:off x="457200" y="1214422"/>
            <a:ext cx="8258204" cy="5143536"/>
          </a:xfrm>
        </p:spPr>
        <p:txBody>
          <a:bodyPr>
            <a:noAutofit/>
          </a:bodyPr>
          <a:lstStyle/>
          <a:p>
            <a:pPr>
              <a:buNone/>
            </a:pPr>
            <a:r>
              <a:rPr lang="fa-IR" sz="3600" dirty="0" smtClean="0"/>
              <a:t>1- نام شركت</a:t>
            </a:r>
          </a:p>
          <a:p>
            <a:pPr>
              <a:buNone/>
            </a:pPr>
            <a:r>
              <a:rPr lang="fa-IR" sz="3600" dirty="0" smtClean="0"/>
              <a:t>2- موضوع شركت</a:t>
            </a:r>
          </a:p>
          <a:p>
            <a:pPr>
              <a:buNone/>
            </a:pPr>
            <a:r>
              <a:rPr lang="fa-IR" sz="3600" dirty="0" smtClean="0"/>
              <a:t>3- مركز اصلي شركت و شعب آن</a:t>
            </a:r>
          </a:p>
          <a:p>
            <a:pPr>
              <a:buNone/>
            </a:pPr>
            <a:r>
              <a:rPr lang="fa-IR" sz="3600" dirty="0" smtClean="0"/>
              <a:t>4- مدت شركت </a:t>
            </a:r>
          </a:p>
          <a:p>
            <a:pPr>
              <a:buNone/>
            </a:pPr>
            <a:r>
              <a:rPr lang="fa-IR" sz="3600" dirty="0" smtClean="0"/>
              <a:t>5- هويت كامل و اقامتگاه و شغل موسسين.</a:t>
            </a:r>
          </a:p>
          <a:p>
            <a:pPr>
              <a:buNone/>
            </a:pPr>
            <a:r>
              <a:rPr lang="fa-IR" sz="3600" dirty="0" smtClean="0"/>
              <a:t>6-ميزان  سرمايه شركت</a:t>
            </a:r>
          </a:p>
          <a:p>
            <a:pPr>
              <a:buNone/>
            </a:pPr>
            <a:r>
              <a:rPr lang="fa-IR" sz="3600" dirty="0" smtClean="0"/>
              <a:t>7- </a:t>
            </a:r>
            <a:r>
              <a:rPr lang="fa-IR" dirty="0" smtClean="0">
                <a:cs typeface="2  Nazanin" pitchFamily="2" charset="-78"/>
              </a:rPr>
              <a:t>در صورت اختصاص مزايا تعيين چگونگي و موجبات آن مزايا</a:t>
            </a:r>
          </a:p>
        </p:txBody>
      </p:sp>
    </p:spTree>
  </p:cSld>
  <p:clrMapOvr>
    <a:masterClrMapping/>
  </p:clrMapOvr>
  <p:transition advClick="0" advTm="2000">
    <p:pull dir="u"/>
    <p:sndAc>
      <p:endSnd/>
    </p:sndAc>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dirty="0" smtClean="0"/>
              <a:t> </a:t>
            </a:r>
            <a:endParaRPr lang="fa-IR" sz="4400" dirty="0">
              <a:solidFill>
                <a:schemeClr val="tx1"/>
              </a:solidFill>
              <a:cs typeface="2  Nazanin" pitchFamily="2" charset="-78"/>
            </a:endParaRPr>
          </a:p>
        </p:txBody>
      </p:sp>
      <p:sp>
        <p:nvSpPr>
          <p:cNvPr id="3" name="Content Placeholder 2"/>
          <p:cNvSpPr>
            <a:spLocks noGrp="1"/>
          </p:cNvSpPr>
          <p:nvPr>
            <p:ph idx="1"/>
          </p:nvPr>
        </p:nvSpPr>
        <p:spPr>
          <a:xfrm>
            <a:off x="457200" y="357166"/>
            <a:ext cx="8186766" cy="6215106"/>
          </a:xfrm>
        </p:spPr>
        <p:txBody>
          <a:bodyPr>
            <a:noAutofit/>
          </a:bodyPr>
          <a:lstStyle/>
          <a:p>
            <a:pPr algn="just">
              <a:buNone/>
            </a:pPr>
            <a:r>
              <a:rPr lang="fa-IR" sz="4400" dirty="0" smtClean="0">
                <a:cs typeface="2  Nazanin" pitchFamily="2" charset="-78"/>
              </a:rPr>
              <a:t>8- ذكر هزينه هاي قبل بهره برداري </a:t>
            </a:r>
            <a:endParaRPr lang="fa-IR" sz="4400" dirty="0" smtClean="0"/>
          </a:p>
          <a:p>
            <a:pPr algn="just">
              <a:buNone/>
            </a:pPr>
            <a:r>
              <a:rPr lang="fa-IR" sz="4400" dirty="0" smtClean="0"/>
              <a:t>9- تعيين مقداري از سرمايه كه موسسين تعهد كرده و مبلغي كه پرداخت كرده اند</a:t>
            </a:r>
          </a:p>
          <a:p>
            <a:pPr algn="just">
              <a:buNone/>
            </a:pPr>
            <a:r>
              <a:rPr lang="fa-IR" sz="4400" dirty="0" smtClean="0"/>
              <a:t>10- ذكر مشخصات اجاره يا موافقت اصولي آن مراجع.</a:t>
            </a:r>
          </a:p>
          <a:p>
            <a:pPr algn="just">
              <a:buNone/>
            </a:pPr>
            <a:r>
              <a:rPr lang="fa-IR" sz="4400" dirty="0" smtClean="0"/>
              <a:t>11- ذكرتعداد سهامي كه هنگام پذيره نويسي بايد توسط پذيره نويس تعهد شودوتعيين مبلغي از آن.</a:t>
            </a:r>
          </a:p>
          <a:p>
            <a:pPr>
              <a:buNone/>
            </a:pPr>
            <a:endParaRPr lang="fa-IR" sz="2400" dirty="0" smtClean="0"/>
          </a:p>
          <a:p>
            <a:pPr>
              <a:buNone/>
            </a:pPr>
            <a:endParaRPr lang="fa-IR" sz="2400" dirty="0"/>
          </a:p>
        </p:txBody>
      </p:sp>
    </p:spTree>
  </p:cSld>
  <p:clrMapOvr>
    <a:masterClrMapping/>
  </p:clrMapOvr>
  <p:transition advClick="0" advTm="2000">
    <p:wheel spokes="3"/>
    <p:sndAc>
      <p:endSnd/>
    </p:sndAc>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58204" cy="5697559"/>
          </a:xfrm>
        </p:spPr>
        <p:txBody>
          <a:bodyPr>
            <a:normAutofit/>
          </a:bodyPr>
          <a:lstStyle/>
          <a:p>
            <a:pPr>
              <a:buNone/>
            </a:pPr>
            <a:r>
              <a:rPr lang="fa-IR" sz="4000" dirty="0" smtClean="0"/>
              <a:t>12- ذكر شماره و نوع  حساب بانكي</a:t>
            </a:r>
          </a:p>
          <a:p>
            <a:pPr>
              <a:buNone/>
            </a:pPr>
            <a:endParaRPr lang="fa-IR" sz="4000" dirty="0" smtClean="0"/>
          </a:p>
          <a:p>
            <a:pPr>
              <a:buNone/>
            </a:pPr>
            <a:r>
              <a:rPr lang="fa-IR" sz="4000" dirty="0" smtClean="0"/>
              <a:t>13- تصريح اظهار نامه موسسين به انضمام اساسنامه به مرجع ثبت شركتها تسليم شده است.</a:t>
            </a:r>
          </a:p>
          <a:p>
            <a:pPr>
              <a:buNone/>
            </a:pPr>
            <a:endParaRPr lang="fa-IR" sz="4000" dirty="0" smtClean="0"/>
          </a:p>
          <a:p>
            <a:pPr>
              <a:buNone/>
            </a:pPr>
            <a:r>
              <a:rPr lang="fa-IR" sz="4000" dirty="0" smtClean="0"/>
              <a:t>14- ذكر نام روزنامه كثير الانتشار.</a:t>
            </a:r>
          </a:p>
          <a:p>
            <a:pPr>
              <a:buNone/>
            </a:pPr>
            <a:endParaRPr lang="fa-IR" sz="4000" dirty="0" smtClean="0"/>
          </a:p>
          <a:p>
            <a:pPr>
              <a:buNone/>
            </a:pPr>
            <a:r>
              <a:rPr lang="fa-IR" sz="4000" dirty="0" smtClean="0"/>
              <a:t>15- چگونگي تخصيص سهام به پذيره نويسان</a:t>
            </a:r>
            <a:endParaRPr lang="fa-IR" sz="4000" dirty="0"/>
          </a:p>
        </p:txBody>
      </p:sp>
    </p:spTree>
  </p:cSld>
  <p:clrMapOvr>
    <a:masterClrMapping/>
  </p:clrMapOvr>
  <p:transition advClick="0" advTm="2000">
    <p:zoom dir="in"/>
    <p:sndAc>
      <p:endSnd/>
    </p:sndAc>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20" y="274638"/>
            <a:ext cx="8401080" cy="939784"/>
          </a:xfrm>
        </p:spPr>
        <p:txBody>
          <a:bodyPr>
            <a:noAutofit/>
          </a:bodyPr>
          <a:lstStyle/>
          <a:p>
            <a:pPr algn="ctr"/>
            <a:r>
              <a:rPr lang="fa-IR" sz="3600" b="1" dirty="0" smtClean="0">
                <a:solidFill>
                  <a:srgbClr val="FF0000"/>
                </a:solidFill>
              </a:rPr>
              <a:t>درمورد مجمع عمومي موسس مسائل زيرمورد بررسي قرار مي گيرد:</a:t>
            </a:r>
            <a:endParaRPr lang="fa-IR" sz="3600" b="1" dirty="0">
              <a:solidFill>
                <a:srgbClr val="FF0000"/>
              </a:solidFill>
            </a:endParaRPr>
          </a:p>
        </p:txBody>
      </p:sp>
      <p:sp>
        <p:nvSpPr>
          <p:cNvPr id="3" name="Content Placeholder 2"/>
          <p:cNvSpPr>
            <a:spLocks noGrp="1"/>
          </p:cNvSpPr>
          <p:nvPr>
            <p:ph idx="1"/>
          </p:nvPr>
        </p:nvSpPr>
        <p:spPr>
          <a:xfrm>
            <a:off x="357158" y="1214422"/>
            <a:ext cx="8329642" cy="5357850"/>
          </a:xfrm>
        </p:spPr>
        <p:txBody>
          <a:bodyPr>
            <a:noAutofit/>
          </a:bodyPr>
          <a:lstStyle/>
          <a:p>
            <a:pPr algn="just">
              <a:buNone/>
            </a:pPr>
            <a:r>
              <a:rPr lang="fa-IR" sz="2800" dirty="0" smtClean="0"/>
              <a:t>1- </a:t>
            </a:r>
            <a:r>
              <a:rPr lang="fa-IR" sz="2800" b="1" dirty="0" smtClean="0"/>
              <a:t>چگونگي تشكيل مجمع :</a:t>
            </a:r>
          </a:p>
          <a:p>
            <a:pPr algn="just">
              <a:buFontTx/>
              <a:buChar char="-"/>
            </a:pPr>
            <a:r>
              <a:rPr lang="fa-IR" sz="3000" dirty="0" smtClean="0"/>
              <a:t>مجمع عمومي موسس در حقيقت يك بار بيشتر تشكيل نمي شود وبعد ازانجام وظايف خود منحل گرديده وديگر تشكيل نميگردد.</a:t>
            </a:r>
          </a:p>
          <a:p>
            <a:pPr algn="just">
              <a:buNone/>
            </a:pPr>
            <a:r>
              <a:rPr lang="fa-IR" sz="3000" dirty="0" smtClean="0"/>
              <a:t>- دعوت مجمع به وسيله روزنامه رسمي وكثيرالانتشارانجام خواهد گرديد.</a:t>
            </a:r>
          </a:p>
          <a:p>
            <a:pPr algn="just">
              <a:buNone/>
            </a:pPr>
            <a:r>
              <a:rPr lang="fa-IR" sz="3000" dirty="0" smtClean="0"/>
              <a:t>- براي تشكيل مجمع عمومي موسس حضور عده اي از پذيره نويسان كه حداقل نصف سرمايه شركت را تعهد كرده باشند ضروري است  </a:t>
            </a:r>
          </a:p>
          <a:p>
            <a:pPr algn="just">
              <a:buNone/>
            </a:pPr>
            <a:r>
              <a:rPr lang="fa-IR" sz="3000" dirty="0" smtClean="0"/>
              <a:t>اگردراولين دعوت اكثريت حاصل نشد مجمع تا دونوبت ديگر توسط موسسين دعوت مي شوند</a:t>
            </a:r>
            <a:endParaRPr lang="fa-IR" sz="3000" dirty="0"/>
          </a:p>
        </p:txBody>
      </p:sp>
    </p:spTree>
  </p:cSld>
  <p:clrMapOvr>
    <a:masterClrMapping/>
  </p:clrMapOvr>
  <p:transition advClick="0" advTm="2000">
    <p:wheel/>
    <p:sndAc>
      <p:end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pPr algn="ctr" eaLnBrk="1" hangingPunct="1">
              <a:defRPr/>
            </a:pPr>
            <a:r>
              <a:rPr lang="fa-IR" sz="8000" b="1" i="1" dirty="0" smtClean="0"/>
              <a:t>بخش دوم</a:t>
            </a:r>
            <a:endParaRPr lang="en-US" sz="8000" b="1" i="1" dirty="0" smtClean="0"/>
          </a:p>
        </p:txBody>
      </p:sp>
      <p:sp>
        <p:nvSpPr>
          <p:cNvPr id="3075" name="Rectangle 3"/>
          <p:cNvSpPr>
            <a:spLocks noGrp="1" noChangeArrowheads="1"/>
          </p:cNvSpPr>
          <p:nvPr>
            <p:ph type="subTitle" idx="1"/>
          </p:nvPr>
        </p:nvSpPr>
        <p:spPr/>
        <p:txBody>
          <a:bodyPr>
            <a:normAutofit/>
          </a:bodyPr>
          <a:lstStyle/>
          <a:p>
            <a:pPr algn="r" eaLnBrk="1" hangingPunct="1">
              <a:lnSpc>
                <a:spcPct val="90000"/>
              </a:lnSpc>
              <a:defRPr/>
            </a:pPr>
            <a:r>
              <a:rPr lang="fa-IR" sz="3600" b="1" dirty="0" smtClean="0">
                <a:solidFill>
                  <a:schemeClr val="tx1">
                    <a:lumMod val="95000"/>
                    <a:lumOff val="5000"/>
                  </a:schemeClr>
                </a:solidFill>
                <a:latin typeface="2  Nazanin"/>
              </a:rPr>
              <a:t>تکالیف و وظایف تجار</a:t>
            </a:r>
            <a:endParaRPr lang="en-US" sz="3600" b="1" dirty="0" smtClean="0">
              <a:solidFill>
                <a:schemeClr val="tx1">
                  <a:lumMod val="95000"/>
                  <a:lumOff val="5000"/>
                </a:schemeClr>
              </a:solidFill>
              <a:latin typeface="2  Nazanin"/>
            </a:endParaRPr>
          </a:p>
        </p:txBody>
      </p:sp>
      <p:sp>
        <p:nvSpPr>
          <p:cNvPr id="2" name="Rectangle 1"/>
          <p:cNvSpPr/>
          <p:nvPr/>
        </p:nvSpPr>
        <p:spPr>
          <a:xfrm>
            <a:off x="400257" y="2708920"/>
            <a:ext cx="8424936" cy="1569660"/>
          </a:xfrm>
          <a:prstGeom prst="rect">
            <a:avLst/>
          </a:prstGeom>
        </p:spPr>
        <p:txBody>
          <a:bodyPr wrap="square">
            <a:spAutoFit/>
          </a:bodyPr>
          <a:lstStyle/>
          <a:p>
            <a:pPr marL="990600" lvl="1" indent="-533400"/>
            <a:r>
              <a:rPr lang="fa-IR" sz="3200" dirty="0">
                <a:latin typeface="2  Nazanin"/>
              </a:rPr>
              <a:t>در قانون تجارت ایران شرایط خاصی برای تاجر بوده </a:t>
            </a:r>
            <a:r>
              <a:rPr lang="fa-IR" sz="3200" dirty="0" smtClean="0">
                <a:latin typeface="2  Nazanin"/>
              </a:rPr>
              <a:t>واشتغال </a:t>
            </a:r>
            <a:r>
              <a:rPr lang="fa-IR" sz="3200" dirty="0">
                <a:latin typeface="2  Nazanin"/>
              </a:rPr>
              <a:t>به تجارت پیش بینی نشده است ولی </a:t>
            </a:r>
            <a:r>
              <a:rPr lang="fa-IR" sz="3200" dirty="0" smtClean="0">
                <a:latin typeface="2  Nazanin"/>
              </a:rPr>
              <a:t>به ملاحضات </a:t>
            </a:r>
            <a:r>
              <a:rPr lang="fa-IR" sz="3200" dirty="0">
                <a:latin typeface="2  Nazanin"/>
              </a:rPr>
              <a:t>زیر در این مورد باید توجه کرد:</a:t>
            </a:r>
          </a:p>
        </p:txBody>
      </p:sp>
    </p:spTree>
  </p:cSld>
  <p:clrMapOvr>
    <a:masterClrMapping/>
  </p:clrMapOvr>
  <p:transition advClick="0" advTm="2000">
    <p:wheel spokes="1"/>
    <p:sndAc>
      <p:endSnd/>
    </p:sndAc>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58204" cy="5681682"/>
          </a:xfrm>
        </p:spPr>
        <p:txBody>
          <a:bodyPr/>
          <a:lstStyle/>
          <a:p>
            <a:pPr marL="82296" indent="0" algn="just">
              <a:buNone/>
            </a:pPr>
            <a:r>
              <a:rPr lang="fa-IR" b="1" dirty="0" smtClean="0"/>
              <a:t>مجمع عمومي جديد وقتي قانوني است </a:t>
            </a:r>
            <a:r>
              <a:rPr lang="fa-IR" dirty="0" smtClean="0"/>
              <a:t>كه صاحبان لااقل يك سوم سرمايه شركت در آن حاضر باشند اگر يك سوم حاضر نشوند عدم تشكيل شركت اعلام مي شود.</a:t>
            </a:r>
          </a:p>
          <a:p>
            <a:pPr marL="82296" indent="0" algn="just">
              <a:buNone/>
            </a:pPr>
            <a:endParaRPr lang="fa-IR" dirty="0"/>
          </a:p>
          <a:p>
            <a:pPr marL="82296" indent="0" algn="just">
              <a:buNone/>
            </a:pPr>
            <a:r>
              <a:rPr lang="fa-IR" dirty="0" smtClean="0"/>
              <a:t> در هر حال اتخاذ تصميمات با اكثريت دو سوم آراي حاضرين انجام مي گيرد.</a:t>
            </a:r>
          </a:p>
          <a:p>
            <a:pPr marL="82296" indent="0" algn="just">
              <a:buNone/>
            </a:pPr>
            <a:endParaRPr lang="fa-IR" dirty="0" smtClean="0"/>
          </a:p>
          <a:p>
            <a:pPr marL="82296" indent="0" algn="just">
              <a:buNone/>
            </a:pPr>
            <a:r>
              <a:rPr lang="fa-IR" dirty="0" smtClean="0"/>
              <a:t>كليه موسسين و پذيره نويسان در مجمع عمومي  حق حضور دارند و هر سهم يك راي خواهد بود.</a:t>
            </a:r>
          </a:p>
          <a:p>
            <a:endParaRPr lang="fa-IR" dirty="0" smtClean="0"/>
          </a:p>
          <a:p>
            <a:endParaRPr lang="fa-IR" dirty="0"/>
          </a:p>
        </p:txBody>
      </p:sp>
    </p:spTree>
  </p:cSld>
  <p:clrMapOvr>
    <a:masterClrMapping/>
  </p:clrMapOvr>
  <p:transition advClick="0" advTm="2000">
    <p:comb/>
    <p:sndAc>
      <p:endSnd/>
    </p:sndAc>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186766" cy="5967434"/>
          </a:xfrm>
        </p:spPr>
        <p:txBody>
          <a:bodyPr>
            <a:normAutofit fontScale="92500" lnSpcReduction="10000"/>
          </a:bodyPr>
          <a:lstStyle/>
          <a:p>
            <a:pPr marL="82296" indent="0">
              <a:buNone/>
            </a:pPr>
            <a:r>
              <a:rPr lang="fa-IR" b="1" dirty="0" smtClean="0">
                <a:solidFill>
                  <a:srgbClr val="FF0000"/>
                </a:solidFill>
              </a:rPr>
              <a:t>وظايف مجمع عمومي موسس:</a:t>
            </a:r>
          </a:p>
          <a:p>
            <a:pPr marL="82296" indent="0">
              <a:buNone/>
            </a:pPr>
            <a:r>
              <a:rPr lang="fa-IR" dirty="0" smtClean="0"/>
              <a:t>1- رسيدگي به گزارش موسسين وتصويب آن واحراز پذيره نويسي كليه سهام شركت و تاديه مبالغ لازم.</a:t>
            </a:r>
          </a:p>
          <a:p>
            <a:pPr marL="82296" indent="0">
              <a:buNone/>
            </a:pPr>
            <a:endParaRPr lang="fa-IR" dirty="0" smtClean="0"/>
          </a:p>
          <a:p>
            <a:pPr marL="82296" indent="0">
              <a:buNone/>
            </a:pPr>
            <a:r>
              <a:rPr lang="fa-IR" dirty="0" smtClean="0"/>
              <a:t>2- تصويب طرح اساسنامه شركت و در صورت لزوم اصلاح آن.</a:t>
            </a:r>
          </a:p>
          <a:p>
            <a:pPr marL="82296" indent="0">
              <a:buNone/>
            </a:pPr>
            <a:endParaRPr lang="fa-IR" dirty="0" smtClean="0"/>
          </a:p>
          <a:p>
            <a:pPr marL="82296" indent="0">
              <a:buNone/>
            </a:pPr>
            <a:r>
              <a:rPr lang="fa-IR" dirty="0" smtClean="0"/>
              <a:t>3-انتخاب اولين مديران و بازرس يا بازرسان شركت</a:t>
            </a:r>
          </a:p>
          <a:p>
            <a:pPr marL="82296" indent="0">
              <a:buNone/>
            </a:pPr>
            <a:endParaRPr lang="fa-IR" dirty="0" smtClean="0"/>
          </a:p>
          <a:p>
            <a:pPr marL="82296" indent="0">
              <a:buNone/>
            </a:pPr>
            <a:r>
              <a:rPr lang="fa-IR" dirty="0" smtClean="0"/>
              <a:t>4- تعيين روزنامه كثير الانتشار</a:t>
            </a:r>
          </a:p>
          <a:p>
            <a:pPr marL="82296" indent="0">
              <a:buNone/>
            </a:pPr>
            <a:endParaRPr lang="fa-IR" dirty="0" smtClean="0"/>
          </a:p>
          <a:p>
            <a:pPr marL="82296" indent="0">
              <a:buNone/>
            </a:pPr>
            <a:r>
              <a:rPr lang="fa-IR" dirty="0" smtClean="0"/>
              <a:t>5- قبول آورده هاي غير نقدي</a:t>
            </a:r>
            <a:endParaRPr lang="fa-IR"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857256"/>
          </a:xfrm>
        </p:spPr>
        <p:txBody>
          <a:bodyPr/>
          <a:lstStyle/>
          <a:p>
            <a:pPr algn="ctr"/>
            <a:r>
              <a:rPr lang="fa-IR" dirty="0" smtClean="0">
                <a:solidFill>
                  <a:schemeClr val="tx2">
                    <a:lumMod val="60000"/>
                    <a:lumOff val="40000"/>
                  </a:schemeClr>
                </a:solidFill>
              </a:rPr>
              <a:t>اساسنامه شركت سهامي:</a:t>
            </a:r>
            <a:endParaRPr lang="fa-IR" dirty="0">
              <a:solidFill>
                <a:schemeClr val="tx2">
                  <a:lumMod val="60000"/>
                  <a:lumOff val="40000"/>
                </a:schemeClr>
              </a:solidFill>
            </a:endParaRPr>
          </a:p>
        </p:txBody>
      </p:sp>
      <p:sp>
        <p:nvSpPr>
          <p:cNvPr id="3" name="Content Placeholder 2"/>
          <p:cNvSpPr>
            <a:spLocks noGrp="1"/>
          </p:cNvSpPr>
          <p:nvPr>
            <p:ph idx="1"/>
          </p:nvPr>
        </p:nvSpPr>
        <p:spPr>
          <a:xfrm>
            <a:off x="457200" y="1214422"/>
            <a:ext cx="8401080" cy="5110178"/>
          </a:xfrm>
        </p:spPr>
        <p:txBody>
          <a:bodyPr>
            <a:normAutofit fontScale="92500" lnSpcReduction="10000"/>
          </a:bodyPr>
          <a:lstStyle/>
          <a:p>
            <a:pPr marL="82296" indent="0">
              <a:buNone/>
            </a:pPr>
            <a:r>
              <a:rPr lang="fa-IR" b="1" dirty="0" smtClean="0">
                <a:solidFill>
                  <a:srgbClr val="FF0000"/>
                </a:solidFill>
              </a:rPr>
              <a:t>اساسنامه</a:t>
            </a:r>
            <a:r>
              <a:rPr lang="fa-IR" dirty="0" smtClean="0">
                <a:solidFill>
                  <a:srgbClr val="FF0000"/>
                </a:solidFill>
              </a:rPr>
              <a:t> </a:t>
            </a:r>
            <a:r>
              <a:rPr lang="fa-IR" dirty="0" smtClean="0"/>
              <a:t>در حقيقت قانون اساسي شركت محسوب مي شود و كليه اصول و ضوابط حاكم بر روابط شركت و شركا و افراد ثالث و اداره و انحلال شركت در آن پيش بيني شده است.</a:t>
            </a:r>
          </a:p>
          <a:p>
            <a:pPr marL="82296" indent="0">
              <a:buNone/>
            </a:pPr>
            <a:endParaRPr lang="fa-IR" dirty="0" smtClean="0"/>
          </a:p>
          <a:p>
            <a:pPr marL="82296" indent="0">
              <a:buNone/>
            </a:pPr>
            <a:r>
              <a:rPr lang="fa-IR" dirty="0" smtClean="0">
                <a:solidFill>
                  <a:srgbClr val="FF0000"/>
                </a:solidFill>
              </a:rPr>
              <a:t>اساسنامه شركت مشتمل بر موارد زير مي باشد.</a:t>
            </a:r>
          </a:p>
          <a:p>
            <a:pPr marL="82296" indent="0">
              <a:buNone/>
            </a:pPr>
            <a:r>
              <a:rPr lang="fa-IR" dirty="0" smtClean="0"/>
              <a:t>1- نام شركت </a:t>
            </a:r>
          </a:p>
          <a:p>
            <a:pPr marL="82296" indent="0">
              <a:buNone/>
            </a:pPr>
            <a:r>
              <a:rPr lang="fa-IR" dirty="0" smtClean="0"/>
              <a:t>2- موضوع شركت بطور صريح و منجّز</a:t>
            </a:r>
          </a:p>
          <a:p>
            <a:pPr marL="82296" indent="0">
              <a:buNone/>
            </a:pPr>
            <a:r>
              <a:rPr lang="fa-IR" dirty="0" smtClean="0"/>
              <a:t>3- مدت شركت</a:t>
            </a:r>
          </a:p>
          <a:p>
            <a:pPr marL="82296" indent="0">
              <a:buNone/>
            </a:pPr>
            <a:r>
              <a:rPr lang="fa-IR" dirty="0" smtClean="0"/>
              <a:t>4- مركز اصلي و شعب آن</a:t>
            </a:r>
          </a:p>
          <a:p>
            <a:pPr marL="82296" indent="0">
              <a:buNone/>
            </a:pPr>
            <a:r>
              <a:rPr lang="fa-IR" dirty="0" smtClean="0"/>
              <a:t>5- مبلغ سرمايه شركت ( نقد و غير نقد به تفكيك )</a:t>
            </a:r>
            <a:endParaRPr lang="fa-IR" dirty="0"/>
          </a:p>
        </p:txBody>
      </p:sp>
    </p:spTree>
  </p:cSld>
  <p:clrMapOvr>
    <a:masterClrMapping/>
  </p:clrMapOvr>
  <p:transition advClick="0" advTm="2000">
    <p:pull dir="ru"/>
    <p:sndAc>
      <p:endSnd/>
    </p:sndAc>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58204" cy="5967434"/>
          </a:xfrm>
        </p:spPr>
        <p:txBody>
          <a:bodyPr>
            <a:noAutofit/>
          </a:bodyPr>
          <a:lstStyle/>
          <a:p>
            <a:pPr>
              <a:buNone/>
            </a:pPr>
            <a:r>
              <a:rPr lang="fa-IR" sz="4000" dirty="0" smtClean="0"/>
              <a:t>6- تعداد سهام بي نام وبا نام ومبلغ اسمي آنها.</a:t>
            </a:r>
          </a:p>
          <a:p>
            <a:pPr>
              <a:buNone/>
            </a:pPr>
            <a:endParaRPr lang="fa-IR" sz="4000" dirty="0" smtClean="0"/>
          </a:p>
          <a:p>
            <a:pPr>
              <a:buNone/>
            </a:pPr>
            <a:r>
              <a:rPr lang="fa-IR" sz="4000" dirty="0" smtClean="0"/>
              <a:t>7- تعيين مبلغ پرداخت شده هرسهم ونحوه مطالبه </a:t>
            </a:r>
          </a:p>
          <a:p>
            <a:pPr>
              <a:buNone/>
            </a:pPr>
            <a:endParaRPr lang="fa-IR" sz="4000" dirty="0" smtClean="0"/>
          </a:p>
          <a:p>
            <a:pPr>
              <a:buNone/>
            </a:pPr>
            <a:r>
              <a:rPr lang="fa-IR" sz="4000" dirty="0" smtClean="0"/>
              <a:t>8- نحوه انتقال سهام با نام</a:t>
            </a:r>
          </a:p>
          <a:p>
            <a:pPr>
              <a:buNone/>
            </a:pPr>
            <a:r>
              <a:rPr lang="fa-IR" sz="4000" dirty="0" smtClean="0"/>
              <a:t>9- </a:t>
            </a:r>
            <a:r>
              <a:rPr lang="fa-IR" sz="3700" dirty="0" smtClean="0"/>
              <a:t>طريقه تبديل سهام بانام به سهام بي نام و بالعكس.</a:t>
            </a:r>
          </a:p>
          <a:p>
            <a:pPr>
              <a:buNone/>
            </a:pPr>
            <a:endParaRPr lang="fa-IR" sz="3700" dirty="0" smtClean="0"/>
          </a:p>
          <a:p>
            <a:pPr>
              <a:buNone/>
            </a:pPr>
            <a:r>
              <a:rPr lang="fa-IR" sz="4000" dirty="0" smtClean="0"/>
              <a:t>10- صدوراوراق قرضه وذكر شرايط آن.</a:t>
            </a:r>
          </a:p>
        </p:txBody>
      </p:sp>
    </p:spTree>
  </p:cSld>
  <p:clrMapOvr>
    <a:masterClrMapping/>
  </p:clrMapOvr>
  <p:transition advClick="0" advTm="2000">
    <p:wheel spokes="1"/>
    <p:sndAc>
      <p:endSnd/>
    </p:sndAc>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6072230"/>
          </a:xfrm>
        </p:spPr>
        <p:txBody>
          <a:bodyPr/>
          <a:lstStyle/>
          <a:p>
            <a:pPr>
              <a:buNone/>
            </a:pPr>
            <a:r>
              <a:rPr lang="fa-IR" sz="4000" dirty="0" smtClean="0"/>
              <a:t>11- </a:t>
            </a:r>
            <a:r>
              <a:rPr lang="fa-IR" sz="4200" dirty="0" smtClean="0"/>
              <a:t>شرايط  و ترتيب افزايش و كاهش سرمايه.</a:t>
            </a:r>
          </a:p>
          <a:p>
            <a:pPr>
              <a:buNone/>
            </a:pPr>
            <a:r>
              <a:rPr lang="fa-IR" sz="4200" dirty="0" smtClean="0"/>
              <a:t>12- مواقع و ترتيب دعوت مجامع عمومي.</a:t>
            </a:r>
          </a:p>
          <a:p>
            <a:pPr>
              <a:buNone/>
            </a:pPr>
            <a:r>
              <a:rPr lang="fa-IR" sz="4200" dirty="0" smtClean="0"/>
              <a:t>13- مقرارات راجع به حد نصاب لازم تشكيل مجامع عمومي</a:t>
            </a:r>
          </a:p>
          <a:p>
            <a:pPr>
              <a:buNone/>
            </a:pPr>
            <a:r>
              <a:rPr lang="fa-IR" sz="4200" dirty="0" smtClean="0"/>
              <a:t>14- طريقه شور واخذ راي براي معتبر بودن تصميمات مجامع عمومي</a:t>
            </a:r>
          </a:p>
          <a:p>
            <a:pPr>
              <a:buNone/>
            </a:pPr>
            <a:r>
              <a:rPr lang="fa-IR" sz="4200" dirty="0" smtClean="0"/>
              <a:t>15- تعداد مديران و طرز انتخاب وتعيين جانشين</a:t>
            </a:r>
          </a:p>
          <a:p>
            <a:pPr>
              <a:buNone/>
            </a:pPr>
            <a:endParaRPr lang="fa-IR" dirty="0"/>
          </a:p>
        </p:txBody>
      </p:sp>
    </p:spTree>
  </p:cSld>
  <p:clrMapOvr>
    <a:masterClrMapping/>
  </p:clrMapOvr>
  <p:transition advClick="0" advTm="2000">
    <p:pull dir="d"/>
    <p:sndAc>
      <p:endSnd/>
    </p:sndAc>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58204" cy="6072230"/>
          </a:xfrm>
        </p:spPr>
        <p:txBody>
          <a:bodyPr/>
          <a:lstStyle/>
          <a:p>
            <a:pPr>
              <a:buNone/>
            </a:pPr>
            <a:r>
              <a:rPr lang="fa-IR" dirty="0" smtClean="0"/>
              <a:t>16- تعيين وظايف و حدود اختيارات مديران</a:t>
            </a:r>
          </a:p>
          <a:p>
            <a:pPr>
              <a:buNone/>
            </a:pPr>
            <a:r>
              <a:rPr lang="fa-IR" dirty="0" smtClean="0"/>
              <a:t>17- تعداد سهام تضميني كه مديران بايد به صندوق شركت بسپارند.</a:t>
            </a:r>
          </a:p>
          <a:p>
            <a:pPr>
              <a:buNone/>
            </a:pPr>
            <a:r>
              <a:rPr lang="fa-IR" dirty="0" smtClean="0"/>
              <a:t>18- اعلام تعداد بازرسان شركت و مدت ماموريت آنان.</a:t>
            </a:r>
          </a:p>
          <a:p>
            <a:pPr>
              <a:buNone/>
            </a:pPr>
            <a:endParaRPr lang="fa-IR" dirty="0" smtClean="0"/>
          </a:p>
          <a:p>
            <a:pPr>
              <a:buNone/>
            </a:pPr>
            <a:r>
              <a:rPr lang="fa-IR" dirty="0" smtClean="0"/>
              <a:t>19- تعيين آغاز و پايان سال مالي شركت و تنظيم ترازنامه</a:t>
            </a:r>
          </a:p>
          <a:p>
            <a:pPr>
              <a:buNone/>
            </a:pPr>
            <a:endParaRPr lang="fa-IR" dirty="0" smtClean="0"/>
          </a:p>
          <a:p>
            <a:pPr>
              <a:buNone/>
            </a:pPr>
            <a:r>
              <a:rPr lang="fa-IR" dirty="0" smtClean="0"/>
              <a:t>20- نحوه انحلال اختياري شركت وترتيب تصفيه امور آنان.</a:t>
            </a:r>
          </a:p>
          <a:p>
            <a:pPr>
              <a:buNone/>
            </a:pPr>
            <a:endParaRPr lang="fa-IR" dirty="0" smtClean="0"/>
          </a:p>
          <a:p>
            <a:pPr>
              <a:buNone/>
            </a:pPr>
            <a:r>
              <a:rPr lang="fa-IR" dirty="0" smtClean="0"/>
              <a:t>21- نحوه تغيير اساسنامه </a:t>
            </a:r>
            <a:endParaRPr lang="fa-IR" dirty="0"/>
          </a:p>
        </p:txBody>
      </p:sp>
    </p:spTree>
  </p:cSld>
  <p:clrMapOvr>
    <a:masterClrMapping/>
  </p:clrMapOvr>
  <p:transition advClick="0" advTm="2000">
    <p:wipe dir="u"/>
    <p:sndAc>
      <p:endSnd/>
    </p:sndAc>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868346"/>
          </a:xfrm>
        </p:spPr>
        <p:txBody>
          <a:bodyPr>
            <a:normAutofit/>
          </a:bodyPr>
          <a:lstStyle/>
          <a:p>
            <a:pPr algn="r"/>
            <a:r>
              <a:rPr lang="fa-IR" b="1" dirty="0" smtClean="0">
                <a:solidFill>
                  <a:srgbClr val="FFFF00"/>
                </a:solidFill>
              </a:rPr>
              <a:t>مركز اصلي شركت:</a:t>
            </a:r>
            <a:endParaRPr lang="fa-IR" b="1" dirty="0">
              <a:solidFill>
                <a:srgbClr val="FFFF00"/>
              </a:solidFill>
            </a:endParaRPr>
          </a:p>
        </p:txBody>
      </p:sp>
      <p:sp>
        <p:nvSpPr>
          <p:cNvPr id="3" name="Content Placeholder 2"/>
          <p:cNvSpPr>
            <a:spLocks noGrp="1"/>
          </p:cNvSpPr>
          <p:nvPr>
            <p:ph idx="1"/>
          </p:nvPr>
        </p:nvSpPr>
        <p:spPr>
          <a:xfrm>
            <a:off x="357158" y="1214422"/>
            <a:ext cx="8501122" cy="5072098"/>
          </a:xfrm>
        </p:spPr>
        <p:txBody>
          <a:bodyPr>
            <a:noAutofit/>
          </a:bodyPr>
          <a:lstStyle/>
          <a:p>
            <a:pPr>
              <a:buNone/>
            </a:pPr>
            <a:r>
              <a:rPr lang="fa-IR" sz="2800" b="1" dirty="0" smtClean="0"/>
              <a:t>مركز اصلي شركت ازجهات زير مورد نظر است:</a:t>
            </a:r>
          </a:p>
          <a:p>
            <a:pPr>
              <a:buNone/>
            </a:pPr>
            <a:endParaRPr lang="fa-IR" sz="2800" b="1" dirty="0" smtClean="0"/>
          </a:p>
          <a:p>
            <a:pPr>
              <a:buNone/>
            </a:pPr>
            <a:r>
              <a:rPr lang="fa-IR" sz="2800" dirty="0" smtClean="0"/>
              <a:t>1- جلسات مجامع عمومي و هيئت مديره.</a:t>
            </a:r>
          </a:p>
          <a:p>
            <a:endParaRPr lang="fa-IR" sz="2800" dirty="0" smtClean="0"/>
          </a:p>
          <a:p>
            <a:pPr>
              <a:buNone/>
            </a:pPr>
            <a:r>
              <a:rPr lang="fa-IR" sz="2800" dirty="0" smtClean="0"/>
              <a:t>2- تصفيه امور ورشكستگي شركت درمركزاصلي شركت انجام ميشود</a:t>
            </a:r>
          </a:p>
          <a:p>
            <a:endParaRPr lang="fa-IR" sz="2800" dirty="0" smtClean="0"/>
          </a:p>
          <a:p>
            <a:pPr>
              <a:buNone/>
            </a:pPr>
            <a:r>
              <a:rPr lang="fa-IR" sz="2800" dirty="0" smtClean="0"/>
              <a:t>3- از همه مهمتر مسائل مربوط به اصول محاكمات ( آئين دادرسي مدني) از قبيل اخطار ، احضار و ابلاغ اسناد تعهد آور.</a:t>
            </a:r>
          </a:p>
          <a:p>
            <a:pPr>
              <a:buNone/>
            </a:pPr>
            <a:endParaRPr lang="fa-IR" sz="2800" dirty="0" smtClean="0"/>
          </a:p>
          <a:p>
            <a:pPr>
              <a:buNone/>
            </a:pPr>
            <a:r>
              <a:rPr lang="fa-IR" sz="2800" dirty="0" smtClean="0"/>
              <a:t>تغيير مركز اصلي شركت در صلاحيت مجمع عمومي فوق العاده است.</a:t>
            </a:r>
            <a:endParaRPr lang="fa-IR" sz="2800" dirty="0"/>
          </a:p>
        </p:txBody>
      </p:sp>
    </p:spTree>
  </p:cSld>
  <p:clrMapOvr>
    <a:masterClrMapping/>
  </p:clrMapOvr>
  <p:transition advClick="0" advTm="2000">
    <p:pull dir="d"/>
    <p:sndAc>
      <p:endSnd/>
    </p:sndAc>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0042"/>
            <a:ext cx="8229600" cy="857256"/>
          </a:xfrm>
        </p:spPr>
        <p:txBody>
          <a:bodyPr>
            <a:normAutofit/>
          </a:bodyPr>
          <a:lstStyle/>
          <a:p>
            <a:pPr algn="r"/>
            <a:r>
              <a:rPr lang="fa-IR" b="1" dirty="0" smtClean="0">
                <a:solidFill>
                  <a:srgbClr val="FFFF00"/>
                </a:solidFill>
              </a:rPr>
              <a:t>موضوع شركت:</a:t>
            </a:r>
            <a:endParaRPr lang="fa-IR" b="1" dirty="0">
              <a:solidFill>
                <a:srgbClr val="FFFF00"/>
              </a:solidFill>
            </a:endParaRPr>
          </a:p>
        </p:txBody>
      </p:sp>
      <p:sp>
        <p:nvSpPr>
          <p:cNvPr id="3" name="Content Placeholder 2"/>
          <p:cNvSpPr>
            <a:spLocks noGrp="1"/>
          </p:cNvSpPr>
          <p:nvPr>
            <p:ph idx="1"/>
          </p:nvPr>
        </p:nvSpPr>
        <p:spPr>
          <a:xfrm>
            <a:off x="457200" y="1500174"/>
            <a:ext cx="8258204" cy="4824426"/>
          </a:xfrm>
        </p:spPr>
        <p:txBody>
          <a:bodyPr>
            <a:normAutofit lnSpcReduction="10000"/>
          </a:bodyPr>
          <a:lstStyle/>
          <a:p>
            <a:pPr marL="82296" indent="0">
              <a:buNone/>
            </a:pPr>
            <a:r>
              <a:rPr lang="fa-IR" sz="4000" dirty="0" smtClean="0"/>
              <a:t>عبارت است از عنصر اصلي شركت يعني هدف و چيزي كه شركت براي انجام آن تشكيل شده است.</a:t>
            </a:r>
          </a:p>
          <a:p>
            <a:pPr marL="82296" indent="0">
              <a:buNone/>
            </a:pPr>
            <a:endParaRPr lang="fa-IR" sz="4000" dirty="0"/>
          </a:p>
          <a:p>
            <a:pPr marL="82296" indent="0">
              <a:buNone/>
            </a:pPr>
            <a:endParaRPr lang="fa-IR" sz="4000" dirty="0" smtClean="0"/>
          </a:p>
          <a:p>
            <a:pPr marL="82296" indent="0">
              <a:buNone/>
            </a:pPr>
            <a:r>
              <a:rPr lang="fa-IR" sz="4000" dirty="0" smtClean="0"/>
              <a:t>موضوع شركت مي تواند بطور كلي ( مثلاً خريد و فروش لوازم خانگي ) و تجارت كالاي مخصوصي مانند خريد و فروش  پنبه باشد .</a:t>
            </a:r>
          </a:p>
          <a:p>
            <a:pPr>
              <a:buNone/>
            </a:pPr>
            <a:endParaRPr lang="fa-IR" dirty="0" smtClean="0"/>
          </a:p>
        </p:txBody>
      </p:sp>
    </p:spTree>
  </p:cSld>
  <p:clrMapOvr>
    <a:masterClrMapping/>
  </p:clrMapOvr>
  <p:transition advClick="0" advTm="2000">
    <p:zoom dir="in"/>
    <p:sndAc>
      <p:endSnd/>
    </p:sndAc>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428604"/>
            <a:ext cx="8358246" cy="6072230"/>
          </a:xfrm>
        </p:spPr>
        <p:txBody>
          <a:bodyPr>
            <a:noAutofit/>
          </a:bodyPr>
          <a:lstStyle/>
          <a:p>
            <a:pPr>
              <a:buNone/>
            </a:pPr>
            <a:r>
              <a:rPr lang="fa-IR" sz="4000" b="1" dirty="0" smtClean="0">
                <a:solidFill>
                  <a:srgbClr val="FF0000"/>
                </a:solidFill>
              </a:rPr>
              <a:t>شرايط موضوع شركت:</a:t>
            </a:r>
          </a:p>
          <a:p>
            <a:pPr>
              <a:buNone/>
            </a:pPr>
            <a:r>
              <a:rPr lang="fa-IR" sz="3000" dirty="0" smtClean="0"/>
              <a:t>1- موضوع شركت نوعاً چيزهايي است كه با هم ارتباط دارند.</a:t>
            </a:r>
          </a:p>
          <a:p>
            <a:pPr>
              <a:buNone/>
            </a:pPr>
            <a:endParaRPr lang="fa-IR" sz="3000" dirty="0" smtClean="0"/>
          </a:p>
          <a:p>
            <a:pPr>
              <a:buNone/>
            </a:pPr>
            <a:r>
              <a:rPr lang="fa-IR" sz="3000" dirty="0" smtClean="0"/>
              <a:t>2- موضوع شركت بايد صريح و منجزباشد .صريح يعني ابهام نداشته باشد مانند «موضوع شركت خريد و فروش» كه ابهام دارد </a:t>
            </a:r>
          </a:p>
          <a:p>
            <a:pPr>
              <a:buNone/>
            </a:pPr>
            <a:r>
              <a:rPr lang="fa-IR" sz="3000" b="1" dirty="0" smtClean="0"/>
              <a:t>منجز يعني </a:t>
            </a:r>
            <a:r>
              <a:rPr lang="fa-IR" sz="3000" dirty="0" smtClean="0"/>
              <a:t>مشكوك بين مسائل مختلف نباشد « نمي توان گفت موضوع شركت عبارت از خريد و فروش لوازم اتومبيل با وسايل منزل»</a:t>
            </a:r>
          </a:p>
          <a:p>
            <a:pPr>
              <a:buNone/>
            </a:pPr>
            <a:r>
              <a:rPr lang="fa-IR" sz="3000" dirty="0" smtClean="0"/>
              <a:t>3- موضوع شركت بايد مشروع بوده و متضمن منفعت عقلاني باشد.</a:t>
            </a:r>
          </a:p>
          <a:p>
            <a:endParaRPr lang="fa-IR" sz="3000" dirty="0"/>
          </a:p>
        </p:txBody>
      </p:sp>
    </p:spTree>
  </p:cSld>
  <p:clrMapOvr>
    <a:masterClrMapping/>
  </p:clrMapOvr>
  <p:transition advClick="0" advTm="2000">
    <p:comb dir="vert"/>
    <p:sndAc>
      <p:endSnd/>
    </p:sndAc>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1011222"/>
          </a:xfrm>
        </p:spPr>
        <p:txBody>
          <a:bodyPr/>
          <a:lstStyle/>
          <a:p>
            <a:pPr algn="r"/>
            <a:r>
              <a:rPr lang="fa-IR" b="1" dirty="0" smtClean="0">
                <a:solidFill>
                  <a:srgbClr val="FF0000"/>
                </a:solidFill>
              </a:rPr>
              <a:t>مدت شركت:</a:t>
            </a:r>
            <a:endParaRPr lang="fa-IR" b="1" dirty="0">
              <a:solidFill>
                <a:srgbClr val="FF0000"/>
              </a:solidFill>
            </a:endParaRPr>
          </a:p>
        </p:txBody>
      </p:sp>
      <p:sp>
        <p:nvSpPr>
          <p:cNvPr id="3" name="Content Placeholder 2"/>
          <p:cNvSpPr>
            <a:spLocks noGrp="1"/>
          </p:cNvSpPr>
          <p:nvPr>
            <p:ph idx="1"/>
          </p:nvPr>
        </p:nvSpPr>
        <p:spPr>
          <a:xfrm>
            <a:off x="285720" y="1285860"/>
            <a:ext cx="8501122" cy="5072098"/>
          </a:xfrm>
        </p:spPr>
        <p:txBody>
          <a:bodyPr>
            <a:normAutofit/>
          </a:bodyPr>
          <a:lstStyle/>
          <a:p>
            <a:pPr marL="82296" indent="0">
              <a:buNone/>
            </a:pPr>
            <a:r>
              <a:rPr lang="fa-IR" sz="4000" dirty="0" smtClean="0"/>
              <a:t>مدت شركت ممكن است محدود يا نامحدود باشد .</a:t>
            </a:r>
          </a:p>
          <a:p>
            <a:pPr marL="82296" indent="0">
              <a:buNone/>
            </a:pPr>
            <a:endParaRPr lang="fa-IR" sz="4000" dirty="0" smtClean="0"/>
          </a:p>
          <a:p>
            <a:pPr marL="82296" indent="0" algn="just">
              <a:buNone/>
            </a:pPr>
            <a:r>
              <a:rPr lang="fa-IR" sz="4000" dirty="0" smtClean="0">
                <a:solidFill>
                  <a:schemeClr val="accent5"/>
                </a:solidFill>
              </a:rPr>
              <a:t>موقعي مدت شركت محدود است </a:t>
            </a:r>
            <a:r>
              <a:rPr lang="fa-IR" sz="4000" dirty="0" smtClean="0"/>
              <a:t>كه در اساسنامه مدت معيني تعيين شده باشد مثلاً 5 ساله يا 10 ساله تعيين شده باشد در غير اين صورت مدت </a:t>
            </a:r>
            <a:r>
              <a:rPr lang="fa-IR" sz="4000" dirty="0" smtClean="0">
                <a:solidFill>
                  <a:srgbClr val="FF0000"/>
                </a:solidFill>
              </a:rPr>
              <a:t>شركت نامحدود </a:t>
            </a:r>
            <a:r>
              <a:rPr lang="fa-IR" sz="4000" dirty="0" smtClean="0"/>
              <a:t>است.</a:t>
            </a:r>
          </a:p>
          <a:p>
            <a:endParaRPr lang="fa-IR" sz="4000" dirty="0" smtClean="0"/>
          </a:p>
          <a:p>
            <a:endParaRPr lang="fa-IR" sz="4000" dirty="0"/>
          </a:p>
        </p:txBody>
      </p:sp>
    </p:spTree>
  </p:cSld>
  <p:clrMapOvr>
    <a:masterClrMapping/>
  </p:clrMapOvr>
  <p:transition advClick="0" advTm="2000">
    <p:cover dir="rd"/>
    <p:sndAc>
      <p:end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2706" name="Rectangle 8"/>
          <p:cNvSpPr>
            <a:spLocks noGrp="1" noChangeArrowheads="1"/>
          </p:cNvSpPr>
          <p:nvPr>
            <p:ph idx="1"/>
          </p:nvPr>
        </p:nvSpPr>
        <p:spPr>
          <a:xfrm>
            <a:off x="395288" y="333375"/>
            <a:ext cx="8569325" cy="6335713"/>
          </a:xfrm>
        </p:spPr>
        <p:txBody>
          <a:bodyPr/>
          <a:lstStyle/>
          <a:p>
            <a:pPr marL="990600" lvl="1" indent="-533400" algn="justLow" rtl="1" eaLnBrk="1" hangingPunct="1">
              <a:buFontTx/>
              <a:buNone/>
            </a:pPr>
            <a:r>
              <a:rPr lang="fa-IR" sz="3200" dirty="0" smtClean="0"/>
              <a:t>1-با توجه به اینکه تجارت نیازمند یک سلسله عملیات حقوقی، تعهدات و قراردادهاست طبیعتا تاجر باید طبق مقررات قانون مدنی دارای اهلیت باشد.</a:t>
            </a:r>
            <a:endParaRPr lang="en-US" sz="3200" dirty="0" smtClean="0"/>
          </a:p>
          <a:p>
            <a:pPr marL="990600" lvl="1" indent="-533400" algn="justLow" rtl="1" eaLnBrk="1" hangingPunct="1">
              <a:buFontTx/>
              <a:buNone/>
            </a:pPr>
            <a:r>
              <a:rPr lang="fa-IR" sz="3200" dirty="0" smtClean="0"/>
              <a:t>2-اشتغال به بعضی از رشته های مخصوص تجارت،مثل دارو سازی،مستلزم داشتن پروانه مخصوص است.</a:t>
            </a:r>
          </a:p>
          <a:p>
            <a:pPr marL="990600" lvl="1" indent="-533400" algn="justLow" rtl="1" eaLnBrk="1" hangingPunct="1">
              <a:buFontTx/>
              <a:buNone/>
            </a:pPr>
            <a:r>
              <a:rPr lang="fa-IR" sz="3200" dirty="0" smtClean="0"/>
              <a:t>3-تاجر دارای یک سلسله تکالیف خاصی است که از جمله آنها داشتن دفاتر تجارتی و ثبت نام در دفتر ثبت تجارتی است.این دو تکلیف در قانون تجارت ایران پیش بینی شده است.</a:t>
            </a:r>
            <a:endParaRPr lang="en-US" sz="3200" dirty="0" smtClean="0"/>
          </a:p>
        </p:txBody>
      </p:sp>
    </p:spTree>
  </p:cSld>
  <p:clrMapOvr>
    <a:masterClrMapping/>
  </p:clrMapOvr>
  <p:transition advClick="0" advTm="2000">
    <p:strips dir="ru"/>
    <p:sndAc>
      <p:endSnd/>
    </p:sndAc>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1752" y="285728"/>
            <a:ext cx="8413652" cy="6215106"/>
          </a:xfrm>
        </p:spPr>
        <p:txBody>
          <a:bodyPr>
            <a:normAutofit fontScale="92500" lnSpcReduction="10000"/>
          </a:bodyPr>
          <a:lstStyle/>
          <a:p>
            <a:pPr marL="82296" indent="0">
              <a:buNone/>
            </a:pPr>
            <a:r>
              <a:rPr lang="fa-IR" b="1" dirty="0" smtClean="0">
                <a:solidFill>
                  <a:srgbClr val="FF0000"/>
                </a:solidFill>
              </a:rPr>
              <a:t>سرمايه غير نقدي:</a:t>
            </a:r>
          </a:p>
          <a:p>
            <a:pPr marL="82296" indent="0" algn="just">
              <a:buNone/>
            </a:pPr>
            <a:r>
              <a:rPr lang="fa-IR" dirty="0" smtClean="0"/>
              <a:t>سرمايه هر شركت عبارت است ازهرگونه پول نقد يا چيز ديگري كه مالكيت داشته و به عنوان سرمايه در شركت توديع گردد. سرمايه غير نقدي مانند( زمين ، ساختمان ، اتومبيل و...) به اين موارد اصطلاحاً سرمايه غير نقدي گويند.</a:t>
            </a:r>
          </a:p>
          <a:p>
            <a:pPr marL="82296" indent="0" algn="just">
              <a:buNone/>
            </a:pPr>
            <a:endParaRPr lang="fa-IR" dirty="0" smtClean="0"/>
          </a:p>
          <a:p>
            <a:pPr marL="82296" indent="0" algn="just">
              <a:buNone/>
            </a:pPr>
            <a:r>
              <a:rPr lang="fa-IR" dirty="0" smtClean="0"/>
              <a:t>سرمايه غيرنقدي ممكن است داراي قيمت معين ومشخصي نباشد </a:t>
            </a:r>
          </a:p>
          <a:p>
            <a:pPr marL="82296" indent="0" algn="just">
              <a:buNone/>
            </a:pPr>
            <a:endParaRPr lang="fa-IR" dirty="0" smtClean="0"/>
          </a:p>
          <a:p>
            <a:pPr marL="82296" indent="0" algn="just">
              <a:buNone/>
            </a:pPr>
            <a:r>
              <a:rPr lang="fa-IR" dirty="0" smtClean="0"/>
              <a:t>به همين دليل براي حفظ حقوق شركا و افراد ثالث قانون مقرر كرده و كارشناس رسمي دادگستري مي تواند ارزشيابي نمايند و مجمع عمومي موسس نمي تواند آنها را به قيمتي بيشتر از قيمت تعيين شده توسط كارشناس قبول كند ولي به كمتر از آن مي تواند بپذيرد.</a:t>
            </a:r>
            <a:endParaRPr lang="fa-IR" dirty="0"/>
          </a:p>
        </p:txBody>
      </p:sp>
    </p:spTree>
  </p:cSld>
  <p:clrMapOvr>
    <a:masterClrMapping/>
  </p:clrMapOvr>
  <p:transition advClick="0" advTm="2000">
    <p:pull dir="ld"/>
    <p:sndAc>
      <p:endSnd/>
    </p:sndAc>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rgbClr val="FF0000"/>
                </a:solidFill>
              </a:rPr>
              <a:t>سرمايه احتياطي يا اندوخته قانوني:</a:t>
            </a:r>
            <a:endParaRPr lang="fa-IR" dirty="0">
              <a:solidFill>
                <a:srgbClr val="FF0000"/>
              </a:solidFill>
            </a:endParaRPr>
          </a:p>
        </p:txBody>
      </p:sp>
      <p:sp>
        <p:nvSpPr>
          <p:cNvPr id="3" name="Content Placeholder 2"/>
          <p:cNvSpPr>
            <a:spLocks noGrp="1"/>
          </p:cNvSpPr>
          <p:nvPr>
            <p:ph idx="1"/>
          </p:nvPr>
        </p:nvSpPr>
        <p:spPr>
          <a:xfrm>
            <a:off x="457200" y="1357298"/>
            <a:ext cx="8258204" cy="5143536"/>
          </a:xfrm>
        </p:spPr>
        <p:txBody>
          <a:bodyPr>
            <a:normAutofit/>
          </a:bodyPr>
          <a:lstStyle/>
          <a:p>
            <a:pPr marL="82296" indent="0" algn="just">
              <a:buNone/>
            </a:pPr>
            <a:r>
              <a:rPr lang="fa-IR" dirty="0" smtClean="0"/>
              <a:t>شركت تجاري در حين انجام معاملات ممكن است هميشه سود نبرد و گاهي اوقات ضرر نمايد و ورشكسته شود قانون براي جبران ضررهاي كوچك </a:t>
            </a:r>
            <a:r>
              <a:rPr lang="fa-IR" b="1" dirty="0" smtClean="0">
                <a:solidFill>
                  <a:srgbClr val="FF0000"/>
                </a:solidFill>
              </a:rPr>
              <a:t>اندوخته قانوني يا سرمايه احتياطي </a:t>
            </a:r>
            <a:r>
              <a:rPr lang="fa-IR" dirty="0" smtClean="0"/>
              <a:t>را پيش بيني كرده است.</a:t>
            </a:r>
          </a:p>
          <a:p>
            <a:pPr marL="82296" indent="0" algn="just">
              <a:buNone/>
            </a:pPr>
            <a:endParaRPr lang="fa-IR" dirty="0" smtClean="0"/>
          </a:p>
          <a:p>
            <a:pPr marL="82296" indent="0" algn="just">
              <a:buNone/>
            </a:pPr>
            <a:r>
              <a:rPr lang="fa-IR" dirty="0" smtClean="0"/>
              <a:t>هيت مديره هر شركت سهامي ، مكلف است يك بيستم ، معادل 5% سود خالص شركت را در حساب مخصوصي ذخيره نمايد و اين ذخيره گذاري تا زماني كه سرمايه احتياطي به 10%  كل سرمايه شركت نرسد </a:t>
            </a:r>
            <a:r>
              <a:rPr lang="fa-IR" b="1" dirty="0" smtClean="0"/>
              <a:t>اجباري است </a:t>
            </a:r>
            <a:r>
              <a:rPr lang="fa-IR" dirty="0" smtClean="0"/>
              <a:t>و بعد از آن </a:t>
            </a:r>
            <a:r>
              <a:rPr lang="fa-IR" b="1" dirty="0" smtClean="0"/>
              <a:t>اختياري </a:t>
            </a:r>
            <a:r>
              <a:rPr lang="fa-IR" dirty="0" smtClean="0"/>
              <a:t> مي باشد.</a:t>
            </a:r>
            <a:endParaRPr lang="fa-IR" dirty="0"/>
          </a:p>
        </p:txBody>
      </p:sp>
    </p:spTree>
  </p:cSld>
  <p:clrMapOvr>
    <a:masterClrMapping/>
  </p:clrMapOvr>
  <p:transition advClick="0" advTm="2000">
    <p:cover dir="u"/>
    <p:sndAc>
      <p:endSnd/>
    </p:sndAc>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58204" cy="5929354"/>
          </a:xfrm>
        </p:spPr>
        <p:txBody>
          <a:bodyPr>
            <a:normAutofit/>
          </a:bodyPr>
          <a:lstStyle/>
          <a:p>
            <a:pPr marL="82296" indent="0">
              <a:buNone/>
            </a:pPr>
            <a:r>
              <a:rPr lang="fa-IR" b="1" dirty="0" smtClean="0">
                <a:solidFill>
                  <a:srgbClr val="00B0F0"/>
                </a:solidFill>
              </a:rPr>
              <a:t>افزايش يا كاهش سرمايه تابع تشريفات خاصي است:</a:t>
            </a:r>
          </a:p>
          <a:p>
            <a:pPr marL="82296" indent="0">
              <a:buNone/>
            </a:pPr>
            <a:r>
              <a:rPr lang="fa-IR" dirty="0" smtClean="0">
                <a:solidFill>
                  <a:schemeClr val="tx2">
                    <a:lumMod val="60000"/>
                    <a:lumOff val="40000"/>
                  </a:schemeClr>
                </a:solidFill>
              </a:rPr>
              <a:t>الف ) </a:t>
            </a:r>
            <a:r>
              <a:rPr lang="fa-IR" b="1" dirty="0" smtClean="0">
                <a:solidFill>
                  <a:schemeClr val="tx2">
                    <a:lumMod val="60000"/>
                    <a:lumOff val="40000"/>
                  </a:schemeClr>
                </a:solidFill>
              </a:rPr>
              <a:t>افزايش سرمايه : </a:t>
            </a:r>
            <a:r>
              <a:rPr lang="fa-IR" dirty="0" smtClean="0"/>
              <a:t>براي افزايش سرمايه چند نكته را بايد مد نظرقرار بدهيم :</a:t>
            </a:r>
          </a:p>
          <a:p>
            <a:pPr marL="82296" indent="0">
              <a:buNone/>
            </a:pPr>
            <a:r>
              <a:rPr lang="fa-IR" dirty="0" smtClean="0"/>
              <a:t>1- افزايش سرمايه در صورتي امكانپذير است كه تمام سرمايه تعهد شده شركت پرداخت شده باشد.</a:t>
            </a:r>
          </a:p>
          <a:p>
            <a:pPr marL="82296" indent="0">
              <a:buNone/>
            </a:pPr>
            <a:endParaRPr lang="fa-IR" dirty="0" smtClean="0"/>
          </a:p>
          <a:p>
            <a:pPr marL="82296" indent="0">
              <a:buNone/>
            </a:pPr>
            <a:r>
              <a:rPr lang="fa-IR" dirty="0" smtClean="0"/>
              <a:t>2- افزايش سرمايه به دو صورت ممكن است انجام بگيرد با قيمت اسمي هر سهم يا بر تعداد سهام موجود.</a:t>
            </a:r>
          </a:p>
          <a:p>
            <a:pPr marL="82296" indent="0">
              <a:buNone/>
            </a:pPr>
            <a:r>
              <a:rPr lang="fa-IR" dirty="0" smtClean="0"/>
              <a:t> </a:t>
            </a:r>
          </a:p>
          <a:p>
            <a:pPr marL="82296" indent="0">
              <a:buNone/>
            </a:pPr>
            <a:r>
              <a:rPr lang="fa-IR" dirty="0" smtClean="0"/>
              <a:t>3- افزايش سرمايه به پيشنهاد هيئت مديره و تصويب مجمع عمومي فوق العاده انجام مي گردد</a:t>
            </a:r>
            <a:endParaRPr lang="fa-IR"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85728"/>
            <a:ext cx="8572560" cy="6143668"/>
          </a:xfrm>
        </p:spPr>
        <p:txBody>
          <a:bodyPr>
            <a:noAutofit/>
          </a:bodyPr>
          <a:lstStyle/>
          <a:p>
            <a:pPr algn="just">
              <a:buNone/>
            </a:pPr>
            <a:r>
              <a:rPr lang="fa-IR" sz="3100" dirty="0" smtClean="0"/>
              <a:t>4- پس ازاتخاذ تصميم برافزايش سرمايه درروزنامه كثيرالانتشار منتخب شركت آگهي شود.</a:t>
            </a:r>
          </a:p>
          <a:p>
            <a:pPr algn="just"/>
            <a:endParaRPr lang="fa-IR" sz="3100" dirty="0" smtClean="0"/>
          </a:p>
          <a:p>
            <a:pPr algn="just">
              <a:buNone/>
            </a:pPr>
            <a:r>
              <a:rPr lang="fa-IR" sz="3100" dirty="0" smtClean="0"/>
              <a:t>5- افزايش سرمايه از طريق انتشار سهام جديد بعمل آيد و سهام جديد را به مبلغي بيشتر از قيمت اسمي به فروش برسد. اضافه ارزشي كه از اين بابت نصيب شركت مي شود </a:t>
            </a:r>
            <a:r>
              <a:rPr lang="fa-IR" sz="3100" b="1" dirty="0" smtClean="0"/>
              <a:t>به صورت زير مصرف مي شود.</a:t>
            </a:r>
          </a:p>
          <a:p>
            <a:pPr algn="just">
              <a:buFontTx/>
              <a:buChar char="-"/>
            </a:pPr>
            <a:r>
              <a:rPr lang="fa-IR" sz="3100" dirty="0" smtClean="0"/>
              <a:t>به اندوخته قانوني منتقل گردد.</a:t>
            </a:r>
          </a:p>
          <a:p>
            <a:pPr algn="just">
              <a:buFontTx/>
              <a:buChar char="-"/>
            </a:pPr>
            <a:r>
              <a:rPr lang="fa-IR" sz="3100" dirty="0" smtClean="0"/>
              <a:t>نقداً بين صاحبان سهام سابق تقسيم شود.</a:t>
            </a:r>
          </a:p>
          <a:p>
            <a:pPr algn="just">
              <a:buNone/>
            </a:pPr>
            <a:r>
              <a:rPr lang="fa-IR" sz="3100" dirty="0" smtClean="0"/>
              <a:t>- به ازاي سهام جديد صادر و به صاحبان سهام سابق داده شود</a:t>
            </a:r>
            <a:endParaRPr lang="fa-IR" sz="3100" dirty="0"/>
          </a:p>
        </p:txBody>
      </p:sp>
    </p:spTree>
  </p:cSld>
  <p:clrMapOvr>
    <a:masterClrMapping/>
  </p:clrMapOvr>
  <p:transition advClick="0" advTm="2000">
    <p:wheel spokes="2"/>
    <p:sndAc>
      <p:endSnd/>
    </p:sndAc>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86766" cy="796908"/>
          </a:xfrm>
        </p:spPr>
        <p:txBody>
          <a:bodyPr/>
          <a:lstStyle/>
          <a:p>
            <a:pPr algn="ctr"/>
            <a:r>
              <a:rPr lang="fa-IR" b="1" dirty="0" smtClean="0">
                <a:solidFill>
                  <a:srgbClr val="FF0000"/>
                </a:solidFill>
              </a:rPr>
              <a:t>ب) كاهش سرمايه:</a:t>
            </a:r>
            <a:endParaRPr lang="fa-IR" b="1" dirty="0">
              <a:solidFill>
                <a:srgbClr val="FF0000"/>
              </a:solidFill>
            </a:endParaRPr>
          </a:p>
        </p:txBody>
      </p:sp>
      <p:sp>
        <p:nvSpPr>
          <p:cNvPr id="3" name="Content Placeholder 2"/>
          <p:cNvSpPr>
            <a:spLocks noGrp="1"/>
          </p:cNvSpPr>
          <p:nvPr>
            <p:ph idx="1"/>
          </p:nvPr>
        </p:nvSpPr>
        <p:spPr>
          <a:xfrm>
            <a:off x="428596" y="1142984"/>
            <a:ext cx="8358246" cy="5429288"/>
          </a:xfrm>
        </p:spPr>
        <p:txBody>
          <a:bodyPr>
            <a:normAutofit/>
          </a:bodyPr>
          <a:lstStyle/>
          <a:p>
            <a:pPr marL="82296" indent="0" algn="just">
              <a:buNone/>
            </a:pPr>
            <a:r>
              <a:rPr lang="fa-IR" sz="3600" dirty="0" smtClean="0"/>
              <a:t>در بعضي مواقع شركت ، ديگر لزومي براي حفظ همه سرمايه اوليه شركت به نظر نرسد شركت اقدام به كاهش سرمايه مي نمايد:</a:t>
            </a:r>
          </a:p>
          <a:p>
            <a:pPr marL="82296" indent="0" algn="just">
              <a:buNone/>
            </a:pPr>
            <a:endParaRPr lang="fa-IR" sz="3600" dirty="0" smtClean="0"/>
          </a:p>
          <a:p>
            <a:pPr marL="82296" indent="0" algn="just">
              <a:buNone/>
            </a:pPr>
            <a:r>
              <a:rPr lang="fa-IR" sz="3600" dirty="0" smtClean="0"/>
              <a:t>1- </a:t>
            </a:r>
            <a:r>
              <a:rPr lang="fa-IR" sz="3600" b="1" dirty="0" smtClean="0"/>
              <a:t>كاهش اجباري : </a:t>
            </a:r>
          </a:p>
          <a:p>
            <a:pPr marL="82296" indent="0" algn="just">
              <a:buNone/>
            </a:pPr>
            <a:r>
              <a:rPr lang="fa-IR" sz="3600" dirty="0" smtClean="0">
                <a:solidFill>
                  <a:srgbClr val="FF0000"/>
                </a:solidFill>
              </a:rPr>
              <a:t>   كاهش اجباري سرمايه </a:t>
            </a:r>
            <a:r>
              <a:rPr lang="fa-IR" sz="3600" dirty="0" smtClean="0"/>
              <a:t>وقتي پيش مي آيد كه سرمايه شركت در اثر زيانهاي وارده نصف يا از نصف كمتر مي شود كه هيئت مديره  بايد بلافاصله مجمع عمومي فوق العاده را دعوت كند.</a:t>
            </a:r>
            <a:endParaRPr lang="fa-IR" sz="3600" b="1"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725602"/>
          </a:xfrm>
        </p:spPr>
        <p:txBody>
          <a:bodyPr>
            <a:normAutofit/>
          </a:bodyPr>
          <a:lstStyle/>
          <a:p>
            <a:pPr algn="ctr"/>
            <a:r>
              <a:rPr lang="fa-IR" b="1" dirty="0" smtClean="0"/>
              <a:t>مجمع عمومي فوق العاده مي تواند اقدامات ذيل را انجام دهد:</a:t>
            </a:r>
            <a:endParaRPr lang="fa-IR" dirty="0"/>
          </a:p>
        </p:txBody>
      </p:sp>
      <p:sp>
        <p:nvSpPr>
          <p:cNvPr id="3" name="Content Placeholder 2"/>
          <p:cNvSpPr>
            <a:spLocks noGrp="1"/>
          </p:cNvSpPr>
          <p:nvPr>
            <p:ph idx="1"/>
          </p:nvPr>
        </p:nvSpPr>
        <p:spPr>
          <a:xfrm>
            <a:off x="500034" y="1857364"/>
            <a:ext cx="8186766" cy="4643470"/>
          </a:xfrm>
        </p:spPr>
        <p:txBody>
          <a:bodyPr/>
          <a:lstStyle/>
          <a:p>
            <a:pPr algn="just"/>
            <a:endParaRPr lang="fa-IR" dirty="0" smtClean="0"/>
          </a:p>
          <a:p>
            <a:pPr marL="82296" indent="0" algn="just">
              <a:buNone/>
            </a:pPr>
            <a:r>
              <a:rPr lang="fa-IR" dirty="0" smtClean="0"/>
              <a:t>- </a:t>
            </a:r>
            <a:r>
              <a:rPr lang="fa-IR" sz="4400" dirty="0" smtClean="0"/>
              <a:t>شركت را منحل كند.</a:t>
            </a:r>
          </a:p>
          <a:p>
            <a:pPr marL="82296" indent="0" algn="just">
              <a:buNone/>
            </a:pPr>
            <a:endParaRPr lang="fa-IR" sz="4400" dirty="0" smtClean="0"/>
          </a:p>
          <a:p>
            <a:pPr marL="82296" indent="0" algn="just">
              <a:buNone/>
            </a:pPr>
            <a:r>
              <a:rPr lang="fa-IR" sz="4000" dirty="0" smtClean="0"/>
              <a:t>- يا اقدام به كاهش سرمايه نمايد( در صورت بقاء شركت)</a:t>
            </a:r>
          </a:p>
          <a:p>
            <a:pPr>
              <a:buNone/>
            </a:pPr>
            <a:endParaRPr lang="fa-IR" dirty="0"/>
          </a:p>
        </p:txBody>
      </p:sp>
    </p:spTree>
  </p:cSld>
  <p:clrMapOvr>
    <a:masterClrMapping/>
  </p:clrMapOvr>
  <p:transition advClick="0" advTm="2000">
    <p:wheel spokes="3"/>
    <p:sndAc>
      <p:endSnd/>
    </p:sndAc>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329642" cy="6072230"/>
          </a:xfrm>
        </p:spPr>
        <p:txBody>
          <a:bodyPr>
            <a:normAutofit/>
          </a:bodyPr>
          <a:lstStyle/>
          <a:p>
            <a:pPr marL="82296" indent="0">
              <a:buNone/>
            </a:pPr>
            <a:r>
              <a:rPr lang="fa-IR" b="1" dirty="0" smtClean="0">
                <a:solidFill>
                  <a:srgbClr val="FF0000"/>
                </a:solidFill>
              </a:rPr>
              <a:t>2- كاهش اختياري :</a:t>
            </a:r>
          </a:p>
          <a:p>
            <a:pPr marL="82296" indent="0" algn="just">
              <a:buNone/>
            </a:pPr>
            <a:r>
              <a:rPr lang="fa-IR" dirty="0" smtClean="0"/>
              <a:t>علاوه بركاهش اجباري سرمايه مجمع عمومي فوق العاده    مي تواند پيشنهاد كاهش سرمايه اختياري اتخاذ كند.</a:t>
            </a:r>
          </a:p>
          <a:p>
            <a:pPr marL="82296" indent="0" algn="just">
              <a:buNone/>
            </a:pPr>
            <a:r>
              <a:rPr lang="fa-IR" b="1" dirty="0" smtClean="0">
                <a:solidFill>
                  <a:srgbClr val="FF0000"/>
                </a:solidFill>
              </a:rPr>
              <a:t>   مشروط به اينكه </a:t>
            </a:r>
            <a:r>
              <a:rPr lang="fa-IR" dirty="0" smtClean="0"/>
              <a:t>اثر كاهش سرمايه به تساوي حقوق صاحبان سهام لطمه وارد نكند و سرمايه شركت از حداقل مقرر در ماده 5 اين قانون كمتر نگردد.</a:t>
            </a:r>
          </a:p>
          <a:p>
            <a:pPr marL="82296" indent="0">
              <a:buNone/>
            </a:pPr>
            <a:endParaRPr lang="fa-IR" dirty="0" smtClean="0"/>
          </a:p>
          <a:p>
            <a:pPr marL="82296" indent="0">
              <a:buNone/>
            </a:pPr>
            <a:r>
              <a:rPr lang="fa-IR" b="1" dirty="0" smtClean="0">
                <a:solidFill>
                  <a:srgbClr val="FF0000"/>
                </a:solidFill>
              </a:rPr>
              <a:t>كاهش اختياري مستلزم دو نوع شرط است:</a:t>
            </a:r>
          </a:p>
          <a:p>
            <a:pPr marL="82296" indent="0">
              <a:buNone/>
            </a:pPr>
            <a:endParaRPr lang="fa-IR" b="1" dirty="0" smtClean="0">
              <a:solidFill>
                <a:srgbClr val="FF0000"/>
              </a:solidFill>
            </a:endParaRPr>
          </a:p>
          <a:p>
            <a:pPr marL="82296" indent="0">
              <a:buNone/>
            </a:pPr>
            <a:r>
              <a:rPr lang="fa-IR" dirty="0" smtClean="0"/>
              <a:t> 1- شرايط اساسي        2- شرايط تشريفات</a:t>
            </a:r>
            <a:endParaRPr lang="fa-IR" dirty="0"/>
          </a:p>
        </p:txBody>
      </p:sp>
    </p:spTree>
  </p:cSld>
  <p:clrMapOvr>
    <a:masterClrMapping/>
  </p:clrMapOvr>
  <p:transition advClick="0" advTm="2000">
    <p:strips dir="rd"/>
    <p:sndAc>
      <p:endSnd/>
    </p:sndAc>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fa-IR" sz="3200" b="1" dirty="0" smtClean="0">
                <a:solidFill>
                  <a:srgbClr val="FF0000"/>
                </a:solidFill>
              </a:rPr>
              <a:t>كاهش سرمايه اختياري در صورتي امكان پذير است كه:</a:t>
            </a:r>
            <a:endParaRPr lang="fa-IR" sz="3200" b="1" dirty="0">
              <a:solidFill>
                <a:srgbClr val="FF0000"/>
              </a:solidFill>
            </a:endParaRPr>
          </a:p>
        </p:txBody>
      </p:sp>
      <p:sp>
        <p:nvSpPr>
          <p:cNvPr id="2" name="Content Placeholder 1"/>
          <p:cNvSpPr>
            <a:spLocks noGrp="1"/>
          </p:cNvSpPr>
          <p:nvPr>
            <p:ph idx="1"/>
          </p:nvPr>
        </p:nvSpPr>
        <p:spPr>
          <a:xfrm>
            <a:off x="457200" y="1600200"/>
            <a:ext cx="8229600" cy="4686320"/>
          </a:xfrm>
        </p:spPr>
        <p:txBody>
          <a:bodyPr/>
          <a:lstStyle/>
          <a:p>
            <a:pPr marL="82296" indent="0">
              <a:buNone/>
            </a:pPr>
            <a:r>
              <a:rPr lang="fa-IR" dirty="0" smtClean="0">
                <a:solidFill>
                  <a:srgbClr val="FF0000"/>
                </a:solidFill>
              </a:rPr>
              <a:t>اولاً</a:t>
            </a:r>
            <a:r>
              <a:rPr lang="fa-IR" dirty="0" smtClean="0"/>
              <a:t> : به تساوي حقوق صاحبان سهام لطمه اي وارد نيايد.</a:t>
            </a:r>
          </a:p>
          <a:p>
            <a:pPr marL="82296" indent="0">
              <a:buNone/>
            </a:pPr>
            <a:endParaRPr lang="fa-IR" dirty="0" smtClean="0"/>
          </a:p>
          <a:p>
            <a:pPr marL="82296" indent="0">
              <a:buNone/>
            </a:pPr>
            <a:r>
              <a:rPr lang="fa-IR" b="1" dirty="0" smtClean="0">
                <a:solidFill>
                  <a:srgbClr val="FF0000"/>
                </a:solidFill>
              </a:rPr>
              <a:t>ثانياً </a:t>
            </a:r>
            <a:r>
              <a:rPr lang="fa-IR" b="1" dirty="0" smtClean="0"/>
              <a:t>: </a:t>
            </a:r>
            <a:r>
              <a:rPr lang="fa-IR" dirty="0" smtClean="0"/>
              <a:t>سرمايه شركت از حداقل مقرر در ماده 5 لايحه اصلاحي كمتر نگردد.</a:t>
            </a:r>
          </a:p>
          <a:p>
            <a:pPr marL="82296" indent="0">
              <a:buNone/>
            </a:pPr>
            <a:endParaRPr lang="fa-IR" dirty="0" smtClean="0"/>
          </a:p>
          <a:p>
            <a:pPr marL="82296" indent="0">
              <a:buNone/>
            </a:pPr>
            <a:r>
              <a:rPr lang="fa-IR" b="1" dirty="0" smtClean="0">
                <a:solidFill>
                  <a:srgbClr val="FF0000"/>
                </a:solidFill>
              </a:rPr>
              <a:t>ثالثاً</a:t>
            </a:r>
            <a:r>
              <a:rPr lang="fa-IR" b="1" dirty="0" smtClean="0"/>
              <a:t>: </a:t>
            </a:r>
            <a:r>
              <a:rPr lang="fa-IR" dirty="0" smtClean="0"/>
              <a:t>كاهش اختياري برخلاف كاهش اجباري فقط از طريق كاهش بهاي اسمي سهام انجام مي پذيرد.</a:t>
            </a:r>
            <a:endParaRPr lang="fa-IR" dirty="0"/>
          </a:p>
        </p:txBody>
      </p:sp>
    </p:spTree>
  </p:cSld>
  <p:clrMapOvr>
    <a:masterClrMapping/>
  </p:clrMapOvr>
  <p:transition advClick="0" advTm="2000">
    <p:push/>
    <p:sndAc>
      <p:endSnd/>
    </p:sndAc>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725470"/>
          </a:xfrm>
        </p:spPr>
        <p:txBody>
          <a:bodyPr>
            <a:normAutofit fontScale="90000"/>
          </a:bodyPr>
          <a:lstStyle/>
          <a:p>
            <a:pPr algn="r"/>
            <a:r>
              <a:rPr lang="fa-IR" b="1" dirty="0" smtClean="0"/>
              <a:t>تعريف سهم:</a:t>
            </a:r>
            <a:endParaRPr lang="fa-IR" b="1" dirty="0"/>
          </a:p>
        </p:txBody>
      </p:sp>
      <p:sp>
        <p:nvSpPr>
          <p:cNvPr id="2" name="Content Placeholder 1"/>
          <p:cNvSpPr>
            <a:spLocks noGrp="1"/>
          </p:cNvSpPr>
          <p:nvPr>
            <p:ph idx="1"/>
          </p:nvPr>
        </p:nvSpPr>
        <p:spPr>
          <a:xfrm>
            <a:off x="457200" y="1142984"/>
            <a:ext cx="8229600" cy="4983179"/>
          </a:xfrm>
        </p:spPr>
        <p:txBody>
          <a:bodyPr/>
          <a:lstStyle/>
          <a:p>
            <a:pPr marL="82296" indent="0" algn="just">
              <a:buNone/>
            </a:pPr>
            <a:r>
              <a:rPr lang="fa-IR" b="1" dirty="0" smtClean="0"/>
              <a:t>سهم</a:t>
            </a:r>
            <a:r>
              <a:rPr lang="fa-IR" dirty="0" smtClean="0"/>
              <a:t> به قسمتي از سرمايه شركت سهامي است كه مشخص ميزان مشاركت و تعهدات و منافع صاحب آن در شركت سهامي مي باشد.</a:t>
            </a:r>
          </a:p>
          <a:p>
            <a:pPr marL="82296" indent="0" algn="just">
              <a:buNone/>
            </a:pPr>
            <a:endParaRPr lang="fa-IR" dirty="0" smtClean="0"/>
          </a:p>
          <a:p>
            <a:pPr marL="82296" indent="0" algn="just">
              <a:buNone/>
            </a:pPr>
            <a:r>
              <a:rPr lang="fa-IR" b="1" dirty="0" smtClean="0"/>
              <a:t>به عبارت ديگر سهم </a:t>
            </a:r>
            <a:r>
              <a:rPr lang="fa-IR" dirty="0" smtClean="0"/>
              <a:t>عبارت است از آن قسمت از سرمايه شركت كه معرف ميزان مشاركت تعهدات و منافع صاحب سهم در شركت و معرف ميزان مالكيت وي در دارايي شركت بعد از انحلال است.</a:t>
            </a:r>
          </a:p>
          <a:p>
            <a:pPr>
              <a:buNone/>
            </a:pPr>
            <a:endParaRPr lang="fa-IR"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654032"/>
          </a:xfrm>
        </p:spPr>
        <p:txBody>
          <a:bodyPr>
            <a:normAutofit fontScale="90000"/>
          </a:bodyPr>
          <a:lstStyle/>
          <a:p>
            <a:pPr algn="r"/>
            <a:r>
              <a:rPr lang="fa-IR" dirty="0" smtClean="0">
                <a:solidFill>
                  <a:srgbClr val="FF0000"/>
                </a:solidFill>
              </a:rPr>
              <a:t>مشخصات سهم:</a:t>
            </a:r>
            <a:endParaRPr lang="fa-IR" dirty="0">
              <a:solidFill>
                <a:srgbClr val="FF0000"/>
              </a:solidFill>
            </a:endParaRPr>
          </a:p>
        </p:txBody>
      </p:sp>
      <p:sp>
        <p:nvSpPr>
          <p:cNvPr id="2" name="Content Placeholder 1"/>
          <p:cNvSpPr>
            <a:spLocks noGrp="1"/>
          </p:cNvSpPr>
          <p:nvPr>
            <p:ph idx="1"/>
          </p:nvPr>
        </p:nvSpPr>
        <p:spPr>
          <a:xfrm>
            <a:off x="357158" y="1000108"/>
            <a:ext cx="8429684" cy="5500726"/>
          </a:xfrm>
        </p:spPr>
        <p:txBody>
          <a:bodyPr>
            <a:normAutofit fontScale="77500" lnSpcReduction="20000"/>
          </a:bodyPr>
          <a:lstStyle/>
          <a:p>
            <a:pPr>
              <a:buNone/>
            </a:pPr>
            <a:r>
              <a:rPr lang="fa-IR" dirty="0" smtClean="0"/>
              <a:t>يكي از مشخصات سهم در شركتهاي سهامي </a:t>
            </a:r>
            <a:r>
              <a:rPr lang="fa-IR" b="1" dirty="0" smtClean="0">
                <a:solidFill>
                  <a:srgbClr val="FF0000"/>
                </a:solidFill>
              </a:rPr>
              <a:t>تشريفاتي</a:t>
            </a:r>
            <a:r>
              <a:rPr lang="fa-IR" dirty="0" smtClean="0"/>
              <a:t> بودن سهم است.</a:t>
            </a:r>
            <a:endParaRPr lang="fa-IR" b="1" dirty="0" smtClean="0"/>
          </a:p>
          <a:p>
            <a:pPr>
              <a:buNone/>
            </a:pPr>
            <a:r>
              <a:rPr lang="fa-IR" b="1" dirty="0" smtClean="0"/>
              <a:t>تشريفاتي بودن يعني:</a:t>
            </a:r>
          </a:p>
          <a:p>
            <a:pPr>
              <a:buNone/>
            </a:pPr>
            <a:r>
              <a:rPr lang="fa-IR" b="1" dirty="0" smtClean="0"/>
              <a:t> </a:t>
            </a:r>
            <a:r>
              <a:rPr lang="fa-IR" b="1" dirty="0" smtClean="0">
                <a:solidFill>
                  <a:schemeClr val="accent2"/>
                </a:solidFill>
              </a:rPr>
              <a:t>اولاً</a:t>
            </a:r>
            <a:r>
              <a:rPr lang="fa-IR" dirty="0" smtClean="0">
                <a:solidFill>
                  <a:schemeClr val="accent2"/>
                </a:solidFill>
              </a:rPr>
              <a:t> سهم بصورت ورقه چاپي باشد</a:t>
            </a:r>
          </a:p>
          <a:p>
            <a:pPr>
              <a:buNone/>
            </a:pPr>
            <a:r>
              <a:rPr lang="fa-IR" dirty="0" smtClean="0">
                <a:solidFill>
                  <a:schemeClr val="accent2"/>
                </a:solidFill>
              </a:rPr>
              <a:t> </a:t>
            </a:r>
            <a:r>
              <a:rPr lang="fa-IR" b="1" dirty="0" smtClean="0">
                <a:solidFill>
                  <a:schemeClr val="accent2"/>
                </a:solidFill>
              </a:rPr>
              <a:t>ثانياً</a:t>
            </a:r>
            <a:r>
              <a:rPr lang="fa-IR" dirty="0" smtClean="0">
                <a:solidFill>
                  <a:schemeClr val="accent2"/>
                </a:solidFill>
              </a:rPr>
              <a:t> ورقه چاپي داراي مندرجات خاصي باشد</a:t>
            </a:r>
            <a:r>
              <a:rPr lang="fa-IR" dirty="0" smtClean="0"/>
              <a:t> كه </a:t>
            </a:r>
            <a:r>
              <a:rPr lang="fa-IR" b="1" dirty="0" smtClean="0"/>
              <a:t>عبارتند از :</a:t>
            </a:r>
          </a:p>
          <a:p>
            <a:pPr>
              <a:buNone/>
            </a:pPr>
            <a:endParaRPr lang="fa-IR" b="1" dirty="0" smtClean="0"/>
          </a:p>
          <a:p>
            <a:pPr>
              <a:buNone/>
            </a:pPr>
            <a:r>
              <a:rPr lang="fa-IR" dirty="0" smtClean="0"/>
              <a:t>1- نام شركت و شماره ثبت در دفتر ثبت شركتها</a:t>
            </a:r>
          </a:p>
          <a:p>
            <a:pPr>
              <a:buNone/>
            </a:pPr>
            <a:endParaRPr lang="fa-IR" dirty="0" smtClean="0"/>
          </a:p>
          <a:p>
            <a:pPr>
              <a:buNone/>
            </a:pPr>
            <a:r>
              <a:rPr lang="fa-IR" dirty="0" smtClean="0"/>
              <a:t>2- مبلغ سرمايه ثبت شده و مقدار پرداخت شده آن</a:t>
            </a:r>
          </a:p>
          <a:p>
            <a:pPr>
              <a:buNone/>
            </a:pPr>
            <a:endParaRPr lang="fa-IR" dirty="0" smtClean="0"/>
          </a:p>
          <a:p>
            <a:pPr>
              <a:buNone/>
            </a:pPr>
            <a:r>
              <a:rPr lang="fa-IR" dirty="0" smtClean="0"/>
              <a:t>3- تعيين نوع سهم</a:t>
            </a:r>
          </a:p>
          <a:p>
            <a:pPr>
              <a:buNone/>
            </a:pPr>
            <a:endParaRPr lang="fa-IR" dirty="0" smtClean="0"/>
          </a:p>
          <a:p>
            <a:pPr>
              <a:buNone/>
            </a:pPr>
            <a:r>
              <a:rPr lang="fa-IR" dirty="0" smtClean="0"/>
              <a:t>4- مبلغ اسمي و مقدار پرداخت شده آن به حروف و با اعداد</a:t>
            </a:r>
          </a:p>
          <a:p>
            <a:pPr>
              <a:buNone/>
            </a:pPr>
            <a:endParaRPr lang="fa-IR" dirty="0" smtClean="0"/>
          </a:p>
          <a:p>
            <a:pPr>
              <a:buNone/>
            </a:pPr>
            <a:r>
              <a:rPr lang="fa-IR" dirty="0" smtClean="0"/>
              <a:t>5-تعداد سهامي كه هر ورقه نماينده آن است.</a:t>
            </a:r>
            <a:endParaRPr lang="fa-IR" dirty="0"/>
          </a:p>
        </p:txBody>
      </p:sp>
    </p:spTree>
  </p:cSld>
  <p:clrMapOvr>
    <a:masterClrMapping/>
  </p:clrMapOvr>
  <p:transition advClick="0" advTm="2000">
    <p:wheel spokes="3"/>
    <p:sndAc>
      <p:end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01625" y="228600"/>
            <a:ext cx="8510588" cy="1831975"/>
          </a:xfrm>
        </p:spPr>
        <p:txBody>
          <a:bodyPr/>
          <a:lstStyle/>
          <a:p>
            <a:pPr algn="ctr" eaLnBrk="1" hangingPunct="1"/>
            <a:r>
              <a:rPr lang="fa-IR" sz="8800" dirty="0" smtClean="0"/>
              <a:t>فصل اول</a:t>
            </a:r>
            <a:endParaRPr lang="en-US" sz="8800" dirty="0" smtClean="0"/>
          </a:p>
        </p:txBody>
      </p:sp>
      <p:sp>
        <p:nvSpPr>
          <p:cNvPr id="29699" name="Rectangle 3"/>
          <p:cNvSpPr>
            <a:spLocks noGrp="1" noChangeArrowheads="1"/>
          </p:cNvSpPr>
          <p:nvPr>
            <p:ph idx="1"/>
          </p:nvPr>
        </p:nvSpPr>
        <p:spPr>
          <a:xfrm>
            <a:off x="533400" y="2640013"/>
            <a:ext cx="8153400" cy="3227387"/>
          </a:xfrm>
        </p:spPr>
        <p:txBody>
          <a:bodyPr/>
          <a:lstStyle/>
          <a:p>
            <a:pPr algn="ctr" rtl="1" eaLnBrk="1" hangingPunct="1">
              <a:buFont typeface="Wingdings" pitchFamily="2" charset="2"/>
              <a:buNone/>
            </a:pPr>
            <a:r>
              <a:rPr lang="fa-IR" sz="11300" dirty="0" smtClean="0"/>
              <a:t>دفاتر تجارتی</a:t>
            </a:r>
            <a:endParaRPr lang="en-US" sz="113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796908"/>
          </a:xfrm>
        </p:spPr>
        <p:txBody>
          <a:bodyPr/>
          <a:lstStyle/>
          <a:p>
            <a:pPr algn="r"/>
            <a:r>
              <a:rPr lang="fa-IR" b="1" dirty="0" smtClean="0"/>
              <a:t>انواع سهم:</a:t>
            </a:r>
            <a:endParaRPr lang="fa-IR" b="1" dirty="0"/>
          </a:p>
        </p:txBody>
      </p:sp>
      <p:sp>
        <p:nvSpPr>
          <p:cNvPr id="2" name="Content Placeholder 1"/>
          <p:cNvSpPr>
            <a:spLocks noGrp="1"/>
          </p:cNvSpPr>
          <p:nvPr>
            <p:ph idx="1"/>
          </p:nvPr>
        </p:nvSpPr>
        <p:spPr>
          <a:xfrm>
            <a:off x="428596" y="1142984"/>
            <a:ext cx="8258204" cy="4983179"/>
          </a:xfrm>
        </p:spPr>
        <p:txBody>
          <a:bodyPr>
            <a:normAutofit fontScale="92500" lnSpcReduction="20000"/>
          </a:bodyPr>
          <a:lstStyle/>
          <a:p>
            <a:pPr marL="82296" indent="0" algn="just">
              <a:buNone/>
            </a:pPr>
            <a:r>
              <a:rPr lang="fa-IR" sz="3600" b="1" dirty="0" smtClean="0"/>
              <a:t>( سهم با نام ، سهم بي نام ، سهم عادي ، سهم ممتاز ، سهم نقدي، سهم غير نقدي، سهم انتفاعي وسهم موسس )</a:t>
            </a:r>
          </a:p>
          <a:p>
            <a:pPr marL="82296" indent="0" algn="just">
              <a:buNone/>
            </a:pPr>
            <a:endParaRPr lang="fa-IR" sz="3600" dirty="0" smtClean="0"/>
          </a:p>
          <a:p>
            <a:pPr marL="82296" indent="0" algn="just">
              <a:buNone/>
            </a:pPr>
            <a:r>
              <a:rPr lang="fa-IR" sz="3600" b="1" dirty="0" smtClean="0"/>
              <a:t>الف ) سهم بي نام : </a:t>
            </a:r>
            <a:r>
              <a:rPr lang="fa-IR" sz="3600" dirty="0" smtClean="0"/>
              <a:t>عبارت است از سهمي كه مشخصات صاحب سهم روي آن منعكس نيست ودر وجه حامل    مي باشد.</a:t>
            </a:r>
          </a:p>
          <a:p>
            <a:pPr marL="82296" indent="0" algn="just">
              <a:buNone/>
            </a:pPr>
            <a:endParaRPr lang="fa-IR" sz="3600" dirty="0" smtClean="0"/>
          </a:p>
          <a:p>
            <a:pPr marL="82296" indent="0" algn="just">
              <a:buNone/>
            </a:pPr>
            <a:endParaRPr lang="fa-IR" sz="3600" dirty="0" smtClean="0"/>
          </a:p>
          <a:p>
            <a:pPr marL="82296" indent="0" algn="just">
              <a:buNone/>
            </a:pPr>
            <a:r>
              <a:rPr lang="fa-IR" sz="3600" b="1" dirty="0" smtClean="0"/>
              <a:t>سهم با نام : </a:t>
            </a:r>
            <a:r>
              <a:rPr lang="fa-IR" sz="3600" dirty="0" smtClean="0"/>
              <a:t>عبارت است از سهمي كه مشخصات صاحب سهم روي آن منعكس است</a:t>
            </a:r>
            <a:r>
              <a:rPr lang="fa-IR" dirty="0" smtClean="0"/>
              <a:t>.</a:t>
            </a:r>
            <a:endParaRPr lang="fa-IR" dirty="0"/>
          </a:p>
        </p:txBody>
      </p:sp>
    </p:spTree>
  </p:cSld>
  <p:clrMapOvr>
    <a:masterClrMapping/>
  </p:clrMapOvr>
  <p:transition advClick="0" advTm="2000">
    <p:zoom dir="in"/>
    <p:sndAc>
      <p:endSnd/>
    </p:sndAc>
  </p:transition>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58204" cy="868346"/>
          </a:xfrm>
        </p:spPr>
        <p:txBody>
          <a:bodyPr/>
          <a:lstStyle/>
          <a:p>
            <a:pPr algn="r"/>
            <a:r>
              <a:rPr lang="fa-IR" dirty="0" smtClean="0">
                <a:solidFill>
                  <a:srgbClr val="FF0000"/>
                </a:solidFill>
              </a:rPr>
              <a:t>سهم عادي و سهم ممتاز:</a:t>
            </a:r>
            <a:endParaRPr lang="fa-IR" dirty="0">
              <a:solidFill>
                <a:srgbClr val="FF0000"/>
              </a:solidFill>
            </a:endParaRPr>
          </a:p>
        </p:txBody>
      </p:sp>
      <p:sp>
        <p:nvSpPr>
          <p:cNvPr id="2" name="Content Placeholder 1"/>
          <p:cNvSpPr>
            <a:spLocks noGrp="1"/>
          </p:cNvSpPr>
          <p:nvPr>
            <p:ph idx="1"/>
          </p:nvPr>
        </p:nvSpPr>
        <p:spPr>
          <a:xfrm>
            <a:off x="457200" y="1214422"/>
            <a:ext cx="8258204" cy="5072098"/>
          </a:xfrm>
        </p:spPr>
        <p:txBody>
          <a:bodyPr>
            <a:normAutofit fontScale="92500"/>
          </a:bodyPr>
          <a:lstStyle/>
          <a:p>
            <a:pPr marL="82296" indent="0" algn="just">
              <a:buNone/>
            </a:pPr>
            <a:r>
              <a:rPr lang="fa-IR" dirty="0" smtClean="0"/>
              <a:t>اگرعلاوه بر سودي كه بصورت عادي ومساوي بين همه سهام تعلق مي گيرد، امتياز ديگري براي بعضي از سهام در نظر گرفته نشود </a:t>
            </a:r>
            <a:r>
              <a:rPr lang="fa-IR" b="1" dirty="0" smtClean="0"/>
              <a:t>سهم عادي است </a:t>
            </a:r>
            <a:r>
              <a:rPr lang="fa-IR" dirty="0" smtClean="0"/>
              <a:t>برعكس اگر امتيازات خاصي به سهم تعلق بگيري </a:t>
            </a:r>
            <a:r>
              <a:rPr lang="fa-IR" b="1" dirty="0" smtClean="0"/>
              <a:t>سهم ممتاز </a:t>
            </a:r>
            <a:r>
              <a:rPr lang="fa-IR" dirty="0" smtClean="0"/>
              <a:t>است.</a:t>
            </a:r>
          </a:p>
          <a:p>
            <a:pPr marL="82296" indent="0" algn="just">
              <a:buNone/>
            </a:pPr>
            <a:endParaRPr lang="fa-IR" dirty="0" smtClean="0"/>
          </a:p>
          <a:p>
            <a:pPr marL="82296" indent="0" algn="just">
              <a:buNone/>
            </a:pPr>
            <a:r>
              <a:rPr lang="fa-IR" b="1" dirty="0" smtClean="0"/>
              <a:t>تعريف سهم ممتاز: </a:t>
            </a:r>
            <a:r>
              <a:rPr lang="fa-IR" dirty="0" smtClean="0"/>
              <a:t>عبارت اند از سهامي كه طبق اساسنامه يا تصويب مجمع عمومي فوق العاده ، نسبت به ساير سهام داراي امتياز خاصي باشند .</a:t>
            </a:r>
          </a:p>
          <a:p>
            <a:pPr algn="just">
              <a:buNone/>
            </a:pPr>
            <a:r>
              <a:rPr lang="fa-IR" dirty="0" smtClean="0"/>
              <a:t>  مثلاً امتياز بعضي از سهام ممكن است دريافت سود بيشتر و يا حق راي بيشتري در مجامع عمومي نسبت به سهام عادي باشد.</a:t>
            </a:r>
            <a:endParaRPr lang="fa-IR" dirty="0"/>
          </a:p>
        </p:txBody>
      </p:sp>
    </p:spTree>
  </p:cSld>
  <p:clrMapOvr>
    <a:masterClrMapping/>
  </p:clrMapOvr>
  <p:transition advClick="0" advTm="2000">
    <p:strips dir="ru"/>
    <p:sndAc>
      <p:endSnd/>
    </p:sndAc>
  </p:transition>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algn="ctr"/>
            <a:r>
              <a:rPr lang="fa-IR" sz="2800" b="1" dirty="0" smtClean="0">
                <a:solidFill>
                  <a:srgbClr val="FF0000"/>
                </a:solidFill>
              </a:rPr>
              <a:t>آيا مي توان به عنوان امتياز ، عدم شركت صاحبان سهام ممتاز را در ضرر شرط كرد؟</a:t>
            </a:r>
            <a:endParaRPr lang="fa-IR" sz="2800" b="1" dirty="0">
              <a:solidFill>
                <a:srgbClr val="FF0000"/>
              </a:solidFill>
            </a:endParaRPr>
          </a:p>
        </p:txBody>
      </p:sp>
      <p:sp>
        <p:nvSpPr>
          <p:cNvPr id="2" name="Content Placeholder 1"/>
          <p:cNvSpPr>
            <a:spLocks noGrp="1"/>
          </p:cNvSpPr>
          <p:nvPr>
            <p:ph idx="1"/>
          </p:nvPr>
        </p:nvSpPr>
        <p:spPr>
          <a:xfrm>
            <a:off x="457200" y="1428736"/>
            <a:ext cx="8229600" cy="4857784"/>
          </a:xfrm>
        </p:spPr>
        <p:txBody>
          <a:bodyPr>
            <a:normAutofit fontScale="92500" lnSpcReduction="20000"/>
          </a:bodyPr>
          <a:lstStyle/>
          <a:p>
            <a:pPr marL="82296" indent="0" algn="just">
              <a:buNone/>
            </a:pPr>
            <a:r>
              <a:rPr lang="fa-IR" dirty="0" smtClean="0"/>
              <a:t>در چنين شرايط به عنوان امتياز خلاف مقررات مربوط به شركتهاي سهامي است .زيرا منافي حقوق افراد ثالث است و هر كس به ميزان سرمايه خود در پرداخت قروض شركت در مقابل افراد ثالث هستند.</a:t>
            </a:r>
          </a:p>
          <a:p>
            <a:pPr marL="82296" indent="0" algn="just">
              <a:buNone/>
            </a:pPr>
            <a:endParaRPr lang="fa-IR" dirty="0" smtClean="0"/>
          </a:p>
          <a:p>
            <a:pPr marL="82296" indent="0" algn="just">
              <a:buNone/>
            </a:pPr>
            <a:r>
              <a:rPr lang="fa-IR" b="1" dirty="0" smtClean="0"/>
              <a:t>مقام تصويب كننده امتياز:</a:t>
            </a:r>
          </a:p>
          <a:p>
            <a:pPr marL="82296" indent="0" algn="just">
              <a:buNone/>
            </a:pPr>
            <a:r>
              <a:rPr lang="fa-IR" dirty="0" smtClean="0"/>
              <a:t>امتيازاتي كه براي هر سهام در نظر گرفته مي شود به وسيله </a:t>
            </a:r>
            <a:r>
              <a:rPr lang="fa-IR" b="1" dirty="0" smtClean="0"/>
              <a:t>مجمع عمومي فوق العاده </a:t>
            </a:r>
            <a:r>
              <a:rPr lang="fa-IR" dirty="0" smtClean="0"/>
              <a:t>تصويب گردد.</a:t>
            </a:r>
          </a:p>
          <a:p>
            <a:pPr marL="82296" indent="0" algn="just">
              <a:buNone/>
            </a:pPr>
            <a:endParaRPr lang="fa-IR" dirty="0" smtClean="0"/>
          </a:p>
          <a:p>
            <a:pPr marL="82296" indent="0" algn="just">
              <a:buNone/>
            </a:pPr>
            <a:r>
              <a:rPr lang="fa-IR" dirty="0" smtClean="0"/>
              <a:t>تمام سهام يك شركت نمي تواند </a:t>
            </a:r>
            <a:r>
              <a:rPr lang="fa-IR" b="1" dirty="0" smtClean="0"/>
              <a:t>سهام ممتاز </a:t>
            </a:r>
            <a:r>
              <a:rPr lang="fa-IR" dirty="0" smtClean="0"/>
              <a:t>باشد زيرا در اين صورت ديگر سهام عادي هستند و ممتاز نيستند.</a:t>
            </a:r>
            <a:endParaRPr lang="fa-IR" dirty="0"/>
          </a:p>
        </p:txBody>
      </p:sp>
    </p:spTree>
  </p:cSld>
  <p:clrMapOvr>
    <a:masterClrMapping/>
  </p:clrMapOvr>
  <p:transition advClick="0" advTm="2000">
    <p:split orient="vert"/>
    <p:sndAc>
      <p:endSnd/>
    </p:sndAc>
  </p:transition>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796908"/>
          </a:xfrm>
        </p:spPr>
        <p:txBody>
          <a:bodyPr>
            <a:normAutofit/>
          </a:bodyPr>
          <a:lstStyle/>
          <a:p>
            <a:pPr algn="r"/>
            <a:r>
              <a:rPr lang="fa-IR" b="1" dirty="0" smtClean="0"/>
              <a:t>سهم انتفاعي و سهم موسس:</a:t>
            </a:r>
            <a:endParaRPr lang="fa-IR" b="1" dirty="0"/>
          </a:p>
        </p:txBody>
      </p:sp>
      <p:sp>
        <p:nvSpPr>
          <p:cNvPr id="2" name="Content Placeholder 1"/>
          <p:cNvSpPr>
            <a:spLocks noGrp="1"/>
          </p:cNvSpPr>
          <p:nvPr>
            <p:ph idx="1"/>
          </p:nvPr>
        </p:nvSpPr>
        <p:spPr>
          <a:xfrm>
            <a:off x="457200" y="1285860"/>
            <a:ext cx="8229600" cy="5072098"/>
          </a:xfrm>
        </p:spPr>
        <p:txBody>
          <a:bodyPr>
            <a:normAutofit fontScale="92500"/>
          </a:bodyPr>
          <a:lstStyle/>
          <a:p>
            <a:pPr marL="82296" indent="0">
              <a:buNone/>
            </a:pPr>
            <a:r>
              <a:rPr lang="fa-IR" b="1" dirty="0" smtClean="0"/>
              <a:t>اين دو سهم در مقررات كشور ما پيش بيني نشده اند.</a:t>
            </a:r>
          </a:p>
          <a:p>
            <a:pPr marL="82296" indent="0">
              <a:buNone/>
            </a:pPr>
            <a:endParaRPr lang="fa-IR" b="1" dirty="0" smtClean="0"/>
          </a:p>
          <a:p>
            <a:pPr marL="82296" indent="0" algn="just">
              <a:buNone/>
            </a:pPr>
            <a:r>
              <a:rPr lang="fa-IR" dirty="0" smtClean="0"/>
              <a:t>دولت با تشكيل شركتي به همين نام اقدام به فروش </a:t>
            </a:r>
            <a:r>
              <a:rPr lang="fa-IR" b="1" dirty="0" smtClean="0">
                <a:solidFill>
                  <a:srgbClr val="FF0000"/>
                </a:solidFill>
              </a:rPr>
              <a:t>سهام انتفاعي </a:t>
            </a:r>
            <a:r>
              <a:rPr lang="fa-IR" dirty="0" smtClean="0"/>
              <a:t>مي نمايد به اين معني است كه دارندگان اين گونه سهام در سود شركت در طول مدت شركت سهيم هستند ولي در خاتمه مدت دارايي ، شركت متعلق به دولت است.</a:t>
            </a:r>
          </a:p>
          <a:p>
            <a:pPr marL="82296" indent="0" algn="just">
              <a:buNone/>
            </a:pPr>
            <a:endParaRPr lang="fa-IR" dirty="0" smtClean="0"/>
          </a:p>
          <a:p>
            <a:pPr marL="82296" indent="0" algn="just">
              <a:buNone/>
            </a:pPr>
            <a:r>
              <a:rPr lang="fa-IR" b="1" dirty="0" smtClean="0">
                <a:solidFill>
                  <a:srgbClr val="FF0000"/>
                </a:solidFill>
              </a:rPr>
              <a:t>سهام موسس </a:t>
            </a:r>
            <a:r>
              <a:rPr lang="fa-IR" b="1" dirty="0" smtClean="0"/>
              <a:t>: </a:t>
            </a:r>
            <a:r>
              <a:rPr lang="fa-IR" dirty="0" smtClean="0"/>
              <a:t>عبارت است از سهامي كه مخصوص اعضاي موسس شركت است و به علت خدمتي كه در تاسيس شركت مبذول داشته اند  امتياز خاصي به سهام آنها تعلق گيرد.</a:t>
            </a:r>
            <a:endParaRPr lang="fa-IR" dirty="0"/>
          </a:p>
        </p:txBody>
      </p:sp>
    </p:spTree>
  </p:cSld>
  <p:clrMapOvr>
    <a:masterClrMapping/>
  </p:clrMapOvr>
  <p:transition advClick="0" advTm="2000">
    <p:diamond/>
    <p:sndAc>
      <p:endSnd/>
    </p:sndAc>
  </p:transition>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868346"/>
          </a:xfrm>
        </p:spPr>
        <p:txBody>
          <a:bodyPr/>
          <a:lstStyle/>
          <a:p>
            <a:pPr algn="r"/>
            <a:r>
              <a:rPr lang="fa-IR" b="1" dirty="0" smtClean="0"/>
              <a:t>قيمت سهم:</a:t>
            </a:r>
            <a:endParaRPr lang="fa-IR" b="1" dirty="0"/>
          </a:p>
        </p:txBody>
      </p:sp>
      <p:sp>
        <p:nvSpPr>
          <p:cNvPr id="2" name="Content Placeholder 1"/>
          <p:cNvSpPr>
            <a:spLocks noGrp="1"/>
          </p:cNvSpPr>
          <p:nvPr>
            <p:ph idx="1"/>
          </p:nvPr>
        </p:nvSpPr>
        <p:spPr>
          <a:xfrm>
            <a:off x="457200" y="1142984"/>
            <a:ext cx="8258204" cy="4983179"/>
          </a:xfrm>
        </p:spPr>
        <p:txBody>
          <a:bodyPr>
            <a:normAutofit fontScale="85000" lnSpcReduction="20000"/>
          </a:bodyPr>
          <a:lstStyle/>
          <a:p>
            <a:pPr marL="82296" indent="0">
              <a:buNone/>
            </a:pPr>
            <a:r>
              <a:rPr lang="fa-IR" b="1" dirty="0" smtClean="0">
                <a:solidFill>
                  <a:srgbClr val="FF0000"/>
                </a:solidFill>
              </a:rPr>
              <a:t>سهام داراي دو نوع قيمت اند:</a:t>
            </a:r>
          </a:p>
          <a:p>
            <a:pPr marL="82296" indent="0">
              <a:buNone/>
            </a:pPr>
            <a:r>
              <a:rPr lang="fa-IR" dirty="0" smtClean="0"/>
              <a:t>1</a:t>
            </a:r>
            <a:r>
              <a:rPr lang="fa-IR" b="1" dirty="0" smtClean="0"/>
              <a:t>- قيمت اسمي          2- قيمت تجارتي</a:t>
            </a:r>
          </a:p>
          <a:p>
            <a:pPr marL="82296" indent="0">
              <a:buNone/>
            </a:pPr>
            <a:endParaRPr lang="fa-IR" dirty="0" smtClean="0"/>
          </a:p>
          <a:p>
            <a:pPr marL="82296" indent="0">
              <a:buNone/>
            </a:pPr>
            <a:r>
              <a:rPr lang="fa-IR" dirty="0" smtClean="0"/>
              <a:t>- </a:t>
            </a:r>
            <a:r>
              <a:rPr lang="fa-IR" b="1" dirty="0" smtClean="0">
                <a:solidFill>
                  <a:srgbClr val="FF0000"/>
                </a:solidFill>
              </a:rPr>
              <a:t>منظور از قيمت اسمي </a:t>
            </a:r>
            <a:r>
              <a:rPr lang="fa-IR" dirty="0" smtClean="0"/>
              <a:t>طبق اساسنامه شركت موقع تشكيل شركت براي هر سهم در نظر گرفته شده و روي آن درج شده و صاحب سهم  آن را پرداخته يا قسمتي از آن را پرداخته و بقيه را تعهد كرده است.</a:t>
            </a:r>
          </a:p>
          <a:p>
            <a:pPr marL="82296" indent="0">
              <a:buNone/>
            </a:pPr>
            <a:endParaRPr lang="fa-IR" dirty="0" smtClean="0"/>
          </a:p>
          <a:p>
            <a:pPr marL="82296" indent="0">
              <a:buNone/>
            </a:pPr>
            <a:r>
              <a:rPr lang="fa-IR" b="1" dirty="0" smtClean="0">
                <a:solidFill>
                  <a:srgbClr val="FF0000"/>
                </a:solidFill>
              </a:rPr>
              <a:t>- قيمت تجارتي ، يا واقعي  يا بازار</a:t>
            </a:r>
            <a:r>
              <a:rPr lang="fa-IR" b="1" dirty="0" smtClean="0"/>
              <a:t>، </a:t>
            </a:r>
            <a:r>
              <a:rPr lang="fa-IR" dirty="0" smtClean="0"/>
              <a:t>عبارت است از قيمتي كه سهم با آن در بازار يا بورس اوراق تجارتي خريد و فروش مي شود.</a:t>
            </a:r>
          </a:p>
          <a:p>
            <a:pPr marL="82296" indent="0">
              <a:buNone/>
            </a:pPr>
            <a:endParaRPr lang="fa-IR" dirty="0" smtClean="0"/>
          </a:p>
          <a:p>
            <a:pPr marL="82296" indent="0">
              <a:buNone/>
            </a:pPr>
            <a:r>
              <a:rPr lang="fa-IR" dirty="0" smtClean="0"/>
              <a:t>گاهي اين قيمت با قيمت اسمي برابر است و گاهي كمتر يا بيشتر از آن است.</a:t>
            </a:r>
            <a:endParaRPr lang="fa-IR" dirty="0"/>
          </a:p>
        </p:txBody>
      </p:sp>
    </p:spTree>
  </p:cSld>
  <p:clrMapOvr>
    <a:masterClrMapping/>
  </p:clrMapOvr>
  <p:transition advClick="0" advTm="2000">
    <p:cover dir="rd"/>
    <p:sndAc>
      <p:endSnd/>
    </p:sndAc>
  </p:transition>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654032"/>
          </a:xfrm>
        </p:spPr>
        <p:txBody>
          <a:bodyPr>
            <a:normAutofit fontScale="90000"/>
          </a:bodyPr>
          <a:lstStyle/>
          <a:p>
            <a:pPr algn="r"/>
            <a:r>
              <a:rPr lang="fa-IR" b="1" dirty="0" smtClean="0"/>
              <a:t>مجامع عمومي:</a:t>
            </a:r>
            <a:endParaRPr lang="fa-IR" b="1" dirty="0"/>
          </a:p>
        </p:txBody>
      </p:sp>
      <p:sp>
        <p:nvSpPr>
          <p:cNvPr id="2" name="Content Placeholder 1"/>
          <p:cNvSpPr>
            <a:spLocks noGrp="1"/>
          </p:cNvSpPr>
          <p:nvPr>
            <p:ph idx="1"/>
          </p:nvPr>
        </p:nvSpPr>
        <p:spPr>
          <a:xfrm>
            <a:off x="457200" y="1071546"/>
            <a:ext cx="8229600" cy="5286412"/>
          </a:xfrm>
        </p:spPr>
        <p:txBody>
          <a:bodyPr>
            <a:normAutofit fontScale="92500" lnSpcReduction="20000"/>
          </a:bodyPr>
          <a:lstStyle/>
          <a:p>
            <a:pPr marL="82296" indent="0">
              <a:buNone/>
            </a:pPr>
            <a:r>
              <a:rPr lang="fa-IR" dirty="0" smtClean="0"/>
              <a:t>مجامع عمومي در شركتهاي سهامي </a:t>
            </a:r>
            <a:r>
              <a:rPr lang="fa-IR" b="1" dirty="0" smtClean="0">
                <a:solidFill>
                  <a:srgbClr val="FF0000"/>
                </a:solidFill>
              </a:rPr>
              <a:t>حكم قوه مقننه و بالاترين</a:t>
            </a:r>
            <a:r>
              <a:rPr lang="fa-IR" b="1" dirty="0" smtClean="0"/>
              <a:t> </a:t>
            </a:r>
            <a:r>
              <a:rPr lang="fa-IR" dirty="0" smtClean="0"/>
              <a:t>ارگان تصميم گيري محسوب مي شوند.</a:t>
            </a:r>
          </a:p>
          <a:p>
            <a:pPr marL="82296" indent="0" algn="ctr">
              <a:buNone/>
            </a:pPr>
            <a:r>
              <a:rPr lang="fa-IR" b="1" i="1" dirty="0" smtClean="0">
                <a:solidFill>
                  <a:schemeClr val="accent6">
                    <a:lumMod val="50000"/>
                  </a:schemeClr>
                </a:solidFill>
              </a:rPr>
              <a:t>انواع مجامع عمومي:</a:t>
            </a:r>
          </a:p>
          <a:p>
            <a:pPr marL="82296" indent="0">
              <a:buNone/>
            </a:pPr>
            <a:r>
              <a:rPr lang="fa-IR" dirty="0" smtClean="0"/>
              <a:t>1- </a:t>
            </a:r>
            <a:r>
              <a:rPr lang="fa-IR" b="1" dirty="0" smtClean="0"/>
              <a:t>مجمع عمومي موسس</a:t>
            </a:r>
          </a:p>
          <a:p>
            <a:pPr marL="82296" indent="0">
              <a:buNone/>
            </a:pPr>
            <a:endParaRPr lang="fa-IR" dirty="0" smtClean="0"/>
          </a:p>
          <a:p>
            <a:pPr marL="82296" indent="0">
              <a:buNone/>
            </a:pPr>
            <a:r>
              <a:rPr lang="fa-IR" dirty="0" smtClean="0"/>
              <a:t>2- </a:t>
            </a:r>
            <a:r>
              <a:rPr lang="fa-IR" b="1" dirty="0" smtClean="0"/>
              <a:t>مجمع عمومي عادي</a:t>
            </a:r>
          </a:p>
          <a:p>
            <a:pPr marL="82296" indent="0">
              <a:buNone/>
            </a:pPr>
            <a:endParaRPr lang="fa-IR" dirty="0" smtClean="0"/>
          </a:p>
          <a:p>
            <a:pPr marL="82296" indent="0">
              <a:buNone/>
            </a:pPr>
            <a:r>
              <a:rPr lang="fa-IR" dirty="0" smtClean="0"/>
              <a:t>3- </a:t>
            </a:r>
            <a:r>
              <a:rPr lang="fa-IR" b="1" dirty="0" smtClean="0"/>
              <a:t>مجمع عمومي فوق العاده</a:t>
            </a:r>
          </a:p>
          <a:p>
            <a:pPr marL="82296" indent="0">
              <a:buNone/>
            </a:pPr>
            <a:endParaRPr lang="fa-IR" dirty="0" smtClean="0"/>
          </a:p>
          <a:p>
            <a:pPr marL="82296" indent="0">
              <a:buNone/>
            </a:pPr>
            <a:r>
              <a:rPr lang="fa-IR" dirty="0" smtClean="0">
                <a:solidFill>
                  <a:srgbClr val="FF0000"/>
                </a:solidFill>
              </a:rPr>
              <a:t>قانون در حقيقت 5 نوع مجمع عمومي پيش بيني كرده</a:t>
            </a:r>
            <a:r>
              <a:rPr lang="fa-IR" dirty="0" smtClean="0"/>
              <a:t> و دو نوع ديگر عبارتند از : </a:t>
            </a:r>
            <a:r>
              <a:rPr lang="fa-IR" b="1" dirty="0" smtClean="0"/>
              <a:t>مجمع عمومي خاص و مجمع  عمومي عادي به طور فوق العاده.</a:t>
            </a:r>
            <a:endParaRPr lang="fa-IR" b="1"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r"/>
            <a:r>
              <a:rPr lang="fa-IR" b="1" dirty="0" smtClean="0"/>
              <a:t>مجمع عمومي عادي </a:t>
            </a:r>
            <a:r>
              <a:rPr lang="fa-IR" dirty="0" smtClean="0"/>
              <a:t>: </a:t>
            </a:r>
            <a:r>
              <a:rPr lang="fa-IR" sz="2800" dirty="0" smtClean="0"/>
              <a:t>مجمعي است كه بطور معمول همه ساله تشكيل و به امورعادي و جاري شركت رسيدگي مي نمايد.</a:t>
            </a:r>
            <a:endParaRPr lang="fa-IR" dirty="0"/>
          </a:p>
        </p:txBody>
      </p:sp>
      <p:sp>
        <p:nvSpPr>
          <p:cNvPr id="2" name="Content Placeholder 1"/>
          <p:cNvSpPr>
            <a:spLocks noGrp="1"/>
          </p:cNvSpPr>
          <p:nvPr>
            <p:ph idx="1"/>
          </p:nvPr>
        </p:nvSpPr>
        <p:spPr>
          <a:xfrm>
            <a:off x="457200" y="1600200"/>
            <a:ext cx="8258204" cy="4686320"/>
          </a:xfrm>
        </p:spPr>
        <p:txBody>
          <a:bodyPr>
            <a:normAutofit fontScale="92500" lnSpcReduction="20000"/>
          </a:bodyPr>
          <a:lstStyle/>
          <a:p>
            <a:pPr marL="82296" indent="0">
              <a:buNone/>
            </a:pPr>
            <a:r>
              <a:rPr lang="fa-IR" b="1" dirty="0" smtClean="0"/>
              <a:t>نحوه تشكيل مجمع عمومي : </a:t>
            </a:r>
          </a:p>
          <a:p>
            <a:pPr marL="82296" indent="0">
              <a:buNone/>
            </a:pPr>
            <a:r>
              <a:rPr lang="fa-IR" b="1" dirty="0" smtClean="0"/>
              <a:t>مجمع عمومي عادي سالي يكبار بايد تشكيل شود.</a:t>
            </a:r>
          </a:p>
          <a:p>
            <a:pPr marL="82296" indent="0" algn="just">
              <a:buNone/>
            </a:pPr>
            <a:r>
              <a:rPr lang="fa-IR" dirty="0" smtClean="0"/>
              <a:t>براي رسميت مجمع حضوردارندگان اقلاً بيش از نصف سهامي كه حق راي دارند ضروري است. اگر در دعوت اول حد نصاب حاصل نشد مجمع در دفعه دوم با حضور هر عده از صاحبان سهامي كه حق راي دارند رسميت پيدا مي كند و  تصميم گيري مي نمايد بشرط اينكه در آگهي دوم نتيجه دفعه اول قيد شود.</a:t>
            </a:r>
          </a:p>
          <a:p>
            <a:pPr marL="82296" indent="0" algn="just">
              <a:buNone/>
            </a:pPr>
            <a:endParaRPr lang="fa-IR" dirty="0" smtClean="0"/>
          </a:p>
          <a:p>
            <a:pPr marL="82296" indent="0" algn="just">
              <a:buNone/>
            </a:pPr>
            <a:r>
              <a:rPr lang="fa-IR" dirty="0" smtClean="0"/>
              <a:t>پس از رسيدن عده شركا به حد نصاب لازم در هر حال اتخاذ تصميم با اكثريت مطلق آراي حاضر در جلسه يعني نصف به علاوه يك  حاضرين است.</a:t>
            </a:r>
            <a:endParaRPr lang="fa-IR"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00034" y="214290"/>
            <a:ext cx="8229600" cy="939784"/>
          </a:xfrm>
        </p:spPr>
        <p:txBody>
          <a:bodyPr>
            <a:normAutofit/>
          </a:bodyPr>
          <a:lstStyle/>
          <a:p>
            <a:pPr algn="r"/>
            <a:r>
              <a:rPr lang="fa-IR" b="1" dirty="0" smtClean="0"/>
              <a:t>وظايف مجمع عمومي عادي:</a:t>
            </a:r>
            <a:endParaRPr lang="fa-IR" b="1" dirty="0"/>
          </a:p>
        </p:txBody>
      </p:sp>
      <p:sp>
        <p:nvSpPr>
          <p:cNvPr id="2" name="Content Placeholder 1"/>
          <p:cNvSpPr>
            <a:spLocks noGrp="1"/>
          </p:cNvSpPr>
          <p:nvPr>
            <p:ph idx="1"/>
          </p:nvPr>
        </p:nvSpPr>
        <p:spPr>
          <a:xfrm>
            <a:off x="457200" y="1071546"/>
            <a:ext cx="8329642" cy="5572164"/>
          </a:xfrm>
        </p:spPr>
        <p:txBody>
          <a:bodyPr>
            <a:normAutofit/>
          </a:bodyPr>
          <a:lstStyle/>
          <a:p>
            <a:pPr algn="just">
              <a:buNone/>
            </a:pPr>
            <a:r>
              <a:rPr lang="fa-IR" dirty="0" smtClean="0"/>
              <a:t>1</a:t>
            </a:r>
            <a:r>
              <a:rPr lang="fa-IR" sz="3600" dirty="0" smtClean="0"/>
              <a:t>- صلاحيت عام.</a:t>
            </a:r>
          </a:p>
          <a:p>
            <a:pPr algn="just">
              <a:buNone/>
            </a:pPr>
            <a:r>
              <a:rPr lang="fa-IR" sz="3600" dirty="0" smtClean="0"/>
              <a:t>2- رسيدگي به حسابهاي مالي شركت.</a:t>
            </a:r>
          </a:p>
          <a:p>
            <a:pPr algn="just">
              <a:buNone/>
            </a:pPr>
            <a:r>
              <a:rPr lang="fa-IR" sz="3600" dirty="0" smtClean="0"/>
              <a:t>3- تصويب ترازنامه و نحوه تقسيم سود.</a:t>
            </a:r>
          </a:p>
          <a:p>
            <a:pPr algn="just">
              <a:buNone/>
            </a:pPr>
            <a:r>
              <a:rPr lang="fa-IR" sz="3600" dirty="0" smtClean="0"/>
              <a:t>4- انتخاب هيئت مديره و بازرسان.</a:t>
            </a:r>
          </a:p>
          <a:p>
            <a:pPr algn="just">
              <a:buNone/>
            </a:pPr>
            <a:r>
              <a:rPr lang="fa-IR" sz="3600" dirty="0" smtClean="0"/>
              <a:t>5- انتخاب روزنامه كثيرالانتشار.</a:t>
            </a:r>
          </a:p>
          <a:p>
            <a:pPr algn="just">
              <a:buNone/>
            </a:pPr>
            <a:r>
              <a:rPr lang="fa-IR" sz="3600" dirty="0" smtClean="0"/>
              <a:t>6- بررسي پيشنهادات هئيت مديره،بازرسان وصاحبان سهام</a:t>
            </a:r>
          </a:p>
          <a:p>
            <a:pPr algn="just">
              <a:buNone/>
            </a:pPr>
            <a:r>
              <a:rPr lang="fa-IR" sz="3600" dirty="0" smtClean="0"/>
              <a:t>7- تعيين سياست و خط مشي كلي</a:t>
            </a:r>
            <a:endParaRPr lang="fa-IR" sz="3600" dirty="0"/>
          </a:p>
        </p:txBody>
      </p:sp>
    </p:spTree>
  </p:cSld>
  <p:clrMapOvr>
    <a:masterClrMapping/>
  </p:clrMapOvr>
  <p:transition advClick="0" advTm="2000">
    <p:cover dir="rd"/>
    <p:sndAc>
      <p:endSnd/>
    </p:sndAc>
  </p:transition>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b="1" i="1" dirty="0" smtClean="0">
                <a:solidFill>
                  <a:srgbClr val="FF0000"/>
                </a:solidFill>
              </a:rPr>
              <a:t>مجمع عمومي عادي به طور فوق العاده:</a:t>
            </a:r>
            <a:endParaRPr lang="fa-IR" b="1" i="1" dirty="0">
              <a:solidFill>
                <a:srgbClr val="FF0000"/>
              </a:solidFill>
            </a:endParaRPr>
          </a:p>
        </p:txBody>
      </p:sp>
      <p:sp>
        <p:nvSpPr>
          <p:cNvPr id="2" name="Content Placeholder 1"/>
          <p:cNvSpPr>
            <a:spLocks noGrp="1"/>
          </p:cNvSpPr>
          <p:nvPr>
            <p:ph idx="1"/>
          </p:nvPr>
        </p:nvSpPr>
        <p:spPr>
          <a:xfrm>
            <a:off x="457200" y="1285860"/>
            <a:ext cx="8258204" cy="5214974"/>
          </a:xfrm>
        </p:spPr>
        <p:txBody>
          <a:bodyPr>
            <a:normAutofit fontScale="92500" lnSpcReduction="20000"/>
          </a:bodyPr>
          <a:lstStyle/>
          <a:p>
            <a:pPr marL="82296" indent="0" algn="just">
              <a:buNone/>
            </a:pPr>
            <a:r>
              <a:rPr lang="fa-IR" dirty="0" smtClean="0"/>
              <a:t>اگر چه مجمع عمومي عادي بطور فوق العاده ، همان مجمع عمومي عادي است كه بطور استثنايي در غير موعد مقرر تشكيل مجمع عمومي عادي ، تشكيل مي گردد. و حقاً نوع خاصي از مجامع عمومي محسوب نمي گردد.</a:t>
            </a:r>
          </a:p>
          <a:p>
            <a:pPr marL="82296" indent="0" algn="just">
              <a:buNone/>
            </a:pPr>
            <a:endParaRPr lang="fa-IR" dirty="0" smtClean="0"/>
          </a:p>
          <a:p>
            <a:pPr marL="82296" indent="0" algn="just">
              <a:buNone/>
            </a:pPr>
            <a:r>
              <a:rPr lang="fa-IR" dirty="0" smtClean="0"/>
              <a:t>توضيح اينكه در فاصله تشكيل دو مجمع عمومي حوادثي رخ دهد كه تصميم گيري به در صلاحيت مجمع عمومي باشد و از طرف ديگر تا تشكيل مجمع عمومي بعد فاصله زماني زياد باشد و نوان صبر كرد و بايد به فوريت در مورد آن تصميم گيري كرد.</a:t>
            </a:r>
          </a:p>
          <a:p>
            <a:pPr marL="82296" indent="0" algn="just">
              <a:buNone/>
            </a:pPr>
            <a:endParaRPr lang="fa-IR" dirty="0" smtClean="0"/>
          </a:p>
          <a:p>
            <a:pPr marL="82296" indent="0" algn="just">
              <a:buNone/>
            </a:pPr>
            <a:r>
              <a:rPr lang="fa-IR" dirty="0" smtClean="0"/>
              <a:t>مجمع عمومي عادي فقط ازنظر زمان تشكيل فوق العاده محسوب    مي گردد و صلاحيت آن مواردي كه درمجمع عمومي عادي ، داراست.</a:t>
            </a:r>
            <a:endParaRPr lang="fa-IR" dirty="0"/>
          </a:p>
        </p:txBody>
      </p:sp>
    </p:spTree>
  </p:cSld>
  <p:clrMapOvr>
    <a:masterClrMapping/>
  </p:clrMapOvr>
  <p:transition advClick="0" advTm="2000">
    <p:comb dir="vert"/>
    <p:sndAc>
      <p:endSnd/>
    </p:sndAc>
  </p:transition>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1082660"/>
          </a:xfrm>
        </p:spPr>
        <p:txBody>
          <a:bodyPr/>
          <a:lstStyle/>
          <a:p>
            <a:pPr algn="r"/>
            <a:r>
              <a:rPr lang="fa-IR" b="1" dirty="0" smtClean="0">
                <a:solidFill>
                  <a:srgbClr val="FF0000"/>
                </a:solidFill>
              </a:rPr>
              <a:t>مجمع عمومي فوق العاده:</a:t>
            </a:r>
            <a:endParaRPr lang="fa-IR" b="1" dirty="0">
              <a:solidFill>
                <a:srgbClr val="FF0000"/>
              </a:solidFill>
            </a:endParaRPr>
          </a:p>
        </p:txBody>
      </p:sp>
      <p:sp>
        <p:nvSpPr>
          <p:cNvPr id="2" name="Content Placeholder 1"/>
          <p:cNvSpPr>
            <a:spLocks noGrp="1"/>
          </p:cNvSpPr>
          <p:nvPr>
            <p:ph idx="1"/>
          </p:nvPr>
        </p:nvSpPr>
        <p:spPr>
          <a:xfrm>
            <a:off x="457200" y="1571611"/>
            <a:ext cx="8115328" cy="4143405"/>
          </a:xfrm>
        </p:spPr>
        <p:txBody>
          <a:bodyPr>
            <a:normAutofit/>
          </a:bodyPr>
          <a:lstStyle/>
          <a:p>
            <a:pPr marL="82296" indent="0" algn="just">
              <a:buNone/>
            </a:pPr>
            <a:r>
              <a:rPr lang="fa-IR" dirty="0" smtClean="0"/>
              <a:t>مسائلي در شركت پيش مي آيد كه نه مربوط به تاسيس شركت است و نه مربوط به امور جاري.بلكه اموري است اتفاقي ، مهم و فوق العاده . در اين مورد مجمع عمومي شركت تشكل و نسبت به آن اتخاذ تصميم مي نمايد. مانند: تغيير نام ، موضوع ، سرمايه يا مركز اصلي يا افزايش و كاهش سرمايه شركت.</a:t>
            </a:r>
          </a:p>
          <a:p>
            <a:pPr>
              <a:buNone/>
            </a:pPr>
            <a:endParaRPr lang="fa-IR" dirty="0" smtClean="0"/>
          </a:p>
        </p:txBody>
      </p:sp>
    </p:spTree>
  </p:cSld>
  <p:clrMapOvr>
    <a:masterClrMapping/>
  </p:clrMapOvr>
  <p:transition advClick="0" advTm="2000">
    <p:comb dir="vert"/>
    <p:sndAc>
      <p:end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4"/>
          <p:cNvSpPr>
            <a:spLocks noGrp="1" noChangeArrowheads="1"/>
          </p:cNvSpPr>
          <p:nvPr>
            <p:ph type="ctrTitle"/>
          </p:nvPr>
        </p:nvSpPr>
        <p:spPr>
          <a:xfrm>
            <a:off x="0" y="260350"/>
            <a:ext cx="8713788" cy="5903913"/>
          </a:xfrm>
        </p:spPr>
        <p:txBody>
          <a:bodyPr/>
          <a:lstStyle/>
          <a:p>
            <a:pPr algn="r" rtl="1" eaLnBrk="1" hangingPunct="1">
              <a:defRPr/>
            </a:pPr>
            <a:r>
              <a:rPr lang="fa-IR" sz="4000" smtClean="0"/>
              <a:t>در علم </a:t>
            </a:r>
            <a:r>
              <a:rPr lang="fa-IR" sz="4000" b="1" u="sng" smtClean="0"/>
              <a:t>حقوق</a:t>
            </a:r>
            <a:r>
              <a:rPr lang="fa-IR" sz="4000" smtClean="0"/>
              <a:t>- چه در عمل و چه بر طبق موازین حقوقی- همیشه بین دو موضوع تفکیک شده است یکی وجود حق و دیگیری اثبات آنچه بسیار </a:t>
            </a:r>
            <a:r>
              <a:rPr lang="fa-IR" sz="3600" smtClean="0"/>
              <a:t>مواردی</a:t>
            </a:r>
            <a:r>
              <a:rPr lang="fa-IR" sz="4000" smtClean="0"/>
              <a:t> که شخص با داشتن حق، در اثر عدم قدرت برای اثبات آن و نداشتن دلایل و مدارک کافی در محضر قاضی محکوم به بی حقی شده است.</a:t>
            </a:r>
            <a:br>
              <a:rPr lang="fa-IR" sz="4000" smtClean="0"/>
            </a:br>
            <a:r>
              <a:rPr lang="fa-IR" sz="4000" smtClean="0"/>
              <a:t>از قدیم الایام دفاتر تجارتی بهترین وسیله برای نشان دادن واقعیت روابط تجارتی تجار محسوب شده است.</a:t>
            </a:r>
            <a:endParaRPr lang="en-US" sz="4000" smtClean="0"/>
          </a:p>
        </p:txBody>
      </p:sp>
    </p:spTree>
  </p:cSld>
  <p:clrMapOvr>
    <a:masterClrMapping/>
  </p:clrMapOvr>
  <p:transition advClick="0" advTm="2000">
    <p:strips/>
    <p:sndAc>
      <p:endSnd/>
    </p:sndAc>
  </p:transition>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fontScale="90000"/>
          </a:bodyPr>
          <a:lstStyle/>
          <a:p>
            <a:r>
              <a:rPr lang="fa-IR" sz="3100" b="1" dirty="0" smtClean="0">
                <a:solidFill>
                  <a:srgbClr val="FF0000"/>
                </a:solidFill>
              </a:rPr>
              <a:t>موارد ي كه مجمع عمومي فوق العاده مي تواند اتخاذ تصميم نمايد:</a:t>
            </a:r>
            <a:endParaRPr lang="fa-IR" dirty="0">
              <a:solidFill>
                <a:srgbClr val="FF0000"/>
              </a:solidFill>
            </a:endParaRPr>
          </a:p>
        </p:txBody>
      </p:sp>
      <p:sp>
        <p:nvSpPr>
          <p:cNvPr id="3" name="Content Placeholder 2"/>
          <p:cNvSpPr>
            <a:spLocks noGrp="1"/>
          </p:cNvSpPr>
          <p:nvPr>
            <p:ph idx="1"/>
          </p:nvPr>
        </p:nvSpPr>
        <p:spPr>
          <a:xfrm>
            <a:off x="457200" y="1071546"/>
            <a:ext cx="8229600" cy="5286412"/>
          </a:xfrm>
        </p:spPr>
        <p:txBody>
          <a:bodyPr>
            <a:normAutofit fontScale="92500" lnSpcReduction="20000"/>
          </a:bodyPr>
          <a:lstStyle/>
          <a:p>
            <a:pPr>
              <a:buNone/>
            </a:pPr>
            <a:r>
              <a:rPr lang="fa-IR" dirty="0" smtClean="0"/>
              <a:t>1- تغيير نام شركت </a:t>
            </a:r>
          </a:p>
          <a:p>
            <a:pPr>
              <a:buNone/>
            </a:pPr>
            <a:r>
              <a:rPr lang="fa-IR" dirty="0" smtClean="0"/>
              <a:t>2- تغيير موضوع شركت </a:t>
            </a:r>
          </a:p>
          <a:p>
            <a:pPr>
              <a:buNone/>
            </a:pPr>
            <a:r>
              <a:rPr lang="fa-IR" dirty="0" smtClean="0"/>
              <a:t>3- تغيير مركز اصلي شركت </a:t>
            </a:r>
          </a:p>
          <a:p>
            <a:pPr>
              <a:buNone/>
            </a:pPr>
            <a:r>
              <a:rPr lang="fa-IR" dirty="0" smtClean="0"/>
              <a:t>4- تغيير مدت شركت</a:t>
            </a:r>
          </a:p>
          <a:p>
            <a:pPr>
              <a:buNone/>
            </a:pPr>
            <a:r>
              <a:rPr lang="fa-IR" dirty="0" smtClean="0"/>
              <a:t> 5- تغيير سرمايه شركت</a:t>
            </a:r>
          </a:p>
          <a:p>
            <a:pPr>
              <a:buNone/>
            </a:pPr>
            <a:r>
              <a:rPr lang="fa-IR" dirty="0" smtClean="0"/>
              <a:t> 6- تاسيس سهام ممتاز</a:t>
            </a:r>
          </a:p>
          <a:p>
            <a:pPr>
              <a:buNone/>
            </a:pPr>
            <a:r>
              <a:rPr lang="fa-IR" dirty="0" smtClean="0"/>
              <a:t> 7-افزايش يا كاهش اعضاء</a:t>
            </a:r>
          </a:p>
          <a:p>
            <a:pPr>
              <a:buNone/>
            </a:pPr>
            <a:r>
              <a:rPr lang="fa-IR" dirty="0" smtClean="0"/>
              <a:t> 8- تغيير مقررات مربوط به مجامع عمومي </a:t>
            </a:r>
          </a:p>
          <a:p>
            <a:pPr>
              <a:buNone/>
            </a:pPr>
            <a:r>
              <a:rPr lang="fa-IR" dirty="0" smtClean="0"/>
              <a:t> 9- انحلال شركت</a:t>
            </a:r>
          </a:p>
          <a:p>
            <a:pPr>
              <a:buNone/>
            </a:pPr>
            <a:r>
              <a:rPr lang="fa-IR" dirty="0" smtClean="0"/>
              <a:t>10- هرگونه تصميم كه در صلاحيت مجمع موسس و مجمع عموي عادي نبوده و فوق العاده باشد.</a:t>
            </a:r>
          </a:p>
          <a:p>
            <a:endParaRPr lang="fa-IR"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720" y="274638"/>
            <a:ext cx="8401080" cy="939784"/>
          </a:xfrm>
        </p:spPr>
        <p:txBody>
          <a:bodyPr>
            <a:noAutofit/>
          </a:bodyPr>
          <a:lstStyle/>
          <a:p>
            <a:pPr algn="r"/>
            <a:r>
              <a:rPr lang="fa-IR" sz="3200" b="1" dirty="0" smtClean="0">
                <a:solidFill>
                  <a:srgbClr val="FF0000"/>
                </a:solidFill>
                <a:cs typeface="+mn-cs"/>
              </a:rPr>
              <a:t>مواردي كه مجمع عمومي در مورد تصميم گيري ممنوع است:</a:t>
            </a:r>
            <a:endParaRPr lang="fa-IR" sz="3200" b="1" dirty="0">
              <a:solidFill>
                <a:srgbClr val="FF0000"/>
              </a:solidFill>
              <a:cs typeface="+mn-cs"/>
            </a:endParaRPr>
          </a:p>
        </p:txBody>
      </p:sp>
      <p:sp>
        <p:nvSpPr>
          <p:cNvPr id="2" name="Content Placeholder 1"/>
          <p:cNvSpPr>
            <a:spLocks noGrp="1"/>
          </p:cNvSpPr>
          <p:nvPr>
            <p:ph idx="1"/>
          </p:nvPr>
        </p:nvSpPr>
        <p:spPr>
          <a:xfrm>
            <a:off x="457200" y="1357298"/>
            <a:ext cx="8229600" cy="5143536"/>
          </a:xfrm>
        </p:spPr>
        <p:txBody>
          <a:bodyPr>
            <a:normAutofit fontScale="92500"/>
          </a:bodyPr>
          <a:lstStyle/>
          <a:p>
            <a:pPr>
              <a:buNone/>
            </a:pPr>
            <a:r>
              <a:rPr lang="fa-IR" dirty="0" smtClean="0"/>
              <a:t>1- تصميم گيري در مسائلي كه در صلاحيت ساير مجامع عمومي شركت است.</a:t>
            </a:r>
          </a:p>
          <a:p>
            <a:pPr>
              <a:buNone/>
            </a:pPr>
            <a:endParaRPr lang="fa-IR" dirty="0" smtClean="0"/>
          </a:p>
          <a:p>
            <a:pPr>
              <a:buNone/>
            </a:pPr>
            <a:r>
              <a:rPr lang="fa-IR" dirty="0" smtClean="0"/>
              <a:t>2- اتخاذ تصميم بر خلاف مقررات قانوني و برخلاف مقررات تجاري .</a:t>
            </a:r>
          </a:p>
          <a:p>
            <a:pPr>
              <a:buNone/>
            </a:pPr>
            <a:endParaRPr lang="fa-IR" dirty="0" smtClean="0"/>
          </a:p>
          <a:p>
            <a:pPr>
              <a:buNone/>
            </a:pPr>
            <a:r>
              <a:rPr lang="fa-IR" dirty="0" smtClean="0"/>
              <a:t>3- مجمع عمومي فوق العاده مثل ساير مجامع عمومي حق تغيير تابعيت شركت را ندارند.</a:t>
            </a:r>
          </a:p>
          <a:p>
            <a:pPr>
              <a:buNone/>
            </a:pPr>
            <a:endParaRPr lang="fa-IR" dirty="0" smtClean="0"/>
          </a:p>
          <a:p>
            <a:pPr>
              <a:buNone/>
            </a:pPr>
            <a:r>
              <a:rPr lang="fa-IR" dirty="0" smtClean="0"/>
              <a:t>4- حق افزايش تعهدات صاحبان سهام را با هيچ اكثريتي ندارند.</a:t>
            </a:r>
            <a:endParaRPr lang="fa-IR" dirty="0"/>
          </a:p>
        </p:txBody>
      </p:sp>
    </p:spTree>
  </p:cSld>
  <p:clrMapOvr>
    <a:masterClrMapping/>
  </p:clrMapOvr>
  <p:transition advClick="0" advTm="2000">
    <p:wheel spokes="1"/>
    <p:sndAc>
      <p:endSnd/>
    </p:sndAc>
  </p:transition>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46"/>
          </a:xfrm>
        </p:spPr>
        <p:txBody>
          <a:bodyPr/>
          <a:lstStyle/>
          <a:p>
            <a:pPr algn="ctr"/>
            <a:r>
              <a:rPr lang="fa-IR" dirty="0" smtClean="0">
                <a:solidFill>
                  <a:srgbClr val="FF0000"/>
                </a:solidFill>
              </a:rPr>
              <a:t>مجمع عمومي خاص:</a:t>
            </a:r>
            <a:endParaRPr lang="fa-IR" dirty="0">
              <a:solidFill>
                <a:srgbClr val="FF0000"/>
              </a:solidFill>
            </a:endParaRPr>
          </a:p>
        </p:txBody>
      </p:sp>
      <p:sp>
        <p:nvSpPr>
          <p:cNvPr id="2" name="Content Placeholder 1"/>
          <p:cNvSpPr>
            <a:spLocks noGrp="1"/>
          </p:cNvSpPr>
          <p:nvPr>
            <p:ph idx="1"/>
          </p:nvPr>
        </p:nvSpPr>
        <p:spPr>
          <a:xfrm>
            <a:off x="457200" y="1285860"/>
            <a:ext cx="8186766" cy="5143536"/>
          </a:xfrm>
        </p:spPr>
        <p:txBody>
          <a:bodyPr>
            <a:normAutofit fontScale="92500" lnSpcReduction="20000"/>
          </a:bodyPr>
          <a:lstStyle/>
          <a:p>
            <a:pPr marL="82296" indent="0">
              <a:buNone/>
            </a:pPr>
            <a:r>
              <a:rPr lang="fa-IR" dirty="0" smtClean="0"/>
              <a:t>در هر موقعي كه مجمع عمومي صاحبان سهام بخواهند در حقوق نوع مخصوصي از سهام شركت تغيير بدهد تصميم مجمع قطعي نخواهد بود . مگر بعد از آنكه دارندگان سهام در جلسه خاصي آن را تصويب كنند.</a:t>
            </a:r>
          </a:p>
          <a:p>
            <a:pPr marL="82296" indent="0">
              <a:buNone/>
            </a:pPr>
            <a:endParaRPr lang="fa-IR" dirty="0" smtClean="0"/>
          </a:p>
          <a:p>
            <a:pPr marL="82296" indent="0">
              <a:buNone/>
            </a:pPr>
            <a:r>
              <a:rPr lang="fa-IR" dirty="0" smtClean="0">
                <a:solidFill>
                  <a:schemeClr val="accent1"/>
                </a:solidFill>
              </a:rPr>
              <a:t>مواردي كه بايد يك نسخه از صورتجلسه مجامع عمومي به منظور ثبت به مرجع ثبت شركتها ارسال دارند .</a:t>
            </a:r>
          </a:p>
          <a:p>
            <a:pPr marL="82296" indent="0">
              <a:buNone/>
            </a:pPr>
            <a:r>
              <a:rPr lang="fa-IR" b="1" dirty="0" smtClean="0"/>
              <a:t> عبارتند از :</a:t>
            </a:r>
          </a:p>
          <a:p>
            <a:pPr marL="82296" indent="0">
              <a:buNone/>
            </a:pPr>
            <a:r>
              <a:rPr lang="fa-IR" dirty="0" smtClean="0"/>
              <a:t>1- انتخاب مديران وبازرسان </a:t>
            </a:r>
          </a:p>
          <a:p>
            <a:pPr>
              <a:buNone/>
            </a:pPr>
            <a:r>
              <a:rPr lang="fa-IR" dirty="0" smtClean="0"/>
              <a:t>2-تصويب ترازنامه</a:t>
            </a:r>
          </a:p>
          <a:p>
            <a:pPr>
              <a:buNone/>
            </a:pPr>
            <a:r>
              <a:rPr lang="fa-IR" dirty="0" smtClean="0"/>
              <a:t>3-كاهش يا افزايش سرمايه و هر نوع تغيير در اساسنامه</a:t>
            </a:r>
          </a:p>
          <a:p>
            <a:pPr>
              <a:buNone/>
            </a:pPr>
            <a:r>
              <a:rPr lang="fa-IR" dirty="0" smtClean="0"/>
              <a:t>4- انحلال شركت و نحوه تصفيه آن</a:t>
            </a:r>
            <a:endParaRPr lang="fa-IR" dirty="0"/>
          </a:p>
        </p:txBody>
      </p:sp>
    </p:spTree>
  </p:cSld>
  <p:clrMapOvr>
    <a:masterClrMapping/>
  </p:clrMapOvr>
  <p:transition advClick="0" advTm="2000">
    <p:strips dir="rd"/>
    <p:sndAc>
      <p:endSnd/>
    </p:sndAc>
  </p:transition>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868346"/>
          </a:xfrm>
        </p:spPr>
        <p:txBody>
          <a:bodyPr/>
          <a:lstStyle/>
          <a:p>
            <a:pPr algn="r"/>
            <a:r>
              <a:rPr lang="fa-IR" dirty="0" smtClean="0">
                <a:solidFill>
                  <a:schemeClr val="tx2">
                    <a:lumMod val="75000"/>
                  </a:schemeClr>
                </a:solidFill>
              </a:rPr>
              <a:t>صلاحيت و شرايط مديران:</a:t>
            </a:r>
            <a:endParaRPr lang="fa-IR" dirty="0">
              <a:solidFill>
                <a:schemeClr val="tx2">
                  <a:lumMod val="75000"/>
                </a:schemeClr>
              </a:solidFill>
            </a:endParaRPr>
          </a:p>
        </p:txBody>
      </p:sp>
      <p:sp>
        <p:nvSpPr>
          <p:cNvPr id="2" name="Content Placeholder 1"/>
          <p:cNvSpPr>
            <a:spLocks noGrp="1"/>
          </p:cNvSpPr>
          <p:nvPr>
            <p:ph idx="1"/>
          </p:nvPr>
        </p:nvSpPr>
        <p:spPr>
          <a:xfrm>
            <a:off x="357158" y="1214422"/>
            <a:ext cx="8358246" cy="5357850"/>
          </a:xfrm>
        </p:spPr>
        <p:txBody>
          <a:bodyPr>
            <a:normAutofit fontScale="55000" lnSpcReduction="20000"/>
          </a:bodyPr>
          <a:lstStyle/>
          <a:p>
            <a:pPr marL="82296" indent="0">
              <a:buNone/>
            </a:pPr>
            <a:r>
              <a:rPr lang="fa-IR" sz="5100" b="1" dirty="0" smtClean="0">
                <a:solidFill>
                  <a:srgbClr val="FF0000"/>
                </a:solidFill>
              </a:rPr>
              <a:t>الف شرايط مثبت:</a:t>
            </a:r>
          </a:p>
          <a:p>
            <a:pPr marL="82296" indent="0">
              <a:buNone/>
            </a:pPr>
            <a:r>
              <a:rPr lang="fa-IR" dirty="0" smtClean="0"/>
              <a:t> </a:t>
            </a:r>
            <a:r>
              <a:rPr lang="fa-IR" sz="4500" dirty="0" smtClean="0"/>
              <a:t>منظور شرايطي كه با وجود آن شرط مدير انتخاب و انجام وظيفه نمايد اين شرط بشرح ذير است:</a:t>
            </a:r>
          </a:p>
          <a:p>
            <a:pPr marL="82296" indent="0">
              <a:buNone/>
            </a:pPr>
            <a:endParaRPr lang="fa-IR" sz="4500" dirty="0" smtClean="0"/>
          </a:p>
          <a:p>
            <a:pPr marL="82296" indent="0">
              <a:buNone/>
            </a:pPr>
            <a:r>
              <a:rPr lang="fa-IR" sz="4500" dirty="0" smtClean="0"/>
              <a:t>اعضاي هيئت مدير بايد لزوماً از بين صاحبان سهام شركت به وسيله مجمع عمومي موسس براي اولين بار و سپس مجمع عمومي عادي انتخاب گردند.</a:t>
            </a:r>
          </a:p>
          <a:p>
            <a:pPr marL="82296" indent="0">
              <a:buNone/>
            </a:pPr>
            <a:endParaRPr lang="fa-IR" sz="4500" dirty="0" smtClean="0"/>
          </a:p>
          <a:p>
            <a:pPr marL="82296" indent="0">
              <a:buNone/>
            </a:pPr>
            <a:r>
              <a:rPr lang="fa-IR" sz="4500" dirty="0" smtClean="0"/>
              <a:t>عده اعضاي هيئت مديره در شركتهاي عام نبايد از 5 نفر كمتر باشد.</a:t>
            </a:r>
          </a:p>
          <a:p>
            <a:pPr marL="82296" indent="0">
              <a:buNone/>
            </a:pPr>
            <a:endParaRPr lang="fa-IR" sz="4500" dirty="0" smtClean="0"/>
          </a:p>
          <a:p>
            <a:pPr marL="82296" indent="0">
              <a:buNone/>
            </a:pPr>
            <a:r>
              <a:rPr lang="fa-IR" sz="4500" dirty="0" smtClean="0"/>
              <a:t>مدت مديريت اعضاء طبق اساسنامه تعيين و دو ساله است  و انتخاب مجدد انان بلامانع است.</a:t>
            </a:r>
          </a:p>
          <a:p>
            <a:pPr marL="82296" indent="0">
              <a:buNone/>
            </a:pPr>
            <a:endParaRPr lang="fa-IR" sz="4500" dirty="0" smtClean="0"/>
          </a:p>
          <a:p>
            <a:pPr marL="82296" indent="0">
              <a:buNone/>
            </a:pPr>
            <a:r>
              <a:rPr lang="fa-IR" sz="4500" dirty="0" smtClean="0"/>
              <a:t>مديران ، به منظور جبران خسارات احتمالي تعدادي از سهام را طبق اساسنامه خريداري و در صندوق شركت تا خاتمه مديريت توديع كنند.</a:t>
            </a:r>
            <a:endParaRPr lang="fa-IR" sz="4500" dirty="0"/>
          </a:p>
        </p:txBody>
      </p:sp>
    </p:spTree>
  </p:cSld>
  <p:clrMapOvr>
    <a:masterClrMapping/>
  </p:clrMapOvr>
  <p:transition advClick="0" advTm="2000">
    <p:pull dir="lu"/>
    <p:sndAc>
      <p:endSnd/>
    </p:sndAc>
  </p:transition>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ب: شرايط منفي :</a:t>
            </a:r>
            <a:endParaRPr lang="fa-IR" dirty="0"/>
          </a:p>
        </p:txBody>
      </p:sp>
      <p:sp>
        <p:nvSpPr>
          <p:cNvPr id="2" name="Content Placeholder 1"/>
          <p:cNvSpPr>
            <a:spLocks noGrp="1"/>
          </p:cNvSpPr>
          <p:nvPr>
            <p:ph idx="1"/>
          </p:nvPr>
        </p:nvSpPr>
        <p:spPr/>
        <p:txBody>
          <a:bodyPr/>
          <a:lstStyle/>
          <a:p>
            <a:pPr marL="82296" indent="0">
              <a:buNone/>
            </a:pPr>
            <a:r>
              <a:rPr lang="fa-IR" dirty="0" smtClean="0"/>
              <a:t>اشخاص در صورتي مي توانند به عضويت هئيت انتخاب شوند كه فاقد اوصاف زيرباشند :</a:t>
            </a:r>
          </a:p>
          <a:p>
            <a:pPr marL="82296" indent="0">
              <a:buNone/>
            </a:pPr>
            <a:endParaRPr lang="fa-IR" dirty="0" smtClean="0"/>
          </a:p>
          <a:p>
            <a:pPr marL="82296" indent="0">
              <a:buNone/>
            </a:pPr>
            <a:r>
              <a:rPr lang="fa-IR" b="1" dirty="0" smtClean="0">
                <a:solidFill>
                  <a:srgbClr val="FF0000"/>
                </a:solidFill>
              </a:rPr>
              <a:t>اولاً </a:t>
            </a:r>
            <a:r>
              <a:rPr lang="fa-IR" b="1" dirty="0" smtClean="0"/>
              <a:t>: </a:t>
            </a:r>
            <a:r>
              <a:rPr lang="fa-IR" dirty="0" smtClean="0"/>
              <a:t>محجورين و كساني كه حكم ورشكستكي آنان صادر شده باشد</a:t>
            </a:r>
          </a:p>
          <a:p>
            <a:pPr marL="82296" indent="0">
              <a:buNone/>
            </a:pPr>
            <a:endParaRPr lang="fa-IR" dirty="0" smtClean="0"/>
          </a:p>
          <a:p>
            <a:pPr marL="82296" indent="0">
              <a:buNone/>
            </a:pPr>
            <a:r>
              <a:rPr lang="fa-IR" b="1" dirty="0" smtClean="0">
                <a:solidFill>
                  <a:srgbClr val="FF0000"/>
                </a:solidFill>
              </a:rPr>
              <a:t>ثانياً </a:t>
            </a:r>
            <a:r>
              <a:rPr lang="fa-IR" b="1" dirty="0" smtClean="0"/>
              <a:t>:</a:t>
            </a:r>
            <a:r>
              <a:rPr lang="fa-IR" dirty="0" smtClean="0"/>
              <a:t> كساني كه مرتكب جنايت شده و حكم قطعي مانند سرقت ، خيانت در امانت ، كلاهبرداري ، اختلاس و...</a:t>
            </a:r>
            <a:endParaRPr lang="fa-IR" dirty="0"/>
          </a:p>
        </p:txBody>
      </p:sp>
    </p:spTree>
  </p:cSld>
  <p:clrMapOvr>
    <a:masterClrMapping/>
  </p:clrMapOvr>
  <p:transition advClick="0" advTm="2000">
    <p:pull dir="ld"/>
    <p:sndAc>
      <p:endSnd/>
    </p:sndAc>
  </p:transition>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58204" cy="939784"/>
          </a:xfrm>
        </p:spPr>
        <p:txBody>
          <a:bodyPr/>
          <a:lstStyle/>
          <a:p>
            <a:pPr algn="r"/>
            <a:r>
              <a:rPr lang="fa-IR" dirty="0" smtClean="0"/>
              <a:t>اختيارات و وظايف مديران:</a:t>
            </a:r>
            <a:endParaRPr lang="fa-IR" dirty="0"/>
          </a:p>
        </p:txBody>
      </p:sp>
      <p:sp>
        <p:nvSpPr>
          <p:cNvPr id="2" name="Content Placeholder 1"/>
          <p:cNvSpPr>
            <a:spLocks noGrp="1"/>
          </p:cNvSpPr>
          <p:nvPr>
            <p:ph idx="1"/>
          </p:nvPr>
        </p:nvSpPr>
        <p:spPr>
          <a:xfrm>
            <a:off x="457200" y="1285860"/>
            <a:ext cx="8229600" cy="4840303"/>
          </a:xfrm>
        </p:spPr>
        <p:txBody>
          <a:bodyPr/>
          <a:lstStyle/>
          <a:p>
            <a:pPr marL="82296" indent="0">
              <a:buNone/>
            </a:pPr>
            <a:r>
              <a:rPr lang="fa-IR" b="1" dirty="0" smtClean="0">
                <a:solidFill>
                  <a:srgbClr val="FF0000"/>
                </a:solidFill>
              </a:rPr>
              <a:t>مديران شركت داراي اختيارات زير نمي باشند:</a:t>
            </a:r>
          </a:p>
          <a:p>
            <a:pPr marL="82296" indent="0">
              <a:buNone/>
            </a:pPr>
            <a:endParaRPr lang="fa-IR" b="1" dirty="0" smtClean="0"/>
          </a:p>
          <a:p>
            <a:pPr marL="82296" indent="0">
              <a:buNone/>
            </a:pPr>
            <a:r>
              <a:rPr lang="fa-IR" dirty="0" smtClean="0"/>
              <a:t>1- اتخاذ هرگونه تصميم و اقدام برخلاف مقررات قانوني.</a:t>
            </a:r>
          </a:p>
          <a:p>
            <a:pPr marL="82296" indent="0">
              <a:buNone/>
            </a:pPr>
            <a:endParaRPr lang="fa-IR" dirty="0" smtClean="0"/>
          </a:p>
          <a:p>
            <a:pPr marL="82296" indent="0">
              <a:buNone/>
            </a:pPr>
            <a:r>
              <a:rPr lang="fa-IR" dirty="0" smtClean="0"/>
              <a:t>2-اتخاذ تصميم در مواردي كه خارج از موضوع شركت باشد.</a:t>
            </a:r>
          </a:p>
          <a:p>
            <a:pPr marL="82296" indent="0">
              <a:buNone/>
            </a:pPr>
            <a:endParaRPr lang="fa-IR" dirty="0" smtClean="0"/>
          </a:p>
          <a:p>
            <a:pPr marL="82296" indent="0">
              <a:buNone/>
            </a:pPr>
            <a:r>
              <a:rPr lang="fa-IR" dirty="0" smtClean="0"/>
              <a:t>3-اقداماتي كه اساسنامه يا مجمع آن را منع كرده است.</a:t>
            </a:r>
          </a:p>
          <a:p>
            <a:endParaRPr lang="fa-IR" dirty="0"/>
          </a:p>
        </p:txBody>
      </p:sp>
    </p:spTree>
  </p:cSld>
  <p:clrMapOvr>
    <a:masterClrMapping/>
  </p:clrMapOvr>
  <p:transition advClick="0" advTm="2000">
    <p:wheel spokes="1"/>
    <p:sndAc>
      <p:endSnd/>
    </p:sndAc>
  </p:transition>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15328" cy="868346"/>
          </a:xfrm>
        </p:spPr>
        <p:txBody>
          <a:bodyPr/>
          <a:lstStyle/>
          <a:p>
            <a:pPr algn="r"/>
            <a:r>
              <a:rPr lang="fa-IR" dirty="0" smtClean="0"/>
              <a:t>وظايف مديران كدامند:</a:t>
            </a:r>
            <a:endParaRPr lang="fa-IR" dirty="0"/>
          </a:p>
        </p:txBody>
      </p:sp>
      <p:sp>
        <p:nvSpPr>
          <p:cNvPr id="2" name="Content Placeholder 1"/>
          <p:cNvSpPr>
            <a:spLocks noGrp="1"/>
          </p:cNvSpPr>
          <p:nvPr>
            <p:ph idx="1"/>
          </p:nvPr>
        </p:nvSpPr>
        <p:spPr>
          <a:xfrm>
            <a:off x="457200" y="1142984"/>
            <a:ext cx="8115328" cy="5214974"/>
          </a:xfrm>
        </p:spPr>
        <p:txBody>
          <a:bodyPr>
            <a:normAutofit fontScale="92500" lnSpcReduction="20000"/>
          </a:bodyPr>
          <a:lstStyle/>
          <a:p>
            <a:pPr algn="just">
              <a:buNone/>
            </a:pPr>
            <a:r>
              <a:rPr lang="fa-IR" dirty="0" smtClean="0"/>
              <a:t>1-اعلام قبولي سِمت خود بعد از انتخاب.</a:t>
            </a:r>
          </a:p>
          <a:p>
            <a:pPr algn="just">
              <a:buNone/>
            </a:pPr>
            <a:r>
              <a:rPr lang="fa-IR" dirty="0" smtClean="0"/>
              <a:t>2- توديع سهام تضميني</a:t>
            </a:r>
          </a:p>
          <a:p>
            <a:pPr algn="just">
              <a:buNone/>
            </a:pPr>
            <a:r>
              <a:rPr lang="fa-IR" dirty="0" smtClean="0"/>
              <a:t>3-رعايت مقررات قانوني در اجراي وظايف</a:t>
            </a:r>
          </a:p>
          <a:p>
            <a:pPr algn="just">
              <a:buNone/>
            </a:pPr>
            <a:r>
              <a:rPr lang="fa-IR" dirty="0" smtClean="0"/>
              <a:t>4- دعوت مجامع عمومي</a:t>
            </a:r>
          </a:p>
          <a:p>
            <a:pPr algn="just">
              <a:buNone/>
            </a:pPr>
            <a:r>
              <a:rPr lang="fa-IR" dirty="0" smtClean="0"/>
              <a:t>5- شركت در جلسات هيئت مديره</a:t>
            </a:r>
          </a:p>
          <a:p>
            <a:pPr algn="just">
              <a:buNone/>
            </a:pPr>
            <a:r>
              <a:rPr lang="fa-IR" dirty="0" smtClean="0"/>
              <a:t>6- اجراي وظايف مربوطه به عنوان نمايندگي شركت.</a:t>
            </a:r>
          </a:p>
          <a:p>
            <a:pPr algn="just">
              <a:buNone/>
            </a:pPr>
            <a:r>
              <a:rPr lang="fa-IR" dirty="0" smtClean="0"/>
              <a:t>7- تنظيم بيلان و حساب سود و زيان و دارايي شركت بصورت شش ماهه </a:t>
            </a:r>
          </a:p>
          <a:p>
            <a:pPr algn="just">
              <a:buNone/>
            </a:pPr>
            <a:r>
              <a:rPr lang="fa-IR" dirty="0" smtClean="0"/>
              <a:t>8- سپرده اندوخته قانوني مقرر در حساب مربوطه.</a:t>
            </a:r>
          </a:p>
          <a:p>
            <a:pPr algn="just">
              <a:buNone/>
            </a:pPr>
            <a:r>
              <a:rPr lang="fa-IR" dirty="0" smtClean="0"/>
              <a:t>9-انجام وظايفي كه بموجب قانون ، مقررات اساسنامه به عهده مدير است.</a:t>
            </a:r>
            <a:endParaRPr lang="fa-IR" dirty="0"/>
          </a:p>
        </p:txBody>
      </p:sp>
    </p:spTree>
  </p:cSld>
  <p:clrMapOvr>
    <a:masterClrMapping/>
  </p:clrMapOvr>
  <p:transition advClick="0" advTm="2000">
    <p:split orient="vert"/>
    <p:sndAc>
      <p:endSnd/>
    </p:sndAc>
  </p:transition>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868346"/>
          </a:xfrm>
        </p:spPr>
        <p:txBody>
          <a:bodyPr>
            <a:normAutofit/>
          </a:bodyPr>
          <a:lstStyle/>
          <a:p>
            <a:pPr algn="r"/>
            <a:r>
              <a:rPr lang="fa-IR" dirty="0" smtClean="0"/>
              <a:t>مسئوليت مديران:</a:t>
            </a:r>
            <a:endParaRPr lang="fa-IR" dirty="0"/>
          </a:p>
        </p:txBody>
      </p:sp>
      <p:sp>
        <p:nvSpPr>
          <p:cNvPr id="2" name="Content Placeholder 1"/>
          <p:cNvSpPr>
            <a:spLocks noGrp="1"/>
          </p:cNvSpPr>
          <p:nvPr>
            <p:ph idx="1"/>
          </p:nvPr>
        </p:nvSpPr>
        <p:spPr>
          <a:xfrm>
            <a:off x="457200" y="1357298"/>
            <a:ext cx="8186766" cy="4768865"/>
          </a:xfrm>
        </p:spPr>
        <p:txBody>
          <a:bodyPr>
            <a:normAutofit fontScale="85000" lnSpcReduction="10000"/>
          </a:bodyPr>
          <a:lstStyle/>
          <a:p>
            <a:pPr marL="82296" indent="0" algn="just">
              <a:buNone/>
            </a:pPr>
            <a:r>
              <a:rPr lang="fa-IR" dirty="0" smtClean="0"/>
              <a:t>مسئوليت مديران ممكن است </a:t>
            </a:r>
            <a:r>
              <a:rPr lang="fa-IR" b="1" dirty="0" smtClean="0"/>
              <a:t>حقوقي</a:t>
            </a:r>
            <a:r>
              <a:rPr lang="fa-IR" dirty="0" smtClean="0"/>
              <a:t> باشد </a:t>
            </a:r>
            <a:r>
              <a:rPr lang="fa-IR" b="1" dirty="0" smtClean="0"/>
              <a:t>يا كيفري </a:t>
            </a:r>
            <a:r>
              <a:rPr lang="fa-IR" dirty="0" smtClean="0"/>
              <a:t>، ممكن است </a:t>
            </a:r>
            <a:r>
              <a:rPr lang="fa-IR" b="1" dirty="0" smtClean="0"/>
              <a:t>انفرادي</a:t>
            </a:r>
            <a:r>
              <a:rPr lang="fa-IR" dirty="0" smtClean="0"/>
              <a:t> باشد يا</a:t>
            </a:r>
            <a:r>
              <a:rPr lang="fa-IR" b="1" dirty="0" smtClean="0"/>
              <a:t> اشتراكي </a:t>
            </a:r>
            <a:r>
              <a:rPr lang="fa-IR" dirty="0" smtClean="0"/>
              <a:t>و يا ناشي از ورشكستگي شركت.</a:t>
            </a:r>
          </a:p>
          <a:p>
            <a:pPr marL="82296" indent="0" algn="just">
              <a:buNone/>
            </a:pPr>
            <a:endParaRPr lang="fa-IR" dirty="0" smtClean="0"/>
          </a:p>
          <a:p>
            <a:pPr marL="82296" indent="0" algn="just">
              <a:buNone/>
            </a:pPr>
            <a:r>
              <a:rPr lang="fa-IR" dirty="0" smtClean="0"/>
              <a:t>1- </a:t>
            </a:r>
            <a:r>
              <a:rPr lang="fa-IR" b="1" dirty="0" smtClean="0">
                <a:solidFill>
                  <a:srgbClr val="FF0000"/>
                </a:solidFill>
              </a:rPr>
              <a:t>مسئوليت حقوقي: </a:t>
            </a:r>
          </a:p>
          <a:p>
            <a:pPr marL="82296" indent="0" algn="just">
              <a:buNone/>
            </a:pPr>
            <a:r>
              <a:rPr lang="fa-IR" dirty="0" smtClean="0"/>
              <a:t>در صورتي اقدامات مدير منجر به خسارات مادي شود بدون اينكه جرمي صورت گرفته باشد تنها مسئول جبران خسارات وارده مي باشد.</a:t>
            </a:r>
          </a:p>
          <a:p>
            <a:pPr marL="82296" indent="0" algn="just">
              <a:buNone/>
            </a:pPr>
            <a:endParaRPr lang="fa-IR" dirty="0" smtClean="0"/>
          </a:p>
          <a:p>
            <a:pPr marL="82296" indent="0" algn="just">
              <a:buNone/>
            </a:pPr>
            <a:r>
              <a:rPr lang="fa-IR" dirty="0" smtClean="0"/>
              <a:t>2- </a:t>
            </a:r>
            <a:r>
              <a:rPr lang="fa-IR" b="1" dirty="0" smtClean="0">
                <a:solidFill>
                  <a:srgbClr val="FF0000"/>
                </a:solidFill>
              </a:rPr>
              <a:t>مسئوليت كيفري: </a:t>
            </a:r>
          </a:p>
          <a:p>
            <a:pPr marL="82296" indent="0" algn="just">
              <a:buNone/>
            </a:pPr>
            <a:r>
              <a:rPr lang="fa-IR" dirty="0" smtClean="0"/>
              <a:t>ممكن است اقدام يا ترك اقدام مدير علاوه برخسارات به شركت ، جرم هم محسوب شود كه در اين صورت بايد از نظر كيفري مدير تحت تعقيب قرار گيرد و مجازات خواهد شد.</a:t>
            </a:r>
            <a:endParaRPr lang="fa-IR" dirty="0"/>
          </a:p>
        </p:txBody>
      </p:sp>
    </p:spTree>
  </p:cSld>
  <p:clrMapOvr>
    <a:masterClrMapping/>
  </p:clrMapOvr>
  <p:transition advClick="0" advTm="2000">
    <p:pull dir="ld"/>
    <p:sndAc>
      <p:endSnd/>
    </p:sndAc>
  </p:transition>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868346"/>
          </a:xfrm>
        </p:spPr>
        <p:txBody>
          <a:bodyPr/>
          <a:lstStyle/>
          <a:p>
            <a:pPr algn="r"/>
            <a:r>
              <a:rPr lang="fa-IR" dirty="0" smtClean="0"/>
              <a:t>مسئوليت انفرادي و اشتراكي:</a:t>
            </a:r>
            <a:endParaRPr lang="fa-IR" dirty="0"/>
          </a:p>
        </p:txBody>
      </p:sp>
      <p:sp>
        <p:nvSpPr>
          <p:cNvPr id="2" name="Content Placeholder 1"/>
          <p:cNvSpPr>
            <a:spLocks noGrp="1"/>
          </p:cNvSpPr>
          <p:nvPr>
            <p:ph idx="1"/>
          </p:nvPr>
        </p:nvSpPr>
        <p:spPr>
          <a:xfrm>
            <a:off x="457200" y="1214422"/>
            <a:ext cx="8186766" cy="5143536"/>
          </a:xfrm>
        </p:spPr>
        <p:txBody>
          <a:bodyPr>
            <a:normAutofit fontScale="92500" lnSpcReduction="10000"/>
          </a:bodyPr>
          <a:lstStyle/>
          <a:p>
            <a:pPr>
              <a:buNone/>
            </a:pPr>
            <a:r>
              <a:rPr lang="fa-IR" b="1" dirty="0" smtClean="0">
                <a:solidFill>
                  <a:srgbClr val="FF0000"/>
                </a:solidFill>
              </a:rPr>
              <a:t>اول) مسئوليت انفرادي: </a:t>
            </a:r>
          </a:p>
          <a:p>
            <a:pPr algn="just">
              <a:buNone/>
            </a:pPr>
            <a:r>
              <a:rPr lang="fa-IR" dirty="0" smtClean="0"/>
              <a:t>   مواردي كه مدير شركت به تنهايي مسئوليت دارد مواردي است كه بر خلاف ضوابط و مقررات در خارج يا داخل شركت اقداماتي انجام دهدكه منحصرا مستند به خود او باشد و ساير اعضاء هيئت مديره دخالتي نداشته باشند و خسارتي به شركت وارد شود مدير متخلف محسوب مي شود.</a:t>
            </a:r>
          </a:p>
          <a:p>
            <a:pPr algn="just"/>
            <a:endParaRPr lang="fa-IR" dirty="0" smtClean="0"/>
          </a:p>
          <a:p>
            <a:pPr>
              <a:buNone/>
            </a:pPr>
            <a:r>
              <a:rPr lang="fa-IR" b="1" dirty="0" smtClean="0">
                <a:solidFill>
                  <a:srgbClr val="FF0000"/>
                </a:solidFill>
              </a:rPr>
              <a:t>دوم) مسئوليت اشتراكي: </a:t>
            </a:r>
          </a:p>
          <a:p>
            <a:pPr algn="just">
              <a:buNone/>
            </a:pPr>
            <a:r>
              <a:rPr lang="fa-IR" dirty="0" smtClean="0"/>
              <a:t>   مواردي است كه به همه اعضاي هيئت مديره شركت مربوط بوده و هر گونه اقدام مثبت يا منفي مفيد يا مضر به حساب يك يا چند نفر نيست بلكه مستند به همه آنها مي باشد.</a:t>
            </a:r>
            <a:endParaRPr lang="fa-IR" dirty="0"/>
          </a:p>
        </p:txBody>
      </p:sp>
    </p:spTree>
  </p:cSld>
  <p:clrMapOvr>
    <a:masterClrMapping/>
  </p:clrMapOvr>
  <p:transition advClick="0" advTm="2000">
    <p:wheel spokes="3"/>
    <p:sndAc>
      <p:endSnd/>
    </p:sndAc>
  </p:transition>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solidFill>
                  <a:srgbClr val="FF0000"/>
                </a:solidFill>
              </a:rPr>
              <a:t>مسئوليت خاص مديران:</a:t>
            </a:r>
            <a:endParaRPr lang="fa-IR" dirty="0">
              <a:solidFill>
                <a:srgbClr val="FF0000"/>
              </a:solidFill>
            </a:endParaRPr>
          </a:p>
        </p:txBody>
      </p:sp>
      <p:sp>
        <p:nvSpPr>
          <p:cNvPr id="2" name="Content Placeholder 1"/>
          <p:cNvSpPr>
            <a:spLocks noGrp="1"/>
          </p:cNvSpPr>
          <p:nvPr>
            <p:ph idx="1"/>
          </p:nvPr>
        </p:nvSpPr>
        <p:spPr>
          <a:xfrm>
            <a:off x="428596" y="1643050"/>
            <a:ext cx="8143932" cy="4364241"/>
          </a:xfrm>
        </p:spPr>
        <p:txBody>
          <a:bodyPr/>
          <a:lstStyle/>
          <a:p>
            <a:pPr marL="82296" indent="0" algn="just">
              <a:buNone/>
            </a:pPr>
            <a:r>
              <a:rPr lang="fa-IR" b="1" dirty="0" smtClean="0"/>
              <a:t>در صورت ورشكستگي شركت يا پس از انحلال،  </a:t>
            </a:r>
            <a:r>
              <a:rPr lang="fa-IR" dirty="0" smtClean="0"/>
              <a:t>معلوم شود كه دارايي شركت براي تاديه ديون آن كافي نيست </a:t>
            </a:r>
            <a:r>
              <a:rPr lang="fa-IR" b="1" dirty="0" smtClean="0"/>
              <a:t>دادگاه صلاحيدار </a:t>
            </a:r>
            <a:r>
              <a:rPr lang="fa-IR" dirty="0" smtClean="0"/>
              <a:t>مي تواند به تقاضاي هرذينفع هريك از مديران يا مديرعاملي را كه ورشكستگي شركت يا كافي نبودن دارايي شركت به نحوي كه انحا معلول تخلفات او بوده است،  </a:t>
            </a:r>
            <a:r>
              <a:rPr lang="fa-IR" b="1" dirty="0" smtClean="0"/>
              <a:t>مفرداٌ يا متضامناٌ به تاديه آن قسمت از ديوني كه پرداخت آن از دارايي شركت ممكن نيست محكوم نمايد.</a:t>
            </a:r>
          </a:p>
        </p:txBody>
      </p:sp>
    </p:spTree>
  </p:cSld>
  <p:clrMapOvr>
    <a:masterClrMapping/>
  </p:clrMapOvr>
  <p:transition advClick="0" advTm="2000">
    <p:pull dir="r"/>
    <p:sndAc>
      <p:end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4"/>
          <p:cNvSpPr>
            <a:spLocks noGrp="1" noRot="1" noChangeArrowheads="1"/>
          </p:cNvSpPr>
          <p:nvPr>
            <p:ph type="title"/>
          </p:nvPr>
        </p:nvSpPr>
        <p:spPr>
          <a:xfrm>
            <a:off x="0" y="0"/>
            <a:ext cx="9144000" cy="3816350"/>
          </a:xfrm>
        </p:spPr>
        <p:txBody>
          <a:bodyPr/>
          <a:lstStyle/>
          <a:p>
            <a:pPr algn="ctr" eaLnBrk="1" hangingPunct="1">
              <a:defRPr/>
            </a:pPr>
            <a:r>
              <a:rPr lang="fa-IR" sz="3600" dirty="0" smtClean="0"/>
              <a:t>داشتن دفاتر تجارتی مرتب و منظم دارای آثار مختلفی به شرح زیر است:</a:t>
            </a:r>
            <a:br>
              <a:rPr lang="fa-IR" sz="3600" dirty="0" smtClean="0"/>
            </a:br>
            <a:r>
              <a:rPr lang="fa-IR" sz="3600" dirty="0" smtClean="0"/>
              <a:t>اول: معرف وضیعت تاجر از نظر میزان و نوع خرید و فروش، میزان سود وزیان و به طور کلی دارایی تاجر میباشد.</a:t>
            </a:r>
            <a:br>
              <a:rPr lang="fa-IR" sz="3600" dirty="0" smtClean="0"/>
            </a:br>
            <a:endParaRPr lang="en-US" sz="3600" dirty="0" smtClean="0"/>
          </a:p>
        </p:txBody>
      </p:sp>
      <p:sp>
        <p:nvSpPr>
          <p:cNvPr id="32775" name="Rectangle 7"/>
          <p:cNvSpPr>
            <a:spLocks noChangeArrowheads="1"/>
          </p:cNvSpPr>
          <p:nvPr/>
        </p:nvSpPr>
        <p:spPr bwMode="auto">
          <a:xfrm>
            <a:off x="0" y="4868863"/>
            <a:ext cx="9144000" cy="1512887"/>
          </a:xfrm>
          <a:prstGeom prst="rect">
            <a:avLst/>
          </a:prstGeom>
          <a:noFill/>
          <a:ln w="9525">
            <a:noFill/>
            <a:miter lim="800000"/>
            <a:headEnd/>
            <a:tailEnd/>
          </a:ln>
          <a:effectLst/>
        </p:spPr>
        <p:txBody>
          <a:bodyPr anchor="ctr"/>
          <a:lstStyle/>
          <a:p>
            <a:pPr algn="ctr">
              <a:defRPr/>
            </a:pPr>
            <a:r>
              <a:rPr kumimoji="0" lang="fa-IR" sz="3600" dirty="0">
                <a:solidFill>
                  <a:schemeClr val="tx2"/>
                </a:solidFill>
                <a:effectLst>
                  <a:outerShdw blurRad="38100" dist="38100" dir="2700000" algn="tl">
                    <a:srgbClr val="000000"/>
                  </a:outerShdw>
                </a:effectLst>
                <a:latin typeface="Arial" charset="0"/>
                <a:cs typeface="Arial" charset="0"/>
              </a:rPr>
              <a:t/>
            </a:r>
            <a:br>
              <a:rPr kumimoji="0" lang="fa-IR" sz="3600" dirty="0">
                <a:solidFill>
                  <a:schemeClr val="tx2"/>
                </a:solidFill>
                <a:effectLst>
                  <a:outerShdw blurRad="38100" dist="38100" dir="2700000" algn="tl">
                    <a:srgbClr val="000000"/>
                  </a:outerShdw>
                </a:effectLst>
                <a:latin typeface="Arial" charset="0"/>
                <a:cs typeface="Arial" charset="0"/>
              </a:rPr>
            </a:br>
            <a:r>
              <a:rPr kumimoji="0" lang="fa-IR" sz="3600" dirty="0">
                <a:solidFill>
                  <a:schemeClr val="tx2"/>
                </a:solidFill>
                <a:effectLst>
                  <a:outerShdw blurRad="38100" dist="38100" dir="2700000" algn="tl">
                    <a:srgbClr val="000000"/>
                  </a:outerShdw>
                </a:effectLst>
                <a:latin typeface="Arial" charset="0"/>
                <a:cs typeface="Arial" charset="0"/>
              </a:rPr>
              <a:t>سوم:کسانی که با تاجر معملاتی داشته اند می توانند برای اثبات اداعی خود به دفاتراو استناد کنند.</a:t>
            </a:r>
            <a:endParaRPr kumimoji="0" lang="en-US" sz="3600" dirty="0">
              <a:solidFill>
                <a:schemeClr val="tx2"/>
              </a:solidFill>
              <a:effectLst>
                <a:outerShdw blurRad="38100" dist="38100" dir="2700000" algn="tl">
                  <a:srgbClr val="000000"/>
                </a:outerShdw>
              </a:effectLst>
              <a:latin typeface="Arial" charset="0"/>
              <a:cs typeface="Arial" charset="0"/>
            </a:endParaRPr>
          </a:p>
        </p:txBody>
      </p:sp>
      <p:sp>
        <p:nvSpPr>
          <p:cNvPr id="32776" name="Rectangle 8"/>
          <p:cNvSpPr>
            <a:spLocks noChangeArrowheads="1"/>
          </p:cNvSpPr>
          <p:nvPr/>
        </p:nvSpPr>
        <p:spPr bwMode="auto">
          <a:xfrm>
            <a:off x="0" y="3357563"/>
            <a:ext cx="9144000" cy="1871662"/>
          </a:xfrm>
          <a:prstGeom prst="rect">
            <a:avLst/>
          </a:prstGeom>
          <a:noFill/>
          <a:ln w="9525">
            <a:noFill/>
            <a:miter lim="800000"/>
            <a:headEnd/>
            <a:tailEnd/>
          </a:ln>
          <a:effectLst/>
        </p:spPr>
        <p:txBody>
          <a:bodyPr anchor="ctr"/>
          <a:lstStyle/>
          <a:p>
            <a:pPr algn="ctr">
              <a:defRPr/>
            </a:pPr>
            <a:r>
              <a:rPr kumimoji="0" lang="fa-IR" sz="3600" dirty="0">
                <a:solidFill>
                  <a:schemeClr val="tx2"/>
                </a:solidFill>
                <a:effectLst>
                  <a:outerShdw blurRad="38100" dist="38100" dir="2700000" algn="tl">
                    <a:srgbClr val="000000"/>
                  </a:outerShdw>
                </a:effectLst>
                <a:latin typeface="Arial" charset="0"/>
                <a:cs typeface="Arial" charset="0"/>
              </a:rPr>
              <a:t>دوم:ثبت معاملات در دفاتر تجارتی تاجر ، در صورتی که طبق ظوابط قانونی تنظیم شده باشد به نفع تاجر اعتبار داده شده است.</a:t>
            </a:r>
            <a:br>
              <a:rPr kumimoji="0" lang="fa-IR" sz="3600" dirty="0">
                <a:solidFill>
                  <a:schemeClr val="tx2"/>
                </a:solidFill>
                <a:effectLst>
                  <a:outerShdw blurRad="38100" dist="38100" dir="2700000" algn="tl">
                    <a:srgbClr val="000000"/>
                  </a:outerShdw>
                </a:effectLst>
                <a:latin typeface="Arial" charset="0"/>
                <a:cs typeface="Arial" charset="0"/>
              </a:rPr>
            </a:br>
            <a:endParaRPr kumimoji="0" lang="en-US" sz="3600" dirty="0">
              <a:solidFill>
                <a:schemeClr val="tx2"/>
              </a:solidFill>
              <a:effectLst>
                <a:outerShdw blurRad="38100" dist="38100" dir="2700000" algn="tl">
                  <a:srgbClr val="000000"/>
                </a:outerShdw>
              </a:effectLst>
              <a:latin typeface="Arial" charset="0"/>
              <a:cs typeface="Arial" charset="0"/>
            </a:endParaRPr>
          </a:p>
        </p:txBody>
      </p:sp>
    </p:spTree>
  </p:cSld>
  <p:clrMapOvr>
    <a:masterClrMapping/>
  </p:clrMapOvr>
  <p:transition advClick="0" advTm="2000">
    <p:pull dir="lu"/>
    <p:sndAc>
      <p:endSnd/>
    </p:sndAc>
  </p:transition>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15328" cy="939784"/>
          </a:xfrm>
        </p:spPr>
        <p:txBody>
          <a:bodyPr/>
          <a:lstStyle/>
          <a:p>
            <a:pPr algn="r"/>
            <a:r>
              <a:rPr lang="fa-IR" b="1" dirty="0" smtClean="0"/>
              <a:t>ممنوعيتها:</a:t>
            </a:r>
            <a:endParaRPr lang="fa-IR" b="1" dirty="0"/>
          </a:p>
        </p:txBody>
      </p:sp>
      <p:sp>
        <p:nvSpPr>
          <p:cNvPr id="2" name="Content Placeholder 1"/>
          <p:cNvSpPr>
            <a:spLocks noGrp="1"/>
          </p:cNvSpPr>
          <p:nvPr>
            <p:ph idx="1"/>
          </p:nvPr>
        </p:nvSpPr>
        <p:spPr>
          <a:xfrm>
            <a:off x="457200" y="1142984"/>
            <a:ext cx="8186766" cy="5143536"/>
          </a:xfrm>
        </p:spPr>
        <p:txBody>
          <a:bodyPr>
            <a:normAutofit fontScale="85000" lnSpcReduction="20000"/>
          </a:bodyPr>
          <a:lstStyle/>
          <a:p>
            <a:pPr marL="82296" indent="0">
              <a:buNone/>
            </a:pPr>
            <a:r>
              <a:rPr lang="fa-IR" b="1" dirty="0" smtClean="0">
                <a:solidFill>
                  <a:srgbClr val="FF0000"/>
                </a:solidFill>
              </a:rPr>
              <a:t>ممنوعيتهاي خاصي كه براي مديران توسط قانونگذار پيش بيني شده عبارتند از:</a:t>
            </a:r>
          </a:p>
          <a:p>
            <a:pPr marL="82296" indent="0">
              <a:buNone/>
            </a:pPr>
            <a:r>
              <a:rPr lang="fa-IR" dirty="0" smtClean="0"/>
              <a:t>1- طرف معامله شركت قرار گرفتن.</a:t>
            </a:r>
          </a:p>
          <a:p>
            <a:pPr marL="82296" indent="0">
              <a:buNone/>
            </a:pPr>
            <a:endParaRPr lang="fa-IR" dirty="0" smtClean="0"/>
          </a:p>
          <a:p>
            <a:pPr marL="82296" indent="0">
              <a:buNone/>
            </a:pPr>
            <a:r>
              <a:rPr lang="fa-IR" dirty="0" smtClean="0"/>
              <a:t>2- منع دريافت وام .</a:t>
            </a:r>
          </a:p>
          <a:p>
            <a:pPr marL="82296" indent="0">
              <a:buNone/>
            </a:pPr>
            <a:endParaRPr lang="fa-IR" dirty="0" smtClean="0"/>
          </a:p>
          <a:p>
            <a:pPr marL="82296" indent="0">
              <a:buNone/>
            </a:pPr>
            <a:r>
              <a:rPr lang="fa-IR" dirty="0" smtClean="0"/>
              <a:t>3- ممنوعيت رقابت .</a:t>
            </a:r>
          </a:p>
          <a:p>
            <a:pPr marL="82296" indent="0">
              <a:buNone/>
            </a:pPr>
            <a:endParaRPr lang="fa-IR" dirty="0" smtClean="0"/>
          </a:p>
          <a:p>
            <a:pPr marL="82296" indent="0">
              <a:buNone/>
            </a:pPr>
            <a:r>
              <a:rPr lang="fa-IR" dirty="0" smtClean="0"/>
              <a:t>4- دريافت مقري : </a:t>
            </a:r>
          </a:p>
          <a:p>
            <a:pPr marL="82296" indent="0">
              <a:buNone/>
            </a:pPr>
            <a:endParaRPr lang="fa-IR" dirty="0" smtClean="0"/>
          </a:p>
          <a:p>
            <a:pPr marL="82296" indent="0">
              <a:buNone/>
            </a:pPr>
            <a:r>
              <a:rPr lang="fa-IR" b="1" dirty="0" smtClean="0"/>
              <a:t>- </a:t>
            </a:r>
            <a:r>
              <a:rPr lang="fa-IR" b="1" dirty="0" smtClean="0">
                <a:solidFill>
                  <a:srgbClr val="FF0000"/>
                </a:solidFill>
              </a:rPr>
              <a:t>مقري</a:t>
            </a:r>
            <a:r>
              <a:rPr lang="fa-IR" b="1" dirty="0" smtClean="0"/>
              <a:t> : </a:t>
            </a:r>
            <a:r>
              <a:rPr lang="fa-IR" dirty="0" smtClean="0"/>
              <a:t>يعني اينكه اعضاي هيئت مديره غير موظف ،حق دريافت حقوق ندارند تنها مجمع عمومي عادي براي آنها با توجه به ارش كار آنها ، حق جلسه پيش بيني كند</a:t>
            </a:r>
            <a:endParaRPr lang="fa-IR" dirty="0"/>
          </a:p>
        </p:txBody>
      </p:sp>
    </p:spTree>
  </p:cSld>
  <p:clrMapOvr>
    <a:masterClrMapping/>
  </p:clrMapOvr>
  <p:transition advClick="0" advTm="2000">
    <p:cover dir="lu"/>
    <p:sndAc>
      <p:endSnd/>
    </p:sndAc>
  </p:transition>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58204" cy="796908"/>
          </a:xfrm>
        </p:spPr>
        <p:txBody>
          <a:bodyPr/>
          <a:lstStyle/>
          <a:p>
            <a:pPr algn="r"/>
            <a:r>
              <a:rPr lang="fa-IR" dirty="0" smtClean="0">
                <a:solidFill>
                  <a:srgbClr val="FF0000"/>
                </a:solidFill>
              </a:rPr>
              <a:t>شرايط بازرسان:</a:t>
            </a:r>
            <a:endParaRPr lang="fa-IR" dirty="0">
              <a:solidFill>
                <a:srgbClr val="FF0000"/>
              </a:solidFill>
            </a:endParaRPr>
          </a:p>
        </p:txBody>
      </p:sp>
      <p:sp>
        <p:nvSpPr>
          <p:cNvPr id="2" name="Content Placeholder 1"/>
          <p:cNvSpPr>
            <a:spLocks noGrp="1"/>
          </p:cNvSpPr>
          <p:nvPr>
            <p:ph idx="1"/>
          </p:nvPr>
        </p:nvSpPr>
        <p:spPr>
          <a:xfrm>
            <a:off x="457200" y="1071546"/>
            <a:ext cx="8258204" cy="5054617"/>
          </a:xfrm>
        </p:spPr>
        <p:txBody>
          <a:bodyPr>
            <a:normAutofit lnSpcReduction="10000"/>
          </a:bodyPr>
          <a:lstStyle/>
          <a:p>
            <a:pPr>
              <a:buNone/>
            </a:pPr>
            <a:r>
              <a:rPr lang="fa-IR" dirty="0" smtClean="0"/>
              <a:t>1- حسن شهرت و عدم محكوميت كيفري .</a:t>
            </a:r>
          </a:p>
          <a:p>
            <a:pPr>
              <a:buNone/>
            </a:pPr>
            <a:endParaRPr lang="fa-IR" dirty="0" smtClean="0"/>
          </a:p>
          <a:p>
            <a:pPr>
              <a:buNone/>
            </a:pPr>
            <a:r>
              <a:rPr lang="fa-IR" dirty="0" smtClean="0"/>
              <a:t>2- حداقل داشتن درجه ليسانس در رشته متناسب .</a:t>
            </a:r>
          </a:p>
          <a:p>
            <a:pPr>
              <a:buNone/>
            </a:pPr>
            <a:endParaRPr lang="fa-IR" dirty="0" smtClean="0"/>
          </a:p>
          <a:p>
            <a:pPr>
              <a:buNone/>
            </a:pPr>
            <a:r>
              <a:rPr lang="fa-IR" dirty="0" smtClean="0"/>
              <a:t>3- داشتن حداقل 5 سال تجربه مفيد.</a:t>
            </a:r>
          </a:p>
          <a:p>
            <a:pPr>
              <a:buNone/>
            </a:pPr>
            <a:endParaRPr lang="fa-IR" dirty="0" smtClean="0"/>
          </a:p>
          <a:p>
            <a:pPr>
              <a:buNone/>
            </a:pPr>
            <a:r>
              <a:rPr lang="fa-IR" dirty="0" smtClean="0"/>
              <a:t>4- عدم اشتغال به نمايندگي در مجلس شوراي اسلامي.</a:t>
            </a:r>
          </a:p>
          <a:p>
            <a:pPr>
              <a:buNone/>
            </a:pPr>
            <a:endParaRPr lang="fa-IR" dirty="0" smtClean="0"/>
          </a:p>
          <a:p>
            <a:pPr>
              <a:buNone/>
            </a:pPr>
            <a:r>
              <a:rPr lang="fa-IR" dirty="0" smtClean="0"/>
              <a:t>5- عدم اشتغال بطور تمام وقت در سازمانهاي دولتي .</a:t>
            </a:r>
          </a:p>
          <a:p>
            <a:pPr>
              <a:buNone/>
            </a:pPr>
            <a:endParaRPr lang="fa-IR" dirty="0" smtClean="0"/>
          </a:p>
          <a:p>
            <a:pPr>
              <a:buNone/>
            </a:pPr>
            <a:endParaRPr lang="fa-IR" dirty="0" smtClean="0"/>
          </a:p>
        </p:txBody>
      </p:sp>
    </p:spTree>
  </p:cSld>
  <p:clrMapOvr>
    <a:masterClrMapping/>
  </p:clrMapOvr>
  <p:transition advClick="0" advTm="2000">
    <p:comb dir="vert"/>
    <p:sndAc>
      <p:endSnd/>
    </p:sndAc>
  </p:transition>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100" b="1" dirty="0" smtClean="0">
                <a:solidFill>
                  <a:srgbClr val="FF0000"/>
                </a:solidFill>
              </a:rPr>
              <a:t>چه اشخاصي نمي توانند به سِِمت بازرس شركت انتخاب شوند؟</a:t>
            </a:r>
            <a:endParaRPr lang="fa-IR" dirty="0">
              <a:solidFill>
                <a:srgbClr val="FF0000"/>
              </a:solidFill>
            </a:endParaRPr>
          </a:p>
        </p:txBody>
      </p:sp>
      <p:sp>
        <p:nvSpPr>
          <p:cNvPr id="3" name="Content Placeholder 2"/>
          <p:cNvSpPr>
            <a:spLocks noGrp="1"/>
          </p:cNvSpPr>
          <p:nvPr>
            <p:ph idx="1"/>
          </p:nvPr>
        </p:nvSpPr>
        <p:spPr>
          <a:xfrm>
            <a:off x="457200" y="1214422"/>
            <a:ext cx="8329642" cy="4911741"/>
          </a:xfrm>
        </p:spPr>
        <p:txBody>
          <a:bodyPr>
            <a:normAutofit/>
          </a:bodyPr>
          <a:lstStyle/>
          <a:p>
            <a:pPr>
              <a:buNone/>
            </a:pPr>
            <a:r>
              <a:rPr lang="fa-IR" dirty="0" smtClean="0"/>
              <a:t>1- اشخاص مذكور در ماده 111 قانون.</a:t>
            </a:r>
          </a:p>
          <a:p>
            <a:pPr>
              <a:buNone/>
            </a:pPr>
            <a:endParaRPr lang="fa-IR" dirty="0" smtClean="0"/>
          </a:p>
          <a:p>
            <a:pPr>
              <a:buNone/>
            </a:pPr>
            <a:r>
              <a:rPr lang="fa-IR" dirty="0" smtClean="0"/>
              <a:t>2- مديران و مديرعامل شركت.</a:t>
            </a:r>
          </a:p>
          <a:p>
            <a:pPr>
              <a:buNone/>
            </a:pPr>
            <a:endParaRPr lang="fa-IR" dirty="0" smtClean="0"/>
          </a:p>
          <a:p>
            <a:pPr>
              <a:buNone/>
            </a:pPr>
            <a:r>
              <a:rPr lang="fa-IR" dirty="0" smtClean="0"/>
              <a:t>3- اقرباي سببي و نسبي مديران و مدير عامل تا درجه سوم از طبقه اول و دوم.</a:t>
            </a:r>
          </a:p>
          <a:p>
            <a:pPr>
              <a:buNone/>
            </a:pPr>
            <a:endParaRPr lang="fa-IR" dirty="0" smtClean="0"/>
          </a:p>
          <a:p>
            <a:pPr>
              <a:buNone/>
            </a:pPr>
            <a:r>
              <a:rPr lang="fa-IR" dirty="0" smtClean="0"/>
              <a:t>4-هر شخص كه خود يا همسرش از حقوق بگيران بند 2 باشد</a:t>
            </a:r>
          </a:p>
          <a:p>
            <a:endParaRPr lang="fa-IR" dirty="0"/>
          </a:p>
        </p:txBody>
      </p:sp>
    </p:spTree>
  </p:cSld>
  <p:clrMapOvr>
    <a:masterClrMapping/>
  </p:clrMapOvr>
  <p:transition advClick="0" advTm="2000">
    <p:comb/>
    <p:sndAc>
      <p:endSnd/>
    </p:sndAc>
  </p:transition>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86766" cy="725470"/>
          </a:xfrm>
        </p:spPr>
        <p:txBody>
          <a:bodyPr>
            <a:normAutofit/>
          </a:bodyPr>
          <a:lstStyle/>
          <a:p>
            <a:pPr algn="r"/>
            <a:r>
              <a:rPr lang="fa-IR" sz="4000" b="1" dirty="0" smtClean="0"/>
              <a:t>انحلال و تصفيه شركت:</a:t>
            </a:r>
            <a:endParaRPr lang="fa-IR" sz="4000" b="1" dirty="0"/>
          </a:p>
        </p:txBody>
      </p:sp>
      <p:sp>
        <p:nvSpPr>
          <p:cNvPr id="2" name="Content Placeholder 1"/>
          <p:cNvSpPr>
            <a:spLocks noGrp="1"/>
          </p:cNvSpPr>
          <p:nvPr>
            <p:ph idx="1"/>
          </p:nvPr>
        </p:nvSpPr>
        <p:spPr>
          <a:xfrm>
            <a:off x="457200" y="1071546"/>
            <a:ext cx="8258204" cy="5357850"/>
          </a:xfrm>
        </p:spPr>
        <p:txBody>
          <a:bodyPr>
            <a:normAutofit fontScale="55000" lnSpcReduction="20000"/>
          </a:bodyPr>
          <a:lstStyle/>
          <a:p>
            <a:pPr marL="82296" indent="0">
              <a:buNone/>
            </a:pPr>
            <a:r>
              <a:rPr lang="fa-IR" sz="4500" b="1" dirty="0" smtClean="0">
                <a:solidFill>
                  <a:srgbClr val="FF0000"/>
                </a:solidFill>
              </a:rPr>
              <a:t>موارد انحلال شركت به دو شكل صورت مي گيرد:</a:t>
            </a:r>
          </a:p>
          <a:p>
            <a:pPr marL="82296" indent="0">
              <a:buNone/>
            </a:pPr>
            <a:endParaRPr lang="fa-IR" b="1" dirty="0" smtClean="0"/>
          </a:p>
          <a:p>
            <a:pPr marL="82296" indent="0">
              <a:buNone/>
            </a:pPr>
            <a:r>
              <a:rPr lang="fa-IR" dirty="0" smtClean="0"/>
              <a:t> 1- </a:t>
            </a:r>
            <a:r>
              <a:rPr lang="fa-IR" b="1" dirty="0" smtClean="0"/>
              <a:t>انحلال بدون حكم دادگاه        </a:t>
            </a:r>
            <a:r>
              <a:rPr lang="fa-IR" dirty="0" smtClean="0"/>
              <a:t>2-</a:t>
            </a:r>
            <a:r>
              <a:rPr lang="fa-IR" b="1" dirty="0" smtClean="0"/>
              <a:t> انحلال با حكم دادگاه</a:t>
            </a:r>
          </a:p>
          <a:p>
            <a:pPr marL="82296" indent="0">
              <a:buNone/>
            </a:pPr>
            <a:endParaRPr lang="fa-IR" dirty="0" smtClean="0"/>
          </a:p>
          <a:p>
            <a:pPr marL="82296" indent="0">
              <a:buNone/>
            </a:pPr>
            <a:r>
              <a:rPr lang="fa-IR" sz="4500" b="1" dirty="0" smtClean="0">
                <a:solidFill>
                  <a:srgbClr val="FF0000"/>
                </a:solidFill>
              </a:rPr>
              <a:t>درچه مواردي شركت بدون نياز به حكم دادگاه منحل مي شود؟</a:t>
            </a:r>
          </a:p>
          <a:p>
            <a:pPr marL="82296" indent="0">
              <a:buNone/>
            </a:pPr>
            <a:endParaRPr lang="fa-IR" b="1" dirty="0" smtClean="0"/>
          </a:p>
          <a:p>
            <a:pPr marL="82296" indent="0">
              <a:buNone/>
            </a:pPr>
            <a:r>
              <a:rPr lang="fa-IR" sz="4400" dirty="0" smtClean="0"/>
              <a:t>1- وقتي كه شركت موضوعي را كه براي آن تشكيل شده انجام داده يا آنجام آن غير ممكن باشد.</a:t>
            </a:r>
          </a:p>
          <a:p>
            <a:pPr marL="82296" indent="0">
              <a:buNone/>
            </a:pPr>
            <a:endParaRPr lang="fa-IR" sz="4400" dirty="0" smtClean="0"/>
          </a:p>
          <a:p>
            <a:pPr marL="82296" indent="0">
              <a:buNone/>
            </a:pPr>
            <a:r>
              <a:rPr lang="fa-IR" sz="4400" dirty="0" smtClean="0"/>
              <a:t>2-وقتي شركت براي مدت معيني تشكيل شده است.</a:t>
            </a:r>
          </a:p>
          <a:p>
            <a:pPr marL="82296" indent="0">
              <a:buNone/>
            </a:pPr>
            <a:endParaRPr lang="fa-IR" sz="4400" dirty="0" smtClean="0"/>
          </a:p>
          <a:p>
            <a:pPr marL="82296" indent="0">
              <a:buNone/>
            </a:pPr>
            <a:r>
              <a:rPr lang="fa-IR" sz="4400" dirty="0" smtClean="0"/>
              <a:t>3-در صورت ورشكستگي.</a:t>
            </a:r>
          </a:p>
          <a:p>
            <a:pPr marL="82296" indent="0">
              <a:buNone/>
            </a:pPr>
            <a:endParaRPr lang="fa-IR" sz="4400" dirty="0" smtClean="0"/>
          </a:p>
          <a:p>
            <a:pPr marL="82296" indent="0">
              <a:buNone/>
            </a:pPr>
            <a:r>
              <a:rPr lang="fa-IR" sz="4400" dirty="0" smtClean="0"/>
              <a:t>4- وقتي كه مجمع عمومي فوق العاده صاحبان سهام به هر علت راي به انحلال شركت بدهند.</a:t>
            </a:r>
            <a:endParaRPr lang="fa-IR" sz="4400"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15328" cy="796908"/>
          </a:xfrm>
        </p:spPr>
        <p:txBody>
          <a:bodyPr>
            <a:noAutofit/>
          </a:bodyPr>
          <a:lstStyle/>
          <a:p>
            <a:pPr algn="r"/>
            <a:r>
              <a:rPr lang="fa-IR" sz="2800" b="1" dirty="0" smtClean="0">
                <a:solidFill>
                  <a:srgbClr val="FF0000"/>
                </a:solidFill>
              </a:rPr>
              <a:t>در چه مواردي شركت با حكم دادگاه منحل مي شود؟</a:t>
            </a:r>
            <a:endParaRPr lang="fa-IR" sz="2800" dirty="0">
              <a:solidFill>
                <a:srgbClr val="FF0000"/>
              </a:solidFill>
            </a:endParaRPr>
          </a:p>
        </p:txBody>
      </p:sp>
      <p:sp>
        <p:nvSpPr>
          <p:cNvPr id="2" name="Content Placeholder 1"/>
          <p:cNvSpPr>
            <a:spLocks noGrp="1"/>
          </p:cNvSpPr>
          <p:nvPr>
            <p:ph idx="1"/>
          </p:nvPr>
        </p:nvSpPr>
        <p:spPr>
          <a:xfrm>
            <a:off x="457200" y="1142984"/>
            <a:ext cx="8186766" cy="4983179"/>
          </a:xfrm>
        </p:spPr>
        <p:txBody>
          <a:bodyPr>
            <a:normAutofit fontScale="92500"/>
          </a:bodyPr>
          <a:lstStyle/>
          <a:p>
            <a:pPr algn="just">
              <a:buNone/>
            </a:pPr>
            <a:r>
              <a:rPr lang="fa-IR" dirty="0" smtClean="0"/>
              <a:t>1- پس از گذشت يكسال از تاسيس شركت هيچ گونه فعاليتي نداشته باشند.</a:t>
            </a:r>
          </a:p>
          <a:p>
            <a:pPr algn="just">
              <a:buNone/>
            </a:pPr>
            <a:r>
              <a:rPr lang="fa-IR" dirty="0" smtClean="0"/>
              <a:t>2-درصورتي كه مجمع عمومي سالانه براي رسيدگي به حسابهاي هريك ازسالهاي مالي تا10ماه ازتاريخي كه اساسنامه، معين كرده تشكيل نشود.</a:t>
            </a:r>
          </a:p>
          <a:p>
            <a:pPr algn="just">
              <a:buNone/>
            </a:pPr>
            <a:r>
              <a:rPr lang="fa-IR" dirty="0" smtClean="0"/>
              <a:t>3- درصورتي كه سِمت تمام يا بعضي از اعضاي هيئت مديره وهمچنين سِمت مديرعامل شركت مدتي زايد بر6ماه بلامتصدي باشد.</a:t>
            </a:r>
          </a:p>
          <a:p>
            <a:pPr algn="just">
              <a:buNone/>
            </a:pPr>
            <a:r>
              <a:rPr lang="fa-IR" dirty="0" smtClean="0"/>
              <a:t>4-درصورتي كه مجمع عمومي فوق العاده صاحبان سهام جهت اعلام انحلال شركت تشكيل نشود يا راي به انحلال ندهند.</a:t>
            </a:r>
            <a:endParaRPr lang="fa-IR" dirty="0"/>
          </a:p>
        </p:txBody>
      </p:sp>
    </p:spTree>
  </p:cSld>
  <p:clrMapOvr>
    <a:masterClrMapping/>
  </p:clrMapOvr>
  <p:transition advClick="0" advTm="2000">
    <p:diamond/>
    <p:sndAc>
      <p:endSnd/>
    </p:sndAc>
  </p:transition>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939784"/>
          </a:xfrm>
        </p:spPr>
        <p:txBody>
          <a:bodyPr/>
          <a:lstStyle/>
          <a:p>
            <a:pPr algn="r"/>
            <a:r>
              <a:rPr lang="fa-IR" dirty="0" smtClean="0"/>
              <a:t>تصفيه شركت:</a:t>
            </a:r>
            <a:endParaRPr lang="fa-IR" dirty="0"/>
          </a:p>
        </p:txBody>
      </p:sp>
      <p:sp>
        <p:nvSpPr>
          <p:cNvPr id="2" name="Content Placeholder 1"/>
          <p:cNvSpPr>
            <a:spLocks noGrp="1"/>
          </p:cNvSpPr>
          <p:nvPr>
            <p:ph idx="1"/>
          </p:nvPr>
        </p:nvSpPr>
        <p:spPr>
          <a:xfrm>
            <a:off x="457200" y="1285860"/>
            <a:ext cx="8229600" cy="4840303"/>
          </a:xfrm>
        </p:spPr>
        <p:txBody>
          <a:bodyPr>
            <a:normAutofit/>
          </a:bodyPr>
          <a:lstStyle/>
          <a:p>
            <a:pPr>
              <a:buNone/>
            </a:pPr>
            <a:r>
              <a:rPr lang="fa-IR" b="1" dirty="0" smtClean="0">
                <a:solidFill>
                  <a:schemeClr val="tx2"/>
                </a:solidFill>
              </a:rPr>
              <a:t>تعريف تصفيه :</a:t>
            </a:r>
          </a:p>
          <a:p>
            <a:pPr>
              <a:buNone/>
            </a:pPr>
            <a:endParaRPr lang="fa-IR" b="1" dirty="0" smtClean="0"/>
          </a:p>
          <a:p>
            <a:pPr>
              <a:buNone/>
            </a:pPr>
            <a:r>
              <a:rPr lang="fa-IR" b="1" dirty="0" smtClean="0">
                <a:solidFill>
                  <a:srgbClr val="FF0000"/>
                </a:solidFill>
              </a:rPr>
              <a:t>تصفيه شركت عبارت است </a:t>
            </a:r>
            <a:r>
              <a:rPr lang="fa-IR" dirty="0" smtClean="0"/>
              <a:t>از انجام تعهدات و پرداخت بديهاي شركت و وصول مطالبات و تقسيم دارايي آن بين شركا .</a:t>
            </a:r>
          </a:p>
          <a:p>
            <a:endParaRPr lang="fa-IR" dirty="0" smtClean="0"/>
          </a:p>
          <a:p>
            <a:endParaRPr lang="fa-IR" dirty="0" smtClean="0"/>
          </a:p>
          <a:p>
            <a:endParaRPr lang="fa-IR" dirty="0" smtClean="0"/>
          </a:p>
          <a:p>
            <a:pPr>
              <a:buNone/>
            </a:pPr>
            <a:endParaRPr lang="fa-IR" dirty="0" smtClean="0"/>
          </a:p>
        </p:txBody>
      </p:sp>
    </p:spTree>
  </p:cSld>
  <p:clrMapOvr>
    <a:masterClrMapping/>
  </p:clrMapOvr>
  <p:transition advClick="0" advTm="2000">
    <p:wheel spokes="1"/>
    <p:sndAc>
      <p:endSnd/>
    </p:sndAc>
  </p:transition>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357166"/>
            <a:ext cx="7429552" cy="6215106"/>
          </a:xfrm>
        </p:spPr>
        <p:txBody>
          <a:bodyPr anchor="ctr"/>
          <a:lstStyle/>
          <a:p>
            <a:pPr algn="ctr"/>
            <a:r>
              <a:rPr lang="fa-IR" sz="6600" b="1" dirty="0" smtClean="0"/>
              <a:t>  فصل ششم  </a:t>
            </a:r>
            <a:br>
              <a:rPr lang="fa-IR" sz="6600" b="1" dirty="0" smtClean="0"/>
            </a:br>
            <a:r>
              <a:rPr lang="fa-IR" sz="6600" b="1" dirty="0" smtClean="0"/>
              <a:t/>
            </a:r>
            <a:br>
              <a:rPr lang="fa-IR" sz="6600" b="1" dirty="0" smtClean="0"/>
            </a:br>
            <a:r>
              <a:rPr lang="fa-IR" sz="6600" b="1" dirty="0" smtClean="0"/>
              <a:t>  </a:t>
            </a:r>
            <a:br>
              <a:rPr lang="fa-IR" sz="6600" b="1" dirty="0" smtClean="0"/>
            </a:br>
            <a:r>
              <a:rPr lang="fa-IR" sz="5400" b="1" dirty="0" smtClean="0"/>
              <a:t>      شرکتهای تعاونی</a:t>
            </a:r>
            <a:r>
              <a:rPr lang="fa-IR" b="1" dirty="0" smtClean="0"/>
              <a:t/>
            </a:r>
            <a:br>
              <a:rPr lang="fa-IR" b="1" dirty="0" smtClean="0"/>
            </a:br>
            <a:r>
              <a:rPr lang="fa-IR" dirty="0" smtClean="0"/>
              <a:t/>
            </a:r>
            <a:br>
              <a:rPr lang="fa-IR" dirty="0" smtClean="0"/>
            </a:br>
            <a:endParaRPr lang="fa-IR" sz="44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500042"/>
            <a:ext cx="8572560" cy="5857915"/>
          </a:xfrm>
        </p:spPr>
        <p:txBody>
          <a:bodyPr anchor="t">
            <a:normAutofit/>
          </a:bodyPr>
          <a:lstStyle/>
          <a:p>
            <a:pPr algn="r"/>
            <a:r>
              <a:rPr lang="fa-IR" b="1" dirty="0" smtClean="0"/>
              <a:t>شركت هاي تعاوني:</a:t>
            </a:r>
            <a:br>
              <a:rPr lang="fa-IR" b="1" dirty="0" smtClean="0"/>
            </a:br>
            <a:r>
              <a:rPr lang="fa-IR" b="1" dirty="0" smtClean="0"/>
              <a:t/>
            </a:r>
            <a:br>
              <a:rPr lang="fa-IR" b="1" dirty="0" smtClean="0"/>
            </a:br>
            <a:r>
              <a:rPr lang="fa-IR" dirty="0" smtClean="0"/>
              <a:t>به</a:t>
            </a:r>
            <a:r>
              <a:rPr lang="fa-IR" b="1" dirty="0" smtClean="0"/>
              <a:t> </a:t>
            </a:r>
            <a:r>
              <a:rPr lang="fa-IR" dirty="0" smtClean="0"/>
              <a:t>منظور مبارزه با دو عامل اساسي اجتماعي تشكيل گرديده اند: </a:t>
            </a:r>
            <a:br>
              <a:rPr lang="fa-IR" dirty="0" smtClean="0"/>
            </a:br>
            <a:r>
              <a:rPr lang="fa-IR" dirty="0" smtClean="0"/>
              <a:t>1- سودجويي سرمايه داران</a:t>
            </a:r>
            <a:br>
              <a:rPr lang="fa-IR" dirty="0" smtClean="0"/>
            </a:br>
            <a:r>
              <a:rPr lang="fa-IR" dirty="0" smtClean="0"/>
              <a:t>2-  تورم.</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357166"/>
            <a:ext cx="8029604" cy="6072230"/>
          </a:xfrm>
        </p:spPr>
        <p:txBody>
          <a:bodyPr anchor="ctr">
            <a:normAutofit/>
          </a:bodyPr>
          <a:lstStyle/>
          <a:p>
            <a:pPr algn="r"/>
            <a:r>
              <a:rPr lang="fa-IR" b="1" dirty="0">
                <a:latin typeface="Tahoma" pitchFamily="34" charset="0"/>
                <a:cs typeface="+mn-cs"/>
              </a:rPr>
              <a:t>اداره شركت هاي </a:t>
            </a:r>
            <a:r>
              <a:rPr lang="fa-IR" b="1" dirty="0" smtClean="0">
                <a:latin typeface="Tahoma" pitchFamily="34" charset="0"/>
                <a:cs typeface="+mn-cs"/>
              </a:rPr>
              <a:t>تعاوني:</a:t>
            </a:r>
            <a:r>
              <a:rPr lang="fa-IR" dirty="0" smtClean="0">
                <a:latin typeface="Tahoma" pitchFamily="34" charset="0"/>
                <a:cs typeface="+mn-cs"/>
              </a:rPr>
              <a:t/>
            </a:r>
            <a:br>
              <a:rPr lang="fa-IR" dirty="0" smtClean="0">
                <a:latin typeface="Tahoma" pitchFamily="34" charset="0"/>
                <a:cs typeface="+mn-cs"/>
              </a:rPr>
            </a:br>
            <a:r>
              <a:rPr lang="fa-IR" dirty="0" smtClean="0">
                <a:latin typeface="Tahoma" pitchFamily="34" charset="0"/>
                <a:cs typeface="+mn-cs"/>
              </a:rPr>
              <a:t>تعاوني </a:t>
            </a:r>
            <a:r>
              <a:rPr lang="fa-IR" dirty="0">
                <a:latin typeface="Tahoma" pitchFamily="34" charset="0"/>
                <a:cs typeface="+mn-cs"/>
              </a:rPr>
              <a:t>براي اداره امور خود داراي سه ركن است: هيئت مديره ومجمع عمومي وبازرسي مجموع عمومي كه از اجتماع اعضاي تعاوني يا نمايندگان آنها تشكيل مي شود به دو صورت عادي وفوق العاده تشكيل مي شود وهر عضو بدون در نظر گرفتن سهم داراي يك </a:t>
            </a:r>
            <a:r>
              <a:rPr lang="fa-IR" dirty="0" smtClean="0">
                <a:latin typeface="Tahoma" pitchFamily="34" charset="0"/>
                <a:cs typeface="+mn-cs"/>
              </a:rPr>
              <a:t>رأي </a:t>
            </a:r>
            <a:r>
              <a:rPr lang="fa-IR" dirty="0">
                <a:latin typeface="Tahoma" pitchFamily="34" charset="0"/>
                <a:cs typeface="+mn-cs"/>
              </a:rPr>
              <a:t>است.</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8101042" cy="5929353"/>
          </a:xfrm>
        </p:spPr>
        <p:txBody>
          <a:bodyPr anchor="ctr">
            <a:normAutofit/>
          </a:bodyPr>
          <a:lstStyle/>
          <a:p>
            <a:pPr algn="r"/>
            <a:r>
              <a:rPr lang="fa-IR" b="1" dirty="0"/>
              <a:t>وظايف واختيارات هيئت مديره: </a:t>
            </a:r>
            <a:r>
              <a:rPr lang="fa-IR" dirty="0" smtClean="0"/>
              <a:t/>
            </a:r>
            <a:br>
              <a:rPr lang="fa-IR" dirty="0" smtClean="0"/>
            </a:br>
            <a:r>
              <a:rPr lang="fa-IR" dirty="0" smtClean="0"/>
              <a:t>1- </a:t>
            </a:r>
            <a:r>
              <a:rPr lang="fa-IR" dirty="0"/>
              <a:t>دعوت از مجامع عمومي  </a:t>
            </a:r>
            <a:br>
              <a:rPr lang="fa-IR" dirty="0"/>
            </a:br>
            <a:r>
              <a:rPr lang="fa-IR" dirty="0" smtClean="0"/>
              <a:t>2 </a:t>
            </a:r>
            <a:r>
              <a:rPr lang="fa-IR" dirty="0"/>
              <a:t>- اجراي اساسنامه وتصميمات مجمع عمومي   </a:t>
            </a:r>
            <a:r>
              <a:rPr lang="fa-IR" dirty="0" smtClean="0"/>
              <a:t/>
            </a:r>
            <a:br>
              <a:rPr lang="fa-IR" dirty="0" smtClean="0"/>
            </a:br>
            <a:r>
              <a:rPr lang="fa-IR" dirty="0" smtClean="0"/>
              <a:t>3  </a:t>
            </a:r>
            <a:r>
              <a:rPr lang="fa-IR" dirty="0"/>
              <a:t>- نصب وعزل وقبول استعفاي مدير عامل    </a:t>
            </a:r>
            <a:r>
              <a:rPr lang="fa-IR" dirty="0" smtClean="0"/>
              <a:t>4 </a:t>
            </a:r>
            <a:r>
              <a:rPr lang="fa-IR" dirty="0"/>
              <a:t>- نظارت در امور جاري وحساب ها    </a:t>
            </a:r>
            <a:r>
              <a:rPr lang="fa-IR" dirty="0" smtClean="0"/>
              <a:t/>
            </a:r>
            <a:br>
              <a:rPr lang="fa-IR" dirty="0" smtClean="0"/>
            </a:br>
            <a:r>
              <a:rPr lang="fa-IR" dirty="0" smtClean="0"/>
              <a:t>5- </a:t>
            </a:r>
            <a:r>
              <a:rPr lang="fa-IR" dirty="0"/>
              <a:t>تهيه وتنظيم برنامه هاي شركت وارائه آن به مجمع عمومي براي تصويب</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566401" y="12509"/>
            <a:ext cx="8591550" cy="504056"/>
          </a:xfrm>
        </p:spPr>
        <p:txBody>
          <a:bodyPr>
            <a:normAutofit fontScale="90000"/>
          </a:bodyPr>
          <a:lstStyle/>
          <a:p>
            <a:pPr algn="r" eaLnBrk="1" hangingPunct="1"/>
            <a:r>
              <a:rPr lang="fa-IR" sz="3200" dirty="0" smtClean="0">
                <a:effectLst>
                  <a:outerShdw blurRad="38100" dist="38100" dir="2700000" algn="tl">
                    <a:srgbClr val="000000">
                      <a:alpha val="43137"/>
                    </a:srgbClr>
                  </a:outerShdw>
                </a:effectLst>
              </a:rPr>
              <a:t>بند اول-</a:t>
            </a:r>
            <a:r>
              <a:rPr lang="fa-IR" sz="7200" dirty="0"/>
              <a:t> </a:t>
            </a:r>
            <a:r>
              <a:rPr lang="fa-IR" sz="3600" dirty="0" smtClean="0">
                <a:latin typeface="2  Nazanin"/>
              </a:rPr>
              <a:t>انواع دفاتر تجارتی</a:t>
            </a:r>
            <a:endParaRPr lang="en-US" sz="3600" dirty="0" smtClean="0">
              <a:latin typeface="2  Nazanin"/>
            </a:endParaRPr>
          </a:p>
        </p:txBody>
      </p:sp>
      <p:sp>
        <p:nvSpPr>
          <p:cNvPr id="2" name="Rectangle 1"/>
          <p:cNvSpPr/>
          <p:nvPr/>
        </p:nvSpPr>
        <p:spPr>
          <a:xfrm>
            <a:off x="395536" y="908720"/>
            <a:ext cx="8748464" cy="3046988"/>
          </a:xfrm>
          <a:prstGeom prst="rect">
            <a:avLst/>
          </a:prstGeom>
        </p:spPr>
        <p:txBody>
          <a:bodyPr wrap="square">
            <a:spAutoFit/>
          </a:bodyPr>
          <a:lstStyle/>
          <a:p>
            <a:r>
              <a:rPr lang="fa-IR" sz="3200" dirty="0">
                <a:latin typeface="2  Nazanin"/>
              </a:rPr>
              <a:t>هر تاجری به استثنای کسبه جزء مکلف است دفاتر ذیل را داشته باشد:</a:t>
            </a:r>
          </a:p>
          <a:p>
            <a:r>
              <a:rPr lang="fa-IR" sz="3200" dirty="0">
                <a:latin typeface="2  Nazanin"/>
              </a:rPr>
              <a:t>1-دفتر روزنامه</a:t>
            </a:r>
          </a:p>
          <a:p>
            <a:r>
              <a:rPr lang="fa-IR" sz="3200" dirty="0">
                <a:latin typeface="2  Nazanin"/>
              </a:rPr>
              <a:t>2-دفتر کل</a:t>
            </a:r>
          </a:p>
          <a:p>
            <a:r>
              <a:rPr lang="fa-IR" sz="3200" dirty="0">
                <a:latin typeface="2  Nazanin"/>
              </a:rPr>
              <a:t>3- دفتر دارایی</a:t>
            </a:r>
          </a:p>
          <a:p>
            <a:r>
              <a:rPr lang="fa-IR" sz="3200" dirty="0">
                <a:latin typeface="2  Nazanin"/>
              </a:rPr>
              <a:t>4- دفتر کپیه</a:t>
            </a:r>
            <a:endParaRPr lang="en-US" sz="3200" dirty="0">
              <a:latin typeface="2  Nazanin"/>
            </a:endParaRPr>
          </a:p>
        </p:txBody>
      </p:sp>
    </p:spTree>
  </p:cSld>
  <p:clrMapOvr>
    <a:masterClrMapping/>
  </p:clrMapOvr>
  <p:transition advClick="0" advTm="2000">
    <p:cover dir="ru"/>
    <p:sndAc>
      <p:endSnd/>
    </p:sndAc>
  </p:transition>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14282" y="500042"/>
            <a:ext cx="8501122" cy="6000792"/>
          </a:xfrm>
        </p:spPr>
        <p:txBody>
          <a:bodyPr anchor="ctr">
            <a:normAutofit/>
          </a:bodyPr>
          <a:lstStyle/>
          <a:p>
            <a:pPr algn="r"/>
            <a:r>
              <a:rPr lang="fa-IR" dirty="0"/>
              <a:t>وظايف مديران تصفيه: </a:t>
            </a:r>
            <a:r>
              <a:rPr lang="fa-IR" dirty="0" smtClean="0"/>
              <a:t/>
            </a:r>
            <a:br>
              <a:rPr lang="fa-IR" dirty="0" smtClean="0"/>
            </a:br>
            <a:r>
              <a:rPr lang="fa-IR" dirty="0" smtClean="0"/>
              <a:t>1. </a:t>
            </a:r>
            <a:r>
              <a:rPr lang="fa-IR" dirty="0"/>
              <a:t>حل وفصل امور جاري  </a:t>
            </a:r>
            <a:r>
              <a:rPr lang="fa-IR" dirty="0" smtClean="0"/>
              <a:t/>
            </a:r>
            <a:br>
              <a:rPr lang="fa-IR" dirty="0" smtClean="0"/>
            </a:br>
            <a:r>
              <a:rPr lang="fa-IR" dirty="0" smtClean="0"/>
              <a:t> </a:t>
            </a:r>
            <a:r>
              <a:rPr lang="fa-IR" dirty="0"/>
              <a:t>2. اجراي تعهدات وپرداخت بدهي ها  </a:t>
            </a:r>
            <a:br>
              <a:rPr lang="fa-IR" dirty="0"/>
            </a:br>
            <a:r>
              <a:rPr lang="fa-IR" dirty="0" smtClean="0"/>
              <a:t> </a:t>
            </a:r>
            <a:r>
              <a:rPr lang="fa-IR" dirty="0"/>
              <a:t>3.وصول مطالبات   </a:t>
            </a:r>
            <a:r>
              <a:rPr lang="fa-IR" dirty="0" smtClean="0"/>
              <a:t/>
            </a:r>
            <a:br>
              <a:rPr lang="fa-IR" dirty="0" smtClean="0"/>
            </a:br>
            <a:r>
              <a:rPr lang="fa-IR" dirty="0" smtClean="0"/>
              <a:t> </a:t>
            </a:r>
            <a:r>
              <a:rPr lang="fa-IR" dirty="0"/>
              <a:t>4.تقسيم دارايي شركت  </a:t>
            </a:r>
            <a:r>
              <a:rPr lang="fa-IR" dirty="0" smtClean="0"/>
              <a:t/>
            </a:r>
            <a:br>
              <a:rPr lang="fa-IR" dirty="0" smtClean="0"/>
            </a:br>
            <a:r>
              <a:rPr lang="fa-IR" dirty="0" smtClean="0"/>
              <a:t> </a:t>
            </a:r>
            <a:r>
              <a:rPr lang="fa-IR" dirty="0"/>
              <a:t>5.اقدامات قضايي  </a:t>
            </a:r>
            <a:r>
              <a:rPr lang="fa-IR" dirty="0" smtClean="0"/>
              <a:t/>
            </a:r>
            <a:br>
              <a:rPr lang="fa-IR" dirty="0" smtClean="0"/>
            </a:br>
            <a:r>
              <a:rPr lang="fa-IR" dirty="0" smtClean="0"/>
              <a:t> </a:t>
            </a:r>
            <a:r>
              <a:rPr lang="fa-IR" dirty="0"/>
              <a:t>6. اعلان آگاهي</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715040"/>
          </a:xfrm>
        </p:spPr>
        <p:txBody>
          <a:bodyPr anchor="ctr"/>
          <a:lstStyle/>
          <a:p>
            <a:pPr algn="ctr"/>
            <a:r>
              <a:rPr lang="fa-IR" sz="9600" b="1" dirty="0" smtClean="0"/>
              <a:t>باب سوم</a:t>
            </a:r>
            <a:r>
              <a:rPr lang="fa-IR" sz="9600" dirty="0" smtClean="0"/>
              <a:t/>
            </a:r>
            <a:br>
              <a:rPr lang="fa-IR" sz="9600" dirty="0" smtClean="0"/>
            </a:br>
            <a:r>
              <a:rPr lang="fa-IR" sz="9600" dirty="0" smtClean="0"/>
              <a:t/>
            </a:r>
            <a:br>
              <a:rPr lang="fa-IR" sz="9600" dirty="0" smtClean="0"/>
            </a:br>
            <a:r>
              <a:rPr lang="fa-IR" dirty="0" smtClean="0"/>
              <a:t/>
            </a:r>
            <a:br>
              <a:rPr lang="fa-IR" dirty="0" smtClean="0"/>
            </a:br>
            <a:r>
              <a:rPr lang="fa-IR" sz="7200" b="1" dirty="0" smtClean="0"/>
              <a:t>اسناد تجارتی</a:t>
            </a:r>
            <a:endParaRPr lang="fa-IR" b="1"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357166"/>
            <a:ext cx="7858180" cy="6072230"/>
          </a:xfrm>
        </p:spPr>
        <p:txBody>
          <a:bodyPr anchor="ctr">
            <a:noAutofit/>
          </a:bodyPr>
          <a:lstStyle/>
          <a:p>
            <a:pPr algn="just"/>
            <a:r>
              <a:rPr lang="fa-IR" sz="3200" b="1" dirty="0"/>
              <a:t>طبق قانون مدني </a:t>
            </a:r>
            <a:r>
              <a:rPr lang="fa-IR" sz="3200" dirty="0"/>
              <a:t>:سند عبارت است از هر نوشته اي كه در مقام دعوا يا دفاع قابل استناد باشد وباز هم طبق همان قانون در صورتي كه سند به وسيله ي </a:t>
            </a:r>
            <a:r>
              <a:rPr lang="fa-IR" sz="3200" dirty="0" smtClean="0"/>
              <a:t>مأمورين </a:t>
            </a:r>
            <a:r>
              <a:rPr lang="fa-IR" sz="3200" dirty="0"/>
              <a:t>رسمي دولت يا دفاتر اسناد رسمي در حدود صلاحيت آنان تهيه شده باشد رسمي ودر غير اين صورت عادي است</a:t>
            </a:r>
            <a:r>
              <a:rPr lang="fa-IR" sz="3200" dirty="0" smtClean="0"/>
              <a:t>.</a:t>
            </a:r>
            <a:r>
              <a:rPr lang="en-US" sz="3200" dirty="0" smtClean="0"/>
              <a:t/>
            </a:r>
            <a:br>
              <a:rPr lang="en-US" sz="3200" dirty="0" smtClean="0"/>
            </a:br>
            <a:r>
              <a:rPr lang="en-US" sz="3200" dirty="0"/>
              <a:t/>
            </a:r>
            <a:br>
              <a:rPr lang="en-US" sz="3200" dirty="0"/>
            </a:br>
            <a:r>
              <a:rPr lang="fa-IR" sz="3200" dirty="0"/>
              <a:t>سند رسمي  اصولا معتبر است مگر اينكه جعليت آن اثبات شود ولي سند عادي قابليت ادعاي جعل  انكار و ترديد را </a:t>
            </a:r>
            <a:r>
              <a:rPr lang="fa-IR" sz="3200" dirty="0" smtClean="0"/>
              <a:t>دارد ودر </a:t>
            </a:r>
            <a:r>
              <a:rPr lang="fa-IR" sz="3200" dirty="0"/>
              <a:t>اين صورت ابراز كننده بايد اعتبار آن را ثابت كند.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500042"/>
            <a:ext cx="7772400" cy="5500726"/>
          </a:xfrm>
        </p:spPr>
        <p:txBody>
          <a:bodyPr anchor="t">
            <a:normAutofit/>
          </a:bodyPr>
          <a:lstStyle/>
          <a:p>
            <a:pPr algn="r"/>
            <a:r>
              <a:rPr lang="fa-IR" b="1" dirty="0"/>
              <a:t>منظور از اسناد </a:t>
            </a:r>
            <a:r>
              <a:rPr lang="fa-IR" b="1" dirty="0" smtClean="0"/>
              <a:t>تجارتي: </a:t>
            </a:r>
            <a:r>
              <a:rPr lang="fa-IR" dirty="0" smtClean="0"/>
              <a:t/>
            </a:r>
            <a:br>
              <a:rPr lang="fa-IR" dirty="0" smtClean="0"/>
            </a:br>
            <a:r>
              <a:rPr lang="fa-IR" dirty="0" smtClean="0"/>
              <a:t/>
            </a:r>
            <a:br>
              <a:rPr lang="fa-IR" dirty="0" smtClean="0"/>
            </a:br>
            <a:r>
              <a:rPr lang="fa-IR" dirty="0" smtClean="0"/>
              <a:t>اسناد </a:t>
            </a:r>
            <a:r>
              <a:rPr lang="fa-IR" dirty="0"/>
              <a:t>عادي است كه در امور معاملات ونوعا تجاري به </a:t>
            </a:r>
            <a:r>
              <a:rPr lang="fa-IR" dirty="0" smtClean="0"/>
              <a:t>كارمي </a:t>
            </a:r>
            <a:r>
              <a:rPr lang="fa-IR" dirty="0"/>
              <a:t>رود هر چند غير تاجر هم از آن استفاده مي كند.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0"/>
            <a:ext cx="7772400" cy="5857915"/>
          </a:xfrm>
        </p:spPr>
        <p:txBody>
          <a:bodyPr anchor="t">
            <a:normAutofit fontScale="90000"/>
          </a:bodyPr>
          <a:lstStyle/>
          <a:p>
            <a:pPr algn="r"/>
            <a:r>
              <a:rPr lang="fa-IR" dirty="0"/>
              <a:t>اسناد تجارتي در عالم تجارت داراي قوائدي است كه مي توان از جمله آنها به موارد زير اشاره كرد:  </a:t>
            </a:r>
            <a:r>
              <a:rPr lang="fa-IR" dirty="0" smtClean="0"/>
              <a:t/>
            </a:r>
            <a:br>
              <a:rPr lang="fa-IR" dirty="0" smtClean="0"/>
            </a:br>
            <a:r>
              <a:rPr lang="fa-IR" dirty="0" smtClean="0"/>
              <a:t/>
            </a:r>
            <a:br>
              <a:rPr lang="fa-IR" dirty="0" smtClean="0"/>
            </a:br>
            <a:r>
              <a:rPr lang="fa-IR" dirty="0" smtClean="0"/>
              <a:t>1</a:t>
            </a:r>
            <a:r>
              <a:rPr lang="fa-IR" dirty="0"/>
              <a:t>. جانشيني پول نقد  </a:t>
            </a:r>
            <a:r>
              <a:rPr lang="fa-IR" dirty="0" smtClean="0"/>
              <a:t/>
            </a:r>
            <a:br>
              <a:rPr lang="fa-IR" dirty="0" smtClean="0"/>
            </a:br>
            <a:r>
              <a:rPr lang="fa-IR" dirty="0" smtClean="0"/>
              <a:t> </a:t>
            </a:r>
            <a:br>
              <a:rPr lang="fa-IR" dirty="0" smtClean="0"/>
            </a:br>
            <a:r>
              <a:rPr lang="fa-IR" dirty="0" smtClean="0"/>
              <a:t> </a:t>
            </a:r>
            <a:r>
              <a:rPr lang="fa-IR" dirty="0"/>
              <a:t>2. وسيله اعتبار  </a:t>
            </a:r>
            <a:r>
              <a:rPr lang="fa-IR" dirty="0" smtClean="0"/>
              <a:t/>
            </a:r>
            <a:br>
              <a:rPr lang="fa-IR" dirty="0" smtClean="0"/>
            </a:br>
            <a:r>
              <a:rPr lang="fa-IR" dirty="0" smtClean="0"/>
              <a:t> </a:t>
            </a:r>
            <a:br>
              <a:rPr lang="fa-IR" dirty="0" smtClean="0"/>
            </a:br>
            <a:r>
              <a:rPr lang="fa-IR" dirty="0" smtClean="0"/>
              <a:t>  </a:t>
            </a:r>
            <a:r>
              <a:rPr lang="fa-IR" dirty="0"/>
              <a:t>3.جلوگيري از جابه جايي پول</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8"/>
            <a:ext cx="8101042" cy="6143668"/>
          </a:xfrm>
        </p:spPr>
        <p:txBody>
          <a:bodyPr anchor="ctr">
            <a:noAutofit/>
          </a:bodyPr>
          <a:lstStyle/>
          <a:p>
            <a:pPr algn="r"/>
            <a:r>
              <a:rPr lang="fa-IR" sz="3200" b="1" dirty="0"/>
              <a:t>تعريف </a:t>
            </a:r>
            <a:r>
              <a:rPr lang="fa-IR" sz="3200" b="1" dirty="0" smtClean="0"/>
              <a:t>سفته:</a:t>
            </a:r>
            <a:r>
              <a:rPr lang="fa-IR" sz="3200" dirty="0" smtClean="0"/>
              <a:t/>
            </a:r>
            <a:br>
              <a:rPr lang="fa-IR" sz="3200" dirty="0" smtClean="0"/>
            </a:br>
            <a:r>
              <a:rPr lang="fa-IR" sz="3200" dirty="0" smtClean="0"/>
              <a:t>سفته </a:t>
            </a:r>
            <a:r>
              <a:rPr lang="fa-IR" sz="3200" dirty="0"/>
              <a:t>طلب (سفته) سندي است كه به موجب </a:t>
            </a:r>
            <a:r>
              <a:rPr lang="fa-IR" sz="3200" dirty="0" smtClean="0"/>
              <a:t>آن امضاء </a:t>
            </a:r>
            <a:r>
              <a:rPr lang="fa-IR" sz="3200" dirty="0"/>
              <a:t>كننده تعهد مي كند مبلغي در موعد معين عند المطالبه در وجه عامل يا شخص معين يا به حواله كرد آن شخص كار سازي نمايد.</a:t>
            </a:r>
            <a:r>
              <a:rPr lang="en-US" sz="3200" dirty="0"/>
              <a:t/>
            </a:r>
            <a:br>
              <a:rPr lang="en-US" sz="3200" dirty="0"/>
            </a:br>
            <a:r>
              <a:rPr lang="fa-IR" sz="3200" dirty="0"/>
              <a:t>اولا:سفته سند است منتها سند عادي است.</a:t>
            </a:r>
            <a:r>
              <a:rPr lang="en-US" sz="3200" dirty="0"/>
              <a:t/>
            </a:r>
            <a:br>
              <a:rPr lang="en-US" sz="3200" dirty="0"/>
            </a:br>
            <a:r>
              <a:rPr lang="fa-IR" sz="3200" dirty="0"/>
              <a:t>ثانيا:موضوع آن تعهد پرداخت مبلغي معين است.  </a:t>
            </a:r>
            <a:r>
              <a:rPr lang="en-US" sz="3200" dirty="0"/>
              <a:t/>
            </a:r>
            <a:br>
              <a:rPr lang="en-US" sz="3200" dirty="0"/>
            </a:br>
            <a:r>
              <a:rPr lang="fa-IR" sz="3200" dirty="0"/>
              <a:t>ثالثا:اين مبلغ معين ممكن است در موعد معين يا عند المطالبه </a:t>
            </a:r>
            <a:r>
              <a:rPr lang="fa-IR" sz="3200" dirty="0" smtClean="0"/>
              <a:t>باشد</a:t>
            </a:r>
            <a:r>
              <a:rPr lang="fa-IR" sz="3200" dirty="0"/>
              <a:t>.    </a:t>
            </a:r>
            <a:r>
              <a:rPr lang="en-US" sz="3200" dirty="0"/>
              <a:t/>
            </a:r>
            <a:br>
              <a:rPr lang="en-US" sz="3200" dirty="0"/>
            </a:br>
            <a:r>
              <a:rPr lang="fa-IR" sz="3200" dirty="0"/>
              <a:t>رابعا:سفته ممكن است در وجه شخص معين يا به حواله كردآن شخص  يادر وجه حامل باشد.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357166"/>
            <a:ext cx="7772400" cy="6500834"/>
          </a:xfrm>
        </p:spPr>
        <p:txBody>
          <a:bodyPr anchor="ctr">
            <a:normAutofit fontScale="90000"/>
          </a:bodyPr>
          <a:lstStyle/>
          <a:p>
            <a:pPr algn="r"/>
            <a:r>
              <a:rPr lang="fa-IR" dirty="0"/>
              <a:t>مندرجات قانوني سفته</a:t>
            </a:r>
            <a:r>
              <a:rPr lang="fa-IR" dirty="0" smtClean="0"/>
              <a:t>:</a:t>
            </a:r>
            <a:br>
              <a:rPr lang="fa-IR" dirty="0" smtClean="0"/>
            </a:br>
            <a:r>
              <a:rPr lang="fa-IR" dirty="0" smtClean="0"/>
              <a:t>الف</a:t>
            </a:r>
            <a:r>
              <a:rPr lang="fa-IR" dirty="0"/>
              <a:t>) امضا يا مهر </a:t>
            </a:r>
            <a:r>
              <a:rPr lang="fa-IR" dirty="0" smtClean="0"/>
              <a:t>صادركننده</a:t>
            </a:r>
            <a:r>
              <a:rPr lang="en-US" dirty="0" smtClean="0"/>
              <a:t/>
            </a:r>
            <a:br>
              <a:rPr lang="en-US" dirty="0" smtClean="0"/>
            </a:br>
            <a:r>
              <a:rPr lang="en-US" dirty="0"/>
              <a:t/>
            </a:r>
            <a:br>
              <a:rPr lang="en-US" dirty="0"/>
            </a:br>
            <a:r>
              <a:rPr lang="fa-IR" dirty="0"/>
              <a:t>ب)تاريخ </a:t>
            </a:r>
            <a:r>
              <a:rPr lang="fa-IR" dirty="0" smtClean="0"/>
              <a:t>صدور</a:t>
            </a:r>
            <a:br>
              <a:rPr lang="fa-IR" dirty="0" smtClean="0"/>
            </a:br>
            <a:r>
              <a:rPr lang="en-US" dirty="0"/>
              <a:t/>
            </a:r>
            <a:br>
              <a:rPr lang="en-US" dirty="0"/>
            </a:br>
            <a:r>
              <a:rPr lang="fa-IR" dirty="0"/>
              <a:t>ج)مبلغي كه بايد </a:t>
            </a:r>
            <a:r>
              <a:rPr lang="fa-IR" dirty="0" smtClean="0"/>
              <a:t>تأديه </a:t>
            </a:r>
            <a:r>
              <a:rPr lang="fa-IR" dirty="0"/>
              <a:t>شود </a:t>
            </a:r>
            <a:r>
              <a:rPr lang="fa-IR" dirty="0" smtClean="0"/>
              <a:t>با تمام حروف</a:t>
            </a:r>
            <a:br>
              <a:rPr lang="fa-IR" dirty="0" smtClean="0"/>
            </a:br>
            <a:r>
              <a:rPr lang="en-US" dirty="0"/>
              <a:t/>
            </a:r>
            <a:br>
              <a:rPr lang="en-US" dirty="0"/>
            </a:br>
            <a:r>
              <a:rPr lang="fa-IR" dirty="0"/>
              <a:t>د)گيرنده ي </a:t>
            </a:r>
            <a:r>
              <a:rPr lang="fa-IR" dirty="0" smtClean="0"/>
              <a:t>وجه</a:t>
            </a:r>
            <a:br>
              <a:rPr lang="fa-IR" dirty="0" smtClean="0"/>
            </a:br>
            <a:r>
              <a:rPr lang="en-US" dirty="0"/>
              <a:t/>
            </a:r>
            <a:br>
              <a:rPr lang="en-US" dirty="0"/>
            </a:br>
            <a:r>
              <a:rPr lang="fa-IR" dirty="0"/>
              <a:t>ه)تاريخ پرداخت</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5857916"/>
          </a:xfrm>
        </p:spPr>
        <p:txBody>
          <a:bodyPr anchor="t">
            <a:normAutofit/>
          </a:bodyPr>
          <a:lstStyle/>
          <a:p>
            <a:pPr algn="r"/>
            <a:r>
              <a:rPr lang="fa-IR" sz="3200" b="1" dirty="0"/>
              <a:t>وي‍‍ژگي هاي مخصوص سفته</a:t>
            </a:r>
            <a:r>
              <a:rPr lang="fa-IR" sz="3200" b="1" dirty="0" smtClean="0"/>
              <a:t>:</a:t>
            </a:r>
            <a:br>
              <a:rPr lang="fa-IR" sz="3200" b="1" dirty="0" smtClean="0"/>
            </a:br>
            <a:r>
              <a:rPr lang="en-US" sz="3200" dirty="0"/>
              <a:t/>
            </a:r>
            <a:br>
              <a:rPr lang="en-US" sz="3200" dirty="0"/>
            </a:br>
            <a:r>
              <a:rPr lang="fa-IR" sz="3200" dirty="0"/>
              <a:t>الف)تعداد افراد:در سفته دو نفر بيشتر مطرح نيست:متعهد و متعهدله</a:t>
            </a:r>
            <a:r>
              <a:rPr lang="en-US" sz="3200" dirty="0"/>
              <a:t/>
            </a:r>
            <a:br>
              <a:rPr lang="en-US" sz="3200" dirty="0"/>
            </a:br>
            <a:r>
              <a:rPr lang="fa-IR" sz="3200" dirty="0"/>
              <a:t>ب)عدم قبولي:با توجه </a:t>
            </a:r>
            <a:r>
              <a:rPr lang="fa-IR" sz="3200" dirty="0" smtClean="0"/>
              <a:t>به </a:t>
            </a:r>
            <a:r>
              <a:rPr lang="fa-IR" sz="3200" dirty="0"/>
              <a:t>اين كه در سفته محال عليه وجود ندارد بنابراين مساله ي قبول ونكول ومقررات مربوط به آن نيز وجود ندارد.</a:t>
            </a:r>
            <a:r>
              <a:rPr lang="en-US" sz="3200" dirty="0"/>
              <a:t/>
            </a:r>
            <a:br>
              <a:rPr lang="en-US" sz="3200" dirty="0"/>
            </a:br>
            <a:r>
              <a:rPr lang="fa-IR" sz="3200" dirty="0"/>
              <a:t>ج)موضوع تجارتي بودن:سفته مثل  چك از جمله اسنادي است كه ممكن است به وسيله ي تاجر و غير تاجر صادر شود در حالي كه برات معمولا مخصوص تا جر است.</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2"/>
            <a:ext cx="7772400" cy="5715040"/>
          </a:xfrm>
        </p:spPr>
        <p:txBody>
          <a:bodyPr anchor="t"/>
          <a:lstStyle/>
          <a:p>
            <a:pPr algn="r"/>
            <a:r>
              <a:rPr lang="fa-IR" sz="4800" b="1" dirty="0"/>
              <a:t>تعريف چك</a:t>
            </a:r>
            <a:r>
              <a:rPr lang="fa-IR" dirty="0"/>
              <a:t>: </a:t>
            </a:r>
            <a:r>
              <a:rPr lang="fa-IR" dirty="0" smtClean="0"/>
              <a:t/>
            </a:r>
            <a:br>
              <a:rPr lang="fa-IR" dirty="0" smtClean="0"/>
            </a:br>
            <a:r>
              <a:rPr lang="fa-IR" dirty="0" smtClean="0"/>
              <a:t/>
            </a:r>
            <a:br>
              <a:rPr lang="fa-IR" dirty="0" smtClean="0"/>
            </a:br>
            <a:r>
              <a:rPr lang="fa-IR" dirty="0" smtClean="0"/>
              <a:t>چك </a:t>
            </a:r>
            <a:r>
              <a:rPr lang="fa-IR" dirty="0"/>
              <a:t>نوشته اي است كه به موجب آن صادر كننده وجوهي را كه نزد محال عليه دارد كلا يا </a:t>
            </a:r>
            <a:r>
              <a:rPr lang="fa-IR" dirty="0" smtClean="0"/>
              <a:t>بعضا مسترد </a:t>
            </a:r>
            <a:r>
              <a:rPr lang="fa-IR" dirty="0"/>
              <a:t>يا به ديگري واگذار </a:t>
            </a:r>
            <a:r>
              <a:rPr lang="fa-IR" dirty="0" smtClean="0"/>
              <a:t>مينمايد.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357166"/>
            <a:ext cx="7858180" cy="6000792"/>
          </a:xfrm>
        </p:spPr>
        <p:txBody>
          <a:bodyPr anchor="ctr">
            <a:normAutofit/>
          </a:bodyPr>
          <a:lstStyle/>
          <a:p>
            <a:pPr algn="r"/>
            <a:r>
              <a:rPr lang="fa-IR" dirty="0"/>
              <a:t>اين تعريف ناقص است زيرا </a:t>
            </a:r>
            <a:r>
              <a:rPr lang="fa-IR" dirty="0" smtClean="0"/>
              <a:t>،اولا </a:t>
            </a:r>
            <a:r>
              <a:rPr lang="fa-IR" dirty="0"/>
              <a:t>چك نوشته نيست بلكه سند </a:t>
            </a:r>
            <a:r>
              <a:rPr lang="fa-IR" dirty="0" smtClean="0"/>
              <a:t>است، </a:t>
            </a:r>
            <a:r>
              <a:rPr lang="fa-IR" dirty="0"/>
              <a:t>ثانيا وجوهي كه شخص نزد </a:t>
            </a:r>
            <a:r>
              <a:rPr lang="fa-IR" dirty="0" smtClean="0"/>
              <a:t>محال </a:t>
            </a:r>
            <a:r>
              <a:rPr lang="fa-IR" dirty="0"/>
              <a:t>عليه دارد به چه عنواني است؟ مسلما به عنوان امانت . ثالثاعلاوه بر وجوه ممكن است شخص نزد بانك اعتبار هم داشته </a:t>
            </a:r>
            <a:r>
              <a:rPr lang="fa-IR" dirty="0" smtClean="0"/>
              <a:t>باشد.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457200" y="404813"/>
            <a:ext cx="8229600" cy="5726112"/>
          </a:xfrm>
        </p:spPr>
        <p:txBody>
          <a:bodyPr/>
          <a:lstStyle/>
          <a:p>
            <a:pPr algn="r" rtl="1" eaLnBrk="1" hangingPunct="1">
              <a:buFontTx/>
              <a:buNone/>
            </a:pPr>
            <a:r>
              <a:rPr lang="fa-IR" sz="3600" dirty="0" smtClean="0"/>
              <a:t>الف- </a:t>
            </a:r>
            <a:r>
              <a:rPr lang="fa-IR" sz="3600" b="1" dirty="0" smtClean="0">
                <a:solidFill>
                  <a:srgbClr val="C00000"/>
                </a:solidFill>
              </a:rPr>
              <a:t>دفتر روزنامه</a:t>
            </a:r>
            <a:r>
              <a:rPr lang="fa-IR" sz="3600" b="1" dirty="0" smtClean="0"/>
              <a:t>:</a:t>
            </a:r>
            <a:r>
              <a:rPr lang="fa-IR" sz="3600" dirty="0" smtClean="0"/>
              <a:t>دفتری است که تاجر باید همه روزه مطالبات ودیون و داد وستد تجارتی و معاملات راجع به اوراق تجارتی(از قبیل خرید و فروش و ظهر نویسی) و به طور کلی جمیع واردات و صادرات تجارتی خود را به هر اسمی و رسمی که باشد و وجوهی را که برای مخارج شخصی خود برداشت می کند در آن دفتر ثبت نماید.</a:t>
            </a:r>
          </a:p>
          <a:p>
            <a:pPr algn="r" rtl="1" eaLnBrk="1" hangingPunct="1"/>
            <a:endParaRPr lang="en-US" sz="3600" dirty="0" smtClean="0"/>
          </a:p>
        </p:txBody>
      </p:sp>
    </p:spTree>
  </p:cSld>
  <p:clrMapOvr>
    <a:masterClrMapping/>
  </p:clrMapOvr>
  <p:transition advClick="0" advTm="2000">
    <p:cover dir="d"/>
    <p:sndAc>
      <p:endSnd/>
    </p:sndAc>
  </p:transition>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500042"/>
            <a:ext cx="7929618" cy="5929354"/>
          </a:xfrm>
        </p:spPr>
        <p:txBody>
          <a:bodyPr anchor="t">
            <a:normAutofit/>
          </a:bodyPr>
          <a:lstStyle/>
          <a:p>
            <a:pPr algn="r"/>
            <a:r>
              <a:rPr lang="fa-IR" dirty="0"/>
              <a:t> </a:t>
            </a:r>
            <a:r>
              <a:rPr lang="en-US" dirty="0"/>
              <a:t/>
            </a:r>
            <a:br>
              <a:rPr lang="en-US" dirty="0"/>
            </a:br>
            <a:r>
              <a:rPr lang="fa-IR" dirty="0"/>
              <a:t>تعريف جامع تري به شرح زير داد:</a:t>
            </a:r>
            <a:r>
              <a:rPr lang="en-US" dirty="0"/>
              <a:t/>
            </a:r>
            <a:br>
              <a:rPr lang="en-US" dirty="0"/>
            </a:br>
            <a:r>
              <a:rPr lang="fa-IR" dirty="0"/>
              <a:t>(چك عبارت است از سندي كه به موجب آن صادر كننده وجوهي را كه </a:t>
            </a:r>
            <a:r>
              <a:rPr lang="fa-IR" dirty="0" smtClean="0"/>
              <a:t>نزد </a:t>
            </a:r>
            <a:r>
              <a:rPr lang="fa-IR" dirty="0"/>
              <a:t>محال عليه توديع كرده يا اعتباري را كه محال عليه به او تخصيص داده است كلا يا بعضا مسترد يا به ديگري واگذار مي كند)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8"/>
            <a:ext cx="8101042" cy="6286544"/>
          </a:xfrm>
        </p:spPr>
        <p:txBody>
          <a:bodyPr anchor="t">
            <a:noAutofit/>
          </a:bodyPr>
          <a:lstStyle/>
          <a:p>
            <a:pPr algn="r"/>
            <a:r>
              <a:rPr lang="fa-IR" sz="2800" dirty="0"/>
              <a:t> </a:t>
            </a:r>
            <a:r>
              <a:rPr lang="fa-IR" sz="2800" b="1" dirty="0" smtClean="0"/>
              <a:t>مندرجات </a:t>
            </a:r>
            <a:r>
              <a:rPr lang="fa-IR" sz="2800" b="1" dirty="0"/>
              <a:t>قانوني چك</a:t>
            </a:r>
            <a:r>
              <a:rPr lang="fa-IR" sz="2800" b="1" dirty="0" smtClean="0"/>
              <a:t>:</a:t>
            </a:r>
            <a:r>
              <a:rPr lang="fa-IR" sz="2800" dirty="0" smtClean="0"/>
              <a:t/>
            </a:r>
            <a:br>
              <a:rPr lang="fa-IR" sz="2800" dirty="0" smtClean="0"/>
            </a:br>
            <a:r>
              <a:rPr lang="en-US" sz="2800" dirty="0"/>
              <a:t/>
            </a:r>
            <a:br>
              <a:rPr lang="en-US" sz="2800" dirty="0"/>
            </a:br>
            <a:r>
              <a:rPr lang="fa-IR" sz="2800" dirty="0" smtClean="0"/>
              <a:t>1.ذكر </a:t>
            </a:r>
            <a:r>
              <a:rPr lang="fa-IR" sz="2800" dirty="0"/>
              <a:t>كلمه چك روي </a:t>
            </a:r>
            <a:r>
              <a:rPr lang="fa-IR" sz="2800" dirty="0" smtClean="0"/>
              <a:t>چك </a:t>
            </a:r>
            <a:br>
              <a:rPr lang="fa-IR" sz="2800" dirty="0" smtClean="0"/>
            </a:br>
            <a:r>
              <a:rPr lang="fa-IR" sz="2800" dirty="0" smtClean="0"/>
              <a:t>2.محل </a:t>
            </a:r>
            <a:r>
              <a:rPr lang="fa-IR" sz="2800" dirty="0"/>
              <a:t>پرداخت چك </a:t>
            </a:r>
            <a:r>
              <a:rPr lang="fa-IR" sz="2800" dirty="0" smtClean="0"/>
              <a:t/>
            </a:r>
            <a:br>
              <a:rPr lang="fa-IR" sz="2800" dirty="0" smtClean="0"/>
            </a:br>
            <a:r>
              <a:rPr lang="fa-IR" sz="2800" dirty="0" smtClean="0"/>
              <a:t>  </a:t>
            </a:r>
            <a:r>
              <a:rPr lang="fa-IR" sz="2800" dirty="0"/>
              <a:t>3.تاريخ صدور</a:t>
            </a:r>
            <a:r>
              <a:rPr lang="fa-IR" sz="2800" dirty="0" smtClean="0"/>
              <a:t>.</a:t>
            </a:r>
            <a:br>
              <a:rPr lang="fa-IR" sz="2800" dirty="0" smtClean="0"/>
            </a:br>
            <a:r>
              <a:rPr lang="fa-IR" sz="2800" dirty="0" smtClean="0"/>
              <a:t>تاريخ </a:t>
            </a:r>
            <a:r>
              <a:rPr lang="fa-IR" sz="2800" dirty="0"/>
              <a:t>پرداخت چك همان تاريخ صدور است و بر خلاف برات وسفته چك داراي پرداخت نيست.(پرداخت وجه نبايد وعده داشته باشد). وجه چك به محض ارائه بايد كار سازي شود </a:t>
            </a:r>
            <a:r>
              <a:rPr lang="fa-IR" sz="2800" dirty="0" smtClean="0"/>
              <a:t/>
            </a:r>
            <a:br>
              <a:rPr lang="fa-IR" sz="2800" dirty="0" smtClean="0"/>
            </a:br>
            <a:r>
              <a:rPr lang="fa-IR" sz="2800" dirty="0" smtClean="0"/>
              <a:t> </a:t>
            </a:r>
            <a:r>
              <a:rPr lang="fa-IR" sz="2800" dirty="0"/>
              <a:t>4. امضاي صادر كننده   </a:t>
            </a:r>
            <a:r>
              <a:rPr lang="fa-IR" sz="2800" dirty="0" smtClean="0"/>
              <a:t/>
            </a:r>
            <a:br>
              <a:rPr lang="fa-IR" sz="2800" dirty="0" smtClean="0"/>
            </a:br>
            <a:r>
              <a:rPr lang="fa-IR" sz="2800" dirty="0" smtClean="0"/>
              <a:t>  </a:t>
            </a:r>
            <a:r>
              <a:rPr lang="fa-IR" sz="2800" dirty="0"/>
              <a:t>5. نام محال عليه  </a:t>
            </a:r>
            <a:r>
              <a:rPr lang="fa-IR" sz="2800" dirty="0" smtClean="0"/>
              <a:t/>
            </a:r>
            <a:br>
              <a:rPr lang="fa-IR" sz="2800" dirty="0" smtClean="0"/>
            </a:br>
            <a:r>
              <a:rPr lang="fa-IR" sz="2800" dirty="0" smtClean="0"/>
              <a:t>  </a:t>
            </a:r>
            <a:r>
              <a:rPr lang="fa-IR" sz="2800" dirty="0"/>
              <a:t>6. مبلغ چك  </a:t>
            </a:r>
            <a:r>
              <a:rPr lang="fa-IR" sz="2800" dirty="0" smtClean="0"/>
              <a:t/>
            </a:r>
            <a:br>
              <a:rPr lang="fa-IR" sz="2800" dirty="0" smtClean="0"/>
            </a:br>
            <a:r>
              <a:rPr lang="fa-IR" sz="2800" dirty="0" smtClean="0"/>
              <a:t> </a:t>
            </a:r>
            <a:r>
              <a:rPr lang="fa-IR" sz="2800" dirty="0"/>
              <a:t>7.محال عليه:كسي كه چك بايد در وجه او پرداخت گردد ممكن است شخص حقيقي يا حقوقي معين باشد ونيز به حواله كرد يا در وجه حامل </a:t>
            </a:r>
            <a:r>
              <a:rPr lang="fa-IR" sz="2800" dirty="0" smtClean="0"/>
              <a:t>باشد.</a:t>
            </a:r>
            <a:endParaRPr lang="fa-IR" sz="28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428605"/>
            <a:ext cx="7315224" cy="5572164"/>
          </a:xfrm>
        </p:spPr>
        <p:txBody>
          <a:bodyPr anchor="ctr">
            <a:normAutofit/>
          </a:bodyPr>
          <a:lstStyle/>
          <a:p>
            <a:pPr algn="r"/>
            <a:r>
              <a:rPr lang="fa-IR" b="1" dirty="0"/>
              <a:t>ماهيت غير تجاري چك</a:t>
            </a:r>
            <a:r>
              <a:rPr lang="fa-IR" b="1" dirty="0" smtClean="0"/>
              <a:t>:</a:t>
            </a:r>
            <a:br>
              <a:rPr lang="fa-IR" b="1" dirty="0" smtClean="0"/>
            </a:br>
            <a:r>
              <a:rPr lang="fa-IR" dirty="0" smtClean="0"/>
              <a:t>صدور</a:t>
            </a:r>
            <a:r>
              <a:rPr lang="fa-IR" b="1" dirty="0" smtClean="0"/>
              <a:t> </a:t>
            </a:r>
            <a:r>
              <a:rPr lang="fa-IR" dirty="0"/>
              <a:t>چك مانند سفته ذاتا عمل تجارتي نيست مگر اينكه توسط تاجر صادر وبراي امور تجارتي باشد </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357166"/>
            <a:ext cx="7772400" cy="5929354"/>
          </a:xfrm>
        </p:spPr>
        <p:txBody>
          <a:bodyPr anchor="ctr">
            <a:normAutofit/>
          </a:bodyPr>
          <a:lstStyle/>
          <a:p>
            <a:pPr algn="r"/>
            <a:r>
              <a:rPr lang="en-US" sz="3600" dirty="0"/>
              <a:t/>
            </a:r>
            <a:br>
              <a:rPr lang="en-US" sz="3600" dirty="0"/>
            </a:br>
            <a:r>
              <a:rPr lang="fa-IR" sz="3600" dirty="0"/>
              <a:t>وظايف دارنده چك</a:t>
            </a:r>
            <a:r>
              <a:rPr lang="fa-IR" sz="3600" dirty="0" smtClean="0"/>
              <a:t>:</a:t>
            </a:r>
            <a:br>
              <a:rPr lang="fa-IR" sz="3600" dirty="0" smtClean="0"/>
            </a:br>
            <a:r>
              <a:rPr lang="en-US" sz="3600" dirty="0"/>
              <a:t/>
            </a:r>
            <a:br>
              <a:rPr lang="en-US" sz="3600" dirty="0"/>
            </a:br>
            <a:r>
              <a:rPr lang="fa-IR" sz="3600" dirty="0"/>
              <a:t>الف) اگر چك در محل صدور قابل پرداخت باشد ظرف پانزده روز واگر محل صدور وپرداخت مختلف باشد ظرف چهل و پنج روز از تاريخ صدور بايد وجه آن مطالبه </a:t>
            </a:r>
            <a:r>
              <a:rPr lang="fa-IR" sz="3600" dirty="0" smtClean="0"/>
              <a:t>گردد. </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6"/>
            <a:ext cx="7772400" cy="5429287"/>
          </a:xfrm>
        </p:spPr>
        <p:txBody>
          <a:bodyPr anchor="ctr"/>
          <a:lstStyle/>
          <a:p>
            <a:pPr algn="r"/>
            <a:r>
              <a:rPr lang="fa-IR" dirty="0" smtClean="0"/>
              <a:t>ب) چك هايي كه در خارجه صادر شده ودر ايران بايد پرداخت گردد بايد ظرف چهار ماه از تاريخ صدور مطالبه گردد.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428605"/>
            <a:ext cx="7458100" cy="5929354"/>
          </a:xfrm>
        </p:spPr>
        <p:txBody>
          <a:bodyPr anchor="ctr">
            <a:normAutofit fontScale="90000"/>
          </a:bodyPr>
          <a:lstStyle/>
          <a:p>
            <a:pPr algn="r"/>
            <a:r>
              <a:rPr lang="fa-IR" dirty="0"/>
              <a:t>ج)در صورتي كه چك هاي مذ كور در بند الف وب ظرف </a:t>
            </a:r>
            <a:r>
              <a:rPr lang="fa-IR" dirty="0" smtClean="0"/>
              <a:t>مهلت هاي </a:t>
            </a:r>
            <a:r>
              <a:rPr lang="fa-IR" dirty="0"/>
              <a:t>مقرر مطالبه نشود اولا دعوي دارنده عليه ظهر نويس ها ديگر مسموع نيست </a:t>
            </a:r>
            <a:r>
              <a:rPr lang="fa-IR" dirty="0" smtClean="0"/>
              <a:t>.</a:t>
            </a:r>
            <a:br>
              <a:rPr lang="fa-IR" dirty="0" smtClean="0"/>
            </a:br>
            <a:r>
              <a:rPr lang="fa-IR" dirty="0" smtClean="0"/>
              <a:t/>
            </a:r>
            <a:br>
              <a:rPr lang="fa-IR" dirty="0" smtClean="0"/>
            </a:br>
            <a:r>
              <a:rPr lang="fa-IR" dirty="0" smtClean="0"/>
              <a:t>ثانيا </a:t>
            </a:r>
            <a:r>
              <a:rPr lang="fa-IR" dirty="0"/>
              <a:t>اگر وجه چك به سببي كه </a:t>
            </a:r>
            <a:r>
              <a:rPr lang="fa-IR" dirty="0" smtClean="0"/>
              <a:t>مربوط </a:t>
            </a:r>
            <a:r>
              <a:rPr lang="fa-IR" dirty="0"/>
              <a:t>به محال عليه است از بين برود دعوي دارنده عليه صادر كننده درمحكمه نيز مسموع نخواهد بود.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7772400" cy="5929353"/>
          </a:xfrm>
        </p:spPr>
        <p:txBody>
          <a:bodyPr anchor="ctr"/>
          <a:lstStyle/>
          <a:p>
            <a:pPr algn="r"/>
            <a:r>
              <a:rPr lang="fa-IR" b="1" dirty="0"/>
              <a:t>جنبه هاي كيفري چك</a:t>
            </a:r>
            <a:r>
              <a:rPr lang="fa-IR" b="1" dirty="0" smtClean="0"/>
              <a:t>:</a:t>
            </a:r>
            <a:br>
              <a:rPr lang="fa-IR" b="1" dirty="0" smtClean="0"/>
            </a:br>
            <a:r>
              <a:rPr lang="fa-IR" dirty="0" smtClean="0"/>
              <a:t>ممكن</a:t>
            </a:r>
            <a:r>
              <a:rPr lang="fa-IR" b="1" dirty="0" smtClean="0"/>
              <a:t> </a:t>
            </a:r>
            <a:r>
              <a:rPr lang="fa-IR" dirty="0"/>
              <a:t>است در بعضي موارد با سوء نيت وبه قصد كلاه برداري انجام شود به همين دليل قانونگذار  ابتدا به عنوان يكي از مصاديق كلاه برداري وبراي آن مجازات </a:t>
            </a:r>
            <a:r>
              <a:rPr lang="fa-IR" dirty="0" smtClean="0"/>
              <a:t>قائل </a:t>
            </a:r>
            <a:r>
              <a:rPr lang="fa-IR" dirty="0"/>
              <a:t>شده است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57298"/>
            <a:ext cx="7958166" cy="4286279"/>
          </a:xfrm>
        </p:spPr>
        <p:txBody>
          <a:bodyPr anchor="ctr"/>
          <a:lstStyle/>
          <a:p>
            <a:pPr algn="ctr"/>
            <a:r>
              <a:rPr lang="fa-IR" sz="5400" b="1" dirty="0"/>
              <a:t>چك هاي مشمول </a:t>
            </a:r>
            <a:r>
              <a:rPr lang="fa-IR" sz="5400" b="1" dirty="0" smtClean="0"/>
              <a:t>قانون</a:t>
            </a:r>
            <a:br>
              <a:rPr lang="fa-IR" sz="5400" b="1" dirty="0" smtClean="0"/>
            </a:br>
            <a:r>
              <a:rPr lang="fa-IR" sz="5400" b="1" dirty="0" smtClean="0"/>
              <a:t/>
            </a:r>
            <a:br>
              <a:rPr lang="fa-IR" sz="5400" b="1" dirty="0" smtClean="0"/>
            </a:br>
            <a:r>
              <a:rPr lang="fa-IR" sz="5400" b="1" dirty="0" smtClean="0"/>
              <a:t/>
            </a:r>
            <a:br>
              <a:rPr lang="fa-IR" sz="5400" b="1" dirty="0" smtClean="0"/>
            </a:br>
            <a:r>
              <a:rPr lang="fa-IR" sz="5400" b="1" dirty="0" smtClean="0"/>
              <a:t>انواع </a:t>
            </a:r>
            <a:r>
              <a:rPr lang="fa-IR" sz="5400" b="1" dirty="0"/>
              <a:t>چك </a:t>
            </a:r>
            <a:r>
              <a:rPr lang="fa-IR" sz="5400" b="1" dirty="0" smtClean="0"/>
              <a:t>عبارتند از</a:t>
            </a:r>
            <a:r>
              <a:rPr lang="fa-IR" sz="5400" b="1" dirty="0"/>
              <a:t>:</a:t>
            </a:r>
            <a:r>
              <a:rPr lang="en-US" sz="5400" b="1" dirty="0"/>
              <a:t/>
            </a:r>
            <a:br>
              <a:rPr lang="en-US" sz="5400" b="1" dirty="0"/>
            </a:br>
            <a:endParaRPr lang="fa-IR" b="1"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785794"/>
            <a:ext cx="7929618" cy="5429288"/>
          </a:xfrm>
        </p:spPr>
        <p:txBody>
          <a:bodyPr anchor="ctr">
            <a:normAutofit/>
          </a:bodyPr>
          <a:lstStyle/>
          <a:p>
            <a:pPr algn="just"/>
            <a:r>
              <a:rPr lang="fa-IR" b="1" dirty="0"/>
              <a:t>1</a:t>
            </a:r>
            <a:r>
              <a:rPr lang="fa-IR" b="1" dirty="0" smtClean="0"/>
              <a:t>. چك عادي : </a:t>
            </a:r>
            <a:r>
              <a:rPr lang="fa-IR" dirty="0" smtClean="0"/>
              <a:t>چكي</a:t>
            </a:r>
            <a:r>
              <a:rPr lang="fa-IR" b="1" dirty="0" smtClean="0"/>
              <a:t> </a:t>
            </a:r>
            <a:r>
              <a:rPr lang="fa-IR" dirty="0"/>
              <a:t>است كه </a:t>
            </a:r>
            <a:r>
              <a:rPr lang="fa-IR" dirty="0" smtClean="0"/>
              <a:t>اشخاص عهده </a:t>
            </a:r>
            <a:r>
              <a:rPr lang="fa-IR" dirty="0"/>
              <a:t>ي بانك ها به حساب جاري خود صادر </a:t>
            </a:r>
            <a:r>
              <a:rPr lang="fa-IR" dirty="0" smtClean="0"/>
              <a:t>و دارنده ي آن </a:t>
            </a:r>
            <a:r>
              <a:rPr lang="fa-IR" dirty="0"/>
              <a:t>تضميني </a:t>
            </a:r>
            <a:r>
              <a:rPr lang="fa-IR" dirty="0" smtClean="0"/>
              <a:t>جزاعتبارصادركننده </a:t>
            </a:r>
            <a:r>
              <a:rPr lang="fa-IR" dirty="0"/>
              <a:t>ي آن ندارد .</a:t>
            </a:r>
            <a:endParaRPr lang="en-US"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00042"/>
            <a:ext cx="7386662" cy="5786477"/>
          </a:xfrm>
        </p:spPr>
        <p:txBody>
          <a:bodyPr anchor="ctr"/>
          <a:lstStyle/>
          <a:p>
            <a:pPr algn="just"/>
            <a:r>
              <a:rPr lang="fa-IR" b="1" dirty="0"/>
              <a:t>2.چك تاييد شده</a:t>
            </a:r>
            <a:r>
              <a:rPr lang="fa-IR" dirty="0"/>
              <a:t>: چكي است كه اشخاص عهدهي بانك ها به حساب جاري خود صادر و توسط بانك محال عليه پرداخت وجه آن تاييد مي شود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82296" indent="0" algn="just">
              <a:buNone/>
            </a:pPr>
            <a:r>
              <a:rPr lang="fa-IR" sz="7200" b="1" dirty="0" smtClean="0">
                <a:solidFill>
                  <a:schemeClr val="tx1">
                    <a:lumMod val="95000"/>
                    <a:lumOff val="5000"/>
                  </a:schemeClr>
                </a:solidFill>
                <a:cs typeface="Homa" pitchFamily="2" charset="-78"/>
              </a:rPr>
              <a:t>دانشجويان گرامی ازاينکه اين ترم درتدريس  درس -حقوق بازرگانی  با شما هستم بسيار خوشحالم </a:t>
            </a:r>
          </a:p>
          <a:p>
            <a:r>
              <a:rPr lang="fa-IR" dirty="0" smtClean="0"/>
              <a:t>                </a:t>
            </a:r>
            <a:r>
              <a:rPr lang="fa-IR" sz="4400" dirty="0" smtClean="0">
                <a:solidFill>
                  <a:srgbClr val="C00000"/>
                </a:solidFill>
              </a:rPr>
              <a:t>سیدعیسی میرجهانمردی</a:t>
            </a:r>
            <a:endParaRPr lang="fa-IR" sz="4400" dirty="0">
              <a:solidFill>
                <a:srgbClr val="C00000"/>
              </a:solidFill>
            </a:endParaRPr>
          </a:p>
        </p:txBody>
      </p:sp>
      <p:sp>
        <p:nvSpPr>
          <p:cNvPr id="4" name="Rectangle 3"/>
          <p:cNvSpPr/>
          <p:nvPr/>
        </p:nvSpPr>
        <p:spPr>
          <a:xfrm>
            <a:off x="827584" y="476672"/>
            <a:ext cx="7416824" cy="923330"/>
          </a:xfrm>
          <a:prstGeom prst="rect">
            <a:avLst/>
          </a:prstGeom>
          <a:noFill/>
        </p:spPr>
        <p:txBody>
          <a:bodyPr wrap="square" lIns="91440" tIns="45720" rIns="91440" bIns="45720">
            <a:spAutoFit/>
          </a:bodyPr>
          <a:lstStyle/>
          <a:p>
            <a:pPr algn="ctr"/>
            <a:r>
              <a:rPr lang="fa-IR" sz="4800" b="1" dirty="0" smtClean="0">
                <a:ln w="24500" cmpd="dbl">
                  <a:solidFill>
                    <a:schemeClr val="accent2">
                      <a:shade val="85000"/>
                      <a:satMod val="155000"/>
                    </a:schemeClr>
                  </a:solidFill>
                  <a:prstDash val="solid"/>
                  <a:miter lim="800000"/>
                </a:ln>
                <a:solidFill>
                  <a:schemeClr val="accent6">
                    <a:lumMod val="50000"/>
                  </a:schemeClr>
                </a:solidFill>
                <a:latin typeface="Andalus" pitchFamily="18" charset="-78"/>
                <a:cs typeface="Andalus" pitchFamily="18" charset="-78"/>
              </a:rPr>
              <a:t>بسم</a:t>
            </a:r>
            <a:r>
              <a:rPr lang="fa-IR" sz="5400" b="1" dirty="0" smtClean="0">
                <a:ln w="24500" cmpd="dbl">
                  <a:solidFill>
                    <a:schemeClr val="accent2">
                      <a:shade val="85000"/>
                      <a:satMod val="155000"/>
                    </a:schemeClr>
                  </a:solidFill>
                  <a:prstDash val="solid"/>
                  <a:miter lim="800000"/>
                </a:ln>
                <a:solidFill>
                  <a:schemeClr val="accent6">
                    <a:lumMod val="50000"/>
                  </a:schemeClr>
                </a:solidFill>
                <a:latin typeface="Andalus" pitchFamily="18" charset="-78"/>
                <a:cs typeface="Andalus" pitchFamily="18" charset="-78"/>
              </a:rPr>
              <a:t> الله الرحمن الرحیم</a:t>
            </a:r>
            <a:endParaRPr lang="en-US" sz="5400" b="1" cap="none" spc="0" dirty="0">
              <a:ln w="24500" cmpd="dbl">
                <a:solidFill>
                  <a:schemeClr val="accent2">
                    <a:shade val="85000"/>
                    <a:satMod val="155000"/>
                  </a:schemeClr>
                </a:solidFill>
                <a:prstDash val="solid"/>
                <a:miter lim="800000"/>
              </a:ln>
              <a:solidFill>
                <a:schemeClr val="accent6">
                  <a:lumMod val="50000"/>
                </a:schemeClr>
              </a:solidFill>
              <a:latin typeface="Andalus" pitchFamily="18" charset="-78"/>
              <a:cs typeface="Andalus" pitchFamily="18" charset="-78"/>
            </a:endParaRPr>
          </a:p>
        </p:txBody>
      </p:sp>
    </p:spTree>
  </p:cSld>
  <p:clrMapOvr>
    <a:masterClrMapping/>
  </p:clrMapOvr>
  <p:transition advClick="0" advTm="2000">
    <p:blinds/>
    <p:sndAc>
      <p:end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Rot="1" noChangeArrowheads="1"/>
          </p:cNvSpPr>
          <p:nvPr>
            <p:ph idx="1"/>
          </p:nvPr>
        </p:nvSpPr>
        <p:spPr>
          <a:xfrm>
            <a:off x="250825" y="404813"/>
            <a:ext cx="8713788" cy="6119812"/>
          </a:xfrm>
        </p:spPr>
        <p:txBody>
          <a:bodyPr/>
          <a:lstStyle/>
          <a:p>
            <a:pPr algn="r" rtl="1" eaLnBrk="1" hangingPunct="1">
              <a:lnSpc>
                <a:spcPct val="90000"/>
              </a:lnSpc>
              <a:buFont typeface="Wingdings" pitchFamily="2" charset="2"/>
              <a:buNone/>
              <a:defRPr/>
            </a:pPr>
            <a:r>
              <a:rPr lang="fa-IR" smtClean="0"/>
              <a:t>دفتر روزنامه در واقع مهمترین دفتر تاجر محسوب میشود و ملاک سایر دفاتر تجارتی تاجر نیز میباشد.</a:t>
            </a:r>
          </a:p>
          <a:p>
            <a:pPr algn="r" rtl="1" eaLnBrk="1" hangingPunct="1">
              <a:lnSpc>
                <a:spcPct val="90000"/>
              </a:lnSpc>
              <a:buFont typeface="Wingdings" pitchFamily="2" charset="2"/>
              <a:buNone/>
              <a:defRPr/>
            </a:pPr>
            <a:r>
              <a:rPr lang="fa-IR" smtClean="0"/>
              <a:t>قانون تاجر را مکلف کرده است حتی مخارج شخصی خود را نیز در دفتر روزنامه ثبت کند زیرا در صورتی که تاجر ورشکست شود باید مشخص گردد ورشکستگی او عادی ،به تقصیر یا به تقلب بوده است و یکی از مواردی که دلیل بر ور شکستگی به تقصیر است در صورتی است که هزینه های شخصی تاجر بر درآمد او فزونی داشته باشد و چنین دلیلی به سادگی از دفتر تاجر میتواند استخراج شود.</a:t>
            </a:r>
            <a:endParaRPr lang="en-US" smtClean="0"/>
          </a:p>
        </p:txBody>
      </p:sp>
    </p:spTree>
  </p:cSld>
  <p:clrMapOvr>
    <a:masterClrMapping/>
  </p:clrMapOvr>
  <p:transition advClick="0" advTm="2000">
    <p:wheel spokes="8"/>
    <p:sndAc>
      <p:endSnd/>
    </p:sndAc>
  </p:transition>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0108"/>
            <a:ext cx="7772400" cy="4786346"/>
          </a:xfrm>
        </p:spPr>
        <p:txBody>
          <a:bodyPr anchor="ctr">
            <a:normAutofit fontScale="90000"/>
          </a:bodyPr>
          <a:lstStyle/>
          <a:p>
            <a:pPr algn="r"/>
            <a:r>
              <a:rPr lang="fa-IR" dirty="0"/>
              <a:t> </a:t>
            </a:r>
            <a:r>
              <a:rPr lang="en-US" dirty="0"/>
              <a:t/>
            </a:r>
            <a:br>
              <a:rPr lang="en-US" dirty="0"/>
            </a:br>
            <a:r>
              <a:rPr lang="fa-IR" b="1" dirty="0"/>
              <a:t>3.چك تضمين شده:</a:t>
            </a:r>
            <a:r>
              <a:rPr lang="fa-IR" dirty="0"/>
              <a:t>چكي</a:t>
            </a:r>
            <a:r>
              <a:rPr lang="fa-IR" b="1" dirty="0"/>
              <a:t> </a:t>
            </a:r>
            <a:r>
              <a:rPr lang="fa-IR" dirty="0"/>
              <a:t>است كه توسط بانك به عهده ي همان بانك به درخواست مشتري صادر وپرداخت وجه آن توسط بانك تضمين مي شود</a:t>
            </a:r>
            <a:r>
              <a:rPr lang="fa-IR" dirty="0" smtClean="0"/>
              <a:t>.</a:t>
            </a:r>
            <a:br>
              <a:rPr lang="fa-IR" dirty="0" smtClean="0"/>
            </a:br>
            <a:r>
              <a:rPr lang="en-US" dirty="0"/>
              <a:t/>
            </a:r>
            <a:br>
              <a:rPr lang="en-US" dirty="0"/>
            </a:br>
            <a:r>
              <a:rPr lang="fa-IR" b="1" dirty="0"/>
              <a:t>4.چك مسافرتي</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357850"/>
          </a:xfrm>
        </p:spPr>
        <p:txBody>
          <a:bodyPr anchor="ctr"/>
          <a:lstStyle/>
          <a:p>
            <a:pPr algn="r"/>
            <a:r>
              <a:rPr lang="fa-IR" b="1" dirty="0" smtClean="0"/>
              <a:t>چك </a:t>
            </a:r>
            <a:r>
              <a:rPr lang="fa-IR" b="1" dirty="0"/>
              <a:t>بي محل:</a:t>
            </a:r>
            <a:r>
              <a:rPr lang="en-US" dirty="0"/>
              <a:t/>
            </a:r>
            <a:br>
              <a:rPr lang="en-US" dirty="0"/>
            </a:br>
            <a:r>
              <a:rPr lang="fa-IR" dirty="0"/>
              <a:t>صادر كننده چك بايد در تاريخ مندرج در آن معادل مبلغ مذكور در بانك محال عليه وجه نقد داشته باشد ...)</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71480"/>
            <a:ext cx="7715304" cy="5857916"/>
          </a:xfrm>
        </p:spPr>
        <p:txBody>
          <a:bodyPr anchor="ctr">
            <a:noAutofit/>
          </a:bodyPr>
          <a:lstStyle/>
          <a:p>
            <a:pPr algn="r"/>
            <a:r>
              <a:rPr lang="fa-IR" sz="2800" b="1" i="1" dirty="0"/>
              <a:t> </a:t>
            </a:r>
            <a:r>
              <a:rPr lang="en-US" sz="2800" b="1" i="1" dirty="0"/>
              <a:t/>
            </a:r>
            <a:br>
              <a:rPr lang="en-US" sz="2800" b="1" i="1" dirty="0"/>
            </a:br>
            <a:r>
              <a:rPr lang="fa-IR" sz="2800" b="1" i="1" dirty="0"/>
              <a:t>با عنايت به ماده مزبوردر موارد زير چك در حكم بي محل خواهد بود</a:t>
            </a:r>
            <a:r>
              <a:rPr lang="fa-IR" sz="2800" b="1" i="1" dirty="0" smtClean="0"/>
              <a:t>:</a:t>
            </a:r>
            <a:r>
              <a:rPr lang="fa-IR" sz="2800" b="1" dirty="0" smtClean="0"/>
              <a:t/>
            </a:r>
            <a:br>
              <a:rPr lang="fa-IR" sz="2800" b="1" dirty="0" smtClean="0"/>
            </a:br>
            <a:r>
              <a:rPr lang="en-US" sz="2800" b="1" dirty="0"/>
              <a:t/>
            </a:r>
            <a:br>
              <a:rPr lang="en-US" sz="2800" b="1" dirty="0"/>
            </a:br>
            <a:r>
              <a:rPr lang="fa-IR" sz="2800" b="1" dirty="0"/>
              <a:t>1.در صورتي كه چك در تاريخ صدور داراي محل بوده ولي صادر كننده قبل از دريافت به وسيله ي دارنده ي وجه آن به نحوي از بانك خارج كند.</a:t>
            </a:r>
            <a:r>
              <a:rPr lang="en-US" sz="2800" b="1" dirty="0"/>
              <a:t/>
            </a:r>
            <a:br>
              <a:rPr lang="en-US" sz="2800" b="1" dirty="0"/>
            </a:br>
            <a:r>
              <a:rPr lang="fa-IR" sz="2800" b="1" dirty="0"/>
              <a:t>2.صادر كننده به بانك دستور عدم پرداخت بدهد .</a:t>
            </a:r>
            <a:r>
              <a:rPr lang="en-US" sz="2800" b="1" dirty="0"/>
              <a:t/>
            </a:r>
            <a:br>
              <a:rPr lang="en-US" sz="2800" b="1" dirty="0"/>
            </a:br>
            <a:r>
              <a:rPr lang="en-US" sz="2800" b="1" dirty="0"/>
              <a:t/>
            </a:r>
            <a:br>
              <a:rPr lang="en-US" sz="2800" b="1" dirty="0"/>
            </a:br>
            <a:r>
              <a:rPr lang="en-US" sz="2800" b="1" dirty="0"/>
              <a:t> </a:t>
            </a:r>
            <a:r>
              <a:rPr lang="fa-IR" sz="2800" b="1" dirty="0" smtClean="0"/>
              <a:t>3. صادر </a:t>
            </a:r>
            <a:r>
              <a:rPr lang="fa-IR" sz="2800" b="1" dirty="0"/>
              <a:t>كننده چك را به صورتي تنظيم كند كه بانك به عللي از قبيل عدم مطابقت امضائ وخط خوردگي و.. از پرداخت آن خودداري </a:t>
            </a:r>
            <a:r>
              <a:rPr lang="fa-IR" sz="2800" b="1" dirty="0" smtClean="0"/>
              <a:t>كند.</a:t>
            </a:r>
            <a:br>
              <a:rPr lang="fa-IR" sz="2800" b="1" dirty="0" smtClean="0"/>
            </a:br>
            <a:r>
              <a:rPr lang="fa-IR" sz="2800" b="1" dirty="0" smtClean="0"/>
              <a:t>4</a:t>
            </a:r>
            <a:r>
              <a:rPr lang="fa-IR" sz="2800" b="1" dirty="0"/>
              <a:t>. در صورتي كه حساب شخص در بانك مسدود يا توقيف شده باشد </a:t>
            </a:r>
            <a:r>
              <a:rPr lang="fa-IR" sz="2800" b="1" dirty="0" smtClean="0"/>
              <a:t>.</a:t>
            </a:r>
            <a:endParaRPr lang="fa-IR" sz="2400" b="1"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000109"/>
            <a:ext cx="7772400" cy="4429156"/>
          </a:xfrm>
        </p:spPr>
        <p:txBody>
          <a:bodyPr anchor="ctr"/>
          <a:lstStyle/>
          <a:p>
            <a:pPr algn="r"/>
            <a:r>
              <a:rPr lang="fa-IR" b="1" dirty="0"/>
              <a:t>مجازات:</a:t>
            </a:r>
            <a:r>
              <a:rPr lang="en-US" dirty="0"/>
              <a:t/>
            </a:r>
            <a:br>
              <a:rPr lang="en-US" dirty="0"/>
            </a:br>
            <a:r>
              <a:rPr lang="fa-IR" dirty="0"/>
              <a:t>هر كس مرتكب بزه صدور چك بلامحل گردد به شرح ذيل محكوم مي شود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642919"/>
            <a:ext cx="7243786" cy="5072097"/>
          </a:xfrm>
        </p:spPr>
        <p:txBody>
          <a:bodyPr anchor="ctr">
            <a:normAutofit/>
          </a:bodyPr>
          <a:lstStyle/>
          <a:p>
            <a:pPr algn="r"/>
            <a:r>
              <a:rPr lang="fa-IR" dirty="0"/>
              <a:t>الف</a:t>
            </a:r>
            <a:r>
              <a:rPr lang="fa-IR" dirty="0" smtClean="0"/>
              <a:t>) چنانچه </a:t>
            </a:r>
            <a:r>
              <a:rPr lang="fa-IR" dirty="0"/>
              <a:t>مبلغ مندرج در متن چك كمتر از ده ميليون ريال باشد به حبس تا حداكثر شش ماه محكوم خواهد شد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785794"/>
            <a:ext cx="7458100" cy="5429287"/>
          </a:xfrm>
        </p:spPr>
        <p:txBody>
          <a:bodyPr anchor="ctr"/>
          <a:lstStyle/>
          <a:p>
            <a:pPr algn="r"/>
            <a:r>
              <a:rPr lang="fa-IR" dirty="0"/>
              <a:t>ب) چنانچه مبلغ مندرج در متن چك از ده ميليون ريال تا پنجاه ميليون ريال باشد از شش ماه تا يك سال حبس محكوم خواهد شد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71480"/>
            <a:ext cx="7772400" cy="5857916"/>
          </a:xfrm>
        </p:spPr>
        <p:txBody>
          <a:bodyPr anchor="ctr">
            <a:normAutofit/>
          </a:bodyPr>
          <a:lstStyle/>
          <a:p>
            <a:pPr algn="r">
              <a:lnSpc>
                <a:spcPct val="150000"/>
              </a:lnSpc>
            </a:pPr>
            <a:r>
              <a:rPr lang="fa-IR" sz="3600" dirty="0"/>
              <a:t>ج)چنانچه مبلغ مندرج در متن چك از پنجاه ميليون ريال بيشتر باشد به حبس از يك سال تا دو سال وممنوعيت از داشتن دست چك به مدت دو سال محكوم خواهد شد ودر صورتي كه صادر كننده چك اقدام به اصدار چك هاي بلامحل نموده باشد مجموع مبالغ مندرج در متون چك ها ملاك عمل خواه </a:t>
            </a:r>
            <a:r>
              <a:rPr lang="fa-IR" sz="3600" dirty="0" smtClean="0"/>
              <a:t>بود.</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5929353"/>
          </a:xfrm>
        </p:spPr>
        <p:txBody>
          <a:bodyPr anchor="ctr">
            <a:normAutofit fontScale="90000"/>
          </a:bodyPr>
          <a:lstStyle/>
          <a:p>
            <a:pPr algn="r"/>
            <a:r>
              <a:rPr lang="fa-IR" dirty="0"/>
              <a:t>دستور عدم پرداخت:</a:t>
            </a:r>
            <a:r>
              <a:rPr lang="en-US" dirty="0"/>
              <a:t/>
            </a:r>
            <a:br>
              <a:rPr lang="en-US" dirty="0"/>
            </a:br>
            <a:r>
              <a:rPr lang="fa-IR" dirty="0"/>
              <a:t>صادر كننده چك يا ذينفع يا قائم مقام آنها ميتوانند در موادر زير به بانك كتبا </a:t>
            </a:r>
            <a:r>
              <a:rPr lang="fa-IR" dirty="0" smtClean="0"/>
              <a:t>دستورعدم </a:t>
            </a:r>
            <a:r>
              <a:rPr lang="fa-IR" dirty="0"/>
              <a:t>پرداخت چك را </a:t>
            </a:r>
            <a:r>
              <a:rPr lang="fa-IR" dirty="0" smtClean="0"/>
              <a:t>بدهند:</a:t>
            </a:r>
            <a:br>
              <a:rPr lang="fa-IR" dirty="0" smtClean="0"/>
            </a:br>
            <a:r>
              <a:rPr lang="fa-IR" dirty="0" smtClean="0"/>
              <a:t>1.مفقود </a:t>
            </a:r>
            <a:r>
              <a:rPr lang="fa-IR" dirty="0"/>
              <a:t>شدن </a:t>
            </a:r>
            <a:r>
              <a:rPr lang="fa-IR" dirty="0" smtClean="0"/>
              <a:t/>
            </a:r>
            <a:br>
              <a:rPr lang="fa-IR" dirty="0" smtClean="0"/>
            </a:br>
            <a:r>
              <a:rPr lang="fa-IR" dirty="0" smtClean="0"/>
              <a:t> </a:t>
            </a:r>
            <a:r>
              <a:rPr lang="fa-IR" dirty="0"/>
              <a:t>2.به سرقت رفتن . </a:t>
            </a:r>
            <a:r>
              <a:rPr lang="fa-IR" dirty="0" smtClean="0"/>
              <a:t/>
            </a:r>
            <a:br>
              <a:rPr lang="fa-IR" dirty="0" smtClean="0"/>
            </a:br>
            <a:r>
              <a:rPr lang="fa-IR" dirty="0" smtClean="0"/>
              <a:t>3.جعل </a:t>
            </a:r>
            <a:r>
              <a:rPr lang="fa-IR" dirty="0"/>
              <a:t>شدن </a:t>
            </a:r>
            <a:r>
              <a:rPr lang="fa-IR" dirty="0" smtClean="0"/>
              <a:t/>
            </a:r>
            <a:br>
              <a:rPr lang="fa-IR" dirty="0" smtClean="0"/>
            </a:br>
            <a:r>
              <a:rPr lang="fa-IR" dirty="0"/>
              <a:t>4</a:t>
            </a:r>
            <a:r>
              <a:rPr lang="fa-IR" dirty="0" smtClean="0"/>
              <a:t>.در </a:t>
            </a:r>
            <a:r>
              <a:rPr lang="fa-IR" dirty="0"/>
              <a:t>صورت تحصيل چك در اثر </a:t>
            </a:r>
            <a:r>
              <a:rPr lang="fa-IR" dirty="0" smtClean="0"/>
              <a:t>كلاهبرداري </a:t>
            </a:r>
            <a:r>
              <a:rPr lang="fa-IR" dirty="0"/>
              <a:t>خيانت در امانت يا جرائم </a:t>
            </a:r>
            <a:r>
              <a:rPr lang="fa-IR" dirty="0" smtClean="0"/>
              <a:t>ديگر</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285728"/>
            <a:ext cx="7858180" cy="6215105"/>
          </a:xfrm>
        </p:spPr>
        <p:txBody>
          <a:bodyPr anchor="ctr">
            <a:noAutofit/>
          </a:bodyPr>
          <a:lstStyle/>
          <a:p>
            <a:pPr algn="r"/>
            <a:r>
              <a:rPr lang="fa-IR" sz="3200" b="1" dirty="0"/>
              <a:t>نحوه وصول وجه چك</a:t>
            </a:r>
            <a:r>
              <a:rPr lang="fa-IR" sz="3200" b="1" dirty="0" smtClean="0"/>
              <a:t>:</a:t>
            </a:r>
            <a:r>
              <a:rPr lang="en-US" sz="3200" b="1" dirty="0" smtClean="0"/>
              <a:t/>
            </a:r>
            <a:br>
              <a:rPr lang="en-US" sz="3200" b="1" dirty="0" smtClean="0"/>
            </a:br>
            <a:r>
              <a:rPr lang="en-US" sz="3200" dirty="0"/>
              <a:t/>
            </a:r>
            <a:br>
              <a:rPr lang="en-US" sz="3200" dirty="0"/>
            </a:br>
            <a:r>
              <a:rPr lang="fa-IR" sz="3200" dirty="0" smtClean="0"/>
              <a:t>درصورت </a:t>
            </a:r>
            <a:r>
              <a:rPr lang="fa-IR" sz="3200" dirty="0"/>
              <a:t>بلا محل بودن چك دارنده </a:t>
            </a:r>
            <a:r>
              <a:rPr lang="fa-IR" sz="3200" dirty="0" smtClean="0"/>
              <a:t>ي آن </a:t>
            </a:r>
            <a:r>
              <a:rPr lang="fa-IR" sz="3200" dirty="0"/>
              <a:t>يا (ظهر نويس</a:t>
            </a:r>
            <a:r>
              <a:rPr lang="fa-IR" sz="3200" dirty="0" smtClean="0"/>
              <a:t>) ميتواند </a:t>
            </a:r>
            <a:r>
              <a:rPr lang="fa-IR" sz="3200" dirty="0"/>
              <a:t>از چند طريق وجه چك را وصول كند ولي مقدمتا بايد به بانك مراجعه كرده وبانك مؤظف است يك گواهي عدم پرداخت يا كسر موجودي كه شامل مشخصات جك صادر كننده و احتمالا ظهر نويس ها ودارنده ونيز تصديق مطابقت امضاي صادر كننده با نمونه ي امضاي وي مبلغ وتاريخ صدور به ارائه كننده چك بدهد و نسخه ي ثاني آن را نيز به آخرين نشاني صادر كننده ارسال دارد در اين صورت شخص با در دست داشتن گواهي عدم پرداخت </a:t>
            </a:r>
            <a:r>
              <a:rPr lang="fa-IR" sz="3200" dirty="0" smtClean="0"/>
              <a:t>ميتواند </a:t>
            </a:r>
            <a:r>
              <a:rPr lang="fa-IR" sz="3200" dirty="0"/>
              <a:t>اقدامات زير را بنمايد</a:t>
            </a:r>
            <a:r>
              <a:rPr lang="fa-IR" sz="3200" dirty="0" smtClean="0"/>
              <a:t>:</a:t>
            </a:r>
            <a:endParaRPr lang="fa-IR" sz="32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772400" cy="6000791"/>
          </a:xfrm>
        </p:spPr>
        <p:txBody>
          <a:bodyPr anchor="ctr">
            <a:normAutofit/>
          </a:bodyPr>
          <a:lstStyle/>
          <a:p>
            <a:pPr algn="r"/>
            <a:r>
              <a:rPr lang="fa-IR" sz="3200" dirty="0" smtClean="0"/>
              <a:t>1.دارنده </a:t>
            </a:r>
            <a:r>
              <a:rPr lang="fa-IR" sz="3200" dirty="0"/>
              <a:t>چك مي تواند با طرح شكايت در دادسرا صادر كننده ي چك را تحت تعقيب قرار داده و تحت شرايطي او را توقيف ودر دادگاه محاكمه </a:t>
            </a:r>
            <a:r>
              <a:rPr lang="fa-IR" sz="3200" dirty="0" smtClean="0"/>
              <a:t>نمايد</a:t>
            </a:r>
            <a:br>
              <a:rPr lang="fa-IR" sz="3200" dirty="0" smtClean="0"/>
            </a:br>
            <a:r>
              <a:rPr lang="fa-IR" sz="3200" dirty="0" smtClean="0"/>
              <a:t>.</a:t>
            </a:r>
            <a:r>
              <a:rPr lang="en-US" sz="3200" dirty="0"/>
              <a:t/>
            </a:r>
            <a:br>
              <a:rPr lang="en-US" sz="3200" dirty="0"/>
            </a:br>
            <a:r>
              <a:rPr lang="fa-IR" sz="3200" dirty="0"/>
              <a:t>2.با توجه به اين كه چك در حكم اسناد لازم الاجرا است مي تواند از طريق اجراي ثبت وجه آن را وصول كند </a:t>
            </a:r>
            <a:r>
              <a:rPr lang="fa-IR" sz="3200" dirty="0" smtClean="0"/>
              <a:t>.</a:t>
            </a:r>
            <a:r>
              <a:rPr lang="en-US" sz="3200" dirty="0" smtClean="0"/>
              <a:t/>
            </a:r>
            <a:br>
              <a:rPr lang="en-US" sz="3200" dirty="0" smtClean="0"/>
            </a:br>
            <a:r>
              <a:rPr lang="en-US" sz="3200" dirty="0"/>
              <a:t/>
            </a:r>
            <a:br>
              <a:rPr lang="en-US" sz="3200" dirty="0"/>
            </a:br>
            <a:r>
              <a:rPr lang="fa-IR" sz="3200" dirty="0"/>
              <a:t>3.با طرح شكايت در محاكم حقوقي وجه چك را وصول كند</a:t>
            </a:r>
            <a:r>
              <a:rPr lang="fa-IR" sz="3200" dirty="0" smtClean="0"/>
              <a:t>.</a:t>
            </a:r>
            <a:endParaRPr lang="fa-IR" sz="32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3"/>
          <p:cNvSpPr>
            <a:spLocks noGrp="1" noChangeArrowheads="1"/>
          </p:cNvSpPr>
          <p:nvPr>
            <p:ph idx="1"/>
          </p:nvPr>
        </p:nvSpPr>
        <p:spPr>
          <a:xfrm>
            <a:off x="457200" y="620713"/>
            <a:ext cx="8229600" cy="5510212"/>
          </a:xfrm>
        </p:spPr>
        <p:txBody>
          <a:bodyPr/>
          <a:lstStyle/>
          <a:p>
            <a:pPr lvl="2" algn="r" rtl="1" eaLnBrk="1" hangingPunct="1">
              <a:buFont typeface="Wingdings" pitchFamily="2" charset="2"/>
              <a:buNone/>
            </a:pPr>
            <a:r>
              <a:rPr lang="fa-IR" sz="3600" dirty="0" smtClean="0"/>
              <a:t>ب-</a:t>
            </a:r>
            <a:r>
              <a:rPr lang="fa-IR" sz="3600" dirty="0" smtClean="0">
                <a:solidFill>
                  <a:srgbClr val="C00000"/>
                </a:solidFill>
              </a:rPr>
              <a:t>دفتر کل</a:t>
            </a:r>
            <a:r>
              <a:rPr lang="fa-IR" sz="3600" dirty="0" smtClean="0"/>
              <a:t>: دفتری است که تاجر باید کلیه معاملات را لااقل هفته ای یک مرتبه از دفتر روزنامه استخراج، انواع مخختلفه آن را تشخیص و جدا کرده هر نوعی را در صفحه مخصوصی در آن دفتر به طور خلاصه ثبت کند </a:t>
            </a:r>
            <a:endParaRPr lang="en-US" sz="3600" dirty="0" smtClean="0"/>
          </a:p>
        </p:txBody>
      </p:sp>
    </p:spTree>
  </p:cSld>
  <p:clrMapOvr>
    <a:masterClrMapping/>
  </p:clrMapOvr>
  <p:transition advClick="0" advTm="2000">
    <p:pull dir="ru"/>
    <p:sndAc>
      <p:endSnd/>
    </p:sndAc>
  </p:transition>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4929222"/>
          </a:xfrm>
        </p:spPr>
        <p:txBody>
          <a:bodyPr/>
          <a:lstStyle/>
          <a:p>
            <a:pPr algn="ctr"/>
            <a:r>
              <a:rPr lang="fa-IR" sz="7200" b="1" i="1" dirty="0"/>
              <a:t>بخش </a:t>
            </a:r>
            <a:r>
              <a:rPr lang="fa-IR" sz="7200" b="1" i="1" dirty="0" smtClean="0"/>
              <a:t>چهارم</a:t>
            </a:r>
            <a:r>
              <a:rPr lang="en-US" sz="7200" dirty="0" smtClean="0"/>
              <a:t/>
            </a:r>
            <a:br>
              <a:rPr lang="en-US" sz="7200" dirty="0" smtClean="0"/>
            </a:br>
            <a:r>
              <a:rPr lang="en-US" sz="7200" dirty="0" smtClean="0"/>
              <a:t/>
            </a:r>
            <a:br>
              <a:rPr lang="en-US" sz="7200" dirty="0" smtClean="0"/>
            </a:br>
            <a:r>
              <a:rPr lang="en-US" dirty="0"/>
              <a:t/>
            </a:r>
            <a:br>
              <a:rPr lang="en-US" dirty="0"/>
            </a:br>
            <a:r>
              <a:rPr lang="fa-IR" sz="6600" b="1" dirty="0"/>
              <a:t>اسناد در وجه حامل</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428604"/>
            <a:ext cx="8101042" cy="5786478"/>
          </a:xfrm>
        </p:spPr>
        <p:txBody>
          <a:bodyPr anchor="ctr"/>
          <a:lstStyle/>
          <a:p>
            <a:pPr algn="r"/>
            <a:r>
              <a:rPr lang="fa-IR" dirty="0"/>
              <a:t>تعريف سند در وجه حامل</a:t>
            </a:r>
            <a:r>
              <a:rPr lang="fa-IR" dirty="0" smtClean="0"/>
              <a:t>:</a:t>
            </a:r>
            <a:br>
              <a:rPr lang="fa-IR" dirty="0" smtClean="0"/>
            </a:br>
            <a:r>
              <a:rPr lang="en-US" dirty="0"/>
              <a:t/>
            </a:r>
            <a:br>
              <a:rPr lang="en-US" dirty="0"/>
            </a:br>
            <a:r>
              <a:rPr lang="fa-IR" dirty="0"/>
              <a:t>سند در وجه حامل سندي است كه مشخصات دارنده روي آن درج نشده و قابل پرداخت به حامل آن </a:t>
            </a:r>
            <a:r>
              <a:rPr lang="fa-IR" dirty="0" smtClean="0"/>
              <a:t>است.</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958166" cy="5786478"/>
          </a:xfrm>
        </p:spPr>
        <p:txBody>
          <a:bodyPr anchor="ctr">
            <a:normAutofit/>
          </a:bodyPr>
          <a:lstStyle/>
          <a:p>
            <a:pPr algn="r"/>
            <a:r>
              <a:rPr lang="fa-IR" sz="3600" b="1" dirty="0"/>
              <a:t>وجه سند در وجه حامل بايد به حامل پرداخت شود مگر در موارد زير</a:t>
            </a:r>
            <a:r>
              <a:rPr lang="fa-IR" sz="3600" b="1" dirty="0" smtClean="0"/>
              <a:t>:</a:t>
            </a:r>
            <a:br>
              <a:rPr lang="fa-IR" sz="3600" b="1" dirty="0" smtClean="0"/>
            </a:br>
            <a:r>
              <a:rPr lang="en-US" sz="3600" dirty="0"/>
              <a:t/>
            </a:r>
            <a:br>
              <a:rPr lang="en-US" sz="3600" dirty="0"/>
            </a:br>
            <a:r>
              <a:rPr lang="fa-IR" sz="3600" dirty="0" smtClean="0"/>
              <a:t>- در </a:t>
            </a:r>
            <a:r>
              <a:rPr lang="fa-IR" sz="3600" dirty="0"/>
              <a:t>صورت توقيف وجه از طرف مقامات قضايي </a:t>
            </a:r>
            <a:r>
              <a:rPr lang="en-US" sz="3600" dirty="0" smtClean="0"/>
              <a:t/>
            </a:r>
            <a:br>
              <a:rPr lang="en-US" sz="3600" dirty="0" smtClean="0"/>
            </a:br>
            <a:r>
              <a:rPr lang="en-US" sz="3600" dirty="0"/>
              <a:t/>
            </a:r>
            <a:br>
              <a:rPr lang="en-US" sz="3600" dirty="0"/>
            </a:br>
            <a:r>
              <a:rPr lang="fa-IR" sz="3600" dirty="0"/>
              <a:t>- در صورت امتناع حامل از تسليم سند در مقابل پرداخت </a:t>
            </a:r>
            <a:r>
              <a:rPr lang="en-US" sz="3600" dirty="0" smtClean="0"/>
              <a:t>.</a:t>
            </a:r>
            <a:r>
              <a:rPr lang="en-US" sz="3600" dirty="0"/>
              <a:t/>
            </a:r>
            <a:br>
              <a:rPr lang="en-US" sz="3600" dirty="0"/>
            </a:br>
            <a:r>
              <a:rPr lang="fa-IR" sz="3600" dirty="0"/>
              <a:t>- در صورتي كه عدم مالكيت دارنده ي سند نسبت به آن در دادگاه احراز </a:t>
            </a:r>
            <a:r>
              <a:rPr lang="fa-IR" sz="3600" dirty="0" smtClean="0"/>
              <a:t>شود</a:t>
            </a:r>
            <a:r>
              <a:rPr lang="en-US" sz="3600" dirty="0" smtClean="0"/>
              <a:t>.</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5286412"/>
          </a:xfrm>
        </p:spPr>
        <p:txBody>
          <a:bodyPr anchor="ctr">
            <a:normAutofit/>
          </a:bodyPr>
          <a:lstStyle/>
          <a:p>
            <a:pPr algn="r"/>
            <a:r>
              <a:rPr lang="fa-IR" sz="3600" dirty="0"/>
              <a:t>فقدان سند در وجه حامل :</a:t>
            </a:r>
            <a:r>
              <a:rPr lang="en-US" sz="3600" dirty="0"/>
              <a:t/>
            </a:r>
            <a:br>
              <a:rPr lang="en-US" sz="3600" dirty="0"/>
            </a:br>
            <a:r>
              <a:rPr lang="fa-IR" sz="3600" dirty="0"/>
              <a:t>اسناد در وجه حامل مفقود به شرح زير تقسيم شده </a:t>
            </a:r>
            <a:r>
              <a:rPr lang="fa-IR" sz="3600" dirty="0" smtClean="0"/>
              <a:t>است:</a:t>
            </a:r>
            <a:r>
              <a:rPr lang="en-US" sz="3600" dirty="0"/>
              <a:t/>
            </a:r>
            <a:br>
              <a:rPr lang="en-US" sz="3600" dirty="0"/>
            </a:br>
            <a:r>
              <a:rPr lang="fa-IR" sz="3600" dirty="0"/>
              <a:t>الف)اسناد در وجه حاملي كه داراي ورقه هاي كوپن ياداراي ضميمه براي تجديد اوراق كوپن </a:t>
            </a:r>
            <a:r>
              <a:rPr lang="fa-IR" sz="3600" dirty="0" smtClean="0"/>
              <a:t>باشد. </a:t>
            </a:r>
            <a:r>
              <a:rPr lang="en-US" sz="3600" dirty="0"/>
              <a:t/>
            </a:r>
            <a:br>
              <a:rPr lang="en-US" sz="3600" dirty="0"/>
            </a:br>
            <a:r>
              <a:rPr lang="fa-IR" sz="3600" dirty="0"/>
              <a:t>ب)اوراق كوپن يا ضميمه ي مربوط به سند </a:t>
            </a:r>
            <a:r>
              <a:rPr lang="en-US" sz="3600" dirty="0"/>
              <a:t/>
            </a:r>
            <a:br>
              <a:rPr lang="en-US" sz="3600" dirty="0"/>
            </a:br>
            <a:r>
              <a:rPr lang="fa-IR" sz="3600" dirty="0"/>
              <a:t>ج)اسناد ديگر مثل سفته وچك در وجه حامل </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772400" cy="5929354"/>
          </a:xfrm>
        </p:spPr>
        <p:txBody>
          <a:bodyPr anchor="ctr">
            <a:noAutofit/>
          </a:bodyPr>
          <a:lstStyle/>
          <a:p>
            <a:pPr algn="r">
              <a:lnSpc>
                <a:spcPct val="150000"/>
              </a:lnSpc>
            </a:pPr>
            <a:r>
              <a:rPr lang="fa-IR" sz="3600" b="1" dirty="0"/>
              <a:t>نحوه ابراز مالكيت در مورد اسناد مختلف به شرح زير است </a:t>
            </a:r>
            <a:r>
              <a:rPr lang="fa-IR" sz="3600" dirty="0" smtClean="0"/>
              <a:t>:</a:t>
            </a:r>
            <a:br>
              <a:rPr lang="fa-IR" sz="3600" dirty="0" smtClean="0"/>
            </a:br>
            <a:r>
              <a:rPr lang="fa-IR" sz="3600" dirty="0" smtClean="0"/>
              <a:t>اول)در </a:t>
            </a:r>
            <a:r>
              <a:rPr lang="fa-IR" sz="3600" dirty="0"/>
              <a:t>صورت اول (پاراگراف الف) مدعي بايد در دادگاه محل اقامت مديون معلوم نمايد سند در تصرف او بوده وفعلا مفقود شده است.</a:t>
            </a:r>
            <a:r>
              <a:rPr lang="en-US" sz="3600" dirty="0"/>
              <a:t/>
            </a:r>
            <a:br>
              <a:rPr lang="en-US" sz="3600" dirty="0"/>
            </a:br>
            <a:r>
              <a:rPr lang="fa-IR" sz="3600" dirty="0"/>
              <a:t>در صورت دوم (پاراگراف ب) ابراز خود سند كافي است</a:t>
            </a:r>
            <a:r>
              <a:rPr lang="fa-IR" sz="3600" dirty="0" smtClean="0"/>
              <a:t>.</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785794"/>
            <a:ext cx="7458100" cy="5643602"/>
          </a:xfrm>
        </p:spPr>
        <p:txBody>
          <a:bodyPr anchor="ctr">
            <a:normAutofit/>
          </a:bodyPr>
          <a:lstStyle/>
          <a:p>
            <a:pPr algn="just"/>
            <a:r>
              <a:rPr lang="fa-IR" dirty="0" smtClean="0"/>
              <a:t>دوم) در هر دو صورت دادگاه در صورت قابل اعتماد دانستن ادعا بر حسب اوضاع واحوال بايد مراتب را سه بار در مجله ي رسمي و در صورت اقتضا در ساير جرايد اعلان كرده واز دارنده ي مجهول سند در خواست خواهد كرد كه آن را ابراز كند وبراي ابراز آن سه سال مدت بيشتري را تعيين خواهد كرد.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571480"/>
            <a:ext cx="7458100" cy="5572163"/>
          </a:xfrm>
        </p:spPr>
        <p:txBody>
          <a:bodyPr anchor="ctr">
            <a:normAutofit/>
          </a:bodyPr>
          <a:lstStyle/>
          <a:p>
            <a:pPr algn="just"/>
            <a:r>
              <a:rPr lang="fa-IR" dirty="0"/>
              <a:t>سوم</a:t>
            </a:r>
            <a:r>
              <a:rPr lang="fa-IR" dirty="0" smtClean="0"/>
              <a:t>) در </a:t>
            </a:r>
            <a:r>
              <a:rPr lang="fa-IR" dirty="0"/>
              <a:t>صورتي كه اسناد گمشده مشمول(پاراگراف ج)بند اول </a:t>
            </a:r>
            <a:r>
              <a:rPr lang="fa-IR" dirty="0" smtClean="0"/>
              <a:t>باشد(مثل </a:t>
            </a:r>
            <a:r>
              <a:rPr lang="fa-IR" dirty="0"/>
              <a:t>سفته وچك در وجه حامل ) وهمجنين در مورد گم شدن اوراق كوپن هايي كه در ضمن جريان دعوا لازم التاديه مي شود به ترتيب زير عمل خواهد شد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71480"/>
            <a:ext cx="7386662" cy="6000792"/>
          </a:xfrm>
        </p:spPr>
        <p:txBody>
          <a:bodyPr>
            <a:noAutofit/>
          </a:bodyPr>
          <a:lstStyle/>
          <a:p>
            <a:pPr algn="just">
              <a:lnSpc>
                <a:spcPct val="150000"/>
              </a:lnSpc>
            </a:pPr>
            <a:r>
              <a:rPr lang="fa-IR" sz="2800" b="1" dirty="0"/>
              <a:t>بدوا محكمه در صورتي كه ادعاي مدعي سبق تصرف وگم ردن سند را قابل اعتماد ديد حكم مي دهد مديون وجه سند را فورا در صورتي كه بدون مهلت باشد ودر صورت مهلت دار بودن پس از رسيدن مهلت در صندوق دادگستري توديع كند.</a:t>
            </a:r>
            <a:r>
              <a:rPr lang="en-US" sz="2800" b="1" dirty="0"/>
              <a:t/>
            </a:r>
            <a:br>
              <a:rPr lang="en-US" sz="2800" b="1" dirty="0"/>
            </a:br>
            <a:r>
              <a:rPr lang="fa-IR" sz="2800" b="1" dirty="0"/>
              <a:t>اگر قبل از انقضاي مدتي كه وجه سند مفقود بعد از آن قابل مطالبه نيست .سند ابراز شد در اين صورت دادگاه طبق ماده 328ق.ت. عمل خواهد كرد در غير اين صورت عدم ابراز سند وجه توديع شده در صندوق دادگستري به مدعي داده خواهد شد</a:t>
            </a:r>
            <a:r>
              <a:rPr lang="fa-IR" sz="2800" b="1" dirty="0" smtClean="0"/>
              <a:t>.</a:t>
            </a:r>
            <a:endParaRPr lang="fa-IR" sz="2800" b="1"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357850"/>
          </a:xfrm>
        </p:spPr>
        <p:txBody>
          <a:bodyPr anchor="ctr"/>
          <a:lstStyle/>
          <a:p>
            <a:pPr algn="ctr"/>
            <a:r>
              <a:rPr lang="fa-IR" sz="8800" b="1" dirty="0"/>
              <a:t>باب </a:t>
            </a:r>
            <a:r>
              <a:rPr lang="fa-IR" sz="8800" b="1" dirty="0" smtClean="0"/>
              <a:t>چهارم</a:t>
            </a:r>
            <a:r>
              <a:rPr lang="en-US" sz="8800" dirty="0" smtClean="0"/>
              <a:t/>
            </a:r>
            <a:br>
              <a:rPr lang="en-US" sz="8800" dirty="0" smtClean="0"/>
            </a:br>
            <a:r>
              <a:rPr lang="en-US" sz="8800" dirty="0" smtClean="0"/>
              <a:t/>
            </a:r>
            <a:br>
              <a:rPr lang="en-US" sz="8800" dirty="0" smtClean="0"/>
            </a:br>
            <a:r>
              <a:rPr lang="en-US" dirty="0"/>
              <a:t/>
            </a:r>
            <a:br>
              <a:rPr lang="en-US" dirty="0"/>
            </a:br>
            <a:r>
              <a:rPr lang="fa-IR" sz="6000" b="1" i="1" dirty="0"/>
              <a:t>قرار دادهاي تجارتي</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85918" y="857232"/>
            <a:ext cx="6672282" cy="5286411"/>
          </a:xfrm>
        </p:spPr>
        <p:txBody>
          <a:bodyPr anchor="ctr">
            <a:normAutofit/>
          </a:bodyPr>
          <a:lstStyle/>
          <a:p>
            <a:pPr algn="ctr"/>
            <a:r>
              <a:rPr lang="fa-IR" sz="8800" b="1" i="1" dirty="0"/>
              <a:t>بخش </a:t>
            </a:r>
            <a:r>
              <a:rPr lang="fa-IR" sz="8800" b="1" i="1" dirty="0" smtClean="0"/>
              <a:t>اول</a:t>
            </a:r>
            <a:r>
              <a:rPr lang="fa-IR" sz="8800" dirty="0" smtClean="0"/>
              <a:t/>
            </a:r>
            <a:br>
              <a:rPr lang="fa-IR" sz="8800" dirty="0" smtClean="0"/>
            </a:br>
            <a:r>
              <a:rPr lang="fa-IR" sz="8800" dirty="0" smtClean="0"/>
              <a:t/>
            </a:r>
            <a:br>
              <a:rPr lang="fa-IR" sz="8800" dirty="0" smtClean="0"/>
            </a:br>
            <a:r>
              <a:rPr lang="fa-IR" dirty="0" smtClean="0"/>
              <a:t/>
            </a:r>
            <a:br>
              <a:rPr lang="fa-IR" dirty="0" smtClean="0"/>
            </a:br>
            <a:r>
              <a:rPr lang="fa-IR" sz="7200" b="1" i="1" dirty="0" smtClean="0"/>
              <a:t> دلالي</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457200" y="476250"/>
            <a:ext cx="8229600" cy="5654675"/>
          </a:xfrm>
        </p:spPr>
        <p:txBody>
          <a:bodyPr/>
          <a:lstStyle/>
          <a:p>
            <a:pPr algn="r" rtl="1" eaLnBrk="1" hangingPunct="1">
              <a:buFontTx/>
              <a:buNone/>
            </a:pPr>
            <a:r>
              <a:rPr lang="fa-IR" dirty="0" smtClean="0"/>
              <a:t>ج-</a:t>
            </a:r>
            <a:r>
              <a:rPr lang="fa-IR" b="0" dirty="0" smtClean="0">
                <a:solidFill>
                  <a:srgbClr val="C00000"/>
                </a:solidFill>
              </a:rPr>
              <a:t>دفتر دارایی</a:t>
            </a:r>
            <a:r>
              <a:rPr lang="fa-IR" dirty="0" smtClean="0"/>
              <a:t>: دفتری است که تاجر باید هر سال صورت جامعی از کلیه دارایی منقول و غیر منقول و دیون و مطالبات سال گذشته خود را به ریز ترتیب داده و در آن دفتر ثبت و امضاء نماید و این کار باید تا </a:t>
            </a:r>
            <a:r>
              <a:rPr lang="fa-IR" dirty="0" smtClean="0">
                <a:solidFill>
                  <a:srgbClr val="00B0F0"/>
                </a:solidFill>
              </a:rPr>
              <a:t>15 فروردین </a:t>
            </a:r>
            <a:r>
              <a:rPr lang="fa-IR" dirty="0" smtClean="0"/>
              <a:t>سال بعد انجام پذیرد.</a:t>
            </a:r>
            <a:endParaRPr lang="en-US" dirty="0" smtClean="0"/>
          </a:p>
        </p:txBody>
      </p:sp>
    </p:spTree>
  </p:cSld>
  <p:clrMapOvr>
    <a:masterClrMapping/>
  </p:clrMapOvr>
  <p:transition advClick="0" advTm="2000">
    <p:wheel spokes="3"/>
    <p:sndAc>
      <p:endSnd/>
    </p:sndAc>
  </p:transition>
  <p:timing>
    <p:tnLst>
      <p:par>
        <p:cTn id="1" dur="indefinite" restart="never" nodeType="tmRoot"/>
      </p:par>
    </p:tnLst>
  </p:timing>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500042"/>
            <a:ext cx="7772400" cy="5572164"/>
          </a:xfrm>
        </p:spPr>
        <p:txBody>
          <a:bodyPr anchor="ctr">
            <a:normAutofit/>
          </a:bodyPr>
          <a:lstStyle/>
          <a:p>
            <a:pPr algn="r"/>
            <a:r>
              <a:rPr lang="fa-IR" sz="4900" b="1" dirty="0"/>
              <a:t>تعريف:</a:t>
            </a:r>
            <a:r>
              <a:rPr lang="en-US" dirty="0"/>
              <a:t/>
            </a:r>
            <a:br>
              <a:rPr lang="en-US" dirty="0"/>
            </a:br>
            <a:r>
              <a:rPr lang="fa-IR" dirty="0"/>
              <a:t>دلال كسي است كه در مقابل اجرت واسطه ي انجام معاملاتي شده يا يراي كسي كه مي خواهد معاملاتي نمايد طرف معامله پيدا مي كند . اصولا قرار داد دلالي تابع مقررات راجع به وكالت است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5"/>
            <a:ext cx="7772400" cy="5000660"/>
          </a:xfrm>
        </p:spPr>
        <p:txBody>
          <a:bodyPr anchor="ctr"/>
          <a:lstStyle/>
          <a:p>
            <a:pPr algn="r"/>
            <a:r>
              <a:rPr lang="fa-IR" dirty="0"/>
              <a:t>بنابرين دلال طرف معا مله نيست بلكه واسطه ي معامله است و يد او بر مال مورد معامله يد اماني است و مسؤليت او مسؤليت امين است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8172480" cy="6000791"/>
          </a:xfrm>
        </p:spPr>
        <p:txBody>
          <a:bodyPr anchor="ctr">
            <a:normAutofit/>
          </a:bodyPr>
          <a:lstStyle/>
          <a:p>
            <a:pPr algn="r"/>
            <a:r>
              <a:rPr lang="en-US" dirty="0"/>
              <a:t> </a:t>
            </a:r>
            <a:r>
              <a:rPr lang="fa-IR" dirty="0" smtClean="0"/>
              <a:t>وظايف </a:t>
            </a:r>
            <a:r>
              <a:rPr lang="fa-IR" dirty="0"/>
              <a:t>دلال:</a:t>
            </a:r>
            <a:r>
              <a:rPr lang="en-US" dirty="0"/>
              <a:t/>
            </a:r>
            <a:br>
              <a:rPr lang="en-US" dirty="0"/>
            </a:br>
            <a:r>
              <a:rPr lang="fa-IR" dirty="0"/>
              <a:t>1.دلال بايد در كمال صداقت طرفين را از جزئيات معامله مطلع كند اگر چه فقط براي يك طرف دلالي كند .تقصير موجب مسئوليت اوست </a:t>
            </a:r>
            <a:r>
              <a:rPr lang="fa-IR" dirty="0" smtClean="0"/>
              <a:t>.</a:t>
            </a:r>
            <a:r>
              <a:rPr lang="en-US" dirty="0" smtClean="0"/>
              <a:t/>
            </a:r>
            <a:br>
              <a:rPr lang="en-US" dirty="0" smtClean="0"/>
            </a:br>
            <a:r>
              <a:rPr lang="en-US" dirty="0"/>
              <a:t/>
            </a:r>
            <a:br>
              <a:rPr lang="en-US" dirty="0"/>
            </a:br>
            <a:r>
              <a:rPr lang="fa-IR" dirty="0"/>
              <a:t>2. دلال هيچ يك از حقوق و تعهدات طرفين معامله را نمي تواند به عهده بگيرد مگر با اجازه نامه </a:t>
            </a:r>
            <a:r>
              <a:rPr lang="fa-IR" dirty="0" smtClean="0"/>
              <a:t>مخصوص. </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71480"/>
            <a:ext cx="7772400" cy="5572164"/>
          </a:xfrm>
        </p:spPr>
        <p:txBody>
          <a:bodyPr anchor="ctr">
            <a:normAutofit/>
          </a:bodyPr>
          <a:lstStyle/>
          <a:p>
            <a:pPr algn="r"/>
            <a:r>
              <a:rPr lang="fa-IR" dirty="0"/>
              <a:t>3.دلال </a:t>
            </a:r>
            <a:r>
              <a:rPr lang="fa-IR" dirty="0" smtClean="0"/>
              <a:t>مسئول </a:t>
            </a:r>
            <a:r>
              <a:rPr lang="fa-IR" dirty="0"/>
              <a:t>تلف يا نقص اسناد واشيايي است كه در نزد اوست مگر اينكه بدون تقصير او </a:t>
            </a:r>
            <a:r>
              <a:rPr lang="fa-IR" dirty="0" smtClean="0"/>
              <a:t>باشد</a:t>
            </a:r>
            <a:r>
              <a:rPr lang="en-US" dirty="0" smtClean="0"/>
              <a:t>.</a:t>
            </a:r>
            <a:r>
              <a:rPr lang="fa-IR" dirty="0" smtClean="0"/>
              <a:t/>
            </a:r>
            <a:br>
              <a:rPr lang="fa-IR" dirty="0" smtClean="0"/>
            </a:br>
            <a:r>
              <a:rPr lang="en-US" dirty="0"/>
              <a:t/>
            </a:r>
            <a:br>
              <a:rPr lang="en-US" dirty="0"/>
            </a:br>
            <a:r>
              <a:rPr lang="fa-IR" dirty="0"/>
              <a:t>4. دلال در صورتي كه معامله از روي نمونه باشد بايد نمونه را تا ختم معامله نگه </a:t>
            </a:r>
            <a:r>
              <a:rPr lang="fa-IR" dirty="0" smtClean="0"/>
              <a:t>دارد.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8101042" cy="6000792"/>
          </a:xfrm>
        </p:spPr>
        <p:txBody>
          <a:bodyPr anchor="t">
            <a:noAutofit/>
          </a:bodyPr>
          <a:lstStyle/>
          <a:p>
            <a:pPr algn="r"/>
            <a:r>
              <a:rPr lang="fa-IR" sz="3200" dirty="0"/>
              <a:t>5. دلال ضامن صحت امضاي طرفين معامله </a:t>
            </a:r>
            <a:r>
              <a:rPr lang="fa-IR" sz="3200" dirty="0" smtClean="0"/>
              <a:t>است </a:t>
            </a:r>
            <a:r>
              <a:rPr lang="fa-IR" sz="3200" dirty="0"/>
              <a:t>در صورتي كه اسناد معامله به وسيله ي او رد وبدل شده </a:t>
            </a:r>
            <a:r>
              <a:rPr lang="fa-IR" sz="3200" dirty="0" smtClean="0"/>
              <a:t>باشد</a:t>
            </a:r>
            <a:br>
              <a:rPr lang="fa-IR" sz="3200" dirty="0" smtClean="0"/>
            </a:br>
            <a:r>
              <a:rPr lang="fa-IR" sz="3200" dirty="0" smtClean="0"/>
              <a:t> </a:t>
            </a:r>
            <a:r>
              <a:rPr lang="en-US" sz="3200" dirty="0"/>
              <a:t/>
            </a:r>
            <a:br>
              <a:rPr lang="en-US" sz="3200" dirty="0"/>
            </a:br>
            <a:r>
              <a:rPr lang="fa-IR" sz="3200" dirty="0"/>
              <a:t>6.دلال ضامن اعتبار طرفين معامله اجراي قرارداد نوع جنس يا ارزش آن نيست مگر اينكه تقصير كند يا اينكه طرفين يا يكي از آنها به اعتبار او معامله كنند </a:t>
            </a:r>
            <a:r>
              <a:rPr lang="fa-IR" sz="3200" dirty="0" smtClean="0"/>
              <a:t/>
            </a:r>
            <a:br>
              <a:rPr lang="fa-IR" sz="3200" dirty="0" smtClean="0"/>
            </a:br>
            <a:r>
              <a:rPr lang="en-US" sz="3200" dirty="0"/>
              <a:t/>
            </a:r>
            <a:br>
              <a:rPr lang="en-US" sz="3200" dirty="0"/>
            </a:br>
            <a:r>
              <a:rPr lang="fa-IR" sz="3200" dirty="0"/>
              <a:t>7. در صورتي كه دلال در نفس معامله منتفع يا سهيم باشد بايد اين موضوع را به اطلاع طرفين برساند والا مسؤل خسارات وارده است ونيز با آمر خود متضامنا مسؤل اجراي تعهد است</a:t>
            </a:r>
            <a:r>
              <a:rPr lang="fa-IR" sz="3200" dirty="0" smtClean="0"/>
              <a:t>.</a:t>
            </a:r>
            <a:endParaRPr lang="fa-IR" sz="32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7"/>
            <a:ext cx="7772400" cy="5715040"/>
          </a:xfrm>
        </p:spPr>
        <p:txBody>
          <a:bodyPr anchor="ctr">
            <a:normAutofit/>
          </a:bodyPr>
          <a:lstStyle/>
          <a:p>
            <a:pPr algn="r"/>
            <a:r>
              <a:rPr lang="fa-IR" dirty="0"/>
              <a:t>ب. حقوق دلال:</a:t>
            </a:r>
            <a:r>
              <a:rPr lang="en-US" dirty="0"/>
              <a:t/>
            </a:r>
            <a:br>
              <a:rPr lang="en-US" dirty="0"/>
            </a:br>
            <a:r>
              <a:rPr lang="fa-IR" dirty="0"/>
              <a:t>1. دلال مي تواند در رشته هاي مختلف اشتغال به دلالي داشته وخود نيز به امر تجارت </a:t>
            </a:r>
            <a:r>
              <a:rPr lang="fa-IR" dirty="0" smtClean="0"/>
              <a:t>بپردازد.</a:t>
            </a:r>
            <a:r>
              <a:rPr lang="en-US" dirty="0"/>
              <a:t/>
            </a:r>
            <a:br>
              <a:rPr lang="en-US" dirty="0"/>
            </a:br>
            <a:r>
              <a:rPr lang="fa-IR" dirty="0"/>
              <a:t>2.دلال به شرط اطلاع آمرين مي تواند براي چند نفر ودر رشته هاي مختلف دلالي </a:t>
            </a:r>
            <a:r>
              <a:rPr lang="fa-IR" dirty="0" smtClean="0"/>
              <a:t>كند.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428604"/>
            <a:ext cx="7315224" cy="5214974"/>
          </a:xfrm>
        </p:spPr>
        <p:txBody>
          <a:bodyPr anchor="ctr">
            <a:normAutofit/>
          </a:bodyPr>
          <a:lstStyle/>
          <a:p>
            <a:pPr algn="just"/>
            <a:r>
              <a:rPr lang="fa-IR" dirty="0"/>
              <a:t>3. دلال در صورتي مي تواند حق دلالي را مطالبه كند كه معامله به وساطت يا راهنمايي او انجام شده </a:t>
            </a:r>
            <a:r>
              <a:rPr lang="fa-IR" dirty="0" smtClean="0"/>
              <a:t>ودر </a:t>
            </a:r>
            <a:r>
              <a:rPr lang="fa-IR" dirty="0"/>
              <a:t>صورت وجود شرط پس از حصول </a:t>
            </a:r>
            <a:r>
              <a:rPr lang="fa-IR" dirty="0" smtClean="0"/>
              <a:t>شرط. </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714356"/>
            <a:ext cx="7772400" cy="5214974"/>
          </a:xfrm>
        </p:spPr>
        <p:txBody>
          <a:bodyPr>
            <a:normAutofit fontScale="90000"/>
          </a:bodyPr>
          <a:lstStyle/>
          <a:p>
            <a:pPr algn="r"/>
            <a:r>
              <a:rPr lang="fa-IR" dirty="0"/>
              <a:t>4. دلال مستحق حق دلالي و هزينه هاي مقرر و متعارف است حتي اگر معامله </a:t>
            </a:r>
            <a:r>
              <a:rPr lang="fa-IR" dirty="0" smtClean="0"/>
              <a:t>فسخ </a:t>
            </a:r>
            <a:r>
              <a:rPr lang="fa-IR" dirty="0"/>
              <a:t>شود .در معاملات ممنوعه حق دلالي نيست</a:t>
            </a:r>
            <a:r>
              <a:rPr lang="fa-IR" dirty="0" smtClean="0"/>
              <a:t>.</a:t>
            </a:r>
            <a:r>
              <a:rPr lang="en-US" dirty="0" smtClean="0"/>
              <a:t/>
            </a:r>
            <a:br>
              <a:rPr lang="en-US" dirty="0" smtClean="0"/>
            </a:br>
            <a:r>
              <a:rPr lang="en-US" dirty="0"/>
              <a:t/>
            </a:r>
            <a:br>
              <a:rPr lang="en-US" dirty="0"/>
            </a:br>
            <a:r>
              <a:rPr lang="fa-IR" dirty="0"/>
              <a:t>5. حق دلالي به عهده ي طرفي است كه او را مامور كرده مگر اينكه قرارداد يا عرف خلاف اين </a:t>
            </a:r>
            <a:r>
              <a:rPr lang="fa-IR" dirty="0" smtClean="0"/>
              <a:t>باشد. </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4423"/>
            <a:ext cx="7772400" cy="4071966"/>
          </a:xfrm>
        </p:spPr>
        <p:txBody>
          <a:bodyPr anchor="ctr"/>
          <a:lstStyle/>
          <a:p>
            <a:pPr algn="r"/>
            <a:r>
              <a:rPr lang="fa-IR" sz="5400" b="1" dirty="0"/>
              <a:t>ج. مسؤليت دلال :</a:t>
            </a:r>
            <a:r>
              <a:rPr lang="en-US" dirty="0"/>
              <a:t/>
            </a:r>
            <a:br>
              <a:rPr lang="en-US" dirty="0"/>
            </a:br>
            <a:r>
              <a:rPr lang="fa-IR" dirty="0"/>
              <a:t>دلال امين است ودر صورت اهمال تقصيريا تقلب مسؤل. </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8101042" cy="5500725"/>
          </a:xfrm>
        </p:spPr>
        <p:txBody>
          <a:bodyPr anchor="ctr"/>
          <a:lstStyle/>
          <a:p>
            <a:pPr algn="ctr"/>
            <a:r>
              <a:rPr lang="fa-IR" sz="8000" b="1" i="1" dirty="0"/>
              <a:t>بخش</a:t>
            </a:r>
            <a:r>
              <a:rPr lang="fa-IR" sz="8000" b="1" dirty="0"/>
              <a:t> </a:t>
            </a:r>
            <a:r>
              <a:rPr lang="fa-IR" sz="8000" b="1" i="1" dirty="0" smtClean="0"/>
              <a:t>دوم</a:t>
            </a:r>
            <a:r>
              <a:rPr lang="fa-IR" sz="8000" dirty="0" smtClean="0"/>
              <a:t/>
            </a:r>
            <a:br>
              <a:rPr lang="fa-IR" sz="8000" dirty="0" smtClean="0"/>
            </a:br>
            <a:r>
              <a:rPr lang="fa-IR" dirty="0" smtClean="0"/>
              <a:t/>
            </a:r>
            <a:br>
              <a:rPr lang="fa-IR" dirty="0" smtClean="0"/>
            </a:br>
            <a:r>
              <a:rPr lang="fa-IR" dirty="0" smtClean="0"/>
              <a:t> </a:t>
            </a:r>
            <a:r>
              <a:rPr lang="fa-IR" sz="6600" b="1" i="1" dirty="0"/>
              <a:t>حق العمل كاري(كميسيون)</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3"/>
          <p:cNvSpPr>
            <a:spLocks noGrp="1" noChangeArrowheads="1"/>
          </p:cNvSpPr>
          <p:nvPr>
            <p:ph idx="1"/>
          </p:nvPr>
        </p:nvSpPr>
        <p:spPr/>
        <p:txBody>
          <a:bodyPr/>
          <a:lstStyle/>
          <a:p>
            <a:pPr algn="r" rtl="1" eaLnBrk="1" hangingPunct="1">
              <a:buFont typeface="Wingdings" pitchFamily="2" charset="2"/>
              <a:buNone/>
            </a:pPr>
            <a:r>
              <a:rPr lang="fa-IR" dirty="0" smtClean="0"/>
              <a:t>د-</a:t>
            </a:r>
            <a:r>
              <a:rPr lang="fa-IR" b="1" dirty="0" smtClean="0">
                <a:solidFill>
                  <a:srgbClr val="C00000"/>
                </a:solidFill>
              </a:rPr>
              <a:t>دفتر</a:t>
            </a:r>
            <a:r>
              <a:rPr lang="fa-IR" b="1" dirty="0" smtClean="0"/>
              <a:t> </a:t>
            </a:r>
            <a:r>
              <a:rPr lang="fa-IR" b="1" dirty="0" smtClean="0">
                <a:solidFill>
                  <a:srgbClr val="C00000"/>
                </a:solidFill>
              </a:rPr>
              <a:t>کپیه</a:t>
            </a:r>
            <a:r>
              <a:rPr lang="fa-IR" dirty="0" smtClean="0"/>
              <a:t>:دفتری است که تاجر باید کلیه مراسلات و مخابرات و صورت حسابهای صادره خود را در آن به ترتیب تاریخ ثبت نماید.</a:t>
            </a:r>
            <a:endParaRPr lang="en-US" dirty="0" smtClean="0"/>
          </a:p>
        </p:txBody>
      </p:sp>
    </p:spTree>
  </p:cSld>
  <p:clrMapOvr>
    <a:masterClrMapping/>
  </p:clrMapOvr>
  <p:transition advClick="0" advTm="2000">
    <p:pull/>
    <p:sndAc>
      <p:endSnd/>
    </p:sndAc>
  </p:transition>
  <p:timing>
    <p:tnLst>
      <p:par>
        <p:cTn id="1" dur="indefinite" restart="never" nodeType="tmRoot"/>
      </p:par>
    </p:tn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85794"/>
            <a:ext cx="7772400" cy="5429287"/>
          </a:xfrm>
        </p:spPr>
        <p:txBody>
          <a:bodyPr anchor="ctr"/>
          <a:lstStyle/>
          <a:p>
            <a:pPr algn="r"/>
            <a:r>
              <a:rPr lang="fa-IR" dirty="0"/>
              <a:t>تعريف</a:t>
            </a:r>
            <a:r>
              <a:rPr lang="fa-IR" dirty="0" smtClean="0"/>
              <a:t>:</a:t>
            </a:r>
            <a:r>
              <a:rPr lang="en-US" dirty="0" smtClean="0"/>
              <a:t/>
            </a:r>
            <a:br>
              <a:rPr lang="en-US" dirty="0" smtClean="0"/>
            </a:br>
            <a:r>
              <a:rPr lang="en-US" dirty="0"/>
              <a:t/>
            </a:r>
            <a:br>
              <a:rPr lang="en-US" dirty="0"/>
            </a:br>
            <a:r>
              <a:rPr lang="fa-IR" dirty="0"/>
              <a:t>حق العمل كار كسي است كه به اسم خود ولي به حساب ديگري (آمر) معاملاتي كرده ودر مقابل حق العمل دريافت مي دارد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0"/>
            <a:ext cx="7772400" cy="5214973"/>
          </a:xfrm>
        </p:spPr>
        <p:txBody>
          <a:bodyPr anchor="ctr">
            <a:normAutofit fontScale="90000"/>
          </a:bodyPr>
          <a:lstStyle/>
          <a:p>
            <a:pPr algn="r"/>
            <a:r>
              <a:rPr lang="fa-IR" dirty="0"/>
              <a:t>الف)وظايف حق العمل </a:t>
            </a:r>
            <a:r>
              <a:rPr lang="fa-IR" dirty="0" smtClean="0"/>
              <a:t>كار:</a:t>
            </a:r>
            <a:br>
              <a:rPr lang="fa-IR" dirty="0" smtClean="0"/>
            </a:br>
            <a:r>
              <a:rPr lang="en-US" dirty="0"/>
              <a:t/>
            </a:r>
            <a:br>
              <a:rPr lang="en-US" dirty="0"/>
            </a:br>
            <a:r>
              <a:rPr lang="fa-IR" dirty="0"/>
              <a:t>1.حق العمل كار بايد آمررا به موقع در جريان اقدامات خود قرار </a:t>
            </a:r>
            <a:r>
              <a:rPr lang="fa-IR" dirty="0" smtClean="0"/>
              <a:t>دهد. </a:t>
            </a:r>
            <a:r>
              <a:rPr lang="en-US" dirty="0" smtClean="0"/>
              <a:t/>
            </a:r>
            <a:br>
              <a:rPr lang="en-US" dirty="0" smtClean="0"/>
            </a:br>
            <a:r>
              <a:rPr lang="en-US" dirty="0"/>
              <a:t/>
            </a:r>
            <a:br>
              <a:rPr lang="en-US" dirty="0"/>
            </a:br>
            <a:r>
              <a:rPr lang="fa-IR" dirty="0"/>
              <a:t>2. در صورت دستور آمر حق العمل كار مكلف به بيمه ي اموال موضوع قرار داد </a:t>
            </a:r>
            <a:r>
              <a:rPr lang="fa-IR" dirty="0" smtClean="0"/>
              <a:t>است. </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7772400" cy="6357982"/>
          </a:xfrm>
        </p:spPr>
        <p:txBody>
          <a:bodyPr anchor="ctr">
            <a:noAutofit/>
          </a:bodyPr>
          <a:lstStyle/>
          <a:p>
            <a:pPr algn="r"/>
            <a:r>
              <a:rPr lang="fa-IR" sz="3600" dirty="0"/>
              <a:t>3. در صورت وجود عيوب ظاهر در كالا حق العمل كار بايد اقدامات لازمه را براي حفظ آن به عمل آورده ومراتب را به اطلاع آمر برساند</a:t>
            </a:r>
            <a:r>
              <a:rPr lang="fa-IR" sz="3600" dirty="0" smtClean="0"/>
              <a:t>.</a:t>
            </a:r>
            <a:br>
              <a:rPr lang="fa-IR" sz="3600" dirty="0" smtClean="0"/>
            </a:br>
            <a:r>
              <a:rPr lang="en-US" sz="3600" dirty="0"/>
              <a:t/>
            </a:r>
            <a:br>
              <a:rPr lang="en-US" sz="3600" dirty="0"/>
            </a:br>
            <a:r>
              <a:rPr lang="fa-IR" sz="3600" dirty="0"/>
              <a:t>4.در صورت بيم فساد سريع </a:t>
            </a:r>
            <a:r>
              <a:rPr lang="fa-IR" sz="3600" dirty="0" smtClean="0"/>
              <a:t>مال التجاره </a:t>
            </a:r>
            <a:r>
              <a:rPr lang="fa-IR" sz="3600" dirty="0"/>
              <a:t>مي تواند شخصا يا با اطلاع دادستان آن را به فروش برساند</a:t>
            </a:r>
            <a:r>
              <a:rPr lang="fa-IR" sz="3600" dirty="0" smtClean="0"/>
              <a:t>.</a:t>
            </a:r>
            <a:r>
              <a:rPr lang="en-US" sz="3600" dirty="0" smtClean="0"/>
              <a:t/>
            </a:r>
            <a:br>
              <a:rPr lang="en-US" sz="3600" dirty="0" smtClean="0"/>
            </a:br>
            <a:r>
              <a:rPr lang="en-US" sz="3600" dirty="0"/>
              <a:t/>
            </a:r>
            <a:br>
              <a:rPr lang="en-US" sz="3600" dirty="0"/>
            </a:br>
            <a:r>
              <a:rPr lang="fa-IR" sz="3600" dirty="0"/>
              <a:t>5.حق العمل كارمي تواند جز در صورت دستور خلاف به وسيله </a:t>
            </a:r>
            <a:r>
              <a:rPr lang="fa-IR" sz="3600" dirty="0" smtClean="0"/>
              <a:t>ي آمر </a:t>
            </a:r>
            <a:r>
              <a:rPr lang="fa-IR" sz="3600" dirty="0"/>
              <a:t>در صورت ماموريت به خريد يا فروش كالايي از طرف آمر شخصا در مقام فروشنده و خريدار عمل كند.</a:t>
            </a:r>
            <a:r>
              <a:rPr lang="en-US" sz="3600" dirty="0"/>
              <a:t/>
            </a:r>
            <a:br>
              <a:rPr lang="en-US" sz="3600" dirty="0"/>
            </a:b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7"/>
            <a:ext cx="7772400" cy="4857784"/>
          </a:xfrm>
        </p:spPr>
        <p:txBody>
          <a:bodyPr anchor="ctr">
            <a:normAutofit/>
          </a:bodyPr>
          <a:lstStyle/>
          <a:p>
            <a:pPr algn="r"/>
            <a:r>
              <a:rPr lang="fa-IR" dirty="0"/>
              <a:t>ب)اموري كه حق العمل كار بايد از انجام آنها خودداري كند:</a:t>
            </a:r>
            <a:r>
              <a:rPr lang="en-US" dirty="0"/>
              <a:t/>
            </a:r>
            <a:br>
              <a:rPr lang="en-US" dirty="0"/>
            </a:br>
            <a:r>
              <a:rPr lang="fa-IR" dirty="0"/>
              <a:t>1.حق العمل كار حق ندارد مالي را به قيمتي كمتر از دستور آمر بفروشد مگر ثابت كند به منظور احتراز از ضرر بيشتر بوده </a:t>
            </a:r>
            <a:r>
              <a:rPr lang="fa-IR" dirty="0" smtClean="0"/>
              <a:t>است</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642918"/>
            <a:ext cx="7772400" cy="5572164"/>
          </a:xfrm>
        </p:spPr>
        <p:txBody>
          <a:bodyPr anchor="ctr">
            <a:normAutofit/>
          </a:bodyPr>
          <a:lstStyle/>
          <a:p>
            <a:pPr algn="r"/>
            <a:r>
              <a:rPr lang="fa-IR" dirty="0"/>
              <a:t>2. مابه التفاوت فروش بيشتر و خريد كمتر از قيمت معين شده به وسيله ي آمر متعلق به آمر </a:t>
            </a:r>
            <a:r>
              <a:rPr lang="fa-IR" dirty="0" smtClean="0"/>
              <a:t>است. </a:t>
            </a:r>
            <a:r>
              <a:rPr lang="en-US" dirty="0"/>
              <a:t/>
            </a:r>
            <a:br>
              <a:rPr lang="en-US" dirty="0"/>
            </a:br>
            <a:r>
              <a:rPr lang="fa-IR" dirty="0"/>
              <a:t>3. حق العمل كار حق فروش به نسيه يا با شرايط بر خلاف نظر آمر و عرف محل را </a:t>
            </a:r>
            <a:r>
              <a:rPr lang="fa-IR" dirty="0" smtClean="0"/>
              <a:t>ندارد.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71480"/>
            <a:ext cx="7772400" cy="5500726"/>
          </a:xfrm>
        </p:spPr>
        <p:txBody>
          <a:bodyPr anchor="ctr">
            <a:normAutofit/>
          </a:bodyPr>
          <a:lstStyle/>
          <a:p>
            <a:pPr algn="r"/>
            <a:r>
              <a:rPr lang="fa-IR" sz="5300" dirty="0"/>
              <a:t>ج)حقوق حق العمل كار</a:t>
            </a:r>
            <a:r>
              <a:rPr lang="fa-IR" sz="5300" dirty="0" smtClean="0"/>
              <a:t>:</a:t>
            </a:r>
            <a:br>
              <a:rPr lang="fa-IR" sz="5300" dirty="0" smtClean="0"/>
            </a:br>
            <a:r>
              <a:rPr lang="en-US" dirty="0"/>
              <a:t/>
            </a:r>
            <a:br>
              <a:rPr lang="en-US" dirty="0"/>
            </a:br>
            <a:r>
              <a:rPr lang="fa-IR" dirty="0"/>
              <a:t>1. حق العمل كار علاوه بر حق العمل مستحق كليه ي هزينه هاي ضروري انجام شده از قبيله هزينه ي حمل ونقل انبار داري و مساعده اي كه به نفع آمر داده خواهد </a:t>
            </a:r>
            <a:r>
              <a:rPr lang="fa-IR" dirty="0" smtClean="0"/>
              <a:t>بود. </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428604"/>
            <a:ext cx="7772400" cy="5715040"/>
          </a:xfrm>
        </p:spPr>
        <p:txBody>
          <a:bodyPr anchor="ctr">
            <a:normAutofit/>
          </a:bodyPr>
          <a:lstStyle/>
          <a:p>
            <a:pPr algn="r"/>
            <a:r>
              <a:rPr lang="fa-IR" dirty="0"/>
              <a:t>2. حق العمل كار در صورتي مستق حق العمل مي شود كه يا كار انجام شده يا اينكه عدم انجام مستند به او </a:t>
            </a:r>
            <a:r>
              <a:rPr lang="fa-IR" dirty="0" smtClean="0"/>
              <a:t>نباشد.</a:t>
            </a:r>
            <a:br>
              <a:rPr lang="fa-IR" dirty="0" smtClean="0"/>
            </a:br>
            <a:r>
              <a:rPr lang="en-US" dirty="0"/>
              <a:t/>
            </a:r>
            <a:br>
              <a:rPr lang="en-US" dirty="0"/>
            </a:br>
            <a:r>
              <a:rPr lang="fa-IR" dirty="0"/>
              <a:t>3. حق العمل كار نسبت به حقوق خود حق حبس اموال آمر را خواهد </a:t>
            </a:r>
            <a:r>
              <a:rPr lang="fa-IR" dirty="0" smtClean="0"/>
              <a:t>داشت.</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886728" cy="5286413"/>
          </a:xfrm>
        </p:spPr>
        <p:txBody>
          <a:bodyPr anchor="ctr">
            <a:normAutofit/>
          </a:bodyPr>
          <a:lstStyle/>
          <a:p>
            <a:pPr algn="r"/>
            <a:r>
              <a:rPr lang="fa-IR" dirty="0"/>
              <a:t>4. حق العمل كار در صورت عدم فروش مال يا رجوع آمر از فروش وماندن بيش از حد متعارف كالا نزد حق العمل </a:t>
            </a:r>
            <a:r>
              <a:rPr lang="fa-IR" dirty="0" smtClean="0"/>
              <a:t>كار  </a:t>
            </a:r>
            <a:r>
              <a:rPr lang="fa-IR" dirty="0"/>
              <a:t>مي تواند آن را با نظارت دادستان از طريق مزايده به فروش </a:t>
            </a:r>
            <a:r>
              <a:rPr lang="fa-IR" dirty="0" smtClean="0"/>
              <a:t>برساند</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00042"/>
            <a:ext cx="7500990" cy="5572164"/>
          </a:xfrm>
        </p:spPr>
        <p:txBody>
          <a:bodyPr anchor="ctr"/>
          <a:lstStyle/>
          <a:p>
            <a:pPr algn="r"/>
            <a:r>
              <a:rPr lang="fa-IR" sz="4800" b="1" dirty="0"/>
              <a:t>د.مسوليت حق العمل كار </a:t>
            </a:r>
            <a:r>
              <a:rPr lang="en-US" dirty="0"/>
              <a:t/>
            </a:r>
            <a:br>
              <a:rPr lang="en-US" dirty="0"/>
            </a:br>
            <a:r>
              <a:rPr lang="fa-IR" dirty="0"/>
              <a:t>مسوليت حق العمل كار ممكن است حقوقي يا جزايي باشد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6000792"/>
          </a:xfrm>
        </p:spPr>
        <p:txBody>
          <a:bodyPr>
            <a:noAutofit/>
          </a:bodyPr>
          <a:lstStyle/>
          <a:p>
            <a:pPr algn="r">
              <a:lnSpc>
                <a:spcPct val="150000"/>
              </a:lnSpc>
            </a:pPr>
            <a:r>
              <a:rPr lang="fa-IR" sz="3200" dirty="0"/>
              <a:t>1.</a:t>
            </a:r>
            <a:r>
              <a:rPr lang="fa-IR" sz="3200" b="1" dirty="0"/>
              <a:t>حقوقي</a:t>
            </a:r>
            <a:r>
              <a:rPr lang="fa-IR" sz="3200" dirty="0"/>
              <a:t>: در هر دو مورد حق العمل كار به طور كلي مرتكب تخلفي از دستورات آمر قانون يا عرف شود ودر نتيجه ي ضرري به آمر برسد مسؤل جبران آن است.</a:t>
            </a:r>
            <a:r>
              <a:rPr lang="en-US" sz="3200" dirty="0"/>
              <a:t/>
            </a:r>
            <a:br>
              <a:rPr lang="en-US" sz="3200" dirty="0"/>
            </a:br>
            <a:r>
              <a:rPr lang="fa-IR" sz="3200" dirty="0"/>
              <a:t>2.</a:t>
            </a:r>
            <a:r>
              <a:rPr lang="fa-IR" sz="3200" b="1" dirty="0"/>
              <a:t>كيفري</a:t>
            </a:r>
            <a:r>
              <a:rPr lang="fa-IR" sz="3200" dirty="0"/>
              <a:t>:در صورت هر گونه اقدام مجرمانه مثل خيانت در امانت كلاه برداري تقلب و دسيسه حق العمل كار علاوه بر الزام بر جبران خسارت به مجازات  عمل مجرمانه نيز محكوم خواهد شد.</a:t>
            </a:r>
            <a:r>
              <a:rPr lang="en-US" sz="3200" dirty="0"/>
              <a:t/>
            </a:r>
            <a:br>
              <a:rPr lang="en-US" sz="3200" dirty="0"/>
            </a:br>
            <a:endParaRPr lang="fa-IR" sz="32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idx="4294967295"/>
          </p:nvPr>
        </p:nvSpPr>
        <p:spPr>
          <a:xfrm>
            <a:off x="0" y="228600"/>
            <a:ext cx="8561388" cy="968375"/>
          </a:xfrm>
        </p:spPr>
        <p:txBody>
          <a:bodyPr>
            <a:normAutofit/>
          </a:bodyPr>
          <a:lstStyle/>
          <a:p>
            <a:pPr algn="r"/>
            <a:r>
              <a:rPr lang="fa-IR" sz="3200" b="1" dirty="0" smtClean="0">
                <a:effectLst/>
                <a:latin typeface="2  Nazanin"/>
                <a:cs typeface="B Nazanin" pitchFamily="2" charset="-78"/>
              </a:rPr>
              <a:t>بند دوم -</a:t>
            </a:r>
            <a:r>
              <a:rPr lang="fa-IR" sz="3200" b="1" dirty="0">
                <a:effectLst/>
                <a:latin typeface="2  Nazanin"/>
                <a:cs typeface="B Nazanin" pitchFamily="2" charset="-78"/>
              </a:rPr>
              <a:t> ثبت دفاتر تجارتی</a:t>
            </a:r>
            <a:endParaRPr lang="en-US" sz="3200" b="1" dirty="0" smtClean="0">
              <a:effectLst/>
              <a:latin typeface="2  Nazanin"/>
              <a:cs typeface="B Nazanin" pitchFamily="2" charset="-78"/>
            </a:endParaRPr>
          </a:p>
        </p:txBody>
      </p:sp>
      <p:sp>
        <p:nvSpPr>
          <p:cNvPr id="41987" name="Rectangle 3"/>
          <p:cNvSpPr>
            <a:spLocks noGrp="1" noChangeArrowheads="1"/>
          </p:cNvSpPr>
          <p:nvPr>
            <p:ph idx="4294967295"/>
          </p:nvPr>
        </p:nvSpPr>
        <p:spPr>
          <a:xfrm>
            <a:off x="2662238" y="765175"/>
            <a:ext cx="6481762" cy="3713163"/>
          </a:xfrm>
        </p:spPr>
        <p:txBody>
          <a:bodyPr>
            <a:normAutofit/>
          </a:bodyPr>
          <a:lstStyle/>
          <a:p>
            <a:pPr lvl="4" eaLnBrk="1" hangingPunct="1">
              <a:buFontTx/>
              <a:buNone/>
            </a:pPr>
            <a:endParaRPr lang="fa-IR" sz="2400" dirty="0" smtClean="0"/>
          </a:p>
          <a:p>
            <a:pPr lvl="4" eaLnBrk="1" hangingPunct="1">
              <a:buFontTx/>
              <a:buNone/>
            </a:pPr>
            <a:r>
              <a:rPr lang="fa-IR" sz="2400" dirty="0" smtClean="0"/>
              <a:t> </a:t>
            </a:r>
            <a:endParaRPr lang="en-US" sz="2400" b="1" dirty="0" smtClean="0">
              <a:latin typeface="2  Nazanin"/>
            </a:endParaRPr>
          </a:p>
        </p:txBody>
      </p:sp>
      <p:sp>
        <p:nvSpPr>
          <p:cNvPr id="2" name="Rectangle 1"/>
          <p:cNvSpPr/>
          <p:nvPr/>
        </p:nvSpPr>
        <p:spPr>
          <a:xfrm>
            <a:off x="539552" y="1124744"/>
            <a:ext cx="8496944" cy="3847207"/>
          </a:xfrm>
          <a:prstGeom prst="rect">
            <a:avLst/>
          </a:prstGeom>
        </p:spPr>
        <p:txBody>
          <a:bodyPr wrap="square">
            <a:spAutoFit/>
          </a:bodyPr>
          <a:lstStyle/>
          <a:p>
            <a:pPr>
              <a:defRPr/>
            </a:pPr>
            <a:r>
              <a:rPr lang="fa-IR" sz="2400" dirty="0"/>
              <a:t>دفاتر تجارتی از جمله دفاتر معمولی نیست و دارای یک سلسله آثار حقوقی مهم به شرح زیر است:</a:t>
            </a:r>
          </a:p>
          <a:p>
            <a:pPr>
              <a:defRPr/>
            </a:pPr>
            <a:r>
              <a:rPr lang="fa-IR" sz="2800" dirty="0"/>
              <a:t>1-این دفاتر اقرار قطعی به ضرر تاجر می تواند محسوب شود</a:t>
            </a:r>
          </a:p>
          <a:p>
            <a:pPr>
              <a:defRPr/>
            </a:pPr>
            <a:r>
              <a:rPr lang="fa-IR" sz="2800" dirty="0"/>
              <a:t>2- تاجر می تواند با شرایط خاصی از مندرجات دفاتر خود به نفع خود و به ضرر دیگران استفاده کند.</a:t>
            </a:r>
          </a:p>
          <a:p>
            <a:pPr>
              <a:defRPr/>
            </a:pPr>
            <a:r>
              <a:rPr lang="fa-IR" sz="2800" dirty="0"/>
              <a:t>3-دفاتر تاجر ممکن است از نظر ورشکستگی به تقصیر یا به تقلب تاجر مورد استناد قرار گیرد</a:t>
            </a:r>
          </a:p>
          <a:p>
            <a:pPr>
              <a:defRPr/>
            </a:pPr>
            <a:r>
              <a:rPr lang="fa-IR" sz="2800" dirty="0"/>
              <a:t>4-مندرجات دفاتر تاجر اصولا مبنای میزان در آمد ودر نتیجه مالیات قرار میگیرد</a:t>
            </a:r>
            <a:r>
              <a:rPr lang="fa-IR" i="1" dirty="0"/>
              <a:t>. </a:t>
            </a:r>
            <a:endParaRPr lang="en-US" i="1"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928670"/>
            <a:ext cx="7100910" cy="5214973"/>
          </a:xfrm>
        </p:spPr>
        <p:txBody>
          <a:bodyPr anchor="ctr">
            <a:normAutofit/>
          </a:bodyPr>
          <a:lstStyle/>
          <a:p>
            <a:pPr algn="ctr"/>
            <a:r>
              <a:rPr lang="fa-IR" sz="8000" b="1" dirty="0"/>
              <a:t>باب </a:t>
            </a:r>
            <a:r>
              <a:rPr lang="fa-IR" sz="8000" b="1" dirty="0" smtClean="0"/>
              <a:t>پنجم</a:t>
            </a:r>
            <a:r>
              <a:rPr lang="en-US" sz="8000" b="1" dirty="0" smtClean="0"/>
              <a:t/>
            </a:r>
            <a:br>
              <a:rPr lang="en-US" sz="8000" b="1" dirty="0" smtClean="0"/>
            </a:br>
            <a:r>
              <a:rPr lang="en-US" sz="8000" dirty="0" smtClean="0"/>
              <a:t/>
            </a:r>
            <a:br>
              <a:rPr lang="en-US" sz="8000" dirty="0" smtClean="0"/>
            </a:br>
            <a:r>
              <a:rPr lang="en-US" dirty="0"/>
              <a:t/>
            </a:r>
            <a:br>
              <a:rPr lang="en-US" dirty="0"/>
            </a:br>
            <a:r>
              <a:rPr lang="fa-IR" sz="6600" b="1" dirty="0"/>
              <a:t>ورشكستگي</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6"/>
            <a:ext cx="8029604" cy="4714908"/>
          </a:xfrm>
        </p:spPr>
        <p:txBody>
          <a:bodyPr anchor="ctr"/>
          <a:lstStyle/>
          <a:p>
            <a:pPr algn="r"/>
            <a:r>
              <a:rPr lang="fa-IR" b="1" i="1" dirty="0"/>
              <a:t>تعريف  ورشكستگي</a:t>
            </a:r>
            <a:r>
              <a:rPr lang="fa-IR" dirty="0"/>
              <a:t>:</a:t>
            </a:r>
            <a:r>
              <a:rPr lang="en-US" dirty="0"/>
              <a:t/>
            </a:r>
            <a:br>
              <a:rPr lang="en-US" dirty="0"/>
            </a:br>
            <a:r>
              <a:rPr lang="fa-IR" dirty="0"/>
              <a:t>ورشكستگي تاجر يا شركت تجارتي در نتيجه ي توقف از تاديه وجوهي كه بر عهده اوست حاصل مي شود </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571480"/>
            <a:ext cx="7643866" cy="5786478"/>
          </a:xfrm>
        </p:spPr>
        <p:txBody>
          <a:bodyPr anchor="ctr">
            <a:noAutofit/>
          </a:bodyPr>
          <a:lstStyle/>
          <a:p>
            <a:pPr algn="r"/>
            <a:r>
              <a:rPr lang="fa-IR" sz="3200" dirty="0"/>
              <a:t>طبق اين تعريف:</a:t>
            </a:r>
            <a:r>
              <a:rPr lang="en-US" sz="3200" dirty="0"/>
              <a:t/>
            </a:r>
            <a:br>
              <a:rPr lang="en-US" sz="3200" dirty="0"/>
            </a:br>
            <a:r>
              <a:rPr lang="fa-IR" sz="3200" dirty="0"/>
              <a:t>1.منظور از تاجر هر شخصي اعم از حقيقي يا حقمقي </a:t>
            </a:r>
            <a:r>
              <a:rPr lang="fa-IR" sz="3200" dirty="0" smtClean="0"/>
              <a:t>است. </a:t>
            </a:r>
            <a:r>
              <a:rPr lang="en-US" sz="3200" dirty="0"/>
              <a:t/>
            </a:r>
            <a:br>
              <a:rPr lang="en-US" sz="3200" dirty="0"/>
            </a:br>
            <a:r>
              <a:rPr lang="fa-IR" sz="3200" dirty="0"/>
              <a:t>2.در صورت عدم پرداخت بدهي موجب ورشكستگي است كه ناشي از توقف از تاديه ي بدهي باشد .بنابراين اگر توقف در اثر كلاه برداري ويا اختلاف با طلب كار باشد اصولا ورشكستگي نيست مگر اينكه اين امر موجب توقف در بدهي تاجر شود </a:t>
            </a:r>
            <a:r>
              <a:rPr lang="fa-IR" sz="3200" dirty="0" smtClean="0"/>
              <a:t>.</a:t>
            </a:r>
            <a:endParaRPr lang="fa-IR" sz="32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8101042" cy="5429288"/>
          </a:xfrm>
        </p:spPr>
        <p:txBody>
          <a:bodyPr anchor="ctr">
            <a:normAutofit/>
          </a:bodyPr>
          <a:lstStyle/>
          <a:p>
            <a:pPr algn="r"/>
            <a:r>
              <a:rPr lang="fa-IR" dirty="0"/>
              <a:t>3.فرقي </a:t>
            </a:r>
            <a:r>
              <a:rPr lang="fa-IR" dirty="0" smtClean="0"/>
              <a:t>نمی </a:t>
            </a:r>
            <a:r>
              <a:rPr lang="fa-IR" dirty="0"/>
              <a:t>كند كه توقف به علت عدم دارايي تاجر باشد يا به علت عدم دسترسي وي به اموال </a:t>
            </a:r>
            <a:r>
              <a:rPr lang="fa-IR" dirty="0" smtClean="0"/>
              <a:t>خود</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14356"/>
            <a:ext cx="7772400" cy="5357850"/>
          </a:xfrm>
        </p:spPr>
        <p:txBody>
          <a:bodyPr anchor="ctr"/>
          <a:lstStyle/>
          <a:p>
            <a:pPr algn="r"/>
            <a:r>
              <a:rPr lang="fa-IR" dirty="0"/>
              <a:t>مقررات حاكم بر ور شكستگي</a:t>
            </a:r>
            <a:r>
              <a:rPr lang="en-US" dirty="0"/>
              <a:t/>
            </a:r>
            <a:br>
              <a:rPr lang="en-US" dirty="0"/>
            </a:br>
            <a:r>
              <a:rPr lang="fa-IR" dirty="0"/>
              <a:t>طرح دعوا ور شكستگي از اهميت خاصي بر خوردار است زيرا اقدام به موقع آن موجب مي </a:t>
            </a:r>
            <a:r>
              <a:rPr lang="fa-IR" dirty="0" smtClean="0"/>
              <a:t>گردد.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9"/>
            <a:ext cx="7772400" cy="5072098"/>
          </a:xfrm>
        </p:spPr>
        <p:txBody>
          <a:bodyPr anchor="ctr"/>
          <a:lstStyle/>
          <a:p>
            <a:pPr algn="r"/>
            <a:r>
              <a:rPr lang="fa-IR" dirty="0"/>
              <a:t>اولا</a:t>
            </a:r>
            <a:r>
              <a:rPr lang="fa-IR" dirty="0" smtClean="0"/>
              <a:t>: از </a:t>
            </a:r>
            <a:r>
              <a:rPr lang="fa-IR" dirty="0"/>
              <a:t>ورشكستگي گسترده تر تاجر واحتمالا سوء استفاده از آن جلوگيري به عمل مي </a:t>
            </a:r>
            <a:r>
              <a:rPr lang="fa-IR" dirty="0" smtClean="0"/>
              <a:t>آيد.</a:t>
            </a:r>
            <a:r>
              <a:rPr lang="en-US" dirty="0"/>
              <a:t/>
            </a:r>
            <a:br>
              <a:rPr lang="en-US" dirty="0"/>
            </a:br>
            <a:r>
              <a:rPr lang="fa-IR" dirty="0"/>
              <a:t>ثانيا</a:t>
            </a:r>
            <a:r>
              <a:rPr lang="fa-IR" dirty="0" smtClean="0"/>
              <a:t>: حقوق </a:t>
            </a:r>
            <a:r>
              <a:rPr lang="fa-IR" dirty="0"/>
              <a:t>طلب كاران حفظ خواهد </a:t>
            </a:r>
            <a:r>
              <a:rPr lang="fa-IR" dirty="0" smtClean="0"/>
              <a:t>شد</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428604"/>
            <a:ext cx="7772400" cy="6000792"/>
          </a:xfrm>
        </p:spPr>
        <p:txBody>
          <a:bodyPr anchor="ctr">
            <a:normAutofit/>
          </a:bodyPr>
          <a:lstStyle/>
          <a:p>
            <a:pPr algn="r"/>
            <a:r>
              <a:rPr lang="fa-IR" sz="3600" b="1" dirty="0"/>
              <a:t>طرح دعوا در ورشكستگي</a:t>
            </a:r>
            <a:r>
              <a:rPr lang="fa-IR" sz="3600" b="1" dirty="0" smtClean="0"/>
              <a:t>:</a:t>
            </a:r>
            <a:br>
              <a:rPr lang="fa-IR" sz="3600" b="1" dirty="0" smtClean="0"/>
            </a:br>
            <a:r>
              <a:rPr lang="en-US" sz="3600" dirty="0"/>
              <a:t/>
            </a:r>
            <a:br>
              <a:rPr lang="en-US" sz="3600" dirty="0"/>
            </a:br>
            <a:r>
              <a:rPr lang="fa-IR" sz="3600" dirty="0"/>
              <a:t>الف</a:t>
            </a:r>
            <a:r>
              <a:rPr lang="fa-IR" sz="3600" dirty="0" smtClean="0"/>
              <a:t>) شخص </a:t>
            </a:r>
            <a:r>
              <a:rPr lang="fa-IR" sz="3600" dirty="0"/>
              <a:t>تاجر:تاجر با توجه به اينكه اولين كسي است كه كه از وضعيت خود آگاه مي گردد اولين كسي نيز هست كه قانون او را مكلف كرده ظرف سه روز از تاريخ توقف مراتب را به همراه صورت دارايي خود همچنين كليه ي دفاتر تجارتي ونيز اسامي ومحل </a:t>
            </a:r>
            <a:r>
              <a:rPr lang="fa-IR" sz="3600" dirty="0" smtClean="0"/>
              <a:t>اقامت </a:t>
            </a:r>
            <a:r>
              <a:rPr lang="fa-IR" sz="3600" dirty="0"/>
              <a:t>شركا به محكمه صلاحيت دار اعلام </a:t>
            </a:r>
            <a:r>
              <a:rPr lang="fa-IR" sz="3600" dirty="0" smtClean="0"/>
              <a:t>دارد.</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3"/>
            <a:ext cx="7529538" cy="5572163"/>
          </a:xfrm>
        </p:spPr>
        <p:txBody>
          <a:bodyPr anchor="ctr"/>
          <a:lstStyle/>
          <a:p>
            <a:pPr algn="r"/>
            <a:r>
              <a:rPr lang="fa-IR" b="1" dirty="0"/>
              <a:t>ب)طلب كاران</a:t>
            </a:r>
            <a:r>
              <a:rPr lang="fa-IR" b="1" dirty="0" smtClean="0"/>
              <a:t>:</a:t>
            </a:r>
            <a:br>
              <a:rPr lang="fa-IR" b="1" dirty="0" smtClean="0"/>
            </a:br>
            <a:r>
              <a:rPr lang="fa-IR" dirty="0" smtClean="0"/>
              <a:t>طلب</a:t>
            </a:r>
            <a:r>
              <a:rPr lang="fa-IR" b="1" dirty="0" smtClean="0"/>
              <a:t> </a:t>
            </a:r>
            <a:r>
              <a:rPr lang="fa-IR" dirty="0"/>
              <a:t>كاران بعد از خود او به منظور حفظ حقوق خود مي توانند مراتب توقف تاجر را به دادگاه اعلام وتقاضاي صدور حكم ورشكستگي او را به </a:t>
            </a:r>
            <a:r>
              <a:rPr lang="fa-IR" dirty="0" smtClean="0"/>
              <a:t>نمايند.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3"/>
            <a:ext cx="7772400" cy="5286412"/>
          </a:xfrm>
        </p:spPr>
        <p:txBody>
          <a:bodyPr anchor="ctr"/>
          <a:lstStyle/>
          <a:p>
            <a:pPr algn="r"/>
            <a:r>
              <a:rPr lang="fa-IR" dirty="0"/>
              <a:t>ج)</a:t>
            </a:r>
            <a:r>
              <a:rPr lang="fa-IR" b="1" dirty="0"/>
              <a:t>دادستان</a:t>
            </a:r>
            <a:r>
              <a:rPr lang="fa-IR" dirty="0" smtClean="0"/>
              <a:t>: مسئله </a:t>
            </a:r>
            <a:r>
              <a:rPr lang="fa-IR" dirty="0"/>
              <a:t>ي ورشكستگي از هر جهت علاوه بر جنبه ي خصوصي جنبه عمومي نيز درد وبايد در صورت اطلاع به وسيله ي دادستان اعلام گردد.زيرا</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8101042" cy="5786478"/>
          </a:xfrm>
        </p:spPr>
        <p:txBody>
          <a:bodyPr anchor="ctr">
            <a:noAutofit/>
          </a:bodyPr>
          <a:lstStyle/>
          <a:p>
            <a:pPr algn="r"/>
            <a:r>
              <a:rPr lang="fa-IR" sz="3600" dirty="0"/>
              <a:t>اولا</a:t>
            </a:r>
            <a:r>
              <a:rPr lang="fa-IR" sz="3600" dirty="0" smtClean="0"/>
              <a:t>: در </a:t>
            </a:r>
            <a:r>
              <a:rPr lang="fa-IR" sz="3600" dirty="0"/>
              <a:t>بعضي موارد ورشكستگي جرم </a:t>
            </a:r>
            <a:r>
              <a:rPr lang="fa-IR" sz="3600" dirty="0" smtClean="0"/>
              <a:t>است</a:t>
            </a:r>
            <a:br>
              <a:rPr lang="fa-IR" sz="3600" dirty="0" smtClean="0"/>
            </a:br>
            <a:r>
              <a:rPr lang="en-US" sz="3600" dirty="0"/>
              <a:t/>
            </a:r>
            <a:br>
              <a:rPr lang="en-US" sz="3600" dirty="0"/>
            </a:br>
            <a:r>
              <a:rPr lang="fa-IR" sz="3600" dirty="0"/>
              <a:t>ثانيا</a:t>
            </a:r>
            <a:r>
              <a:rPr lang="fa-IR" sz="3600" dirty="0" smtClean="0"/>
              <a:t>: ورشكستگي </a:t>
            </a:r>
            <a:r>
              <a:rPr lang="fa-IR" sz="3600" dirty="0"/>
              <a:t>يك امر اقتصادي مهم است كه داراي آثار اقتصادي واجتماعي ودر بعضي موارد سياسي مهمي نيز هست. بنابراين دادستان بايد درآن دخالت كند </a:t>
            </a:r>
            <a:r>
              <a:rPr lang="fa-IR" sz="3600" dirty="0" smtClean="0"/>
              <a:t>.</a:t>
            </a:r>
            <a:r>
              <a:rPr lang="en-US" sz="3600" dirty="0" smtClean="0"/>
              <a:t/>
            </a:r>
            <a:br>
              <a:rPr lang="en-US" sz="3600" dirty="0" smtClean="0"/>
            </a:br>
            <a:r>
              <a:rPr lang="en-US" sz="3600" dirty="0"/>
              <a:t/>
            </a:r>
            <a:br>
              <a:rPr lang="en-US" sz="3600" dirty="0"/>
            </a:br>
            <a:r>
              <a:rPr lang="fa-IR" sz="3600" dirty="0"/>
              <a:t>ثالثا</a:t>
            </a:r>
            <a:r>
              <a:rPr lang="fa-IR" sz="3600" dirty="0" smtClean="0"/>
              <a:t>: حقوق </a:t>
            </a:r>
            <a:r>
              <a:rPr lang="fa-IR" sz="3600" dirty="0"/>
              <a:t>افرد ثالثي در بين است كه مستلزم حمايت است </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Rot="1" noChangeArrowheads="1"/>
          </p:cNvSpPr>
          <p:nvPr>
            <p:ph idx="1"/>
          </p:nvPr>
        </p:nvSpPr>
        <p:spPr>
          <a:xfrm>
            <a:off x="457200" y="549274"/>
            <a:ext cx="8507413" cy="5880121"/>
          </a:xfrm>
        </p:spPr>
        <p:txBody>
          <a:bodyPr>
            <a:noAutofit/>
          </a:bodyPr>
          <a:lstStyle/>
          <a:p>
            <a:pPr algn="r" rtl="1" eaLnBrk="1" hangingPunct="1">
              <a:buFont typeface="Wingdings" pitchFamily="2" charset="2"/>
              <a:buNone/>
              <a:defRPr/>
            </a:pPr>
            <a:r>
              <a:rPr lang="fa-IR" sz="5400" dirty="0" smtClean="0"/>
              <a:t>«قانون تاجر را مکلف کرده است حداقال تا </a:t>
            </a:r>
            <a:r>
              <a:rPr lang="fa-IR" sz="5400" u="sng" dirty="0" smtClean="0">
                <a:solidFill>
                  <a:srgbClr val="C00000"/>
                </a:solidFill>
              </a:rPr>
              <a:t>10سال </a:t>
            </a:r>
            <a:r>
              <a:rPr lang="fa-IR" sz="5400" dirty="0" smtClean="0"/>
              <a:t>دفاتر تجارتی خود را نگه دارد.</a:t>
            </a:r>
          </a:p>
          <a:p>
            <a:pPr algn="r" rtl="1" eaLnBrk="1" hangingPunct="1">
              <a:buFont typeface="Wingdings" pitchFamily="2" charset="2"/>
              <a:buNone/>
              <a:defRPr/>
            </a:pPr>
            <a:r>
              <a:rPr lang="fa-IR" sz="5400" dirty="0" smtClean="0"/>
              <a:t>نداشتن دفاتر تجارتی یا عدم رعایت مقررات بالا طبق ماده 15 قانون تجارت جرم محسوب می شود.»</a:t>
            </a:r>
            <a:endParaRPr lang="en-US" sz="5400" dirty="0" smtClean="0"/>
          </a:p>
        </p:txBody>
      </p:sp>
    </p:spTree>
  </p:cSld>
  <p:clrMapOvr>
    <a:masterClrMapping/>
  </p:clrMapOvr>
  <p:transition advClick="0" advTm="2000">
    <p:wheel spokes="2"/>
    <p:sndAc>
      <p:endSnd/>
    </p:sndAc>
  </p:transition>
  <p:timing>
    <p:tnLst>
      <p:par>
        <p:cTn id="1" dur="indefinite" restart="never" nodeType="tmRoot"/>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2852"/>
            <a:ext cx="7772400" cy="6357981"/>
          </a:xfrm>
        </p:spPr>
        <p:txBody>
          <a:bodyPr anchor="ctr"/>
          <a:lstStyle/>
          <a:p>
            <a:pPr algn="r"/>
            <a:r>
              <a:rPr lang="fa-IR" dirty="0"/>
              <a:t>حكم ورشكستگي داراي آثاري به شرح زير است:</a:t>
            </a:r>
            <a:r>
              <a:rPr lang="en-US" dirty="0"/>
              <a:t/>
            </a:r>
            <a:br>
              <a:rPr lang="en-US" dirty="0"/>
            </a:br>
            <a:r>
              <a:rPr lang="fa-IR" dirty="0">
                <a:solidFill>
                  <a:srgbClr val="FF0000"/>
                </a:solidFill>
              </a:rPr>
              <a:t>الف)اجراي حكم</a:t>
            </a:r>
            <a:r>
              <a:rPr lang="fa-IR" dirty="0" smtClean="0">
                <a:solidFill>
                  <a:srgbClr val="FF0000"/>
                </a:solidFill>
              </a:rPr>
              <a:t>:</a:t>
            </a:r>
            <a:r>
              <a:rPr lang="fa-IR" dirty="0" smtClean="0"/>
              <a:t/>
            </a:r>
            <a:br>
              <a:rPr lang="fa-IR" dirty="0" smtClean="0"/>
            </a:br>
            <a:r>
              <a:rPr lang="fa-IR" dirty="0" smtClean="0"/>
              <a:t>اجراي </a:t>
            </a:r>
            <a:r>
              <a:rPr lang="fa-IR" dirty="0"/>
              <a:t>حكم ورشكستگي بلا فاصله پس از صدور به طور موقت اجرا مي شود ولي حكم مزبور طبق مقررات قابل اعتراض و تجديد نظر </a:t>
            </a:r>
            <a:r>
              <a:rPr lang="fa-IR" dirty="0" smtClean="0"/>
              <a:t>است</a:t>
            </a:r>
            <a:r>
              <a:rPr lang="en-US" dirty="0" smtClean="0"/>
              <a:t>.</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714356"/>
            <a:ext cx="7600976" cy="5214973"/>
          </a:xfrm>
        </p:spPr>
        <p:txBody>
          <a:bodyPr anchor="ctr">
            <a:normAutofit/>
          </a:bodyPr>
          <a:lstStyle/>
          <a:p>
            <a:pPr algn="r"/>
            <a:r>
              <a:rPr lang="fa-IR" dirty="0"/>
              <a:t>ب)منع مداخله تاجر:از تاريخ صدور حكم تاجر ورشكسته از هر نوع تصرف در اموال خود وهر  گونه اقدام حقوقي داراي آثار مالي باشدممنوع(محجور) است و مدير تصفيه در اين موارد قائم مقام وي باشد.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5929354"/>
          </a:xfrm>
        </p:spPr>
        <p:txBody>
          <a:bodyPr anchor="ctr">
            <a:normAutofit/>
          </a:bodyPr>
          <a:lstStyle/>
          <a:p>
            <a:pPr algn="r"/>
            <a:r>
              <a:rPr lang="fa-IR" dirty="0"/>
              <a:t>-هر نوع دعوي عليه تاجر يا از طرف تاجر عليه مدير تصفيه يا از طرف او مطرح مي گردد.</a:t>
            </a:r>
            <a:r>
              <a:rPr lang="en-US" dirty="0"/>
              <a:t/>
            </a:r>
            <a:br>
              <a:rPr lang="en-US" dirty="0"/>
            </a:br>
            <a:r>
              <a:rPr lang="fa-IR" dirty="0"/>
              <a:t>- خود تاجر نمي تواند شخصا طرف دعوي باشد ولي دادگاه مي تواند او را به عنوان  ثالث جلب </a:t>
            </a:r>
            <a:r>
              <a:rPr lang="fa-IR" dirty="0" smtClean="0"/>
              <a:t>كند</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5728"/>
            <a:ext cx="8029604" cy="6143667"/>
          </a:xfrm>
        </p:spPr>
        <p:txBody>
          <a:bodyPr anchor="ctr">
            <a:normAutofit/>
          </a:bodyPr>
          <a:lstStyle/>
          <a:p>
            <a:pPr algn="r"/>
            <a:r>
              <a:rPr lang="fa-IR" dirty="0"/>
              <a:t>ج)حال شدن ديون </a:t>
            </a:r>
            <a:r>
              <a:rPr lang="fa-IR" dirty="0" smtClean="0"/>
              <a:t>موجل:</a:t>
            </a:r>
            <a:br>
              <a:rPr lang="fa-IR" dirty="0" smtClean="0"/>
            </a:br>
            <a:r>
              <a:rPr lang="fa-IR" dirty="0" smtClean="0"/>
              <a:t>ديون </a:t>
            </a:r>
            <a:r>
              <a:rPr lang="fa-IR" dirty="0"/>
              <a:t>موجل تاجر با رعايت تخفيفات مقتضي حال مي شود .در صورتي كه تاجر تعهداتي برواتي وسفته داشته باشد ساير </a:t>
            </a:r>
            <a:r>
              <a:rPr lang="fa-IR" dirty="0" smtClean="0"/>
              <a:t>مسئولين </a:t>
            </a:r>
            <a:r>
              <a:rPr lang="fa-IR" dirty="0"/>
              <a:t>برات وسفته مكلف به پرداخت يا تضمين پرداخت آن در سر </a:t>
            </a:r>
            <a:r>
              <a:rPr lang="fa-IR" dirty="0" smtClean="0"/>
              <a:t>وعده هستند.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7958166" cy="6000791"/>
          </a:xfrm>
        </p:spPr>
        <p:txBody>
          <a:bodyPr anchor="ctr">
            <a:normAutofit/>
          </a:bodyPr>
          <a:lstStyle/>
          <a:p>
            <a:pPr algn="r"/>
            <a:r>
              <a:rPr lang="fa-IR" sz="3600" dirty="0"/>
              <a:t>ه)معاملات ورشكسته:</a:t>
            </a:r>
            <a:r>
              <a:rPr lang="en-US" sz="3600" dirty="0"/>
              <a:t/>
            </a:r>
            <a:br>
              <a:rPr lang="en-US" sz="3600" dirty="0"/>
            </a:br>
            <a:r>
              <a:rPr lang="fa-IR" sz="3600" dirty="0"/>
              <a:t>1.معاملات تاجر قبل از توقف :اين معاملات با شرايط زير قابل فسق است:</a:t>
            </a:r>
            <a:r>
              <a:rPr lang="en-US" sz="3600" dirty="0"/>
              <a:t/>
            </a:r>
            <a:br>
              <a:rPr lang="en-US" sz="3600" dirty="0"/>
            </a:br>
            <a:r>
              <a:rPr lang="fa-IR" sz="3600" dirty="0"/>
              <a:t>- در ثبوت اينكه معامله به قصد فرار از دين يا اضرار به طلب كاران بوده است </a:t>
            </a:r>
            <a:r>
              <a:rPr lang="fa-IR" sz="3600" dirty="0" smtClean="0"/>
              <a:t>.</a:t>
            </a:r>
            <a:r>
              <a:rPr lang="en-US" sz="3600" dirty="0"/>
              <a:t/>
            </a:r>
            <a:br>
              <a:rPr lang="en-US" sz="3600" dirty="0"/>
            </a:br>
            <a:r>
              <a:rPr lang="fa-IR" sz="3600" dirty="0"/>
              <a:t>-معامله متضمن ضرري به طلب كارها به ميزان بيش تر از يك چهارم قيمت در هنگام معامله بوده است </a:t>
            </a:r>
            <a:r>
              <a:rPr lang="en-US" sz="3600" dirty="0" smtClean="0"/>
              <a:t>.</a:t>
            </a:r>
            <a:r>
              <a:rPr lang="en-US" sz="3600" dirty="0"/>
              <a:t/>
            </a:r>
            <a:br>
              <a:rPr lang="en-US" sz="3600" dirty="0"/>
            </a:br>
            <a:r>
              <a:rPr lang="fa-IR" sz="3600" dirty="0"/>
              <a:t>- بيش تر از دو سال از تاريخ معامله نگذشته باشد .</a:t>
            </a:r>
            <a:r>
              <a:rPr lang="en-US" sz="3600" dirty="0"/>
              <a:t/>
            </a:r>
            <a:br>
              <a:rPr lang="en-US" sz="3600" dirty="0"/>
            </a:b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8072494" cy="6143668"/>
          </a:xfrm>
        </p:spPr>
        <p:txBody>
          <a:bodyPr anchor="t">
            <a:noAutofit/>
          </a:bodyPr>
          <a:lstStyle/>
          <a:p>
            <a:pPr algn="r"/>
            <a:r>
              <a:rPr lang="fa-IR" sz="3600" dirty="0"/>
              <a:t> </a:t>
            </a:r>
            <a:r>
              <a:rPr lang="en-US" sz="3600" dirty="0"/>
              <a:t/>
            </a:r>
            <a:br>
              <a:rPr lang="en-US" sz="3600" dirty="0"/>
            </a:br>
            <a:r>
              <a:rPr lang="fa-IR" sz="3600" dirty="0"/>
              <a:t>2. معاملات بعد </a:t>
            </a:r>
            <a:r>
              <a:rPr lang="fa-IR" sz="3600" dirty="0" smtClean="0"/>
              <a:t>ازتوقف </a:t>
            </a:r>
            <a:r>
              <a:rPr lang="fa-IR" sz="3600" dirty="0"/>
              <a:t>وقبل </a:t>
            </a:r>
            <a:r>
              <a:rPr lang="fa-IR" sz="3600" dirty="0" smtClean="0"/>
              <a:t>ازصدور ورشكستگي اين </a:t>
            </a:r>
            <a:r>
              <a:rPr lang="fa-IR" sz="3600" dirty="0"/>
              <a:t>معاملات با شرايط زير باطل است:</a:t>
            </a:r>
            <a:r>
              <a:rPr lang="en-US" sz="3600" dirty="0"/>
              <a:t/>
            </a:r>
            <a:br>
              <a:rPr lang="en-US" sz="3600" dirty="0"/>
            </a:br>
            <a:r>
              <a:rPr lang="fa-IR" sz="3600" dirty="0"/>
              <a:t>- هر صلح محاباتي يا هبه وبه طور كلي هر نقل وانتقال بلاعوض</a:t>
            </a:r>
            <a:r>
              <a:rPr lang="en-US" sz="3600" dirty="0"/>
              <a:t/>
            </a:r>
            <a:br>
              <a:rPr lang="en-US" sz="3600" dirty="0"/>
            </a:br>
            <a:r>
              <a:rPr lang="fa-IR" sz="3600" dirty="0"/>
              <a:t>- </a:t>
            </a:r>
            <a:r>
              <a:rPr lang="fa-IR" sz="3600" dirty="0" smtClean="0"/>
              <a:t>تأديه </a:t>
            </a:r>
            <a:r>
              <a:rPr lang="fa-IR" sz="3600" dirty="0"/>
              <a:t>هر قرض اعم از حال يا موجل به هر وسيله كه به عمل آمده </a:t>
            </a:r>
            <a:r>
              <a:rPr lang="fa-IR" sz="3600" dirty="0" smtClean="0"/>
              <a:t>باشد</a:t>
            </a:r>
            <a:r>
              <a:rPr lang="en-US" sz="3600" dirty="0" smtClean="0"/>
              <a:t>.</a:t>
            </a:r>
            <a:r>
              <a:rPr lang="en-US" sz="3600" dirty="0"/>
              <a:t/>
            </a:r>
            <a:br>
              <a:rPr lang="en-US" sz="3600" dirty="0"/>
            </a:br>
            <a:r>
              <a:rPr lang="fa-IR" sz="3600" dirty="0"/>
              <a:t>- هر معامله اي كه مالي از اموال منقول يا غير منقول تاجر را مقيد نمايد و به ضرر طلبكاران شود(مثلا به رهن</a:t>
            </a:r>
            <a:r>
              <a:rPr lang="fa-IR" sz="3600" dirty="0" smtClean="0"/>
              <a:t>)</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8029604" cy="5000661"/>
          </a:xfrm>
        </p:spPr>
        <p:txBody>
          <a:bodyPr anchor="ctr"/>
          <a:lstStyle/>
          <a:p>
            <a:pPr algn="r"/>
            <a:r>
              <a:rPr lang="fa-IR" dirty="0"/>
              <a:t>3.معاملات تاجر بعد از صدور حكم ورشكستگي به كلي باطل وفاقد اعتبار است.</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285728"/>
            <a:ext cx="7529538" cy="6286544"/>
          </a:xfrm>
        </p:spPr>
        <p:txBody>
          <a:bodyPr anchor="ctr">
            <a:normAutofit fontScale="90000"/>
          </a:bodyPr>
          <a:lstStyle/>
          <a:p>
            <a:pPr algn="r"/>
            <a:r>
              <a:rPr lang="fa-IR" dirty="0" smtClean="0"/>
              <a:t>     </a:t>
            </a:r>
            <a:r>
              <a:rPr lang="fa-IR" sz="3600" dirty="0" smtClean="0"/>
              <a:t>           </a:t>
            </a:r>
            <a:r>
              <a:rPr lang="fa-IR" sz="6700" b="1" dirty="0" smtClean="0"/>
              <a:t>فصل سوم</a:t>
            </a:r>
            <a:br>
              <a:rPr lang="fa-IR" sz="6700" b="1" dirty="0" smtClean="0"/>
            </a:br>
            <a:r>
              <a:rPr lang="fa-IR" sz="3600" dirty="0" smtClean="0"/>
              <a:t/>
            </a:r>
            <a:br>
              <a:rPr lang="fa-IR" sz="3600" dirty="0" smtClean="0"/>
            </a:br>
            <a:r>
              <a:rPr lang="fa-IR" sz="3600" dirty="0" smtClean="0"/>
              <a:t> </a:t>
            </a:r>
            <a:r>
              <a:rPr lang="fa-IR" sz="3600" dirty="0"/>
              <a:t>تصفيه ي امور ورشكستگي: </a:t>
            </a:r>
            <a:r>
              <a:rPr lang="fa-IR" sz="3600" dirty="0" smtClean="0"/>
              <a:t/>
            </a:r>
            <a:br>
              <a:rPr lang="fa-IR" sz="3600" dirty="0" smtClean="0"/>
            </a:br>
            <a:r>
              <a:rPr lang="fa-IR" sz="3600" dirty="0" smtClean="0"/>
              <a:t/>
            </a:r>
            <a:br>
              <a:rPr lang="fa-IR" sz="3600" dirty="0" smtClean="0"/>
            </a:br>
            <a:r>
              <a:rPr lang="fa-IR" sz="3600" dirty="0" smtClean="0"/>
              <a:t> اول</a:t>
            </a:r>
            <a:r>
              <a:rPr lang="fa-IR" sz="3600" dirty="0"/>
              <a:t>: اقدامات </a:t>
            </a:r>
            <a:r>
              <a:rPr lang="fa-IR" sz="3600" dirty="0" smtClean="0"/>
              <a:t>مقدماتي </a:t>
            </a:r>
            <a:br>
              <a:rPr lang="fa-IR" sz="3600" dirty="0" smtClean="0"/>
            </a:br>
            <a:r>
              <a:rPr lang="fa-IR" sz="3600" dirty="0" smtClean="0"/>
              <a:t/>
            </a:r>
            <a:br>
              <a:rPr lang="fa-IR" sz="3600" dirty="0" smtClean="0"/>
            </a:br>
            <a:r>
              <a:rPr lang="fa-IR" sz="3600" dirty="0" smtClean="0"/>
              <a:t> دوم:دعوت </a:t>
            </a:r>
            <a:r>
              <a:rPr lang="fa-IR" sz="3600" dirty="0"/>
              <a:t>بستانكاران  </a:t>
            </a:r>
            <a:r>
              <a:rPr lang="fa-IR" sz="3600" dirty="0" smtClean="0"/>
              <a:t/>
            </a:r>
            <a:br>
              <a:rPr lang="fa-IR" sz="3600" dirty="0" smtClean="0"/>
            </a:br>
            <a:r>
              <a:rPr lang="fa-IR" sz="3600" dirty="0" smtClean="0"/>
              <a:t> </a:t>
            </a:r>
            <a:br>
              <a:rPr lang="fa-IR" sz="3600" dirty="0" smtClean="0"/>
            </a:br>
            <a:r>
              <a:rPr lang="fa-IR" sz="3600" dirty="0" smtClean="0"/>
              <a:t> </a:t>
            </a:r>
            <a:r>
              <a:rPr lang="fa-IR" sz="3600" dirty="0"/>
              <a:t>سوم:رسيدگي </a:t>
            </a:r>
            <a:r>
              <a:rPr lang="fa-IR" sz="3600" dirty="0" smtClean="0"/>
              <a:t/>
            </a:r>
            <a:br>
              <a:rPr lang="fa-IR" sz="3600" dirty="0" smtClean="0"/>
            </a:br>
            <a:r>
              <a:rPr lang="fa-IR" sz="3600" dirty="0" smtClean="0"/>
              <a:t/>
            </a:r>
            <a:br>
              <a:rPr lang="fa-IR" sz="3600" dirty="0" smtClean="0"/>
            </a:br>
            <a:r>
              <a:rPr lang="fa-IR" sz="3600" dirty="0" smtClean="0"/>
              <a:t> </a:t>
            </a:r>
            <a:r>
              <a:rPr lang="fa-IR" sz="3600" dirty="0"/>
              <a:t>چهارم: تصفيه</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00042"/>
            <a:ext cx="7772400" cy="5500725"/>
          </a:xfrm>
        </p:spPr>
        <p:txBody>
          <a:bodyPr anchor="ctr"/>
          <a:lstStyle/>
          <a:p>
            <a:pPr algn="r"/>
            <a:r>
              <a:rPr lang="fa-IR" dirty="0"/>
              <a:t>اقدامات </a:t>
            </a:r>
            <a:r>
              <a:rPr lang="fa-IR" dirty="0" smtClean="0"/>
              <a:t>مقدماتي شامل :</a:t>
            </a:r>
            <a:br>
              <a:rPr lang="fa-IR" dirty="0" smtClean="0"/>
            </a:br>
            <a:r>
              <a:rPr lang="fa-IR" dirty="0" smtClean="0"/>
              <a:t/>
            </a:r>
            <a:br>
              <a:rPr lang="fa-IR" dirty="0" smtClean="0"/>
            </a:br>
            <a:r>
              <a:rPr lang="fa-IR" dirty="0" smtClean="0"/>
              <a:t>الف</a:t>
            </a:r>
            <a:r>
              <a:rPr lang="fa-IR" dirty="0"/>
              <a:t>) مهر و موم </a:t>
            </a:r>
            <a:r>
              <a:rPr lang="fa-IR" dirty="0" smtClean="0"/>
              <a:t/>
            </a:r>
            <a:br>
              <a:rPr lang="fa-IR" dirty="0" smtClean="0"/>
            </a:br>
            <a:r>
              <a:rPr lang="fa-IR" dirty="0" smtClean="0"/>
              <a:t/>
            </a:r>
            <a:br>
              <a:rPr lang="fa-IR" dirty="0" smtClean="0"/>
            </a:br>
            <a:r>
              <a:rPr lang="fa-IR" dirty="0" smtClean="0"/>
              <a:t>  </a:t>
            </a:r>
            <a:r>
              <a:rPr lang="fa-IR" dirty="0"/>
              <a:t>ب)صورت برداري </a:t>
            </a:r>
            <a:r>
              <a:rPr lang="fa-IR" dirty="0" smtClean="0"/>
              <a:t/>
            </a:r>
            <a:br>
              <a:rPr lang="fa-IR" dirty="0" smtClean="0"/>
            </a:br>
            <a:r>
              <a:rPr lang="fa-IR" dirty="0" smtClean="0"/>
              <a:t/>
            </a:r>
            <a:br>
              <a:rPr lang="fa-IR" dirty="0" smtClean="0"/>
            </a:br>
            <a:r>
              <a:rPr lang="fa-IR" dirty="0" smtClean="0"/>
              <a:t> ج)اداره </a:t>
            </a:r>
            <a:r>
              <a:rPr lang="fa-IR" dirty="0"/>
              <a:t>وحفاظت اموال</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7772400" cy="5357849"/>
          </a:xfrm>
        </p:spPr>
        <p:txBody>
          <a:bodyPr anchor="ctr"/>
          <a:lstStyle/>
          <a:p>
            <a:pPr algn="r"/>
            <a:r>
              <a:rPr lang="fa-IR" dirty="0"/>
              <a:t>ب) </a:t>
            </a:r>
            <a:r>
              <a:rPr lang="fa-IR" b="1" dirty="0"/>
              <a:t>صورت برداري </a:t>
            </a:r>
            <a:r>
              <a:rPr lang="fa-IR" dirty="0"/>
              <a:t>:عبارت است از تشخيص وثبت مشخات اموال ورشكسته و حقوق افراد ثالث . در صورت برداري نكات زير بايد رعايت شود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idx="4294967295"/>
          </p:nvPr>
        </p:nvSpPr>
        <p:spPr>
          <a:xfrm>
            <a:off x="2555776" y="0"/>
            <a:ext cx="8510588" cy="1368152"/>
          </a:xfrm>
        </p:spPr>
        <p:txBody>
          <a:bodyPr>
            <a:normAutofit/>
          </a:bodyPr>
          <a:lstStyle/>
          <a:p>
            <a:pPr algn="ctr"/>
            <a:r>
              <a:rPr lang="fa-IR" sz="3200" b="1" dirty="0" smtClean="0">
                <a:effectLst/>
              </a:rPr>
              <a:t>بند </a:t>
            </a:r>
            <a:r>
              <a:rPr lang="fa-IR" sz="3200" b="1" dirty="0">
                <a:effectLst/>
              </a:rPr>
              <a:t>سوم-اعتبار دفاتر تجارتی</a:t>
            </a:r>
            <a:r>
              <a:rPr lang="en-US" sz="1800" b="1" dirty="0"/>
              <a:t/>
            </a:r>
            <a:br>
              <a:rPr lang="en-US" sz="1800" b="1" dirty="0"/>
            </a:br>
            <a:endParaRPr lang="en-US" sz="1800" b="1" dirty="0" smtClean="0"/>
          </a:p>
        </p:txBody>
      </p:sp>
      <p:sp>
        <p:nvSpPr>
          <p:cNvPr id="2" name="Rectangle 1"/>
          <p:cNvSpPr/>
          <p:nvPr/>
        </p:nvSpPr>
        <p:spPr>
          <a:xfrm>
            <a:off x="611560" y="1484784"/>
            <a:ext cx="8352928" cy="4401205"/>
          </a:xfrm>
          <a:prstGeom prst="rect">
            <a:avLst/>
          </a:prstGeom>
        </p:spPr>
        <p:txBody>
          <a:bodyPr wrap="square">
            <a:spAutoFit/>
          </a:bodyPr>
          <a:lstStyle/>
          <a:p>
            <a:pPr>
              <a:defRPr/>
            </a:pPr>
            <a:r>
              <a:rPr lang="fa-IR" sz="4000" dirty="0"/>
              <a:t>این اعتبار از دو نظر مورد توجه قرار گرفته است: </a:t>
            </a:r>
          </a:p>
          <a:p>
            <a:pPr>
              <a:defRPr/>
            </a:pPr>
            <a:r>
              <a:rPr lang="fa-IR" sz="4000" dirty="0"/>
              <a:t>الف – </a:t>
            </a:r>
            <a:r>
              <a:rPr lang="fa-IR" sz="4000" b="1" dirty="0"/>
              <a:t>علیه تاجر</a:t>
            </a:r>
            <a:r>
              <a:rPr lang="fa-IR" sz="4000" dirty="0"/>
              <a:t>،اگر تاجر در دفتر خود اقرار کرده باشد که مبغ معینی به شخصی بدهکار است ای اقرار اصولا الزام آور است . مگر اینکه تاجر به موجب اسناد و مدارک دیگر به دادگاه ثابت کند بدهی مزبور را به نحوی پرداخته است.</a:t>
            </a:r>
            <a:endParaRPr lang="en-US" b="1"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2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0"/>
            <a:ext cx="8029604" cy="5357850"/>
          </a:xfrm>
        </p:spPr>
        <p:txBody>
          <a:bodyPr anchor="ctr">
            <a:normAutofit/>
          </a:bodyPr>
          <a:lstStyle/>
          <a:p>
            <a:pPr algn="r"/>
            <a:r>
              <a:rPr lang="fa-IR" dirty="0"/>
              <a:t>1. اموال اعم است از منقول و غير منقول آزاد يا مقيد </a:t>
            </a:r>
            <a:r>
              <a:rPr lang="fa-IR" dirty="0" smtClean="0"/>
              <a:t>(مرهون)</a:t>
            </a:r>
            <a:r>
              <a:rPr lang="en-US" dirty="0"/>
              <a:t/>
            </a:r>
            <a:br>
              <a:rPr lang="en-US" dirty="0"/>
            </a:br>
            <a:r>
              <a:rPr lang="fa-IR" dirty="0"/>
              <a:t>2. مستثنيات دين كه بايد در اختيار ورشكسته يا خانواده ي او قرار داده شود جزو صورت اموال </a:t>
            </a:r>
            <a:r>
              <a:rPr lang="fa-IR" dirty="0" smtClean="0"/>
              <a:t>قيد خواهد شد.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7166"/>
            <a:ext cx="8029604" cy="5929354"/>
          </a:xfrm>
        </p:spPr>
        <p:txBody>
          <a:bodyPr anchor="ctr">
            <a:normAutofit/>
          </a:bodyPr>
          <a:lstStyle/>
          <a:p>
            <a:pPr algn="r"/>
            <a:r>
              <a:rPr lang="fa-IR" sz="3600" dirty="0"/>
              <a:t>3.در </a:t>
            </a:r>
            <a:r>
              <a:rPr lang="fa-IR" sz="3600" dirty="0" smtClean="0"/>
              <a:t>صورتي </a:t>
            </a:r>
            <a:r>
              <a:rPr lang="fa-IR" sz="3600" dirty="0"/>
              <a:t>كه افراد ثالث نسبت به اموال غير منقول ورشكسته حقي داشته باشند در صورتي كه مستند به مدارك رسمي باشد حقوق مزبور قيد شود</a:t>
            </a:r>
            <a:r>
              <a:rPr lang="en-US" sz="3600" dirty="0"/>
              <a:t/>
            </a:r>
            <a:br>
              <a:rPr lang="en-US" sz="3600" dirty="0"/>
            </a:br>
            <a:r>
              <a:rPr lang="fa-IR" sz="3600" dirty="0"/>
              <a:t>4.صورت مزبور پس از تنظيم به ورشكسته ارائه و اظهار نظر او اعم از اعتراض يا تكميل در صورت جلسه قيد </a:t>
            </a:r>
            <a:r>
              <a:rPr lang="fa-IR" sz="3600" dirty="0" smtClean="0"/>
              <a:t>شود.</a:t>
            </a:r>
            <a:r>
              <a:rPr lang="en-US" sz="3600" dirty="0"/>
              <a:t/>
            </a:r>
            <a:br>
              <a:rPr lang="en-US" sz="3600" dirty="0"/>
            </a:br>
            <a:r>
              <a:rPr lang="fa-IR" sz="3600" dirty="0"/>
              <a:t>5.كليه اموال مذكور در صورت بايد ارزيابي </a:t>
            </a:r>
            <a:r>
              <a:rPr lang="fa-IR" sz="3600" dirty="0" smtClean="0"/>
              <a:t>شود. </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85728"/>
            <a:ext cx="8029604" cy="6143668"/>
          </a:xfrm>
        </p:spPr>
        <p:txBody>
          <a:bodyPr anchor="t">
            <a:noAutofit/>
          </a:bodyPr>
          <a:lstStyle/>
          <a:p>
            <a:pPr algn="r"/>
            <a:r>
              <a:rPr lang="fa-IR" sz="4000" dirty="0"/>
              <a:t>ج )</a:t>
            </a:r>
            <a:r>
              <a:rPr lang="fa-IR" sz="4000" b="1" dirty="0"/>
              <a:t>اداره وحفاظت اموال</a:t>
            </a:r>
            <a:r>
              <a:rPr lang="fa-IR" sz="4000" b="1" dirty="0" smtClean="0"/>
              <a:t>:</a:t>
            </a:r>
            <a:br>
              <a:rPr lang="fa-IR" sz="4000" b="1" dirty="0" smtClean="0"/>
            </a:br>
            <a:r>
              <a:rPr lang="fa-IR" sz="4000" dirty="0" smtClean="0"/>
              <a:t>1.مسؤل </a:t>
            </a:r>
            <a:r>
              <a:rPr lang="fa-IR" sz="4000" dirty="0"/>
              <a:t>تصفيه حافظ منافع طلب كاران ورشكسته نيز هست و بنابراين </a:t>
            </a:r>
            <a:r>
              <a:rPr lang="fa-IR" sz="4000" dirty="0" smtClean="0"/>
              <a:t>بايد آنجه </a:t>
            </a:r>
            <a:r>
              <a:rPr lang="fa-IR" sz="4000" dirty="0"/>
              <a:t>به مصلحت آنان است انجام دهد به همين دليل در اولين جلسه از كساني كه نسبت به اموال ورشكسته ادعايي دارند گزارشي از وضعيت ورشكسته و دارايي او و مدعيان ارائه و در صورتي كه  پيشنهادي در مورد اداره ي اموال ورشكسته داده شود مودر بررسي فرار خواهد </a:t>
            </a:r>
            <a:r>
              <a:rPr lang="fa-IR" sz="4000" dirty="0" smtClean="0"/>
              <a:t>گرفت</a:t>
            </a:r>
            <a:r>
              <a:rPr lang="en-US" sz="4000" dirty="0" smtClean="0"/>
              <a:t>.</a:t>
            </a:r>
            <a:endParaRPr lang="fa-IR" sz="40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662" y="500042"/>
            <a:ext cx="7715304" cy="5929354"/>
          </a:xfrm>
        </p:spPr>
        <p:txBody>
          <a:bodyPr anchor="ctr">
            <a:normAutofit/>
          </a:bodyPr>
          <a:lstStyle/>
          <a:p>
            <a:pPr algn="just"/>
            <a:r>
              <a:rPr lang="fa-IR" sz="4400" dirty="0"/>
              <a:t>2.مسئول تصفيه بايد اموال ضايع شدني (مثل ميوه) ويا اموالي كه ممكن است قيمت آنها رو به كاهش باشد وهمچنين اوراق بهادار واشيايي كه داراي قيمت معين است را به فروش رسانيده و بهاي آن در بانك توديع </a:t>
            </a:r>
            <a:r>
              <a:rPr lang="fa-IR" sz="4400" dirty="0" smtClean="0"/>
              <a:t>كند.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428604"/>
            <a:ext cx="7315224" cy="5929353"/>
          </a:xfrm>
        </p:spPr>
        <p:txBody>
          <a:bodyPr anchor="ctr">
            <a:normAutofit/>
          </a:bodyPr>
          <a:lstStyle/>
          <a:p>
            <a:pPr algn="just"/>
            <a:r>
              <a:rPr lang="fa-IR" sz="3600" dirty="0"/>
              <a:t>3. </a:t>
            </a:r>
            <a:r>
              <a:rPr lang="fa-IR" sz="4000" dirty="0"/>
              <a:t>اگر كساني (به غير از طلب كاران) به هر عنوان ادعايي نسبت به اموال ورشكسته داشته باشند ادعاي آنها مورد بررسي و در صورت احراز صحت نسبت به حقوق آنها اقدام مقتضي معمول خواهد شد در غير اين صورت مدعي مي تواند ظرف ده روز به دادگاه صلاحيت دار مراجعه </a:t>
            </a:r>
            <a:r>
              <a:rPr lang="fa-IR" sz="4000" dirty="0" smtClean="0"/>
              <a:t>كند</a:t>
            </a:r>
            <a:r>
              <a:rPr lang="en-US" sz="4000" dirty="0" smtClean="0"/>
              <a:t>.</a:t>
            </a:r>
            <a:r>
              <a:rPr lang="en-US" sz="3600" dirty="0"/>
              <a:t/>
            </a:r>
            <a:br>
              <a:rPr lang="en-US" sz="3600" dirty="0"/>
            </a:b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571480"/>
            <a:ext cx="7243786" cy="5786477"/>
          </a:xfrm>
        </p:spPr>
        <p:txBody>
          <a:bodyPr anchor="ctr"/>
          <a:lstStyle/>
          <a:p>
            <a:pPr algn="ctr"/>
            <a:r>
              <a:rPr lang="fa-IR" sz="8000" dirty="0"/>
              <a:t>بند </a:t>
            </a:r>
            <a:r>
              <a:rPr lang="fa-IR" sz="8000" dirty="0" smtClean="0"/>
              <a:t>دوم</a:t>
            </a:r>
            <a:br>
              <a:rPr lang="fa-IR" sz="8000" dirty="0" smtClean="0"/>
            </a:br>
            <a:r>
              <a:rPr lang="fa-IR" sz="8000" dirty="0" smtClean="0"/>
              <a:t> </a:t>
            </a:r>
            <a:r>
              <a:rPr lang="fa-IR" dirty="0" smtClean="0"/>
              <a:t/>
            </a:r>
            <a:br>
              <a:rPr lang="fa-IR" dirty="0" smtClean="0"/>
            </a:br>
            <a:r>
              <a:rPr lang="fa-IR" sz="6000" b="1" dirty="0" smtClean="0"/>
              <a:t>دعوت </a:t>
            </a:r>
            <a:r>
              <a:rPr lang="fa-IR" sz="6000" b="1" dirty="0"/>
              <a:t>بستانكاران</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428604"/>
            <a:ext cx="7772400" cy="5857916"/>
          </a:xfrm>
        </p:spPr>
        <p:txBody>
          <a:bodyPr anchor="t">
            <a:noAutofit/>
          </a:bodyPr>
          <a:lstStyle/>
          <a:p>
            <a:pPr algn="just"/>
            <a:r>
              <a:rPr lang="fa-IR" sz="3600" dirty="0"/>
              <a:t>الف)تصفيه ي اختصاري</a:t>
            </a:r>
            <a:r>
              <a:rPr lang="fa-IR" sz="3600" dirty="0" smtClean="0"/>
              <a:t>: در </a:t>
            </a:r>
            <a:r>
              <a:rPr lang="fa-IR" sz="3600" dirty="0"/>
              <a:t>صورتي كه حاصل فروش اموالي كه از آنها صورت برداري شده كافي براي </a:t>
            </a:r>
            <a:r>
              <a:rPr lang="fa-IR" sz="3600" dirty="0" smtClean="0"/>
              <a:t>هزينه </a:t>
            </a:r>
            <a:r>
              <a:rPr lang="fa-IR" sz="3600" dirty="0"/>
              <a:t>ي ورشكستگي نباشد در اين صورت اقدام به </a:t>
            </a:r>
            <a:r>
              <a:rPr lang="fa-IR" sz="3600" dirty="0" smtClean="0"/>
              <a:t>تصفيه </a:t>
            </a:r>
            <a:r>
              <a:rPr lang="fa-IR" sz="3600" dirty="0"/>
              <a:t>اختصاري خواهد شد به موجب آگهي از طلب كاران دعوت مي شود كه هر كس هر نوع ادعايي دارد ظرف چهل روز آن را اعلام دارد سپس بدون انجام تشريفات تصفيه ي عادي با رعايت مصلحت طلبكاران اموال به فروش رسيده و بين آنان تقسيم مي </a:t>
            </a:r>
            <a:r>
              <a:rPr lang="fa-IR" sz="3600" dirty="0" smtClean="0"/>
              <a:t>شود</a:t>
            </a:r>
            <a:r>
              <a:rPr lang="en-US" sz="3600" dirty="0" smtClean="0"/>
              <a:t>.</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5786" y="357166"/>
            <a:ext cx="8001056" cy="6072229"/>
          </a:xfrm>
        </p:spPr>
        <p:txBody>
          <a:bodyPr anchor="ctr"/>
          <a:lstStyle/>
          <a:p>
            <a:pPr algn="r"/>
            <a:r>
              <a:rPr lang="fa-IR" dirty="0"/>
              <a:t>ب) </a:t>
            </a:r>
            <a:r>
              <a:rPr lang="fa-IR" b="1" dirty="0"/>
              <a:t>تصفيه ي عادي </a:t>
            </a:r>
            <a:r>
              <a:rPr lang="fa-IR" dirty="0"/>
              <a:t>:اداره ي تصفيه ظرف ده روز دو بار در روزنامه ي رسمي و يك بار در روزنامه ي كثير الانتشارآگهي منتشر </a:t>
            </a:r>
            <a:r>
              <a:rPr lang="fa-IR" dirty="0" smtClean="0"/>
              <a:t/>
            </a:r>
            <a:br>
              <a:rPr lang="fa-IR" dirty="0" smtClean="0"/>
            </a:br>
            <a:r>
              <a:rPr lang="fa-IR" dirty="0" smtClean="0"/>
              <a:t>مي </a:t>
            </a:r>
            <a:r>
              <a:rPr lang="fa-IR" dirty="0"/>
              <a:t>كند و حاوي مطالب زير است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357166"/>
            <a:ext cx="7643866" cy="5857916"/>
          </a:xfrm>
        </p:spPr>
        <p:txBody>
          <a:bodyPr anchor="ctr">
            <a:normAutofit/>
          </a:bodyPr>
          <a:lstStyle/>
          <a:p>
            <a:pPr algn="r"/>
            <a:r>
              <a:rPr lang="fa-IR" sz="3600" dirty="0"/>
              <a:t>1. مشخصات اقامتگاه و تاريخ توقف ورشكسته</a:t>
            </a:r>
            <a:r>
              <a:rPr lang="en-US" sz="3600" dirty="0"/>
              <a:t/>
            </a:r>
            <a:br>
              <a:rPr lang="en-US" sz="3600" dirty="0"/>
            </a:br>
            <a:r>
              <a:rPr lang="fa-IR" sz="3600" dirty="0"/>
              <a:t>2. </a:t>
            </a:r>
            <a:r>
              <a:rPr lang="fa-IR" sz="3600" dirty="0" smtClean="0"/>
              <a:t>اخطار </a:t>
            </a:r>
            <a:r>
              <a:rPr lang="fa-IR" sz="3600" dirty="0"/>
              <a:t>به طلب كاران حاكي از تسليم ادعاي خود و مستندات آن ظرف دو </a:t>
            </a:r>
            <a:r>
              <a:rPr lang="fa-IR" sz="3600" dirty="0" smtClean="0"/>
              <a:t>ماه. </a:t>
            </a:r>
            <a:r>
              <a:rPr lang="en-US" sz="3600" dirty="0"/>
              <a:t/>
            </a:r>
            <a:br>
              <a:rPr lang="en-US" sz="3600" dirty="0"/>
            </a:br>
            <a:r>
              <a:rPr lang="fa-IR" sz="3600" dirty="0" smtClean="0"/>
              <a:t>3.اخطار </a:t>
            </a:r>
            <a:r>
              <a:rPr lang="fa-IR" sz="3600" dirty="0"/>
              <a:t>به بدهكاران كه ظرف دو ماه خود را معرفي كند در غير اين صورت محكوم به جريمه و حبس خواهد </a:t>
            </a:r>
            <a:r>
              <a:rPr lang="fa-IR" sz="3600" dirty="0" smtClean="0"/>
              <a:t>شد</a:t>
            </a:r>
            <a:r>
              <a:rPr lang="en-US" sz="3600" dirty="0" smtClean="0"/>
              <a:t>.</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428604"/>
            <a:ext cx="7858180" cy="5857915"/>
          </a:xfrm>
        </p:spPr>
        <p:txBody>
          <a:bodyPr anchor="ctr">
            <a:normAutofit/>
          </a:bodyPr>
          <a:lstStyle/>
          <a:p>
            <a:pPr algn="r"/>
            <a:r>
              <a:rPr lang="fa-IR" sz="3600" dirty="0"/>
              <a:t>4. اختار به كساني كه اموال ورشكسته تحت هر عنواني در اختيار آنان است كه اموال مذكور را ظرف دو ماه تسليم كند</a:t>
            </a:r>
            <a:r>
              <a:rPr lang="en-US" sz="3600" dirty="0"/>
              <a:t/>
            </a:r>
            <a:br>
              <a:rPr lang="en-US" sz="3600" dirty="0"/>
            </a:br>
            <a:r>
              <a:rPr lang="fa-IR" sz="3600" dirty="0"/>
              <a:t>5.دعوت از طلب كاران براي تشكيل اولين جلسه ي هيئت طلبكاران ظرف بيست روز از تاريخ انتشار آگهي با قيد اختيار حضور براي ضامنين ورشكسته و كساني كه با او </a:t>
            </a:r>
            <a:r>
              <a:rPr lang="fa-IR" sz="3600" dirty="0" smtClean="0"/>
              <a:t>مسئوليت </a:t>
            </a:r>
            <a:r>
              <a:rPr lang="fa-IR" sz="3600" dirty="0"/>
              <a:t>تضامني داشته </a:t>
            </a:r>
            <a:r>
              <a:rPr lang="fa-IR" sz="3600" dirty="0" smtClean="0"/>
              <a:t>اند</a:t>
            </a:r>
            <a:r>
              <a:rPr lang="en-US" sz="3600" dirty="0" smtClean="0"/>
              <a:t>.</a:t>
            </a:r>
            <a:r>
              <a:rPr lang="en-US" sz="3600" dirty="0"/>
              <a:t/>
            </a:r>
            <a:br>
              <a:rPr lang="en-US" sz="3600" dirty="0"/>
            </a:b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7" name="Rectangle 3"/>
          <p:cNvSpPr>
            <a:spLocks noGrp="1" noChangeArrowheads="1"/>
          </p:cNvSpPr>
          <p:nvPr>
            <p:ph idx="1"/>
          </p:nvPr>
        </p:nvSpPr>
        <p:spPr>
          <a:xfrm>
            <a:off x="457200" y="404813"/>
            <a:ext cx="8472518" cy="5726112"/>
          </a:xfrm>
        </p:spPr>
        <p:txBody>
          <a:bodyPr>
            <a:noAutofit/>
          </a:bodyPr>
          <a:lstStyle/>
          <a:p>
            <a:pPr algn="r" rtl="1" eaLnBrk="1" hangingPunct="1">
              <a:buFontTx/>
              <a:buNone/>
            </a:pPr>
            <a:r>
              <a:rPr lang="fa-IR" sz="4400" dirty="0" smtClean="0"/>
              <a:t>تعریف اقرار: عبارت است از اخبار به حقی است برای غیر بر ضرر خود را اقرار گویند.</a:t>
            </a:r>
          </a:p>
          <a:p>
            <a:pPr algn="r" rtl="1" eaLnBrk="1" hangingPunct="1">
              <a:buFontTx/>
              <a:buNone/>
            </a:pPr>
            <a:endParaRPr lang="fa-IR" sz="4400" dirty="0" smtClean="0"/>
          </a:p>
          <a:p>
            <a:pPr algn="r" rtl="1" eaLnBrk="1" hangingPunct="1">
              <a:buFontTx/>
              <a:buNone/>
            </a:pPr>
            <a:r>
              <a:rPr lang="fa-IR" sz="4400" dirty="0" smtClean="0"/>
              <a:t>((اقرار کتبی در حکم اقرار شفاهی است))</a:t>
            </a:r>
          </a:p>
          <a:p>
            <a:pPr algn="r" rtl="1" eaLnBrk="1" hangingPunct="1">
              <a:buFontTx/>
              <a:buNone/>
            </a:pPr>
            <a:endParaRPr lang="fa-IR" sz="4400" dirty="0" smtClean="0"/>
          </a:p>
          <a:p>
            <a:pPr algn="r" rtl="1" eaLnBrk="1" hangingPunct="1">
              <a:buFontTx/>
              <a:buNone/>
            </a:pPr>
            <a:r>
              <a:rPr lang="fa-IR" sz="4400" dirty="0" smtClean="0"/>
              <a:t>((قید دین در دفتر تجار به منزله اقرار کتبی است))</a:t>
            </a:r>
            <a:endParaRPr lang="en-US" sz="4400" dirty="0" smtClean="0"/>
          </a:p>
        </p:txBody>
      </p:sp>
    </p:spTree>
  </p:cSld>
  <p:clrMapOvr>
    <a:masterClrMapping/>
  </p:clrMapOvr>
  <p:transition advClick="0" advTm="2000">
    <p:wipe/>
    <p:sndAc>
      <p:endSnd/>
    </p:sndAc>
  </p:transition>
  <p:timing>
    <p:tnLst>
      <p:par>
        <p:cTn id="1" dur="indefinite" restart="never" nodeType="tmRoot"/>
      </p:par>
    </p:tnLst>
  </p:timing>
</p:sld>
</file>

<file path=ppt/slides/slide2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1"/>
            <a:ext cx="7772400" cy="5072098"/>
          </a:xfrm>
        </p:spPr>
        <p:txBody>
          <a:bodyPr anchor="ctr"/>
          <a:lstStyle/>
          <a:p>
            <a:pPr algn="ctr"/>
            <a:r>
              <a:rPr lang="fa-IR" sz="8000" dirty="0"/>
              <a:t>بند سوم </a:t>
            </a:r>
            <a:r>
              <a:rPr lang="fa-IR" sz="8000" dirty="0" smtClean="0"/>
              <a:t/>
            </a:r>
            <a:br>
              <a:rPr lang="fa-IR" sz="8000" dirty="0" smtClean="0"/>
            </a:br>
            <a:r>
              <a:rPr lang="fa-IR" dirty="0" smtClean="0"/>
              <a:t/>
            </a:r>
            <a:br>
              <a:rPr lang="fa-IR" dirty="0" smtClean="0"/>
            </a:br>
            <a:r>
              <a:rPr lang="fa-IR" sz="8800" b="1" dirty="0" smtClean="0"/>
              <a:t>رسيدگي</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00042"/>
            <a:ext cx="7772400" cy="5357849"/>
          </a:xfrm>
        </p:spPr>
        <p:txBody>
          <a:bodyPr anchor="ctr"/>
          <a:lstStyle/>
          <a:p>
            <a:pPr algn="r"/>
            <a:r>
              <a:rPr lang="fa-IR" b="1" dirty="0"/>
              <a:t>اداره ي تصفيه</a:t>
            </a:r>
            <a:r>
              <a:rPr lang="fa-IR" b="1" dirty="0" smtClean="0"/>
              <a:t>:</a:t>
            </a:r>
            <a:r>
              <a:rPr lang="fa-IR" dirty="0" smtClean="0"/>
              <a:t/>
            </a:r>
            <a:br>
              <a:rPr lang="fa-IR" dirty="0" smtClean="0"/>
            </a:br>
            <a:r>
              <a:rPr lang="fa-IR" dirty="0" smtClean="0"/>
              <a:t> </a:t>
            </a:r>
            <a:r>
              <a:rPr lang="fa-IR" dirty="0"/>
              <a:t>پس از انقضاي مدت مقرر به مطالبات به شرح زير رسيدگي خواهد كرد:</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1000108"/>
            <a:ext cx="7458100" cy="5072097"/>
          </a:xfrm>
        </p:spPr>
        <p:txBody>
          <a:bodyPr anchor="ctr">
            <a:normAutofit/>
          </a:bodyPr>
          <a:lstStyle/>
          <a:p>
            <a:pPr algn="r"/>
            <a:r>
              <a:rPr lang="fa-IR" sz="3600" dirty="0"/>
              <a:t>الف)پس از انقضاي موعد ابراز اسناد منتهي در ظرف بيست روز صورتي با ذكر طلب هاي با حق رجحان تنظيم و منتشر خواهد </a:t>
            </a:r>
            <a:r>
              <a:rPr lang="fa-IR" sz="3600" dirty="0" smtClean="0"/>
              <a:t>شد. </a:t>
            </a:r>
            <a:r>
              <a:rPr lang="en-US" sz="3600" dirty="0"/>
              <a:t/>
            </a:r>
            <a:br>
              <a:rPr lang="en-US" sz="3600" dirty="0"/>
            </a:br>
            <a:r>
              <a:rPr lang="fa-IR" sz="3600" dirty="0"/>
              <a:t>ب) در صورتي كه كساني نسبت به اموال مطالباتي به موجب سند رسمي داشته باشند اين مطالبات منظور خواهد </a:t>
            </a:r>
            <a:r>
              <a:rPr lang="fa-IR" sz="3600" dirty="0" smtClean="0"/>
              <a:t>شد. </a:t>
            </a:r>
            <a:r>
              <a:rPr lang="en-US" sz="3600" dirty="0"/>
              <a:t/>
            </a:r>
            <a:br>
              <a:rPr lang="en-US" sz="3600" dirty="0"/>
            </a:b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714356"/>
            <a:ext cx="7243786" cy="5000661"/>
          </a:xfrm>
        </p:spPr>
        <p:txBody>
          <a:bodyPr anchor="ctr"/>
          <a:lstStyle/>
          <a:p>
            <a:pPr algn="r"/>
            <a:r>
              <a:rPr lang="fa-IR" dirty="0"/>
              <a:t>ج)بستانكاراني كه ادعاي آنان رد شده با ذكر دليل در صورت دارايي منعكس خواهد شد. در اين صورت مي توانند ظرف بيست روز به دادگاه مراجعه </a:t>
            </a:r>
            <a:r>
              <a:rPr lang="fa-IR" dirty="0" smtClean="0"/>
              <a:t>كند. </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85852" y="857233"/>
            <a:ext cx="7172348" cy="4786346"/>
          </a:xfrm>
        </p:spPr>
        <p:txBody>
          <a:bodyPr anchor="ctr"/>
          <a:lstStyle/>
          <a:p>
            <a:pPr algn="ctr"/>
            <a:r>
              <a:rPr lang="fa-IR" sz="8000" dirty="0"/>
              <a:t>بند </a:t>
            </a:r>
            <a:r>
              <a:rPr lang="fa-IR" sz="8000" dirty="0" smtClean="0"/>
              <a:t>چهارم</a:t>
            </a:r>
            <a:br>
              <a:rPr lang="fa-IR" sz="8000" dirty="0" smtClean="0"/>
            </a:br>
            <a:r>
              <a:rPr lang="fa-IR" dirty="0" smtClean="0"/>
              <a:t/>
            </a:r>
            <a:br>
              <a:rPr lang="fa-IR" dirty="0" smtClean="0"/>
            </a:br>
            <a:r>
              <a:rPr lang="fa-IR" sz="7200" b="1" i="1" dirty="0" smtClean="0"/>
              <a:t> </a:t>
            </a:r>
            <a:r>
              <a:rPr lang="fa-IR" sz="7200" b="1" i="1" dirty="0"/>
              <a:t>تصفيه</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571480"/>
            <a:ext cx="7643866" cy="5572163"/>
          </a:xfrm>
        </p:spPr>
        <p:txBody>
          <a:bodyPr anchor="ctr">
            <a:normAutofit/>
          </a:bodyPr>
          <a:lstStyle/>
          <a:p>
            <a:pPr algn="r"/>
            <a:r>
              <a:rPr lang="fa-IR" dirty="0"/>
              <a:t>تصفيه ي امور  ورشكستگي بايد حد اكثر در ظرف هشت ماه از تاريخ وصول حكم ورشكستگي به اداره ي تصفيه انجام </a:t>
            </a:r>
            <a:r>
              <a:rPr lang="fa-IR" dirty="0" smtClean="0"/>
              <a:t>گردد</a:t>
            </a:r>
            <a:r>
              <a:rPr lang="en-US" dirty="0" smtClean="0"/>
              <a:t>.</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71480"/>
            <a:ext cx="7386662" cy="5643602"/>
          </a:xfrm>
        </p:spPr>
        <p:txBody>
          <a:bodyPr anchor="ctr">
            <a:noAutofit/>
          </a:bodyPr>
          <a:lstStyle/>
          <a:p>
            <a:pPr algn="r"/>
            <a:r>
              <a:rPr lang="fa-IR" sz="3600" dirty="0" smtClean="0"/>
              <a:t>تصفيه </a:t>
            </a:r>
            <a:r>
              <a:rPr lang="fa-IR" sz="3600" dirty="0"/>
              <a:t>به اين ترتيب انجام خواهد شد كه پس از رسيدگي به مطالبات جلسه اي با حضور بستانكاراني كه تمام يا قسمتي از طلب آنها مورد قبول واقع شده تشكيل و ضمن ارائه گزارش كاملي از وضعيت دارايي ورشكسته نظرات طلب كاران و ورشكسته استماع و در صورت جلسه قيد مي گردد ولي تصميم با خود اداره </a:t>
            </a:r>
            <a:r>
              <a:rPr lang="fa-IR" sz="3600" dirty="0" smtClean="0"/>
              <a:t>است.</a:t>
            </a:r>
            <a:endParaRPr lang="fa-IR" sz="36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28604"/>
            <a:ext cx="7772400" cy="5643603"/>
          </a:xfrm>
        </p:spPr>
        <p:txBody>
          <a:bodyPr anchor="ctr">
            <a:normAutofit/>
          </a:bodyPr>
          <a:lstStyle/>
          <a:p>
            <a:pPr algn="r"/>
            <a:r>
              <a:rPr lang="fa-IR" sz="3600" dirty="0"/>
              <a:t>.سپس اموال ورشكسته از طريق مزايده و يا با رضايت طلب كاران وبا  رعايت مقررات مربوط به غبطه ي آنها  از طريق غير مزايده به فروش رسيده وپس از وضع هزينه هاي مقرر بين طلب كاران تقسيم مي گردد. در صورتي كه طلب كاران به تمام طلب خود نرسيده باشند فقط در صورت ملائت (دارا شدن) ورشكسته مي توانند بقيه ي مطالبات خود را از او وصول كنند.</a:t>
            </a:r>
          </a:p>
        </p:txBody>
      </p:sp>
    </p:spTree>
  </p:cSld>
  <p:clrMapOvr>
    <a:masterClrMapping/>
  </p:clrMapOvr>
  <p:transition advClick="0" advTm="2000">
    <p:blinds dir="vert"/>
    <p:sndAc>
      <p:endSnd/>
    </p:sndAc>
  </p:transition>
  <p:timing>
    <p:tnLst>
      <p:par>
        <p:cTn id="1" dur="indefinite" restart="never" nodeType="tmRoot"/>
      </p:par>
    </p:tnLst>
  </p:timing>
</p:sld>
</file>

<file path=ppt/slides/slide2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57290" y="428604"/>
            <a:ext cx="7100910" cy="6072229"/>
          </a:xfrm>
        </p:spPr>
        <p:txBody>
          <a:bodyPr anchor="ctr">
            <a:normAutofit/>
          </a:bodyPr>
          <a:lstStyle/>
          <a:p>
            <a:pPr algn="ctr"/>
            <a:r>
              <a:rPr lang="fa-IR" sz="5400" b="1" dirty="0"/>
              <a:t>فصل چهارم </a:t>
            </a:r>
            <a:r>
              <a:rPr lang="fa-IR" sz="5400" b="1" dirty="0" smtClean="0"/>
              <a:t/>
            </a:r>
            <a:br>
              <a:rPr lang="fa-IR" sz="5400" b="1" dirty="0" smtClean="0"/>
            </a:br>
            <a:r>
              <a:rPr lang="fa-IR" sz="5400" b="1" dirty="0" smtClean="0"/>
              <a:t/>
            </a:r>
            <a:br>
              <a:rPr lang="fa-IR" sz="5400" b="1" dirty="0" smtClean="0"/>
            </a:br>
            <a:r>
              <a:rPr lang="fa-IR" sz="5400" b="1" dirty="0" smtClean="0"/>
              <a:t>انواع ورشكستگي</a:t>
            </a:r>
            <a:r>
              <a:rPr lang="en-US" sz="5400" b="1" dirty="0" smtClean="0"/>
              <a:t/>
            </a:r>
            <a:br>
              <a:rPr lang="en-US" sz="5400" b="1" dirty="0" smtClean="0"/>
            </a:br>
            <a:r>
              <a:rPr lang="en-US" sz="5400" b="1" dirty="0"/>
              <a:t/>
            </a:r>
            <a:br>
              <a:rPr lang="en-US" sz="5400" b="1" dirty="0"/>
            </a:br>
            <a:r>
              <a:rPr lang="fa-IR" sz="5400" b="1" dirty="0"/>
              <a:t>بند </a:t>
            </a:r>
            <a:r>
              <a:rPr lang="fa-IR" sz="5400" b="1" dirty="0" smtClean="0"/>
              <a:t>اول</a:t>
            </a:r>
            <a:br>
              <a:rPr lang="fa-IR" sz="5400" b="1" dirty="0" smtClean="0"/>
            </a:br>
            <a:r>
              <a:rPr lang="fa-IR" sz="5400" b="1" dirty="0" smtClean="0"/>
              <a:t> </a:t>
            </a:r>
            <a:r>
              <a:rPr lang="fa-IR" sz="5400" b="1" dirty="0"/>
              <a:t>ورشكستگي عادي</a:t>
            </a:r>
            <a:r>
              <a:rPr lang="en-US" sz="5400" b="1" dirty="0"/>
              <a:t/>
            </a:r>
            <a:br>
              <a:rPr lang="en-US" sz="5400" b="1" dirty="0"/>
            </a:br>
            <a:endParaRPr lang="fa-IR" sz="5400" b="1"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7224" y="785794"/>
            <a:ext cx="8001056" cy="5572163"/>
          </a:xfrm>
        </p:spPr>
        <p:txBody>
          <a:bodyPr anchor="ctr"/>
          <a:lstStyle/>
          <a:p>
            <a:pPr algn="r"/>
            <a:r>
              <a:rPr lang="fa-IR" dirty="0"/>
              <a:t>ورشكستگي در صورتي عادي است كه در اثر </a:t>
            </a:r>
            <a:r>
              <a:rPr lang="fa-IR" dirty="0" smtClean="0"/>
              <a:t>عوامل </a:t>
            </a:r>
            <a:r>
              <a:rPr lang="fa-IR" dirty="0"/>
              <a:t>غير قابل پيش بيني به وسيله ي يك تاجر محتاط و عواملي كه مستند به اعمال خطا كارانه تاجر نباشد پيش آيد مثل تحولات اقتصادي غير قابل پيش بيني. در اين صورت ورشكستگي جرم نيست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3"/>
          <p:cNvSpPr>
            <a:spLocks noGrp="1" noChangeArrowheads="1"/>
          </p:cNvSpPr>
          <p:nvPr>
            <p:ph idx="1"/>
          </p:nvPr>
        </p:nvSpPr>
        <p:spPr>
          <a:xfrm>
            <a:off x="457200" y="404813"/>
            <a:ext cx="8229600" cy="5726112"/>
          </a:xfrm>
        </p:spPr>
        <p:txBody>
          <a:bodyPr>
            <a:normAutofit/>
          </a:bodyPr>
          <a:lstStyle/>
          <a:p>
            <a:pPr algn="r" rtl="1" eaLnBrk="1" hangingPunct="1">
              <a:buFont typeface="Wingdings" pitchFamily="2" charset="2"/>
              <a:buNone/>
            </a:pPr>
            <a:r>
              <a:rPr lang="fa-IR" sz="4400" dirty="0" smtClean="0"/>
              <a:t>((اگر کسی به دفتر تاجر استناد کرد        نمی تواند تفکیک کرده آنچه را که به نفع اوست قبول و آنچه که بر ضرر اوست رد کند مگر آنکه بی اعتباری آنچه را بر ضرر اوست ثابت کند)) مفاد این ماده موید اصل مشهور((غیر قابل تجزیه بودن)) اقرار است. </a:t>
            </a:r>
            <a:endParaRPr lang="en-US" sz="4400" dirty="0" smtClean="0"/>
          </a:p>
        </p:txBody>
      </p:sp>
    </p:spTree>
  </p:cSld>
  <p:clrMapOvr>
    <a:masterClrMapping/>
  </p:clrMapOvr>
  <p:transition advClick="0" advTm="2000">
    <p:circle/>
    <p:sndAc>
      <p:endSnd/>
    </p:sndAc>
  </p:transition>
  <p:timing>
    <p:tnLst>
      <p:par>
        <p:cTn id="1" dur="indefinite" restart="never" nodeType="tmRoot"/>
      </p:par>
    </p:tnLst>
  </p:timing>
</p:sld>
</file>

<file path=ppt/slides/slide2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571480"/>
            <a:ext cx="7529538" cy="5357850"/>
          </a:xfrm>
        </p:spPr>
        <p:txBody>
          <a:bodyPr anchor="ctr">
            <a:normAutofit/>
          </a:bodyPr>
          <a:lstStyle/>
          <a:p>
            <a:pPr algn="r"/>
            <a:r>
              <a:rPr lang="fa-IR" dirty="0" smtClean="0"/>
              <a:t>    </a:t>
            </a:r>
            <a:r>
              <a:rPr lang="fa-IR" b="1" dirty="0" smtClean="0"/>
              <a:t>بند </a:t>
            </a:r>
            <a:r>
              <a:rPr lang="fa-IR" b="1" dirty="0"/>
              <a:t>دوم :ورشكستگي به تقصير</a:t>
            </a:r>
            <a:r>
              <a:rPr lang="en-US" dirty="0"/>
              <a:t/>
            </a:r>
            <a:br>
              <a:rPr lang="en-US" dirty="0"/>
            </a:br>
            <a:r>
              <a:rPr lang="fa-IR" dirty="0"/>
              <a:t>تاجر به نحوي از </a:t>
            </a:r>
            <a:r>
              <a:rPr lang="fa-IR" dirty="0" smtClean="0"/>
              <a:t>انحاء </a:t>
            </a:r>
            <a:r>
              <a:rPr lang="fa-IR" dirty="0"/>
              <a:t>مقصر در ورشكستگي خويش است. </a:t>
            </a:r>
            <a:r>
              <a:rPr lang="fa-IR" dirty="0" smtClean="0"/>
              <a:t>در </a:t>
            </a:r>
            <a:r>
              <a:rPr lang="fa-IR" dirty="0"/>
              <a:t>موارد زير ورشكسته به تقصير محسوب مي شود</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428604"/>
            <a:ext cx="7572428" cy="5857915"/>
          </a:xfrm>
        </p:spPr>
        <p:txBody>
          <a:bodyPr anchor="ctr"/>
          <a:lstStyle/>
          <a:p>
            <a:pPr algn="r"/>
            <a:r>
              <a:rPr lang="fa-IR" dirty="0" smtClean="0"/>
              <a:t>الف)در </a:t>
            </a:r>
            <a:r>
              <a:rPr lang="fa-IR" dirty="0"/>
              <a:t>صورت اثبات فوق العاده بودن هزينه ي شخص يا خانه ي او در ايام عادي نسبت به درآمد </a:t>
            </a:r>
            <a:r>
              <a:rPr lang="fa-IR" dirty="0" smtClean="0"/>
              <a:t>او. </a:t>
            </a:r>
            <a:r>
              <a:rPr lang="en-US" dirty="0"/>
              <a:t/>
            </a:r>
            <a:br>
              <a:rPr lang="en-US" dirty="0"/>
            </a:br>
            <a:r>
              <a:rPr lang="fa-IR" dirty="0"/>
              <a:t>ب)در صور اثبات انجام معاملات موهوم يابا سود اتفاقي </a:t>
            </a:r>
            <a:r>
              <a:rPr lang="fa-IR" dirty="0" smtClean="0"/>
              <a:t>محض</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42918"/>
            <a:ext cx="7772400" cy="5286411"/>
          </a:xfrm>
        </p:spPr>
        <p:txBody>
          <a:bodyPr anchor="ctr">
            <a:normAutofit fontScale="90000"/>
          </a:bodyPr>
          <a:lstStyle/>
          <a:p>
            <a:pPr algn="r"/>
            <a:r>
              <a:rPr lang="fa-IR" dirty="0"/>
              <a:t>ج)اگر به هر طريق اقدام يا خريدي </a:t>
            </a:r>
            <a:r>
              <a:rPr lang="fa-IR" dirty="0" smtClean="0"/>
              <a:t>بیشتراز </a:t>
            </a:r>
            <a:r>
              <a:rPr lang="fa-IR" dirty="0"/>
              <a:t>مظنه يا فروشي كمتر از مظنه به </a:t>
            </a:r>
            <a:r>
              <a:rPr lang="fa-IR" dirty="0" smtClean="0"/>
              <a:t>قصد تأخیر ورشكستگي </a:t>
            </a:r>
            <a:r>
              <a:rPr lang="fa-IR" dirty="0"/>
              <a:t>كرده </a:t>
            </a:r>
            <a:r>
              <a:rPr lang="fa-IR" dirty="0" smtClean="0"/>
              <a:t>باشد.</a:t>
            </a:r>
            <a:r>
              <a:rPr lang="en-US" dirty="0"/>
              <a:t/>
            </a:r>
            <a:br>
              <a:rPr lang="en-US" dirty="0"/>
            </a:br>
            <a:r>
              <a:rPr lang="fa-IR" dirty="0"/>
              <a:t>د) در صورت پرداخت طلب يكي از طلب كاران بعد از توقف:در موارد زير ممكن است تاجر به حكم دادگاه ورشكسته به تقصير اعلام شود .</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285728"/>
            <a:ext cx="7772400" cy="5786478"/>
          </a:xfrm>
        </p:spPr>
        <p:txBody>
          <a:bodyPr anchor="ctr">
            <a:normAutofit/>
          </a:bodyPr>
          <a:lstStyle/>
          <a:p>
            <a:pPr algn="just"/>
            <a:r>
              <a:rPr lang="fa-IR" sz="5400" dirty="0"/>
              <a:t>- در صورت تعهد فوف العاده به نفع ديگري بدون دريافت </a:t>
            </a:r>
            <a:r>
              <a:rPr lang="fa-IR" sz="5400" dirty="0" smtClean="0"/>
              <a:t>عوضي.</a:t>
            </a:r>
            <a:r>
              <a:rPr lang="en-US" sz="5400" dirty="0"/>
              <a:t/>
            </a:r>
            <a:br>
              <a:rPr lang="en-US" sz="5400" dirty="0"/>
            </a:br>
            <a:r>
              <a:rPr lang="fa-IR" sz="5400" dirty="0"/>
              <a:t>- در صورت عدم اعلان توقف ظرف سه روز به دادگاه و عدم انجام تكاليف </a:t>
            </a:r>
            <a:r>
              <a:rPr lang="fa-IR" sz="5400" dirty="0" smtClean="0"/>
              <a:t>مقرر</a:t>
            </a:r>
            <a:r>
              <a:rPr lang="en-US" sz="5400" dirty="0" smtClean="0"/>
              <a:t>.</a:t>
            </a:r>
            <a:endParaRPr lang="fa-IR" sz="54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428604"/>
            <a:ext cx="7572428" cy="5643602"/>
          </a:xfrm>
        </p:spPr>
        <p:txBody>
          <a:bodyPr anchor="ctr">
            <a:normAutofit/>
          </a:bodyPr>
          <a:lstStyle/>
          <a:p>
            <a:pPr algn="just"/>
            <a:r>
              <a:rPr lang="fa-IR" sz="4800" dirty="0"/>
              <a:t>ه) در صورت نداشتن دفاتر تجارتي يا داشتن دفاتر ناقص يا بي ترتيب </a:t>
            </a:r>
            <a:r>
              <a:rPr lang="fa-IR" sz="4800" dirty="0" smtClean="0"/>
              <a:t>يا</a:t>
            </a:r>
            <a:br>
              <a:rPr lang="fa-IR" sz="4800" dirty="0" smtClean="0"/>
            </a:br>
            <a:r>
              <a:rPr lang="fa-IR" sz="4800" dirty="0" smtClean="0"/>
              <a:t> </a:t>
            </a:r>
            <a:r>
              <a:rPr lang="fa-IR" sz="4800" dirty="0"/>
              <a:t>بي نظمي در صورت </a:t>
            </a:r>
            <a:r>
              <a:rPr lang="fa-IR" sz="4800" dirty="0" smtClean="0"/>
              <a:t>دارايي</a:t>
            </a:r>
            <a:endParaRPr lang="fa-IR" sz="48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642918"/>
            <a:ext cx="7458100" cy="5500725"/>
          </a:xfrm>
        </p:spPr>
        <p:txBody>
          <a:bodyPr anchor="ctr"/>
          <a:lstStyle/>
          <a:p>
            <a:pPr algn="ctr"/>
            <a:r>
              <a:rPr lang="fa-IR" sz="7200" dirty="0"/>
              <a:t>بند سوم </a:t>
            </a:r>
            <a:r>
              <a:rPr lang="fa-IR" sz="7200" dirty="0" smtClean="0"/>
              <a:t/>
            </a:r>
            <a:br>
              <a:rPr lang="fa-IR" sz="7200" dirty="0" smtClean="0"/>
            </a:br>
            <a:r>
              <a:rPr lang="fa-IR" sz="7200" dirty="0" smtClean="0"/>
              <a:t> </a:t>
            </a:r>
            <a:r>
              <a:rPr lang="fa-IR" dirty="0" smtClean="0"/>
              <a:t/>
            </a:r>
            <a:br>
              <a:rPr lang="fa-IR" dirty="0" smtClean="0"/>
            </a:br>
            <a:r>
              <a:rPr lang="fa-IR" sz="6600" b="1" dirty="0" smtClean="0"/>
              <a:t>ورشكستگي </a:t>
            </a:r>
            <a:r>
              <a:rPr lang="fa-IR" sz="6600" b="1" dirty="0"/>
              <a:t>به </a:t>
            </a:r>
            <a:r>
              <a:rPr lang="fa-IR" sz="6600" b="1" dirty="0" smtClean="0"/>
              <a:t>تقلب</a:t>
            </a:r>
            <a:r>
              <a:rPr lang="en-US" dirty="0" smtClean="0"/>
              <a:t/>
            </a:r>
            <a:br>
              <a:rPr lang="en-US" dirty="0" smtClean="0"/>
            </a:b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428604"/>
            <a:ext cx="7715304" cy="6143667"/>
          </a:xfrm>
        </p:spPr>
        <p:txBody>
          <a:bodyPr anchor="ctr">
            <a:normAutofit/>
          </a:bodyPr>
          <a:lstStyle/>
          <a:p>
            <a:pPr algn="just"/>
            <a:r>
              <a:rPr lang="fa-IR" sz="5400" dirty="0"/>
              <a:t>ورشكستگي در صورتي به تقلب است كه تاجر با سوء نيت و به قصد تقلب موجبات ورشكستگي خود را فراهم </a:t>
            </a:r>
            <a:r>
              <a:rPr lang="fa-IR" sz="5400" dirty="0" smtClean="0"/>
              <a:t>كرده باشد</a:t>
            </a:r>
            <a:r>
              <a:rPr lang="fa-IR" sz="5400" dirty="0"/>
              <a:t>.</a:t>
            </a:r>
            <a:r>
              <a:rPr lang="en-US" sz="5400" dirty="0"/>
              <a:t/>
            </a:r>
            <a:br>
              <a:rPr lang="en-US" sz="5400" dirty="0"/>
            </a:br>
            <a:r>
              <a:rPr lang="fa-IR" sz="5400" dirty="0"/>
              <a:t>در موارد زير تاجر ورشكسته به تقلب محسوب ميگردد</a:t>
            </a:r>
            <a:r>
              <a:rPr lang="fa-IR" sz="5400" dirty="0" smtClean="0"/>
              <a:t>:</a:t>
            </a:r>
            <a:endParaRPr lang="fa-IR" sz="54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428604"/>
            <a:ext cx="7500990" cy="5786478"/>
          </a:xfrm>
        </p:spPr>
        <p:txBody>
          <a:bodyPr anchor="ctr">
            <a:normAutofit/>
          </a:bodyPr>
          <a:lstStyle/>
          <a:p>
            <a:pPr algn="r"/>
            <a:r>
              <a:rPr lang="fa-IR" dirty="0"/>
              <a:t>الف)اگر عمدا دفاتر خود را از بين </a:t>
            </a:r>
            <a:r>
              <a:rPr lang="fa-IR" dirty="0" smtClean="0"/>
              <a:t>ببرد</a:t>
            </a:r>
            <a:r>
              <a:rPr lang="en-US" dirty="0" smtClean="0"/>
              <a:t>.</a:t>
            </a:r>
            <a:r>
              <a:rPr lang="en-US" dirty="0"/>
              <a:t/>
            </a:r>
            <a:br>
              <a:rPr lang="en-US" dirty="0"/>
            </a:br>
            <a:r>
              <a:rPr lang="fa-IR" dirty="0"/>
              <a:t>ب) اگر عمدا قسمتي از دارايي خود را مخفي كند يا از طريق تباني و مواضعه آنها را از بين ببرد </a:t>
            </a:r>
            <a:r>
              <a:rPr lang="en-US" dirty="0" smtClean="0"/>
              <a:t>.</a:t>
            </a:r>
            <a:r>
              <a:rPr lang="en-US" dirty="0"/>
              <a:t/>
            </a:r>
            <a:br>
              <a:rPr lang="en-US" dirty="0"/>
            </a:br>
            <a:r>
              <a:rPr lang="fa-IR" dirty="0"/>
              <a:t>ج)در صورتي كه به موجب صورت حساب اسناد و مدارك تقلبي قروض خود را بيش از ميزان واقعي </a:t>
            </a:r>
            <a:r>
              <a:rPr lang="en-US"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428604"/>
            <a:ext cx="7643866" cy="5715040"/>
          </a:xfrm>
        </p:spPr>
        <p:txBody>
          <a:bodyPr anchor="ctr">
            <a:normAutofit/>
          </a:bodyPr>
          <a:lstStyle/>
          <a:p>
            <a:pPr algn="just"/>
            <a:r>
              <a:rPr lang="fa-IR" dirty="0"/>
              <a:t>طبق ماده ي 671قانون مجازات اسلامي(تعزيرات)مجازات ورشكسته به تقصير از شش ماه تا دو سال حبس است .</a:t>
            </a:r>
            <a:r>
              <a:rPr lang="en-US" dirty="0"/>
              <a:t/>
            </a:r>
            <a:br>
              <a:rPr lang="en-US" dirty="0"/>
            </a:br>
            <a:r>
              <a:rPr lang="fa-IR" dirty="0"/>
              <a:t>كساني كه به عنوان ورشكستگي به تقلب محكوم مي شوند به حبس از يك تا پنج سال محكوم خواهند </a:t>
            </a:r>
            <a:r>
              <a:rPr lang="fa-IR" dirty="0" smtClean="0"/>
              <a:t>شد.</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71480"/>
            <a:ext cx="7772400" cy="5357849"/>
          </a:xfrm>
        </p:spPr>
        <p:txBody>
          <a:bodyPr anchor="ctr"/>
          <a:lstStyle/>
          <a:p>
            <a:pPr algn="ctr"/>
            <a:r>
              <a:rPr lang="fa-IR" sz="7200" dirty="0"/>
              <a:t>فصل </a:t>
            </a:r>
            <a:r>
              <a:rPr lang="fa-IR" sz="7200" dirty="0" smtClean="0"/>
              <a:t>پنجم </a:t>
            </a:r>
            <a:r>
              <a:rPr lang="fa-IR" dirty="0" smtClean="0"/>
              <a:t/>
            </a:r>
            <a:br>
              <a:rPr lang="fa-IR" dirty="0" smtClean="0"/>
            </a:br>
            <a:r>
              <a:rPr lang="en-US" dirty="0"/>
              <a:t/>
            </a:r>
            <a:br>
              <a:rPr lang="en-US" dirty="0"/>
            </a:br>
            <a:r>
              <a:rPr lang="fa-IR" sz="6600" dirty="0" smtClean="0"/>
              <a:t>قرارداد ارفاقي</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3"/>
          <p:cNvSpPr>
            <a:spLocks noGrp="1" noChangeArrowheads="1"/>
          </p:cNvSpPr>
          <p:nvPr>
            <p:ph idx="1"/>
          </p:nvPr>
        </p:nvSpPr>
        <p:spPr>
          <a:xfrm>
            <a:off x="457200" y="476250"/>
            <a:ext cx="8229600" cy="5654675"/>
          </a:xfrm>
        </p:spPr>
        <p:txBody>
          <a:bodyPr/>
          <a:lstStyle/>
          <a:p>
            <a:pPr eaLnBrk="1" hangingPunct="1">
              <a:buFontTx/>
              <a:buNone/>
              <a:defRPr/>
            </a:pPr>
            <a:r>
              <a:rPr lang="fa-IR" u="sng" smtClean="0"/>
              <a:t>ب:</a:t>
            </a:r>
            <a:r>
              <a:rPr lang="fa-IR" b="1" u="sng" smtClean="0"/>
              <a:t>به نفع تاجر</a:t>
            </a:r>
            <a:r>
              <a:rPr lang="fa-IR" smtClean="0"/>
              <a:t>، اعتبار مندرجات دفاتر تجارتی علیه تاجر،منطبق با یک اصل مسلم و کلی حقوقی یعنی اقرار است، اما اعتبار مندرجات دفتر تاجر به نفع خود، که در حقیقت یک اعداست و باید ثابت گردد،یک اعتبار قانونی بر خلاف اصول کلی مربوط به دلایل اثبات دعوا است. با وجود این قانون به لحاظ حفظ مصالح تجارتی ای اعتبار را با شرایط خاصی به دفاتر تجارتی داده است</a:t>
            </a:r>
            <a:endParaRPr lang="en-US" smtClean="0"/>
          </a:p>
        </p:txBody>
      </p:sp>
    </p:spTree>
  </p:cSld>
  <p:clrMapOvr>
    <a:masterClrMapping/>
  </p:clrMapOvr>
  <p:transition advClick="0" advTm="2000">
    <p:zoom/>
    <p:sndAc>
      <p:endSnd/>
    </p:sndAc>
  </p:transition>
  <p:timing>
    <p:tnLst>
      <p:par>
        <p:cTn id="1" dur="indefinite" restart="never" nodeType="tmRoot"/>
      </p:par>
    </p:tnLst>
  </p:timing>
</p:sld>
</file>

<file path=ppt/slides/slide2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428604"/>
            <a:ext cx="7958166" cy="5500727"/>
          </a:xfrm>
        </p:spPr>
        <p:txBody>
          <a:bodyPr anchor="ctr">
            <a:normAutofit/>
          </a:bodyPr>
          <a:lstStyle/>
          <a:p>
            <a:pPr algn="just"/>
            <a:r>
              <a:rPr lang="fa-IR" sz="4800" b="1" dirty="0"/>
              <a:t>قرارداد ارفاقي </a:t>
            </a:r>
            <a:r>
              <a:rPr lang="fa-IR" sz="4800" dirty="0"/>
              <a:t>عبارت است از قراردادي كه با شرايط مقرر در قانون تجارت بين طلب كارها وتاجر ورشكسته به منظور مصالحه در امر ورشكستگي منعقد شود</a:t>
            </a:r>
            <a:r>
              <a:rPr lang="fa-IR" sz="4800" dirty="0" smtClean="0"/>
              <a:t>.</a:t>
            </a:r>
            <a:endParaRPr lang="fa-IR" sz="48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28671"/>
            <a:ext cx="7772400" cy="4786346"/>
          </a:xfrm>
        </p:spPr>
        <p:txBody>
          <a:bodyPr anchor="ctr">
            <a:normAutofit fontScale="90000"/>
          </a:bodyPr>
          <a:lstStyle/>
          <a:p>
            <a:pPr algn="r"/>
            <a:r>
              <a:rPr lang="fa-IR" dirty="0"/>
              <a:t>قرارداد </a:t>
            </a:r>
            <a:r>
              <a:rPr lang="fa-IR" dirty="0" smtClean="0"/>
              <a:t>ارفاقي در </a:t>
            </a:r>
            <a:r>
              <a:rPr lang="fa-IR" dirty="0"/>
              <a:t>صورتي منعقد مي شود كه:</a:t>
            </a:r>
            <a:r>
              <a:rPr lang="en-US" dirty="0"/>
              <a:t/>
            </a:r>
            <a:br>
              <a:rPr lang="en-US" dirty="0"/>
            </a:br>
            <a:r>
              <a:rPr lang="fa-IR" dirty="0"/>
              <a:t>اولا :اكثريت مطلق طلب كارها از نظر عددي (نصف به علاوه ي يك) كه حداقل داراي سه چهارم از كليه ي مطالباتي كه تشخيص تصديق و يا موقتا قبول شده است </a:t>
            </a:r>
            <a:r>
              <a:rPr lang="fa-IR" dirty="0" smtClean="0"/>
              <a:t>باشند</a:t>
            </a:r>
            <a:r>
              <a:rPr lang="en-US" dirty="0" smtClean="0"/>
              <a:t>.</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1538" y="500042"/>
            <a:ext cx="7786742" cy="5715040"/>
          </a:xfrm>
        </p:spPr>
        <p:txBody>
          <a:bodyPr anchor="ctr"/>
          <a:lstStyle/>
          <a:p>
            <a:pPr algn="just"/>
            <a:r>
              <a:rPr lang="fa-IR" dirty="0" smtClean="0"/>
              <a:t>ثانيا: تاجرورشكسته به تقلب نباشد</a:t>
            </a:r>
            <a:r>
              <a:rPr lang="en-US" dirty="0" smtClean="0"/>
              <a:t>.</a:t>
            </a:r>
            <a:br>
              <a:rPr lang="en-US" dirty="0" smtClean="0"/>
            </a:br>
            <a:r>
              <a:rPr lang="en-US" dirty="0"/>
              <a:t/>
            </a:r>
            <a:br>
              <a:rPr lang="en-US" dirty="0"/>
            </a:br>
            <a:r>
              <a:rPr lang="fa-IR" dirty="0"/>
              <a:t>ثالثا: دادگاه آن را مورد تاييد وتصديق </a:t>
            </a:r>
            <a:r>
              <a:rPr lang="fa-IR" dirty="0" smtClean="0">
                <a:effectLst>
                  <a:outerShdw blurRad="38100" dist="38100" dir="2700000" algn="tl">
                    <a:srgbClr val="000000">
                      <a:alpha val="43137"/>
                    </a:srgbClr>
                  </a:outerShdw>
                </a:effectLst>
              </a:rPr>
              <a:t>قراربدهد</a:t>
            </a:r>
            <a:r>
              <a:rPr lang="fa-IR" dirty="0" smtClean="0"/>
              <a:t>.</a:t>
            </a:r>
            <a:r>
              <a:rPr lang="en-US" dirty="0" smtClean="0"/>
              <a:t/>
            </a:r>
            <a:br>
              <a:rPr lang="en-US" dirty="0" smtClean="0"/>
            </a:br>
            <a:r>
              <a:rPr lang="en-US" dirty="0"/>
              <a:t/>
            </a:r>
            <a:br>
              <a:rPr lang="en-US" dirty="0"/>
            </a:br>
            <a:r>
              <a:rPr lang="fa-IR" dirty="0"/>
              <a:t>قرارداد ارفاقي ظرف يك هفته قابل اعتراض است</a:t>
            </a:r>
            <a:r>
              <a:rPr lang="fa-IR" dirty="0" smtClean="0"/>
              <a:t>.</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428605"/>
            <a:ext cx="7243786" cy="5286412"/>
          </a:xfrm>
        </p:spPr>
        <p:txBody>
          <a:bodyPr anchor="ctr"/>
          <a:lstStyle/>
          <a:p>
            <a:pPr algn="ctr"/>
            <a:r>
              <a:rPr lang="fa-IR" sz="7200" dirty="0"/>
              <a:t>بند دوم </a:t>
            </a:r>
            <a:r>
              <a:rPr lang="fa-IR" dirty="0" smtClean="0"/>
              <a:t/>
            </a:r>
            <a:br>
              <a:rPr lang="fa-IR" dirty="0" smtClean="0"/>
            </a:br>
            <a:r>
              <a:rPr lang="fa-IR" sz="6000" dirty="0" smtClean="0"/>
              <a:t>آثار قرارداد </a:t>
            </a:r>
            <a:r>
              <a:rPr lang="fa-IR" sz="6000" dirty="0"/>
              <a:t>ارفاقي</a:t>
            </a:r>
            <a:r>
              <a:rPr lang="en-US" dirty="0"/>
              <a:t/>
            </a:r>
            <a:br>
              <a:rPr lang="en-US" dirty="0"/>
            </a:b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357166"/>
            <a:ext cx="7772400" cy="6143668"/>
          </a:xfrm>
        </p:spPr>
        <p:txBody>
          <a:bodyPr anchor="ctr">
            <a:normAutofit/>
          </a:bodyPr>
          <a:lstStyle/>
          <a:p>
            <a:pPr algn="just"/>
            <a:r>
              <a:rPr lang="fa-IR" sz="4400" dirty="0"/>
              <a:t>الف)قرار داد ارفاقي نسبت به كساني كه جزو اكثريت بوده اند يا ظرف ده روز از تاريخ تصديق آن را امضا كرده اند قطعي محسوب مي گردد وپس از قطعيت حكم كليه ي دفاتر اسناد و مدارك و همچنين دارايي ورشكسته به او رد كرده وطلب طلب كاران طبق قرارداد ارفاقي ظرف مهلت مقرر و با شرايط مقرر قرارداد پرداخت خواهد شد</a:t>
            </a:r>
            <a:r>
              <a:rPr lang="fa-IR" sz="4400" dirty="0" smtClean="0"/>
              <a:t>.</a:t>
            </a:r>
            <a:endParaRPr lang="fa-IR" sz="44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00100" y="214290"/>
            <a:ext cx="7858180" cy="6143668"/>
          </a:xfrm>
        </p:spPr>
        <p:txBody>
          <a:bodyPr numCol="1" anchor="ctr">
            <a:normAutofit/>
          </a:bodyPr>
          <a:lstStyle/>
          <a:p>
            <a:pPr algn="just"/>
            <a:r>
              <a:rPr lang="fa-IR" sz="4000" dirty="0"/>
              <a:t>ب)نسبت به كساني كه طرف قرارداد نيستند:طلب كاراني كه راضي به امضا وتصديق قرارداد ارفاقي نبوده اند سهم خود را از دارايي موجود طلب كار در تاريخ قرارداد ارفاقي خواهند گرفت </a:t>
            </a:r>
            <a:r>
              <a:rPr lang="fa-IR" sz="4000" dirty="0" smtClean="0"/>
              <a:t>وبقيه </a:t>
            </a:r>
            <a:r>
              <a:rPr lang="fa-IR" sz="4000" dirty="0"/>
              <a:t>ي طلب آنها پرداخت نخواهد شد مگر پس از دريافت تمام طلب طلبكاراني كه </a:t>
            </a:r>
            <a:r>
              <a:rPr lang="fa-IR" sz="4000" dirty="0" smtClean="0"/>
              <a:t>درقرارداد </a:t>
            </a:r>
            <a:r>
              <a:rPr lang="fa-IR" sz="4000" dirty="0"/>
              <a:t>ارفاقي شركت داشته يا آن را ظرف ده روز پس </a:t>
            </a:r>
            <a:r>
              <a:rPr lang="fa-IR" sz="4000" dirty="0" smtClean="0"/>
              <a:t>ازتصديق امضا كرده اند.</a:t>
            </a:r>
            <a:endParaRPr lang="fa-IR" sz="4000"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2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71611"/>
            <a:ext cx="7772400" cy="2571769"/>
          </a:xfrm>
        </p:spPr>
        <p:txBody>
          <a:bodyPr/>
          <a:lstStyle/>
          <a:p>
            <a:pPr algn="ctr"/>
            <a:r>
              <a:rPr lang="fa-IR" sz="6600" dirty="0" smtClean="0"/>
              <a:t>دوستان خسته نباشید</a:t>
            </a:r>
            <a:r>
              <a:rPr lang="fa-IR" dirty="0" smtClean="0"/>
              <a:t/>
            </a:r>
            <a:br>
              <a:rPr lang="fa-IR" dirty="0" smtClean="0"/>
            </a:br>
            <a:r>
              <a:rPr lang="fa-IR" sz="6000" dirty="0" smtClean="0"/>
              <a:t>با آرزوی موفقیت</a:t>
            </a:r>
            <a:endParaRPr lang="fa-IR" dirty="0"/>
          </a:p>
        </p:txBody>
      </p:sp>
    </p:spTree>
  </p:cSld>
  <p:clrMapOvr>
    <a:masterClrMapping/>
  </p:clrMapOvr>
  <p:transition advClick="0" advTm="2000">
    <p:blinds dir="vert"/>
    <p:sndAc>
      <p:end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188640"/>
            <a:ext cx="7772400" cy="864096"/>
          </a:xfrm>
        </p:spPr>
        <p:txBody>
          <a:bodyPr/>
          <a:lstStyle/>
          <a:p>
            <a:pPr algn="r"/>
            <a:r>
              <a:rPr lang="fa-IR" dirty="0" smtClean="0">
                <a:solidFill>
                  <a:schemeClr val="accent3">
                    <a:lumMod val="75000"/>
                  </a:schemeClr>
                </a:solidFill>
              </a:rPr>
              <a:t>         </a:t>
            </a:r>
            <a:endParaRPr lang="fa-IR" sz="3600" dirty="0">
              <a:solidFill>
                <a:schemeClr val="accent3">
                  <a:lumMod val="75000"/>
                </a:schemeClr>
              </a:solidFill>
            </a:endParaRPr>
          </a:p>
        </p:txBody>
      </p:sp>
      <p:sp>
        <p:nvSpPr>
          <p:cNvPr id="3" name="Subtitle 2"/>
          <p:cNvSpPr>
            <a:spLocks noGrp="1"/>
          </p:cNvSpPr>
          <p:nvPr>
            <p:ph type="subTitle" idx="1"/>
          </p:nvPr>
        </p:nvSpPr>
        <p:spPr>
          <a:xfrm>
            <a:off x="683568" y="1124744"/>
            <a:ext cx="7704856" cy="4392488"/>
          </a:xfrm>
        </p:spPr>
        <p:txBody>
          <a:bodyPr/>
          <a:lstStyle/>
          <a:p>
            <a:pPr algn="r"/>
            <a:r>
              <a:rPr lang="fa-IR" dirty="0" smtClean="0"/>
              <a:t>             </a:t>
            </a:r>
            <a:r>
              <a:rPr lang="fa-IR" sz="4800" b="1" dirty="0" smtClean="0"/>
              <a:t>حقوق بازرگانی (تجارت)</a:t>
            </a:r>
          </a:p>
          <a:p>
            <a:pPr algn="r"/>
            <a:r>
              <a:rPr lang="fa-IR" sz="4800" b="1" dirty="0"/>
              <a:t> </a:t>
            </a:r>
            <a:r>
              <a:rPr lang="fa-IR" sz="4800" b="1" dirty="0" smtClean="0"/>
              <a:t> </a:t>
            </a:r>
            <a:r>
              <a:rPr lang="fa-IR" b="1" dirty="0" smtClean="0">
                <a:solidFill>
                  <a:schemeClr val="tx2">
                    <a:lumMod val="75000"/>
                  </a:schemeClr>
                </a:solidFill>
              </a:rPr>
              <a:t>مولف:   </a:t>
            </a:r>
            <a:r>
              <a:rPr lang="fa-IR" sz="4000" b="1" dirty="0" smtClean="0">
                <a:solidFill>
                  <a:srgbClr val="00B0F0"/>
                </a:solidFill>
              </a:rPr>
              <a:t>دکتر ارسلان ثابت سعیدی</a:t>
            </a:r>
          </a:p>
          <a:p>
            <a:pPr algn="just"/>
            <a:r>
              <a:rPr lang="fa-IR" b="1" dirty="0" smtClean="0"/>
              <a:t>   مدرس وتهیه کننده پورپوینت :</a:t>
            </a:r>
          </a:p>
          <a:p>
            <a:pPr algn="just"/>
            <a:r>
              <a:rPr lang="fa-IR" b="1" dirty="0"/>
              <a:t> </a:t>
            </a:r>
            <a:r>
              <a:rPr lang="fa-IR" b="1" dirty="0" smtClean="0"/>
              <a:t>                                  </a:t>
            </a:r>
            <a:r>
              <a:rPr lang="fa-IR" sz="4000" b="1" dirty="0" smtClean="0">
                <a:solidFill>
                  <a:srgbClr val="FF0000"/>
                </a:solidFill>
              </a:rPr>
              <a:t>سیدعیسی میرجهانمردی </a:t>
            </a:r>
          </a:p>
          <a:p>
            <a:pPr algn="just"/>
            <a:r>
              <a:rPr lang="fa-IR" b="1" dirty="0"/>
              <a:t> </a:t>
            </a:r>
            <a:r>
              <a:rPr lang="fa-IR" b="1" dirty="0" smtClean="0"/>
              <a:t>    </a:t>
            </a:r>
          </a:p>
          <a:p>
            <a:pPr algn="just"/>
            <a:r>
              <a:rPr lang="fa-IR" b="1" dirty="0" smtClean="0"/>
              <a:t>                انتشارات دانشگاه پیام نور</a:t>
            </a:r>
            <a:endParaRPr lang="fa-IR" b="1" dirty="0"/>
          </a:p>
        </p:txBody>
      </p:sp>
    </p:spTree>
  </p:cSld>
  <p:clrMapOvr>
    <a:masterClrMapping/>
  </p:clrMapOvr>
  <p:transition advClick="0" advTm="2000">
    <p:checker/>
    <p:sndAc>
      <p:end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3"/>
          <p:cNvSpPr>
            <a:spLocks noGrp="1" noRot="1" noChangeArrowheads="1"/>
          </p:cNvSpPr>
          <p:nvPr>
            <p:ph idx="1"/>
          </p:nvPr>
        </p:nvSpPr>
        <p:spPr/>
        <p:txBody>
          <a:bodyPr/>
          <a:lstStyle/>
          <a:p>
            <a:pPr algn="r" rtl="1" eaLnBrk="1" hangingPunct="1">
              <a:buFont typeface="Wingdings" pitchFamily="2" charset="2"/>
              <a:buNone/>
              <a:defRPr/>
            </a:pPr>
            <a:r>
              <a:rPr lang="fa-IR" dirty="0" smtClean="0"/>
              <a:t>استفاده از مندرجات دفتر تاجر به نفع خود در صورتی معتبر است که دارای شرایط زیر باشد:</a:t>
            </a:r>
          </a:p>
          <a:p>
            <a:pPr algn="r" rtl="1" eaLnBrk="1" hangingPunct="1">
              <a:buFont typeface="Wingdings" pitchFamily="2" charset="2"/>
              <a:buNone/>
              <a:defRPr/>
            </a:pPr>
            <a:r>
              <a:rPr lang="fa-IR" dirty="0" smtClean="0"/>
              <a:t>1-دفاتر تاجر طبق مقررات قانون تجارت تنظیم شده است</a:t>
            </a:r>
          </a:p>
          <a:p>
            <a:pPr algn="r" rtl="1" eaLnBrk="1" hangingPunct="1">
              <a:buFont typeface="Wingdings" pitchFamily="2" charset="2"/>
              <a:buNone/>
              <a:defRPr/>
            </a:pPr>
            <a:r>
              <a:rPr lang="fa-IR" dirty="0" smtClean="0"/>
              <a:t>2-دعوی بین تجار باشد</a:t>
            </a:r>
          </a:p>
          <a:p>
            <a:pPr algn="r" rtl="1" eaLnBrk="1" hangingPunct="1">
              <a:buFont typeface="Wingdings" pitchFamily="2" charset="2"/>
              <a:buNone/>
              <a:defRPr/>
            </a:pPr>
            <a:r>
              <a:rPr lang="fa-IR" dirty="0" smtClean="0"/>
              <a:t>3- دعوی مربوط به امور تجارتی باشد </a:t>
            </a:r>
          </a:p>
          <a:p>
            <a:pPr algn="r" rtl="1" eaLnBrk="1" hangingPunct="1">
              <a:buFont typeface="Wingdings" pitchFamily="2" charset="2"/>
              <a:buNone/>
              <a:defRPr/>
            </a:pPr>
            <a:r>
              <a:rPr lang="fa-IR" dirty="0" smtClean="0"/>
              <a:t>4- مندرجات دفتر طرف مقابل مندرجات دفتر طرف مدعی را انکار نکند.</a:t>
            </a:r>
            <a:endParaRPr lang="en-US" dirty="0" smtClean="0"/>
          </a:p>
        </p:txBody>
      </p:sp>
    </p:spTree>
  </p:cSld>
  <p:clrMapOvr>
    <a:masterClrMapping/>
  </p:clrMapOvr>
  <p:transition advClick="0" advTm="2000">
    <p:checker dir="vert"/>
    <p:sndAc>
      <p:end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301625" y="228600"/>
            <a:ext cx="8510588" cy="2552700"/>
          </a:xfrm>
        </p:spPr>
        <p:txBody>
          <a:bodyPr/>
          <a:lstStyle/>
          <a:p>
            <a:pPr algn="ctr" eaLnBrk="1" hangingPunct="1"/>
            <a:r>
              <a:rPr lang="fa-IR" sz="7200" dirty="0" smtClean="0"/>
              <a:t>بند چهارم</a:t>
            </a:r>
            <a:endParaRPr lang="en-US" sz="7200" dirty="0" smtClean="0"/>
          </a:p>
        </p:txBody>
      </p:sp>
      <p:sp>
        <p:nvSpPr>
          <p:cNvPr id="51203" name="Rectangle 3"/>
          <p:cNvSpPr>
            <a:spLocks noGrp="1" noChangeArrowheads="1"/>
          </p:cNvSpPr>
          <p:nvPr>
            <p:ph idx="1"/>
          </p:nvPr>
        </p:nvSpPr>
        <p:spPr>
          <a:xfrm>
            <a:off x="685800" y="3754438"/>
            <a:ext cx="7696200" cy="1731962"/>
          </a:xfrm>
        </p:spPr>
        <p:txBody>
          <a:bodyPr>
            <a:normAutofit lnSpcReduction="10000"/>
          </a:bodyPr>
          <a:lstStyle/>
          <a:p>
            <a:pPr algn="ctr" eaLnBrk="1" hangingPunct="1">
              <a:buFontTx/>
              <a:buNone/>
            </a:pPr>
            <a:r>
              <a:rPr lang="fa-IR" sz="5400" dirty="0" smtClean="0"/>
              <a:t>الزام تجار به ارائه دفاتر به دادگاه </a:t>
            </a:r>
          </a:p>
          <a:p>
            <a:pPr algn="ctr" eaLnBrk="1" hangingPunct="1">
              <a:buFontTx/>
              <a:buNone/>
            </a:pPr>
            <a:r>
              <a:rPr lang="fa-IR" sz="5400" dirty="0" smtClean="0"/>
              <a:t>و آثار آن</a:t>
            </a:r>
            <a:endParaRPr lang="en-US" sz="54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7" name="Rectangle 3"/>
          <p:cNvSpPr>
            <a:spLocks noGrp="1" noChangeArrowheads="1"/>
          </p:cNvSpPr>
          <p:nvPr>
            <p:ph idx="1"/>
          </p:nvPr>
        </p:nvSpPr>
        <p:spPr>
          <a:xfrm>
            <a:off x="250825" y="476250"/>
            <a:ext cx="8713788" cy="5976938"/>
          </a:xfrm>
        </p:spPr>
        <p:txBody>
          <a:bodyPr>
            <a:normAutofit lnSpcReduction="10000"/>
          </a:bodyPr>
          <a:lstStyle/>
          <a:p>
            <a:pPr algn="r" rtl="1" eaLnBrk="1" hangingPunct="1">
              <a:buFont typeface="Wingdings" pitchFamily="2" charset="2"/>
              <a:buNone/>
              <a:defRPr/>
            </a:pPr>
            <a:r>
              <a:rPr lang="fa-IR" sz="4000" dirty="0" smtClean="0"/>
              <a:t>با توجه به اعتبار مندرجات دفاتر تجارتی و اینکه هر تاجر می تواند برای اثبات اداعی خود به دفتر تجارتی خود یا تاجر دیگر استناد کند. بنابر این دفتر مورد استناد تاجر باید الزاما به دادگاه ارائه شود تا دادگاه بتواند به صحت وسقم اداعی مدعی پی ببرد.با وجود این مواردی هست که ارائه دفاتر تاجر به دادگاه یا ممکن نیست (دفتر گم شده یا تاجر به آن دسترسی ندارد) و یا اینکه ارائه دفاتر بنا به ملاحضات خاصی(مثلا احتراز از افشای اسرار تجاری) به مصلحت تاجر نیست.</a:t>
            </a:r>
            <a:endParaRPr lang="en-US" dirty="0" smtClean="0"/>
          </a:p>
        </p:txBody>
      </p:sp>
    </p:spTree>
  </p:cSld>
  <p:clrMapOvr>
    <a:masterClrMapping/>
  </p:clrMapOvr>
  <p:transition advClick="0" advTm="2000">
    <p:strips dir="rd"/>
    <p:sndAc>
      <p:end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3"/>
          <p:cNvSpPr>
            <a:spLocks noGrp="1" noRot="1" noChangeArrowheads="1"/>
          </p:cNvSpPr>
          <p:nvPr>
            <p:ph idx="1"/>
          </p:nvPr>
        </p:nvSpPr>
        <p:spPr>
          <a:xfrm>
            <a:off x="571472" y="357166"/>
            <a:ext cx="8229600" cy="6143668"/>
          </a:xfrm>
        </p:spPr>
        <p:txBody>
          <a:bodyPr>
            <a:noAutofit/>
          </a:bodyPr>
          <a:lstStyle/>
          <a:p>
            <a:pPr eaLnBrk="1" hangingPunct="1">
              <a:buFont typeface="Wingdings" pitchFamily="2" charset="2"/>
              <a:buNone/>
              <a:defRPr/>
            </a:pPr>
            <a:r>
              <a:rPr lang="fa-IR" sz="4000" dirty="0" smtClean="0"/>
              <a:t>الف- الزام به ارائه((چنانچه یکی از طرفین به دفتر بازرگانی طرف دیگر استناد کند دفاتر نامبرده باید در دادگاه ابراز شود. در صورتی که ابراز دفاتر در دادگاه ممکن نباشد دادگاه شخصی را مامور می نماید که با حضر طرفین دفاتر را معاینه و آنچه لازم است خارج نویسی نماید. هیچ بازرگانی نمیتوتند به عذر نداشتن دفتر از ابرازو یا ارائه دفاتر خود امتناع کند مگر اینکه ثابت نماید که دفتر او تلف شده یا دسترسی به آن ندارد...))</a:t>
            </a:r>
            <a:endParaRPr lang="en-US" sz="4000" dirty="0" smtClean="0"/>
          </a:p>
        </p:txBody>
      </p:sp>
    </p:spTree>
  </p:cSld>
  <p:clrMapOvr>
    <a:masterClrMapping/>
  </p:clrMapOvr>
  <p:transition advClick="0" advTm="2000">
    <p:strips dir="ld"/>
    <p:sndAc>
      <p:end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3"/>
          <p:cNvSpPr>
            <a:spLocks noGrp="1" noChangeArrowheads="1"/>
          </p:cNvSpPr>
          <p:nvPr>
            <p:ph idx="1"/>
          </p:nvPr>
        </p:nvSpPr>
        <p:spPr/>
        <p:txBody>
          <a:bodyPr/>
          <a:lstStyle/>
          <a:p>
            <a:pPr algn="r" rtl="1" eaLnBrk="1" hangingPunct="1">
              <a:buFontTx/>
              <a:buNone/>
            </a:pPr>
            <a:r>
              <a:rPr lang="fa-IR" smtClean="0"/>
              <a:t>ب:ضمانت اجرای عدم ارائه((هرگاه بازرگانی که به دفاتر او استناد شده است از ابراز آن خوداری کند و تلف یا عدم دسترسی به آن را هم نتواند ثابت کند دادگاه می تواند آنرا از قرائن مثبته اظهار طرف قرارر دهد))</a:t>
            </a:r>
            <a:endParaRPr lang="en-US" smtClean="0"/>
          </a:p>
        </p:txBody>
      </p:sp>
    </p:spTree>
  </p:cSld>
  <p:clrMapOvr>
    <a:masterClrMapping/>
  </p:clrMapOvr>
  <p:transition advClick="0" advTm="2000">
    <p:pull dir="rd"/>
    <p:sndAc>
      <p:endSnd/>
    </p:sndAc>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idx="1"/>
          </p:nvPr>
        </p:nvSpPr>
        <p:spPr>
          <a:xfrm>
            <a:off x="250825" y="404813"/>
            <a:ext cx="8893175" cy="5726112"/>
          </a:xfrm>
        </p:spPr>
        <p:txBody>
          <a:bodyPr/>
          <a:lstStyle/>
          <a:p>
            <a:pPr algn="r" rtl="1" eaLnBrk="1" hangingPunct="1">
              <a:buFont typeface="Wingdings" pitchFamily="2" charset="2"/>
              <a:buNone/>
              <a:defRPr/>
            </a:pPr>
            <a:r>
              <a:rPr lang="fa-IR" b="1" i="1" smtClean="0"/>
              <a:t>ج:موانع ارائه دفاتر</a:t>
            </a:r>
            <a:r>
              <a:rPr lang="fa-IR" i="1" smtClean="0"/>
              <a:t>((اگر ابراز سند در دادگاه مقدور نباشد یا ابراز تمام یا قسمتی از آن یا اظهار علنی مفاد آن در دادگاه بر خلاف نظم یا عفت عمومی یا مصالح عامه حیثیت اصحاب دعوی یا دیگران باشد ریئس دادگاه یا دادرس یا مدیر دفتر دادگاه از جانب او در حضور طرفین آنچه را که لازم و راجع به مورد اختلاف است خارج نویسی می نماید))</a:t>
            </a:r>
            <a:endParaRPr lang="en-US" i="1" smtClean="0"/>
          </a:p>
        </p:txBody>
      </p:sp>
    </p:spTree>
  </p:cSld>
  <p:clrMapOvr>
    <a:masterClrMapping/>
  </p:clrMapOvr>
  <p:transition advClick="0" advTm="2000">
    <p:blinds/>
    <p:sndAc>
      <p:end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3" name="Rectangle 3"/>
          <p:cNvSpPr>
            <a:spLocks noGrp="1" noChangeArrowheads="1"/>
          </p:cNvSpPr>
          <p:nvPr>
            <p:ph idx="1"/>
          </p:nvPr>
        </p:nvSpPr>
        <p:spPr>
          <a:xfrm>
            <a:off x="457200" y="476250"/>
            <a:ext cx="8229600" cy="5654675"/>
          </a:xfrm>
        </p:spPr>
        <p:txBody>
          <a:bodyPr/>
          <a:lstStyle/>
          <a:p>
            <a:pPr algn="r" rtl="1" eaLnBrk="1" hangingPunct="1">
              <a:buFont typeface="Wingdings" pitchFamily="2" charset="2"/>
              <a:buNone/>
              <a:defRPr/>
            </a:pPr>
            <a:r>
              <a:rPr lang="fa-IR" smtClean="0"/>
              <a:t>اگر دعوی علیه طرف خارجی در محکمه ایران اقامه شده طرف خارجی مکلف است ،طبق مقررات اصول محاکمات ایران،دفتر خود را به دادگاه ، در صورت تقاضا ارائه دهد. در غیر اینصورت دادگاه می تواند علیه او حکم دهد، مگر اینکه ثابت کند دفتر او گمشده یا دسترسی به آن ندارد.</a:t>
            </a:r>
            <a:endParaRPr lang="en-US" smtClean="0"/>
          </a:p>
        </p:txBody>
      </p:sp>
    </p:spTree>
  </p:cSld>
  <p:clrMapOvr>
    <a:masterClrMapping/>
  </p:clrMapOvr>
  <p:transition advClick="0" advTm="2000">
    <p:blinds dir="vert"/>
    <p:sndAc>
      <p:end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301625" y="228600"/>
            <a:ext cx="8510588" cy="2057392"/>
          </a:xfrm>
        </p:spPr>
        <p:txBody>
          <a:bodyPr/>
          <a:lstStyle/>
          <a:p>
            <a:pPr algn="ctr" eaLnBrk="1" hangingPunct="1"/>
            <a:r>
              <a:rPr lang="fa-IR" sz="9600" b="1" dirty="0" smtClean="0"/>
              <a:t>فصل دوم</a:t>
            </a:r>
            <a:endParaRPr lang="en-US" sz="9600" b="1" dirty="0" smtClean="0"/>
          </a:p>
        </p:txBody>
      </p:sp>
      <p:sp>
        <p:nvSpPr>
          <p:cNvPr id="57347" name="Rectangle 3"/>
          <p:cNvSpPr>
            <a:spLocks noGrp="1" noChangeArrowheads="1"/>
          </p:cNvSpPr>
          <p:nvPr>
            <p:ph idx="1"/>
          </p:nvPr>
        </p:nvSpPr>
        <p:spPr>
          <a:xfrm>
            <a:off x="1357290" y="3000372"/>
            <a:ext cx="7491412" cy="2463800"/>
          </a:xfrm>
        </p:spPr>
        <p:txBody>
          <a:bodyPr>
            <a:normAutofit/>
          </a:bodyPr>
          <a:lstStyle/>
          <a:p>
            <a:pPr algn="ctr" eaLnBrk="1" hangingPunct="1">
              <a:buFont typeface="Wingdings" pitchFamily="2" charset="2"/>
              <a:buNone/>
            </a:pPr>
            <a:r>
              <a:rPr lang="fa-IR" sz="8800" b="1" dirty="0" smtClean="0"/>
              <a:t>دفتر ثبت تجارتی</a:t>
            </a:r>
            <a:endParaRPr lang="en-US" sz="8800" b="1"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idx="1"/>
          </p:nvPr>
        </p:nvSpPr>
        <p:spPr>
          <a:xfrm>
            <a:off x="457200" y="836613"/>
            <a:ext cx="8229600" cy="5294312"/>
          </a:xfrm>
        </p:spPr>
        <p:txBody>
          <a:bodyPr/>
          <a:lstStyle/>
          <a:p>
            <a:pPr algn="r" rtl="1" eaLnBrk="1" hangingPunct="1">
              <a:buFont typeface="Wingdings" pitchFamily="2" charset="2"/>
              <a:buNone/>
              <a:defRPr/>
            </a:pPr>
            <a:r>
              <a:rPr lang="fa-IR" smtClean="0"/>
              <a:t>تعریف: دفتری است که در محل معینی قرار دارد و تجار، اعم از حقیقی یا حقوقی باید طبق مقررات نام خود را در این دفتر ثبت نماید.</a:t>
            </a:r>
          </a:p>
          <a:p>
            <a:pPr algn="r" rtl="1" eaLnBrk="1" hangingPunct="1">
              <a:buFont typeface="Wingdings" pitchFamily="2" charset="2"/>
              <a:buNone/>
              <a:defRPr/>
            </a:pPr>
            <a:endParaRPr lang="en-US"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rrowheads="1"/>
          </p:cNvSpPr>
          <p:nvPr>
            <p:ph type="title"/>
          </p:nvPr>
        </p:nvSpPr>
        <p:spPr>
          <a:xfrm>
            <a:off x="301625" y="228600"/>
            <a:ext cx="8510588" cy="1687513"/>
          </a:xfrm>
        </p:spPr>
        <p:txBody>
          <a:bodyPr/>
          <a:lstStyle/>
          <a:p>
            <a:pPr algn="ctr" eaLnBrk="1" hangingPunct="1">
              <a:defRPr/>
            </a:pPr>
            <a:r>
              <a:rPr lang="fa-IR" sz="6600" dirty="0" smtClean="0"/>
              <a:t>بند اول</a:t>
            </a:r>
            <a:endParaRPr lang="en-US" sz="6600" dirty="0" smtClean="0"/>
          </a:p>
        </p:txBody>
      </p:sp>
      <p:sp>
        <p:nvSpPr>
          <p:cNvPr id="59395" name="Rectangle 3"/>
          <p:cNvSpPr>
            <a:spLocks noGrp="1" noRot="1" noChangeArrowheads="1"/>
          </p:cNvSpPr>
          <p:nvPr>
            <p:ph idx="1"/>
          </p:nvPr>
        </p:nvSpPr>
        <p:spPr>
          <a:xfrm>
            <a:off x="301625" y="2490788"/>
            <a:ext cx="8540750" cy="3608387"/>
          </a:xfrm>
        </p:spPr>
        <p:txBody>
          <a:bodyPr/>
          <a:lstStyle/>
          <a:p>
            <a:pPr algn="ctr" eaLnBrk="1" hangingPunct="1">
              <a:buFont typeface="Wingdings" pitchFamily="2" charset="2"/>
              <a:buNone/>
              <a:defRPr/>
            </a:pPr>
            <a:r>
              <a:rPr lang="fa-IR" sz="7200" dirty="0" smtClean="0"/>
              <a:t>فایده دفتر ثبت تجارتی</a:t>
            </a:r>
            <a:endParaRPr lang="en-US" sz="72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              کلیات</a:t>
            </a:r>
            <a:endParaRPr lang="fa-IR" dirty="0"/>
          </a:p>
        </p:txBody>
      </p:sp>
      <p:sp>
        <p:nvSpPr>
          <p:cNvPr id="2" name="Content Placeholder 1"/>
          <p:cNvSpPr>
            <a:spLocks noGrp="1"/>
          </p:cNvSpPr>
          <p:nvPr>
            <p:ph idx="1"/>
          </p:nvPr>
        </p:nvSpPr>
        <p:spPr>
          <a:xfrm>
            <a:off x="0" y="1481328"/>
            <a:ext cx="8964488" cy="4525963"/>
          </a:xfrm>
        </p:spPr>
        <p:txBody>
          <a:bodyPr>
            <a:normAutofit fontScale="92500" lnSpcReduction="20000"/>
          </a:bodyPr>
          <a:lstStyle/>
          <a:p>
            <a:pPr marL="82296" indent="0">
              <a:buNone/>
            </a:pPr>
            <a:r>
              <a:rPr lang="fa-IR" dirty="0" smtClean="0">
                <a:solidFill>
                  <a:srgbClr val="FF0000"/>
                </a:solidFill>
              </a:rPr>
              <a:t>حقوق تجارت :</a:t>
            </a:r>
            <a:r>
              <a:rPr lang="fa-IR" dirty="0" smtClean="0"/>
              <a:t>مجموعه مقررات حاکم برتجاروروابط تجاری</a:t>
            </a:r>
          </a:p>
          <a:p>
            <a:pPr marL="82296" indent="0">
              <a:buNone/>
            </a:pPr>
            <a:r>
              <a:rPr lang="fa-IR" dirty="0" smtClean="0">
                <a:solidFill>
                  <a:srgbClr val="FF0000"/>
                </a:solidFill>
              </a:rPr>
              <a:t>تعریف حقوق:</a:t>
            </a:r>
          </a:p>
          <a:p>
            <a:pPr marL="82296" indent="0">
              <a:buNone/>
            </a:pPr>
            <a:r>
              <a:rPr lang="fa-IR" dirty="0" smtClean="0">
                <a:solidFill>
                  <a:srgbClr val="00B0F0"/>
                </a:solidFill>
              </a:rPr>
              <a:t>الف</a:t>
            </a:r>
            <a:r>
              <a:rPr lang="fa-IR" dirty="0" smtClean="0"/>
              <a:t>- حقوق جمع حق است وحق عبارتست ازامتیازی که در جامعه برحسب قانون ،قراردادیاعرف وعادت برای شخص به وجود </a:t>
            </a:r>
          </a:p>
          <a:p>
            <a:pPr marL="82296" indent="0">
              <a:buNone/>
            </a:pPr>
            <a:r>
              <a:rPr lang="fa-IR" dirty="0" smtClean="0"/>
              <a:t>می آیدودیگران موظف به احترام آن هستند.</a:t>
            </a:r>
          </a:p>
          <a:p>
            <a:pPr marL="82296" indent="0">
              <a:buNone/>
            </a:pPr>
            <a:r>
              <a:rPr lang="fa-IR" dirty="0" smtClean="0">
                <a:solidFill>
                  <a:srgbClr val="00B050"/>
                </a:solidFill>
              </a:rPr>
              <a:t>مثال: </a:t>
            </a:r>
            <a:r>
              <a:rPr lang="fa-IR" dirty="0" smtClean="0"/>
              <a:t>موجرومستاجر .استفاده از پارک وخیابان </a:t>
            </a:r>
          </a:p>
          <a:p>
            <a:pPr marL="82296" indent="0">
              <a:buNone/>
            </a:pPr>
            <a:r>
              <a:rPr lang="fa-IR" dirty="0" smtClean="0">
                <a:solidFill>
                  <a:srgbClr val="00B0F0"/>
                </a:solidFill>
              </a:rPr>
              <a:t>ب-</a:t>
            </a:r>
            <a:r>
              <a:rPr lang="fa-IR" dirty="0" smtClean="0"/>
              <a:t> معنی دیگر علم شناخت قوانین - دانشکده حقوق </a:t>
            </a:r>
          </a:p>
          <a:p>
            <a:pPr marL="82296" indent="0">
              <a:buNone/>
            </a:pPr>
            <a:r>
              <a:rPr lang="fa-IR" dirty="0" smtClean="0">
                <a:solidFill>
                  <a:srgbClr val="00B0F0"/>
                </a:solidFill>
              </a:rPr>
              <a:t>ج-</a:t>
            </a:r>
            <a:r>
              <a:rPr lang="fa-IR" dirty="0" smtClean="0"/>
              <a:t> گاهی به معنی سیستم حقوقی به کار می رود؛حقوق اسلام ،حقوق مسیحی </a:t>
            </a:r>
          </a:p>
          <a:p>
            <a:pPr marL="82296" indent="0">
              <a:buNone/>
            </a:pPr>
            <a:r>
              <a:rPr lang="fa-IR" dirty="0" smtClean="0">
                <a:solidFill>
                  <a:srgbClr val="00B0F0"/>
                </a:solidFill>
              </a:rPr>
              <a:t>د-</a:t>
            </a:r>
            <a:r>
              <a:rPr lang="fa-IR" dirty="0" smtClean="0"/>
              <a:t> حقوق اداری ،مزد یا حق الزحمه</a:t>
            </a:r>
            <a:endParaRPr lang="fa-IR" dirty="0"/>
          </a:p>
        </p:txBody>
      </p:sp>
    </p:spTree>
  </p:cSld>
  <p:clrMapOvr>
    <a:masterClrMapping/>
  </p:clrMapOvr>
  <p:transition advClick="0" advTm="2000">
    <p:checker dir="vert"/>
    <p:sndAc>
      <p:end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9" name="Rectangle 3"/>
          <p:cNvSpPr>
            <a:spLocks noGrp="1" noChangeArrowheads="1"/>
          </p:cNvSpPr>
          <p:nvPr>
            <p:ph idx="1"/>
          </p:nvPr>
        </p:nvSpPr>
        <p:spPr>
          <a:xfrm>
            <a:off x="457200" y="476250"/>
            <a:ext cx="8229600" cy="5654675"/>
          </a:xfrm>
        </p:spPr>
        <p:txBody>
          <a:bodyPr/>
          <a:lstStyle/>
          <a:p>
            <a:pPr algn="r" rtl="1" eaLnBrk="1" hangingPunct="1">
              <a:buFont typeface="Wingdings" pitchFamily="2" charset="2"/>
              <a:buNone/>
              <a:defRPr/>
            </a:pPr>
            <a:r>
              <a:rPr lang="fa-IR" smtClean="0"/>
              <a:t>الف:دلالت تاجر بودن</a:t>
            </a:r>
          </a:p>
          <a:p>
            <a:pPr algn="r" rtl="1" eaLnBrk="1" hangingPunct="1">
              <a:buFont typeface="Wingdings" pitchFamily="2" charset="2"/>
              <a:buNone/>
              <a:defRPr/>
            </a:pPr>
            <a:r>
              <a:rPr lang="fa-IR" smtClean="0"/>
              <a:t>ب:اطلاع از تعداد و نوع فعالیت تجار</a:t>
            </a:r>
          </a:p>
          <a:p>
            <a:pPr algn="r" rtl="1" eaLnBrk="1" hangingPunct="1">
              <a:buFont typeface="Wingdings" pitchFamily="2" charset="2"/>
              <a:buNone/>
              <a:defRPr/>
            </a:pPr>
            <a:r>
              <a:rPr lang="fa-IR" smtClean="0"/>
              <a:t>ج:اطلاع تجار از وضع یکدیگر</a:t>
            </a:r>
          </a:p>
          <a:p>
            <a:pPr algn="r" rtl="1" eaLnBrk="1" hangingPunct="1">
              <a:buFont typeface="Wingdings" pitchFamily="2" charset="2"/>
              <a:buNone/>
              <a:defRPr/>
            </a:pPr>
            <a:r>
              <a:rPr lang="fa-IR" smtClean="0"/>
              <a:t>د:روشن کردن وضعیت مالیاتی</a:t>
            </a:r>
          </a:p>
          <a:p>
            <a:pPr algn="r" rtl="1" eaLnBrk="1" hangingPunct="1">
              <a:buFont typeface="Wingdings" pitchFamily="2" charset="2"/>
              <a:buNone/>
              <a:defRPr/>
            </a:pPr>
            <a:r>
              <a:rPr lang="fa-IR" smtClean="0"/>
              <a:t>ه:اعطای بعضی امتیازات</a:t>
            </a:r>
            <a:endParaRPr lang="en-US" smtClean="0"/>
          </a:p>
        </p:txBody>
      </p:sp>
    </p:spTree>
  </p:cSld>
  <p:clrMapOvr>
    <a:masterClrMapping/>
  </p:clrMapOvr>
  <p:transition advClick="0" advTm="2000">
    <p:checker/>
    <p:sndAc>
      <p:end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301625" y="228600"/>
            <a:ext cx="8510588" cy="2047875"/>
          </a:xfrm>
        </p:spPr>
        <p:txBody>
          <a:bodyPr/>
          <a:lstStyle/>
          <a:p>
            <a:pPr algn="ctr" eaLnBrk="1" hangingPunct="1"/>
            <a:r>
              <a:rPr lang="fa-IR" sz="9600" dirty="0" smtClean="0"/>
              <a:t>بخش سوم</a:t>
            </a:r>
            <a:endParaRPr lang="en-US" sz="9600" dirty="0" smtClean="0"/>
          </a:p>
        </p:txBody>
      </p:sp>
      <p:sp>
        <p:nvSpPr>
          <p:cNvPr id="61443" name="Rectangle 3"/>
          <p:cNvSpPr>
            <a:spLocks noGrp="1" noChangeArrowheads="1"/>
          </p:cNvSpPr>
          <p:nvPr>
            <p:ph idx="1"/>
          </p:nvPr>
        </p:nvSpPr>
        <p:spPr>
          <a:xfrm>
            <a:off x="685800" y="3157538"/>
            <a:ext cx="7696200" cy="2328862"/>
          </a:xfrm>
        </p:spPr>
        <p:txBody>
          <a:bodyPr/>
          <a:lstStyle/>
          <a:p>
            <a:pPr algn="ctr" eaLnBrk="1" hangingPunct="1">
              <a:buFontTx/>
              <a:buNone/>
            </a:pPr>
            <a:r>
              <a:rPr lang="fa-IR" sz="6600" dirty="0" smtClean="0"/>
              <a:t>حقوق مالی تجاری</a:t>
            </a:r>
            <a:endParaRPr lang="en-US" sz="66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7" name="Rectangle 3"/>
          <p:cNvSpPr>
            <a:spLocks noGrp="1" noChangeArrowheads="1"/>
          </p:cNvSpPr>
          <p:nvPr>
            <p:ph idx="1"/>
          </p:nvPr>
        </p:nvSpPr>
        <p:spPr>
          <a:xfrm>
            <a:off x="1000100" y="571480"/>
            <a:ext cx="7696200" cy="5643602"/>
          </a:xfrm>
        </p:spPr>
        <p:txBody>
          <a:bodyPr>
            <a:normAutofit/>
          </a:bodyPr>
          <a:lstStyle/>
          <a:p>
            <a:pPr algn="r" rtl="1" eaLnBrk="1" hangingPunct="1">
              <a:buFont typeface="Wingdings" pitchFamily="2" charset="2"/>
              <a:buNone/>
              <a:defRPr/>
            </a:pPr>
            <a:r>
              <a:rPr lang="fa-IR" sz="5400" b="1" dirty="0" smtClean="0"/>
              <a:t>تعریف مال:</a:t>
            </a:r>
          </a:p>
          <a:p>
            <a:pPr algn="r" rtl="1" eaLnBrk="1" hangingPunct="1">
              <a:buFont typeface="Wingdings" pitchFamily="2" charset="2"/>
              <a:buNone/>
              <a:defRPr/>
            </a:pPr>
            <a:r>
              <a:rPr lang="fa-IR" sz="5400" dirty="0" smtClean="0"/>
              <a:t>عبارت است از هر چیزی که در بازار قابلیت خرید و فروش و معامله و به عبارت دیگر ارزش تجارتی داشته باشد.</a:t>
            </a:r>
            <a:endParaRPr lang="en-US" sz="5400" dirty="0" smtClean="0"/>
          </a:p>
        </p:txBody>
      </p:sp>
    </p:spTree>
  </p:cSld>
  <p:clrMapOvr>
    <a:masterClrMapping/>
  </p:clrMapOvr>
  <p:transition advClick="0" advTm="2000">
    <p:wheel spokes="1"/>
    <p:sndAc>
      <p:end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Grp="1" noChangeArrowheads="1"/>
          </p:cNvSpPr>
          <p:nvPr>
            <p:ph idx="1"/>
          </p:nvPr>
        </p:nvSpPr>
        <p:spPr>
          <a:xfrm>
            <a:off x="301625" y="404813"/>
            <a:ext cx="8540750" cy="5976937"/>
          </a:xfrm>
        </p:spPr>
        <p:txBody>
          <a:bodyPr>
            <a:normAutofit/>
          </a:bodyPr>
          <a:lstStyle/>
          <a:p>
            <a:pPr algn="r" eaLnBrk="1" hangingPunct="1">
              <a:buFont typeface="Wingdings" pitchFamily="2" charset="2"/>
              <a:buNone/>
              <a:defRPr/>
            </a:pPr>
            <a:r>
              <a:rPr lang="fa-IR" sz="6600" dirty="0" smtClean="0"/>
              <a:t>اموال بر دو گونه است: </a:t>
            </a:r>
          </a:p>
          <a:p>
            <a:pPr algn="r" eaLnBrk="1" hangingPunct="1">
              <a:buFont typeface="Wingdings" pitchFamily="2" charset="2"/>
              <a:buNone/>
              <a:defRPr/>
            </a:pPr>
            <a:endParaRPr lang="fa-IR" sz="6600" dirty="0" smtClean="0"/>
          </a:p>
          <a:p>
            <a:pPr algn="r" eaLnBrk="1" hangingPunct="1">
              <a:buFont typeface="Wingdings" pitchFamily="2" charset="2"/>
              <a:buNone/>
              <a:defRPr/>
            </a:pPr>
            <a:r>
              <a:rPr lang="fa-IR" sz="6600" dirty="0" smtClean="0"/>
              <a:t>1- اموال مادی </a:t>
            </a:r>
          </a:p>
          <a:p>
            <a:pPr algn="r" eaLnBrk="1" hangingPunct="1">
              <a:buFont typeface="Wingdings" pitchFamily="2" charset="2"/>
              <a:buNone/>
              <a:defRPr/>
            </a:pPr>
            <a:endParaRPr lang="fa-IR" sz="6600" dirty="0" smtClean="0"/>
          </a:p>
          <a:p>
            <a:pPr algn="r" eaLnBrk="1" hangingPunct="1">
              <a:buFont typeface="Wingdings" pitchFamily="2" charset="2"/>
              <a:buNone/>
              <a:defRPr/>
            </a:pPr>
            <a:r>
              <a:rPr lang="fa-IR" sz="6600" dirty="0" smtClean="0"/>
              <a:t>2- اموال غیر مادی</a:t>
            </a:r>
            <a:endParaRPr lang="en-US" sz="6600" dirty="0" smtClean="0"/>
          </a:p>
        </p:txBody>
      </p:sp>
    </p:spTree>
  </p:cSld>
  <p:clrMapOvr>
    <a:masterClrMapping/>
  </p:clrMapOvr>
  <p:transition advClick="0" advTm="2000">
    <p:newsflash/>
    <p:sndAc>
      <p:end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3"/>
          <p:cNvSpPr>
            <a:spLocks noGrp="1" noRot="1" noChangeArrowheads="1"/>
          </p:cNvSpPr>
          <p:nvPr>
            <p:ph idx="1"/>
          </p:nvPr>
        </p:nvSpPr>
        <p:spPr>
          <a:xfrm>
            <a:off x="301625" y="404813"/>
            <a:ext cx="8540750" cy="5694362"/>
          </a:xfrm>
        </p:spPr>
        <p:txBody>
          <a:bodyPr>
            <a:normAutofit/>
          </a:bodyPr>
          <a:lstStyle/>
          <a:p>
            <a:pPr eaLnBrk="1" hangingPunct="1">
              <a:buFont typeface="Wingdings" pitchFamily="2" charset="2"/>
              <a:buNone/>
              <a:defRPr/>
            </a:pPr>
            <a:r>
              <a:rPr lang="fa-IR" sz="5400" b="1" u="sng" dirty="0" smtClean="0"/>
              <a:t>اموال مادی</a:t>
            </a:r>
            <a:r>
              <a:rPr lang="fa-IR" sz="5400" dirty="0" smtClean="0"/>
              <a:t>: عبارت است از اموالی که وجود عینی دارد ودر خارج موجود و قابل </a:t>
            </a:r>
            <a:r>
              <a:rPr lang="fa-IR" sz="5400" b="1" u="sng" dirty="0" smtClean="0"/>
              <a:t>لمس</a:t>
            </a:r>
            <a:r>
              <a:rPr lang="fa-IR" sz="5400" dirty="0" smtClean="0"/>
              <a:t> است مثل میز، صندلی،اتومبیل، منزل و غیره ... </a:t>
            </a:r>
            <a:endParaRPr lang="en-US" sz="5400" dirty="0" smtClean="0"/>
          </a:p>
        </p:txBody>
      </p:sp>
    </p:spTree>
  </p:cSld>
  <p:clrMapOvr>
    <a:masterClrMapping/>
  </p:clrMapOvr>
  <p:transition advClick="0" advTm="2000">
    <p:comb dir="vert"/>
    <p:sndAc>
      <p:end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idx="1"/>
          </p:nvPr>
        </p:nvSpPr>
        <p:spPr>
          <a:xfrm>
            <a:off x="301625" y="549275"/>
            <a:ext cx="8540750" cy="5832475"/>
          </a:xfrm>
        </p:spPr>
        <p:txBody>
          <a:bodyPr/>
          <a:lstStyle/>
          <a:p>
            <a:pPr algn="r" rtl="1" eaLnBrk="1" hangingPunct="1">
              <a:buFont typeface="Wingdings" pitchFamily="2" charset="2"/>
              <a:buNone/>
              <a:defRPr/>
            </a:pPr>
            <a:r>
              <a:rPr lang="fa-IR" smtClean="0"/>
              <a:t>اموال غیر مادی: اموالی هستند که وجود عینی قابل لمس، در خارج ندارند با وجود این دارای ارزش تجارتی بوده و قابلیت معامله ونقل و انتقال دارند. ارزش این اموال بر حسب قانون و یا عرف تعیین می شود و منشاء یک سلسله امتیازات مالی برای صاحبان آنها می گردد.</a:t>
            </a:r>
          </a:p>
          <a:p>
            <a:pPr algn="r" rtl="1" eaLnBrk="1" hangingPunct="1">
              <a:defRPr/>
            </a:pPr>
            <a:endParaRPr lang="en-US" smtClean="0"/>
          </a:p>
        </p:txBody>
      </p:sp>
    </p:spTree>
  </p:cSld>
  <p:clrMapOvr>
    <a:masterClrMapping/>
  </p:clrMapOvr>
  <p:transition advClick="0" advTm="2000">
    <p:diamond/>
    <p:sndAc>
      <p:end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idx="1"/>
          </p:nvPr>
        </p:nvSpPr>
        <p:spPr/>
        <p:txBody>
          <a:bodyPr/>
          <a:lstStyle/>
          <a:p>
            <a:pPr algn="r" rtl="1" eaLnBrk="1" hangingPunct="1">
              <a:buFont typeface="Wingdings" pitchFamily="2" charset="2"/>
              <a:buNone/>
              <a:defRPr/>
            </a:pPr>
            <a:r>
              <a:rPr lang="fa-IR" smtClean="0"/>
              <a:t>اموال غیر مادی شامل:</a:t>
            </a:r>
          </a:p>
          <a:p>
            <a:pPr algn="r" rtl="1" eaLnBrk="1" hangingPunct="1">
              <a:buFont typeface="Wingdings" pitchFamily="2" charset="2"/>
              <a:buNone/>
              <a:defRPr/>
            </a:pPr>
            <a:r>
              <a:rPr lang="fa-IR" smtClean="0"/>
              <a:t>1- حق تاجر نسبت به نام یا علامت تجارتی و سرقفلی</a:t>
            </a:r>
          </a:p>
          <a:p>
            <a:pPr algn="r" rtl="1" eaLnBrk="1" hangingPunct="1">
              <a:buFont typeface="Wingdings" pitchFamily="2" charset="2"/>
              <a:buNone/>
              <a:defRPr/>
            </a:pPr>
            <a:r>
              <a:rPr lang="fa-IR" smtClean="0"/>
              <a:t>2- حق مخترع نسبت به اختراع خود</a:t>
            </a:r>
          </a:p>
          <a:p>
            <a:pPr algn="r" rtl="1" eaLnBrk="1" hangingPunct="1">
              <a:buFont typeface="Wingdings" pitchFamily="2" charset="2"/>
              <a:buNone/>
              <a:defRPr/>
            </a:pPr>
            <a:r>
              <a:rPr lang="fa-IR" smtClean="0"/>
              <a:t>3- حق هنرمندان نسبت به آثار هنری خود و حق مولف و مصنف و مترجم نسبت به اثر خود</a:t>
            </a:r>
            <a:endParaRPr lang="en-US" smtClean="0"/>
          </a:p>
        </p:txBody>
      </p:sp>
    </p:spTree>
  </p:cSld>
  <p:clrMapOvr>
    <a:masterClrMapping/>
  </p:clrMapOvr>
  <p:transition advClick="0" advTm="2000">
    <p:pull dir="u"/>
    <p:sndAc>
      <p:end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idx="1"/>
          </p:nvPr>
        </p:nvSpPr>
        <p:spPr>
          <a:xfrm>
            <a:off x="1214414" y="571480"/>
            <a:ext cx="7719274" cy="5676920"/>
          </a:xfrm>
        </p:spPr>
        <p:txBody>
          <a:bodyPr>
            <a:noAutofit/>
          </a:bodyPr>
          <a:lstStyle/>
          <a:p>
            <a:pPr algn="r" rtl="1" eaLnBrk="1" hangingPunct="1">
              <a:buFont typeface="Wingdings" pitchFamily="2" charset="2"/>
              <a:buNone/>
              <a:defRPr/>
            </a:pPr>
            <a:r>
              <a:rPr lang="fa-IR" sz="4800" b="1" dirty="0" smtClean="0"/>
              <a:t>دارایی را به دو دسته تقسیم می کنیم:</a:t>
            </a:r>
          </a:p>
          <a:p>
            <a:pPr algn="r" rtl="1" eaLnBrk="1" hangingPunct="1">
              <a:buFont typeface="Wingdings" pitchFamily="2" charset="2"/>
              <a:buNone/>
              <a:defRPr/>
            </a:pPr>
            <a:r>
              <a:rPr lang="fa-IR" sz="6600" dirty="0" smtClean="0"/>
              <a:t>1- اموال</a:t>
            </a:r>
          </a:p>
          <a:p>
            <a:pPr algn="r" rtl="1" eaLnBrk="1" hangingPunct="1">
              <a:buFont typeface="Wingdings" pitchFamily="2" charset="2"/>
              <a:buNone/>
              <a:defRPr/>
            </a:pPr>
            <a:r>
              <a:rPr lang="fa-IR" sz="6600" dirty="0" smtClean="0"/>
              <a:t>2-حقوق مالی</a:t>
            </a:r>
            <a:endParaRPr lang="en-US" sz="6600" dirty="0" smtClean="0"/>
          </a:p>
        </p:txBody>
      </p:sp>
    </p:spTree>
  </p:cSld>
  <p:clrMapOvr>
    <a:masterClrMapping/>
  </p:clrMapOvr>
  <p:transition advClick="0" advTm="2000">
    <p:wedge/>
    <p:sndAc>
      <p:end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Rectangle 3"/>
          <p:cNvSpPr>
            <a:spLocks noGrp="1" noRot="1" noChangeArrowheads="1"/>
          </p:cNvSpPr>
          <p:nvPr>
            <p:ph idx="1"/>
          </p:nvPr>
        </p:nvSpPr>
        <p:spPr>
          <a:xfrm>
            <a:off x="301625" y="476250"/>
            <a:ext cx="8540750" cy="5622925"/>
          </a:xfrm>
        </p:spPr>
        <p:txBody>
          <a:bodyPr/>
          <a:lstStyle/>
          <a:p>
            <a:pPr eaLnBrk="1" hangingPunct="1">
              <a:buFont typeface="Wingdings" pitchFamily="2" charset="2"/>
              <a:buNone/>
              <a:defRPr/>
            </a:pPr>
            <a:r>
              <a:rPr lang="fa-IR" smtClean="0"/>
              <a:t>اموال:((منقول و غیر منقول)) عبارتند از اشیایی که در خارج وجود عینی داشته باشند و قابلیت خرید و فروش و معملات تجارتی را دارند مثل اتومبیل و زمین ...</a:t>
            </a:r>
            <a:endParaRPr lang="en-US" smtClean="0"/>
          </a:p>
        </p:txBody>
      </p:sp>
    </p:spTree>
  </p:cSld>
  <p:clrMapOvr>
    <a:masterClrMapping/>
  </p:clrMapOvr>
  <p:transition advClick="0" advTm="2000">
    <p:pull dir="rd"/>
    <p:sndAc>
      <p:end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3"/>
          <p:cNvSpPr>
            <a:spLocks noGrp="1" noChangeArrowheads="1"/>
          </p:cNvSpPr>
          <p:nvPr>
            <p:ph idx="1"/>
          </p:nvPr>
        </p:nvSpPr>
        <p:spPr/>
        <p:txBody>
          <a:bodyPr/>
          <a:lstStyle/>
          <a:p>
            <a:pPr algn="r" rtl="1" eaLnBrk="1" hangingPunct="1">
              <a:buFontTx/>
              <a:buNone/>
            </a:pPr>
            <a:r>
              <a:rPr lang="fa-IR" smtClean="0"/>
              <a:t>حقوق مالی :حقوقی هستند که شخص نسبت به یک شخص، یا یک شی معین دارد و منشاء آثار مالی است ، مثل حق دینی(طلب از شخص دیگری) مهر که حق مالی زن نسبت به شوهر است و یا حق سرقفلی، حق تالیف، تصنیف و غیره...</a:t>
            </a:r>
            <a:endParaRPr lang="en-US" smtClean="0"/>
          </a:p>
        </p:txBody>
      </p:sp>
    </p:spTree>
  </p:cSld>
  <p:clrMapOvr>
    <a:masterClrMapping/>
  </p:clrMapOvr>
  <p:transition advClick="0" advTm="2000">
    <p:split/>
    <p:sndAc>
      <p:end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fa-IR" sz="3200" b="1" dirty="0" smtClean="0">
                <a:solidFill>
                  <a:schemeClr val="bg2">
                    <a:lumMod val="10000"/>
                  </a:schemeClr>
                </a:solidFill>
                <a:latin typeface="2  Nazanin"/>
              </a:rPr>
              <a:t>تقسیمات حقوق:</a:t>
            </a:r>
            <a:endParaRPr lang="fa-IR" sz="3200" b="1" dirty="0">
              <a:solidFill>
                <a:schemeClr val="bg2">
                  <a:lumMod val="10000"/>
                </a:schemeClr>
              </a:solidFill>
              <a:latin typeface="2  Nazanin"/>
            </a:endParaRPr>
          </a:p>
        </p:txBody>
      </p:sp>
      <p:sp>
        <p:nvSpPr>
          <p:cNvPr id="2" name="Content Placeholder 1"/>
          <p:cNvSpPr>
            <a:spLocks noGrp="1"/>
          </p:cNvSpPr>
          <p:nvPr>
            <p:ph idx="1"/>
          </p:nvPr>
        </p:nvSpPr>
        <p:spPr>
          <a:xfrm>
            <a:off x="179512" y="1268760"/>
            <a:ext cx="8784976" cy="4968552"/>
          </a:xfrm>
        </p:spPr>
        <p:txBody>
          <a:bodyPr>
            <a:normAutofit fontScale="85000" lnSpcReduction="10000"/>
          </a:bodyPr>
          <a:lstStyle/>
          <a:p>
            <a:pPr marL="82296" indent="0">
              <a:buNone/>
            </a:pPr>
            <a:r>
              <a:rPr lang="fa-IR" dirty="0" smtClean="0"/>
              <a:t>الف –</a:t>
            </a:r>
            <a:r>
              <a:rPr lang="fa-IR" dirty="0" smtClean="0">
                <a:solidFill>
                  <a:srgbClr val="00B0F0"/>
                </a:solidFill>
              </a:rPr>
              <a:t>حقوق خارجی: </a:t>
            </a:r>
            <a:r>
              <a:rPr lang="fa-IR" dirty="0" smtClean="0"/>
              <a:t>کلیه قوانین ،مقررات،قراردادهاوعرف وعاداتی که حاکم بر روابط خارجی دولتها واشخاص  است.</a:t>
            </a:r>
          </a:p>
          <a:p>
            <a:pPr marL="82296" indent="0">
              <a:buNone/>
            </a:pPr>
            <a:r>
              <a:rPr lang="fa-IR" dirty="0" smtClean="0"/>
              <a:t>ب- </a:t>
            </a:r>
            <a:r>
              <a:rPr lang="fa-IR" dirty="0" smtClean="0">
                <a:solidFill>
                  <a:srgbClr val="00B0F0"/>
                </a:solidFill>
              </a:rPr>
              <a:t>حقوق داخلی: </a:t>
            </a:r>
            <a:r>
              <a:rPr lang="fa-IR" dirty="0" smtClean="0"/>
              <a:t>کلیه قوانین ،مقررات،ضوابط و عرف  وعاداتی گفته میشود که برقلمرویک کشورمعین ومشخص است .شامل :</a:t>
            </a:r>
          </a:p>
          <a:p>
            <a:pPr marL="82296" indent="0">
              <a:buNone/>
            </a:pPr>
            <a:r>
              <a:rPr lang="fa-IR" b="1" i="1" dirty="0" smtClean="0">
                <a:solidFill>
                  <a:srgbClr val="C00000"/>
                </a:solidFill>
              </a:rPr>
              <a:t>      </a:t>
            </a:r>
            <a:r>
              <a:rPr lang="fa-IR" b="1" dirty="0" smtClean="0">
                <a:solidFill>
                  <a:srgbClr val="C00000"/>
                </a:solidFill>
              </a:rPr>
              <a:t>حقوق عمومی        </a:t>
            </a:r>
            <a:r>
              <a:rPr lang="fa-IR" dirty="0" smtClean="0">
                <a:solidFill>
                  <a:srgbClr val="C00000"/>
                </a:solidFill>
              </a:rPr>
              <a:t>و     </a:t>
            </a:r>
            <a:r>
              <a:rPr lang="fa-IR" b="1" dirty="0" smtClean="0">
                <a:solidFill>
                  <a:srgbClr val="C00000"/>
                </a:solidFill>
              </a:rPr>
              <a:t>حقوق خصوصی</a:t>
            </a:r>
          </a:p>
          <a:p>
            <a:pPr marL="82296" indent="0">
              <a:buNone/>
            </a:pPr>
            <a:r>
              <a:rPr lang="fa-IR" dirty="0" smtClean="0">
                <a:solidFill>
                  <a:srgbClr val="0070C0"/>
                </a:solidFill>
              </a:rPr>
              <a:t>حقوق</a:t>
            </a:r>
            <a:r>
              <a:rPr lang="fa-IR" dirty="0" smtClean="0">
                <a:solidFill>
                  <a:srgbClr val="C00000"/>
                </a:solidFill>
              </a:rPr>
              <a:t> </a:t>
            </a:r>
            <a:r>
              <a:rPr lang="fa-IR" dirty="0" smtClean="0">
                <a:solidFill>
                  <a:srgbClr val="0070C0"/>
                </a:solidFill>
              </a:rPr>
              <a:t>عمومی: </a:t>
            </a:r>
            <a:r>
              <a:rPr lang="fa-IR" dirty="0" smtClean="0"/>
              <a:t>رشته های حقوقی که پای منافع عمومی درمان است.مانند:</a:t>
            </a:r>
          </a:p>
          <a:p>
            <a:pPr marL="82296" indent="0">
              <a:buNone/>
            </a:pPr>
            <a:r>
              <a:rPr lang="fa-IR" dirty="0" smtClean="0">
                <a:solidFill>
                  <a:srgbClr val="0070C0"/>
                </a:solidFill>
              </a:rPr>
              <a:t>1- حقوق اساسی</a:t>
            </a:r>
            <a:r>
              <a:rPr lang="fa-IR" dirty="0" smtClean="0">
                <a:solidFill>
                  <a:schemeClr val="accent2"/>
                </a:solidFill>
              </a:rPr>
              <a:t>: </a:t>
            </a:r>
            <a:r>
              <a:rPr lang="fa-IR" dirty="0" smtClean="0"/>
              <a:t>درباره سیستم حکومتی،ارکان مملکتی و قوای سه گانه </a:t>
            </a:r>
          </a:p>
          <a:p>
            <a:pPr marL="82296" indent="0">
              <a:buNone/>
            </a:pPr>
            <a:r>
              <a:rPr lang="fa-IR" dirty="0" smtClean="0">
                <a:solidFill>
                  <a:srgbClr val="0070C0"/>
                </a:solidFill>
              </a:rPr>
              <a:t>2- حقوق کیفری: </a:t>
            </a:r>
            <a:r>
              <a:rPr lang="fa-IR" dirty="0" smtClean="0"/>
              <a:t>از جرم،مجازات ومجرم بحث میکند.</a:t>
            </a:r>
          </a:p>
          <a:p>
            <a:pPr marL="82296" indent="0">
              <a:buNone/>
            </a:pPr>
            <a:r>
              <a:rPr lang="fa-IR" dirty="0" smtClean="0">
                <a:solidFill>
                  <a:srgbClr val="0070C0"/>
                </a:solidFill>
              </a:rPr>
              <a:t>3- حقوق اداری: </a:t>
            </a:r>
            <a:r>
              <a:rPr lang="fa-IR" dirty="0" smtClean="0"/>
              <a:t>رشته ای از حقوق عمومی است که به مطالعه سازمان ،وظایف و فعالیت دستگاه اداری وارتباط آن باکارمندان می پردازد.</a:t>
            </a:r>
          </a:p>
          <a:p>
            <a:endParaRPr lang="fa-IR" dirty="0"/>
          </a:p>
        </p:txBody>
      </p:sp>
    </p:spTree>
  </p:cSld>
  <p:clrMapOvr>
    <a:masterClrMapping/>
  </p:clrMapOvr>
  <p:transition advClick="0" advTm="2000">
    <p:cover dir="ru"/>
    <p:sndAc>
      <p:end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p:cNvSpPr>
            <a:spLocks noGrp="1" noChangeArrowheads="1"/>
          </p:cNvSpPr>
          <p:nvPr>
            <p:ph idx="1"/>
          </p:nvPr>
        </p:nvSpPr>
        <p:spPr>
          <a:xfrm>
            <a:off x="301625" y="476250"/>
            <a:ext cx="8540750" cy="5622925"/>
          </a:xfrm>
        </p:spPr>
        <p:txBody>
          <a:bodyPr/>
          <a:lstStyle/>
          <a:p>
            <a:pPr algn="r" rtl="1" eaLnBrk="1" hangingPunct="1">
              <a:buFontTx/>
              <a:buNone/>
            </a:pPr>
            <a:r>
              <a:rPr lang="fa-IR" smtClean="0"/>
              <a:t>مایه تجارتی شامل چه اموری است؟</a:t>
            </a:r>
          </a:p>
          <a:p>
            <a:pPr algn="r" rtl="1" eaLnBrk="1" hangingPunct="1">
              <a:buFontTx/>
              <a:buNone/>
            </a:pPr>
            <a:r>
              <a:rPr lang="fa-IR" smtClean="0"/>
              <a:t>حق سرقفلی</a:t>
            </a:r>
          </a:p>
          <a:p>
            <a:pPr algn="r" rtl="1" eaLnBrk="1" hangingPunct="1">
              <a:buFontTx/>
              <a:buNone/>
            </a:pPr>
            <a:r>
              <a:rPr lang="fa-IR" smtClean="0"/>
              <a:t>نام تجارتی</a:t>
            </a:r>
          </a:p>
          <a:p>
            <a:pPr algn="r" rtl="1" eaLnBrk="1" hangingPunct="1">
              <a:buFontTx/>
              <a:buNone/>
            </a:pPr>
            <a:r>
              <a:rPr lang="fa-IR" smtClean="0"/>
              <a:t>علامت تجارتی</a:t>
            </a:r>
          </a:p>
          <a:p>
            <a:pPr algn="r" rtl="1" eaLnBrk="1" hangingPunct="1">
              <a:buFontTx/>
              <a:buNone/>
            </a:pPr>
            <a:r>
              <a:rPr lang="fa-IR" smtClean="0"/>
              <a:t>حق اختراع و اکتشاف</a:t>
            </a:r>
            <a:endParaRPr lang="en-US" smtClean="0"/>
          </a:p>
        </p:txBody>
      </p:sp>
    </p:spTree>
  </p:cSld>
  <p:clrMapOvr>
    <a:masterClrMapping/>
  </p:clrMapOvr>
  <p:transition advClick="0" advTm="2000">
    <p:wheel/>
    <p:sndAc>
      <p:endSnd/>
    </p:sndAc>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idx="1"/>
          </p:nvPr>
        </p:nvSpPr>
        <p:spPr/>
        <p:txBody>
          <a:bodyPr/>
          <a:lstStyle/>
          <a:p>
            <a:pPr algn="r" rtl="1" eaLnBrk="1" hangingPunct="1">
              <a:buFont typeface="Wingdings" pitchFamily="2" charset="2"/>
              <a:buNone/>
              <a:defRPr/>
            </a:pPr>
            <a:r>
              <a:rPr lang="fa-IR" smtClean="0"/>
              <a:t>تاجر دارای دونوع سرمایه است:</a:t>
            </a:r>
          </a:p>
          <a:p>
            <a:pPr algn="r" rtl="1" eaLnBrk="1" hangingPunct="1">
              <a:buFont typeface="Wingdings" pitchFamily="2" charset="2"/>
              <a:buNone/>
              <a:defRPr/>
            </a:pPr>
            <a:r>
              <a:rPr lang="fa-IR" smtClean="0"/>
              <a:t>یکی اموال مادی که در خارج وجود عینی دارد مثل مغازه، تاسیسات، کارخانه، اتومبیل و از این قبیل و دیگر حقوق مالی تجاری مثل حق سرقفلی و غیره ...</a:t>
            </a:r>
            <a:endParaRPr lang="en-US" smtClean="0"/>
          </a:p>
        </p:txBody>
      </p:sp>
    </p:spTree>
  </p:cSld>
  <p:clrMapOvr>
    <a:masterClrMapping/>
  </p:clrMapOvr>
  <p:transition advClick="0" advTm="2000">
    <p:zoom/>
    <p:sndAc>
      <p:endSnd/>
    </p:sndAc>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301625" y="228600"/>
            <a:ext cx="8510588" cy="2192338"/>
          </a:xfrm>
        </p:spPr>
        <p:txBody>
          <a:bodyPr/>
          <a:lstStyle/>
          <a:p>
            <a:pPr algn="ctr" eaLnBrk="1" hangingPunct="1"/>
            <a:r>
              <a:rPr lang="fa-IR" sz="8800" dirty="0" smtClean="0"/>
              <a:t>فصل اول</a:t>
            </a:r>
            <a:endParaRPr lang="en-US" sz="8800" dirty="0" smtClean="0"/>
          </a:p>
        </p:txBody>
      </p:sp>
      <p:sp>
        <p:nvSpPr>
          <p:cNvPr id="72707" name="Rectangle 3"/>
          <p:cNvSpPr>
            <a:spLocks noGrp="1" noChangeArrowheads="1"/>
          </p:cNvSpPr>
          <p:nvPr>
            <p:ph idx="1"/>
          </p:nvPr>
        </p:nvSpPr>
        <p:spPr>
          <a:xfrm>
            <a:off x="685800" y="3101975"/>
            <a:ext cx="7696200" cy="2384425"/>
          </a:xfrm>
        </p:spPr>
        <p:txBody>
          <a:bodyPr/>
          <a:lstStyle/>
          <a:p>
            <a:pPr algn="ctr" eaLnBrk="1" hangingPunct="1">
              <a:buFontTx/>
              <a:buNone/>
            </a:pPr>
            <a:r>
              <a:rPr lang="fa-IR" sz="6600" b="1" smtClean="0"/>
              <a:t>حق سرقفلی</a:t>
            </a:r>
            <a:endParaRPr lang="en-US" sz="6600" b="1"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idx="1"/>
          </p:nvPr>
        </p:nvSpPr>
        <p:spPr/>
        <p:txBody>
          <a:bodyPr/>
          <a:lstStyle/>
          <a:p>
            <a:pPr algn="r" rtl="1" eaLnBrk="1" hangingPunct="1">
              <a:buFont typeface="Wingdings" pitchFamily="2" charset="2"/>
              <a:buNone/>
              <a:defRPr/>
            </a:pPr>
            <a:r>
              <a:rPr lang="fa-IR" smtClean="0"/>
              <a:t>تعریف((سرقفلی عبارت است از ما به ازای حقی که شخص نسبت به انتقال یک ملک تجاری دارد))</a:t>
            </a:r>
          </a:p>
          <a:p>
            <a:pPr algn="r" rtl="1" eaLnBrk="1" hangingPunct="1">
              <a:buFont typeface="Wingdings" pitchFamily="2" charset="2"/>
              <a:buNone/>
              <a:defRPr/>
            </a:pPr>
            <a:r>
              <a:rPr lang="fa-IR" smtClean="0"/>
              <a:t>حق کسبه و پیشه(( عبارت است از حقی که مستاجر بعد از اسقرار در یک ملک تجاری، در اثر ابتکار،حسن شهرت، جلب مشتری و از این قبیل نسبت به ملک پیدا می کند.</a:t>
            </a:r>
            <a:endParaRPr lang="en-US" smtClean="0"/>
          </a:p>
        </p:txBody>
      </p:sp>
    </p:spTree>
  </p:cSld>
  <p:clrMapOvr>
    <a:masterClrMapping/>
  </p:clrMapOvr>
  <p:transition advClick="0" advTm="2000">
    <p:plus/>
    <p:sndAc>
      <p:endSnd/>
    </p:sndAc>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01625" y="228600"/>
            <a:ext cx="8510588" cy="2120900"/>
          </a:xfrm>
        </p:spPr>
        <p:txBody>
          <a:bodyPr/>
          <a:lstStyle/>
          <a:p>
            <a:pPr algn="ctr" eaLnBrk="1" hangingPunct="1"/>
            <a:r>
              <a:rPr lang="fa-IR" sz="6600" dirty="0" smtClean="0"/>
              <a:t>فصل دوم</a:t>
            </a:r>
            <a:endParaRPr lang="en-US" sz="6600" dirty="0" smtClean="0"/>
          </a:p>
        </p:txBody>
      </p:sp>
      <p:sp>
        <p:nvSpPr>
          <p:cNvPr id="74755" name="Rectangle 3"/>
          <p:cNvSpPr>
            <a:spLocks noGrp="1" noChangeArrowheads="1"/>
          </p:cNvSpPr>
          <p:nvPr>
            <p:ph idx="1"/>
          </p:nvPr>
        </p:nvSpPr>
        <p:spPr>
          <a:xfrm>
            <a:off x="685800" y="2979738"/>
            <a:ext cx="7696200" cy="2506662"/>
          </a:xfrm>
        </p:spPr>
        <p:txBody>
          <a:bodyPr/>
          <a:lstStyle/>
          <a:p>
            <a:pPr algn="ctr" eaLnBrk="1" hangingPunct="1">
              <a:buFontTx/>
              <a:buNone/>
            </a:pPr>
            <a:r>
              <a:rPr lang="fa-IR" sz="6600" b="1" dirty="0" smtClean="0"/>
              <a:t>اسم تجاری</a:t>
            </a:r>
            <a:endParaRPr lang="en-US" sz="6600" b="1"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3"/>
          <p:cNvSpPr>
            <a:spLocks noGrp="1" noChangeArrowheads="1"/>
          </p:cNvSpPr>
          <p:nvPr>
            <p:ph idx="1"/>
          </p:nvPr>
        </p:nvSpPr>
        <p:spPr>
          <a:xfrm>
            <a:off x="1500188" y="260350"/>
            <a:ext cx="7491412" cy="5978525"/>
          </a:xfrm>
        </p:spPr>
        <p:txBody>
          <a:bodyPr/>
          <a:lstStyle/>
          <a:p>
            <a:pPr algn="r" rtl="1" eaLnBrk="1" hangingPunct="1">
              <a:buFont typeface="Wingdings" pitchFamily="2" charset="2"/>
              <a:buNone/>
            </a:pPr>
            <a:r>
              <a:rPr lang="fa-IR" sz="2800" smtClean="0"/>
              <a:t>تعریف((عبارت است از اسم تجارتی که جزو مایه تجارتی محسوب می گردد و قابل نقل و انتقال و خرید و فروش است))</a:t>
            </a:r>
          </a:p>
          <a:p>
            <a:pPr algn="r" rtl="1" eaLnBrk="1" hangingPunct="1">
              <a:buFont typeface="Wingdings" pitchFamily="2" charset="2"/>
              <a:buNone/>
            </a:pPr>
            <a:r>
              <a:rPr lang="fa-IR" sz="2800" smtClean="0"/>
              <a:t>اسم تجارتی دارای اهمیت زیادی است زیرا ممکن است کالای بسیار مرغوبی که در بازار خریدار زیادی دارد تحت نام مخصوصی ارائه شود و اشخاص صرفا به اعتبار آن، محصول را خریداری نمایند. بنابراین اسم تجارتی .</a:t>
            </a:r>
          </a:p>
          <a:p>
            <a:pPr algn="r" rtl="1" eaLnBrk="1" hangingPunct="1">
              <a:buFont typeface="Wingdings" pitchFamily="2" charset="2"/>
              <a:buNone/>
            </a:pPr>
            <a:r>
              <a:rPr lang="fa-IR" sz="2800" smtClean="0"/>
              <a:t>اولا دارای ارزش تجارتی است و قابلیت خرید و فروش دارد .</a:t>
            </a:r>
          </a:p>
          <a:p>
            <a:pPr algn="r" rtl="1" eaLnBrk="1" hangingPunct="1">
              <a:buFont typeface="Wingdings" pitchFamily="2" charset="2"/>
              <a:buNone/>
            </a:pPr>
            <a:r>
              <a:rPr lang="fa-IR" sz="2800" smtClean="0"/>
              <a:t>ثانیا ممکن است مورد سوء استفاده غیر صاحب آن قرار گیرد.</a:t>
            </a:r>
          </a:p>
          <a:p>
            <a:pPr algn="r" rtl="1" eaLnBrk="1" hangingPunct="1">
              <a:buFont typeface="Wingdings" pitchFamily="2" charset="2"/>
              <a:buNone/>
            </a:pPr>
            <a:r>
              <a:rPr lang="fa-IR" sz="2800" smtClean="0"/>
              <a:t> ثالثا به دلیل مزبور در فوق نیاز به حمایت از طرف قانون گذار دارد.</a:t>
            </a:r>
            <a:endParaRPr lang="en-US" sz="2800" smtClean="0"/>
          </a:p>
        </p:txBody>
      </p:sp>
    </p:spTree>
  </p:cSld>
  <p:clrMapOvr>
    <a:masterClrMapping/>
  </p:clrMapOvr>
  <p:transition advClick="0" advTm="2000">
    <p:pull dir="r"/>
    <p:sndAc>
      <p:endSnd/>
    </p:sndAc>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301625" y="228600"/>
            <a:ext cx="8510588" cy="1976438"/>
          </a:xfrm>
        </p:spPr>
        <p:txBody>
          <a:bodyPr/>
          <a:lstStyle/>
          <a:p>
            <a:pPr algn="ctr" eaLnBrk="1" hangingPunct="1"/>
            <a:r>
              <a:rPr lang="fa-IR" sz="6600" dirty="0" smtClean="0"/>
              <a:t>بند اول</a:t>
            </a:r>
            <a:endParaRPr lang="en-US" sz="6600" dirty="0" smtClean="0"/>
          </a:p>
        </p:txBody>
      </p:sp>
      <p:sp>
        <p:nvSpPr>
          <p:cNvPr id="76803" name="Rectangle 3"/>
          <p:cNvSpPr>
            <a:spLocks noGrp="1" noChangeArrowheads="1"/>
          </p:cNvSpPr>
          <p:nvPr>
            <p:ph idx="1"/>
          </p:nvPr>
        </p:nvSpPr>
        <p:spPr>
          <a:xfrm>
            <a:off x="685800" y="2921000"/>
            <a:ext cx="7696200" cy="2565400"/>
          </a:xfrm>
        </p:spPr>
        <p:txBody>
          <a:bodyPr/>
          <a:lstStyle/>
          <a:p>
            <a:pPr algn="ctr" eaLnBrk="1" hangingPunct="1">
              <a:buFontTx/>
              <a:buNone/>
            </a:pPr>
            <a:r>
              <a:rPr lang="fa-IR" sz="6000" smtClean="0"/>
              <a:t>ثبت اسم تجارتی</a:t>
            </a:r>
            <a:endParaRPr lang="en-US" sz="600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3"/>
          <p:cNvSpPr>
            <a:spLocks noGrp="1" noChangeArrowheads="1"/>
          </p:cNvSpPr>
          <p:nvPr>
            <p:ph idx="1"/>
          </p:nvPr>
        </p:nvSpPr>
        <p:spPr>
          <a:xfrm>
            <a:off x="301625" y="333375"/>
            <a:ext cx="8540750" cy="5765800"/>
          </a:xfrm>
        </p:spPr>
        <p:txBody>
          <a:bodyPr/>
          <a:lstStyle/>
          <a:p>
            <a:pPr algn="r" rtl="1" eaLnBrk="1" hangingPunct="1"/>
            <a:r>
              <a:rPr lang="fa-IR" i="1" smtClean="0"/>
              <a:t>برای اینکه اسم تجارتی مورد حمایت </a:t>
            </a:r>
            <a:r>
              <a:rPr lang="fa-IR" i="1" u="sng" smtClean="0"/>
              <a:t>قانون</a:t>
            </a:r>
            <a:r>
              <a:rPr lang="fa-IR" i="1" smtClean="0"/>
              <a:t> قرار گیرد باید نامهای تجارتی به ترتیب در جایی ثبت و ضبط شود تا دیگران نتوانند از آن سوء استفاده کنند.</a:t>
            </a:r>
            <a:endParaRPr lang="en-US" i="1"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1" name="Rectangle 3"/>
          <p:cNvSpPr>
            <a:spLocks noGrp="1" noChangeArrowheads="1"/>
          </p:cNvSpPr>
          <p:nvPr>
            <p:ph idx="1"/>
          </p:nvPr>
        </p:nvSpPr>
        <p:spPr/>
        <p:txBody>
          <a:bodyPr/>
          <a:lstStyle/>
          <a:p>
            <a:pPr algn="r" rtl="1" eaLnBrk="1" hangingPunct="1">
              <a:buFont typeface="Wingdings" pitchFamily="2" charset="2"/>
              <a:buNone/>
              <a:defRPr/>
            </a:pPr>
            <a:r>
              <a:rPr lang="fa-IR" smtClean="0"/>
              <a:t>ماده 576 قانون تجارت((ثبت اسم تجارتی اختیاری است مگر در موادی که وزرات عدلیه ثبت آن را الزامی کند))</a:t>
            </a:r>
            <a:endParaRPr lang="en-US" smtClean="0"/>
          </a:p>
        </p:txBody>
      </p:sp>
    </p:spTree>
  </p:cSld>
  <p:clrMapOvr>
    <a:masterClrMapping/>
  </p:clrMapOvr>
  <p:transition advClick="0" advTm="2000">
    <p:blinds dir="vert"/>
    <p:sndAc>
      <p:endSnd/>
    </p:sndAc>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301625" y="228600"/>
            <a:ext cx="8510588" cy="1905000"/>
          </a:xfrm>
        </p:spPr>
        <p:txBody>
          <a:bodyPr/>
          <a:lstStyle/>
          <a:p>
            <a:pPr algn="ctr" eaLnBrk="1" hangingPunct="1"/>
            <a:r>
              <a:rPr lang="fa-IR" sz="8800" dirty="0" smtClean="0"/>
              <a:t>بند دوم</a:t>
            </a:r>
            <a:endParaRPr lang="en-US" sz="8800" dirty="0" smtClean="0"/>
          </a:p>
        </p:txBody>
      </p:sp>
      <p:sp>
        <p:nvSpPr>
          <p:cNvPr id="121859" name="Rectangle 3"/>
          <p:cNvSpPr>
            <a:spLocks noGrp="1" noChangeArrowheads="1"/>
          </p:cNvSpPr>
          <p:nvPr>
            <p:ph idx="1"/>
          </p:nvPr>
        </p:nvSpPr>
        <p:spPr>
          <a:xfrm>
            <a:off x="685800" y="2979738"/>
            <a:ext cx="7696200" cy="2506662"/>
          </a:xfrm>
        </p:spPr>
        <p:txBody>
          <a:bodyPr/>
          <a:lstStyle/>
          <a:p>
            <a:pPr algn="ctr" eaLnBrk="1" hangingPunct="1">
              <a:buClr>
                <a:schemeClr val="tx1"/>
              </a:buClr>
              <a:buFontTx/>
              <a:buNone/>
            </a:pPr>
            <a:r>
              <a:rPr lang="fa-IR" sz="6000" smtClean="0"/>
              <a:t>شرایط ثبت اسم تجارتی</a:t>
            </a:r>
            <a:endParaRPr lang="en-US" sz="600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3528" y="476672"/>
            <a:ext cx="8496944" cy="1728192"/>
          </a:xfrm>
        </p:spPr>
        <p:txBody>
          <a:bodyPr>
            <a:normAutofit/>
          </a:bodyPr>
          <a:lstStyle/>
          <a:p>
            <a:pPr algn="r"/>
            <a:r>
              <a:rPr lang="fa-IR" sz="2800" dirty="0" smtClean="0">
                <a:solidFill>
                  <a:srgbClr val="FFC000"/>
                </a:solidFill>
              </a:rPr>
              <a:t/>
            </a:r>
            <a:br>
              <a:rPr lang="fa-IR" sz="2800" dirty="0" smtClean="0">
                <a:solidFill>
                  <a:srgbClr val="FFC000"/>
                </a:solidFill>
              </a:rPr>
            </a:br>
            <a:r>
              <a:rPr lang="fa-IR" sz="2800" dirty="0" smtClean="0">
                <a:solidFill>
                  <a:srgbClr val="C00000"/>
                </a:solidFill>
              </a:rPr>
              <a:t>حقوق خصوصی</a:t>
            </a:r>
            <a:r>
              <a:rPr lang="fa-IR" sz="2400" b="0" dirty="0" smtClean="0">
                <a:solidFill>
                  <a:srgbClr val="C00000"/>
                </a:solidFill>
              </a:rPr>
              <a:t>: </a:t>
            </a:r>
            <a:r>
              <a:rPr lang="fa-IR" sz="2400" b="0" dirty="0" smtClean="0">
                <a:solidFill>
                  <a:schemeClr val="tx1">
                    <a:lumMod val="95000"/>
                    <a:lumOff val="5000"/>
                  </a:schemeClr>
                </a:solidFill>
              </a:rPr>
              <a:t>روابط خصوصی افراد را تحت نظم وقانون در می آورد.عمدتا شامل </a:t>
            </a:r>
            <a:r>
              <a:rPr lang="fa-IR" sz="2400" b="0" dirty="0" smtClean="0">
                <a:solidFill>
                  <a:srgbClr val="FF0000"/>
                </a:solidFill>
              </a:rPr>
              <a:t>حقوق مدنی </a:t>
            </a:r>
            <a:r>
              <a:rPr lang="fa-IR" sz="2400" b="0" dirty="0" smtClean="0">
                <a:solidFill>
                  <a:schemeClr val="tx1">
                    <a:lumMod val="95000"/>
                    <a:lumOff val="5000"/>
                  </a:schemeClr>
                </a:solidFill>
              </a:rPr>
              <a:t>و</a:t>
            </a:r>
            <a:r>
              <a:rPr lang="fa-IR" sz="3200" dirty="0" smtClean="0">
                <a:solidFill>
                  <a:srgbClr val="FF0000"/>
                </a:solidFill>
              </a:rPr>
              <a:t>حقوق بازرگانی </a:t>
            </a:r>
            <a:r>
              <a:rPr lang="fa-IR" sz="2400" b="0" dirty="0" smtClean="0">
                <a:solidFill>
                  <a:schemeClr val="tx1">
                    <a:lumMod val="95000"/>
                    <a:lumOff val="5000"/>
                  </a:schemeClr>
                </a:solidFill>
              </a:rPr>
              <a:t>می شود.</a:t>
            </a:r>
            <a:endParaRPr lang="fa-IR" sz="2400" b="0" dirty="0">
              <a:solidFill>
                <a:schemeClr val="tx1">
                  <a:lumMod val="95000"/>
                  <a:lumOff val="5000"/>
                </a:schemeClr>
              </a:solidFill>
            </a:endParaRPr>
          </a:p>
        </p:txBody>
      </p:sp>
      <p:sp>
        <p:nvSpPr>
          <p:cNvPr id="2" name="Content Placeholder 1"/>
          <p:cNvSpPr>
            <a:spLocks noGrp="1"/>
          </p:cNvSpPr>
          <p:nvPr>
            <p:ph idx="1"/>
          </p:nvPr>
        </p:nvSpPr>
        <p:spPr>
          <a:xfrm>
            <a:off x="323528" y="2492896"/>
            <a:ext cx="8229600" cy="3096344"/>
          </a:xfrm>
        </p:spPr>
        <p:txBody>
          <a:bodyPr/>
          <a:lstStyle/>
          <a:p>
            <a:pPr marL="82296" indent="0">
              <a:buNone/>
            </a:pPr>
            <a:r>
              <a:rPr lang="fa-IR" sz="3200" dirty="0" smtClean="0">
                <a:solidFill>
                  <a:srgbClr val="C00000"/>
                </a:solidFill>
              </a:rPr>
              <a:t>حقوق مدنی؛</a:t>
            </a:r>
            <a:r>
              <a:rPr lang="fa-IR" dirty="0" smtClean="0"/>
              <a:t>روابط اجتماعی اشخاص از قبیل تولد،نام،اقامت و... را تنظیم میکند.</a:t>
            </a:r>
          </a:p>
          <a:p>
            <a:pPr marL="82296" indent="0">
              <a:buNone/>
            </a:pPr>
            <a:r>
              <a:rPr lang="fa-IR" dirty="0" smtClean="0">
                <a:solidFill>
                  <a:srgbClr val="FF0000"/>
                </a:solidFill>
              </a:rPr>
              <a:t>حقوق بازرگانی؛</a:t>
            </a:r>
            <a:r>
              <a:rPr lang="fa-IR" sz="2800" dirty="0" smtClean="0"/>
              <a:t>حاکم بر تجاروروابط تجاری آنان است .</a:t>
            </a:r>
            <a:endParaRPr lang="fa-IR" sz="2800" dirty="0"/>
          </a:p>
        </p:txBody>
      </p:sp>
    </p:spTree>
  </p:cSld>
  <p:clrMapOvr>
    <a:masterClrMapping/>
  </p:clrMapOvr>
  <p:transition advClick="0" advTm="2000">
    <p:wheel spokes="2"/>
    <p:sndAc>
      <p:endSnd/>
    </p:sndAc>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301625" y="260350"/>
            <a:ext cx="8540750" cy="5838825"/>
          </a:xfrm>
        </p:spPr>
        <p:txBody>
          <a:bodyPr>
            <a:noAutofit/>
          </a:bodyPr>
          <a:lstStyle/>
          <a:p>
            <a:pPr algn="r" rtl="1" eaLnBrk="1" hangingPunct="1">
              <a:lnSpc>
                <a:spcPct val="90000"/>
              </a:lnSpc>
              <a:buFontTx/>
              <a:buNone/>
            </a:pPr>
            <a:r>
              <a:rPr lang="fa-IR" dirty="0" smtClean="0"/>
              <a:t>ثبت اسم تجارتی باید طوری باشد که به حقوق دیگران لطمه ای نزند و موجب فریب مشتریان و اشتابه یک کالا با کالای دیگیری، به علت تشابه اسمی نشود. به همین دلیل قانون شرایط و موانعی را به شرح زیر برای ثبت نام تجارتی پیش بینی کرده است:</a:t>
            </a:r>
          </a:p>
          <a:p>
            <a:pPr algn="r" rtl="1" eaLnBrk="1" hangingPunct="1">
              <a:lnSpc>
                <a:spcPct val="90000"/>
              </a:lnSpc>
              <a:buFontTx/>
              <a:buNone/>
            </a:pPr>
            <a:r>
              <a:rPr lang="fa-IR" dirty="0" smtClean="0"/>
              <a:t>الف-نام تجارتی نباید ایجاد توهمات غیر واقعی در مشتریان بکند و موجب فریب آنان شود.</a:t>
            </a:r>
          </a:p>
          <a:p>
            <a:pPr algn="r" rtl="1" eaLnBrk="1" hangingPunct="1">
              <a:lnSpc>
                <a:spcPct val="90000"/>
              </a:lnSpc>
              <a:buFontTx/>
              <a:buNone/>
            </a:pPr>
            <a:r>
              <a:rPr lang="fa-IR" dirty="0" smtClean="0"/>
              <a:t>ب- نام تجارتی که قبلا به ثبت رسیده قابل ثبت مجدد نیست. </a:t>
            </a:r>
          </a:p>
          <a:p>
            <a:pPr algn="r" rtl="1" eaLnBrk="1" hangingPunct="1">
              <a:lnSpc>
                <a:spcPct val="90000"/>
              </a:lnSpc>
              <a:buFontTx/>
              <a:buNone/>
            </a:pPr>
            <a:r>
              <a:rPr lang="fa-IR" dirty="0" smtClean="0"/>
              <a:t>ج- اسم تجارتی دارای ارزش تجارتی است. </a:t>
            </a:r>
          </a:p>
          <a:p>
            <a:pPr algn="r" rtl="1" eaLnBrk="1" hangingPunct="1">
              <a:lnSpc>
                <a:spcPct val="90000"/>
              </a:lnSpc>
              <a:buFontTx/>
              <a:buNone/>
            </a:pPr>
            <a:r>
              <a:rPr lang="fa-IR" dirty="0" smtClean="0"/>
              <a:t>ل- اعتبار اسم تجارتی محدود است. مدت اعتبار ثبت اسم تجارتی پنج سال است.</a:t>
            </a:r>
            <a:endParaRPr lang="en-US" dirty="0" smtClean="0"/>
          </a:p>
        </p:txBody>
      </p:sp>
    </p:spTree>
  </p:cSld>
  <p:clrMapOvr>
    <a:masterClrMapping/>
  </p:clrMapOvr>
  <p:transition advClick="0" advTm="2000">
    <p:wheel spokes="8"/>
    <p:sndAc>
      <p:endSnd/>
    </p:sndAc>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3"/>
          <p:cNvSpPr>
            <a:spLocks noGrp="1" noRot="1" noChangeArrowheads="1"/>
          </p:cNvSpPr>
          <p:nvPr>
            <p:ph idx="1"/>
          </p:nvPr>
        </p:nvSpPr>
        <p:spPr>
          <a:xfrm>
            <a:off x="301625" y="476250"/>
            <a:ext cx="8540750" cy="5622925"/>
          </a:xfrm>
        </p:spPr>
        <p:txBody>
          <a:bodyPr/>
          <a:lstStyle/>
          <a:p>
            <a:pPr algn="r" rtl="1" eaLnBrk="1" hangingPunct="1">
              <a:lnSpc>
                <a:spcPct val="90000"/>
              </a:lnSpc>
              <a:buFont typeface="Wingdings" pitchFamily="2" charset="2"/>
              <a:buNone/>
              <a:defRPr/>
            </a:pPr>
            <a:r>
              <a:rPr lang="fa-IR" smtClean="0"/>
              <a:t>علت امر اعتبار اسم تجارتی ظاهرا دو چیز است:</a:t>
            </a:r>
          </a:p>
          <a:p>
            <a:pPr algn="r" rtl="1" eaLnBrk="1" hangingPunct="1">
              <a:lnSpc>
                <a:spcPct val="90000"/>
              </a:lnSpc>
              <a:buFont typeface="Wingdings" pitchFamily="2" charset="2"/>
              <a:buNone/>
              <a:defRPr/>
            </a:pPr>
            <a:r>
              <a:rPr lang="fa-IR" b="1" smtClean="0"/>
              <a:t>اول-</a:t>
            </a:r>
            <a:r>
              <a:rPr lang="fa-IR" smtClean="0"/>
              <a:t> اینکه قانون در قبال حمایت خود از نام تجارتی حقوقی دریافت می کند که این حقوق به طور مستمر هر چند وقت یکبار باید پرداخت شود. </a:t>
            </a:r>
          </a:p>
          <a:p>
            <a:pPr algn="r" rtl="1" eaLnBrk="1" hangingPunct="1">
              <a:lnSpc>
                <a:spcPct val="90000"/>
              </a:lnSpc>
              <a:buFont typeface="Wingdings" pitchFamily="2" charset="2"/>
              <a:buNone/>
              <a:defRPr/>
            </a:pPr>
            <a:r>
              <a:rPr lang="fa-IR" b="1" smtClean="0"/>
              <a:t>دوم-</a:t>
            </a:r>
            <a:r>
              <a:rPr lang="fa-IR" smtClean="0"/>
              <a:t> اینکه ممکن است بعد از مدتی صاحب نام تجارتی به دلایل مختلف از اسفاده از نام تجارتی خود منصرف شده و بنابراین دیگران باید بتوانند از نام تجارتی که کسی از آن استفاده نمیکند و معتل مانده استفاده کنند.</a:t>
            </a:r>
          </a:p>
          <a:p>
            <a:pPr algn="r" rtl="1" eaLnBrk="1" hangingPunct="1">
              <a:lnSpc>
                <a:spcPct val="90000"/>
              </a:lnSpc>
              <a:buFont typeface="Wingdings" pitchFamily="2" charset="2"/>
              <a:buNone/>
              <a:defRPr/>
            </a:pPr>
            <a:r>
              <a:rPr lang="fa-IR" b="1" smtClean="0"/>
              <a:t>ه-</a:t>
            </a:r>
            <a:r>
              <a:rPr lang="fa-IR" smtClean="0"/>
              <a:t> نام تجارتی قابل ثبت نیست با این حال قابل حمایت است.</a:t>
            </a:r>
            <a:endParaRPr lang="en-US" smtClean="0"/>
          </a:p>
        </p:txBody>
      </p:sp>
    </p:spTree>
  </p:cSld>
  <p:clrMapOvr>
    <a:masterClrMapping/>
  </p:clrMapOvr>
  <p:transition advClick="0" advTm="2000">
    <p:cover dir="u"/>
    <p:sndAc>
      <p:endSnd/>
    </p:sndAc>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3"/>
          <p:cNvSpPr>
            <a:spLocks noGrp="1" noChangeArrowheads="1"/>
          </p:cNvSpPr>
          <p:nvPr>
            <p:ph idx="1"/>
          </p:nvPr>
        </p:nvSpPr>
        <p:spPr>
          <a:xfrm>
            <a:off x="301625" y="404813"/>
            <a:ext cx="8540750" cy="5694362"/>
          </a:xfrm>
        </p:spPr>
        <p:txBody>
          <a:bodyPr>
            <a:normAutofit lnSpcReduction="10000"/>
          </a:bodyPr>
          <a:lstStyle/>
          <a:p>
            <a:pPr algn="r" rtl="1" eaLnBrk="1" hangingPunct="1">
              <a:lnSpc>
                <a:spcPct val="80000"/>
              </a:lnSpc>
              <a:buFontTx/>
              <a:buNone/>
            </a:pPr>
            <a:r>
              <a:rPr lang="fa-IR" sz="2800" smtClean="0"/>
              <a:t>علیرغم سکوت مققن در ای زمینه ، حقوق دانان، وکلا و قضات دادگستری راه حلهایی به شرح زیر برای حمایت از نام تجارتی یافته اند:</a:t>
            </a:r>
          </a:p>
          <a:p>
            <a:pPr algn="r" rtl="1" eaLnBrk="1" hangingPunct="1">
              <a:lnSpc>
                <a:spcPct val="80000"/>
              </a:lnSpc>
              <a:buFontTx/>
              <a:buNone/>
            </a:pPr>
            <a:r>
              <a:rPr lang="fa-IR" sz="2800" smtClean="0"/>
              <a:t>اول- طبق قاعده ((لاضرر)) که یکی از قواعد فقه اسلامی است و به موجب آن هیچکس حق ندارد برای اجرای حقوق خود، به حقوق دیگران ضرری وارد کند.</a:t>
            </a:r>
          </a:p>
          <a:p>
            <a:pPr algn="r" rtl="1" eaLnBrk="1" hangingPunct="1">
              <a:lnSpc>
                <a:spcPct val="80000"/>
              </a:lnSpc>
              <a:buFontTx/>
              <a:buNone/>
            </a:pPr>
            <a:r>
              <a:rPr lang="fa-IR" sz="2800" smtClean="0"/>
              <a:t>دوم- ثانیا طبق قاعده((استفاده بدون دلیل)) که از اصول حاکم بر حقوق اروپایی است، هیچکس حق ندارد بدون دلیل و سبب  قانونی از حقوق دیگران سوء استفاده کند .</a:t>
            </a:r>
          </a:p>
          <a:p>
            <a:pPr algn="r" rtl="1" eaLnBrk="1" hangingPunct="1">
              <a:lnSpc>
                <a:spcPct val="80000"/>
              </a:lnSpc>
              <a:buFontTx/>
              <a:buNone/>
            </a:pPr>
            <a:r>
              <a:rPr lang="fa-IR" sz="2800" smtClean="0"/>
              <a:t>سوم- طبق مقررات مربوط به ثبت نام خانوادگی، هیچکس حق ندارد نام خانوادگی دیگران را بدون اجازه ی آنان مورد استفاده قرار دهد حال اگر نام تجارتی شخص با نام خانوادگی او یکی باشد استفاده از نام تجارتی او در حقیقت اسفاده از نام خانوادگی او بدون اجازه ی اوست و چنین اقدامی محاز نیست.</a:t>
            </a:r>
          </a:p>
          <a:p>
            <a:pPr algn="r" rtl="1" eaLnBrk="1" hangingPunct="1">
              <a:lnSpc>
                <a:spcPct val="80000"/>
              </a:lnSpc>
              <a:buFontTx/>
              <a:buNone/>
            </a:pPr>
            <a:r>
              <a:rPr lang="fa-IR" sz="2800" smtClean="0"/>
              <a:t>چهارم- چون علامت تجارتی قابل حمایت است و سوء استفاده از آن جرم است اکثرا نام تجارتی را همرا با علامت تجارتی به ثبت می دهند .</a:t>
            </a:r>
            <a:endParaRPr lang="en-US" sz="2800" smtClean="0"/>
          </a:p>
        </p:txBody>
      </p:sp>
    </p:spTree>
  </p:cSld>
  <p:clrMapOvr>
    <a:masterClrMapping/>
  </p:clrMapOvr>
  <p:transition advClick="0" advTm="2000">
    <p:cover dir="r"/>
    <p:sndAc>
      <p:endSnd/>
    </p:sndAc>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301625" y="228600"/>
            <a:ext cx="8510588" cy="2336800"/>
          </a:xfrm>
        </p:spPr>
        <p:txBody>
          <a:bodyPr/>
          <a:lstStyle/>
          <a:p>
            <a:pPr algn="ctr" eaLnBrk="1" hangingPunct="1"/>
            <a:r>
              <a:rPr lang="fa-IR" sz="7200" dirty="0" smtClean="0"/>
              <a:t>فصل سوم</a:t>
            </a:r>
            <a:endParaRPr lang="en-US" sz="7200" dirty="0" smtClean="0"/>
          </a:p>
        </p:txBody>
      </p:sp>
      <p:sp>
        <p:nvSpPr>
          <p:cNvPr id="83971" name="Rectangle 3"/>
          <p:cNvSpPr>
            <a:spLocks noGrp="1" noChangeArrowheads="1"/>
          </p:cNvSpPr>
          <p:nvPr>
            <p:ph idx="1"/>
          </p:nvPr>
        </p:nvSpPr>
        <p:spPr>
          <a:xfrm>
            <a:off x="685800" y="3336925"/>
            <a:ext cx="7696200" cy="2149475"/>
          </a:xfrm>
        </p:spPr>
        <p:txBody>
          <a:bodyPr/>
          <a:lstStyle/>
          <a:p>
            <a:pPr algn="ctr" eaLnBrk="1" hangingPunct="1">
              <a:buFontTx/>
              <a:buNone/>
            </a:pPr>
            <a:r>
              <a:rPr lang="fa-IR" sz="5400" dirty="0" smtClean="0"/>
              <a:t>علائم تجارتی و صنعتی</a:t>
            </a:r>
            <a:endParaRPr lang="en-US" sz="54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idx="1"/>
          </p:nvPr>
        </p:nvSpPr>
        <p:spPr>
          <a:xfrm>
            <a:off x="301625" y="476250"/>
            <a:ext cx="8540750" cy="5622925"/>
          </a:xfrm>
        </p:spPr>
        <p:txBody>
          <a:bodyPr/>
          <a:lstStyle/>
          <a:p>
            <a:pPr algn="r" rtl="1" eaLnBrk="1" hangingPunct="1">
              <a:buFont typeface="Wingdings" pitchFamily="2" charset="2"/>
              <a:buNone/>
              <a:defRPr/>
            </a:pPr>
            <a:r>
              <a:rPr lang="fa-IR" smtClean="0"/>
              <a:t>به کارگیری علائم تجاری و صنعتی سابقه نسبتا طولانی دارد و میتوان گفت که از هنگامی که محصولات مشابه به بازار عرضه شده است صاحبان حرف و صنایع و تجار به منظور حفظ اصالت محصولات خود در صدد بر آمده اند به وسیله مناسبی کالای خود را به مشتری بشناسانند و مانع فریب مشتریان خود، در اثر ارائه کالای مشابه دیگران شوند</a:t>
            </a:r>
            <a:endParaRPr lang="en-US" smtClean="0"/>
          </a:p>
        </p:txBody>
      </p:sp>
    </p:spTree>
  </p:cSld>
  <p:clrMapOvr>
    <a:masterClrMapping/>
  </p:clrMapOvr>
  <p:transition advClick="0" advTm="2000">
    <p:comb dir="vert"/>
    <p:sndAc>
      <p:endSnd/>
    </p:sndAc>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Rot="1" noChangeArrowheads="1"/>
          </p:cNvSpPr>
          <p:nvPr>
            <p:ph idx="1"/>
          </p:nvPr>
        </p:nvSpPr>
        <p:spPr>
          <a:xfrm>
            <a:off x="301625" y="549275"/>
            <a:ext cx="8540750" cy="5549900"/>
          </a:xfrm>
        </p:spPr>
        <p:txBody>
          <a:bodyPr/>
          <a:lstStyle/>
          <a:p>
            <a:pPr algn="r" rtl="1" eaLnBrk="1" hangingPunct="1">
              <a:buFont typeface="Wingdings" pitchFamily="2" charset="2"/>
              <a:buNone/>
              <a:defRPr/>
            </a:pPr>
            <a:r>
              <a:rPr lang="fa-IR" smtClean="0"/>
              <a:t>موضوع حمایت از علائم تجارتی و صنعتی نه تنها در داخل یک کشور مطرح است بلکه با توسعه روابط بین المللی و تجاری و انتقال کالاهای مختلف از یک کشور به کشورهای دیگر و لزوم حمایت محصولات هر کشور در کشورهای دیگر به منظور جلوگیری از مشابه سازی و سوء استفاده از هنر، ابتکار و شهرت دیگران و وضع مقررات بین المللی خاص در این زمینه ضروری به نظر می رسید</a:t>
            </a:r>
            <a:endParaRPr lang="en-US" smtClean="0"/>
          </a:p>
        </p:txBody>
      </p:sp>
    </p:spTree>
  </p:cSld>
  <p:clrMapOvr>
    <a:masterClrMapping/>
  </p:clrMapOvr>
  <p:transition advClick="0" advTm="2000">
    <p:cover dir="ld"/>
    <p:sndAc>
      <p:endSnd/>
    </p:sndAc>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301625" y="228600"/>
            <a:ext cx="8510588" cy="1831975"/>
          </a:xfrm>
        </p:spPr>
        <p:txBody>
          <a:bodyPr/>
          <a:lstStyle/>
          <a:p>
            <a:pPr algn="ctr" eaLnBrk="1" hangingPunct="1"/>
            <a:r>
              <a:rPr lang="fa-IR" sz="8800" dirty="0" smtClean="0"/>
              <a:t>بند اول</a:t>
            </a:r>
            <a:endParaRPr lang="en-US" sz="8800" dirty="0" smtClean="0"/>
          </a:p>
        </p:txBody>
      </p:sp>
      <p:sp>
        <p:nvSpPr>
          <p:cNvPr id="129027" name="Rectangle 3"/>
          <p:cNvSpPr>
            <a:spLocks noGrp="1" noChangeArrowheads="1"/>
          </p:cNvSpPr>
          <p:nvPr>
            <p:ph idx="1"/>
          </p:nvPr>
        </p:nvSpPr>
        <p:spPr>
          <a:xfrm>
            <a:off x="685800" y="2921000"/>
            <a:ext cx="7696200" cy="2565400"/>
          </a:xfrm>
        </p:spPr>
        <p:txBody>
          <a:bodyPr/>
          <a:lstStyle/>
          <a:p>
            <a:pPr algn="ctr" eaLnBrk="1" hangingPunct="1">
              <a:buFontTx/>
              <a:buNone/>
            </a:pPr>
            <a:r>
              <a:rPr lang="fa-IR" sz="6000" dirty="0" smtClean="0"/>
              <a:t>تعریف علامت تجاری</a:t>
            </a:r>
            <a:endParaRPr lang="en-US" sz="60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Rot="1" noChangeArrowheads="1"/>
          </p:cNvSpPr>
          <p:nvPr>
            <p:ph idx="1"/>
          </p:nvPr>
        </p:nvSpPr>
        <p:spPr>
          <a:xfrm>
            <a:off x="301625" y="476250"/>
            <a:ext cx="8662988" cy="5622925"/>
          </a:xfrm>
        </p:spPr>
        <p:txBody>
          <a:bodyPr/>
          <a:lstStyle/>
          <a:p>
            <a:pPr algn="r" rtl="1" eaLnBrk="1" hangingPunct="1">
              <a:buFont typeface="Wingdings" pitchFamily="2" charset="2"/>
              <a:buNone/>
              <a:defRPr/>
            </a:pPr>
            <a:r>
              <a:rPr lang="fa-IR" smtClean="0"/>
              <a:t>تعریف: ((علامت تجاری عبارت است از هر قسم علامتی است اعم از نقش، تصویر،رقم،حرف،علامت، عبارت، مهر و لفاف و غیر آن که برای امتیاز یا تشخیص محصول صنعتی ، تجارتی یا فلاحتی اختیار می شود.)) ممکن است یک علامت تجارتی برای تشخیص امتیاز محصول جماعتی از زارعین یا ارباب صنعت یا تجار ویا محصول یک شهر و یا یک ناحیه از مملکت اختیار شود</a:t>
            </a:r>
            <a:endParaRPr lang="en-US" smtClean="0"/>
          </a:p>
        </p:txBody>
      </p:sp>
    </p:spTree>
  </p:cSld>
  <p:clrMapOvr>
    <a:masterClrMapping/>
  </p:clrMapOvr>
  <p:transition advClick="0" advTm="2000">
    <p:pull dir="u"/>
    <p:sndAc>
      <p:endSnd/>
    </p:sndAc>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1" name="Rectangle 3"/>
          <p:cNvSpPr>
            <a:spLocks noGrp="1" noChangeArrowheads="1"/>
          </p:cNvSpPr>
          <p:nvPr>
            <p:ph idx="1"/>
          </p:nvPr>
        </p:nvSpPr>
        <p:spPr>
          <a:xfrm>
            <a:off x="301625" y="260350"/>
            <a:ext cx="8540750" cy="5838825"/>
          </a:xfrm>
        </p:spPr>
        <p:txBody>
          <a:bodyPr/>
          <a:lstStyle/>
          <a:p>
            <a:pPr algn="r" rtl="1" eaLnBrk="1" hangingPunct="1">
              <a:lnSpc>
                <a:spcPct val="80000"/>
              </a:lnSpc>
              <a:buFont typeface="Wingdings" pitchFamily="2" charset="2"/>
              <a:buNone/>
              <a:defRPr/>
            </a:pPr>
            <a:r>
              <a:rPr lang="fa-IR" sz="3600" smtClean="0"/>
              <a:t>علامت تجارتی ممکن است به صورتهای زیر باشد:</a:t>
            </a:r>
          </a:p>
          <a:p>
            <a:pPr algn="r" rtl="1" eaLnBrk="1" hangingPunct="1">
              <a:lnSpc>
                <a:spcPct val="80000"/>
              </a:lnSpc>
              <a:buFont typeface="Wingdings" pitchFamily="2" charset="2"/>
              <a:buNone/>
              <a:defRPr/>
            </a:pPr>
            <a:r>
              <a:rPr lang="fa-IR" sz="3600" smtClean="0"/>
              <a:t>1- نقش، به منظور از نقش هر نوع شکلی است که حاصل تخیل و ابتکار نقاش بوده و حکایک از معنی خاصی می کند که به نحوی از انحاء ممکن است با نوع محصول نیز ارتباط داشته باشد و یا نداشته باشد.</a:t>
            </a:r>
          </a:p>
          <a:p>
            <a:pPr algn="r" rtl="1" eaLnBrk="1" hangingPunct="1">
              <a:lnSpc>
                <a:spcPct val="80000"/>
              </a:lnSpc>
              <a:buFont typeface="Wingdings" pitchFamily="2" charset="2"/>
              <a:buNone/>
              <a:defRPr/>
            </a:pPr>
            <a:r>
              <a:rPr lang="fa-IR" sz="3600" smtClean="0"/>
              <a:t>2- تصویر، منظور از تصویر نوعا صورت انسان، حیوان و اشیاء است که به عنوان علامت کالایی انتخاب میشود. مثل تصویر دو آدم برای چاقو یا شتر برای سیگار، فرق نقش وتصویر بیشتر از این جهت است که نقش ممکن است مرجع معین و مشخصی نداشته باشد اما تصویر معمولا صورت موجودی است که نوع آن وجود خارجی دارد.</a:t>
            </a:r>
          </a:p>
          <a:p>
            <a:pPr algn="r" rtl="1" eaLnBrk="1" hangingPunct="1">
              <a:lnSpc>
                <a:spcPct val="80000"/>
              </a:lnSpc>
              <a:buFont typeface="Wingdings" pitchFamily="2" charset="2"/>
              <a:buNone/>
              <a:defRPr/>
            </a:pPr>
            <a:endParaRPr lang="fa-IR" sz="3600" smtClean="0"/>
          </a:p>
        </p:txBody>
      </p:sp>
    </p:spTree>
  </p:cSld>
  <p:clrMapOvr>
    <a:masterClrMapping/>
  </p:clrMapOvr>
  <p:transition advClick="0" advTm="2000">
    <p:plus/>
    <p:sndAc>
      <p:endSnd/>
    </p:sndAc>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5" name="Rectangle 3"/>
          <p:cNvSpPr>
            <a:spLocks noGrp="1" noRot="1" noChangeArrowheads="1"/>
          </p:cNvSpPr>
          <p:nvPr>
            <p:ph idx="1"/>
          </p:nvPr>
        </p:nvSpPr>
        <p:spPr>
          <a:xfrm>
            <a:off x="301625" y="476250"/>
            <a:ext cx="8540750" cy="5622925"/>
          </a:xfrm>
        </p:spPr>
        <p:txBody>
          <a:bodyPr/>
          <a:lstStyle/>
          <a:p>
            <a:pPr algn="r" rtl="1" eaLnBrk="1" hangingPunct="1">
              <a:buFont typeface="Wingdings" pitchFamily="2" charset="2"/>
              <a:buNone/>
              <a:defRPr/>
            </a:pPr>
            <a:r>
              <a:rPr lang="fa-IR" smtClean="0"/>
              <a:t>3-رقم،منظور از رقم اعدادی است که در مورد بعضی محصولات بعنوان علامت بکار میرود.</a:t>
            </a:r>
          </a:p>
          <a:p>
            <a:pPr algn="r" rtl="1" eaLnBrk="1" hangingPunct="1">
              <a:buFont typeface="Wingdings" pitchFamily="2" charset="2"/>
              <a:buNone/>
              <a:defRPr/>
            </a:pPr>
            <a:r>
              <a:rPr lang="fa-IR" smtClean="0"/>
              <a:t>4- حرف، در بعضی محصولات به جای انتخاب تصویر ، حروف معینی به جای علامت انتخاب می شود که این حروف نوعا حروف اول نام تجارتی کالا نیز میباشد. مثل جی وی سی برای وسایل صوتی یا بی- ام –و برای اتومبیل و از این قبیل</a:t>
            </a:r>
          </a:p>
          <a:p>
            <a:pPr algn="r" rtl="1" eaLnBrk="1" hangingPunct="1">
              <a:buFont typeface="Wingdings" pitchFamily="2" charset="2"/>
              <a:buNone/>
              <a:defRPr/>
            </a:pPr>
            <a:r>
              <a:rPr lang="fa-IR" smtClean="0"/>
              <a:t>5- عبارت، مرکب از چند کلمه است و گاهی ممکن است به عنوان علانت تجارتی مورد اسفاده قرار گیرد.</a:t>
            </a:r>
            <a:endParaRPr lang="en-US"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r"/>
            <a:r>
              <a:rPr lang="fa-IR" dirty="0" smtClean="0"/>
              <a:t>سازمان قضایی</a:t>
            </a:r>
            <a:endParaRPr lang="fa-IR" dirty="0"/>
          </a:p>
        </p:txBody>
      </p:sp>
      <p:sp>
        <p:nvSpPr>
          <p:cNvPr id="5" name="Content Placeholder 4"/>
          <p:cNvSpPr>
            <a:spLocks noGrp="1"/>
          </p:cNvSpPr>
          <p:nvPr>
            <p:ph idx="1"/>
          </p:nvPr>
        </p:nvSpPr>
        <p:spPr>
          <a:xfrm>
            <a:off x="179512" y="1481328"/>
            <a:ext cx="8640960" cy="4525963"/>
          </a:xfrm>
        </p:spPr>
        <p:txBody>
          <a:bodyPr>
            <a:normAutofit/>
          </a:bodyPr>
          <a:lstStyle/>
          <a:p>
            <a:pPr marL="82296" indent="0">
              <a:buNone/>
            </a:pPr>
            <a:r>
              <a:rPr lang="fa-IR" dirty="0" smtClean="0"/>
              <a:t>قوه قضاییه دارای </a:t>
            </a:r>
            <a:r>
              <a:rPr lang="fa-IR" b="1" dirty="0" smtClean="0">
                <a:solidFill>
                  <a:srgbClr val="FF0000"/>
                </a:solidFill>
              </a:rPr>
              <a:t>یک</a:t>
            </a:r>
            <a:r>
              <a:rPr lang="fa-IR" dirty="0" smtClean="0"/>
              <a:t> رسالت و</a:t>
            </a:r>
            <a:r>
              <a:rPr lang="fa-IR" b="1" dirty="0" smtClean="0">
                <a:solidFill>
                  <a:srgbClr val="FF0000"/>
                </a:solidFill>
              </a:rPr>
              <a:t>سه</a:t>
            </a:r>
            <a:r>
              <a:rPr lang="fa-IR" dirty="0" smtClean="0"/>
              <a:t> وظیفه اصلی واساسی است:</a:t>
            </a:r>
          </a:p>
          <a:p>
            <a:pPr marL="82296" indent="0">
              <a:buNone/>
            </a:pPr>
            <a:r>
              <a:rPr lang="fa-IR" dirty="0" smtClean="0"/>
              <a:t>رسالت آن رسیدگی به شکایات وتظلمات وصدور احکام عادلانه به منظور حفظ حقوق مردم وبالمآل تامین وتعمیم عدالت .</a:t>
            </a:r>
          </a:p>
          <a:p>
            <a:pPr marL="82296" indent="0">
              <a:buNone/>
            </a:pPr>
            <a:r>
              <a:rPr lang="fa-IR" dirty="0" smtClean="0"/>
              <a:t>وظایف قوه قضاییه :</a:t>
            </a:r>
          </a:p>
          <a:p>
            <a:pPr marL="82296" indent="0">
              <a:buNone/>
            </a:pPr>
            <a:r>
              <a:rPr lang="fa-IR" dirty="0" smtClean="0"/>
              <a:t>1- ایجادتشکیلات لازم دردادگستری </a:t>
            </a:r>
          </a:p>
          <a:p>
            <a:pPr marL="82296" indent="0">
              <a:buNone/>
            </a:pPr>
            <a:r>
              <a:rPr lang="fa-IR" dirty="0" smtClean="0"/>
              <a:t>2-تهیه لوایح قضایی متناسب باجمهوری اسلامی ایران</a:t>
            </a:r>
          </a:p>
          <a:p>
            <a:pPr marL="82296" indent="0">
              <a:buNone/>
            </a:pPr>
            <a:r>
              <a:rPr lang="fa-IR" dirty="0" smtClean="0"/>
              <a:t>3- استخدام قضات عادل وشایسته وعزل ونصب آنها</a:t>
            </a:r>
          </a:p>
          <a:p>
            <a:pPr marL="82296" indent="0">
              <a:buNone/>
            </a:pPr>
            <a:r>
              <a:rPr lang="fa-IR" dirty="0" smtClean="0"/>
              <a:t>4- سایروظایف قانونی </a:t>
            </a:r>
            <a:endParaRPr lang="fa-IR" dirty="0"/>
          </a:p>
        </p:txBody>
      </p:sp>
    </p:spTree>
  </p:cSld>
  <p:clrMapOvr>
    <a:masterClrMapping/>
  </p:clrMapOvr>
  <p:transition advClick="0" advTm="2000">
    <p:pull dir="lu"/>
    <p:sndAc>
      <p:endSnd/>
    </p:sndAc>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9" name="Rectangle 3"/>
          <p:cNvSpPr>
            <a:spLocks noGrp="1" noChangeArrowheads="1"/>
          </p:cNvSpPr>
          <p:nvPr>
            <p:ph idx="1"/>
          </p:nvPr>
        </p:nvSpPr>
        <p:spPr>
          <a:xfrm>
            <a:off x="301625" y="333375"/>
            <a:ext cx="8540750" cy="5765800"/>
          </a:xfrm>
        </p:spPr>
        <p:txBody>
          <a:bodyPr/>
          <a:lstStyle/>
          <a:p>
            <a:pPr algn="r" rtl="1" eaLnBrk="1" hangingPunct="1">
              <a:buFont typeface="Wingdings" pitchFamily="2" charset="2"/>
              <a:buNone/>
            </a:pPr>
            <a:r>
              <a:rPr lang="fa-IR" sz="2600" smtClean="0"/>
              <a:t>6-کلمه، به قاعده قیاس((کلمه)) را نیز می توان به عنوان علامت تجارتی شناخت . بنابراین میتوان((زیبا)) را با املای خاص برای یک محصول یا ((خوشپوش))را مثلا برای لباس به عنوان علامت تجارتی انتخاب کرد.</a:t>
            </a:r>
          </a:p>
          <a:p>
            <a:pPr algn="r" rtl="1" eaLnBrk="1" hangingPunct="1">
              <a:buFont typeface="Wingdings" pitchFamily="2" charset="2"/>
              <a:buNone/>
            </a:pPr>
            <a:r>
              <a:rPr lang="fa-IR" sz="2600" smtClean="0"/>
              <a:t>7- مهر ، عبارت است از یک وسیله کوچک فلزی، چوبی یا پلاستیکی که امضاء یا علامت و نوشته مخصوصی به طوری برجسته روی آن تعبیعه شده و با فشار آن روی ظرف مخصوصی که دارای جوهر باشد (استامپ) و قرار دادن آن با فشار روی کاغذ یا پارچه در غیره عین عبارت یا کلامات روی آن بر روی کاغذ یا پارچه نقش می بندد.</a:t>
            </a:r>
          </a:p>
          <a:p>
            <a:pPr algn="r" rtl="1" eaLnBrk="1" hangingPunct="1">
              <a:buFont typeface="Wingdings" pitchFamily="2" charset="2"/>
              <a:buNone/>
            </a:pPr>
            <a:r>
              <a:rPr lang="fa-IR" sz="2600" smtClean="0"/>
              <a:t>8- لفاف منظور ار لفاف عبارت است از پوشش مخصوصی از مواد مختلف که روی بعضی کالاها می کشند مثل پوشش گونی مانند یا از جنس پلاستیکی که به صورت حصیر یافته شده روی بعضی از شیشه های عطر یا ادکلن کشیده میشود.</a:t>
            </a:r>
            <a:r>
              <a:rPr lang="en-US" sz="2600" smtClean="0"/>
              <a:t>                                                         </a:t>
            </a:r>
          </a:p>
          <a:p>
            <a:pPr algn="r" rtl="1" eaLnBrk="1" hangingPunct="1"/>
            <a:endParaRPr lang="en-US" sz="2600" smtClean="0"/>
          </a:p>
        </p:txBody>
      </p:sp>
    </p:spTree>
  </p:cSld>
  <p:clrMapOvr>
    <a:masterClrMapping/>
  </p:clrMapOvr>
  <p:transition advClick="0" advTm="2000">
    <p:wheel spokes="3"/>
    <p:sndAc>
      <p:endSnd/>
    </p:sndAc>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301625" y="228600"/>
            <a:ext cx="8510588" cy="2336800"/>
          </a:xfrm>
        </p:spPr>
        <p:txBody>
          <a:bodyPr/>
          <a:lstStyle/>
          <a:p>
            <a:pPr algn="ctr" eaLnBrk="1" hangingPunct="1"/>
            <a:r>
              <a:rPr lang="fa-IR" sz="7200" dirty="0" smtClean="0"/>
              <a:t>بند دوم</a:t>
            </a:r>
            <a:endParaRPr lang="en-US" sz="7200" dirty="0" smtClean="0"/>
          </a:p>
        </p:txBody>
      </p:sp>
      <p:sp>
        <p:nvSpPr>
          <p:cNvPr id="90115" name="Rectangle 3"/>
          <p:cNvSpPr>
            <a:spLocks noGrp="1" noChangeArrowheads="1"/>
          </p:cNvSpPr>
          <p:nvPr>
            <p:ph idx="1"/>
          </p:nvPr>
        </p:nvSpPr>
        <p:spPr>
          <a:xfrm>
            <a:off x="685800" y="3336925"/>
            <a:ext cx="7696200" cy="2149475"/>
          </a:xfrm>
        </p:spPr>
        <p:txBody>
          <a:bodyPr/>
          <a:lstStyle/>
          <a:p>
            <a:pPr algn="ctr" eaLnBrk="1" hangingPunct="1">
              <a:buFontTx/>
              <a:buNone/>
            </a:pPr>
            <a:r>
              <a:rPr lang="fa-IR" sz="7200" dirty="0" smtClean="0"/>
              <a:t>علائم ممنوعه</a:t>
            </a:r>
            <a:endParaRPr lang="en-US" sz="72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3"/>
          <p:cNvSpPr>
            <a:spLocks noGrp="1" noChangeArrowheads="1"/>
          </p:cNvSpPr>
          <p:nvPr>
            <p:ph idx="1"/>
          </p:nvPr>
        </p:nvSpPr>
        <p:spPr>
          <a:xfrm>
            <a:off x="301625" y="549275"/>
            <a:ext cx="8540750" cy="5549900"/>
          </a:xfrm>
        </p:spPr>
        <p:txBody>
          <a:bodyPr/>
          <a:lstStyle/>
          <a:p>
            <a:pPr algn="r" rtl="1" eaLnBrk="1" hangingPunct="1">
              <a:lnSpc>
                <a:spcPct val="90000"/>
              </a:lnSpc>
              <a:buFontTx/>
              <a:buNone/>
            </a:pPr>
            <a:r>
              <a:rPr lang="fa-IR" smtClean="0"/>
              <a:t>هیچ یک از علائم ذیل را نمی توان به عنوان علامت تجاری اختیار نمود و یا آنها را یکی از اجزای یک علامت تجاری قرارداد:</a:t>
            </a:r>
          </a:p>
          <a:p>
            <a:pPr algn="r" rtl="1" eaLnBrk="1" hangingPunct="1">
              <a:lnSpc>
                <a:spcPct val="90000"/>
              </a:lnSpc>
              <a:buFontTx/>
              <a:buNone/>
            </a:pPr>
            <a:r>
              <a:rPr lang="fa-IR" smtClean="0"/>
              <a:t>1-بیرق مملکتی ایران و هربیرق دیگری که دولت ایران استعمال آنرا به طور علامت تجارتی منع کند. علامت هلال احمر، نشانه ها،مدالها و انگهای دولت ایران</a:t>
            </a:r>
          </a:p>
          <a:p>
            <a:pPr algn="r" rtl="1" eaLnBrk="1" hangingPunct="1">
              <a:lnSpc>
                <a:spcPct val="90000"/>
              </a:lnSpc>
              <a:buFontTx/>
              <a:buNone/>
            </a:pPr>
            <a:r>
              <a:rPr lang="fa-IR" smtClean="0"/>
              <a:t>2-کلمات و یا عباراتی که موهم انتساب به مقامات رسمی ایران باشد(از قبیل جمهوری اسلامی،انقلابی،دولتی و غیره)</a:t>
            </a:r>
          </a:p>
          <a:p>
            <a:pPr algn="r" rtl="1" eaLnBrk="1" hangingPunct="1">
              <a:lnSpc>
                <a:spcPct val="90000"/>
              </a:lnSpc>
              <a:buFontTx/>
              <a:buNone/>
            </a:pPr>
            <a:r>
              <a:rPr lang="fa-IR" smtClean="0"/>
              <a:t>3-علامات موسسات رسمی مانند آرم جمهوری اسلامی و هلال احمر و صلیب سرخ و غیره</a:t>
            </a:r>
          </a:p>
          <a:p>
            <a:pPr algn="r" rtl="1" eaLnBrk="1" hangingPunct="1">
              <a:lnSpc>
                <a:spcPct val="90000"/>
              </a:lnSpc>
              <a:buFontTx/>
              <a:buNone/>
            </a:pPr>
            <a:r>
              <a:rPr lang="fa-IR" smtClean="0"/>
              <a:t>4- علائمی که مخل انتضامات عمومی و یا منافی عفت باشد.</a:t>
            </a:r>
            <a:endParaRPr lang="en-US" smtClean="0"/>
          </a:p>
        </p:txBody>
      </p:sp>
    </p:spTree>
  </p:cSld>
  <p:clrMapOvr>
    <a:masterClrMapping/>
  </p:clrMapOvr>
  <p:transition advClick="0" advTm="2000">
    <p:comb dir="vert"/>
    <p:sndAc>
      <p:endSnd/>
    </p:sndAc>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a:xfrm>
            <a:off x="301625" y="228600"/>
            <a:ext cx="8510588" cy="2192338"/>
          </a:xfrm>
        </p:spPr>
        <p:txBody>
          <a:bodyPr/>
          <a:lstStyle/>
          <a:p>
            <a:pPr algn="ctr" eaLnBrk="1" hangingPunct="1"/>
            <a:r>
              <a:rPr lang="fa-IR" sz="9600" dirty="0" smtClean="0"/>
              <a:t>بند سوم</a:t>
            </a:r>
            <a:endParaRPr lang="en-US" sz="9600" dirty="0" smtClean="0"/>
          </a:p>
        </p:txBody>
      </p:sp>
      <p:sp>
        <p:nvSpPr>
          <p:cNvPr id="92163" name="Rectangle 3"/>
          <p:cNvSpPr>
            <a:spLocks noGrp="1" noChangeArrowheads="1"/>
          </p:cNvSpPr>
          <p:nvPr>
            <p:ph idx="1"/>
          </p:nvPr>
        </p:nvSpPr>
        <p:spPr>
          <a:xfrm>
            <a:off x="1370013" y="3040063"/>
            <a:ext cx="7772400" cy="2751137"/>
          </a:xfrm>
        </p:spPr>
        <p:txBody>
          <a:bodyPr/>
          <a:lstStyle/>
          <a:p>
            <a:pPr algn="ctr" eaLnBrk="1" hangingPunct="1">
              <a:buFontTx/>
              <a:buNone/>
            </a:pPr>
            <a:r>
              <a:rPr lang="fa-IR" sz="6600" dirty="0" smtClean="0"/>
              <a:t>ثبت اجباری علائم</a:t>
            </a:r>
            <a:endParaRPr lang="en-US" sz="6600" dirty="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Rectangle 3"/>
          <p:cNvSpPr>
            <a:spLocks noGrp="1" noChangeArrowheads="1"/>
          </p:cNvSpPr>
          <p:nvPr>
            <p:ph idx="1"/>
          </p:nvPr>
        </p:nvSpPr>
        <p:spPr>
          <a:xfrm>
            <a:off x="301625" y="333375"/>
            <a:ext cx="8540750" cy="5765800"/>
          </a:xfrm>
        </p:spPr>
        <p:txBody>
          <a:bodyPr/>
          <a:lstStyle/>
          <a:p>
            <a:pPr algn="r" rtl="1" eaLnBrk="1" hangingPunct="1">
              <a:buFont typeface="Wingdings" pitchFamily="2" charset="2"/>
              <a:buNone/>
              <a:defRPr/>
            </a:pPr>
            <a:r>
              <a:rPr lang="fa-IR" i="1" smtClean="0"/>
              <a:t>اصولا ثبت علائم تجارتی اختیاری است،زیرا ثبت علائم موجب می شود که صاحب علامت از حمایت قانون برخوردار شود.</a:t>
            </a:r>
          </a:p>
          <a:p>
            <a:pPr algn="r" rtl="1" eaLnBrk="1" hangingPunct="1">
              <a:buFont typeface="Wingdings" pitchFamily="2" charset="2"/>
              <a:buNone/>
              <a:defRPr/>
            </a:pPr>
            <a:endParaRPr lang="fa-IR" i="1" smtClean="0"/>
          </a:p>
          <a:p>
            <a:pPr algn="r" rtl="1" eaLnBrk="1" hangingPunct="1">
              <a:buFont typeface="Wingdings" pitchFamily="2" charset="2"/>
              <a:buNone/>
              <a:defRPr/>
            </a:pPr>
            <a:r>
              <a:rPr lang="fa-IR" i="1" smtClean="0"/>
              <a:t>حق استعمال انحصاری علامت تجارتی فقط برای کسی شناخته خواهد شد که علامت خود را به ثبت رسانیده باشد.</a:t>
            </a:r>
            <a:endParaRPr lang="en-US" i="1" smtClean="0"/>
          </a:p>
        </p:txBody>
      </p:sp>
    </p:spTree>
  </p:cSld>
  <p:clrMapOvr>
    <a:masterClrMapping/>
  </p:clrMapOvr>
  <p:transition advClick="0" advTm="2000">
    <p:push dir="d"/>
    <p:sndAc>
      <p:endSnd/>
    </p:sndAc>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301625" y="228600"/>
            <a:ext cx="8510588" cy="3055938"/>
          </a:xfrm>
        </p:spPr>
        <p:txBody>
          <a:bodyPr/>
          <a:lstStyle/>
          <a:p>
            <a:pPr algn="ctr" eaLnBrk="1" hangingPunct="1"/>
            <a:r>
              <a:rPr lang="fa-IR" sz="8800" dirty="0" smtClean="0"/>
              <a:t>بند چهارم</a:t>
            </a:r>
            <a:endParaRPr lang="en-US" sz="8800" dirty="0" smtClean="0"/>
          </a:p>
        </p:txBody>
      </p:sp>
      <p:sp>
        <p:nvSpPr>
          <p:cNvPr id="138243" name="Rectangle 3"/>
          <p:cNvSpPr>
            <a:spLocks noGrp="1" noChangeArrowheads="1"/>
          </p:cNvSpPr>
          <p:nvPr>
            <p:ph idx="1"/>
          </p:nvPr>
        </p:nvSpPr>
        <p:spPr>
          <a:xfrm>
            <a:off x="323850" y="3716338"/>
            <a:ext cx="8540750" cy="3141662"/>
          </a:xfrm>
        </p:spPr>
        <p:txBody>
          <a:bodyPr/>
          <a:lstStyle/>
          <a:p>
            <a:pPr algn="ctr" eaLnBrk="1" hangingPunct="1">
              <a:buFont typeface="Wingdings" pitchFamily="2" charset="2"/>
              <a:buNone/>
            </a:pPr>
            <a:r>
              <a:rPr lang="fa-IR" sz="5400" smtClean="0"/>
              <a:t>نحوی ثبت علامت تجارتی</a:t>
            </a:r>
            <a:endParaRPr lang="en-US" sz="5400"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5" name="Rectangle 3"/>
          <p:cNvSpPr>
            <a:spLocks noGrp="1" noRot="1" noChangeArrowheads="1"/>
          </p:cNvSpPr>
          <p:nvPr>
            <p:ph idx="1"/>
          </p:nvPr>
        </p:nvSpPr>
        <p:spPr>
          <a:xfrm>
            <a:off x="301625" y="404813"/>
            <a:ext cx="8540750" cy="5694362"/>
          </a:xfrm>
        </p:spPr>
        <p:txBody>
          <a:bodyPr/>
          <a:lstStyle/>
          <a:p>
            <a:pPr algn="r" rtl="1" eaLnBrk="1" hangingPunct="1">
              <a:buFont typeface="Wingdings" pitchFamily="2" charset="2"/>
              <a:buNone/>
              <a:defRPr/>
            </a:pPr>
            <a:r>
              <a:rPr lang="fa-IR" smtClean="0"/>
              <a:t>ثبت علامت تجارتی به موجب اظهار نامه ای به عمل می آید که در تهران به اداره ثبت شرکتها و در شهرستانها به اداره ثبت محل تسلیم میشود.</a:t>
            </a:r>
          </a:p>
          <a:p>
            <a:pPr algn="r" rtl="1" eaLnBrk="1" hangingPunct="1">
              <a:buFont typeface="Wingdings" pitchFamily="2" charset="2"/>
              <a:buNone/>
              <a:defRPr/>
            </a:pPr>
            <a:r>
              <a:rPr lang="fa-IR" smtClean="0"/>
              <a:t>در اظهار نامه،که به صورت فرم مخصوصی تهیه شده است،مشخصات متقاضی و نوع علامت که مربوط به چه کالایی است باید ذکر شود.</a:t>
            </a:r>
          </a:p>
          <a:p>
            <a:pPr algn="r" rtl="1" eaLnBrk="1" hangingPunct="1">
              <a:buFont typeface="Wingdings" pitchFamily="2" charset="2"/>
              <a:buNone/>
              <a:defRPr/>
            </a:pPr>
            <a:r>
              <a:rPr lang="fa-IR" smtClean="0"/>
              <a:t> </a:t>
            </a:r>
            <a:endParaRPr lang="en-US" smtClean="0"/>
          </a:p>
        </p:txBody>
      </p:sp>
    </p:spTree>
  </p:cSld>
  <p:clrMapOvr>
    <a:masterClrMapping/>
  </p:clrMapOvr>
  <p:transition advClick="0" advTm="2000">
    <p:random/>
    <p:sndAc>
      <p:endSnd/>
    </p:sndAc>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p:cNvSpPr>
            <a:spLocks noGrp="1" noRot="1" noChangeArrowheads="1"/>
          </p:cNvSpPr>
          <p:nvPr>
            <p:ph idx="1"/>
          </p:nvPr>
        </p:nvSpPr>
        <p:spPr>
          <a:xfrm>
            <a:off x="0" y="333375"/>
            <a:ext cx="8842375" cy="5694363"/>
          </a:xfrm>
        </p:spPr>
        <p:txBody>
          <a:bodyPr/>
          <a:lstStyle/>
          <a:p>
            <a:pPr algn="r" eaLnBrk="1" hangingPunct="1">
              <a:buFont typeface="Wingdings" pitchFamily="2" charset="2"/>
              <a:buNone/>
              <a:defRPr/>
            </a:pPr>
            <a:r>
              <a:rPr lang="fa-IR" smtClean="0"/>
              <a:t>درموارد ذیل متصدی شعبه مذکور در ماده 6 تقاضای ثبت را رد خواهد کرد:</a:t>
            </a:r>
          </a:p>
          <a:p>
            <a:pPr algn="r" eaLnBrk="1" hangingPunct="1">
              <a:buFont typeface="Wingdings" pitchFamily="2" charset="2"/>
              <a:buNone/>
              <a:defRPr/>
            </a:pPr>
            <a:r>
              <a:rPr lang="fa-IR" smtClean="0"/>
              <a:t>1- در صورتی که علامت مخالف مقررات قانون باشد.</a:t>
            </a:r>
          </a:p>
          <a:p>
            <a:pPr algn="r" eaLnBrk="1" hangingPunct="1">
              <a:buFont typeface="Wingdings" pitchFamily="2" charset="2"/>
              <a:buNone/>
              <a:defRPr/>
            </a:pPr>
            <a:r>
              <a:rPr lang="fa-IR" smtClean="0"/>
              <a:t>2- در صورتی که علامت قبلا به اسم دیگری ثبت شده و یا شباهت علامت با علامت دیگری که ثبت شده است به اندازه ای باشد که مصرف کنندگان عادی یعنی اشخاصی را که اطلاعات مخصوصی ندارند به اشتباه بیندازند.</a:t>
            </a:r>
            <a:endParaRPr lang="en-US" smtClean="0"/>
          </a:p>
        </p:txBody>
      </p:sp>
    </p:spTree>
  </p:cSld>
  <p:clrMapOvr>
    <a:masterClrMapping/>
  </p:clrMapOvr>
  <p:transition advClick="0" advTm="2000">
    <p:blinds/>
    <p:sndAc>
      <p:endSnd/>
    </p:sndAc>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rrowheads="1"/>
          </p:cNvSpPr>
          <p:nvPr>
            <p:ph type="title"/>
          </p:nvPr>
        </p:nvSpPr>
        <p:spPr>
          <a:xfrm>
            <a:off x="301625" y="228600"/>
            <a:ext cx="8510588" cy="2408238"/>
          </a:xfrm>
        </p:spPr>
        <p:txBody>
          <a:bodyPr/>
          <a:lstStyle/>
          <a:p>
            <a:pPr algn="ctr" eaLnBrk="1" hangingPunct="1">
              <a:defRPr/>
            </a:pPr>
            <a:r>
              <a:rPr lang="fa-IR" sz="9600" dirty="0" smtClean="0"/>
              <a:t>بند پنجم</a:t>
            </a:r>
            <a:endParaRPr lang="en-US" sz="9600" dirty="0" smtClean="0"/>
          </a:p>
        </p:txBody>
      </p:sp>
      <p:sp>
        <p:nvSpPr>
          <p:cNvPr id="97283" name="Rectangle 3"/>
          <p:cNvSpPr>
            <a:spLocks noGrp="1" noRot="1" noChangeArrowheads="1"/>
          </p:cNvSpPr>
          <p:nvPr>
            <p:ph idx="1"/>
          </p:nvPr>
        </p:nvSpPr>
        <p:spPr>
          <a:xfrm>
            <a:off x="838200" y="3905250"/>
            <a:ext cx="8007350" cy="2190750"/>
          </a:xfrm>
        </p:spPr>
        <p:txBody>
          <a:bodyPr/>
          <a:lstStyle/>
          <a:p>
            <a:pPr algn="ctr" eaLnBrk="1" hangingPunct="1">
              <a:buFont typeface="Wingdings" pitchFamily="2" charset="2"/>
              <a:buNone/>
              <a:defRPr/>
            </a:pPr>
            <a:r>
              <a:rPr lang="fa-IR" sz="8000" b="1" smtClean="0">
                <a:solidFill>
                  <a:schemeClr val="tx2"/>
                </a:solidFill>
              </a:rPr>
              <a:t>اعتراض بر ثبت</a:t>
            </a:r>
            <a:endParaRPr lang="en-US" sz="8000" b="1" smtClean="0">
              <a:solidFill>
                <a:schemeClr val="tx2"/>
              </a:solidFill>
            </a:endParaRPr>
          </a:p>
        </p:txBody>
      </p:sp>
    </p:spTree>
  </p:cSld>
  <p:clrMapOvr>
    <a:masterClrMapping/>
  </p:clrMapOvr>
  <p:transition advClick="0" advTm="2000">
    <p:cover dir="ru"/>
    <p:sndAc>
      <p:endSnd/>
    </p:sndAc>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idx="1"/>
          </p:nvPr>
        </p:nvSpPr>
        <p:spPr>
          <a:xfrm>
            <a:off x="301625" y="476250"/>
            <a:ext cx="8540750" cy="5622925"/>
          </a:xfrm>
        </p:spPr>
        <p:txBody>
          <a:bodyPr/>
          <a:lstStyle/>
          <a:p>
            <a:pPr algn="r" rtl="1" eaLnBrk="1" hangingPunct="1">
              <a:buFont typeface="Wingdings" pitchFamily="2" charset="2"/>
              <a:buNone/>
            </a:pPr>
            <a:r>
              <a:rPr lang="fa-IR" sz="5400" dirty="0" smtClean="0"/>
              <a:t>اگر کسی نسبت به تقاضای ثبت علائم تجارتی ادعایی داشته باشد می تواند طبق ماده 16 قانون ثبت علائم و اختراعات اعتراض بدهد.</a:t>
            </a:r>
          </a:p>
          <a:p>
            <a:pPr algn="r" rtl="1" eaLnBrk="1" hangingPunct="1"/>
            <a:endParaRPr lang="fa-IR" dirty="0" smtClean="0"/>
          </a:p>
          <a:p>
            <a:pPr algn="r" rtl="1" eaLnBrk="1" hangingPunct="1"/>
            <a:endParaRPr lang="en-US" dirty="0"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تشکیلات قوه قضاییه </a:t>
            </a:r>
            <a:endParaRPr lang="fa-IR" dirty="0"/>
          </a:p>
        </p:txBody>
      </p:sp>
      <p:sp>
        <p:nvSpPr>
          <p:cNvPr id="2" name="Content Placeholder 1"/>
          <p:cNvSpPr>
            <a:spLocks noGrp="1"/>
          </p:cNvSpPr>
          <p:nvPr>
            <p:ph idx="1"/>
          </p:nvPr>
        </p:nvSpPr>
        <p:spPr/>
        <p:txBody>
          <a:bodyPr/>
          <a:lstStyle/>
          <a:p>
            <a:pPr marL="82296" indent="0">
              <a:buNone/>
            </a:pPr>
            <a:r>
              <a:rPr lang="fa-IR" sz="4000" dirty="0" smtClean="0"/>
              <a:t>الف- دادگاههای عمومی</a:t>
            </a:r>
          </a:p>
          <a:p>
            <a:pPr marL="82296" indent="0">
              <a:buNone/>
            </a:pPr>
            <a:r>
              <a:rPr lang="fa-IR" sz="4000" dirty="0" smtClean="0"/>
              <a:t>ب- دادگاههای اختصاصی (انقلاب،نظامی،خانواده)</a:t>
            </a:r>
            <a:endParaRPr lang="fa-IR" sz="4000" b="1" dirty="0" smtClean="0"/>
          </a:p>
          <a:p>
            <a:pPr marL="82296" indent="0">
              <a:buNone/>
            </a:pPr>
            <a:r>
              <a:rPr lang="fa-IR" b="1" dirty="0" smtClean="0"/>
              <a:t>ج-</a:t>
            </a:r>
            <a:r>
              <a:rPr lang="fa-IR" sz="4000" dirty="0" smtClean="0"/>
              <a:t> دادگاههای عالی (دیوان عالی ،دیوان عدالت اداری)</a:t>
            </a:r>
            <a:endParaRPr lang="fa-IR" sz="4000" dirty="0"/>
          </a:p>
        </p:txBody>
      </p:sp>
    </p:spTree>
  </p:cSld>
  <p:clrMapOvr>
    <a:masterClrMapping/>
  </p:clrMapOvr>
  <p:transition advClick="0" advTm="2000">
    <p:split orient="vert" dir="in"/>
    <p:sndAc>
      <p:endSnd/>
    </p:sndAc>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1" name="Rectangle 3"/>
          <p:cNvSpPr>
            <a:spLocks noGrp="1" noChangeArrowheads="1"/>
          </p:cNvSpPr>
          <p:nvPr>
            <p:ph idx="1"/>
          </p:nvPr>
        </p:nvSpPr>
        <p:spPr>
          <a:xfrm>
            <a:off x="301625" y="404813"/>
            <a:ext cx="8842375" cy="5694362"/>
          </a:xfrm>
        </p:spPr>
        <p:txBody>
          <a:bodyPr/>
          <a:lstStyle/>
          <a:p>
            <a:pPr algn="r" rtl="1" eaLnBrk="1" hangingPunct="1">
              <a:buFont typeface="Wingdings" pitchFamily="2" charset="2"/>
              <a:buNone/>
            </a:pPr>
            <a:r>
              <a:rPr lang="fa-IR" smtClean="0"/>
              <a:t>اعتراض به ثبت علائم ممکن است در دو مرحله به عمل آید:</a:t>
            </a:r>
          </a:p>
          <a:p>
            <a:pPr algn="r" rtl="1" eaLnBrk="1" hangingPunct="1">
              <a:buFont typeface="Wingdings" pitchFamily="2" charset="2"/>
              <a:buNone/>
            </a:pPr>
            <a:r>
              <a:rPr lang="fa-IR" smtClean="0"/>
              <a:t>الف- اعتراض قبل از ثبت علامت(معترض باید اعتراض خود را به همراه اسناد و مدارک مورد استناد خود کتبا به شعبه ثبت علائم تجاری و اختراعات تسلیم کند.درصورتی که معترض نسبت به علامت مورد تقاضا ادعایی داشته باشد بدون اینکه آن علامت به نام او به ثبت رسیده باشد،در صورتی اعتراض او پذیرفته می شود که همراه اعتراض تقاضای ثبت علامت نیز داده شود.</a:t>
            </a:r>
            <a:endParaRPr lang="en-US" smtClean="0"/>
          </a:p>
        </p:txBody>
      </p:sp>
    </p:spTree>
  </p:cSld>
  <p:clrMapOvr>
    <a:masterClrMapping/>
  </p:clrMapOvr>
  <p:transition advClick="0" advTm="2000">
    <p:newsflash/>
    <p:sndAc>
      <p:endSnd/>
    </p:sndAc>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3"/>
          <p:cNvSpPr>
            <a:spLocks noGrp="1" noChangeArrowheads="1"/>
          </p:cNvSpPr>
          <p:nvPr>
            <p:ph idx="1"/>
          </p:nvPr>
        </p:nvSpPr>
        <p:spPr>
          <a:xfrm>
            <a:off x="301625" y="260350"/>
            <a:ext cx="8842375" cy="5838825"/>
          </a:xfrm>
        </p:spPr>
        <p:txBody>
          <a:bodyPr/>
          <a:lstStyle/>
          <a:p>
            <a:pPr algn="r" rtl="1" eaLnBrk="1" hangingPunct="1">
              <a:lnSpc>
                <a:spcPct val="80000"/>
              </a:lnSpc>
              <a:buFont typeface="Wingdings" pitchFamily="2" charset="2"/>
              <a:buNone/>
            </a:pPr>
            <a:r>
              <a:rPr lang="fa-IR" sz="2800" smtClean="0"/>
              <a:t>شعبه ثبت علائم تجارتی تا ده روز از تاریخ وصول اعتراض باید آنرا به اقامتگاه متقاضی ثبت ابلاغ کند. متقاضی ثبت ممکن است یکی از دو اقدام زیر را به عمل آورد :</a:t>
            </a:r>
          </a:p>
          <a:p>
            <a:pPr algn="r" rtl="1" eaLnBrk="1" hangingPunct="1">
              <a:lnSpc>
                <a:spcPct val="80000"/>
              </a:lnSpc>
              <a:buFont typeface="Wingdings" pitchFamily="2" charset="2"/>
              <a:buNone/>
            </a:pPr>
            <a:r>
              <a:rPr lang="fa-IR" sz="2800" smtClean="0"/>
              <a:t>1- تقاضای خود را کتبا مسترد دارد در این صورت اگر علامت قبلا به نام معترض به ثبت نرسیده باشد، به نام او ثبت خواهد شد.</a:t>
            </a:r>
          </a:p>
          <a:p>
            <a:pPr algn="r" rtl="1" eaLnBrk="1" hangingPunct="1">
              <a:lnSpc>
                <a:spcPct val="80000"/>
              </a:lnSpc>
              <a:buFont typeface="Wingdings" pitchFamily="2" charset="2"/>
              <a:buNone/>
            </a:pPr>
            <a:r>
              <a:rPr lang="fa-IR" sz="2800" smtClean="0"/>
              <a:t>2-متقاضی ثبت اعلام انصراف نمی کند در این صورت معترض مکلف است:</a:t>
            </a:r>
          </a:p>
          <a:p>
            <a:pPr algn="r" rtl="1" eaLnBrk="1" hangingPunct="1">
              <a:lnSpc>
                <a:spcPct val="80000"/>
              </a:lnSpc>
              <a:buFont typeface="Wingdings" pitchFamily="2" charset="2"/>
              <a:buNone/>
            </a:pPr>
            <a:r>
              <a:rPr lang="fa-IR" sz="2800" smtClean="0"/>
              <a:t>اولا ظرف 60روز از تاریخ ابلاغ اعتراض نامه به متقاضی ثبت ، در دادگاه اقامه دعوی کند</a:t>
            </a:r>
          </a:p>
          <a:p>
            <a:pPr algn="r" rtl="1" eaLnBrk="1" hangingPunct="1">
              <a:lnSpc>
                <a:spcPct val="80000"/>
              </a:lnSpc>
              <a:buFont typeface="Wingdings" pitchFamily="2" charset="2"/>
              <a:buNone/>
            </a:pPr>
            <a:r>
              <a:rPr lang="fa-IR" sz="2800" smtClean="0"/>
              <a:t>ثانیادر صورتی که معترض برای تهیه اسناد و مدارک مورد لزوم بعد از شکایت نیاز به مهلتی داشته باشد دادگاه مهلتی که از 60 ماه تجاوز نخواهد کرد به او خواهد داد و در این صورت او باید ظرف مدت معینه اسناد مربوط را به دادگاه ارائه دهد.</a:t>
            </a:r>
          </a:p>
          <a:p>
            <a:pPr algn="r" rtl="1" eaLnBrk="1" hangingPunct="1">
              <a:lnSpc>
                <a:spcPct val="80000"/>
              </a:lnSpc>
              <a:buFont typeface="Wingdings" pitchFamily="2" charset="2"/>
              <a:buNone/>
            </a:pPr>
            <a:r>
              <a:rPr lang="fa-IR" sz="2800" smtClean="0"/>
              <a:t> </a:t>
            </a:r>
          </a:p>
          <a:p>
            <a:pPr algn="r" rtl="1" eaLnBrk="1" hangingPunct="1">
              <a:lnSpc>
                <a:spcPct val="80000"/>
              </a:lnSpc>
              <a:buFont typeface="Wingdings" pitchFamily="2" charset="2"/>
              <a:buNone/>
            </a:pPr>
            <a:endParaRPr lang="en-US" sz="2800" smtClean="0"/>
          </a:p>
        </p:txBody>
      </p:sp>
    </p:spTree>
  </p:cSld>
  <p:clrMapOvr>
    <a:masterClrMapping/>
  </p:clrMapOvr>
  <p:transition advClick="0" advTm="2000">
    <p:pull dir="r"/>
    <p:sndAc>
      <p:endSnd/>
    </p:sndAc>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Rot="1" noChangeArrowheads="1"/>
          </p:cNvSpPr>
          <p:nvPr>
            <p:ph idx="1"/>
          </p:nvPr>
        </p:nvSpPr>
        <p:spPr>
          <a:xfrm>
            <a:off x="301625" y="404813"/>
            <a:ext cx="8540750" cy="5694362"/>
          </a:xfrm>
        </p:spPr>
        <p:txBody>
          <a:bodyPr/>
          <a:lstStyle/>
          <a:p>
            <a:pPr algn="r" rtl="1" eaLnBrk="1" hangingPunct="1">
              <a:lnSpc>
                <a:spcPct val="90000"/>
              </a:lnSpc>
              <a:buFont typeface="Wingdings" pitchFamily="2" charset="2"/>
              <a:buNone/>
              <a:defRPr/>
            </a:pPr>
            <a:r>
              <a:rPr lang="fa-IR" smtClean="0"/>
              <a:t>ب)اعتراض بعد از ثبت علامت:</a:t>
            </a:r>
          </a:p>
          <a:p>
            <a:pPr algn="r" rtl="1" eaLnBrk="1" hangingPunct="1">
              <a:lnSpc>
                <a:spcPct val="90000"/>
              </a:lnSpc>
              <a:buFont typeface="Wingdings" pitchFamily="2" charset="2"/>
              <a:buNone/>
              <a:defRPr/>
            </a:pPr>
            <a:r>
              <a:rPr lang="fa-IR" smtClean="0"/>
              <a:t>1- </a:t>
            </a:r>
            <a:r>
              <a:rPr lang="fa-IR" b="1" smtClean="0"/>
              <a:t>مهلت اعتراض</a:t>
            </a:r>
            <a:r>
              <a:rPr lang="fa-IR" smtClean="0"/>
              <a:t>(سه سال و به صورت نامحدود)</a:t>
            </a:r>
          </a:p>
          <a:p>
            <a:pPr algn="r" rtl="1" eaLnBrk="1" hangingPunct="1">
              <a:lnSpc>
                <a:spcPct val="90000"/>
              </a:lnSpc>
              <a:buFont typeface="Wingdings" pitchFamily="2" charset="2"/>
              <a:buNone/>
              <a:defRPr/>
            </a:pPr>
            <a:r>
              <a:rPr lang="fa-IR" smtClean="0"/>
              <a:t>الف) مهلت سه ساله. معترض می تواند ظرف سه سال از تاریخ ثبت علامت به نام دیگری مسقیما به دادگاه حقوقی مراجعه و دادخواست بدهد.</a:t>
            </a:r>
          </a:p>
          <a:p>
            <a:pPr algn="r" rtl="1" eaLnBrk="1" hangingPunct="1">
              <a:lnSpc>
                <a:spcPct val="90000"/>
              </a:lnSpc>
              <a:buFont typeface="Wingdings" pitchFamily="2" charset="2"/>
              <a:buNone/>
              <a:defRPr/>
            </a:pPr>
            <a:r>
              <a:rPr lang="fa-IR" smtClean="0"/>
              <a:t>ب)</a:t>
            </a:r>
            <a:r>
              <a:rPr lang="fa-IR" b="1" smtClean="0"/>
              <a:t>مهلت نامحدود.</a:t>
            </a:r>
            <a:r>
              <a:rPr lang="fa-IR" smtClean="0"/>
              <a:t>مهلت سه ساله برای اعتراض در صورتی است که معترض علیه در حین ثبت از استعمال مستمر علامت خود به وسیله معترض،یا کسی که علامترا،به معترض انتقال داده آگاه نبوده است در غیر اینصورت، مهلت محدود به سه سال نیست بلکه معترض همیشه میتواند به ثبت علامت خود اعتراض کند.</a:t>
            </a:r>
            <a:endParaRPr lang="en-US" smtClean="0"/>
          </a:p>
        </p:txBody>
      </p:sp>
    </p:spTree>
  </p:cSld>
  <p:clrMapOvr>
    <a:masterClrMapping/>
  </p:clrMapOvr>
  <p:transition advClick="0" advTm="2000">
    <p:diamond/>
    <p:sndAc>
      <p:endSnd/>
    </p:sndAc>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3"/>
          <p:cNvSpPr>
            <a:spLocks noGrp="1" noChangeArrowheads="1"/>
          </p:cNvSpPr>
          <p:nvPr>
            <p:ph idx="1"/>
          </p:nvPr>
        </p:nvSpPr>
        <p:spPr>
          <a:xfrm>
            <a:off x="301625" y="476250"/>
            <a:ext cx="8842375" cy="5622925"/>
          </a:xfrm>
        </p:spPr>
        <p:txBody>
          <a:bodyPr/>
          <a:lstStyle/>
          <a:p>
            <a:pPr algn="r" rtl="1" eaLnBrk="1" hangingPunct="1">
              <a:buFont typeface="Wingdings" pitchFamily="2" charset="2"/>
              <a:buNone/>
            </a:pPr>
            <a:r>
              <a:rPr lang="fa-IR" smtClean="0"/>
              <a:t>2- آگاهی معترض از استعمال علامت خود به وسیله دیگری</a:t>
            </a:r>
          </a:p>
          <a:p>
            <a:pPr algn="r" rtl="1" eaLnBrk="1" hangingPunct="1">
              <a:buFont typeface="Wingdings" pitchFamily="2" charset="2"/>
              <a:buNone/>
            </a:pPr>
            <a:r>
              <a:rPr lang="fa-IR" smtClean="0"/>
              <a:t>در صورتی که معترض علیه ثابت کند،معترض قبل از تقاضای ثبت علامت به وسیله معترض علیه،از استعمال مستمر وی از علامت مورد نظر آگاهی داشته و مع ذالک هیچ گونه اعتراضی به عمل نیاورده است در این صورت دادگاه به اعتراض ثبت از طرف معترض ترتیب اثر نخواهد داد و علامت به نام معترض علیه به ثبت خواهد رسید.</a:t>
            </a:r>
            <a:endParaRPr lang="en-US" smtClean="0"/>
          </a:p>
        </p:txBody>
      </p:sp>
    </p:spTree>
  </p:cSld>
  <p:clrMapOvr>
    <a:masterClrMapping/>
  </p:clrMapOvr>
  <p:transition advClick="0" advTm="2000">
    <p:pull dir="ld"/>
    <p:sndAc>
      <p:endSnd/>
    </p:sndAc>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7" name="Rectangle 3"/>
          <p:cNvSpPr>
            <a:spLocks noGrp="1" noChangeArrowheads="1"/>
          </p:cNvSpPr>
          <p:nvPr>
            <p:ph idx="1"/>
          </p:nvPr>
        </p:nvSpPr>
        <p:spPr>
          <a:xfrm>
            <a:off x="301625" y="549275"/>
            <a:ext cx="8540750" cy="5549900"/>
          </a:xfrm>
        </p:spPr>
        <p:txBody>
          <a:bodyPr/>
          <a:lstStyle/>
          <a:p>
            <a:pPr algn="r" rtl="1" eaLnBrk="1" hangingPunct="1">
              <a:buFontTx/>
              <a:buNone/>
            </a:pPr>
            <a:r>
              <a:rPr lang="fa-IR" b="1" u="sng" smtClean="0"/>
              <a:t>تبصره</a:t>
            </a:r>
            <a:r>
              <a:rPr lang="fa-IR" smtClean="0"/>
              <a:t>-کسانی که در خارج از ایران دارای موسسات صنعتی، تجارتی و یا کشاورزی هستند،علاوه بر شرایط مقرر در فوق ،میتوانند با احراز شرایط زیر از حمایت قانون ایران نسبت به علائم تجارتی خود بهره مند گردند:</a:t>
            </a:r>
          </a:p>
          <a:p>
            <a:pPr algn="r" rtl="1" eaLnBrk="1" hangingPunct="1">
              <a:buFontTx/>
              <a:buNone/>
            </a:pPr>
            <a:r>
              <a:rPr lang="fa-IR" smtClean="0"/>
              <a:t>1- علائم خود را طبق مقررات قانون ایران،در ایران به ثبت رسانیده باشند.</a:t>
            </a:r>
          </a:p>
          <a:p>
            <a:pPr algn="r" rtl="1" eaLnBrk="1" hangingPunct="1">
              <a:buFontTx/>
              <a:buNone/>
            </a:pPr>
            <a:r>
              <a:rPr lang="fa-IR" smtClean="0"/>
              <a:t>2- کشور متبوع آنان از علائم تجارتی ایران نیز حمایت کند.</a:t>
            </a:r>
            <a:endParaRPr lang="en-US" smtClean="0"/>
          </a:p>
        </p:txBody>
      </p:sp>
    </p:spTree>
  </p:cSld>
  <p:clrMapOvr>
    <a:masterClrMapping/>
  </p:clrMapOvr>
  <p:transition advClick="0" advTm="2000">
    <p:zoom dir="in"/>
    <p:sndAc>
      <p:endSnd/>
    </p:sndAc>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noChangeArrowheads="1"/>
          </p:cNvSpPr>
          <p:nvPr>
            <p:ph type="title"/>
          </p:nvPr>
        </p:nvSpPr>
        <p:spPr>
          <a:xfrm>
            <a:off x="301625" y="228600"/>
            <a:ext cx="8510588" cy="2192338"/>
          </a:xfrm>
        </p:spPr>
        <p:txBody>
          <a:bodyPr/>
          <a:lstStyle/>
          <a:p>
            <a:pPr algn="ctr" eaLnBrk="1" hangingPunct="1"/>
            <a:r>
              <a:rPr lang="fa-IR" sz="6600" dirty="0" smtClean="0"/>
              <a:t>فصل چهارم</a:t>
            </a:r>
            <a:endParaRPr lang="en-US" sz="6600" dirty="0" smtClean="0"/>
          </a:p>
        </p:txBody>
      </p:sp>
      <p:sp>
        <p:nvSpPr>
          <p:cNvPr id="104451" name="Rectangle 3"/>
          <p:cNvSpPr>
            <a:spLocks noGrp="1" noChangeArrowheads="1"/>
          </p:cNvSpPr>
          <p:nvPr>
            <p:ph idx="1"/>
          </p:nvPr>
        </p:nvSpPr>
        <p:spPr>
          <a:xfrm>
            <a:off x="685800" y="3397250"/>
            <a:ext cx="7696200" cy="2089150"/>
          </a:xfrm>
        </p:spPr>
        <p:txBody>
          <a:bodyPr/>
          <a:lstStyle/>
          <a:p>
            <a:pPr algn="ctr" eaLnBrk="1" hangingPunct="1">
              <a:buFontTx/>
              <a:buNone/>
            </a:pPr>
            <a:r>
              <a:rPr lang="fa-IR" sz="10600" b="1" smtClean="0"/>
              <a:t>اختراع</a:t>
            </a:r>
            <a:endParaRPr lang="en-US" sz="10600" b="1"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6" name="Rectangle 2"/>
          <p:cNvSpPr>
            <a:spLocks noGrp="1" noChangeArrowheads="1"/>
          </p:cNvSpPr>
          <p:nvPr>
            <p:ph type="title"/>
          </p:nvPr>
        </p:nvSpPr>
        <p:spPr>
          <a:xfrm>
            <a:off x="301625" y="228600"/>
            <a:ext cx="8510588" cy="2192338"/>
          </a:xfrm>
        </p:spPr>
        <p:txBody>
          <a:bodyPr/>
          <a:lstStyle/>
          <a:p>
            <a:pPr algn="ctr" eaLnBrk="1" hangingPunct="1"/>
            <a:r>
              <a:rPr lang="fa-IR" sz="8800" dirty="0" smtClean="0"/>
              <a:t>بند اول</a:t>
            </a:r>
            <a:endParaRPr lang="en-US" sz="8800" dirty="0" smtClean="0"/>
          </a:p>
        </p:txBody>
      </p:sp>
      <p:sp>
        <p:nvSpPr>
          <p:cNvPr id="149507" name="Rectangle 3"/>
          <p:cNvSpPr>
            <a:spLocks noGrp="1" noChangeArrowheads="1"/>
          </p:cNvSpPr>
          <p:nvPr>
            <p:ph idx="1"/>
          </p:nvPr>
        </p:nvSpPr>
        <p:spPr>
          <a:xfrm>
            <a:off x="1500188" y="3624263"/>
            <a:ext cx="7491412" cy="2614612"/>
          </a:xfrm>
        </p:spPr>
        <p:txBody>
          <a:bodyPr/>
          <a:lstStyle/>
          <a:p>
            <a:pPr algn="ctr" eaLnBrk="1" hangingPunct="1">
              <a:buFont typeface="Wingdings" pitchFamily="2" charset="2"/>
              <a:buNone/>
            </a:pPr>
            <a:r>
              <a:rPr lang="fa-IR" sz="8000" b="0" dirty="0" smtClean="0"/>
              <a:t>تعریف</a:t>
            </a:r>
            <a:endParaRPr lang="en-US" sz="8000" b="0" dirty="0"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9" name="Rectangle 3"/>
          <p:cNvSpPr>
            <a:spLocks noGrp="1" noRot="1" noChangeArrowheads="1"/>
          </p:cNvSpPr>
          <p:nvPr>
            <p:ph idx="1"/>
          </p:nvPr>
        </p:nvSpPr>
        <p:spPr>
          <a:xfrm>
            <a:off x="301625" y="404813"/>
            <a:ext cx="8540750" cy="5694362"/>
          </a:xfrm>
        </p:spPr>
        <p:txBody>
          <a:bodyPr>
            <a:normAutofit/>
          </a:bodyPr>
          <a:lstStyle/>
          <a:p>
            <a:pPr algn="r" rtl="1" eaLnBrk="1" hangingPunct="1">
              <a:buFont typeface="Wingdings" pitchFamily="2" charset="2"/>
              <a:buNone/>
              <a:defRPr/>
            </a:pPr>
            <a:r>
              <a:rPr lang="fa-IR" sz="4400" dirty="0" smtClean="0"/>
              <a:t>هر قسم اکتشاف یا اختراع جدید در شعب مختلف صنعتی یا فلاحتی به کاشف یا مخترع آن حق انحصاری می دهد که بر طبق شرایط و مدت مقرر در این قانون از اکتشاف یا اختراع خود استفاده نماید. مشروط بر اینکه اکتشاف یا اختراع مزبور مطابق مقررات این قانون در اداره ثبت اسناد تهران به ثبت رسیده باشد...</a:t>
            </a:r>
            <a:endParaRPr lang="en-US" sz="4400" dirty="0" smtClean="0"/>
          </a:p>
        </p:txBody>
      </p:sp>
    </p:spTree>
  </p:cSld>
  <p:clrMapOvr>
    <a:masterClrMapping/>
  </p:clrMapOvr>
  <p:transition advClick="0" advTm="2000">
    <p:pull dir="u"/>
    <p:sndAc>
      <p:endSnd/>
    </p:sndAc>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4" name="Rectangle 3"/>
          <p:cNvSpPr>
            <a:spLocks noGrp="1" noChangeArrowheads="1"/>
          </p:cNvSpPr>
          <p:nvPr>
            <p:ph idx="1"/>
          </p:nvPr>
        </p:nvSpPr>
        <p:spPr>
          <a:xfrm>
            <a:off x="301625" y="404813"/>
            <a:ext cx="8540750" cy="5694362"/>
          </a:xfrm>
        </p:spPr>
        <p:txBody>
          <a:bodyPr>
            <a:normAutofit/>
          </a:bodyPr>
          <a:lstStyle/>
          <a:p>
            <a:pPr rtl="1" eaLnBrk="1" hangingPunct="1">
              <a:buFont typeface="Wingdings" pitchFamily="2" charset="2"/>
              <a:buNone/>
            </a:pPr>
            <a:r>
              <a:rPr lang="fa-IR" sz="4400" dirty="0" smtClean="0"/>
              <a:t>الف) </a:t>
            </a:r>
            <a:r>
              <a:rPr lang="fa-IR" sz="4400" b="1" dirty="0" smtClean="0"/>
              <a:t>اختراع: </a:t>
            </a:r>
          </a:p>
          <a:p>
            <a:pPr rtl="1" eaLnBrk="1" hangingPunct="1">
              <a:buFont typeface="Wingdings" pitchFamily="2" charset="2"/>
              <a:buNone/>
            </a:pPr>
            <a:r>
              <a:rPr lang="fa-IR" sz="4400" dirty="0" smtClean="0"/>
              <a:t>عبارت است از طرح ریزی مربوط به تهیه وساخت یک وسیله یا کالای جدیدی که در صنعت ،کشاورزی،بازرگانی و غیره کاربرد داشته باشند مانند اختراع اتومبیل، هواپیما، یخچال،تلوزیون، و از این قبیل ....</a:t>
            </a:r>
            <a:endParaRPr lang="en-US" sz="4400" dirty="0" smtClean="0"/>
          </a:p>
        </p:txBody>
      </p:sp>
    </p:spTree>
  </p:cSld>
  <p:clrMapOvr>
    <a:masterClrMapping/>
  </p:clrMapOvr>
  <p:transition advClick="0" advTm="2000">
    <p:blinds dir="vert"/>
    <p:sndAc>
      <p:endSnd/>
    </p:sndAc>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7" name="Rectangle 3"/>
          <p:cNvSpPr>
            <a:spLocks noGrp="1" noChangeArrowheads="1"/>
          </p:cNvSpPr>
          <p:nvPr>
            <p:ph idx="1"/>
          </p:nvPr>
        </p:nvSpPr>
        <p:spPr>
          <a:xfrm>
            <a:off x="301625" y="404813"/>
            <a:ext cx="8540750" cy="5694362"/>
          </a:xfrm>
        </p:spPr>
        <p:txBody>
          <a:bodyPr/>
          <a:lstStyle/>
          <a:p>
            <a:pPr algn="r" rtl="1" eaLnBrk="1" hangingPunct="1">
              <a:lnSpc>
                <a:spcPct val="90000"/>
              </a:lnSpc>
              <a:buFont typeface="Wingdings" pitchFamily="2" charset="2"/>
              <a:buNone/>
              <a:defRPr/>
            </a:pPr>
            <a:r>
              <a:rPr lang="fa-IR" smtClean="0"/>
              <a:t>عناصر تعریف و مراحل مختلف آن به شرح زیر است:1- طرح ریزی یک وسیله و یک کالا در حقیقت نتیجه فکر،ابتکار و خلاقیت صاحب آن است.</a:t>
            </a:r>
          </a:p>
          <a:p>
            <a:pPr algn="r" rtl="1" eaLnBrk="1" hangingPunct="1">
              <a:lnSpc>
                <a:spcPct val="90000"/>
              </a:lnSpc>
              <a:buFont typeface="Wingdings" pitchFamily="2" charset="2"/>
              <a:buNone/>
              <a:defRPr/>
            </a:pPr>
            <a:r>
              <a:rPr lang="fa-IR" smtClean="0"/>
              <a:t>2- مرحله ساخت آن است که طرح باید قابلیت انتقال از فکر به عمل و پیاده شدن را داشته باشد.</a:t>
            </a:r>
          </a:p>
          <a:p>
            <a:pPr algn="r" rtl="1" eaLnBrk="1" hangingPunct="1">
              <a:lnSpc>
                <a:spcPct val="90000"/>
              </a:lnSpc>
              <a:buFont typeface="Wingdings" pitchFamily="2" charset="2"/>
              <a:buNone/>
              <a:defRPr/>
            </a:pPr>
            <a:r>
              <a:rPr lang="fa-IR" smtClean="0"/>
              <a:t>3- اگر چه در قانون فقط به ((شعب مختلف صنعتی یا فلاحتی)) اشاره شده است ولی قاعدتا نباید این قید، قید حصری باشد و باید آنرا به عنوان تمثیل تلقی کرد. بنابراین اختراع ممکن است در هر زمینه ای تحقق پیدا کند.</a:t>
            </a:r>
          </a:p>
          <a:p>
            <a:pPr algn="r" rtl="1" eaLnBrk="1" hangingPunct="1">
              <a:lnSpc>
                <a:spcPct val="90000"/>
              </a:lnSpc>
              <a:buFont typeface="Wingdings" pitchFamily="2" charset="2"/>
              <a:buNone/>
              <a:defRPr/>
            </a:pPr>
            <a:r>
              <a:rPr lang="fa-IR" smtClean="0"/>
              <a:t>4- اختراع باید جدید باشد و سابقه نداشته باشد و الا اختراع نسیت بلکه شبیه سازی است.</a:t>
            </a:r>
            <a:endParaRPr lang="en-US" smtClean="0"/>
          </a:p>
        </p:txBody>
      </p:sp>
    </p:spTree>
  </p:cSld>
  <p:clrMapOvr>
    <a:masterClrMapping/>
  </p:clrMapOvr>
  <p:transition advClick="0" advTm="2000">
    <p:checker dir="vert"/>
    <p:sndAc>
      <p:end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r"/>
            <a:r>
              <a:rPr lang="fa-IR" dirty="0" smtClean="0"/>
              <a:t>منابع حقوق تجارت </a:t>
            </a:r>
            <a:endParaRPr lang="fa-IR" dirty="0"/>
          </a:p>
        </p:txBody>
      </p:sp>
      <p:sp>
        <p:nvSpPr>
          <p:cNvPr id="2" name="Content Placeholder 1"/>
          <p:cNvSpPr>
            <a:spLocks noGrp="1"/>
          </p:cNvSpPr>
          <p:nvPr>
            <p:ph idx="1"/>
          </p:nvPr>
        </p:nvSpPr>
        <p:spPr/>
        <p:txBody>
          <a:bodyPr/>
          <a:lstStyle/>
          <a:p>
            <a:pPr marL="82296" indent="0">
              <a:buNone/>
            </a:pPr>
            <a:r>
              <a:rPr lang="fa-IR" sz="3600" dirty="0" smtClean="0">
                <a:solidFill>
                  <a:srgbClr val="00B0F0"/>
                </a:solidFill>
              </a:rPr>
              <a:t>الف- </a:t>
            </a:r>
            <a:r>
              <a:rPr lang="fa-IR" sz="3600" dirty="0" smtClean="0">
                <a:solidFill>
                  <a:schemeClr val="tx1">
                    <a:lumMod val="95000"/>
                    <a:lumOff val="5000"/>
                  </a:schemeClr>
                </a:solidFill>
                <a:latin typeface="2  Nazanin"/>
              </a:rPr>
              <a:t>متون قانونی </a:t>
            </a:r>
            <a:r>
              <a:rPr lang="fa-IR" dirty="0" smtClean="0">
                <a:solidFill>
                  <a:schemeClr val="tx1">
                    <a:lumMod val="95000"/>
                    <a:lumOff val="5000"/>
                  </a:schemeClr>
                </a:solidFill>
                <a:latin typeface="2  Nazanin"/>
              </a:rPr>
              <a:t>(</a:t>
            </a:r>
            <a:r>
              <a:rPr lang="fa-IR" b="1" dirty="0" smtClean="0">
                <a:solidFill>
                  <a:schemeClr val="tx1">
                    <a:lumMod val="95000"/>
                    <a:lumOff val="5000"/>
                  </a:schemeClr>
                </a:solidFill>
                <a:latin typeface="2  Nazanin"/>
              </a:rPr>
              <a:t>قانون اساسی، قوانین عادی، آیین نامه ها، بخشنامه ها ،دستورالعملها</a:t>
            </a:r>
            <a:r>
              <a:rPr lang="fa-IR" b="1" dirty="0" smtClean="0">
                <a:solidFill>
                  <a:schemeClr val="tx1">
                    <a:lumMod val="95000"/>
                    <a:lumOff val="5000"/>
                  </a:schemeClr>
                </a:solidFill>
              </a:rPr>
              <a:t>)</a:t>
            </a:r>
          </a:p>
          <a:p>
            <a:pPr marL="82296" indent="0">
              <a:buNone/>
            </a:pPr>
            <a:r>
              <a:rPr lang="fa-IR" sz="3600" dirty="0" smtClean="0">
                <a:solidFill>
                  <a:srgbClr val="00B0F0"/>
                </a:solidFill>
              </a:rPr>
              <a:t>ب- </a:t>
            </a:r>
            <a:r>
              <a:rPr lang="fa-IR" sz="3600" dirty="0" smtClean="0"/>
              <a:t>رویه قضایی </a:t>
            </a:r>
          </a:p>
          <a:p>
            <a:pPr marL="82296" indent="0">
              <a:buNone/>
            </a:pPr>
            <a:r>
              <a:rPr lang="fa-IR" sz="3600" dirty="0" smtClean="0">
                <a:solidFill>
                  <a:srgbClr val="00B0F0"/>
                </a:solidFill>
              </a:rPr>
              <a:t>ج- </a:t>
            </a:r>
            <a:r>
              <a:rPr lang="fa-IR" sz="3600" dirty="0" smtClean="0"/>
              <a:t>عرف وعادت تجاری </a:t>
            </a:r>
          </a:p>
          <a:p>
            <a:pPr marL="82296" indent="0">
              <a:buNone/>
            </a:pPr>
            <a:r>
              <a:rPr lang="fa-IR" sz="3600" dirty="0" smtClean="0">
                <a:solidFill>
                  <a:srgbClr val="00B0F0"/>
                </a:solidFill>
              </a:rPr>
              <a:t>د- </a:t>
            </a:r>
            <a:r>
              <a:rPr lang="fa-IR" sz="3600" dirty="0" smtClean="0">
                <a:latin typeface="2  Nazanin"/>
              </a:rPr>
              <a:t>نظریه علمای حقوق</a:t>
            </a:r>
            <a:endParaRPr lang="fa-IR" sz="3600" dirty="0">
              <a:latin typeface="2  Nazanin"/>
            </a:endParaRPr>
          </a:p>
        </p:txBody>
      </p:sp>
    </p:spTree>
  </p:cSld>
  <p:clrMapOvr>
    <a:masterClrMapping/>
  </p:clrMapOvr>
  <p:transition advClick="0" advTm="2000">
    <p:cover dir="d"/>
    <p:sndAc>
      <p:endSnd/>
    </p:sndAc>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1" name="Rectangle 3"/>
          <p:cNvSpPr>
            <a:spLocks noGrp="1" noRot="1" noChangeArrowheads="1"/>
          </p:cNvSpPr>
          <p:nvPr>
            <p:ph idx="1"/>
          </p:nvPr>
        </p:nvSpPr>
        <p:spPr>
          <a:xfrm>
            <a:off x="301625" y="476250"/>
            <a:ext cx="8540750" cy="5622925"/>
          </a:xfrm>
        </p:spPr>
        <p:txBody>
          <a:bodyPr/>
          <a:lstStyle/>
          <a:p>
            <a:pPr algn="r" rtl="1" eaLnBrk="1" hangingPunct="1">
              <a:buFont typeface="Wingdings" pitchFamily="2" charset="2"/>
              <a:buNone/>
              <a:defRPr/>
            </a:pPr>
            <a:r>
              <a:rPr lang="fa-IR" smtClean="0"/>
              <a:t>ب)اکتشاف:عبارت است از پی بردن به روابط و خواص ابزار و مواد خاصی که از ترکیب آنها یا به صورت ساده می توان در زمینه های صنعتی،فلاحتی و غیره استفاده به خصوصی کرد تا زمان کشف بر مردم پوشیده بوده است.</a:t>
            </a:r>
            <a:endParaRPr lang="en-US" smtClean="0"/>
          </a:p>
        </p:txBody>
      </p:sp>
    </p:spTree>
  </p:cSld>
  <p:clrMapOvr>
    <a:masterClrMapping/>
  </p:clrMapOvr>
  <p:transition advClick="0" advTm="2000">
    <p:checker/>
    <p:sndAc>
      <p:endSnd/>
    </p:sndAc>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5" name="Rectangle 3"/>
          <p:cNvSpPr>
            <a:spLocks noGrp="1" noRot="1" noChangeArrowheads="1"/>
          </p:cNvSpPr>
          <p:nvPr>
            <p:ph idx="1"/>
          </p:nvPr>
        </p:nvSpPr>
        <p:spPr>
          <a:xfrm>
            <a:off x="301625" y="333375"/>
            <a:ext cx="8540750" cy="5765800"/>
          </a:xfrm>
        </p:spPr>
        <p:txBody>
          <a:bodyPr/>
          <a:lstStyle/>
          <a:p>
            <a:pPr algn="r" rtl="1" eaLnBrk="1" hangingPunct="1">
              <a:defRPr/>
            </a:pPr>
            <a:r>
              <a:rPr lang="fa-IR" b="1" u="sng" smtClean="0"/>
              <a:t>فرق</a:t>
            </a:r>
            <a:r>
              <a:rPr lang="fa-IR" smtClean="0"/>
              <a:t> اختراع و اکتشاف این است که در اختراع، عنصر اصلی و اساسی ،ابداع و ابتکار شخص است در حصول نتیجه به خصوص از یک چیزی در حالیکه در اکتشاف،عنصر اصلی پی بردن و کشف یک خاصیت یا رابطه خاص بین اشیاء به خصوصی است که این خاصیت و رابطه قبل از کشف هم وجود داشته ولی کسی از وجود آن آگاهی نداشته است. مثلا فکر ساختن هواپیما یک اختراع است ولی پی بردن به قوه جاذبه زمین یک اکتشاف است.</a:t>
            </a:r>
            <a:endParaRPr lang="en-US" b="1" u="sng" smtClean="0"/>
          </a:p>
        </p:txBody>
      </p:sp>
    </p:spTree>
  </p:cSld>
  <p:clrMapOvr>
    <a:masterClrMapping/>
  </p:clrMapOvr>
  <p:transition advClick="0" advTm="2000">
    <p:cover dir="rd"/>
    <p:sndAc>
      <p:endSnd/>
    </p:sndAc>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9" name="Rectangle 3"/>
          <p:cNvSpPr>
            <a:spLocks noGrp="1" noChangeArrowheads="1"/>
          </p:cNvSpPr>
          <p:nvPr>
            <p:ph idx="1"/>
          </p:nvPr>
        </p:nvSpPr>
        <p:spPr>
          <a:xfrm>
            <a:off x="301625" y="333375"/>
            <a:ext cx="8540750" cy="5765800"/>
          </a:xfrm>
        </p:spPr>
        <p:txBody>
          <a:bodyPr/>
          <a:lstStyle/>
          <a:p>
            <a:pPr algn="r" rtl="1" eaLnBrk="1" hangingPunct="1">
              <a:buFont typeface="Wingdings" pitchFamily="2" charset="2"/>
              <a:buNone/>
              <a:defRPr/>
            </a:pPr>
            <a:r>
              <a:rPr lang="fa-IR" smtClean="0"/>
              <a:t>ج)ابتکار: عبارت است از تعبیه و تهیه یک وسیله به شیوه جدیدی که سابقه نداشته است مثلا ابداع روش جدیدی برای گرفتن آبمیوه یا چیدن میوه از درخت یا پختن غذا</a:t>
            </a:r>
            <a:endParaRPr lang="en-US" smtClean="0"/>
          </a:p>
        </p:txBody>
      </p:sp>
    </p:spTree>
  </p:cSld>
  <p:clrMapOvr>
    <a:masterClrMapping/>
  </p:clrMapOvr>
  <p:transition advClick="0" advTm="2000">
    <p:blinds/>
    <p:sndAc>
      <p:endSnd/>
    </p:sndAc>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301625" y="228600"/>
            <a:ext cx="8510588" cy="1760538"/>
          </a:xfrm>
        </p:spPr>
        <p:txBody>
          <a:bodyPr/>
          <a:lstStyle/>
          <a:p>
            <a:pPr algn="ctr" eaLnBrk="1" hangingPunct="1"/>
            <a:r>
              <a:rPr lang="fa-IR" sz="8800" dirty="0" smtClean="0"/>
              <a:t>بند دوم</a:t>
            </a:r>
            <a:endParaRPr lang="en-US" sz="8800" dirty="0" smtClean="0"/>
          </a:p>
        </p:txBody>
      </p:sp>
      <p:sp>
        <p:nvSpPr>
          <p:cNvPr id="112643" name="Rectangle 3"/>
          <p:cNvSpPr>
            <a:spLocks noGrp="1" noChangeArrowheads="1"/>
          </p:cNvSpPr>
          <p:nvPr>
            <p:ph idx="1"/>
          </p:nvPr>
        </p:nvSpPr>
        <p:spPr>
          <a:xfrm>
            <a:off x="1158875" y="3157538"/>
            <a:ext cx="6951663" cy="1609725"/>
          </a:xfrm>
        </p:spPr>
        <p:txBody>
          <a:bodyPr/>
          <a:lstStyle/>
          <a:p>
            <a:pPr algn="ctr" eaLnBrk="1" hangingPunct="1">
              <a:buFontTx/>
              <a:buNone/>
            </a:pPr>
            <a:r>
              <a:rPr lang="fa-IR" sz="6000" dirty="0" smtClean="0"/>
              <a:t>ثبت اختراع</a:t>
            </a:r>
            <a:endParaRPr lang="en-US" sz="6000" dirty="0" smtClean="0"/>
          </a:p>
        </p:txBody>
      </p:sp>
    </p:spTree>
  </p:cSld>
  <p:clrMapOvr>
    <a:masterClrMapping/>
  </p:clrMapOvr>
  <p:transition advClick="0" advTm="2000">
    <p:wedge/>
    <p:sndAc>
      <p:endSnd/>
    </p:sndAc>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7" name="Rectangle 3"/>
          <p:cNvSpPr>
            <a:spLocks noGrp="1" noRot="1" noChangeArrowheads="1"/>
          </p:cNvSpPr>
          <p:nvPr>
            <p:ph idx="1"/>
          </p:nvPr>
        </p:nvSpPr>
        <p:spPr>
          <a:xfrm>
            <a:off x="301625" y="404813"/>
            <a:ext cx="8540750" cy="5694362"/>
          </a:xfrm>
        </p:spPr>
        <p:txBody>
          <a:bodyPr/>
          <a:lstStyle/>
          <a:p>
            <a:pPr algn="r" rtl="1" eaLnBrk="1" hangingPunct="1">
              <a:buFont typeface="Wingdings" pitchFamily="2" charset="2"/>
              <a:buNone/>
              <a:defRPr/>
            </a:pPr>
            <a:r>
              <a:rPr lang="fa-IR" smtClean="0"/>
              <a:t>طبق ماده  27قانون ثبت علائم و اختراعات،کسانی می توانند تقاضای ثبت اختراع و اکتشاف کنند که مدعی یکی از امور ذیل باشند:</a:t>
            </a:r>
          </a:p>
          <a:p>
            <a:pPr algn="r" rtl="1" eaLnBrk="1" hangingPunct="1">
              <a:buFont typeface="Wingdings" pitchFamily="2" charset="2"/>
              <a:buNone/>
              <a:defRPr/>
            </a:pPr>
            <a:r>
              <a:rPr lang="fa-IR" smtClean="0"/>
              <a:t>1- ابداع هر محصول صنعتی جدید</a:t>
            </a:r>
          </a:p>
          <a:p>
            <a:pPr algn="r" rtl="1" eaLnBrk="1" hangingPunct="1">
              <a:buFont typeface="Wingdings" pitchFamily="2" charset="2"/>
              <a:buNone/>
              <a:defRPr/>
            </a:pPr>
            <a:r>
              <a:rPr lang="fa-IR" smtClean="0"/>
              <a:t>2-کشف هر وسیله جدید یا اعمال وسایل موجود به طریق جدید برای یک نتیجه یا محصول صنعتی یا فلاحتی</a:t>
            </a:r>
            <a:endParaRPr lang="en-US" smtClean="0"/>
          </a:p>
        </p:txBody>
      </p:sp>
    </p:spTree>
  </p:cSld>
  <p:clrMapOvr>
    <a:masterClrMapping/>
  </p:clrMapOvr>
  <p:transition advClick="0" advTm="2000">
    <p:split/>
    <p:sndAc>
      <p:endSnd/>
    </p:sndAc>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3"/>
          <p:cNvSpPr>
            <a:spLocks noGrp="1" noChangeArrowheads="1"/>
          </p:cNvSpPr>
          <p:nvPr>
            <p:ph idx="1"/>
          </p:nvPr>
        </p:nvSpPr>
        <p:spPr>
          <a:xfrm>
            <a:off x="301625" y="260350"/>
            <a:ext cx="8540750" cy="5838825"/>
          </a:xfrm>
        </p:spPr>
        <p:txBody>
          <a:bodyPr>
            <a:normAutofit lnSpcReduction="10000"/>
          </a:bodyPr>
          <a:lstStyle/>
          <a:p>
            <a:pPr algn="r" rtl="1" eaLnBrk="1" hangingPunct="1">
              <a:lnSpc>
                <a:spcPct val="90000"/>
              </a:lnSpc>
              <a:buFont typeface="Wingdings" pitchFamily="2" charset="2"/>
              <a:buNone/>
            </a:pPr>
            <a:r>
              <a:rPr lang="fa-IR" smtClean="0"/>
              <a:t>در مورد ثبت اختراع موارد زیر قابل توجه است: </a:t>
            </a:r>
          </a:p>
          <a:p>
            <a:pPr algn="r" rtl="1" eaLnBrk="1" hangingPunct="1">
              <a:lnSpc>
                <a:spcPct val="90000"/>
              </a:lnSpc>
              <a:buFont typeface="Wingdings" pitchFamily="2" charset="2"/>
              <a:buNone/>
            </a:pPr>
            <a:r>
              <a:rPr lang="fa-IR" smtClean="0"/>
              <a:t>اولا هر اختراع یا تکمیل اختراع یا اکتشافی که قبل از تاریخ تقاضای ثبت خواه در ایران خواه در خارجه به نحوی از طریق رسانه های گروهی معرفی شده و یا به مورد عمل و استفاده در آید،اختراع و اکتشاف جدید محسوب نمیشود.</a:t>
            </a:r>
          </a:p>
          <a:p>
            <a:pPr algn="r" rtl="1" eaLnBrk="1" hangingPunct="1">
              <a:lnSpc>
                <a:spcPct val="90000"/>
              </a:lnSpc>
              <a:buFont typeface="Wingdings" pitchFamily="2" charset="2"/>
              <a:buNone/>
            </a:pPr>
            <a:r>
              <a:rPr lang="fa-IR" smtClean="0"/>
              <a:t>ثانیا در صورتی که حق اختراع و اکتشاف از طریق ارث به دیگری منتقل شود یا به نحوه دیگری واگذار شود ،در صورتی انتقال معتبر است که به نام مالک جدید به ثبت برسد حتی اگر انتقال در خارج انجام شده باشد، در ایران وقتی اعتبار دارد که به ثبت رسیده باشد.</a:t>
            </a:r>
          </a:p>
          <a:p>
            <a:pPr algn="r" rtl="1" eaLnBrk="1" hangingPunct="1">
              <a:lnSpc>
                <a:spcPct val="90000"/>
              </a:lnSpc>
              <a:buFont typeface="Wingdings" pitchFamily="2" charset="2"/>
              <a:buNone/>
            </a:pPr>
            <a:r>
              <a:rPr lang="fa-IR" smtClean="0"/>
              <a:t>ثالثا ثبت اختراع مستلزم پرداخت هزینه مخصوصی است به نام حق الثبت که در موقع ثبت و همه ساله باید از طرف کسی که اختراع به نام او ثبت میشود پرداخت شود.</a:t>
            </a:r>
          </a:p>
        </p:txBody>
      </p:sp>
    </p:spTree>
  </p:cSld>
  <p:clrMapOvr>
    <a:masterClrMapping/>
  </p:clrMapOvr>
  <p:transition advClick="0" advTm="2000">
    <p:newsflash/>
    <p:sndAc>
      <p:endSnd/>
    </p:sndAc>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5" name="Rectangle 3"/>
          <p:cNvSpPr>
            <a:spLocks noGrp="1" noChangeArrowheads="1"/>
          </p:cNvSpPr>
          <p:nvPr>
            <p:ph idx="1"/>
          </p:nvPr>
        </p:nvSpPr>
        <p:spPr>
          <a:xfrm>
            <a:off x="301625" y="476250"/>
            <a:ext cx="8540750" cy="5622925"/>
          </a:xfrm>
        </p:spPr>
        <p:txBody>
          <a:bodyPr/>
          <a:lstStyle/>
          <a:p>
            <a:pPr algn="r" rtl="1" eaLnBrk="1" hangingPunct="1">
              <a:buFont typeface="Wingdings" pitchFamily="2" charset="2"/>
              <a:buNone/>
            </a:pPr>
            <a:r>
              <a:rPr lang="fa-IR" b="1" smtClean="0"/>
              <a:t>رابعا</a:t>
            </a:r>
            <a:r>
              <a:rPr lang="fa-IR" smtClean="0"/>
              <a:t> برای امورذیل نمی توان تقاضای ثبت نمود:</a:t>
            </a:r>
            <a:endParaRPr lang="en-US" smtClean="0"/>
          </a:p>
          <a:p>
            <a:pPr algn="r" rtl="1" eaLnBrk="1" hangingPunct="1">
              <a:buFont typeface="Wingdings" pitchFamily="2" charset="2"/>
              <a:buNone/>
            </a:pPr>
            <a:r>
              <a:rPr lang="fa-IR" b="1" smtClean="0"/>
              <a:t>1-</a:t>
            </a:r>
            <a:r>
              <a:rPr lang="fa-IR" smtClean="0"/>
              <a:t> نقشه های مالی</a:t>
            </a:r>
          </a:p>
          <a:p>
            <a:pPr algn="r" rtl="1" eaLnBrk="1" hangingPunct="1">
              <a:buFont typeface="Wingdings" pitchFamily="2" charset="2"/>
              <a:buNone/>
            </a:pPr>
            <a:r>
              <a:rPr lang="fa-IR" b="1" smtClean="0"/>
              <a:t>2-</a:t>
            </a:r>
            <a:r>
              <a:rPr lang="fa-IR" smtClean="0"/>
              <a:t> هر اختراع یا اکتشاف یا تکمیل آنها که مخل انتضامات عمومی یا منافیات عفت یا مخالف حفظ الصحه عمومی باشد.</a:t>
            </a:r>
            <a:endParaRPr lang="en-US" smtClean="0"/>
          </a:p>
        </p:txBody>
      </p:sp>
    </p:spTree>
  </p:cSld>
  <p:clrMapOvr>
    <a:masterClrMapping/>
  </p:clrMapOvr>
  <p:transition advClick="0" advTm="2000">
    <p:zoom dir="in"/>
    <p:sndAc>
      <p:endSnd/>
    </p:sndAc>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301625" y="228600"/>
            <a:ext cx="8510588" cy="2479675"/>
          </a:xfrm>
        </p:spPr>
        <p:txBody>
          <a:bodyPr/>
          <a:lstStyle/>
          <a:p>
            <a:pPr algn="ctr" eaLnBrk="1" hangingPunct="1"/>
            <a:r>
              <a:rPr lang="fa-IR" sz="8800" dirty="0" smtClean="0"/>
              <a:t>باب دوم</a:t>
            </a:r>
            <a:endParaRPr lang="en-US" sz="8800" dirty="0" smtClean="0"/>
          </a:p>
        </p:txBody>
      </p:sp>
      <p:sp>
        <p:nvSpPr>
          <p:cNvPr id="116739" name="Rectangle 3"/>
          <p:cNvSpPr>
            <a:spLocks noGrp="1" noChangeArrowheads="1"/>
          </p:cNvSpPr>
          <p:nvPr>
            <p:ph idx="1"/>
          </p:nvPr>
        </p:nvSpPr>
        <p:spPr>
          <a:xfrm>
            <a:off x="685800" y="3276600"/>
            <a:ext cx="7772400" cy="2819400"/>
          </a:xfrm>
        </p:spPr>
        <p:txBody>
          <a:bodyPr/>
          <a:lstStyle/>
          <a:p>
            <a:pPr algn="ctr" eaLnBrk="1" hangingPunct="1">
              <a:buFontTx/>
              <a:buNone/>
            </a:pPr>
            <a:r>
              <a:rPr lang="fa-IR" sz="6000" smtClean="0"/>
              <a:t>شرکتهای تجارتی</a:t>
            </a:r>
            <a:endParaRPr lang="en-US" sz="6000" smtClean="0"/>
          </a:p>
        </p:txBody>
      </p:sp>
    </p:spTree>
  </p:cSld>
  <p:clrMapOvr>
    <a:masterClrMapping/>
  </p:clrMapOvr>
  <p:transition advClick="0" advTm="2000">
    <p:cover dir="ru"/>
    <p:sndAc>
      <p:endSnd/>
    </p:sndAc>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pPr algn="ctr" eaLnBrk="1" hangingPunct="1">
              <a:defRPr/>
            </a:pPr>
            <a:r>
              <a:rPr lang="fa-IR" dirty="0" smtClean="0"/>
              <a:t>فصل اول</a:t>
            </a:r>
            <a:endParaRPr lang="en-US" dirty="0" smtClean="0"/>
          </a:p>
        </p:txBody>
      </p:sp>
      <p:sp>
        <p:nvSpPr>
          <p:cNvPr id="161795" name="Rectangle 3"/>
          <p:cNvSpPr>
            <a:spLocks noGrp="1" noChangeArrowheads="1"/>
          </p:cNvSpPr>
          <p:nvPr>
            <p:ph idx="1"/>
          </p:nvPr>
        </p:nvSpPr>
        <p:spPr/>
        <p:txBody>
          <a:bodyPr/>
          <a:lstStyle/>
          <a:p>
            <a:pPr algn="r" rtl="1" eaLnBrk="1" hangingPunct="1">
              <a:buFontTx/>
              <a:buNone/>
            </a:pPr>
            <a:r>
              <a:rPr lang="fa-IR" dirty="0" smtClean="0"/>
              <a:t>تعاریف) شرکت عبارت است از اجتماع حقوق مالکین متعدد در شیئی واحد بر نحو اشاعه </a:t>
            </a:r>
          </a:p>
          <a:p>
            <a:pPr algn="r" rtl="1" eaLnBrk="1" hangingPunct="1">
              <a:buFontTx/>
              <a:buNone/>
            </a:pPr>
            <a:r>
              <a:rPr lang="fa-IR" dirty="0" smtClean="0"/>
              <a:t>الف)اشاعه: عبارت است از اجتماع حقوق چند نفربر مال معین و مال مورد اشاعه را نیز مال مشاع می گویند.</a:t>
            </a:r>
          </a:p>
          <a:p>
            <a:pPr algn="r" rtl="1" eaLnBrk="1" hangingPunct="1">
              <a:buFontTx/>
              <a:buNone/>
            </a:pPr>
            <a:r>
              <a:rPr lang="fa-IR" dirty="0" smtClean="0"/>
              <a:t>اشاعه ممکن است قهری و ارادی باشد، مثل ارث</a:t>
            </a:r>
          </a:p>
          <a:p>
            <a:pPr algn="r" rtl="1" eaLnBrk="1" hangingPunct="1">
              <a:buFontTx/>
              <a:buNone/>
            </a:pPr>
            <a:r>
              <a:rPr lang="fa-IR" dirty="0" smtClean="0"/>
              <a:t>ممکن است اشاعه اختیاری باشد. مثل چند کارگر برنج کار</a:t>
            </a:r>
            <a:endParaRPr lang="en-US" dirty="0" smtClean="0"/>
          </a:p>
        </p:txBody>
      </p:sp>
    </p:spTree>
  </p:cSld>
  <p:clrMapOvr>
    <a:masterClrMapping/>
  </p:clrMapOvr>
  <p:transition advClick="0" advTm="2000">
    <p:pull dir="lu"/>
    <p:sndAc>
      <p:endSnd/>
    </p:sndAc>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idx="1"/>
          </p:nvPr>
        </p:nvSpPr>
        <p:spPr>
          <a:xfrm>
            <a:off x="301625" y="476250"/>
            <a:ext cx="8540750" cy="5622925"/>
          </a:xfrm>
        </p:spPr>
        <p:txBody>
          <a:bodyPr/>
          <a:lstStyle/>
          <a:p>
            <a:pPr algn="r" rtl="1" eaLnBrk="1" hangingPunct="1">
              <a:buFont typeface="Wingdings" pitchFamily="2" charset="2"/>
              <a:buNone/>
            </a:pPr>
            <a:r>
              <a:rPr lang="fa-IR" i="1" smtClean="0"/>
              <a:t>ب)شرکت حقوقی و مدنی: شرکتی است از قراردادی که به موجب آن شرکا تعهد می کنند چیزی را در شرکت گذارده و حاصل آنرا بین خود تقسیم کنند.</a:t>
            </a:r>
            <a:endParaRPr lang="en-US" i="1" smtClean="0"/>
          </a:p>
        </p:txBody>
      </p:sp>
    </p:spTree>
  </p:cSld>
  <p:clrMapOvr>
    <a:masterClrMapping/>
  </p:clrMapOvr>
  <p:transition advClick="0" advTm="2000">
    <p:wheel spokes="1"/>
    <p:sndAc>
      <p:end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928</TotalTime>
  <Words>11715</Words>
  <Application>Microsoft Office PowerPoint</Application>
  <PresentationFormat>On-screen Show (4:3)</PresentationFormat>
  <Paragraphs>855</Paragraphs>
  <Slides>296</Slides>
  <Notes>0</Notes>
  <HiddenSlides>0</HiddenSlides>
  <MMClips>0</MMClips>
  <ScaleCrop>false</ScaleCrop>
  <HeadingPairs>
    <vt:vector size="4" baseType="variant">
      <vt:variant>
        <vt:lpstr>Theme</vt:lpstr>
      </vt:variant>
      <vt:variant>
        <vt:i4>1</vt:i4>
      </vt:variant>
      <vt:variant>
        <vt:lpstr>Slide Titles</vt:lpstr>
      </vt:variant>
      <vt:variant>
        <vt:i4>296</vt:i4>
      </vt:variant>
    </vt:vector>
  </HeadingPairs>
  <TitlesOfParts>
    <vt:vector size="297" baseType="lpstr">
      <vt:lpstr>Solstice</vt:lpstr>
      <vt:lpstr>PowerPoint Presentation</vt:lpstr>
      <vt:lpstr>PowerPoint Presentation</vt:lpstr>
      <vt:lpstr>         </vt:lpstr>
      <vt:lpstr>              کلیات</vt:lpstr>
      <vt:lpstr>تقسیمات حقوق:</vt:lpstr>
      <vt:lpstr> حقوق خصوصی: روابط خصوصی افراد را تحت نظم وقانون در می آورد.عمدتا شامل حقوق مدنی وحقوق بازرگانی می شود.</vt:lpstr>
      <vt:lpstr>سازمان قضایی</vt:lpstr>
      <vt:lpstr>تشکیلات قوه قضاییه </vt:lpstr>
      <vt:lpstr>منابع حقوق تجارت </vt:lpstr>
      <vt:lpstr>                   باب اول            تاجرومعاملات تجارتی </vt:lpstr>
      <vt:lpstr>                   بخش اول             انواع معاملات تجارتی</vt:lpstr>
      <vt:lpstr>معاملات تجارتی ذاتی شامل:</vt:lpstr>
      <vt:lpstr>بخش دوم</vt:lpstr>
      <vt:lpstr>PowerPoint Presentation</vt:lpstr>
      <vt:lpstr>فصل اول</vt:lpstr>
      <vt:lpstr>در علم حقوق- چه در عمل و چه بر طبق موازین حقوقی- همیشه بین دو موضوع تفکیک شده است یکی وجود حق و دیگیری اثبات آنچه بسیار مواردی که شخص با داشتن حق، در اثر عدم قدرت برای اثبات آن و نداشتن دلایل و مدارک کافی در محضر قاضی محکوم به بی حقی شده است. از قدیم الایام دفاتر تجارتی بهترین وسیله برای نشان دادن واقعیت روابط تجارتی تجار محسوب شده است.</vt:lpstr>
      <vt:lpstr>داشتن دفاتر تجارتی مرتب و منظم دارای آثار مختلفی به شرح زیر است: اول: معرف وضیعت تاجر از نظر میزان و نوع خرید و فروش، میزان سود وزیان و به طور کلی دارایی تاجر میباشد. </vt:lpstr>
      <vt:lpstr>بند اول- انواع دفاتر تجارتی</vt:lpstr>
      <vt:lpstr>PowerPoint Presentation</vt:lpstr>
      <vt:lpstr>PowerPoint Presentation</vt:lpstr>
      <vt:lpstr>PowerPoint Presentation</vt:lpstr>
      <vt:lpstr>PowerPoint Presentation</vt:lpstr>
      <vt:lpstr>PowerPoint Presentation</vt:lpstr>
      <vt:lpstr>بند دوم - ثبت دفاتر تجارتی</vt:lpstr>
      <vt:lpstr>PowerPoint Presentation</vt:lpstr>
      <vt:lpstr>بند سوم-اعتبار دفاتر تجارتی </vt:lpstr>
      <vt:lpstr>PowerPoint Presentation</vt:lpstr>
      <vt:lpstr>PowerPoint Presentation</vt:lpstr>
      <vt:lpstr>PowerPoint Presentation</vt:lpstr>
      <vt:lpstr>PowerPoint Presentation</vt:lpstr>
      <vt:lpstr>بند چهارم</vt:lpstr>
      <vt:lpstr>PowerPoint Presentation</vt:lpstr>
      <vt:lpstr>PowerPoint Presentation</vt:lpstr>
      <vt:lpstr>PowerPoint Presentation</vt:lpstr>
      <vt:lpstr>PowerPoint Presentation</vt:lpstr>
      <vt:lpstr>PowerPoint Presentation</vt:lpstr>
      <vt:lpstr>فصل دوم</vt:lpstr>
      <vt:lpstr>PowerPoint Presentation</vt:lpstr>
      <vt:lpstr>بند اول</vt:lpstr>
      <vt:lpstr>PowerPoint Presentation</vt:lpstr>
      <vt:lpstr>بخش سوم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اول</vt:lpstr>
      <vt:lpstr>PowerPoint Presentation</vt:lpstr>
      <vt:lpstr>فصل دوم</vt:lpstr>
      <vt:lpstr>PowerPoint Presentation</vt:lpstr>
      <vt:lpstr>بند اول</vt:lpstr>
      <vt:lpstr>PowerPoint Presentation</vt:lpstr>
      <vt:lpstr>PowerPoint Presentation</vt:lpstr>
      <vt:lpstr>بند دوم</vt:lpstr>
      <vt:lpstr>PowerPoint Presentation</vt:lpstr>
      <vt:lpstr>PowerPoint Presentation</vt:lpstr>
      <vt:lpstr>PowerPoint Presentation</vt:lpstr>
      <vt:lpstr>فصل سوم</vt:lpstr>
      <vt:lpstr>PowerPoint Presentation</vt:lpstr>
      <vt:lpstr>PowerPoint Presentation</vt:lpstr>
      <vt:lpstr>بند اول</vt:lpstr>
      <vt:lpstr>PowerPoint Presentation</vt:lpstr>
      <vt:lpstr>PowerPoint Presentation</vt:lpstr>
      <vt:lpstr>PowerPoint Presentation</vt:lpstr>
      <vt:lpstr>PowerPoint Presentation</vt:lpstr>
      <vt:lpstr>بند دوم</vt:lpstr>
      <vt:lpstr>PowerPoint Presentation</vt:lpstr>
      <vt:lpstr>بند سوم</vt:lpstr>
      <vt:lpstr>PowerPoint Presentation</vt:lpstr>
      <vt:lpstr>بند چهارم</vt:lpstr>
      <vt:lpstr>PowerPoint Presentation</vt:lpstr>
      <vt:lpstr>PowerPoint Presentation</vt:lpstr>
      <vt:lpstr>بند پنجم</vt:lpstr>
      <vt:lpstr>PowerPoint Presentation</vt:lpstr>
      <vt:lpstr>PowerPoint Presentation</vt:lpstr>
      <vt:lpstr>PowerPoint Presentation</vt:lpstr>
      <vt:lpstr>PowerPoint Presentation</vt:lpstr>
      <vt:lpstr>PowerPoint Presentation</vt:lpstr>
      <vt:lpstr>PowerPoint Presentation</vt:lpstr>
      <vt:lpstr>فصل چهارم</vt:lpstr>
      <vt:lpstr>بند اول</vt:lpstr>
      <vt:lpstr>PowerPoint Presentation</vt:lpstr>
      <vt:lpstr>PowerPoint Presentation</vt:lpstr>
      <vt:lpstr>PowerPoint Presentation</vt:lpstr>
      <vt:lpstr>PowerPoint Presentation</vt:lpstr>
      <vt:lpstr>PowerPoint Presentation</vt:lpstr>
      <vt:lpstr>PowerPoint Presentation</vt:lpstr>
      <vt:lpstr>بند دوم</vt:lpstr>
      <vt:lpstr>PowerPoint Presentation</vt:lpstr>
      <vt:lpstr>PowerPoint Presentation</vt:lpstr>
      <vt:lpstr>PowerPoint Presentation</vt:lpstr>
      <vt:lpstr>باب دوم</vt:lpstr>
      <vt:lpstr>فصل اول</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فصل دوم</vt:lpstr>
      <vt:lpstr>PowerPoint Presentation</vt:lpstr>
      <vt:lpstr>بند دوم </vt:lpstr>
      <vt:lpstr>PowerPoint Presentation</vt:lpstr>
      <vt:lpstr>PowerPoint Presentation</vt:lpstr>
      <vt:lpstr>بند سوم </vt:lpstr>
      <vt:lpstr>PowerPoint Presentation</vt:lpstr>
      <vt:lpstr>PowerPoint Presentation</vt:lpstr>
      <vt:lpstr>  بند چهارم           ص 95</vt:lpstr>
      <vt:lpstr>PowerPoint Presentation</vt:lpstr>
      <vt:lpstr>PowerPoint Presentation</vt:lpstr>
      <vt:lpstr>بخش دوم</vt:lpstr>
      <vt:lpstr>انواع شركتهاي تجارتي  طبق قانون تجارت ايران</vt:lpstr>
      <vt:lpstr>PowerPoint Presentation</vt:lpstr>
      <vt:lpstr>PowerPoint Presentation</vt:lpstr>
      <vt:lpstr>PowerPoint Presentation</vt:lpstr>
      <vt:lpstr>PowerPoint Presentation</vt:lpstr>
      <vt:lpstr>PowerPoint Presentation</vt:lpstr>
      <vt:lpstr>بند دوم – تشكيل شركت سهامي عام</vt:lpstr>
      <vt:lpstr>براي تشكيل يك شركت سهامي عام چه مقدماتي لازم است</vt:lpstr>
      <vt:lpstr>دراعلاميه نويسي بايد موارد زير درج شود:</vt:lpstr>
      <vt:lpstr> </vt:lpstr>
      <vt:lpstr>PowerPoint Presentation</vt:lpstr>
      <vt:lpstr>درمورد مجمع عمومي موسس مسائل زيرمورد بررسي قرار مي گيرد:</vt:lpstr>
      <vt:lpstr>PowerPoint Presentation</vt:lpstr>
      <vt:lpstr>PowerPoint Presentation</vt:lpstr>
      <vt:lpstr>اساسنامه شركت سهامي:</vt:lpstr>
      <vt:lpstr>PowerPoint Presentation</vt:lpstr>
      <vt:lpstr>PowerPoint Presentation</vt:lpstr>
      <vt:lpstr>PowerPoint Presentation</vt:lpstr>
      <vt:lpstr>مركز اصلي شركت:</vt:lpstr>
      <vt:lpstr>موضوع شركت:</vt:lpstr>
      <vt:lpstr>PowerPoint Presentation</vt:lpstr>
      <vt:lpstr>مدت شركت:</vt:lpstr>
      <vt:lpstr>PowerPoint Presentation</vt:lpstr>
      <vt:lpstr>سرمايه احتياطي يا اندوخته قانوني:</vt:lpstr>
      <vt:lpstr>PowerPoint Presentation</vt:lpstr>
      <vt:lpstr>PowerPoint Presentation</vt:lpstr>
      <vt:lpstr>ب) كاهش سرمايه:</vt:lpstr>
      <vt:lpstr>مجمع عمومي فوق العاده مي تواند اقدامات ذيل را انجام دهد:</vt:lpstr>
      <vt:lpstr>PowerPoint Presentation</vt:lpstr>
      <vt:lpstr>كاهش سرمايه اختياري در صورتي امكان پذير است كه:</vt:lpstr>
      <vt:lpstr>تعريف سهم:</vt:lpstr>
      <vt:lpstr>مشخصات سهم:</vt:lpstr>
      <vt:lpstr>انواع سهم:</vt:lpstr>
      <vt:lpstr>سهم عادي و سهم ممتاز:</vt:lpstr>
      <vt:lpstr>آيا مي توان به عنوان امتياز ، عدم شركت صاحبان سهام ممتاز را در ضرر شرط كرد؟</vt:lpstr>
      <vt:lpstr>سهم انتفاعي و سهم موسس:</vt:lpstr>
      <vt:lpstr>قيمت سهم:</vt:lpstr>
      <vt:lpstr>مجامع عمومي:</vt:lpstr>
      <vt:lpstr>مجمع عمومي عادي : مجمعي است كه بطور معمول همه ساله تشكيل و به امورعادي و جاري شركت رسيدگي مي نمايد.</vt:lpstr>
      <vt:lpstr>وظايف مجمع عمومي عادي:</vt:lpstr>
      <vt:lpstr>مجمع عمومي عادي به طور فوق العاده:</vt:lpstr>
      <vt:lpstr>مجمع عمومي فوق العاده:</vt:lpstr>
      <vt:lpstr>موارد ي كه مجمع عمومي فوق العاده مي تواند اتخاذ تصميم نمايد:</vt:lpstr>
      <vt:lpstr>مواردي كه مجمع عمومي در مورد تصميم گيري ممنوع است:</vt:lpstr>
      <vt:lpstr>مجمع عمومي خاص:</vt:lpstr>
      <vt:lpstr>صلاحيت و شرايط مديران:</vt:lpstr>
      <vt:lpstr>ب: شرايط منفي :</vt:lpstr>
      <vt:lpstr>اختيارات و وظايف مديران:</vt:lpstr>
      <vt:lpstr>وظايف مديران كدامند:</vt:lpstr>
      <vt:lpstr>مسئوليت مديران:</vt:lpstr>
      <vt:lpstr>مسئوليت انفرادي و اشتراكي:</vt:lpstr>
      <vt:lpstr>مسئوليت خاص مديران:</vt:lpstr>
      <vt:lpstr>ممنوعيتها:</vt:lpstr>
      <vt:lpstr>شرايط بازرسان:</vt:lpstr>
      <vt:lpstr>چه اشخاصي نمي توانند به سِِمت بازرس شركت انتخاب شوند؟</vt:lpstr>
      <vt:lpstr>انحلال و تصفيه شركت:</vt:lpstr>
      <vt:lpstr>در چه مواردي شركت با حكم دادگاه منحل مي شود؟</vt:lpstr>
      <vt:lpstr>تصفيه شركت:</vt:lpstr>
      <vt:lpstr>  فصل ششم             شرکتهای تعاونی  </vt:lpstr>
      <vt:lpstr>شركت هاي تعاوني:  به منظور مبارزه با دو عامل اساسي اجتماعي تشكيل گرديده اند:  1- سودجويي سرمايه داران 2-  تورم.</vt:lpstr>
      <vt:lpstr>اداره شركت هاي تعاوني: تعاوني براي اداره امور خود داراي سه ركن است: هيئت مديره ومجمع عمومي وبازرسي مجموع عمومي كه از اجتماع اعضاي تعاوني يا نمايندگان آنها تشكيل مي شود به دو صورت عادي وفوق العاده تشكيل مي شود وهر عضو بدون در نظر گرفتن سهم داراي يك رأي است.</vt:lpstr>
      <vt:lpstr>وظايف واختيارات هيئت مديره:  1- دعوت از مجامع عمومي   2 - اجراي اساسنامه وتصميمات مجمع عمومي    3  - نصب وعزل وقبول استعفاي مدير عامل    4 - نظارت در امور جاري وحساب ها     5- تهيه وتنظيم برنامه هاي شركت وارائه آن به مجمع عمومي براي تصويب</vt:lpstr>
      <vt:lpstr>وظايف مديران تصفيه:  1. حل وفصل امور جاري    2. اجراي تعهدات وپرداخت بدهي ها    3.وصول مطالبات     4.تقسيم دارايي شركت    5.اقدامات قضايي    6. اعلان آگاهي</vt:lpstr>
      <vt:lpstr>باب سوم   اسناد تجارتی</vt:lpstr>
      <vt:lpstr>طبق قانون مدني :سند عبارت است از هر نوشته اي كه در مقام دعوا يا دفاع قابل استناد باشد وباز هم طبق همان قانون در صورتي كه سند به وسيله ي مأمورين رسمي دولت يا دفاتر اسناد رسمي در حدود صلاحيت آنان تهيه شده باشد رسمي ودر غير اين صورت عادي است.  سند رسمي  اصولا معتبر است مگر اينكه جعليت آن اثبات شود ولي سند عادي قابليت ادعاي جعل  انكار و ترديد را دارد ودر اين صورت ابراز كننده بايد اعتبار آن را ثابت كند.</vt:lpstr>
      <vt:lpstr>منظور از اسناد تجارتي:   اسناد عادي است كه در امور معاملات ونوعا تجاري به كارمي رود هر چند غير تاجر هم از آن استفاده مي كند.</vt:lpstr>
      <vt:lpstr>اسناد تجارتي در عالم تجارت داراي قوائدي است كه مي توان از جمله آنها به موارد زير اشاره كرد:    1. جانشيني پول نقد      2. وسيله اعتبار       3.جلوگيري از جابه جايي پول</vt:lpstr>
      <vt:lpstr>تعريف سفته: سفته طلب (سفته) سندي است كه به موجب آن امضاء كننده تعهد مي كند مبلغي در موعد معين عند المطالبه در وجه عامل يا شخص معين يا به حواله كرد آن شخص كار سازي نمايد. اولا:سفته سند است منتها سند عادي است. ثانيا:موضوع آن تعهد پرداخت مبلغي معين است.   ثالثا:اين مبلغ معين ممكن است در موعد معين يا عند المطالبه باشد.     رابعا:سفته ممكن است در وجه شخص معين يا به حواله كردآن شخص  يادر وجه حامل باشد.</vt:lpstr>
      <vt:lpstr>مندرجات قانوني سفته: الف) امضا يا مهر صادركننده  ب)تاريخ صدور  ج)مبلغي كه بايد تأديه شود با تمام حروف  د)گيرنده ي وجه  ه)تاريخ پرداخت</vt:lpstr>
      <vt:lpstr>وي‍‍ژگي هاي مخصوص سفته:  الف)تعداد افراد:در سفته دو نفر بيشتر مطرح نيست:متعهد و متعهدله ب)عدم قبولي:با توجه به اين كه در سفته محال عليه وجود ندارد بنابراين مساله ي قبول ونكول ومقررات مربوط به آن نيز وجود ندارد. ج)موضوع تجارتي بودن:سفته مثل  چك از جمله اسنادي است كه ممكن است به وسيله ي تاجر و غير تاجر صادر شود در حالي كه برات معمولا مخصوص تا جر است.</vt:lpstr>
      <vt:lpstr>تعريف چك:   چك نوشته اي است كه به موجب آن صادر كننده وجوهي را كه نزد محال عليه دارد كلا يا بعضا مسترد يا به ديگري واگذار مينمايد.</vt:lpstr>
      <vt:lpstr>اين تعريف ناقص است زيرا ،اولا چك نوشته نيست بلكه سند است، ثانيا وجوهي كه شخص نزد محال عليه دارد به چه عنواني است؟ مسلما به عنوان امانت . ثالثاعلاوه بر وجوه ممكن است شخص نزد بانك اعتبار هم داشته باشد.</vt:lpstr>
      <vt:lpstr>  تعريف جامع تري به شرح زير داد: (چك عبارت است از سندي كه به موجب آن صادر كننده وجوهي را كه نزد محال عليه توديع كرده يا اعتباري را كه محال عليه به او تخصيص داده است كلا يا بعضا مسترد يا به ديگري واگذار مي كند)</vt:lpstr>
      <vt:lpstr> مندرجات قانوني چك:  1.ذكر كلمه چك روي چك  2.محل پرداخت چك    3.تاريخ صدور. تاريخ پرداخت چك همان تاريخ صدور است و بر خلاف برات وسفته چك داراي پرداخت نيست.(پرداخت وجه نبايد وعده داشته باشد). وجه چك به محض ارائه بايد كار سازي شود   4. امضاي صادر كننده      5. نام محال عليه     6. مبلغ چك    7.محال عليه:كسي كه چك بايد در وجه او پرداخت گردد ممكن است شخص حقيقي يا حقوقي معين باشد ونيز به حواله كرد يا در وجه حامل باشد.</vt:lpstr>
      <vt:lpstr>ماهيت غير تجاري چك: صدور چك مانند سفته ذاتا عمل تجارتي نيست مگر اينكه توسط تاجر صادر وبراي امور تجارتي باشد .</vt:lpstr>
      <vt:lpstr> وظايف دارنده چك:  الف) اگر چك در محل صدور قابل پرداخت باشد ظرف پانزده روز واگر محل صدور وپرداخت مختلف باشد ظرف چهل و پنج روز از تاريخ صدور بايد وجه آن مطالبه گردد. </vt:lpstr>
      <vt:lpstr>ب) چك هايي كه در خارجه صادر شده ودر ايران بايد پرداخت گردد بايد ظرف چهار ماه از تاريخ صدور مطالبه گردد.</vt:lpstr>
      <vt:lpstr>ج)در صورتي كه چك هاي مذ كور در بند الف وب ظرف مهلت هاي مقرر مطالبه نشود اولا دعوي دارنده عليه ظهر نويس ها ديگر مسموع نيست .  ثانيا اگر وجه چك به سببي كه مربوط به محال عليه است از بين برود دعوي دارنده عليه صادر كننده درمحكمه نيز مسموع نخواهد بود.</vt:lpstr>
      <vt:lpstr>جنبه هاي كيفري چك: ممكن است در بعضي موارد با سوء نيت وبه قصد كلاه برداري انجام شود به همين دليل قانونگذار  ابتدا به عنوان يكي از مصاديق كلاه برداري وبراي آن مجازات قائل شده است.</vt:lpstr>
      <vt:lpstr>چك هاي مشمول قانون   انواع چك عبارتند از: </vt:lpstr>
      <vt:lpstr>1. چك عادي : چكي است كه اشخاص عهده ي بانك ها به حساب جاري خود صادر و دارنده ي آن تضميني جزاعتبارصادركننده ي آن ندارد .</vt:lpstr>
      <vt:lpstr>2.چك تاييد شده: چكي است كه اشخاص عهدهي بانك ها به حساب جاري خود صادر و توسط بانك محال عليه پرداخت وجه آن تاييد مي شود.</vt:lpstr>
      <vt:lpstr>  3.چك تضمين شده:چكي است كه توسط بانك به عهده ي همان بانك به درخواست مشتري صادر وپرداخت وجه آن توسط بانك تضمين مي شود.  4.چك مسافرتي </vt:lpstr>
      <vt:lpstr>چك بي محل: صادر كننده چك بايد در تاريخ مندرج در آن معادل مبلغ مذكور در بانك محال عليه وجه نقد داشته باشد ...)</vt:lpstr>
      <vt:lpstr>  با عنايت به ماده مزبوردر موارد زير چك در حكم بي محل خواهد بود:  1.در صورتي كه چك در تاريخ صدور داراي محل بوده ولي صادر كننده قبل از دريافت به وسيله ي دارنده ي وجه آن به نحوي از بانك خارج كند. 2.صادر كننده به بانك دستور عدم پرداخت بدهد .   3. صادر كننده چك را به صورتي تنظيم كند كه بانك به عللي از قبيل عدم مطابقت امضائ وخط خوردگي و.. از پرداخت آن خودداري كند. 4. در صورتي كه حساب شخص در بانك مسدود يا توقيف شده باشد .</vt:lpstr>
      <vt:lpstr>مجازات: هر كس مرتكب بزه صدور چك بلامحل گردد به شرح ذيل محكوم مي شود:</vt:lpstr>
      <vt:lpstr>الف) چنانچه مبلغ مندرج در متن چك كمتر از ده ميليون ريال باشد به حبس تا حداكثر شش ماه محكوم خواهد شد.</vt:lpstr>
      <vt:lpstr>ب) چنانچه مبلغ مندرج در متن چك از ده ميليون ريال تا پنجاه ميليون ريال باشد از شش ماه تا يك سال حبس محكوم خواهد شد.</vt:lpstr>
      <vt:lpstr>ج)چنانچه مبلغ مندرج در متن چك از پنجاه ميليون ريال بيشتر باشد به حبس از يك سال تا دو سال وممنوعيت از داشتن دست چك به مدت دو سال محكوم خواهد شد ودر صورتي كه صادر كننده چك اقدام به اصدار چك هاي بلامحل نموده باشد مجموع مبالغ مندرج در متون چك ها ملاك عمل خواه بود.</vt:lpstr>
      <vt:lpstr>دستور عدم پرداخت: صادر كننده چك يا ذينفع يا قائم مقام آنها ميتوانند در موادر زير به بانك كتبا دستورعدم پرداخت چك را بدهند: 1.مفقود شدن   2.به سرقت رفتن .  3.جعل شدن  4.در صورت تحصيل چك در اثر كلاهبرداري خيانت در امانت يا جرائم ديگر</vt:lpstr>
      <vt:lpstr>نحوه وصول وجه چك:  درصورت بلا محل بودن چك دارنده ي آن يا (ظهر نويس) ميتواند از چند طريق وجه چك را وصول كند ولي مقدمتا بايد به بانك مراجعه كرده وبانك مؤظف است يك گواهي عدم پرداخت يا كسر موجودي كه شامل مشخصات جك صادر كننده و احتمالا ظهر نويس ها ودارنده ونيز تصديق مطابقت امضاي صادر كننده با نمونه ي امضاي وي مبلغ وتاريخ صدور به ارائه كننده چك بدهد و نسخه ي ثاني آن را نيز به آخرين نشاني صادر كننده ارسال دارد در اين صورت شخص با در دست داشتن گواهي عدم پرداخت ميتواند اقدامات زير را بنمايد:</vt:lpstr>
      <vt:lpstr>1.دارنده چك مي تواند با طرح شكايت در دادسرا صادر كننده ي چك را تحت تعقيب قرار داده و تحت شرايطي او را توقيف ودر دادگاه محاكمه نمايد . 2.با توجه به اين كه چك در حكم اسناد لازم الاجرا است مي تواند از طريق اجراي ثبت وجه آن را وصول كند .  3.با طرح شكايت در محاكم حقوقي وجه چك را وصول كند.</vt:lpstr>
      <vt:lpstr>بخش چهارم   اسناد در وجه حامل </vt:lpstr>
      <vt:lpstr>تعريف سند در وجه حامل:  سند در وجه حامل سندي است كه مشخصات دارنده روي آن درج نشده و قابل پرداخت به حامل آن است.</vt:lpstr>
      <vt:lpstr>وجه سند در وجه حامل بايد به حامل پرداخت شود مگر در موارد زير:  - در صورت توقيف وجه از طرف مقامات قضايي   - در صورت امتناع حامل از تسليم سند در مقابل پرداخت . - در صورتي كه عدم مالكيت دارنده ي سند نسبت به آن در دادگاه احراز شود.</vt:lpstr>
      <vt:lpstr>فقدان سند در وجه حامل : اسناد در وجه حامل مفقود به شرح زير تقسيم شده است: الف)اسناد در وجه حاملي كه داراي ورقه هاي كوپن ياداراي ضميمه براي تجديد اوراق كوپن باشد.  ب)اوراق كوپن يا ضميمه ي مربوط به سند  ج)اسناد ديگر مثل سفته وچك در وجه حامل </vt:lpstr>
      <vt:lpstr>نحوه ابراز مالكيت در مورد اسناد مختلف به شرح زير است : اول)در صورت اول (پاراگراف الف) مدعي بايد در دادگاه محل اقامت مديون معلوم نمايد سند در تصرف او بوده وفعلا مفقود شده است. در صورت دوم (پاراگراف ب) ابراز خود سند كافي است.</vt:lpstr>
      <vt:lpstr>دوم) در هر دو صورت دادگاه در صورت قابل اعتماد دانستن ادعا بر حسب اوضاع واحوال بايد مراتب را سه بار در مجله ي رسمي و در صورت اقتضا در ساير جرايد اعلان كرده واز دارنده ي مجهول سند در خواست خواهد كرد كه آن را ابراز كند وبراي ابراز آن سه سال مدت بيشتري را تعيين خواهد كرد.</vt:lpstr>
      <vt:lpstr>سوم) در صورتي كه اسناد گمشده مشمول(پاراگراف ج)بند اول باشد(مثل سفته وچك در وجه حامل ) وهمجنين در مورد گم شدن اوراق كوپن هايي كه در ضمن جريان دعوا لازم التاديه مي شود به ترتيب زير عمل خواهد شد:</vt:lpstr>
      <vt:lpstr>بدوا محكمه در صورتي كه ادعاي مدعي سبق تصرف وگم ردن سند را قابل اعتماد ديد حكم مي دهد مديون وجه سند را فورا در صورتي كه بدون مهلت باشد ودر صورت مهلت دار بودن پس از رسيدن مهلت در صندوق دادگستري توديع كند. اگر قبل از انقضاي مدتي كه وجه سند مفقود بعد از آن قابل مطالبه نيست .سند ابراز شد در اين صورت دادگاه طبق ماده 328ق.ت. عمل خواهد كرد در غير اين صورت عدم ابراز سند وجه توديع شده در صندوق دادگستري به مدعي داده خواهد شد.</vt:lpstr>
      <vt:lpstr>باب چهارم   قرار دادهاي تجارتي </vt:lpstr>
      <vt:lpstr>بخش اول    دلالي</vt:lpstr>
      <vt:lpstr>تعريف: دلال كسي است كه در مقابل اجرت واسطه ي انجام معاملاتي شده يا يراي كسي كه مي خواهد معاملاتي نمايد طرف معامله پيدا مي كند . اصولا قرار داد دلالي تابع مقررات راجع به وكالت است.</vt:lpstr>
      <vt:lpstr>بنابرين دلال طرف معا مله نيست بلكه واسطه ي معامله است و يد او بر مال مورد معامله يد اماني است و مسؤليت او مسؤليت امين است.</vt:lpstr>
      <vt:lpstr> وظايف دلال: 1.دلال بايد در كمال صداقت طرفين را از جزئيات معامله مطلع كند اگر چه فقط براي يك طرف دلالي كند .تقصير موجب مسئوليت اوست .  2. دلال هيچ يك از حقوق و تعهدات طرفين معامله را نمي تواند به عهده بگيرد مگر با اجازه نامه مخصوص. </vt:lpstr>
      <vt:lpstr>3.دلال مسئول تلف يا نقص اسناد واشيايي است كه در نزد اوست مگر اينكه بدون تقصير او باشد.  4. دلال در صورتي كه معامله از روي نمونه باشد بايد نمونه را تا ختم معامله نگه دارد. </vt:lpstr>
      <vt:lpstr>5. دلال ضامن صحت امضاي طرفين معامله است در صورتي كه اسناد معامله به وسيله ي او رد وبدل شده باشد   6.دلال ضامن اعتبار طرفين معامله اجراي قرارداد نوع جنس يا ارزش آن نيست مگر اينكه تقصير كند يا اينكه طرفين يا يكي از آنها به اعتبار او معامله كنند   7. در صورتي كه دلال در نفس معامله منتفع يا سهيم باشد بايد اين موضوع را به اطلاع طرفين برساند والا مسؤل خسارات وارده است ونيز با آمر خود متضامنا مسؤل اجراي تعهد است.</vt:lpstr>
      <vt:lpstr>ب. حقوق دلال: 1. دلال مي تواند در رشته هاي مختلف اشتغال به دلالي داشته وخود نيز به امر تجارت بپردازد. 2.دلال به شرط اطلاع آمرين مي تواند براي چند نفر ودر رشته هاي مختلف دلالي كند.</vt:lpstr>
      <vt:lpstr>3. دلال در صورتي مي تواند حق دلالي را مطالبه كند كه معامله به وساطت يا راهنمايي او انجام شده ودر صورت وجود شرط پس از حصول شرط. </vt:lpstr>
      <vt:lpstr>4. دلال مستحق حق دلالي و هزينه هاي مقرر و متعارف است حتي اگر معامله فسخ شود .در معاملات ممنوعه حق دلالي نيست.  5. حق دلالي به عهده ي طرفي است كه او را مامور كرده مگر اينكه قرارداد يا عرف خلاف اين باشد.  </vt:lpstr>
      <vt:lpstr>ج. مسؤليت دلال : دلال امين است ودر صورت اهمال تقصيريا تقلب مسؤل. </vt:lpstr>
      <vt:lpstr>بخش دوم   حق العمل كاري(كميسيون) </vt:lpstr>
      <vt:lpstr>تعريف:  حق العمل كار كسي است كه به اسم خود ولي به حساب ديگري (آمر) معاملاتي كرده ودر مقابل حق العمل دريافت مي دارد.</vt:lpstr>
      <vt:lpstr>الف)وظايف حق العمل كار:  1.حق العمل كار بايد آمررا به موقع در جريان اقدامات خود قرار دهد.   2. در صورت دستور آمر حق العمل كار مكلف به بيمه ي اموال موضوع قرار داد است.  </vt:lpstr>
      <vt:lpstr>3. در صورت وجود عيوب ظاهر در كالا حق العمل كار بايد اقدامات لازمه را براي حفظ آن به عمل آورده ومراتب را به اطلاع آمر برساند.  4.در صورت بيم فساد سريع مال التجاره مي تواند شخصا يا با اطلاع دادستان آن را به فروش برساند.  5.حق العمل كارمي تواند جز در صورت دستور خلاف به وسيله ي آمر در صورت ماموريت به خريد يا فروش كالايي از طرف آمر شخصا در مقام فروشنده و خريدار عمل كند. </vt:lpstr>
      <vt:lpstr>ب)اموري كه حق العمل كار بايد از انجام آنها خودداري كند: 1.حق العمل كار حق ندارد مالي را به قيمتي كمتر از دستور آمر بفروشد مگر ثابت كند به منظور احتراز از ضرر بيشتر بوده است.</vt:lpstr>
      <vt:lpstr>2. مابه التفاوت فروش بيشتر و خريد كمتر از قيمت معين شده به وسيله ي آمر متعلق به آمر است.  3. حق العمل كار حق فروش به نسيه يا با شرايط بر خلاف نظر آمر و عرف محل را ندارد.</vt:lpstr>
      <vt:lpstr>ج)حقوق حق العمل كار:  1. حق العمل كار علاوه بر حق العمل مستحق كليه ي هزينه هاي ضروري انجام شده از قبيله هزينه ي حمل ونقل انبار داري و مساعده اي كه به نفع آمر داده خواهد بود. </vt:lpstr>
      <vt:lpstr>2. حق العمل كار در صورتي مستق حق العمل مي شود كه يا كار انجام شده يا اينكه عدم انجام مستند به او نباشد.  3. حق العمل كار نسبت به حقوق خود حق حبس اموال آمر را خواهد داشت.</vt:lpstr>
      <vt:lpstr>4. حق العمل كار در صورت عدم فروش مال يا رجوع آمر از فروش وماندن بيش از حد متعارف كالا نزد حق العمل كار  مي تواند آن را با نظارت دادستان از طريق مزايده به فروش برساند.</vt:lpstr>
      <vt:lpstr>د.مسوليت حق العمل كار  مسوليت حق العمل كار ممكن است حقوقي يا جزايي باشد.</vt:lpstr>
      <vt:lpstr>1.حقوقي: در هر دو مورد حق العمل كار به طور كلي مرتكب تخلفي از دستورات آمر قانون يا عرف شود ودر نتيجه ي ضرري به آمر برسد مسؤل جبران آن است. 2.كيفري:در صورت هر گونه اقدام مجرمانه مثل خيانت در امانت كلاه برداري تقلب و دسيسه حق العمل كار علاوه بر الزام بر جبران خسارت به مجازات  عمل مجرمانه نيز محكوم خواهد شد. </vt:lpstr>
      <vt:lpstr>باب پنجم   ورشكستگي </vt:lpstr>
      <vt:lpstr>تعريف  ورشكستگي: ورشكستگي تاجر يا شركت تجارتي در نتيجه ي توقف از تاديه وجوهي كه بر عهده اوست حاصل مي شود .</vt:lpstr>
      <vt:lpstr>طبق اين تعريف: 1.منظور از تاجر هر شخصي اعم از حقيقي يا حقمقي است.  2.در صورت عدم پرداخت بدهي موجب ورشكستگي است كه ناشي از توقف از تاديه ي بدهي باشد .بنابراين اگر توقف در اثر كلاه برداري ويا اختلاف با طلب كار باشد اصولا ورشكستگي نيست مگر اينكه اين امر موجب توقف در بدهي تاجر شود .</vt:lpstr>
      <vt:lpstr>3.فرقي نمی كند كه توقف به علت عدم دارايي تاجر باشد يا به علت عدم دسترسي وي به اموال خود.</vt:lpstr>
      <vt:lpstr>مقررات حاكم بر ور شكستگي طرح دعوا ور شكستگي از اهميت خاصي بر خوردار است زيرا اقدام به موقع آن موجب مي گردد. </vt:lpstr>
      <vt:lpstr>اولا: از ورشكستگي گسترده تر تاجر واحتمالا سوء استفاده از آن جلوگيري به عمل مي آيد. ثانيا: حقوق طلب كاران حفظ خواهد شد.</vt:lpstr>
      <vt:lpstr>طرح دعوا در ورشكستگي:  الف) شخص تاجر:تاجر با توجه به اينكه اولين كسي است كه كه از وضعيت خود آگاه مي گردد اولين كسي نيز هست كه قانون او را مكلف كرده ظرف سه روز از تاريخ توقف مراتب را به همراه صورت دارايي خود همچنين كليه ي دفاتر تجارتي ونيز اسامي ومحل اقامت شركا به محكمه صلاحيت دار اعلام دارد.</vt:lpstr>
      <vt:lpstr>ب)طلب كاران: طلب كاران بعد از خود او به منظور حفظ حقوق خود مي توانند مراتب توقف تاجر را به دادگاه اعلام وتقاضاي صدور حكم ورشكستگي او را به نمايند. </vt:lpstr>
      <vt:lpstr>ج)دادستان: مسئله ي ورشكستگي از هر جهت علاوه بر جنبه ي خصوصي جنبه عمومي نيز درد وبايد در صورت اطلاع به وسيله ي دادستان اعلام گردد.زيرا:</vt:lpstr>
      <vt:lpstr>اولا: در بعضي موارد ورشكستگي جرم است  ثانيا: ورشكستگي يك امر اقتصادي مهم است كه داراي آثار اقتصادي واجتماعي ودر بعضي موارد سياسي مهمي نيز هست. بنابراين دادستان بايد درآن دخالت كند .  ثالثا: حقوق افرد ثالثي در بين است كه مستلزم حمايت است </vt:lpstr>
      <vt:lpstr>حكم ورشكستگي داراي آثاري به شرح زير است: الف)اجراي حكم: اجراي حكم ورشكستگي بلا فاصله پس از صدور به طور موقت اجرا مي شود ولي حكم مزبور طبق مقررات قابل اعتراض و تجديد نظر است. </vt:lpstr>
      <vt:lpstr>ب)منع مداخله تاجر:از تاريخ صدور حكم تاجر ورشكسته از هر نوع تصرف در اموال خود وهر  گونه اقدام حقوقي داراي آثار مالي باشدممنوع(محجور) است و مدير تصفيه در اين موارد قائم مقام وي باشد. </vt:lpstr>
      <vt:lpstr>-هر نوع دعوي عليه تاجر يا از طرف تاجر عليه مدير تصفيه يا از طرف او مطرح مي گردد. - خود تاجر نمي تواند شخصا طرف دعوي باشد ولي دادگاه مي تواند او را به عنوان  ثالث جلب كند.</vt:lpstr>
      <vt:lpstr>ج)حال شدن ديون موجل: ديون موجل تاجر با رعايت تخفيفات مقتضي حال مي شود .در صورتي كه تاجر تعهداتي برواتي وسفته داشته باشد ساير مسئولين برات وسفته مكلف به پرداخت يا تضمين پرداخت آن در سر وعده هستند. </vt:lpstr>
      <vt:lpstr>ه)معاملات ورشكسته: 1.معاملات تاجر قبل از توقف :اين معاملات با شرايط زير قابل فسق است: - در ثبوت اينكه معامله به قصد فرار از دين يا اضرار به طلب كاران بوده است . -معامله متضمن ضرري به طلب كارها به ميزان بيش تر از يك چهارم قيمت در هنگام معامله بوده است . - بيش تر از دو سال از تاريخ معامله نگذشته باشد . </vt:lpstr>
      <vt:lpstr>  2. معاملات بعد ازتوقف وقبل ازصدور ورشكستگي اين معاملات با شرايط زير باطل است: - هر صلح محاباتي يا هبه وبه طور كلي هر نقل وانتقال بلاعوض - تأديه هر قرض اعم از حال يا موجل به هر وسيله كه به عمل آمده باشد. - هر معامله اي كه مالي از اموال منقول يا غير منقول تاجر را مقيد نمايد و به ضرر طلبكاران شود(مثلا به رهن)</vt:lpstr>
      <vt:lpstr>3.معاملات تاجر بعد از صدور حكم ورشكستگي به كلي باطل وفاقد اعتبار است. </vt:lpstr>
      <vt:lpstr>                فصل سوم   تصفيه ي امور ورشكستگي:    اول: اقدامات مقدماتي    دوم:دعوت بستانكاران      سوم:رسيدگي    چهارم: تصفيه </vt:lpstr>
      <vt:lpstr>اقدامات مقدماتي شامل :  الف) مهر و موم     ب)صورت برداري    ج)اداره وحفاظت اموال </vt:lpstr>
      <vt:lpstr>ب) صورت برداري :عبارت است از تشخيص وثبت مشخات اموال ورشكسته و حقوق افراد ثالث . در صورت برداري نكات زير بايد رعايت شود:</vt:lpstr>
      <vt:lpstr>1. اموال اعم است از منقول و غير منقول آزاد يا مقيد (مرهون) 2. مستثنيات دين كه بايد در اختيار ورشكسته يا خانواده ي او قرار داده شود جزو صورت اموال قيد خواهد شد.</vt:lpstr>
      <vt:lpstr>3.در صورتي كه افراد ثالث نسبت به اموال غير منقول ورشكسته حقي داشته باشند در صورتي كه مستند به مدارك رسمي باشد حقوق مزبور قيد شود 4.صورت مزبور پس از تنظيم به ورشكسته ارائه و اظهار نظر او اعم از اعتراض يا تكميل در صورت جلسه قيد شود. 5.كليه اموال مذكور در صورت بايد ارزيابي شود. </vt:lpstr>
      <vt:lpstr>ج )اداره وحفاظت اموال: 1.مسؤل تصفيه حافظ منافع طلب كاران ورشكسته نيز هست و بنابراين بايد آنجه به مصلحت آنان است انجام دهد به همين دليل در اولين جلسه از كساني كه نسبت به اموال ورشكسته ادعايي دارند گزارشي از وضعيت ورشكسته و دارايي او و مدعيان ارائه و در صورتي كه  پيشنهادي در مورد اداره ي اموال ورشكسته داده شود مودر بررسي فرار خواهد گرفت.</vt:lpstr>
      <vt:lpstr>2.مسئول تصفيه بايد اموال ضايع شدني (مثل ميوه) ويا اموالي كه ممكن است قيمت آنها رو به كاهش باشد وهمچنين اوراق بهادار واشيايي كه داراي قيمت معين است را به فروش رسانيده و بهاي آن در بانك توديع كند.</vt:lpstr>
      <vt:lpstr>3. اگر كساني (به غير از طلب كاران) به هر عنوان ادعايي نسبت به اموال ورشكسته داشته باشند ادعاي آنها مورد بررسي و در صورت احراز صحت نسبت به حقوق آنها اقدام مقتضي معمول خواهد شد در غير اين صورت مدعي مي تواند ظرف ده روز به دادگاه صلاحيت دار مراجعه كند. </vt:lpstr>
      <vt:lpstr>بند دوم   دعوت بستانكاران </vt:lpstr>
      <vt:lpstr>الف)تصفيه ي اختصاري: در صورتي كه حاصل فروش اموالي كه از آنها صورت برداري شده كافي براي هزينه ي ورشكستگي نباشد در اين صورت اقدام به تصفيه اختصاري خواهد شد به موجب آگهي از طلب كاران دعوت مي شود كه هر كس هر نوع ادعايي دارد ظرف چهل روز آن را اعلام دارد سپس بدون انجام تشريفات تصفيه ي عادي با رعايت مصلحت طلبكاران اموال به فروش رسيده و بين آنان تقسيم مي شود.</vt:lpstr>
      <vt:lpstr>ب) تصفيه ي عادي :اداره ي تصفيه ظرف ده روز دو بار در روزنامه ي رسمي و يك بار در روزنامه ي كثير الانتشارآگهي منتشر  مي كند و حاوي مطالب زير است:</vt:lpstr>
      <vt:lpstr>1. مشخصات اقامتگاه و تاريخ توقف ورشكسته 2. اخطار به طلب كاران حاكي از تسليم ادعاي خود و مستندات آن ظرف دو ماه.  3.اخطار به بدهكاران كه ظرف دو ماه خود را معرفي كند در غير اين صورت محكوم به جريمه و حبس خواهد شد.</vt:lpstr>
      <vt:lpstr>4. اختار به كساني كه اموال ورشكسته تحت هر عنواني در اختيار آنان است كه اموال مذكور را ظرف دو ماه تسليم كند 5.دعوت از طلب كاران براي تشكيل اولين جلسه ي هيئت طلبكاران ظرف بيست روز از تاريخ انتشار آگهي با قيد اختيار حضور براي ضامنين ورشكسته و كساني كه با او مسئوليت تضامني داشته اند. </vt:lpstr>
      <vt:lpstr>بند سوم   رسيدگي </vt:lpstr>
      <vt:lpstr>اداره ي تصفيه:  پس از انقضاي مدت مقرر به مطالبات به شرح زير رسيدگي خواهد كرد: </vt:lpstr>
      <vt:lpstr>الف)پس از انقضاي موعد ابراز اسناد منتهي در ظرف بيست روز صورتي با ذكر طلب هاي با حق رجحان تنظيم و منتشر خواهد شد.  ب) در صورتي كه كساني نسبت به اموال مطالباتي به موجب سند رسمي داشته باشند اين مطالبات منظور خواهد شد.  </vt:lpstr>
      <vt:lpstr>ج)بستانكاراني كه ادعاي آنان رد شده با ذكر دليل در صورت دارايي منعكس خواهد شد. در اين صورت مي توانند ظرف بيست روز به دادگاه مراجعه كند.  </vt:lpstr>
      <vt:lpstr>بند چهارم   تصفيه </vt:lpstr>
      <vt:lpstr>تصفيه ي امور  ورشكستگي بايد حد اكثر در ظرف هشت ماه از تاريخ وصول حكم ورشكستگي به اداره ي تصفيه انجام گردد. </vt:lpstr>
      <vt:lpstr>تصفيه به اين ترتيب انجام خواهد شد كه پس از رسيدگي به مطالبات جلسه اي با حضور بستانكاراني كه تمام يا قسمتي از طلب آنها مورد قبول واقع شده تشكيل و ضمن ارائه گزارش كاملي از وضعيت دارايي ورشكسته نظرات طلب كاران و ورشكسته استماع و در صورت جلسه قيد مي گردد ولي تصميم با خود اداره است.</vt:lpstr>
      <vt:lpstr>.سپس اموال ورشكسته از طريق مزايده و يا با رضايت طلب كاران وبا  رعايت مقررات مربوط به غبطه ي آنها  از طريق غير مزايده به فروش رسيده وپس از وضع هزينه هاي مقرر بين طلب كاران تقسيم مي گردد. در صورتي كه طلب كاران به تمام طلب خود نرسيده باشند فقط در صورت ملائت (دارا شدن) ورشكسته مي توانند بقيه ي مطالبات خود را از او وصول كنند.</vt:lpstr>
      <vt:lpstr>فصل چهارم   انواع ورشكستگي  بند اول  ورشكستگي عادي </vt:lpstr>
      <vt:lpstr>ورشكستگي در صورتي عادي است كه در اثر عوامل غير قابل پيش بيني به وسيله ي يك تاجر محتاط و عواملي كه مستند به اعمال خطا كارانه تاجر نباشد پيش آيد مثل تحولات اقتصادي غير قابل پيش بيني. در اين صورت ورشكستگي جرم نيست.</vt:lpstr>
      <vt:lpstr>    بند دوم :ورشكستگي به تقصير تاجر به نحوي از انحاء مقصر در ورشكستگي خويش است. در موارد زير ورشكسته به تقصير محسوب مي شود:</vt:lpstr>
      <vt:lpstr>الف)در صورت اثبات فوق العاده بودن هزينه ي شخص يا خانه ي او در ايام عادي نسبت به درآمد او.  ب)در صور اثبات انجام معاملات موهوم يابا سود اتفاقي محض.</vt:lpstr>
      <vt:lpstr>ج)اگر به هر طريق اقدام يا خريدي بیشتراز مظنه يا فروشي كمتر از مظنه به قصد تأخیر ورشكستگي كرده باشد. د) در صورت پرداخت طلب يكي از طلب كاران بعد از توقف:در موارد زير ممكن است تاجر به حكم دادگاه ورشكسته به تقصير اعلام شود . </vt:lpstr>
      <vt:lpstr>- در صورت تعهد فوف العاده به نفع ديگري بدون دريافت عوضي. - در صورت عدم اعلان توقف ظرف سه روز به دادگاه و عدم انجام تكاليف مقرر.</vt:lpstr>
      <vt:lpstr>ه) در صورت نداشتن دفاتر تجارتي يا داشتن دفاتر ناقص يا بي ترتيب يا  بي نظمي در صورت دارايي</vt:lpstr>
      <vt:lpstr>بند سوم    ورشكستگي به تقلب  </vt:lpstr>
      <vt:lpstr>ورشكستگي در صورتي به تقلب است كه تاجر با سوء نيت و به قصد تقلب موجبات ورشكستگي خود را فراهم كرده باشد. در موارد زير تاجر ورشكسته به تقلب محسوب ميگردد:</vt:lpstr>
      <vt:lpstr>الف)اگر عمدا دفاتر خود را از بين ببرد. ب) اگر عمدا قسمتي از دارايي خود را مخفي كند يا از طريق تباني و مواضعه آنها را از بين ببرد . ج)در صورتي كه به موجب صورت حساب اسناد و مدارك تقلبي قروض خود را بيش از ميزان واقعي .</vt:lpstr>
      <vt:lpstr>طبق ماده ي 671قانون مجازات اسلامي(تعزيرات)مجازات ورشكسته به تقصير از شش ماه تا دو سال حبس است . كساني كه به عنوان ورشكستگي به تقلب محكوم مي شوند به حبس از يك تا پنج سال محكوم خواهند شد.</vt:lpstr>
      <vt:lpstr>فصل پنجم   قرارداد ارفاقي</vt:lpstr>
      <vt:lpstr>قرارداد ارفاقي عبارت است از قراردادي كه با شرايط مقرر در قانون تجارت بين طلب كارها وتاجر ورشكسته به منظور مصالحه در امر ورشكستگي منعقد شود.</vt:lpstr>
      <vt:lpstr>قرارداد ارفاقي در صورتي منعقد مي شود كه: اولا :اكثريت مطلق طلب كارها از نظر عددي (نصف به علاوه ي يك) كه حداقل داراي سه چهارم از كليه ي مطالباتي كه تشخيص تصديق و يا موقتا قبول شده است باشند. </vt:lpstr>
      <vt:lpstr>ثانيا: تاجرورشكسته به تقلب نباشد.  ثالثا: دادگاه آن را مورد تاييد وتصديق قراربدهد.  قرارداد ارفاقي ظرف يك هفته قابل اعتراض است.</vt:lpstr>
      <vt:lpstr>بند دوم  آثار قرارداد ارفاقي </vt:lpstr>
      <vt:lpstr>الف)قرار داد ارفاقي نسبت به كساني كه جزو اكثريت بوده اند يا ظرف ده روز از تاريخ تصديق آن را امضا كرده اند قطعي محسوب مي گردد وپس از قطعيت حكم كليه ي دفاتر اسناد و مدارك و همچنين دارايي ورشكسته به او رد كرده وطلب طلب كاران طبق قرارداد ارفاقي ظرف مهلت مقرر و با شرايط مقرر قرارداد پرداخت خواهد شد.</vt:lpstr>
      <vt:lpstr>ب)نسبت به كساني كه طرف قرارداد نيستند:طلب كاراني كه راضي به امضا وتصديق قرارداد ارفاقي نبوده اند سهم خود را از دارايي موجود طلب كار در تاريخ قرارداد ارفاقي خواهند گرفت وبقيه ي طلب آنها پرداخت نخواهد شد مگر پس از دريافت تمام طلب طلبكاراني كه درقرارداد ارفاقي شركت داشته يا آن را ظرف ده روز پس ازتصديق امضا كرده اند.</vt:lpstr>
      <vt:lpstr>دوستان خسته نباشید با آرزوی موفقیت</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 </dc:title>
  <dc:creator>m</dc:creator>
  <cp:lastModifiedBy>Novin Pendar</cp:lastModifiedBy>
  <cp:revision>191</cp:revision>
  <dcterms:created xsi:type="dcterms:W3CDTF">2011-02-20T13:41:29Z</dcterms:created>
  <dcterms:modified xsi:type="dcterms:W3CDTF">2014-11-16T14:26:54Z</dcterms:modified>
</cp:coreProperties>
</file>