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60" r:id="rId1"/>
  </p:sldMasterIdLst>
  <p:sldIdLst>
    <p:sldId id="256" r:id="rId2"/>
    <p:sldId id="257" r:id="rId3"/>
    <p:sldId id="258" r:id="rId4"/>
    <p:sldId id="291" r:id="rId5"/>
    <p:sldId id="259" r:id="rId6"/>
    <p:sldId id="260" r:id="rId7"/>
    <p:sldId id="292" r:id="rId8"/>
    <p:sldId id="293" r:id="rId9"/>
    <p:sldId id="294" r:id="rId10"/>
    <p:sldId id="295" r:id="rId11"/>
    <p:sldId id="296" r:id="rId12"/>
    <p:sldId id="261" r:id="rId13"/>
    <p:sldId id="262" r:id="rId14"/>
    <p:sldId id="263" r:id="rId15"/>
    <p:sldId id="264" r:id="rId16"/>
    <p:sldId id="265" r:id="rId17"/>
    <p:sldId id="266" r:id="rId18"/>
    <p:sldId id="276" r:id="rId19"/>
    <p:sldId id="267" r:id="rId20"/>
    <p:sldId id="268" r:id="rId21"/>
    <p:sldId id="269" r:id="rId22"/>
    <p:sldId id="270" r:id="rId23"/>
    <p:sldId id="271" r:id="rId24"/>
    <p:sldId id="272" r:id="rId25"/>
    <p:sldId id="273" r:id="rId26"/>
    <p:sldId id="274" r:id="rId27"/>
    <p:sldId id="275" r:id="rId28"/>
    <p:sldId id="277" r:id="rId29"/>
    <p:sldId id="278" r:id="rId30"/>
    <p:sldId id="279" r:id="rId31"/>
    <p:sldId id="280" r:id="rId32"/>
    <p:sldId id="281" r:id="rId33"/>
    <p:sldId id="282" r:id="rId34"/>
    <p:sldId id="283" r:id="rId35"/>
    <p:sldId id="284" r:id="rId36"/>
    <p:sldId id="285" r:id="rId37"/>
    <p:sldId id="286" r:id="rId38"/>
    <p:sldId id="287" r:id="rId39"/>
    <p:sldId id="288" r:id="rId40"/>
    <p:sldId id="289" r:id="rId41"/>
    <p:sldId id="290" r:id="rId42"/>
  </p:sldIdLst>
  <p:sldSz cx="12192000" cy="6858000"/>
  <p:notesSz cx="6858000" cy="9144000"/>
  <p:defaultTextStyle>
    <a:defPPr>
      <a:defRPr lang="fa-IR"/>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79961" autoAdjust="0"/>
    <p:restoredTop sz="94660"/>
  </p:normalViewPr>
  <p:slideViewPr>
    <p:cSldViewPr snapToGrid="0">
      <p:cViewPr varScale="1">
        <p:scale>
          <a:sx n="61" d="100"/>
          <a:sy n="61" d="100"/>
        </p:scale>
        <p:origin x="36" y="600"/>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9" name="Group 18"/>
          <p:cNvGrpSpPr/>
          <p:nvPr/>
        </p:nvGrpSpPr>
        <p:grpSpPr>
          <a:xfrm>
            <a:off x="546100" y="-4763"/>
            <a:ext cx="5014912" cy="6862763"/>
            <a:chOff x="2928938" y="-4763"/>
            <a:chExt cx="5014912" cy="6862763"/>
          </a:xfrm>
        </p:grpSpPr>
        <p:sp>
          <p:nvSpPr>
            <p:cNvPr id="22" name="Freeform 6"/>
            <p:cNvSpPr/>
            <p:nvPr/>
          </p:nvSpPr>
          <p:spPr bwMode="auto">
            <a:xfrm>
              <a:off x="3367088" y="-4763"/>
              <a:ext cx="1063625" cy="2782888"/>
            </a:xfrm>
            <a:custGeom>
              <a:avLst/>
              <a:gdLst/>
              <a:ahLst/>
              <a:cxnLst/>
              <a:rect l="0" t="0" r="r" b="b"/>
              <a:pathLst>
                <a:path w="670" h="1753">
                  <a:moveTo>
                    <a:pt x="0" y="1696"/>
                  </a:moveTo>
                  <a:lnTo>
                    <a:pt x="225" y="1753"/>
                  </a:lnTo>
                  <a:lnTo>
                    <a:pt x="670" y="0"/>
                  </a:lnTo>
                  <a:lnTo>
                    <a:pt x="430" y="0"/>
                  </a:lnTo>
                  <a:lnTo>
                    <a:pt x="0" y="1696"/>
                  </a:lnTo>
                  <a:close/>
                </a:path>
              </a:pathLst>
            </a:custGeom>
            <a:solidFill>
              <a:schemeClr val="accent1"/>
            </a:solidFill>
            <a:ln>
              <a:noFill/>
            </a:ln>
          </p:spPr>
        </p:sp>
        <p:sp>
          <p:nvSpPr>
            <p:cNvPr id="23" name="Freeform 7"/>
            <p:cNvSpPr/>
            <p:nvPr/>
          </p:nvSpPr>
          <p:spPr bwMode="auto">
            <a:xfrm>
              <a:off x="2928938" y="-4763"/>
              <a:ext cx="1035050" cy="2673350"/>
            </a:xfrm>
            <a:custGeom>
              <a:avLst/>
              <a:gdLst/>
              <a:ahLst/>
              <a:cxnLst/>
              <a:rect l="0" t="0" r="r" b="b"/>
              <a:pathLst>
                <a:path w="652" h="1684">
                  <a:moveTo>
                    <a:pt x="225" y="1684"/>
                  </a:moveTo>
                  <a:lnTo>
                    <a:pt x="652" y="0"/>
                  </a:lnTo>
                  <a:lnTo>
                    <a:pt x="411" y="0"/>
                  </a:lnTo>
                  <a:lnTo>
                    <a:pt x="0" y="1627"/>
                  </a:lnTo>
                  <a:lnTo>
                    <a:pt x="219" y="1681"/>
                  </a:lnTo>
                  <a:lnTo>
                    <a:pt x="225" y="1684"/>
                  </a:lnTo>
                  <a:close/>
                </a:path>
              </a:pathLst>
            </a:custGeom>
            <a:solidFill>
              <a:schemeClr val="tx1">
                <a:lumMod val="65000"/>
                <a:lumOff val="35000"/>
              </a:schemeClr>
            </a:solidFill>
            <a:ln>
              <a:noFill/>
            </a:ln>
          </p:spPr>
        </p:sp>
        <p:sp>
          <p:nvSpPr>
            <p:cNvPr id="24" name="Freeform 9"/>
            <p:cNvSpPr/>
            <p:nvPr/>
          </p:nvSpPr>
          <p:spPr bwMode="auto">
            <a:xfrm>
              <a:off x="2928938" y="2582862"/>
              <a:ext cx="2693987" cy="4275138"/>
            </a:xfrm>
            <a:custGeom>
              <a:avLst/>
              <a:gdLst/>
              <a:ahLst/>
              <a:cxnLst/>
              <a:rect l="0" t="0" r="r" b="b"/>
              <a:pathLst>
                <a:path w="1697" h="2693">
                  <a:moveTo>
                    <a:pt x="0" y="0"/>
                  </a:moveTo>
                  <a:lnTo>
                    <a:pt x="1622" y="2693"/>
                  </a:lnTo>
                  <a:lnTo>
                    <a:pt x="1697" y="2693"/>
                  </a:lnTo>
                  <a:lnTo>
                    <a:pt x="0" y="0"/>
                  </a:lnTo>
                  <a:close/>
                </a:path>
              </a:pathLst>
            </a:custGeom>
            <a:solidFill>
              <a:schemeClr val="tx1">
                <a:lumMod val="85000"/>
                <a:lumOff val="15000"/>
              </a:schemeClr>
            </a:solidFill>
            <a:ln>
              <a:noFill/>
            </a:ln>
          </p:spPr>
        </p:sp>
        <p:sp>
          <p:nvSpPr>
            <p:cNvPr id="25" name="Freeform 10"/>
            <p:cNvSpPr/>
            <p:nvPr/>
          </p:nvSpPr>
          <p:spPr bwMode="auto">
            <a:xfrm>
              <a:off x="3371850" y="2692400"/>
              <a:ext cx="3332162" cy="4165600"/>
            </a:xfrm>
            <a:custGeom>
              <a:avLst/>
              <a:gdLst/>
              <a:ahLst/>
              <a:cxnLst/>
              <a:rect l="0" t="0" r="r" b="b"/>
              <a:pathLst>
                <a:path w="2099" h="2624">
                  <a:moveTo>
                    <a:pt x="2099" y="2624"/>
                  </a:moveTo>
                  <a:lnTo>
                    <a:pt x="0" y="0"/>
                  </a:lnTo>
                  <a:lnTo>
                    <a:pt x="2021" y="2624"/>
                  </a:lnTo>
                  <a:lnTo>
                    <a:pt x="2099" y="2624"/>
                  </a:lnTo>
                  <a:close/>
                </a:path>
              </a:pathLst>
            </a:custGeom>
            <a:solidFill>
              <a:schemeClr val="accent1">
                <a:lumMod val="50000"/>
              </a:schemeClr>
            </a:solidFill>
            <a:ln>
              <a:noFill/>
            </a:ln>
          </p:spPr>
        </p:sp>
        <p:sp>
          <p:nvSpPr>
            <p:cNvPr id="26" name="Freeform 11"/>
            <p:cNvSpPr/>
            <p:nvPr/>
          </p:nvSpPr>
          <p:spPr bwMode="auto">
            <a:xfrm>
              <a:off x="3367088" y="2687637"/>
              <a:ext cx="4576762" cy="4170363"/>
            </a:xfrm>
            <a:custGeom>
              <a:avLst/>
              <a:gdLst/>
              <a:ahLst/>
              <a:cxnLst/>
              <a:rect l="0" t="0" r="r" b="b"/>
              <a:pathLst>
                <a:path w="2883" h="2627">
                  <a:moveTo>
                    <a:pt x="0" y="0"/>
                  </a:moveTo>
                  <a:lnTo>
                    <a:pt x="3" y="3"/>
                  </a:lnTo>
                  <a:lnTo>
                    <a:pt x="2102" y="2627"/>
                  </a:lnTo>
                  <a:lnTo>
                    <a:pt x="2883" y="2627"/>
                  </a:lnTo>
                  <a:lnTo>
                    <a:pt x="225" y="57"/>
                  </a:lnTo>
                  <a:lnTo>
                    <a:pt x="0" y="0"/>
                  </a:lnTo>
                  <a:close/>
                </a:path>
              </a:pathLst>
            </a:custGeom>
            <a:solidFill>
              <a:schemeClr val="accent1">
                <a:lumMod val="75000"/>
              </a:schemeClr>
            </a:solidFill>
            <a:ln>
              <a:noFill/>
            </a:ln>
          </p:spPr>
        </p:sp>
        <p:sp>
          <p:nvSpPr>
            <p:cNvPr id="27" name="Freeform 12"/>
            <p:cNvSpPr/>
            <p:nvPr/>
          </p:nvSpPr>
          <p:spPr bwMode="auto">
            <a:xfrm>
              <a:off x="2928938" y="2578100"/>
              <a:ext cx="3584575" cy="4279900"/>
            </a:xfrm>
            <a:custGeom>
              <a:avLst/>
              <a:gdLst/>
              <a:ahLst/>
              <a:cxnLst/>
              <a:rect l="0" t="0" r="r" b="b"/>
              <a:pathLst>
                <a:path w="2258" h="2696">
                  <a:moveTo>
                    <a:pt x="2258" y="2696"/>
                  </a:moveTo>
                  <a:lnTo>
                    <a:pt x="264" y="111"/>
                  </a:lnTo>
                  <a:lnTo>
                    <a:pt x="228" y="60"/>
                  </a:lnTo>
                  <a:lnTo>
                    <a:pt x="225" y="57"/>
                  </a:lnTo>
                  <a:lnTo>
                    <a:pt x="0" y="0"/>
                  </a:lnTo>
                  <a:lnTo>
                    <a:pt x="0" y="3"/>
                  </a:lnTo>
                  <a:lnTo>
                    <a:pt x="1697" y="2696"/>
                  </a:lnTo>
                  <a:lnTo>
                    <a:pt x="2258" y="2696"/>
                  </a:lnTo>
                  <a:close/>
                </a:path>
              </a:pathLst>
            </a:custGeom>
            <a:solidFill>
              <a:schemeClr val="tx1">
                <a:lumMod val="75000"/>
                <a:lumOff val="25000"/>
              </a:schemeClr>
            </a:solidFill>
            <a:ln>
              <a:noFill/>
            </a:ln>
          </p:spPr>
        </p:sp>
      </p:grpSp>
      <p:sp>
        <p:nvSpPr>
          <p:cNvPr id="2" name="Title 1"/>
          <p:cNvSpPr>
            <a:spLocks noGrp="1"/>
          </p:cNvSpPr>
          <p:nvPr>
            <p:ph type="ctrTitle"/>
          </p:nvPr>
        </p:nvSpPr>
        <p:spPr>
          <a:xfrm>
            <a:off x="2928401" y="1380068"/>
            <a:ext cx="8574622" cy="2616199"/>
          </a:xfrm>
        </p:spPr>
        <p:txBody>
          <a:bodyPr anchor="b">
            <a:normAutofit/>
          </a:bodyPr>
          <a:lstStyle>
            <a:lvl1pPr algn="r">
              <a:defRPr sz="6000">
                <a:effectLst/>
              </a:defRPr>
            </a:lvl1pPr>
          </a:lstStyle>
          <a:p>
            <a:r>
              <a:rPr lang="en-US" smtClean="0"/>
              <a:t>Click to edit Master title style</a:t>
            </a:r>
            <a:endParaRPr lang="en-US" dirty="0"/>
          </a:p>
        </p:txBody>
      </p:sp>
      <p:sp>
        <p:nvSpPr>
          <p:cNvPr id="3" name="Subtitle 2"/>
          <p:cNvSpPr>
            <a:spLocks noGrp="1"/>
          </p:cNvSpPr>
          <p:nvPr>
            <p:ph type="subTitle" idx="1"/>
          </p:nvPr>
        </p:nvSpPr>
        <p:spPr>
          <a:xfrm>
            <a:off x="4515377" y="3996267"/>
            <a:ext cx="6987645" cy="1388534"/>
          </a:xfrm>
        </p:spPr>
        <p:txBody>
          <a:bodyPr anchor="t">
            <a:normAutofit/>
          </a:bodyPr>
          <a:lstStyle>
            <a:lvl1pPr marL="0" indent="0" algn="r">
              <a:buNone/>
              <a:defRPr sz="21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E6859E9D-8778-451C-8C6F-1C5DA0E56F07}" type="datetimeFigureOut">
              <a:rPr lang="fa-IR" smtClean="0"/>
              <a:pPr/>
              <a:t>03/02/1436</a:t>
            </a:fld>
            <a:endParaRPr lang="fa-IR"/>
          </a:p>
        </p:txBody>
      </p:sp>
      <p:sp>
        <p:nvSpPr>
          <p:cNvPr id="5" name="Footer Placeholder 4"/>
          <p:cNvSpPr>
            <a:spLocks noGrp="1"/>
          </p:cNvSpPr>
          <p:nvPr>
            <p:ph type="ftr" sz="quarter" idx="11"/>
          </p:nvPr>
        </p:nvSpPr>
        <p:spPr>
          <a:xfrm>
            <a:off x="5332412" y="5883275"/>
            <a:ext cx="4324044" cy="365125"/>
          </a:xfrm>
        </p:spPr>
        <p:txBody>
          <a:bodyPr/>
          <a:lstStyle/>
          <a:p>
            <a:endParaRPr lang="fa-IR"/>
          </a:p>
        </p:txBody>
      </p:sp>
      <p:sp>
        <p:nvSpPr>
          <p:cNvPr id="6" name="Slide Number Placeholder 5"/>
          <p:cNvSpPr>
            <a:spLocks noGrp="1"/>
          </p:cNvSpPr>
          <p:nvPr>
            <p:ph type="sldNum" sz="quarter" idx="12"/>
          </p:nvPr>
        </p:nvSpPr>
        <p:spPr/>
        <p:txBody>
          <a:bodyPr/>
          <a:lstStyle/>
          <a:p>
            <a:fld id="{F2DC0291-068C-4C55-AFE2-B52262A09950}" type="slidenum">
              <a:rPr lang="fa-IR" smtClean="0"/>
              <a:pPr/>
              <a:t>‹#›</a:t>
            </a:fld>
            <a:endParaRPr lang="fa-IR"/>
          </a:p>
        </p:txBody>
      </p:sp>
    </p:spTree>
    <p:extLst>
      <p:ext uri="{BB962C8B-B14F-4D97-AF65-F5344CB8AC3E}">
        <p14:creationId xmlns:p14="http://schemas.microsoft.com/office/powerpoint/2010/main" val="287548965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1" y="4732865"/>
            <a:ext cx="10018711" cy="566738"/>
          </a:xfrm>
        </p:spPr>
        <p:txBody>
          <a:bodyPr anchor="b">
            <a:normAutofit/>
          </a:bodyPr>
          <a:lstStyle>
            <a:lvl1pPr algn="ctr">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2386012" y="932112"/>
            <a:ext cx="8225944" cy="3164976"/>
          </a:xfrm>
          <a:prstGeom prst="roundRect">
            <a:avLst>
              <a:gd name="adj" fmla="val 43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1484311" y="5299603"/>
            <a:ext cx="10018711" cy="493712"/>
          </a:xfrm>
        </p:spPr>
        <p:txBody>
          <a:bodyPr>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6859E9D-8778-451C-8C6F-1C5DA0E56F07}" type="datetimeFigureOut">
              <a:rPr lang="fa-IR" smtClean="0"/>
              <a:pPr/>
              <a:t>03/02/1436</a:t>
            </a:fld>
            <a:endParaRPr lang="fa-IR"/>
          </a:p>
        </p:txBody>
      </p:sp>
      <p:sp>
        <p:nvSpPr>
          <p:cNvPr id="6" name="Footer Placeholder 5"/>
          <p:cNvSpPr>
            <a:spLocks noGrp="1"/>
          </p:cNvSpPr>
          <p:nvPr>
            <p:ph type="ftr" sz="quarter" idx="11"/>
          </p:nvPr>
        </p:nvSpPr>
        <p:spPr/>
        <p:txBody>
          <a:bodyPr/>
          <a:lstStyle/>
          <a:p>
            <a:endParaRPr lang="fa-IR"/>
          </a:p>
        </p:txBody>
      </p:sp>
      <p:sp>
        <p:nvSpPr>
          <p:cNvPr id="7" name="Slide Number Placeholder 6"/>
          <p:cNvSpPr>
            <a:spLocks noGrp="1"/>
          </p:cNvSpPr>
          <p:nvPr>
            <p:ph type="sldNum" sz="quarter" idx="12"/>
          </p:nvPr>
        </p:nvSpPr>
        <p:spPr/>
        <p:txBody>
          <a:bodyPr/>
          <a:lstStyle/>
          <a:p>
            <a:fld id="{F2DC0291-068C-4C55-AFE2-B52262A09950}" type="slidenum">
              <a:rPr lang="fa-IR" smtClean="0"/>
              <a:pPr/>
              <a:t>‹#›</a:t>
            </a:fld>
            <a:endParaRPr lang="fa-IR"/>
          </a:p>
        </p:txBody>
      </p:sp>
    </p:spTree>
    <p:extLst>
      <p:ext uri="{BB962C8B-B14F-4D97-AF65-F5344CB8AC3E}">
        <p14:creationId xmlns:p14="http://schemas.microsoft.com/office/powerpoint/2010/main" val="110421955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2" y="685800"/>
            <a:ext cx="10018711" cy="3048000"/>
          </a:xfrm>
        </p:spPr>
        <p:txBody>
          <a:bodyPr anchor="ctr">
            <a:normAutofit/>
          </a:bodyPr>
          <a:lstStyle>
            <a:lvl1pPr algn="ctr">
              <a:defRPr sz="32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484312" y="4343400"/>
            <a:ext cx="10018713"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6859E9D-8778-451C-8C6F-1C5DA0E56F07}" type="datetimeFigureOut">
              <a:rPr lang="fa-IR" smtClean="0"/>
              <a:pPr/>
              <a:t>03/02/1436</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F2DC0291-068C-4C55-AFE2-B52262A09950}" type="slidenum">
              <a:rPr lang="fa-IR" smtClean="0"/>
              <a:pPr/>
              <a:t>‹#›</a:t>
            </a:fld>
            <a:endParaRPr lang="fa-IR"/>
          </a:p>
        </p:txBody>
      </p:sp>
    </p:spTree>
    <p:extLst>
      <p:ext uri="{BB962C8B-B14F-4D97-AF65-F5344CB8AC3E}">
        <p14:creationId xmlns:p14="http://schemas.microsoft.com/office/powerpoint/2010/main" val="320025177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en-US" smtClean="0"/>
              <a:t>Click to edit Master title style</a:t>
            </a:r>
            <a:endParaRPr lang="en-US" dirty="0"/>
          </a:p>
        </p:txBody>
      </p:sp>
      <p:sp>
        <p:nvSpPr>
          <p:cNvPr id="10" name="Text Placeholder 9"/>
          <p:cNvSpPr>
            <a:spLocks noGrp="1"/>
          </p:cNvSpPr>
          <p:nvPr>
            <p:ph type="body" sz="quarter" idx="13"/>
          </p:nvPr>
        </p:nvSpPr>
        <p:spPr>
          <a:xfrm>
            <a:off x="2436811" y="3428999"/>
            <a:ext cx="8532815" cy="381000"/>
          </a:xfrm>
        </p:spPr>
        <p:txBody>
          <a:bodyPr anchor="ctr">
            <a:normAutofit/>
          </a:bodyPr>
          <a:lstStyle>
            <a:lvl1pPr marL="0" indent="0">
              <a:buFontTx/>
              <a:buNone/>
              <a:defRPr sz="18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1484311" y="4343400"/>
            <a:ext cx="10018711"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6859E9D-8778-451C-8C6F-1C5DA0E56F07}" type="datetimeFigureOut">
              <a:rPr lang="fa-IR" smtClean="0"/>
              <a:pPr/>
              <a:t>03/02/1436</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F2DC0291-068C-4C55-AFE2-B52262A09950}" type="slidenum">
              <a:rPr lang="fa-IR" smtClean="0"/>
              <a:pPr/>
              <a:t>‹#›</a:t>
            </a:fld>
            <a:endParaRPr lang="fa-IR"/>
          </a:p>
        </p:txBody>
      </p:sp>
    </p:spTree>
    <p:extLst>
      <p:ext uri="{BB962C8B-B14F-4D97-AF65-F5344CB8AC3E}">
        <p14:creationId xmlns:p14="http://schemas.microsoft.com/office/powerpoint/2010/main" val="76423188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484313" y="3308581"/>
            <a:ext cx="10018709" cy="1468800"/>
          </a:xfrm>
        </p:spPr>
        <p:txBody>
          <a:bodyPr anchor="b">
            <a:normAutofit/>
          </a:bodyPr>
          <a:lstStyle>
            <a:lvl1pPr algn="r">
              <a:defRPr sz="32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484312" y="4777381"/>
            <a:ext cx="10018710"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6859E9D-8778-451C-8C6F-1C5DA0E56F07}" type="datetimeFigureOut">
              <a:rPr lang="fa-IR" smtClean="0"/>
              <a:pPr/>
              <a:t>03/02/1436</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F2DC0291-068C-4C55-AFE2-B52262A09950}" type="slidenum">
              <a:rPr lang="fa-IR" smtClean="0"/>
              <a:pPr/>
              <a:t>‹#›</a:t>
            </a:fld>
            <a:endParaRPr lang="fa-IR"/>
          </a:p>
        </p:txBody>
      </p:sp>
    </p:spTree>
    <p:extLst>
      <p:ext uri="{BB962C8B-B14F-4D97-AF65-F5344CB8AC3E}">
        <p14:creationId xmlns:p14="http://schemas.microsoft.com/office/powerpoint/2010/main" val="200095595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en-US" smtClean="0"/>
              <a:t>Click to edit Master title style</a:t>
            </a:r>
            <a:endParaRPr lang="en-US" dirty="0"/>
          </a:p>
        </p:txBody>
      </p:sp>
      <p:sp>
        <p:nvSpPr>
          <p:cNvPr id="10" name="Text Placeholder 9"/>
          <p:cNvSpPr>
            <a:spLocks noGrp="1"/>
          </p:cNvSpPr>
          <p:nvPr>
            <p:ph type="body" sz="quarter" idx="13"/>
          </p:nvPr>
        </p:nvSpPr>
        <p:spPr>
          <a:xfrm>
            <a:off x="1484313" y="3886200"/>
            <a:ext cx="10018710" cy="889000"/>
          </a:xfrm>
        </p:spPr>
        <p:txBody>
          <a:bodyPr vert="horz" lIns="91440" tIns="45720" rIns="91440" bIns="45720" rtlCol="0" anchor="b">
            <a:normAutofit/>
          </a:bodyPr>
          <a:lstStyle>
            <a:lvl1pPr algn="r">
              <a:buNone/>
              <a:defRPr lang="en-US" sz="2400" b="0" cap="none" dirty="0">
                <a:ln w="3175" cmpd="sng">
                  <a:noFill/>
                </a:ln>
                <a:solidFill>
                  <a:schemeClr val="tx1"/>
                </a:solidFill>
                <a:effectLst/>
              </a:defRPr>
            </a:lvl1pPr>
          </a:lstStyle>
          <a:p>
            <a:pPr marL="0" lvl="0">
              <a:spcBef>
                <a:spcPct val="0"/>
              </a:spcBef>
              <a:buNone/>
            </a:pPr>
            <a:r>
              <a:rPr lang="en-US" smtClean="0"/>
              <a:t>Click to edit Master text styles</a:t>
            </a:r>
          </a:p>
        </p:txBody>
      </p:sp>
      <p:sp>
        <p:nvSpPr>
          <p:cNvPr id="3" name="Text Placeholder 2"/>
          <p:cNvSpPr>
            <a:spLocks noGrp="1"/>
          </p:cNvSpPr>
          <p:nvPr>
            <p:ph type="body" idx="1"/>
          </p:nvPr>
        </p:nvSpPr>
        <p:spPr>
          <a:xfrm>
            <a:off x="1484312" y="4775200"/>
            <a:ext cx="10018710" cy="1016000"/>
          </a:xfrm>
        </p:spPr>
        <p:txBody>
          <a:bodyPr anchor="t">
            <a:norm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6859E9D-8778-451C-8C6F-1C5DA0E56F07}" type="datetimeFigureOut">
              <a:rPr lang="fa-IR" smtClean="0"/>
              <a:pPr/>
              <a:t>03/02/1436</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F2DC0291-068C-4C55-AFE2-B52262A09950}" type="slidenum">
              <a:rPr lang="fa-IR" smtClean="0"/>
              <a:pPr/>
              <a:t>‹#›</a:t>
            </a:fld>
            <a:endParaRPr lang="fa-IR"/>
          </a:p>
        </p:txBody>
      </p:sp>
    </p:spTree>
    <p:extLst>
      <p:ext uri="{BB962C8B-B14F-4D97-AF65-F5344CB8AC3E}">
        <p14:creationId xmlns:p14="http://schemas.microsoft.com/office/powerpoint/2010/main" val="247414138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1484313" y="685800"/>
            <a:ext cx="10018712" cy="2727325"/>
          </a:xfrm>
        </p:spPr>
        <p:txBody>
          <a:bodyPr vert="horz" lIns="91440" tIns="45720" rIns="91440" bIns="45720" rtlCol="0" anchor="ctr">
            <a:normAutofit/>
          </a:bodyPr>
          <a:lstStyle>
            <a:lvl1pPr>
              <a:defRPr lang="en-US" b="0" dirty="0"/>
            </a:lvl1pPr>
          </a:lstStyle>
          <a:p>
            <a:pPr marL="0" lvl="0"/>
            <a:r>
              <a:rPr lang="en-US" smtClean="0"/>
              <a:t>Click to edit Master title style</a:t>
            </a:r>
            <a:endParaRPr lang="en-US" dirty="0"/>
          </a:p>
        </p:txBody>
      </p:sp>
      <p:sp>
        <p:nvSpPr>
          <p:cNvPr id="10" name="Text Placeholder 9"/>
          <p:cNvSpPr>
            <a:spLocks noGrp="1"/>
          </p:cNvSpPr>
          <p:nvPr>
            <p:ph type="body" sz="quarter" idx="13"/>
          </p:nvPr>
        </p:nvSpPr>
        <p:spPr>
          <a:xfrm>
            <a:off x="1484312" y="3505200"/>
            <a:ext cx="10018713" cy="838200"/>
          </a:xfrm>
        </p:spPr>
        <p:txBody>
          <a:bodyPr vert="horz" lIns="91440" tIns="45720" rIns="91440" bIns="45720" rtlCol="0" anchor="b">
            <a:normAutofit/>
          </a:bodyPr>
          <a:lstStyle>
            <a:lvl1pPr>
              <a:buNone/>
              <a:defRPr lang="en-US" sz="2800" b="0" cap="none" dirty="0">
                <a:ln w="3175" cmpd="sng">
                  <a:noFill/>
                </a:ln>
                <a:solidFill>
                  <a:schemeClr val="tx1"/>
                </a:solidFill>
                <a:effectLst/>
              </a:defRPr>
            </a:lvl1pPr>
          </a:lstStyle>
          <a:p>
            <a:pPr marL="0" lvl="0">
              <a:spcBef>
                <a:spcPct val="0"/>
              </a:spcBef>
              <a:buNone/>
            </a:pPr>
            <a:r>
              <a:rPr lang="en-US" smtClean="0"/>
              <a:t>Click to edit Master text styles</a:t>
            </a:r>
          </a:p>
        </p:txBody>
      </p:sp>
      <p:sp>
        <p:nvSpPr>
          <p:cNvPr id="3" name="Text Placeholder 2"/>
          <p:cNvSpPr>
            <a:spLocks noGrp="1"/>
          </p:cNvSpPr>
          <p:nvPr>
            <p:ph type="body" idx="1"/>
          </p:nvPr>
        </p:nvSpPr>
        <p:spPr>
          <a:xfrm>
            <a:off x="1484311" y="4343400"/>
            <a:ext cx="10018713" cy="14478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6859E9D-8778-451C-8C6F-1C5DA0E56F07}" type="datetimeFigureOut">
              <a:rPr lang="fa-IR" smtClean="0"/>
              <a:pPr/>
              <a:t>03/02/1436</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F2DC0291-068C-4C55-AFE2-B52262A09950}" type="slidenum">
              <a:rPr lang="fa-IR" smtClean="0"/>
              <a:pPr/>
              <a:t>‹#›</a:t>
            </a:fld>
            <a:endParaRPr lang="fa-IR"/>
          </a:p>
        </p:txBody>
      </p:sp>
    </p:spTree>
    <p:extLst>
      <p:ext uri="{BB962C8B-B14F-4D97-AF65-F5344CB8AC3E}">
        <p14:creationId xmlns:p14="http://schemas.microsoft.com/office/powerpoint/2010/main" val="416085598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ctr">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E6859E9D-8778-451C-8C6F-1C5DA0E56F07}" type="datetimeFigureOut">
              <a:rPr lang="fa-IR" smtClean="0"/>
              <a:pPr/>
              <a:t>03/02/1436</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F2DC0291-068C-4C55-AFE2-B52262A09950}" type="slidenum">
              <a:rPr lang="fa-IR" smtClean="0"/>
              <a:pPr/>
              <a:t>‹#›</a:t>
            </a:fld>
            <a:endParaRPr lang="fa-IR"/>
          </a:p>
        </p:txBody>
      </p:sp>
    </p:spTree>
    <p:extLst>
      <p:ext uri="{BB962C8B-B14F-4D97-AF65-F5344CB8AC3E}">
        <p14:creationId xmlns:p14="http://schemas.microsoft.com/office/powerpoint/2010/main" val="281259648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732655" y="685800"/>
            <a:ext cx="1770369" cy="510540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484312" y="685800"/>
            <a:ext cx="8019742" cy="5105400"/>
          </a:xfrm>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E6859E9D-8778-451C-8C6F-1C5DA0E56F07}" type="datetimeFigureOut">
              <a:rPr lang="fa-IR" smtClean="0"/>
              <a:pPr/>
              <a:t>03/02/1436</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F2DC0291-068C-4C55-AFE2-B52262A09950}" type="slidenum">
              <a:rPr lang="fa-IR" smtClean="0"/>
              <a:pPr/>
              <a:t>‹#›</a:t>
            </a:fld>
            <a:endParaRPr lang="fa-IR"/>
          </a:p>
        </p:txBody>
      </p:sp>
    </p:spTree>
    <p:extLst>
      <p:ext uri="{BB962C8B-B14F-4D97-AF65-F5344CB8AC3E}">
        <p14:creationId xmlns:p14="http://schemas.microsoft.com/office/powerpoint/2010/main" val="2630917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nchor="ct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E6859E9D-8778-451C-8C6F-1C5DA0E56F07}" type="datetimeFigureOut">
              <a:rPr lang="fa-IR" smtClean="0"/>
              <a:pPr/>
              <a:t>03/02/1436</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a:xfrm>
            <a:off x="10951856" y="5867131"/>
            <a:ext cx="551167" cy="365125"/>
          </a:xfrm>
        </p:spPr>
        <p:txBody>
          <a:bodyPr/>
          <a:lstStyle/>
          <a:p>
            <a:fld id="{F2DC0291-068C-4C55-AFE2-B52262A09950}" type="slidenum">
              <a:rPr lang="fa-IR" smtClean="0"/>
              <a:pPr/>
              <a:t>‹#›</a:t>
            </a:fld>
            <a:endParaRPr lang="fa-IR"/>
          </a:p>
        </p:txBody>
      </p:sp>
    </p:spTree>
    <p:extLst>
      <p:ext uri="{BB962C8B-B14F-4D97-AF65-F5344CB8AC3E}">
        <p14:creationId xmlns:p14="http://schemas.microsoft.com/office/powerpoint/2010/main" val="185365333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72279" y="2666999"/>
            <a:ext cx="8930747" cy="2110382"/>
          </a:xfrm>
        </p:spPr>
        <p:txBody>
          <a:bodyPr anchor="b"/>
          <a:lstStyle>
            <a:lvl1pPr algn="r">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572278" y="4777381"/>
            <a:ext cx="8930748"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6859E9D-8778-451C-8C6F-1C5DA0E56F07}" type="datetimeFigureOut">
              <a:rPr lang="fa-IR" smtClean="0"/>
              <a:pPr/>
              <a:t>03/02/1436</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F2DC0291-068C-4C55-AFE2-B52262A09950}" type="slidenum">
              <a:rPr lang="fa-IR" smtClean="0"/>
              <a:pPr/>
              <a:t>‹#›</a:t>
            </a:fld>
            <a:endParaRPr lang="fa-IR"/>
          </a:p>
        </p:txBody>
      </p:sp>
    </p:spTree>
    <p:extLst>
      <p:ext uri="{BB962C8B-B14F-4D97-AF65-F5344CB8AC3E}">
        <p14:creationId xmlns:p14="http://schemas.microsoft.com/office/powerpoint/2010/main" val="341551592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84311" y="685800"/>
            <a:ext cx="10018713" cy="1752599"/>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484312" y="2666999"/>
            <a:ext cx="4895055" cy="3124201"/>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607967" y="2667000"/>
            <a:ext cx="4895056" cy="3124200"/>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E6859E9D-8778-451C-8C6F-1C5DA0E56F07}" type="datetimeFigureOut">
              <a:rPr lang="fa-IR" smtClean="0"/>
              <a:pPr/>
              <a:t>03/02/1436</a:t>
            </a:fld>
            <a:endParaRPr lang="fa-IR"/>
          </a:p>
        </p:txBody>
      </p:sp>
      <p:sp>
        <p:nvSpPr>
          <p:cNvPr id="6" name="Footer Placeholder 5"/>
          <p:cNvSpPr>
            <a:spLocks noGrp="1"/>
          </p:cNvSpPr>
          <p:nvPr>
            <p:ph type="ftr" sz="quarter" idx="11"/>
          </p:nvPr>
        </p:nvSpPr>
        <p:spPr/>
        <p:txBody>
          <a:bodyPr/>
          <a:lstStyle/>
          <a:p>
            <a:endParaRPr lang="fa-IR"/>
          </a:p>
        </p:txBody>
      </p:sp>
      <p:sp>
        <p:nvSpPr>
          <p:cNvPr id="7" name="Slide Number Placeholder 6"/>
          <p:cNvSpPr>
            <a:spLocks noGrp="1"/>
          </p:cNvSpPr>
          <p:nvPr>
            <p:ph type="sldNum" sz="quarter" idx="12"/>
          </p:nvPr>
        </p:nvSpPr>
        <p:spPr/>
        <p:txBody>
          <a:bodyPr/>
          <a:lstStyle/>
          <a:p>
            <a:fld id="{F2DC0291-068C-4C55-AFE2-B52262A09950}" type="slidenum">
              <a:rPr lang="fa-IR" smtClean="0"/>
              <a:pPr/>
              <a:t>‹#›</a:t>
            </a:fld>
            <a:endParaRPr lang="fa-IR"/>
          </a:p>
        </p:txBody>
      </p:sp>
    </p:spTree>
    <p:extLst>
      <p:ext uri="{BB962C8B-B14F-4D97-AF65-F5344CB8AC3E}">
        <p14:creationId xmlns:p14="http://schemas.microsoft.com/office/powerpoint/2010/main" val="29685965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1772179" y="2658533"/>
            <a:ext cx="4607188"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484311" y="3335337"/>
            <a:ext cx="4895056" cy="2455862"/>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880487" y="2667000"/>
            <a:ext cx="4622537"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7967" y="3335337"/>
            <a:ext cx="4895056" cy="2455862"/>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E6859E9D-8778-451C-8C6F-1C5DA0E56F07}" type="datetimeFigureOut">
              <a:rPr lang="fa-IR" smtClean="0"/>
              <a:pPr/>
              <a:t>03/02/1436</a:t>
            </a:fld>
            <a:endParaRPr lang="fa-IR"/>
          </a:p>
        </p:txBody>
      </p:sp>
      <p:sp>
        <p:nvSpPr>
          <p:cNvPr id="8" name="Footer Placeholder 7"/>
          <p:cNvSpPr>
            <a:spLocks noGrp="1"/>
          </p:cNvSpPr>
          <p:nvPr>
            <p:ph type="ftr" sz="quarter" idx="11"/>
          </p:nvPr>
        </p:nvSpPr>
        <p:spPr/>
        <p:txBody>
          <a:bodyPr/>
          <a:lstStyle/>
          <a:p>
            <a:endParaRPr lang="fa-IR"/>
          </a:p>
        </p:txBody>
      </p:sp>
      <p:sp>
        <p:nvSpPr>
          <p:cNvPr id="9" name="Slide Number Placeholder 8"/>
          <p:cNvSpPr>
            <a:spLocks noGrp="1"/>
          </p:cNvSpPr>
          <p:nvPr>
            <p:ph type="sldNum" sz="quarter" idx="12"/>
          </p:nvPr>
        </p:nvSpPr>
        <p:spPr/>
        <p:txBody>
          <a:bodyPr/>
          <a:lstStyle/>
          <a:p>
            <a:fld id="{F2DC0291-068C-4C55-AFE2-B52262A09950}" type="slidenum">
              <a:rPr lang="fa-IR" smtClean="0"/>
              <a:pPr/>
              <a:t>‹#›</a:t>
            </a:fld>
            <a:endParaRPr lang="fa-IR"/>
          </a:p>
        </p:txBody>
      </p:sp>
    </p:spTree>
    <p:extLst>
      <p:ext uri="{BB962C8B-B14F-4D97-AF65-F5344CB8AC3E}">
        <p14:creationId xmlns:p14="http://schemas.microsoft.com/office/powerpoint/2010/main" val="38051594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E6859E9D-8778-451C-8C6F-1C5DA0E56F07}" type="datetimeFigureOut">
              <a:rPr lang="fa-IR" smtClean="0"/>
              <a:pPr/>
              <a:t>03/02/1436</a:t>
            </a:fld>
            <a:endParaRPr lang="fa-IR"/>
          </a:p>
        </p:txBody>
      </p:sp>
      <p:sp>
        <p:nvSpPr>
          <p:cNvPr id="4" name="Footer Placeholder 3"/>
          <p:cNvSpPr>
            <a:spLocks noGrp="1"/>
          </p:cNvSpPr>
          <p:nvPr>
            <p:ph type="ftr" sz="quarter" idx="11"/>
          </p:nvPr>
        </p:nvSpPr>
        <p:spPr/>
        <p:txBody>
          <a:bodyPr/>
          <a:lstStyle/>
          <a:p>
            <a:endParaRPr lang="fa-IR"/>
          </a:p>
        </p:txBody>
      </p:sp>
      <p:sp>
        <p:nvSpPr>
          <p:cNvPr id="5" name="Slide Number Placeholder 4"/>
          <p:cNvSpPr>
            <a:spLocks noGrp="1"/>
          </p:cNvSpPr>
          <p:nvPr>
            <p:ph type="sldNum" sz="quarter" idx="12"/>
          </p:nvPr>
        </p:nvSpPr>
        <p:spPr/>
        <p:txBody>
          <a:bodyPr/>
          <a:lstStyle/>
          <a:p>
            <a:fld id="{F2DC0291-068C-4C55-AFE2-B52262A09950}" type="slidenum">
              <a:rPr lang="fa-IR" smtClean="0"/>
              <a:pPr/>
              <a:t>‹#›</a:t>
            </a:fld>
            <a:endParaRPr lang="fa-IR"/>
          </a:p>
        </p:txBody>
      </p:sp>
    </p:spTree>
    <p:extLst>
      <p:ext uri="{BB962C8B-B14F-4D97-AF65-F5344CB8AC3E}">
        <p14:creationId xmlns:p14="http://schemas.microsoft.com/office/powerpoint/2010/main" val="31716965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6859E9D-8778-451C-8C6F-1C5DA0E56F07}" type="datetimeFigureOut">
              <a:rPr lang="fa-IR" smtClean="0"/>
              <a:pPr/>
              <a:t>03/02/1436</a:t>
            </a:fld>
            <a:endParaRPr lang="fa-IR"/>
          </a:p>
        </p:txBody>
      </p:sp>
      <p:sp>
        <p:nvSpPr>
          <p:cNvPr id="3" name="Footer Placeholder 2"/>
          <p:cNvSpPr>
            <a:spLocks noGrp="1"/>
          </p:cNvSpPr>
          <p:nvPr>
            <p:ph type="ftr" sz="quarter" idx="11"/>
          </p:nvPr>
        </p:nvSpPr>
        <p:spPr/>
        <p:txBody>
          <a:bodyPr/>
          <a:lstStyle/>
          <a:p>
            <a:endParaRPr lang="fa-IR"/>
          </a:p>
        </p:txBody>
      </p:sp>
      <p:sp>
        <p:nvSpPr>
          <p:cNvPr id="4" name="Slide Number Placeholder 3"/>
          <p:cNvSpPr>
            <a:spLocks noGrp="1"/>
          </p:cNvSpPr>
          <p:nvPr>
            <p:ph type="sldNum" sz="quarter" idx="12"/>
          </p:nvPr>
        </p:nvSpPr>
        <p:spPr/>
        <p:txBody>
          <a:bodyPr/>
          <a:lstStyle/>
          <a:p>
            <a:fld id="{F2DC0291-068C-4C55-AFE2-B52262A09950}" type="slidenum">
              <a:rPr lang="fa-IR" smtClean="0"/>
              <a:pPr/>
              <a:t>‹#›</a:t>
            </a:fld>
            <a:endParaRPr lang="fa-IR"/>
          </a:p>
        </p:txBody>
      </p:sp>
    </p:spTree>
    <p:extLst>
      <p:ext uri="{BB962C8B-B14F-4D97-AF65-F5344CB8AC3E}">
        <p14:creationId xmlns:p14="http://schemas.microsoft.com/office/powerpoint/2010/main" val="224419478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2" y="1600200"/>
            <a:ext cx="3549121" cy="1371600"/>
          </a:xfrm>
        </p:spPr>
        <p:txBody>
          <a:bodyPr anchor="b">
            <a:normAutofit/>
          </a:bodyPr>
          <a:lstStyle>
            <a:lvl1pPr algn="ctr">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5262033" y="685799"/>
            <a:ext cx="6240990" cy="5105401"/>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484312" y="2971800"/>
            <a:ext cx="3549121" cy="18288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6859E9D-8778-451C-8C6F-1C5DA0E56F07}" type="datetimeFigureOut">
              <a:rPr lang="fa-IR" smtClean="0"/>
              <a:pPr/>
              <a:t>03/02/1436</a:t>
            </a:fld>
            <a:endParaRPr lang="fa-IR"/>
          </a:p>
        </p:txBody>
      </p:sp>
      <p:sp>
        <p:nvSpPr>
          <p:cNvPr id="6" name="Footer Placeholder 5"/>
          <p:cNvSpPr>
            <a:spLocks noGrp="1"/>
          </p:cNvSpPr>
          <p:nvPr>
            <p:ph type="ftr" sz="quarter" idx="11"/>
          </p:nvPr>
        </p:nvSpPr>
        <p:spPr/>
        <p:txBody>
          <a:bodyPr/>
          <a:lstStyle/>
          <a:p>
            <a:endParaRPr lang="fa-IR"/>
          </a:p>
        </p:txBody>
      </p:sp>
      <p:sp>
        <p:nvSpPr>
          <p:cNvPr id="7" name="Slide Number Placeholder 6"/>
          <p:cNvSpPr>
            <a:spLocks noGrp="1"/>
          </p:cNvSpPr>
          <p:nvPr>
            <p:ph type="sldNum" sz="quarter" idx="12"/>
          </p:nvPr>
        </p:nvSpPr>
        <p:spPr/>
        <p:txBody>
          <a:bodyPr/>
          <a:lstStyle/>
          <a:p>
            <a:fld id="{F2DC0291-068C-4C55-AFE2-B52262A09950}" type="slidenum">
              <a:rPr lang="fa-IR" smtClean="0"/>
              <a:pPr/>
              <a:t>‹#›</a:t>
            </a:fld>
            <a:endParaRPr lang="fa-IR"/>
          </a:p>
        </p:txBody>
      </p:sp>
    </p:spTree>
    <p:extLst>
      <p:ext uri="{BB962C8B-B14F-4D97-AF65-F5344CB8AC3E}">
        <p14:creationId xmlns:p14="http://schemas.microsoft.com/office/powerpoint/2010/main" val="250677094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2724" y="1752599"/>
            <a:ext cx="5426158" cy="1371600"/>
          </a:xfrm>
        </p:spPr>
        <p:txBody>
          <a:bodyPr anchor="b">
            <a:normAutofit/>
          </a:bodyPr>
          <a:lstStyle>
            <a:lvl1pPr algn="ctr">
              <a:defRPr sz="2800" b="0"/>
            </a:lvl1pPr>
          </a:lstStyle>
          <a:p>
            <a:r>
              <a:rPr lang="en-US" smtClean="0"/>
              <a:t>Click to edit Master title style</a:t>
            </a:r>
            <a:endParaRPr lang="en-US" dirty="0"/>
          </a:p>
        </p:txBody>
      </p:sp>
      <p:sp>
        <p:nvSpPr>
          <p:cNvPr id="14" name="Picture Placeholder 2"/>
          <p:cNvSpPr>
            <a:spLocks noGrp="1" noChangeAspect="1"/>
          </p:cNvSpPr>
          <p:nvPr>
            <p:ph type="pic" idx="1"/>
          </p:nvPr>
        </p:nvSpPr>
        <p:spPr>
          <a:xfrm>
            <a:off x="7594682" y="914400"/>
            <a:ext cx="3280974" cy="4572000"/>
          </a:xfrm>
          <a:prstGeom prst="roundRect">
            <a:avLst>
              <a:gd name="adj" fmla="val 42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1482724" y="3124199"/>
            <a:ext cx="5426158" cy="1828800"/>
          </a:xfrm>
        </p:spPr>
        <p:txBody>
          <a:bodyPr>
            <a:normAutofit/>
          </a:bodyPr>
          <a:lstStyle>
            <a:lvl1pPr marL="0" indent="0" algn="ctr">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6859E9D-8778-451C-8C6F-1C5DA0E56F07}" type="datetimeFigureOut">
              <a:rPr lang="fa-IR" smtClean="0"/>
              <a:pPr/>
              <a:t>03/02/1436</a:t>
            </a:fld>
            <a:endParaRPr lang="fa-IR"/>
          </a:p>
        </p:txBody>
      </p:sp>
      <p:sp>
        <p:nvSpPr>
          <p:cNvPr id="6" name="Footer Placeholder 5"/>
          <p:cNvSpPr>
            <a:spLocks noGrp="1"/>
          </p:cNvSpPr>
          <p:nvPr>
            <p:ph type="ftr" sz="quarter" idx="11"/>
          </p:nvPr>
        </p:nvSpPr>
        <p:spPr/>
        <p:txBody>
          <a:bodyPr/>
          <a:lstStyle/>
          <a:p>
            <a:endParaRPr lang="fa-IR"/>
          </a:p>
        </p:txBody>
      </p:sp>
      <p:sp>
        <p:nvSpPr>
          <p:cNvPr id="7" name="Slide Number Placeholder 6"/>
          <p:cNvSpPr>
            <a:spLocks noGrp="1"/>
          </p:cNvSpPr>
          <p:nvPr>
            <p:ph type="sldNum" sz="quarter" idx="12"/>
          </p:nvPr>
        </p:nvSpPr>
        <p:spPr/>
        <p:txBody>
          <a:bodyPr/>
          <a:lstStyle/>
          <a:p>
            <a:fld id="{F2DC0291-068C-4C55-AFE2-B52262A09950}" type="slidenum">
              <a:rPr lang="fa-IR" smtClean="0"/>
              <a:pPr/>
              <a:t>‹#›</a:t>
            </a:fld>
            <a:endParaRPr lang="fa-IR"/>
          </a:p>
        </p:txBody>
      </p:sp>
    </p:spTree>
    <p:extLst>
      <p:ext uri="{BB962C8B-B14F-4D97-AF65-F5344CB8AC3E}">
        <p14:creationId xmlns:p14="http://schemas.microsoft.com/office/powerpoint/2010/main" val="13274788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7" name="Group 6"/>
          <p:cNvGrpSpPr/>
          <p:nvPr/>
        </p:nvGrpSpPr>
        <p:grpSpPr>
          <a:xfrm>
            <a:off x="150812" y="0"/>
            <a:ext cx="2436813" cy="6858001"/>
            <a:chOff x="1320800" y="0"/>
            <a:chExt cx="2436813" cy="6858001"/>
          </a:xfrm>
        </p:grpSpPr>
        <p:sp>
          <p:nvSpPr>
            <p:cNvPr id="8" name="Freeform 6"/>
            <p:cNvSpPr/>
            <p:nvPr/>
          </p:nvSpPr>
          <p:spPr bwMode="auto">
            <a:xfrm>
              <a:off x="1627188" y="0"/>
              <a:ext cx="1122363" cy="5329238"/>
            </a:xfrm>
            <a:custGeom>
              <a:avLst/>
              <a:gdLst/>
              <a:ahLst/>
              <a:cxnLst/>
              <a:rect l="0" t="0" r="r" b="b"/>
              <a:pathLst>
                <a:path w="707" h="3357">
                  <a:moveTo>
                    <a:pt x="0" y="3330"/>
                  </a:moveTo>
                  <a:lnTo>
                    <a:pt x="156" y="3357"/>
                  </a:lnTo>
                  <a:lnTo>
                    <a:pt x="707" y="0"/>
                  </a:lnTo>
                  <a:lnTo>
                    <a:pt x="547" y="0"/>
                  </a:lnTo>
                  <a:lnTo>
                    <a:pt x="0" y="3330"/>
                  </a:lnTo>
                  <a:close/>
                </a:path>
              </a:pathLst>
            </a:custGeom>
            <a:solidFill>
              <a:schemeClr val="accent1"/>
            </a:solidFill>
            <a:ln>
              <a:noFill/>
            </a:ln>
          </p:spPr>
        </p:sp>
        <p:sp>
          <p:nvSpPr>
            <p:cNvPr id="9" name="Freeform 7"/>
            <p:cNvSpPr/>
            <p:nvPr/>
          </p:nvSpPr>
          <p:spPr bwMode="auto">
            <a:xfrm>
              <a:off x="1320800" y="0"/>
              <a:ext cx="1117600" cy="5276850"/>
            </a:xfrm>
            <a:custGeom>
              <a:avLst/>
              <a:gdLst/>
              <a:ahLst/>
              <a:cxnLst/>
              <a:rect l="0" t="0" r="r" b="b"/>
              <a:pathLst>
                <a:path w="704" h="3324">
                  <a:moveTo>
                    <a:pt x="704" y="0"/>
                  </a:moveTo>
                  <a:lnTo>
                    <a:pt x="545" y="0"/>
                  </a:lnTo>
                  <a:lnTo>
                    <a:pt x="0" y="3300"/>
                  </a:lnTo>
                  <a:lnTo>
                    <a:pt x="157" y="3324"/>
                  </a:lnTo>
                  <a:lnTo>
                    <a:pt x="704" y="0"/>
                  </a:lnTo>
                  <a:close/>
                </a:path>
              </a:pathLst>
            </a:custGeom>
            <a:solidFill>
              <a:schemeClr val="tx1">
                <a:lumMod val="65000"/>
                <a:lumOff val="35000"/>
              </a:schemeClr>
            </a:solidFill>
            <a:ln>
              <a:noFill/>
            </a:ln>
          </p:spPr>
        </p:sp>
        <p:sp>
          <p:nvSpPr>
            <p:cNvPr id="10" name="Freeform 8"/>
            <p:cNvSpPr/>
            <p:nvPr/>
          </p:nvSpPr>
          <p:spPr bwMode="auto">
            <a:xfrm>
              <a:off x="1320800" y="5238750"/>
              <a:ext cx="1228725" cy="1619250"/>
            </a:xfrm>
            <a:custGeom>
              <a:avLst/>
              <a:gdLst/>
              <a:ahLst/>
              <a:cxnLst/>
              <a:rect l="0" t="0" r="r" b="b"/>
              <a:pathLst>
                <a:path w="774" h="1020">
                  <a:moveTo>
                    <a:pt x="0" y="0"/>
                  </a:moveTo>
                  <a:lnTo>
                    <a:pt x="740" y="1020"/>
                  </a:lnTo>
                  <a:lnTo>
                    <a:pt x="774" y="1020"/>
                  </a:lnTo>
                  <a:lnTo>
                    <a:pt x="0" y="0"/>
                  </a:lnTo>
                  <a:close/>
                </a:path>
              </a:pathLst>
            </a:custGeom>
            <a:solidFill>
              <a:schemeClr val="tx1">
                <a:lumMod val="85000"/>
                <a:lumOff val="15000"/>
              </a:schemeClr>
            </a:solidFill>
            <a:ln>
              <a:noFill/>
            </a:ln>
          </p:spPr>
        </p:sp>
        <p:sp>
          <p:nvSpPr>
            <p:cNvPr id="11" name="Freeform 9"/>
            <p:cNvSpPr/>
            <p:nvPr/>
          </p:nvSpPr>
          <p:spPr bwMode="auto">
            <a:xfrm>
              <a:off x="1627188" y="5291138"/>
              <a:ext cx="1495425" cy="1566863"/>
            </a:xfrm>
            <a:custGeom>
              <a:avLst/>
              <a:gdLst/>
              <a:ahLst/>
              <a:cxnLst/>
              <a:rect l="0" t="0" r="r" b="b"/>
              <a:pathLst>
                <a:path w="942" h="987">
                  <a:moveTo>
                    <a:pt x="0" y="0"/>
                  </a:moveTo>
                  <a:lnTo>
                    <a:pt x="909" y="987"/>
                  </a:lnTo>
                  <a:lnTo>
                    <a:pt x="942" y="987"/>
                  </a:lnTo>
                  <a:lnTo>
                    <a:pt x="0" y="0"/>
                  </a:lnTo>
                  <a:close/>
                </a:path>
              </a:pathLst>
            </a:custGeom>
            <a:solidFill>
              <a:schemeClr val="accent1">
                <a:lumMod val="50000"/>
              </a:schemeClr>
            </a:solidFill>
            <a:ln>
              <a:noFill/>
            </a:ln>
          </p:spPr>
        </p:sp>
        <p:sp>
          <p:nvSpPr>
            <p:cNvPr id="12" name="Freeform 10"/>
            <p:cNvSpPr/>
            <p:nvPr/>
          </p:nvSpPr>
          <p:spPr bwMode="auto">
            <a:xfrm>
              <a:off x="1627188" y="5286375"/>
              <a:ext cx="2130425" cy="1571625"/>
            </a:xfrm>
            <a:custGeom>
              <a:avLst/>
              <a:gdLst/>
              <a:ahLst/>
              <a:cxnLst/>
              <a:rect l="0" t="0" r="r" b="b"/>
              <a:pathLst>
                <a:path w="1342" h="990">
                  <a:moveTo>
                    <a:pt x="0" y="3"/>
                  </a:moveTo>
                  <a:lnTo>
                    <a:pt x="942" y="990"/>
                  </a:lnTo>
                  <a:lnTo>
                    <a:pt x="1342" y="990"/>
                  </a:lnTo>
                  <a:lnTo>
                    <a:pt x="156" y="27"/>
                  </a:lnTo>
                  <a:lnTo>
                    <a:pt x="0" y="0"/>
                  </a:lnTo>
                  <a:lnTo>
                    <a:pt x="0" y="3"/>
                  </a:lnTo>
                  <a:close/>
                </a:path>
              </a:pathLst>
            </a:custGeom>
            <a:solidFill>
              <a:schemeClr val="accent1">
                <a:lumMod val="75000"/>
              </a:schemeClr>
            </a:solidFill>
            <a:ln>
              <a:noFill/>
            </a:ln>
          </p:spPr>
        </p:sp>
        <p:sp>
          <p:nvSpPr>
            <p:cNvPr id="13" name="Freeform 11"/>
            <p:cNvSpPr/>
            <p:nvPr/>
          </p:nvSpPr>
          <p:spPr bwMode="auto">
            <a:xfrm>
              <a:off x="1320800" y="5238750"/>
              <a:ext cx="1695450" cy="1619250"/>
            </a:xfrm>
            <a:custGeom>
              <a:avLst/>
              <a:gdLst/>
              <a:ahLst/>
              <a:cxnLst/>
              <a:rect l="0" t="0" r="r" b="b"/>
              <a:pathLst>
                <a:path w="1068" h="1020">
                  <a:moveTo>
                    <a:pt x="1068" y="1020"/>
                  </a:moveTo>
                  <a:lnTo>
                    <a:pt x="184" y="60"/>
                  </a:lnTo>
                  <a:lnTo>
                    <a:pt x="154" y="27"/>
                  </a:lnTo>
                  <a:lnTo>
                    <a:pt x="157" y="27"/>
                  </a:lnTo>
                  <a:lnTo>
                    <a:pt x="157" y="24"/>
                  </a:lnTo>
                  <a:lnTo>
                    <a:pt x="154" y="24"/>
                  </a:lnTo>
                  <a:lnTo>
                    <a:pt x="0" y="0"/>
                  </a:lnTo>
                  <a:lnTo>
                    <a:pt x="0" y="0"/>
                  </a:lnTo>
                  <a:lnTo>
                    <a:pt x="774" y="1020"/>
                  </a:lnTo>
                  <a:lnTo>
                    <a:pt x="1068" y="1020"/>
                  </a:lnTo>
                  <a:close/>
                </a:path>
              </a:pathLst>
            </a:custGeom>
            <a:solidFill>
              <a:schemeClr val="tx1">
                <a:lumMod val="75000"/>
                <a:lumOff val="25000"/>
              </a:schemeClr>
            </a:solidFill>
            <a:ln>
              <a:noFill/>
            </a:ln>
          </p:spPr>
        </p:sp>
      </p:grpSp>
      <p:sp>
        <p:nvSpPr>
          <p:cNvPr id="2" name="Title Placeholder 1"/>
          <p:cNvSpPr>
            <a:spLocks noGrp="1"/>
          </p:cNvSpPr>
          <p:nvPr>
            <p:ph type="title"/>
          </p:nvPr>
        </p:nvSpPr>
        <p:spPr>
          <a:xfrm>
            <a:off x="1484311" y="685800"/>
            <a:ext cx="10018713" cy="1752599"/>
          </a:xfrm>
          <a:prstGeom prst="rect">
            <a:avLst/>
          </a:prstGeom>
          <a:effectLst/>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484310" y="2666999"/>
            <a:ext cx="10018713" cy="3124201"/>
          </a:xfrm>
          <a:prstGeom prst="rect">
            <a:avLst/>
          </a:prstGeom>
        </p:spPr>
        <p:txBody>
          <a:bodyPr vert="horz" lIns="91440" tIns="45720" rIns="91440" bIns="45720" rtlCol="0" anchor="ct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9732656" y="5883275"/>
            <a:ext cx="1143000"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E6859E9D-8778-451C-8C6F-1C5DA0E56F07}" type="datetimeFigureOut">
              <a:rPr lang="fa-IR" smtClean="0"/>
              <a:pPr/>
              <a:t>03/02/1436</a:t>
            </a:fld>
            <a:endParaRPr lang="fa-IR"/>
          </a:p>
        </p:txBody>
      </p:sp>
      <p:sp>
        <p:nvSpPr>
          <p:cNvPr id="5" name="Footer Placeholder 4"/>
          <p:cNvSpPr>
            <a:spLocks noGrp="1"/>
          </p:cNvSpPr>
          <p:nvPr>
            <p:ph type="ftr" sz="quarter" idx="3"/>
          </p:nvPr>
        </p:nvSpPr>
        <p:spPr>
          <a:xfrm>
            <a:off x="2572279" y="5883275"/>
            <a:ext cx="7084177" cy="365125"/>
          </a:xfrm>
          <a:prstGeom prst="rect">
            <a:avLst/>
          </a:prstGeom>
        </p:spPr>
        <p:txBody>
          <a:bodyPr vert="horz" lIns="91440" tIns="45720" rIns="91440" bIns="45720" rtlCol="0" anchor="ctr"/>
          <a:lstStyle>
            <a:lvl1pPr algn="l">
              <a:defRPr sz="1000" b="0" i="0">
                <a:solidFill>
                  <a:schemeClr val="tx1"/>
                </a:solidFill>
                <a:effectLst/>
                <a:latin typeface="+mn-lt"/>
              </a:defRPr>
            </a:lvl1pPr>
          </a:lstStyle>
          <a:p>
            <a:endParaRPr lang="fa-IR"/>
          </a:p>
        </p:txBody>
      </p:sp>
      <p:sp>
        <p:nvSpPr>
          <p:cNvPr id="6" name="Slide Number Placeholder 5"/>
          <p:cNvSpPr>
            <a:spLocks noGrp="1"/>
          </p:cNvSpPr>
          <p:nvPr>
            <p:ph type="sldNum" sz="quarter" idx="4"/>
          </p:nvPr>
        </p:nvSpPr>
        <p:spPr>
          <a:xfrm>
            <a:off x="10951856" y="5883275"/>
            <a:ext cx="551167"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F2DC0291-068C-4C55-AFE2-B52262A09950}" type="slidenum">
              <a:rPr lang="fa-IR" smtClean="0"/>
              <a:pPr/>
              <a:t>‹#›</a:t>
            </a:fld>
            <a:endParaRPr lang="fa-IR"/>
          </a:p>
        </p:txBody>
      </p:sp>
    </p:spTree>
    <p:extLst>
      <p:ext uri="{BB962C8B-B14F-4D97-AF65-F5344CB8AC3E}">
        <p14:creationId xmlns:p14="http://schemas.microsoft.com/office/powerpoint/2010/main" val="304066671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ctr" defTabSz="457200" rtl="1" eaLnBrk="1" latinLnBrk="0" hangingPunct="1">
        <a:spcBef>
          <a:spcPct val="0"/>
        </a:spcBef>
        <a:buNone/>
        <a:defRPr sz="4000" kern="1200" cap="none">
          <a:ln w="3175" cmpd="sng">
            <a:noFill/>
          </a:ln>
          <a:solidFill>
            <a:schemeClr val="tx1"/>
          </a:solidFill>
          <a:effectLst/>
          <a:latin typeface="+mj-lt"/>
          <a:ea typeface="+mj-ea"/>
          <a:cs typeface="+mj-cs"/>
        </a:defRPr>
      </a:lvl1pPr>
      <a:lvl2pPr rtl="1" eaLnBrk="1" hangingPunct="1">
        <a:defRPr>
          <a:solidFill>
            <a:schemeClr val="tx2"/>
          </a:solidFill>
        </a:defRPr>
      </a:lvl2pPr>
      <a:lvl3pPr rtl="1" eaLnBrk="1" hangingPunct="1">
        <a:defRPr>
          <a:solidFill>
            <a:schemeClr val="tx2"/>
          </a:solidFill>
        </a:defRPr>
      </a:lvl3pPr>
      <a:lvl4pPr rtl="1" eaLnBrk="1" hangingPunct="1">
        <a:defRPr>
          <a:solidFill>
            <a:schemeClr val="tx2"/>
          </a:solidFill>
        </a:defRPr>
      </a:lvl4pPr>
      <a:lvl5pPr rtl="1" eaLnBrk="1" hangingPunct="1">
        <a:defRPr>
          <a:solidFill>
            <a:schemeClr val="tx2"/>
          </a:solidFill>
        </a:defRPr>
      </a:lvl5pPr>
      <a:lvl6pPr rtl="1" eaLnBrk="1" hangingPunct="1">
        <a:defRPr>
          <a:solidFill>
            <a:schemeClr val="tx2"/>
          </a:solidFill>
        </a:defRPr>
      </a:lvl6pPr>
      <a:lvl7pPr rtl="1" eaLnBrk="1" hangingPunct="1">
        <a:defRPr>
          <a:solidFill>
            <a:schemeClr val="tx2"/>
          </a:solidFill>
        </a:defRPr>
      </a:lvl7pPr>
      <a:lvl8pPr rtl="1" eaLnBrk="1" hangingPunct="1">
        <a:defRPr>
          <a:solidFill>
            <a:schemeClr val="tx2"/>
          </a:solidFill>
        </a:defRPr>
      </a:lvl8pPr>
      <a:lvl9pPr rtl="1" eaLnBrk="1" hangingPunct="1">
        <a:defRPr>
          <a:solidFill>
            <a:schemeClr val="tx2"/>
          </a:solidFill>
        </a:defRPr>
      </a:lvl9pPr>
    </p:titleStyle>
    <p:bodyStyle>
      <a:lvl1pPr marL="285750" indent="-285750" algn="r" defTabSz="457200" rtl="1" eaLnBrk="1" latinLnBrk="0" hangingPunct="1">
        <a:spcBef>
          <a:spcPct val="20000"/>
        </a:spcBef>
        <a:spcAft>
          <a:spcPts val="600"/>
        </a:spcAft>
        <a:buClr>
          <a:schemeClr val="accent1">
            <a:lumMod val="75000"/>
          </a:schemeClr>
        </a:buClr>
        <a:buSzPct val="145000"/>
        <a:buFont typeface="Arial"/>
        <a:buChar char="•"/>
        <a:defRPr sz="2400" kern="1200" cap="none">
          <a:solidFill>
            <a:schemeClr val="tx1"/>
          </a:solidFill>
          <a:effectLst/>
          <a:latin typeface="+mn-lt"/>
          <a:ea typeface="+mn-ea"/>
          <a:cs typeface="+mn-cs"/>
        </a:defRPr>
      </a:lvl1pPr>
      <a:lvl2pPr marL="742950" indent="-285750" algn="r" defTabSz="457200" rtl="1" eaLnBrk="1" latinLnBrk="0" hangingPunct="1">
        <a:spcBef>
          <a:spcPct val="20000"/>
        </a:spcBef>
        <a:spcAft>
          <a:spcPts val="600"/>
        </a:spcAft>
        <a:buClr>
          <a:schemeClr val="accent1">
            <a:lumMod val="75000"/>
          </a:schemeClr>
        </a:buClr>
        <a:buSzPct val="145000"/>
        <a:buFont typeface="Arial"/>
        <a:buChar char="•"/>
        <a:defRPr sz="2000" kern="1200" cap="none">
          <a:solidFill>
            <a:schemeClr val="tx1"/>
          </a:solidFill>
          <a:effectLst/>
          <a:latin typeface="+mn-lt"/>
          <a:ea typeface="+mn-ea"/>
          <a:cs typeface="+mn-cs"/>
        </a:defRPr>
      </a:lvl2pPr>
      <a:lvl3pPr marL="1200150" indent="-285750" algn="r" defTabSz="457200" rtl="1" eaLnBrk="1" latinLnBrk="0" hangingPunct="1">
        <a:spcBef>
          <a:spcPct val="20000"/>
        </a:spcBef>
        <a:spcAft>
          <a:spcPts val="600"/>
        </a:spcAft>
        <a:buClr>
          <a:schemeClr val="accent1">
            <a:lumMod val="75000"/>
          </a:schemeClr>
        </a:buClr>
        <a:buSzPct val="145000"/>
        <a:buFont typeface="Arial"/>
        <a:buChar char="•"/>
        <a:defRPr sz="1800" kern="1200" cap="none">
          <a:solidFill>
            <a:schemeClr val="tx1"/>
          </a:solidFill>
          <a:effectLst/>
          <a:latin typeface="+mn-lt"/>
          <a:ea typeface="+mn-ea"/>
          <a:cs typeface="+mn-cs"/>
        </a:defRPr>
      </a:lvl3pPr>
      <a:lvl4pPr marL="1543050" indent="-171450" algn="r" defTabSz="457200" rtl="1" eaLnBrk="1" latinLnBrk="0" hangingPunct="1">
        <a:spcBef>
          <a:spcPct val="20000"/>
        </a:spcBef>
        <a:spcAft>
          <a:spcPts val="600"/>
        </a:spcAft>
        <a:buClr>
          <a:schemeClr val="accent1">
            <a:lumMod val="75000"/>
          </a:schemeClr>
        </a:buClr>
        <a:buSzPct val="145000"/>
        <a:buFont typeface="Arial"/>
        <a:buChar char="•"/>
        <a:defRPr sz="1600" kern="1200" cap="none">
          <a:solidFill>
            <a:schemeClr val="tx1"/>
          </a:solidFill>
          <a:effectLst/>
          <a:latin typeface="+mn-lt"/>
          <a:ea typeface="+mn-ea"/>
          <a:cs typeface="+mn-cs"/>
        </a:defRPr>
      </a:lvl4pPr>
      <a:lvl5pPr marL="2000250" indent="-171450" algn="r" defTabSz="457200" rtl="1"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5pPr>
      <a:lvl6pPr marL="2514600" indent="-228600" algn="r" defTabSz="457200" rtl="1"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6pPr>
      <a:lvl7pPr marL="2971800" indent="-228600" algn="r" defTabSz="457200" rtl="1"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7pPr>
      <a:lvl8pPr marL="3429000" indent="-228600" algn="r" defTabSz="457200" rtl="1"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8pPr>
      <a:lvl9pPr marL="3886200" indent="-228600" algn="r" defTabSz="457200" rtl="1"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9pPr>
    </p:bodyStyle>
    <p:otherStyle>
      <a:defPPr>
        <a:defRPr lang="en-US"/>
      </a:defPPr>
      <a:lvl1pPr marL="0" algn="r" defTabSz="457200" rtl="1" eaLnBrk="1" latinLnBrk="0" hangingPunct="1">
        <a:defRPr sz="1800" kern="1200">
          <a:solidFill>
            <a:schemeClr val="tx1"/>
          </a:solidFill>
          <a:latin typeface="+mn-lt"/>
          <a:ea typeface="+mn-ea"/>
          <a:cs typeface="+mn-cs"/>
        </a:defRPr>
      </a:lvl1pPr>
      <a:lvl2pPr marL="457200" algn="r" defTabSz="457200" rtl="1" eaLnBrk="1" latinLnBrk="0" hangingPunct="1">
        <a:defRPr sz="1800" kern="1200">
          <a:solidFill>
            <a:schemeClr val="tx1"/>
          </a:solidFill>
          <a:latin typeface="+mn-lt"/>
          <a:ea typeface="+mn-ea"/>
          <a:cs typeface="+mn-cs"/>
        </a:defRPr>
      </a:lvl2pPr>
      <a:lvl3pPr marL="914400" algn="r" defTabSz="457200" rtl="1" eaLnBrk="1" latinLnBrk="0" hangingPunct="1">
        <a:defRPr sz="1800" kern="1200">
          <a:solidFill>
            <a:schemeClr val="tx1"/>
          </a:solidFill>
          <a:latin typeface="+mn-lt"/>
          <a:ea typeface="+mn-ea"/>
          <a:cs typeface="+mn-cs"/>
        </a:defRPr>
      </a:lvl3pPr>
      <a:lvl4pPr marL="1371600" algn="r" defTabSz="457200" rtl="1" eaLnBrk="1" latinLnBrk="0" hangingPunct="1">
        <a:defRPr sz="1800" kern="1200">
          <a:solidFill>
            <a:schemeClr val="tx1"/>
          </a:solidFill>
          <a:latin typeface="+mn-lt"/>
          <a:ea typeface="+mn-ea"/>
          <a:cs typeface="+mn-cs"/>
        </a:defRPr>
      </a:lvl4pPr>
      <a:lvl5pPr marL="1828800" algn="r" defTabSz="457200" rtl="1" eaLnBrk="1" latinLnBrk="0" hangingPunct="1">
        <a:defRPr sz="1800" kern="1200">
          <a:solidFill>
            <a:schemeClr val="tx1"/>
          </a:solidFill>
          <a:latin typeface="+mn-lt"/>
          <a:ea typeface="+mn-ea"/>
          <a:cs typeface="+mn-cs"/>
        </a:defRPr>
      </a:lvl5pPr>
      <a:lvl6pPr marL="2286000" algn="r" defTabSz="457200" rtl="1" eaLnBrk="1" latinLnBrk="0" hangingPunct="1">
        <a:defRPr sz="1800" kern="1200">
          <a:solidFill>
            <a:schemeClr val="tx1"/>
          </a:solidFill>
          <a:latin typeface="+mn-lt"/>
          <a:ea typeface="+mn-ea"/>
          <a:cs typeface="+mn-cs"/>
        </a:defRPr>
      </a:lvl6pPr>
      <a:lvl7pPr marL="2743200" algn="r" defTabSz="457200" rtl="1" eaLnBrk="1" latinLnBrk="0" hangingPunct="1">
        <a:defRPr sz="1800" kern="1200">
          <a:solidFill>
            <a:schemeClr val="tx1"/>
          </a:solidFill>
          <a:latin typeface="+mn-lt"/>
          <a:ea typeface="+mn-ea"/>
          <a:cs typeface="+mn-cs"/>
        </a:defRPr>
      </a:lvl7pPr>
      <a:lvl8pPr marL="3200400" algn="r" defTabSz="457200" rtl="1" eaLnBrk="1" latinLnBrk="0" hangingPunct="1">
        <a:defRPr sz="1800" kern="1200">
          <a:solidFill>
            <a:schemeClr val="tx1"/>
          </a:solidFill>
          <a:latin typeface="+mn-lt"/>
          <a:ea typeface="+mn-ea"/>
          <a:cs typeface="+mn-cs"/>
        </a:defRPr>
      </a:lvl8pPr>
      <a:lvl9pPr marL="3657600" algn="r" defTabSz="4572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rot="20916154">
            <a:off x="3227523" y="-48944"/>
            <a:ext cx="8151847" cy="3601767"/>
          </a:xfrm>
        </p:spPr>
        <p:txBody>
          <a:bodyPr>
            <a:prstTxWarp prst="textCurveDown">
              <a:avLst/>
            </a:prstTxWarp>
          </a:bodyPr>
          <a:lstStyle/>
          <a:p>
            <a:pPr algn="ctr"/>
            <a:r>
              <a:rPr lang="fa-IR" dirty="0" smtClean="0">
                <a:effectLst>
                  <a:glow rad="228600">
                    <a:schemeClr val="accent5">
                      <a:satMod val="175000"/>
                      <a:alpha val="40000"/>
                    </a:schemeClr>
                  </a:glow>
                </a:effectLst>
              </a:rPr>
              <a:t>بسم الله الرّحمن الرّحیم</a:t>
            </a:r>
            <a:endParaRPr lang="fa-IR" dirty="0">
              <a:effectLst>
                <a:glow rad="228600">
                  <a:schemeClr val="accent5">
                    <a:satMod val="175000"/>
                    <a:alpha val="40000"/>
                  </a:schemeClr>
                </a:glow>
              </a:effectLst>
            </a:endParaRPr>
          </a:p>
        </p:txBody>
      </p:sp>
    </p:spTree>
    <p:extLst>
      <p:ext uri="{BB962C8B-B14F-4D97-AF65-F5344CB8AC3E}">
        <p14:creationId xmlns:p14="http://schemas.microsoft.com/office/powerpoint/2010/main" val="1841619454"/>
      </p:ext>
    </p:extLst>
  </p:cSld>
  <p:clrMapOvr>
    <a:masterClrMapping/>
  </p:clrMapOvr>
  <mc:AlternateContent xmlns:mc="http://schemas.openxmlformats.org/markup-compatibility/2006" xmlns:p14="http://schemas.microsoft.com/office/powerpoint/2010/main">
    <mc:Choice Requires="p14">
      <p:transition spd="slow" p14:dur="3900">
        <p14:glitter dir="r"/>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5"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2000"/>
                                        <p:tgtEl>
                                          <p:spTgt spid="2"/>
                                        </p:tgtEl>
                                      </p:cBhvr>
                                    </p:animEffect>
                                    <p:anim calcmode="lin" valueType="num">
                                      <p:cBhvr>
                                        <p:cTn id="8" dur="2000" fill="hold"/>
                                        <p:tgtEl>
                                          <p:spTgt spid="2"/>
                                        </p:tgtEl>
                                        <p:attrNameLst>
                                          <p:attrName>ppt_w</p:attrName>
                                        </p:attrNameLst>
                                      </p:cBhvr>
                                      <p:tavLst>
                                        <p:tav tm="0" fmla="#ppt_w*sin(2.5*pi*$)">
                                          <p:val>
                                            <p:fltVal val="0"/>
                                          </p:val>
                                        </p:tav>
                                        <p:tav tm="100000">
                                          <p:val>
                                            <p:fltVal val="1"/>
                                          </p:val>
                                        </p:tav>
                                      </p:tavLst>
                                    </p:anim>
                                    <p:anim calcmode="lin" valueType="num">
                                      <p:cBhvr>
                                        <p:cTn id="9" dur="2000" fill="hold"/>
                                        <p:tgtEl>
                                          <p:spTgt spid="2"/>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a:xfrm>
            <a:off x="1484310" y="0"/>
            <a:ext cx="10018713" cy="6857999"/>
          </a:xfrm>
        </p:spPr>
        <p:txBody>
          <a:bodyPr/>
          <a:lstStyle/>
          <a:p>
            <a:r>
              <a:rPr lang="fa-IR" dirty="0" smtClean="0">
                <a:solidFill>
                  <a:srgbClr val="00B050"/>
                </a:solidFill>
              </a:rPr>
              <a:t>اَعمال حاکمیتی:</a:t>
            </a:r>
          </a:p>
          <a:p>
            <a:r>
              <a:rPr lang="fa-IR" dirty="0" smtClean="0"/>
              <a:t>آن دسته از اعمال دولت که دارای سه شرط زیر باشد،جزو اعمال حاکمیتی خواهد بود:</a:t>
            </a:r>
          </a:p>
          <a:p>
            <a:r>
              <a:rPr lang="fa-IR" dirty="0" smtClean="0">
                <a:solidFill>
                  <a:srgbClr val="FF0000"/>
                </a:solidFill>
              </a:rPr>
              <a:t>1) </a:t>
            </a:r>
            <a:r>
              <a:rPr lang="fa-IR" dirty="0" smtClean="0">
                <a:solidFill>
                  <a:schemeClr val="accent6">
                    <a:lumMod val="75000"/>
                  </a:schemeClr>
                </a:solidFill>
              </a:rPr>
              <a:t>انجام آن هاسبب اقتدارو حاکمیت کشورگردد، اقتدار وحاکمیت در اینجا معنایی عام دارد واقتدار کشور در تمام زمینه های اجتماعی،سیاسی،نظامی،فرهنگی و... رادر برمی گیرد.</a:t>
            </a:r>
          </a:p>
          <a:p>
            <a:r>
              <a:rPr lang="fa-IR" dirty="0" smtClean="0">
                <a:solidFill>
                  <a:srgbClr val="FF0000"/>
                </a:solidFill>
              </a:rPr>
              <a:t>2) </a:t>
            </a:r>
            <a:r>
              <a:rPr lang="fa-IR" dirty="0" smtClean="0">
                <a:solidFill>
                  <a:schemeClr val="accent6">
                    <a:lumMod val="75000"/>
                  </a:schemeClr>
                </a:solidFill>
              </a:rPr>
              <a:t>منافع آن شامل همه اقشار جامعه گردد،سرایت منفعت اعمال حاکمیتی به افراد جامعه ممکن است به طور مستقیم یا غیر مستقیم باشد.</a:t>
            </a:r>
          </a:p>
          <a:p>
            <a:r>
              <a:rPr lang="fa-IR" dirty="0" smtClean="0">
                <a:solidFill>
                  <a:srgbClr val="FF0000"/>
                </a:solidFill>
              </a:rPr>
              <a:t>3) </a:t>
            </a:r>
            <a:r>
              <a:rPr lang="fa-IR" dirty="0" smtClean="0">
                <a:solidFill>
                  <a:schemeClr val="accent6">
                    <a:lumMod val="75000"/>
                  </a:schemeClr>
                </a:solidFill>
              </a:rPr>
              <a:t>هریک از افرادجامعه می توانند بدون این که محدودیتی برای دیگران به وجودآید، ازخدمات مربوط به امور حاکمیتی برخوردار شوند.</a:t>
            </a:r>
          </a:p>
          <a:p>
            <a:r>
              <a:rPr lang="fa-IR" dirty="0" smtClean="0"/>
              <a:t>مصادیق امور حاکمیتی درماده 8ق .م .خ.ک آمده است.</a:t>
            </a:r>
            <a:endParaRPr lang="fa-IR" dirty="0"/>
          </a:p>
        </p:txBody>
      </p:sp>
    </p:spTree>
    <p:extLst>
      <p:ext uri="{BB962C8B-B14F-4D97-AF65-F5344CB8AC3E}">
        <p14:creationId xmlns:p14="http://schemas.microsoft.com/office/powerpoint/2010/main" val="1823330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drape" invX="1"/>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xit" presetSubtype="0" fill="hold" nodeType="withEffect">
                                  <p:stCondLst>
                                    <p:cond delay="0"/>
                                  </p:stCondLst>
                                  <p:childTnLst>
                                    <p:animEffect transition="out" filter="dissolve">
                                      <p:cBhvr>
                                        <p:cTn id="6" dur="500"/>
                                        <p:tgtEl>
                                          <p:spTgt spid="3">
                                            <p:txEl>
                                              <p:pRg st="2" end="2"/>
                                            </p:txEl>
                                          </p:spTgt>
                                        </p:tgtEl>
                                      </p:cBhvr>
                                    </p:animEffect>
                                    <p:set>
                                      <p:cBhvr>
                                        <p:cTn id="7" dur="1" fill="hold">
                                          <p:stCondLst>
                                            <p:cond delay="499"/>
                                          </p:stCondLst>
                                        </p:cTn>
                                        <p:tgtEl>
                                          <p:spTgt spid="3">
                                            <p:txEl>
                                              <p:pRg st="2" end="2"/>
                                            </p:txEl>
                                          </p:spTgt>
                                        </p:tgtEl>
                                        <p:attrNameLst>
                                          <p:attrName>style.visibility</p:attrName>
                                        </p:attrNameLst>
                                      </p:cBhvr>
                                      <p:to>
                                        <p:strVal val="hidden"/>
                                      </p:to>
                                    </p:set>
                                  </p:childTnLst>
                                </p:cTn>
                              </p:par>
                              <p:par>
                                <p:cTn id="8" presetID="9" presetClass="exit" presetSubtype="0" fill="hold" nodeType="withEffect">
                                  <p:stCondLst>
                                    <p:cond delay="0"/>
                                  </p:stCondLst>
                                  <p:childTnLst>
                                    <p:animEffect transition="out" filter="dissolve">
                                      <p:cBhvr>
                                        <p:cTn id="9" dur="500"/>
                                        <p:tgtEl>
                                          <p:spTgt spid="3">
                                            <p:txEl>
                                              <p:pRg st="3" end="3"/>
                                            </p:txEl>
                                          </p:spTgt>
                                        </p:tgtEl>
                                      </p:cBhvr>
                                    </p:animEffect>
                                    <p:set>
                                      <p:cBhvr>
                                        <p:cTn id="10" dur="1" fill="hold">
                                          <p:stCondLst>
                                            <p:cond delay="499"/>
                                          </p:stCondLst>
                                        </p:cTn>
                                        <p:tgtEl>
                                          <p:spTgt spid="3">
                                            <p:txEl>
                                              <p:pRg st="3" end="3"/>
                                            </p:txEl>
                                          </p:spTgt>
                                        </p:tgtEl>
                                        <p:attrNameLst>
                                          <p:attrName>style.visibility</p:attrName>
                                        </p:attrNameLst>
                                      </p:cBhvr>
                                      <p:to>
                                        <p:strVal val="hidden"/>
                                      </p:to>
                                    </p:set>
                                  </p:childTnLst>
                                </p:cTn>
                              </p:par>
                              <p:par>
                                <p:cTn id="11" presetID="9" presetClass="exit" presetSubtype="0" fill="hold" nodeType="withEffect">
                                  <p:stCondLst>
                                    <p:cond delay="0"/>
                                  </p:stCondLst>
                                  <p:childTnLst>
                                    <p:animEffect transition="out" filter="dissolve">
                                      <p:cBhvr>
                                        <p:cTn id="12" dur="500"/>
                                        <p:tgtEl>
                                          <p:spTgt spid="3">
                                            <p:txEl>
                                              <p:pRg st="4" end="4"/>
                                            </p:txEl>
                                          </p:spTgt>
                                        </p:tgtEl>
                                      </p:cBhvr>
                                    </p:animEffect>
                                    <p:set>
                                      <p:cBhvr>
                                        <p:cTn id="13" dur="1" fill="hold">
                                          <p:stCondLst>
                                            <p:cond delay="499"/>
                                          </p:stCondLst>
                                        </p:cTn>
                                        <p:tgtEl>
                                          <p:spTgt spid="3">
                                            <p:txEl>
                                              <p:pRg st="4" end="4"/>
                                            </p:txEl>
                                          </p:spTgt>
                                        </p:tgtEl>
                                        <p:attrNameLst>
                                          <p:attrName>style.visibility</p:attrName>
                                        </p:attrNameLst>
                                      </p:cBhvr>
                                      <p:to>
                                        <p:strVal val="hidden"/>
                                      </p:to>
                                    </p:set>
                                  </p:childTnLst>
                                </p:cTn>
                              </p:par>
                              <p:par>
                                <p:cTn id="14" presetID="9" presetClass="exit" presetSubtype="0" fill="hold" nodeType="withEffect">
                                  <p:stCondLst>
                                    <p:cond delay="0"/>
                                  </p:stCondLst>
                                  <p:childTnLst>
                                    <p:animEffect transition="out" filter="dissolve">
                                      <p:cBhvr>
                                        <p:cTn id="15" dur="500"/>
                                        <p:tgtEl>
                                          <p:spTgt spid="3">
                                            <p:txEl>
                                              <p:pRg st="5" end="5"/>
                                            </p:txEl>
                                          </p:spTgt>
                                        </p:tgtEl>
                                      </p:cBhvr>
                                    </p:animEffect>
                                    <p:set>
                                      <p:cBhvr>
                                        <p:cTn id="16" dur="1" fill="hold">
                                          <p:stCondLst>
                                            <p:cond delay="499"/>
                                          </p:stCondLst>
                                        </p:cTn>
                                        <p:tgtEl>
                                          <p:spTgt spid="3">
                                            <p:txEl>
                                              <p:pRg st="5" end="5"/>
                                            </p:txEl>
                                          </p:spTgt>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a:xfrm>
            <a:off x="1484310" y="0"/>
            <a:ext cx="10018713" cy="6857999"/>
          </a:xfrm>
        </p:spPr>
        <p:txBody>
          <a:bodyPr/>
          <a:lstStyle/>
          <a:p>
            <a:r>
              <a:rPr lang="fa-IR" dirty="0" smtClean="0">
                <a:solidFill>
                  <a:srgbClr val="00B050"/>
                </a:solidFill>
              </a:rPr>
              <a:t>اَعمال تصدی گری:</a:t>
            </a:r>
          </a:p>
          <a:p>
            <a:r>
              <a:rPr lang="fa-IR" dirty="0" smtClean="0">
                <a:solidFill>
                  <a:schemeClr val="accent6">
                    <a:lumMod val="75000"/>
                  </a:schemeClr>
                </a:solidFill>
              </a:rPr>
              <a:t>اَعمالی است که دولت ازنقطه نظرحقوقی مشابه اَعمال افراد انجام می دهد.</a:t>
            </a:r>
          </a:p>
          <a:p>
            <a:r>
              <a:rPr lang="fa-IR" dirty="0" smtClean="0">
                <a:solidFill>
                  <a:schemeClr val="accent6">
                    <a:lumMod val="75000"/>
                  </a:schemeClr>
                </a:solidFill>
              </a:rPr>
              <a:t>مانند: خرید وفروش املاک... اجاره وامثال آن</a:t>
            </a:r>
          </a:p>
          <a:p>
            <a:r>
              <a:rPr lang="fa-IR" dirty="0" smtClean="0">
                <a:solidFill>
                  <a:schemeClr val="accent6">
                    <a:lumMod val="75000"/>
                  </a:schemeClr>
                </a:solidFill>
              </a:rPr>
              <a:t>ضمن این که با توجه به مفادماده 11 ق.م.خ.ک می توان گفت اَعمال تصدی گری اعمال مربوط به امور اقتصادی است که دولت متصدی اداره وبهره برداری ازاموال جامعه است ومانند اشخاص حقیقی وحقوقی درحقوق خصوصی عمل می کند، از قبیل تصدی درامور صنعتی ،کشاورزی،حمل ونقل،بازرگانی،مسکن و بهره برداری ازطرح های آب وخاک وشبکه های انرژی،ارتباطات و راه. </a:t>
            </a:r>
            <a:endParaRPr lang="fa-IR" dirty="0">
              <a:solidFill>
                <a:schemeClr val="accent6">
                  <a:lumMod val="75000"/>
                </a:schemeClr>
              </a:solidFill>
            </a:endParaRPr>
          </a:p>
        </p:txBody>
      </p:sp>
    </p:spTree>
    <p:extLst>
      <p:ext uri="{BB962C8B-B14F-4D97-AF65-F5344CB8AC3E}">
        <p14:creationId xmlns:p14="http://schemas.microsoft.com/office/powerpoint/2010/main" val="1643429118"/>
      </p:ext>
    </p:extLst>
  </p:cSld>
  <p:clrMapOvr>
    <a:masterClrMapping/>
  </p:clrMapOvr>
  <mc:AlternateContent xmlns:mc="http://schemas.openxmlformats.org/markup-compatibility/2006" xmlns:p14="http://schemas.microsoft.com/office/powerpoint/2010/main">
    <mc:Choice Requires="p14">
      <p:transition spd="slow" p14:dur="1200">
        <p14:prism dir="r"/>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xit" presetSubtype="10" fill="hold" nodeType="clickEffect">
                                  <p:stCondLst>
                                    <p:cond delay="0"/>
                                  </p:stCondLst>
                                  <p:childTnLst>
                                    <p:animEffect transition="out" filter="checkerboard(across)">
                                      <p:cBhvr>
                                        <p:cTn id="6" dur="500"/>
                                        <p:tgtEl>
                                          <p:spTgt spid="3">
                                            <p:txEl>
                                              <p:pRg st="1" end="1"/>
                                            </p:txEl>
                                          </p:spTgt>
                                        </p:tgtEl>
                                      </p:cBhvr>
                                    </p:animEffect>
                                    <p:set>
                                      <p:cBhvr>
                                        <p:cTn id="7" dur="1" fill="hold">
                                          <p:stCondLst>
                                            <p:cond delay="499"/>
                                          </p:stCondLst>
                                        </p:cTn>
                                        <p:tgtEl>
                                          <p:spTgt spid="3">
                                            <p:txEl>
                                              <p:pRg st="1" end="1"/>
                                            </p:txEl>
                                          </p:spTgt>
                                        </p:tgtEl>
                                        <p:attrNameLst>
                                          <p:attrName>style.visibility</p:attrName>
                                        </p:attrNameLst>
                                      </p:cBhvr>
                                      <p:to>
                                        <p:strVal val="hidden"/>
                                      </p:to>
                                    </p:set>
                                  </p:childTnLst>
                                </p:cTn>
                              </p:par>
                              <p:par>
                                <p:cTn id="8" presetID="5" presetClass="exit" presetSubtype="10" fill="hold" nodeType="withEffect">
                                  <p:stCondLst>
                                    <p:cond delay="0"/>
                                  </p:stCondLst>
                                  <p:childTnLst>
                                    <p:animEffect transition="out" filter="checkerboard(across)">
                                      <p:cBhvr>
                                        <p:cTn id="9" dur="500"/>
                                        <p:tgtEl>
                                          <p:spTgt spid="3">
                                            <p:txEl>
                                              <p:pRg st="2" end="2"/>
                                            </p:txEl>
                                          </p:spTgt>
                                        </p:tgtEl>
                                      </p:cBhvr>
                                    </p:animEffect>
                                    <p:set>
                                      <p:cBhvr>
                                        <p:cTn id="10" dur="1" fill="hold">
                                          <p:stCondLst>
                                            <p:cond delay="499"/>
                                          </p:stCondLst>
                                        </p:cTn>
                                        <p:tgtEl>
                                          <p:spTgt spid="3">
                                            <p:txEl>
                                              <p:pRg st="2" end="2"/>
                                            </p:txEl>
                                          </p:spTgt>
                                        </p:tgtEl>
                                        <p:attrNameLst>
                                          <p:attrName>style.visibility</p:attrName>
                                        </p:attrNameLst>
                                      </p:cBhvr>
                                      <p:to>
                                        <p:strVal val="hidden"/>
                                      </p:to>
                                    </p:set>
                                  </p:childTnLst>
                                </p:cTn>
                              </p:par>
                              <p:par>
                                <p:cTn id="11" presetID="5" presetClass="exit" presetSubtype="10" fill="hold" nodeType="withEffect">
                                  <p:stCondLst>
                                    <p:cond delay="0"/>
                                  </p:stCondLst>
                                  <p:childTnLst>
                                    <p:animEffect transition="out" filter="checkerboard(across)">
                                      <p:cBhvr>
                                        <p:cTn id="12" dur="500"/>
                                        <p:tgtEl>
                                          <p:spTgt spid="3">
                                            <p:txEl>
                                              <p:pRg st="3" end="3"/>
                                            </p:txEl>
                                          </p:spTgt>
                                        </p:tgtEl>
                                      </p:cBhvr>
                                    </p:animEffect>
                                    <p:set>
                                      <p:cBhvr>
                                        <p:cTn id="13" dur="1" fill="hold">
                                          <p:stCondLst>
                                            <p:cond delay="499"/>
                                          </p:stCondLst>
                                        </p:cTn>
                                        <p:tgtEl>
                                          <p:spTgt spid="3">
                                            <p:txEl>
                                              <p:pRg st="3" end="3"/>
                                            </p:txEl>
                                          </p:spTgt>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a:xfrm>
            <a:off x="1484311" y="0"/>
            <a:ext cx="10354764" cy="6857999"/>
          </a:xfrm>
        </p:spPr>
        <p:txBody>
          <a:bodyPr/>
          <a:lstStyle/>
          <a:p>
            <a:pPr marL="0" indent="0">
              <a:buNone/>
            </a:pPr>
            <a:r>
              <a:rPr lang="fa-IR" dirty="0" smtClean="0">
                <a:solidFill>
                  <a:srgbClr val="00B050"/>
                </a:solidFill>
              </a:rPr>
              <a:t>ماده46قانون مدیریت خدمات کشوری</a:t>
            </a:r>
            <a:r>
              <a:rPr lang="fa-IR" dirty="0" smtClean="0">
                <a:solidFill>
                  <a:schemeClr val="accent6">
                    <a:lumMod val="75000"/>
                  </a:schemeClr>
                </a:solidFill>
              </a:rPr>
              <a:t>: کسانی که شرایط ورودبه استخدام رسمی را کسب می نمایند قبل ازورود به خدمت رسمی یک دوره آزمایشی راکه مدت آن سه سال می باشد طی خواهند نمودو درصورت احراز شرایط ذیل از بدو خدمت جز مستخدمان رسمی منظور خواهندشد.</a:t>
            </a:r>
          </a:p>
          <a:p>
            <a:pPr marL="0" indent="0">
              <a:buNone/>
            </a:pPr>
            <a:r>
              <a:rPr lang="fa-IR" dirty="0" smtClean="0">
                <a:solidFill>
                  <a:schemeClr val="accent6">
                    <a:lumMod val="75000"/>
                  </a:schemeClr>
                </a:solidFill>
              </a:rPr>
              <a:t>الف) حصول اطمینان از لیاقت( علمی،اعتقادی واخلاقی) کاردانی ،علاقه به کار،خلاقیت ،نوآوری،روحیه خدمت به مردم ورعایت نظم و انضباط اداری از طریق کسب امتیازلازم  با تشخیص کمیته تخصصی تعیین صلاحیت کارمندان رسمی.</a:t>
            </a:r>
          </a:p>
          <a:p>
            <a:pPr marL="0" indent="0">
              <a:buNone/>
            </a:pPr>
            <a:r>
              <a:rPr lang="fa-IR" dirty="0" smtClean="0">
                <a:solidFill>
                  <a:schemeClr val="accent6">
                    <a:lumMod val="75000"/>
                  </a:schemeClr>
                </a:solidFill>
              </a:rPr>
              <a:t>ب) طی دوره های آموزشی وکسب امتیاز لازم.</a:t>
            </a:r>
          </a:p>
          <a:p>
            <a:pPr marL="0" indent="0">
              <a:buNone/>
            </a:pPr>
            <a:r>
              <a:rPr lang="fa-IR" dirty="0" smtClean="0">
                <a:solidFill>
                  <a:schemeClr val="accent6">
                    <a:lumMod val="75000"/>
                  </a:schemeClr>
                </a:solidFill>
              </a:rPr>
              <a:t>ج) تایید گزینش</a:t>
            </a:r>
          </a:p>
          <a:p>
            <a:pPr marL="0" indent="0">
              <a:buNone/>
            </a:pPr>
            <a:r>
              <a:rPr lang="fa-IR" dirty="0" smtClean="0">
                <a:solidFill>
                  <a:schemeClr val="accent6">
                    <a:lumMod val="75000"/>
                  </a:schemeClr>
                </a:solidFill>
              </a:rPr>
              <a:t>تبصره1) درصورتی که درضمن یا پایان دوره آزمایشی،کارمندان شرایط ادامه خدمت ویاتبدیل به استخدام رسمی را کسب ننمایندبا وی به یکی از روش های زیر رفتار خواهد شد.</a:t>
            </a:r>
          </a:p>
          <a:p>
            <a:pPr marL="0" indent="0">
              <a:buNone/>
            </a:pPr>
            <a:r>
              <a:rPr lang="fa-IR" dirty="0" smtClean="0">
                <a:solidFill>
                  <a:schemeClr val="accent6">
                    <a:lumMod val="75000"/>
                  </a:schemeClr>
                </a:solidFill>
              </a:rPr>
              <a:t>الف) اعطای مهلت دوساله دیگر برای احراز شرایط لازم.</a:t>
            </a:r>
          </a:p>
          <a:p>
            <a:pPr marL="0" indent="0">
              <a:buNone/>
            </a:pPr>
            <a:r>
              <a:rPr lang="fa-IR" dirty="0" smtClean="0">
                <a:solidFill>
                  <a:schemeClr val="accent6">
                    <a:lumMod val="75000"/>
                  </a:schemeClr>
                </a:solidFill>
              </a:rPr>
              <a:t>ب) تبدیل وضع به استخدام پیمانی .</a:t>
            </a:r>
          </a:p>
          <a:p>
            <a:pPr marL="0" indent="0">
              <a:buNone/>
            </a:pPr>
            <a:r>
              <a:rPr lang="fa-IR" dirty="0" smtClean="0">
                <a:solidFill>
                  <a:schemeClr val="accent6">
                    <a:lumMod val="75000"/>
                  </a:schemeClr>
                </a:solidFill>
              </a:rPr>
              <a:t>ج) لغو حکم</a:t>
            </a:r>
          </a:p>
        </p:txBody>
      </p:sp>
    </p:spTree>
    <p:extLst>
      <p:ext uri="{BB962C8B-B14F-4D97-AF65-F5344CB8AC3E}">
        <p14:creationId xmlns:p14="http://schemas.microsoft.com/office/powerpoint/2010/main" val="210757739"/>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par>
                                <p:cTn id="8" presetID="22" presetClass="entr" presetSubtype="4"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wipe(down)">
                                      <p:cBhvr>
                                        <p:cTn id="10" dur="500"/>
                                        <p:tgtEl>
                                          <p:spTgt spid="3">
                                            <p:txEl>
                                              <p:pRg st="1" end="1"/>
                                            </p:txEl>
                                          </p:spTgt>
                                        </p:tgtEl>
                                      </p:cBhvr>
                                    </p:animEffect>
                                  </p:childTnLst>
                                </p:cTn>
                              </p:par>
                              <p:par>
                                <p:cTn id="11" presetID="22" presetClass="entr" presetSubtype="4" fill="hold"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wipe(down)">
                                      <p:cBhvr>
                                        <p:cTn id="13" dur="500"/>
                                        <p:tgtEl>
                                          <p:spTgt spid="3">
                                            <p:txEl>
                                              <p:pRg st="2" end="2"/>
                                            </p:txEl>
                                          </p:spTgt>
                                        </p:tgtEl>
                                      </p:cBhvr>
                                    </p:animEffect>
                                  </p:childTnLst>
                                </p:cTn>
                              </p:par>
                              <p:par>
                                <p:cTn id="14" presetID="22" presetClass="entr" presetSubtype="4" fill="hold" nodeType="withEffect">
                                  <p:stCondLst>
                                    <p:cond delay="0"/>
                                  </p:stCondLst>
                                  <p:childTnLst>
                                    <p:set>
                                      <p:cBhvr>
                                        <p:cTn id="15" dur="1" fill="hold">
                                          <p:stCondLst>
                                            <p:cond delay="0"/>
                                          </p:stCondLst>
                                        </p:cTn>
                                        <p:tgtEl>
                                          <p:spTgt spid="3">
                                            <p:txEl>
                                              <p:pRg st="3" end="3"/>
                                            </p:txEl>
                                          </p:spTgt>
                                        </p:tgtEl>
                                        <p:attrNameLst>
                                          <p:attrName>style.visibility</p:attrName>
                                        </p:attrNameLst>
                                      </p:cBhvr>
                                      <p:to>
                                        <p:strVal val="visible"/>
                                      </p:to>
                                    </p:set>
                                    <p:animEffect transition="in" filter="wipe(down)">
                                      <p:cBhvr>
                                        <p:cTn id="16" dur="500"/>
                                        <p:tgtEl>
                                          <p:spTgt spid="3">
                                            <p:txEl>
                                              <p:pRg st="3" end="3"/>
                                            </p:txEl>
                                          </p:spTgt>
                                        </p:tgtEl>
                                      </p:cBhvr>
                                    </p:animEffect>
                                  </p:childTnLst>
                                </p:cTn>
                              </p:par>
                              <p:par>
                                <p:cTn id="17" presetID="22" presetClass="entr" presetSubtype="4" fill="hold"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Effect transition="in" filter="wipe(down)">
                                      <p:cBhvr>
                                        <p:cTn id="19" dur="500"/>
                                        <p:tgtEl>
                                          <p:spTgt spid="3">
                                            <p:txEl>
                                              <p:pRg st="4" end="4"/>
                                            </p:txEl>
                                          </p:spTgt>
                                        </p:tgtEl>
                                      </p:cBhvr>
                                    </p:animEffect>
                                  </p:childTnLst>
                                </p:cTn>
                              </p:par>
                              <p:par>
                                <p:cTn id="20" presetID="22" presetClass="entr" presetSubtype="4" fill="hold" nodeType="withEffect">
                                  <p:stCondLst>
                                    <p:cond delay="0"/>
                                  </p:stCondLst>
                                  <p:childTnLst>
                                    <p:set>
                                      <p:cBhvr>
                                        <p:cTn id="21" dur="1" fill="hold">
                                          <p:stCondLst>
                                            <p:cond delay="0"/>
                                          </p:stCondLst>
                                        </p:cTn>
                                        <p:tgtEl>
                                          <p:spTgt spid="3">
                                            <p:txEl>
                                              <p:pRg st="5" end="5"/>
                                            </p:txEl>
                                          </p:spTgt>
                                        </p:tgtEl>
                                        <p:attrNameLst>
                                          <p:attrName>style.visibility</p:attrName>
                                        </p:attrNameLst>
                                      </p:cBhvr>
                                      <p:to>
                                        <p:strVal val="visible"/>
                                      </p:to>
                                    </p:set>
                                    <p:animEffect transition="in" filter="wipe(down)">
                                      <p:cBhvr>
                                        <p:cTn id="22" dur="500"/>
                                        <p:tgtEl>
                                          <p:spTgt spid="3">
                                            <p:txEl>
                                              <p:pRg st="5" end="5"/>
                                            </p:txEl>
                                          </p:spTgt>
                                        </p:tgtEl>
                                      </p:cBhvr>
                                    </p:animEffect>
                                  </p:childTnLst>
                                </p:cTn>
                              </p:par>
                              <p:par>
                                <p:cTn id="23" presetID="22" presetClass="entr" presetSubtype="4" fill="hold" nodeType="withEffect">
                                  <p:stCondLst>
                                    <p:cond delay="0"/>
                                  </p:stCondLst>
                                  <p:childTnLst>
                                    <p:set>
                                      <p:cBhvr>
                                        <p:cTn id="24" dur="1" fill="hold">
                                          <p:stCondLst>
                                            <p:cond delay="0"/>
                                          </p:stCondLst>
                                        </p:cTn>
                                        <p:tgtEl>
                                          <p:spTgt spid="3">
                                            <p:txEl>
                                              <p:pRg st="6" end="6"/>
                                            </p:txEl>
                                          </p:spTgt>
                                        </p:tgtEl>
                                        <p:attrNameLst>
                                          <p:attrName>style.visibility</p:attrName>
                                        </p:attrNameLst>
                                      </p:cBhvr>
                                      <p:to>
                                        <p:strVal val="visible"/>
                                      </p:to>
                                    </p:set>
                                    <p:animEffect transition="in" filter="wipe(down)">
                                      <p:cBhvr>
                                        <p:cTn id="25" dur="500"/>
                                        <p:tgtEl>
                                          <p:spTgt spid="3">
                                            <p:txEl>
                                              <p:pRg st="6" end="6"/>
                                            </p:txEl>
                                          </p:spTgt>
                                        </p:tgtEl>
                                      </p:cBhvr>
                                    </p:animEffect>
                                  </p:childTnLst>
                                </p:cTn>
                              </p:par>
                              <p:par>
                                <p:cTn id="26" presetID="22" presetClass="entr" presetSubtype="4" fill="hold" nodeType="withEffect">
                                  <p:stCondLst>
                                    <p:cond delay="0"/>
                                  </p:stCondLst>
                                  <p:childTnLst>
                                    <p:set>
                                      <p:cBhvr>
                                        <p:cTn id="27" dur="1" fill="hold">
                                          <p:stCondLst>
                                            <p:cond delay="0"/>
                                          </p:stCondLst>
                                        </p:cTn>
                                        <p:tgtEl>
                                          <p:spTgt spid="3">
                                            <p:txEl>
                                              <p:pRg st="7" end="7"/>
                                            </p:txEl>
                                          </p:spTgt>
                                        </p:tgtEl>
                                        <p:attrNameLst>
                                          <p:attrName>style.visibility</p:attrName>
                                        </p:attrNameLst>
                                      </p:cBhvr>
                                      <p:to>
                                        <p:strVal val="visible"/>
                                      </p:to>
                                    </p:set>
                                    <p:animEffect transition="in" filter="wipe(down)">
                                      <p:cBhvr>
                                        <p:cTn id="28"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dirty="0"/>
          </a:p>
        </p:txBody>
      </p:sp>
      <p:sp>
        <p:nvSpPr>
          <p:cNvPr id="3" name="Content Placeholder 2"/>
          <p:cNvSpPr>
            <a:spLocks noGrp="1"/>
          </p:cNvSpPr>
          <p:nvPr>
            <p:ph idx="1"/>
          </p:nvPr>
        </p:nvSpPr>
        <p:spPr>
          <a:xfrm>
            <a:off x="1484310" y="0"/>
            <a:ext cx="10371893" cy="6857999"/>
          </a:xfrm>
        </p:spPr>
        <p:txBody>
          <a:bodyPr/>
          <a:lstStyle/>
          <a:p>
            <a:r>
              <a:rPr lang="fa-IR" dirty="0" smtClean="0"/>
              <a:t>مراحل استخدام: </a:t>
            </a:r>
            <a:endParaRPr lang="fa-IR" sz="2000" dirty="0" smtClean="0"/>
          </a:p>
          <a:p>
            <a:r>
              <a:rPr lang="fa-IR" sz="2000" dirty="0" smtClean="0">
                <a:solidFill>
                  <a:schemeClr val="accent6">
                    <a:lumMod val="75000"/>
                  </a:schemeClr>
                </a:solidFill>
              </a:rPr>
              <a:t>الف ) </a:t>
            </a:r>
            <a:r>
              <a:rPr lang="fa-IR" dirty="0" smtClean="0">
                <a:solidFill>
                  <a:schemeClr val="accent6">
                    <a:lumMod val="75000"/>
                  </a:schemeClr>
                </a:solidFill>
              </a:rPr>
              <a:t>شرکت وقبولی درآزمون </a:t>
            </a:r>
          </a:p>
          <a:p>
            <a:r>
              <a:rPr lang="fa-IR" dirty="0" smtClean="0">
                <a:solidFill>
                  <a:schemeClr val="accent6">
                    <a:lumMod val="75000"/>
                  </a:schemeClr>
                </a:solidFill>
              </a:rPr>
              <a:t>ب) تشکیل پرونده استخدامی</a:t>
            </a:r>
          </a:p>
          <a:p>
            <a:r>
              <a:rPr lang="fa-IR" dirty="0" smtClean="0">
                <a:solidFill>
                  <a:schemeClr val="accent6">
                    <a:lumMod val="75000"/>
                  </a:schemeClr>
                </a:solidFill>
              </a:rPr>
              <a:t>ج) مصاحبه</a:t>
            </a:r>
          </a:p>
          <a:p>
            <a:r>
              <a:rPr lang="fa-IR" dirty="0" smtClean="0">
                <a:solidFill>
                  <a:schemeClr val="accent6">
                    <a:lumMod val="75000"/>
                  </a:schemeClr>
                </a:solidFill>
              </a:rPr>
              <a:t>د) گزینش</a:t>
            </a:r>
          </a:p>
          <a:p>
            <a:r>
              <a:rPr lang="fa-IR" dirty="0" smtClean="0">
                <a:solidFill>
                  <a:schemeClr val="accent6">
                    <a:lumMod val="75000"/>
                  </a:schemeClr>
                </a:solidFill>
              </a:rPr>
              <a:t>ه) معاینات پزشکی</a:t>
            </a:r>
          </a:p>
          <a:p>
            <a:r>
              <a:rPr lang="fa-IR" dirty="0" smtClean="0">
                <a:solidFill>
                  <a:schemeClr val="accent6">
                    <a:lumMod val="75000"/>
                  </a:schemeClr>
                </a:solidFill>
              </a:rPr>
              <a:t>و) تشخیص هویت</a:t>
            </a:r>
          </a:p>
          <a:p>
            <a:r>
              <a:rPr lang="fa-IR" dirty="0" smtClean="0">
                <a:solidFill>
                  <a:schemeClr val="accent6">
                    <a:lumMod val="75000"/>
                  </a:schemeClr>
                </a:solidFill>
              </a:rPr>
              <a:t>ز) استعلام مدرک تحصیلی ونظام وظیفه</a:t>
            </a:r>
          </a:p>
          <a:p>
            <a:r>
              <a:rPr lang="fa-IR" dirty="0" smtClean="0">
                <a:solidFill>
                  <a:schemeClr val="accent6">
                    <a:lumMod val="75000"/>
                  </a:schemeClr>
                </a:solidFill>
              </a:rPr>
              <a:t>ح) دریافت کدپرسنلی </a:t>
            </a:r>
          </a:p>
          <a:p>
            <a:r>
              <a:rPr lang="fa-IR" dirty="0" smtClean="0">
                <a:solidFill>
                  <a:schemeClr val="accent6">
                    <a:lumMod val="75000"/>
                  </a:schemeClr>
                </a:solidFill>
              </a:rPr>
              <a:t>ط) دریافت شماره مستخدم </a:t>
            </a:r>
          </a:p>
          <a:p>
            <a:r>
              <a:rPr lang="fa-IR" dirty="0" smtClean="0">
                <a:solidFill>
                  <a:schemeClr val="accent6">
                    <a:lumMod val="75000"/>
                  </a:schemeClr>
                </a:solidFill>
              </a:rPr>
              <a:t>ی) صدور ابلاغ </a:t>
            </a:r>
          </a:p>
          <a:p>
            <a:r>
              <a:rPr lang="fa-IR" dirty="0" smtClean="0">
                <a:solidFill>
                  <a:schemeClr val="accent6">
                    <a:lumMod val="75000"/>
                  </a:schemeClr>
                </a:solidFill>
              </a:rPr>
              <a:t>ک) صدور حکم حقوقی</a:t>
            </a:r>
            <a:endParaRPr lang="fa-IR" dirty="0">
              <a:solidFill>
                <a:schemeClr val="accent6">
                  <a:lumMod val="75000"/>
                </a:schemeClr>
              </a:solidFill>
            </a:endParaRPr>
          </a:p>
        </p:txBody>
      </p:sp>
    </p:spTree>
    <p:extLst>
      <p:ext uri="{BB962C8B-B14F-4D97-AF65-F5344CB8AC3E}">
        <p14:creationId xmlns:p14="http://schemas.microsoft.com/office/powerpoint/2010/main" val="1111911691"/>
      </p:ext>
    </p:extLst>
  </p:cSld>
  <p:clrMapOvr>
    <a:masterClrMapping/>
  </p:clrMapOvr>
  <p:transition spd="slow">
    <p:wheel spokes="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4" presetClass="emph" presetSubtype="0" fill="hold" nodeType="clickEffect">
                                  <p:stCondLst>
                                    <p:cond delay="0"/>
                                  </p:stCondLst>
                                  <p:iterate type="lt">
                                    <p:tmPct val="10000"/>
                                  </p:iterate>
                                  <p:childTnLst>
                                    <p:animMotion origin="layout" path="M 0.0 0.0 L 0.0 -0.07213" pathEditMode="relative" ptsTypes="">
                                      <p:cBhvr>
                                        <p:cTn id="6" dur="250" accel="50000" decel="50000" autoRev="1" fill="hold">
                                          <p:stCondLst>
                                            <p:cond delay="0"/>
                                          </p:stCondLst>
                                        </p:cTn>
                                        <p:tgtEl>
                                          <p:spTgt spid="3">
                                            <p:txEl>
                                              <p:pRg st="1" end="1"/>
                                            </p:txEl>
                                          </p:spTgt>
                                        </p:tgtEl>
                                        <p:attrNameLst>
                                          <p:attrName>ppt_x</p:attrName>
                                          <p:attrName>ppt_y</p:attrName>
                                        </p:attrNameLst>
                                      </p:cBhvr>
                                    </p:animMotion>
                                    <p:animRot by="1500000">
                                      <p:cBhvr>
                                        <p:cTn id="7" dur="125" fill="hold">
                                          <p:stCondLst>
                                            <p:cond delay="0"/>
                                          </p:stCondLst>
                                        </p:cTn>
                                        <p:tgtEl>
                                          <p:spTgt spid="3">
                                            <p:txEl>
                                              <p:pRg st="1" end="1"/>
                                            </p:txEl>
                                          </p:spTgt>
                                        </p:tgtEl>
                                        <p:attrNameLst>
                                          <p:attrName>r</p:attrName>
                                        </p:attrNameLst>
                                      </p:cBhvr>
                                    </p:animRot>
                                    <p:animRot by="-1500000">
                                      <p:cBhvr>
                                        <p:cTn id="8" dur="125" fill="hold">
                                          <p:stCondLst>
                                            <p:cond delay="125"/>
                                          </p:stCondLst>
                                        </p:cTn>
                                        <p:tgtEl>
                                          <p:spTgt spid="3">
                                            <p:txEl>
                                              <p:pRg st="1" end="1"/>
                                            </p:txEl>
                                          </p:spTgt>
                                        </p:tgtEl>
                                        <p:attrNameLst>
                                          <p:attrName>r</p:attrName>
                                        </p:attrNameLst>
                                      </p:cBhvr>
                                    </p:animRot>
                                    <p:animRot by="-1500000">
                                      <p:cBhvr>
                                        <p:cTn id="9" dur="125" fill="hold">
                                          <p:stCondLst>
                                            <p:cond delay="250"/>
                                          </p:stCondLst>
                                        </p:cTn>
                                        <p:tgtEl>
                                          <p:spTgt spid="3">
                                            <p:txEl>
                                              <p:pRg st="1" end="1"/>
                                            </p:txEl>
                                          </p:spTgt>
                                        </p:tgtEl>
                                        <p:attrNameLst>
                                          <p:attrName>r</p:attrName>
                                        </p:attrNameLst>
                                      </p:cBhvr>
                                    </p:animRot>
                                    <p:animRot by="1500000">
                                      <p:cBhvr>
                                        <p:cTn id="10" dur="125" fill="hold">
                                          <p:stCondLst>
                                            <p:cond delay="375"/>
                                          </p:stCondLst>
                                        </p:cTn>
                                        <p:tgtEl>
                                          <p:spTgt spid="3">
                                            <p:txEl>
                                              <p:pRg st="1" end="1"/>
                                            </p:txEl>
                                          </p:spTgt>
                                        </p:tgtEl>
                                        <p:attrNameLst>
                                          <p:attrName>r</p:attrName>
                                        </p:attrNameLst>
                                      </p:cBhvr>
                                    </p:animRot>
                                  </p:childTnLst>
                                </p:cTn>
                              </p:par>
                            </p:childTnLst>
                          </p:cTn>
                        </p:par>
                      </p:childTnLst>
                    </p:cTn>
                  </p:par>
                  <p:par>
                    <p:cTn id="11" fill="hold">
                      <p:stCondLst>
                        <p:cond delay="indefinite"/>
                      </p:stCondLst>
                      <p:childTnLst>
                        <p:par>
                          <p:cTn id="12" fill="hold">
                            <p:stCondLst>
                              <p:cond delay="0"/>
                            </p:stCondLst>
                            <p:childTnLst>
                              <p:par>
                                <p:cTn id="13" presetID="34" presetClass="emph" presetSubtype="0" fill="hold" nodeType="clickEffect">
                                  <p:stCondLst>
                                    <p:cond delay="0"/>
                                  </p:stCondLst>
                                  <p:iterate type="lt">
                                    <p:tmPct val="10000"/>
                                  </p:iterate>
                                  <p:childTnLst>
                                    <p:animMotion origin="layout" path="M 0.0 0.0 L 0.0 -0.07213" pathEditMode="relative" ptsTypes="">
                                      <p:cBhvr>
                                        <p:cTn id="14" dur="250" accel="50000" decel="50000" autoRev="1" fill="hold">
                                          <p:stCondLst>
                                            <p:cond delay="0"/>
                                          </p:stCondLst>
                                        </p:cTn>
                                        <p:tgtEl>
                                          <p:spTgt spid="3">
                                            <p:txEl>
                                              <p:pRg st="2" end="2"/>
                                            </p:txEl>
                                          </p:spTgt>
                                        </p:tgtEl>
                                        <p:attrNameLst>
                                          <p:attrName>ppt_x</p:attrName>
                                          <p:attrName>ppt_y</p:attrName>
                                        </p:attrNameLst>
                                      </p:cBhvr>
                                    </p:animMotion>
                                    <p:animRot by="1500000">
                                      <p:cBhvr>
                                        <p:cTn id="15" dur="125" fill="hold">
                                          <p:stCondLst>
                                            <p:cond delay="0"/>
                                          </p:stCondLst>
                                        </p:cTn>
                                        <p:tgtEl>
                                          <p:spTgt spid="3">
                                            <p:txEl>
                                              <p:pRg st="2" end="2"/>
                                            </p:txEl>
                                          </p:spTgt>
                                        </p:tgtEl>
                                        <p:attrNameLst>
                                          <p:attrName>r</p:attrName>
                                        </p:attrNameLst>
                                      </p:cBhvr>
                                    </p:animRot>
                                    <p:animRot by="-1500000">
                                      <p:cBhvr>
                                        <p:cTn id="16" dur="125" fill="hold">
                                          <p:stCondLst>
                                            <p:cond delay="125"/>
                                          </p:stCondLst>
                                        </p:cTn>
                                        <p:tgtEl>
                                          <p:spTgt spid="3">
                                            <p:txEl>
                                              <p:pRg st="2" end="2"/>
                                            </p:txEl>
                                          </p:spTgt>
                                        </p:tgtEl>
                                        <p:attrNameLst>
                                          <p:attrName>r</p:attrName>
                                        </p:attrNameLst>
                                      </p:cBhvr>
                                    </p:animRot>
                                    <p:animRot by="-1500000">
                                      <p:cBhvr>
                                        <p:cTn id="17" dur="125" fill="hold">
                                          <p:stCondLst>
                                            <p:cond delay="250"/>
                                          </p:stCondLst>
                                        </p:cTn>
                                        <p:tgtEl>
                                          <p:spTgt spid="3">
                                            <p:txEl>
                                              <p:pRg st="2" end="2"/>
                                            </p:txEl>
                                          </p:spTgt>
                                        </p:tgtEl>
                                        <p:attrNameLst>
                                          <p:attrName>r</p:attrName>
                                        </p:attrNameLst>
                                      </p:cBhvr>
                                    </p:animRot>
                                    <p:animRot by="1500000">
                                      <p:cBhvr>
                                        <p:cTn id="18" dur="125" fill="hold">
                                          <p:stCondLst>
                                            <p:cond delay="375"/>
                                          </p:stCondLst>
                                        </p:cTn>
                                        <p:tgtEl>
                                          <p:spTgt spid="3">
                                            <p:txEl>
                                              <p:pRg st="2" end="2"/>
                                            </p:txEl>
                                          </p:spTgt>
                                        </p:tgtEl>
                                        <p:attrNameLst>
                                          <p:attrName>r</p:attrName>
                                        </p:attrNameLst>
                                      </p:cBhvr>
                                    </p:animRot>
                                  </p:childTnLst>
                                </p:cTn>
                              </p:par>
                              <p:par>
                                <p:cTn id="19" presetID="34" presetClass="emph" presetSubtype="0" fill="hold" nodeType="withEffect">
                                  <p:stCondLst>
                                    <p:cond delay="0"/>
                                  </p:stCondLst>
                                  <p:iterate type="lt">
                                    <p:tmPct val="10000"/>
                                  </p:iterate>
                                  <p:childTnLst>
                                    <p:animMotion origin="layout" path="M 0.0 0.0 L 0.0 -0.07213" pathEditMode="relative" ptsTypes="">
                                      <p:cBhvr>
                                        <p:cTn id="20" dur="250" accel="50000" decel="50000" autoRev="1" fill="hold">
                                          <p:stCondLst>
                                            <p:cond delay="0"/>
                                          </p:stCondLst>
                                        </p:cTn>
                                        <p:tgtEl>
                                          <p:spTgt spid="3">
                                            <p:txEl>
                                              <p:pRg st="3" end="3"/>
                                            </p:txEl>
                                          </p:spTgt>
                                        </p:tgtEl>
                                        <p:attrNameLst>
                                          <p:attrName>ppt_x</p:attrName>
                                          <p:attrName>ppt_y</p:attrName>
                                        </p:attrNameLst>
                                      </p:cBhvr>
                                    </p:animMotion>
                                    <p:animRot by="1500000">
                                      <p:cBhvr>
                                        <p:cTn id="21" dur="125" fill="hold">
                                          <p:stCondLst>
                                            <p:cond delay="0"/>
                                          </p:stCondLst>
                                        </p:cTn>
                                        <p:tgtEl>
                                          <p:spTgt spid="3">
                                            <p:txEl>
                                              <p:pRg st="3" end="3"/>
                                            </p:txEl>
                                          </p:spTgt>
                                        </p:tgtEl>
                                        <p:attrNameLst>
                                          <p:attrName>r</p:attrName>
                                        </p:attrNameLst>
                                      </p:cBhvr>
                                    </p:animRot>
                                    <p:animRot by="-1500000">
                                      <p:cBhvr>
                                        <p:cTn id="22" dur="125" fill="hold">
                                          <p:stCondLst>
                                            <p:cond delay="125"/>
                                          </p:stCondLst>
                                        </p:cTn>
                                        <p:tgtEl>
                                          <p:spTgt spid="3">
                                            <p:txEl>
                                              <p:pRg st="3" end="3"/>
                                            </p:txEl>
                                          </p:spTgt>
                                        </p:tgtEl>
                                        <p:attrNameLst>
                                          <p:attrName>r</p:attrName>
                                        </p:attrNameLst>
                                      </p:cBhvr>
                                    </p:animRot>
                                    <p:animRot by="-1500000">
                                      <p:cBhvr>
                                        <p:cTn id="23" dur="125" fill="hold">
                                          <p:stCondLst>
                                            <p:cond delay="250"/>
                                          </p:stCondLst>
                                        </p:cTn>
                                        <p:tgtEl>
                                          <p:spTgt spid="3">
                                            <p:txEl>
                                              <p:pRg st="3" end="3"/>
                                            </p:txEl>
                                          </p:spTgt>
                                        </p:tgtEl>
                                        <p:attrNameLst>
                                          <p:attrName>r</p:attrName>
                                        </p:attrNameLst>
                                      </p:cBhvr>
                                    </p:animRot>
                                    <p:animRot by="1500000">
                                      <p:cBhvr>
                                        <p:cTn id="24" dur="125" fill="hold">
                                          <p:stCondLst>
                                            <p:cond delay="375"/>
                                          </p:stCondLst>
                                        </p:cTn>
                                        <p:tgtEl>
                                          <p:spTgt spid="3">
                                            <p:txEl>
                                              <p:pRg st="3" end="3"/>
                                            </p:txEl>
                                          </p:spTgt>
                                        </p:tgtEl>
                                        <p:attrNameLst>
                                          <p:attrName>r</p:attrName>
                                        </p:attrNameLst>
                                      </p:cBhvr>
                                    </p:animRot>
                                  </p:childTnLst>
                                </p:cTn>
                              </p:par>
                              <p:par>
                                <p:cTn id="25" presetID="34" presetClass="emph" presetSubtype="0" fill="hold" nodeType="withEffect">
                                  <p:stCondLst>
                                    <p:cond delay="0"/>
                                  </p:stCondLst>
                                  <p:iterate type="lt">
                                    <p:tmPct val="10000"/>
                                  </p:iterate>
                                  <p:childTnLst>
                                    <p:animMotion origin="layout" path="M 0.0 0.0 L 0.0 -0.07213" pathEditMode="relative" ptsTypes="">
                                      <p:cBhvr>
                                        <p:cTn id="26" dur="250" accel="50000" decel="50000" autoRev="1" fill="hold">
                                          <p:stCondLst>
                                            <p:cond delay="0"/>
                                          </p:stCondLst>
                                        </p:cTn>
                                        <p:tgtEl>
                                          <p:spTgt spid="3">
                                            <p:txEl>
                                              <p:pRg st="4" end="4"/>
                                            </p:txEl>
                                          </p:spTgt>
                                        </p:tgtEl>
                                        <p:attrNameLst>
                                          <p:attrName>ppt_x</p:attrName>
                                          <p:attrName>ppt_y</p:attrName>
                                        </p:attrNameLst>
                                      </p:cBhvr>
                                    </p:animMotion>
                                    <p:animRot by="1500000">
                                      <p:cBhvr>
                                        <p:cTn id="27" dur="125" fill="hold">
                                          <p:stCondLst>
                                            <p:cond delay="0"/>
                                          </p:stCondLst>
                                        </p:cTn>
                                        <p:tgtEl>
                                          <p:spTgt spid="3">
                                            <p:txEl>
                                              <p:pRg st="4" end="4"/>
                                            </p:txEl>
                                          </p:spTgt>
                                        </p:tgtEl>
                                        <p:attrNameLst>
                                          <p:attrName>r</p:attrName>
                                        </p:attrNameLst>
                                      </p:cBhvr>
                                    </p:animRot>
                                    <p:animRot by="-1500000">
                                      <p:cBhvr>
                                        <p:cTn id="28" dur="125" fill="hold">
                                          <p:stCondLst>
                                            <p:cond delay="125"/>
                                          </p:stCondLst>
                                        </p:cTn>
                                        <p:tgtEl>
                                          <p:spTgt spid="3">
                                            <p:txEl>
                                              <p:pRg st="4" end="4"/>
                                            </p:txEl>
                                          </p:spTgt>
                                        </p:tgtEl>
                                        <p:attrNameLst>
                                          <p:attrName>r</p:attrName>
                                        </p:attrNameLst>
                                      </p:cBhvr>
                                    </p:animRot>
                                    <p:animRot by="-1500000">
                                      <p:cBhvr>
                                        <p:cTn id="29" dur="125" fill="hold">
                                          <p:stCondLst>
                                            <p:cond delay="250"/>
                                          </p:stCondLst>
                                        </p:cTn>
                                        <p:tgtEl>
                                          <p:spTgt spid="3">
                                            <p:txEl>
                                              <p:pRg st="4" end="4"/>
                                            </p:txEl>
                                          </p:spTgt>
                                        </p:tgtEl>
                                        <p:attrNameLst>
                                          <p:attrName>r</p:attrName>
                                        </p:attrNameLst>
                                      </p:cBhvr>
                                    </p:animRot>
                                    <p:animRot by="1500000">
                                      <p:cBhvr>
                                        <p:cTn id="30" dur="125" fill="hold">
                                          <p:stCondLst>
                                            <p:cond delay="375"/>
                                          </p:stCondLst>
                                        </p:cTn>
                                        <p:tgtEl>
                                          <p:spTgt spid="3">
                                            <p:txEl>
                                              <p:pRg st="4" end="4"/>
                                            </p:txEl>
                                          </p:spTgt>
                                        </p:tgtEl>
                                        <p:attrNameLst>
                                          <p:attrName>r</p:attrName>
                                        </p:attrNameLst>
                                      </p:cBhvr>
                                    </p:animRot>
                                  </p:childTnLst>
                                </p:cTn>
                              </p:par>
                              <p:par>
                                <p:cTn id="31" presetID="34" presetClass="emph" presetSubtype="0" fill="hold" nodeType="withEffect">
                                  <p:stCondLst>
                                    <p:cond delay="0"/>
                                  </p:stCondLst>
                                  <p:iterate type="lt">
                                    <p:tmPct val="10000"/>
                                  </p:iterate>
                                  <p:childTnLst>
                                    <p:animMotion origin="layout" path="M 0.0 0.0 L 0.0 -0.07213" pathEditMode="relative" ptsTypes="">
                                      <p:cBhvr>
                                        <p:cTn id="32" dur="250" accel="50000" decel="50000" autoRev="1" fill="hold">
                                          <p:stCondLst>
                                            <p:cond delay="0"/>
                                          </p:stCondLst>
                                        </p:cTn>
                                        <p:tgtEl>
                                          <p:spTgt spid="3">
                                            <p:txEl>
                                              <p:pRg st="5" end="5"/>
                                            </p:txEl>
                                          </p:spTgt>
                                        </p:tgtEl>
                                        <p:attrNameLst>
                                          <p:attrName>ppt_x</p:attrName>
                                          <p:attrName>ppt_y</p:attrName>
                                        </p:attrNameLst>
                                      </p:cBhvr>
                                    </p:animMotion>
                                    <p:animRot by="1500000">
                                      <p:cBhvr>
                                        <p:cTn id="33" dur="125" fill="hold">
                                          <p:stCondLst>
                                            <p:cond delay="0"/>
                                          </p:stCondLst>
                                        </p:cTn>
                                        <p:tgtEl>
                                          <p:spTgt spid="3">
                                            <p:txEl>
                                              <p:pRg st="5" end="5"/>
                                            </p:txEl>
                                          </p:spTgt>
                                        </p:tgtEl>
                                        <p:attrNameLst>
                                          <p:attrName>r</p:attrName>
                                        </p:attrNameLst>
                                      </p:cBhvr>
                                    </p:animRot>
                                    <p:animRot by="-1500000">
                                      <p:cBhvr>
                                        <p:cTn id="34" dur="125" fill="hold">
                                          <p:stCondLst>
                                            <p:cond delay="125"/>
                                          </p:stCondLst>
                                        </p:cTn>
                                        <p:tgtEl>
                                          <p:spTgt spid="3">
                                            <p:txEl>
                                              <p:pRg st="5" end="5"/>
                                            </p:txEl>
                                          </p:spTgt>
                                        </p:tgtEl>
                                        <p:attrNameLst>
                                          <p:attrName>r</p:attrName>
                                        </p:attrNameLst>
                                      </p:cBhvr>
                                    </p:animRot>
                                    <p:animRot by="-1500000">
                                      <p:cBhvr>
                                        <p:cTn id="35" dur="125" fill="hold">
                                          <p:stCondLst>
                                            <p:cond delay="250"/>
                                          </p:stCondLst>
                                        </p:cTn>
                                        <p:tgtEl>
                                          <p:spTgt spid="3">
                                            <p:txEl>
                                              <p:pRg st="5" end="5"/>
                                            </p:txEl>
                                          </p:spTgt>
                                        </p:tgtEl>
                                        <p:attrNameLst>
                                          <p:attrName>r</p:attrName>
                                        </p:attrNameLst>
                                      </p:cBhvr>
                                    </p:animRot>
                                    <p:animRot by="1500000">
                                      <p:cBhvr>
                                        <p:cTn id="36" dur="125" fill="hold">
                                          <p:stCondLst>
                                            <p:cond delay="375"/>
                                          </p:stCondLst>
                                        </p:cTn>
                                        <p:tgtEl>
                                          <p:spTgt spid="3">
                                            <p:txEl>
                                              <p:pRg st="5" end="5"/>
                                            </p:txEl>
                                          </p:spTgt>
                                        </p:tgtEl>
                                        <p:attrNameLst>
                                          <p:attrName>r</p:attrName>
                                        </p:attrNameLst>
                                      </p:cBhvr>
                                    </p:animRot>
                                  </p:childTnLst>
                                </p:cTn>
                              </p:par>
                              <p:par>
                                <p:cTn id="37" presetID="34" presetClass="emph" presetSubtype="0" fill="hold" nodeType="withEffect">
                                  <p:stCondLst>
                                    <p:cond delay="0"/>
                                  </p:stCondLst>
                                  <p:iterate type="lt">
                                    <p:tmPct val="10000"/>
                                  </p:iterate>
                                  <p:childTnLst>
                                    <p:animMotion origin="layout" path="M 0.0 0.0 L 0.0 -0.07213" pathEditMode="relative" ptsTypes="">
                                      <p:cBhvr>
                                        <p:cTn id="38" dur="250" accel="50000" decel="50000" autoRev="1" fill="hold">
                                          <p:stCondLst>
                                            <p:cond delay="0"/>
                                          </p:stCondLst>
                                        </p:cTn>
                                        <p:tgtEl>
                                          <p:spTgt spid="3">
                                            <p:txEl>
                                              <p:pRg st="6" end="6"/>
                                            </p:txEl>
                                          </p:spTgt>
                                        </p:tgtEl>
                                        <p:attrNameLst>
                                          <p:attrName>ppt_x</p:attrName>
                                          <p:attrName>ppt_y</p:attrName>
                                        </p:attrNameLst>
                                      </p:cBhvr>
                                    </p:animMotion>
                                    <p:animRot by="1500000">
                                      <p:cBhvr>
                                        <p:cTn id="39" dur="125" fill="hold">
                                          <p:stCondLst>
                                            <p:cond delay="0"/>
                                          </p:stCondLst>
                                        </p:cTn>
                                        <p:tgtEl>
                                          <p:spTgt spid="3">
                                            <p:txEl>
                                              <p:pRg st="6" end="6"/>
                                            </p:txEl>
                                          </p:spTgt>
                                        </p:tgtEl>
                                        <p:attrNameLst>
                                          <p:attrName>r</p:attrName>
                                        </p:attrNameLst>
                                      </p:cBhvr>
                                    </p:animRot>
                                    <p:animRot by="-1500000">
                                      <p:cBhvr>
                                        <p:cTn id="40" dur="125" fill="hold">
                                          <p:stCondLst>
                                            <p:cond delay="125"/>
                                          </p:stCondLst>
                                        </p:cTn>
                                        <p:tgtEl>
                                          <p:spTgt spid="3">
                                            <p:txEl>
                                              <p:pRg st="6" end="6"/>
                                            </p:txEl>
                                          </p:spTgt>
                                        </p:tgtEl>
                                        <p:attrNameLst>
                                          <p:attrName>r</p:attrName>
                                        </p:attrNameLst>
                                      </p:cBhvr>
                                    </p:animRot>
                                    <p:animRot by="-1500000">
                                      <p:cBhvr>
                                        <p:cTn id="41" dur="125" fill="hold">
                                          <p:stCondLst>
                                            <p:cond delay="250"/>
                                          </p:stCondLst>
                                        </p:cTn>
                                        <p:tgtEl>
                                          <p:spTgt spid="3">
                                            <p:txEl>
                                              <p:pRg st="6" end="6"/>
                                            </p:txEl>
                                          </p:spTgt>
                                        </p:tgtEl>
                                        <p:attrNameLst>
                                          <p:attrName>r</p:attrName>
                                        </p:attrNameLst>
                                      </p:cBhvr>
                                    </p:animRot>
                                    <p:animRot by="1500000">
                                      <p:cBhvr>
                                        <p:cTn id="42" dur="125" fill="hold">
                                          <p:stCondLst>
                                            <p:cond delay="375"/>
                                          </p:stCondLst>
                                        </p:cTn>
                                        <p:tgtEl>
                                          <p:spTgt spid="3">
                                            <p:txEl>
                                              <p:pRg st="6" end="6"/>
                                            </p:txEl>
                                          </p:spTgt>
                                        </p:tgtEl>
                                        <p:attrNameLst>
                                          <p:attrName>r</p:attrName>
                                        </p:attrNameLst>
                                      </p:cBhvr>
                                    </p:animRot>
                                  </p:childTnLst>
                                </p:cTn>
                              </p:par>
                              <p:par>
                                <p:cTn id="43" presetID="34" presetClass="emph" presetSubtype="0" fill="hold" nodeType="withEffect">
                                  <p:stCondLst>
                                    <p:cond delay="0"/>
                                  </p:stCondLst>
                                  <p:iterate type="lt">
                                    <p:tmPct val="10000"/>
                                  </p:iterate>
                                  <p:childTnLst>
                                    <p:animMotion origin="layout" path="M 0.0 0.0 L 0.0 -0.07213" pathEditMode="relative" ptsTypes="">
                                      <p:cBhvr>
                                        <p:cTn id="44" dur="250" accel="50000" decel="50000" autoRev="1" fill="hold">
                                          <p:stCondLst>
                                            <p:cond delay="0"/>
                                          </p:stCondLst>
                                        </p:cTn>
                                        <p:tgtEl>
                                          <p:spTgt spid="3">
                                            <p:txEl>
                                              <p:pRg st="7" end="7"/>
                                            </p:txEl>
                                          </p:spTgt>
                                        </p:tgtEl>
                                        <p:attrNameLst>
                                          <p:attrName>ppt_x</p:attrName>
                                          <p:attrName>ppt_y</p:attrName>
                                        </p:attrNameLst>
                                      </p:cBhvr>
                                    </p:animMotion>
                                    <p:animRot by="1500000">
                                      <p:cBhvr>
                                        <p:cTn id="45" dur="125" fill="hold">
                                          <p:stCondLst>
                                            <p:cond delay="0"/>
                                          </p:stCondLst>
                                        </p:cTn>
                                        <p:tgtEl>
                                          <p:spTgt spid="3">
                                            <p:txEl>
                                              <p:pRg st="7" end="7"/>
                                            </p:txEl>
                                          </p:spTgt>
                                        </p:tgtEl>
                                        <p:attrNameLst>
                                          <p:attrName>r</p:attrName>
                                        </p:attrNameLst>
                                      </p:cBhvr>
                                    </p:animRot>
                                    <p:animRot by="-1500000">
                                      <p:cBhvr>
                                        <p:cTn id="46" dur="125" fill="hold">
                                          <p:stCondLst>
                                            <p:cond delay="125"/>
                                          </p:stCondLst>
                                        </p:cTn>
                                        <p:tgtEl>
                                          <p:spTgt spid="3">
                                            <p:txEl>
                                              <p:pRg st="7" end="7"/>
                                            </p:txEl>
                                          </p:spTgt>
                                        </p:tgtEl>
                                        <p:attrNameLst>
                                          <p:attrName>r</p:attrName>
                                        </p:attrNameLst>
                                      </p:cBhvr>
                                    </p:animRot>
                                    <p:animRot by="-1500000">
                                      <p:cBhvr>
                                        <p:cTn id="47" dur="125" fill="hold">
                                          <p:stCondLst>
                                            <p:cond delay="250"/>
                                          </p:stCondLst>
                                        </p:cTn>
                                        <p:tgtEl>
                                          <p:spTgt spid="3">
                                            <p:txEl>
                                              <p:pRg st="7" end="7"/>
                                            </p:txEl>
                                          </p:spTgt>
                                        </p:tgtEl>
                                        <p:attrNameLst>
                                          <p:attrName>r</p:attrName>
                                        </p:attrNameLst>
                                      </p:cBhvr>
                                    </p:animRot>
                                    <p:animRot by="1500000">
                                      <p:cBhvr>
                                        <p:cTn id="48" dur="125" fill="hold">
                                          <p:stCondLst>
                                            <p:cond delay="375"/>
                                          </p:stCondLst>
                                        </p:cTn>
                                        <p:tgtEl>
                                          <p:spTgt spid="3">
                                            <p:txEl>
                                              <p:pRg st="7" end="7"/>
                                            </p:txEl>
                                          </p:spTgt>
                                        </p:tgtEl>
                                        <p:attrNameLst>
                                          <p:attrName>r</p:attrName>
                                        </p:attrNameLst>
                                      </p:cBhvr>
                                    </p:animRot>
                                  </p:childTnLst>
                                </p:cTn>
                              </p:par>
                              <p:par>
                                <p:cTn id="49" presetID="34" presetClass="emph" presetSubtype="0" fill="hold" nodeType="withEffect">
                                  <p:stCondLst>
                                    <p:cond delay="0"/>
                                  </p:stCondLst>
                                  <p:iterate type="lt">
                                    <p:tmPct val="10000"/>
                                  </p:iterate>
                                  <p:childTnLst>
                                    <p:animMotion origin="layout" path="M 0.0 0.0 L 0.0 -0.07213" pathEditMode="relative" ptsTypes="">
                                      <p:cBhvr>
                                        <p:cTn id="50" dur="250" accel="50000" decel="50000" autoRev="1" fill="hold">
                                          <p:stCondLst>
                                            <p:cond delay="0"/>
                                          </p:stCondLst>
                                        </p:cTn>
                                        <p:tgtEl>
                                          <p:spTgt spid="3">
                                            <p:txEl>
                                              <p:pRg st="8" end="8"/>
                                            </p:txEl>
                                          </p:spTgt>
                                        </p:tgtEl>
                                        <p:attrNameLst>
                                          <p:attrName>ppt_x</p:attrName>
                                          <p:attrName>ppt_y</p:attrName>
                                        </p:attrNameLst>
                                      </p:cBhvr>
                                    </p:animMotion>
                                    <p:animRot by="1500000">
                                      <p:cBhvr>
                                        <p:cTn id="51" dur="125" fill="hold">
                                          <p:stCondLst>
                                            <p:cond delay="0"/>
                                          </p:stCondLst>
                                        </p:cTn>
                                        <p:tgtEl>
                                          <p:spTgt spid="3">
                                            <p:txEl>
                                              <p:pRg st="8" end="8"/>
                                            </p:txEl>
                                          </p:spTgt>
                                        </p:tgtEl>
                                        <p:attrNameLst>
                                          <p:attrName>r</p:attrName>
                                        </p:attrNameLst>
                                      </p:cBhvr>
                                    </p:animRot>
                                    <p:animRot by="-1500000">
                                      <p:cBhvr>
                                        <p:cTn id="52" dur="125" fill="hold">
                                          <p:stCondLst>
                                            <p:cond delay="125"/>
                                          </p:stCondLst>
                                        </p:cTn>
                                        <p:tgtEl>
                                          <p:spTgt spid="3">
                                            <p:txEl>
                                              <p:pRg st="8" end="8"/>
                                            </p:txEl>
                                          </p:spTgt>
                                        </p:tgtEl>
                                        <p:attrNameLst>
                                          <p:attrName>r</p:attrName>
                                        </p:attrNameLst>
                                      </p:cBhvr>
                                    </p:animRot>
                                    <p:animRot by="-1500000">
                                      <p:cBhvr>
                                        <p:cTn id="53" dur="125" fill="hold">
                                          <p:stCondLst>
                                            <p:cond delay="250"/>
                                          </p:stCondLst>
                                        </p:cTn>
                                        <p:tgtEl>
                                          <p:spTgt spid="3">
                                            <p:txEl>
                                              <p:pRg st="8" end="8"/>
                                            </p:txEl>
                                          </p:spTgt>
                                        </p:tgtEl>
                                        <p:attrNameLst>
                                          <p:attrName>r</p:attrName>
                                        </p:attrNameLst>
                                      </p:cBhvr>
                                    </p:animRot>
                                    <p:animRot by="1500000">
                                      <p:cBhvr>
                                        <p:cTn id="54" dur="125" fill="hold">
                                          <p:stCondLst>
                                            <p:cond delay="375"/>
                                          </p:stCondLst>
                                        </p:cTn>
                                        <p:tgtEl>
                                          <p:spTgt spid="3">
                                            <p:txEl>
                                              <p:pRg st="8" end="8"/>
                                            </p:txEl>
                                          </p:spTgt>
                                        </p:tgtEl>
                                        <p:attrNameLst>
                                          <p:attrName>r</p:attrName>
                                        </p:attrNameLst>
                                      </p:cBhvr>
                                    </p:animRot>
                                  </p:childTnLst>
                                </p:cTn>
                              </p:par>
                              <p:par>
                                <p:cTn id="55" presetID="34" presetClass="emph" presetSubtype="0" fill="hold" nodeType="withEffect">
                                  <p:stCondLst>
                                    <p:cond delay="0"/>
                                  </p:stCondLst>
                                  <p:iterate type="lt">
                                    <p:tmPct val="10000"/>
                                  </p:iterate>
                                  <p:childTnLst>
                                    <p:animMotion origin="layout" path="M 0.0 0.0 L 0.0 -0.07213" pathEditMode="relative" ptsTypes="">
                                      <p:cBhvr>
                                        <p:cTn id="56" dur="250" accel="50000" decel="50000" autoRev="1" fill="hold">
                                          <p:stCondLst>
                                            <p:cond delay="0"/>
                                          </p:stCondLst>
                                        </p:cTn>
                                        <p:tgtEl>
                                          <p:spTgt spid="3">
                                            <p:txEl>
                                              <p:pRg st="9" end="9"/>
                                            </p:txEl>
                                          </p:spTgt>
                                        </p:tgtEl>
                                        <p:attrNameLst>
                                          <p:attrName>ppt_x</p:attrName>
                                          <p:attrName>ppt_y</p:attrName>
                                        </p:attrNameLst>
                                      </p:cBhvr>
                                    </p:animMotion>
                                    <p:animRot by="1500000">
                                      <p:cBhvr>
                                        <p:cTn id="57" dur="125" fill="hold">
                                          <p:stCondLst>
                                            <p:cond delay="0"/>
                                          </p:stCondLst>
                                        </p:cTn>
                                        <p:tgtEl>
                                          <p:spTgt spid="3">
                                            <p:txEl>
                                              <p:pRg st="9" end="9"/>
                                            </p:txEl>
                                          </p:spTgt>
                                        </p:tgtEl>
                                        <p:attrNameLst>
                                          <p:attrName>r</p:attrName>
                                        </p:attrNameLst>
                                      </p:cBhvr>
                                    </p:animRot>
                                    <p:animRot by="-1500000">
                                      <p:cBhvr>
                                        <p:cTn id="58" dur="125" fill="hold">
                                          <p:stCondLst>
                                            <p:cond delay="125"/>
                                          </p:stCondLst>
                                        </p:cTn>
                                        <p:tgtEl>
                                          <p:spTgt spid="3">
                                            <p:txEl>
                                              <p:pRg st="9" end="9"/>
                                            </p:txEl>
                                          </p:spTgt>
                                        </p:tgtEl>
                                        <p:attrNameLst>
                                          <p:attrName>r</p:attrName>
                                        </p:attrNameLst>
                                      </p:cBhvr>
                                    </p:animRot>
                                    <p:animRot by="-1500000">
                                      <p:cBhvr>
                                        <p:cTn id="59" dur="125" fill="hold">
                                          <p:stCondLst>
                                            <p:cond delay="250"/>
                                          </p:stCondLst>
                                        </p:cTn>
                                        <p:tgtEl>
                                          <p:spTgt spid="3">
                                            <p:txEl>
                                              <p:pRg st="9" end="9"/>
                                            </p:txEl>
                                          </p:spTgt>
                                        </p:tgtEl>
                                        <p:attrNameLst>
                                          <p:attrName>r</p:attrName>
                                        </p:attrNameLst>
                                      </p:cBhvr>
                                    </p:animRot>
                                    <p:animRot by="1500000">
                                      <p:cBhvr>
                                        <p:cTn id="60" dur="125" fill="hold">
                                          <p:stCondLst>
                                            <p:cond delay="375"/>
                                          </p:stCondLst>
                                        </p:cTn>
                                        <p:tgtEl>
                                          <p:spTgt spid="3">
                                            <p:txEl>
                                              <p:pRg st="9" end="9"/>
                                            </p:txEl>
                                          </p:spTgt>
                                        </p:tgtEl>
                                        <p:attrNameLst>
                                          <p:attrName>r</p:attrName>
                                        </p:attrNameLst>
                                      </p:cBhvr>
                                    </p:animRot>
                                  </p:childTnLst>
                                </p:cTn>
                              </p:par>
                              <p:par>
                                <p:cTn id="61" presetID="34" presetClass="emph" presetSubtype="0" fill="hold" nodeType="withEffect">
                                  <p:stCondLst>
                                    <p:cond delay="0"/>
                                  </p:stCondLst>
                                  <p:iterate type="lt">
                                    <p:tmPct val="10000"/>
                                  </p:iterate>
                                  <p:childTnLst>
                                    <p:animMotion origin="layout" path="M 0.0 0.0 L 0.0 -0.07213" pathEditMode="relative" ptsTypes="">
                                      <p:cBhvr>
                                        <p:cTn id="62" dur="250" accel="50000" decel="50000" autoRev="1" fill="hold">
                                          <p:stCondLst>
                                            <p:cond delay="0"/>
                                          </p:stCondLst>
                                        </p:cTn>
                                        <p:tgtEl>
                                          <p:spTgt spid="3">
                                            <p:txEl>
                                              <p:pRg st="10" end="10"/>
                                            </p:txEl>
                                          </p:spTgt>
                                        </p:tgtEl>
                                        <p:attrNameLst>
                                          <p:attrName>ppt_x</p:attrName>
                                          <p:attrName>ppt_y</p:attrName>
                                        </p:attrNameLst>
                                      </p:cBhvr>
                                    </p:animMotion>
                                    <p:animRot by="1500000">
                                      <p:cBhvr>
                                        <p:cTn id="63" dur="125" fill="hold">
                                          <p:stCondLst>
                                            <p:cond delay="0"/>
                                          </p:stCondLst>
                                        </p:cTn>
                                        <p:tgtEl>
                                          <p:spTgt spid="3">
                                            <p:txEl>
                                              <p:pRg st="10" end="10"/>
                                            </p:txEl>
                                          </p:spTgt>
                                        </p:tgtEl>
                                        <p:attrNameLst>
                                          <p:attrName>r</p:attrName>
                                        </p:attrNameLst>
                                      </p:cBhvr>
                                    </p:animRot>
                                    <p:animRot by="-1500000">
                                      <p:cBhvr>
                                        <p:cTn id="64" dur="125" fill="hold">
                                          <p:stCondLst>
                                            <p:cond delay="125"/>
                                          </p:stCondLst>
                                        </p:cTn>
                                        <p:tgtEl>
                                          <p:spTgt spid="3">
                                            <p:txEl>
                                              <p:pRg st="10" end="10"/>
                                            </p:txEl>
                                          </p:spTgt>
                                        </p:tgtEl>
                                        <p:attrNameLst>
                                          <p:attrName>r</p:attrName>
                                        </p:attrNameLst>
                                      </p:cBhvr>
                                    </p:animRot>
                                    <p:animRot by="-1500000">
                                      <p:cBhvr>
                                        <p:cTn id="65" dur="125" fill="hold">
                                          <p:stCondLst>
                                            <p:cond delay="250"/>
                                          </p:stCondLst>
                                        </p:cTn>
                                        <p:tgtEl>
                                          <p:spTgt spid="3">
                                            <p:txEl>
                                              <p:pRg st="10" end="10"/>
                                            </p:txEl>
                                          </p:spTgt>
                                        </p:tgtEl>
                                        <p:attrNameLst>
                                          <p:attrName>r</p:attrName>
                                        </p:attrNameLst>
                                      </p:cBhvr>
                                    </p:animRot>
                                    <p:animRot by="1500000">
                                      <p:cBhvr>
                                        <p:cTn id="66" dur="125" fill="hold">
                                          <p:stCondLst>
                                            <p:cond delay="375"/>
                                          </p:stCondLst>
                                        </p:cTn>
                                        <p:tgtEl>
                                          <p:spTgt spid="3">
                                            <p:txEl>
                                              <p:pRg st="10" end="10"/>
                                            </p:txEl>
                                          </p:spTgt>
                                        </p:tgtEl>
                                        <p:attrNameLst>
                                          <p:attrName>r</p:attrName>
                                        </p:attrNameLst>
                                      </p:cBhvr>
                                    </p:animRot>
                                  </p:childTnLst>
                                </p:cTn>
                              </p:par>
                              <p:par>
                                <p:cTn id="67" presetID="34" presetClass="emph" presetSubtype="0" fill="hold" nodeType="withEffect">
                                  <p:stCondLst>
                                    <p:cond delay="0"/>
                                  </p:stCondLst>
                                  <p:iterate type="lt">
                                    <p:tmPct val="10000"/>
                                  </p:iterate>
                                  <p:childTnLst>
                                    <p:animMotion origin="layout" path="M 0.0 0.0 L 0.0 -0.07213" pathEditMode="relative" ptsTypes="">
                                      <p:cBhvr>
                                        <p:cTn id="68" dur="250" accel="50000" decel="50000" autoRev="1" fill="hold">
                                          <p:stCondLst>
                                            <p:cond delay="0"/>
                                          </p:stCondLst>
                                        </p:cTn>
                                        <p:tgtEl>
                                          <p:spTgt spid="3">
                                            <p:txEl>
                                              <p:pRg st="11" end="11"/>
                                            </p:txEl>
                                          </p:spTgt>
                                        </p:tgtEl>
                                        <p:attrNameLst>
                                          <p:attrName>ppt_x</p:attrName>
                                          <p:attrName>ppt_y</p:attrName>
                                        </p:attrNameLst>
                                      </p:cBhvr>
                                    </p:animMotion>
                                    <p:animRot by="1500000">
                                      <p:cBhvr>
                                        <p:cTn id="69" dur="125" fill="hold">
                                          <p:stCondLst>
                                            <p:cond delay="0"/>
                                          </p:stCondLst>
                                        </p:cTn>
                                        <p:tgtEl>
                                          <p:spTgt spid="3">
                                            <p:txEl>
                                              <p:pRg st="11" end="11"/>
                                            </p:txEl>
                                          </p:spTgt>
                                        </p:tgtEl>
                                        <p:attrNameLst>
                                          <p:attrName>r</p:attrName>
                                        </p:attrNameLst>
                                      </p:cBhvr>
                                    </p:animRot>
                                    <p:animRot by="-1500000">
                                      <p:cBhvr>
                                        <p:cTn id="70" dur="125" fill="hold">
                                          <p:stCondLst>
                                            <p:cond delay="125"/>
                                          </p:stCondLst>
                                        </p:cTn>
                                        <p:tgtEl>
                                          <p:spTgt spid="3">
                                            <p:txEl>
                                              <p:pRg st="11" end="11"/>
                                            </p:txEl>
                                          </p:spTgt>
                                        </p:tgtEl>
                                        <p:attrNameLst>
                                          <p:attrName>r</p:attrName>
                                        </p:attrNameLst>
                                      </p:cBhvr>
                                    </p:animRot>
                                    <p:animRot by="-1500000">
                                      <p:cBhvr>
                                        <p:cTn id="71" dur="125" fill="hold">
                                          <p:stCondLst>
                                            <p:cond delay="250"/>
                                          </p:stCondLst>
                                        </p:cTn>
                                        <p:tgtEl>
                                          <p:spTgt spid="3">
                                            <p:txEl>
                                              <p:pRg st="11" end="11"/>
                                            </p:txEl>
                                          </p:spTgt>
                                        </p:tgtEl>
                                        <p:attrNameLst>
                                          <p:attrName>r</p:attrName>
                                        </p:attrNameLst>
                                      </p:cBhvr>
                                    </p:animRot>
                                    <p:animRot by="1500000">
                                      <p:cBhvr>
                                        <p:cTn id="72" dur="125" fill="hold">
                                          <p:stCondLst>
                                            <p:cond delay="375"/>
                                          </p:stCondLst>
                                        </p:cTn>
                                        <p:tgtEl>
                                          <p:spTgt spid="3">
                                            <p:txEl>
                                              <p:pRg st="11" end="11"/>
                                            </p:txEl>
                                          </p:spTgt>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dirty="0"/>
          </a:p>
        </p:txBody>
      </p:sp>
      <p:sp>
        <p:nvSpPr>
          <p:cNvPr id="3" name="Content Placeholder 2"/>
          <p:cNvSpPr>
            <a:spLocks noGrp="1"/>
          </p:cNvSpPr>
          <p:nvPr>
            <p:ph idx="1"/>
          </p:nvPr>
        </p:nvSpPr>
        <p:spPr>
          <a:xfrm>
            <a:off x="1484310" y="0"/>
            <a:ext cx="10018713" cy="6857999"/>
          </a:xfrm>
        </p:spPr>
        <p:txBody>
          <a:bodyPr/>
          <a:lstStyle/>
          <a:p>
            <a:r>
              <a:rPr lang="fa-IR" dirty="0" smtClean="0">
                <a:solidFill>
                  <a:srgbClr val="00B050"/>
                </a:solidFill>
              </a:rPr>
              <a:t>ماده 48قانون مدیریت خدمات کشوری</a:t>
            </a:r>
            <a:r>
              <a:rPr lang="fa-IR" dirty="0" smtClean="0">
                <a:solidFill>
                  <a:schemeClr val="accent6">
                    <a:lumMod val="75000"/>
                  </a:schemeClr>
                </a:solidFill>
              </a:rPr>
              <a:t>: کارمندان رسمی دریکی از حالات ذیل ازخدمت در دستگاه اجرایی منتزع می گردند:</a:t>
            </a:r>
          </a:p>
          <a:p>
            <a:r>
              <a:rPr lang="fa-IR" dirty="0" smtClean="0">
                <a:solidFill>
                  <a:schemeClr val="accent6">
                    <a:lumMod val="75000"/>
                  </a:schemeClr>
                </a:solidFill>
              </a:rPr>
              <a:t>- بازنشستگی ویااز کارافتادگی کلی طبق قوانین ذی ربط.</a:t>
            </a:r>
          </a:p>
          <a:p>
            <a:r>
              <a:rPr lang="fa-IR" dirty="0" smtClean="0">
                <a:solidFill>
                  <a:schemeClr val="accent6">
                    <a:lumMod val="75000"/>
                  </a:schemeClr>
                </a:solidFill>
              </a:rPr>
              <a:t>- استعفا</a:t>
            </a:r>
          </a:p>
          <a:p>
            <a:r>
              <a:rPr lang="fa-IR" dirty="0" smtClean="0">
                <a:solidFill>
                  <a:schemeClr val="accent6">
                    <a:lumMod val="75000"/>
                  </a:schemeClr>
                </a:solidFill>
              </a:rPr>
              <a:t>- بازخریدی به دلیل کسب نتایج ضعیف ازارزیابی عملکرد مستخدم در سه سال متوالی یا چهار سال متناوب( براساس آیین نامه ای که باپیشنهاد سازمان به تصویب هیات وزیران می رسد).</a:t>
            </a:r>
          </a:p>
          <a:p>
            <a:r>
              <a:rPr lang="fa-IR" dirty="0" smtClean="0">
                <a:solidFill>
                  <a:schemeClr val="accent6">
                    <a:lumMod val="75000"/>
                  </a:schemeClr>
                </a:solidFill>
              </a:rPr>
              <a:t>- آماده به خدمت براساس ماده(122).</a:t>
            </a:r>
          </a:p>
          <a:p>
            <a:r>
              <a:rPr lang="fa-IR" dirty="0" smtClean="0">
                <a:solidFill>
                  <a:schemeClr val="accent6">
                    <a:lumMod val="75000"/>
                  </a:schemeClr>
                </a:solidFill>
              </a:rPr>
              <a:t>اخراج یاانفصال به موجب احکام مراجع قانونی ذی ربط.</a:t>
            </a:r>
          </a:p>
          <a:p>
            <a:r>
              <a:rPr lang="fa-IR" dirty="0" smtClean="0">
                <a:solidFill>
                  <a:schemeClr val="accent6">
                    <a:lumMod val="75000"/>
                  </a:schemeClr>
                </a:solidFill>
              </a:rPr>
              <a:t>تبصره1) کارمندانی که به موجب احکام مراجع قانونی از خدمت منفصل می گردند درمدت انفصال اجازه استخدام ویا هرگونه اشتغال در دستگاه های اجرایی رانخواهند داشت.</a:t>
            </a:r>
          </a:p>
          <a:p>
            <a:r>
              <a:rPr lang="fa-IR" dirty="0" smtClean="0">
                <a:solidFill>
                  <a:schemeClr val="accent6">
                    <a:lumMod val="75000"/>
                  </a:schemeClr>
                </a:solidFill>
              </a:rPr>
              <a:t>تبصره2) کارمندانی که ازدستگاه اجرایی اخراج می گردند،اجازه استخدام ویاهرگونه اشتغال مجدد در همان دستگاه اجرایی را نخواهند داشت. </a:t>
            </a:r>
            <a:endParaRPr lang="fa-IR" dirty="0">
              <a:solidFill>
                <a:schemeClr val="accent6">
                  <a:lumMod val="75000"/>
                </a:schemeClr>
              </a:solidFill>
            </a:endParaRPr>
          </a:p>
        </p:txBody>
      </p:sp>
    </p:spTree>
    <p:extLst>
      <p:ext uri="{BB962C8B-B14F-4D97-AF65-F5344CB8AC3E}">
        <p14:creationId xmlns:p14="http://schemas.microsoft.com/office/powerpoint/2010/main" val="1502818046"/>
      </p:ext>
    </p:extLst>
  </p:cSld>
  <p:clrMapOvr>
    <a:masterClrMapping/>
  </p:clrMapOvr>
  <mc:AlternateContent xmlns:mc="http://schemas.openxmlformats.org/markup-compatibility/2006" xmlns:p14="http://schemas.microsoft.com/office/powerpoint/2010/main">
    <mc:Choice Requires="p14">
      <p:transition spd="slow" p14:dur="2000">
        <p14:ferris dir="r"/>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7" presetClass="emph" presetSubtype="0" fill="remove" nodeType="clickEffect">
                                  <p:stCondLst>
                                    <p:cond delay="0"/>
                                  </p:stCondLst>
                                  <p:childTnLst>
                                    <p:animClr clrSpc="rgb" dir="cw">
                                      <p:cBhvr override="childStyle">
                                        <p:cTn id="6" dur="250" autoRev="1" fill="remove"/>
                                        <p:tgtEl>
                                          <p:spTgt spid="3">
                                            <p:txEl>
                                              <p:pRg st="0" end="0"/>
                                            </p:txEl>
                                          </p:spTgt>
                                        </p:tgtEl>
                                        <p:attrNameLst>
                                          <p:attrName>style.color</p:attrName>
                                        </p:attrNameLst>
                                      </p:cBhvr>
                                      <p:to>
                                        <a:schemeClr val="bg1"/>
                                      </p:to>
                                    </p:animClr>
                                    <p:animClr clrSpc="rgb" dir="cw">
                                      <p:cBhvr>
                                        <p:cTn id="7" dur="250" autoRev="1" fill="remove"/>
                                        <p:tgtEl>
                                          <p:spTgt spid="3">
                                            <p:txEl>
                                              <p:pRg st="0" end="0"/>
                                            </p:txEl>
                                          </p:spTgt>
                                        </p:tgtEl>
                                        <p:attrNameLst>
                                          <p:attrName>fillcolor</p:attrName>
                                        </p:attrNameLst>
                                      </p:cBhvr>
                                      <p:to>
                                        <a:schemeClr val="bg1"/>
                                      </p:to>
                                    </p:animClr>
                                    <p:set>
                                      <p:cBhvr>
                                        <p:cTn id="8" dur="250" autoRev="1" fill="remove"/>
                                        <p:tgtEl>
                                          <p:spTgt spid="3">
                                            <p:txEl>
                                              <p:pRg st="0" end="0"/>
                                            </p:txEl>
                                          </p:spTgt>
                                        </p:tgtEl>
                                        <p:attrNameLst>
                                          <p:attrName>fill.type</p:attrName>
                                        </p:attrNameLst>
                                      </p:cBhvr>
                                      <p:to>
                                        <p:strVal val="solid"/>
                                      </p:to>
                                    </p:set>
                                    <p:set>
                                      <p:cBhvr>
                                        <p:cTn id="9" dur="250" autoRev="1" fill="remove"/>
                                        <p:tgtEl>
                                          <p:spTgt spid="3">
                                            <p:txEl>
                                              <p:pRg st="0" end="0"/>
                                            </p:txEl>
                                          </p:spTgt>
                                        </p:tgtEl>
                                        <p:attrNameLst>
                                          <p:attrName>fill.on</p:attrName>
                                        </p:attrNameLst>
                                      </p:cBhvr>
                                      <p:to>
                                        <p:strVal val="true"/>
                                      </p:to>
                                    </p:set>
                                  </p:childTnLst>
                                </p:cTn>
                              </p:par>
                              <p:par>
                                <p:cTn id="10" presetID="27" presetClass="emph" presetSubtype="0" fill="remove" nodeType="withEffect">
                                  <p:stCondLst>
                                    <p:cond delay="0"/>
                                  </p:stCondLst>
                                  <p:childTnLst>
                                    <p:animClr clrSpc="rgb" dir="cw">
                                      <p:cBhvr override="childStyle">
                                        <p:cTn id="11" dur="250" autoRev="1" fill="remove"/>
                                        <p:tgtEl>
                                          <p:spTgt spid="3">
                                            <p:txEl>
                                              <p:pRg st="1" end="1"/>
                                            </p:txEl>
                                          </p:spTgt>
                                        </p:tgtEl>
                                        <p:attrNameLst>
                                          <p:attrName>style.color</p:attrName>
                                        </p:attrNameLst>
                                      </p:cBhvr>
                                      <p:to>
                                        <a:schemeClr val="bg1"/>
                                      </p:to>
                                    </p:animClr>
                                    <p:animClr clrSpc="rgb" dir="cw">
                                      <p:cBhvr>
                                        <p:cTn id="12" dur="250" autoRev="1" fill="remove"/>
                                        <p:tgtEl>
                                          <p:spTgt spid="3">
                                            <p:txEl>
                                              <p:pRg st="1" end="1"/>
                                            </p:txEl>
                                          </p:spTgt>
                                        </p:tgtEl>
                                        <p:attrNameLst>
                                          <p:attrName>fillcolor</p:attrName>
                                        </p:attrNameLst>
                                      </p:cBhvr>
                                      <p:to>
                                        <a:schemeClr val="bg1"/>
                                      </p:to>
                                    </p:animClr>
                                    <p:set>
                                      <p:cBhvr>
                                        <p:cTn id="13" dur="250" autoRev="1" fill="remove"/>
                                        <p:tgtEl>
                                          <p:spTgt spid="3">
                                            <p:txEl>
                                              <p:pRg st="1" end="1"/>
                                            </p:txEl>
                                          </p:spTgt>
                                        </p:tgtEl>
                                        <p:attrNameLst>
                                          <p:attrName>fill.type</p:attrName>
                                        </p:attrNameLst>
                                      </p:cBhvr>
                                      <p:to>
                                        <p:strVal val="solid"/>
                                      </p:to>
                                    </p:set>
                                    <p:set>
                                      <p:cBhvr>
                                        <p:cTn id="14" dur="250" autoRev="1" fill="remove"/>
                                        <p:tgtEl>
                                          <p:spTgt spid="3">
                                            <p:txEl>
                                              <p:pRg st="1" end="1"/>
                                            </p:txEl>
                                          </p:spTgt>
                                        </p:tgtEl>
                                        <p:attrNameLst>
                                          <p:attrName>fill.on</p:attrName>
                                        </p:attrNameLst>
                                      </p:cBhvr>
                                      <p:to>
                                        <p:strVal val="true"/>
                                      </p:to>
                                    </p:set>
                                  </p:childTnLst>
                                </p:cTn>
                              </p:par>
                              <p:par>
                                <p:cTn id="15" presetID="27" presetClass="emph" presetSubtype="0" fill="remove" nodeType="withEffect">
                                  <p:stCondLst>
                                    <p:cond delay="0"/>
                                  </p:stCondLst>
                                  <p:childTnLst>
                                    <p:animClr clrSpc="rgb" dir="cw">
                                      <p:cBhvr override="childStyle">
                                        <p:cTn id="16" dur="250" autoRev="1" fill="remove"/>
                                        <p:tgtEl>
                                          <p:spTgt spid="3">
                                            <p:txEl>
                                              <p:pRg st="2" end="2"/>
                                            </p:txEl>
                                          </p:spTgt>
                                        </p:tgtEl>
                                        <p:attrNameLst>
                                          <p:attrName>style.color</p:attrName>
                                        </p:attrNameLst>
                                      </p:cBhvr>
                                      <p:to>
                                        <a:schemeClr val="bg1"/>
                                      </p:to>
                                    </p:animClr>
                                    <p:animClr clrSpc="rgb" dir="cw">
                                      <p:cBhvr>
                                        <p:cTn id="17" dur="250" autoRev="1" fill="remove"/>
                                        <p:tgtEl>
                                          <p:spTgt spid="3">
                                            <p:txEl>
                                              <p:pRg st="2" end="2"/>
                                            </p:txEl>
                                          </p:spTgt>
                                        </p:tgtEl>
                                        <p:attrNameLst>
                                          <p:attrName>fillcolor</p:attrName>
                                        </p:attrNameLst>
                                      </p:cBhvr>
                                      <p:to>
                                        <a:schemeClr val="bg1"/>
                                      </p:to>
                                    </p:animClr>
                                    <p:set>
                                      <p:cBhvr>
                                        <p:cTn id="18" dur="250" autoRev="1" fill="remove"/>
                                        <p:tgtEl>
                                          <p:spTgt spid="3">
                                            <p:txEl>
                                              <p:pRg st="2" end="2"/>
                                            </p:txEl>
                                          </p:spTgt>
                                        </p:tgtEl>
                                        <p:attrNameLst>
                                          <p:attrName>fill.type</p:attrName>
                                        </p:attrNameLst>
                                      </p:cBhvr>
                                      <p:to>
                                        <p:strVal val="solid"/>
                                      </p:to>
                                    </p:set>
                                    <p:set>
                                      <p:cBhvr>
                                        <p:cTn id="19" dur="250" autoRev="1" fill="remove"/>
                                        <p:tgtEl>
                                          <p:spTgt spid="3">
                                            <p:txEl>
                                              <p:pRg st="2" end="2"/>
                                            </p:txEl>
                                          </p:spTgt>
                                        </p:tgtEl>
                                        <p:attrNameLst>
                                          <p:attrName>fill.on</p:attrName>
                                        </p:attrNameLst>
                                      </p:cBhvr>
                                      <p:to>
                                        <p:strVal val="true"/>
                                      </p:to>
                                    </p:set>
                                  </p:childTnLst>
                                </p:cTn>
                              </p:par>
                              <p:par>
                                <p:cTn id="20" presetID="27" presetClass="emph" presetSubtype="0" fill="remove" nodeType="withEffect">
                                  <p:stCondLst>
                                    <p:cond delay="0"/>
                                  </p:stCondLst>
                                  <p:childTnLst>
                                    <p:animClr clrSpc="rgb" dir="cw">
                                      <p:cBhvr override="childStyle">
                                        <p:cTn id="21" dur="250" autoRev="1" fill="remove"/>
                                        <p:tgtEl>
                                          <p:spTgt spid="3">
                                            <p:txEl>
                                              <p:pRg st="3" end="3"/>
                                            </p:txEl>
                                          </p:spTgt>
                                        </p:tgtEl>
                                        <p:attrNameLst>
                                          <p:attrName>style.color</p:attrName>
                                        </p:attrNameLst>
                                      </p:cBhvr>
                                      <p:to>
                                        <a:schemeClr val="bg1"/>
                                      </p:to>
                                    </p:animClr>
                                    <p:animClr clrSpc="rgb" dir="cw">
                                      <p:cBhvr>
                                        <p:cTn id="22" dur="250" autoRev="1" fill="remove"/>
                                        <p:tgtEl>
                                          <p:spTgt spid="3">
                                            <p:txEl>
                                              <p:pRg st="3" end="3"/>
                                            </p:txEl>
                                          </p:spTgt>
                                        </p:tgtEl>
                                        <p:attrNameLst>
                                          <p:attrName>fillcolor</p:attrName>
                                        </p:attrNameLst>
                                      </p:cBhvr>
                                      <p:to>
                                        <a:schemeClr val="bg1"/>
                                      </p:to>
                                    </p:animClr>
                                    <p:set>
                                      <p:cBhvr>
                                        <p:cTn id="23" dur="250" autoRev="1" fill="remove"/>
                                        <p:tgtEl>
                                          <p:spTgt spid="3">
                                            <p:txEl>
                                              <p:pRg st="3" end="3"/>
                                            </p:txEl>
                                          </p:spTgt>
                                        </p:tgtEl>
                                        <p:attrNameLst>
                                          <p:attrName>fill.type</p:attrName>
                                        </p:attrNameLst>
                                      </p:cBhvr>
                                      <p:to>
                                        <p:strVal val="solid"/>
                                      </p:to>
                                    </p:set>
                                    <p:set>
                                      <p:cBhvr>
                                        <p:cTn id="24" dur="250" autoRev="1" fill="remove"/>
                                        <p:tgtEl>
                                          <p:spTgt spid="3">
                                            <p:txEl>
                                              <p:pRg st="3" end="3"/>
                                            </p:txEl>
                                          </p:spTgt>
                                        </p:tgtEl>
                                        <p:attrNameLst>
                                          <p:attrName>fill.on</p:attrName>
                                        </p:attrNameLst>
                                      </p:cBhvr>
                                      <p:to>
                                        <p:strVal val="true"/>
                                      </p:to>
                                    </p:set>
                                  </p:childTnLst>
                                </p:cTn>
                              </p:par>
                              <p:par>
                                <p:cTn id="25" presetID="27" presetClass="emph" presetSubtype="0" fill="remove" nodeType="withEffect">
                                  <p:stCondLst>
                                    <p:cond delay="0"/>
                                  </p:stCondLst>
                                  <p:childTnLst>
                                    <p:animClr clrSpc="rgb" dir="cw">
                                      <p:cBhvr override="childStyle">
                                        <p:cTn id="26" dur="250" autoRev="1" fill="remove"/>
                                        <p:tgtEl>
                                          <p:spTgt spid="3">
                                            <p:txEl>
                                              <p:pRg st="4" end="4"/>
                                            </p:txEl>
                                          </p:spTgt>
                                        </p:tgtEl>
                                        <p:attrNameLst>
                                          <p:attrName>style.color</p:attrName>
                                        </p:attrNameLst>
                                      </p:cBhvr>
                                      <p:to>
                                        <a:schemeClr val="bg1"/>
                                      </p:to>
                                    </p:animClr>
                                    <p:animClr clrSpc="rgb" dir="cw">
                                      <p:cBhvr>
                                        <p:cTn id="27" dur="250" autoRev="1" fill="remove"/>
                                        <p:tgtEl>
                                          <p:spTgt spid="3">
                                            <p:txEl>
                                              <p:pRg st="4" end="4"/>
                                            </p:txEl>
                                          </p:spTgt>
                                        </p:tgtEl>
                                        <p:attrNameLst>
                                          <p:attrName>fillcolor</p:attrName>
                                        </p:attrNameLst>
                                      </p:cBhvr>
                                      <p:to>
                                        <a:schemeClr val="bg1"/>
                                      </p:to>
                                    </p:animClr>
                                    <p:set>
                                      <p:cBhvr>
                                        <p:cTn id="28" dur="250" autoRev="1" fill="remove"/>
                                        <p:tgtEl>
                                          <p:spTgt spid="3">
                                            <p:txEl>
                                              <p:pRg st="4" end="4"/>
                                            </p:txEl>
                                          </p:spTgt>
                                        </p:tgtEl>
                                        <p:attrNameLst>
                                          <p:attrName>fill.type</p:attrName>
                                        </p:attrNameLst>
                                      </p:cBhvr>
                                      <p:to>
                                        <p:strVal val="solid"/>
                                      </p:to>
                                    </p:set>
                                    <p:set>
                                      <p:cBhvr>
                                        <p:cTn id="29" dur="250" autoRev="1" fill="remove"/>
                                        <p:tgtEl>
                                          <p:spTgt spid="3">
                                            <p:txEl>
                                              <p:pRg st="4" end="4"/>
                                            </p:txEl>
                                          </p:spTgt>
                                        </p:tgtEl>
                                        <p:attrNameLst>
                                          <p:attrName>fill.on</p:attrName>
                                        </p:attrNameLst>
                                      </p:cBhvr>
                                      <p:to>
                                        <p:strVal val="true"/>
                                      </p:to>
                                    </p:set>
                                  </p:childTnLst>
                                </p:cTn>
                              </p:par>
                              <p:par>
                                <p:cTn id="30" presetID="27" presetClass="emph" presetSubtype="0" fill="remove" nodeType="withEffect">
                                  <p:stCondLst>
                                    <p:cond delay="0"/>
                                  </p:stCondLst>
                                  <p:childTnLst>
                                    <p:animClr clrSpc="rgb" dir="cw">
                                      <p:cBhvr override="childStyle">
                                        <p:cTn id="31" dur="250" autoRev="1" fill="remove"/>
                                        <p:tgtEl>
                                          <p:spTgt spid="3">
                                            <p:txEl>
                                              <p:pRg st="5" end="5"/>
                                            </p:txEl>
                                          </p:spTgt>
                                        </p:tgtEl>
                                        <p:attrNameLst>
                                          <p:attrName>style.color</p:attrName>
                                        </p:attrNameLst>
                                      </p:cBhvr>
                                      <p:to>
                                        <a:schemeClr val="bg1"/>
                                      </p:to>
                                    </p:animClr>
                                    <p:animClr clrSpc="rgb" dir="cw">
                                      <p:cBhvr>
                                        <p:cTn id="32" dur="250" autoRev="1" fill="remove"/>
                                        <p:tgtEl>
                                          <p:spTgt spid="3">
                                            <p:txEl>
                                              <p:pRg st="5" end="5"/>
                                            </p:txEl>
                                          </p:spTgt>
                                        </p:tgtEl>
                                        <p:attrNameLst>
                                          <p:attrName>fillcolor</p:attrName>
                                        </p:attrNameLst>
                                      </p:cBhvr>
                                      <p:to>
                                        <a:schemeClr val="bg1"/>
                                      </p:to>
                                    </p:animClr>
                                    <p:set>
                                      <p:cBhvr>
                                        <p:cTn id="33" dur="250" autoRev="1" fill="remove"/>
                                        <p:tgtEl>
                                          <p:spTgt spid="3">
                                            <p:txEl>
                                              <p:pRg st="5" end="5"/>
                                            </p:txEl>
                                          </p:spTgt>
                                        </p:tgtEl>
                                        <p:attrNameLst>
                                          <p:attrName>fill.type</p:attrName>
                                        </p:attrNameLst>
                                      </p:cBhvr>
                                      <p:to>
                                        <p:strVal val="solid"/>
                                      </p:to>
                                    </p:set>
                                    <p:set>
                                      <p:cBhvr>
                                        <p:cTn id="34" dur="250" autoRev="1" fill="remove"/>
                                        <p:tgtEl>
                                          <p:spTgt spid="3">
                                            <p:txEl>
                                              <p:pRg st="5" end="5"/>
                                            </p:txEl>
                                          </p:spTgt>
                                        </p:tgtEl>
                                        <p:attrNameLst>
                                          <p:attrName>fill.on</p:attrName>
                                        </p:attrNameLst>
                                      </p:cBhvr>
                                      <p:to>
                                        <p:strVal val="true"/>
                                      </p:to>
                                    </p:set>
                                  </p:childTnLst>
                                </p:cTn>
                              </p:par>
                              <p:par>
                                <p:cTn id="35" presetID="27" presetClass="emph" presetSubtype="0" fill="remove" nodeType="withEffect">
                                  <p:stCondLst>
                                    <p:cond delay="0"/>
                                  </p:stCondLst>
                                  <p:childTnLst>
                                    <p:animClr clrSpc="rgb" dir="cw">
                                      <p:cBhvr override="childStyle">
                                        <p:cTn id="36" dur="250" autoRev="1" fill="remove"/>
                                        <p:tgtEl>
                                          <p:spTgt spid="3">
                                            <p:txEl>
                                              <p:pRg st="6" end="6"/>
                                            </p:txEl>
                                          </p:spTgt>
                                        </p:tgtEl>
                                        <p:attrNameLst>
                                          <p:attrName>style.color</p:attrName>
                                        </p:attrNameLst>
                                      </p:cBhvr>
                                      <p:to>
                                        <a:schemeClr val="bg1"/>
                                      </p:to>
                                    </p:animClr>
                                    <p:animClr clrSpc="rgb" dir="cw">
                                      <p:cBhvr>
                                        <p:cTn id="37" dur="250" autoRev="1" fill="remove"/>
                                        <p:tgtEl>
                                          <p:spTgt spid="3">
                                            <p:txEl>
                                              <p:pRg st="6" end="6"/>
                                            </p:txEl>
                                          </p:spTgt>
                                        </p:tgtEl>
                                        <p:attrNameLst>
                                          <p:attrName>fillcolor</p:attrName>
                                        </p:attrNameLst>
                                      </p:cBhvr>
                                      <p:to>
                                        <a:schemeClr val="bg1"/>
                                      </p:to>
                                    </p:animClr>
                                    <p:set>
                                      <p:cBhvr>
                                        <p:cTn id="38" dur="250" autoRev="1" fill="remove"/>
                                        <p:tgtEl>
                                          <p:spTgt spid="3">
                                            <p:txEl>
                                              <p:pRg st="6" end="6"/>
                                            </p:txEl>
                                          </p:spTgt>
                                        </p:tgtEl>
                                        <p:attrNameLst>
                                          <p:attrName>fill.type</p:attrName>
                                        </p:attrNameLst>
                                      </p:cBhvr>
                                      <p:to>
                                        <p:strVal val="solid"/>
                                      </p:to>
                                    </p:set>
                                    <p:set>
                                      <p:cBhvr>
                                        <p:cTn id="39" dur="250" autoRev="1" fill="remove"/>
                                        <p:tgtEl>
                                          <p:spTgt spid="3">
                                            <p:txEl>
                                              <p:pRg st="6" end="6"/>
                                            </p:txEl>
                                          </p:spTgt>
                                        </p:tgtEl>
                                        <p:attrNameLst>
                                          <p:attrName>fill.on</p:attrName>
                                        </p:attrNameLst>
                                      </p:cBhvr>
                                      <p:to>
                                        <p:strVal val="true"/>
                                      </p:to>
                                    </p:set>
                                  </p:childTnLst>
                                </p:cTn>
                              </p:par>
                              <p:par>
                                <p:cTn id="40" presetID="27" presetClass="emph" presetSubtype="0" fill="remove" nodeType="withEffect">
                                  <p:stCondLst>
                                    <p:cond delay="0"/>
                                  </p:stCondLst>
                                  <p:childTnLst>
                                    <p:animClr clrSpc="rgb" dir="cw">
                                      <p:cBhvr override="childStyle">
                                        <p:cTn id="41" dur="250" autoRev="1" fill="remove"/>
                                        <p:tgtEl>
                                          <p:spTgt spid="3">
                                            <p:txEl>
                                              <p:pRg st="7" end="7"/>
                                            </p:txEl>
                                          </p:spTgt>
                                        </p:tgtEl>
                                        <p:attrNameLst>
                                          <p:attrName>style.color</p:attrName>
                                        </p:attrNameLst>
                                      </p:cBhvr>
                                      <p:to>
                                        <a:schemeClr val="bg1"/>
                                      </p:to>
                                    </p:animClr>
                                    <p:animClr clrSpc="rgb" dir="cw">
                                      <p:cBhvr>
                                        <p:cTn id="42" dur="250" autoRev="1" fill="remove"/>
                                        <p:tgtEl>
                                          <p:spTgt spid="3">
                                            <p:txEl>
                                              <p:pRg st="7" end="7"/>
                                            </p:txEl>
                                          </p:spTgt>
                                        </p:tgtEl>
                                        <p:attrNameLst>
                                          <p:attrName>fillcolor</p:attrName>
                                        </p:attrNameLst>
                                      </p:cBhvr>
                                      <p:to>
                                        <a:schemeClr val="bg1"/>
                                      </p:to>
                                    </p:animClr>
                                    <p:set>
                                      <p:cBhvr>
                                        <p:cTn id="43" dur="250" autoRev="1" fill="remove"/>
                                        <p:tgtEl>
                                          <p:spTgt spid="3">
                                            <p:txEl>
                                              <p:pRg st="7" end="7"/>
                                            </p:txEl>
                                          </p:spTgt>
                                        </p:tgtEl>
                                        <p:attrNameLst>
                                          <p:attrName>fill.type</p:attrName>
                                        </p:attrNameLst>
                                      </p:cBhvr>
                                      <p:to>
                                        <p:strVal val="solid"/>
                                      </p:to>
                                    </p:set>
                                    <p:set>
                                      <p:cBhvr>
                                        <p:cTn id="44" dur="250" autoRev="1" fill="remove"/>
                                        <p:tgtEl>
                                          <p:spTgt spid="3">
                                            <p:txEl>
                                              <p:pRg st="7" end="7"/>
                                            </p:txEl>
                                          </p:spTgt>
                                        </p:tgtEl>
                                        <p:attrNameLst>
                                          <p:attrName>fill.on</p:attrName>
                                        </p:attrNameLst>
                                      </p:cBhvr>
                                      <p:to>
                                        <p:strVal val="tru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a:xfrm>
            <a:off x="1484310" y="0"/>
            <a:ext cx="10387392" cy="6857999"/>
          </a:xfrm>
        </p:spPr>
        <p:txBody>
          <a:bodyPr/>
          <a:lstStyle/>
          <a:p>
            <a:r>
              <a:rPr lang="fa-IR" dirty="0" smtClean="0">
                <a:solidFill>
                  <a:srgbClr val="00B050"/>
                </a:solidFill>
              </a:rPr>
              <a:t>ماده49قانون مدیریت خدمات کشوری</a:t>
            </a:r>
            <a:r>
              <a:rPr lang="fa-IR" dirty="0" smtClean="0"/>
              <a:t>: </a:t>
            </a:r>
            <a:r>
              <a:rPr lang="fa-IR" dirty="0" smtClean="0">
                <a:solidFill>
                  <a:schemeClr val="accent6">
                    <a:lumMod val="75000"/>
                  </a:schemeClr>
                </a:solidFill>
              </a:rPr>
              <a:t>تمدید قراردادکارمندان پیمانی منوط به تحقق شرایط ذیل می باشد:</a:t>
            </a:r>
          </a:p>
          <a:p>
            <a:r>
              <a:rPr lang="fa-IR" dirty="0" smtClean="0">
                <a:solidFill>
                  <a:schemeClr val="accent6">
                    <a:lumMod val="75000"/>
                  </a:schemeClr>
                </a:solidFill>
              </a:rPr>
              <a:t>الف) استمرارپست سازمانی کارمندان</a:t>
            </a:r>
          </a:p>
          <a:p>
            <a:r>
              <a:rPr lang="fa-IR" dirty="0" smtClean="0">
                <a:solidFill>
                  <a:schemeClr val="accent6">
                    <a:lumMod val="75000"/>
                  </a:schemeClr>
                </a:solidFill>
              </a:rPr>
              <a:t>ب) کسب نتایج مطلوب ازارزیابی عملکرد و رضایت از خدمات کارمند.</a:t>
            </a:r>
          </a:p>
          <a:p>
            <a:r>
              <a:rPr lang="fa-IR" dirty="0" smtClean="0">
                <a:solidFill>
                  <a:schemeClr val="accent6">
                    <a:lumMod val="75000"/>
                  </a:schemeClr>
                </a:solidFill>
              </a:rPr>
              <a:t>ج) جلب رضایت مردم و ارباب رجوع</a:t>
            </a:r>
          </a:p>
          <a:p>
            <a:r>
              <a:rPr lang="fa-IR" dirty="0" smtClean="0">
                <a:solidFill>
                  <a:schemeClr val="accent6">
                    <a:lumMod val="75000"/>
                  </a:schemeClr>
                </a:solidFill>
              </a:rPr>
              <a:t>د) ارتقا سطح علمی و تخصصی درزمینه شغل مورد تصدی. </a:t>
            </a:r>
          </a:p>
          <a:p>
            <a:r>
              <a:rPr lang="fa-IR" dirty="0" smtClean="0">
                <a:solidFill>
                  <a:schemeClr val="accent6">
                    <a:lumMod val="75000"/>
                  </a:schemeClr>
                </a:solidFill>
              </a:rPr>
              <a:t>تبصره) در صورت عدم تمدید قرارداد باکارمندان پیمانی مطابق قوانین ومقررات مربوط عمل خواهد شد.</a:t>
            </a:r>
            <a:endParaRPr lang="fa-IR" dirty="0">
              <a:solidFill>
                <a:schemeClr val="accent6">
                  <a:lumMod val="75000"/>
                </a:schemeClr>
              </a:solidFill>
            </a:endParaRPr>
          </a:p>
        </p:txBody>
      </p:sp>
    </p:spTree>
    <p:extLst>
      <p:ext uri="{BB962C8B-B14F-4D97-AF65-F5344CB8AC3E}">
        <p14:creationId xmlns:p14="http://schemas.microsoft.com/office/powerpoint/2010/main" val="88782609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invX="1"/>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randombar(horizontal)">
                                      <p:cBhvr>
                                        <p:cTn id="7" dur="500"/>
                                        <p:tgtEl>
                                          <p:spTgt spid="3">
                                            <p:txEl>
                                              <p:pRg st="0" end="0"/>
                                            </p:txEl>
                                          </p:spTgt>
                                        </p:tgtEl>
                                      </p:cBhvr>
                                    </p:animEffect>
                                  </p:childTnLst>
                                </p:cTn>
                              </p:par>
                              <p:par>
                                <p:cTn id="8" presetID="14" presetClass="entr" presetSubtype="10"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randombar(horizontal)">
                                      <p:cBhvr>
                                        <p:cTn id="10" dur="500"/>
                                        <p:tgtEl>
                                          <p:spTgt spid="3">
                                            <p:txEl>
                                              <p:pRg st="1" end="1"/>
                                            </p:txEl>
                                          </p:spTgt>
                                        </p:tgtEl>
                                      </p:cBhvr>
                                    </p:animEffect>
                                  </p:childTnLst>
                                </p:cTn>
                              </p:par>
                              <p:par>
                                <p:cTn id="11" presetID="14" presetClass="entr" presetSubtype="10" fill="hold"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randombar(horizontal)">
                                      <p:cBhvr>
                                        <p:cTn id="13" dur="500"/>
                                        <p:tgtEl>
                                          <p:spTgt spid="3">
                                            <p:txEl>
                                              <p:pRg st="2" end="2"/>
                                            </p:txEl>
                                          </p:spTgt>
                                        </p:tgtEl>
                                      </p:cBhvr>
                                    </p:animEffect>
                                  </p:childTnLst>
                                </p:cTn>
                              </p:par>
                              <p:par>
                                <p:cTn id="14" presetID="14" presetClass="entr" presetSubtype="10" fill="hold" nodeType="withEffect">
                                  <p:stCondLst>
                                    <p:cond delay="0"/>
                                  </p:stCondLst>
                                  <p:childTnLst>
                                    <p:set>
                                      <p:cBhvr>
                                        <p:cTn id="15" dur="1" fill="hold">
                                          <p:stCondLst>
                                            <p:cond delay="0"/>
                                          </p:stCondLst>
                                        </p:cTn>
                                        <p:tgtEl>
                                          <p:spTgt spid="3">
                                            <p:txEl>
                                              <p:pRg st="3" end="3"/>
                                            </p:txEl>
                                          </p:spTgt>
                                        </p:tgtEl>
                                        <p:attrNameLst>
                                          <p:attrName>style.visibility</p:attrName>
                                        </p:attrNameLst>
                                      </p:cBhvr>
                                      <p:to>
                                        <p:strVal val="visible"/>
                                      </p:to>
                                    </p:set>
                                    <p:animEffect transition="in" filter="randombar(horizontal)">
                                      <p:cBhvr>
                                        <p:cTn id="16" dur="500"/>
                                        <p:tgtEl>
                                          <p:spTgt spid="3">
                                            <p:txEl>
                                              <p:pRg st="3" end="3"/>
                                            </p:txEl>
                                          </p:spTgt>
                                        </p:tgtEl>
                                      </p:cBhvr>
                                    </p:animEffect>
                                  </p:childTnLst>
                                </p:cTn>
                              </p:par>
                              <p:par>
                                <p:cTn id="17" presetID="14" presetClass="entr" presetSubtype="10" fill="hold"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Effect transition="in" filter="randombar(horizontal)">
                                      <p:cBhvr>
                                        <p:cTn id="19" dur="500"/>
                                        <p:tgtEl>
                                          <p:spTgt spid="3">
                                            <p:txEl>
                                              <p:pRg st="4" end="4"/>
                                            </p:txEl>
                                          </p:spTgt>
                                        </p:tgtEl>
                                      </p:cBhvr>
                                    </p:animEffect>
                                  </p:childTnLst>
                                </p:cTn>
                              </p:par>
                              <p:par>
                                <p:cTn id="20" presetID="14" presetClass="entr" presetSubtype="10" fill="hold" nodeType="withEffect">
                                  <p:stCondLst>
                                    <p:cond delay="0"/>
                                  </p:stCondLst>
                                  <p:childTnLst>
                                    <p:set>
                                      <p:cBhvr>
                                        <p:cTn id="21" dur="1" fill="hold">
                                          <p:stCondLst>
                                            <p:cond delay="0"/>
                                          </p:stCondLst>
                                        </p:cTn>
                                        <p:tgtEl>
                                          <p:spTgt spid="3">
                                            <p:txEl>
                                              <p:pRg st="5" end="5"/>
                                            </p:txEl>
                                          </p:spTgt>
                                        </p:tgtEl>
                                        <p:attrNameLst>
                                          <p:attrName>style.visibility</p:attrName>
                                        </p:attrNameLst>
                                      </p:cBhvr>
                                      <p:to>
                                        <p:strVal val="visible"/>
                                      </p:to>
                                    </p:set>
                                    <p:animEffect transition="in" filter="randombar(horizontal)">
                                      <p:cBhvr>
                                        <p:cTn id="2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a:xfrm>
            <a:off x="1484311" y="1"/>
            <a:ext cx="10356395" cy="6857999"/>
          </a:xfrm>
        </p:spPr>
        <p:txBody>
          <a:bodyPr/>
          <a:lstStyle/>
          <a:p>
            <a:r>
              <a:rPr lang="fa-IR" dirty="0" smtClean="0"/>
              <a:t>ترفیعات:</a:t>
            </a:r>
          </a:p>
          <a:p>
            <a:r>
              <a:rPr lang="fa-IR" dirty="0" smtClean="0"/>
              <a:t>1</a:t>
            </a:r>
            <a:r>
              <a:rPr lang="fa-IR" dirty="0" smtClean="0">
                <a:solidFill>
                  <a:schemeClr val="accent6">
                    <a:lumMod val="75000"/>
                  </a:schemeClr>
                </a:solidFill>
              </a:rPr>
              <a:t>) ارتقا طبقه شغلی</a:t>
            </a:r>
          </a:p>
          <a:p>
            <a:r>
              <a:rPr lang="fa-IR" dirty="0" smtClean="0">
                <a:solidFill>
                  <a:schemeClr val="accent6">
                    <a:lumMod val="75000"/>
                  </a:schemeClr>
                </a:solidFill>
              </a:rPr>
              <a:t>2) ارتقا رتبه شغلی : ( </a:t>
            </a:r>
            <a:r>
              <a:rPr lang="fa-IR" sz="2000" dirty="0" smtClean="0">
                <a:solidFill>
                  <a:schemeClr val="accent6">
                    <a:lumMod val="75000"/>
                  </a:schemeClr>
                </a:solidFill>
              </a:rPr>
              <a:t>مقدماتی ،پایه، ارشد،خبره ،عالی</a:t>
            </a:r>
            <a:r>
              <a:rPr lang="fa-IR" dirty="0" smtClean="0">
                <a:solidFill>
                  <a:schemeClr val="accent6">
                    <a:lumMod val="75000"/>
                  </a:schemeClr>
                </a:solidFill>
              </a:rPr>
              <a:t>)</a:t>
            </a:r>
            <a:r>
              <a:rPr lang="fa-IR" sz="2000" dirty="0" smtClean="0">
                <a:solidFill>
                  <a:schemeClr val="accent6">
                    <a:lumMod val="75000"/>
                  </a:schemeClr>
                </a:solidFill>
              </a:rPr>
              <a:t>    </a:t>
            </a:r>
          </a:p>
          <a:p>
            <a:r>
              <a:rPr lang="fa-IR" sz="2000" dirty="0" smtClean="0">
                <a:solidFill>
                  <a:schemeClr val="accent6">
                    <a:lumMod val="75000"/>
                  </a:schemeClr>
                </a:solidFill>
              </a:rPr>
              <a:t>3) </a:t>
            </a:r>
            <a:r>
              <a:rPr lang="fa-IR" dirty="0" smtClean="0">
                <a:solidFill>
                  <a:schemeClr val="accent6">
                    <a:lumMod val="75000"/>
                  </a:schemeClr>
                </a:solidFill>
              </a:rPr>
              <a:t>اعطا سنوات ارفاقی استثنایی </a:t>
            </a:r>
          </a:p>
          <a:p>
            <a:r>
              <a:rPr lang="fa-IR" sz="2000" dirty="0" smtClean="0">
                <a:solidFill>
                  <a:schemeClr val="accent6">
                    <a:lumMod val="75000"/>
                  </a:schemeClr>
                </a:solidFill>
              </a:rPr>
              <a:t> 4) </a:t>
            </a:r>
            <a:r>
              <a:rPr lang="fa-IR" dirty="0" smtClean="0">
                <a:solidFill>
                  <a:schemeClr val="accent6">
                    <a:lumMod val="75000"/>
                  </a:schemeClr>
                </a:solidFill>
              </a:rPr>
              <a:t>اعطا گروه/ طبقه تشویقی(</a:t>
            </a:r>
            <a:r>
              <a:rPr lang="fa-IR" sz="2000" dirty="0" smtClean="0">
                <a:solidFill>
                  <a:schemeClr val="accent6">
                    <a:lumMod val="75000"/>
                  </a:schemeClr>
                </a:solidFill>
              </a:rPr>
              <a:t>ایثارگران، گردان عاشورا، گردان الزهرا و ارزشیابی </a:t>
            </a:r>
            <a:r>
              <a:rPr lang="fa-IR" dirty="0" smtClean="0">
                <a:solidFill>
                  <a:schemeClr val="accent6">
                    <a:lumMod val="75000"/>
                  </a:schemeClr>
                </a:solidFill>
              </a:rPr>
              <a:t>) </a:t>
            </a:r>
            <a:r>
              <a:rPr lang="fa-IR" sz="2000" dirty="0" smtClean="0">
                <a:solidFill>
                  <a:schemeClr val="accent6">
                    <a:lumMod val="75000"/>
                  </a:schemeClr>
                </a:solidFill>
              </a:rPr>
              <a:t>      </a:t>
            </a:r>
          </a:p>
          <a:p>
            <a:endParaRPr lang="fa-IR" sz="2000" dirty="0"/>
          </a:p>
        </p:txBody>
      </p:sp>
    </p:spTree>
    <p:extLst>
      <p:ext uri="{BB962C8B-B14F-4D97-AF65-F5344CB8AC3E}">
        <p14:creationId xmlns:p14="http://schemas.microsoft.com/office/powerpoint/2010/main" val="234936268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crush"/>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xit" presetSubtype="4" fill="hold" nodeType="clickEffect">
                                  <p:stCondLst>
                                    <p:cond delay="0"/>
                                  </p:stCondLst>
                                  <p:childTnLst>
                                    <p:anim calcmode="lin" valueType="num">
                                      <p:cBhvr additive="base">
                                        <p:cTn id="6" dur="500"/>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7" dur="500"/>
                                        <p:tgtEl>
                                          <p:spTgt spid="3">
                                            <p:txEl>
                                              <p:pRg st="1" end="1"/>
                                            </p:txEl>
                                          </p:spTgt>
                                        </p:tgtEl>
                                        <p:attrNameLst>
                                          <p:attrName>ppt_y</p:attrName>
                                        </p:attrNameLst>
                                      </p:cBhvr>
                                      <p:tavLst>
                                        <p:tav tm="0">
                                          <p:val>
                                            <p:strVal val="ppt_y"/>
                                          </p:val>
                                        </p:tav>
                                        <p:tav tm="100000">
                                          <p:val>
                                            <p:strVal val="1+ppt_h/2"/>
                                          </p:val>
                                        </p:tav>
                                      </p:tavLst>
                                    </p:anim>
                                    <p:set>
                                      <p:cBhvr>
                                        <p:cTn id="8" dur="1" fill="hold">
                                          <p:stCondLst>
                                            <p:cond delay="499"/>
                                          </p:stCondLst>
                                        </p:cTn>
                                        <p:tgtEl>
                                          <p:spTgt spid="3">
                                            <p:txEl>
                                              <p:pRg st="1" end="1"/>
                                            </p:txEl>
                                          </p:spTgt>
                                        </p:tgtEl>
                                        <p:attrNameLst>
                                          <p:attrName>style.visibility</p:attrName>
                                        </p:attrNameLst>
                                      </p:cBhvr>
                                      <p:to>
                                        <p:strVal val="hidden"/>
                                      </p:to>
                                    </p:set>
                                  </p:childTnLst>
                                </p:cTn>
                              </p:par>
                              <p:par>
                                <p:cTn id="9" presetID="2" presetClass="exit" presetSubtype="4" fill="hold" nodeType="withEffect">
                                  <p:stCondLst>
                                    <p:cond delay="0"/>
                                  </p:stCondLst>
                                  <p:childTnLst>
                                    <p:anim calcmode="lin" valueType="num">
                                      <p:cBhvr additive="base">
                                        <p:cTn id="10" dur="500"/>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1" dur="500"/>
                                        <p:tgtEl>
                                          <p:spTgt spid="3">
                                            <p:txEl>
                                              <p:pRg st="2" end="2"/>
                                            </p:txEl>
                                          </p:spTgt>
                                        </p:tgtEl>
                                        <p:attrNameLst>
                                          <p:attrName>ppt_y</p:attrName>
                                        </p:attrNameLst>
                                      </p:cBhvr>
                                      <p:tavLst>
                                        <p:tav tm="0">
                                          <p:val>
                                            <p:strVal val="ppt_y"/>
                                          </p:val>
                                        </p:tav>
                                        <p:tav tm="100000">
                                          <p:val>
                                            <p:strVal val="1+ppt_h/2"/>
                                          </p:val>
                                        </p:tav>
                                      </p:tavLst>
                                    </p:anim>
                                    <p:set>
                                      <p:cBhvr>
                                        <p:cTn id="12" dur="1" fill="hold">
                                          <p:stCondLst>
                                            <p:cond delay="499"/>
                                          </p:stCondLst>
                                        </p:cTn>
                                        <p:tgtEl>
                                          <p:spTgt spid="3">
                                            <p:txEl>
                                              <p:pRg st="2" end="2"/>
                                            </p:txEl>
                                          </p:spTgt>
                                        </p:tgtEl>
                                        <p:attrNameLst>
                                          <p:attrName>style.visibility</p:attrName>
                                        </p:attrNameLst>
                                      </p:cBhvr>
                                      <p:to>
                                        <p:strVal val="hidden"/>
                                      </p:to>
                                    </p:set>
                                  </p:childTnLst>
                                </p:cTn>
                              </p:par>
                              <p:par>
                                <p:cTn id="13" presetID="2" presetClass="exit" presetSubtype="4" fill="hold" nodeType="withEffect">
                                  <p:stCondLst>
                                    <p:cond delay="0"/>
                                  </p:stCondLst>
                                  <p:childTnLst>
                                    <p:anim calcmode="lin" valueType="num">
                                      <p:cBhvr additive="base">
                                        <p:cTn id="14" dur="500"/>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5" dur="500"/>
                                        <p:tgtEl>
                                          <p:spTgt spid="3">
                                            <p:txEl>
                                              <p:pRg st="3" end="3"/>
                                            </p:txEl>
                                          </p:spTgt>
                                        </p:tgtEl>
                                        <p:attrNameLst>
                                          <p:attrName>ppt_y</p:attrName>
                                        </p:attrNameLst>
                                      </p:cBhvr>
                                      <p:tavLst>
                                        <p:tav tm="0">
                                          <p:val>
                                            <p:strVal val="ppt_y"/>
                                          </p:val>
                                        </p:tav>
                                        <p:tav tm="100000">
                                          <p:val>
                                            <p:strVal val="1+ppt_h/2"/>
                                          </p:val>
                                        </p:tav>
                                      </p:tavLst>
                                    </p:anim>
                                    <p:set>
                                      <p:cBhvr>
                                        <p:cTn id="16" dur="1" fill="hold">
                                          <p:stCondLst>
                                            <p:cond delay="499"/>
                                          </p:stCondLst>
                                        </p:cTn>
                                        <p:tgtEl>
                                          <p:spTgt spid="3">
                                            <p:txEl>
                                              <p:pRg st="3" end="3"/>
                                            </p:txEl>
                                          </p:spTgt>
                                        </p:tgtEl>
                                        <p:attrNameLst>
                                          <p:attrName>style.visibility</p:attrName>
                                        </p:attrNameLst>
                                      </p:cBhvr>
                                      <p:to>
                                        <p:strVal val="hidden"/>
                                      </p:to>
                                    </p:set>
                                  </p:childTnLst>
                                </p:cTn>
                              </p:par>
                              <p:par>
                                <p:cTn id="17" presetID="2" presetClass="exit" presetSubtype="4" fill="hold" nodeType="withEffect">
                                  <p:stCondLst>
                                    <p:cond delay="0"/>
                                  </p:stCondLst>
                                  <p:childTnLst>
                                    <p:anim calcmode="lin" valueType="num">
                                      <p:cBhvr additive="base">
                                        <p:cTn id="18" dur="500"/>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19" dur="500"/>
                                        <p:tgtEl>
                                          <p:spTgt spid="3">
                                            <p:txEl>
                                              <p:pRg st="4" end="4"/>
                                            </p:txEl>
                                          </p:spTgt>
                                        </p:tgtEl>
                                        <p:attrNameLst>
                                          <p:attrName>ppt_y</p:attrName>
                                        </p:attrNameLst>
                                      </p:cBhvr>
                                      <p:tavLst>
                                        <p:tav tm="0">
                                          <p:val>
                                            <p:strVal val="ppt_y"/>
                                          </p:val>
                                        </p:tav>
                                        <p:tav tm="100000">
                                          <p:val>
                                            <p:strVal val="1+ppt_h/2"/>
                                          </p:val>
                                        </p:tav>
                                      </p:tavLst>
                                    </p:anim>
                                    <p:set>
                                      <p:cBhvr>
                                        <p:cTn id="20" dur="1" fill="hold">
                                          <p:stCondLst>
                                            <p:cond delay="499"/>
                                          </p:stCondLst>
                                        </p:cTn>
                                        <p:tgtEl>
                                          <p:spTgt spid="3">
                                            <p:txEl>
                                              <p:pRg st="4" end="4"/>
                                            </p:txEl>
                                          </p:spTgt>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a:xfrm>
            <a:off x="1484310" y="0"/>
            <a:ext cx="10402890" cy="6857999"/>
          </a:xfrm>
        </p:spPr>
        <p:txBody>
          <a:bodyPr>
            <a:normAutofit/>
          </a:bodyPr>
          <a:lstStyle/>
          <a:p>
            <a:r>
              <a:rPr lang="fa-IR" sz="3600" dirty="0" smtClean="0"/>
              <a:t>مزایا: </a:t>
            </a:r>
          </a:p>
          <a:p>
            <a:r>
              <a:rPr lang="fa-IR" dirty="0" smtClean="0">
                <a:solidFill>
                  <a:schemeClr val="accent6">
                    <a:lumMod val="75000"/>
                  </a:schemeClr>
                </a:solidFill>
              </a:rPr>
              <a:t>الف) کمک هزینه عائله مندی</a:t>
            </a:r>
          </a:p>
          <a:p>
            <a:r>
              <a:rPr lang="fa-IR" dirty="0" smtClean="0">
                <a:solidFill>
                  <a:schemeClr val="accent6">
                    <a:lumMod val="75000"/>
                  </a:schemeClr>
                </a:solidFill>
              </a:rPr>
              <a:t>ب) کمک هزینه اولاد </a:t>
            </a:r>
          </a:p>
          <a:p>
            <a:r>
              <a:rPr lang="fa-IR" dirty="0" smtClean="0">
                <a:solidFill>
                  <a:schemeClr val="accent6">
                    <a:lumMod val="75000"/>
                  </a:schemeClr>
                </a:solidFill>
              </a:rPr>
              <a:t>ج) کمک هزینه ازدواج</a:t>
            </a:r>
          </a:p>
          <a:p>
            <a:r>
              <a:rPr lang="fa-IR" dirty="0" smtClean="0">
                <a:solidFill>
                  <a:schemeClr val="accent6">
                    <a:lumMod val="75000"/>
                  </a:schemeClr>
                </a:solidFill>
              </a:rPr>
              <a:t>د) کمک هزینه فوت </a:t>
            </a:r>
          </a:p>
          <a:p>
            <a:r>
              <a:rPr lang="fa-IR" dirty="0" smtClean="0">
                <a:solidFill>
                  <a:schemeClr val="accent6">
                    <a:lumMod val="75000"/>
                  </a:schemeClr>
                </a:solidFill>
              </a:rPr>
              <a:t>ه) هزینه سفر انتقالی و باز نشسته </a:t>
            </a:r>
          </a:p>
          <a:p>
            <a:r>
              <a:rPr lang="fa-IR" dirty="0" smtClean="0">
                <a:solidFill>
                  <a:schemeClr val="accent6">
                    <a:lumMod val="75000"/>
                  </a:schemeClr>
                </a:solidFill>
              </a:rPr>
              <a:t>و) حقوق ودستمزد</a:t>
            </a:r>
          </a:p>
          <a:p>
            <a:r>
              <a:rPr lang="fa-IR" dirty="0" smtClean="0">
                <a:solidFill>
                  <a:schemeClr val="accent6">
                    <a:lumMod val="75000"/>
                  </a:schemeClr>
                </a:solidFill>
              </a:rPr>
              <a:t>ح) تقلیل ساعت کاری </a:t>
            </a:r>
          </a:p>
        </p:txBody>
      </p:sp>
    </p:spTree>
    <p:extLst>
      <p:ext uri="{BB962C8B-B14F-4D97-AF65-F5344CB8AC3E}">
        <p14:creationId xmlns:p14="http://schemas.microsoft.com/office/powerpoint/2010/main" val="1183243901"/>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1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1" end="1"/>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1" end="1"/>
                                            </p:txEl>
                                          </p:spTgt>
                                        </p:tgtEl>
                                      </p:cBhvr>
                                    </p:animEffect>
                                  </p:childTnLst>
                                </p:cTn>
                              </p:par>
                              <p:par>
                                <p:cTn id="11" presetID="31" presetClass="entr" presetSubtype="0" fill="hold"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p:cTn id="13"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4"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15"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16" dur="1000"/>
                                        <p:tgtEl>
                                          <p:spTgt spid="3">
                                            <p:txEl>
                                              <p:pRg st="2" end="2"/>
                                            </p:txEl>
                                          </p:spTgt>
                                        </p:tgtEl>
                                      </p:cBhvr>
                                    </p:animEffect>
                                  </p:childTnLst>
                                </p:cTn>
                              </p:par>
                              <p:par>
                                <p:cTn id="17" presetID="31" presetClass="entr" presetSubtype="0" fill="hold" nodeType="with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p:cTn id="19" dur="10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0" dur="1000" fill="hold"/>
                                        <p:tgtEl>
                                          <p:spTgt spid="3">
                                            <p:txEl>
                                              <p:pRg st="3" end="3"/>
                                            </p:txEl>
                                          </p:spTgt>
                                        </p:tgtEl>
                                        <p:attrNameLst>
                                          <p:attrName>ppt_h</p:attrName>
                                        </p:attrNameLst>
                                      </p:cBhvr>
                                      <p:tavLst>
                                        <p:tav tm="0">
                                          <p:val>
                                            <p:fltVal val="0"/>
                                          </p:val>
                                        </p:tav>
                                        <p:tav tm="100000">
                                          <p:val>
                                            <p:strVal val="#ppt_h"/>
                                          </p:val>
                                        </p:tav>
                                      </p:tavLst>
                                    </p:anim>
                                    <p:anim calcmode="lin" valueType="num">
                                      <p:cBhvr>
                                        <p:cTn id="21" dur="1000" fill="hold"/>
                                        <p:tgtEl>
                                          <p:spTgt spid="3">
                                            <p:txEl>
                                              <p:pRg st="3" end="3"/>
                                            </p:txEl>
                                          </p:spTgt>
                                        </p:tgtEl>
                                        <p:attrNameLst>
                                          <p:attrName>style.rotation</p:attrName>
                                        </p:attrNameLst>
                                      </p:cBhvr>
                                      <p:tavLst>
                                        <p:tav tm="0">
                                          <p:val>
                                            <p:fltVal val="90"/>
                                          </p:val>
                                        </p:tav>
                                        <p:tav tm="100000">
                                          <p:val>
                                            <p:fltVal val="0"/>
                                          </p:val>
                                        </p:tav>
                                      </p:tavLst>
                                    </p:anim>
                                    <p:animEffect transition="in" filter="fade">
                                      <p:cBhvr>
                                        <p:cTn id="22" dur="1000"/>
                                        <p:tgtEl>
                                          <p:spTgt spid="3">
                                            <p:txEl>
                                              <p:pRg st="3" end="3"/>
                                            </p:txEl>
                                          </p:spTgt>
                                        </p:tgtEl>
                                      </p:cBhvr>
                                    </p:animEffect>
                                  </p:childTnLst>
                                </p:cTn>
                              </p:par>
                              <p:par>
                                <p:cTn id="23" presetID="31" presetClass="entr" presetSubtype="0" fill="hold" nodeType="with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 calcmode="lin" valueType="num">
                                      <p:cBhvr>
                                        <p:cTn id="25" dur="1000" fill="hold"/>
                                        <p:tgtEl>
                                          <p:spTgt spid="3">
                                            <p:txEl>
                                              <p:pRg st="4" end="4"/>
                                            </p:txEl>
                                          </p:spTgt>
                                        </p:tgtEl>
                                        <p:attrNameLst>
                                          <p:attrName>ppt_w</p:attrName>
                                        </p:attrNameLst>
                                      </p:cBhvr>
                                      <p:tavLst>
                                        <p:tav tm="0">
                                          <p:val>
                                            <p:fltVal val="0"/>
                                          </p:val>
                                        </p:tav>
                                        <p:tav tm="100000">
                                          <p:val>
                                            <p:strVal val="#ppt_w"/>
                                          </p:val>
                                        </p:tav>
                                      </p:tavLst>
                                    </p:anim>
                                    <p:anim calcmode="lin" valueType="num">
                                      <p:cBhvr>
                                        <p:cTn id="26" dur="1000" fill="hold"/>
                                        <p:tgtEl>
                                          <p:spTgt spid="3">
                                            <p:txEl>
                                              <p:pRg st="4" end="4"/>
                                            </p:txEl>
                                          </p:spTgt>
                                        </p:tgtEl>
                                        <p:attrNameLst>
                                          <p:attrName>ppt_h</p:attrName>
                                        </p:attrNameLst>
                                      </p:cBhvr>
                                      <p:tavLst>
                                        <p:tav tm="0">
                                          <p:val>
                                            <p:fltVal val="0"/>
                                          </p:val>
                                        </p:tav>
                                        <p:tav tm="100000">
                                          <p:val>
                                            <p:strVal val="#ppt_h"/>
                                          </p:val>
                                        </p:tav>
                                      </p:tavLst>
                                    </p:anim>
                                    <p:anim calcmode="lin" valueType="num">
                                      <p:cBhvr>
                                        <p:cTn id="27" dur="1000" fill="hold"/>
                                        <p:tgtEl>
                                          <p:spTgt spid="3">
                                            <p:txEl>
                                              <p:pRg st="4" end="4"/>
                                            </p:txEl>
                                          </p:spTgt>
                                        </p:tgtEl>
                                        <p:attrNameLst>
                                          <p:attrName>style.rotation</p:attrName>
                                        </p:attrNameLst>
                                      </p:cBhvr>
                                      <p:tavLst>
                                        <p:tav tm="0">
                                          <p:val>
                                            <p:fltVal val="90"/>
                                          </p:val>
                                        </p:tav>
                                        <p:tav tm="100000">
                                          <p:val>
                                            <p:fltVal val="0"/>
                                          </p:val>
                                        </p:tav>
                                      </p:tavLst>
                                    </p:anim>
                                    <p:animEffect transition="in" filter="fade">
                                      <p:cBhvr>
                                        <p:cTn id="28" dur="1000"/>
                                        <p:tgtEl>
                                          <p:spTgt spid="3">
                                            <p:txEl>
                                              <p:pRg st="4" end="4"/>
                                            </p:txEl>
                                          </p:spTgt>
                                        </p:tgtEl>
                                      </p:cBhvr>
                                    </p:animEffect>
                                  </p:childTnLst>
                                </p:cTn>
                              </p:par>
                              <p:par>
                                <p:cTn id="29" presetID="31" presetClass="entr" presetSubtype="0" fill="hold" nodeType="withEffect">
                                  <p:stCondLst>
                                    <p:cond delay="0"/>
                                  </p:stCondLst>
                                  <p:childTnLst>
                                    <p:set>
                                      <p:cBhvr>
                                        <p:cTn id="30" dur="1" fill="hold">
                                          <p:stCondLst>
                                            <p:cond delay="0"/>
                                          </p:stCondLst>
                                        </p:cTn>
                                        <p:tgtEl>
                                          <p:spTgt spid="3">
                                            <p:txEl>
                                              <p:pRg st="5" end="5"/>
                                            </p:txEl>
                                          </p:spTgt>
                                        </p:tgtEl>
                                        <p:attrNameLst>
                                          <p:attrName>style.visibility</p:attrName>
                                        </p:attrNameLst>
                                      </p:cBhvr>
                                      <p:to>
                                        <p:strVal val="visible"/>
                                      </p:to>
                                    </p:set>
                                    <p:anim calcmode="lin" valueType="num">
                                      <p:cBhvr>
                                        <p:cTn id="31" dur="1000" fill="hold"/>
                                        <p:tgtEl>
                                          <p:spTgt spid="3">
                                            <p:txEl>
                                              <p:pRg st="5" end="5"/>
                                            </p:txEl>
                                          </p:spTgt>
                                        </p:tgtEl>
                                        <p:attrNameLst>
                                          <p:attrName>ppt_w</p:attrName>
                                        </p:attrNameLst>
                                      </p:cBhvr>
                                      <p:tavLst>
                                        <p:tav tm="0">
                                          <p:val>
                                            <p:fltVal val="0"/>
                                          </p:val>
                                        </p:tav>
                                        <p:tav tm="100000">
                                          <p:val>
                                            <p:strVal val="#ppt_w"/>
                                          </p:val>
                                        </p:tav>
                                      </p:tavLst>
                                    </p:anim>
                                    <p:anim calcmode="lin" valueType="num">
                                      <p:cBhvr>
                                        <p:cTn id="32" dur="1000" fill="hold"/>
                                        <p:tgtEl>
                                          <p:spTgt spid="3">
                                            <p:txEl>
                                              <p:pRg st="5" end="5"/>
                                            </p:txEl>
                                          </p:spTgt>
                                        </p:tgtEl>
                                        <p:attrNameLst>
                                          <p:attrName>ppt_h</p:attrName>
                                        </p:attrNameLst>
                                      </p:cBhvr>
                                      <p:tavLst>
                                        <p:tav tm="0">
                                          <p:val>
                                            <p:fltVal val="0"/>
                                          </p:val>
                                        </p:tav>
                                        <p:tav tm="100000">
                                          <p:val>
                                            <p:strVal val="#ppt_h"/>
                                          </p:val>
                                        </p:tav>
                                      </p:tavLst>
                                    </p:anim>
                                    <p:anim calcmode="lin" valueType="num">
                                      <p:cBhvr>
                                        <p:cTn id="33" dur="1000" fill="hold"/>
                                        <p:tgtEl>
                                          <p:spTgt spid="3">
                                            <p:txEl>
                                              <p:pRg st="5" end="5"/>
                                            </p:txEl>
                                          </p:spTgt>
                                        </p:tgtEl>
                                        <p:attrNameLst>
                                          <p:attrName>style.rotation</p:attrName>
                                        </p:attrNameLst>
                                      </p:cBhvr>
                                      <p:tavLst>
                                        <p:tav tm="0">
                                          <p:val>
                                            <p:fltVal val="90"/>
                                          </p:val>
                                        </p:tav>
                                        <p:tav tm="100000">
                                          <p:val>
                                            <p:fltVal val="0"/>
                                          </p:val>
                                        </p:tav>
                                      </p:tavLst>
                                    </p:anim>
                                    <p:animEffect transition="in" filter="fade">
                                      <p:cBhvr>
                                        <p:cTn id="34" dur="1000"/>
                                        <p:tgtEl>
                                          <p:spTgt spid="3">
                                            <p:txEl>
                                              <p:pRg st="5" end="5"/>
                                            </p:txEl>
                                          </p:spTgt>
                                        </p:tgtEl>
                                      </p:cBhvr>
                                    </p:animEffect>
                                  </p:childTnLst>
                                </p:cTn>
                              </p:par>
                              <p:par>
                                <p:cTn id="35" presetID="31" presetClass="entr" presetSubtype="0" fill="hold" nodeType="with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 calcmode="lin" valueType="num">
                                      <p:cBhvr>
                                        <p:cTn id="37" dur="1000" fill="hold"/>
                                        <p:tgtEl>
                                          <p:spTgt spid="3">
                                            <p:txEl>
                                              <p:pRg st="6" end="6"/>
                                            </p:txEl>
                                          </p:spTgt>
                                        </p:tgtEl>
                                        <p:attrNameLst>
                                          <p:attrName>ppt_w</p:attrName>
                                        </p:attrNameLst>
                                      </p:cBhvr>
                                      <p:tavLst>
                                        <p:tav tm="0">
                                          <p:val>
                                            <p:fltVal val="0"/>
                                          </p:val>
                                        </p:tav>
                                        <p:tav tm="100000">
                                          <p:val>
                                            <p:strVal val="#ppt_w"/>
                                          </p:val>
                                        </p:tav>
                                      </p:tavLst>
                                    </p:anim>
                                    <p:anim calcmode="lin" valueType="num">
                                      <p:cBhvr>
                                        <p:cTn id="38" dur="1000" fill="hold"/>
                                        <p:tgtEl>
                                          <p:spTgt spid="3">
                                            <p:txEl>
                                              <p:pRg st="6" end="6"/>
                                            </p:txEl>
                                          </p:spTgt>
                                        </p:tgtEl>
                                        <p:attrNameLst>
                                          <p:attrName>ppt_h</p:attrName>
                                        </p:attrNameLst>
                                      </p:cBhvr>
                                      <p:tavLst>
                                        <p:tav tm="0">
                                          <p:val>
                                            <p:fltVal val="0"/>
                                          </p:val>
                                        </p:tav>
                                        <p:tav tm="100000">
                                          <p:val>
                                            <p:strVal val="#ppt_h"/>
                                          </p:val>
                                        </p:tav>
                                      </p:tavLst>
                                    </p:anim>
                                    <p:anim calcmode="lin" valueType="num">
                                      <p:cBhvr>
                                        <p:cTn id="39" dur="1000" fill="hold"/>
                                        <p:tgtEl>
                                          <p:spTgt spid="3">
                                            <p:txEl>
                                              <p:pRg st="6" end="6"/>
                                            </p:txEl>
                                          </p:spTgt>
                                        </p:tgtEl>
                                        <p:attrNameLst>
                                          <p:attrName>style.rotation</p:attrName>
                                        </p:attrNameLst>
                                      </p:cBhvr>
                                      <p:tavLst>
                                        <p:tav tm="0">
                                          <p:val>
                                            <p:fltVal val="90"/>
                                          </p:val>
                                        </p:tav>
                                        <p:tav tm="100000">
                                          <p:val>
                                            <p:fltVal val="0"/>
                                          </p:val>
                                        </p:tav>
                                      </p:tavLst>
                                    </p:anim>
                                    <p:animEffect transition="in" filter="fade">
                                      <p:cBhvr>
                                        <p:cTn id="40" dur="1000"/>
                                        <p:tgtEl>
                                          <p:spTgt spid="3">
                                            <p:txEl>
                                              <p:pRg st="6" end="6"/>
                                            </p:txEl>
                                          </p:spTgt>
                                        </p:tgtEl>
                                      </p:cBhvr>
                                    </p:animEffect>
                                  </p:childTnLst>
                                </p:cTn>
                              </p:par>
                              <p:par>
                                <p:cTn id="41" presetID="31" presetClass="entr" presetSubtype="0" fill="hold" nodeType="withEffect">
                                  <p:stCondLst>
                                    <p:cond delay="0"/>
                                  </p:stCondLst>
                                  <p:childTnLst>
                                    <p:set>
                                      <p:cBhvr>
                                        <p:cTn id="42" dur="1" fill="hold">
                                          <p:stCondLst>
                                            <p:cond delay="0"/>
                                          </p:stCondLst>
                                        </p:cTn>
                                        <p:tgtEl>
                                          <p:spTgt spid="3">
                                            <p:txEl>
                                              <p:pRg st="7" end="7"/>
                                            </p:txEl>
                                          </p:spTgt>
                                        </p:tgtEl>
                                        <p:attrNameLst>
                                          <p:attrName>style.visibility</p:attrName>
                                        </p:attrNameLst>
                                      </p:cBhvr>
                                      <p:to>
                                        <p:strVal val="visible"/>
                                      </p:to>
                                    </p:set>
                                    <p:anim calcmode="lin" valueType="num">
                                      <p:cBhvr>
                                        <p:cTn id="43" dur="1000" fill="hold"/>
                                        <p:tgtEl>
                                          <p:spTgt spid="3">
                                            <p:txEl>
                                              <p:pRg st="7" end="7"/>
                                            </p:txEl>
                                          </p:spTgt>
                                        </p:tgtEl>
                                        <p:attrNameLst>
                                          <p:attrName>ppt_w</p:attrName>
                                        </p:attrNameLst>
                                      </p:cBhvr>
                                      <p:tavLst>
                                        <p:tav tm="0">
                                          <p:val>
                                            <p:fltVal val="0"/>
                                          </p:val>
                                        </p:tav>
                                        <p:tav tm="100000">
                                          <p:val>
                                            <p:strVal val="#ppt_w"/>
                                          </p:val>
                                        </p:tav>
                                      </p:tavLst>
                                    </p:anim>
                                    <p:anim calcmode="lin" valueType="num">
                                      <p:cBhvr>
                                        <p:cTn id="44" dur="1000" fill="hold"/>
                                        <p:tgtEl>
                                          <p:spTgt spid="3">
                                            <p:txEl>
                                              <p:pRg st="7" end="7"/>
                                            </p:txEl>
                                          </p:spTgt>
                                        </p:tgtEl>
                                        <p:attrNameLst>
                                          <p:attrName>ppt_h</p:attrName>
                                        </p:attrNameLst>
                                      </p:cBhvr>
                                      <p:tavLst>
                                        <p:tav tm="0">
                                          <p:val>
                                            <p:fltVal val="0"/>
                                          </p:val>
                                        </p:tav>
                                        <p:tav tm="100000">
                                          <p:val>
                                            <p:strVal val="#ppt_h"/>
                                          </p:val>
                                        </p:tav>
                                      </p:tavLst>
                                    </p:anim>
                                    <p:anim calcmode="lin" valueType="num">
                                      <p:cBhvr>
                                        <p:cTn id="45" dur="1000" fill="hold"/>
                                        <p:tgtEl>
                                          <p:spTgt spid="3">
                                            <p:txEl>
                                              <p:pRg st="7" end="7"/>
                                            </p:txEl>
                                          </p:spTgt>
                                        </p:tgtEl>
                                        <p:attrNameLst>
                                          <p:attrName>style.rotation</p:attrName>
                                        </p:attrNameLst>
                                      </p:cBhvr>
                                      <p:tavLst>
                                        <p:tav tm="0">
                                          <p:val>
                                            <p:fltVal val="90"/>
                                          </p:val>
                                        </p:tav>
                                        <p:tav tm="100000">
                                          <p:val>
                                            <p:fltVal val="0"/>
                                          </p:val>
                                        </p:tav>
                                      </p:tavLst>
                                    </p:anim>
                                    <p:animEffect transition="in" filter="fade">
                                      <p:cBhvr>
                                        <p:cTn id="46" dur="10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a:xfrm>
            <a:off x="1484310" y="0"/>
            <a:ext cx="10018713" cy="6857999"/>
          </a:xfrm>
        </p:spPr>
        <p:txBody>
          <a:bodyPr>
            <a:normAutofit lnSpcReduction="10000"/>
          </a:bodyPr>
          <a:lstStyle/>
          <a:p>
            <a:r>
              <a:rPr lang="fa-IR" dirty="0">
                <a:solidFill>
                  <a:schemeClr val="accent6">
                    <a:lumMod val="75000"/>
                  </a:schemeClr>
                </a:solidFill>
              </a:rPr>
              <a:t>ج) خدمت نیمه وقت بانوان </a:t>
            </a:r>
            <a:r>
              <a:rPr lang="fa-IR" dirty="0" smtClean="0">
                <a:solidFill>
                  <a:schemeClr val="accent6">
                    <a:lumMod val="75000"/>
                  </a:schemeClr>
                </a:solidFill>
              </a:rPr>
              <a:t>: </a:t>
            </a:r>
            <a:r>
              <a:rPr lang="fa-IR" dirty="0">
                <a:solidFill>
                  <a:srgbClr val="002060"/>
                </a:solidFill>
              </a:rPr>
              <a:t>استفاده از خدمت نیمه وقت با درخواست کتبی مستخدم وصدور حکم جداگانه انجام می شود.درهرحال خدمت نیمه وقت کمتر از یک سال نخواهد بود</a:t>
            </a:r>
            <a:r>
              <a:rPr lang="fa-IR" dirty="0" smtClean="0">
                <a:solidFill>
                  <a:srgbClr val="002060"/>
                </a:solidFill>
              </a:rPr>
              <a:t>.</a:t>
            </a:r>
          </a:p>
          <a:p>
            <a:r>
              <a:rPr lang="fa-IR" dirty="0" smtClean="0">
                <a:solidFill>
                  <a:schemeClr val="accent6">
                    <a:lumMod val="75000"/>
                  </a:schemeClr>
                </a:solidFill>
              </a:rPr>
              <a:t>تبصره ماده7قانون خدمت نیمه وقت بانوان مصوب1364</a:t>
            </a:r>
            <a:r>
              <a:rPr lang="fa-IR" dirty="0" smtClean="0">
                <a:solidFill>
                  <a:srgbClr val="002060"/>
                </a:solidFill>
              </a:rPr>
              <a:t>)  سنوات </a:t>
            </a:r>
            <a:r>
              <a:rPr lang="fa-IR" dirty="0">
                <a:solidFill>
                  <a:srgbClr val="002060"/>
                </a:solidFill>
              </a:rPr>
              <a:t>خدمت نیمه وقت بانوان به شرط پرداخت کسورات بازنشستگی و حق بیمه به نسبت تمام حقوق ثابت وفوق العاده شغل وعناوین مشابه تا3سال از لحاظ سنوات بازنشستگی در حکم تمام وقت محسوب می </a:t>
            </a:r>
            <a:r>
              <a:rPr lang="fa-IR" dirty="0" smtClean="0">
                <a:solidFill>
                  <a:srgbClr val="002060"/>
                </a:solidFill>
              </a:rPr>
              <a:t>شود.</a:t>
            </a:r>
          </a:p>
          <a:p>
            <a:r>
              <a:rPr lang="fa-IR" dirty="0" smtClean="0">
                <a:solidFill>
                  <a:schemeClr val="accent6">
                    <a:lumMod val="75000"/>
                  </a:schemeClr>
                </a:solidFill>
              </a:rPr>
              <a:t>ماده9قانون نیمه وقت بانوان</a:t>
            </a:r>
            <a:r>
              <a:rPr lang="fa-IR" dirty="0" smtClean="0">
                <a:solidFill>
                  <a:srgbClr val="002060"/>
                </a:solidFill>
              </a:rPr>
              <a:t>): مدت استفاده از مرخصی استعلاجی و زایمان برای بانوان مشمول خدمت نیمه وقت مانند: کارمندان تمام وقت خواهد بود ودرآن مدت از لحاظ حقوق ومزایا تابع مقررات مربوط به خدمت نیمه وقت خواهند بود.</a:t>
            </a:r>
          </a:p>
          <a:p>
            <a:r>
              <a:rPr lang="fa-IR" dirty="0" smtClean="0">
                <a:solidFill>
                  <a:schemeClr val="accent6">
                    <a:lumMod val="75000"/>
                  </a:schemeClr>
                </a:solidFill>
              </a:rPr>
              <a:t>ماده10قانون </a:t>
            </a:r>
            <a:r>
              <a:rPr lang="fa-IR" dirty="0">
                <a:solidFill>
                  <a:schemeClr val="accent6">
                    <a:lumMod val="75000"/>
                  </a:schemeClr>
                </a:solidFill>
              </a:rPr>
              <a:t>نیمه وقت </a:t>
            </a:r>
            <a:r>
              <a:rPr lang="fa-IR" dirty="0" smtClean="0">
                <a:solidFill>
                  <a:schemeClr val="accent6">
                    <a:lumMod val="75000"/>
                  </a:schemeClr>
                </a:solidFill>
              </a:rPr>
              <a:t>بانوان):</a:t>
            </a:r>
            <a:r>
              <a:rPr lang="fa-IR" dirty="0" smtClean="0"/>
              <a:t>سنوات تجربی کارمندان نیمه وقت به نسبت 1/2محاسبه می شود.</a:t>
            </a:r>
          </a:p>
          <a:p>
            <a:r>
              <a:rPr lang="fa-IR" dirty="0" smtClean="0"/>
              <a:t> </a:t>
            </a:r>
            <a:r>
              <a:rPr lang="fa-IR" dirty="0" smtClean="0">
                <a:solidFill>
                  <a:schemeClr val="accent6">
                    <a:lumMod val="75000"/>
                  </a:schemeClr>
                </a:solidFill>
              </a:rPr>
              <a:t>ماده13قانون </a:t>
            </a:r>
            <a:r>
              <a:rPr lang="fa-IR" dirty="0">
                <a:solidFill>
                  <a:schemeClr val="accent6">
                    <a:lumMod val="75000"/>
                  </a:schemeClr>
                </a:solidFill>
              </a:rPr>
              <a:t>نیمه وقت بانوان</a:t>
            </a:r>
            <a:r>
              <a:rPr lang="fa-IR" dirty="0" smtClean="0">
                <a:solidFill>
                  <a:schemeClr val="accent6">
                    <a:lumMod val="75000"/>
                  </a:schemeClr>
                </a:solidFill>
              </a:rPr>
              <a:t>):</a:t>
            </a:r>
            <a:r>
              <a:rPr lang="fa-IR" dirty="0" smtClean="0"/>
              <a:t>مشمولین این قانون به هیچ وجه وتحت هیچ عنوان نمی توانند  دروزارت خانه ها وموسسات وشرکت های دولتی یا غیر دولتی دیگر به کاراشتغال ورزند ودرصورت اشتغال درواحد های مذکوراز دستگاه متبوع خود اخراج شده وحقوق ومزایای آنان ازتاریخ اشتغال قطع می گردد.  </a:t>
            </a:r>
            <a:endParaRPr lang="fa-IR" dirty="0">
              <a:solidFill>
                <a:srgbClr val="002060"/>
              </a:solidFill>
            </a:endParaRPr>
          </a:p>
          <a:p>
            <a:endParaRPr lang="fa-IR" dirty="0"/>
          </a:p>
        </p:txBody>
      </p:sp>
    </p:spTree>
    <p:extLst>
      <p:ext uri="{BB962C8B-B14F-4D97-AF65-F5344CB8AC3E}">
        <p14:creationId xmlns:p14="http://schemas.microsoft.com/office/powerpoint/2010/main" val="366078282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ractur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7" presetClass="exit" presetSubtype="0" fill="hold" nodeType="clickEffect">
                                  <p:stCondLst>
                                    <p:cond delay="0"/>
                                  </p:stCondLst>
                                  <p:childTnLst>
                                    <p:animEffect transition="out" filter="fade">
                                      <p:cBhvr>
                                        <p:cTn id="6" dur="1000"/>
                                        <p:tgtEl>
                                          <p:spTgt spid="3">
                                            <p:txEl>
                                              <p:pRg st="0" end="0"/>
                                            </p:txEl>
                                          </p:spTgt>
                                        </p:tgtEl>
                                      </p:cBhvr>
                                    </p:animEffect>
                                    <p:anim calcmode="lin" valueType="num">
                                      <p:cBhvr>
                                        <p:cTn id="7" dur="1000"/>
                                        <p:tgtEl>
                                          <p:spTgt spid="3">
                                            <p:txEl>
                                              <p:pRg st="0" end="0"/>
                                            </p:txEl>
                                          </p:spTgt>
                                        </p:tgtEl>
                                        <p:attrNameLst>
                                          <p:attrName>ppt_x</p:attrName>
                                        </p:attrNameLst>
                                      </p:cBhvr>
                                      <p:tavLst>
                                        <p:tav tm="0">
                                          <p:val>
                                            <p:strVal val="ppt_x"/>
                                          </p:val>
                                        </p:tav>
                                        <p:tav tm="100000">
                                          <p:val>
                                            <p:strVal val="ppt_x"/>
                                          </p:val>
                                        </p:tav>
                                      </p:tavLst>
                                    </p:anim>
                                    <p:anim calcmode="lin" valueType="num">
                                      <p:cBhvr>
                                        <p:cTn id="8" dur="100" decel="100000"/>
                                        <p:tgtEl>
                                          <p:spTgt spid="3">
                                            <p:txEl>
                                              <p:pRg st="0" end="0"/>
                                            </p:txEl>
                                          </p:spTgt>
                                        </p:tgtEl>
                                        <p:attrNameLst>
                                          <p:attrName>ppt_y</p:attrName>
                                        </p:attrNameLst>
                                      </p:cBhvr>
                                      <p:tavLst>
                                        <p:tav tm="0">
                                          <p:val>
                                            <p:strVal val="ppt_y"/>
                                          </p:val>
                                        </p:tav>
                                        <p:tav tm="100000">
                                          <p:val>
                                            <p:strVal val="ppt_y-.03"/>
                                          </p:val>
                                        </p:tav>
                                      </p:tavLst>
                                    </p:anim>
                                    <p:anim calcmode="lin" valueType="num">
                                      <p:cBhvr>
                                        <p:cTn id="9" dur="900" accel="100000">
                                          <p:stCondLst>
                                            <p:cond delay="100"/>
                                          </p:stCondLst>
                                        </p:cTn>
                                        <p:tgtEl>
                                          <p:spTgt spid="3">
                                            <p:txEl>
                                              <p:pRg st="0" end="0"/>
                                            </p:txEl>
                                          </p:spTgt>
                                        </p:tgtEl>
                                        <p:attrNameLst>
                                          <p:attrName>ppt_y</p:attrName>
                                        </p:attrNameLst>
                                      </p:cBhvr>
                                      <p:tavLst>
                                        <p:tav tm="0">
                                          <p:val>
                                            <p:strVal val="ppt_y"/>
                                          </p:val>
                                        </p:tav>
                                        <p:tav tm="100000">
                                          <p:val>
                                            <p:strVal val="ppt_y+1"/>
                                          </p:val>
                                        </p:tav>
                                      </p:tavLst>
                                    </p:anim>
                                    <p:set>
                                      <p:cBhvr>
                                        <p:cTn id="10" dur="1" fill="hold">
                                          <p:stCondLst>
                                            <p:cond delay="999"/>
                                          </p:stCondLst>
                                        </p:cTn>
                                        <p:tgtEl>
                                          <p:spTgt spid="3">
                                            <p:txEl>
                                              <p:pRg st="0" end="0"/>
                                            </p:txEl>
                                          </p:spTgt>
                                        </p:tgtEl>
                                        <p:attrNameLst>
                                          <p:attrName>style.visibility</p:attrName>
                                        </p:attrNameLst>
                                      </p:cBhvr>
                                      <p:to>
                                        <p:strVal val="hidden"/>
                                      </p:to>
                                    </p:set>
                                  </p:childTnLst>
                                </p:cTn>
                              </p:par>
                              <p:par>
                                <p:cTn id="11" presetID="37" presetClass="exit" presetSubtype="0" fill="hold" nodeType="withEffect">
                                  <p:stCondLst>
                                    <p:cond delay="0"/>
                                  </p:stCondLst>
                                  <p:childTnLst>
                                    <p:animEffect transition="out" filter="fade">
                                      <p:cBhvr>
                                        <p:cTn id="12" dur="1000"/>
                                        <p:tgtEl>
                                          <p:spTgt spid="3">
                                            <p:txEl>
                                              <p:pRg st="1" end="1"/>
                                            </p:txEl>
                                          </p:spTgt>
                                        </p:tgtEl>
                                      </p:cBhvr>
                                    </p:animEffect>
                                    <p:anim calcmode="lin" valueType="num">
                                      <p:cBhvr>
                                        <p:cTn id="13" dur="1000"/>
                                        <p:tgtEl>
                                          <p:spTgt spid="3">
                                            <p:txEl>
                                              <p:pRg st="1" end="1"/>
                                            </p:txEl>
                                          </p:spTgt>
                                        </p:tgtEl>
                                        <p:attrNameLst>
                                          <p:attrName>ppt_x</p:attrName>
                                        </p:attrNameLst>
                                      </p:cBhvr>
                                      <p:tavLst>
                                        <p:tav tm="0">
                                          <p:val>
                                            <p:strVal val="ppt_x"/>
                                          </p:val>
                                        </p:tav>
                                        <p:tav tm="100000">
                                          <p:val>
                                            <p:strVal val="ppt_x"/>
                                          </p:val>
                                        </p:tav>
                                      </p:tavLst>
                                    </p:anim>
                                    <p:anim calcmode="lin" valueType="num">
                                      <p:cBhvr>
                                        <p:cTn id="14" dur="100" decel="100000"/>
                                        <p:tgtEl>
                                          <p:spTgt spid="3">
                                            <p:txEl>
                                              <p:pRg st="1" end="1"/>
                                            </p:txEl>
                                          </p:spTgt>
                                        </p:tgtEl>
                                        <p:attrNameLst>
                                          <p:attrName>ppt_y</p:attrName>
                                        </p:attrNameLst>
                                      </p:cBhvr>
                                      <p:tavLst>
                                        <p:tav tm="0">
                                          <p:val>
                                            <p:strVal val="ppt_y"/>
                                          </p:val>
                                        </p:tav>
                                        <p:tav tm="100000">
                                          <p:val>
                                            <p:strVal val="ppt_y-.03"/>
                                          </p:val>
                                        </p:tav>
                                      </p:tavLst>
                                    </p:anim>
                                    <p:anim calcmode="lin" valueType="num">
                                      <p:cBhvr>
                                        <p:cTn id="15" dur="900" accel="100000">
                                          <p:stCondLst>
                                            <p:cond delay="100"/>
                                          </p:stCondLst>
                                        </p:cTn>
                                        <p:tgtEl>
                                          <p:spTgt spid="3">
                                            <p:txEl>
                                              <p:pRg st="1" end="1"/>
                                            </p:txEl>
                                          </p:spTgt>
                                        </p:tgtEl>
                                        <p:attrNameLst>
                                          <p:attrName>ppt_y</p:attrName>
                                        </p:attrNameLst>
                                      </p:cBhvr>
                                      <p:tavLst>
                                        <p:tav tm="0">
                                          <p:val>
                                            <p:strVal val="ppt_y"/>
                                          </p:val>
                                        </p:tav>
                                        <p:tav tm="100000">
                                          <p:val>
                                            <p:strVal val="ppt_y+1"/>
                                          </p:val>
                                        </p:tav>
                                      </p:tavLst>
                                    </p:anim>
                                    <p:set>
                                      <p:cBhvr>
                                        <p:cTn id="16" dur="1" fill="hold">
                                          <p:stCondLst>
                                            <p:cond delay="999"/>
                                          </p:stCondLst>
                                        </p:cTn>
                                        <p:tgtEl>
                                          <p:spTgt spid="3">
                                            <p:txEl>
                                              <p:pRg st="1" end="1"/>
                                            </p:txEl>
                                          </p:spTgt>
                                        </p:tgtEl>
                                        <p:attrNameLst>
                                          <p:attrName>style.visibility</p:attrName>
                                        </p:attrNameLst>
                                      </p:cBhvr>
                                      <p:to>
                                        <p:strVal val="hidden"/>
                                      </p:to>
                                    </p:set>
                                  </p:childTnLst>
                                </p:cTn>
                              </p:par>
                              <p:par>
                                <p:cTn id="17" presetID="37" presetClass="exit" presetSubtype="0" fill="hold" nodeType="withEffect">
                                  <p:stCondLst>
                                    <p:cond delay="0"/>
                                  </p:stCondLst>
                                  <p:childTnLst>
                                    <p:animEffect transition="out" filter="fade">
                                      <p:cBhvr>
                                        <p:cTn id="18" dur="1000"/>
                                        <p:tgtEl>
                                          <p:spTgt spid="3">
                                            <p:txEl>
                                              <p:pRg st="2" end="2"/>
                                            </p:txEl>
                                          </p:spTgt>
                                        </p:tgtEl>
                                      </p:cBhvr>
                                    </p:animEffect>
                                    <p:anim calcmode="lin" valueType="num">
                                      <p:cBhvr>
                                        <p:cTn id="19" dur="1000"/>
                                        <p:tgtEl>
                                          <p:spTgt spid="3">
                                            <p:txEl>
                                              <p:pRg st="2" end="2"/>
                                            </p:txEl>
                                          </p:spTgt>
                                        </p:tgtEl>
                                        <p:attrNameLst>
                                          <p:attrName>ppt_x</p:attrName>
                                        </p:attrNameLst>
                                      </p:cBhvr>
                                      <p:tavLst>
                                        <p:tav tm="0">
                                          <p:val>
                                            <p:strVal val="ppt_x"/>
                                          </p:val>
                                        </p:tav>
                                        <p:tav tm="100000">
                                          <p:val>
                                            <p:strVal val="ppt_x"/>
                                          </p:val>
                                        </p:tav>
                                      </p:tavLst>
                                    </p:anim>
                                    <p:anim calcmode="lin" valueType="num">
                                      <p:cBhvr>
                                        <p:cTn id="20" dur="100" decel="100000"/>
                                        <p:tgtEl>
                                          <p:spTgt spid="3">
                                            <p:txEl>
                                              <p:pRg st="2" end="2"/>
                                            </p:txEl>
                                          </p:spTgt>
                                        </p:tgtEl>
                                        <p:attrNameLst>
                                          <p:attrName>ppt_y</p:attrName>
                                        </p:attrNameLst>
                                      </p:cBhvr>
                                      <p:tavLst>
                                        <p:tav tm="0">
                                          <p:val>
                                            <p:strVal val="ppt_y"/>
                                          </p:val>
                                        </p:tav>
                                        <p:tav tm="100000">
                                          <p:val>
                                            <p:strVal val="ppt_y-.03"/>
                                          </p:val>
                                        </p:tav>
                                      </p:tavLst>
                                    </p:anim>
                                    <p:anim calcmode="lin" valueType="num">
                                      <p:cBhvr>
                                        <p:cTn id="21" dur="900" accel="100000">
                                          <p:stCondLst>
                                            <p:cond delay="100"/>
                                          </p:stCondLst>
                                        </p:cTn>
                                        <p:tgtEl>
                                          <p:spTgt spid="3">
                                            <p:txEl>
                                              <p:pRg st="2" end="2"/>
                                            </p:txEl>
                                          </p:spTgt>
                                        </p:tgtEl>
                                        <p:attrNameLst>
                                          <p:attrName>ppt_y</p:attrName>
                                        </p:attrNameLst>
                                      </p:cBhvr>
                                      <p:tavLst>
                                        <p:tav tm="0">
                                          <p:val>
                                            <p:strVal val="ppt_y"/>
                                          </p:val>
                                        </p:tav>
                                        <p:tav tm="100000">
                                          <p:val>
                                            <p:strVal val="ppt_y+1"/>
                                          </p:val>
                                        </p:tav>
                                      </p:tavLst>
                                    </p:anim>
                                    <p:set>
                                      <p:cBhvr>
                                        <p:cTn id="22" dur="1" fill="hold">
                                          <p:stCondLst>
                                            <p:cond delay="999"/>
                                          </p:stCondLst>
                                        </p:cTn>
                                        <p:tgtEl>
                                          <p:spTgt spid="3">
                                            <p:txEl>
                                              <p:pRg st="2" end="2"/>
                                            </p:txEl>
                                          </p:spTgt>
                                        </p:tgtEl>
                                        <p:attrNameLst>
                                          <p:attrName>style.visibility</p:attrName>
                                        </p:attrNameLst>
                                      </p:cBhvr>
                                      <p:to>
                                        <p:strVal val="hidden"/>
                                      </p:to>
                                    </p:set>
                                  </p:childTnLst>
                                </p:cTn>
                              </p:par>
                              <p:par>
                                <p:cTn id="23" presetID="37" presetClass="exit" presetSubtype="0" fill="hold" nodeType="withEffect">
                                  <p:stCondLst>
                                    <p:cond delay="0"/>
                                  </p:stCondLst>
                                  <p:childTnLst>
                                    <p:animEffect transition="out" filter="fade">
                                      <p:cBhvr>
                                        <p:cTn id="24" dur="1000"/>
                                        <p:tgtEl>
                                          <p:spTgt spid="3">
                                            <p:txEl>
                                              <p:pRg st="3" end="3"/>
                                            </p:txEl>
                                          </p:spTgt>
                                        </p:tgtEl>
                                      </p:cBhvr>
                                    </p:animEffect>
                                    <p:anim calcmode="lin" valueType="num">
                                      <p:cBhvr>
                                        <p:cTn id="25" dur="1000"/>
                                        <p:tgtEl>
                                          <p:spTgt spid="3">
                                            <p:txEl>
                                              <p:pRg st="3" end="3"/>
                                            </p:txEl>
                                          </p:spTgt>
                                        </p:tgtEl>
                                        <p:attrNameLst>
                                          <p:attrName>ppt_x</p:attrName>
                                        </p:attrNameLst>
                                      </p:cBhvr>
                                      <p:tavLst>
                                        <p:tav tm="0">
                                          <p:val>
                                            <p:strVal val="ppt_x"/>
                                          </p:val>
                                        </p:tav>
                                        <p:tav tm="100000">
                                          <p:val>
                                            <p:strVal val="ppt_x"/>
                                          </p:val>
                                        </p:tav>
                                      </p:tavLst>
                                    </p:anim>
                                    <p:anim calcmode="lin" valueType="num">
                                      <p:cBhvr>
                                        <p:cTn id="26" dur="100" decel="100000"/>
                                        <p:tgtEl>
                                          <p:spTgt spid="3">
                                            <p:txEl>
                                              <p:pRg st="3" end="3"/>
                                            </p:txEl>
                                          </p:spTgt>
                                        </p:tgtEl>
                                        <p:attrNameLst>
                                          <p:attrName>ppt_y</p:attrName>
                                        </p:attrNameLst>
                                      </p:cBhvr>
                                      <p:tavLst>
                                        <p:tav tm="0">
                                          <p:val>
                                            <p:strVal val="ppt_y"/>
                                          </p:val>
                                        </p:tav>
                                        <p:tav tm="100000">
                                          <p:val>
                                            <p:strVal val="ppt_y-.03"/>
                                          </p:val>
                                        </p:tav>
                                      </p:tavLst>
                                    </p:anim>
                                    <p:anim calcmode="lin" valueType="num">
                                      <p:cBhvr>
                                        <p:cTn id="27" dur="900" accel="100000">
                                          <p:stCondLst>
                                            <p:cond delay="100"/>
                                          </p:stCondLst>
                                        </p:cTn>
                                        <p:tgtEl>
                                          <p:spTgt spid="3">
                                            <p:txEl>
                                              <p:pRg st="3" end="3"/>
                                            </p:txEl>
                                          </p:spTgt>
                                        </p:tgtEl>
                                        <p:attrNameLst>
                                          <p:attrName>ppt_y</p:attrName>
                                        </p:attrNameLst>
                                      </p:cBhvr>
                                      <p:tavLst>
                                        <p:tav tm="0">
                                          <p:val>
                                            <p:strVal val="ppt_y"/>
                                          </p:val>
                                        </p:tav>
                                        <p:tav tm="100000">
                                          <p:val>
                                            <p:strVal val="ppt_y+1"/>
                                          </p:val>
                                        </p:tav>
                                      </p:tavLst>
                                    </p:anim>
                                    <p:set>
                                      <p:cBhvr>
                                        <p:cTn id="28" dur="1" fill="hold">
                                          <p:stCondLst>
                                            <p:cond delay="999"/>
                                          </p:stCondLst>
                                        </p:cTn>
                                        <p:tgtEl>
                                          <p:spTgt spid="3">
                                            <p:txEl>
                                              <p:pRg st="3" end="3"/>
                                            </p:txEl>
                                          </p:spTgt>
                                        </p:tgtEl>
                                        <p:attrNameLst>
                                          <p:attrName>style.visibility</p:attrName>
                                        </p:attrNameLst>
                                      </p:cBhvr>
                                      <p:to>
                                        <p:strVal val="hidden"/>
                                      </p:to>
                                    </p:set>
                                  </p:childTnLst>
                                </p:cTn>
                              </p:par>
                              <p:par>
                                <p:cTn id="29" presetID="37" presetClass="exit" presetSubtype="0" fill="hold" nodeType="withEffect">
                                  <p:stCondLst>
                                    <p:cond delay="0"/>
                                  </p:stCondLst>
                                  <p:childTnLst>
                                    <p:animEffect transition="out" filter="fade">
                                      <p:cBhvr>
                                        <p:cTn id="30" dur="1000"/>
                                        <p:tgtEl>
                                          <p:spTgt spid="3">
                                            <p:txEl>
                                              <p:pRg st="4" end="4"/>
                                            </p:txEl>
                                          </p:spTgt>
                                        </p:tgtEl>
                                      </p:cBhvr>
                                    </p:animEffect>
                                    <p:anim calcmode="lin" valueType="num">
                                      <p:cBhvr>
                                        <p:cTn id="31" dur="1000"/>
                                        <p:tgtEl>
                                          <p:spTgt spid="3">
                                            <p:txEl>
                                              <p:pRg st="4" end="4"/>
                                            </p:txEl>
                                          </p:spTgt>
                                        </p:tgtEl>
                                        <p:attrNameLst>
                                          <p:attrName>ppt_x</p:attrName>
                                        </p:attrNameLst>
                                      </p:cBhvr>
                                      <p:tavLst>
                                        <p:tav tm="0">
                                          <p:val>
                                            <p:strVal val="ppt_x"/>
                                          </p:val>
                                        </p:tav>
                                        <p:tav tm="100000">
                                          <p:val>
                                            <p:strVal val="ppt_x"/>
                                          </p:val>
                                        </p:tav>
                                      </p:tavLst>
                                    </p:anim>
                                    <p:anim calcmode="lin" valueType="num">
                                      <p:cBhvr>
                                        <p:cTn id="32" dur="100" decel="100000"/>
                                        <p:tgtEl>
                                          <p:spTgt spid="3">
                                            <p:txEl>
                                              <p:pRg st="4" end="4"/>
                                            </p:txEl>
                                          </p:spTgt>
                                        </p:tgtEl>
                                        <p:attrNameLst>
                                          <p:attrName>ppt_y</p:attrName>
                                        </p:attrNameLst>
                                      </p:cBhvr>
                                      <p:tavLst>
                                        <p:tav tm="0">
                                          <p:val>
                                            <p:strVal val="ppt_y"/>
                                          </p:val>
                                        </p:tav>
                                        <p:tav tm="100000">
                                          <p:val>
                                            <p:strVal val="ppt_y-.03"/>
                                          </p:val>
                                        </p:tav>
                                      </p:tavLst>
                                    </p:anim>
                                    <p:anim calcmode="lin" valueType="num">
                                      <p:cBhvr>
                                        <p:cTn id="33" dur="900" accel="100000">
                                          <p:stCondLst>
                                            <p:cond delay="100"/>
                                          </p:stCondLst>
                                        </p:cTn>
                                        <p:tgtEl>
                                          <p:spTgt spid="3">
                                            <p:txEl>
                                              <p:pRg st="4" end="4"/>
                                            </p:txEl>
                                          </p:spTgt>
                                        </p:tgtEl>
                                        <p:attrNameLst>
                                          <p:attrName>ppt_y</p:attrName>
                                        </p:attrNameLst>
                                      </p:cBhvr>
                                      <p:tavLst>
                                        <p:tav tm="0">
                                          <p:val>
                                            <p:strVal val="ppt_y"/>
                                          </p:val>
                                        </p:tav>
                                        <p:tav tm="100000">
                                          <p:val>
                                            <p:strVal val="ppt_y+1"/>
                                          </p:val>
                                        </p:tav>
                                      </p:tavLst>
                                    </p:anim>
                                    <p:set>
                                      <p:cBhvr>
                                        <p:cTn id="34" dur="1" fill="hold">
                                          <p:stCondLst>
                                            <p:cond delay="999"/>
                                          </p:stCondLst>
                                        </p:cTn>
                                        <p:tgtEl>
                                          <p:spTgt spid="3">
                                            <p:txEl>
                                              <p:pRg st="4" end="4"/>
                                            </p:txEl>
                                          </p:spTgt>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dirty="0"/>
          </a:p>
        </p:txBody>
      </p:sp>
      <p:sp>
        <p:nvSpPr>
          <p:cNvPr id="3" name="Content Placeholder 2"/>
          <p:cNvSpPr>
            <a:spLocks noGrp="1"/>
          </p:cNvSpPr>
          <p:nvPr>
            <p:ph idx="1"/>
          </p:nvPr>
        </p:nvSpPr>
        <p:spPr>
          <a:xfrm>
            <a:off x="1484310" y="0"/>
            <a:ext cx="10449385" cy="6857999"/>
          </a:xfrm>
        </p:spPr>
        <p:txBody>
          <a:bodyPr>
            <a:normAutofit/>
          </a:bodyPr>
          <a:lstStyle/>
          <a:p>
            <a:r>
              <a:rPr lang="fa-IR" sz="3200" dirty="0" smtClean="0"/>
              <a:t>مرخصی ها: </a:t>
            </a:r>
          </a:p>
          <a:p>
            <a:r>
              <a:rPr lang="fa-IR" sz="3200" dirty="0" smtClean="0"/>
              <a:t>الف) </a:t>
            </a:r>
            <a:r>
              <a:rPr lang="fa-IR" dirty="0" smtClean="0"/>
              <a:t>مرخصی استحقاقی:  </a:t>
            </a:r>
          </a:p>
          <a:p>
            <a:r>
              <a:rPr lang="fa-IR" sz="3200" dirty="0" smtClean="0">
                <a:solidFill>
                  <a:srgbClr val="00B050"/>
                </a:solidFill>
              </a:rPr>
              <a:t>ماده 84</a:t>
            </a:r>
            <a:r>
              <a:rPr lang="fa-IR" sz="3200" dirty="0" smtClean="0">
                <a:solidFill>
                  <a:schemeClr val="accent6">
                    <a:lumMod val="75000"/>
                  </a:schemeClr>
                </a:solidFill>
              </a:rPr>
              <a:t>: </a:t>
            </a:r>
            <a:r>
              <a:rPr lang="fa-IR" dirty="0" smtClean="0">
                <a:solidFill>
                  <a:schemeClr val="accent6">
                    <a:lumMod val="75000"/>
                  </a:schemeClr>
                </a:solidFill>
              </a:rPr>
              <a:t>کارمندان دستگاه های اجرایی سالی 30روز حق مرخصی کاری بااستفاده از حقوق ومزایای مربوط رادارند. حداکثر نیمی از مرخصی کارمندان درهرسال قابل ذخیره شدن است</a:t>
            </a:r>
            <a:r>
              <a:rPr lang="fa-IR" dirty="0" smtClean="0"/>
              <a:t>.</a:t>
            </a:r>
            <a:endParaRPr lang="fa-IR" sz="3200" dirty="0"/>
          </a:p>
        </p:txBody>
      </p:sp>
    </p:spTree>
    <p:extLst>
      <p:ext uri="{BB962C8B-B14F-4D97-AF65-F5344CB8AC3E}">
        <p14:creationId xmlns:p14="http://schemas.microsoft.com/office/powerpoint/2010/main" val="1563724100"/>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wipe(down)">
                                      <p:cBhvr>
                                        <p:cTn id="7" dur="580">
                                          <p:stCondLst>
                                            <p:cond delay="0"/>
                                          </p:stCondLst>
                                        </p:cTn>
                                        <p:tgtEl>
                                          <p:spTgt spid="3">
                                            <p:txEl>
                                              <p:pRg st="2" end="2"/>
                                            </p:txEl>
                                          </p:spTgt>
                                        </p:tgtEl>
                                      </p:cBhvr>
                                    </p:animEffect>
                                    <p:anim calcmode="lin" valueType="num">
                                      <p:cBhvr>
                                        <p:cTn id="8" dur="1822" tmFilter="0,0; 0.14,0.36; 0.43,0.73; 0.71,0.91; 1.0,1.0">
                                          <p:stCondLst>
                                            <p:cond delay="0"/>
                                          </p:stCondLst>
                                        </p:cTn>
                                        <p:tgtEl>
                                          <p:spTgt spid="3">
                                            <p:txEl>
                                              <p:pRg st="2" end="2"/>
                                            </p:txEl>
                                          </p:spTgt>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3">
                                            <p:txEl>
                                              <p:pRg st="2" end="2"/>
                                            </p:txEl>
                                          </p:spTgt>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3">
                                            <p:txEl>
                                              <p:pRg st="2" end="2"/>
                                            </p:txEl>
                                          </p:spTgt>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3">
                                            <p:txEl>
                                              <p:pRg st="2" end="2"/>
                                            </p:txEl>
                                          </p:spTgt>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3">
                                            <p:txEl>
                                              <p:pRg st="2" end="2"/>
                                            </p:txEl>
                                          </p:spTgt>
                                        </p:tgtEl>
                                        <p:attrNameLst>
                                          <p:attrName>ppt_y</p:attrName>
                                        </p:attrNameLst>
                                      </p:cBhvr>
                                      <p:tavLst>
                                        <p:tav tm="0" fmla="#ppt_y-sin(pi*$)/81">
                                          <p:val>
                                            <p:fltVal val="0"/>
                                          </p:val>
                                        </p:tav>
                                        <p:tav tm="100000">
                                          <p:val>
                                            <p:fltVal val="1"/>
                                          </p:val>
                                        </p:tav>
                                      </p:tavLst>
                                    </p:anim>
                                    <p:animScale>
                                      <p:cBhvr>
                                        <p:cTn id="13" dur="26">
                                          <p:stCondLst>
                                            <p:cond delay="650"/>
                                          </p:stCondLst>
                                        </p:cTn>
                                        <p:tgtEl>
                                          <p:spTgt spid="3">
                                            <p:txEl>
                                              <p:pRg st="2" end="2"/>
                                            </p:txEl>
                                          </p:spTgt>
                                        </p:tgtEl>
                                      </p:cBhvr>
                                      <p:to x="100000" y="60000"/>
                                    </p:animScale>
                                    <p:animScale>
                                      <p:cBhvr>
                                        <p:cTn id="14" dur="166" decel="50000">
                                          <p:stCondLst>
                                            <p:cond delay="676"/>
                                          </p:stCondLst>
                                        </p:cTn>
                                        <p:tgtEl>
                                          <p:spTgt spid="3">
                                            <p:txEl>
                                              <p:pRg st="2" end="2"/>
                                            </p:txEl>
                                          </p:spTgt>
                                        </p:tgtEl>
                                      </p:cBhvr>
                                      <p:to x="100000" y="100000"/>
                                    </p:animScale>
                                    <p:animScale>
                                      <p:cBhvr>
                                        <p:cTn id="15" dur="26">
                                          <p:stCondLst>
                                            <p:cond delay="1312"/>
                                          </p:stCondLst>
                                        </p:cTn>
                                        <p:tgtEl>
                                          <p:spTgt spid="3">
                                            <p:txEl>
                                              <p:pRg st="2" end="2"/>
                                            </p:txEl>
                                          </p:spTgt>
                                        </p:tgtEl>
                                      </p:cBhvr>
                                      <p:to x="100000" y="80000"/>
                                    </p:animScale>
                                    <p:animScale>
                                      <p:cBhvr>
                                        <p:cTn id="16" dur="166" decel="50000">
                                          <p:stCondLst>
                                            <p:cond delay="1338"/>
                                          </p:stCondLst>
                                        </p:cTn>
                                        <p:tgtEl>
                                          <p:spTgt spid="3">
                                            <p:txEl>
                                              <p:pRg st="2" end="2"/>
                                            </p:txEl>
                                          </p:spTgt>
                                        </p:tgtEl>
                                      </p:cBhvr>
                                      <p:to x="100000" y="100000"/>
                                    </p:animScale>
                                    <p:animScale>
                                      <p:cBhvr>
                                        <p:cTn id="17" dur="26">
                                          <p:stCondLst>
                                            <p:cond delay="1642"/>
                                          </p:stCondLst>
                                        </p:cTn>
                                        <p:tgtEl>
                                          <p:spTgt spid="3">
                                            <p:txEl>
                                              <p:pRg st="2" end="2"/>
                                            </p:txEl>
                                          </p:spTgt>
                                        </p:tgtEl>
                                      </p:cBhvr>
                                      <p:to x="100000" y="90000"/>
                                    </p:animScale>
                                    <p:animScale>
                                      <p:cBhvr>
                                        <p:cTn id="18" dur="166" decel="50000">
                                          <p:stCondLst>
                                            <p:cond delay="1668"/>
                                          </p:stCondLst>
                                        </p:cTn>
                                        <p:tgtEl>
                                          <p:spTgt spid="3">
                                            <p:txEl>
                                              <p:pRg st="2" end="2"/>
                                            </p:txEl>
                                          </p:spTgt>
                                        </p:tgtEl>
                                      </p:cBhvr>
                                      <p:to x="100000" y="100000"/>
                                    </p:animScale>
                                    <p:animScale>
                                      <p:cBhvr>
                                        <p:cTn id="19" dur="26">
                                          <p:stCondLst>
                                            <p:cond delay="1808"/>
                                          </p:stCondLst>
                                        </p:cTn>
                                        <p:tgtEl>
                                          <p:spTgt spid="3">
                                            <p:txEl>
                                              <p:pRg st="2" end="2"/>
                                            </p:txEl>
                                          </p:spTgt>
                                        </p:tgtEl>
                                      </p:cBhvr>
                                      <p:to x="100000" y="95000"/>
                                    </p:animScale>
                                    <p:animScale>
                                      <p:cBhvr>
                                        <p:cTn id="20" dur="166" decel="50000">
                                          <p:stCondLst>
                                            <p:cond delay="1834"/>
                                          </p:stCondLst>
                                        </p:cTn>
                                        <p:tgtEl>
                                          <p:spTgt spid="3">
                                            <p:txEl>
                                              <p:pRg st="2" end="2"/>
                                            </p:txEl>
                                          </p:spTgt>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84311" y="685801"/>
            <a:ext cx="10018713" cy="6172198"/>
          </a:xfrm>
        </p:spPr>
        <p:txBody>
          <a:bodyPr>
            <a:normAutofit/>
          </a:bodyPr>
          <a:lstStyle/>
          <a:p>
            <a:pPr algn="r"/>
            <a:r>
              <a:rPr lang="fa-IR" dirty="0" smtClean="0"/>
              <a:t>قال علی (ع)</a:t>
            </a:r>
            <a:br>
              <a:rPr lang="fa-IR" dirty="0" smtClean="0"/>
            </a:br>
            <a:r>
              <a:rPr lang="fa-IR" dirty="0"/>
              <a:t/>
            </a:r>
            <a:br>
              <a:rPr lang="fa-IR" dirty="0"/>
            </a:br>
            <a:r>
              <a:rPr lang="fa-IR" dirty="0" smtClean="0"/>
              <a:t>(( </a:t>
            </a:r>
            <a:r>
              <a:rPr lang="fa-IR" sz="3200" dirty="0" smtClean="0">
                <a:effectLst>
                  <a:glow rad="228600">
                    <a:schemeClr val="accent1">
                      <a:satMod val="175000"/>
                      <a:alpha val="40000"/>
                    </a:schemeClr>
                  </a:glow>
                </a:effectLst>
              </a:rPr>
              <a:t>مَن تَرَکَ قول لا اَدری تِلکَ هَلَک</a:t>
            </a:r>
            <a:r>
              <a:rPr lang="fa-IR" dirty="0" smtClean="0"/>
              <a:t>)) </a:t>
            </a:r>
            <a:br>
              <a:rPr lang="fa-IR" dirty="0" smtClean="0"/>
            </a:br>
            <a:r>
              <a:rPr lang="fa-IR" dirty="0"/>
              <a:t> </a:t>
            </a:r>
            <a:r>
              <a:rPr lang="fa-IR" dirty="0" smtClean="0"/>
              <a:t/>
            </a:r>
            <a:br>
              <a:rPr lang="fa-IR" dirty="0" smtClean="0"/>
            </a:br>
            <a:r>
              <a:rPr lang="fa-IR" sz="2800" b="1" dirty="0" smtClean="0">
                <a:ln w="13462">
                  <a:solidFill>
                    <a:schemeClr val="bg1"/>
                  </a:solidFill>
                  <a:prstDash val="solid"/>
                </a:ln>
                <a:solidFill>
                  <a:schemeClr val="tx1">
                    <a:lumMod val="85000"/>
                    <a:lumOff val="15000"/>
                  </a:schemeClr>
                </a:solidFill>
                <a:effectLst>
                  <a:outerShdw dist="38100" dir="2700000" algn="bl" rotWithShape="0">
                    <a:schemeClr val="accent5"/>
                  </a:outerShdw>
                </a:effectLst>
              </a:rPr>
              <a:t>هرکس کلمه نمی دانم را ترک کند یقیناً به هلاکت می رسد.</a:t>
            </a:r>
            <a:r>
              <a:rPr lang="fa-IR" dirty="0" smtClean="0"/>
              <a:t/>
            </a:r>
            <a:br>
              <a:rPr lang="fa-IR" dirty="0" smtClean="0"/>
            </a:br>
            <a:r>
              <a:rPr lang="fa-IR" dirty="0"/>
              <a:t/>
            </a:r>
            <a:br>
              <a:rPr lang="fa-IR" dirty="0"/>
            </a:br>
            <a:endParaRPr lang="fa-IR" dirty="0"/>
          </a:p>
        </p:txBody>
      </p:sp>
      <p:sp>
        <p:nvSpPr>
          <p:cNvPr id="3" name="Content Placeholder 2"/>
          <p:cNvSpPr>
            <a:spLocks noGrp="1"/>
          </p:cNvSpPr>
          <p:nvPr>
            <p:ph idx="1"/>
          </p:nvPr>
        </p:nvSpPr>
        <p:spPr>
          <a:xfrm flipV="1">
            <a:off x="1484310" y="6857999"/>
            <a:ext cx="10018713" cy="45719"/>
          </a:xfrm>
        </p:spPr>
        <p:txBody>
          <a:bodyPr>
            <a:normAutofit fontScale="25000" lnSpcReduction="20000"/>
          </a:bodyPr>
          <a:lstStyle/>
          <a:p>
            <a:endParaRPr lang="fa-IR" dirty="0"/>
          </a:p>
        </p:txBody>
      </p:sp>
    </p:spTree>
    <p:extLst>
      <p:ext uri="{BB962C8B-B14F-4D97-AF65-F5344CB8AC3E}">
        <p14:creationId xmlns:p14="http://schemas.microsoft.com/office/powerpoint/2010/main" val="10344926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airplane" invX="1"/>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a:xfrm>
            <a:off x="1484310" y="0"/>
            <a:ext cx="10340897" cy="6857999"/>
          </a:xfrm>
        </p:spPr>
        <p:txBody>
          <a:bodyPr/>
          <a:lstStyle/>
          <a:p>
            <a:r>
              <a:rPr lang="fa-IR" dirty="0" smtClean="0"/>
              <a:t>ب) مرخصی استعلاجی:</a:t>
            </a:r>
          </a:p>
          <a:p>
            <a:r>
              <a:rPr lang="fa-IR" dirty="0"/>
              <a:t> </a:t>
            </a:r>
            <a:r>
              <a:rPr lang="fa-IR" dirty="0" smtClean="0">
                <a:solidFill>
                  <a:srgbClr val="00B050"/>
                </a:solidFill>
              </a:rPr>
              <a:t>تبصره2 ماده84</a:t>
            </a:r>
            <a:r>
              <a:rPr lang="fa-IR" dirty="0" smtClean="0">
                <a:solidFill>
                  <a:schemeClr val="accent6">
                    <a:lumMod val="75000"/>
                  </a:schemeClr>
                </a:solidFill>
              </a:rPr>
              <a:t>) کارمندان دستگاه های اجرایی طبق گواهی وتاییدپزشک معتمد حداکثر از چهارماه مرخصی استعلاجی در سال استفاده خواهند نمود. بیماری های صعب العلاج به تشخیص وزارت بهداشت ، درمان وآموزش پزشکی ازمحدودیت زمانی مذکور مستثنی می باشدومقررات مربوط درآیین نامه این فصل پیش بینی می گردد.</a:t>
            </a:r>
            <a:endParaRPr lang="fa-IR" dirty="0">
              <a:solidFill>
                <a:schemeClr val="accent6">
                  <a:lumMod val="75000"/>
                </a:schemeClr>
              </a:solidFill>
            </a:endParaRPr>
          </a:p>
        </p:txBody>
      </p:sp>
    </p:spTree>
    <p:extLst>
      <p:ext uri="{BB962C8B-B14F-4D97-AF65-F5344CB8AC3E}">
        <p14:creationId xmlns:p14="http://schemas.microsoft.com/office/powerpoint/2010/main" val="925390562"/>
      </p:ext>
    </p:extLst>
  </p:cSld>
  <p:clrMapOvr>
    <a:masterClrMapping/>
  </p:clrMapOvr>
  <mc:AlternateContent xmlns:mc="http://schemas.openxmlformats.org/markup-compatibility/2006" xmlns:p14="http://schemas.microsoft.com/office/powerpoint/2010/main">
    <mc:Choice Requires="p14">
      <p:transition spd="slow" p14:dur="3000">
        <p14:shred/>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a:xfrm>
            <a:off x="1484310" y="0"/>
            <a:ext cx="10371893" cy="6857999"/>
          </a:xfrm>
        </p:spPr>
        <p:txBody>
          <a:bodyPr/>
          <a:lstStyle/>
          <a:p>
            <a:r>
              <a:rPr lang="fa-IR" dirty="0" smtClean="0"/>
              <a:t>ج) مرخصی زیارت خانه خدا: ( برای نیرو های آموزشی)</a:t>
            </a:r>
          </a:p>
          <a:p>
            <a:endParaRPr lang="fa-IR" dirty="0"/>
          </a:p>
          <a:p>
            <a:r>
              <a:rPr lang="fa-IR" dirty="0" smtClean="0">
                <a:solidFill>
                  <a:schemeClr val="accent6">
                    <a:lumMod val="75000"/>
                  </a:schemeClr>
                </a:solidFill>
              </a:rPr>
              <a:t>در طول خدمت یک ماه می توانند با حقوق ومزایا استفاده نمایند</a:t>
            </a:r>
            <a:r>
              <a:rPr lang="fa-IR" dirty="0" smtClean="0"/>
              <a:t>.</a:t>
            </a:r>
            <a:endParaRPr lang="fa-IR" dirty="0"/>
          </a:p>
        </p:txBody>
      </p:sp>
    </p:spTree>
    <p:extLst>
      <p:ext uri="{BB962C8B-B14F-4D97-AF65-F5344CB8AC3E}">
        <p14:creationId xmlns:p14="http://schemas.microsoft.com/office/powerpoint/2010/main" val="93813868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crush"/>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5"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fade">
                                      <p:cBhvr>
                                        <p:cTn id="7" dur="2000"/>
                                        <p:tgtEl>
                                          <p:spTgt spid="3">
                                            <p:txEl>
                                              <p:pRg st="2" end="2"/>
                                            </p:txEl>
                                          </p:spTgt>
                                        </p:tgtEl>
                                      </p:cBhvr>
                                    </p:animEffect>
                                    <p:anim calcmode="lin" valueType="num">
                                      <p:cBhvr>
                                        <p:cTn id="8" dur="2000" fill="hold"/>
                                        <p:tgtEl>
                                          <p:spTgt spid="3">
                                            <p:txEl>
                                              <p:pRg st="2" end="2"/>
                                            </p:txEl>
                                          </p:spTgt>
                                        </p:tgtEl>
                                        <p:attrNameLst>
                                          <p:attrName>ppt_w</p:attrName>
                                        </p:attrNameLst>
                                      </p:cBhvr>
                                      <p:tavLst>
                                        <p:tav tm="0" fmla="#ppt_w*sin(2.5*pi*$)">
                                          <p:val>
                                            <p:fltVal val="0"/>
                                          </p:val>
                                        </p:tav>
                                        <p:tav tm="100000">
                                          <p:val>
                                            <p:fltVal val="1"/>
                                          </p:val>
                                        </p:tav>
                                      </p:tavLst>
                                    </p:anim>
                                    <p:anim calcmode="lin" valueType="num">
                                      <p:cBhvr>
                                        <p:cTn id="9" dur="2000" fill="hold"/>
                                        <p:tgtEl>
                                          <p:spTgt spid="3">
                                            <p:txEl>
                                              <p:pRg st="2" end="2"/>
                                            </p:txEl>
                                          </p:spTgt>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a:xfrm>
            <a:off x="1484310" y="0"/>
            <a:ext cx="10309900" cy="6857999"/>
          </a:xfrm>
        </p:spPr>
        <p:txBody>
          <a:bodyPr/>
          <a:lstStyle/>
          <a:p>
            <a:r>
              <a:rPr lang="fa-IR" dirty="0" smtClean="0"/>
              <a:t>د) مرخصی اضطراری: </a:t>
            </a:r>
          </a:p>
          <a:p>
            <a:r>
              <a:rPr lang="fa-IR" dirty="0" smtClean="0">
                <a:solidFill>
                  <a:schemeClr val="accent6">
                    <a:lumMod val="75000"/>
                  </a:schemeClr>
                </a:solidFill>
              </a:rPr>
              <a:t>چنان چه اتفاق خاصی برای خودهمکار ووابستگان درجه یک تا طبقه3 افتاده باشد مانند:</a:t>
            </a:r>
          </a:p>
          <a:p>
            <a:r>
              <a:rPr lang="fa-IR" dirty="0" smtClean="0">
                <a:solidFill>
                  <a:schemeClr val="accent6">
                    <a:lumMod val="75000"/>
                  </a:schemeClr>
                </a:solidFill>
              </a:rPr>
              <a:t>1- ازدواج خود یا فرزندان کارمند</a:t>
            </a:r>
          </a:p>
          <a:p>
            <a:r>
              <a:rPr lang="fa-IR" dirty="0" smtClean="0">
                <a:solidFill>
                  <a:schemeClr val="accent6">
                    <a:lumMod val="75000"/>
                  </a:schemeClr>
                </a:solidFill>
              </a:rPr>
              <a:t>2- احضار شخص از طرف دادگاه </a:t>
            </a:r>
          </a:p>
          <a:p>
            <a:r>
              <a:rPr lang="fa-IR" dirty="0" smtClean="0">
                <a:solidFill>
                  <a:schemeClr val="accent6">
                    <a:lumMod val="75000"/>
                  </a:schemeClr>
                </a:solidFill>
              </a:rPr>
              <a:t>تا سه روز اضطراراً می توانند استفاده کنند . فقط نیروی آموزشی ،نیروهای اداری ازمرخصی استحقاقی استفاده می نمایند.</a:t>
            </a:r>
            <a:endParaRPr lang="fa-IR" dirty="0">
              <a:solidFill>
                <a:schemeClr val="accent6">
                  <a:lumMod val="75000"/>
                </a:schemeClr>
              </a:solidFill>
            </a:endParaRPr>
          </a:p>
        </p:txBody>
      </p:sp>
    </p:spTree>
    <p:extLst>
      <p:ext uri="{BB962C8B-B14F-4D97-AF65-F5344CB8AC3E}">
        <p14:creationId xmlns:p14="http://schemas.microsoft.com/office/powerpoint/2010/main" val="379842586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airplane" invX="1"/>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xit" presetSubtype="21" fill="hold" nodeType="clickEffect">
                                  <p:stCondLst>
                                    <p:cond delay="0"/>
                                  </p:stCondLst>
                                  <p:childTnLst>
                                    <p:animEffect transition="out" filter="barn(inVertical)">
                                      <p:cBhvr>
                                        <p:cTn id="6" dur="500"/>
                                        <p:tgtEl>
                                          <p:spTgt spid="3">
                                            <p:txEl>
                                              <p:pRg st="1" end="1"/>
                                            </p:txEl>
                                          </p:spTgt>
                                        </p:tgtEl>
                                      </p:cBhvr>
                                    </p:animEffect>
                                    <p:set>
                                      <p:cBhvr>
                                        <p:cTn id="7" dur="1" fill="hold">
                                          <p:stCondLst>
                                            <p:cond delay="499"/>
                                          </p:stCondLst>
                                        </p:cTn>
                                        <p:tgtEl>
                                          <p:spTgt spid="3">
                                            <p:txEl>
                                              <p:pRg st="1" end="1"/>
                                            </p:txEl>
                                          </p:spTgt>
                                        </p:tgtEl>
                                        <p:attrNameLst>
                                          <p:attrName>style.visibility</p:attrName>
                                        </p:attrNameLst>
                                      </p:cBhvr>
                                      <p:to>
                                        <p:strVal val="hidden"/>
                                      </p:to>
                                    </p:set>
                                  </p:childTnLst>
                                </p:cTn>
                              </p:par>
                              <p:par>
                                <p:cTn id="8" presetID="16" presetClass="exit" presetSubtype="21" fill="hold" nodeType="withEffect">
                                  <p:stCondLst>
                                    <p:cond delay="0"/>
                                  </p:stCondLst>
                                  <p:childTnLst>
                                    <p:animEffect transition="out" filter="barn(inVertical)">
                                      <p:cBhvr>
                                        <p:cTn id="9" dur="500"/>
                                        <p:tgtEl>
                                          <p:spTgt spid="3">
                                            <p:txEl>
                                              <p:pRg st="2" end="2"/>
                                            </p:txEl>
                                          </p:spTgt>
                                        </p:tgtEl>
                                      </p:cBhvr>
                                    </p:animEffect>
                                    <p:set>
                                      <p:cBhvr>
                                        <p:cTn id="10" dur="1" fill="hold">
                                          <p:stCondLst>
                                            <p:cond delay="499"/>
                                          </p:stCondLst>
                                        </p:cTn>
                                        <p:tgtEl>
                                          <p:spTgt spid="3">
                                            <p:txEl>
                                              <p:pRg st="2" end="2"/>
                                            </p:txEl>
                                          </p:spTgt>
                                        </p:tgtEl>
                                        <p:attrNameLst>
                                          <p:attrName>style.visibility</p:attrName>
                                        </p:attrNameLst>
                                      </p:cBhvr>
                                      <p:to>
                                        <p:strVal val="hidden"/>
                                      </p:to>
                                    </p:set>
                                  </p:childTnLst>
                                </p:cTn>
                              </p:par>
                              <p:par>
                                <p:cTn id="11" presetID="16" presetClass="exit" presetSubtype="21" fill="hold" nodeType="withEffect">
                                  <p:stCondLst>
                                    <p:cond delay="0"/>
                                  </p:stCondLst>
                                  <p:childTnLst>
                                    <p:animEffect transition="out" filter="barn(inVertical)">
                                      <p:cBhvr>
                                        <p:cTn id="12" dur="500"/>
                                        <p:tgtEl>
                                          <p:spTgt spid="3">
                                            <p:txEl>
                                              <p:pRg st="3" end="3"/>
                                            </p:txEl>
                                          </p:spTgt>
                                        </p:tgtEl>
                                      </p:cBhvr>
                                    </p:animEffect>
                                    <p:set>
                                      <p:cBhvr>
                                        <p:cTn id="13" dur="1" fill="hold">
                                          <p:stCondLst>
                                            <p:cond delay="499"/>
                                          </p:stCondLst>
                                        </p:cTn>
                                        <p:tgtEl>
                                          <p:spTgt spid="3">
                                            <p:txEl>
                                              <p:pRg st="3" end="3"/>
                                            </p:txEl>
                                          </p:spTgt>
                                        </p:tgtEl>
                                        <p:attrNameLst>
                                          <p:attrName>style.visibility</p:attrName>
                                        </p:attrNameLst>
                                      </p:cBhvr>
                                      <p:to>
                                        <p:strVal val="hidden"/>
                                      </p:to>
                                    </p:set>
                                  </p:childTnLst>
                                </p:cTn>
                              </p:par>
                              <p:par>
                                <p:cTn id="14" presetID="16" presetClass="exit" presetSubtype="21" fill="hold" nodeType="withEffect">
                                  <p:stCondLst>
                                    <p:cond delay="0"/>
                                  </p:stCondLst>
                                  <p:childTnLst>
                                    <p:animEffect transition="out" filter="barn(inVertical)">
                                      <p:cBhvr>
                                        <p:cTn id="15" dur="500"/>
                                        <p:tgtEl>
                                          <p:spTgt spid="3">
                                            <p:txEl>
                                              <p:pRg st="4" end="4"/>
                                            </p:txEl>
                                          </p:spTgt>
                                        </p:tgtEl>
                                      </p:cBhvr>
                                    </p:animEffect>
                                    <p:set>
                                      <p:cBhvr>
                                        <p:cTn id="16" dur="1" fill="hold">
                                          <p:stCondLst>
                                            <p:cond delay="499"/>
                                          </p:stCondLst>
                                        </p:cTn>
                                        <p:tgtEl>
                                          <p:spTgt spid="3">
                                            <p:txEl>
                                              <p:pRg st="4" end="4"/>
                                            </p:txEl>
                                          </p:spTgt>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a:xfrm>
            <a:off x="1484310" y="0"/>
            <a:ext cx="10294402" cy="6857999"/>
          </a:xfrm>
        </p:spPr>
        <p:txBody>
          <a:bodyPr>
            <a:normAutofit lnSpcReduction="10000"/>
          </a:bodyPr>
          <a:lstStyle/>
          <a:p>
            <a:r>
              <a:rPr lang="fa-IR" dirty="0" smtClean="0"/>
              <a:t>ه) مرخصی بدون حقوق:</a:t>
            </a:r>
          </a:p>
          <a:p>
            <a:r>
              <a:rPr lang="fa-IR" dirty="0" smtClean="0">
                <a:solidFill>
                  <a:srgbClr val="00B050"/>
                </a:solidFill>
              </a:rPr>
              <a:t>تبصره 1ماده 84</a:t>
            </a:r>
            <a:r>
              <a:rPr lang="fa-IR" dirty="0" smtClean="0">
                <a:solidFill>
                  <a:schemeClr val="accent6">
                    <a:lumMod val="75000"/>
                  </a:schemeClr>
                </a:solidFill>
              </a:rPr>
              <a:t>) کارمندان دستگاه های اجرایی می توانند درطول مدت خدمت خود با موافقت دستگاه ذی ربط حداکثر از 3سال مرخصی بدون حقوق استفاده نمایندودرصورتی که کسب مرخصی برای ادامه تحصیلات عالی تخصصی دررشته مربوط به شغل کارمندان باشدتامدت دوسال قابل افزایش خواهدبود. </a:t>
            </a:r>
          </a:p>
          <a:p>
            <a:r>
              <a:rPr lang="fa-IR" dirty="0" smtClean="0">
                <a:solidFill>
                  <a:srgbClr val="00B050"/>
                </a:solidFill>
              </a:rPr>
              <a:t>ماده32آیین نامه مرخصی ها</a:t>
            </a:r>
            <a:r>
              <a:rPr lang="fa-IR" dirty="0" smtClean="0">
                <a:solidFill>
                  <a:srgbClr val="FF0000"/>
                </a:solidFill>
              </a:rPr>
              <a:t>( مصوب 46/7/22هیات وزیران)</a:t>
            </a:r>
          </a:p>
          <a:p>
            <a:r>
              <a:rPr lang="fa-IR" dirty="0" smtClean="0">
                <a:solidFill>
                  <a:schemeClr val="accent6">
                    <a:lumMod val="75000"/>
                  </a:schemeClr>
                </a:solidFill>
              </a:rPr>
              <a:t>استفاده ازمرخصی بدون حقوق موقوف به اختتام دوره آزمایشی است و فقط درموارد زیر ممکن خواهدبود:</a:t>
            </a:r>
          </a:p>
          <a:p>
            <a:r>
              <a:rPr lang="fa-IR" dirty="0" smtClean="0">
                <a:solidFill>
                  <a:schemeClr val="accent6">
                    <a:lumMod val="75000"/>
                  </a:schemeClr>
                </a:solidFill>
              </a:rPr>
              <a:t>1- مستخدم استحقاق مرخصی نداشته باشد واحتیاجش به استفاده ازمرخصی مسلم شود.</a:t>
            </a:r>
          </a:p>
          <a:p>
            <a:r>
              <a:rPr lang="fa-IR" dirty="0" smtClean="0">
                <a:solidFill>
                  <a:schemeClr val="accent6">
                    <a:lumMod val="75000"/>
                  </a:schemeClr>
                </a:solidFill>
              </a:rPr>
              <a:t>2- مستخدم قصد ادامه تحصیل داشته باشد ومدارک لازم را ارائه نماید.</a:t>
            </a:r>
          </a:p>
          <a:p>
            <a:r>
              <a:rPr lang="fa-IR" dirty="0" smtClean="0">
                <a:solidFill>
                  <a:schemeClr val="accent6">
                    <a:lumMod val="75000"/>
                  </a:schemeClr>
                </a:solidFill>
              </a:rPr>
              <a:t>3- مستخدم ناگزیر باشد به اتفاق همسرش به خارج از محل خدمت خود مسافرت کند.</a:t>
            </a:r>
          </a:p>
          <a:p>
            <a:r>
              <a:rPr lang="fa-IR" dirty="0" smtClean="0">
                <a:solidFill>
                  <a:schemeClr val="accent6">
                    <a:lumMod val="75000"/>
                  </a:schemeClr>
                </a:solidFill>
              </a:rPr>
              <a:t>4-مستخدم پس ازاستفاده از 4ماه مرخصی استعلاجی سالانه به سبب ادامه همان بیماری یاابتلا به بیماری دیگر قادر به خدمت نباشد وبیماری اوصعب العلاج تشخیص داده نشود.</a:t>
            </a:r>
          </a:p>
          <a:p>
            <a:endParaRPr lang="fa-IR" dirty="0">
              <a:solidFill>
                <a:schemeClr val="accent6">
                  <a:lumMod val="75000"/>
                </a:schemeClr>
              </a:solidFill>
            </a:endParaRPr>
          </a:p>
        </p:txBody>
      </p:sp>
    </p:spTree>
    <p:extLst>
      <p:ext uri="{BB962C8B-B14F-4D97-AF65-F5344CB8AC3E}">
        <p14:creationId xmlns:p14="http://schemas.microsoft.com/office/powerpoint/2010/main" val="3806963881"/>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7" presetClass="exit" presetSubtype="0" fill="hold" nodeType="clickEffect">
                                  <p:stCondLst>
                                    <p:cond delay="0"/>
                                  </p:stCondLst>
                                  <p:childTnLst>
                                    <p:animEffect transition="out" filter="fade">
                                      <p:cBhvr>
                                        <p:cTn id="6" dur="1000"/>
                                        <p:tgtEl>
                                          <p:spTgt spid="3">
                                            <p:txEl>
                                              <p:pRg st="1" end="1"/>
                                            </p:txEl>
                                          </p:spTgt>
                                        </p:tgtEl>
                                      </p:cBhvr>
                                    </p:animEffect>
                                    <p:anim calcmode="lin" valueType="num">
                                      <p:cBhvr>
                                        <p:cTn id="7" dur="1000"/>
                                        <p:tgtEl>
                                          <p:spTgt spid="3">
                                            <p:txEl>
                                              <p:pRg st="1" end="1"/>
                                            </p:txEl>
                                          </p:spTgt>
                                        </p:tgtEl>
                                        <p:attrNameLst>
                                          <p:attrName>ppt_x</p:attrName>
                                        </p:attrNameLst>
                                      </p:cBhvr>
                                      <p:tavLst>
                                        <p:tav tm="0">
                                          <p:val>
                                            <p:strVal val="ppt_x"/>
                                          </p:val>
                                        </p:tav>
                                        <p:tav tm="100000">
                                          <p:val>
                                            <p:strVal val="ppt_x"/>
                                          </p:val>
                                        </p:tav>
                                      </p:tavLst>
                                    </p:anim>
                                    <p:anim calcmode="lin" valueType="num">
                                      <p:cBhvr>
                                        <p:cTn id="8" dur="1000"/>
                                        <p:tgtEl>
                                          <p:spTgt spid="3">
                                            <p:txEl>
                                              <p:pRg st="1" end="1"/>
                                            </p:txEl>
                                          </p:spTgt>
                                        </p:tgtEl>
                                        <p:attrNameLst>
                                          <p:attrName>ppt_y</p:attrName>
                                        </p:attrNameLst>
                                      </p:cBhvr>
                                      <p:tavLst>
                                        <p:tav tm="0">
                                          <p:val>
                                            <p:strVal val="ppt_y"/>
                                          </p:val>
                                        </p:tav>
                                        <p:tav tm="100000">
                                          <p:val>
                                            <p:strVal val="ppt_y-.1"/>
                                          </p:val>
                                        </p:tav>
                                      </p:tavLst>
                                    </p:anim>
                                    <p:set>
                                      <p:cBhvr>
                                        <p:cTn id="9" dur="1" fill="hold">
                                          <p:stCondLst>
                                            <p:cond delay="999"/>
                                          </p:stCondLst>
                                        </p:cTn>
                                        <p:tgtEl>
                                          <p:spTgt spid="3">
                                            <p:txEl>
                                              <p:pRg st="1" end="1"/>
                                            </p:txEl>
                                          </p:spTgt>
                                        </p:tgtEl>
                                        <p:attrNameLst>
                                          <p:attrName>style.visibility</p:attrName>
                                        </p:attrNameLst>
                                      </p:cBhvr>
                                      <p:to>
                                        <p:strVal val="hidden"/>
                                      </p:to>
                                    </p:set>
                                  </p:childTnLst>
                                </p:cTn>
                              </p:par>
                              <p:par>
                                <p:cTn id="10" presetID="47" presetClass="exit" presetSubtype="0" fill="hold" nodeType="withEffect">
                                  <p:stCondLst>
                                    <p:cond delay="0"/>
                                  </p:stCondLst>
                                  <p:childTnLst>
                                    <p:animEffect transition="out" filter="fade">
                                      <p:cBhvr>
                                        <p:cTn id="11" dur="1000"/>
                                        <p:tgtEl>
                                          <p:spTgt spid="3">
                                            <p:txEl>
                                              <p:pRg st="2" end="2"/>
                                            </p:txEl>
                                          </p:spTgt>
                                        </p:tgtEl>
                                      </p:cBhvr>
                                    </p:animEffect>
                                    <p:anim calcmode="lin" valueType="num">
                                      <p:cBhvr>
                                        <p:cTn id="12" dur="1000"/>
                                        <p:tgtEl>
                                          <p:spTgt spid="3">
                                            <p:txEl>
                                              <p:pRg st="2" end="2"/>
                                            </p:txEl>
                                          </p:spTgt>
                                        </p:tgtEl>
                                        <p:attrNameLst>
                                          <p:attrName>ppt_x</p:attrName>
                                        </p:attrNameLst>
                                      </p:cBhvr>
                                      <p:tavLst>
                                        <p:tav tm="0">
                                          <p:val>
                                            <p:strVal val="ppt_x"/>
                                          </p:val>
                                        </p:tav>
                                        <p:tav tm="100000">
                                          <p:val>
                                            <p:strVal val="ppt_x"/>
                                          </p:val>
                                        </p:tav>
                                      </p:tavLst>
                                    </p:anim>
                                    <p:anim calcmode="lin" valueType="num">
                                      <p:cBhvr>
                                        <p:cTn id="13" dur="1000"/>
                                        <p:tgtEl>
                                          <p:spTgt spid="3">
                                            <p:txEl>
                                              <p:pRg st="2" end="2"/>
                                            </p:txEl>
                                          </p:spTgt>
                                        </p:tgtEl>
                                        <p:attrNameLst>
                                          <p:attrName>ppt_y</p:attrName>
                                        </p:attrNameLst>
                                      </p:cBhvr>
                                      <p:tavLst>
                                        <p:tav tm="0">
                                          <p:val>
                                            <p:strVal val="ppt_y"/>
                                          </p:val>
                                        </p:tav>
                                        <p:tav tm="100000">
                                          <p:val>
                                            <p:strVal val="ppt_y-.1"/>
                                          </p:val>
                                        </p:tav>
                                      </p:tavLst>
                                    </p:anim>
                                    <p:set>
                                      <p:cBhvr>
                                        <p:cTn id="14" dur="1" fill="hold">
                                          <p:stCondLst>
                                            <p:cond delay="999"/>
                                          </p:stCondLst>
                                        </p:cTn>
                                        <p:tgtEl>
                                          <p:spTgt spid="3">
                                            <p:txEl>
                                              <p:pRg st="2" end="2"/>
                                            </p:txEl>
                                          </p:spTgt>
                                        </p:tgtEl>
                                        <p:attrNameLst>
                                          <p:attrName>style.visibility</p:attrName>
                                        </p:attrNameLst>
                                      </p:cBhvr>
                                      <p:to>
                                        <p:strVal val="hidden"/>
                                      </p:to>
                                    </p:set>
                                  </p:childTnLst>
                                </p:cTn>
                              </p:par>
                              <p:par>
                                <p:cTn id="15" presetID="47" presetClass="exit" presetSubtype="0" fill="hold" nodeType="withEffect">
                                  <p:stCondLst>
                                    <p:cond delay="0"/>
                                  </p:stCondLst>
                                  <p:childTnLst>
                                    <p:animEffect transition="out" filter="fade">
                                      <p:cBhvr>
                                        <p:cTn id="16" dur="1000"/>
                                        <p:tgtEl>
                                          <p:spTgt spid="3">
                                            <p:txEl>
                                              <p:pRg st="3" end="3"/>
                                            </p:txEl>
                                          </p:spTgt>
                                        </p:tgtEl>
                                      </p:cBhvr>
                                    </p:animEffect>
                                    <p:anim calcmode="lin" valueType="num">
                                      <p:cBhvr>
                                        <p:cTn id="17" dur="1000"/>
                                        <p:tgtEl>
                                          <p:spTgt spid="3">
                                            <p:txEl>
                                              <p:pRg st="3" end="3"/>
                                            </p:txEl>
                                          </p:spTgt>
                                        </p:tgtEl>
                                        <p:attrNameLst>
                                          <p:attrName>ppt_x</p:attrName>
                                        </p:attrNameLst>
                                      </p:cBhvr>
                                      <p:tavLst>
                                        <p:tav tm="0">
                                          <p:val>
                                            <p:strVal val="ppt_x"/>
                                          </p:val>
                                        </p:tav>
                                        <p:tav tm="100000">
                                          <p:val>
                                            <p:strVal val="ppt_x"/>
                                          </p:val>
                                        </p:tav>
                                      </p:tavLst>
                                    </p:anim>
                                    <p:anim calcmode="lin" valueType="num">
                                      <p:cBhvr>
                                        <p:cTn id="18" dur="1000"/>
                                        <p:tgtEl>
                                          <p:spTgt spid="3">
                                            <p:txEl>
                                              <p:pRg st="3" end="3"/>
                                            </p:txEl>
                                          </p:spTgt>
                                        </p:tgtEl>
                                        <p:attrNameLst>
                                          <p:attrName>ppt_y</p:attrName>
                                        </p:attrNameLst>
                                      </p:cBhvr>
                                      <p:tavLst>
                                        <p:tav tm="0">
                                          <p:val>
                                            <p:strVal val="ppt_y"/>
                                          </p:val>
                                        </p:tav>
                                        <p:tav tm="100000">
                                          <p:val>
                                            <p:strVal val="ppt_y-.1"/>
                                          </p:val>
                                        </p:tav>
                                      </p:tavLst>
                                    </p:anim>
                                    <p:set>
                                      <p:cBhvr>
                                        <p:cTn id="19" dur="1" fill="hold">
                                          <p:stCondLst>
                                            <p:cond delay="999"/>
                                          </p:stCondLst>
                                        </p:cTn>
                                        <p:tgtEl>
                                          <p:spTgt spid="3">
                                            <p:txEl>
                                              <p:pRg st="3" end="3"/>
                                            </p:txEl>
                                          </p:spTgt>
                                        </p:tgtEl>
                                        <p:attrNameLst>
                                          <p:attrName>style.visibility</p:attrName>
                                        </p:attrNameLst>
                                      </p:cBhvr>
                                      <p:to>
                                        <p:strVal val="hidden"/>
                                      </p:to>
                                    </p:set>
                                  </p:childTnLst>
                                </p:cTn>
                              </p:par>
                              <p:par>
                                <p:cTn id="20" presetID="47" presetClass="exit" presetSubtype="0" fill="hold" nodeType="withEffect">
                                  <p:stCondLst>
                                    <p:cond delay="0"/>
                                  </p:stCondLst>
                                  <p:childTnLst>
                                    <p:animEffect transition="out" filter="fade">
                                      <p:cBhvr>
                                        <p:cTn id="21" dur="1000"/>
                                        <p:tgtEl>
                                          <p:spTgt spid="3">
                                            <p:txEl>
                                              <p:pRg st="4" end="4"/>
                                            </p:txEl>
                                          </p:spTgt>
                                        </p:tgtEl>
                                      </p:cBhvr>
                                    </p:animEffect>
                                    <p:anim calcmode="lin" valueType="num">
                                      <p:cBhvr>
                                        <p:cTn id="22" dur="1000"/>
                                        <p:tgtEl>
                                          <p:spTgt spid="3">
                                            <p:txEl>
                                              <p:pRg st="4" end="4"/>
                                            </p:txEl>
                                          </p:spTgt>
                                        </p:tgtEl>
                                        <p:attrNameLst>
                                          <p:attrName>ppt_x</p:attrName>
                                        </p:attrNameLst>
                                      </p:cBhvr>
                                      <p:tavLst>
                                        <p:tav tm="0">
                                          <p:val>
                                            <p:strVal val="ppt_x"/>
                                          </p:val>
                                        </p:tav>
                                        <p:tav tm="100000">
                                          <p:val>
                                            <p:strVal val="ppt_x"/>
                                          </p:val>
                                        </p:tav>
                                      </p:tavLst>
                                    </p:anim>
                                    <p:anim calcmode="lin" valueType="num">
                                      <p:cBhvr>
                                        <p:cTn id="23" dur="1000"/>
                                        <p:tgtEl>
                                          <p:spTgt spid="3">
                                            <p:txEl>
                                              <p:pRg st="4" end="4"/>
                                            </p:txEl>
                                          </p:spTgt>
                                        </p:tgtEl>
                                        <p:attrNameLst>
                                          <p:attrName>ppt_y</p:attrName>
                                        </p:attrNameLst>
                                      </p:cBhvr>
                                      <p:tavLst>
                                        <p:tav tm="0">
                                          <p:val>
                                            <p:strVal val="ppt_y"/>
                                          </p:val>
                                        </p:tav>
                                        <p:tav tm="100000">
                                          <p:val>
                                            <p:strVal val="ppt_y-.1"/>
                                          </p:val>
                                        </p:tav>
                                      </p:tavLst>
                                    </p:anim>
                                    <p:set>
                                      <p:cBhvr>
                                        <p:cTn id="24" dur="1" fill="hold">
                                          <p:stCondLst>
                                            <p:cond delay="999"/>
                                          </p:stCondLst>
                                        </p:cTn>
                                        <p:tgtEl>
                                          <p:spTgt spid="3">
                                            <p:txEl>
                                              <p:pRg st="4" end="4"/>
                                            </p:txEl>
                                          </p:spTgt>
                                        </p:tgtEl>
                                        <p:attrNameLst>
                                          <p:attrName>style.visibility</p:attrName>
                                        </p:attrNameLst>
                                      </p:cBhvr>
                                      <p:to>
                                        <p:strVal val="hidden"/>
                                      </p:to>
                                    </p:set>
                                  </p:childTnLst>
                                </p:cTn>
                              </p:par>
                              <p:par>
                                <p:cTn id="25" presetID="47" presetClass="exit" presetSubtype="0" fill="hold" nodeType="withEffect">
                                  <p:stCondLst>
                                    <p:cond delay="0"/>
                                  </p:stCondLst>
                                  <p:childTnLst>
                                    <p:animEffect transition="out" filter="fade">
                                      <p:cBhvr>
                                        <p:cTn id="26" dur="1000"/>
                                        <p:tgtEl>
                                          <p:spTgt spid="3">
                                            <p:txEl>
                                              <p:pRg st="5" end="5"/>
                                            </p:txEl>
                                          </p:spTgt>
                                        </p:tgtEl>
                                      </p:cBhvr>
                                    </p:animEffect>
                                    <p:anim calcmode="lin" valueType="num">
                                      <p:cBhvr>
                                        <p:cTn id="27" dur="1000"/>
                                        <p:tgtEl>
                                          <p:spTgt spid="3">
                                            <p:txEl>
                                              <p:pRg st="5" end="5"/>
                                            </p:txEl>
                                          </p:spTgt>
                                        </p:tgtEl>
                                        <p:attrNameLst>
                                          <p:attrName>ppt_x</p:attrName>
                                        </p:attrNameLst>
                                      </p:cBhvr>
                                      <p:tavLst>
                                        <p:tav tm="0">
                                          <p:val>
                                            <p:strVal val="ppt_x"/>
                                          </p:val>
                                        </p:tav>
                                        <p:tav tm="100000">
                                          <p:val>
                                            <p:strVal val="ppt_x"/>
                                          </p:val>
                                        </p:tav>
                                      </p:tavLst>
                                    </p:anim>
                                    <p:anim calcmode="lin" valueType="num">
                                      <p:cBhvr>
                                        <p:cTn id="28" dur="1000"/>
                                        <p:tgtEl>
                                          <p:spTgt spid="3">
                                            <p:txEl>
                                              <p:pRg st="5" end="5"/>
                                            </p:txEl>
                                          </p:spTgt>
                                        </p:tgtEl>
                                        <p:attrNameLst>
                                          <p:attrName>ppt_y</p:attrName>
                                        </p:attrNameLst>
                                      </p:cBhvr>
                                      <p:tavLst>
                                        <p:tav tm="0">
                                          <p:val>
                                            <p:strVal val="ppt_y"/>
                                          </p:val>
                                        </p:tav>
                                        <p:tav tm="100000">
                                          <p:val>
                                            <p:strVal val="ppt_y-.1"/>
                                          </p:val>
                                        </p:tav>
                                      </p:tavLst>
                                    </p:anim>
                                    <p:set>
                                      <p:cBhvr>
                                        <p:cTn id="29" dur="1" fill="hold">
                                          <p:stCondLst>
                                            <p:cond delay="999"/>
                                          </p:stCondLst>
                                        </p:cTn>
                                        <p:tgtEl>
                                          <p:spTgt spid="3">
                                            <p:txEl>
                                              <p:pRg st="5" end="5"/>
                                            </p:txEl>
                                          </p:spTgt>
                                        </p:tgtEl>
                                        <p:attrNameLst>
                                          <p:attrName>style.visibility</p:attrName>
                                        </p:attrNameLst>
                                      </p:cBhvr>
                                      <p:to>
                                        <p:strVal val="hidden"/>
                                      </p:to>
                                    </p:set>
                                  </p:childTnLst>
                                </p:cTn>
                              </p:par>
                              <p:par>
                                <p:cTn id="30" presetID="47" presetClass="exit" presetSubtype="0" fill="hold" nodeType="withEffect">
                                  <p:stCondLst>
                                    <p:cond delay="0"/>
                                  </p:stCondLst>
                                  <p:childTnLst>
                                    <p:animEffect transition="out" filter="fade">
                                      <p:cBhvr>
                                        <p:cTn id="31" dur="1000"/>
                                        <p:tgtEl>
                                          <p:spTgt spid="3">
                                            <p:txEl>
                                              <p:pRg st="6" end="6"/>
                                            </p:txEl>
                                          </p:spTgt>
                                        </p:tgtEl>
                                      </p:cBhvr>
                                    </p:animEffect>
                                    <p:anim calcmode="lin" valueType="num">
                                      <p:cBhvr>
                                        <p:cTn id="32" dur="1000"/>
                                        <p:tgtEl>
                                          <p:spTgt spid="3">
                                            <p:txEl>
                                              <p:pRg st="6" end="6"/>
                                            </p:txEl>
                                          </p:spTgt>
                                        </p:tgtEl>
                                        <p:attrNameLst>
                                          <p:attrName>ppt_x</p:attrName>
                                        </p:attrNameLst>
                                      </p:cBhvr>
                                      <p:tavLst>
                                        <p:tav tm="0">
                                          <p:val>
                                            <p:strVal val="ppt_x"/>
                                          </p:val>
                                        </p:tav>
                                        <p:tav tm="100000">
                                          <p:val>
                                            <p:strVal val="ppt_x"/>
                                          </p:val>
                                        </p:tav>
                                      </p:tavLst>
                                    </p:anim>
                                    <p:anim calcmode="lin" valueType="num">
                                      <p:cBhvr>
                                        <p:cTn id="33" dur="1000"/>
                                        <p:tgtEl>
                                          <p:spTgt spid="3">
                                            <p:txEl>
                                              <p:pRg st="6" end="6"/>
                                            </p:txEl>
                                          </p:spTgt>
                                        </p:tgtEl>
                                        <p:attrNameLst>
                                          <p:attrName>ppt_y</p:attrName>
                                        </p:attrNameLst>
                                      </p:cBhvr>
                                      <p:tavLst>
                                        <p:tav tm="0">
                                          <p:val>
                                            <p:strVal val="ppt_y"/>
                                          </p:val>
                                        </p:tav>
                                        <p:tav tm="100000">
                                          <p:val>
                                            <p:strVal val="ppt_y-.1"/>
                                          </p:val>
                                        </p:tav>
                                      </p:tavLst>
                                    </p:anim>
                                    <p:set>
                                      <p:cBhvr>
                                        <p:cTn id="34" dur="1" fill="hold">
                                          <p:stCondLst>
                                            <p:cond delay="999"/>
                                          </p:stCondLst>
                                        </p:cTn>
                                        <p:tgtEl>
                                          <p:spTgt spid="3">
                                            <p:txEl>
                                              <p:pRg st="6" end="6"/>
                                            </p:txEl>
                                          </p:spTgt>
                                        </p:tgtEl>
                                        <p:attrNameLst>
                                          <p:attrName>style.visibility</p:attrName>
                                        </p:attrNameLst>
                                      </p:cBhvr>
                                      <p:to>
                                        <p:strVal val="hidden"/>
                                      </p:to>
                                    </p:set>
                                  </p:childTnLst>
                                </p:cTn>
                              </p:par>
                              <p:par>
                                <p:cTn id="35" presetID="47" presetClass="exit" presetSubtype="0" fill="hold" nodeType="withEffect">
                                  <p:stCondLst>
                                    <p:cond delay="0"/>
                                  </p:stCondLst>
                                  <p:childTnLst>
                                    <p:animEffect transition="out" filter="fade">
                                      <p:cBhvr>
                                        <p:cTn id="36" dur="1000"/>
                                        <p:tgtEl>
                                          <p:spTgt spid="3">
                                            <p:txEl>
                                              <p:pRg st="7" end="7"/>
                                            </p:txEl>
                                          </p:spTgt>
                                        </p:tgtEl>
                                      </p:cBhvr>
                                    </p:animEffect>
                                    <p:anim calcmode="lin" valueType="num">
                                      <p:cBhvr>
                                        <p:cTn id="37" dur="1000"/>
                                        <p:tgtEl>
                                          <p:spTgt spid="3">
                                            <p:txEl>
                                              <p:pRg st="7" end="7"/>
                                            </p:txEl>
                                          </p:spTgt>
                                        </p:tgtEl>
                                        <p:attrNameLst>
                                          <p:attrName>ppt_x</p:attrName>
                                        </p:attrNameLst>
                                      </p:cBhvr>
                                      <p:tavLst>
                                        <p:tav tm="0">
                                          <p:val>
                                            <p:strVal val="ppt_x"/>
                                          </p:val>
                                        </p:tav>
                                        <p:tav tm="100000">
                                          <p:val>
                                            <p:strVal val="ppt_x"/>
                                          </p:val>
                                        </p:tav>
                                      </p:tavLst>
                                    </p:anim>
                                    <p:anim calcmode="lin" valueType="num">
                                      <p:cBhvr>
                                        <p:cTn id="38" dur="1000"/>
                                        <p:tgtEl>
                                          <p:spTgt spid="3">
                                            <p:txEl>
                                              <p:pRg st="7" end="7"/>
                                            </p:txEl>
                                          </p:spTgt>
                                        </p:tgtEl>
                                        <p:attrNameLst>
                                          <p:attrName>ppt_y</p:attrName>
                                        </p:attrNameLst>
                                      </p:cBhvr>
                                      <p:tavLst>
                                        <p:tav tm="0">
                                          <p:val>
                                            <p:strVal val="ppt_y"/>
                                          </p:val>
                                        </p:tav>
                                        <p:tav tm="100000">
                                          <p:val>
                                            <p:strVal val="ppt_y-.1"/>
                                          </p:val>
                                        </p:tav>
                                      </p:tavLst>
                                    </p:anim>
                                    <p:set>
                                      <p:cBhvr>
                                        <p:cTn id="39" dur="1" fill="hold">
                                          <p:stCondLst>
                                            <p:cond delay="999"/>
                                          </p:stCondLst>
                                        </p:cTn>
                                        <p:tgtEl>
                                          <p:spTgt spid="3">
                                            <p:txEl>
                                              <p:pRg st="7" end="7"/>
                                            </p:txEl>
                                          </p:spTgt>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a:xfrm>
            <a:off x="1484310" y="0"/>
            <a:ext cx="10018713" cy="6857999"/>
          </a:xfrm>
        </p:spPr>
        <p:txBody>
          <a:bodyPr/>
          <a:lstStyle/>
          <a:p>
            <a:r>
              <a:rPr lang="fa-IR" dirty="0" smtClean="0"/>
              <a:t>و) مرخصی طولانی مدت (زایمان که مدت آن تاتاریخ93/9/1 6ماه بوده است وتاسه فرزند می توانستند استفاده نمایند وبه زایمان چهارم فقط دوماه مرخصی تعلق می گرفت.):</a:t>
            </a:r>
          </a:p>
          <a:p>
            <a:endParaRPr lang="fa-IR" dirty="0"/>
          </a:p>
          <a:p>
            <a:r>
              <a:rPr lang="fa-IR" dirty="0" smtClean="0">
                <a:solidFill>
                  <a:schemeClr val="accent6">
                    <a:lumMod val="75000"/>
                  </a:schemeClr>
                </a:solidFill>
              </a:rPr>
              <a:t>از 6ماه مرخصی، سه ماه تحت عنوان زایمان وسه ماه تحت عنوان مرخصی شیردهی صادر می شد، که اخیراً مرخصی زایمان 9ماهه شده وزایمان های چهارم وبه بعد رانیز شامل میشود  آقایان کارمندهم دربدو تولد فرزندشان می تواننداز14روز مرخصی تشویقی دراین خصوص استفاده کنند.</a:t>
            </a:r>
          </a:p>
          <a:p>
            <a:r>
              <a:rPr lang="fa-IR" dirty="0" smtClean="0">
                <a:solidFill>
                  <a:srgbClr val="00B050"/>
                </a:solidFill>
              </a:rPr>
              <a:t>تبصره2 ماده 2ازقانون ترویج تغذیه با شیر مادر ،مصوب سال1374) :</a:t>
            </a:r>
          </a:p>
          <a:p>
            <a:r>
              <a:rPr lang="fa-IR" dirty="0" smtClean="0">
                <a:solidFill>
                  <a:schemeClr val="accent6">
                    <a:lumMod val="75000"/>
                  </a:schemeClr>
                </a:solidFill>
              </a:rPr>
              <a:t>امنیت شغلی مادران پس از پایان مرخصی زایمان و درحین شیردهی باید تامین شود.</a:t>
            </a:r>
          </a:p>
          <a:p>
            <a:endParaRPr lang="fa-IR" dirty="0">
              <a:solidFill>
                <a:schemeClr val="accent6">
                  <a:lumMod val="75000"/>
                </a:schemeClr>
              </a:solidFill>
            </a:endParaRPr>
          </a:p>
        </p:txBody>
      </p:sp>
    </p:spTree>
    <p:extLst>
      <p:ext uri="{BB962C8B-B14F-4D97-AF65-F5344CB8AC3E}">
        <p14:creationId xmlns:p14="http://schemas.microsoft.com/office/powerpoint/2010/main" val="1963637985"/>
      </p:ext>
    </p:extLst>
  </p:cSld>
  <p:clrMapOvr>
    <a:masterClrMapping/>
  </p:clrMapOvr>
  <p:transition spd="slow">
    <p:randomBar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xit" presetSubtype="1" fill="hold" nodeType="clickEffect">
                                  <p:stCondLst>
                                    <p:cond delay="0"/>
                                  </p:stCondLst>
                                  <p:childTnLst>
                                    <p:animEffect transition="out" filter="wheel(1)">
                                      <p:cBhvr>
                                        <p:cTn id="6" dur="2000"/>
                                        <p:tgtEl>
                                          <p:spTgt spid="3">
                                            <p:txEl>
                                              <p:pRg st="2" end="2"/>
                                            </p:txEl>
                                          </p:spTgt>
                                        </p:tgtEl>
                                      </p:cBhvr>
                                    </p:animEffect>
                                    <p:set>
                                      <p:cBhvr>
                                        <p:cTn id="7" dur="1" fill="hold">
                                          <p:stCondLst>
                                            <p:cond delay="1999"/>
                                          </p:stCondLst>
                                        </p:cTn>
                                        <p:tgtEl>
                                          <p:spTgt spid="3">
                                            <p:txEl>
                                              <p:pRg st="2" end="2"/>
                                            </p:txEl>
                                          </p:spTgt>
                                        </p:tgtEl>
                                        <p:attrNameLst>
                                          <p:attrName>style.visibility</p:attrName>
                                        </p:attrNameLst>
                                      </p:cBhvr>
                                      <p:to>
                                        <p:strVal val="hidden"/>
                                      </p:to>
                                    </p:set>
                                  </p:childTnLst>
                                </p:cTn>
                              </p:par>
                              <p:par>
                                <p:cTn id="8" presetID="21" presetClass="exit" presetSubtype="1" fill="hold" nodeType="withEffect">
                                  <p:stCondLst>
                                    <p:cond delay="0"/>
                                  </p:stCondLst>
                                  <p:childTnLst>
                                    <p:animEffect transition="out" filter="wheel(1)">
                                      <p:cBhvr>
                                        <p:cTn id="9" dur="2000"/>
                                        <p:tgtEl>
                                          <p:spTgt spid="3">
                                            <p:txEl>
                                              <p:pRg st="3" end="3"/>
                                            </p:txEl>
                                          </p:spTgt>
                                        </p:tgtEl>
                                      </p:cBhvr>
                                    </p:animEffect>
                                    <p:set>
                                      <p:cBhvr>
                                        <p:cTn id="10" dur="1" fill="hold">
                                          <p:stCondLst>
                                            <p:cond delay="1999"/>
                                          </p:stCondLst>
                                        </p:cTn>
                                        <p:tgtEl>
                                          <p:spTgt spid="3">
                                            <p:txEl>
                                              <p:pRg st="3" end="3"/>
                                            </p:txEl>
                                          </p:spTgt>
                                        </p:tgtEl>
                                        <p:attrNameLst>
                                          <p:attrName>style.visibility</p:attrName>
                                        </p:attrNameLst>
                                      </p:cBhvr>
                                      <p:to>
                                        <p:strVal val="hidden"/>
                                      </p:to>
                                    </p:set>
                                  </p:childTnLst>
                                </p:cTn>
                              </p:par>
                              <p:par>
                                <p:cTn id="11" presetID="21" presetClass="exit" presetSubtype="1" fill="hold" nodeType="withEffect">
                                  <p:stCondLst>
                                    <p:cond delay="0"/>
                                  </p:stCondLst>
                                  <p:childTnLst>
                                    <p:animEffect transition="out" filter="wheel(1)">
                                      <p:cBhvr>
                                        <p:cTn id="12" dur="2000"/>
                                        <p:tgtEl>
                                          <p:spTgt spid="3">
                                            <p:txEl>
                                              <p:pRg st="4" end="4"/>
                                            </p:txEl>
                                          </p:spTgt>
                                        </p:tgtEl>
                                      </p:cBhvr>
                                    </p:animEffect>
                                    <p:set>
                                      <p:cBhvr>
                                        <p:cTn id="13" dur="1" fill="hold">
                                          <p:stCondLst>
                                            <p:cond delay="1999"/>
                                          </p:stCondLst>
                                        </p:cTn>
                                        <p:tgtEl>
                                          <p:spTgt spid="3">
                                            <p:txEl>
                                              <p:pRg st="4" end="4"/>
                                            </p:txEl>
                                          </p:spTgt>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a:xfrm>
            <a:off x="1484310" y="0"/>
            <a:ext cx="10018713" cy="6857999"/>
          </a:xfrm>
        </p:spPr>
        <p:txBody>
          <a:bodyPr/>
          <a:lstStyle/>
          <a:p>
            <a:r>
              <a:rPr lang="fa-IR" dirty="0" smtClean="0"/>
              <a:t>ح) مرخصی ورزشی:</a:t>
            </a:r>
          </a:p>
          <a:p>
            <a:endParaRPr lang="fa-IR" dirty="0"/>
          </a:p>
          <a:p>
            <a:r>
              <a:rPr lang="fa-IR" dirty="0" smtClean="0">
                <a:solidFill>
                  <a:schemeClr val="accent6">
                    <a:lumMod val="75000"/>
                  </a:schemeClr>
                </a:solidFill>
              </a:rPr>
              <a:t>به استناد بخشنامه6230مورخ 84/3/7هیات دولت به سازمان های دولتی اجازه داده درموارد ضروری که همکاران ورزشکار ازطریق سازمان تربیت بدنی برای حضور در مسابقات و... دعوت می شوند مرخصی ورزشی صادر شود.</a:t>
            </a:r>
            <a:endParaRPr lang="fa-IR" dirty="0">
              <a:solidFill>
                <a:schemeClr val="accent6">
                  <a:lumMod val="75000"/>
                </a:schemeClr>
              </a:solidFill>
            </a:endParaRPr>
          </a:p>
        </p:txBody>
      </p:sp>
    </p:spTree>
    <p:extLst>
      <p:ext uri="{BB962C8B-B14F-4D97-AF65-F5344CB8AC3E}">
        <p14:creationId xmlns:p14="http://schemas.microsoft.com/office/powerpoint/2010/main" val="242953294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3250">
        <p15:prstTrans prst="origami" invX="1"/>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mph" presetSubtype="0" fill="hold" nodeType="clickEffect">
                                  <p:stCondLst>
                                    <p:cond delay="0"/>
                                  </p:stCondLst>
                                  <p:childTnLst>
                                    <p:animScale>
                                      <p:cBhvr>
                                        <p:cTn id="6" dur="2000" fill="hold"/>
                                        <p:tgtEl>
                                          <p:spTgt spid="3">
                                            <p:txEl>
                                              <p:pRg st="2" end="2"/>
                                            </p:txEl>
                                          </p:spTgt>
                                        </p:tgtEl>
                                      </p:cBhvr>
                                      <p:by x="150000" y="15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a:xfrm>
            <a:off x="1484310" y="0"/>
            <a:ext cx="10309900" cy="6858000"/>
          </a:xfrm>
        </p:spPr>
        <p:txBody>
          <a:bodyPr>
            <a:normAutofit lnSpcReduction="10000"/>
          </a:bodyPr>
          <a:lstStyle/>
          <a:p>
            <a:r>
              <a:rPr lang="fa-IR" dirty="0" smtClean="0">
                <a:solidFill>
                  <a:srgbClr val="00B050"/>
                </a:solidFill>
              </a:rPr>
              <a:t>ماده37از آیین نامه مرخصی ها</a:t>
            </a:r>
            <a:r>
              <a:rPr lang="fa-IR" dirty="0" smtClean="0"/>
              <a:t>: </a:t>
            </a:r>
            <a:r>
              <a:rPr lang="fa-IR" dirty="0" smtClean="0">
                <a:solidFill>
                  <a:schemeClr val="accent6">
                    <a:lumMod val="75000"/>
                  </a:schemeClr>
                </a:solidFill>
              </a:rPr>
              <a:t>عدم حضور مستخدم درپست خود که مدت آن از3روز تجاوز ننماید ومستند به عللی ازقبیل آنچه که ذیلاً درج می شود باشد موجه شناخته خواهدشد: ( اضطراری)</a:t>
            </a:r>
          </a:p>
          <a:p>
            <a:r>
              <a:rPr lang="fa-IR" dirty="0" smtClean="0">
                <a:solidFill>
                  <a:schemeClr val="accent6">
                    <a:lumMod val="75000"/>
                  </a:schemeClr>
                </a:solidFill>
              </a:rPr>
              <a:t>1- بیماری او</a:t>
            </a:r>
          </a:p>
          <a:p>
            <a:r>
              <a:rPr lang="fa-IR" dirty="0" smtClean="0">
                <a:solidFill>
                  <a:schemeClr val="accent6">
                    <a:lumMod val="75000"/>
                  </a:schemeClr>
                </a:solidFill>
              </a:rPr>
              <a:t>2- صدمات ناشی از حوادث که به او یاپدر یا مادریا همسر یا فرزندان او وارد آمده باشد.</a:t>
            </a:r>
          </a:p>
          <a:p>
            <a:r>
              <a:rPr lang="fa-IR" dirty="0" smtClean="0">
                <a:solidFill>
                  <a:schemeClr val="accent6">
                    <a:lumMod val="75000"/>
                  </a:schemeClr>
                </a:solidFill>
              </a:rPr>
              <a:t>3- بیماری شدید پدر </a:t>
            </a:r>
            <a:r>
              <a:rPr lang="fa-IR" dirty="0">
                <a:solidFill>
                  <a:schemeClr val="accent6">
                    <a:lumMod val="75000"/>
                  </a:schemeClr>
                </a:solidFill>
              </a:rPr>
              <a:t>یا مادریا همسر یا فرزندان </a:t>
            </a:r>
            <a:r>
              <a:rPr lang="fa-IR" dirty="0" smtClean="0">
                <a:solidFill>
                  <a:schemeClr val="accent6">
                    <a:lumMod val="75000"/>
                  </a:schemeClr>
                </a:solidFill>
              </a:rPr>
              <a:t>.</a:t>
            </a:r>
          </a:p>
          <a:p>
            <a:r>
              <a:rPr lang="fa-IR" dirty="0" smtClean="0">
                <a:solidFill>
                  <a:schemeClr val="accent6">
                    <a:lumMod val="75000"/>
                  </a:schemeClr>
                </a:solidFill>
              </a:rPr>
              <a:t>4- فوت همسر یا اقربای نسبی وسببی تا طبقه سوم</a:t>
            </a:r>
          </a:p>
          <a:p>
            <a:r>
              <a:rPr lang="fa-IR" dirty="0" smtClean="0">
                <a:solidFill>
                  <a:schemeClr val="accent6">
                    <a:lumMod val="75000"/>
                  </a:schemeClr>
                </a:solidFill>
              </a:rPr>
              <a:t>5- ازدواج او و فرزندانش </a:t>
            </a:r>
          </a:p>
          <a:p>
            <a:r>
              <a:rPr lang="fa-IR" dirty="0" smtClean="0">
                <a:solidFill>
                  <a:schemeClr val="accent6">
                    <a:lumMod val="75000"/>
                  </a:schemeClr>
                </a:solidFill>
              </a:rPr>
              <a:t>6- دارا شدن فرزند</a:t>
            </a:r>
          </a:p>
          <a:p>
            <a:r>
              <a:rPr lang="fa-IR" dirty="0" smtClean="0">
                <a:solidFill>
                  <a:schemeClr val="accent6">
                    <a:lumMod val="75000"/>
                  </a:schemeClr>
                </a:solidFill>
              </a:rPr>
              <a:t>7- احضار مستخدم توسط مراجع قضایی برای ادای شهادت وانجام تحقیقات</a:t>
            </a:r>
          </a:p>
          <a:p>
            <a:r>
              <a:rPr lang="fa-IR" dirty="0" smtClean="0">
                <a:solidFill>
                  <a:schemeClr val="accent6">
                    <a:lumMod val="75000"/>
                  </a:schemeClr>
                </a:solidFill>
              </a:rPr>
              <a:t>تشخیص صحت و سقم جهات ادعایی مستخدم به عهده رئیس اداره است. </a:t>
            </a:r>
          </a:p>
          <a:p>
            <a:r>
              <a:rPr lang="fa-IR" dirty="0" smtClean="0">
                <a:solidFill>
                  <a:schemeClr val="accent6">
                    <a:lumMod val="75000"/>
                  </a:schemeClr>
                </a:solidFill>
              </a:rPr>
              <a:t>درصورتی که صحت ادعا تصدیق شود ،غیبت مستخدم برحسب علت جزمرخصی استحقاقی یا استعلاجی وی محسوب وحکم لازم دراین مورد صادر خواهدشد.</a:t>
            </a:r>
          </a:p>
          <a:p>
            <a:endParaRPr lang="fa-IR" dirty="0"/>
          </a:p>
        </p:txBody>
      </p:sp>
    </p:spTree>
    <p:extLst>
      <p:ext uri="{BB962C8B-B14F-4D97-AF65-F5344CB8AC3E}">
        <p14:creationId xmlns:p14="http://schemas.microsoft.com/office/powerpoint/2010/main" val="4157020927"/>
      </p:ext>
    </p:extLst>
  </p:cSld>
  <p:clrMapOvr>
    <a:masterClrMapping/>
  </p:clrMapOvr>
  <mc:AlternateContent xmlns:mc="http://schemas.openxmlformats.org/markup-compatibility/2006" xmlns:p14="http://schemas.microsoft.com/office/powerpoint/2010/main">
    <mc:Choice Requires="p14">
      <p:transition spd="slow" p14:dur="2000">
        <p14:ferris dir="r"/>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0" presetClass="exit" presetSubtype="0" accel="100000" fill="hold" nodeType="clickEffect">
                                  <p:stCondLst>
                                    <p:cond delay="0"/>
                                  </p:stCondLst>
                                  <p:childTnLst>
                                    <p:anim calcmode="lin" valueType="num">
                                      <p:cBhvr>
                                        <p:cTn id="6" dur="1000"/>
                                        <p:tgtEl>
                                          <p:spTgt spid="3">
                                            <p:txEl>
                                              <p:pRg st="0" end="0"/>
                                            </p:txEl>
                                          </p:spTgt>
                                        </p:tgtEl>
                                        <p:attrNameLst>
                                          <p:attrName>ppt_w</p:attrName>
                                        </p:attrNameLst>
                                      </p:cBhvr>
                                      <p:tavLst>
                                        <p:tav tm="0">
                                          <p:val>
                                            <p:strVal val="ppt_w"/>
                                          </p:val>
                                        </p:tav>
                                        <p:tav tm="100000">
                                          <p:val>
                                            <p:strVal val="ppt_w+.3"/>
                                          </p:val>
                                        </p:tav>
                                      </p:tavLst>
                                    </p:anim>
                                    <p:anim calcmode="lin" valueType="num">
                                      <p:cBhvr>
                                        <p:cTn id="7" dur="1000"/>
                                        <p:tgtEl>
                                          <p:spTgt spid="3">
                                            <p:txEl>
                                              <p:pRg st="0" end="0"/>
                                            </p:txEl>
                                          </p:spTgt>
                                        </p:tgtEl>
                                        <p:attrNameLst>
                                          <p:attrName>ppt_h</p:attrName>
                                        </p:attrNameLst>
                                      </p:cBhvr>
                                      <p:tavLst>
                                        <p:tav tm="0">
                                          <p:val>
                                            <p:strVal val="ppt_h"/>
                                          </p:val>
                                        </p:tav>
                                        <p:tav tm="100000">
                                          <p:val>
                                            <p:strVal val="ppt_h"/>
                                          </p:val>
                                        </p:tav>
                                      </p:tavLst>
                                    </p:anim>
                                    <p:animEffect transition="out" filter="fade">
                                      <p:cBhvr>
                                        <p:cTn id="8" dur="1000"/>
                                        <p:tgtEl>
                                          <p:spTgt spid="3">
                                            <p:txEl>
                                              <p:pRg st="0" end="0"/>
                                            </p:txEl>
                                          </p:spTgt>
                                        </p:tgtEl>
                                      </p:cBhvr>
                                    </p:animEffect>
                                    <p:set>
                                      <p:cBhvr>
                                        <p:cTn id="9" dur="1" fill="hold">
                                          <p:stCondLst>
                                            <p:cond delay="999"/>
                                          </p:stCondLst>
                                        </p:cTn>
                                        <p:tgtEl>
                                          <p:spTgt spid="3">
                                            <p:txEl>
                                              <p:pRg st="0" end="0"/>
                                            </p:txEl>
                                          </p:spTgt>
                                        </p:tgtEl>
                                        <p:attrNameLst>
                                          <p:attrName>style.visibility</p:attrName>
                                        </p:attrNameLst>
                                      </p:cBhvr>
                                      <p:to>
                                        <p:strVal val="hidden"/>
                                      </p:to>
                                    </p:set>
                                  </p:childTnLst>
                                </p:cTn>
                              </p:par>
                              <p:par>
                                <p:cTn id="10" presetID="50" presetClass="exit" presetSubtype="0" accel="100000" fill="hold" nodeType="withEffect">
                                  <p:stCondLst>
                                    <p:cond delay="0"/>
                                  </p:stCondLst>
                                  <p:childTnLst>
                                    <p:anim calcmode="lin" valueType="num">
                                      <p:cBhvr>
                                        <p:cTn id="11" dur="1000"/>
                                        <p:tgtEl>
                                          <p:spTgt spid="3">
                                            <p:txEl>
                                              <p:pRg st="1" end="1"/>
                                            </p:txEl>
                                          </p:spTgt>
                                        </p:tgtEl>
                                        <p:attrNameLst>
                                          <p:attrName>ppt_w</p:attrName>
                                        </p:attrNameLst>
                                      </p:cBhvr>
                                      <p:tavLst>
                                        <p:tav tm="0">
                                          <p:val>
                                            <p:strVal val="ppt_w"/>
                                          </p:val>
                                        </p:tav>
                                        <p:tav tm="100000">
                                          <p:val>
                                            <p:strVal val="ppt_w+.3"/>
                                          </p:val>
                                        </p:tav>
                                      </p:tavLst>
                                    </p:anim>
                                    <p:anim calcmode="lin" valueType="num">
                                      <p:cBhvr>
                                        <p:cTn id="12" dur="1000"/>
                                        <p:tgtEl>
                                          <p:spTgt spid="3">
                                            <p:txEl>
                                              <p:pRg st="1" end="1"/>
                                            </p:txEl>
                                          </p:spTgt>
                                        </p:tgtEl>
                                        <p:attrNameLst>
                                          <p:attrName>ppt_h</p:attrName>
                                        </p:attrNameLst>
                                      </p:cBhvr>
                                      <p:tavLst>
                                        <p:tav tm="0">
                                          <p:val>
                                            <p:strVal val="ppt_h"/>
                                          </p:val>
                                        </p:tav>
                                        <p:tav tm="100000">
                                          <p:val>
                                            <p:strVal val="ppt_h"/>
                                          </p:val>
                                        </p:tav>
                                      </p:tavLst>
                                    </p:anim>
                                    <p:animEffect transition="out" filter="fade">
                                      <p:cBhvr>
                                        <p:cTn id="13" dur="1000"/>
                                        <p:tgtEl>
                                          <p:spTgt spid="3">
                                            <p:txEl>
                                              <p:pRg st="1" end="1"/>
                                            </p:txEl>
                                          </p:spTgt>
                                        </p:tgtEl>
                                      </p:cBhvr>
                                    </p:animEffect>
                                    <p:set>
                                      <p:cBhvr>
                                        <p:cTn id="14" dur="1" fill="hold">
                                          <p:stCondLst>
                                            <p:cond delay="999"/>
                                          </p:stCondLst>
                                        </p:cTn>
                                        <p:tgtEl>
                                          <p:spTgt spid="3">
                                            <p:txEl>
                                              <p:pRg st="1" end="1"/>
                                            </p:txEl>
                                          </p:spTgt>
                                        </p:tgtEl>
                                        <p:attrNameLst>
                                          <p:attrName>style.visibility</p:attrName>
                                        </p:attrNameLst>
                                      </p:cBhvr>
                                      <p:to>
                                        <p:strVal val="hidden"/>
                                      </p:to>
                                    </p:set>
                                  </p:childTnLst>
                                </p:cTn>
                              </p:par>
                              <p:par>
                                <p:cTn id="15" presetID="50" presetClass="exit" presetSubtype="0" accel="100000" fill="hold" nodeType="withEffect">
                                  <p:stCondLst>
                                    <p:cond delay="0"/>
                                  </p:stCondLst>
                                  <p:childTnLst>
                                    <p:anim calcmode="lin" valueType="num">
                                      <p:cBhvr>
                                        <p:cTn id="16" dur="1000"/>
                                        <p:tgtEl>
                                          <p:spTgt spid="3">
                                            <p:txEl>
                                              <p:pRg st="2" end="2"/>
                                            </p:txEl>
                                          </p:spTgt>
                                        </p:tgtEl>
                                        <p:attrNameLst>
                                          <p:attrName>ppt_w</p:attrName>
                                        </p:attrNameLst>
                                      </p:cBhvr>
                                      <p:tavLst>
                                        <p:tav tm="0">
                                          <p:val>
                                            <p:strVal val="ppt_w"/>
                                          </p:val>
                                        </p:tav>
                                        <p:tav tm="100000">
                                          <p:val>
                                            <p:strVal val="ppt_w+.3"/>
                                          </p:val>
                                        </p:tav>
                                      </p:tavLst>
                                    </p:anim>
                                    <p:anim calcmode="lin" valueType="num">
                                      <p:cBhvr>
                                        <p:cTn id="17" dur="1000"/>
                                        <p:tgtEl>
                                          <p:spTgt spid="3">
                                            <p:txEl>
                                              <p:pRg st="2" end="2"/>
                                            </p:txEl>
                                          </p:spTgt>
                                        </p:tgtEl>
                                        <p:attrNameLst>
                                          <p:attrName>ppt_h</p:attrName>
                                        </p:attrNameLst>
                                      </p:cBhvr>
                                      <p:tavLst>
                                        <p:tav tm="0">
                                          <p:val>
                                            <p:strVal val="ppt_h"/>
                                          </p:val>
                                        </p:tav>
                                        <p:tav tm="100000">
                                          <p:val>
                                            <p:strVal val="ppt_h"/>
                                          </p:val>
                                        </p:tav>
                                      </p:tavLst>
                                    </p:anim>
                                    <p:animEffect transition="out" filter="fade">
                                      <p:cBhvr>
                                        <p:cTn id="18" dur="1000"/>
                                        <p:tgtEl>
                                          <p:spTgt spid="3">
                                            <p:txEl>
                                              <p:pRg st="2" end="2"/>
                                            </p:txEl>
                                          </p:spTgt>
                                        </p:tgtEl>
                                      </p:cBhvr>
                                    </p:animEffect>
                                    <p:set>
                                      <p:cBhvr>
                                        <p:cTn id="19" dur="1" fill="hold">
                                          <p:stCondLst>
                                            <p:cond delay="999"/>
                                          </p:stCondLst>
                                        </p:cTn>
                                        <p:tgtEl>
                                          <p:spTgt spid="3">
                                            <p:txEl>
                                              <p:pRg st="2" end="2"/>
                                            </p:txEl>
                                          </p:spTgt>
                                        </p:tgtEl>
                                        <p:attrNameLst>
                                          <p:attrName>style.visibility</p:attrName>
                                        </p:attrNameLst>
                                      </p:cBhvr>
                                      <p:to>
                                        <p:strVal val="hidden"/>
                                      </p:to>
                                    </p:set>
                                  </p:childTnLst>
                                </p:cTn>
                              </p:par>
                              <p:par>
                                <p:cTn id="20" presetID="50" presetClass="exit" presetSubtype="0" accel="100000" fill="hold" nodeType="withEffect">
                                  <p:stCondLst>
                                    <p:cond delay="0"/>
                                  </p:stCondLst>
                                  <p:childTnLst>
                                    <p:anim calcmode="lin" valueType="num">
                                      <p:cBhvr>
                                        <p:cTn id="21" dur="1000"/>
                                        <p:tgtEl>
                                          <p:spTgt spid="3">
                                            <p:txEl>
                                              <p:pRg st="3" end="3"/>
                                            </p:txEl>
                                          </p:spTgt>
                                        </p:tgtEl>
                                        <p:attrNameLst>
                                          <p:attrName>ppt_w</p:attrName>
                                        </p:attrNameLst>
                                      </p:cBhvr>
                                      <p:tavLst>
                                        <p:tav tm="0">
                                          <p:val>
                                            <p:strVal val="ppt_w"/>
                                          </p:val>
                                        </p:tav>
                                        <p:tav tm="100000">
                                          <p:val>
                                            <p:strVal val="ppt_w+.3"/>
                                          </p:val>
                                        </p:tav>
                                      </p:tavLst>
                                    </p:anim>
                                    <p:anim calcmode="lin" valueType="num">
                                      <p:cBhvr>
                                        <p:cTn id="22" dur="1000"/>
                                        <p:tgtEl>
                                          <p:spTgt spid="3">
                                            <p:txEl>
                                              <p:pRg st="3" end="3"/>
                                            </p:txEl>
                                          </p:spTgt>
                                        </p:tgtEl>
                                        <p:attrNameLst>
                                          <p:attrName>ppt_h</p:attrName>
                                        </p:attrNameLst>
                                      </p:cBhvr>
                                      <p:tavLst>
                                        <p:tav tm="0">
                                          <p:val>
                                            <p:strVal val="ppt_h"/>
                                          </p:val>
                                        </p:tav>
                                        <p:tav tm="100000">
                                          <p:val>
                                            <p:strVal val="ppt_h"/>
                                          </p:val>
                                        </p:tav>
                                      </p:tavLst>
                                    </p:anim>
                                    <p:animEffect transition="out" filter="fade">
                                      <p:cBhvr>
                                        <p:cTn id="23" dur="1000"/>
                                        <p:tgtEl>
                                          <p:spTgt spid="3">
                                            <p:txEl>
                                              <p:pRg st="3" end="3"/>
                                            </p:txEl>
                                          </p:spTgt>
                                        </p:tgtEl>
                                      </p:cBhvr>
                                    </p:animEffect>
                                    <p:set>
                                      <p:cBhvr>
                                        <p:cTn id="24" dur="1" fill="hold">
                                          <p:stCondLst>
                                            <p:cond delay="999"/>
                                          </p:stCondLst>
                                        </p:cTn>
                                        <p:tgtEl>
                                          <p:spTgt spid="3">
                                            <p:txEl>
                                              <p:pRg st="3" end="3"/>
                                            </p:txEl>
                                          </p:spTgt>
                                        </p:tgtEl>
                                        <p:attrNameLst>
                                          <p:attrName>style.visibility</p:attrName>
                                        </p:attrNameLst>
                                      </p:cBhvr>
                                      <p:to>
                                        <p:strVal val="hidden"/>
                                      </p:to>
                                    </p:set>
                                  </p:childTnLst>
                                </p:cTn>
                              </p:par>
                              <p:par>
                                <p:cTn id="25" presetID="50" presetClass="exit" presetSubtype="0" accel="100000" fill="hold" nodeType="withEffect">
                                  <p:stCondLst>
                                    <p:cond delay="0"/>
                                  </p:stCondLst>
                                  <p:childTnLst>
                                    <p:anim calcmode="lin" valueType="num">
                                      <p:cBhvr>
                                        <p:cTn id="26" dur="1000"/>
                                        <p:tgtEl>
                                          <p:spTgt spid="3">
                                            <p:txEl>
                                              <p:pRg st="4" end="4"/>
                                            </p:txEl>
                                          </p:spTgt>
                                        </p:tgtEl>
                                        <p:attrNameLst>
                                          <p:attrName>ppt_w</p:attrName>
                                        </p:attrNameLst>
                                      </p:cBhvr>
                                      <p:tavLst>
                                        <p:tav tm="0">
                                          <p:val>
                                            <p:strVal val="ppt_w"/>
                                          </p:val>
                                        </p:tav>
                                        <p:tav tm="100000">
                                          <p:val>
                                            <p:strVal val="ppt_w+.3"/>
                                          </p:val>
                                        </p:tav>
                                      </p:tavLst>
                                    </p:anim>
                                    <p:anim calcmode="lin" valueType="num">
                                      <p:cBhvr>
                                        <p:cTn id="27" dur="1000"/>
                                        <p:tgtEl>
                                          <p:spTgt spid="3">
                                            <p:txEl>
                                              <p:pRg st="4" end="4"/>
                                            </p:txEl>
                                          </p:spTgt>
                                        </p:tgtEl>
                                        <p:attrNameLst>
                                          <p:attrName>ppt_h</p:attrName>
                                        </p:attrNameLst>
                                      </p:cBhvr>
                                      <p:tavLst>
                                        <p:tav tm="0">
                                          <p:val>
                                            <p:strVal val="ppt_h"/>
                                          </p:val>
                                        </p:tav>
                                        <p:tav tm="100000">
                                          <p:val>
                                            <p:strVal val="ppt_h"/>
                                          </p:val>
                                        </p:tav>
                                      </p:tavLst>
                                    </p:anim>
                                    <p:animEffect transition="out" filter="fade">
                                      <p:cBhvr>
                                        <p:cTn id="28" dur="1000"/>
                                        <p:tgtEl>
                                          <p:spTgt spid="3">
                                            <p:txEl>
                                              <p:pRg st="4" end="4"/>
                                            </p:txEl>
                                          </p:spTgt>
                                        </p:tgtEl>
                                      </p:cBhvr>
                                    </p:animEffect>
                                    <p:set>
                                      <p:cBhvr>
                                        <p:cTn id="29" dur="1" fill="hold">
                                          <p:stCondLst>
                                            <p:cond delay="999"/>
                                          </p:stCondLst>
                                        </p:cTn>
                                        <p:tgtEl>
                                          <p:spTgt spid="3">
                                            <p:txEl>
                                              <p:pRg st="4" end="4"/>
                                            </p:txEl>
                                          </p:spTgt>
                                        </p:tgtEl>
                                        <p:attrNameLst>
                                          <p:attrName>style.visibility</p:attrName>
                                        </p:attrNameLst>
                                      </p:cBhvr>
                                      <p:to>
                                        <p:strVal val="hidden"/>
                                      </p:to>
                                    </p:set>
                                  </p:childTnLst>
                                </p:cTn>
                              </p:par>
                              <p:par>
                                <p:cTn id="30" presetID="50" presetClass="exit" presetSubtype="0" accel="100000" fill="hold" nodeType="withEffect">
                                  <p:stCondLst>
                                    <p:cond delay="0"/>
                                  </p:stCondLst>
                                  <p:childTnLst>
                                    <p:anim calcmode="lin" valueType="num">
                                      <p:cBhvr>
                                        <p:cTn id="31" dur="1000"/>
                                        <p:tgtEl>
                                          <p:spTgt spid="3">
                                            <p:txEl>
                                              <p:pRg st="5" end="5"/>
                                            </p:txEl>
                                          </p:spTgt>
                                        </p:tgtEl>
                                        <p:attrNameLst>
                                          <p:attrName>ppt_w</p:attrName>
                                        </p:attrNameLst>
                                      </p:cBhvr>
                                      <p:tavLst>
                                        <p:tav tm="0">
                                          <p:val>
                                            <p:strVal val="ppt_w"/>
                                          </p:val>
                                        </p:tav>
                                        <p:tav tm="100000">
                                          <p:val>
                                            <p:strVal val="ppt_w+.3"/>
                                          </p:val>
                                        </p:tav>
                                      </p:tavLst>
                                    </p:anim>
                                    <p:anim calcmode="lin" valueType="num">
                                      <p:cBhvr>
                                        <p:cTn id="32" dur="1000"/>
                                        <p:tgtEl>
                                          <p:spTgt spid="3">
                                            <p:txEl>
                                              <p:pRg st="5" end="5"/>
                                            </p:txEl>
                                          </p:spTgt>
                                        </p:tgtEl>
                                        <p:attrNameLst>
                                          <p:attrName>ppt_h</p:attrName>
                                        </p:attrNameLst>
                                      </p:cBhvr>
                                      <p:tavLst>
                                        <p:tav tm="0">
                                          <p:val>
                                            <p:strVal val="ppt_h"/>
                                          </p:val>
                                        </p:tav>
                                        <p:tav tm="100000">
                                          <p:val>
                                            <p:strVal val="ppt_h"/>
                                          </p:val>
                                        </p:tav>
                                      </p:tavLst>
                                    </p:anim>
                                    <p:animEffect transition="out" filter="fade">
                                      <p:cBhvr>
                                        <p:cTn id="33" dur="1000"/>
                                        <p:tgtEl>
                                          <p:spTgt spid="3">
                                            <p:txEl>
                                              <p:pRg st="5" end="5"/>
                                            </p:txEl>
                                          </p:spTgt>
                                        </p:tgtEl>
                                      </p:cBhvr>
                                    </p:animEffect>
                                    <p:set>
                                      <p:cBhvr>
                                        <p:cTn id="34" dur="1" fill="hold">
                                          <p:stCondLst>
                                            <p:cond delay="999"/>
                                          </p:stCondLst>
                                        </p:cTn>
                                        <p:tgtEl>
                                          <p:spTgt spid="3">
                                            <p:txEl>
                                              <p:pRg st="5" end="5"/>
                                            </p:txEl>
                                          </p:spTgt>
                                        </p:tgtEl>
                                        <p:attrNameLst>
                                          <p:attrName>style.visibility</p:attrName>
                                        </p:attrNameLst>
                                      </p:cBhvr>
                                      <p:to>
                                        <p:strVal val="hidden"/>
                                      </p:to>
                                    </p:set>
                                  </p:childTnLst>
                                </p:cTn>
                              </p:par>
                              <p:par>
                                <p:cTn id="35" presetID="50" presetClass="exit" presetSubtype="0" accel="100000" fill="hold" nodeType="withEffect">
                                  <p:stCondLst>
                                    <p:cond delay="0"/>
                                  </p:stCondLst>
                                  <p:childTnLst>
                                    <p:anim calcmode="lin" valueType="num">
                                      <p:cBhvr>
                                        <p:cTn id="36" dur="1000"/>
                                        <p:tgtEl>
                                          <p:spTgt spid="3">
                                            <p:txEl>
                                              <p:pRg st="6" end="6"/>
                                            </p:txEl>
                                          </p:spTgt>
                                        </p:tgtEl>
                                        <p:attrNameLst>
                                          <p:attrName>ppt_w</p:attrName>
                                        </p:attrNameLst>
                                      </p:cBhvr>
                                      <p:tavLst>
                                        <p:tav tm="0">
                                          <p:val>
                                            <p:strVal val="ppt_w"/>
                                          </p:val>
                                        </p:tav>
                                        <p:tav tm="100000">
                                          <p:val>
                                            <p:strVal val="ppt_w+.3"/>
                                          </p:val>
                                        </p:tav>
                                      </p:tavLst>
                                    </p:anim>
                                    <p:anim calcmode="lin" valueType="num">
                                      <p:cBhvr>
                                        <p:cTn id="37" dur="1000"/>
                                        <p:tgtEl>
                                          <p:spTgt spid="3">
                                            <p:txEl>
                                              <p:pRg st="6" end="6"/>
                                            </p:txEl>
                                          </p:spTgt>
                                        </p:tgtEl>
                                        <p:attrNameLst>
                                          <p:attrName>ppt_h</p:attrName>
                                        </p:attrNameLst>
                                      </p:cBhvr>
                                      <p:tavLst>
                                        <p:tav tm="0">
                                          <p:val>
                                            <p:strVal val="ppt_h"/>
                                          </p:val>
                                        </p:tav>
                                        <p:tav tm="100000">
                                          <p:val>
                                            <p:strVal val="ppt_h"/>
                                          </p:val>
                                        </p:tav>
                                      </p:tavLst>
                                    </p:anim>
                                    <p:animEffect transition="out" filter="fade">
                                      <p:cBhvr>
                                        <p:cTn id="38" dur="1000"/>
                                        <p:tgtEl>
                                          <p:spTgt spid="3">
                                            <p:txEl>
                                              <p:pRg st="6" end="6"/>
                                            </p:txEl>
                                          </p:spTgt>
                                        </p:tgtEl>
                                      </p:cBhvr>
                                    </p:animEffect>
                                    <p:set>
                                      <p:cBhvr>
                                        <p:cTn id="39" dur="1" fill="hold">
                                          <p:stCondLst>
                                            <p:cond delay="999"/>
                                          </p:stCondLst>
                                        </p:cTn>
                                        <p:tgtEl>
                                          <p:spTgt spid="3">
                                            <p:txEl>
                                              <p:pRg st="6" end="6"/>
                                            </p:txEl>
                                          </p:spTgt>
                                        </p:tgtEl>
                                        <p:attrNameLst>
                                          <p:attrName>style.visibility</p:attrName>
                                        </p:attrNameLst>
                                      </p:cBhvr>
                                      <p:to>
                                        <p:strVal val="hidden"/>
                                      </p:to>
                                    </p:set>
                                  </p:childTnLst>
                                </p:cTn>
                              </p:par>
                              <p:par>
                                <p:cTn id="40" presetID="50" presetClass="exit" presetSubtype="0" accel="100000" fill="hold" nodeType="withEffect">
                                  <p:stCondLst>
                                    <p:cond delay="0"/>
                                  </p:stCondLst>
                                  <p:childTnLst>
                                    <p:anim calcmode="lin" valueType="num">
                                      <p:cBhvr>
                                        <p:cTn id="41" dur="1000"/>
                                        <p:tgtEl>
                                          <p:spTgt spid="3">
                                            <p:txEl>
                                              <p:pRg st="7" end="7"/>
                                            </p:txEl>
                                          </p:spTgt>
                                        </p:tgtEl>
                                        <p:attrNameLst>
                                          <p:attrName>ppt_w</p:attrName>
                                        </p:attrNameLst>
                                      </p:cBhvr>
                                      <p:tavLst>
                                        <p:tav tm="0">
                                          <p:val>
                                            <p:strVal val="ppt_w"/>
                                          </p:val>
                                        </p:tav>
                                        <p:tav tm="100000">
                                          <p:val>
                                            <p:strVal val="ppt_w+.3"/>
                                          </p:val>
                                        </p:tav>
                                      </p:tavLst>
                                    </p:anim>
                                    <p:anim calcmode="lin" valueType="num">
                                      <p:cBhvr>
                                        <p:cTn id="42" dur="1000"/>
                                        <p:tgtEl>
                                          <p:spTgt spid="3">
                                            <p:txEl>
                                              <p:pRg st="7" end="7"/>
                                            </p:txEl>
                                          </p:spTgt>
                                        </p:tgtEl>
                                        <p:attrNameLst>
                                          <p:attrName>ppt_h</p:attrName>
                                        </p:attrNameLst>
                                      </p:cBhvr>
                                      <p:tavLst>
                                        <p:tav tm="0">
                                          <p:val>
                                            <p:strVal val="ppt_h"/>
                                          </p:val>
                                        </p:tav>
                                        <p:tav tm="100000">
                                          <p:val>
                                            <p:strVal val="ppt_h"/>
                                          </p:val>
                                        </p:tav>
                                      </p:tavLst>
                                    </p:anim>
                                    <p:animEffect transition="out" filter="fade">
                                      <p:cBhvr>
                                        <p:cTn id="43" dur="1000"/>
                                        <p:tgtEl>
                                          <p:spTgt spid="3">
                                            <p:txEl>
                                              <p:pRg st="7" end="7"/>
                                            </p:txEl>
                                          </p:spTgt>
                                        </p:tgtEl>
                                      </p:cBhvr>
                                    </p:animEffect>
                                    <p:set>
                                      <p:cBhvr>
                                        <p:cTn id="44" dur="1" fill="hold">
                                          <p:stCondLst>
                                            <p:cond delay="999"/>
                                          </p:stCondLst>
                                        </p:cTn>
                                        <p:tgtEl>
                                          <p:spTgt spid="3">
                                            <p:txEl>
                                              <p:pRg st="7" end="7"/>
                                            </p:txEl>
                                          </p:spTgt>
                                        </p:tgtEl>
                                        <p:attrNameLst>
                                          <p:attrName>style.visibility</p:attrName>
                                        </p:attrNameLst>
                                      </p:cBhvr>
                                      <p:to>
                                        <p:strVal val="hidden"/>
                                      </p:to>
                                    </p:set>
                                  </p:childTnLst>
                                </p:cTn>
                              </p:par>
                              <p:par>
                                <p:cTn id="45" presetID="50" presetClass="exit" presetSubtype="0" accel="100000" fill="hold" nodeType="withEffect">
                                  <p:stCondLst>
                                    <p:cond delay="0"/>
                                  </p:stCondLst>
                                  <p:childTnLst>
                                    <p:anim calcmode="lin" valueType="num">
                                      <p:cBhvr>
                                        <p:cTn id="46" dur="1000"/>
                                        <p:tgtEl>
                                          <p:spTgt spid="3">
                                            <p:txEl>
                                              <p:pRg st="8" end="8"/>
                                            </p:txEl>
                                          </p:spTgt>
                                        </p:tgtEl>
                                        <p:attrNameLst>
                                          <p:attrName>ppt_w</p:attrName>
                                        </p:attrNameLst>
                                      </p:cBhvr>
                                      <p:tavLst>
                                        <p:tav tm="0">
                                          <p:val>
                                            <p:strVal val="ppt_w"/>
                                          </p:val>
                                        </p:tav>
                                        <p:tav tm="100000">
                                          <p:val>
                                            <p:strVal val="ppt_w+.3"/>
                                          </p:val>
                                        </p:tav>
                                      </p:tavLst>
                                    </p:anim>
                                    <p:anim calcmode="lin" valueType="num">
                                      <p:cBhvr>
                                        <p:cTn id="47" dur="1000"/>
                                        <p:tgtEl>
                                          <p:spTgt spid="3">
                                            <p:txEl>
                                              <p:pRg st="8" end="8"/>
                                            </p:txEl>
                                          </p:spTgt>
                                        </p:tgtEl>
                                        <p:attrNameLst>
                                          <p:attrName>ppt_h</p:attrName>
                                        </p:attrNameLst>
                                      </p:cBhvr>
                                      <p:tavLst>
                                        <p:tav tm="0">
                                          <p:val>
                                            <p:strVal val="ppt_h"/>
                                          </p:val>
                                        </p:tav>
                                        <p:tav tm="100000">
                                          <p:val>
                                            <p:strVal val="ppt_h"/>
                                          </p:val>
                                        </p:tav>
                                      </p:tavLst>
                                    </p:anim>
                                    <p:animEffect transition="out" filter="fade">
                                      <p:cBhvr>
                                        <p:cTn id="48" dur="1000"/>
                                        <p:tgtEl>
                                          <p:spTgt spid="3">
                                            <p:txEl>
                                              <p:pRg st="8" end="8"/>
                                            </p:txEl>
                                          </p:spTgt>
                                        </p:tgtEl>
                                      </p:cBhvr>
                                    </p:animEffect>
                                    <p:set>
                                      <p:cBhvr>
                                        <p:cTn id="49" dur="1" fill="hold">
                                          <p:stCondLst>
                                            <p:cond delay="999"/>
                                          </p:stCondLst>
                                        </p:cTn>
                                        <p:tgtEl>
                                          <p:spTgt spid="3">
                                            <p:txEl>
                                              <p:pRg st="8" end="8"/>
                                            </p:txEl>
                                          </p:spTgt>
                                        </p:tgtEl>
                                        <p:attrNameLst>
                                          <p:attrName>style.visibility</p:attrName>
                                        </p:attrNameLst>
                                      </p:cBhvr>
                                      <p:to>
                                        <p:strVal val="hidden"/>
                                      </p:to>
                                    </p:set>
                                  </p:childTnLst>
                                </p:cTn>
                              </p:par>
                              <p:par>
                                <p:cTn id="50" presetID="50" presetClass="exit" presetSubtype="0" accel="100000" fill="hold" nodeType="withEffect">
                                  <p:stCondLst>
                                    <p:cond delay="0"/>
                                  </p:stCondLst>
                                  <p:childTnLst>
                                    <p:anim calcmode="lin" valueType="num">
                                      <p:cBhvr>
                                        <p:cTn id="51" dur="1000"/>
                                        <p:tgtEl>
                                          <p:spTgt spid="3">
                                            <p:txEl>
                                              <p:pRg st="9" end="9"/>
                                            </p:txEl>
                                          </p:spTgt>
                                        </p:tgtEl>
                                        <p:attrNameLst>
                                          <p:attrName>ppt_w</p:attrName>
                                        </p:attrNameLst>
                                      </p:cBhvr>
                                      <p:tavLst>
                                        <p:tav tm="0">
                                          <p:val>
                                            <p:strVal val="ppt_w"/>
                                          </p:val>
                                        </p:tav>
                                        <p:tav tm="100000">
                                          <p:val>
                                            <p:strVal val="ppt_w+.3"/>
                                          </p:val>
                                        </p:tav>
                                      </p:tavLst>
                                    </p:anim>
                                    <p:anim calcmode="lin" valueType="num">
                                      <p:cBhvr>
                                        <p:cTn id="52" dur="1000"/>
                                        <p:tgtEl>
                                          <p:spTgt spid="3">
                                            <p:txEl>
                                              <p:pRg st="9" end="9"/>
                                            </p:txEl>
                                          </p:spTgt>
                                        </p:tgtEl>
                                        <p:attrNameLst>
                                          <p:attrName>ppt_h</p:attrName>
                                        </p:attrNameLst>
                                      </p:cBhvr>
                                      <p:tavLst>
                                        <p:tav tm="0">
                                          <p:val>
                                            <p:strVal val="ppt_h"/>
                                          </p:val>
                                        </p:tav>
                                        <p:tav tm="100000">
                                          <p:val>
                                            <p:strVal val="ppt_h"/>
                                          </p:val>
                                        </p:tav>
                                      </p:tavLst>
                                    </p:anim>
                                    <p:animEffect transition="out" filter="fade">
                                      <p:cBhvr>
                                        <p:cTn id="53" dur="1000"/>
                                        <p:tgtEl>
                                          <p:spTgt spid="3">
                                            <p:txEl>
                                              <p:pRg st="9" end="9"/>
                                            </p:txEl>
                                          </p:spTgt>
                                        </p:tgtEl>
                                      </p:cBhvr>
                                    </p:animEffect>
                                    <p:set>
                                      <p:cBhvr>
                                        <p:cTn id="54" dur="1" fill="hold">
                                          <p:stCondLst>
                                            <p:cond delay="999"/>
                                          </p:stCondLst>
                                        </p:cTn>
                                        <p:tgtEl>
                                          <p:spTgt spid="3">
                                            <p:txEl>
                                              <p:pRg st="9" end="9"/>
                                            </p:txEl>
                                          </p:spTgt>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a:xfrm>
            <a:off x="1484310" y="0"/>
            <a:ext cx="10464883" cy="6857999"/>
          </a:xfrm>
          <a:effectLst>
            <a:glow rad="228600">
              <a:schemeClr val="accent6">
                <a:satMod val="175000"/>
                <a:alpha val="40000"/>
              </a:schemeClr>
            </a:glow>
          </a:effectLst>
        </p:spPr>
        <p:txBody>
          <a:bodyPr>
            <a:normAutofit fontScale="92500" lnSpcReduction="10000"/>
          </a:bodyPr>
          <a:lstStyle/>
          <a:p>
            <a:r>
              <a:rPr lang="fa-IR" dirty="0" smtClean="0"/>
              <a:t>احتساب سنوات غیررسمی: </a:t>
            </a:r>
          </a:p>
          <a:p>
            <a:r>
              <a:rPr lang="fa-IR" dirty="0" smtClean="0">
                <a:solidFill>
                  <a:schemeClr val="accent6">
                    <a:lumMod val="75000"/>
                  </a:schemeClr>
                </a:solidFill>
              </a:rPr>
              <a:t>بعدازاستخدام رسمی، مستخدم می تواند چنانچه سنوات خدمت غیررسمی ازقبیل خدمت در نهضت سوادآموزی، نظام وظیفه،تحصیل( درصورتی که دانشجو متعهد بوده است) ، سوابق حق التدریس وخدمت درسایر ادارات ونهادهاداشته باشد. درخواست خود وگواهی عملی وحقوقی را به امور اداری ارائه دهد.</a:t>
            </a:r>
          </a:p>
          <a:p>
            <a:r>
              <a:rPr lang="fa-IR" dirty="0" smtClean="0">
                <a:solidFill>
                  <a:schemeClr val="accent6">
                    <a:lumMod val="75000"/>
                  </a:schemeClr>
                </a:solidFill>
              </a:rPr>
              <a:t>-گواهی نظام (کارت پایان خدمت) وچنانچه کارت پایان خدمت ندارد، گواهی خدمت ازیگان خدمتی .</a:t>
            </a:r>
          </a:p>
          <a:p>
            <a:r>
              <a:rPr lang="fa-IR" dirty="0" smtClean="0">
                <a:solidFill>
                  <a:schemeClr val="accent6">
                    <a:lumMod val="75000"/>
                  </a:schemeClr>
                </a:solidFill>
              </a:rPr>
              <a:t>-گواهی ابتدا وانتها ی تحصیلی ازمراکز تربیت معلم یادانشگاه( محل تحصیل دانشجوی متعهد خدمت)</a:t>
            </a:r>
          </a:p>
          <a:p>
            <a:r>
              <a:rPr lang="fa-IR" dirty="0" smtClean="0">
                <a:solidFill>
                  <a:schemeClr val="accent6">
                    <a:lumMod val="75000"/>
                  </a:schemeClr>
                </a:solidFill>
              </a:rPr>
              <a:t>- برای سنوات نهضت سوادآموزی ارائه گواهی خدمات مطلوب ومفید ازسازمان نهضت سواد آموزی</a:t>
            </a:r>
          </a:p>
          <a:p>
            <a:r>
              <a:rPr lang="fa-IR" dirty="0" smtClean="0">
                <a:solidFill>
                  <a:schemeClr val="accent6">
                    <a:lumMod val="75000"/>
                  </a:schemeClr>
                </a:solidFill>
              </a:rPr>
              <a:t>- برای سنوات حق التدریس تمام وقت تدریس، گواهی خدمات علمی وحقوقی از اداره آموزش وپرورش محل خدمت حق التدریس.</a:t>
            </a:r>
          </a:p>
          <a:p>
            <a:r>
              <a:rPr lang="fa-IR" dirty="0" smtClean="0">
                <a:solidFill>
                  <a:schemeClr val="accent6">
                    <a:lumMod val="75000"/>
                  </a:schemeClr>
                </a:solidFill>
              </a:rPr>
              <a:t>دوشرط مهم در محاسبه سنوات غیررسمی</a:t>
            </a:r>
          </a:p>
          <a:p>
            <a:r>
              <a:rPr lang="fa-IR" dirty="0" smtClean="0">
                <a:solidFill>
                  <a:schemeClr val="accent6">
                    <a:lumMod val="75000"/>
                  </a:schemeClr>
                </a:solidFill>
              </a:rPr>
              <a:t>1- خدمت غیر رسمی باید تمام وقت بوده باشد.</a:t>
            </a:r>
          </a:p>
          <a:p>
            <a:r>
              <a:rPr lang="fa-IR" dirty="0" smtClean="0">
                <a:solidFill>
                  <a:schemeClr val="accent6">
                    <a:lumMod val="75000"/>
                  </a:schemeClr>
                </a:solidFill>
              </a:rPr>
              <a:t>2-فرد از اعتبارات دولتی حقوق ومزایا دریافت کرده باشد</a:t>
            </a:r>
          </a:p>
          <a:p>
            <a:pPr marL="0" indent="0">
              <a:buNone/>
            </a:pPr>
            <a:r>
              <a:rPr lang="fa-IR" dirty="0" smtClean="0">
                <a:solidFill>
                  <a:schemeClr val="accent6">
                    <a:lumMod val="75000"/>
                  </a:schemeClr>
                </a:solidFill>
              </a:rPr>
              <a:t>  </a:t>
            </a:r>
            <a:endParaRPr lang="fa-IR" dirty="0">
              <a:solidFill>
                <a:schemeClr val="accent6">
                  <a:lumMod val="75000"/>
                </a:schemeClr>
              </a:solidFill>
            </a:endParaRPr>
          </a:p>
        </p:txBody>
      </p:sp>
    </p:spTree>
    <p:extLst>
      <p:ext uri="{BB962C8B-B14F-4D97-AF65-F5344CB8AC3E}">
        <p14:creationId xmlns:p14="http://schemas.microsoft.com/office/powerpoint/2010/main" val="1763382405"/>
      </p:ext>
    </p:extLst>
  </p:cSld>
  <p:clrMapOvr>
    <a:masterClrMapping/>
  </p:clrMapOvr>
  <p:transition spd="slow">
    <p:comb/>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9" presetClass="exit" presetSubtype="0" accel="100000" fill="hold" nodeType="clickEffect">
                                  <p:stCondLst>
                                    <p:cond delay="0"/>
                                  </p:stCondLst>
                                  <p:childTnLst>
                                    <p:anim calcmode="lin" valueType="num">
                                      <p:cBhvr>
                                        <p:cTn id="6" dur="500"/>
                                        <p:tgtEl>
                                          <p:spTgt spid="3">
                                            <p:txEl>
                                              <p:pRg st="1" end="1"/>
                                            </p:txEl>
                                          </p:spTgt>
                                        </p:tgtEl>
                                        <p:attrNameLst>
                                          <p:attrName>ppt_w</p:attrName>
                                        </p:attrNameLst>
                                      </p:cBhvr>
                                      <p:tavLst>
                                        <p:tav tm="0">
                                          <p:val>
                                            <p:strVal val="ppt_w"/>
                                          </p:val>
                                        </p:tav>
                                        <p:tav tm="100000">
                                          <p:val>
                                            <p:fltVal val="0"/>
                                          </p:val>
                                        </p:tav>
                                      </p:tavLst>
                                    </p:anim>
                                    <p:anim calcmode="lin" valueType="num">
                                      <p:cBhvr>
                                        <p:cTn id="7" dur="500"/>
                                        <p:tgtEl>
                                          <p:spTgt spid="3">
                                            <p:txEl>
                                              <p:pRg st="1" end="1"/>
                                            </p:txEl>
                                          </p:spTgt>
                                        </p:tgtEl>
                                        <p:attrNameLst>
                                          <p:attrName>ppt_h</p:attrName>
                                        </p:attrNameLst>
                                      </p:cBhvr>
                                      <p:tavLst>
                                        <p:tav tm="0">
                                          <p:val>
                                            <p:strVal val="ppt_h"/>
                                          </p:val>
                                        </p:tav>
                                        <p:tav tm="100000">
                                          <p:val>
                                            <p:fltVal val="0"/>
                                          </p:val>
                                        </p:tav>
                                      </p:tavLst>
                                    </p:anim>
                                    <p:anim calcmode="lin" valueType="num">
                                      <p:cBhvr>
                                        <p:cTn id="8" dur="500"/>
                                        <p:tgtEl>
                                          <p:spTgt spid="3">
                                            <p:txEl>
                                              <p:pRg st="1" end="1"/>
                                            </p:txEl>
                                          </p:spTgt>
                                        </p:tgtEl>
                                        <p:attrNameLst>
                                          <p:attrName>style.rotation</p:attrName>
                                        </p:attrNameLst>
                                      </p:cBhvr>
                                      <p:tavLst>
                                        <p:tav tm="0">
                                          <p:val>
                                            <p:fltVal val="0"/>
                                          </p:val>
                                        </p:tav>
                                        <p:tav tm="100000">
                                          <p:val>
                                            <p:fltVal val="360"/>
                                          </p:val>
                                        </p:tav>
                                      </p:tavLst>
                                    </p:anim>
                                    <p:animEffect transition="out" filter="fade">
                                      <p:cBhvr>
                                        <p:cTn id="9" dur="500"/>
                                        <p:tgtEl>
                                          <p:spTgt spid="3">
                                            <p:txEl>
                                              <p:pRg st="1" end="1"/>
                                            </p:txEl>
                                          </p:spTgt>
                                        </p:tgtEl>
                                      </p:cBhvr>
                                    </p:animEffect>
                                    <p:set>
                                      <p:cBhvr>
                                        <p:cTn id="10" dur="1" fill="hold">
                                          <p:stCondLst>
                                            <p:cond delay="499"/>
                                          </p:stCondLst>
                                        </p:cTn>
                                        <p:tgtEl>
                                          <p:spTgt spid="3">
                                            <p:txEl>
                                              <p:pRg st="1" end="1"/>
                                            </p:txEl>
                                          </p:spTgt>
                                        </p:tgtEl>
                                        <p:attrNameLst>
                                          <p:attrName>style.visibility</p:attrName>
                                        </p:attrNameLst>
                                      </p:cBhvr>
                                      <p:to>
                                        <p:strVal val="hidden"/>
                                      </p:to>
                                    </p:set>
                                  </p:childTnLst>
                                </p:cTn>
                              </p:par>
                              <p:par>
                                <p:cTn id="11" presetID="49" presetClass="exit" presetSubtype="0" accel="100000" fill="hold" nodeType="withEffect">
                                  <p:stCondLst>
                                    <p:cond delay="0"/>
                                  </p:stCondLst>
                                  <p:childTnLst>
                                    <p:anim calcmode="lin" valueType="num">
                                      <p:cBhvr>
                                        <p:cTn id="12" dur="500"/>
                                        <p:tgtEl>
                                          <p:spTgt spid="3">
                                            <p:txEl>
                                              <p:pRg st="2" end="2"/>
                                            </p:txEl>
                                          </p:spTgt>
                                        </p:tgtEl>
                                        <p:attrNameLst>
                                          <p:attrName>ppt_w</p:attrName>
                                        </p:attrNameLst>
                                      </p:cBhvr>
                                      <p:tavLst>
                                        <p:tav tm="0">
                                          <p:val>
                                            <p:strVal val="ppt_w"/>
                                          </p:val>
                                        </p:tav>
                                        <p:tav tm="100000">
                                          <p:val>
                                            <p:fltVal val="0"/>
                                          </p:val>
                                        </p:tav>
                                      </p:tavLst>
                                    </p:anim>
                                    <p:anim calcmode="lin" valueType="num">
                                      <p:cBhvr>
                                        <p:cTn id="13" dur="500"/>
                                        <p:tgtEl>
                                          <p:spTgt spid="3">
                                            <p:txEl>
                                              <p:pRg st="2" end="2"/>
                                            </p:txEl>
                                          </p:spTgt>
                                        </p:tgtEl>
                                        <p:attrNameLst>
                                          <p:attrName>ppt_h</p:attrName>
                                        </p:attrNameLst>
                                      </p:cBhvr>
                                      <p:tavLst>
                                        <p:tav tm="0">
                                          <p:val>
                                            <p:strVal val="ppt_h"/>
                                          </p:val>
                                        </p:tav>
                                        <p:tav tm="100000">
                                          <p:val>
                                            <p:fltVal val="0"/>
                                          </p:val>
                                        </p:tav>
                                      </p:tavLst>
                                    </p:anim>
                                    <p:anim calcmode="lin" valueType="num">
                                      <p:cBhvr>
                                        <p:cTn id="14" dur="500"/>
                                        <p:tgtEl>
                                          <p:spTgt spid="3">
                                            <p:txEl>
                                              <p:pRg st="2" end="2"/>
                                            </p:txEl>
                                          </p:spTgt>
                                        </p:tgtEl>
                                        <p:attrNameLst>
                                          <p:attrName>style.rotation</p:attrName>
                                        </p:attrNameLst>
                                      </p:cBhvr>
                                      <p:tavLst>
                                        <p:tav tm="0">
                                          <p:val>
                                            <p:fltVal val="0"/>
                                          </p:val>
                                        </p:tav>
                                        <p:tav tm="100000">
                                          <p:val>
                                            <p:fltVal val="360"/>
                                          </p:val>
                                        </p:tav>
                                      </p:tavLst>
                                    </p:anim>
                                    <p:animEffect transition="out" filter="fade">
                                      <p:cBhvr>
                                        <p:cTn id="15" dur="500"/>
                                        <p:tgtEl>
                                          <p:spTgt spid="3">
                                            <p:txEl>
                                              <p:pRg st="2" end="2"/>
                                            </p:txEl>
                                          </p:spTgt>
                                        </p:tgtEl>
                                      </p:cBhvr>
                                    </p:animEffect>
                                    <p:set>
                                      <p:cBhvr>
                                        <p:cTn id="16" dur="1" fill="hold">
                                          <p:stCondLst>
                                            <p:cond delay="499"/>
                                          </p:stCondLst>
                                        </p:cTn>
                                        <p:tgtEl>
                                          <p:spTgt spid="3">
                                            <p:txEl>
                                              <p:pRg st="2" end="2"/>
                                            </p:txEl>
                                          </p:spTgt>
                                        </p:tgtEl>
                                        <p:attrNameLst>
                                          <p:attrName>style.visibility</p:attrName>
                                        </p:attrNameLst>
                                      </p:cBhvr>
                                      <p:to>
                                        <p:strVal val="hidden"/>
                                      </p:to>
                                    </p:set>
                                  </p:childTnLst>
                                </p:cTn>
                              </p:par>
                              <p:par>
                                <p:cTn id="17" presetID="49" presetClass="exit" presetSubtype="0" accel="100000" fill="hold" nodeType="withEffect">
                                  <p:stCondLst>
                                    <p:cond delay="0"/>
                                  </p:stCondLst>
                                  <p:childTnLst>
                                    <p:anim calcmode="lin" valueType="num">
                                      <p:cBhvr>
                                        <p:cTn id="18" dur="500"/>
                                        <p:tgtEl>
                                          <p:spTgt spid="3">
                                            <p:txEl>
                                              <p:pRg st="3" end="3"/>
                                            </p:txEl>
                                          </p:spTgt>
                                        </p:tgtEl>
                                        <p:attrNameLst>
                                          <p:attrName>ppt_w</p:attrName>
                                        </p:attrNameLst>
                                      </p:cBhvr>
                                      <p:tavLst>
                                        <p:tav tm="0">
                                          <p:val>
                                            <p:strVal val="ppt_w"/>
                                          </p:val>
                                        </p:tav>
                                        <p:tav tm="100000">
                                          <p:val>
                                            <p:fltVal val="0"/>
                                          </p:val>
                                        </p:tav>
                                      </p:tavLst>
                                    </p:anim>
                                    <p:anim calcmode="lin" valueType="num">
                                      <p:cBhvr>
                                        <p:cTn id="19" dur="500"/>
                                        <p:tgtEl>
                                          <p:spTgt spid="3">
                                            <p:txEl>
                                              <p:pRg st="3" end="3"/>
                                            </p:txEl>
                                          </p:spTgt>
                                        </p:tgtEl>
                                        <p:attrNameLst>
                                          <p:attrName>ppt_h</p:attrName>
                                        </p:attrNameLst>
                                      </p:cBhvr>
                                      <p:tavLst>
                                        <p:tav tm="0">
                                          <p:val>
                                            <p:strVal val="ppt_h"/>
                                          </p:val>
                                        </p:tav>
                                        <p:tav tm="100000">
                                          <p:val>
                                            <p:fltVal val="0"/>
                                          </p:val>
                                        </p:tav>
                                      </p:tavLst>
                                    </p:anim>
                                    <p:anim calcmode="lin" valueType="num">
                                      <p:cBhvr>
                                        <p:cTn id="20" dur="500"/>
                                        <p:tgtEl>
                                          <p:spTgt spid="3">
                                            <p:txEl>
                                              <p:pRg st="3" end="3"/>
                                            </p:txEl>
                                          </p:spTgt>
                                        </p:tgtEl>
                                        <p:attrNameLst>
                                          <p:attrName>style.rotation</p:attrName>
                                        </p:attrNameLst>
                                      </p:cBhvr>
                                      <p:tavLst>
                                        <p:tav tm="0">
                                          <p:val>
                                            <p:fltVal val="0"/>
                                          </p:val>
                                        </p:tav>
                                        <p:tav tm="100000">
                                          <p:val>
                                            <p:fltVal val="360"/>
                                          </p:val>
                                        </p:tav>
                                      </p:tavLst>
                                    </p:anim>
                                    <p:animEffect transition="out" filter="fade">
                                      <p:cBhvr>
                                        <p:cTn id="21" dur="500"/>
                                        <p:tgtEl>
                                          <p:spTgt spid="3">
                                            <p:txEl>
                                              <p:pRg st="3" end="3"/>
                                            </p:txEl>
                                          </p:spTgt>
                                        </p:tgtEl>
                                      </p:cBhvr>
                                    </p:animEffect>
                                    <p:set>
                                      <p:cBhvr>
                                        <p:cTn id="22" dur="1" fill="hold">
                                          <p:stCondLst>
                                            <p:cond delay="499"/>
                                          </p:stCondLst>
                                        </p:cTn>
                                        <p:tgtEl>
                                          <p:spTgt spid="3">
                                            <p:txEl>
                                              <p:pRg st="3" end="3"/>
                                            </p:txEl>
                                          </p:spTgt>
                                        </p:tgtEl>
                                        <p:attrNameLst>
                                          <p:attrName>style.visibility</p:attrName>
                                        </p:attrNameLst>
                                      </p:cBhvr>
                                      <p:to>
                                        <p:strVal val="hidden"/>
                                      </p:to>
                                    </p:set>
                                  </p:childTnLst>
                                </p:cTn>
                              </p:par>
                              <p:par>
                                <p:cTn id="23" presetID="49" presetClass="exit" presetSubtype="0" accel="100000" fill="hold" nodeType="withEffect">
                                  <p:stCondLst>
                                    <p:cond delay="0"/>
                                  </p:stCondLst>
                                  <p:childTnLst>
                                    <p:anim calcmode="lin" valueType="num">
                                      <p:cBhvr>
                                        <p:cTn id="24" dur="500"/>
                                        <p:tgtEl>
                                          <p:spTgt spid="3">
                                            <p:txEl>
                                              <p:pRg st="4" end="4"/>
                                            </p:txEl>
                                          </p:spTgt>
                                        </p:tgtEl>
                                        <p:attrNameLst>
                                          <p:attrName>ppt_w</p:attrName>
                                        </p:attrNameLst>
                                      </p:cBhvr>
                                      <p:tavLst>
                                        <p:tav tm="0">
                                          <p:val>
                                            <p:strVal val="ppt_w"/>
                                          </p:val>
                                        </p:tav>
                                        <p:tav tm="100000">
                                          <p:val>
                                            <p:fltVal val="0"/>
                                          </p:val>
                                        </p:tav>
                                      </p:tavLst>
                                    </p:anim>
                                    <p:anim calcmode="lin" valueType="num">
                                      <p:cBhvr>
                                        <p:cTn id="25" dur="500"/>
                                        <p:tgtEl>
                                          <p:spTgt spid="3">
                                            <p:txEl>
                                              <p:pRg st="4" end="4"/>
                                            </p:txEl>
                                          </p:spTgt>
                                        </p:tgtEl>
                                        <p:attrNameLst>
                                          <p:attrName>ppt_h</p:attrName>
                                        </p:attrNameLst>
                                      </p:cBhvr>
                                      <p:tavLst>
                                        <p:tav tm="0">
                                          <p:val>
                                            <p:strVal val="ppt_h"/>
                                          </p:val>
                                        </p:tav>
                                        <p:tav tm="100000">
                                          <p:val>
                                            <p:fltVal val="0"/>
                                          </p:val>
                                        </p:tav>
                                      </p:tavLst>
                                    </p:anim>
                                    <p:anim calcmode="lin" valueType="num">
                                      <p:cBhvr>
                                        <p:cTn id="26" dur="500"/>
                                        <p:tgtEl>
                                          <p:spTgt spid="3">
                                            <p:txEl>
                                              <p:pRg st="4" end="4"/>
                                            </p:txEl>
                                          </p:spTgt>
                                        </p:tgtEl>
                                        <p:attrNameLst>
                                          <p:attrName>style.rotation</p:attrName>
                                        </p:attrNameLst>
                                      </p:cBhvr>
                                      <p:tavLst>
                                        <p:tav tm="0">
                                          <p:val>
                                            <p:fltVal val="0"/>
                                          </p:val>
                                        </p:tav>
                                        <p:tav tm="100000">
                                          <p:val>
                                            <p:fltVal val="360"/>
                                          </p:val>
                                        </p:tav>
                                      </p:tavLst>
                                    </p:anim>
                                    <p:animEffect transition="out" filter="fade">
                                      <p:cBhvr>
                                        <p:cTn id="27" dur="500"/>
                                        <p:tgtEl>
                                          <p:spTgt spid="3">
                                            <p:txEl>
                                              <p:pRg st="4" end="4"/>
                                            </p:txEl>
                                          </p:spTgt>
                                        </p:tgtEl>
                                      </p:cBhvr>
                                    </p:animEffect>
                                    <p:set>
                                      <p:cBhvr>
                                        <p:cTn id="28" dur="1" fill="hold">
                                          <p:stCondLst>
                                            <p:cond delay="499"/>
                                          </p:stCondLst>
                                        </p:cTn>
                                        <p:tgtEl>
                                          <p:spTgt spid="3">
                                            <p:txEl>
                                              <p:pRg st="4" end="4"/>
                                            </p:txEl>
                                          </p:spTgt>
                                        </p:tgtEl>
                                        <p:attrNameLst>
                                          <p:attrName>style.visibility</p:attrName>
                                        </p:attrNameLst>
                                      </p:cBhvr>
                                      <p:to>
                                        <p:strVal val="hidden"/>
                                      </p:to>
                                    </p:set>
                                  </p:childTnLst>
                                </p:cTn>
                              </p:par>
                              <p:par>
                                <p:cTn id="29" presetID="49" presetClass="exit" presetSubtype="0" accel="100000" fill="hold" nodeType="withEffect">
                                  <p:stCondLst>
                                    <p:cond delay="0"/>
                                  </p:stCondLst>
                                  <p:childTnLst>
                                    <p:anim calcmode="lin" valueType="num">
                                      <p:cBhvr>
                                        <p:cTn id="30" dur="500"/>
                                        <p:tgtEl>
                                          <p:spTgt spid="3">
                                            <p:txEl>
                                              <p:pRg st="5" end="5"/>
                                            </p:txEl>
                                          </p:spTgt>
                                        </p:tgtEl>
                                        <p:attrNameLst>
                                          <p:attrName>ppt_w</p:attrName>
                                        </p:attrNameLst>
                                      </p:cBhvr>
                                      <p:tavLst>
                                        <p:tav tm="0">
                                          <p:val>
                                            <p:strVal val="ppt_w"/>
                                          </p:val>
                                        </p:tav>
                                        <p:tav tm="100000">
                                          <p:val>
                                            <p:fltVal val="0"/>
                                          </p:val>
                                        </p:tav>
                                      </p:tavLst>
                                    </p:anim>
                                    <p:anim calcmode="lin" valueType="num">
                                      <p:cBhvr>
                                        <p:cTn id="31" dur="500"/>
                                        <p:tgtEl>
                                          <p:spTgt spid="3">
                                            <p:txEl>
                                              <p:pRg st="5" end="5"/>
                                            </p:txEl>
                                          </p:spTgt>
                                        </p:tgtEl>
                                        <p:attrNameLst>
                                          <p:attrName>ppt_h</p:attrName>
                                        </p:attrNameLst>
                                      </p:cBhvr>
                                      <p:tavLst>
                                        <p:tav tm="0">
                                          <p:val>
                                            <p:strVal val="ppt_h"/>
                                          </p:val>
                                        </p:tav>
                                        <p:tav tm="100000">
                                          <p:val>
                                            <p:fltVal val="0"/>
                                          </p:val>
                                        </p:tav>
                                      </p:tavLst>
                                    </p:anim>
                                    <p:anim calcmode="lin" valueType="num">
                                      <p:cBhvr>
                                        <p:cTn id="32" dur="500"/>
                                        <p:tgtEl>
                                          <p:spTgt spid="3">
                                            <p:txEl>
                                              <p:pRg st="5" end="5"/>
                                            </p:txEl>
                                          </p:spTgt>
                                        </p:tgtEl>
                                        <p:attrNameLst>
                                          <p:attrName>style.rotation</p:attrName>
                                        </p:attrNameLst>
                                      </p:cBhvr>
                                      <p:tavLst>
                                        <p:tav tm="0">
                                          <p:val>
                                            <p:fltVal val="0"/>
                                          </p:val>
                                        </p:tav>
                                        <p:tav tm="100000">
                                          <p:val>
                                            <p:fltVal val="360"/>
                                          </p:val>
                                        </p:tav>
                                      </p:tavLst>
                                    </p:anim>
                                    <p:animEffect transition="out" filter="fade">
                                      <p:cBhvr>
                                        <p:cTn id="33" dur="500"/>
                                        <p:tgtEl>
                                          <p:spTgt spid="3">
                                            <p:txEl>
                                              <p:pRg st="5" end="5"/>
                                            </p:txEl>
                                          </p:spTgt>
                                        </p:tgtEl>
                                      </p:cBhvr>
                                    </p:animEffect>
                                    <p:set>
                                      <p:cBhvr>
                                        <p:cTn id="34" dur="1" fill="hold">
                                          <p:stCondLst>
                                            <p:cond delay="499"/>
                                          </p:stCondLst>
                                        </p:cTn>
                                        <p:tgtEl>
                                          <p:spTgt spid="3">
                                            <p:txEl>
                                              <p:pRg st="5" end="5"/>
                                            </p:txEl>
                                          </p:spTgt>
                                        </p:tgtEl>
                                        <p:attrNameLst>
                                          <p:attrName>style.visibility</p:attrName>
                                        </p:attrNameLst>
                                      </p:cBhvr>
                                      <p:to>
                                        <p:strVal val="hidden"/>
                                      </p:to>
                                    </p:set>
                                  </p:childTnLst>
                                </p:cTn>
                              </p:par>
                              <p:par>
                                <p:cTn id="35" presetID="49" presetClass="exit" presetSubtype="0" accel="100000" fill="hold" nodeType="withEffect">
                                  <p:stCondLst>
                                    <p:cond delay="0"/>
                                  </p:stCondLst>
                                  <p:childTnLst>
                                    <p:anim calcmode="lin" valueType="num">
                                      <p:cBhvr>
                                        <p:cTn id="36" dur="500"/>
                                        <p:tgtEl>
                                          <p:spTgt spid="3">
                                            <p:txEl>
                                              <p:pRg st="6" end="6"/>
                                            </p:txEl>
                                          </p:spTgt>
                                        </p:tgtEl>
                                        <p:attrNameLst>
                                          <p:attrName>ppt_w</p:attrName>
                                        </p:attrNameLst>
                                      </p:cBhvr>
                                      <p:tavLst>
                                        <p:tav tm="0">
                                          <p:val>
                                            <p:strVal val="ppt_w"/>
                                          </p:val>
                                        </p:tav>
                                        <p:tav tm="100000">
                                          <p:val>
                                            <p:fltVal val="0"/>
                                          </p:val>
                                        </p:tav>
                                      </p:tavLst>
                                    </p:anim>
                                    <p:anim calcmode="lin" valueType="num">
                                      <p:cBhvr>
                                        <p:cTn id="37" dur="500"/>
                                        <p:tgtEl>
                                          <p:spTgt spid="3">
                                            <p:txEl>
                                              <p:pRg st="6" end="6"/>
                                            </p:txEl>
                                          </p:spTgt>
                                        </p:tgtEl>
                                        <p:attrNameLst>
                                          <p:attrName>ppt_h</p:attrName>
                                        </p:attrNameLst>
                                      </p:cBhvr>
                                      <p:tavLst>
                                        <p:tav tm="0">
                                          <p:val>
                                            <p:strVal val="ppt_h"/>
                                          </p:val>
                                        </p:tav>
                                        <p:tav tm="100000">
                                          <p:val>
                                            <p:fltVal val="0"/>
                                          </p:val>
                                        </p:tav>
                                      </p:tavLst>
                                    </p:anim>
                                    <p:anim calcmode="lin" valueType="num">
                                      <p:cBhvr>
                                        <p:cTn id="38" dur="500"/>
                                        <p:tgtEl>
                                          <p:spTgt spid="3">
                                            <p:txEl>
                                              <p:pRg st="6" end="6"/>
                                            </p:txEl>
                                          </p:spTgt>
                                        </p:tgtEl>
                                        <p:attrNameLst>
                                          <p:attrName>style.rotation</p:attrName>
                                        </p:attrNameLst>
                                      </p:cBhvr>
                                      <p:tavLst>
                                        <p:tav tm="0">
                                          <p:val>
                                            <p:fltVal val="0"/>
                                          </p:val>
                                        </p:tav>
                                        <p:tav tm="100000">
                                          <p:val>
                                            <p:fltVal val="360"/>
                                          </p:val>
                                        </p:tav>
                                      </p:tavLst>
                                    </p:anim>
                                    <p:animEffect transition="out" filter="fade">
                                      <p:cBhvr>
                                        <p:cTn id="39" dur="500"/>
                                        <p:tgtEl>
                                          <p:spTgt spid="3">
                                            <p:txEl>
                                              <p:pRg st="6" end="6"/>
                                            </p:txEl>
                                          </p:spTgt>
                                        </p:tgtEl>
                                      </p:cBhvr>
                                    </p:animEffect>
                                    <p:set>
                                      <p:cBhvr>
                                        <p:cTn id="40" dur="1" fill="hold">
                                          <p:stCondLst>
                                            <p:cond delay="499"/>
                                          </p:stCondLst>
                                        </p:cTn>
                                        <p:tgtEl>
                                          <p:spTgt spid="3">
                                            <p:txEl>
                                              <p:pRg st="6" end="6"/>
                                            </p:txEl>
                                          </p:spTgt>
                                        </p:tgtEl>
                                        <p:attrNameLst>
                                          <p:attrName>style.visibility</p:attrName>
                                        </p:attrNameLst>
                                      </p:cBhvr>
                                      <p:to>
                                        <p:strVal val="hidden"/>
                                      </p:to>
                                    </p:set>
                                  </p:childTnLst>
                                </p:cTn>
                              </p:par>
                              <p:par>
                                <p:cTn id="41" presetID="49" presetClass="exit" presetSubtype="0" accel="100000" fill="hold" nodeType="withEffect">
                                  <p:stCondLst>
                                    <p:cond delay="0"/>
                                  </p:stCondLst>
                                  <p:childTnLst>
                                    <p:anim calcmode="lin" valueType="num">
                                      <p:cBhvr>
                                        <p:cTn id="42" dur="500"/>
                                        <p:tgtEl>
                                          <p:spTgt spid="3">
                                            <p:txEl>
                                              <p:pRg st="7" end="7"/>
                                            </p:txEl>
                                          </p:spTgt>
                                        </p:tgtEl>
                                        <p:attrNameLst>
                                          <p:attrName>ppt_w</p:attrName>
                                        </p:attrNameLst>
                                      </p:cBhvr>
                                      <p:tavLst>
                                        <p:tav tm="0">
                                          <p:val>
                                            <p:strVal val="ppt_w"/>
                                          </p:val>
                                        </p:tav>
                                        <p:tav tm="100000">
                                          <p:val>
                                            <p:fltVal val="0"/>
                                          </p:val>
                                        </p:tav>
                                      </p:tavLst>
                                    </p:anim>
                                    <p:anim calcmode="lin" valueType="num">
                                      <p:cBhvr>
                                        <p:cTn id="43" dur="500"/>
                                        <p:tgtEl>
                                          <p:spTgt spid="3">
                                            <p:txEl>
                                              <p:pRg st="7" end="7"/>
                                            </p:txEl>
                                          </p:spTgt>
                                        </p:tgtEl>
                                        <p:attrNameLst>
                                          <p:attrName>ppt_h</p:attrName>
                                        </p:attrNameLst>
                                      </p:cBhvr>
                                      <p:tavLst>
                                        <p:tav tm="0">
                                          <p:val>
                                            <p:strVal val="ppt_h"/>
                                          </p:val>
                                        </p:tav>
                                        <p:tav tm="100000">
                                          <p:val>
                                            <p:fltVal val="0"/>
                                          </p:val>
                                        </p:tav>
                                      </p:tavLst>
                                    </p:anim>
                                    <p:anim calcmode="lin" valueType="num">
                                      <p:cBhvr>
                                        <p:cTn id="44" dur="500"/>
                                        <p:tgtEl>
                                          <p:spTgt spid="3">
                                            <p:txEl>
                                              <p:pRg st="7" end="7"/>
                                            </p:txEl>
                                          </p:spTgt>
                                        </p:tgtEl>
                                        <p:attrNameLst>
                                          <p:attrName>style.rotation</p:attrName>
                                        </p:attrNameLst>
                                      </p:cBhvr>
                                      <p:tavLst>
                                        <p:tav tm="0">
                                          <p:val>
                                            <p:fltVal val="0"/>
                                          </p:val>
                                        </p:tav>
                                        <p:tav tm="100000">
                                          <p:val>
                                            <p:fltVal val="360"/>
                                          </p:val>
                                        </p:tav>
                                      </p:tavLst>
                                    </p:anim>
                                    <p:animEffect transition="out" filter="fade">
                                      <p:cBhvr>
                                        <p:cTn id="45" dur="500"/>
                                        <p:tgtEl>
                                          <p:spTgt spid="3">
                                            <p:txEl>
                                              <p:pRg st="7" end="7"/>
                                            </p:txEl>
                                          </p:spTgt>
                                        </p:tgtEl>
                                      </p:cBhvr>
                                    </p:animEffect>
                                    <p:set>
                                      <p:cBhvr>
                                        <p:cTn id="46" dur="1" fill="hold">
                                          <p:stCondLst>
                                            <p:cond delay="499"/>
                                          </p:stCondLst>
                                        </p:cTn>
                                        <p:tgtEl>
                                          <p:spTgt spid="3">
                                            <p:txEl>
                                              <p:pRg st="7" end="7"/>
                                            </p:txEl>
                                          </p:spTgt>
                                        </p:tgtEl>
                                        <p:attrNameLst>
                                          <p:attrName>style.visibility</p:attrName>
                                        </p:attrNameLst>
                                      </p:cBhvr>
                                      <p:to>
                                        <p:strVal val="hidden"/>
                                      </p:to>
                                    </p:set>
                                  </p:childTnLst>
                                </p:cTn>
                              </p:par>
                              <p:par>
                                <p:cTn id="47" presetID="49" presetClass="exit" presetSubtype="0" accel="100000" fill="hold" nodeType="withEffect">
                                  <p:stCondLst>
                                    <p:cond delay="0"/>
                                  </p:stCondLst>
                                  <p:childTnLst>
                                    <p:anim calcmode="lin" valueType="num">
                                      <p:cBhvr>
                                        <p:cTn id="48" dur="500"/>
                                        <p:tgtEl>
                                          <p:spTgt spid="3">
                                            <p:txEl>
                                              <p:pRg st="8" end="8"/>
                                            </p:txEl>
                                          </p:spTgt>
                                        </p:tgtEl>
                                        <p:attrNameLst>
                                          <p:attrName>ppt_w</p:attrName>
                                        </p:attrNameLst>
                                      </p:cBhvr>
                                      <p:tavLst>
                                        <p:tav tm="0">
                                          <p:val>
                                            <p:strVal val="ppt_w"/>
                                          </p:val>
                                        </p:tav>
                                        <p:tav tm="100000">
                                          <p:val>
                                            <p:fltVal val="0"/>
                                          </p:val>
                                        </p:tav>
                                      </p:tavLst>
                                    </p:anim>
                                    <p:anim calcmode="lin" valueType="num">
                                      <p:cBhvr>
                                        <p:cTn id="49" dur="500"/>
                                        <p:tgtEl>
                                          <p:spTgt spid="3">
                                            <p:txEl>
                                              <p:pRg st="8" end="8"/>
                                            </p:txEl>
                                          </p:spTgt>
                                        </p:tgtEl>
                                        <p:attrNameLst>
                                          <p:attrName>ppt_h</p:attrName>
                                        </p:attrNameLst>
                                      </p:cBhvr>
                                      <p:tavLst>
                                        <p:tav tm="0">
                                          <p:val>
                                            <p:strVal val="ppt_h"/>
                                          </p:val>
                                        </p:tav>
                                        <p:tav tm="100000">
                                          <p:val>
                                            <p:fltVal val="0"/>
                                          </p:val>
                                        </p:tav>
                                      </p:tavLst>
                                    </p:anim>
                                    <p:anim calcmode="lin" valueType="num">
                                      <p:cBhvr>
                                        <p:cTn id="50" dur="500"/>
                                        <p:tgtEl>
                                          <p:spTgt spid="3">
                                            <p:txEl>
                                              <p:pRg st="8" end="8"/>
                                            </p:txEl>
                                          </p:spTgt>
                                        </p:tgtEl>
                                        <p:attrNameLst>
                                          <p:attrName>style.rotation</p:attrName>
                                        </p:attrNameLst>
                                      </p:cBhvr>
                                      <p:tavLst>
                                        <p:tav tm="0">
                                          <p:val>
                                            <p:fltVal val="0"/>
                                          </p:val>
                                        </p:tav>
                                        <p:tav tm="100000">
                                          <p:val>
                                            <p:fltVal val="360"/>
                                          </p:val>
                                        </p:tav>
                                      </p:tavLst>
                                    </p:anim>
                                    <p:animEffect transition="out" filter="fade">
                                      <p:cBhvr>
                                        <p:cTn id="51" dur="500"/>
                                        <p:tgtEl>
                                          <p:spTgt spid="3">
                                            <p:txEl>
                                              <p:pRg st="8" end="8"/>
                                            </p:txEl>
                                          </p:spTgt>
                                        </p:tgtEl>
                                      </p:cBhvr>
                                    </p:animEffect>
                                    <p:set>
                                      <p:cBhvr>
                                        <p:cTn id="52" dur="1" fill="hold">
                                          <p:stCondLst>
                                            <p:cond delay="499"/>
                                          </p:stCondLst>
                                        </p:cTn>
                                        <p:tgtEl>
                                          <p:spTgt spid="3">
                                            <p:txEl>
                                              <p:pRg st="8" end="8"/>
                                            </p:txEl>
                                          </p:spTgt>
                                        </p:tgtEl>
                                        <p:attrNameLst>
                                          <p:attrName>style.visibility</p:attrName>
                                        </p:attrNameLst>
                                      </p:cBhvr>
                                      <p:to>
                                        <p:strVal val="hidden"/>
                                      </p:to>
                                    </p:set>
                                  </p:childTnLst>
                                </p:cTn>
                              </p:par>
                              <p:par>
                                <p:cTn id="53" presetID="49" presetClass="exit" presetSubtype="0" accel="100000" fill="hold" nodeType="withEffect">
                                  <p:stCondLst>
                                    <p:cond delay="0"/>
                                  </p:stCondLst>
                                  <p:childTnLst>
                                    <p:anim calcmode="lin" valueType="num">
                                      <p:cBhvr>
                                        <p:cTn id="54" dur="500"/>
                                        <p:tgtEl>
                                          <p:spTgt spid="3">
                                            <p:txEl>
                                              <p:pRg st="9" end="9"/>
                                            </p:txEl>
                                          </p:spTgt>
                                        </p:tgtEl>
                                        <p:attrNameLst>
                                          <p:attrName>ppt_w</p:attrName>
                                        </p:attrNameLst>
                                      </p:cBhvr>
                                      <p:tavLst>
                                        <p:tav tm="0">
                                          <p:val>
                                            <p:strVal val="ppt_w"/>
                                          </p:val>
                                        </p:tav>
                                        <p:tav tm="100000">
                                          <p:val>
                                            <p:fltVal val="0"/>
                                          </p:val>
                                        </p:tav>
                                      </p:tavLst>
                                    </p:anim>
                                    <p:anim calcmode="lin" valueType="num">
                                      <p:cBhvr>
                                        <p:cTn id="55" dur="500"/>
                                        <p:tgtEl>
                                          <p:spTgt spid="3">
                                            <p:txEl>
                                              <p:pRg st="9" end="9"/>
                                            </p:txEl>
                                          </p:spTgt>
                                        </p:tgtEl>
                                        <p:attrNameLst>
                                          <p:attrName>ppt_h</p:attrName>
                                        </p:attrNameLst>
                                      </p:cBhvr>
                                      <p:tavLst>
                                        <p:tav tm="0">
                                          <p:val>
                                            <p:strVal val="ppt_h"/>
                                          </p:val>
                                        </p:tav>
                                        <p:tav tm="100000">
                                          <p:val>
                                            <p:fltVal val="0"/>
                                          </p:val>
                                        </p:tav>
                                      </p:tavLst>
                                    </p:anim>
                                    <p:anim calcmode="lin" valueType="num">
                                      <p:cBhvr>
                                        <p:cTn id="56" dur="500"/>
                                        <p:tgtEl>
                                          <p:spTgt spid="3">
                                            <p:txEl>
                                              <p:pRg st="9" end="9"/>
                                            </p:txEl>
                                          </p:spTgt>
                                        </p:tgtEl>
                                        <p:attrNameLst>
                                          <p:attrName>style.rotation</p:attrName>
                                        </p:attrNameLst>
                                      </p:cBhvr>
                                      <p:tavLst>
                                        <p:tav tm="0">
                                          <p:val>
                                            <p:fltVal val="0"/>
                                          </p:val>
                                        </p:tav>
                                        <p:tav tm="100000">
                                          <p:val>
                                            <p:fltVal val="360"/>
                                          </p:val>
                                        </p:tav>
                                      </p:tavLst>
                                    </p:anim>
                                    <p:animEffect transition="out" filter="fade">
                                      <p:cBhvr>
                                        <p:cTn id="57" dur="500"/>
                                        <p:tgtEl>
                                          <p:spTgt spid="3">
                                            <p:txEl>
                                              <p:pRg st="9" end="9"/>
                                            </p:txEl>
                                          </p:spTgt>
                                        </p:tgtEl>
                                      </p:cBhvr>
                                    </p:animEffect>
                                    <p:set>
                                      <p:cBhvr>
                                        <p:cTn id="58" dur="1" fill="hold">
                                          <p:stCondLst>
                                            <p:cond delay="499"/>
                                          </p:stCondLst>
                                        </p:cTn>
                                        <p:tgtEl>
                                          <p:spTgt spid="3">
                                            <p:txEl>
                                              <p:pRg st="9" end="9"/>
                                            </p:txEl>
                                          </p:spTgt>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a:xfrm>
            <a:off x="1484310" y="0"/>
            <a:ext cx="10340897" cy="6857999"/>
          </a:xfrm>
        </p:spPr>
        <p:txBody>
          <a:bodyPr/>
          <a:lstStyle/>
          <a:p>
            <a:r>
              <a:rPr lang="fa-IR" dirty="0" smtClean="0">
                <a:solidFill>
                  <a:schemeClr val="accent6">
                    <a:lumMod val="75000"/>
                  </a:schemeClr>
                </a:solidFill>
              </a:rPr>
              <a:t>بعد از محاسبه بدهی کسورات بازنشستگی وپرداخت توسط شخص سنوات موردنظر محاسبه ودر حکم کارگزینی اعمال می شود. درصورتی که قبلاً بابت سنوات غیررسمی کسورات بازنشستگی به صندوق تامین اجتماعی یا صندوق دیگری واریز کرده آن را انتفال داده و مابه التفاوت آن را به صندوق کشوری واریز نماید.</a:t>
            </a:r>
            <a:endParaRPr lang="fa-IR" dirty="0">
              <a:solidFill>
                <a:schemeClr val="accent6">
                  <a:lumMod val="75000"/>
                </a:schemeClr>
              </a:solidFill>
            </a:endParaRPr>
          </a:p>
        </p:txBody>
      </p:sp>
    </p:spTree>
    <p:extLst>
      <p:ext uri="{BB962C8B-B14F-4D97-AF65-F5344CB8AC3E}">
        <p14:creationId xmlns:p14="http://schemas.microsoft.com/office/powerpoint/2010/main" val="1139231646"/>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mph" presetSubtype="0" fill="hold" nodeType="clickEffect">
                                  <p:stCondLst>
                                    <p:cond delay="0"/>
                                  </p:stCondLst>
                                  <p:childTnLst>
                                    <p:animClr clrSpc="hsl" dir="cw">
                                      <p:cBhvr override="childStyle">
                                        <p:cTn id="6" dur="500" fill="hold"/>
                                        <p:tgtEl>
                                          <p:spTgt spid="3">
                                            <p:txEl>
                                              <p:pRg st="0" end="0"/>
                                            </p:txEl>
                                          </p:spTgt>
                                        </p:tgtEl>
                                        <p:attrNameLst>
                                          <p:attrName>style.color</p:attrName>
                                        </p:attrNameLst>
                                      </p:cBhvr>
                                      <p:by>
                                        <p:hsl h="-7200000" s="0" l="0"/>
                                      </p:by>
                                    </p:animClr>
                                    <p:animClr clrSpc="hsl" dir="cw">
                                      <p:cBhvr>
                                        <p:cTn id="7" dur="500" fill="hold"/>
                                        <p:tgtEl>
                                          <p:spTgt spid="3">
                                            <p:txEl>
                                              <p:pRg st="0" end="0"/>
                                            </p:txEl>
                                          </p:spTgt>
                                        </p:tgtEl>
                                        <p:attrNameLst>
                                          <p:attrName>fillcolor</p:attrName>
                                        </p:attrNameLst>
                                      </p:cBhvr>
                                      <p:by>
                                        <p:hsl h="-7200000" s="0" l="0"/>
                                      </p:by>
                                    </p:animClr>
                                    <p:animClr clrSpc="hsl" dir="cw">
                                      <p:cBhvr>
                                        <p:cTn id="8" dur="500" fill="hold"/>
                                        <p:tgtEl>
                                          <p:spTgt spid="3">
                                            <p:txEl>
                                              <p:pRg st="0" end="0"/>
                                            </p:txEl>
                                          </p:spTgt>
                                        </p:tgtEl>
                                        <p:attrNameLst>
                                          <p:attrName>stroke.color</p:attrName>
                                        </p:attrNameLst>
                                      </p:cBhvr>
                                      <p:by>
                                        <p:hsl h="-7200000" s="0" l="0"/>
                                      </p:by>
                                    </p:animClr>
                                    <p:set>
                                      <p:cBhvr>
                                        <p:cTn id="9" dur="500" fill="hold"/>
                                        <p:tgtEl>
                                          <p:spTgt spid="3">
                                            <p:txEl>
                                              <p:pRg st="0" end="0"/>
                                            </p:txEl>
                                          </p:spTgt>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a:xfrm>
            <a:off x="1313829" y="0"/>
            <a:ext cx="10650863" cy="6858000"/>
          </a:xfrm>
        </p:spPr>
        <p:txBody>
          <a:bodyPr/>
          <a:lstStyle/>
          <a:p>
            <a:r>
              <a:rPr lang="fa-IR" dirty="0" smtClean="0"/>
              <a:t>ادامه تحصیل: </a:t>
            </a:r>
          </a:p>
          <a:p>
            <a:r>
              <a:rPr lang="fa-IR" dirty="0" smtClean="0">
                <a:solidFill>
                  <a:schemeClr val="accent6">
                    <a:lumMod val="75000"/>
                  </a:schemeClr>
                </a:solidFill>
              </a:rPr>
              <a:t>هر همکاری می تواند با توجه به رشته شغلی ومدرک تحصیلی ونیازو مرتبط بودن رشته جدید با مدرک قبلی ادامه تحصیل دهد. دراین رابطه می بایست همکارقبل از ثبت نام درمراکزآموزشی عالی و دانشگاه ها ازاداره محل خدمت خودموافقت کسب نماید. تکمیل </a:t>
            </a:r>
            <a:r>
              <a:rPr lang="fa-IR" b="1" u="sng" dirty="0" smtClean="0">
                <a:solidFill>
                  <a:schemeClr val="accent6">
                    <a:lumMod val="75000"/>
                  </a:schemeClr>
                </a:solidFill>
              </a:rPr>
              <a:t>فرم معلم </a:t>
            </a:r>
            <a:r>
              <a:rPr lang="fa-IR" dirty="0" smtClean="0">
                <a:solidFill>
                  <a:schemeClr val="accent6">
                    <a:lumMod val="75000"/>
                  </a:schemeClr>
                </a:solidFill>
              </a:rPr>
              <a:t>به منزله موافقت دستگاه با ادامه تحصیل است.چنانچه همکاری در رشته ای ادامه تحصیل دادوموفق به اخذ گواهینامه شد وآن رشته مورد نیاز آموزش وپرورش نبود یا مرتبط بارشته تحصیلی قبلی وی نبود اعمال مدرک تحصیلی وی با مشکل روبرو می شود . پس بهتر است قبل از هر اقدامی از ارتباط دو رشته تحصیلی جدیدوفدیم خود اطمینان حاصل نمایند سپس نسبت به ثبت نام وادامه تحصیل بپردازد</a:t>
            </a:r>
            <a:r>
              <a:rPr lang="fa-IR" dirty="0" smtClean="0"/>
              <a:t>.    </a:t>
            </a:r>
          </a:p>
          <a:p>
            <a:endParaRPr lang="fa-IR" sz="1600" dirty="0" smtClean="0"/>
          </a:p>
          <a:p>
            <a:endParaRPr lang="fa-IR" sz="1600" dirty="0"/>
          </a:p>
          <a:p>
            <a:r>
              <a:rPr lang="fa-IR" sz="1600" dirty="0" smtClean="0"/>
              <a:t>شیوه نامه مربوطه</a:t>
            </a:r>
            <a:endParaRPr lang="fa-IR" sz="1600" dirty="0"/>
          </a:p>
        </p:txBody>
      </p:sp>
    </p:spTree>
    <p:extLst>
      <p:ext uri="{BB962C8B-B14F-4D97-AF65-F5344CB8AC3E}">
        <p14:creationId xmlns:p14="http://schemas.microsoft.com/office/powerpoint/2010/main" val="77731012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3250">
        <p15:prstTrans prst="origami" invX="1"/>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randombar(horizontal)">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nodeType="clickEffect">
                                  <p:stCondLst>
                                    <p:cond delay="0"/>
                                  </p:stCondLst>
                                  <p:childTnLst>
                                    <p:set>
                                      <p:cBhvr>
                                        <p:cTn id="11" dur="1" fill="hold">
                                          <p:stCondLst>
                                            <p:cond delay="0"/>
                                          </p:stCondLst>
                                        </p:cTn>
                                        <p:tgtEl>
                                          <p:spTgt spid="3">
                                            <p:txEl>
                                              <p:pRg st="4" end="4"/>
                                            </p:txEl>
                                          </p:spTgt>
                                        </p:tgtEl>
                                        <p:attrNameLst>
                                          <p:attrName>style.visibility</p:attrName>
                                        </p:attrNameLst>
                                      </p:cBhvr>
                                      <p:to>
                                        <p:strVal val="visible"/>
                                      </p:to>
                                    </p:set>
                                    <p:animEffect transition="in" filter="randombar(horizontal)">
                                      <p:cBhvr>
                                        <p:cTn id="12"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84311" y="309966"/>
            <a:ext cx="10018713" cy="2128433"/>
          </a:xfrm>
        </p:spPr>
        <p:txBody>
          <a:bodyPr/>
          <a:lstStyle/>
          <a:p>
            <a:pPr algn="r"/>
            <a:endParaRPr lang="fa-IR" dirty="0"/>
          </a:p>
        </p:txBody>
      </p:sp>
      <p:sp>
        <p:nvSpPr>
          <p:cNvPr id="3" name="Content Placeholder 2"/>
          <p:cNvSpPr>
            <a:spLocks noGrp="1"/>
          </p:cNvSpPr>
          <p:nvPr>
            <p:ph idx="1"/>
          </p:nvPr>
        </p:nvSpPr>
        <p:spPr>
          <a:xfrm>
            <a:off x="1484310" y="0"/>
            <a:ext cx="10294402" cy="5300420"/>
          </a:xfrm>
        </p:spPr>
        <p:txBody>
          <a:bodyPr>
            <a:normAutofit/>
          </a:bodyPr>
          <a:lstStyle/>
          <a:p>
            <a:r>
              <a:rPr lang="fa-IR" dirty="0"/>
              <a:t>همکاران </a:t>
            </a:r>
            <a:r>
              <a:rPr lang="fa-IR" dirty="0" smtClean="0"/>
              <a:t>محترم:</a:t>
            </a:r>
            <a:endParaRPr lang="fa-IR" dirty="0"/>
          </a:p>
          <a:p>
            <a:r>
              <a:rPr lang="fa-IR" dirty="0"/>
              <a:t>:</a:t>
            </a:r>
            <a:endParaRPr lang="fa-IR" dirty="0" smtClean="0">
              <a:cs typeface="2  Mitra_1 (MRT)" panose="00000700000000000000" pitchFamily="2" charset="-78"/>
            </a:endParaRPr>
          </a:p>
          <a:p>
            <a:endParaRPr lang="fa-IR" dirty="0" smtClean="0">
              <a:solidFill>
                <a:schemeClr val="accent6">
                  <a:lumMod val="50000"/>
                </a:schemeClr>
              </a:solidFill>
              <a:cs typeface="2  Mitra_1 (MRT)" panose="00000700000000000000" pitchFamily="2" charset="-78"/>
            </a:endParaRPr>
          </a:p>
          <a:p>
            <a:r>
              <a:rPr lang="fa-IR" sz="4600" dirty="0" smtClean="0">
                <a:cs typeface="2  Mitra_1 (MRT)" panose="00000700000000000000" pitchFamily="2" charset="-78"/>
              </a:rPr>
              <a:t> </a:t>
            </a:r>
            <a:endParaRPr lang="fa-IR" sz="4600" dirty="0">
              <a:cs typeface="2  Mitra_1 (MRT)" panose="00000700000000000000" pitchFamily="2" charset="-78"/>
            </a:endParaRPr>
          </a:p>
          <a:p>
            <a:endParaRPr lang="fa-IR" dirty="0" smtClean="0">
              <a:solidFill>
                <a:schemeClr val="accent6">
                  <a:lumMod val="50000"/>
                </a:schemeClr>
              </a:solidFill>
              <a:cs typeface="2  Mitra_1 (MRT)" panose="00000700000000000000" pitchFamily="2" charset="-78"/>
            </a:endParaRPr>
          </a:p>
          <a:p>
            <a:r>
              <a:rPr lang="fa-IR" sz="3800" dirty="0" smtClean="0">
                <a:cs typeface="2  Mitra_1 (MRT)" panose="00000700000000000000" pitchFamily="2" charset="-78"/>
              </a:rPr>
              <a:t> </a:t>
            </a:r>
            <a:endParaRPr lang="fa-IR" sz="3800" dirty="0">
              <a:cs typeface="2  Mitra_1 (MRT)" panose="00000700000000000000" pitchFamily="2" charset="-78"/>
            </a:endParaRPr>
          </a:p>
          <a:p>
            <a:endParaRPr lang="fa-IR" dirty="0"/>
          </a:p>
        </p:txBody>
      </p:sp>
      <p:sp>
        <p:nvSpPr>
          <p:cNvPr id="4" name="Rectangle 3"/>
          <p:cNvSpPr/>
          <p:nvPr/>
        </p:nvSpPr>
        <p:spPr>
          <a:xfrm>
            <a:off x="1324982" y="837875"/>
            <a:ext cx="10337370" cy="5262979"/>
          </a:xfrm>
          <a:prstGeom prst="rect">
            <a:avLst/>
          </a:prstGeom>
        </p:spPr>
        <p:txBody>
          <a:bodyPr wrap="square">
            <a:spAutoFit/>
          </a:bodyPr>
          <a:lstStyle/>
          <a:p>
            <a:endParaRPr lang="fa-IR" dirty="0" smtClean="0">
              <a:cs typeface="2  Mitra_1 (MRT)" panose="00000700000000000000" pitchFamily="2" charset="-78"/>
            </a:endParaRPr>
          </a:p>
          <a:p>
            <a:endParaRPr lang="fa-IR" dirty="0">
              <a:cs typeface="2  Mitra_1 (MRT)" panose="00000700000000000000" pitchFamily="2" charset="-78"/>
            </a:endParaRPr>
          </a:p>
          <a:p>
            <a:r>
              <a:rPr lang="fa-IR" sz="3200" dirty="0" smtClean="0">
                <a:solidFill>
                  <a:schemeClr val="accent6">
                    <a:lumMod val="75000"/>
                  </a:schemeClr>
                </a:solidFill>
                <a:cs typeface="2  Mitra_1 (MRT)" panose="00000700000000000000" pitchFamily="2" charset="-78"/>
              </a:rPr>
              <a:t>همه </a:t>
            </a:r>
            <a:r>
              <a:rPr lang="fa-IR" sz="3200" dirty="0">
                <a:solidFill>
                  <a:schemeClr val="accent6">
                    <a:lumMod val="75000"/>
                  </a:schemeClr>
                </a:solidFill>
                <a:cs typeface="2  Mitra_1 (MRT)" panose="00000700000000000000" pitchFamily="2" charset="-78"/>
              </a:rPr>
              <a:t>شما می دانید وبه این واقف هستید که یکی ازدوایری که ازلحظه جذب واستخدام حتی قبل از آن وبکارگیری ، صدورابلاغ، برقراری حقوق ، ازدواج همکارو تولّد  فرزندان وازدواج فرزندان آن </a:t>
            </a:r>
            <a:r>
              <a:rPr lang="fa-IR" sz="3200" dirty="0" smtClean="0">
                <a:solidFill>
                  <a:schemeClr val="accent6">
                    <a:lumMod val="75000"/>
                  </a:schemeClr>
                </a:solidFill>
                <a:cs typeface="2  Mitra_1 (MRT)" panose="00000700000000000000" pitchFamily="2" charset="-78"/>
              </a:rPr>
              <a:t>ها ،بازنشستگی،برقراری </a:t>
            </a:r>
            <a:r>
              <a:rPr lang="fa-IR" sz="3200" dirty="0">
                <a:solidFill>
                  <a:schemeClr val="accent6">
                    <a:lumMod val="75000"/>
                  </a:schemeClr>
                </a:solidFill>
                <a:cs typeface="2  Mitra_1 (MRT)" panose="00000700000000000000" pitchFamily="2" charset="-78"/>
              </a:rPr>
              <a:t>حقوق و وراث و ...انجام امورات فوق را برعهده </a:t>
            </a:r>
            <a:r>
              <a:rPr lang="fa-IR" sz="3200" dirty="0" smtClean="0">
                <a:solidFill>
                  <a:schemeClr val="accent6">
                    <a:lumMod val="75000"/>
                  </a:schemeClr>
                </a:solidFill>
                <a:cs typeface="2  Mitra_1 (MRT)" panose="00000700000000000000" pitchFamily="2" charset="-78"/>
              </a:rPr>
              <a:t>دارد، </a:t>
            </a:r>
            <a:r>
              <a:rPr lang="fa-IR" sz="3200" dirty="0">
                <a:solidFill>
                  <a:schemeClr val="accent6">
                    <a:lumMod val="75000"/>
                  </a:schemeClr>
                </a:solidFill>
                <a:cs typeface="2  Mitra_1 (MRT)" panose="00000700000000000000" pitchFamily="2" charset="-78"/>
              </a:rPr>
              <a:t>امور اداری (کارگزینی) هردستگاه می باشد. لذا به جهت این که برخی از اموری که بیشترهمکاران درحین خدمت باآن مواجه می شوندو احیاناً سوالاتی در ذهن آنان به وجود می </a:t>
            </a:r>
            <a:r>
              <a:rPr lang="fa-IR" sz="3200" dirty="0" smtClean="0">
                <a:solidFill>
                  <a:schemeClr val="accent6">
                    <a:lumMod val="75000"/>
                  </a:schemeClr>
                </a:solidFill>
                <a:cs typeface="2  Mitra_1 (MRT)" panose="00000700000000000000" pitchFamily="2" charset="-78"/>
              </a:rPr>
              <a:t>آید،برآن شدیم مطالبی را </a:t>
            </a:r>
            <a:r>
              <a:rPr lang="fa-IR" sz="3200" dirty="0">
                <a:solidFill>
                  <a:schemeClr val="accent6">
                    <a:lumMod val="75000"/>
                  </a:schemeClr>
                </a:solidFill>
                <a:cs typeface="2  Mitra_1 (MRT)" panose="00000700000000000000" pitchFamily="2" charset="-78"/>
              </a:rPr>
              <a:t>به سمع ونظر شماگرامیان برسانیم. توفیق روز افزون کلیه همکاران مخصوصاً مدیران محترم مدارس را از خداوند متعال خواستاریم.</a:t>
            </a:r>
          </a:p>
          <a:p>
            <a:pPr algn="ctr"/>
            <a:endParaRPr lang="fa-IR" sz="1000" dirty="0">
              <a:solidFill>
                <a:schemeClr val="accent6">
                  <a:lumMod val="75000"/>
                </a:schemeClr>
              </a:solidFill>
              <a:cs typeface="2  Mitra_1 (MRT)" panose="00000700000000000000" pitchFamily="2" charset="-78"/>
            </a:endParaRPr>
          </a:p>
          <a:p>
            <a:pPr algn="ctr"/>
            <a:r>
              <a:rPr lang="fa-IR" sz="2400" dirty="0">
                <a:cs typeface="2  Mitra_1 (MRT)" panose="00000700000000000000" pitchFamily="2" charset="-78"/>
              </a:rPr>
              <a:t>کارشناسی امور اداری وتشکیلات مدیریت آموزش وپرورش فردوس</a:t>
            </a:r>
          </a:p>
          <a:p>
            <a:r>
              <a:rPr lang="fa-IR" sz="2400" dirty="0" smtClean="0"/>
              <a:t> </a:t>
            </a:r>
            <a:r>
              <a:rPr lang="fa-IR" dirty="0"/>
              <a:t/>
            </a:r>
            <a:br>
              <a:rPr lang="fa-IR" dirty="0"/>
            </a:br>
            <a:endParaRPr lang="fa-IR" dirty="0"/>
          </a:p>
        </p:txBody>
      </p:sp>
    </p:spTree>
    <p:extLst>
      <p:ext uri="{BB962C8B-B14F-4D97-AF65-F5344CB8AC3E}">
        <p14:creationId xmlns:p14="http://schemas.microsoft.com/office/powerpoint/2010/main" val="778285170"/>
      </p:ext>
    </p:extLst>
  </p:cSld>
  <p:clrMapOvr>
    <a:masterClrMapping/>
  </p:clrMapOvr>
  <mc:AlternateContent xmlns:mc="http://schemas.openxmlformats.org/markup-compatibility/2006" xmlns:p14="http://schemas.microsoft.com/office/powerpoint/2010/main">
    <mc:Choice Requires="p14">
      <p:transition spd="slow" p14:dur="1200">
        <p:dissolve/>
      </p:transition>
    </mc:Choice>
    <mc:Fallback xmlns="">
      <p:transition spd="slow">
        <p:dissolv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6" presetClass="emph" presetSubtype="0" fill="hold" nodeType="withEffect">
                                  <p:stCondLst>
                                    <p:cond delay="0"/>
                                  </p:stCondLst>
                                  <p:childTnLst>
                                    <p:animEffect transition="out" filter="fade">
                                      <p:cBhvr>
                                        <p:cTn id="6" dur="500" tmFilter="0, 0; .2, .5; .8, .5; 1, 0"/>
                                        <p:tgtEl>
                                          <p:spTgt spid="3">
                                            <p:txEl>
                                              <p:pRg st="3" end="3"/>
                                            </p:txEl>
                                          </p:spTgt>
                                        </p:tgtEl>
                                      </p:cBhvr>
                                    </p:animEffect>
                                    <p:animScale>
                                      <p:cBhvr>
                                        <p:cTn id="7" dur="250" autoRev="1" fill="hold"/>
                                        <p:tgtEl>
                                          <p:spTgt spid="3">
                                            <p:txEl>
                                              <p:pRg st="3" end="3"/>
                                            </p:txEl>
                                          </p:spTgt>
                                        </p:tgtEl>
                                      </p:cBhvr>
                                      <p:by x="105000" y="105000"/>
                                    </p:animScale>
                                  </p:childTnLst>
                                </p:cTn>
                              </p:par>
                              <p:par>
                                <p:cTn id="8" presetID="26" presetClass="emph" presetSubtype="0" fill="hold" nodeType="withEffect">
                                  <p:stCondLst>
                                    <p:cond delay="0"/>
                                  </p:stCondLst>
                                  <p:childTnLst>
                                    <p:animEffect transition="out" filter="fade">
                                      <p:cBhvr>
                                        <p:cTn id="9" dur="500" tmFilter="0, 0; .2, .5; .8, .5; 1, 0"/>
                                        <p:tgtEl>
                                          <p:spTgt spid="3">
                                            <p:txEl>
                                              <p:pRg st="0" end="0"/>
                                            </p:txEl>
                                          </p:spTgt>
                                        </p:tgtEl>
                                      </p:cBhvr>
                                    </p:animEffect>
                                    <p:animScale>
                                      <p:cBhvr>
                                        <p:cTn id="10" dur="250" autoRev="1" fill="hold"/>
                                        <p:tgtEl>
                                          <p:spTgt spid="3">
                                            <p:txEl>
                                              <p:pRg st="0" end="0"/>
                                            </p:txEl>
                                          </p:spTgt>
                                        </p:tgtEl>
                                      </p:cBhvr>
                                      <p:by x="105000" y="105000"/>
                                    </p:animScale>
                                  </p:childTnLst>
                                </p:cTn>
                              </p:par>
                              <p:par>
                                <p:cTn id="11" presetID="26" presetClass="emph" presetSubtype="0" fill="hold" nodeType="withEffect">
                                  <p:stCondLst>
                                    <p:cond delay="0"/>
                                  </p:stCondLst>
                                  <p:childTnLst>
                                    <p:animEffect transition="out" filter="fade">
                                      <p:cBhvr>
                                        <p:cTn id="12" dur="500" tmFilter="0, 0; .2, .5; .8, .5; 1, 0"/>
                                        <p:tgtEl>
                                          <p:spTgt spid="3">
                                            <p:txEl>
                                              <p:pRg st="1" end="1"/>
                                            </p:txEl>
                                          </p:spTgt>
                                        </p:tgtEl>
                                      </p:cBhvr>
                                    </p:animEffect>
                                    <p:animScale>
                                      <p:cBhvr>
                                        <p:cTn id="13" dur="250" autoRev="1" fill="hold"/>
                                        <p:tgtEl>
                                          <p:spTgt spid="3">
                                            <p:txEl>
                                              <p:pRg st="1" end="1"/>
                                            </p:txEl>
                                          </p:spTgt>
                                        </p:tgtEl>
                                      </p:cBhvr>
                                      <p:by x="105000" y="105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a:xfrm>
            <a:off x="1484310" y="0"/>
            <a:ext cx="10340897" cy="6858000"/>
          </a:xfrm>
        </p:spPr>
        <p:txBody>
          <a:bodyPr/>
          <a:lstStyle/>
          <a:p>
            <a:r>
              <a:rPr lang="fa-IR" dirty="0" smtClean="0"/>
              <a:t>نقل وانتقالات:</a:t>
            </a:r>
          </a:p>
          <a:p>
            <a:r>
              <a:rPr lang="fa-IR" dirty="0" smtClean="0"/>
              <a:t>هدف از نقل وانتقالات نیرو درآموزش وپرورش ساماندهی </a:t>
            </a:r>
            <a:r>
              <a:rPr lang="fa-IR" smtClean="0"/>
              <a:t>نیرو ی انسانی </a:t>
            </a:r>
            <a:r>
              <a:rPr lang="fa-IR" dirty="0" smtClean="0"/>
              <a:t>مناطق آموزشی .کمک به تامین رفاه وآسایش نسبی فرهنگیان می باشد. در نقل وانتقالات نیرو باید توجه ودقت لازم به عمل آیدتا باانتقال ،همکار، در مبدانیاز به حق التدریس ودر مقصد کسری ساغت به وجودآید.</a:t>
            </a:r>
          </a:p>
          <a:p>
            <a:r>
              <a:rPr lang="fa-IR" dirty="0" smtClean="0"/>
              <a:t>* انتقال ،همه ساله به کلان شهر تهران ممنوع است.( درکلیه رشته ها ومقاطع)</a:t>
            </a:r>
          </a:p>
          <a:p>
            <a:r>
              <a:rPr lang="fa-IR" dirty="0" smtClean="0"/>
              <a:t>انتقالات در سه بخش عادی، استثناو موقت انجام می شود.</a:t>
            </a:r>
          </a:p>
          <a:p>
            <a:r>
              <a:rPr lang="fa-IR" dirty="0" smtClean="0">
                <a:solidFill>
                  <a:srgbClr val="00B050"/>
                </a:solidFill>
              </a:rPr>
              <a:t>1- شرایط ،ضوابط ومقررات انتفال عادی:</a:t>
            </a:r>
          </a:p>
          <a:p>
            <a:r>
              <a:rPr lang="fa-IR" dirty="0" smtClean="0">
                <a:solidFill>
                  <a:schemeClr val="accent6"/>
                </a:solidFill>
              </a:rPr>
              <a:t>1-1- </a:t>
            </a:r>
            <a:r>
              <a:rPr lang="fa-IR" dirty="0" smtClean="0"/>
              <a:t>) دارا بودن حداقل 5سال سابقه خدمت درآموزش وپرورش تا پایان شهریور ماه همان سال  به موجب حکم کارگزینی برای مستخدم رسمی وپیمانی ودارابودن کدپرسنلی فعال .ابلاغ تدرسی حداقل12 ساعت در هفته تا پایان خرداد همان سال برای نیروهای حق التدریس مشمول قانون.</a:t>
            </a:r>
          </a:p>
          <a:p>
            <a:r>
              <a:rPr lang="fa-IR" dirty="0" smtClean="0"/>
              <a:t>تبصره1) مدت خدمت در سایر دستگاه ها مثل ایام تحصیل فارغ التحصیلان مراکز تربیت معلم و تربیت دبیروخدمت نظام وظیفه جز سابقه خدمت موضوع بند فوق الذکر محسوب نخواهد شد.   </a:t>
            </a:r>
            <a:endParaRPr lang="fa-IR" dirty="0"/>
          </a:p>
        </p:txBody>
      </p:sp>
    </p:spTree>
    <p:extLst>
      <p:ext uri="{BB962C8B-B14F-4D97-AF65-F5344CB8AC3E}">
        <p14:creationId xmlns:p14="http://schemas.microsoft.com/office/powerpoint/2010/main" val="143127123"/>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a:xfrm>
            <a:off x="1484310" y="0"/>
            <a:ext cx="10526876" cy="6857999"/>
          </a:xfrm>
        </p:spPr>
        <p:txBody>
          <a:bodyPr/>
          <a:lstStyle/>
          <a:p>
            <a:r>
              <a:rPr lang="fa-IR" dirty="0" smtClean="0">
                <a:solidFill>
                  <a:srgbClr val="00B050"/>
                </a:solidFill>
              </a:rPr>
              <a:t>تبصره2) </a:t>
            </a:r>
            <a:r>
              <a:rPr lang="fa-IR" dirty="0" smtClean="0">
                <a:solidFill>
                  <a:schemeClr val="accent6">
                    <a:lumMod val="75000"/>
                  </a:schemeClr>
                </a:solidFill>
              </a:rPr>
              <a:t>مستخدمین دارای طرح ومتعهدین خدمت به منطقه مبدا مجاز به تکمیل فرم نقل وانتقال نمی باشد.</a:t>
            </a:r>
          </a:p>
          <a:p>
            <a:r>
              <a:rPr lang="fa-IR" dirty="0" smtClean="0">
                <a:solidFill>
                  <a:schemeClr val="accent6"/>
                </a:solidFill>
              </a:rPr>
              <a:t>2-1-) </a:t>
            </a:r>
            <a:r>
              <a:rPr lang="fa-IR" dirty="0" smtClean="0">
                <a:solidFill>
                  <a:schemeClr val="accent6">
                    <a:lumMod val="75000"/>
                  </a:schemeClr>
                </a:solidFill>
              </a:rPr>
              <a:t>افرادی که درسال تحصیلی گذشته از یک استان به استان دیگر منتقل شده اند مجاز به تکمیل فرم های انتقال نمی باشند.</a:t>
            </a:r>
          </a:p>
          <a:p>
            <a:r>
              <a:rPr lang="fa-IR" dirty="0" smtClean="0">
                <a:solidFill>
                  <a:srgbClr val="FF0000"/>
                </a:solidFill>
              </a:rPr>
              <a:t>3-1- )</a:t>
            </a:r>
            <a:r>
              <a:rPr lang="fa-IR" dirty="0" smtClean="0"/>
              <a:t> </a:t>
            </a:r>
            <a:r>
              <a:rPr lang="fa-IR" dirty="0" smtClean="0">
                <a:solidFill>
                  <a:schemeClr val="accent6">
                    <a:lumMod val="75000"/>
                  </a:schemeClr>
                </a:solidFill>
              </a:rPr>
              <a:t>زوج فرهنگی متقاضی انتقال از یک مبدا به مناطق دیگر استان می بایست نسبت به تکمیل فرم تقاضای انتفال به صورت عادی اقدام نمایندودر صورت تحقق انتقال یکی از آنان، دیگری نیز منتقل خواهد شد.</a:t>
            </a:r>
          </a:p>
          <a:p>
            <a:r>
              <a:rPr lang="fa-IR" dirty="0" smtClean="0">
                <a:solidFill>
                  <a:srgbClr val="FF0000"/>
                </a:solidFill>
              </a:rPr>
              <a:t>4-1-)</a:t>
            </a:r>
            <a:r>
              <a:rPr lang="fa-IR" dirty="0"/>
              <a:t> </a:t>
            </a:r>
            <a:r>
              <a:rPr lang="fa-IR" dirty="0" smtClean="0">
                <a:solidFill>
                  <a:schemeClr val="accent6">
                    <a:lumMod val="75000"/>
                  </a:schemeClr>
                </a:solidFill>
              </a:rPr>
              <a:t>متقاضیانی که در سایر دستگاه ها مامور می باشند ودرحالت مرخصی به سر می برند می بایست بارعایت ضوابط ومقررات این دستور العمل نسبت به تکمیل فرم اقدام نماید.</a:t>
            </a:r>
          </a:p>
          <a:p>
            <a:r>
              <a:rPr lang="fa-IR" dirty="0" smtClean="0">
                <a:solidFill>
                  <a:srgbClr val="FF0000"/>
                </a:solidFill>
              </a:rPr>
              <a:t>5-1-) </a:t>
            </a:r>
            <a:r>
              <a:rPr lang="fa-IR" dirty="0" smtClean="0">
                <a:solidFill>
                  <a:schemeClr val="accent6">
                    <a:lumMod val="75000"/>
                  </a:schemeClr>
                </a:solidFill>
              </a:rPr>
              <a:t>پذیرش انصراف ازانتقال بعداز اعلام نتایج مجاز نخواهدبود.بنابراین متقاضیان انتقال میبایست قبل ازثبت درخواست کلیه ی جوانب امر رادر محل درخواست خودبررسی نمایند تاپس از انجام مراحل انتقال بامشکل مواجه نگردند.</a:t>
            </a:r>
            <a:endParaRPr lang="fa-IR" dirty="0">
              <a:solidFill>
                <a:schemeClr val="accent6">
                  <a:lumMod val="75000"/>
                </a:schemeClr>
              </a:solidFill>
            </a:endParaRPr>
          </a:p>
        </p:txBody>
      </p:sp>
    </p:spTree>
    <p:extLst>
      <p:ext uri="{BB962C8B-B14F-4D97-AF65-F5344CB8AC3E}">
        <p14:creationId xmlns:p14="http://schemas.microsoft.com/office/powerpoint/2010/main" val="370031963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ractur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mph" presetSubtype="0" fill="hold" nodeType="clickEffect">
                                  <p:stCondLst>
                                    <p:cond delay="0"/>
                                  </p:stCondLst>
                                  <p:childTnLst>
                                    <p:animRot by="21600000">
                                      <p:cBhvr>
                                        <p:cTn id="6" dur="2000" fill="hold"/>
                                        <p:tgtEl>
                                          <p:spTgt spid="3">
                                            <p:txEl>
                                              <p:pRg st="0" end="0"/>
                                            </p:txEl>
                                          </p:spTgt>
                                        </p:tgtEl>
                                        <p:attrNameLst>
                                          <p:attrName>r</p:attrName>
                                        </p:attrNameLst>
                                      </p:cBhvr>
                                    </p:animRot>
                                  </p:childTnLst>
                                </p:cTn>
                              </p:par>
                              <p:par>
                                <p:cTn id="7" presetID="8" presetClass="emph" presetSubtype="0" fill="hold" nodeType="withEffect">
                                  <p:stCondLst>
                                    <p:cond delay="0"/>
                                  </p:stCondLst>
                                  <p:childTnLst>
                                    <p:animRot by="21600000">
                                      <p:cBhvr>
                                        <p:cTn id="8" dur="2000" fill="hold"/>
                                        <p:tgtEl>
                                          <p:spTgt spid="3">
                                            <p:txEl>
                                              <p:pRg st="1" end="1"/>
                                            </p:txEl>
                                          </p:spTgt>
                                        </p:tgtEl>
                                        <p:attrNameLst>
                                          <p:attrName>r</p:attrName>
                                        </p:attrNameLst>
                                      </p:cBhvr>
                                    </p:animRot>
                                  </p:childTnLst>
                                </p:cTn>
                              </p:par>
                              <p:par>
                                <p:cTn id="9" presetID="8" presetClass="emph" presetSubtype="0" fill="hold" nodeType="withEffect">
                                  <p:stCondLst>
                                    <p:cond delay="0"/>
                                  </p:stCondLst>
                                  <p:childTnLst>
                                    <p:animRot by="21600000">
                                      <p:cBhvr>
                                        <p:cTn id="10" dur="2000" fill="hold"/>
                                        <p:tgtEl>
                                          <p:spTgt spid="3">
                                            <p:txEl>
                                              <p:pRg st="2" end="2"/>
                                            </p:txEl>
                                          </p:spTgt>
                                        </p:tgtEl>
                                        <p:attrNameLst>
                                          <p:attrName>r</p:attrName>
                                        </p:attrNameLst>
                                      </p:cBhvr>
                                    </p:animRot>
                                  </p:childTnLst>
                                </p:cTn>
                              </p:par>
                              <p:par>
                                <p:cTn id="11" presetID="8" presetClass="emph" presetSubtype="0" fill="hold" nodeType="withEffect">
                                  <p:stCondLst>
                                    <p:cond delay="0"/>
                                  </p:stCondLst>
                                  <p:childTnLst>
                                    <p:animRot by="21600000">
                                      <p:cBhvr>
                                        <p:cTn id="12" dur="2000" fill="hold"/>
                                        <p:tgtEl>
                                          <p:spTgt spid="3">
                                            <p:txEl>
                                              <p:pRg st="3" end="3"/>
                                            </p:txEl>
                                          </p:spTgt>
                                        </p:tgtEl>
                                        <p:attrNameLst>
                                          <p:attrName>r</p:attrName>
                                        </p:attrNameLst>
                                      </p:cBhvr>
                                    </p:animRot>
                                  </p:childTnLst>
                                </p:cTn>
                              </p:par>
                              <p:par>
                                <p:cTn id="13" presetID="8" presetClass="emph" presetSubtype="0" fill="hold" nodeType="withEffect">
                                  <p:stCondLst>
                                    <p:cond delay="0"/>
                                  </p:stCondLst>
                                  <p:childTnLst>
                                    <p:animRot by="21600000">
                                      <p:cBhvr>
                                        <p:cTn id="14" dur="2000" fill="hold"/>
                                        <p:tgtEl>
                                          <p:spTgt spid="3">
                                            <p:txEl>
                                              <p:pRg st="4" end="4"/>
                                            </p:txEl>
                                          </p:spTgt>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a:xfrm>
            <a:off x="1484310" y="0"/>
            <a:ext cx="10294402" cy="6857999"/>
          </a:xfrm>
        </p:spPr>
        <p:txBody>
          <a:bodyPr/>
          <a:lstStyle/>
          <a:p>
            <a:r>
              <a:rPr lang="fa-IR" dirty="0" smtClean="0">
                <a:solidFill>
                  <a:srgbClr val="FF0000"/>
                </a:solidFill>
              </a:rPr>
              <a:t>تبصره: </a:t>
            </a:r>
            <a:r>
              <a:rPr lang="fa-IR" dirty="0" smtClean="0">
                <a:solidFill>
                  <a:schemeClr val="accent6">
                    <a:lumMod val="75000"/>
                  </a:schemeClr>
                </a:solidFill>
              </a:rPr>
              <a:t>درشرایط بسیار ضروری واجتناب ناپذیر ، موضوع انصراف ازانتفال صرفاً تا قبل از صدور حکم انتقال و پس ازطرح درکمیته برنامه ریزی ادارات کل مبدا ومقصد به نحوی که موجب اختلال درساماندهی نیرو انسانی نشودقابل بررسی واقدام خواهد بود. ضمناً در صورت موافقت با انصراف این افراد تا 2سال مجاز به شرکت در فرایند انتقال نیروی انسانی نمی باشند. </a:t>
            </a:r>
          </a:p>
          <a:p>
            <a:r>
              <a:rPr lang="fa-IR" dirty="0" smtClean="0">
                <a:solidFill>
                  <a:srgbClr val="FF0000"/>
                </a:solidFill>
              </a:rPr>
              <a:t>6-1-) </a:t>
            </a:r>
            <a:r>
              <a:rPr lang="fa-IR" dirty="0" smtClean="0"/>
              <a:t>پس ازاعلام نتایج ، عدم مراجعه به موقع افرادانتقال شده به محل تعیین شده غیبت تلقی شده وضمن ممانعت ازپرداخت حقوق ومزایا با آنان برابر مقررات رفتار خواهد شد. لذا لازم است مبداخدمتی از بکارگیری آنان خودداری نمایند وآموزش وپرورش مقصد بلافاصله مراتب غیبت آنان را به هیات رسیدگی به تخلفات اداری واداره کل امور اداری وتشکیلات اعلام نماید. </a:t>
            </a:r>
            <a:endParaRPr lang="fa-IR" dirty="0">
              <a:solidFill>
                <a:srgbClr val="FF0000"/>
              </a:solidFill>
            </a:endParaRPr>
          </a:p>
        </p:txBody>
      </p:sp>
    </p:spTree>
    <p:extLst>
      <p:ext uri="{BB962C8B-B14F-4D97-AF65-F5344CB8AC3E}">
        <p14:creationId xmlns:p14="http://schemas.microsoft.com/office/powerpoint/2010/main" val="130869954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crush"/>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9" presetClass="emph" presetSubtype="0" fill="hold" nodeType="clickEffect">
                                  <p:stCondLst>
                                    <p:cond delay="0"/>
                                  </p:stCondLst>
                                  <p:childTnLst>
                                    <p:animClr clrSpc="rgb" dir="cw">
                                      <p:cBhvr override="childStyle">
                                        <p:cTn id="12" dur="500" fill="hold"/>
                                        <p:tgtEl>
                                          <p:spTgt spid="3">
                                            <p:txEl>
                                              <p:pRg st="1" end="1"/>
                                            </p:txEl>
                                          </p:spTgt>
                                        </p:tgtEl>
                                        <p:attrNameLst>
                                          <p:attrName>style.color</p:attrName>
                                        </p:attrNameLst>
                                      </p:cBhvr>
                                      <p:to>
                                        <a:schemeClr val="accent2"/>
                                      </p:to>
                                    </p:animClr>
                                    <p:animClr clrSpc="rgb" dir="cw">
                                      <p:cBhvr>
                                        <p:cTn id="13" dur="500" fill="hold"/>
                                        <p:tgtEl>
                                          <p:spTgt spid="3">
                                            <p:txEl>
                                              <p:pRg st="1" end="1"/>
                                            </p:txEl>
                                          </p:spTgt>
                                        </p:tgtEl>
                                        <p:attrNameLst>
                                          <p:attrName>fillcolor</p:attrName>
                                        </p:attrNameLst>
                                      </p:cBhvr>
                                      <p:to>
                                        <a:schemeClr val="accent2"/>
                                      </p:to>
                                    </p:animClr>
                                    <p:set>
                                      <p:cBhvr>
                                        <p:cTn id="14" dur="500" fill="hold"/>
                                        <p:tgtEl>
                                          <p:spTgt spid="3">
                                            <p:txEl>
                                              <p:pRg st="1" end="1"/>
                                            </p:txEl>
                                          </p:spTgt>
                                        </p:tgtEl>
                                        <p:attrNameLst>
                                          <p:attrName>fill.type</p:attrName>
                                        </p:attrNameLst>
                                      </p:cBhvr>
                                      <p:to>
                                        <p:strVal val="solid"/>
                                      </p:to>
                                    </p:set>
                                    <p:set>
                                      <p:cBhvr>
                                        <p:cTn id="15" dur="500" fill="hold"/>
                                        <p:tgtEl>
                                          <p:spTgt spid="3">
                                            <p:txEl>
                                              <p:pRg st="1" end="1"/>
                                            </p:txEl>
                                          </p:spTgt>
                                        </p:tgtEl>
                                        <p:attrNameLst>
                                          <p:attrName>fill.on</p:attrName>
                                        </p:attrNameLst>
                                      </p:cBhvr>
                                      <p:to>
                                        <p:strVal val="tru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a:xfrm>
            <a:off x="1484310" y="0"/>
            <a:ext cx="10170415" cy="6857999"/>
          </a:xfrm>
        </p:spPr>
        <p:txBody>
          <a:bodyPr>
            <a:normAutofit fontScale="85000" lnSpcReduction="10000"/>
          </a:bodyPr>
          <a:lstStyle/>
          <a:p>
            <a:r>
              <a:rPr lang="fa-IR" dirty="0" smtClean="0">
                <a:solidFill>
                  <a:srgbClr val="00B0F0"/>
                </a:solidFill>
              </a:rPr>
              <a:t>2- شرایط ، ضوابط ومقررات انتقال </a:t>
            </a:r>
            <a:r>
              <a:rPr lang="fa-IR" dirty="0" smtClean="0">
                <a:solidFill>
                  <a:srgbClr val="FF0000"/>
                </a:solidFill>
              </a:rPr>
              <a:t>استثنا</a:t>
            </a:r>
            <a:r>
              <a:rPr lang="fa-IR" dirty="0" smtClean="0"/>
              <a:t>:انتقال مشمولین این بخش به شرط دارا بودن حداقل3سال سابقه اشتغال تمام وقت در آموزش وپرورش وعدم تعهد خاص منطقه ای امکان پذیر خواهد بود. </a:t>
            </a:r>
          </a:p>
          <a:p>
            <a:r>
              <a:rPr lang="fa-IR" dirty="0" smtClean="0">
                <a:solidFill>
                  <a:srgbClr val="00B050"/>
                </a:solidFill>
              </a:rPr>
              <a:t>مشمولین انتقال استثنا عبارت اند از:</a:t>
            </a:r>
          </a:p>
          <a:p>
            <a:r>
              <a:rPr lang="fa-IR" dirty="0" smtClean="0">
                <a:solidFill>
                  <a:srgbClr val="FF0000"/>
                </a:solidFill>
              </a:rPr>
              <a:t>1-2-) </a:t>
            </a:r>
            <a:r>
              <a:rPr lang="fa-IR" dirty="0" smtClean="0">
                <a:solidFill>
                  <a:schemeClr val="accent6">
                    <a:lumMod val="75000"/>
                  </a:schemeClr>
                </a:solidFill>
              </a:rPr>
              <a:t>جانبازان 25درصدبه بالا با ارائه مدارک ومستندات از سوی بنیاد شهید وامور ایثارگران</a:t>
            </a:r>
          </a:p>
          <a:p>
            <a:r>
              <a:rPr lang="fa-IR" dirty="0" smtClean="0">
                <a:solidFill>
                  <a:srgbClr val="FF0000"/>
                </a:solidFill>
              </a:rPr>
              <a:t>2-2-)</a:t>
            </a:r>
            <a:r>
              <a:rPr lang="fa-IR" dirty="0" smtClean="0"/>
              <a:t> </a:t>
            </a:r>
            <a:r>
              <a:rPr lang="fa-IR" dirty="0" smtClean="0">
                <a:solidFill>
                  <a:schemeClr val="accent6">
                    <a:lumMod val="75000"/>
                  </a:schemeClr>
                </a:solidFill>
              </a:rPr>
              <a:t>همسر جانبازان درصورت تغییر محل اشتغال جانباز با ارائه تاییدیه از مراجع ذیصلاح</a:t>
            </a:r>
          </a:p>
          <a:p>
            <a:r>
              <a:rPr lang="fa-IR" dirty="0" smtClean="0">
                <a:solidFill>
                  <a:srgbClr val="FF0000"/>
                </a:solidFill>
              </a:rPr>
              <a:t>3-2-)</a:t>
            </a:r>
            <a:r>
              <a:rPr lang="fa-IR" dirty="0" smtClean="0"/>
              <a:t> </a:t>
            </a:r>
            <a:r>
              <a:rPr lang="fa-IR" dirty="0" smtClean="0">
                <a:solidFill>
                  <a:schemeClr val="accent6">
                    <a:lumMod val="75000"/>
                  </a:schemeClr>
                </a:solidFill>
              </a:rPr>
              <a:t>آزادگان وهمسرآنان با ارائه مدارک ومستندات تایید شده از بنیاد شهید وامور ایثارگران</a:t>
            </a:r>
          </a:p>
          <a:p>
            <a:r>
              <a:rPr lang="fa-IR" dirty="0" smtClean="0">
                <a:solidFill>
                  <a:srgbClr val="FF0000"/>
                </a:solidFill>
              </a:rPr>
              <a:t>4-2-)</a:t>
            </a:r>
            <a:r>
              <a:rPr lang="fa-IR" dirty="0" smtClean="0"/>
              <a:t> </a:t>
            </a:r>
            <a:r>
              <a:rPr lang="fa-IR" dirty="0" smtClean="0">
                <a:solidFill>
                  <a:schemeClr val="accent6">
                    <a:lumMod val="75000"/>
                  </a:schemeClr>
                </a:solidFill>
              </a:rPr>
              <a:t>پدر، مادر،فرزند وهمسر شهدا ومفقودالاثر ها، </a:t>
            </a:r>
            <a:r>
              <a:rPr lang="fa-IR" dirty="0">
                <a:solidFill>
                  <a:schemeClr val="accent6">
                    <a:lumMod val="75000"/>
                  </a:schemeClr>
                </a:solidFill>
              </a:rPr>
              <a:t>با ارائه مدارک ومستندات تایید شده از بنیاد شهید وامور ایثاگران</a:t>
            </a:r>
          </a:p>
          <a:p>
            <a:r>
              <a:rPr lang="fa-IR" dirty="0" smtClean="0">
                <a:solidFill>
                  <a:srgbClr val="FF0000"/>
                </a:solidFill>
              </a:rPr>
              <a:t>5-2-)</a:t>
            </a:r>
            <a:r>
              <a:rPr lang="fa-IR" dirty="0" smtClean="0"/>
              <a:t> </a:t>
            </a:r>
            <a:r>
              <a:rPr lang="fa-IR" dirty="0" smtClean="0">
                <a:solidFill>
                  <a:schemeClr val="accent6">
                    <a:lumMod val="75000"/>
                  </a:schemeClr>
                </a:solidFill>
              </a:rPr>
              <a:t>حافظین20جز از قرآن کریم با تایید شورا عالی قرآن استان مبدا</a:t>
            </a:r>
          </a:p>
          <a:p>
            <a:r>
              <a:rPr lang="fa-IR" dirty="0" smtClean="0">
                <a:solidFill>
                  <a:srgbClr val="FF0000"/>
                </a:solidFill>
              </a:rPr>
              <a:t>6-2-) </a:t>
            </a:r>
            <a:r>
              <a:rPr lang="fa-IR" dirty="0" smtClean="0">
                <a:solidFill>
                  <a:schemeClr val="accent6">
                    <a:lumMod val="75000"/>
                  </a:schemeClr>
                </a:solidFill>
              </a:rPr>
              <a:t>زوج فرهنگی متقاضی انتقال به محل خدمت همسر فرهنگی خود</a:t>
            </a:r>
          </a:p>
          <a:p>
            <a:r>
              <a:rPr lang="fa-IR" dirty="0" smtClean="0">
                <a:solidFill>
                  <a:srgbClr val="FF0000"/>
                </a:solidFill>
              </a:rPr>
              <a:t>7-2-)</a:t>
            </a:r>
            <a:r>
              <a:rPr lang="fa-IR" dirty="0" smtClean="0"/>
              <a:t> </a:t>
            </a:r>
            <a:r>
              <a:rPr lang="fa-IR" dirty="0" smtClean="0">
                <a:solidFill>
                  <a:schemeClr val="accent6">
                    <a:lumMod val="75000"/>
                  </a:schemeClr>
                </a:solidFill>
              </a:rPr>
              <a:t>همکاران فرهنگی که همسرآنان جزنیرو های نظامی،انتظامی ویا کارمنددولت بوده واز محل خدمت همسر به استان دیگر منتقل شده اند.</a:t>
            </a:r>
          </a:p>
          <a:p>
            <a:r>
              <a:rPr lang="fa-IR" dirty="0" smtClean="0">
                <a:solidFill>
                  <a:srgbClr val="00B050"/>
                </a:solidFill>
              </a:rPr>
              <a:t>تبصره</a:t>
            </a:r>
            <a:r>
              <a:rPr lang="fa-IR" dirty="0" smtClean="0"/>
              <a:t>: </a:t>
            </a:r>
            <a:r>
              <a:rPr lang="fa-IR" dirty="0" smtClean="0">
                <a:solidFill>
                  <a:schemeClr val="accent6">
                    <a:lumMod val="75000"/>
                  </a:schemeClr>
                </a:solidFill>
              </a:rPr>
              <a:t>ارائه حکم وامریه انتقال همسر منتفل شده الزامی می باشد. </a:t>
            </a:r>
            <a:endParaRPr lang="fa-IR" dirty="0">
              <a:solidFill>
                <a:schemeClr val="accent6">
                  <a:lumMod val="75000"/>
                </a:schemeClr>
              </a:solidFill>
            </a:endParaRPr>
          </a:p>
          <a:p>
            <a:r>
              <a:rPr lang="fa-IR" dirty="0" smtClean="0">
                <a:solidFill>
                  <a:srgbClr val="FF0000"/>
                </a:solidFill>
              </a:rPr>
              <a:t>8-2-) </a:t>
            </a:r>
            <a:r>
              <a:rPr lang="fa-IR" dirty="0" smtClean="0">
                <a:solidFill>
                  <a:schemeClr val="accent6">
                    <a:lumMod val="75000"/>
                  </a:schemeClr>
                </a:solidFill>
              </a:rPr>
              <a:t>همکارانی که به دلیل (بیماری صعب العلاج همسر وفرزند ویا معلولیت فرزند )نیازمند انتقال به دیگر استان ها هستند. با تایید نهایی ومسئولیت مدیر کل آموزش وپرورش استان مبدا</a:t>
            </a:r>
            <a:endParaRPr lang="fa-IR" dirty="0">
              <a:solidFill>
                <a:schemeClr val="accent6">
                  <a:lumMod val="75000"/>
                </a:schemeClr>
              </a:solidFill>
            </a:endParaRPr>
          </a:p>
        </p:txBody>
      </p:sp>
    </p:spTree>
    <p:extLst>
      <p:ext uri="{BB962C8B-B14F-4D97-AF65-F5344CB8AC3E}">
        <p14:creationId xmlns:p14="http://schemas.microsoft.com/office/powerpoint/2010/main" val="2442496865"/>
      </p:ext>
    </p:extLst>
  </p:cSld>
  <p:clrMapOvr>
    <a:masterClrMapping/>
  </p:clrMapOvr>
  <p:transition spd="slow">
    <p:comb/>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7" presetClass="exit" presetSubtype="10" fill="hold" nodeType="clickEffect">
                                  <p:stCondLst>
                                    <p:cond delay="0"/>
                                  </p:stCondLst>
                                  <p:childTnLst>
                                    <p:anim calcmode="lin" valueType="num">
                                      <p:cBhvr>
                                        <p:cTn id="6" dur="500"/>
                                        <p:tgtEl>
                                          <p:spTgt spid="3">
                                            <p:txEl>
                                              <p:pRg st="2" end="2"/>
                                            </p:txEl>
                                          </p:spTgt>
                                        </p:tgtEl>
                                        <p:attrNameLst>
                                          <p:attrName>ppt_w</p:attrName>
                                        </p:attrNameLst>
                                      </p:cBhvr>
                                      <p:tavLst>
                                        <p:tav tm="0">
                                          <p:val>
                                            <p:strVal val="ppt_w"/>
                                          </p:val>
                                        </p:tav>
                                        <p:tav tm="100000">
                                          <p:val>
                                            <p:fltVal val="0"/>
                                          </p:val>
                                        </p:tav>
                                      </p:tavLst>
                                    </p:anim>
                                    <p:anim calcmode="lin" valueType="num">
                                      <p:cBhvr>
                                        <p:cTn id="7" dur="500"/>
                                        <p:tgtEl>
                                          <p:spTgt spid="3">
                                            <p:txEl>
                                              <p:pRg st="2" end="2"/>
                                            </p:txEl>
                                          </p:spTgt>
                                        </p:tgtEl>
                                        <p:attrNameLst>
                                          <p:attrName>ppt_h</p:attrName>
                                        </p:attrNameLst>
                                      </p:cBhvr>
                                      <p:tavLst>
                                        <p:tav tm="0">
                                          <p:val>
                                            <p:strVal val="ppt_h"/>
                                          </p:val>
                                        </p:tav>
                                        <p:tav tm="100000">
                                          <p:val>
                                            <p:strVal val="ppt_h"/>
                                          </p:val>
                                        </p:tav>
                                      </p:tavLst>
                                    </p:anim>
                                    <p:set>
                                      <p:cBhvr>
                                        <p:cTn id="8" dur="1" fill="hold">
                                          <p:stCondLst>
                                            <p:cond delay="499"/>
                                          </p:stCondLst>
                                        </p:cTn>
                                        <p:tgtEl>
                                          <p:spTgt spid="3">
                                            <p:txEl>
                                              <p:pRg st="2" end="2"/>
                                            </p:txEl>
                                          </p:spTgt>
                                        </p:tgtEl>
                                        <p:attrNameLst>
                                          <p:attrName>style.visibility</p:attrName>
                                        </p:attrNameLst>
                                      </p:cBhvr>
                                      <p:to>
                                        <p:strVal val="hidden"/>
                                      </p:to>
                                    </p:set>
                                  </p:childTnLst>
                                </p:cTn>
                              </p:par>
                              <p:par>
                                <p:cTn id="9" presetID="17" presetClass="exit" presetSubtype="10" fill="hold" nodeType="withEffect">
                                  <p:stCondLst>
                                    <p:cond delay="0"/>
                                  </p:stCondLst>
                                  <p:childTnLst>
                                    <p:anim calcmode="lin" valueType="num">
                                      <p:cBhvr>
                                        <p:cTn id="10" dur="500"/>
                                        <p:tgtEl>
                                          <p:spTgt spid="3">
                                            <p:txEl>
                                              <p:pRg st="3" end="3"/>
                                            </p:txEl>
                                          </p:spTgt>
                                        </p:tgtEl>
                                        <p:attrNameLst>
                                          <p:attrName>ppt_w</p:attrName>
                                        </p:attrNameLst>
                                      </p:cBhvr>
                                      <p:tavLst>
                                        <p:tav tm="0">
                                          <p:val>
                                            <p:strVal val="ppt_w"/>
                                          </p:val>
                                        </p:tav>
                                        <p:tav tm="100000">
                                          <p:val>
                                            <p:fltVal val="0"/>
                                          </p:val>
                                        </p:tav>
                                      </p:tavLst>
                                    </p:anim>
                                    <p:anim calcmode="lin" valueType="num">
                                      <p:cBhvr>
                                        <p:cTn id="11" dur="500"/>
                                        <p:tgtEl>
                                          <p:spTgt spid="3">
                                            <p:txEl>
                                              <p:pRg st="3" end="3"/>
                                            </p:txEl>
                                          </p:spTgt>
                                        </p:tgtEl>
                                        <p:attrNameLst>
                                          <p:attrName>ppt_h</p:attrName>
                                        </p:attrNameLst>
                                      </p:cBhvr>
                                      <p:tavLst>
                                        <p:tav tm="0">
                                          <p:val>
                                            <p:strVal val="ppt_h"/>
                                          </p:val>
                                        </p:tav>
                                        <p:tav tm="100000">
                                          <p:val>
                                            <p:strVal val="ppt_h"/>
                                          </p:val>
                                        </p:tav>
                                      </p:tavLst>
                                    </p:anim>
                                    <p:set>
                                      <p:cBhvr>
                                        <p:cTn id="12" dur="1" fill="hold">
                                          <p:stCondLst>
                                            <p:cond delay="499"/>
                                          </p:stCondLst>
                                        </p:cTn>
                                        <p:tgtEl>
                                          <p:spTgt spid="3">
                                            <p:txEl>
                                              <p:pRg st="3" end="3"/>
                                            </p:txEl>
                                          </p:spTgt>
                                        </p:tgtEl>
                                        <p:attrNameLst>
                                          <p:attrName>style.visibility</p:attrName>
                                        </p:attrNameLst>
                                      </p:cBhvr>
                                      <p:to>
                                        <p:strVal val="hidden"/>
                                      </p:to>
                                    </p:set>
                                  </p:childTnLst>
                                </p:cTn>
                              </p:par>
                              <p:par>
                                <p:cTn id="13" presetID="17" presetClass="exit" presetSubtype="10" fill="hold" nodeType="withEffect">
                                  <p:stCondLst>
                                    <p:cond delay="0"/>
                                  </p:stCondLst>
                                  <p:childTnLst>
                                    <p:anim calcmode="lin" valueType="num">
                                      <p:cBhvr>
                                        <p:cTn id="14" dur="500"/>
                                        <p:tgtEl>
                                          <p:spTgt spid="3">
                                            <p:txEl>
                                              <p:pRg st="4" end="4"/>
                                            </p:txEl>
                                          </p:spTgt>
                                        </p:tgtEl>
                                        <p:attrNameLst>
                                          <p:attrName>ppt_w</p:attrName>
                                        </p:attrNameLst>
                                      </p:cBhvr>
                                      <p:tavLst>
                                        <p:tav tm="0">
                                          <p:val>
                                            <p:strVal val="ppt_w"/>
                                          </p:val>
                                        </p:tav>
                                        <p:tav tm="100000">
                                          <p:val>
                                            <p:fltVal val="0"/>
                                          </p:val>
                                        </p:tav>
                                      </p:tavLst>
                                    </p:anim>
                                    <p:anim calcmode="lin" valueType="num">
                                      <p:cBhvr>
                                        <p:cTn id="15" dur="500"/>
                                        <p:tgtEl>
                                          <p:spTgt spid="3">
                                            <p:txEl>
                                              <p:pRg st="4" end="4"/>
                                            </p:txEl>
                                          </p:spTgt>
                                        </p:tgtEl>
                                        <p:attrNameLst>
                                          <p:attrName>ppt_h</p:attrName>
                                        </p:attrNameLst>
                                      </p:cBhvr>
                                      <p:tavLst>
                                        <p:tav tm="0">
                                          <p:val>
                                            <p:strVal val="ppt_h"/>
                                          </p:val>
                                        </p:tav>
                                        <p:tav tm="100000">
                                          <p:val>
                                            <p:strVal val="ppt_h"/>
                                          </p:val>
                                        </p:tav>
                                      </p:tavLst>
                                    </p:anim>
                                    <p:set>
                                      <p:cBhvr>
                                        <p:cTn id="16" dur="1" fill="hold">
                                          <p:stCondLst>
                                            <p:cond delay="499"/>
                                          </p:stCondLst>
                                        </p:cTn>
                                        <p:tgtEl>
                                          <p:spTgt spid="3">
                                            <p:txEl>
                                              <p:pRg st="4" end="4"/>
                                            </p:txEl>
                                          </p:spTgt>
                                        </p:tgtEl>
                                        <p:attrNameLst>
                                          <p:attrName>style.visibility</p:attrName>
                                        </p:attrNameLst>
                                      </p:cBhvr>
                                      <p:to>
                                        <p:strVal val="hidden"/>
                                      </p:to>
                                    </p:set>
                                  </p:childTnLst>
                                </p:cTn>
                              </p:par>
                              <p:par>
                                <p:cTn id="17" presetID="17" presetClass="exit" presetSubtype="10" fill="hold" nodeType="withEffect">
                                  <p:stCondLst>
                                    <p:cond delay="0"/>
                                  </p:stCondLst>
                                  <p:childTnLst>
                                    <p:anim calcmode="lin" valueType="num">
                                      <p:cBhvr>
                                        <p:cTn id="18" dur="500"/>
                                        <p:tgtEl>
                                          <p:spTgt spid="3">
                                            <p:txEl>
                                              <p:pRg st="5" end="5"/>
                                            </p:txEl>
                                          </p:spTgt>
                                        </p:tgtEl>
                                        <p:attrNameLst>
                                          <p:attrName>ppt_w</p:attrName>
                                        </p:attrNameLst>
                                      </p:cBhvr>
                                      <p:tavLst>
                                        <p:tav tm="0">
                                          <p:val>
                                            <p:strVal val="ppt_w"/>
                                          </p:val>
                                        </p:tav>
                                        <p:tav tm="100000">
                                          <p:val>
                                            <p:fltVal val="0"/>
                                          </p:val>
                                        </p:tav>
                                      </p:tavLst>
                                    </p:anim>
                                    <p:anim calcmode="lin" valueType="num">
                                      <p:cBhvr>
                                        <p:cTn id="19" dur="500"/>
                                        <p:tgtEl>
                                          <p:spTgt spid="3">
                                            <p:txEl>
                                              <p:pRg st="5" end="5"/>
                                            </p:txEl>
                                          </p:spTgt>
                                        </p:tgtEl>
                                        <p:attrNameLst>
                                          <p:attrName>ppt_h</p:attrName>
                                        </p:attrNameLst>
                                      </p:cBhvr>
                                      <p:tavLst>
                                        <p:tav tm="0">
                                          <p:val>
                                            <p:strVal val="ppt_h"/>
                                          </p:val>
                                        </p:tav>
                                        <p:tav tm="100000">
                                          <p:val>
                                            <p:strVal val="ppt_h"/>
                                          </p:val>
                                        </p:tav>
                                      </p:tavLst>
                                    </p:anim>
                                    <p:set>
                                      <p:cBhvr>
                                        <p:cTn id="20" dur="1" fill="hold">
                                          <p:stCondLst>
                                            <p:cond delay="499"/>
                                          </p:stCondLst>
                                        </p:cTn>
                                        <p:tgtEl>
                                          <p:spTgt spid="3">
                                            <p:txEl>
                                              <p:pRg st="5" end="5"/>
                                            </p:txEl>
                                          </p:spTgt>
                                        </p:tgtEl>
                                        <p:attrNameLst>
                                          <p:attrName>style.visibility</p:attrName>
                                        </p:attrNameLst>
                                      </p:cBhvr>
                                      <p:to>
                                        <p:strVal val="hidden"/>
                                      </p:to>
                                    </p:set>
                                  </p:childTnLst>
                                </p:cTn>
                              </p:par>
                              <p:par>
                                <p:cTn id="21" presetID="17" presetClass="exit" presetSubtype="10" fill="hold" nodeType="withEffect">
                                  <p:stCondLst>
                                    <p:cond delay="0"/>
                                  </p:stCondLst>
                                  <p:childTnLst>
                                    <p:anim calcmode="lin" valueType="num">
                                      <p:cBhvr>
                                        <p:cTn id="22" dur="500"/>
                                        <p:tgtEl>
                                          <p:spTgt spid="3">
                                            <p:txEl>
                                              <p:pRg st="6" end="6"/>
                                            </p:txEl>
                                          </p:spTgt>
                                        </p:tgtEl>
                                        <p:attrNameLst>
                                          <p:attrName>ppt_w</p:attrName>
                                        </p:attrNameLst>
                                      </p:cBhvr>
                                      <p:tavLst>
                                        <p:tav tm="0">
                                          <p:val>
                                            <p:strVal val="ppt_w"/>
                                          </p:val>
                                        </p:tav>
                                        <p:tav tm="100000">
                                          <p:val>
                                            <p:fltVal val="0"/>
                                          </p:val>
                                        </p:tav>
                                      </p:tavLst>
                                    </p:anim>
                                    <p:anim calcmode="lin" valueType="num">
                                      <p:cBhvr>
                                        <p:cTn id="23" dur="500"/>
                                        <p:tgtEl>
                                          <p:spTgt spid="3">
                                            <p:txEl>
                                              <p:pRg st="6" end="6"/>
                                            </p:txEl>
                                          </p:spTgt>
                                        </p:tgtEl>
                                        <p:attrNameLst>
                                          <p:attrName>ppt_h</p:attrName>
                                        </p:attrNameLst>
                                      </p:cBhvr>
                                      <p:tavLst>
                                        <p:tav tm="0">
                                          <p:val>
                                            <p:strVal val="ppt_h"/>
                                          </p:val>
                                        </p:tav>
                                        <p:tav tm="100000">
                                          <p:val>
                                            <p:strVal val="ppt_h"/>
                                          </p:val>
                                        </p:tav>
                                      </p:tavLst>
                                    </p:anim>
                                    <p:set>
                                      <p:cBhvr>
                                        <p:cTn id="24" dur="1" fill="hold">
                                          <p:stCondLst>
                                            <p:cond delay="499"/>
                                          </p:stCondLst>
                                        </p:cTn>
                                        <p:tgtEl>
                                          <p:spTgt spid="3">
                                            <p:txEl>
                                              <p:pRg st="6" end="6"/>
                                            </p:txEl>
                                          </p:spTgt>
                                        </p:tgtEl>
                                        <p:attrNameLst>
                                          <p:attrName>style.visibility</p:attrName>
                                        </p:attrNameLst>
                                      </p:cBhvr>
                                      <p:to>
                                        <p:strVal val="hidden"/>
                                      </p:to>
                                    </p:set>
                                  </p:childTnLst>
                                </p:cTn>
                              </p:par>
                              <p:par>
                                <p:cTn id="25" presetID="17" presetClass="exit" presetSubtype="10" fill="hold" nodeType="withEffect">
                                  <p:stCondLst>
                                    <p:cond delay="0"/>
                                  </p:stCondLst>
                                  <p:childTnLst>
                                    <p:anim calcmode="lin" valueType="num">
                                      <p:cBhvr>
                                        <p:cTn id="26" dur="500"/>
                                        <p:tgtEl>
                                          <p:spTgt spid="3">
                                            <p:txEl>
                                              <p:pRg st="7" end="7"/>
                                            </p:txEl>
                                          </p:spTgt>
                                        </p:tgtEl>
                                        <p:attrNameLst>
                                          <p:attrName>ppt_w</p:attrName>
                                        </p:attrNameLst>
                                      </p:cBhvr>
                                      <p:tavLst>
                                        <p:tav tm="0">
                                          <p:val>
                                            <p:strVal val="ppt_w"/>
                                          </p:val>
                                        </p:tav>
                                        <p:tav tm="100000">
                                          <p:val>
                                            <p:fltVal val="0"/>
                                          </p:val>
                                        </p:tav>
                                      </p:tavLst>
                                    </p:anim>
                                    <p:anim calcmode="lin" valueType="num">
                                      <p:cBhvr>
                                        <p:cTn id="27" dur="500"/>
                                        <p:tgtEl>
                                          <p:spTgt spid="3">
                                            <p:txEl>
                                              <p:pRg st="7" end="7"/>
                                            </p:txEl>
                                          </p:spTgt>
                                        </p:tgtEl>
                                        <p:attrNameLst>
                                          <p:attrName>ppt_h</p:attrName>
                                        </p:attrNameLst>
                                      </p:cBhvr>
                                      <p:tavLst>
                                        <p:tav tm="0">
                                          <p:val>
                                            <p:strVal val="ppt_h"/>
                                          </p:val>
                                        </p:tav>
                                        <p:tav tm="100000">
                                          <p:val>
                                            <p:strVal val="ppt_h"/>
                                          </p:val>
                                        </p:tav>
                                      </p:tavLst>
                                    </p:anim>
                                    <p:set>
                                      <p:cBhvr>
                                        <p:cTn id="28" dur="1" fill="hold">
                                          <p:stCondLst>
                                            <p:cond delay="499"/>
                                          </p:stCondLst>
                                        </p:cTn>
                                        <p:tgtEl>
                                          <p:spTgt spid="3">
                                            <p:txEl>
                                              <p:pRg st="7" end="7"/>
                                            </p:txEl>
                                          </p:spTgt>
                                        </p:tgtEl>
                                        <p:attrNameLst>
                                          <p:attrName>style.visibility</p:attrName>
                                        </p:attrNameLst>
                                      </p:cBhvr>
                                      <p:to>
                                        <p:strVal val="hidden"/>
                                      </p:to>
                                    </p:set>
                                  </p:childTnLst>
                                </p:cTn>
                              </p:par>
                              <p:par>
                                <p:cTn id="29" presetID="17" presetClass="exit" presetSubtype="10" fill="hold" nodeType="withEffect">
                                  <p:stCondLst>
                                    <p:cond delay="0"/>
                                  </p:stCondLst>
                                  <p:childTnLst>
                                    <p:anim calcmode="lin" valueType="num">
                                      <p:cBhvr>
                                        <p:cTn id="30" dur="500"/>
                                        <p:tgtEl>
                                          <p:spTgt spid="3">
                                            <p:txEl>
                                              <p:pRg st="8" end="8"/>
                                            </p:txEl>
                                          </p:spTgt>
                                        </p:tgtEl>
                                        <p:attrNameLst>
                                          <p:attrName>ppt_w</p:attrName>
                                        </p:attrNameLst>
                                      </p:cBhvr>
                                      <p:tavLst>
                                        <p:tav tm="0">
                                          <p:val>
                                            <p:strVal val="ppt_w"/>
                                          </p:val>
                                        </p:tav>
                                        <p:tav tm="100000">
                                          <p:val>
                                            <p:fltVal val="0"/>
                                          </p:val>
                                        </p:tav>
                                      </p:tavLst>
                                    </p:anim>
                                    <p:anim calcmode="lin" valueType="num">
                                      <p:cBhvr>
                                        <p:cTn id="31" dur="500"/>
                                        <p:tgtEl>
                                          <p:spTgt spid="3">
                                            <p:txEl>
                                              <p:pRg st="8" end="8"/>
                                            </p:txEl>
                                          </p:spTgt>
                                        </p:tgtEl>
                                        <p:attrNameLst>
                                          <p:attrName>ppt_h</p:attrName>
                                        </p:attrNameLst>
                                      </p:cBhvr>
                                      <p:tavLst>
                                        <p:tav tm="0">
                                          <p:val>
                                            <p:strVal val="ppt_h"/>
                                          </p:val>
                                        </p:tav>
                                        <p:tav tm="100000">
                                          <p:val>
                                            <p:strVal val="ppt_h"/>
                                          </p:val>
                                        </p:tav>
                                      </p:tavLst>
                                    </p:anim>
                                    <p:set>
                                      <p:cBhvr>
                                        <p:cTn id="32" dur="1" fill="hold">
                                          <p:stCondLst>
                                            <p:cond delay="499"/>
                                          </p:stCondLst>
                                        </p:cTn>
                                        <p:tgtEl>
                                          <p:spTgt spid="3">
                                            <p:txEl>
                                              <p:pRg st="8" end="8"/>
                                            </p:txEl>
                                          </p:spTgt>
                                        </p:tgtEl>
                                        <p:attrNameLst>
                                          <p:attrName>style.visibility</p:attrName>
                                        </p:attrNameLst>
                                      </p:cBhvr>
                                      <p:to>
                                        <p:strVal val="hidden"/>
                                      </p:to>
                                    </p:set>
                                  </p:childTnLst>
                                </p:cTn>
                              </p:par>
                              <p:par>
                                <p:cTn id="33" presetID="17" presetClass="exit" presetSubtype="10" fill="hold" nodeType="withEffect">
                                  <p:stCondLst>
                                    <p:cond delay="0"/>
                                  </p:stCondLst>
                                  <p:childTnLst>
                                    <p:anim calcmode="lin" valueType="num">
                                      <p:cBhvr>
                                        <p:cTn id="34" dur="500"/>
                                        <p:tgtEl>
                                          <p:spTgt spid="3">
                                            <p:txEl>
                                              <p:pRg st="9" end="9"/>
                                            </p:txEl>
                                          </p:spTgt>
                                        </p:tgtEl>
                                        <p:attrNameLst>
                                          <p:attrName>ppt_w</p:attrName>
                                        </p:attrNameLst>
                                      </p:cBhvr>
                                      <p:tavLst>
                                        <p:tav tm="0">
                                          <p:val>
                                            <p:strVal val="ppt_w"/>
                                          </p:val>
                                        </p:tav>
                                        <p:tav tm="100000">
                                          <p:val>
                                            <p:fltVal val="0"/>
                                          </p:val>
                                        </p:tav>
                                      </p:tavLst>
                                    </p:anim>
                                    <p:anim calcmode="lin" valueType="num">
                                      <p:cBhvr>
                                        <p:cTn id="35" dur="500"/>
                                        <p:tgtEl>
                                          <p:spTgt spid="3">
                                            <p:txEl>
                                              <p:pRg st="9" end="9"/>
                                            </p:txEl>
                                          </p:spTgt>
                                        </p:tgtEl>
                                        <p:attrNameLst>
                                          <p:attrName>ppt_h</p:attrName>
                                        </p:attrNameLst>
                                      </p:cBhvr>
                                      <p:tavLst>
                                        <p:tav tm="0">
                                          <p:val>
                                            <p:strVal val="ppt_h"/>
                                          </p:val>
                                        </p:tav>
                                        <p:tav tm="100000">
                                          <p:val>
                                            <p:strVal val="ppt_h"/>
                                          </p:val>
                                        </p:tav>
                                      </p:tavLst>
                                    </p:anim>
                                    <p:set>
                                      <p:cBhvr>
                                        <p:cTn id="36" dur="1" fill="hold">
                                          <p:stCondLst>
                                            <p:cond delay="499"/>
                                          </p:stCondLst>
                                        </p:cTn>
                                        <p:tgtEl>
                                          <p:spTgt spid="3">
                                            <p:txEl>
                                              <p:pRg st="9" end="9"/>
                                            </p:txEl>
                                          </p:spTgt>
                                        </p:tgtEl>
                                        <p:attrNameLst>
                                          <p:attrName>style.visibility</p:attrName>
                                        </p:attrNameLst>
                                      </p:cBhvr>
                                      <p:to>
                                        <p:strVal val="hidden"/>
                                      </p:to>
                                    </p:set>
                                  </p:childTnLst>
                                </p:cTn>
                              </p:par>
                              <p:par>
                                <p:cTn id="37" presetID="17" presetClass="exit" presetSubtype="10" fill="hold" nodeType="withEffect">
                                  <p:stCondLst>
                                    <p:cond delay="0"/>
                                  </p:stCondLst>
                                  <p:childTnLst>
                                    <p:anim calcmode="lin" valueType="num">
                                      <p:cBhvr>
                                        <p:cTn id="38" dur="500"/>
                                        <p:tgtEl>
                                          <p:spTgt spid="3">
                                            <p:txEl>
                                              <p:pRg st="10" end="10"/>
                                            </p:txEl>
                                          </p:spTgt>
                                        </p:tgtEl>
                                        <p:attrNameLst>
                                          <p:attrName>ppt_w</p:attrName>
                                        </p:attrNameLst>
                                      </p:cBhvr>
                                      <p:tavLst>
                                        <p:tav tm="0">
                                          <p:val>
                                            <p:strVal val="ppt_w"/>
                                          </p:val>
                                        </p:tav>
                                        <p:tav tm="100000">
                                          <p:val>
                                            <p:fltVal val="0"/>
                                          </p:val>
                                        </p:tav>
                                      </p:tavLst>
                                    </p:anim>
                                    <p:anim calcmode="lin" valueType="num">
                                      <p:cBhvr>
                                        <p:cTn id="39" dur="500"/>
                                        <p:tgtEl>
                                          <p:spTgt spid="3">
                                            <p:txEl>
                                              <p:pRg st="10" end="10"/>
                                            </p:txEl>
                                          </p:spTgt>
                                        </p:tgtEl>
                                        <p:attrNameLst>
                                          <p:attrName>ppt_h</p:attrName>
                                        </p:attrNameLst>
                                      </p:cBhvr>
                                      <p:tavLst>
                                        <p:tav tm="0">
                                          <p:val>
                                            <p:strVal val="ppt_h"/>
                                          </p:val>
                                        </p:tav>
                                        <p:tav tm="100000">
                                          <p:val>
                                            <p:strVal val="ppt_h"/>
                                          </p:val>
                                        </p:tav>
                                      </p:tavLst>
                                    </p:anim>
                                    <p:set>
                                      <p:cBhvr>
                                        <p:cTn id="40" dur="1" fill="hold">
                                          <p:stCondLst>
                                            <p:cond delay="499"/>
                                          </p:stCondLst>
                                        </p:cTn>
                                        <p:tgtEl>
                                          <p:spTgt spid="3">
                                            <p:txEl>
                                              <p:pRg st="10" end="10"/>
                                            </p:txEl>
                                          </p:spTgt>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a:xfrm>
            <a:off x="1484310" y="0"/>
            <a:ext cx="10018713" cy="6857999"/>
          </a:xfrm>
        </p:spPr>
        <p:txBody>
          <a:bodyPr/>
          <a:lstStyle/>
          <a:p>
            <a:r>
              <a:rPr lang="fa-IR" dirty="0" smtClean="0"/>
              <a:t>3- شرایط،ضوابط ومقررات انتقال موقت:</a:t>
            </a:r>
          </a:p>
          <a:p>
            <a:r>
              <a:rPr lang="fa-IR" dirty="0" smtClean="0">
                <a:solidFill>
                  <a:schemeClr val="accent6">
                    <a:lumMod val="75000"/>
                  </a:schemeClr>
                </a:solidFill>
              </a:rPr>
              <a:t>انتقال مشمولین این بخش درصورت دارا بودن حکم استخدام رسمی یا پیمانی با حداقل 2سال سابقه اشتغال به خدمت تمام وقت امکان پذیر خواهد بود. قابل ذکر است افرادی که دارا ی تعهد خاص خدمتی باشند، در صورت موافقت با انتقال موقت آن ها مدت انتقال موقت ازمدت سنوات تعهد خاص خدمت ایشان کسر نمی گرددو این افراد موظف به انجام تعهد در مبدا خدمتی می باشند.</a:t>
            </a:r>
          </a:p>
          <a:p>
            <a:r>
              <a:rPr lang="fa-IR" dirty="0" smtClean="0">
                <a:solidFill>
                  <a:srgbClr val="00B050"/>
                </a:solidFill>
              </a:rPr>
              <a:t>مشمولین انتقال موقت:  </a:t>
            </a:r>
          </a:p>
          <a:p>
            <a:pPr marL="0" indent="0">
              <a:buNone/>
            </a:pPr>
            <a:r>
              <a:rPr lang="fa-IR" dirty="0" smtClean="0"/>
              <a:t> </a:t>
            </a:r>
            <a:r>
              <a:rPr lang="fa-IR" dirty="0" smtClean="0">
                <a:solidFill>
                  <a:srgbClr val="FF0000"/>
                </a:solidFill>
              </a:rPr>
              <a:t>1-3-)</a:t>
            </a:r>
            <a:r>
              <a:rPr lang="fa-IR" dirty="0" smtClean="0"/>
              <a:t> </a:t>
            </a:r>
            <a:r>
              <a:rPr lang="fa-IR" dirty="0" smtClean="0">
                <a:solidFill>
                  <a:schemeClr val="accent6">
                    <a:lumMod val="75000"/>
                  </a:schemeClr>
                </a:solidFill>
              </a:rPr>
              <a:t>متقاضیان انتقال که در سال تحصیلی آینده در منطقه ای غیراز مبدا خدمتی خود همزمان با تدریس موظف ، اشتغال به تدریس خواهند داشت.(باارائه مدارک مستند)</a:t>
            </a:r>
          </a:p>
          <a:p>
            <a:pPr marL="0" indent="0">
              <a:buNone/>
            </a:pPr>
            <a:r>
              <a:rPr lang="fa-IR" dirty="0" smtClean="0">
                <a:solidFill>
                  <a:srgbClr val="FF0000"/>
                </a:solidFill>
              </a:rPr>
              <a:t>2-3-)</a:t>
            </a:r>
            <a:r>
              <a:rPr lang="fa-IR" dirty="0" smtClean="0"/>
              <a:t> </a:t>
            </a:r>
            <a:r>
              <a:rPr lang="fa-IR" dirty="0" smtClean="0">
                <a:solidFill>
                  <a:schemeClr val="accent6">
                    <a:lumMod val="75000"/>
                  </a:schemeClr>
                </a:solidFill>
              </a:rPr>
              <a:t>همسر همکاران فرهنگی که به جهت ادامه تحصیل ،انتقال موقت یا مامور به تحصیل ( مشمولین تبصره ماده 61قانون مدیریت خدمات کشوری)می گردند</a:t>
            </a:r>
            <a:r>
              <a:rPr lang="fa-IR" dirty="0" smtClean="0"/>
              <a:t>.</a:t>
            </a:r>
            <a:endParaRPr lang="fa-IR" dirty="0">
              <a:solidFill>
                <a:srgbClr val="FF0000"/>
              </a:solidFill>
            </a:endParaRPr>
          </a:p>
        </p:txBody>
      </p:sp>
    </p:spTree>
    <p:extLst>
      <p:ext uri="{BB962C8B-B14F-4D97-AF65-F5344CB8AC3E}">
        <p14:creationId xmlns:p14="http://schemas.microsoft.com/office/powerpoint/2010/main" val="2254195808"/>
      </p:ext>
    </p:extLst>
  </p:cSld>
  <p:clrMapOvr>
    <a:masterClrMapping/>
  </p:clrMapOvr>
  <mc:AlternateContent xmlns:mc="http://schemas.openxmlformats.org/markup-compatibility/2006" xmlns:p14="http://schemas.microsoft.com/office/powerpoint/2010/main">
    <mc:Choice Requires="p14">
      <p:transition spd="slow" p14:dur="1400">
        <p14:doors dir="ver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mph" presetSubtype="0" fill="hold" nodeType="clickEffect">
                                  <p:stCondLst>
                                    <p:cond delay="0"/>
                                  </p:stCondLst>
                                  <p:childTnLst>
                                    <p:animScale>
                                      <p:cBhvr>
                                        <p:cTn id="6" dur="2000" fill="hold"/>
                                        <p:tgtEl>
                                          <p:spTgt spid="3">
                                            <p:txEl>
                                              <p:pRg st="1" end="1"/>
                                            </p:txEl>
                                          </p:spTgt>
                                        </p:tgtEl>
                                      </p:cBhvr>
                                      <p:by x="150000" y="150000"/>
                                    </p:animScale>
                                  </p:childTnLst>
                                </p:cTn>
                              </p:par>
                              <p:par>
                                <p:cTn id="7" presetID="6" presetClass="emph" presetSubtype="0" fill="hold" nodeType="withEffect">
                                  <p:stCondLst>
                                    <p:cond delay="0"/>
                                  </p:stCondLst>
                                  <p:childTnLst>
                                    <p:animScale>
                                      <p:cBhvr>
                                        <p:cTn id="8" dur="2000" fill="hold"/>
                                        <p:tgtEl>
                                          <p:spTgt spid="3">
                                            <p:txEl>
                                              <p:pRg st="3" end="3"/>
                                            </p:txEl>
                                          </p:spTgt>
                                        </p:tgtEl>
                                      </p:cBhvr>
                                      <p:by x="150000" y="150000"/>
                                    </p:animScale>
                                  </p:childTnLst>
                                </p:cTn>
                              </p:par>
                              <p:par>
                                <p:cTn id="9" presetID="6" presetClass="emph" presetSubtype="0" fill="hold" nodeType="withEffect">
                                  <p:stCondLst>
                                    <p:cond delay="0"/>
                                  </p:stCondLst>
                                  <p:childTnLst>
                                    <p:animScale>
                                      <p:cBhvr>
                                        <p:cTn id="10" dur="2000" fill="hold"/>
                                        <p:tgtEl>
                                          <p:spTgt spid="3">
                                            <p:txEl>
                                              <p:pRg st="4" end="4"/>
                                            </p:txEl>
                                          </p:spTgt>
                                        </p:tgtEl>
                                      </p:cBhvr>
                                      <p:by x="150000" y="15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23795" y="437827"/>
            <a:ext cx="10018713" cy="1752599"/>
          </a:xfrm>
        </p:spPr>
        <p:txBody>
          <a:bodyPr/>
          <a:lstStyle/>
          <a:p>
            <a:endParaRPr lang="fa-IR"/>
          </a:p>
        </p:txBody>
      </p:sp>
      <p:sp>
        <p:nvSpPr>
          <p:cNvPr id="3" name="Content Placeholder 2"/>
          <p:cNvSpPr>
            <a:spLocks noGrp="1"/>
          </p:cNvSpPr>
          <p:nvPr>
            <p:ph idx="1"/>
          </p:nvPr>
        </p:nvSpPr>
        <p:spPr>
          <a:xfrm>
            <a:off x="1484310" y="0"/>
            <a:ext cx="10294402" cy="6857999"/>
          </a:xfrm>
        </p:spPr>
        <p:txBody>
          <a:bodyPr/>
          <a:lstStyle/>
          <a:p>
            <a:r>
              <a:rPr lang="fa-IR" dirty="0" smtClean="0">
                <a:solidFill>
                  <a:srgbClr val="FF0000"/>
                </a:solidFill>
              </a:rPr>
              <a:t>جذب ونگهداری نیروی انسانی نخبه واستعداد های برتر در دستگاه های اجرایی</a:t>
            </a:r>
          </a:p>
          <a:p>
            <a:r>
              <a:rPr lang="fa-IR" dirty="0" smtClean="0"/>
              <a:t>آئین نامه مربوطه در 13 ماده در تاریخ1390/11/09به پیشنهاد مشترک معاون توسعه مدیریت وسرمایه انسانی رئیس جمهور وبنیاد ملی نخبگان به تصویب هیئت وزیران رسید.</a:t>
            </a:r>
          </a:p>
          <a:p>
            <a:endParaRPr lang="fa-IR" dirty="0"/>
          </a:p>
          <a:p>
            <a:endParaRPr lang="fa-IR" dirty="0" smtClean="0"/>
          </a:p>
          <a:p>
            <a:endParaRPr lang="fa-IR" dirty="0" smtClean="0"/>
          </a:p>
          <a:p>
            <a:r>
              <a:rPr lang="fa-IR" dirty="0" smtClean="0"/>
              <a:t>توضیحات بیشتر در آئین نامه مربوطه</a:t>
            </a:r>
            <a:endParaRPr lang="fa-IR" dirty="0"/>
          </a:p>
        </p:txBody>
      </p:sp>
    </p:spTree>
    <p:extLst>
      <p:ext uri="{BB962C8B-B14F-4D97-AF65-F5344CB8AC3E}">
        <p14:creationId xmlns:p14="http://schemas.microsoft.com/office/powerpoint/2010/main" val="4089503276"/>
      </p:ext>
    </p:extLst>
  </p:cSld>
  <p:clrMapOvr>
    <a:masterClrMapping/>
  </p:clrMapOvr>
  <mc:AlternateContent xmlns:mc="http://schemas.openxmlformats.org/markup-compatibility/2006" xmlns:p14="http://schemas.microsoft.com/office/powerpoint/2010/main">
    <mc:Choice Requires="p14">
      <p:transition spd="slow" p14:dur="2500">
        <p:checker/>
      </p:transition>
    </mc:Choice>
    <mc:Fallback xmlns="">
      <p:transition spd="slow">
        <p:checker/>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5"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2000"/>
                                        <p:tgtEl>
                                          <p:spTgt spid="3">
                                            <p:txEl>
                                              <p:pRg st="1" end="1"/>
                                            </p:txEl>
                                          </p:spTgt>
                                        </p:tgtEl>
                                      </p:cBhvr>
                                    </p:animEffect>
                                    <p:anim calcmode="lin" valueType="num">
                                      <p:cBhvr>
                                        <p:cTn id="8" dur="2000" fill="hold"/>
                                        <p:tgtEl>
                                          <p:spTgt spid="3">
                                            <p:txEl>
                                              <p:pRg st="1" end="1"/>
                                            </p:txEl>
                                          </p:spTgt>
                                        </p:tgtEl>
                                        <p:attrNameLst>
                                          <p:attrName>ppt_w</p:attrName>
                                        </p:attrNameLst>
                                      </p:cBhvr>
                                      <p:tavLst>
                                        <p:tav tm="0" fmla="#ppt_w*sin(2.5*pi*$)">
                                          <p:val>
                                            <p:fltVal val="0"/>
                                          </p:val>
                                        </p:tav>
                                        <p:tav tm="100000">
                                          <p:val>
                                            <p:fltVal val="1"/>
                                          </p:val>
                                        </p:tav>
                                      </p:tavLst>
                                    </p:anim>
                                    <p:anim calcmode="lin" valueType="num">
                                      <p:cBhvr>
                                        <p:cTn id="9" dur="2000" fill="hold"/>
                                        <p:tgtEl>
                                          <p:spTgt spid="3">
                                            <p:txEl>
                                              <p:pRg st="1" end="1"/>
                                            </p:txEl>
                                          </p:spTgt>
                                        </p:tgtEl>
                                        <p:attrNameLst>
                                          <p:attrName>ppt_h</p:attrName>
                                        </p:attrNameLst>
                                      </p:cBhvr>
                                      <p:tavLst>
                                        <p:tav tm="0">
                                          <p:val>
                                            <p:strVal val="#ppt_h"/>
                                          </p:val>
                                        </p:tav>
                                        <p:tav tm="100000">
                                          <p:val>
                                            <p:strVal val="#ppt_h"/>
                                          </p:val>
                                        </p:tav>
                                      </p:tavLst>
                                    </p:anim>
                                  </p:childTnLst>
                                </p:cTn>
                              </p:par>
                              <p:par>
                                <p:cTn id="10" presetID="45" presetClass="entr" presetSubtype="0" fill="hold" nodeType="withEffect">
                                  <p:stCondLst>
                                    <p:cond delay="0"/>
                                  </p:stCondLst>
                                  <p:childTnLst>
                                    <p:set>
                                      <p:cBhvr>
                                        <p:cTn id="11" dur="1" fill="hold">
                                          <p:stCondLst>
                                            <p:cond delay="0"/>
                                          </p:stCondLst>
                                        </p:cTn>
                                        <p:tgtEl>
                                          <p:spTgt spid="3">
                                            <p:txEl>
                                              <p:pRg st="5" end="5"/>
                                            </p:txEl>
                                          </p:spTgt>
                                        </p:tgtEl>
                                        <p:attrNameLst>
                                          <p:attrName>style.visibility</p:attrName>
                                        </p:attrNameLst>
                                      </p:cBhvr>
                                      <p:to>
                                        <p:strVal val="visible"/>
                                      </p:to>
                                    </p:set>
                                    <p:animEffect transition="in" filter="fade">
                                      <p:cBhvr>
                                        <p:cTn id="12" dur="2000"/>
                                        <p:tgtEl>
                                          <p:spTgt spid="3">
                                            <p:txEl>
                                              <p:pRg st="5" end="5"/>
                                            </p:txEl>
                                          </p:spTgt>
                                        </p:tgtEl>
                                      </p:cBhvr>
                                    </p:animEffect>
                                    <p:anim calcmode="lin" valueType="num">
                                      <p:cBhvr>
                                        <p:cTn id="13" dur="2000" fill="hold"/>
                                        <p:tgtEl>
                                          <p:spTgt spid="3">
                                            <p:txEl>
                                              <p:pRg st="5" end="5"/>
                                            </p:txEl>
                                          </p:spTgt>
                                        </p:tgtEl>
                                        <p:attrNameLst>
                                          <p:attrName>ppt_w</p:attrName>
                                        </p:attrNameLst>
                                      </p:cBhvr>
                                      <p:tavLst>
                                        <p:tav tm="0" fmla="#ppt_w*sin(2.5*pi*$)">
                                          <p:val>
                                            <p:fltVal val="0"/>
                                          </p:val>
                                        </p:tav>
                                        <p:tav tm="100000">
                                          <p:val>
                                            <p:fltVal val="1"/>
                                          </p:val>
                                        </p:tav>
                                      </p:tavLst>
                                    </p:anim>
                                    <p:anim calcmode="lin" valueType="num">
                                      <p:cBhvr>
                                        <p:cTn id="14" dur="2000" fill="hold"/>
                                        <p:tgtEl>
                                          <p:spTgt spid="3">
                                            <p:txEl>
                                              <p:pRg st="5" end="5"/>
                                            </p:txEl>
                                          </p:spTgt>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a:xfrm>
            <a:off x="1484310" y="154983"/>
            <a:ext cx="10356395" cy="6447295"/>
          </a:xfrm>
        </p:spPr>
        <p:txBody>
          <a:bodyPr/>
          <a:lstStyle/>
          <a:p>
            <a:r>
              <a:rPr lang="fa-IR" dirty="0" smtClean="0">
                <a:solidFill>
                  <a:srgbClr val="7030A0"/>
                </a:solidFill>
              </a:rPr>
              <a:t>حالت اشتغال مستخدمین شهید،جانباز و مفقود الاثرانقلاب اسلامی وجنگ تحمیلی</a:t>
            </a:r>
          </a:p>
          <a:p>
            <a:r>
              <a:rPr lang="fa-IR" dirty="0" smtClean="0"/>
              <a:t>قانون </a:t>
            </a:r>
            <a:r>
              <a:rPr lang="fa-IR" dirty="0"/>
              <a:t>حالت اشتغال مستخدمین شهید،جانباز و مفقود الاثرانقلاب اسلامی وجنگ </a:t>
            </a:r>
            <a:r>
              <a:rPr lang="fa-IR" dirty="0" smtClean="0"/>
              <a:t>تحمیلی مشتمل بر ماده واحده ونه تبصره در جلسه روز سه شنبه 1372/6/30مجلس شورای اسلامی تصویب ودر تاریخ 1372/7/11به تایید شورای نگهبان رسیده است.</a:t>
            </a:r>
          </a:p>
          <a:p>
            <a:endParaRPr lang="fa-IR" dirty="0" smtClean="0"/>
          </a:p>
          <a:p>
            <a:endParaRPr lang="fa-IR" dirty="0"/>
          </a:p>
          <a:p>
            <a:r>
              <a:rPr lang="fa-IR" dirty="0"/>
              <a:t>توضیحات بیشتر در </a:t>
            </a:r>
            <a:r>
              <a:rPr lang="fa-IR" dirty="0" smtClean="0"/>
              <a:t>قانون مربوطه</a:t>
            </a:r>
            <a:endParaRPr lang="fa-IR" dirty="0"/>
          </a:p>
          <a:p>
            <a:endParaRPr lang="fa-IR" dirty="0">
              <a:solidFill>
                <a:srgbClr val="7030A0"/>
              </a:solidFill>
            </a:endParaRPr>
          </a:p>
        </p:txBody>
      </p:sp>
    </p:spTree>
    <p:extLst>
      <p:ext uri="{BB962C8B-B14F-4D97-AF65-F5344CB8AC3E}">
        <p14:creationId xmlns:p14="http://schemas.microsoft.com/office/powerpoint/2010/main" val="1483643935"/>
      </p:ext>
    </p:extLst>
  </p:cSld>
  <p:clrMapOvr>
    <a:masterClrMapping/>
  </p:clrMapOvr>
  <mc:AlternateContent xmlns:mc="http://schemas.openxmlformats.org/markup-compatibility/2006" xmlns:p14="http://schemas.microsoft.com/office/powerpoint/2010/main">
    <mc:Choice Requires="p14">
      <p:transition spd="slow" p14:dur="1500">
        <p14:window dir="ver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mph" presetSubtype="0" fill="hold" nodeType="clickEffect">
                                  <p:stCondLst>
                                    <p:cond delay="0"/>
                                  </p:stCondLst>
                                  <p:childTnLst>
                                    <p:animScale>
                                      <p:cBhvr>
                                        <p:cTn id="6" dur="2000" fill="hold"/>
                                        <p:tgtEl>
                                          <p:spTgt spid="3">
                                            <p:txEl>
                                              <p:pRg st="1" end="1"/>
                                            </p:txEl>
                                          </p:spTgt>
                                        </p:tgtEl>
                                      </p:cBhvr>
                                      <p:by x="150000" y="150000"/>
                                    </p:animScale>
                                  </p:childTnLst>
                                </p:cTn>
                              </p:par>
                              <p:par>
                                <p:cTn id="7" presetID="6" presetClass="emph" presetSubtype="0" fill="hold" nodeType="withEffect">
                                  <p:stCondLst>
                                    <p:cond delay="0"/>
                                  </p:stCondLst>
                                  <p:childTnLst>
                                    <p:animScale>
                                      <p:cBhvr>
                                        <p:cTn id="8" dur="2000" fill="hold"/>
                                        <p:tgtEl>
                                          <p:spTgt spid="3">
                                            <p:txEl>
                                              <p:pRg st="4" end="4"/>
                                            </p:txEl>
                                          </p:spTgt>
                                        </p:tgtEl>
                                      </p:cBhvr>
                                      <p:by x="150000" y="15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a:xfrm>
            <a:off x="1484310" y="201478"/>
            <a:ext cx="10449385" cy="6656521"/>
          </a:xfrm>
        </p:spPr>
        <p:txBody>
          <a:bodyPr/>
          <a:lstStyle/>
          <a:p>
            <a:r>
              <a:rPr lang="fa-IR" dirty="0" smtClean="0">
                <a:solidFill>
                  <a:srgbClr val="0070C0"/>
                </a:solidFill>
              </a:rPr>
              <a:t>قانون تسهیلات استخدامی واجتماعی جانبازان انقلاب اسلامی</a:t>
            </a:r>
          </a:p>
          <a:p>
            <a:r>
              <a:rPr lang="fa-IR" dirty="0" smtClean="0"/>
              <a:t>مشتمل بر 20ماده و15 تبصره در جلسه روز چهارشنبه 1374/3/31مجلس شورای اسلامی تصویب ودر تاریخ 1374/4/7به تایید شورای نگهبان رسید.</a:t>
            </a:r>
          </a:p>
          <a:p>
            <a:endParaRPr lang="fa-IR" dirty="0" smtClean="0"/>
          </a:p>
          <a:p>
            <a:endParaRPr lang="fa-IR" dirty="0"/>
          </a:p>
          <a:p>
            <a:endParaRPr lang="fa-IR" dirty="0" smtClean="0"/>
          </a:p>
          <a:p>
            <a:endParaRPr lang="fa-IR" dirty="0"/>
          </a:p>
          <a:p>
            <a:r>
              <a:rPr lang="fa-IR" dirty="0"/>
              <a:t>توضیحات بیشتر در قانون مربوطه</a:t>
            </a:r>
          </a:p>
          <a:p>
            <a:endParaRPr lang="fa-IR" dirty="0"/>
          </a:p>
        </p:txBody>
      </p:sp>
    </p:spTree>
    <p:extLst>
      <p:ext uri="{BB962C8B-B14F-4D97-AF65-F5344CB8AC3E}">
        <p14:creationId xmlns:p14="http://schemas.microsoft.com/office/powerpoint/2010/main" val="1275144770"/>
      </p:ext>
    </p:extLst>
  </p:cSld>
  <p:clrMapOvr>
    <a:masterClrMapping/>
  </p:clrMapOvr>
  <mc:AlternateContent xmlns:mc="http://schemas.openxmlformats.org/markup-compatibility/2006" xmlns:p14="http://schemas.microsoft.com/office/powerpoint/2010/main">
    <mc:Choice Requires="p14">
      <p:transition spd="slow" p14:dur="800">
        <p14:flythrough/>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mph" presetSubtype="0" fill="hold" nodeType="clickEffect">
                                  <p:stCondLst>
                                    <p:cond delay="0"/>
                                  </p:stCondLst>
                                  <p:childTnLst>
                                    <p:animScale>
                                      <p:cBhvr>
                                        <p:cTn id="6" dur="2000" fill="hold"/>
                                        <p:tgtEl>
                                          <p:spTgt spid="3">
                                            <p:txEl>
                                              <p:pRg st="1" end="1"/>
                                            </p:txEl>
                                          </p:spTgt>
                                        </p:tgtEl>
                                      </p:cBhvr>
                                      <p:by x="150000" y="150000"/>
                                    </p:animScale>
                                  </p:childTnLst>
                                </p:cTn>
                              </p:par>
                            </p:childTnLst>
                          </p:cTn>
                        </p:par>
                      </p:childTnLst>
                    </p:cTn>
                  </p:par>
                  <p:par>
                    <p:cTn id="7" fill="hold">
                      <p:stCondLst>
                        <p:cond delay="indefinite"/>
                      </p:stCondLst>
                      <p:childTnLst>
                        <p:par>
                          <p:cTn id="8" fill="hold">
                            <p:stCondLst>
                              <p:cond delay="0"/>
                            </p:stCondLst>
                            <p:childTnLst>
                              <p:par>
                                <p:cTn id="9" presetID="6" presetClass="emph" presetSubtype="0" fill="hold" nodeType="clickEffect">
                                  <p:stCondLst>
                                    <p:cond delay="0"/>
                                  </p:stCondLst>
                                  <p:childTnLst>
                                    <p:animScale>
                                      <p:cBhvr>
                                        <p:cTn id="10" dur="2000" fill="hold"/>
                                        <p:tgtEl>
                                          <p:spTgt spid="3">
                                            <p:txEl>
                                              <p:pRg st="6" end="6"/>
                                            </p:txEl>
                                          </p:spTgt>
                                        </p:tgtEl>
                                      </p:cBhvr>
                                      <p:by x="150000" y="15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a:xfrm>
            <a:off x="1484310" y="263471"/>
            <a:ext cx="10387392" cy="6416298"/>
          </a:xfrm>
        </p:spPr>
        <p:txBody>
          <a:bodyPr>
            <a:normAutofit/>
          </a:bodyPr>
          <a:lstStyle/>
          <a:p>
            <a:pPr algn="ctr"/>
            <a:r>
              <a:rPr lang="fa-IR" sz="9600" dirty="0" smtClean="0">
                <a:ln w="18415" cmpd="sng">
                  <a:solidFill>
                    <a:srgbClr val="FFFFFF"/>
                  </a:solidFill>
                  <a:prstDash val="solid"/>
                </a:ln>
                <a:solidFill>
                  <a:srgbClr val="FFFFFF"/>
                </a:solidFill>
                <a:effectLst>
                  <a:glow rad="228600">
                    <a:schemeClr val="accent2">
                      <a:satMod val="175000"/>
                      <a:alpha val="40000"/>
                    </a:schemeClr>
                  </a:glow>
                  <a:outerShdw blurRad="63500" dir="3600000" algn="tl" rotWithShape="0">
                    <a:srgbClr val="000000">
                      <a:alpha val="70000"/>
                    </a:srgbClr>
                  </a:outerShdw>
                </a:effectLst>
                <a:cs typeface="2  Arshia" panose="00000400000000000000" pitchFamily="2" charset="-78"/>
              </a:rPr>
              <a:t>نظام رتبه بندی حرفه ای معلمان </a:t>
            </a:r>
          </a:p>
          <a:p>
            <a:pPr algn="ctr"/>
            <a:r>
              <a:rPr lang="fa-IR" sz="8000" dirty="0" smtClean="0">
                <a:ln w="18415" cmpd="sng">
                  <a:solidFill>
                    <a:srgbClr val="FFFFFF"/>
                  </a:solidFill>
                  <a:prstDash val="solid"/>
                </a:ln>
                <a:solidFill>
                  <a:srgbClr val="FFFFFF"/>
                </a:solidFill>
                <a:effectLst>
                  <a:glow rad="228600">
                    <a:schemeClr val="accent2">
                      <a:satMod val="175000"/>
                      <a:alpha val="40000"/>
                    </a:schemeClr>
                  </a:glow>
                  <a:outerShdw blurRad="63500" dir="3600000" algn="tl" rotWithShape="0">
                    <a:srgbClr val="000000">
                      <a:alpha val="70000"/>
                    </a:srgbClr>
                  </a:outerShdw>
                </a:effectLst>
                <a:cs typeface="2  Arshia" panose="00000400000000000000" pitchFamily="2" charset="-78"/>
              </a:rPr>
              <a:t>(به طور خلاصه)</a:t>
            </a:r>
          </a:p>
        </p:txBody>
      </p:sp>
    </p:spTree>
    <p:extLst>
      <p:ext uri="{BB962C8B-B14F-4D97-AF65-F5344CB8AC3E}">
        <p14:creationId xmlns:p14="http://schemas.microsoft.com/office/powerpoint/2010/main" val="399957120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wind" invX="1"/>
      </p:transition>
    </mc:Choice>
    <mc:Fallback xmlns="">
      <p:transition spd="slow">
        <p:fade/>
      </p:transition>
    </mc:Fallback>
  </mc:AlternateContent>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a:xfrm>
            <a:off x="1484310" y="185980"/>
            <a:ext cx="10464883" cy="6672019"/>
          </a:xfrm>
        </p:spPr>
        <p:txBody>
          <a:bodyPr/>
          <a:lstStyle/>
          <a:p>
            <a:r>
              <a:rPr lang="fa-IR" dirty="0">
                <a:solidFill>
                  <a:srgbClr val="00B050"/>
                </a:solidFill>
              </a:rPr>
              <a:t>منطق کار:</a:t>
            </a:r>
          </a:p>
          <a:p>
            <a:r>
              <a:rPr lang="fa-IR" dirty="0">
                <a:solidFill>
                  <a:srgbClr val="00B050"/>
                </a:solidFill>
              </a:rPr>
              <a:t>-</a:t>
            </a:r>
            <a:r>
              <a:rPr lang="fa-IR" dirty="0"/>
              <a:t>سیاست های کلی ایجاد تحول در نظام آموزش وپرورش</a:t>
            </a:r>
          </a:p>
          <a:p>
            <a:r>
              <a:rPr lang="fa-IR" dirty="0"/>
              <a:t>-موارد تاکیدی در نقشه جامع علمی کشور</a:t>
            </a:r>
          </a:p>
          <a:p>
            <a:r>
              <a:rPr lang="fa-IR" dirty="0"/>
              <a:t>-موارد تاکیدی در سند تحول بنیادین آموزش وپرورش</a:t>
            </a:r>
          </a:p>
          <a:p>
            <a:r>
              <a:rPr lang="fa-IR" dirty="0"/>
              <a:t>-موارد منطبق در </a:t>
            </a:r>
            <a:r>
              <a:rPr lang="fa-IR" dirty="0">
                <a:solidFill>
                  <a:srgbClr val="00B050"/>
                </a:solidFill>
              </a:rPr>
              <a:t>ماده19</a:t>
            </a:r>
            <a:r>
              <a:rPr lang="fa-IR" dirty="0"/>
              <a:t> قانون برنامه پنجم توسعه جمهوری اسلامی ایران</a:t>
            </a:r>
          </a:p>
          <a:p>
            <a:pPr marL="0" indent="0">
              <a:buNone/>
            </a:pPr>
            <a:endParaRPr lang="fa-IR" dirty="0">
              <a:solidFill>
                <a:srgbClr val="00B050"/>
              </a:solidFill>
            </a:endParaRPr>
          </a:p>
          <a:p>
            <a:pPr marL="0" indent="0">
              <a:buNone/>
            </a:pPr>
            <a:endParaRPr lang="fa-IR" dirty="0"/>
          </a:p>
        </p:txBody>
      </p:sp>
    </p:spTree>
    <p:extLst>
      <p:ext uri="{BB962C8B-B14F-4D97-AF65-F5344CB8AC3E}">
        <p14:creationId xmlns:p14="http://schemas.microsoft.com/office/powerpoint/2010/main" val="198992086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ractur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1000"/>
                                        <p:tgtEl>
                                          <p:spTgt spid="3">
                                            <p:txEl>
                                              <p:pRg st="1" end="1"/>
                                            </p:txEl>
                                          </p:spTgt>
                                        </p:tgtEl>
                                      </p:cBhvr>
                                    </p:animEffect>
                                    <p:anim calcmode="lin" valueType="num">
                                      <p:cBhvr>
                                        <p:cTn id="8"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1" end="1"/>
                                            </p:txEl>
                                          </p:spTgt>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1000"/>
                                        <p:tgtEl>
                                          <p:spTgt spid="3">
                                            <p:txEl>
                                              <p:pRg st="2" end="2"/>
                                            </p:txEl>
                                          </p:spTgt>
                                        </p:tgtEl>
                                      </p:cBhvr>
                                    </p:animEffect>
                                    <p:anim calcmode="lin" valueType="num">
                                      <p:cBhvr>
                                        <p:cTn id="13"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2" end="2"/>
                                            </p:txEl>
                                          </p:spTgt>
                                        </p:tgtEl>
                                        <p:attrNameLst>
                                          <p:attrName>ppt_y</p:attrName>
                                        </p:attrNameLst>
                                      </p:cBhvr>
                                      <p:tavLst>
                                        <p:tav tm="0">
                                          <p:val>
                                            <p:strVal val="#ppt_y+.1"/>
                                          </p:val>
                                        </p:tav>
                                        <p:tav tm="100000">
                                          <p:val>
                                            <p:strVal val="#ppt_y"/>
                                          </p:val>
                                        </p:tav>
                                      </p:tavLst>
                                    </p:anim>
                                  </p:childTnLst>
                                </p:cTn>
                              </p:par>
                              <p:par>
                                <p:cTn id="15" presetID="42" presetClass="entr" presetSubtype="0" fill="hold" nodeType="with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fade">
                                      <p:cBhvr>
                                        <p:cTn id="17" dur="1000"/>
                                        <p:tgtEl>
                                          <p:spTgt spid="3">
                                            <p:txEl>
                                              <p:pRg st="3" end="3"/>
                                            </p:txEl>
                                          </p:spTgt>
                                        </p:tgtEl>
                                      </p:cBhvr>
                                    </p:animEffect>
                                    <p:anim calcmode="lin" valueType="num">
                                      <p:cBhvr>
                                        <p:cTn id="18"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19" dur="1000" fill="hold"/>
                                        <p:tgtEl>
                                          <p:spTgt spid="3">
                                            <p:txEl>
                                              <p:pRg st="3" end="3"/>
                                            </p:txEl>
                                          </p:spTgt>
                                        </p:tgtEl>
                                        <p:attrNameLst>
                                          <p:attrName>ppt_y</p:attrName>
                                        </p:attrNameLst>
                                      </p:cBhvr>
                                      <p:tavLst>
                                        <p:tav tm="0">
                                          <p:val>
                                            <p:strVal val="#ppt_y+.1"/>
                                          </p:val>
                                        </p:tav>
                                        <p:tav tm="100000">
                                          <p:val>
                                            <p:strVal val="#ppt_y"/>
                                          </p:val>
                                        </p:tav>
                                      </p:tavLst>
                                    </p:anim>
                                  </p:childTnLst>
                                </p:cTn>
                              </p:par>
                              <p:par>
                                <p:cTn id="20" presetID="42" presetClass="entr" presetSubtype="0" fill="hold" nodeType="with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fade">
                                      <p:cBhvr>
                                        <p:cTn id="22" dur="1000"/>
                                        <p:tgtEl>
                                          <p:spTgt spid="3">
                                            <p:txEl>
                                              <p:pRg st="4" end="4"/>
                                            </p:txEl>
                                          </p:spTgt>
                                        </p:tgtEl>
                                      </p:cBhvr>
                                    </p:animEffect>
                                    <p:anim calcmode="lin" valueType="num">
                                      <p:cBhvr>
                                        <p:cTn id="23"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24"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a:xfrm>
            <a:off x="1484310" y="0"/>
            <a:ext cx="10018713" cy="6857999"/>
          </a:xfrm>
        </p:spPr>
        <p:txBody>
          <a:bodyPr/>
          <a:lstStyle/>
          <a:p>
            <a:r>
              <a:rPr lang="fa-IR" dirty="0" smtClean="0">
                <a:solidFill>
                  <a:srgbClr val="00B050"/>
                </a:solidFill>
              </a:rPr>
              <a:t>تعریف استخدام:</a:t>
            </a:r>
          </a:p>
          <a:p>
            <a:r>
              <a:rPr lang="fa-IR" dirty="0" smtClean="0">
                <a:solidFill>
                  <a:schemeClr val="accent6">
                    <a:lumMod val="75000"/>
                  </a:schemeClr>
                </a:solidFill>
              </a:rPr>
              <a:t>در لسان حقوقی منظور از استخدام حالتی است که شخص حقیقی در یکی از وزارت خانه هاو یا موسسات دولتی به خدمت دولت پذیرفته می شود. دلیل تصریح برقید ((پذیرفته شدن)) آن است که صرف اشتغال شخص برای تحقق استخدام کافی نبوده و برای این که فردی مستخدم شمرده شودلازم است اولاً از طرف دولت ومراجع ذیصلاح پذیرفته شودو ثانیاًباید اشتغال به خدمت دولت داشته باشد. منظور ازاشتغال به خدمت دولت آن است که مستخدم به کاری به موجب حکم رسمی (دستور کتبی مقامات صلاحیت دار) مکلف به انجام آن می باشد،اشتغال داشته باشد.</a:t>
            </a:r>
          </a:p>
          <a:p>
            <a:endParaRPr lang="fa-IR" dirty="0">
              <a:solidFill>
                <a:schemeClr val="accent6">
                  <a:lumMod val="75000"/>
                </a:schemeClr>
              </a:solidFill>
            </a:endParaRPr>
          </a:p>
        </p:txBody>
      </p:sp>
    </p:spTree>
    <p:extLst>
      <p:ext uri="{BB962C8B-B14F-4D97-AF65-F5344CB8AC3E}">
        <p14:creationId xmlns:p14="http://schemas.microsoft.com/office/powerpoint/2010/main" val="2362959898"/>
      </p:ext>
    </p:extLst>
  </p:cSld>
  <p:clrMapOvr>
    <a:masterClrMapping/>
  </p:clrMapOvr>
  <mc:AlternateContent xmlns:mc="http://schemas.openxmlformats.org/markup-compatibility/2006" xmlns:p14="http://schemas.microsoft.com/office/powerpoint/2010/main">
    <mc:Choice Requires="p14">
      <p:transition spd="slow" p14:dur="4000">
        <p14:vortex/>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0" presetClass="emph" presetSubtype="0" fill="hold" nodeType="clickEffect">
                                  <p:stCondLst>
                                    <p:cond delay="0"/>
                                  </p:stCondLst>
                                  <p:childTnLst>
                                    <p:animClr clrSpc="hsl" dir="cw">
                                      <p:cBhvr override="childStyle">
                                        <p:cTn id="6" dur="500" fill="hold"/>
                                        <p:tgtEl>
                                          <p:spTgt spid="3">
                                            <p:txEl>
                                              <p:pRg st="1" end="1"/>
                                            </p:txEl>
                                          </p:spTgt>
                                        </p:tgtEl>
                                        <p:attrNameLst>
                                          <p:attrName>style.color</p:attrName>
                                        </p:attrNameLst>
                                      </p:cBhvr>
                                      <p:by>
                                        <p:hsl h="0" s="12549" l="25098"/>
                                      </p:by>
                                    </p:animClr>
                                    <p:animClr clrSpc="hsl" dir="cw">
                                      <p:cBhvr>
                                        <p:cTn id="7" dur="500" fill="hold"/>
                                        <p:tgtEl>
                                          <p:spTgt spid="3">
                                            <p:txEl>
                                              <p:pRg st="1" end="1"/>
                                            </p:txEl>
                                          </p:spTgt>
                                        </p:tgtEl>
                                        <p:attrNameLst>
                                          <p:attrName>fillcolor</p:attrName>
                                        </p:attrNameLst>
                                      </p:cBhvr>
                                      <p:by>
                                        <p:hsl h="0" s="12549" l="25098"/>
                                      </p:by>
                                    </p:animClr>
                                    <p:animClr clrSpc="hsl" dir="cw">
                                      <p:cBhvr>
                                        <p:cTn id="8" dur="500" fill="hold"/>
                                        <p:tgtEl>
                                          <p:spTgt spid="3">
                                            <p:txEl>
                                              <p:pRg st="1" end="1"/>
                                            </p:txEl>
                                          </p:spTgt>
                                        </p:tgtEl>
                                        <p:attrNameLst>
                                          <p:attrName>stroke.color</p:attrName>
                                        </p:attrNameLst>
                                      </p:cBhvr>
                                      <p:by>
                                        <p:hsl h="0" s="12549" l="25098"/>
                                      </p:by>
                                    </p:animClr>
                                    <p:set>
                                      <p:cBhvr>
                                        <p:cTn id="9" dur="500" fill="hold"/>
                                        <p:tgtEl>
                                          <p:spTgt spid="3">
                                            <p:txEl>
                                              <p:pRg st="1" end="1"/>
                                            </p:txEl>
                                          </p:spTgt>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a:xfrm>
            <a:off x="1484310" y="108489"/>
            <a:ext cx="10433887" cy="6633274"/>
          </a:xfrm>
        </p:spPr>
        <p:txBody>
          <a:bodyPr/>
          <a:lstStyle/>
          <a:p>
            <a:r>
              <a:rPr lang="fa-IR" dirty="0" smtClean="0">
                <a:solidFill>
                  <a:srgbClr val="00B050"/>
                </a:solidFill>
              </a:rPr>
              <a:t>وظایف وزارت آموزش و	پرورش</a:t>
            </a:r>
          </a:p>
          <a:p>
            <a:r>
              <a:rPr lang="fa-IR" dirty="0" smtClean="0"/>
              <a:t>-اجرای زیر نظام های شش گانه سند تحول</a:t>
            </a:r>
          </a:p>
          <a:p>
            <a:r>
              <a:rPr lang="fa-IR" dirty="0" smtClean="0"/>
              <a:t>-چرخش ازوضع موجود به وضع مطلوب بر اساس سیاست های کلی ایجاد تحول در نظام آموزش وپرورش کشور،راهکارهای نقشه جامع علمی کشور وسند تحول بنیادین آموزش وپرورش</a:t>
            </a:r>
          </a:p>
          <a:p>
            <a:r>
              <a:rPr lang="fa-IR" dirty="0" smtClean="0"/>
              <a:t>ساماندهی وتخصصی کردن معلمان واستفاده بهینه از آنان </a:t>
            </a:r>
            <a:endParaRPr lang="fa-IR" dirty="0"/>
          </a:p>
        </p:txBody>
      </p:sp>
    </p:spTree>
    <p:extLst>
      <p:ext uri="{BB962C8B-B14F-4D97-AF65-F5344CB8AC3E}">
        <p14:creationId xmlns:p14="http://schemas.microsoft.com/office/powerpoint/2010/main" val="248908042"/>
      </p:ext>
    </p:extLst>
  </p:cSld>
  <p:clrMapOvr>
    <a:masterClrMapping/>
  </p:clrMapOvr>
  <mc:AlternateContent xmlns:mc="http://schemas.openxmlformats.org/markup-compatibility/2006" xmlns:p14="http://schemas.microsoft.com/office/powerpoint/2010/main">
    <mc:Choice Requires="p14">
      <p:transition spd="slow" p14:dur="1250">
        <p14:flip dir="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3">
                                            <p:txEl>
                                              <p:pRg st="1" end="1"/>
                                            </p:txEl>
                                          </p:spTgt>
                                        </p:tgtEl>
                                      </p:cBhvr>
                                    </p:animEffect>
                                  </p:childTnLst>
                                </p:cTn>
                              </p:par>
                              <p:par>
                                <p:cTn id="10" presetID="53" presetClass="entr" presetSubtype="16" fill="hold" nodeType="with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 calcmode="lin" valueType="num">
                                      <p:cBhvr>
                                        <p:cTn id="12"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3"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14" dur="500"/>
                                        <p:tgtEl>
                                          <p:spTgt spid="3">
                                            <p:txEl>
                                              <p:pRg st="2" end="2"/>
                                            </p:txEl>
                                          </p:spTgt>
                                        </p:tgtEl>
                                      </p:cBhvr>
                                    </p:animEffect>
                                  </p:childTnLst>
                                </p:cTn>
                              </p:par>
                              <p:par>
                                <p:cTn id="15" presetID="53" presetClass="entr" presetSubtype="16" fill="hold" nodeType="with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 calcmode="lin" valueType="num">
                                      <p:cBhvr>
                                        <p:cTn id="17"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18"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19"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a:xfrm>
            <a:off x="1484310" y="263471"/>
            <a:ext cx="10542375" cy="6416298"/>
          </a:xfrm>
        </p:spPr>
        <p:txBody>
          <a:bodyPr>
            <a:normAutofit lnSpcReduction="10000"/>
          </a:bodyPr>
          <a:lstStyle/>
          <a:p>
            <a:r>
              <a:rPr lang="fa-IR" dirty="0" smtClean="0">
                <a:solidFill>
                  <a:srgbClr val="00B050"/>
                </a:solidFill>
              </a:rPr>
              <a:t>نظام رتبه بندی حرفه ای معلمان</a:t>
            </a:r>
          </a:p>
          <a:p>
            <a:r>
              <a:rPr lang="fa-IR" dirty="0" smtClean="0"/>
              <a:t>-اجرا در یک دوره ی زمانی سه ساله</a:t>
            </a:r>
          </a:p>
          <a:p>
            <a:r>
              <a:rPr lang="fa-IR" dirty="0" smtClean="0"/>
              <a:t>-گواهی صلاحیت حرفه ای معلمان برای پیش نیاز طرح بر اساس آئین نامه مصوب شورای عالی آموزش وپرورش</a:t>
            </a:r>
          </a:p>
          <a:p>
            <a:r>
              <a:rPr lang="fa-IR" dirty="0" smtClean="0"/>
              <a:t>شرایط جذب وگزینش معلمان بر اساس آئین نامه مصوب شورای عالی انقلاب فرهنگی</a:t>
            </a:r>
          </a:p>
          <a:p>
            <a:r>
              <a:rPr lang="fa-IR" dirty="0" smtClean="0"/>
              <a:t>-عناوین رتبه بندی(</a:t>
            </a:r>
            <a:r>
              <a:rPr lang="fa-IR" dirty="0" smtClean="0">
                <a:solidFill>
                  <a:schemeClr val="accent6">
                    <a:lumMod val="40000"/>
                    <a:lumOff val="60000"/>
                  </a:schemeClr>
                </a:solidFill>
              </a:rPr>
              <a:t>مربی معلم</a:t>
            </a:r>
            <a:r>
              <a:rPr lang="fa-IR" dirty="0" smtClean="0"/>
              <a:t>،</a:t>
            </a:r>
            <a:r>
              <a:rPr lang="fa-IR" dirty="0" smtClean="0">
                <a:solidFill>
                  <a:schemeClr val="accent6">
                    <a:lumMod val="60000"/>
                    <a:lumOff val="40000"/>
                  </a:schemeClr>
                </a:solidFill>
              </a:rPr>
              <a:t>استاد یار معلم</a:t>
            </a:r>
            <a:r>
              <a:rPr lang="fa-IR" dirty="0" smtClean="0"/>
              <a:t>،</a:t>
            </a:r>
            <a:r>
              <a:rPr lang="fa-IR" dirty="0" smtClean="0">
                <a:solidFill>
                  <a:schemeClr val="accent6">
                    <a:lumMod val="75000"/>
                  </a:schemeClr>
                </a:solidFill>
              </a:rPr>
              <a:t>دانشیار معلم</a:t>
            </a:r>
            <a:r>
              <a:rPr lang="fa-IR" dirty="0" smtClean="0"/>
              <a:t>،</a:t>
            </a:r>
            <a:r>
              <a:rPr lang="fa-IR" dirty="0" smtClean="0">
                <a:solidFill>
                  <a:schemeClr val="accent6">
                    <a:lumMod val="50000"/>
                  </a:schemeClr>
                </a:solidFill>
              </a:rPr>
              <a:t>استاد معلم</a:t>
            </a:r>
            <a:r>
              <a:rPr lang="fa-IR" dirty="0" smtClean="0"/>
              <a:t>)</a:t>
            </a:r>
          </a:p>
          <a:p>
            <a:r>
              <a:rPr lang="fa-IR" dirty="0" smtClean="0"/>
              <a:t>ارزیابی معلمان در فعالیت ها ی چهارگانه (فرهنگی،تربیتی)-(آموزشی،تخصصی،مهارتی)- (	پزوهشی)(اجرایی)</a:t>
            </a:r>
          </a:p>
          <a:p>
            <a:r>
              <a:rPr lang="fa-IR" dirty="0" smtClean="0"/>
              <a:t>تفصیل موارد اجرایی شامل ارزیابی،رتبه بندی ونظام ویزه پرداخت ها بر اساس تخصص،شایستگی هاوعملکرد رقابتی مبتنی بر نظام رتبه بندی حرفه ای معلمان طبق آئین نامه می باشد که به تصویب مراجع ذیصلاح می رسد.</a:t>
            </a:r>
          </a:p>
          <a:p>
            <a:r>
              <a:rPr lang="fa-IR" dirty="0" smtClean="0"/>
              <a:t>پیش بینی منابع لازم در بودجه سنواتی</a:t>
            </a:r>
          </a:p>
          <a:p>
            <a:r>
              <a:rPr lang="fa-IR" dirty="0" smtClean="0"/>
              <a:t>نظارت شورای عالی انقلاب فرهنگی وکمیسیون آموزش وتحقیقات مجلس شورای اسلامی</a:t>
            </a:r>
            <a:endParaRPr lang="fa-IR" dirty="0"/>
          </a:p>
        </p:txBody>
      </p:sp>
    </p:spTree>
    <p:extLst>
      <p:ext uri="{BB962C8B-B14F-4D97-AF65-F5344CB8AC3E}">
        <p14:creationId xmlns:p14="http://schemas.microsoft.com/office/powerpoint/2010/main" val="3302623064"/>
      </p:ext>
    </p:extLst>
  </p:cSld>
  <p:clrMapOvr>
    <a:masterClrMapping/>
  </p:clrMapOvr>
  <mc:AlternateContent xmlns:mc="http://schemas.openxmlformats.org/markup-compatibility/2006" xmlns:p14="http://schemas.microsoft.com/office/powerpoint/2010/main">
    <mc:Choice Requires="p14">
      <p:transition spd="slow" p14:dur="4400">
        <p14:honeycomb/>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wipe(down)">
                                      <p:cBhvr>
                                        <p:cTn id="7" dur="580">
                                          <p:stCondLst>
                                            <p:cond delay="0"/>
                                          </p:stCondLst>
                                        </p:cTn>
                                        <p:tgtEl>
                                          <p:spTgt spid="3">
                                            <p:txEl>
                                              <p:pRg st="1" end="1"/>
                                            </p:txEl>
                                          </p:spTgt>
                                        </p:tgtEl>
                                      </p:cBhvr>
                                    </p:animEffect>
                                    <p:anim calcmode="lin" valueType="num">
                                      <p:cBhvr>
                                        <p:cTn id="8" dur="1822" tmFilter="0,0; 0.14,0.36; 0.43,0.73; 0.71,0.91; 1.0,1.0">
                                          <p:stCondLst>
                                            <p:cond delay="0"/>
                                          </p:stCondLst>
                                        </p:cTn>
                                        <p:tgtEl>
                                          <p:spTgt spid="3">
                                            <p:txEl>
                                              <p:pRg st="1" end="1"/>
                                            </p:txEl>
                                          </p:spTgt>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3">
                                            <p:txEl>
                                              <p:pRg st="1" end="1"/>
                                            </p:txEl>
                                          </p:spTgt>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3">
                                            <p:txEl>
                                              <p:pRg st="1" end="1"/>
                                            </p:txEl>
                                          </p:spTgt>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3">
                                            <p:txEl>
                                              <p:pRg st="1" end="1"/>
                                            </p:txEl>
                                          </p:spTgt>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3">
                                            <p:txEl>
                                              <p:pRg st="1" end="1"/>
                                            </p:txEl>
                                          </p:spTgt>
                                        </p:tgtEl>
                                        <p:attrNameLst>
                                          <p:attrName>ppt_y</p:attrName>
                                        </p:attrNameLst>
                                      </p:cBhvr>
                                      <p:tavLst>
                                        <p:tav tm="0" fmla="#ppt_y-sin(pi*$)/81">
                                          <p:val>
                                            <p:fltVal val="0"/>
                                          </p:val>
                                        </p:tav>
                                        <p:tav tm="100000">
                                          <p:val>
                                            <p:fltVal val="1"/>
                                          </p:val>
                                        </p:tav>
                                      </p:tavLst>
                                    </p:anim>
                                    <p:animScale>
                                      <p:cBhvr>
                                        <p:cTn id="13" dur="26">
                                          <p:stCondLst>
                                            <p:cond delay="650"/>
                                          </p:stCondLst>
                                        </p:cTn>
                                        <p:tgtEl>
                                          <p:spTgt spid="3">
                                            <p:txEl>
                                              <p:pRg st="1" end="1"/>
                                            </p:txEl>
                                          </p:spTgt>
                                        </p:tgtEl>
                                      </p:cBhvr>
                                      <p:to x="100000" y="60000"/>
                                    </p:animScale>
                                    <p:animScale>
                                      <p:cBhvr>
                                        <p:cTn id="14" dur="166" decel="50000">
                                          <p:stCondLst>
                                            <p:cond delay="676"/>
                                          </p:stCondLst>
                                        </p:cTn>
                                        <p:tgtEl>
                                          <p:spTgt spid="3">
                                            <p:txEl>
                                              <p:pRg st="1" end="1"/>
                                            </p:txEl>
                                          </p:spTgt>
                                        </p:tgtEl>
                                      </p:cBhvr>
                                      <p:to x="100000" y="100000"/>
                                    </p:animScale>
                                    <p:animScale>
                                      <p:cBhvr>
                                        <p:cTn id="15" dur="26">
                                          <p:stCondLst>
                                            <p:cond delay="1312"/>
                                          </p:stCondLst>
                                        </p:cTn>
                                        <p:tgtEl>
                                          <p:spTgt spid="3">
                                            <p:txEl>
                                              <p:pRg st="1" end="1"/>
                                            </p:txEl>
                                          </p:spTgt>
                                        </p:tgtEl>
                                      </p:cBhvr>
                                      <p:to x="100000" y="80000"/>
                                    </p:animScale>
                                    <p:animScale>
                                      <p:cBhvr>
                                        <p:cTn id="16" dur="166" decel="50000">
                                          <p:stCondLst>
                                            <p:cond delay="1338"/>
                                          </p:stCondLst>
                                        </p:cTn>
                                        <p:tgtEl>
                                          <p:spTgt spid="3">
                                            <p:txEl>
                                              <p:pRg st="1" end="1"/>
                                            </p:txEl>
                                          </p:spTgt>
                                        </p:tgtEl>
                                      </p:cBhvr>
                                      <p:to x="100000" y="100000"/>
                                    </p:animScale>
                                    <p:animScale>
                                      <p:cBhvr>
                                        <p:cTn id="17" dur="26">
                                          <p:stCondLst>
                                            <p:cond delay="1642"/>
                                          </p:stCondLst>
                                        </p:cTn>
                                        <p:tgtEl>
                                          <p:spTgt spid="3">
                                            <p:txEl>
                                              <p:pRg st="1" end="1"/>
                                            </p:txEl>
                                          </p:spTgt>
                                        </p:tgtEl>
                                      </p:cBhvr>
                                      <p:to x="100000" y="90000"/>
                                    </p:animScale>
                                    <p:animScale>
                                      <p:cBhvr>
                                        <p:cTn id="18" dur="166" decel="50000">
                                          <p:stCondLst>
                                            <p:cond delay="1668"/>
                                          </p:stCondLst>
                                        </p:cTn>
                                        <p:tgtEl>
                                          <p:spTgt spid="3">
                                            <p:txEl>
                                              <p:pRg st="1" end="1"/>
                                            </p:txEl>
                                          </p:spTgt>
                                        </p:tgtEl>
                                      </p:cBhvr>
                                      <p:to x="100000" y="100000"/>
                                    </p:animScale>
                                    <p:animScale>
                                      <p:cBhvr>
                                        <p:cTn id="19" dur="26">
                                          <p:stCondLst>
                                            <p:cond delay="1808"/>
                                          </p:stCondLst>
                                        </p:cTn>
                                        <p:tgtEl>
                                          <p:spTgt spid="3">
                                            <p:txEl>
                                              <p:pRg st="1" end="1"/>
                                            </p:txEl>
                                          </p:spTgt>
                                        </p:tgtEl>
                                      </p:cBhvr>
                                      <p:to x="100000" y="95000"/>
                                    </p:animScale>
                                    <p:animScale>
                                      <p:cBhvr>
                                        <p:cTn id="20" dur="166" decel="50000">
                                          <p:stCondLst>
                                            <p:cond delay="1834"/>
                                          </p:stCondLst>
                                        </p:cTn>
                                        <p:tgtEl>
                                          <p:spTgt spid="3">
                                            <p:txEl>
                                              <p:pRg st="1" end="1"/>
                                            </p:txEl>
                                          </p:spTgt>
                                        </p:tgtEl>
                                      </p:cBhvr>
                                      <p:to x="100000" y="100000"/>
                                    </p:animScale>
                                  </p:childTnLst>
                                </p:cTn>
                              </p:par>
                              <p:par>
                                <p:cTn id="21" presetID="26" presetClass="entr" presetSubtype="0" fill="hold" nodeType="withEffect">
                                  <p:stCondLst>
                                    <p:cond delay="0"/>
                                  </p:stCondLst>
                                  <p:childTnLst>
                                    <p:set>
                                      <p:cBhvr>
                                        <p:cTn id="22" dur="1" fill="hold">
                                          <p:stCondLst>
                                            <p:cond delay="0"/>
                                          </p:stCondLst>
                                        </p:cTn>
                                        <p:tgtEl>
                                          <p:spTgt spid="3">
                                            <p:txEl>
                                              <p:pRg st="2" end="2"/>
                                            </p:txEl>
                                          </p:spTgt>
                                        </p:tgtEl>
                                        <p:attrNameLst>
                                          <p:attrName>style.visibility</p:attrName>
                                        </p:attrNameLst>
                                      </p:cBhvr>
                                      <p:to>
                                        <p:strVal val="visible"/>
                                      </p:to>
                                    </p:set>
                                    <p:animEffect transition="in" filter="wipe(down)">
                                      <p:cBhvr>
                                        <p:cTn id="23" dur="580">
                                          <p:stCondLst>
                                            <p:cond delay="0"/>
                                          </p:stCondLst>
                                        </p:cTn>
                                        <p:tgtEl>
                                          <p:spTgt spid="3">
                                            <p:txEl>
                                              <p:pRg st="2" end="2"/>
                                            </p:txEl>
                                          </p:spTgt>
                                        </p:tgtEl>
                                      </p:cBhvr>
                                    </p:animEffect>
                                    <p:anim calcmode="lin" valueType="num">
                                      <p:cBhvr>
                                        <p:cTn id="24" dur="1822" tmFilter="0,0; 0.14,0.36; 0.43,0.73; 0.71,0.91; 1.0,1.0">
                                          <p:stCondLst>
                                            <p:cond delay="0"/>
                                          </p:stCondLst>
                                        </p:cTn>
                                        <p:tgtEl>
                                          <p:spTgt spid="3">
                                            <p:txEl>
                                              <p:pRg st="2" end="2"/>
                                            </p:txEl>
                                          </p:spTgt>
                                        </p:tgtEl>
                                        <p:attrNameLst>
                                          <p:attrName>ppt_x</p:attrName>
                                        </p:attrNameLst>
                                      </p:cBhvr>
                                      <p:tavLst>
                                        <p:tav tm="0">
                                          <p:val>
                                            <p:strVal val="#ppt_x-0.25"/>
                                          </p:val>
                                        </p:tav>
                                        <p:tav tm="100000">
                                          <p:val>
                                            <p:strVal val="#ppt_x"/>
                                          </p:val>
                                        </p:tav>
                                      </p:tavLst>
                                    </p:anim>
                                    <p:anim calcmode="lin" valueType="num">
                                      <p:cBhvr>
                                        <p:cTn id="25" dur="664" tmFilter="0.0,0.0; 0.25,0.07; 0.50,0.2; 0.75,0.467; 1.0,1.0">
                                          <p:stCondLst>
                                            <p:cond delay="0"/>
                                          </p:stCondLst>
                                        </p:cTn>
                                        <p:tgtEl>
                                          <p:spTgt spid="3">
                                            <p:txEl>
                                              <p:pRg st="2" end="2"/>
                                            </p:txEl>
                                          </p:spTgt>
                                        </p:tgtEl>
                                        <p:attrNameLst>
                                          <p:attrName>ppt_y</p:attrName>
                                        </p:attrNameLst>
                                      </p:cBhvr>
                                      <p:tavLst>
                                        <p:tav tm="0" fmla="#ppt_y-sin(pi*$)/3">
                                          <p:val>
                                            <p:fltVal val="0.5"/>
                                          </p:val>
                                        </p:tav>
                                        <p:tav tm="100000">
                                          <p:val>
                                            <p:fltVal val="1"/>
                                          </p:val>
                                        </p:tav>
                                      </p:tavLst>
                                    </p:anim>
                                    <p:anim calcmode="lin" valueType="num">
                                      <p:cBhvr>
                                        <p:cTn id="26" dur="664" tmFilter="0, 0; 0.125,0.2665; 0.25,0.4; 0.375,0.465; 0.5,0.5;  0.625,0.535; 0.75,0.6; 0.875,0.7335; 1,1">
                                          <p:stCondLst>
                                            <p:cond delay="664"/>
                                          </p:stCondLst>
                                        </p:cTn>
                                        <p:tgtEl>
                                          <p:spTgt spid="3">
                                            <p:txEl>
                                              <p:pRg st="2" end="2"/>
                                            </p:txEl>
                                          </p:spTgt>
                                        </p:tgtEl>
                                        <p:attrNameLst>
                                          <p:attrName>ppt_y</p:attrName>
                                        </p:attrNameLst>
                                      </p:cBhvr>
                                      <p:tavLst>
                                        <p:tav tm="0" fmla="#ppt_y-sin(pi*$)/9">
                                          <p:val>
                                            <p:fltVal val="0"/>
                                          </p:val>
                                        </p:tav>
                                        <p:tav tm="100000">
                                          <p:val>
                                            <p:fltVal val="1"/>
                                          </p:val>
                                        </p:tav>
                                      </p:tavLst>
                                    </p:anim>
                                    <p:anim calcmode="lin" valueType="num">
                                      <p:cBhvr>
                                        <p:cTn id="27" dur="332" tmFilter="0, 0; 0.125,0.2665; 0.25,0.4; 0.375,0.465; 0.5,0.5;  0.625,0.535; 0.75,0.6; 0.875,0.7335; 1,1">
                                          <p:stCondLst>
                                            <p:cond delay="1324"/>
                                          </p:stCondLst>
                                        </p:cTn>
                                        <p:tgtEl>
                                          <p:spTgt spid="3">
                                            <p:txEl>
                                              <p:pRg st="2" end="2"/>
                                            </p:txEl>
                                          </p:spTgt>
                                        </p:tgtEl>
                                        <p:attrNameLst>
                                          <p:attrName>ppt_y</p:attrName>
                                        </p:attrNameLst>
                                      </p:cBhvr>
                                      <p:tavLst>
                                        <p:tav tm="0" fmla="#ppt_y-sin(pi*$)/27">
                                          <p:val>
                                            <p:fltVal val="0"/>
                                          </p:val>
                                        </p:tav>
                                        <p:tav tm="100000">
                                          <p:val>
                                            <p:fltVal val="1"/>
                                          </p:val>
                                        </p:tav>
                                      </p:tavLst>
                                    </p:anim>
                                    <p:anim calcmode="lin" valueType="num">
                                      <p:cBhvr>
                                        <p:cTn id="28" dur="164" tmFilter="0, 0; 0.125,0.2665; 0.25,0.4; 0.375,0.465; 0.5,0.5;  0.625,0.535; 0.75,0.6; 0.875,0.7335; 1,1">
                                          <p:stCondLst>
                                            <p:cond delay="1656"/>
                                          </p:stCondLst>
                                        </p:cTn>
                                        <p:tgtEl>
                                          <p:spTgt spid="3">
                                            <p:txEl>
                                              <p:pRg st="2" end="2"/>
                                            </p:txEl>
                                          </p:spTgt>
                                        </p:tgtEl>
                                        <p:attrNameLst>
                                          <p:attrName>ppt_y</p:attrName>
                                        </p:attrNameLst>
                                      </p:cBhvr>
                                      <p:tavLst>
                                        <p:tav tm="0" fmla="#ppt_y-sin(pi*$)/81">
                                          <p:val>
                                            <p:fltVal val="0"/>
                                          </p:val>
                                        </p:tav>
                                        <p:tav tm="100000">
                                          <p:val>
                                            <p:fltVal val="1"/>
                                          </p:val>
                                        </p:tav>
                                      </p:tavLst>
                                    </p:anim>
                                    <p:animScale>
                                      <p:cBhvr>
                                        <p:cTn id="29" dur="26">
                                          <p:stCondLst>
                                            <p:cond delay="650"/>
                                          </p:stCondLst>
                                        </p:cTn>
                                        <p:tgtEl>
                                          <p:spTgt spid="3">
                                            <p:txEl>
                                              <p:pRg st="2" end="2"/>
                                            </p:txEl>
                                          </p:spTgt>
                                        </p:tgtEl>
                                      </p:cBhvr>
                                      <p:to x="100000" y="60000"/>
                                    </p:animScale>
                                    <p:animScale>
                                      <p:cBhvr>
                                        <p:cTn id="30" dur="166" decel="50000">
                                          <p:stCondLst>
                                            <p:cond delay="676"/>
                                          </p:stCondLst>
                                        </p:cTn>
                                        <p:tgtEl>
                                          <p:spTgt spid="3">
                                            <p:txEl>
                                              <p:pRg st="2" end="2"/>
                                            </p:txEl>
                                          </p:spTgt>
                                        </p:tgtEl>
                                      </p:cBhvr>
                                      <p:to x="100000" y="100000"/>
                                    </p:animScale>
                                    <p:animScale>
                                      <p:cBhvr>
                                        <p:cTn id="31" dur="26">
                                          <p:stCondLst>
                                            <p:cond delay="1312"/>
                                          </p:stCondLst>
                                        </p:cTn>
                                        <p:tgtEl>
                                          <p:spTgt spid="3">
                                            <p:txEl>
                                              <p:pRg st="2" end="2"/>
                                            </p:txEl>
                                          </p:spTgt>
                                        </p:tgtEl>
                                      </p:cBhvr>
                                      <p:to x="100000" y="80000"/>
                                    </p:animScale>
                                    <p:animScale>
                                      <p:cBhvr>
                                        <p:cTn id="32" dur="166" decel="50000">
                                          <p:stCondLst>
                                            <p:cond delay="1338"/>
                                          </p:stCondLst>
                                        </p:cTn>
                                        <p:tgtEl>
                                          <p:spTgt spid="3">
                                            <p:txEl>
                                              <p:pRg st="2" end="2"/>
                                            </p:txEl>
                                          </p:spTgt>
                                        </p:tgtEl>
                                      </p:cBhvr>
                                      <p:to x="100000" y="100000"/>
                                    </p:animScale>
                                    <p:animScale>
                                      <p:cBhvr>
                                        <p:cTn id="33" dur="26">
                                          <p:stCondLst>
                                            <p:cond delay="1642"/>
                                          </p:stCondLst>
                                        </p:cTn>
                                        <p:tgtEl>
                                          <p:spTgt spid="3">
                                            <p:txEl>
                                              <p:pRg st="2" end="2"/>
                                            </p:txEl>
                                          </p:spTgt>
                                        </p:tgtEl>
                                      </p:cBhvr>
                                      <p:to x="100000" y="90000"/>
                                    </p:animScale>
                                    <p:animScale>
                                      <p:cBhvr>
                                        <p:cTn id="34" dur="166" decel="50000">
                                          <p:stCondLst>
                                            <p:cond delay="1668"/>
                                          </p:stCondLst>
                                        </p:cTn>
                                        <p:tgtEl>
                                          <p:spTgt spid="3">
                                            <p:txEl>
                                              <p:pRg st="2" end="2"/>
                                            </p:txEl>
                                          </p:spTgt>
                                        </p:tgtEl>
                                      </p:cBhvr>
                                      <p:to x="100000" y="100000"/>
                                    </p:animScale>
                                    <p:animScale>
                                      <p:cBhvr>
                                        <p:cTn id="35" dur="26">
                                          <p:stCondLst>
                                            <p:cond delay="1808"/>
                                          </p:stCondLst>
                                        </p:cTn>
                                        <p:tgtEl>
                                          <p:spTgt spid="3">
                                            <p:txEl>
                                              <p:pRg st="2" end="2"/>
                                            </p:txEl>
                                          </p:spTgt>
                                        </p:tgtEl>
                                      </p:cBhvr>
                                      <p:to x="100000" y="95000"/>
                                    </p:animScale>
                                    <p:animScale>
                                      <p:cBhvr>
                                        <p:cTn id="36" dur="166" decel="50000">
                                          <p:stCondLst>
                                            <p:cond delay="1834"/>
                                          </p:stCondLst>
                                        </p:cTn>
                                        <p:tgtEl>
                                          <p:spTgt spid="3">
                                            <p:txEl>
                                              <p:pRg st="2" end="2"/>
                                            </p:txEl>
                                          </p:spTgt>
                                        </p:tgtEl>
                                      </p:cBhvr>
                                      <p:to x="100000" y="100000"/>
                                    </p:animScale>
                                  </p:childTnLst>
                                </p:cTn>
                              </p:par>
                              <p:par>
                                <p:cTn id="37" presetID="26" presetClass="entr" presetSubtype="0" fill="hold" nodeType="withEffect">
                                  <p:stCondLst>
                                    <p:cond delay="0"/>
                                  </p:stCondLst>
                                  <p:childTnLst>
                                    <p:set>
                                      <p:cBhvr>
                                        <p:cTn id="38" dur="1" fill="hold">
                                          <p:stCondLst>
                                            <p:cond delay="0"/>
                                          </p:stCondLst>
                                        </p:cTn>
                                        <p:tgtEl>
                                          <p:spTgt spid="3">
                                            <p:txEl>
                                              <p:pRg st="3" end="3"/>
                                            </p:txEl>
                                          </p:spTgt>
                                        </p:tgtEl>
                                        <p:attrNameLst>
                                          <p:attrName>style.visibility</p:attrName>
                                        </p:attrNameLst>
                                      </p:cBhvr>
                                      <p:to>
                                        <p:strVal val="visible"/>
                                      </p:to>
                                    </p:set>
                                    <p:animEffect transition="in" filter="wipe(down)">
                                      <p:cBhvr>
                                        <p:cTn id="39" dur="580">
                                          <p:stCondLst>
                                            <p:cond delay="0"/>
                                          </p:stCondLst>
                                        </p:cTn>
                                        <p:tgtEl>
                                          <p:spTgt spid="3">
                                            <p:txEl>
                                              <p:pRg st="3" end="3"/>
                                            </p:txEl>
                                          </p:spTgt>
                                        </p:tgtEl>
                                      </p:cBhvr>
                                    </p:animEffect>
                                    <p:anim calcmode="lin" valueType="num">
                                      <p:cBhvr>
                                        <p:cTn id="40" dur="1822" tmFilter="0,0; 0.14,0.36; 0.43,0.73; 0.71,0.91; 1.0,1.0">
                                          <p:stCondLst>
                                            <p:cond delay="0"/>
                                          </p:stCondLst>
                                        </p:cTn>
                                        <p:tgtEl>
                                          <p:spTgt spid="3">
                                            <p:txEl>
                                              <p:pRg st="3" end="3"/>
                                            </p:txEl>
                                          </p:spTgt>
                                        </p:tgtEl>
                                        <p:attrNameLst>
                                          <p:attrName>ppt_x</p:attrName>
                                        </p:attrNameLst>
                                      </p:cBhvr>
                                      <p:tavLst>
                                        <p:tav tm="0">
                                          <p:val>
                                            <p:strVal val="#ppt_x-0.25"/>
                                          </p:val>
                                        </p:tav>
                                        <p:tav tm="100000">
                                          <p:val>
                                            <p:strVal val="#ppt_x"/>
                                          </p:val>
                                        </p:tav>
                                      </p:tavLst>
                                    </p:anim>
                                    <p:anim calcmode="lin" valueType="num">
                                      <p:cBhvr>
                                        <p:cTn id="41" dur="664" tmFilter="0.0,0.0; 0.25,0.07; 0.50,0.2; 0.75,0.467; 1.0,1.0">
                                          <p:stCondLst>
                                            <p:cond delay="0"/>
                                          </p:stCondLst>
                                        </p:cTn>
                                        <p:tgtEl>
                                          <p:spTgt spid="3">
                                            <p:txEl>
                                              <p:pRg st="3" end="3"/>
                                            </p:txEl>
                                          </p:spTgt>
                                        </p:tgtEl>
                                        <p:attrNameLst>
                                          <p:attrName>ppt_y</p:attrName>
                                        </p:attrNameLst>
                                      </p:cBhvr>
                                      <p:tavLst>
                                        <p:tav tm="0" fmla="#ppt_y-sin(pi*$)/3">
                                          <p:val>
                                            <p:fltVal val="0.5"/>
                                          </p:val>
                                        </p:tav>
                                        <p:tav tm="100000">
                                          <p:val>
                                            <p:fltVal val="1"/>
                                          </p:val>
                                        </p:tav>
                                      </p:tavLst>
                                    </p:anim>
                                    <p:anim calcmode="lin" valueType="num">
                                      <p:cBhvr>
                                        <p:cTn id="42" dur="664" tmFilter="0, 0; 0.125,0.2665; 0.25,0.4; 0.375,0.465; 0.5,0.5;  0.625,0.535; 0.75,0.6; 0.875,0.7335; 1,1">
                                          <p:stCondLst>
                                            <p:cond delay="664"/>
                                          </p:stCondLst>
                                        </p:cTn>
                                        <p:tgtEl>
                                          <p:spTgt spid="3">
                                            <p:txEl>
                                              <p:pRg st="3" end="3"/>
                                            </p:txEl>
                                          </p:spTgt>
                                        </p:tgtEl>
                                        <p:attrNameLst>
                                          <p:attrName>ppt_y</p:attrName>
                                        </p:attrNameLst>
                                      </p:cBhvr>
                                      <p:tavLst>
                                        <p:tav tm="0" fmla="#ppt_y-sin(pi*$)/9">
                                          <p:val>
                                            <p:fltVal val="0"/>
                                          </p:val>
                                        </p:tav>
                                        <p:tav tm="100000">
                                          <p:val>
                                            <p:fltVal val="1"/>
                                          </p:val>
                                        </p:tav>
                                      </p:tavLst>
                                    </p:anim>
                                    <p:anim calcmode="lin" valueType="num">
                                      <p:cBhvr>
                                        <p:cTn id="43" dur="332" tmFilter="0, 0; 0.125,0.2665; 0.25,0.4; 0.375,0.465; 0.5,0.5;  0.625,0.535; 0.75,0.6; 0.875,0.7335; 1,1">
                                          <p:stCondLst>
                                            <p:cond delay="1324"/>
                                          </p:stCondLst>
                                        </p:cTn>
                                        <p:tgtEl>
                                          <p:spTgt spid="3">
                                            <p:txEl>
                                              <p:pRg st="3" end="3"/>
                                            </p:txEl>
                                          </p:spTgt>
                                        </p:tgtEl>
                                        <p:attrNameLst>
                                          <p:attrName>ppt_y</p:attrName>
                                        </p:attrNameLst>
                                      </p:cBhvr>
                                      <p:tavLst>
                                        <p:tav tm="0" fmla="#ppt_y-sin(pi*$)/27">
                                          <p:val>
                                            <p:fltVal val="0"/>
                                          </p:val>
                                        </p:tav>
                                        <p:tav tm="100000">
                                          <p:val>
                                            <p:fltVal val="1"/>
                                          </p:val>
                                        </p:tav>
                                      </p:tavLst>
                                    </p:anim>
                                    <p:anim calcmode="lin" valueType="num">
                                      <p:cBhvr>
                                        <p:cTn id="44" dur="164" tmFilter="0, 0; 0.125,0.2665; 0.25,0.4; 0.375,0.465; 0.5,0.5;  0.625,0.535; 0.75,0.6; 0.875,0.7335; 1,1">
                                          <p:stCondLst>
                                            <p:cond delay="1656"/>
                                          </p:stCondLst>
                                        </p:cTn>
                                        <p:tgtEl>
                                          <p:spTgt spid="3">
                                            <p:txEl>
                                              <p:pRg st="3" end="3"/>
                                            </p:txEl>
                                          </p:spTgt>
                                        </p:tgtEl>
                                        <p:attrNameLst>
                                          <p:attrName>ppt_y</p:attrName>
                                        </p:attrNameLst>
                                      </p:cBhvr>
                                      <p:tavLst>
                                        <p:tav tm="0" fmla="#ppt_y-sin(pi*$)/81">
                                          <p:val>
                                            <p:fltVal val="0"/>
                                          </p:val>
                                        </p:tav>
                                        <p:tav tm="100000">
                                          <p:val>
                                            <p:fltVal val="1"/>
                                          </p:val>
                                        </p:tav>
                                      </p:tavLst>
                                    </p:anim>
                                    <p:animScale>
                                      <p:cBhvr>
                                        <p:cTn id="45" dur="26">
                                          <p:stCondLst>
                                            <p:cond delay="650"/>
                                          </p:stCondLst>
                                        </p:cTn>
                                        <p:tgtEl>
                                          <p:spTgt spid="3">
                                            <p:txEl>
                                              <p:pRg st="3" end="3"/>
                                            </p:txEl>
                                          </p:spTgt>
                                        </p:tgtEl>
                                      </p:cBhvr>
                                      <p:to x="100000" y="60000"/>
                                    </p:animScale>
                                    <p:animScale>
                                      <p:cBhvr>
                                        <p:cTn id="46" dur="166" decel="50000">
                                          <p:stCondLst>
                                            <p:cond delay="676"/>
                                          </p:stCondLst>
                                        </p:cTn>
                                        <p:tgtEl>
                                          <p:spTgt spid="3">
                                            <p:txEl>
                                              <p:pRg st="3" end="3"/>
                                            </p:txEl>
                                          </p:spTgt>
                                        </p:tgtEl>
                                      </p:cBhvr>
                                      <p:to x="100000" y="100000"/>
                                    </p:animScale>
                                    <p:animScale>
                                      <p:cBhvr>
                                        <p:cTn id="47" dur="26">
                                          <p:stCondLst>
                                            <p:cond delay="1312"/>
                                          </p:stCondLst>
                                        </p:cTn>
                                        <p:tgtEl>
                                          <p:spTgt spid="3">
                                            <p:txEl>
                                              <p:pRg st="3" end="3"/>
                                            </p:txEl>
                                          </p:spTgt>
                                        </p:tgtEl>
                                      </p:cBhvr>
                                      <p:to x="100000" y="80000"/>
                                    </p:animScale>
                                    <p:animScale>
                                      <p:cBhvr>
                                        <p:cTn id="48" dur="166" decel="50000">
                                          <p:stCondLst>
                                            <p:cond delay="1338"/>
                                          </p:stCondLst>
                                        </p:cTn>
                                        <p:tgtEl>
                                          <p:spTgt spid="3">
                                            <p:txEl>
                                              <p:pRg st="3" end="3"/>
                                            </p:txEl>
                                          </p:spTgt>
                                        </p:tgtEl>
                                      </p:cBhvr>
                                      <p:to x="100000" y="100000"/>
                                    </p:animScale>
                                    <p:animScale>
                                      <p:cBhvr>
                                        <p:cTn id="49" dur="26">
                                          <p:stCondLst>
                                            <p:cond delay="1642"/>
                                          </p:stCondLst>
                                        </p:cTn>
                                        <p:tgtEl>
                                          <p:spTgt spid="3">
                                            <p:txEl>
                                              <p:pRg st="3" end="3"/>
                                            </p:txEl>
                                          </p:spTgt>
                                        </p:tgtEl>
                                      </p:cBhvr>
                                      <p:to x="100000" y="90000"/>
                                    </p:animScale>
                                    <p:animScale>
                                      <p:cBhvr>
                                        <p:cTn id="50" dur="166" decel="50000">
                                          <p:stCondLst>
                                            <p:cond delay="1668"/>
                                          </p:stCondLst>
                                        </p:cTn>
                                        <p:tgtEl>
                                          <p:spTgt spid="3">
                                            <p:txEl>
                                              <p:pRg st="3" end="3"/>
                                            </p:txEl>
                                          </p:spTgt>
                                        </p:tgtEl>
                                      </p:cBhvr>
                                      <p:to x="100000" y="100000"/>
                                    </p:animScale>
                                    <p:animScale>
                                      <p:cBhvr>
                                        <p:cTn id="51" dur="26">
                                          <p:stCondLst>
                                            <p:cond delay="1808"/>
                                          </p:stCondLst>
                                        </p:cTn>
                                        <p:tgtEl>
                                          <p:spTgt spid="3">
                                            <p:txEl>
                                              <p:pRg st="3" end="3"/>
                                            </p:txEl>
                                          </p:spTgt>
                                        </p:tgtEl>
                                      </p:cBhvr>
                                      <p:to x="100000" y="95000"/>
                                    </p:animScale>
                                    <p:animScale>
                                      <p:cBhvr>
                                        <p:cTn id="52" dur="166" decel="50000">
                                          <p:stCondLst>
                                            <p:cond delay="1834"/>
                                          </p:stCondLst>
                                        </p:cTn>
                                        <p:tgtEl>
                                          <p:spTgt spid="3">
                                            <p:txEl>
                                              <p:pRg st="3" end="3"/>
                                            </p:txEl>
                                          </p:spTgt>
                                        </p:tgtEl>
                                      </p:cBhvr>
                                      <p:to x="100000" y="100000"/>
                                    </p:animScale>
                                  </p:childTnLst>
                                </p:cTn>
                              </p:par>
                              <p:par>
                                <p:cTn id="53" presetID="26" presetClass="entr" presetSubtype="0" fill="hold" nodeType="withEffect">
                                  <p:stCondLst>
                                    <p:cond delay="0"/>
                                  </p:stCondLst>
                                  <p:childTnLst>
                                    <p:set>
                                      <p:cBhvr>
                                        <p:cTn id="54" dur="1" fill="hold">
                                          <p:stCondLst>
                                            <p:cond delay="0"/>
                                          </p:stCondLst>
                                        </p:cTn>
                                        <p:tgtEl>
                                          <p:spTgt spid="3">
                                            <p:txEl>
                                              <p:pRg st="4" end="4"/>
                                            </p:txEl>
                                          </p:spTgt>
                                        </p:tgtEl>
                                        <p:attrNameLst>
                                          <p:attrName>style.visibility</p:attrName>
                                        </p:attrNameLst>
                                      </p:cBhvr>
                                      <p:to>
                                        <p:strVal val="visible"/>
                                      </p:to>
                                    </p:set>
                                    <p:animEffect transition="in" filter="wipe(down)">
                                      <p:cBhvr>
                                        <p:cTn id="55" dur="580">
                                          <p:stCondLst>
                                            <p:cond delay="0"/>
                                          </p:stCondLst>
                                        </p:cTn>
                                        <p:tgtEl>
                                          <p:spTgt spid="3">
                                            <p:txEl>
                                              <p:pRg st="4" end="4"/>
                                            </p:txEl>
                                          </p:spTgt>
                                        </p:tgtEl>
                                      </p:cBhvr>
                                    </p:animEffect>
                                    <p:anim calcmode="lin" valueType="num">
                                      <p:cBhvr>
                                        <p:cTn id="56" dur="1822" tmFilter="0,0; 0.14,0.36; 0.43,0.73; 0.71,0.91; 1.0,1.0">
                                          <p:stCondLst>
                                            <p:cond delay="0"/>
                                          </p:stCondLst>
                                        </p:cTn>
                                        <p:tgtEl>
                                          <p:spTgt spid="3">
                                            <p:txEl>
                                              <p:pRg st="4" end="4"/>
                                            </p:txEl>
                                          </p:spTgt>
                                        </p:tgtEl>
                                        <p:attrNameLst>
                                          <p:attrName>ppt_x</p:attrName>
                                        </p:attrNameLst>
                                      </p:cBhvr>
                                      <p:tavLst>
                                        <p:tav tm="0">
                                          <p:val>
                                            <p:strVal val="#ppt_x-0.25"/>
                                          </p:val>
                                        </p:tav>
                                        <p:tav tm="100000">
                                          <p:val>
                                            <p:strVal val="#ppt_x"/>
                                          </p:val>
                                        </p:tav>
                                      </p:tavLst>
                                    </p:anim>
                                    <p:anim calcmode="lin" valueType="num">
                                      <p:cBhvr>
                                        <p:cTn id="57" dur="664" tmFilter="0.0,0.0; 0.25,0.07; 0.50,0.2; 0.75,0.467; 1.0,1.0">
                                          <p:stCondLst>
                                            <p:cond delay="0"/>
                                          </p:stCondLst>
                                        </p:cTn>
                                        <p:tgtEl>
                                          <p:spTgt spid="3">
                                            <p:txEl>
                                              <p:pRg st="4" end="4"/>
                                            </p:txEl>
                                          </p:spTgt>
                                        </p:tgtEl>
                                        <p:attrNameLst>
                                          <p:attrName>ppt_y</p:attrName>
                                        </p:attrNameLst>
                                      </p:cBhvr>
                                      <p:tavLst>
                                        <p:tav tm="0" fmla="#ppt_y-sin(pi*$)/3">
                                          <p:val>
                                            <p:fltVal val="0.5"/>
                                          </p:val>
                                        </p:tav>
                                        <p:tav tm="100000">
                                          <p:val>
                                            <p:fltVal val="1"/>
                                          </p:val>
                                        </p:tav>
                                      </p:tavLst>
                                    </p:anim>
                                    <p:anim calcmode="lin" valueType="num">
                                      <p:cBhvr>
                                        <p:cTn id="58" dur="664" tmFilter="0, 0; 0.125,0.2665; 0.25,0.4; 0.375,0.465; 0.5,0.5;  0.625,0.535; 0.75,0.6; 0.875,0.7335; 1,1">
                                          <p:stCondLst>
                                            <p:cond delay="664"/>
                                          </p:stCondLst>
                                        </p:cTn>
                                        <p:tgtEl>
                                          <p:spTgt spid="3">
                                            <p:txEl>
                                              <p:pRg st="4" end="4"/>
                                            </p:txEl>
                                          </p:spTgt>
                                        </p:tgtEl>
                                        <p:attrNameLst>
                                          <p:attrName>ppt_y</p:attrName>
                                        </p:attrNameLst>
                                      </p:cBhvr>
                                      <p:tavLst>
                                        <p:tav tm="0" fmla="#ppt_y-sin(pi*$)/9">
                                          <p:val>
                                            <p:fltVal val="0"/>
                                          </p:val>
                                        </p:tav>
                                        <p:tav tm="100000">
                                          <p:val>
                                            <p:fltVal val="1"/>
                                          </p:val>
                                        </p:tav>
                                      </p:tavLst>
                                    </p:anim>
                                    <p:anim calcmode="lin" valueType="num">
                                      <p:cBhvr>
                                        <p:cTn id="59" dur="332" tmFilter="0, 0; 0.125,0.2665; 0.25,0.4; 0.375,0.465; 0.5,0.5;  0.625,0.535; 0.75,0.6; 0.875,0.7335; 1,1">
                                          <p:stCondLst>
                                            <p:cond delay="1324"/>
                                          </p:stCondLst>
                                        </p:cTn>
                                        <p:tgtEl>
                                          <p:spTgt spid="3">
                                            <p:txEl>
                                              <p:pRg st="4" end="4"/>
                                            </p:txEl>
                                          </p:spTgt>
                                        </p:tgtEl>
                                        <p:attrNameLst>
                                          <p:attrName>ppt_y</p:attrName>
                                        </p:attrNameLst>
                                      </p:cBhvr>
                                      <p:tavLst>
                                        <p:tav tm="0" fmla="#ppt_y-sin(pi*$)/27">
                                          <p:val>
                                            <p:fltVal val="0"/>
                                          </p:val>
                                        </p:tav>
                                        <p:tav tm="100000">
                                          <p:val>
                                            <p:fltVal val="1"/>
                                          </p:val>
                                        </p:tav>
                                      </p:tavLst>
                                    </p:anim>
                                    <p:anim calcmode="lin" valueType="num">
                                      <p:cBhvr>
                                        <p:cTn id="60" dur="164" tmFilter="0, 0; 0.125,0.2665; 0.25,0.4; 0.375,0.465; 0.5,0.5;  0.625,0.535; 0.75,0.6; 0.875,0.7335; 1,1">
                                          <p:stCondLst>
                                            <p:cond delay="1656"/>
                                          </p:stCondLst>
                                        </p:cTn>
                                        <p:tgtEl>
                                          <p:spTgt spid="3">
                                            <p:txEl>
                                              <p:pRg st="4" end="4"/>
                                            </p:txEl>
                                          </p:spTgt>
                                        </p:tgtEl>
                                        <p:attrNameLst>
                                          <p:attrName>ppt_y</p:attrName>
                                        </p:attrNameLst>
                                      </p:cBhvr>
                                      <p:tavLst>
                                        <p:tav tm="0" fmla="#ppt_y-sin(pi*$)/81">
                                          <p:val>
                                            <p:fltVal val="0"/>
                                          </p:val>
                                        </p:tav>
                                        <p:tav tm="100000">
                                          <p:val>
                                            <p:fltVal val="1"/>
                                          </p:val>
                                        </p:tav>
                                      </p:tavLst>
                                    </p:anim>
                                    <p:animScale>
                                      <p:cBhvr>
                                        <p:cTn id="61" dur="26">
                                          <p:stCondLst>
                                            <p:cond delay="650"/>
                                          </p:stCondLst>
                                        </p:cTn>
                                        <p:tgtEl>
                                          <p:spTgt spid="3">
                                            <p:txEl>
                                              <p:pRg st="4" end="4"/>
                                            </p:txEl>
                                          </p:spTgt>
                                        </p:tgtEl>
                                      </p:cBhvr>
                                      <p:to x="100000" y="60000"/>
                                    </p:animScale>
                                    <p:animScale>
                                      <p:cBhvr>
                                        <p:cTn id="62" dur="166" decel="50000">
                                          <p:stCondLst>
                                            <p:cond delay="676"/>
                                          </p:stCondLst>
                                        </p:cTn>
                                        <p:tgtEl>
                                          <p:spTgt spid="3">
                                            <p:txEl>
                                              <p:pRg st="4" end="4"/>
                                            </p:txEl>
                                          </p:spTgt>
                                        </p:tgtEl>
                                      </p:cBhvr>
                                      <p:to x="100000" y="100000"/>
                                    </p:animScale>
                                    <p:animScale>
                                      <p:cBhvr>
                                        <p:cTn id="63" dur="26">
                                          <p:stCondLst>
                                            <p:cond delay="1312"/>
                                          </p:stCondLst>
                                        </p:cTn>
                                        <p:tgtEl>
                                          <p:spTgt spid="3">
                                            <p:txEl>
                                              <p:pRg st="4" end="4"/>
                                            </p:txEl>
                                          </p:spTgt>
                                        </p:tgtEl>
                                      </p:cBhvr>
                                      <p:to x="100000" y="80000"/>
                                    </p:animScale>
                                    <p:animScale>
                                      <p:cBhvr>
                                        <p:cTn id="64" dur="166" decel="50000">
                                          <p:stCondLst>
                                            <p:cond delay="1338"/>
                                          </p:stCondLst>
                                        </p:cTn>
                                        <p:tgtEl>
                                          <p:spTgt spid="3">
                                            <p:txEl>
                                              <p:pRg st="4" end="4"/>
                                            </p:txEl>
                                          </p:spTgt>
                                        </p:tgtEl>
                                      </p:cBhvr>
                                      <p:to x="100000" y="100000"/>
                                    </p:animScale>
                                    <p:animScale>
                                      <p:cBhvr>
                                        <p:cTn id="65" dur="26">
                                          <p:stCondLst>
                                            <p:cond delay="1642"/>
                                          </p:stCondLst>
                                        </p:cTn>
                                        <p:tgtEl>
                                          <p:spTgt spid="3">
                                            <p:txEl>
                                              <p:pRg st="4" end="4"/>
                                            </p:txEl>
                                          </p:spTgt>
                                        </p:tgtEl>
                                      </p:cBhvr>
                                      <p:to x="100000" y="90000"/>
                                    </p:animScale>
                                    <p:animScale>
                                      <p:cBhvr>
                                        <p:cTn id="66" dur="166" decel="50000">
                                          <p:stCondLst>
                                            <p:cond delay="1668"/>
                                          </p:stCondLst>
                                        </p:cTn>
                                        <p:tgtEl>
                                          <p:spTgt spid="3">
                                            <p:txEl>
                                              <p:pRg st="4" end="4"/>
                                            </p:txEl>
                                          </p:spTgt>
                                        </p:tgtEl>
                                      </p:cBhvr>
                                      <p:to x="100000" y="100000"/>
                                    </p:animScale>
                                    <p:animScale>
                                      <p:cBhvr>
                                        <p:cTn id="67" dur="26">
                                          <p:stCondLst>
                                            <p:cond delay="1808"/>
                                          </p:stCondLst>
                                        </p:cTn>
                                        <p:tgtEl>
                                          <p:spTgt spid="3">
                                            <p:txEl>
                                              <p:pRg st="4" end="4"/>
                                            </p:txEl>
                                          </p:spTgt>
                                        </p:tgtEl>
                                      </p:cBhvr>
                                      <p:to x="100000" y="95000"/>
                                    </p:animScale>
                                    <p:animScale>
                                      <p:cBhvr>
                                        <p:cTn id="68" dur="166" decel="50000">
                                          <p:stCondLst>
                                            <p:cond delay="1834"/>
                                          </p:stCondLst>
                                        </p:cTn>
                                        <p:tgtEl>
                                          <p:spTgt spid="3">
                                            <p:txEl>
                                              <p:pRg st="4" end="4"/>
                                            </p:txEl>
                                          </p:spTgt>
                                        </p:tgtEl>
                                      </p:cBhvr>
                                      <p:to x="100000" y="100000"/>
                                    </p:animScale>
                                  </p:childTnLst>
                                </p:cTn>
                              </p:par>
                              <p:par>
                                <p:cTn id="69" presetID="26" presetClass="entr" presetSubtype="0" fill="hold" nodeType="withEffect">
                                  <p:stCondLst>
                                    <p:cond delay="0"/>
                                  </p:stCondLst>
                                  <p:childTnLst>
                                    <p:set>
                                      <p:cBhvr>
                                        <p:cTn id="70" dur="1" fill="hold">
                                          <p:stCondLst>
                                            <p:cond delay="0"/>
                                          </p:stCondLst>
                                        </p:cTn>
                                        <p:tgtEl>
                                          <p:spTgt spid="3">
                                            <p:txEl>
                                              <p:pRg st="5" end="5"/>
                                            </p:txEl>
                                          </p:spTgt>
                                        </p:tgtEl>
                                        <p:attrNameLst>
                                          <p:attrName>style.visibility</p:attrName>
                                        </p:attrNameLst>
                                      </p:cBhvr>
                                      <p:to>
                                        <p:strVal val="visible"/>
                                      </p:to>
                                    </p:set>
                                    <p:animEffect transition="in" filter="wipe(down)">
                                      <p:cBhvr>
                                        <p:cTn id="71" dur="580">
                                          <p:stCondLst>
                                            <p:cond delay="0"/>
                                          </p:stCondLst>
                                        </p:cTn>
                                        <p:tgtEl>
                                          <p:spTgt spid="3">
                                            <p:txEl>
                                              <p:pRg st="5" end="5"/>
                                            </p:txEl>
                                          </p:spTgt>
                                        </p:tgtEl>
                                      </p:cBhvr>
                                    </p:animEffect>
                                    <p:anim calcmode="lin" valueType="num">
                                      <p:cBhvr>
                                        <p:cTn id="72" dur="1822" tmFilter="0,0; 0.14,0.36; 0.43,0.73; 0.71,0.91; 1.0,1.0">
                                          <p:stCondLst>
                                            <p:cond delay="0"/>
                                          </p:stCondLst>
                                        </p:cTn>
                                        <p:tgtEl>
                                          <p:spTgt spid="3">
                                            <p:txEl>
                                              <p:pRg st="5" end="5"/>
                                            </p:txEl>
                                          </p:spTgt>
                                        </p:tgtEl>
                                        <p:attrNameLst>
                                          <p:attrName>ppt_x</p:attrName>
                                        </p:attrNameLst>
                                      </p:cBhvr>
                                      <p:tavLst>
                                        <p:tav tm="0">
                                          <p:val>
                                            <p:strVal val="#ppt_x-0.25"/>
                                          </p:val>
                                        </p:tav>
                                        <p:tav tm="100000">
                                          <p:val>
                                            <p:strVal val="#ppt_x"/>
                                          </p:val>
                                        </p:tav>
                                      </p:tavLst>
                                    </p:anim>
                                    <p:anim calcmode="lin" valueType="num">
                                      <p:cBhvr>
                                        <p:cTn id="73" dur="664" tmFilter="0.0,0.0; 0.25,0.07; 0.50,0.2; 0.75,0.467; 1.0,1.0">
                                          <p:stCondLst>
                                            <p:cond delay="0"/>
                                          </p:stCondLst>
                                        </p:cTn>
                                        <p:tgtEl>
                                          <p:spTgt spid="3">
                                            <p:txEl>
                                              <p:pRg st="5" end="5"/>
                                            </p:txEl>
                                          </p:spTgt>
                                        </p:tgtEl>
                                        <p:attrNameLst>
                                          <p:attrName>ppt_y</p:attrName>
                                        </p:attrNameLst>
                                      </p:cBhvr>
                                      <p:tavLst>
                                        <p:tav tm="0" fmla="#ppt_y-sin(pi*$)/3">
                                          <p:val>
                                            <p:fltVal val="0.5"/>
                                          </p:val>
                                        </p:tav>
                                        <p:tav tm="100000">
                                          <p:val>
                                            <p:fltVal val="1"/>
                                          </p:val>
                                        </p:tav>
                                      </p:tavLst>
                                    </p:anim>
                                    <p:anim calcmode="lin" valueType="num">
                                      <p:cBhvr>
                                        <p:cTn id="74" dur="664" tmFilter="0, 0; 0.125,0.2665; 0.25,0.4; 0.375,0.465; 0.5,0.5;  0.625,0.535; 0.75,0.6; 0.875,0.7335; 1,1">
                                          <p:stCondLst>
                                            <p:cond delay="664"/>
                                          </p:stCondLst>
                                        </p:cTn>
                                        <p:tgtEl>
                                          <p:spTgt spid="3">
                                            <p:txEl>
                                              <p:pRg st="5" end="5"/>
                                            </p:txEl>
                                          </p:spTgt>
                                        </p:tgtEl>
                                        <p:attrNameLst>
                                          <p:attrName>ppt_y</p:attrName>
                                        </p:attrNameLst>
                                      </p:cBhvr>
                                      <p:tavLst>
                                        <p:tav tm="0" fmla="#ppt_y-sin(pi*$)/9">
                                          <p:val>
                                            <p:fltVal val="0"/>
                                          </p:val>
                                        </p:tav>
                                        <p:tav tm="100000">
                                          <p:val>
                                            <p:fltVal val="1"/>
                                          </p:val>
                                        </p:tav>
                                      </p:tavLst>
                                    </p:anim>
                                    <p:anim calcmode="lin" valueType="num">
                                      <p:cBhvr>
                                        <p:cTn id="75" dur="332" tmFilter="0, 0; 0.125,0.2665; 0.25,0.4; 0.375,0.465; 0.5,0.5;  0.625,0.535; 0.75,0.6; 0.875,0.7335; 1,1">
                                          <p:stCondLst>
                                            <p:cond delay="1324"/>
                                          </p:stCondLst>
                                        </p:cTn>
                                        <p:tgtEl>
                                          <p:spTgt spid="3">
                                            <p:txEl>
                                              <p:pRg st="5" end="5"/>
                                            </p:txEl>
                                          </p:spTgt>
                                        </p:tgtEl>
                                        <p:attrNameLst>
                                          <p:attrName>ppt_y</p:attrName>
                                        </p:attrNameLst>
                                      </p:cBhvr>
                                      <p:tavLst>
                                        <p:tav tm="0" fmla="#ppt_y-sin(pi*$)/27">
                                          <p:val>
                                            <p:fltVal val="0"/>
                                          </p:val>
                                        </p:tav>
                                        <p:tav tm="100000">
                                          <p:val>
                                            <p:fltVal val="1"/>
                                          </p:val>
                                        </p:tav>
                                      </p:tavLst>
                                    </p:anim>
                                    <p:anim calcmode="lin" valueType="num">
                                      <p:cBhvr>
                                        <p:cTn id="76" dur="164" tmFilter="0, 0; 0.125,0.2665; 0.25,0.4; 0.375,0.465; 0.5,0.5;  0.625,0.535; 0.75,0.6; 0.875,0.7335; 1,1">
                                          <p:stCondLst>
                                            <p:cond delay="1656"/>
                                          </p:stCondLst>
                                        </p:cTn>
                                        <p:tgtEl>
                                          <p:spTgt spid="3">
                                            <p:txEl>
                                              <p:pRg st="5" end="5"/>
                                            </p:txEl>
                                          </p:spTgt>
                                        </p:tgtEl>
                                        <p:attrNameLst>
                                          <p:attrName>ppt_y</p:attrName>
                                        </p:attrNameLst>
                                      </p:cBhvr>
                                      <p:tavLst>
                                        <p:tav tm="0" fmla="#ppt_y-sin(pi*$)/81">
                                          <p:val>
                                            <p:fltVal val="0"/>
                                          </p:val>
                                        </p:tav>
                                        <p:tav tm="100000">
                                          <p:val>
                                            <p:fltVal val="1"/>
                                          </p:val>
                                        </p:tav>
                                      </p:tavLst>
                                    </p:anim>
                                    <p:animScale>
                                      <p:cBhvr>
                                        <p:cTn id="77" dur="26">
                                          <p:stCondLst>
                                            <p:cond delay="650"/>
                                          </p:stCondLst>
                                        </p:cTn>
                                        <p:tgtEl>
                                          <p:spTgt spid="3">
                                            <p:txEl>
                                              <p:pRg st="5" end="5"/>
                                            </p:txEl>
                                          </p:spTgt>
                                        </p:tgtEl>
                                      </p:cBhvr>
                                      <p:to x="100000" y="60000"/>
                                    </p:animScale>
                                    <p:animScale>
                                      <p:cBhvr>
                                        <p:cTn id="78" dur="166" decel="50000">
                                          <p:stCondLst>
                                            <p:cond delay="676"/>
                                          </p:stCondLst>
                                        </p:cTn>
                                        <p:tgtEl>
                                          <p:spTgt spid="3">
                                            <p:txEl>
                                              <p:pRg st="5" end="5"/>
                                            </p:txEl>
                                          </p:spTgt>
                                        </p:tgtEl>
                                      </p:cBhvr>
                                      <p:to x="100000" y="100000"/>
                                    </p:animScale>
                                    <p:animScale>
                                      <p:cBhvr>
                                        <p:cTn id="79" dur="26">
                                          <p:stCondLst>
                                            <p:cond delay="1312"/>
                                          </p:stCondLst>
                                        </p:cTn>
                                        <p:tgtEl>
                                          <p:spTgt spid="3">
                                            <p:txEl>
                                              <p:pRg st="5" end="5"/>
                                            </p:txEl>
                                          </p:spTgt>
                                        </p:tgtEl>
                                      </p:cBhvr>
                                      <p:to x="100000" y="80000"/>
                                    </p:animScale>
                                    <p:animScale>
                                      <p:cBhvr>
                                        <p:cTn id="80" dur="166" decel="50000">
                                          <p:stCondLst>
                                            <p:cond delay="1338"/>
                                          </p:stCondLst>
                                        </p:cTn>
                                        <p:tgtEl>
                                          <p:spTgt spid="3">
                                            <p:txEl>
                                              <p:pRg st="5" end="5"/>
                                            </p:txEl>
                                          </p:spTgt>
                                        </p:tgtEl>
                                      </p:cBhvr>
                                      <p:to x="100000" y="100000"/>
                                    </p:animScale>
                                    <p:animScale>
                                      <p:cBhvr>
                                        <p:cTn id="81" dur="26">
                                          <p:stCondLst>
                                            <p:cond delay="1642"/>
                                          </p:stCondLst>
                                        </p:cTn>
                                        <p:tgtEl>
                                          <p:spTgt spid="3">
                                            <p:txEl>
                                              <p:pRg st="5" end="5"/>
                                            </p:txEl>
                                          </p:spTgt>
                                        </p:tgtEl>
                                      </p:cBhvr>
                                      <p:to x="100000" y="90000"/>
                                    </p:animScale>
                                    <p:animScale>
                                      <p:cBhvr>
                                        <p:cTn id="82" dur="166" decel="50000">
                                          <p:stCondLst>
                                            <p:cond delay="1668"/>
                                          </p:stCondLst>
                                        </p:cTn>
                                        <p:tgtEl>
                                          <p:spTgt spid="3">
                                            <p:txEl>
                                              <p:pRg st="5" end="5"/>
                                            </p:txEl>
                                          </p:spTgt>
                                        </p:tgtEl>
                                      </p:cBhvr>
                                      <p:to x="100000" y="100000"/>
                                    </p:animScale>
                                    <p:animScale>
                                      <p:cBhvr>
                                        <p:cTn id="83" dur="26">
                                          <p:stCondLst>
                                            <p:cond delay="1808"/>
                                          </p:stCondLst>
                                        </p:cTn>
                                        <p:tgtEl>
                                          <p:spTgt spid="3">
                                            <p:txEl>
                                              <p:pRg st="5" end="5"/>
                                            </p:txEl>
                                          </p:spTgt>
                                        </p:tgtEl>
                                      </p:cBhvr>
                                      <p:to x="100000" y="95000"/>
                                    </p:animScale>
                                    <p:animScale>
                                      <p:cBhvr>
                                        <p:cTn id="84" dur="166" decel="50000">
                                          <p:stCondLst>
                                            <p:cond delay="1834"/>
                                          </p:stCondLst>
                                        </p:cTn>
                                        <p:tgtEl>
                                          <p:spTgt spid="3">
                                            <p:txEl>
                                              <p:pRg st="5" end="5"/>
                                            </p:txEl>
                                          </p:spTgt>
                                        </p:tgtEl>
                                      </p:cBhvr>
                                      <p:to x="100000" y="100000"/>
                                    </p:animScale>
                                  </p:childTnLst>
                                </p:cTn>
                              </p:par>
                              <p:par>
                                <p:cTn id="85" presetID="26" presetClass="entr" presetSubtype="0" fill="hold" nodeType="withEffect">
                                  <p:stCondLst>
                                    <p:cond delay="0"/>
                                  </p:stCondLst>
                                  <p:childTnLst>
                                    <p:set>
                                      <p:cBhvr>
                                        <p:cTn id="86" dur="1" fill="hold">
                                          <p:stCondLst>
                                            <p:cond delay="0"/>
                                          </p:stCondLst>
                                        </p:cTn>
                                        <p:tgtEl>
                                          <p:spTgt spid="3">
                                            <p:txEl>
                                              <p:pRg st="6" end="6"/>
                                            </p:txEl>
                                          </p:spTgt>
                                        </p:tgtEl>
                                        <p:attrNameLst>
                                          <p:attrName>style.visibility</p:attrName>
                                        </p:attrNameLst>
                                      </p:cBhvr>
                                      <p:to>
                                        <p:strVal val="visible"/>
                                      </p:to>
                                    </p:set>
                                    <p:animEffect transition="in" filter="wipe(down)">
                                      <p:cBhvr>
                                        <p:cTn id="87" dur="580">
                                          <p:stCondLst>
                                            <p:cond delay="0"/>
                                          </p:stCondLst>
                                        </p:cTn>
                                        <p:tgtEl>
                                          <p:spTgt spid="3">
                                            <p:txEl>
                                              <p:pRg st="6" end="6"/>
                                            </p:txEl>
                                          </p:spTgt>
                                        </p:tgtEl>
                                      </p:cBhvr>
                                    </p:animEffect>
                                    <p:anim calcmode="lin" valueType="num">
                                      <p:cBhvr>
                                        <p:cTn id="88" dur="1822" tmFilter="0,0; 0.14,0.36; 0.43,0.73; 0.71,0.91; 1.0,1.0">
                                          <p:stCondLst>
                                            <p:cond delay="0"/>
                                          </p:stCondLst>
                                        </p:cTn>
                                        <p:tgtEl>
                                          <p:spTgt spid="3">
                                            <p:txEl>
                                              <p:pRg st="6" end="6"/>
                                            </p:txEl>
                                          </p:spTgt>
                                        </p:tgtEl>
                                        <p:attrNameLst>
                                          <p:attrName>ppt_x</p:attrName>
                                        </p:attrNameLst>
                                      </p:cBhvr>
                                      <p:tavLst>
                                        <p:tav tm="0">
                                          <p:val>
                                            <p:strVal val="#ppt_x-0.25"/>
                                          </p:val>
                                        </p:tav>
                                        <p:tav tm="100000">
                                          <p:val>
                                            <p:strVal val="#ppt_x"/>
                                          </p:val>
                                        </p:tav>
                                      </p:tavLst>
                                    </p:anim>
                                    <p:anim calcmode="lin" valueType="num">
                                      <p:cBhvr>
                                        <p:cTn id="89" dur="664" tmFilter="0.0,0.0; 0.25,0.07; 0.50,0.2; 0.75,0.467; 1.0,1.0">
                                          <p:stCondLst>
                                            <p:cond delay="0"/>
                                          </p:stCondLst>
                                        </p:cTn>
                                        <p:tgtEl>
                                          <p:spTgt spid="3">
                                            <p:txEl>
                                              <p:pRg st="6" end="6"/>
                                            </p:txEl>
                                          </p:spTgt>
                                        </p:tgtEl>
                                        <p:attrNameLst>
                                          <p:attrName>ppt_y</p:attrName>
                                        </p:attrNameLst>
                                      </p:cBhvr>
                                      <p:tavLst>
                                        <p:tav tm="0" fmla="#ppt_y-sin(pi*$)/3">
                                          <p:val>
                                            <p:fltVal val="0.5"/>
                                          </p:val>
                                        </p:tav>
                                        <p:tav tm="100000">
                                          <p:val>
                                            <p:fltVal val="1"/>
                                          </p:val>
                                        </p:tav>
                                      </p:tavLst>
                                    </p:anim>
                                    <p:anim calcmode="lin" valueType="num">
                                      <p:cBhvr>
                                        <p:cTn id="90" dur="664" tmFilter="0, 0; 0.125,0.2665; 0.25,0.4; 0.375,0.465; 0.5,0.5;  0.625,0.535; 0.75,0.6; 0.875,0.7335; 1,1">
                                          <p:stCondLst>
                                            <p:cond delay="664"/>
                                          </p:stCondLst>
                                        </p:cTn>
                                        <p:tgtEl>
                                          <p:spTgt spid="3">
                                            <p:txEl>
                                              <p:pRg st="6" end="6"/>
                                            </p:txEl>
                                          </p:spTgt>
                                        </p:tgtEl>
                                        <p:attrNameLst>
                                          <p:attrName>ppt_y</p:attrName>
                                        </p:attrNameLst>
                                      </p:cBhvr>
                                      <p:tavLst>
                                        <p:tav tm="0" fmla="#ppt_y-sin(pi*$)/9">
                                          <p:val>
                                            <p:fltVal val="0"/>
                                          </p:val>
                                        </p:tav>
                                        <p:tav tm="100000">
                                          <p:val>
                                            <p:fltVal val="1"/>
                                          </p:val>
                                        </p:tav>
                                      </p:tavLst>
                                    </p:anim>
                                    <p:anim calcmode="lin" valueType="num">
                                      <p:cBhvr>
                                        <p:cTn id="91" dur="332" tmFilter="0, 0; 0.125,0.2665; 0.25,0.4; 0.375,0.465; 0.5,0.5;  0.625,0.535; 0.75,0.6; 0.875,0.7335; 1,1">
                                          <p:stCondLst>
                                            <p:cond delay="1324"/>
                                          </p:stCondLst>
                                        </p:cTn>
                                        <p:tgtEl>
                                          <p:spTgt spid="3">
                                            <p:txEl>
                                              <p:pRg st="6" end="6"/>
                                            </p:txEl>
                                          </p:spTgt>
                                        </p:tgtEl>
                                        <p:attrNameLst>
                                          <p:attrName>ppt_y</p:attrName>
                                        </p:attrNameLst>
                                      </p:cBhvr>
                                      <p:tavLst>
                                        <p:tav tm="0" fmla="#ppt_y-sin(pi*$)/27">
                                          <p:val>
                                            <p:fltVal val="0"/>
                                          </p:val>
                                        </p:tav>
                                        <p:tav tm="100000">
                                          <p:val>
                                            <p:fltVal val="1"/>
                                          </p:val>
                                        </p:tav>
                                      </p:tavLst>
                                    </p:anim>
                                    <p:anim calcmode="lin" valueType="num">
                                      <p:cBhvr>
                                        <p:cTn id="92" dur="164" tmFilter="0, 0; 0.125,0.2665; 0.25,0.4; 0.375,0.465; 0.5,0.5;  0.625,0.535; 0.75,0.6; 0.875,0.7335; 1,1">
                                          <p:stCondLst>
                                            <p:cond delay="1656"/>
                                          </p:stCondLst>
                                        </p:cTn>
                                        <p:tgtEl>
                                          <p:spTgt spid="3">
                                            <p:txEl>
                                              <p:pRg st="6" end="6"/>
                                            </p:txEl>
                                          </p:spTgt>
                                        </p:tgtEl>
                                        <p:attrNameLst>
                                          <p:attrName>ppt_y</p:attrName>
                                        </p:attrNameLst>
                                      </p:cBhvr>
                                      <p:tavLst>
                                        <p:tav tm="0" fmla="#ppt_y-sin(pi*$)/81">
                                          <p:val>
                                            <p:fltVal val="0"/>
                                          </p:val>
                                        </p:tav>
                                        <p:tav tm="100000">
                                          <p:val>
                                            <p:fltVal val="1"/>
                                          </p:val>
                                        </p:tav>
                                      </p:tavLst>
                                    </p:anim>
                                    <p:animScale>
                                      <p:cBhvr>
                                        <p:cTn id="93" dur="26">
                                          <p:stCondLst>
                                            <p:cond delay="650"/>
                                          </p:stCondLst>
                                        </p:cTn>
                                        <p:tgtEl>
                                          <p:spTgt spid="3">
                                            <p:txEl>
                                              <p:pRg st="6" end="6"/>
                                            </p:txEl>
                                          </p:spTgt>
                                        </p:tgtEl>
                                      </p:cBhvr>
                                      <p:to x="100000" y="60000"/>
                                    </p:animScale>
                                    <p:animScale>
                                      <p:cBhvr>
                                        <p:cTn id="94" dur="166" decel="50000">
                                          <p:stCondLst>
                                            <p:cond delay="676"/>
                                          </p:stCondLst>
                                        </p:cTn>
                                        <p:tgtEl>
                                          <p:spTgt spid="3">
                                            <p:txEl>
                                              <p:pRg st="6" end="6"/>
                                            </p:txEl>
                                          </p:spTgt>
                                        </p:tgtEl>
                                      </p:cBhvr>
                                      <p:to x="100000" y="100000"/>
                                    </p:animScale>
                                    <p:animScale>
                                      <p:cBhvr>
                                        <p:cTn id="95" dur="26">
                                          <p:stCondLst>
                                            <p:cond delay="1312"/>
                                          </p:stCondLst>
                                        </p:cTn>
                                        <p:tgtEl>
                                          <p:spTgt spid="3">
                                            <p:txEl>
                                              <p:pRg st="6" end="6"/>
                                            </p:txEl>
                                          </p:spTgt>
                                        </p:tgtEl>
                                      </p:cBhvr>
                                      <p:to x="100000" y="80000"/>
                                    </p:animScale>
                                    <p:animScale>
                                      <p:cBhvr>
                                        <p:cTn id="96" dur="166" decel="50000">
                                          <p:stCondLst>
                                            <p:cond delay="1338"/>
                                          </p:stCondLst>
                                        </p:cTn>
                                        <p:tgtEl>
                                          <p:spTgt spid="3">
                                            <p:txEl>
                                              <p:pRg st="6" end="6"/>
                                            </p:txEl>
                                          </p:spTgt>
                                        </p:tgtEl>
                                      </p:cBhvr>
                                      <p:to x="100000" y="100000"/>
                                    </p:animScale>
                                    <p:animScale>
                                      <p:cBhvr>
                                        <p:cTn id="97" dur="26">
                                          <p:stCondLst>
                                            <p:cond delay="1642"/>
                                          </p:stCondLst>
                                        </p:cTn>
                                        <p:tgtEl>
                                          <p:spTgt spid="3">
                                            <p:txEl>
                                              <p:pRg st="6" end="6"/>
                                            </p:txEl>
                                          </p:spTgt>
                                        </p:tgtEl>
                                      </p:cBhvr>
                                      <p:to x="100000" y="90000"/>
                                    </p:animScale>
                                    <p:animScale>
                                      <p:cBhvr>
                                        <p:cTn id="98" dur="166" decel="50000">
                                          <p:stCondLst>
                                            <p:cond delay="1668"/>
                                          </p:stCondLst>
                                        </p:cTn>
                                        <p:tgtEl>
                                          <p:spTgt spid="3">
                                            <p:txEl>
                                              <p:pRg st="6" end="6"/>
                                            </p:txEl>
                                          </p:spTgt>
                                        </p:tgtEl>
                                      </p:cBhvr>
                                      <p:to x="100000" y="100000"/>
                                    </p:animScale>
                                    <p:animScale>
                                      <p:cBhvr>
                                        <p:cTn id="99" dur="26">
                                          <p:stCondLst>
                                            <p:cond delay="1808"/>
                                          </p:stCondLst>
                                        </p:cTn>
                                        <p:tgtEl>
                                          <p:spTgt spid="3">
                                            <p:txEl>
                                              <p:pRg st="6" end="6"/>
                                            </p:txEl>
                                          </p:spTgt>
                                        </p:tgtEl>
                                      </p:cBhvr>
                                      <p:to x="100000" y="95000"/>
                                    </p:animScale>
                                    <p:animScale>
                                      <p:cBhvr>
                                        <p:cTn id="100" dur="166" decel="50000">
                                          <p:stCondLst>
                                            <p:cond delay="1834"/>
                                          </p:stCondLst>
                                        </p:cTn>
                                        <p:tgtEl>
                                          <p:spTgt spid="3">
                                            <p:txEl>
                                              <p:pRg st="6" end="6"/>
                                            </p:txEl>
                                          </p:spTgt>
                                        </p:tgtEl>
                                      </p:cBhvr>
                                      <p:to x="100000" y="100000"/>
                                    </p:animScale>
                                  </p:childTnLst>
                                </p:cTn>
                              </p:par>
                              <p:par>
                                <p:cTn id="101" presetID="26" presetClass="entr" presetSubtype="0" fill="hold" nodeType="withEffect">
                                  <p:stCondLst>
                                    <p:cond delay="0"/>
                                  </p:stCondLst>
                                  <p:childTnLst>
                                    <p:set>
                                      <p:cBhvr>
                                        <p:cTn id="102" dur="1" fill="hold">
                                          <p:stCondLst>
                                            <p:cond delay="0"/>
                                          </p:stCondLst>
                                        </p:cTn>
                                        <p:tgtEl>
                                          <p:spTgt spid="3">
                                            <p:txEl>
                                              <p:pRg st="7" end="7"/>
                                            </p:txEl>
                                          </p:spTgt>
                                        </p:tgtEl>
                                        <p:attrNameLst>
                                          <p:attrName>style.visibility</p:attrName>
                                        </p:attrNameLst>
                                      </p:cBhvr>
                                      <p:to>
                                        <p:strVal val="visible"/>
                                      </p:to>
                                    </p:set>
                                    <p:animEffect transition="in" filter="wipe(down)">
                                      <p:cBhvr>
                                        <p:cTn id="103" dur="580">
                                          <p:stCondLst>
                                            <p:cond delay="0"/>
                                          </p:stCondLst>
                                        </p:cTn>
                                        <p:tgtEl>
                                          <p:spTgt spid="3">
                                            <p:txEl>
                                              <p:pRg st="7" end="7"/>
                                            </p:txEl>
                                          </p:spTgt>
                                        </p:tgtEl>
                                      </p:cBhvr>
                                    </p:animEffect>
                                    <p:anim calcmode="lin" valueType="num">
                                      <p:cBhvr>
                                        <p:cTn id="104" dur="1822" tmFilter="0,0; 0.14,0.36; 0.43,0.73; 0.71,0.91; 1.0,1.0">
                                          <p:stCondLst>
                                            <p:cond delay="0"/>
                                          </p:stCondLst>
                                        </p:cTn>
                                        <p:tgtEl>
                                          <p:spTgt spid="3">
                                            <p:txEl>
                                              <p:pRg st="7" end="7"/>
                                            </p:txEl>
                                          </p:spTgt>
                                        </p:tgtEl>
                                        <p:attrNameLst>
                                          <p:attrName>ppt_x</p:attrName>
                                        </p:attrNameLst>
                                      </p:cBhvr>
                                      <p:tavLst>
                                        <p:tav tm="0">
                                          <p:val>
                                            <p:strVal val="#ppt_x-0.25"/>
                                          </p:val>
                                        </p:tav>
                                        <p:tav tm="100000">
                                          <p:val>
                                            <p:strVal val="#ppt_x"/>
                                          </p:val>
                                        </p:tav>
                                      </p:tavLst>
                                    </p:anim>
                                    <p:anim calcmode="lin" valueType="num">
                                      <p:cBhvr>
                                        <p:cTn id="105" dur="664" tmFilter="0.0,0.0; 0.25,0.07; 0.50,0.2; 0.75,0.467; 1.0,1.0">
                                          <p:stCondLst>
                                            <p:cond delay="0"/>
                                          </p:stCondLst>
                                        </p:cTn>
                                        <p:tgtEl>
                                          <p:spTgt spid="3">
                                            <p:txEl>
                                              <p:pRg st="7" end="7"/>
                                            </p:txEl>
                                          </p:spTgt>
                                        </p:tgtEl>
                                        <p:attrNameLst>
                                          <p:attrName>ppt_y</p:attrName>
                                        </p:attrNameLst>
                                      </p:cBhvr>
                                      <p:tavLst>
                                        <p:tav tm="0" fmla="#ppt_y-sin(pi*$)/3">
                                          <p:val>
                                            <p:fltVal val="0.5"/>
                                          </p:val>
                                        </p:tav>
                                        <p:tav tm="100000">
                                          <p:val>
                                            <p:fltVal val="1"/>
                                          </p:val>
                                        </p:tav>
                                      </p:tavLst>
                                    </p:anim>
                                    <p:anim calcmode="lin" valueType="num">
                                      <p:cBhvr>
                                        <p:cTn id="106" dur="664" tmFilter="0, 0; 0.125,0.2665; 0.25,0.4; 0.375,0.465; 0.5,0.5;  0.625,0.535; 0.75,0.6; 0.875,0.7335; 1,1">
                                          <p:stCondLst>
                                            <p:cond delay="664"/>
                                          </p:stCondLst>
                                        </p:cTn>
                                        <p:tgtEl>
                                          <p:spTgt spid="3">
                                            <p:txEl>
                                              <p:pRg st="7" end="7"/>
                                            </p:txEl>
                                          </p:spTgt>
                                        </p:tgtEl>
                                        <p:attrNameLst>
                                          <p:attrName>ppt_y</p:attrName>
                                        </p:attrNameLst>
                                      </p:cBhvr>
                                      <p:tavLst>
                                        <p:tav tm="0" fmla="#ppt_y-sin(pi*$)/9">
                                          <p:val>
                                            <p:fltVal val="0"/>
                                          </p:val>
                                        </p:tav>
                                        <p:tav tm="100000">
                                          <p:val>
                                            <p:fltVal val="1"/>
                                          </p:val>
                                        </p:tav>
                                      </p:tavLst>
                                    </p:anim>
                                    <p:anim calcmode="lin" valueType="num">
                                      <p:cBhvr>
                                        <p:cTn id="107" dur="332" tmFilter="0, 0; 0.125,0.2665; 0.25,0.4; 0.375,0.465; 0.5,0.5;  0.625,0.535; 0.75,0.6; 0.875,0.7335; 1,1">
                                          <p:stCondLst>
                                            <p:cond delay="1324"/>
                                          </p:stCondLst>
                                        </p:cTn>
                                        <p:tgtEl>
                                          <p:spTgt spid="3">
                                            <p:txEl>
                                              <p:pRg st="7" end="7"/>
                                            </p:txEl>
                                          </p:spTgt>
                                        </p:tgtEl>
                                        <p:attrNameLst>
                                          <p:attrName>ppt_y</p:attrName>
                                        </p:attrNameLst>
                                      </p:cBhvr>
                                      <p:tavLst>
                                        <p:tav tm="0" fmla="#ppt_y-sin(pi*$)/27">
                                          <p:val>
                                            <p:fltVal val="0"/>
                                          </p:val>
                                        </p:tav>
                                        <p:tav tm="100000">
                                          <p:val>
                                            <p:fltVal val="1"/>
                                          </p:val>
                                        </p:tav>
                                      </p:tavLst>
                                    </p:anim>
                                    <p:anim calcmode="lin" valueType="num">
                                      <p:cBhvr>
                                        <p:cTn id="108" dur="164" tmFilter="0, 0; 0.125,0.2665; 0.25,0.4; 0.375,0.465; 0.5,0.5;  0.625,0.535; 0.75,0.6; 0.875,0.7335; 1,1">
                                          <p:stCondLst>
                                            <p:cond delay="1656"/>
                                          </p:stCondLst>
                                        </p:cTn>
                                        <p:tgtEl>
                                          <p:spTgt spid="3">
                                            <p:txEl>
                                              <p:pRg st="7" end="7"/>
                                            </p:txEl>
                                          </p:spTgt>
                                        </p:tgtEl>
                                        <p:attrNameLst>
                                          <p:attrName>ppt_y</p:attrName>
                                        </p:attrNameLst>
                                      </p:cBhvr>
                                      <p:tavLst>
                                        <p:tav tm="0" fmla="#ppt_y-sin(pi*$)/81">
                                          <p:val>
                                            <p:fltVal val="0"/>
                                          </p:val>
                                        </p:tav>
                                        <p:tav tm="100000">
                                          <p:val>
                                            <p:fltVal val="1"/>
                                          </p:val>
                                        </p:tav>
                                      </p:tavLst>
                                    </p:anim>
                                    <p:animScale>
                                      <p:cBhvr>
                                        <p:cTn id="109" dur="26">
                                          <p:stCondLst>
                                            <p:cond delay="650"/>
                                          </p:stCondLst>
                                        </p:cTn>
                                        <p:tgtEl>
                                          <p:spTgt spid="3">
                                            <p:txEl>
                                              <p:pRg st="7" end="7"/>
                                            </p:txEl>
                                          </p:spTgt>
                                        </p:tgtEl>
                                      </p:cBhvr>
                                      <p:to x="100000" y="60000"/>
                                    </p:animScale>
                                    <p:animScale>
                                      <p:cBhvr>
                                        <p:cTn id="110" dur="166" decel="50000">
                                          <p:stCondLst>
                                            <p:cond delay="676"/>
                                          </p:stCondLst>
                                        </p:cTn>
                                        <p:tgtEl>
                                          <p:spTgt spid="3">
                                            <p:txEl>
                                              <p:pRg st="7" end="7"/>
                                            </p:txEl>
                                          </p:spTgt>
                                        </p:tgtEl>
                                      </p:cBhvr>
                                      <p:to x="100000" y="100000"/>
                                    </p:animScale>
                                    <p:animScale>
                                      <p:cBhvr>
                                        <p:cTn id="111" dur="26">
                                          <p:stCondLst>
                                            <p:cond delay="1312"/>
                                          </p:stCondLst>
                                        </p:cTn>
                                        <p:tgtEl>
                                          <p:spTgt spid="3">
                                            <p:txEl>
                                              <p:pRg st="7" end="7"/>
                                            </p:txEl>
                                          </p:spTgt>
                                        </p:tgtEl>
                                      </p:cBhvr>
                                      <p:to x="100000" y="80000"/>
                                    </p:animScale>
                                    <p:animScale>
                                      <p:cBhvr>
                                        <p:cTn id="112" dur="166" decel="50000">
                                          <p:stCondLst>
                                            <p:cond delay="1338"/>
                                          </p:stCondLst>
                                        </p:cTn>
                                        <p:tgtEl>
                                          <p:spTgt spid="3">
                                            <p:txEl>
                                              <p:pRg st="7" end="7"/>
                                            </p:txEl>
                                          </p:spTgt>
                                        </p:tgtEl>
                                      </p:cBhvr>
                                      <p:to x="100000" y="100000"/>
                                    </p:animScale>
                                    <p:animScale>
                                      <p:cBhvr>
                                        <p:cTn id="113" dur="26">
                                          <p:stCondLst>
                                            <p:cond delay="1642"/>
                                          </p:stCondLst>
                                        </p:cTn>
                                        <p:tgtEl>
                                          <p:spTgt spid="3">
                                            <p:txEl>
                                              <p:pRg st="7" end="7"/>
                                            </p:txEl>
                                          </p:spTgt>
                                        </p:tgtEl>
                                      </p:cBhvr>
                                      <p:to x="100000" y="90000"/>
                                    </p:animScale>
                                    <p:animScale>
                                      <p:cBhvr>
                                        <p:cTn id="114" dur="166" decel="50000">
                                          <p:stCondLst>
                                            <p:cond delay="1668"/>
                                          </p:stCondLst>
                                        </p:cTn>
                                        <p:tgtEl>
                                          <p:spTgt spid="3">
                                            <p:txEl>
                                              <p:pRg st="7" end="7"/>
                                            </p:txEl>
                                          </p:spTgt>
                                        </p:tgtEl>
                                      </p:cBhvr>
                                      <p:to x="100000" y="100000"/>
                                    </p:animScale>
                                    <p:animScale>
                                      <p:cBhvr>
                                        <p:cTn id="115" dur="26">
                                          <p:stCondLst>
                                            <p:cond delay="1808"/>
                                          </p:stCondLst>
                                        </p:cTn>
                                        <p:tgtEl>
                                          <p:spTgt spid="3">
                                            <p:txEl>
                                              <p:pRg st="7" end="7"/>
                                            </p:txEl>
                                          </p:spTgt>
                                        </p:tgtEl>
                                      </p:cBhvr>
                                      <p:to x="100000" y="95000"/>
                                    </p:animScale>
                                    <p:animScale>
                                      <p:cBhvr>
                                        <p:cTn id="116" dur="166" decel="50000">
                                          <p:stCondLst>
                                            <p:cond delay="1834"/>
                                          </p:stCondLst>
                                        </p:cTn>
                                        <p:tgtEl>
                                          <p:spTgt spid="3">
                                            <p:txEl>
                                              <p:pRg st="7" end="7"/>
                                            </p:txEl>
                                          </p:spTgt>
                                        </p:tgtEl>
                                      </p:cBhvr>
                                      <p:to x="100000" y="100000"/>
                                    </p:animScale>
                                  </p:childTnLst>
                                </p:cTn>
                              </p:par>
                              <p:par>
                                <p:cTn id="117" presetID="26" presetClass="entr" presetSubtype="0" fill="hold" nodeType="withEffect">
                                  <p:stCondLst>
                                    <p:cond delay="0"/>
                                  </p:stCondLst>
                                  <p:childTnLst>
                                    <p:set>
                                      <p:cBhvr>
                                        <p:cTn id="118" dur="1" fill="hold">
                                          <p:stCondLst>
                                            <p:cond delay="0"/>
                                          </p:stCondLst>
                                        </p:cTn>
                                        <p:tgtEl>
                                          <p:spTgt spid="3">
                                            <p:txEl>
                                              <p:pRg st="8" end="8"/>
                                            </p:txEl>
                                          </p:spTgt>
                                        </p:tgtEl>
                                        <p:attrNameLst>
                                          <p:attrName>style.visibility</p:attrName>
                                        </p:attrNameLst>
                                      </p:cBhvr>
                                      <p:to>
                                        <p:strVal val="visible"/>
                                      </p:to>
                                    </p:set>
                                    <p:animEffect transition="in" filter="wipe(down)">
                                      <p:cBhvr>
                                        <p:cTn id="119" dur="580">
                                          <p:stCondLst>
                                            <p:cond delay="0"/>
                                          </p:stCondLst>
                                        </p:cTn>
                                        <p:tgtEl>
                                          <p:spTgt spid="3">
                                            <p:txEl>
                                              <p:pRg st="8" end="8"/>
                                            </p:txEl>
                                          </p:spTgt>
                                        </p:tgtEl>
                                      </p:cBhvr>
                                    </p:animEffect>
                                    <p:anim calcmode="lin" valueType="num">
                                      <p:cBhvr>
                                        <p:cTn id="120" dur="1822" tmFilter="0,0; 0.14,0.36; 0.43,0.73; 0.71,0.91; 1.0,1.0">
                                          <p:stCondLst>
                                            <p:cond delay="0"/>
                                          </p:stCondLst>
                                        </p:cTn>
                                        <p:tgtEl>
                                          <p:spTgt spid="3">
                                            <p:txEl>
                                              <p:pRg st="8" end="8"/>
                                            </p:txEl>
                                          </p:spTgt>
                                        </p:tgtEl>
                                        <p:attrNameLst>
                                          <p:attrName>ppt_x</p:attrName>
                                        </p:attrNameLst>
                                      </p:cBhvr>
                                      <p:tavLst>
                                        <p:tav tm="0">
                                          <p:val>
                                            <p:strVal val="#ppt_x-0.25"/>
                                          </p:val>
                                        </p:tav>
                                        <p:tav tm="100000">
                                          <p:val>
                                            <p:strVal val="#ppt_x"/>
                                          </p:val>
                                        </p:tav>
                                      </p:tavLst>
                                    </p:anim>
                                    <p:anim calcmode="lin" valueType="num">
                                      <p:cBhvr>
                                        <p:cTn id="121" dur="664" tmFilter="0.0,0.0; 0.25,0.07; 0.50,0.2; 0.75,0.467; 1.0,1.0">
                                          <p:stCondLst>
                                            <p:cond delay="0"/>
                                          </p:stCondLst>
                                        </p:cTn>
                                        <p:tgtEl>
                                          <p:spTgt spid="3">
                                            <p:txEl>
                                              <p:pRg st="8" end="8"/>
                                            </p:txEl>
                                          </p:spTgt>
                                        </p:tgtEl>
                                        <p:attrNameLst>
                                          <p:attrName>ppt_y</p:attrName>
                                        </p:attrNameLst>
                                      </p:cBhvr>
                                      <p:tavLst>
                                        <p:tav tm="0" fmla="#ppt_y-sin(pi*$)/3">
                                          <p:val>
                                            <p:fltVal val="0.5"/>
                                          </p:val>
                                        </p:tav>
                                        <p:tav tm="100000">
                                          <p:val>
                                            <p:fltVal val="1"/>
                                          </p:val>
                                        </p:tav>
                                      </p:tavLst>
                                    </p:anim>
                                    <p:anim calcmode="lin" valueType="num">
                                      <p:cBhvr>
                                        <p:cTn id="122" dur="664" tmFilter="0, 0; 0.125,0.2665; 0.25,0.4; 0.375,0.465; 0.5,0.5;  0.625,0.535; 0.75,0.6; 0.875,0.7335; 1,1">
                                          <p:stCondLst>
                                            <p:cond delay="664"/>
                                          </p:stCondLst>
                                        </p:cTn>
                                        <p:tgtEl>
                                          <p:spTgt spid="3">
                                            <p:txEl>
                                              <p:pRg st="8" end="8"/>
                                            </p:txEl>
                                          </p:spTgt>
                                        </p:tgtEl>
                                        <p:attrNameLst>
                                          <p:attrName>ppt_y</p:attrName>
                                        </p:attrNameLst>
                                      </p:cBhvr>
                                      <p:tavLst>
                                        <p:tav tm="0" fmla="#ppt_y-sin(pi*$)/9">
                                          <p:val>
                                            <p:fltVal val="0"/>
                                          </p:val>
                                        </p:tav>
                                        <p:tav tm="100000">
                                          <p:val>
                                            <p:fltVal val="1"/>
                                          </p:val>
                                        </p:tav>
                                      </p:tavLst>
                                    </p:anim>
                                    <p:anim calcmode="lin" valueType="num">
                                      <p:cBhvr>
                                        <p:cTn id="123" dur="332" tmFilter="0, 0; 0.125,0.2665; 0.25,0.4; 0.375,0.465; 0.5,0.5;  0.625,0.535; 0.75,0.6; 0.875,0.7335; 1,1">
                                          <p:stCondLst>
                                            <p:cond delay="1324"/>
                                          </p:stCondLst>
                                        </p:cTn>
                                        <p:tgtEl>
                                          <p:spTgt spid="3">
                                            <p:txEl>
                                              <p:pRg st="8" end="8"/>
                                            </p:txEl>
                                          </p:spTgt>
                                        </p:tgtEl>
                                        <p:attrNameLst>
                                          <p:attrName>ppt_y</p:attrName>
                                        </p:attrNameLst>
                                      </p:cBhvr>
                                      <p:tavLst>
                                        <p:tav tm="0" fmla="#ppt_y-sin(pi*$)/27">
                                          <p:val>
                                            <p:fltVal val="0"/>
                                          </p:val>
                                        </p:tav>
                                        <p:tav tm="100000">
                                          <p:val>
                                            <p:fltVal val="1"/>
                                          </p:val>
                                        </p:tav>
                                      </p:tavLst>
                                    </p:anim>
                                    <p:anim calcmode="lin" valueType="num">
                                      <p:cBhvr>
                                        <p:cTn id="124" dur="164" tmFilter="0, 0; 0.125,0.2665; 0.25,0.4; 0.375,0.465; 0.5,0.5;  0.625,0.535; 0.75,0.6; 0.875,0.7335; 1,1">
                                          <p:stCondLst>
                                            <p:cond delay="1656"/>
                                          </p:stCondLst>
                                        </p:cTn>
                                        <p:tgtEl>
                                          <p:spTgt spid="3">
                                            <p:txEl>
                                              <p:pRg st="8" end="8"/>
                                            </p:txEl>
                                          </p:spTgt>
                                        </p:tgtEl>
                                        <p:attrNameLst>
                                          <p:attrName>ppt_y</p:attrName>
                                        </p:attrNameLst>
                                      </p:cBhvr>
                                      <p:tavLst>
                                        <p:tav tm="0" fmla="#ppt_y-sin(pi*$)/81">
                                          <p:val>
                                            <p:fltVal val="0"/>
                                          </p:val>
                                        </p:tav>
                                        <p:tav tm="100000">
                                          <p:val>
                                            <p:fltVal val="1"/>
                                          </p:val>
                                        </p:tav>
                                      </p:tavLst>
                                    </p:anim>
                                    <p:animScale>
                                      <p:cBhvr>
                                        <p:cTn id="125" dur="26">
                                          <p:stCondLst>
                                            <p:cond delay="650"/>
                                          </p:stCondLst>
                                        </p:cTn>
                                        <p:tgtEl>
                                          <p:spTgt spid="3">
                                            <p:txEl>
                                              <p:pRg st="8" end="8"/>
                                            </p:txEl>
                                          </p:spTgt>
                                        </p:tgtEl>
                                      </p:cBhvr>
                                      <p:to x="100000" y="60000"/>
                                    </p:animScale>
                                    <p:animScale>
                                      <p:cBhvr>
                                        <p:cTn id="126" dur="166" decel="50000">
                                          <p:stCondLst>
                                            <p:cond delay="676"/>
                                          </p:stCondLst>
                                        </p:cTn>
                                        <p:tgtEl>
                                          <p:spTgt spid="3">
                                            <p:txEl>
                                              <p:pRg st="8" end="8"/>
                                            </p:txEl>
                                          </p:spTgt>
                                        </p:tgtEl>
                                      </p:cBhvr>
                                      <p:to x="100000" y="100000"/>
                                    </p:animScale>
                                    <p:animScale>
                                      <p:cBhvr>
                                        <p:cTn id="127" dur="26">
                                          <p:stCondLst>
                                            <p:cond delay="1312"/>
                                          </p:stCondLst>
                                        </p:cTn>
                                        <p:tgtEl>
                                          <p:spTgt spid="3">
                                            <p:txEl>
                                              <p:pRg st="8" end="8"/>
                                            </p:txEl>
                                          </p:spTgt>
                                        </p:tgtEl>
                                      </p:cBhvr>
                                      <p:to x="100000" y="80000"/>
                                    </p:animScale>
                                    <p:animScale>
                                      <p:cBhvr>
                                        <p:cTn id="128" dur="166" decel="50000">
                                          <p:stCondLst>
                                            <p:cond delay="1338"/>
                                          </p:stCondLst>
                                        </p:cTn>
                                        <p:tgtEl>
                                          <p:spTgt spid="3">
                                            <p:txEl>
                                              <p:pRg st="8" end="8"/>
                                            </p:txEl>
                                          </p:spTgt>
                                        </p:tgtEl>
                                      </p:cBhvr>
                                      <p:to x="100000" y="100000"/>
                                    </p:animScale>
                                    <p:animScale>
                                      <p:cBhvr>
                                        <p:cTn id="129" dur="26">
                                          <p:stCondLst>
                                            <p:cond delay="1642"/>
                                          </p:stCondLst>
                                        </p:cTn>
                                        <p:tgtEl>
                                          <p:spTgt spid="3">
                                            <p:txEl>
                                              <p:pRg st="8" end="8"/>
                                            </p:txEl>
                                          </p:spTgt>
                                        </p:tgtEl>
                                      </p:cBhvr>
                                      <p:to x="100000" y="90000"/>
                                    </p:animScale>
                                    <p:animScale>
                                      <p:cBhvr>
                                        <p:cTn id="130" dur="166" decel="50000">
                                          <p:stCondLst>
                                            <p:cond delay="1668"/>
                                          </p:stCondLst>
                                        </p:cTn>
                                        <p:tgtEl>
                                          <p:spTgt spid="3">
                                            <p:txEl>
                                              <p:pRg st="8" end="8"/>
                                            </p:txEl>
                                          </p:spTgt>
                                        </p:tgtEl>
                                      </p:cBhvr>
                                      <p:to x="100000" y="100000"/>
                                    </p:animScale>
                                    <p:animScale>
                                      <p:cBhvr>
                                        <p:cTn id="131" dur="26">
                                          <p:stCondLst>
                                            <p:cond delay="1808"/>
                                          </p:stCondLst>
                                        </p:cTn>
                                        <p:tgtEl>
                                          <p:spTgt spid="3">
                                            <p:txEl>
                                              <p:pRg st="8" end="8"/>
                                            </p:txEl>
                                          </p:spTgt>
                                        </p:tgtEl>
                                      </p:cBhvr>
                                      <p:to x="100000" y="95000"/>
                                    </p:animScale>
                                    <p:animScale>
                                      <p:cBhvr>
                                        <p:cTn id="132" dur="166" decel="50000">
                                          <p:stCondLst>
                                            <p:cond delay="1834"/>
                                          </p:stCondLst>
                                        </p:cTn>
                                        <p:tgtEl>
                                          <p:spTgt spid="3">
                                            <p:txEl>
                                              <p:pRg st="8" end="8"/>
                                            </p:txEl>
                                          </p:spTgt>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r"/>
            <a:endParaRPr lang="fa-IR" dirty="0"/>
          </a:p>
        </p:txBody>
      </p:sp>
      <p:sp>
        <p:nvSpPr>
          <p:cNvPr id="3" name="Content Placeholder 2"/>
          <p:cNvSpPr>
            <a:spLocks noGrp="1"/>
          </p:cNvSpPr>
          <p:nvPr>
            <p:ph idx="1"/>
          </p:nvPr>
        </p:nvSpPr>
        <p:spPr>
          <a:xfrm>
            <a:off x="1484310" y="96982"/>
            <a:ext cx="10018713" cy="6941127"/>
          </a:xfrm>
        </p:spPr>
        <p:txBody>
          <a:bodyPr>
            <a:normAutofit fontScale="92500" lnSpcReduction="10000"/>
          </a:bodyPr>
          <a:lstStyle/>
          <a:p>
            <a:r>
              <a:rPr lang="fa-IR" dirty="0"/>
              <a:t/>
            </a:r>
            <a:br>
              <a:rPr lang="fa-IR" dirty="0"/>
            </a:br>
            <a:endParaRPr lang="fa-IR" dirty="0" smtClean="0"/>
          </a:p>
          <a:p>
            <a:r>
              <a:rPr lang="fa-IR" dirty="0" smtClean="0"/>
              <a:t>1- </a:t>
            </a:r>
            <a:r>
              <a:rPr lang="fa-IR" dirty="0" smtClean="0">
                <a:effectLst>
                  <a:glow rad="228600">
                    <a:schemeClr val="accent1">
                      <a:satMod val="175000"/>
                      <a:alpha val="40000"/>
                    </a:schemeClr>
                  </a:glow>
                </a:effectLst>
              </a:rPr>
              <a:t>استخدام:</a:t>
            </a:r>
          </a:p>
          <a:p>
            <a:r>
              <a:rPr lang="fa-IR" dirty="0"/>
              <a:t/>
            </a:r>
            <a:br>
              <a:rPr lang="fa-IR" dirty="0"/>
            </a:br>
            <a:r>
              <a:rPr lang="fa-IR" sz="2000" dirty="0">
                <a:solidFill>
                  <a:schemeClr val="accent6">
                    <a:lumMod val="50000"/>
                  </a:schemeClr>
                </a:solidFill>
              </a:rPr>
              <a:t>ضوابط وشرایط استخدام : </a:t>
            </a:r>
            <a:br>
              <a:rPr lang="fa-IR" sz="2000" dirty="0">
                <a:solidFill>
                  <a:schemeClr val="accent6">
                    <a:lumMod val="50000"/>
                  </a:schemeClr>
                </a:solidFill>
              </a:rPr>
            </a:br>
            <a:r>
              <a:rPr lang="fa-IR" sz="2000" dirty="0">
                <a:solidFill>
                  <a:schemeClr val="accent6">
                    <a:lumMod val="50000"/>
                  </a:schemeClr>
                </a:solidFill>
              </a:rPr>
              <a:t>ماده 42 قانون مدیریت خدمات کشوری: شرایط عمومی استخدام در دستگاه های اجرایی عبارتند از: </a:t>
            </a:r>
            <a:br>
              <a:rPr lang="fa-IR" sz="2000" dirty="0">
                <a:solidFill>
                  <a:schemeClr val="accent6">
                    <a:lumMod val="50000"/>
                  </a:schemeClr>
                </a:solidFill>
              </a:rPr>
            </a:br>
            <a:r>
              <a:rPr lang="fa-IR" sz="2000" dirty="0" smtClean="0">
                <a:solidFill>
                  <a:schemeClr val="accent6">
                    <a:lumMod val="50000"/>
                  </a:schemeClr>
                </a:solidFill>
              </a:rPr>
              <a:t>الف) داشتن حداقل سن 20سال تمام وحداکثر 40سال برای استخدام رسمی وبرای متخصصین با مدرک تحصیلی دکتری 45سال.</a:t>
            </a:r>
          </a:p>
          <a:p>
            <a:r>
              <a:rPr lang="fa-IR" sz="2000" dirty="0" smtClean="0">
                <a:solidFill>
                  <a:schemeClr val="accent6">
                    <a:lumMod val="50000"/>
                  </a:schemeClr>
                </a:solidFill>
              </a:rPr>
              <a:t>ب) داشتن تابعیت ایران.</a:t>
            </a:r>
          </a:p>
          <a:p>
            <a:r>
              <a:rPr lang="fa-IR" sz="2000" dirty="0" smtClean="0">
                <a:solidFill>
                  <a:schemeClr val="accent6">
                    <a:lumMod val="50000"/>
                  </a:schemeClr>
                </a:solidFill>
              </a:rPr>
              <a:t>ج) انجام خدمت دوره ضرورت یا معافیت قانونی برای مردان.</a:t>
            </a:r>
          </a:p>
          <a:p>
            <a:r>
              <a:rPr lang="fa-IR" sz="2000" dirty="0" smtClean="0">
                <a:solidFill>
                  <a:schemeClr val="accent6">
                    <a:lumMod val="50000"/>
                  </a:schemeClr>
                </a:solidFill>
              </a:rPr>
              <a:t>د) عدم اعتیاد به دخانیات و مواد مخدر.</a:t>
            </a:r>
          </a:p>
          <a:p>
            <a:r>
              <a:rPr lang="fa-IR" sz="2000" dirty="0" smtClean="0">
                <a:solidFill>
                  <a:schemeClr val="accent6">
                    <a:lumMod val="50000"/>
                  </a:schemeClr>
                </a:solidFill>
              </a:rPr>
              <a:t>ه) نداشتن سابقه محکومیت جزایی موثر.</a:t>
            </a:r>
          </a:p>
          <a:p>
            <a:r>
              <a:rPr lang="fa-IR" sz="2000" dirty="0" smtClean="0">
                <a:solidFill>
                  <a:schemeClr val="accent6">
                    <a:lumMod val="50000"/>
                  </a:schemeClr>
                </a:solidFill>
              </a:rPr>
              <a:t>و) دارا بودن مدرک تحصیلی دانشگاهی ویا مدارک همتراز(برای مشاغلی </a:t>
            </a:r>
          </a:p>
          <a:p>
            <a:r>
              <a:rPr lang="fa-IR" sz="2000" dirty="0" smtClean="0">
                <a:solidFill>
                  <a:schemeClr val="accent6">
                    <a:lumMod val="50000"/>
                  </a:schemeClr>
                </a:solidFill>
              </a:rPr>
              <a:t>که مدارک همتراز در شرایط احراز آن ها پیش بینی شده است.)</a:t>
            </a:r>
          </a:p>
          <a:p>
            <a:r>
              <a:rPr lang="fa-IR" sz="2000" dirty="0" smtClean="0">
                <a:solidFill>
                  <a:schemeClr val="accent6">
                    <a:lumMod val="50000"/>
                  </a:schemeClr>
                </a:solidFill>
              </a:rPr>
              <a:t>ز) داشتن سلامت جسمانی وروانی وتوانایی برای انجام کاری که استخدام می شوند.</a:t>
            </a:r>
          </a:p>
          <a:p>
            <a:r>
              <a:rPr lang="fa-IR" sz="2000" dirty="0" smtClean="0">
                <a:solidFill>
                  <a:schemeClr val="accent6">
                    <a:lumMod val="50000"/>
                  </a:schemeClr>
                </a:solidFill>
              </a:rPr>
              <a:t>ح) اعتقاد به دین مبین اسلام یا یکی از ادیان شناخته شده شده در قانون اساسی جمهوری اسلامی ایران.</a:t>
            </a:r>
          </a:p>
          <a:p>
            <a:r>
              <a:rPr lang="fa-IR" sz="2000" dirty="0" smtClean="0">
                <a:solidFill>
                  <a:schemeClr val="accent6">
                    <a:lumMod val="50000"/>
                  </a:schemeClr>
                </a:solidFill>
              </a:rPr>
              <a:t>ط) التزام به قانون اساسی جمهوری اسلامی ایران</a:t>
            </a:r>
          </a:p>
          <a:p>
            <a:endParaRPr lang="fa-IR" sz="2000" dirty="0" smtClean="0"/>
          </a:p>
          <a:p>
            <a:endParaRPr lang="fa-IR" sz="2000" dirty="0" smtClean="0"/>
          </a:p>
          <a:p>
            <a:endParaRPr lang="fa-IR" dirty="0"/>
          </a:p>
        </p:txBody>
      </p:sp>
    </p:spTree>
    <p:extLst>
      <p:ext uri="{BB962C8B-B14F-4D97-AF65-F5344CB8AC3E}">
        <p14:creationId xmlns:p14="http://schemas.microsoft.com/office/powerpoint/2010/main" val="371511054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crush"/>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5"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fade">
                                      <p:cBhvr>
                                        <p:cTn id="7" dur="2000"/>
                                        <p:tgtEl>
                                          <p:spTgt spid="3">
                                            <p:txEl>
                                              <p:pRg st="2" end="2"/>
                                            </p:txEl>
                                          </p:spTgt>
                                        </p:tgtEl>
                                      </p:cBhvr>
                                    </p:animEffect>
                                    <p:anim calcmode="lin" valueType="num">
                                      <p:cBhvr>
                                        <p:cTn id="8" dur="2000" fill="hold"/>
                                        <p:tgtEl>
                                          <p:spTgt spid="3">
                                            <p:txEl>
                                              <p:pRg st="2" end="2"/>
                                            </p:txEl>
                                          </p:spTgt>
                                        </p:tgtEl>
                                        <p:attrNameLst>
                                          <p:attrName>ppt_w</p:attrName>
                                        </p:attrNameLst>
                                      </p:cBhvr>
                                      <p:tavLst>
                                        <p:tav tm="0" fmla="#ppt_w*sin(2.5*pi*$)">
                                          <p:val>
                                            <p:fltVal val="0"/>
                                          </p:val>
                                        </p:tav>
                                        <p:tav tm="100000">
                                          <p:val>
                                            <p:fltVal val="1"/>
                                          </p:val>
                                        </p:tav>
                                      </p:tavLst>
                                    </p:anim>
                                    <p:anim calcmode="lin" valueType="num">
                                      <p:cBhvr>
                                        <p:cTn id="9" dur="2000" fill="hold"/>
                                        <p:tgtEl>
                                          <p:spTgt spid="3">
                                            <p:txEl>
                                              <p:pRg st="2" end="2"/>
                                            </p:txEl>
                                          </p:spTgt>
                                        </p:tgtEl>
                                        <p:attrNameLst>
                                          <p:attrName>ppt_h</p:attrName>
                                        </p:attrNameLst>
                                      </p:cBhvr>
                                      <p:tavLst>
                                        <p:tav tm="0">
                                          <p:val>
                                            <p:strVal val="#ppt_h"/>
                                          </p:val>
                                        </p:tav>
                                        <p:tav tm="100000">
                                          <p:val>
                                            <p:strVal val="#ppt_h"/>
                                          </p:val>
                                        </p:tav>
                                      </p:tavLst>
                                    </p:anim>
                                  </p:childTnLst>
                                </p:cTn>
                              </p:par>
                              <p:par>
                                <p:cTn id="10" presetID="45" presetClass="entr" presetSubtype="0" fill="hold" nodeType="withEffect">
                                  <p:stCondLst>
                                    <p:cond delay="0"/>
                                  </p:stCondLst>
                                  <p:childTnLst>
                                    <p:set>
                                      <p:cBhvr>
                                        <p:cTn id="11" dur="1" fill="hold">
                                          <p:stCondLst>
                                            <p:cond delay="0"/>
                                          </p:stCondLst>
                                        </p:cTn>
                                        <p:tgtEl>
                                          <p:spTgt spid="3">
                                            <p:txEl>
                                              <p:pRg st="3" end="3"/>
                                            </p:txEl>
                                          </p:spTgt>
                                        </p:tgtEl>
                                        <p:attrNameLst>
                                          <p:attrName>style.visibility</p:attrName>
                                        </p:attrNameLst>
                                      </p:cBhvr>
                                      <p:to>
                                        <p:strVal val="visible"/>
                                      </p:to>
                                    </p:set>
                                    <p:animEffect transition="in" filter="fade">
                                      <p:cBhvr>
                                        <p:cTn id="12" dur="2000"/>
                                        <p:tgtEl>
                                          <p:spTgt spid="3">
                                            <p:txEl>
                                              <p:pRg st="3" end="3"/>
                                            </p:txEl>
                                          </p:spTgt>
                                        </p:tgtEl>
                                      </p:cBhvr>
                                    </p:animEffect>
                                    <p:anim calcmode="lin" valueType="num">
                                      <p:cBhvr>
                                        <p:cTn id="13" dur="2000" fill="hold"/>
                                        <p:tgtEl>
                                          <p:spTgt spid="3">
                                            <p:txEl>
                                              <p:pRg st="3" end="3"/>
                                            </p:txEl>
                                          </p:spTgt>
                                        </p:tgtEl>
                                        <p:attrNameLst>
                                          <p:attrName>ppt_w</p:attrName>
                                        </p:attrNameLst>
                                      </p:cBhvr>
                                      <p:tavLst>
                                        <p:tav tm="0" fmla="#ppt_w*sin(2.5*pi*$)">
                                          <p:val>
                                            <p:fltVal val="0"/>
                                          </p:val>
                                        </p:tav>
                                        <p:tav tm="100000">
                                          <p:val>
                                            <p:fltVal val="1"/>
                                          </p:val>
                                        </p:tav>
                                      </p:tavLst>
                                    </p:anim>
                                    <p:anim calcmode="lin" valueType="num">
                                      <p:cBhvr>
                                        <p:cTn id="14" dur="2000" fill="hold"/>
                                        <p:tgtEl>
                                          <p:spTgt spid="3">
                                            <p:txEl>
                                              <p:pRg st="3" end="3"/>
                                            </p:txEl>
                                          </p:spTgt>
                                        </p:tgtEl>
                                        <p:attrNameLst>
                                          <p:attrName>ppt_h</p:attrName>
                                        </p:attrNameLst>
                                      </p:cBhvr>
                                      <p:tavLst>
                                        <p:tav tm="0">
                                          <p:val>
                                            <p:strVal val="#ppt_h"/>
                                          </p:val>
                                        </p:tav>
                                        <p:tav tm="100000">
                                          <p:val>
                                            <p:strVal val="#ppt_h"/>
                                          </p:val>
                                        </p:tav>
                                      </p:tavLst>
                                    </p:anim>
                                  </p:childTnLst>
                                </p:cTn>
                              </p:par>
                              <p:par>
                                <p:cTn id="15" presetID="45" presetClass="entr" presetSubtype="0" fill="hold" nodeType="with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fade">
                                      <p:cBhvr>
                                        <p:cTn id="17" dur="2000"/>
                                        <p:tgtEl>
                                          <p:spTgt spid="3">
                                            <p:txEl>
                                              <p:pRg st="4" end="4"/>
                                            </p:txEl>
                                          </p:spTgt>
                                        </p:tgtEl>
                                      </p:cBhvr>
                                    </p:animEffect>
                                    <p:anim calcmode="lin" valueType="num">
                                      <p:cBhvr>
                                        <p:cTn id="18" dur="2000" fill="hold"/>
                                        <p:tgtEl>
                                          <p:spTgt spid="3">
                                            <p:txEl>
                                              <p:pRg st="4" end="4"/>
                                            </p:txEl>
                                          </p:spTgt>
                                        </p:tgtEl>
                                        <p:attrNameLst>
                                          <p:attrName>ppt_w</p:attrName>
                                        </p:attrNameLst>
                                      </p:cBhvr>
                                      <p:tavLst>
                                        <p:tav tm="0" fmla="#ppt_w*sin(2.5*pi*$)">
                                          <p:val>
                                            <p:fltVal val="0"/>
                                          </p:val>
                                        </p:tav>
                                        <p:tav tm="100000">
                                          <p:val>
                                            <p:fltVal val="1"/>
                                          </p:val>
                                        </p:tav>
                                      </p:tavLst>
                                    </p:anim>
                                    <p:anim calcmode="lin" valueType="num">
                                      <p:cBhvr>
                                        <p:cTn id="19" dur="2000" fill="hold"/>
                                        <p:tgtEl>
                                          <p:spTgt spid="3">
                                            <p:txEl>
                                              <p:pRg st="4" end="4"/>
                                            </p:txEl>
                                          </p:spTgt>
                                        </p:tgtEl>
                                        <p:attrNameLst>
                                          <p:attrName>ppt_h</p:attrName>
                                        </p:attrNameLst>
                                      </p:cBhvr>
                                      <p:tavLst>
                                        <p:tav tm="0">
                                          <p:val>
                                            <p:strVal val="#ppt_h"/>
                                          </p:val>
                                        </p:tav>
                                        <p:tav tm="100000">
                                          <p:val>
                                            <p:strVal val="#ppt_h"/>
                                          </p:val>
                                        </p:tav>
                                      </p:tavLst>
                                    </p:anim>
                                  </p:childTnLst>
                                </p:cTn>
                              </p:par>
                              <p:par>
                                <p:cTn id="20" presetID="45" presetClass="entr" presetSubtype="0" fill="hold" nodeType="withEffect">
                                  <p:stCondLst>
                                    <p:cond delay="0"/>
                                  </p:stCondLst>
                                  <p:childTnLst>
                                    <p:set>
                                      <p:cBhvr>
                                        <p:cTn id="21" dur="1" fill="hold">
                                          <p:stCondLst>
                                            <p:cond delay="0"/>
                                          </p:stCondLst>
                                        </p:cTn>
                                        <p:tgtEl>
                                          <p:spTgt spid="3">
                                            <p:txEl>
                                              <p:pRg st="5" end="5"/>
                                            </p:txEl>
                                          </p:spTgt>
                                        </p:tgtEl>
                                        <p:attrNameLst>
                                          <p:attrName>style.visibility</p:attrName>
                                        </p:attrNameLst>
                                      </p:cBhvr>
                                      <p:to>
                                        <p:strVal val="visible"/>
                                      </p:to>
                                    </p:set>
                                    <p:animEffect transition="in" filter="fade">
                                      <p:cBhvr>
                                        <p:cTn id="22" dur="2000"/>
                                        <p:tgtEl>
                                          <p:spTgt spid="3">
                                            <p:txEl>
                                              <p:pRg st="5" end="5"/>
                                            </p:txEl>
                                          </p:spTgt>
                                        </p:tgtEl>
                                      </p:cBhvr>
                                    </p:animEffect>
                                    <p:anim calcmode="lin" valueType="num">
                                      <p:cBhvr>
                                        <p:cTn id="23" dur="2000" fill="hold"/>
                                        <p:tgtEl>
                                          <p:spTgt spid="3">
                                            <p:txEl>
                                              <p:pRg st="5" end="5"/>
                                            </p:txEl>
                                          </p:spTgt>
                                        </p:tgtEl>
                                        <p:attrNameLst>
                                          <p:attrName>ppt_w</p:attrName>
                                        </p:attrNameLst>
                                      </p:cBhvr>
                                      <p:tavLst>
                                        <p:tav tm="0" fmla="#ppt_w*sin(2.5*pi*$)">
                                          <p:val>
                                            <p:fltVal val="0"/>
                                          </p:val>
                                        </p:tav>
                                        <p:tav tm="100000">
                                          <p:val>
                                            <p:fltVal val="1"/>
                                          </p:val>
                                        </p:tav>
                                      </p:tavLst>
                                    </p:anim>
                                    <p:anim calcmode="lin" valueType="num">
                                      <p:cBhvr>
                                        <p:cTn id="24" dur="2000" fill="hold"/>
                                        <p:tgtEl>
                                          <p:spTgt spid="3">
                                            <p:txEl>
                                              <p:pRg st="5" end="5"/>
                                            </p:txEl>
                                          </p:spTgt>
                                        </p:tgtEl>
                                        <p:attrNameLst>
                                          <p:attrName>ppt_h</p:attrName>
                                        </p:attrNameLst>
                                      </p:cBhvr>
                                      <p:tavLst>
                                        <p:tav tm="0">
                                          <p:val>
                                            <p:strVal val="#ppt_h"/>
                                          </p:val>
                                        </p:tav>
                                        <p:tav tm="100000">
                                          <p:val>
                                            <p:strVal val="#ppt_h"/>
                                          </p:val>
                                        </p:tav>
                                      </p:tavLst>
                                    </p:anim>
                                  </p:childTnLst>
                                </p:cTn>
                              </p:par>
                              <p:par>
                                <p:cTn id="25" presetID="45" presetClass="entr" presetSubtype="0" fill="hold" nodeType="with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animEffect transition="in" filter="fade">
                                      <p:cBhvr>
                                        <p:cTn id="27" dur="2000"/>
                                        <p:tgtEl>
                                          <p:spTgt spid="3">
                                            <p:txEl>
                                              <p:pRg st="6" end="6"/>
                                            </p:txEl>
                                          </p:spTgt>
                                        </p:tgtEl>
                                      </p:cBhvr>
                                    </p:animEffect>
                                    <p:anim calcmode="lin" valueType="num">
                                      <p:cBhvr>
                                        <p:cTn id="28" dur="2000" fill="hold"/>
                                        <p:tgtEl>
                                          <p:spTgt spid="3">
                                            <p:txEl>
                                              <p:pRg st="6" end="6"/>
                                            </p:txEl>
                                          </p:spTgt>
                                        </p:tgtEl>
                                        <p:attrNameLst>
                                          <p:attrName>ppt_w</p:attrName>
                                        </p:attrNameLst>
                                      </p:cBhvr>
                                      <p:tavLst>
                                        <p:tav tm="0" fmla="#ppt_w*sin(2.5*pi*$)">
                                          <p:val>
                                            <p:fltVal val="0"/>
                                          </p:val>
                                        </p:tav>
                                        <p:tav tm="100000">
                                          <p:val>
                                            <p:fltVal val="1"/>
                                          </p:val>
                                        </p:tav>
                                      </p:tavLst>
                                    </p:anim>
                                    <p:anim calcmode="lin" valueType="num">
                                      <p:cBhvr>
                                        <p:cTn id="29" dur="2000" fill="hold"/>
                                        <p:tgtEl>
                                          <p:spTgt spid="3">
                                            <p:txEl>
                                              <p:pRg st="6" end="6"/>
                                            </p:txEl>
                                          </p:spTgt>
                                        </p:tgtEl>
                                        <p:attrNameLst>
                                          <p:attrName>ppt_h</p:attrName>
                                        </p:attrNameLst>
                                      </p:cBhvr>
                                      <p:tavLst>
                                        <p:tav tm="0">
                                          <p:val>
                                            <p:strVal val="#ppt_h"/>
                                          </p:val>
                                        </p:tav>
                                        <p:tav tm="100000">
                                          <p:val>
                                            <p:strVal val="#ppt_h"/>
                                          </p:val>
                                        </p:tav>
                                      </p:tavLst>
                                    </p:anim>
                                  </p:childTnLst>
                                </p:cTn>
                              </p:par>
                              <p:par>
                                <p:cTn id="30" presetID="45" presetClass="entr" presetSubtype="0" fill="hold" nodeType="withEffect">
                                  <p:stCondLst>
                                    <p:cond delay="0"/>
                                  </p:stCondLst>
                                  <p:childTnLst>
                                    <p:set>
                                      <p:cBhvr>
                                        <p:cTn id="31" dur="1" fill="hold">
                                          <p:stCondLst>
                                            <p:cond delay="0"/>
                                          </p:stCondLst>
                                        </p:cTn>
                                        <p:tgtEl>
                                          <p:spTgt spid="3">
                                            <p:txEl>
                                              <p:pRg st="7" end="7"/>
                                            </p:txEl>
                                          </p:spTgt>
                                        </p:tgtEl>
                                        <p:attrNameLst>
                                          <p:attrName>style.visibility</p:attrName>
                                        </p:attrNameLst>
                                      </p:cBhvr>
                                      <p:to>
                                        <p:strVal val="visible"/>
                                      </p:to>
                                    </p:set>
                                    <p:animEffect transition="in" filter="fade">
                                      <p:cBhvr>
                                        <p:cTn id="32" dur="2000"/>
                                        <p:tgtEl>
                                          <p:spTgt spid="3">
                                            <p:txEl>
                                              <p:pRg st="7" end="7"/>
                                            </p:txEl>
                                          </p:spTgt>
                                        </p:tgtEl>
                                      </p:cBhvr>
                                    </p:animEffect>
                                    <p:anim calcmode="lin" valueType="num">
                                      <p:cBhvr>
                                        <p:cTn id="33" dur="2000" fill="hold"/>
                                        <p:tgtEl>
                                          <p:spTgt spid="3">
                                            <p:txEl>
                                              <p:pRg st="7" end="7"/>
                                            </p:txEl>
                                          </p:spTgt>
                                        </p:tgtEl>
                                        <p:attrNameLst>
                                          <p:attrName>ppt_w</p:attrName>
                                        </p:attrNameLst>
                                      </p:cBhvr>
                                      <p:tavLst>
                                        <p:tav tm="0" fmla="#ppt_w*sin(2.5*pi*$)">
                                          <p:val>
                                            <p:fltVal val="0"/>
                                          </p:val>
                                        </p:tav>
                                        <p:tav tm="100000">
                                          <p:val>
                                            <p:fltVal val="1"/>
                                          </p:val>
                                        </p:tav>
                                      </p:tavLst>
                                    </p:anim>
                                    <p:anim calcmode="lin" valueType="num">
                                      <p:cBhvr>
                                        <p:cTn id="34" dur="2000" fill="hold"/>
                                        <p:tgtEl>
                                          <p:spTgt spid="3">
                                            <p:txEl>
                                              <p:pRg st="7" end="7"/>
                                            </p:txEl>
                                          </p:spTgt>
                                        </p:tgtEl>
                                        <p:attrNameLst>
                                          <p:attrName>ppt_h</p:attrName>
                                        </p:attrNameLst>
                                      </p:cBhvr>
                                      <p:tavLst>
                                        <p:tav tm="0">
                                          <p:val>
                                            <p:strVal val="#ppt_h"/>
                                          </p:val>
                                        </p:tav>
                                        <p:tav tm="100000">
                                          <p:val>
                                            <p:strVal val="#ppt_h"/>
                                          </p:val>
                                        </p:tav>
                                      </p:tavLst>
                                    </p:anim>
                                  </p:childTnLst>
                                </p:cTn>
                              </p:par>
                              <p:par>
                                <p:cTn id="35" presetID="45" presetClass="entr" presetSubtype="0" fill="hold" nodeType="withEffect">
                                  <p:stCondLst>
                                    <p:cond delay="0"/>
                                  </p:stCondLst>
                                  <p:childTnLst>
                                    <p:set>
                                      <p:cBhvr>
                                        <p:cTn id="36" dur="1" fill="hold">
                                          <p:stCondLst>
                                            <p:cond delay="0"/>
                                          </p:stCondLst>
                                        </p:cTn>
                                        <p:tgtEl>
                                          <p:spTgt spid="3">
                                            <p:txEl>
                                              <p:pRg st="8" end="8"/>
                                            </p:txEl>
                                          </p:spTgt>
                                        </p:tgtEl>
                                        <p:attrNameLst>
                                          <p:attrName>style.visibility</p:attrName>
                                        </p:attrNameLst>
                                      </p:cBhvr>
                                      <p:to>
                                        <p:strVal val="visible"/>
                                      </p:to>
                                    </p:set>
                                    <p:animEffect transition="in" filter="fade">
                                      <p:cBhvr>
                                        <p:cTn id="37" dur="2000"/>
                                        <p:tgtEl>
                                          <p:spTgt spid="3">
                                            <p:txEl>
                                              <p:pRg st="8" end="8"/>
                                            </p:txEl>
                                          </p:spTgt>
                                        </p:tgtEl>
                                      </p:cBhvr>
                                    </p:animEffect>
                                    <p:anim calcmode="lin" valueType="num">
                                      <p:cBhvr>
                                        <p:cTn id="38" dur="2000" fill="hold"/>
                                        <p:tgtEl>
                                          <p:spTgt spid="3">
                                            <p:txEl>
                                              <p:pRg st="8" end="8"/>
                                            </p:txEl>
                                          </p:spTgt>
                                        </p:tgtEl>
                                        <p:attrNameLst>
                                          <p:attrName>ppt_w</p:attrName>
                                        </p:attrNameLst>
                                      </p:cBhvr>
                                      <p:tavLst>
                                        <p:tav tm="0" fmla="#ppt_w*sin(2.5*pi*$)">
                                          <p:val>
                                            <p:fltVal val="0"/>
                                          </p:val>
                                        </p:tav>
                                        <p:tav tm="100000">
                                          <p:val>
                                            <p:fltVal val="1"/>
                                          </p:val>
                                        </p:tav>
                                      </p:tavLst>
                                    </p:anim>
                                    <p:anim calcmode="lin" valueType="num">
                                      <p:cBhvr>
                                        <p:cTn id="39" dur="2000" fill="hold"/>
                                        <p:tgtEl>
                                          <p:spTgt spid="3">
                                            <p:txEl>
                                              <p:pRg st="8" end="8"/>
                                            </p:txEl>
                                          </p:spTgt>
                                        </p:tgtEl>
                                        <p:attrNameLst>
                                          <p:attrName>ppt_h</p:attrName>
                                        </p:attrNameLst>
                                      </p:cBhvr>
                                      <p:tavLst>
                                        <p:tav tm="0">
                                          <p:val>
                                            <p:strVal val="#ppt_h"/>
                                          </p:val>
                                        </p:tav>
                                        <p:tav tm="100000">
                                          <p:val>
                                            <p:strVal val="#ppt_h"/>
                                          </p:val>
                                        </p:tav>
                                      </p:tavLst>
                                    </p:anim>
                                  </p:childTnLst>
                                </p:cTn>
                              </p:par>
                              <p:par>
                                <p:cTn id="40" presetID="45" presetClass="entr" presetSubtype="0" fill="hold" nodeType="withEffect">
                                  <p:stCondLst>
                                    <p:cond delay="0"/>
                                  </p:stCondLst>
                                  <p:childTnLst>
                                    <p:set>
                                      <p:cBhvr>
                                        <p:cTn id="41" dur="1" fill="hold">
                                          <p:stCondLst>
                                            <p:cond delay="0"/>
                                          </p:stCondLst>
                                        </p:cTn>
                                        <p:tgtEl>
                                          <p:spTgt spid="3">
                                            <p:txEl>
                                              <p:pRg st="9" end="9"/>
                                            </p:txEl>
                                          </p:spTgt>
                                        </p:tgtEl>
                                        <p:attrNameLst>
                                          <p:attrName>style.visibility</p:attrName>
                                        </p:attrNameLst>
                                      </p:cBhvr>
                                      <p:to>
                                        <p:strVal val="visible"/>
                                      </p:to>
                                    </p:set>
                                    <p:animEffect transition="in" filter="fade">
                                      <p:cBhvr>
                                        <p:cTn id="42" dur="2000"/>
                                        <p:tgtEl>
                                          <p:spTgt spid="3">
                                            <p:txEl>
                                              <p:pRg st="9" end="9"/>
                                            </p:txEl>
                                          </p:spTgt>
                                        </p:tgtEl>
                                      </p:cBhvr>
                                    </p:animEffect>
                                    <p:anim calcmode="lin" valueType="num">
                                      <p:cBhvr>
                                        <p:cTn id="43" dur="2000" fill="hold"/>
                                        <p:tgtEl>
                                          <p:spTgt spid="3">
                                            <p:txEl>
                                              <p:pRg st="9" end="9"/>
                                            </p:txEl>
                                          </p:spTgt>
                                        </p:tgtEl>
                                        <p:attrNameLst>
                                          <p:attrName>ppt_w</p:attrName>
                                        </p:attrNameLst>
                                      </p:cBhvr>
                                      <p:tavLst>
                                        <p:tav tm="0" fmla="#ppt_w*sin(2.5*pi*$)">
                                          <p:val>
                                            <p:fltVal val="0"/>
                                          </p:val>
                                        </p:tav>
                                        <p:tav tm="100000">
                                          <p:val>
                                            <p:fltVal val="1"/>
                                          </p:val>
                                        </p:tav>
                                      </p:tavLst>
                                    </p:anim>
                                    <p:anim calcmode="lin" valueType="num">
                                      <p:cBhvr>
                                        <p:cTn id="44" dur="2000" fill="hold"/>
                                        <p:tgtEl>
                                          <p:spTgt spid="3">
                                            <p:txEl>
                                              <p:pRg st="9" end="9"/>
                                            </p:txEl>
                                          </p:spTgt>
                                        </p:tgtEl>
                                        <p:attrNameLst>
                                          <p:attrName>ppt_h</p:attrName>
                                        </p:attrNameLst>
                                      </p:cBhvr>
                                      <p:tavLst>
                                        <p:tav tm="0">
                                          <p:val>
                                            <p:strVal val="#ppt_h"/>
                                          </p:val>
                                        </p:tav>
                                        <p:tav tm="100000">
                                          <p:val>
                                            <p:strVal val="#ppt_h"/>
                                          </p:val>
                                        </p:tav>
                                      </p:tavLst>
                                    </p:anim>
                                  </p:childTnLst>
                                </p:cTn>
                              </p:par>
                              <p:par>
                                <p:cTn id="45" presetID="45" presetClass="entr" presetSubtype="0" fill="hold" nodeType="withEffect">
                                  <p:stCondLst>
                                    <p:cond delay="0"/>
                                  </p:stCondLst>
                                  <p:childTnLst>
                                    <p:set>
                                      <p:cBhvr>
                                        <p:cTn id="46" dur="1" fill="hold">
                                          <p:stCondLst>
                                            <p:cond delay="0"/>
                                          </p:stCondLst>
                                        </p:cTn>
                                        <p:tgtEl>
                                          <p:spTgt spid="3">
                                            <p:txEl>
                                              <p:pRg st="10" end="10"/>
                                            </p:txEl>
                                          </p:spTgt>
                                        </p:tgtEl>
                                        <p:attrNameLst>
                                          <p:attrName>style.visibility</p:attrName>
                                        </p:attrNameLst>
                                      </p:cBhvr>
                                      <p:to>
                                        <p:strVal val="visible"/>
                                      </p:to>
                                    </p:set>
                                    <p:animEffect transition="in" filter="fade">
                                      <p:cBhvr>
                                        <p:cTn id="47" dur="2000"/>
                                        <p:tgtEl>
                                          <p:spTgt spid="3">
                                            <p:txEl>
                                              <p:pRg st="10" end="10"/>
                                            </p:txEl>
                                          </p:spTgt>
                                        </p:tgtEl>
                                      </p:cBhvr>
                                    </p:animEffect>
                                    <p:anim calcmode="lin" valueType="num">
                                      <p:cBhvr>
                                        <p:cTn id="48" dur="2000" fill="hold"/>
                                        <p:tgtEl>
                                          <p:spTgt spid="3">
                                            <p:txEl>
                                              <p:pRg st="10" end="10"/>
                                            </p:txEl>
                                          </p:spTgt>
                                        </p:tgtEl>
                                        <p:attrNameLst>
                                          <p:attrName>ppt_w</p:attrName>
                                        </p:attrNameLst>
                                      </p:cBhvr>
                                      <p:tavLst>
                                        <p:tav tm="0" fmla="#ppt_w*sin(2.5*pi*$)">
                                          <p:val>
                                            <p:fltVal val="0"/>
                                          </p:val>
                                        </p:tav>
                                        <p:tav tm="100000">
                                          <p:val>
                                            <p:fltVal val="1"/>
                                          </p:val>
                                        </p:tav>
                                      </p:tavLst>
                                    </p:anim>
                                    <p:anim calcmode="lin" valueType="num">
                                      <p:cBhvr>
                                        <p:cTn id="49" dur="2000" fill="hold"/>
                                        <p:tgtEl>
                                          <p:spTgt spid="3">
                                            <p:txEl>
                                              <p:pRg st="10" end="10"/>
                                            </p:txEl>
                                          </p:spTgt>
                                        </p:tgtEl>
                                        <p:attrNameLst>
                                          <p:attrName>ppt_h</p:attrName>
                                        </p:attrNameLst>
                                      </p:cBhvr>
                                      <p:tavLst>
                                        <p:tav tm="0">
                                          <p:val>
                                            <p:strVal val="#ppt_h"/>
                                          </p:val>
                                        </p:tav>
                                        <p:tav tm="100000">
                                          <p:val>
                                            <p:strVal val="#ppt_h"/>
                                          </p:val>
                                        </p:tav>
                                      </p:tavLst>
                                    </p:anim>
                                  </p:childTnLst>
                                </p:cTn>
                              </p:par>
                              <p:par>
                                <p:cTn id="50" presetID="45" presetClass="entr" presetSubtype="0" fill="hold" nodeType="withEffect">
                                  <p:stCondLst>
                                    <p:cond delay="0"/>
                                  </p:stCondLst>
                                  <p:childTnLst>
                                    <p:set>
                                      <p:cBhvr>
                                        <p:cTn id="51" dur="1" fill="hold">
                                          <p:stCondLst>
                                            <p:cond delay="0"/>
                                          </p:stCondLst>
                                        </p:cTn>
                                        <p:tgtEl>
                                          <p:spTgt spid="3">
                                            <p:txEl>
                                              <p:pRg st="11" end="11"/>
                                            </p:txEl>
                                          </p:spTgt>
                                        </p:tgtEl>
                                        <p:attrNameLst>
                                          <p:attrName>style.visibility</p:attrName>
                                        </p:attrNameLst>
                                      </p:cBhvr>
                                      <p:to>
                                        <p:strVal val="visible"/>
                                      </p:to>
                                    </p:set>
                                    <p:animEffect transition="in" filter="fade">
                                      <p:cBhvr>
                                        <p:cTn id="52" dur="2000"/>
                                        <p:tgtEl>
                                          <p:spTgt spid="3">
                                            <p:txEl>
                                              <p:pRg st="11" end="11"/>
                                            </p:txEl>
                                          </p:spTgt>
                                        </p:tgtEl>
                                      </p:cBhvr>
                                    </p:animEffect>
                                    <p:anim calcmode="lin" valueType="num">
                                      <p:cBhvr>
                                        <p:cTn id="53" dur="2000" fill="hold"/>
                                        <p:tgtEl>
                                          <p:spTgt spid="3">
                                            <p:txEl>
                                              <p:pRg st="11" end="11"/>
                                            </p:txEl>
                                          </p:spTgt>
                                        </p:tgtEl>
                                        <p:attrNameLst>
                                          <p:attrName>ppt_w</p:attrName>
                                        </p:attrNameLst>
                                      </p:cBhvr>
                                      <p:tavLst>
                                        <p:tav tm="0" fmla="#ppt_w*sin(2.5*pi*$)">
                                          <p:val>
                                            <p:fltVal val="0"/>
                                          </p:val>
                                        </p:tav>
                                        <p:tav tm="100000">
                                          <p:val>
                                            <p:fltVal val="1"/>
                                          </p:val>
                                        </p:tav>
                                      </p:tavLst>
                                    </p:anim>
                                    <p:anim calcmode="lin" valueType="num">
                                      <p:cBhvr>
                                        <p:cTn id="54" dur="2000" fill="hold"/>
                                        <p:tgtEl>
                                          <p:spTgt spid="3">
                                            <p:txEl>
                                              <p:pRg st="11" end="11"/>
                                            </p:txEl>
                                          </p:spTgt>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a:xfrm>
            <a:off x="1484310" y="0"/>
            <a:ext cx="10018713" cy="6857999"/>
          </a:xfrm>
        </p:spPr>
        <p:txBody>
          <a:bodyPr/>
          <a:lstStyle/>
          <a:p>
            <a:r>
              <a:rPr lang="fa-IR" dirty="0" smtClean="0">
                <a:effectLst>
                  <a:glow rad="228600">
                    <a:schemeClr val="accent1">
                      <a:satMod val="175000"/>
                      <a:alpha val="40000"/>
                    </a:schemeClr>
                  </a:glow>
                </a:effectLst>
              </a:rPr>
              <a:t>انواع استخدام:رسمی، پیمانی وقرارداد کار معین</a:t>
            </a:r>
          </a:p>
          <a:p>
            <a:r>
              <a:rPr lang="fa-IR" dirty="0" smtClean="0">
                <a:solidFill>
                  <a:srgbClr val="00B050"/>
                </a:solidFill>
              </a:rPr>
              <a:t>ماده45قانون مدیریت خدمات شوری </a:t>
            </a:r>
            <a:r>
              <a:rPr lang="fa-IR" dirty="0" smtClean="0">
                <a:solidFill>
                  <a:schemeClr val="accent6">
                    <a:lumMod val="75000"/>
                  </a:schemeClr>
                </a:solidFill>
              </a:rPr>
              <a:t>: ازتاریخ تصویب این قانون،استخدام در دسنگاه های اجرایی به دو روش ذیل انجام می پذیرد:</a:t>
            </a:r>
          </a:p>
          <a:p>
            <a:r>
              <a:rPr lang="fa-IR" dirty="0" smtClean="0">
                <a:solidFill>
                  <a:schemeClr val="accent6">
                    <a:lumMod val="75000"/>
                  </a:schemeClr>
                </a:solidFill>
              </a:rPr>
              <a:t>الف) استخدام رسمی برای تصدی پست های ثابت درمشاغل حاکمیتی .</a:t>
            </a:r>
          </a:p>
          <a:p>
            <a:r>
              <a:rPr lang="fa-IR" dirty="0" smtClean="0">
                <a:solidFill>
                  <a:schemeClr val="accent6">
                    <a:lumMod val="75000"/>
                  </a:schemeClr>
                </a:solidFill>
              </a:rPr>
              <a:t>ب) استخدام پیمانی برای تصدی پست های سازمانی و برای مدت معین.</a:t>
            </a:r>
          </a:p>
          <a:p>
            <a:r>
              <a:rPr lang="fa-IR" dirty="0" smtClean="0">
                <a:solidFill>
                  <a:schemeClr val="accent6">
                    <a:lumMod val="75000"/>
                  </a:schemeClr>
                </a:solidFill>
              </a:rPr>
              <a:t>تبصره) سن کارمند پیمانی درانتهای مدت قرارداد استخدام نباید از65سال و برای مشاغل تخصصی از70سال تجاوز کند. </a:t>
            </a:r>
          </a:p>
          <a:p>
            <a:r>
              <a:rPr lang="fa-IR" dirty="0" smtClean="0">
                <a:solidFill>
                  <a:schemeClr val="accent6">
                    <a:lumMod val="75000"/>
                  </a:schemeClr>
                </a:solidFill>
              </a:rPr>
              <a:t>به استناد </a:t>
            </a:r>
            <a:r>
              <a:rPr lang="fa-IR" dirty="0" smtClean="0">
                <a:solidFill>
                  <a:srgbClr val="00B050"/>
                </a:solidFill>
              </a:rPr>
              <a:t>تبصره ماده 32قانون خدمات مدیریت کشوری </a:t>
            </a:r>
            <a:r>
              <a:rPr lang="fa-IR" dirty="0" smtClean="0">
                <a:solidFill>
                  <a:schemeClr val="accent6">
                    <a:lumMod val="75000"/>
                  </a:schemeClr>
                </a:solidFill>
              </a:rPr>
              <a:t>دستگاه های اجرایی می توانند در شرایط خاص با تایید سازمان تا10درصد پست های سازمانی مصوب، بدون تعهداستخدامی ودر سقف اعتبارات مصوب،افرادی رابه صورت ساعتی یا کارمعین برای حداکثر یک سال به کار گیرند.</a:t>
            </a:r>
            <a:endParaRPr lang="fa-IR" dirty="0">
              <a:solidFill>
                <a:schemeClr val="accent6">
                  <a:lumMod val="75000"/>
                </a:schemeClr>
              </a:solidFill>
            </a:endParaRPr>
          </a:p>
        </p:txBody>
      </p:sp>
    </p:spTree>
    <p:extLst>
      <p:ext uri="{BB962C8B-B14F-4D97-AF65-F5344CB8AC3E}">
        <p14:creationId xmlns:p14="http://schemas.microsoft.com/office/powerpoint/2010/main" val="2289801258"/>
      </p:ext>
    </p:extLst>
  </p:cSld>
  <p:clrMapOvr>
    <a:masterClrMapping/>
  </p:clrMapOvr>
  <mc:AlternateContent xmlns:mc="http://schemas.openxmlformats.org/markup-compatibility/2006" xmlns:p14="http://schemas.microsoft.com/office/powerpoint/2010/main">
    <mc:Choice Requires="p14">
      <p:transition spd="slow" p14:dur="1200">
        <p:dissolve/>
      </p:transition>
    </mc:Choice>
    <mc:Fallback xmlns="">
      <p:transition spd="slow">
        <p:dissolv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2" presetClass="emph" presetSubtype="0" fill="hold" nodeType="clickEffect">
                                  <p:stCondLst>
                                    <p:cond delay="0"/>
                                  </p:stCondLst>
                                  <p:childTnLst>
                                    <p:animRot by="120000">
                                      <p:cBhvr>
                                        <p:cTn id="6" dur="100" fill="hold">
                                          <p:stCondLst>
                                            <p:cond delay="0"/>
                                          </p:stCondLst>
                                        </p:cTn>
                                        <p:tgtEl>
                                          <p:spTgt spid="3">
                                            <p:txEl>
                                              <p:pRg st="1" end="1"/>
                                            </p:txEl>
                                          </p:spTgt>
                                        </p:tgtEl>
                                        <p:attrNameLst>
                                          <p:attrName>r</p:attrName>
                                        </p:attrNameLst>
                                      </p:cBhvr>
                                    </p:animRot>
                                    <p:animRot by="-240000">
                                      <p:cBhvr>
                                        <p:cTn id="7" dur="200" fill="hold">
                                          <p:stCondLst>
                                            <p:cond delay="200"/>
                                          </p:stCondLst>
                                        </p:cTn>
                                        <p:tgtEl>
                                          <p:spTgt spid="3">
                                            <p:txEl>
                                              <p:pRg st="1" end="1"/>
                                            </p:txEl>
                                          </p:spTgt>
                                        </p:tgtEl>
                                        <p:attrNameLst>
                                          <p:attrName>r</p:attrName>
                                        </p:attrNameLst>
                                      </p:cBhvr>
                                    </p:animRot>
                                    <p:animRot by="240000">
                                      <p:cBhvr>
                                        <p:cTn id="8" dur="200" fill="hold">
                                          <p:stCondLst>
                                            <p:cond delay="400"/>
                                          </p:stCondLst>
                                        </p:cTn>
                                        <p:tgtEl>
                                          <p:spTgt spid="3">
                                            <p:txEl>
                                              <p:pRg st="1" end="1"/>
                                            </p:txEl>
                                          </p:spTgt>
                                        </p:tgtEl>
                                        <p:attrNameLst>
                                          <p:attrName>r</p:attrName>
                                        </p:attrNameLst>
                                      </p:cBhvr>
                                    </p:animRot>
                                    <p:animRot by="-240000">
                                      <p:cBhvr>
                                        <p:cTn id="9" dur="200" fill="hold">
                                          <p:stCondLst>
                                            <p:cond delay="600"/>
                                          </p:stCondLst>
                                        </p:cTn>
                                        <p:tgtEl>
                                          <p:spTgt spid="3">
                                            <p:txEl>
                                              <p:pRg st="1" end="1"/>
                                            </p:txEl>
                                          </p:spTgt>
                                        </p:tgtEl>
                                        <p:attrNameLst>
                                          <p:attrName>r</p:attrName>
                                        </p:attrNameLst>
                                      </p:cBhvr>
                                    </p:animRot>
                                    <p:animRot by="120000">
                                      <p:cBhvr>
                                        <p:cTn id="10" dur="200" fill="hold">
                                          <p:stCondLst>
                                            <p:cond delay="800"/>
                                          </p:stCondLst>
                                        </p:cTn>
                                        <p:tgtEl>
                                          <p:spTgt spid="3">
                                            <p:txEl>
                                              <p:pRg st="1" end="1"/>
                                            </p:txEl>
                                          </p:spTgt>
                                        </p:tgtEl>
                                        <p:attrNameLst>
                                          <p:attrName>r</p:attrName>
                                        </p:attrNameLst>
                                      </p:cBhvr>
                                    </p:animRot>
                                  </p:childTnLst>
                                </p:cTn>
                              </p:par>
                              <p:par>
                                <p:cTn id="11" presetID="32" presetClass="emph" presetSubtype="0" fill="hold" nodeType="withEffect">
                                  <p:stCondLst>
                                    <p:cond delay="0"/>
                                  </p:stCondLst>
                                  <p:childTnLst>
                                    <p:animRot by="120000">
                                      <p:cBhvr>
                                        <p:cTn id="12" dur="100" fill="hold">
                                          <p:stCondLst>
                                            <p:cond delay="0"/>
                                          </p:stCondLst>
                                        </p:cTn>
                                        <p:tgtEl>
                                          <p:spTgt spid="3">
                                            <p:txEl>
                                              <p:pRg st="2" end="2"/>
                                            </p:txEl>
                                          </p:spTgt>
                                        </p:tgtEl>
                                        <p:attrNameLst>
                                          <p:attrName>r</p:attrName>
                                        </p:attrNameLst>
                                      </p:cBhvr>
                                    </p:animRot>
                                    <p:animRot by="-240000">
                                      <p:cBhvr>
                                        <p:cTn id="13" dur="200" fill="hold">
                                          <p:stCondLst>
                                            <p:cond delay="200"/>
                                          </p:stCondLst>
                                        </p:cTn>
                                        <p:tgtEl>
                                          <p:spTgt spid="3">
                                            <p:txEl>
                                              <p:pRg st="2" end="2"/>
                                            </p:txEl>
                                          </p:spTgt>
                                        </p:tgtEl>
                                        <p:attrNameLst>
                                          <p:attrName>r</p:attrName>
                                        </p:attrNameLst>
                                      </p:cBhvr>
                                    </p:animRot>
                                    <p:animRot by="240000">
                                      <p:cBhvr>
                                        <p:cTn id="14" dur="200" fill="hold">
                                          <p:stCondLst>
                                            <p:cond delay="400"/>
                                          </p:stCondLst>
                                        </p:cTn>
                                        <p:tgtEl>
                                          <p:spTgt spid="3">
                                            <p:txEl>
                                              <p:pRg st="2" end="2"/>
                                            </p:txEl>
                                          </p:spTgt>
                                        </p:tgtEl>
                                        <p:attrNameLst>
                                          <p:attrName>r</p:attrName>
                                        </p:attrNameLst>
                                      </p:cBhvr>
                                    </p:animRot>
                                    <p:animRot by="-240000">
                                      <p:cBhvr>
                                        <p:cTn id="15" dur="200" fill="hold">
                                          <p:stCondLst>
                                            <p:cond delay="600"/>
                                          </p:stCondLst>
                                        </p:cTn>
                                        <p:tgtEl>
                                          <p:spTgt spid="3">
                                            <p:txEl>
                                              <p:pRg st="2" end="2"/>
                                            </p:txEl>
                                          </p:spTgt>
                                        </p:tgtEl>
                                        <p:attrNameLst>
                                          <p:attrName>r</p:attrName>
                                        </p:attrNameLst>
                                      </p:cBhvr>
                                    </p:animRot>
                                    <p:animRot by="120000">
                                      <p:cBhvr>
                                        <p:cTn id="16" dur="200" fill="hold">
                                          <p:stCondLst>
                                            <p:cond delay="800"/>
                                          </p:stCondLst>
                                        </p:cTn>
                                        <p:tgtEl>
                                          <p:spTgt spid="3">
                                            <p:txEl>
                                              <p:pRg st="2" end="2"/>
                                            </p:txEl>
                                          </p:spTgt>
                                        </p:tgtEl>
                                        <p:attrNameLst>
                                          <p:attrName>r</p:attrName>
                                        </p:attrNameLst>
                                      </p:cBhvr>
                                    </p:animRot>
                                  </p:childTnLst>
                                </p:cTn>
                              </p:par>
                              <p:par>
                                <p:cTn id="17" presetID="32" presetClass="emph" presetSubtype="0" fill="hold" nodeType="withEffect">
                                  <p:stCondLst>
                                    <p:cond delay="0"/>
                                  </p:stCondLst>
                                  <p:childTnLst>
                                    <p:animRot by="120000">
                                      <p:cBhvr>
                                        <p:cTn id="18" dur="100" fill="hold">
                                          <p:stCondLst>
                                            <p:cond delay="0"/>
                                          </p:stCondLst>
                                        </p:cTn>
                                        <p:tgtEl>
                                          <p:spTgt spid="3">
                                            <p:txEl>
                                              <p:pRg st="3" end="3"/>
                                            </p:txEl>
                                          </p:spTgt>
                                        </p:tgtEl>
                                        <p:attrNameLst>
                                          <p:attrName>r</p:attrName>
                                        </p:attrNameLst>
                                      </p:cBhvr>
                                    </p:animRot>
                                    <p:animRot by="-240000">
                                      <p:cBhvr>
                                        <p:cTn id="19" dur="200" fill="hold">
                                          <p:stCondLst>
                                            <p:cond delay="200"/>
                                          </p:stCondLst>
                                        </p:cTn>
                                        <p:tgtEl>
                                          <p:spTgt spid="3">
                                            <p:txEl>
                                              <p:pRg st="3" end="3"/>
                                            </p:txEl>
                                          </p:spTgt>
                                        </p:tgtEl>
                                        <p:attrNameLst>
                                          <p:attrName>r</p:attrName>
                                        </p:attrNameLst>
                                      </p:cBhvr>
                                    </p:animRot>
                                    <p:animRot by="240000">
                                      <p:cBhvr>
                                        <p:cTn id="20" dur="200" fill="hold">
                                          <p:stCondLst>
                                            <p:cond delay="400"/>
                                          </p:stCondLst>
                                        </p:cTn>
                                        <p:tgtEl>
                                          <p:spTgt spid="3">
                                            <p:txEl>
                                              <p:pRg st="3" end="3"/>
                                            </p:txEl>
                                          </p:spTgt>
                                        </p:tgtEl>
                                        <p:attrNameLst>
                                          <p:attrName>r</p:attrName>
                                        </p:attrNameLst>
                                      </p:cBhvr>
                                    </p:animRot>
                                    <p:animRot by="-240000">
                                      <p:cBhvr>
                                        <p:cTn id="21" dur="200" fill="hold">
                                          <p:stCondLst>
                                            <p:cond delay="600"/>
                                          </p:stCondLst>
                                        </p:cTn>
                                        <p:tgtEl>
                                          <p:spTgt spid="3">
                                            <p:txEl>
                                              <p:pRg st="3" end="3"/>
                                            </p:txEl>
                                          </p:spTgt>
                                        </p:tgtEl>
                                        <p:attrNameLst>
                                          <p:attrName>r</p:attrName>
                                        </p:attrNameLst>
                                      </p:cBhvr>
                                    </p:animRot>
                                    <p:animRot by="120000">
                                      <p:cBhvr>
                                        <p:cTn id="22" dur="200" fill="hold">
                                          <p:stCondLst>
                                            <p:cond delay="800"/>
                                          </p:stCondLst>
                                        </p:cTn>
                                        <p:tgtEl>
                                          <p:spTgt spid="3">
                                            <p:txEl>
                                              <p:pRg st="3" end="3"/>
                                            </p:txEl>
                                          </p:spTgt>
                                        </p:tgtEl>
                                        <p:attrNameLst>
                                          <p:attrName>r</p:attrName>
                                        </p:attrNameLst>
                                      </p:cBhvr>
                                    </p:animRot>
                                  </p:childTnLst>
                                </p:cTn>
                              </p:par>
                              <p:par>
                                <p:cTn id="23" presetID="32" presetClass="emph" presetSubtype="0" fill="hold" nodeType="withEffect">
                                  <p:stCondLst>
                                    <p:cond delay="0"/>
                                  </p:stCondLst>
                                  <p:childTnLst>
                                    <p:animRot by="120000">
                                      <p:cBhvr>
                                        <p:cTn id="24" dur="100" fill="hold">
                                          <p:stCondLst>
                                            <p:cond delay="0"/>
                                          </p:stCondLst>
                                        </p:cTn>
                                        <p:tgtEl>
                                          <p:spTgt spid="3">
                                            <p:txEl>
                                              <p:pRg st="4" end="4"/>
                                            </p:txEl>
                                          </p:spTgt>
                                        </p:tgtEl>
                                        <p:attrNameLst>
                                          <p:attrName>r</p:attrName>
                                        </p:attrNameLst>
                                      </p:cBhvr>
                                    </p:animRot>
                                    <p:animRot by="-240000">
                                      <p:cBhvr>
                                        <p:cTn id="25" dur="200" fill="hold">
                                          <p:stCondLst>
                                            <p:cond delay="200"/>
                                          </p:stCondLst>
                                        </p:cTn>
                                        <p:tgtEl>
                                          <p:spTgt spid="3">
                                            <p:txEl>
                                              <p:pRg st="4" end="4"/>
                                            </p:txEl>
                                          </p:spTgt>
                                        </p:tgtEl>
                                        <p:attrNameLst>
                                          <p:attrName>r</p:attrName>
                                        </p:attrNameLst>
                                      </p:cBhvr>
                                    </p:animRot>
                                    <p:animRot by="240000">
                                      <p:cBhvr>
                                        <p:cTn id="26" dur="200" fill="hold">
                                          <p:stCondLst>
                                            <p:cond delay="400"/>
                                          </p:stCondLst>
                                        </p:cTn>
                                        <p:tgtEl>
                                          <p:spTgt spid="3">
                                            <p:txEl>
                                              <p:pRg st="4" end="4"/>
                                            </p:txEl>
                                          </p:spTgt>
                                        </p:tgtEl>
                                        <p:attrNameLst>
                                          <p:attrName>r</p:attrName>
                                        </p:attrNameLst>
                                      </p:cBhvr>
                                    </p:animRot>
                                    <p:animRot by="-240000">
                                      <p:cBhvr>
                                        <p:cTn id="27" dur="200" fill="hold">
                                          <p:stCondLst>
                                            <p:cond delay="600"/>
                                          </p:stCondLst>
                                        </p:cTn>
                                        <p:tgtEl>
                                          <p:spTgt spid="3">
                                            <p:txEl>
                                              <p:pRg st="4" end="4"/>
                                            </p:txEl>
                                          </p:spTgt>
                                        </p:tgtEl>
                                        <p:attrNameLst>
                                          <p:attrName>r</p:attrName>
                                        </p:attrNameLst>
                                      </p:cBhvr>
                                    </p:animRot>
                                    <p:animRot by="120000">
                                      <p:cBhvr>
                                        <p:cTn id="28" dur="200" fill="hold">
                                          <p:stCondLst>
                                            <p:cond delay="800"/>
                                          </p:stCondLst>
                                        </p:cTn>
                                        <p:tgtEl>
                                          <p:spTgt spid="3">
                                            <p:txEl>
                                              <p:pRg st="4" end="4"/>
                                            </p:txEl>
                                          </p:spTgt>
                                        </p:tgtEl>
                                        <p:attrNameLst>
                                          <p:attrName>r</p:attrName>
                                        </p:attrNameLst>
                                      </p:cBhvr>
                                    </p:animRot>
                                  </p:childTnLst>
                                </p:cTn>
                              </p:par>
                              <p:par>
                                <p:cTn id="29" presetID="32" presetClass="emph" presetSubtype="0" fill="hold" nodeType="withEffect">
                                  <p:stCondLst>
                                    <p:cond delay="0"/>
                                  </p:stCondLst>
                                  <p:childTnLst>
                                    <p:animRot by="120000">
                                      <p:cBhvr>
                                        <p:cTn id="30" dur="100" fill="hold">
                                          <p:stCondLst>
                                            <p:cond delay="0"/>
                                          </p:stCondLst>
                                        </p:cTn>
                                        <p:tgtEl>
                                          <p:spTgt spid="3">
                                            <p:txEl>
                                              <p:pRg st="5" end="5"/>
                                            </p:txEl>
                                          </p:spTgt>
                                        </p:tgtEl>
                                        <p:attrNameLst>
                                          <p:attrName>r</p:attrName>
                                        </p:attrNameLst>
                                      </p:cBhvr>
                                    </p:animRot>
                                    <p:animRot by="-240000">
                                      <p:cBhvr>
                                        <p:cTn id="31" dur="200" fill="hold">
                                          <p:stCondLst>
                                            <p:cond delay="200"/>
                                          </p:stCondLst>
                                        </p:cTn>
                                        <p:tgtEl>
                                          <p:spTgt spid="3">
                                            <p:txEl>
                                              <p:pRg st="5" end="5"/>
                                            </p:txEl>
                                          </p:spTgt>
                                        </p:tgtEl>
                                        <p:attrNameLst>
                                          <p:attrName>r</p:attrName>
                                        </p:attrNameLst>
                                      </p:cBhvr>
                                    </p:animRot>
                                    <p:animRot by="240000">
                                      <p:cBhvr>
                                        <p:cTn id="32" dur="200" fill="hold">
                                          <p:stCondLst>
                                            <p:cond delay="400"/>
                                          </p:stCondLst>
                                        </p:cTn>
                                        <p:tgtEl>
                                          <p:spTgt spid="3">
                                            <p:txEl>
                                              <p:pRg st="5" end="5"/>
                                            </p:txEl>
                                          </p:spTgt>
                                        </p:tgtEl>
                                        <p:attrNameLst>
                                          <p:attrName>r</p:attrName>
                                        </p:attrNameLst>
                                      </p:cBhvr>
                                    </p:animRot>
                                    <p:animRot by="-240000">
                                      <p:cBhvr>
                                        <p:cTn id="33" dur="200" fill="hold">
                                          <p:stCondLst>
                                            <p:cond delay="600"/>
                                          </p:stCondLst>
                                        </p:cTn>
                                        <p:tgtEl>
                                          <p:spTgt spid="3">
                                            <p:txEl>
                                              <p:pRg st="5" end="5"/>
                                            </p:txEl>
                                          </p:spTgt>
                                        </p:tgtEl>
                                        <p:attrNameLst>
                                          <p:attrName>r</p:attrName>
                                        </p:attrNameLst>
                                      </p:cBhvr>
                                    </p:animRot>
                                    <p:animRot by="120000">
                                      <p:cBhvr>
                                        <p:cTn id="34" dur="200" fill="hold">
                                          <p:stCondLst>
                                            <p:cond delay="800"/>
                                          </p:stCondLst>
                                        </p:cTn>
                                        <p:tgtEl>
                                          <p:spTgt spid="3">
                                            <p:txEl>
                                              <p:pRg st="5" end="5"/>
                                            </p:txEl>
                                          </p:spTgt>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84309" y="670301"/>
            <a:ext cx="10018713" cy="1752599"/>
          </a:xfrm>
        </p:spPr>
        <p:txBody>
          <a:bodyPr/>
          <a:lstStyle/>
          <a:p>
            <a:endParaRPr lang="fa-IR" dirty="0"/>
          </a:p>
        </p:txBody>
      </p:sp>
      <p:sp>
        <p:nvSpPr>
          <p:cNvPr id="3" name="Content Placeholder 2"/>
          <p:cNvSpPr>
            <a:spLocks noGrp="1"/>
          </p:cNvSpPr>
          <p:nvPr>
            <p:ph idx="1"/>
          </p:nvPr>
        </p:nvSpPr>
        <p:spPr>
          <a:xfrm>
            <a:off x="1484310" y="0"/>
            <a:ext cx="10018713" cy="6857999"/>
          </a:xfrm>
        </p:spPr>
        <p:txBody>
          <a:bodyPr/>
          <a:lstStyle/>
          <a:p>
            <a:r>
              <a:rPr lang="fa-IR" dirty="0" smtClean="0"/>
              <a:t> </a:t>
            </a:r>
            <a:r>
              <a:rPr lang="fa-IR" dirty="0" smtClean="0">
                <a:solidFill>
                  <a:srgbClr val="00B050"/>
                </a:solidFill>
              </a:rPr>
              <a:t>استخدام رسمی:</a:t>
            </a:r>
          </a:p>
          <a:p>
            <a:r>
              <a:rPr lang="fa-IR" dirty="0" smtClean="0">
                <a:solidFill>
                  <a:schemeClr val="accent6">
                    <a:lumMod val="75000"/>
                  </a:schemeClr>
                </a:solidFill>
              </a:rPr>
              <a:t>مستخدم رسمی کسی است که به موجب حکم رسمی برای تصدی یکی ازپست های سازمانی ثابت درمشاغل حاکمیتی مستمر استخدام شده باشد. به مفهوم دیگر، استخدام رسمی برای پست های سازمانی موقت ومشاغل غیر حکومتی ممکن نیست.</a:t>
            </a:r>
            <a:endParaRPr lang="fa-IR" dirty="0">
              <a:solidFill>
                <a:schemeClr val="accent6">
                  <a:lumMod val="75000"/>
                </a:schemeClr>
              </a:solidFill>
            </a:endParaRPr>
          </a:p>
        </p:txBody>
      </p:sp>
    </p:spTree>
    <p:extLst>
      <p:ext uri="{BB962C8B-B14F-4D97-AF65-F5344CB8AC3E}">
        <p14:creationId xmlns:p14="http://schemas.microsoft.com/office/powerpoint/2010/main" val="235128803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prestig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9" presetClass="exit" presetSubtype="0" accel="100000" fill="hold" nodeType="clickEffect">
                                  <p:stCondLst>
                                    <p:cond delay="0"/>
                                  </p:stCondLst>
                                  <p:childTnLst>
                                    <p:anim calcmode="lin" valueType="num">
                                      <p:cBhvr>
                                        <p:cTn id="6" dur="500"/>
                                        <p:tgtEl>
                                          <p:spTgt spid="3">
                                            <p:txEl>
                                              <p:pRg st="1" end="1"/>
                                            </p:txEl>
                                          </p:spTgt>
                                        </p:tgtEl>
                                        <p:attrNameLst>
                                          <p:attrName>ppt_w</p:attrName>
                                        </p:attrNameLst>
                                      </p:cBhvr>
                                      <p:tavLst>
                                        <p:tav tm="0">
                                          <p:val>
                                            <p:strVal val="ppt_w"/>
                                          </p:val>
                                        </p:tav>
                                        <p:tav tm="100000">
                                          <p:val>
                                            <p:fltVal val="0"/>
                                          </p:val>
                                        </p:tav>
                                      </p:tavLst>
                                    </p:anim>
                                    <p:anim calcmode="lin" valueType="num">
                                      <p:cBhvr>
                                        <p:cTn id="7" dur="500"/>
                                        <p:tgtEl>
                                          <p:spTgt spid="3">
                                            <p:txEl>
                                              <p:pRg st="1" end="1"/>
                                            </p:txEl>
                                          </p:spTgt>
                                        </p:tgtEl>
                                        <p:attrNameLst>
                                          <p:attrName>ppt_h</p:attrName>
                                        </p:attrNameLst>
                                      </p:cBhvr>
                                      <p:tavLst>
                                        <p:tav tm="0">
                                          <p:val>
                                            <p:strVal val="ppt_h"/>
                                          </p:val>
                                        </p:tav>
                                        <p:tav tm="100000">
                                          <p:val>
                                            <p:fltVal val="0"/>
                                          </p:val>
                                        </p:tav>
                                      </p:tavLst>
                                    </p:anim>
                                    <p:anim calcmode="lin" valueType="num">
                                      <p:cBhvr>
                                        <p:cTn id="8" dur="500"/>
                                        <p:tgtEl>
                                          <p:spTgt spid="3">
                                            <p:txEl>
                                              <p:pRg st="1" end="1"/>
                                            </p:txEl>
                                          </p:spTgt>
                                        </p:tgtEl>
                                        <p:attrNameLst>
                                          <p:attrName>style.rotation</p:attrName>
                                        </p:attrNameLst>
                                      </p:cBhvr>
                                      <p:tavLst>
                                        <p:tav tm="0">
                                          <p:val>
                                            <p:fltVal val="0"/>
                                          </p:val>
                                        </p:tav>
                                        <p:tav tm="100000">
                                          <p:val>
                                            <p:fltVal val="360"/>
                                          </p:val>
                                        </p:tav>
                                      </p:tavLst>
                                    </p:anim>
                                    <p:animEffect transition="out" filter="fade">
                                      <p:cBhvr>
                                        <p:cTn id="9" dur="500"/>
                                        <p:tgtEl>
                                          <p:spTgt spid="3">
                                            <p:txEl>
                                              <p:pRg st="1" end="1"/>
                                            </p:txEl>
                                          </p:spTgt>
                                        </p:tgtEl>
                                      </p:cBhvr>
                                    </p:animEffect>
                                    <p:set>
                                      <p:cBhvr>
                                        <p:cTn id="10" dur="1" fill="hold">
                                          <p:stCondLst>
                                            <p:cond delay="499"/>
                                          </p:stCondLst>
                                        </p:cTn>
                                        <p:tgtEl>
                                          <p:spTgt spid="3">
                                            <p:txEl>
                                              <p:pRg st="1" end="1"/>
                                            </p:txEl>
                                          </p:spTgt>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a:xfrm>
            <a:off x="1484310" y="0"/>
            <a:ext cx="10018713" cy="6857999"/>
          </a:xfrm>
        </p:spPr>
        <p:txBody>
          <a:bodyPr>
            <a:normAutofit lnSpcReduction="10000"/>
          </a:bodyPr>
          <a:lstStyle/>
          <a:p>
            <a:r>
              <a:rPr lang="fa-IR" dirty="0" smtClean="0">
                <a:solidFill>
                  <a:srgbClr val="00B050"/>
                </a:solidFill>
              </a:rPr>
              <a:t>استخدام پیمانی:</a:t>
            </a:r>
          </a:p>
          <a:p>
            <a:r>
              <a:rPr lang="fa-IR" dirty="0" smtClean="0">
                <a:solidFill>
                  <a:schemeClr val="accent6">
                    <a:lumMod val="75000"/>
                  </a:schemeClr>
                </a:solidFill>
              </a:rPr>
              <a:t>وفق بند (ب) ماده 45 ق.م.خ.ک، استخدام پیمانی برای تصدی پست های سازمانی وبرای مدت معین انجام می پذیرد.البته با توجه به بند(الف) ماده مذکور، استخدام پیمانی فقط برای پست های سازمانی موقت صورت می گیرد،زیرا پست های سازمانی ثابت فقط درمورد مشاغل حاکمیتی مستمر ایجاد می شودو همان گونه که پیشتر اشاره شد،استخدام برای تصدی پست های ثابت به صورت رسمی است. پس مستخدم پیمانی کسی است که برای تصدی پست سازمانی موقت وبه موجب قرارداد با مدت معین استخدام می شود.با توجه به تعریف مذکورخصوصیاتی که می توان برای مستخدم پیمانی برشمرد عبارتنداز:</a:t>
            </a:r>
          </a:p>
          <a:p>
            <a:r>
              <a:rPr lang="fa-IR" dirty="0" smtClean="0">
                <a:solidFill>
                  <a:schemeClr val="accent6">
                    <a:lumMod val="75000"/>
                  </a:schemeClr>
                </a:solidFill>
              </a:rPr>
              <a:t>- مستخدم پیمانی را نمی توان برای انجام عمل مستمر ومداوم(پست سازمانی ثابت) استخدام نمود.</a:t>
            </a:r>
          </a:p>
          <a:p>
            <a:r>
              <a:rPr lang="fa-IR" dirty="0" smtClean="0">
                <a:solidFill>
                  <a:schemeClr val="accent6">
                    <a:lumMod val="75000"/>
                  </a:schemeClr>
                </a:solidFill>
              </a:rPr>
              <a:t>- مستخدم پیمانی، مستخدم دولت است،ولی مستخدم رسمی نسیت.</a:t>
            </a:r>
          </a:p>
          <a:p>
            <a:r>
              <a:rPr lang="fa-IR" dirty="0" smtClean="0">
                <a:solidFill>
                  <a:schemeClr val="accent6">
                    <a:lumMod val="75000"/>
                  </a:schemeClr>
                </a:solidFill>
              </a:rPr>
              <a:t>- رابطه مستخدم پیمانی با دولت مبتنی برقرارداداست.البته قراردادمذکور جزوقراردادهای حقوق خصوصی نیست،زیرا در قراردادهای خصوصی اراده طرفین در تعیین شرایط موثر است،حال آن که درقراردادپیمانی شرایط به موجب آئین نامه ها ومصوبات از پیش تعیین شده است وطرفین بدون این که توانایی تغییرشرایط راداشته باشند،صرفاً به آن ملحق می شوند. </a:t>
            </a:r>
            <a:endParaRPr lang="fa-IR" dirty="0">
              <a:solidFill>
                <a:schemeClr val="accent6">
                  <a:lumMod val="75000"/>
                </a:schemeClr>
              </a:solidFill>
            </a:endParaRPr>
          </a:p>
        </p:txBody>
      </p:sp>
    </p:spTree>
    <p:extLst>
      <p:ext uri="{BB962C8B-B14F-4D97-AF65-F5344CB8AC3E}">
        <p14:creationId xmlns:p14="http://schemas.microsoft.com/office/powerpoint/2010/main" val="258083114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6000">
        <p15:prstTrans prst="curtains"/>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xit" presetSubtype="10" fill="hold" nodeType="clickEffect">
                                  <p:stCondLst>
                                    <p:cond delay="0"/>
                                  </p:stCondLst>
                                  <p:childTnLst>
                                    <p:animEffect transition="out" filter="randombar(horizontal)">
                                      <p:cBhvr>
                                        <p:cTn id="6" dur="500"/>
                                        <p:tgtEl>
                                          <p:spTgt spid="3">
                                            <p:txEl>
                                              <p:pRg st="1" end="1"/>
                                            </p:txEl>
                                          </p:spTgt>
                                        </p:tgtEl>
                                      </p:cBhvr>
                                    </p:animEffect>
                                    <p:set>
                                      <p:cBhvr>
                                        <p:cTn id="7" dur="1" fill="hold">
                                          <p:stCondLst>
                                            <p:cond delay="499"/>
                                          </p:stCondLst>
                                        </p:cTn>
                                        <p:tgtEl>
                                          <p:spTgt spid="3">
                                            <p:txEl>
                                              <p:pRg st="1" end="1"/>
                                            </p:txEl>
                                          </p:spTgt>
                                        </p:tgtEl>
                                        <p:attrNameLst>
                                          <p:attrName>style.visibility</p:attrName>
                                        </p:attrNameLst>
                                      </p:cBhvr>
                                      <p:to>
                                        <p:strVal val="hidden"/>
                                      </p:to>
                                    </p:set>
                                  </p:childTnLst>
                                </p:cTn>
                              </p:par>
                              <p:par>
                                <p:cTn id="8" presetID="14" presetClass="exit" presetSubtype="10" fill="hold" nodeType="withEffect">
                                  <p:stCondLst>
                                    <p:cond delay="0"/>
                                  </p:stCondLst>
                                  <p:childTnLst>
                                    <p:animEffect transition="out" filter="randombar(horizontal)">
                                      <p:cBhvr>
                                        <p:cTn id="9" dur="500"/>
                                        <p:tgtEl>
                                          <p:spTgt spid="3">
                                            <p:txEl>
                                              <p:pRg st="2" end="2"/>
                                            </p:txEl>
                                          </p:spTgt>
                                        </p:tgtEl>
                                      </p:cBhvr>
                                    </p:animEffect>
                                    <p:set>
                                      <p:cBhvr>
                                        <p:cTn id="10" dur="1" fill="hold">
                                          <p:stCondLst>
                                            <p:cond delay="499"/>
                                          </p:stCondLst>
                                        </p:cTn>
                                        <p:tgtEl>
                                          <p:spTgt spid="3">
                                            <p:txEl>
                                              <p:pRg st="2" end="2"/>
                                            </p:txEl>
                                          </p:spTgt>
                                        </p:tgtEl>
                                        <p:attrNameLst>
                                          <p:attrName>style.visibility</p:attrName>
                                        </p:attrNameLst>
                                      </p:cBhvr>
                                      <p:to>
                                        <p:strVal val="hidden"/>
                                      </p:to>
                                    </p:set>
                                  </p:childTnLst>
                                </p:cTn>
                              </p:par>
                              <p:par>
                                <p:cTn id="11" presetID="14" presetClass="exit" presetSubtype="10" fill="hold" nodeType="withEffect">
                                  <p:stCondLst>
                                    <p:cond delay="0"/>
                                  </p:stCondLst>
                                  <p:childTnLst>
                                    <p:animEffect transition="out" filter="randombar(horizontal)">
                                      <p:cBhvr>
                                        <p:cTn id="12" dur="500"/>
                                        <p:tgtEl>
                                          <p:spTgt spid="3">
                                            <p:txEl>
                                              <p:pRg st="3" end="3"/>
                                            </p:txEl>
                                          </p:spTgt>
                                        </p:tgtEl>
                                      </p:cBhvr>
                                    </p:animEffect>
                                    <p:set>
                                      <p:cBhvr>
                                        <p:cTn id="13" dur="1" fill="hold">
                                          <p:stCondLst>
                                            <p:cond delay="499"/>
                                          </p:stCondLst>
                                        </p:cTn>
                                        <p:tgtEl>
                                          <p:spTgt spid="3">
                                            <p:txEl>
                                              <p:pRg st="3" end="3"/>
                                            </p:txEl>
                                          </p:spTgt>
                                        </p:tgtEl>
                                        <p:attrNameLst>
                                          <p:attrName>style.visibility</p:attrName>
                                        </p:attrNameLst>
                                      </p:cBhvr>
                                      <p:to>
                                        <p:strVal val="hidden"/>
                                      </p:to>
                                    </p:set>
                                  </p:childTnLst>
                                </p:cTn>
                              </p:par>
                              <p:par>
                                <p:cTn id="14" presetID="14" presetClass="exit" presetSubtype="10" fill="hold" nodeType="withEffect">
                                  <p:stCondLst>
                                    <p:cond delay="0"/>
                                  </p:stCondLst>
                                  <p:childTnLst>
                                    <p:animEffect transition="out" filter="randombar(horizontal)">
                                      <p:cBhvr>
                                        <p:cTn id="15" dur="500"/>
                                        <p:tgtEl>
                                          <p:spTgt spid="3">
                                            <p:txEl>
                                              <p:pRg st="4" end="4"/>
                                            </p:txEl>
                                          </p:spTgt>
                                        </p:tgtEl>
                                      </p:cBhvr>
                                    </p:animEffect>
                                    <p:set>
                                      <p:cBhvr>
                                        <p:cTn id="16" dur="1" fill="hold">
                                          <p:stCondLst>
                                            <p:cond delay="499"/>
                                          </p:stCondLst>
                                        </p:cTn>
                                        <p:tgtEl>
                                          <p:spTgt spid="3">
                                            <p:txEl>
                                              <p:pRg st="4" end="4"/>
                                            </p:txEl>
                                          </p:spTgt>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a:xfrm>
            <a:off x="1484310" y="0"/>
            <a:ext cx="10018713" cy="6857999"/>
          </a:xfrm>
        </p:spPr>
        <p:txBody>
          <a:bodyPr/>
          <a:lstStyle/>
          <a:p>
            <a:r>
              <a:rPr lang="fa-IR" dirty="0" smtClean="0">
                <a:solidFill>
                  <a:srgbClr val="00B050"/>
                </a:solidFill>
              </a:rPr>
              <a:t>استخدام قرارداد کارمعین:</a:t>
            </a:r>
          </a:p>
          <a:p>
            <a:r>
              <a:rPr lang="fa-IR" dirty="0" smtClean="0">
                <a:solidFill>
                  <a:schemeClr val="accent6">
                    <a:lumMod val="75000"/>
                  </a:schemeClr>
                </a:solidFill>
              </a:rPr>
              <a:t>تبصره ماده 32 ق.م.خ.ک به دستگاه های اجرایی اجازه میدهد علاوه بر اسخدام رسمی وپیمانی بتوانند افراد را برای اشتغال ساعتی ویا کار معین به کار گیرند. مطابق تبصره مذکور، دستگاه های اجرایی می توانند در شرایط خاص با تایید معاونت برنامه ریزی ونظارت راهبردی رئیس جمهورتا 10درصد پست های سازمانی مصوب بدون هر گونه تعهد به استخدام ودرسقف اعتبارات مصوب افرادی را به صورت ساعتی یا کارمعین برای حداکثر یک سال به خدمت خود درآورند.</a:t>
            </a:r>
            <a:endParaRPr lang="fa-IR" dirty="0">
              <a:solidFill>
                <a:schemeClr val="accent6">
                  <a:lumMod val="75000"/>
                </a:schemeClr>
              </a:solidFill>
            </a:endParaRPr>
          </a:p>
        </p:txBody>
      </p:sp>
    </p:spTree>
    <p:extLst>
      <p:ext uri="{BB962C8B-B14F-4D97-AF65-F5344CB8AC3E}">
        <p14:creationId xmlns:p14="http://schemas.microsoft.com/office/powerpoint/2010/main" val="12817368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invX="1"/>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1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1" end="1"/>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Parallax">
  <a:themeElements>
    <a:clrScheme name="Marquee">
      <a:dk1>
        <a:srgbClr val="000000"/>
      </a:dk1>
      <a:lt1>
        <a:sysClr val="window" lastClr="FFFFFF"/>
      </a:lt1>
      <a:dk2>
        <a:srgbClr val="5E5E5E"/>
      </a:dk2>
      <a:lt2>
        <a:srgbClr val="DDDDDD"/>
      </a:lt2>
      <a:accent1>
        <a:srgbClr val="418AB3"/>
      </a:accent1>
      <a:accent2>
        <a:srgbClr val="A6B727"/>
      </a:accent2>
      <a:accent3>
        <a:srgbClr val="F69200"/>
      </a:accent3>
      <a:accent4>
        <a:srgbClr val="838383"/>
      </a:accent4>
      <a:accent5>
        <a:srgbClr val="FEC306"/>
      </a:accent5>
      <a:accent6>
        <a:srgbClr val="DF5327"/>
      </a:accent6>
      <a:hlink>
        <a:srgbClr val="F59E00"/>
      </a:hlink>
      <a:folHlink>
        <a:srgbClr val="B2B2B2"/>
      </a:folHlink>
    </a:clrScheme>
    <a:fontScheme name="Parallax">
      <a:maj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rallax">
      <a:fillStyleLst>
        <a:solidFill>
          <a:schemeClr val="phClr"/>
        </a:solidFill>
        <a:gradFill rotWithShape="1">
          <a:gsLst>
            <a:gs pos="0">
              <a:schemeClr val="phClr">
                <a:tint val="60000"/>
                <a:lumMod val="104000"/>
              </a:schemeClr>
            </a:gs>
            <a:gs pos="100000">
              <a:schemeClr val="phClr">
                <a:tint val="84000"/>
              </a:schemeClr>
            </a:gs>
          </a:gsLst>
          <a:lin ang="5400000" scaled="0"/>
        </a:gradFill>
        <a:gradFill rotWithShape="1">
          <a:gsLst>
            <a:gs pos="0">
              <a:schemeClr val="phClr">
                <a:tint val="96000"/>
                <a:lumMod val="102000"/>
              </a:schemeClr>
            </a:gs>
            <a:gs pos="100000">
              <a:schemeClr val="phClr">
                <a:shade val="88000"/>
                <a:lumMod val="94000"/>
              </a:schemeClr>
            </a:gs>
          </a:gsLst>
          <a:path path="circle">
            <a:fillToRect l="50000" t="100000" r="100000" b="50000"/>
          </a:path>
        </a:gradFill>
      </a:fillStyleLst>
      <a:lnStyleLst>
        <a:ln w="9525" cap="rnd" cmpd="sng" algn="ctr">
          <a:solidFill>
            <a:schemeClr val="phClr">
              <a:tint val="6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reflection blurRad="12700" stA="26000" endPos="32000" dist="12700" dir="5400000" sy="-100000" rotWithShape="0"/>
          </a:effectLst>
        </a:effectStyle>
        <a:effectStyle>
          <a:effectLst>
            <a:outerShdw blurRad="38100" dist="25400" dir="5400000" rotWithShape="0">
              <a:srgbClr val="000000">
                <a:alpha val="64000"/>
              </a:srgbClr>
            </a:outerShdw>
          </a:effectLst>
          <a:scene3d>
            <a:camera prst="orthographicFront">
              <a:rot lat="0" lon="0" rev="0"/>
            </a:camera>
            <a:lightRig rig="threePt" dir="tl">
              <a:rot lat="0" lon="0" rev="1200000"/>
            </a:lightRig>
          </a:scene3d>
          <a:sp3d>
            <a:bevelT w="25400" h="12700"/>
          </a:sp3d>
        </a:effectStyle>
      </a:effectStyleLst>
      <a:bgFillStyleLst>
        <a:solidFill>
          <a:schemeClr val="phClr"/>
        </a:solidFill>
        <a:gradFill rotWithShape="1">
          <a:gsLst>
            <a:gs pos="0">
              <a:schemeClr val="phClr">
                <a:tint val="90000"/>
                <a:lumMod val="110000"/>
              </a:schemeClr>
            </a:gs>
            <a:gs pos="100000">
              <a:schemeClr val="phClr">
                <a:shade val="64000"/>
                <a:lumMod val="98000"/>
              </a:schemeClr>
            </a:gs>
          </a:gsLst>
          <a:lin ang="5400000" scaled="0"/>
        </a:gradFill>
        <a:blipFill rotWithShape="1">
          <a:blip xmlns:r="http://schemas.openxmlformats.org/officeDocument/2006/relationships" r:embed="rId1">
            <a:duotone>
              <a:schemeClr val="phClr">
                <a:shade val="76000"/>
                <a:satMod val="180000"/>
              </a:schemeClr>
              <a:schemeClr val="phClr">
                <a:tint val="80000"/>
                <a:satMod val="120000"/>
                <a:lumMod val="180000"/>
              </a:schemeClr>
            </a:duotone>
          </a:blip>
          <a:stretch/>
        </a:blipFill>
      </a:bgFillStyleLst>
    </a:fmtScheme>
  </a:themeElements>
  <a:objectDefaults/>
  <a:extraClrSchemeLst/>
  <a:extLst>
    <a:ext uri="{05A4C25C-085E-4340-85A3-A5531E510DB2}">
      <thm15:themeFamily xmlns:thm15="http://schemas.microsoft.com/office/thememl/2012/main" name="Parallax" id="{3388167B-A2EB-4685-9635-1831D9AEF8C4}" vid="{4F7A876A-7598-49CA-AFC8-8EDA2551E4A7}"/>
    </a:ext>
  </a:extLst>
</a:theme>
</file>

<file path=docProps/app.xml><?xml version="1.0" encoding="utf-8"?>
<Properties xmlns="http://schemas.openxmlformats.org/officeDocument/2006/extended-properties" xmlns:vt="http://schemas.openxmlformats.org/officeDocument/2006/docPropsVTypes">
  <Template>بسم الله الرّحمن الرّحیم1</Template>
  <TotalTime>134</TotalTime>
  <Words>3490</Words>
  <Application>Microsoft Office PowerPoint</Application>
  <PresentationFormat>Widescreen</PresentationFormat>
  <Paragraphs>229</Paragraphs>
  <Slides>41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41</vt:i4>
      </vt:variant>
    </vt:vector>
  </HeadingPairs>
  <TitlesOfParts>
    <vt:vector size="47" baseType="lpstr">
      <vt:lpstr>2  Arshia</vt:lpstr>
      <vt:lpstr>2  Mitra_1 (MRT)</vt:lpstr>
      <vt:lpstr>Arial</vt:lpstr>
      <vt:lpstr>Corbel</vt:lpstr>
      <vt:lpstr>Tahoma</vt:lpstr>
      <vt:lpstr>Parallax</vt:lpstr>
      <vt:lpstr>بسم الله الرّحمن الرّحیم</vt:lpstr>
      <vt:lpstr>قال علی (ع)  (( مَن تَرَکَ قول لا اَدری تِلکَ هَلَک))    هرکس کلمه نمی دانم را ترک کند یقیناً به هلاکت می رسد.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بسم الله الرّحمن الرّحیم</dc:title>
  <dc:creator>almahdi</dc:creator>
  <cp:lastModifiedBy>almahdi</cp:lastModifiedBy>
  <cp:revision>29</cp:revision>
  <dcterms:created xsi:type="dcterms:W3CDTF">2014-12-23T10:59:51Z</dcterms:created>
  <dcterms:modified xsi:type="dcterms:W3CDTF">2014-12-23T18:17:56Z</dcterms:modified>
</cp:coreProperties>
</file>