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5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148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0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9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0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24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8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4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2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8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3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2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6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0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0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B97964A-D023-48FB-90AA-F0AE3D6D2FBA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A7CC1-C26D-44FD-B3F4-8C54966F8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52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8353" y="729346"/>
            <a:ext cx="8825658" cy="3329581"/>
          </a:xfrm>
        </p:spPr>
        <p:txBody>
          <a:bodyPr/>
          <a:lstStyle/>
          <a:p>
            <a:pPr algn="ctr" rtl="1"/>
            <a:r>
              <a:rPr lang="fa-IR" sz="13800" dirty="0" smtClean="0">
                <a:solidFill>
                  <a:schemeClr val="tx1"/>
                </a:solidFill>
                <a:effectLst>
                  <a:glow rad="101600">
                    <a:schemeClr val="accent5">
                      <a:lumMod val="60000"/>
                      <a:lumOff val="40000"/>
                      <a:alpha val="60000"/>
                    </a:schemeClr>
                  </a:glow>
                </a:effectLst>
                <a:cs typeface="B Titr" panose="00000700000000000000" pitchFamily="2" charset="-78"/>
              </a:rPr>
              <a:t>شعر نو</a:t>
            </a:r>
            <a:endParaRPr lang="en-US" sz="13800" dirty="0">
              <a:solidFill>
                <a:schemeClr val="tx1"/>
              </a:solidFill>
              <a:effectLst>
                <a:glow rad="101600">
                  <a:schemeClr val="accent5">
                    <a:lumMod val="60000"/>
                    <a:lumOff val="40000"/>
                    <a:alpha val="60000"/>
                  </a:schemeClr>
                </a:glow>
              </a:effectLst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8353" y="4940670"/>
            <a:ext cx="8825658" cy="861420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تحقیق مخصوص کلاس زبان فارسی دانشگاه علوم و فنون قرآن کریم</a:t>
            </a:r>
            <a:endParaRPr lang="en-US" sz="2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7463" y="2318659"/>
            <a:ext cx="8825658" cy="1413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fa-IR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کاری از عباس کریمی</a:t>
            </a:r>
            <a:endParaRPr lang="en-US" dirty="0">
              <a:solidFill>
                <a:schemeClr val="tx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586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اولین مخلوق: غراب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وقت غروب، کز بر کهسار، آفتاب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با رنگ‌های زرد غمش هست در حجاب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تنها نشسته بر دم ساحل یکی غراب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204306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پذیرش قالب شعر نو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ابتدا با نیما موافقتی صورت نگرفت، اما بعدها کسانی در این قالب زبان به سرودن شعر گشودند که چه بسا نسبت به خالق شعر نو – نیما – به مراتب زیباتر شعر سرودند.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09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پیروان نیما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6771" y="2052918"/>
            <a:ext cx="4313082" cy="3466139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مهدی اخوان ثالث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هوشنگ ابتهاج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سهراب سپهری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محمدرضا شفیعی‌کدکنی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2048436"/>
            <a:ext cx="4313082" cy="3466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فریدون مشیری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سیاوش کسرایی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فروغ فرخ‌زاد</a:t>
            </a:r>
          </a:p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قیصر امین‌پور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36771" y="5052458"/>
            <a:ext cx="4313082" cy="1332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و بسیاری شاعر دیگر ...</a:t>
            </a:r>
          </a:p>
        </p:txBody>
      </p:sp>
    </p:spTree>
    <p:extLst>
      <p:ext uri="{BB962C8B-B14F-4D97-AF65-F5344CB8AC3E}">
        <p14:creationId xmlns:p14="http://schemas.microsoft.com/office/powerpoint/2010/main" val="240010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83" y="1987603"/>
            <a:ext cx="9404723" cy="2932740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یک نمونه از شعر نو: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>
                <a:cs typeface="B Titr" panose="00000700000000000000" pitchFamily="2" charset="-78"/>
              </a:rPr>
              <a:t/>
            </a:r>
            <a:br>
              <a:rPr lang="fa-IR" dirty="0">
                <a:cs typeface="B Titr" panose="00000700000000000000" pitchFamily="2" charset="-78"/>
              </a:rPr>
            </a:br>
            <a:endParaRPr lang="en-US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31912" y="3185033"/>
            <a:ext cx="9404723" cy="29327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fa-IR" sz="88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زمستان</a:t>
            </a:r>
            <a:endParaRPr lang="en-US" sz="8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38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سلامت را </a:t>
            </a:r>
            <a:r>
              <a:rPr lang="fa-IR" sz="3200" dirty="0" smtClean="0">
                <a:cs typeface="B Zar" panose="00000400000000000000" pitchFamily="2" charset="-78"/>
              </a:rPr>
              <a:t>نمی‌خواهند </a:t>
            </a:r>
            <a:r>
              <a:rPr lang="fa-IR" sz="3200" dirty="0">
                <a:cs typeface="B Zar" panose="00000400000000000000" pitchFamily="2" charset="-78"/>
              </a:rPr>
              <a:t>پاسخ گفت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سرها در گریبان </a:t>
            </a:r>
            <a:r>
              <a:rPr lang="fa-IR" sz="3200" dirty="0" smtClean="0">
                <a:cs typeface="B Zar" panose="00000400000000000000" pitchFamily="2" charset="-78"/>
              </a:rPr>
              <a:t>است</a:t>
            </a:r>
            <a:r>
              <a:rPr lang="fa-IR" sz="3200" dirty="0">
                <a:cs typeface="B Zar" panose="00000400000000000000" pitchFamily="2" charset="-78"/>
              </a:rPr>
              <a:t/>
            </a:r>
            <a:br>
              <a:rPr lang="fa-IR" sz="3200" dirty="0">
                <a:cs typeface="B Zar" panose="00000400000000000000" pitchFamily="2" charset="-78"/>
              </a:rPr>
            </a:br>
            <a:r>
              <a:rPr lang="fa-IR" sz="3200" dirty="0">
                <a:cs typeface="B Zar" panose="00000400000000000000" pitchFamily="2" charset="-78"/>
              </a:rPr>
              <a:t>کسی سر بر نیارد کرد پاسخ گفتن و دیدار یاران </a:t>
            </a:r>
            <a:r>
              <a:rPr lang="fa-IR" sz="3200" dirty="0" smtClean="0">
                <a:cs typeface="B Zar" panose="00000400000000000000" pitchFamily="2" charset="-78"/>
              </a:rPr>
              <a:t>را</a:t>
            </a:r>
            <a:r>
              <a:rPr lang="fa-IR" sz="3200" dirty="0">
                <a:cs typeface="B Zar" panose="00000400000000000000" pitchFamily="2" charset="-78"/>
              </a:rPr>
              <a:t/>
            </a:r>
            <a:br>
              <a:rPr lang="fa-IR" sz="3200" dirty="0">
                <a:cs typeface="B Zar" panose="00000400000000000000" pitchFamily="2" charset="-78"/>
              </a:rPr>
            </a:br>
            <a:r>
              <a:rPr lang="fa-IR" sz="3200" dirty="0">
                <a:cs typeface="B Zar" panose="00000400000000000000" pitchFamily="2" charset="-78"/>
              </a:rPr>
              <a:t>نگه جز پیش پا را دید، </a:t>
            </a:r>
            <a:r>
              <a:rPr lang="fa-IR" sz="3200" dirty="0" smtClean="0">
                <a:cs typeface="B Zar" panose="00000400000000000000" pitchFamily="2" charset="-78"/>
              </a:rPr>
              <a:t>نتواند</a:t>
            </a:r>
            <a:r>
              <a:rPr lang="fa-IR" sz="3200" dirty="0">
                <a:cs typeface="B Zar" panose="00000400000000000000" pitchFamily="2" charset="-78"/>
              </a:rPr>
              <a:t/>
            </a:r>
            <a:br>
              <a:rPr lang="fa-IR" sz="3200" dirty="0">
                <a:cs typeface="B Zar" panose="00000400000000000000" pitchFamily="2" charset="-78"/>
              </a:rPr>
            </a:br>
            <a:r>
              <a:rPr lang="fa-IR" sz="3200" dirty="0">
                <a:cs typeface="B Zar" panose="00000400000000000000" pitchFamily="2" charset="-78"/>
              </a:rPr>
              <a:t>که ره تاریک و لغزان </a:t>
            </a:r>
            <a:r>
              <a:rPr lang="fa-IR" sz="3200" dirty="0" smtClean="0">
                <a:cs typeface="B Zar" panose="00000400000000000000" pitchFamily="2" charset="-78"/>
              </a:rPr>
              <a:t>است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00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و گر دست محبت سوی کسی یازی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به اکراه آورد دست از بغل بیرون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که سرما سخت سوزان است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نفس، کز گرمگاه سینه می آید برون، ابری شود تاریک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چو دیوار ایستد در پیش </a:t>
            </a:r>
            <a:r>
              <a:rPr lang="fa-IR" sz="3200" dirty="0" smtClean="0">
                <a:cs typeface="B Zar" panose="00000400000000000000" pitchFamily="2" charset="-78"/>
              </a:rPr>
              <a:t>چشمانت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815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نفس کاین </a:t>
            </a:r>
            <a:r>
              <a:rPr lang="fa-IR" sz="3200" dirty="0" smtClean="0">
                <a:cs typeface="B Zar" panose="00000400000000000000" pitchFamily="2" charset="-78"/>
              </a:rPr>
              <a:t>است، </a:t>
            </a:r>
            <a:r>
              <a:rPr lang="fa-IR" sz="3200" dirty="0">
                <a:cs typeface="B Zar" panose="00000400000000000000" pitchFamily="2" charset="-78"/>
              </a:rPr>
              <a:t>پس دیگر چه داری چشم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ز چشم دوستان دور یا نزدیک </a:t>
            </a:r>
            <a:r>
              <a:rPr lang="fa-IR" sz="3200" dirty="0" smtClean="0">
                <a:cs typeface="B Zar" panose="00000400000000000000" pitchFamily="2" charset="-78"/>
              </a:rPr>
              <a:t>؟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***</a:t>
            </a:r>
            <a:endParaRPr lang="fa-IR" sz="3200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مسیحای جوانمرد من! ای ترسای پیر پیرهن چرکین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هوا بس ناجوانمردانه سرد است … </a:t>
            </a:r>
            <a:r>
              <a:rPr lang="fa-IR" sz="3200" dirty="0" smtClean="0">
                <a:cs typeface="B Zar" panose="00000400000000000000" pitchFamily="2" charset="-78"/>
              </a:rPr>
              <a:t>آی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912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دمت گرم و سرت خوش </a:t>
            </a:r>
            <a:r>
              <a:rPr lang="fa-IR" sz="3200" dirty="0" smtClean="0">
                <a:cs typeface="B Zar" panose="00000400000000000000" pitchFamily="2" charset="-78"/>
              </a:rPr>
              <a:t>باد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 smtClean="0">
                <a:cs typeface="B Zar" panose="00000400000000000000" pitchFamily="2" charset="-78"/>
              </a:rPr>
              <a:t>سلامم </a:t>
            </a:r>
            <a:r>
              <a:rPr lang="fa-IR" sz="3200" dirty="0">
                <a:cs typeface="B Zar" panose="00000400000000000000" pitchFamily="2" charset="-78"/>
              </a:rPr>
              <a:t>را تو پاسخ گوی، در </a:t>
            </a:r>
            <a:r>
              <a:rPr lang="fa-IR" sz="3200" dirty="0" smtClean="0">
                <a:cs typeface="B Zar" panose="00000400000000000000" pitchFamily="2" charset="-78"/>
              </a:rPr>
              <a:t>بگشای!</a:t>
            </a:r>
            <a:endParaRPr lang="fa-IR" sz="3200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منم من، میهمان هر شبت، لولی وش مغموم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منم من، سنگ تیپاخورده ی رنجور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منم، دشنام </a:t>
            </a:r>
            <a:r>
              <a:rPr lang="fa-IR" sz="3200" dirty="0" smtClean="0">
                <a:cs typeface="B Zar" panose="00000400000000000000" pitchFamily="2" charset="-78"/>
              </a:rPr>
              <a:t>پست </a:t>
            </a:r>
            <a:r>
              <a:rPr lang="fa-IR" sz="3200" dirty="0">
                <a:cs typeface="B Zar" panose="00000400000000000000" pitchFamily="2" charset="-78"/>
              </a:rPr>
              <a:t>آفرینش، نغمه ی </a:t>
            </a:r>
            <a:r>
              <a:rPr lang="fa-IR" sz="3200" dirty="0" smtClean="0">
                <a:cs typeface="B Zar" panose="00000400000000000000" pitchFamily="2" charset="-78"/>
              </a:rPr>
              <a:t>ناجور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090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 smtClean="0">
                <a:cs typeface="B Zar" panose="00000400000000000000" pitchFamily="2" charset="-78"/>
              </a:rPr>
              <a:t>نه </a:t>
            </a:r>
            <a:r>
              <a:rPr lang="fa-IR" sz="3200" dirty="0">
                <a:cs typeface="B Zar" panose="00000400000000000000" pitchFamily="2" charset="-78"/>
              </a:rPr>
              <a:t>از رومم، نه از زنگم، همان ب</a:t>
            </a:r>
            <a:r>
              <a:rPr lang="fa-IR" sz="3200" dirty="0" smtClean="0">
                <a:cs typeface="B Zar" panose="00000400000000000000" pitchFamily="2" charset="-78"/>
              </a:rPr>
              <a:t>یرنگ </a:t>
            </a:r>
            <a:r>
              <a:rPr lang="fa-IR" sz="3200" dirty="0">
                <a:cs typeface="B Zar" panose="00000400000000000000" pitchFamily="2" charset="-78"/>
              </a:rPr>
              <a:t>بیرنگم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بیا بگشای در، بگشای، دلتنگم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حریفا! میزبانا! میهمان سال و ماهت پشت در چون موج می لرزد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تگرگی نیست، مرگی نیست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3200" dirty="0">
                <a:cs typeface="B Zar" panose="00000400000000000000" pitchFamily="2" charset="-78"/>
              </a:rPr>
              <a:t>صدایی گر شنیدی، صحبت سرما و دندان </a:t>
            </a:r>
            <a:r>
              <a:rPr lang="fa-IR" sz="3200" dirty="0" smtClean="0">
                <a:cs typeface="B Zar" panose="00000400000000000000" pitchFamily="2" charset="-78"/>
              </a:rPr>
              <a:t>است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761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من امشب آمدستم وام بگذارم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حسابت را کنار جام بگذارم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چه می گویی که بیگه </a:t>
            </a:r>
            <a:r>
              <a:rPr lang="fa-IR" sz="3200" dirty="0" smtClean="0">
                <a:cs typeface="B Zar" panose="00000400000000000000" pitchFamily="2" charset="-78"/>
              </a:rPr>
              <a:t>شد؟ </a:t>
            </a:r>
            <a:r>
              <a:rPr lang="fa-IR" sz="3200" dirty="0">
                <a:cs typeface="B Zar" panose="00000400000000000000" pitchFamily="2" charset="-78"/>
              </a:rPr>
              <a:t>سحر </a:t>
            </a:r>
            <a:r>
              <a:rPr lang="fa-IR" sz="3200" dirty="0" smtClean="0">
                <a:cs typeface="B Zar" panose="00000400000000000000" pitchFamily="2" charset="-78"/>
              </a:rPr>
              <a:t>شد؟ </a:t>
            </a:r>
            <a:r>
              <a:rPr lang="fa-IR" sz="3200" dirty="0">
                <a:cs typeface="B Zar" panose="00000400000000000000" pitchFamily="2" charset="-78"/>
              </a:rPr>
              <a:t>بامداد آمد؟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فریبت می دهد، بر آسمان ا</a:t>
            </a:r>
            <a:r>
              <a:rPr lang="fa-IR" sz="3200" dirty="0" smtClean="0">
                <a:cs typeface="B Zar" panose="00000400000000000000" pitchFamily="2" charset="-78"/>
              </a:rPr>
              <a:t>ین </a:t>
            </a:r>
            <a:r>
              <a:rPr lang="fa-IR" sz="3200" dirty="0">
                <a:cs typeface="B Zar" panose="00000400000000000000" pitchFamily="2" charset="-78"/>
              </a:rPr>
              <a:t>سرخی بعد از سحرگه نیست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حریفا! </a:t>
            </a:r>
            <a:r>
              <a:rPr lang="fa-IR" sz="3200" dirty="0">
                <a:cs typeface="B Zar" panose="00000400000000000000" pitchFamily="2" charset="-78"/>
              </a:rPr>
              <a:t>گوش سرما برده است این، یادگار سیلی سرد زمستان </a:t>
            </a:r>
            <a:r>
              <a:rPr lang="fa-IR" sz="3200" dirty="0" smtClean="0">
                <a:cs typeface="B Zar" panose="00000400000000000000" pitchFamily="2" charset="-78"/>
              </a:rPr>
              <a:t>است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15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قالب شعری چیست؟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944" y="2052918"/>
            <a:ext cx="9092890" cy="4195481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Aft>
                <a:spcPts val="1200"/>
              </a:spcAft>
            </a:pPr>
            <a:r>
              <a:rPr lang="fa-IR" sz="3200" dirty="0" smtClean="0">
                <a:cs typeface="B Zar" panose="00000400000000000000" pitchFamily="2" charset="-78"/>
              </a:rPr>
              <a:t>شکل ظاهری شعر است که بر اساس خصوصیات مختلف شعر، انواع گوناگونی می‌یابد.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قالب، ظرف شعر است.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87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و قندیل سپهر تنگ میدان، مرده یا زنده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به تابوت ستبر ظلمت نه توی مرگ اندود، پنهان است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حریفا! رو چراغ باده را بفروز، شب با روز یکسان است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سلامت را نمی خواهند پاسخ گفت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5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زمستان: مهدی اخوان ثالث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هوا دلگیر، درها بسته، سرها در گریبان، دستها پنهان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نفسها ابر، دلها خسته و غمگین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درختان </a:t>
            </a:r>
            <a:r>
              <a:rPr lang="fa-IR" sz="3200" dirty="0" smtClean="0">
                <a:cs typeface="B Zar" panose="00000400000000000000" pitchFamily="2" charset="-78"/>
              </a:rPr>
              <a:t>اسکلت‌های </a:t>
            </a:r>
            <a:r>
              <a:rPr lang="fa-IR" sz="3200" dirty="0">
                <a:cs typeface="B Zar" panose="00000400000000000000" pitchFamily="2" charset="-78"/>
              </a:rPr>
              <a:t>بلور آجین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>
                <a:cs typeface="B Zar" panose="00000400000000000000" pitchFamily="2" charset="-78"/>
              </a:rPr>
              <a:t>زمین </a:t>
            </a:r>
            <a:r>
              <a:rPr lang="fa-IR" sz="3200" dirty="0" smtClean="0">
                <a:cs typeface="B Zar" panose="00000400000000000000" pitchFamily="2" charset="-78"/>
              </a:rPr>
              <a:t>دل‌مرده</a:t>
            </a:r>
            <a:r>
              <a:rPr lang="fa-IR" sz="3200" dirty="0">
                <a:cs typeface="B Zar" panose="00000400000000000000" pitchFamily="2" charset="-78"/>
              </a:rPr>
              <a:t>، سقف آسمان کوتاه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Zar" panose="00000400000000000000" pitchFamily="2" charset="-78"/>
              </a:rPr>
              <a:t>غبار آلوده مهر و ماه</a:t>
            </a:r>
            <a:endParaRPr lang="fa-IR" sz="3200" dirty="0">
              <a:cs typeface="B Zar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72343" y="5474759"/>
            <a:ext cx="2887053" cy="995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r" rtl="1">
              <a:lnSpc>
                <a:spcPct val="150000"/>
              </a:lnSpc>
              <a:buFont typeface="Wingdings 3" charset="2"/>
              <a:buNone/>
            </a:pPr>
            <a:r>
              <a:rPr lang="fa-IR" sz="3200" dirty="0" smtClean="0">
                <a:cs typeface="B Zar" panose="00000400000000000000" pitchFamily="2" charset="-78"/>
              </a:rPr>
              <a:t>زمستان است...!</a:t>
            </a:r>
            <a:endParaRPr lang="fa-IR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198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596" y="2052918"/>
            <a:ext cx="8946541" cy="419548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16600" dirty="0" smtClean="0">
                <a:solidFill>
                  <a:schemeClr val="accent3">
                    <a:lumMod val="75000"/>
                  </a:schemeClr>
                </a:solidFill>
                <a:latin typeface="She"/>
                <a:cs typeface="Mj_Titr Particle" panose="00000700000000000000" pitchFamily="2" charset="-78"/>
              </a:rPr>
              <a:t>یاعلی مدد</a:t>
            </a:r>
            <a:endParaRPr lang="en-US" sz="16600" dirty="0">
              <a:solidFill>
                <a:schemeClr val="accent3">
                  <a:lumMod val="75000"/>
                </a:schemeClr>
              </a:solidFill>
              <a:latin typeface="She"/>
              <a:cs typeface="Mj_Titr Particle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010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قالب‌های کلاسیک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03310" y="2059325"/>
            <a:ext cx="8946541" cy="101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قالب‌های قبل از ظهور علی اسفندیاری (نیما یوشیج) را گویند.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03312" y="2978204"/>
            <a:ext cx="8946541" cy="101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/>
            <a:r>
              <a:rPr lang="fa-IR" sz="3200" dirty="0" smtClean="0">
                <a:cs typeface="B Zar" panose="00000400000000000000" pitchFamily="2" charset="-78"/>
              </a:rPr>
              <a:t>مثل: غزل، قصیده، قطعه، مثنوی و ... 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03311" y="2978204"/>
            <a:ext cx="8946541" cy="101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/>
            <a:endParaRPr lang="fa-IR" sz="3200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05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قالب‌های نو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fa-IR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علی اسفندیاری </a:t>
            </a:r>
            <a:r>
              <a:rPr lang="fa-IR" sz="3200" dirty="0" smtClean="0">
                <a:cs typeface="B Zar" panose="00000400000000000000" pitchFamily="2" charset="-78"/>
              </a:rPr>
              <a:t>که به نیما یوشیج معروف است،</a:t>
            </a:r>
            <a:r>
              <a:rPr lang="fa-IR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sz="3200" dirty="0" smtClean="0">
                <a:cs typeface="B Zar" panose="00000400000000000000" pitchFamily="2" charset="-78"/>
              </a:rPr>
              <a:t>به رغم این که در قالب کلاسیک هم شعر می‌گفت، جسارت تغییر در ساختار شعر سنتی و اصیل فارسی را داشت.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858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شروع: قالب مسمط – ترکیب نو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Aft>
                <a:spcPts val="600"/>
              </a:spcAft>
            </a:pPr>
            <a:r>
              <a:rPr lang="fa-IR" sz="3200" dirty="0" smtClean="0">
                <a:cs typeface="B Zar" panose="00000400000000000000" pitchFamily="2" charset="-78"/>
              </a:rPr>
              <a:t>نوعی ترکیب‌بند است که در فاصله‌ی لخت‌های هر چهارپاره، مصراعی هم‌وزن با مصراع‌های چهارپاره و با قافیه‌ی آزاد می‌آید.</a:t>
            </a:r>
          </a:p>
          <a:p>
            <a:pPr algn="r" rtl="1">
              <a:lnSpc>
                <a:spcPct val="150000"/>
              </a:lnSpc>
              <a:spcAft>
                <a:spcPts val="600"/>
              </a:spcAft>
            </a:pPr>
            <a:r>
              <a:rPr lang="fa-IR" sz="3200" dirty="0" smtClean="0">
                <a:cs typeface="B Zar" panose="00000400000000000000" pitchFamily="2" charset="-78"/>
              </a:rPr>
              <a:t>با شعر </a:t>
            </a:r>
            <a:r>
              <a:rPr lang="fa-IR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افسانه </a:t>
            </a:r>
            <a:r>
              <a:rPr lang="fa-IR" sz="3200" dirty="0" smtClean="0">
                <a:cs typeface="B Zar" panose="00000400000000000000" pitchFamily="2" charset="-78"/>
              </a:rPr>
              <a:t>شروع کرد: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428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افسانه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70172" y="1853248"/>
            <a:ext cx="4321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ای دل من، دل مـن، دل مـن</a:t>
            </a:r>
          </a:p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با همه خوبی و قدر و دعوی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7514" y="4084823"/>
            <a:ext cx="4321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آخـر ای بینوا دل، چه دیدی</a:t>
            </a:r>
          </a:p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مرغ هــرزه درایی کـه بر هر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9315" y="1853248"/>
            <a:ext cx="4321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بینـوا! مضـطــرا! قـابــل مــن!</a:t>
            </a:r>
          </a:p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از تو آخر چه شد حاصل من،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9315" y="4084823"/>
            <a:ext cx="4321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کـه ره رستــگاری بریــدی؟</a:t>
            </a:r>
          </a:p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شاخی و شاخسـاری پریـدی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3415" y="3050677"/>
            <a:ext cx="4321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جز سرشکی به رخساره‌ی غم؟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3415" y="5238243"/>
            <a:ext cx="4321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Zar" panose="00000400000000000000" pitchFamily="2" charset="-78"/>
              </a:rPr>
              <a:t>تـا بمــاندی زبـون و فتــاده؟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046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مسمط – ترکیب نو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نیما این قالب را چنین می‌داند: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یک طرز مطالعه‌ی طبیعی و آزاد و غزلی طولانی است که شاعر در زبان و طولانی ساختن مطلب آزاد است.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556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قالب</a:t>
            </a:r>
            <a:endParaRPr lang="en-US" dirty="0">
              <a:cs typeface="B Titr" panose="000007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433457" y="2068285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460171" y="2786742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460171" y="2068285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460171" y="4506685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433457" y="2830285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460171" y="5279571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433457" y="5279571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343400" y="3712027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433456" y="4604657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343400" y="6085114"/>
            <a:ext cx="28411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41571" y="1905057"/>
            <a:ext cx="326571" cy="2766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46512" y="1931369"/>
            <a:ext cx="326571" cy="2766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46516" y="2656227"/>
            <a:ext cx="326571" cy="2766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5900059" y="4329893"/>
            <a:ext cx="468085" cy="494339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1910439" y="5010629"/>
            <a:ext cx="468085" cy="494339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1915886" y="4259515"/>
            <a:ext cx="468085" cy="494339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nut 22"/>
          <p:cNvSpPr/>
          <p:nvPr/>
        </p:nvSpPr>
        <p:spPr>
          <a:xfrm>
            <a:off x="3880757" y="3521528"/>
            <a:ext cx="308655" cy="359229"/>
          </a:xfrm>
          <a:prstGeom prst="don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ross 23"/>
          <p:cNvSpPr/>
          <p:nvPr/>
        </p:nvSpPr>
        <p:spPr>
          <a:xfrm>
            <a:off x="3788229" y="5932714"/>
            <a:ext cx="401184" cy="375557"/>
          </a:xfrm>
          <a:prstGeom prst="plus">
            <a:avLst>
              <a:gd name="adj" fmla="val 3240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قالب نیمایی (شعر آزاد)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در عین رعایت دقیق اوزان عروضی و قافیه، تساوی مصراع‌ها از نظر تعداد هجاهای کوتاه و بلند، رعایت نمی‌شود.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Zar" panose="00000400000000000000" pitchFamily="2" charset="-78"/>
              </a:rPr>
              <a:t>مقید به آوردن قافیه است، اما جایگاه قافیه در آن کاملا مشخص نیست؛ بلکه شاعر هر جا لازم بداند به تناسب مصراع، قافیه می‌آورد.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51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2106</TotalTime>
  <Words>625</Words>
  <Application>Microsoft Office PowerPoint</Application>
  <PresentationFormat>Widescreen</PresentationFormat>
  <Paragraphs>97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 Titr</vt:lpstr>
      <vt:lpstr>B Zar</vt:lpstr>
      <vt:lpstr>Century Gothic</vt:lpstr>
      <vt:lpstr>Mj_Titr Particle</vt:lpstr>
      <vt:lpstr>She</vt:lpstr>
      <vt:lpstr>Wingdings 3</vt:lpstr>
      <vt:lpstr>Ion</vt:lpstr>
      <vt:lpstr>شعر نو</vt:lpstr>
      <vt:lpstr>قالب شعری چیست؟</vt:lpstr>
      <vt:lpstr>قالب‌های کلاسیک</vt:lpstr>
      <vt:lpstr>قالب‌های نو</vt:lpstr>
      <vt:lpstr>شروع: قالب مسمط – ترکیب نو</vt:lpstr>
      <vt:lpstr>افسانه</vt:lpstr>
      <vt:lpstr>مسمط – ترکیب نو</vt:lpstr>
      <vt:lpstr>قالب</vt:lpstr>
      <vt:lpstr>قالب نیمایی (شعر آزاد)</vt:lpstr>
      <vt:lpstr>اولین مخلوق: غراب</vt:lpstr>
      <vt:lpstr>پذیرش قالب شعر نو</vt:lpstr>
      <vt:lpstr>پیروان نیما</vt:lpstr>
      <vt:lpstr>یک نمونه از شعر نو:  </vt:lpstr>
      <vt:lpstr>زمستان: مهدی اخوان ثالث</vt:lpstr>
      <vt:lpstr>زمستان: مهدی اخوان ثالث</vt:lpstr>
      <vt:lpstr>زمستان: مهدی اخوان ثالث</vt:lpstr>
      <vt:lpstr>زمستان: مهدی اخوان ثالث</vt:lpstr>
      <vt:lpstr>زمستان: مهدی اخوان ثالث</vt:lpstr>
      <vt:lpstr>زمستان: مهدی اخوان ثالث</vt:lpstr>
      <vt:lpstr>زمستان: مهدی اخوان ثالث</vt:lpstr>
      <vt:lpstr>زمستان: مهدی اخوان ثالث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شعر نو</dc:title>
  <dc:creator>Abbas Karimi</dc:creator>
  <cp:lastModifiedBy>Abbas Karimi</cp:lastModifiedBy>
  <cp:revision>35</cp:revision>
  <dcterms:created xsi:type="dcterms:W3CDTF">2018-11-04T14:47:15Z</dcterms:created>
  <dcterms:modified xsi:type="dcterms:W3CDTF">2018-11-20T04:46:28Z</dcterms:modified>
</cp:coreProperties>
</file>