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1" r:id="rId3"/>
    <p:sldId id="312" r:id="rId4"/>
    <p:sldId id="313" r:id="rId5"/>
    <p:sldId id="314" r:id="rId6"/>
    <p:sldId id="315" r:id="rId7"/>
    <p:sldId id="316" r:id="rId8"/>
    <p:sldId id="317" r:id="rId9"/>
    <p:sldId id="299" r:id="rId10"/>
    <p:sldId id="300" r:id="rId11"/>
    <p:sldId id="301" r:id="rId12"/>
    <p:sldId id="302" r:id="rId13"/>
    <p:sldId id="303" r:id="rId14"/>
    <p:sldId id="304" r:id="rId15"/>
    <p:sldId id="306" r:id="rId16"/>
    <p:sldId id="307" r:id="rId17"/>
    <p:sldId id="308" r:id="rId18"/>
    <p:sldId id="309" r:id="rId19"/>
    <p:sldId id="310" r:id="rId20"/>
    <p:sldId id="257" r:id="rId21"/>
    <p:sldId id="258" r:id="rId22"/>
    <p:sldId id="259" r:id="rId23"/>
    <p:sldId id="260" r:id="rId24"/>
    <p:sldId id="261" r:id="rId25"/>
    <p:sldId id="264" r:id="rId26"/>
    <p:sldId id="262" r:id="rId27"/>
    <p:sldId id="263" r:id="rId28"/>
    <p:sldId id="265" r:id="rId29"/>
    <p:sldId id="266" r:id="rId30"/>
    <p:sldId id="267" r:id="rId31"/>
    <p:sldId id="268" r:id="rId32"/>
    <p:sldId id="269" r:id="rId33"/>
    <p:sldId id="270" r:id="rId34"/>
    <p:sldId id="271" r:id="rId35"/>
    <p:sldId id="272" r:id="rId36"/>
    <p:sldId id="273" r:id="rId37"/>
    <p:sldId id="274" r:id="rId38"/>
    <p:sldId id="275" r:id="rId39"/>
    <p:sldId id="294" r:id="rId40"/>
    <p:sldId id="295" r:id="rId41"/>
    <p:sldId id="276" r:id="rId42"/>
    <p:sldId id="277" r:id="rId43"/>
    <p:sldId id="278" r:id="rId44"/>
    <p:sldId id="279" r:id="rId45"/>
    <p:sldId id="283" r:id="rId46"/>
    <p:sldId id="288" r:id="rId47"/>
    <p:sldId id="284" r:id="rId48"/>
    <p:sldId id="285" r:id="rId49"/>
    <p:sldId id="286" r:id="rId50"/>
    <p:sldId id="287" r:id="rId51"/>
    <p:sldId id="289" r:id="rId52"/>
    <p:sldId id="290" r:id="rId53"/>
    <p:sldId id="291" r:id="rId54"/>
    <p:sldId id="292" r:id="rId55"/>
    <p:sldId id="293" r:id="rId56"/>
    <p:sldId id="296" r:id="rId57"/>
    <p:sldId id="297" r:id="rId58"/>
    <p:sldId id="298" r:id="rId59"/>
    <p:sldId id="280" r:id="rId60"/>
    <p:sldId id="281"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ltGray">
          <a:xfrm>
            <a:off x="4702969" y="1381919"/>
            <a:ext cx="3630612" cy="3289300"/>
          </a:xfrm>
          <a:custGeom>
            <a:avLst/>
            <a:gdLst>
              <a:gd name="T0" fmla="*/ 2282 w 2287"/>
              <a:gd name="T1" fmla="*/ 5 h 2072"/>
              <a:gd name="T2" fmla="*/ 2197 w 2287"/>
              <a:gd name="T3" fmla="*/ 203 h 2072"/>
              <a:gd name="T4" fmla="*/ 2027 w 2287"/>
              <a:gd name="T5" fmla="*/ 430 h 2072"/>
              <a:gd name="T6" fmla="*/ 1602 w 2287"/>
              <a:gd name="T7" fmla="*/ 714 h 2072"/>
              <a:gd name="T8" fmla="*/ 1063 w 2287"/>
              <a:gd name="T9" fmla="*/ 855 h 2072"/>
              <a:gd name="T10" fmla="*/ 638 w 2287"/>
              <a:gd name="T11" fmla="*/ 884 h 2072"/>
              <a:gd name="T12" fmla="*/ 382 w 2287"/>
              <a:gd name="T13" fmla="*/ 855 h 2072"/>
              <a:gd name="T14" fmla="*/ 326 w 2287"/>
              <a:gd name="T15" fmla="*/ 799 h 2072"/>
              <a:gd name="T16" fmla="*/ 269 w 2287"/>
              <a:gd name="T17" fmla="*/ 855 h 2072"/>
              <a:gd name="T18" fmla="*/ 156 w 2287"/>
              <a:gd name="T19" fmla="*/ 941 h 2072"/>
              <a:gd name="T20" fmla="*/ 71 w 2287"/>
              <a:gd name="T21" fmla="*/ 1082 h 2072"/>
              <a:gd name="T22" fmla="*/ 14 w 2287"/>
              <a:gd name="T23" fmla="*/ 1281 h 2072"/>
              <a:gd name="T24" fmla="*/ 3 w 2287"/>
              <a:gd name="T25" fmla="*/ 1516 h 2072"/>
              <a:gd name="T26" fmla="*/ 7 w 2287"/>
              <a:gd name="T27" fmla="*/ 2064 h 2072"/>
              <a:gd name="T28" fmla="*/ 42 w 2287"/>
              <a:gd name="T29" fmla="*/ 1564 h 2072"/>
              <a:gd name="T30" fmla="*/ 71 w 2287"/>
              <a:gd name="T31" fmla="*/ 1281 h 2072"/>
              <a:gd name="T32" fmla="*/ 99 w 2287"/>
              <a:gd name="T33" fmla="*/ 1111 h 2072"/>
              <a:gd name="T34" fmla="*/ 156 w 2287"/>
              <a:gd name="T35" fmla="*/ 1054 h 2072"/>
              <a:gd name="T36" fmla="*/ 241 w 2287"/>
              <a:gd name="T37" fmla="*/ 1026 h 2072"/>
              <a:gd name="T38" fmla="*/ 326 w 2287"/>
              <a:gd name="T39" fmla="*/ 1054 h 2072"/>
              <a:gd name="T40" fmla="*/ 354 w 2287"/>
              <a:gd name="T41" fmla="*/ 1082 h 2072"/>
              <a:gd name="T42" fmla="*/ 411 w 2287"/>
              <a:gd name="T43" fmla="*/ 1026 h 2072"/>
              <a:gd name="T44" fmla="*/ 524 w 2287"/>
              <a:gd name="T45" fmla="*/ 1054 h 2072"/>
              <a:gd name="T46" fmla="*/ 864 w 2287"/>
              <a:gd name="T47" fmla="*/ 1054 h 2072"/>
              <a:gd name="T48" fmla="*/ 1176 w 2287"/>
              <a:gd name="T49" fmla="*/ 997 h 2072"/>
              <a:gd name="T50" fmla="*/ 1630 w 2287"/>
              <a:gd name="T51" fmla="*/ 827 h 2072"/>
              <a:gd name="T52" fmla="*/ 1861 w 2287"/>
              <a:gd name="T53" fmla="*/ 677 h 2072"/>
              <a:gd name="T54" fmla="*/ 2027 w 2287"/>
              <a:gd name="T55" fmla="*/ 544 h 2072"/>
              <a:gd name="T56" fmla="*/ 2140 w 2287"/>
              <a:gd name="T57" fmla="*/ 402 h 2072"/>
              <a:gd name="T58" fmla="*/ 2225 w 2287"/>
              <a:gd name="T59" fmla="*/ 232 h 2072"/>
              <a:gd name="T60" fmla="*/ 2282 w 2287"/>
              <a:gd name="T61" fmla="*/ 5 h 207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287"/>
              <a:gd name="T94" fmla="*/ 0 h 2072"/>
              <a:gd name="T95" fmla="*/ 2287 w 2287"/>
              <a:gd name="T96" fmla="*/ 2072 h 207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287" h="2072">
                <a:moveTo>
                  <a:pt x="2282" y="5"/>
                </a:moveTo>
                <a:cubicBezTo>
                  <a:pt x="2277" y="0"/>
                  <a:pt x="2239" y="132"/>
                  <a:pt x="2197" y="203"/>
                </a:cubicBezTo>
                <a:cubicBezTo>
                  <a:pt x="2155" y="274"/>
                  <a:pt x="2126" y="345"/>
                  <a:pt x="2027" y="430"/>
                </a:cubicBezTo>
                <a:cubicBezTo>
                  <a:pt x="1928" y="515"/>
                  <a:pt x="1762" y="643"/>
                  <a:pt x="1602" y="714"/>
                </a:cubicBezTo>
                <a:cubicBezTo>
                  <a:pt x="1442" y="785"/>
                  <a:pt x="1224" y="827"/>
                  <a:pt x="1063" y="855"/>
                </a:cubicBezTo>
                <a:cubicBezTo>
                  <a:pt x="902" y="883"/>
                  <a:pt x="751" y="884"/>
                  <a:pt x="638" y="884"/>
                </a:cubicBezTo>
                <a:cubicBezTo>
                  <a:pt x="525" y="884"/>
                  <a:pt x="434" y="869"/>
                  <a:pt x="382" y="855"/>
                </a:cubicBezTo>
                <a:cubicBezTo>
                  <a:pt x="330" y="841"/>
                  <a:pt x="345" y="799"/>
                  <a:pt x="326" y="799"/>
                </a:cubicBezTo>
                <a:cubicBezTo>
                  <a:pt x="307" y="799"/>
                  <a:pt x="297" y="831"/>
                  <a:pt x="269" y="855"/>
                </a:cubicBezTo>
                <a:cubicBezTo>
                  <a:pt x="241" y="879"/>
                  <a:pt x="189" y="903"/>
                  <a:pt x="156" y="941"/>
                </a:cubicBezTo>
                <a:cubicBezTo>
                  <a:pt x="123" y="979"/>
                  <a:pt x="95" y="1025"/>
                  <a:pt x="71" y="1082"/>
                </a:cubicBezTo>
                <a:cubicBezTo>
                  <a:pt x="47" y="1139"/>
                  <a:pt x="25" y="1209"/>
                  <a:pt x="14" y="1281"/>
                </a:cubicBezTo>
                <a:cubicBezTo>
                  <a:pt x="3" y="1353"/>
                  <a:pt x="4" y="1386"/>
                  <a:pt x="3" y="1516"/>
                </a:cubicBezTo>
                <a:cubicBezTo>
                  <a:pt x="2" y="1646"/>
                  <a:pt x="0" y="2056"/>
                  <a:pt x="7" y="2064"/>
                </a:cubicBezTo>
                <a:cubicBezTo>
                  <a:pt x="14" y="2072"/>
                  <a:pt x="31" y="1694"/>
                  <a:pt x="42" y="1564"/>
                </a:cubicBezTo>
                <a:cubicBezTo>
                  <a:pt x="53" y="1434"/>
                  <a:pt x="62" y="1356"/>
                  <a:pt x="71" y="1281"/>
                </a:cubicBezTo>
                <a:cubicBezTo>
                  <a:pt x="80" y="1206"/>
                  <a:pt x="85" y="1149"/>
                  <a:pt x="99" y="1111"/>
                </a:cubicBezTo>
                <a:cubicBezTo>
                  <a:pt x="113" y="1073"/>
                  <a:pt x="132" y="1068"/>
                  <a:pt x="156" y="1054"/>
                </a:cubicBezTo>
                <a:cubicBezTo>
                  <a:pt x="180" y="1040"/>
                  <a:pt x="213" y="1026"/>
                  <a:pt x="241" y="1026"/>
                </a:cubicBezTo>
                <a:cubicBezTo>
                  <a:pt x="269" y="1026"/>
                  <a:pt x="307" y="1045"/>
                  <a:pt x="326" y="1054"/>
                </a:cubicBezTo>
                <a:cubicBezTo>
                  <a:pt x="345" y="1063"/>
                  <a:pt x="340" y="1087"/>
                  <a:pt x="354" y="1082"/>
                </a:cubicBezTo>
                <a:cubicBezTo>
                  <a:pt x="368" y="1077"/>
                  <a:pt x="383" y="1031"/>
                  <a:pt x="411" y="1026"/>
                </a:cubicBezTo>
                <a:cubicBezTo>
                  <a:pt x="439" y="1021"/>
                  <a:pt x="449" y="1049"/>
                  <a:pt x="524" y="1054"/>
                </a:cubicBezTo>
                <a:cubicBezTo>
                  <a:pt x="599" y="1059"/>
                  <a:pt x="755" y="1064"/>
                  <a:pt x="864" y="1054"/>
                </a:cubicBezTo>
                <a:cubicBezTo>
                  <a:pt x="973" y="1044"/>
                  <a:pt x="1048" y="1035"/>
                  <a:pt x="1176" y="997"/>
                </a:cubicBezTo>
                <a:cubicBezTo>
                  <a:pt x="1304" y="959"/>
                  <a:pt x="1516" y="880"/>
                  <a:pt x="1630" y="827"/>
                </a:cubicBezTo>
                <a:cubicBezTo>
                  <a:pt x="1744" y="774"/>
                  <a:pt x="1795" y="724"/>
                  <a:pt x="1861" y="677"/>
                </a:cubicBezTo>
                <a:cubicBezTo>
                  <a:pt x="1927" y="630"/>
                  <a:pt x="1981" y="590"/>
                  <a:pt x="2027" y="544"/>
                </a:cubicBezTo>
                <a:cubicBezTo>
                  <a:pt x="2073" y="498"/>
                  <a:pt x="2107" y="454"/>
                  <a:pt x="2140" y="402"/>
                </a:cubicBezTo>
                <a:cubicBezTo>
                  <a:pt x="2173" y="350"/>
                  <a:pt x="2201" y="298"/>
                  <a:pt x="2225" y="232"/>
                </a:cubicBezTo>
                <a:cubicBezTo>
                  <a:pt x="2249" y="166"/>
                  <a:pt x="2287" y="10"/>
                  <a:pt x="2282" y="5"/>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5" name="Freeform 4"/>
          <p:cNvSpPr>
            <a:spLocks/>
          </p:cNvSpPr>
          <p:nvPr/>
        </p:nvSpPr>
        <p:spPr bwMode="ltGray">
          <a:xfrm>
            <a:off x="7516019" y="2672557"/>
            <a:ext cx="284162" cy="352425"/>
          </a:xfrm>
          <a:custGeom>
            <a:avLst/>
            <a:gdLst>
              <a:gd name="T0" fmla="*/ 56 w 179"/>
              <a:gd name="T1" fmla="*/ 14 h 222"/>
              <a:gd name="T2" fmla="*/ 0 w 179"/>
              <a:gd name="T3" fmla="*/ 156 h 222"/>
              <a:gd name="T4" fmla="*/ 56 w 179"/>
              <a:gd name="T5" fmla="*/ 184 h 222"/>
              <a:gd name="T6" fmla="*/ 85 w 179"/>
              <a:gd name="T7" fmla="*/ 213 h 222"/>
              <a:gd name="T8" fmla="*/ 170 w 179"/>
              <a:gd name="T9" fmla="*/ 128 h 222"/>
              <a:gd name="T10" fmla="*/ 141 w 179"/>
              <a:gd name="T11" fmla="*/ 71 h 222"/>
              <a:gd name="T12" fmla="*/ 56 w 179"/>
              <a:gd name="T13" fmla="*/ 14 h 222"/>
              <a:gd name="T14" fmla="*/ 0 60000 65536"/>
              <a:gd name="T15" fmla="*/ 0 60000 65536"/>
              <a:gd name="T16" fmla="*/ 0 60000 65536"/>
              <a:gd name="T17" fmla="*/ 0 60000 65536"/>
              <a:gd name="T18" fmla="*/ 0 60000 65536"/>
              <a:gd name="T19" fmla="*/ 0 60000 65536"/>
              <a:gd name="T20" fmla="*/ 0 60000 65536"/>
              <a:gd name="T21" fmla="*/ 0 w 179"/>
              <a:gd name="T22" fmla="*/ 0 h 222"/>
              <a:gd name="T23" fmla="*/ 179 w 179"/>
              <a:gd name="T24" fmla="*/ 222 h 2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 h="222">
                <a:moveTo>
                  <a:pt x="56" y="14"/>
                </a:moveTo>
                <a:cubicBezTo>
                  <a:pt x="33" y="28"/>
                  <a:pt x="0" y="128"/>
                  <a:pt x="0" y="156"/>
                </a:cubicBezTo>
                <a:cubicBezTo>
                  <a:pt x="0" y="184"/>
                  <a:pt x="42" y="175"/>
                  <a:pt x="56" y="184"/>
                </a:cubicBezTo>
                <a:cubicBezTo>
                  <a:pt x="70" y="193"/>
                  <a:pt x="66" y="222"/>
                  <a:pt x="85" y="213"/>
                </a:cubicBezTo>
                <a:cubicBezTo>
                  <a:pt x="104" y="204"/>
                  <a:pt x="161" y="152"/>
                  <a:pt x="170" y="128"/>
                </a:cubicBezTo>
                <a:cubicBezTo>
                  <a:pt x="179" y="104"/>
                  <a:pt x="155" y="90"/>
                  <a:pt x="141" y="71"/>
                </a:cubicBezTo>
                <a:cubicBezTo>
                  <a:pt x="127" y="52"/>
                  <a:pt x="79" y="0"/>
                  <a:pt x="56" y="14"/>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6" name="Freeform 5"/>
          <p:cNvSpPr>
            <a:spLocks/>
          </p:cNvSpPr>
          <p:nvPr/>
        </p:nvSpPr>
        <p:spPr bwMode="ltGray">
          <a:xfrm>
            <a:off x="3186906" y="865982"/>
            <a:ext cx="3162300" cy="2762250"/>
          </a:xfrm>
          <a:custGeom>
            <a:avLst/>
            <a:gdLst>
              <a:gd name="T0" fmla="*/ 1906 w 1992"/>
              <a:gd name="T1" fmla="*/ 205 h 1740"/>
              <a:gd name="T2" fmla="*/ 1990 w 1992"/>
              <a:gd name="T3" fmla="*/ 18 h 1740"/>
              <a:gd name="T4" fmla="*/ 1970 w 1992"/>
              <a:gd name="T5" fmla="*/ 357 h 1740"/>
              <a:gd name="T6" fmla="*/ 1948 w 1992"/>
              <a:gd name="T7" fmla="*/ 751 h 1740"/>
              <a:gd name="T8" fmla="*/ 1860 w 1992"/>
              <a:gd name="T9" fmla="*/ 961 h 1740"/>
              <a:gd name="T10" fmla="*/ 1734 w 1992"/>
              <a:gd name="T11" fmla="*/ 1095 h 1740"/>
              <a:gd name="T12" fmla="*/ 1570 w 1992"/>
              <a:gd name="T13" fmla="*/ 1057 h 1740"/>
              <a:gd name="T14" fmla="*/ 1498 w 1992"/>
              <a:gd name="T15" fmla="*/ 934 h 1740"/>
              <a:gd name="T16" fmla="*/ 1569 w 1992"/>
              <a:gd name="T17" fmla="*/ 656 h 1740"/>
              <a:gd name="T18" fmla="*/ 1791 w 1992"/>
              <a:gd name="T19" fmla="*/ 443 h 1740"/>
              <a:gd name="T20" fmla="*/ 1847 w 1992"/>
              <a:gd name="T21" fmla="*/ 548 h 1740"/>
              <a:gd name="T22" fmla="*/ 1819 w 1992"/>
              <a:gd name="T23" fmla="*/ 784 h 1740"/>
              <a:gd name="T24" fmla="*/ 1698 w 1992"/>
              <a:gd name="T25" fmla="*/ 1001 h 1740"/>
              <a:gd name="T26" fmla="*/ 1593 w 1992"/>
              <a:gd name="T27" fmla="*/ 982 h 1740"/>
              <a:gd name="T28" fmla="*/ 1479 w 1992"/>
              <a:gd name="T29" fmla="*/ 1095 h 1740"/>
              <a:gd name="T30" fmla="*/ 1366 w 1992"/>
              <a:gd name="T31" fmla="*/ 1067 h 1740"/>
              <a:gd name="T32" fmla="*/ 1182 w 1992"/>
              <a:gd name="T33" fmla="*/ 1085 h 1740"/>
              <a:gd name="T34" fmla="*/ 1034 w 1992"/>
              <a:gd name="T35" fmla="*/ 1217 h 1740"/>
              <a:gd name="T36" fmla="*/ 824 w 1992"/>
              <a:gd name="T37" fmla="*/ 1469 h 1740"/>
              <a:gd name="T38" fmla="*/ 544 w 1992"/>
              <a:gd name="T39" fmla="*/ 1691 h 1740"/>
              <a:gd name="T40" fmla="*/ 118 w 1992"/>
              <a:gd name="T41" fmla="*/ 1691 h 1740"/>
              <a:gd name="T42" fmla="*/ 5 w 1992"/>
              <a:gd name="T43" fmla="*/ 1407 h 1740"/>
              <a:gd name="T44" fmla="*/ 90 w 1992"/>
              <a:gd name="T45" fmla="*/ 1237 h 1740"/>
              <a:gd name="T46" fmla="*/ 33 w 1992"/>
              <a:gd name="T47" fmla="*/ 1464 h 1740"/>
              <a:gd name="T48" fmla="*/ 214 w 1992"/>
              <a:gd name="T49" fmla="*/ 1673 h 1740"/>
              <a:gd name="T50" fmla="*/ 394 w 1992"/>
              <a:gd name="T51" fmla="*/ 1693 h 1740"/>
              <a:gd name="T52" fmla="*/ 595 w 1992"/>
              <a:gd name="T53" fmla="*/ 1609 h 1740"/>
              <a:gd name="T54" fmla="*/ 790 w 1992"/>
              <a:gd name="T55" fmla="*/ 1435 h 1740"/>
              <a:gd name="T56" fmla="*/ 1054 w 1992"/>
              <a:gd name="T57" fmla="*/ 1095 h 1740"/>
              <a:gd name="T58" fmla="*/ 1234 w 1992"/>
              <a:gd name="T59" fmla="*/ 945 h 1740"/>
              <a:gd name="T60" fmla="*/ 1394 w 1992"/>
              <a:gd name="T61" fmla="*/ 913 h 1740"/>
              <a:gd name="T62" fmla="*/ 1564 w 1992"/>
              <a:gd name="T63" fmla="*/ 954 h 1740"/>
              <a:gd name="T64" fmla="*/ 1621 w 1992"/>
              <a:gd name="T65" fmla="*/ 840 h 1740"/>
              <a:gd name="T66" fmla="*/ 1678 w 1992"/>
              <a:gd name="T67" fmla="*/ 840 h 1740"/>
              <a:gd name="T68" fmla="*/ 1779 w 1992"/>
              <a:gd name="T69" fmla="*/ 805 h 1740"/>
              <a:gd name="T70" fmla="*/ 1794 w 1992"/>
              <a:gd name="T71" fmla="*/ 573 h 1740"/>
              <a:gd name="T72" fmla="*/ 1746 w 1992"/>
              <a:gd name="T73" fmla="*/ 505 h 1740"/>
              <a:gd name="T74" fmla="*/ 1536 w 1992"/>
              <a:gd name="T75" fmla="*/ 840 h 1740"/>
              <a:gd name="T76" fmla="*/ 1649 w 1992"/>
              <a:gd name="T77" fmla="*/ 1067 h 1740"/>
              <a:gd name="T78" fmla="*/ 1888 w 1992"/>
              <a:gd name="T79" fmla="*/ 819 h 1740"/>
              <a:gd name="T80" fmla="*/ 1922 w 1992"/>
              <a:gd name="T81" fmla="*/ 381 h 1740"/>
              <a:gd name="T82" fmla="*/ 1938 w 1992"/>
              <a:gd name="T83" fmla="*/ 213 h 1740"/>
              <a:gd name="T84" fmla="*/ 1848 w 1992"/>
              <a:gd name="T85" fmla="*/ 358 h 1740"/>
              <a:gd name="T86" fmla="*/ 1763 w 1992"/>
              <a:gd name="T87" fmla="*/ 358 h 174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992"/>
              <a:gd name="T133" fmla="*/ 0 h 1740"/>
              <a:gd name="T134" fmla="*/ 1992 w 1992"/>
              <a:gd name="T135" fmla="*/ 1740 h 174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992" h="1740">
                <a:moveTo>
                  <a:pt x="1763" y="358"/>
                </a:moveTo>
                <a:cubicBezTo>
                  <a:pt x="1782" y="337"/>
                  <a:pt x="1873" y="252"/>
                  <a:pt x="1906" y="205"/>
                </a:cubicBezTo>
                <a:cubicBezTo>
                  <a:pt x="1939" y="158"/>
                  <a:pt x="1947" y="106"/>
                  <a:pt x="1961" y="75"/>
                </a:cubicBezTo>
                <a:cubicBezTo>
                  <a:pt x="1975" y="44"/>
                  <a:pt x="1988" y="0"/>
                  <a:pt x="1990" y="18"/>
                </a:cubicBezTo>
                <a:cubicBezTo>
                  <a:pt x="1992" y="36"/>
                  <a:pt x="1973" y="125"/>
                  <a:pt x="1970" y="181"/>
                </a:cubicBezTo>
                <a:cubicBezTo>
                  <a:pt x="1967" y="237"/>
                  <a:pt x="1971" y="300"/>
                  <a:pt x="1970" y="357"/>
                </a:cubicBezTo>
                <a:cubicBezTo>
                  <a:pt x="1969" y="414"/>
                  <a:pt x="1966" y="455"/>
                  <a:pt x="1962" y="521"/>
                </a:cubicBezTo>
                <a:cubicBezTo>
                  <a:pt x="1958" y="587"/>
                  <a:pt x="1958" y="688"/>
                  <a:pt x="1948" y="751"/>
                </a:cubicBezTo>
                <a:cubicBezTo>
                  <a:pt x="1938" y="814"/>
                  <a:pt x="1919" y="862"/>
                  <a:pt x="1904" y="897"/>
                </a:cubicBezTo>
                <a:cubicBezTo>
                  <a:pt x="1889" y="932"/>
                  <a:pt x="1874" y="942"/>
                  <a:pt x="1860" y="961"/>
                </a:cubicBezTo>
                <a:cubicBezTo>
                  <a:pt x="1846" y="980"/>
                  <a:pt x="1840" y="988"/>
                  <a:pt x="1819" y="1010"/>
                </a:cubicBezTo>
                <a:cubicBezTo>
                  <a:pt x="1798" y="1032"/>
                  <a:pt x="1767" y="1081"/>
                  <a:pt x="1734" y="1095"/>
                </a:cubicBezTo>
                <a:cubicBezTo>
                  <a:pt x="1701" y="1109"/>
                  <a:pt x="1648" y="1101"/>
                  <a:pt x="1621" y="1095"/>
                </a:cubicBezTo>
                <a:cubicBezTo>
                  <a:pt x="1594" y="1089"/>
                  <a:pt x="1585" y="1071"/>
                  <a:pt x="1570" y="1057"/>
                </a:cubicBezTo>
                <a:cubicBezTo>
                  <a:pt x="1555" y="1043"/>
                  <a:pt x="1542" y="1033"/>
                  <a:pt x="1530" y="1013"/>
                </a:cubicBezTo>
                <a:cubicBezTo>
                  <a:pt x="1518" y="993"/>
                  <a:pt x="1503" y="960"/>
                  <a:pt x="1498" y="934"/>
                </a:cubicBezTo>
                <a:cubicBezTo>
                  <a:pt x="1493" y="908"/>
                  <a:pt x="1489" y="905"/>
                  <a:pt x="1501" y="859"/>
                </a:cubicBezTo>
                <a:cubicBezTo>
                  <a:pt x="1513" y="813"/>
                  <a:pt x="1540" y="714"/>
                  <a:pt x="1569" y="656"/>
                </a:cubicBezTo>
                <a:cubicBezTo>
                  <a:pt x="1598" y="598"/>
                  <a:pt x="1641" y="545"/>
                  <a:pt x="1678" y="509"/>
                </a:cubicBezTo>
                <a:cubicBezTo>
                  <a:pt x="1715" y="473"/>
                  <a:pt x="1763" y="459"/>
                  <a:pt x="1791" y="443"/>
                </a:cubicBezTo>
                <a:cubicBezTo>
                  <a:pt x="1819" y="427"/>
                  <a:pt x="1839" y="398"/>
                  <a:pt x="1848" y="415"/>
                </a:cubicBezTo>
                <a:cubicBezTo>
                  <a:pt x="1857" y="432"/>
                  <a:pt x="1847" y="515"/>
                  <a:pt x="1847" y="548"/>
                </a:cubicBezTo>
                <a:cubicBezTo>
                  <a:pt x="1847" y="581"/>
                  <a:pt x="1853" y="574"/>
                  <a:pt x="1848" y="613"/>
                </a:cubicBezTo>
                <a:cubicBezTo>
                  <a:pt x="1843" y="652"/>
                  <a:pt x="1833" y="727"/>
                  <a:pt x="1819" y="784"/>
                </a:cubicBezTo>
                <a:cubicBezTo>
                  <a:pt x="1805" y="841"/>
                  <a:pt x="1783" y="918"/>
                  <a:pt x="1763" y="954"/>
                </a:cubicBezTo>
                <a:cubicBezTo>
                  <a:pt x="1743" y="990"/>
                  <a:pt x="1718" y="992"/>
                  <a:pt x="1698" y="1001"/>
                </a:cubicBezTo>
                <a:cubicBezTo>
                  <a:pt x="1678" y="1010"/>
                  <a:pt x="1659" y="1012"/>
                  <a:pt x="1642" y="1009"/>
                </a:cubicBezTo>
                <a:cubicBezTo>
                  <a:pt x="1625" y="1006"/>
                  <a:pt x="1611" y="972"/>
                  <a:pt x="1593" y="982"/>
                </a:cubicBezTo>
                <a:cubicBezTo>
                  <a:pt x="1575" y="992"/>
                  <a:pt x="1555" y="1048"/>
                  <a:pt x="1536" y="1067"/>
                </a:cubicBezTo>
                <a:cubicBezTo>
                  <a:pt x="1517" y="1086"/>
                  <a:pt x="1498" y="1090"/>
                  <a:pt x="1479" y="1095"/>
                </a:cubicBezTo>
                <a:cubicBezTo>
                  <a:pt x="1460" y="1100"/>
                  <a:pt x="1442" y="1100"/>
                  <a:pt x="1423" y="1095"/>
                </a:cubicBezTo>
                <a:cubicBezTo>
                  <a:pt x="1404" y="1090"/>
                  <a:pt x="1387" y="1075"/>
                  <a:pt x="1366" y="1067"/>
                </a:cubicBezTo>
                <a:cubicBezTo>
                  <a:pt x="1345" y="1059"/>
                  <a:pt x="1329" y="1046"/>
                  <a:pt x="1298" y="1049"/>
                </a:cubicBezTo>
                <a:cubicBezTo>
                  <a:pt x="1267" y="1052"/>
                  <a:pt x="1213" y="1068"/>
                  <a:pt x="1182" y="1085"/>
                </a:cubicBezTo>
                <a:cubicBezTo>
                  <a:pt x="1151" y="1102"/>
                  <a:pt x="1136" y="1130"/>
                  <a:pt x="1111" y="1152"/>
                </a:cubicBezTo>
                <a:cubicBezTo>
                  <a:pt x="1086" y="1174"/>
                  <a:pt x="1062" y="1189"/>
                  <a:pt x="1034" y="1217"/>
                </a:cubicBezTo>
                <a:cubicBezTo>
                  <a:pt x="1006" y="1245"/>
                  <a:pt x="976" y="1280"/>
                  <a:pt x="941" y="1322"/>
                </a:cubicBezTo>
                <a:cubicBezTo>
                  <a:pt x="906" y="1364"/>
                  <a:pt x="862" y="1427"/>
                  <a:pt x="824" y="1469"/>
                </a:cubicBezTo>
                <a:cubicBezTo>
                  <a:pt x="786" y="1511"/>
                  <a:pt x="761" y="1540"/>
                  <a:pt x="714" y="1577"/>
                </a:cubicBezTo>
                <a:cubicBezTo>
                  <a:pt x="667" y="1614"/>
                  <a:pt x="609" y="1664"/>
                  <a:pt x="544" y="1691"/>
                </a:cubicBezTo>
                <a:cubicBezTo>
                  <a:pt x="479" y="1718"/>
                  <a:pt x="393" y="1740"/>
                  <a:pt x="322" y="1740"/>
                </a:cubicBezTo>
                <a:cubicBezTo>
                  <a:pt x="251" y="1740"/>
                  <a:pt x="166" y="1718"/>
                  <a:pt x="118" y="1691"/>
                </a:cubicBezTo>
                <a:cubicBezTo>
                  <a:pt x="70" y="1664"/>
                  <a:pt x="52" y="1624"/>
                  <a:pt x="33" y="1577"/>
                </a:cubicBezTo>
                <a:cubicBezTo>
                  <a:pt x="14" y="1530"/>
                  <a:pt x="0" y="1454"/>
                  <a:pt x="5" y="1407"/>
                </a:cubicBezTo>
                <a:cubicBezTo>
                  <a:pt x="10" y="1360"/>
                  <a:pt x="48" y="1322"/>
                  <a:pt x="62" y="1294"/>
                </a:cubicBezTo>
                <a:cubicBezTo>
                  <a:pt x="76" y="1266"/>
                  <a:pt x="95" y="1227"/>
                  <a:pt x="90" y="1237"/>
                </a:cubicBezTo>
                <a:cubicBezTo>
                  <a:pt x="85" y="1247"/>
                  <a:pt x="43" y="1315"/>
                  <a:pt x="34" y="1353"/>
                </a:cubicBezTo>
                <a:cubicBezTo>
                  <a:pt x="25" y="1391"/>
                  <a:pt x="24" y="1422"/>
                  <a:pt x="33" y="1464"/>
                </a:cubicBezTo>
                <a:cubicBezTo>
                  <a:pt x="42" y="1506"/>
                  <a:pt x="60" y="1571"/>
                  <a:pt x="90" y="1606"/>
                </a:cubicBezTo>
                <a:cubicBezTo>
                  <a:pt x="120" y="1641"/>
                  <a:pt x="176" y="1659"/>
                  <a:pt x="214" y="1673"/>
                </a:cubicBezTo>
                <a:cubicBezTo>
                  <a:pt x="252" y="1687"/>
                  <a:pt x="286" y="1687"/>
                  <a:pt x="316" y="1690"/>
                </a:cubicBezTo>
                <a:cubicBezTo>
                  <a:pt x="346" y="1693"/>
                  <a:pt x="371" y="1695"/>
                  <a:pt x="394" y="1693"/>
                </a:cubicBezTo>
                <a:cubicBezTo>
                  <a:pt x="417" y="1691"/>
                  <a:pt x="421" y="1695"/>
                  <a:pt x="454" y="1681"/>
                </a:cubicBezTo>
                <a:cubicBezTo>
                  <a:pt x="487" y="1667"/>
                  <a:pt x="550" y="1637"/>
                  <a:pt x="595" y="1609"/>
                </a:cubicBezTo>
                <a:cubicBezTo>
                  <a:pt x="640" y="1581"/>
                  <a:pt x="690" y="1539"/>
                  <a:pt x="722" y="1510"/>
                </a:cubicBezTo>
                <a:cubicBezTo>
                  <a:pt x="754" y="1481"/>
                  <a:pt x="754" y="1480"/>
                  <a:pt x="790" y="1435"/>
                </a:cubicBezTo>
                <a:cubicBezTo>
                  <a:pt x="826" y="1390"/>
                  <a:pt x="897" y="1294"/>
                  <a:pt x="941" y="1237"/>
                </a:cubicBezTo>
                <a:cubicBezTo>
                  <a:pt x="985" y="1180"/>
                  <a:pt x="1022" y="1134"/>
                  <a:pt x="1054" y="1095"/>
                </a:cubicBezTo>
                <a:cubicBezTo>
                  <a:pt x="1086" y="1056"/>
                  <a:pt x="1104" y="1026"/>
                  <a:pt x="1134" y="1001"/>
                </a:cubicBezTo>
                <a:cubicBezTo>
                  <a:pt x="1164" y="976"/>
                  <a:pt x="1210" y="958"/>
                  <a:pt x="1234" y="945"/>
                </a:cubicBezTo>
                <a:cubicBezTo>
                  <a:pt x="1258" y="932"/>
                  <a:pt x="1254" y="930"/>
                  <a:pt x="1281" y="925"/>
                </a:cubicBezTo>
                <a:cubicBezTo>
                  <a:pt x="1308" y="920"/>
                  <a:pt x="1356" y="908"/>
                  <a:pt x="1394" y="913"/>
                </a:cubicBezTo>
                <a:cubicBezTo>
                  <a:pt x="1432" y="918"/>
                  <a:pt x="1480" y="947"/>
                  <a:pt x="1508" y="954"/>
                </a:cubicBezTo>
                <a:cubicBezTo>
                  <a:pt x="1536" y="961"/>
                  <a:pt x="1550" y="963"/>
                  <a:pt x="1564" y="954"/>
                </a:cubicBezTo>
                <a:cubicBezTo>
                  <a:pt x="1578" y="945"/>
                  <a:pt x="1584" y="916"/>
                  <a:pt x="1593" y="897"/>
                </a:cubicBezTo>
                <a:cubicBezTo>
                  <a:pt x="1602" y="878"/>
                  <a:pt x="1612" y="854"/>
                  <a:pt x="1621" y="840"/>
                </a:cubicBezTo>
                <a:cubicBezTo>
                  <a:pt x="1630" y="826"/>
                  <a:pt x="1640" y="812"/>
                  <a:pt x="1649" y="812"/>
                </a:cubicBezTo>
                <a:cubicBezTo>
                  <a:pt x="1658" y="812"/>
                  <a:pt x="1664" y="831"/>
                  <a:pt x="1678" y="840"/>
                </a:cubicBezTo>
                <a:cubicBezTo>
                  <a:pt x="1692" y="849"/>
                  <a:pt x="1717" y="875"/>
                  <a:pt x="1734" y="869"/>
                </a:cubicBezTo>
                <a:cubicBezTo>
                  <a:pt x="1751" y="863"/>
                  <a:pt x="1772" y="837"/>
                  <a:pt x="1779" y="805"/>
                </a:cubicBezTo>
                <a:cubicBezTo>
                  <a:pt x="1786" y="773"/>
                  <a:pt x="1776" y="716"/>
                  <a:pt x="1779" y="677"/>
                </a:cubicBezTo>
                <a:cubicBezTo>
                  <a:pt x="1782" y="638"/>
                  <a:pt x="1787" y="607"/>
                  <a:pt x="1794" y="573"/>
                </a:cubicBezTo>
                <a:cubicBezTo>
                  <a:pt x="1801" y="539"/>
                  <a:pt x="1827" y="483"/>
                  <a:pt x="1819" y="472"/>
                </a:cubicBezTo>
                <a:cubicBezTo>
                  <a:pt x="1811" y="461"/>
                  <a:pt x="1779" y="478"/>
                  <a:pt x="1746" y="505"/>
                </a:cubicBezTo>
                <a:cubicBezTo>
                  <a:pt x="1713" y="532"/>
                  <a:pt x="1658" y="580"/>
                  <a:pt x="1623" y="636"/>
                </a:cubicBezTo>
                <a:cubicBezTo>
                  <a:pt x="1588" y="692"/>
                  <a:pt x="1548" y="780"/>
                  <a:pt x="1536" y="840"/>
                </a:cubicBezTo>
                <a:cubicBezTo>
                  <a:pt x="1524" y="900"/>
                  <a:pt x="1531" y="959"/>
                  <a:pt x="1550" y="997"/>
                </a:cubicBezTo>
                <a:cubicBezTo>
                  <a:pt x="1569" y="1035"/>
                  <a:pt x="1609" y="1069"/>
                  <a:pt x="1649" y="1067"/>
                </a:cubicBezTo>
                <a:cubicBezTo>
                  <a:pt x="1689" y="1065"/>
                  <a:pt x="1751" y="1023"/>
                  <a:pt x="1791" y="982"/>
                </a:cubicBezTo>
                <a:cubicBezTo>
                  <a:pt x="1831" y="941"/>
                  <a:pt x="1866" y="891"/>
                  <a:pt x="1888" y="819"/>
                </a:cubicBezTo>
                <a:cubicBezTo>
                  <a:pt x="1910" y="747"/>
                  <a:pt x="1915" y="621"/>
                  <a:pt x="1921" y="548"/>
                </a:cubicBezTo>
                <a:cubicBezTo>
                  <a:pt x="1927" y="475"/>
                  <a:pt x="1920" y="422"/>
                  <a:pt x="1922" y="381"/>
                </a:cubicBezTo>
                <a:cubicBezTo>
                  <a:pt x="1924" y="340"/>
                  <a:pt x="1930" y="330"/>
                  <a:pt x="1933" y="302"/>
                </a:cubicBezTo>
                <a:cubicBezTo>
                  <a:pt x="1936" y="274"/>
                  <a:pt x="1947" y="208"/>
                  <a:pt x="1938" y="213"/>
                </a:cubicBezTo>
                <a:cubicBezTo>
                  <a:pt x="1929" y="218"/>
                  <a:pt x="1891" y="306"/>
                  <a:pt x="1876" y="330"/>
                </a:cubicBezTo>
                <a:cubicBezTo>
                  <a:pt x="1861" y="354"/>
                  <a:pt x="1861" y="355"/>
                  <a:pt x="1848" y="358"/>
                </a:cubicBezTo>
                <a:cubicBezTo>
                  <a:pt x="1835" y="361"/>
                  <a:pt x="1811" y="346"/>
                  <a:pt x="1797" y="346"/>
                </a:cubicBezTo>
                <a:cubicBezTo>
                  <a:pt x="1783" y="346"/>
                  <a:pt x="1770" y="356"/>
                  <a:pt x="1763" y="358"/>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7" name="Freeform 6"/>
          <p:cNvSpPr>
            <a:spLocks/>
          </p:cNvSpPr>
          <p:nvPr/>
        </p:nvSpPr>
        <p:spPr bwMode="ltGray">
          <a:xfrm>
            <a:off x="5668169" y="1150144"/>
            <a:ext cx="100012" cy="295275"/>
          </a:xfrm>
          <a:custGeom>
            <a:avLst/>
            <a:gdLst>
              <a:gd name="T0" fmla="*/ 58 w 63"/>
              <a:gd name="T1" fmla="*/ 9 h 186"/>
              <a:gd name="T2" fmla="*/ 30 w 63"/>
              <a:gd name="T3" fmla="*/ 38 h 186"/>
              <a:gd name="T4" fmla="*/ 19 w 63"/>
              <a:gd name="T5" fmla="*/ 131 h 186"/>
              <a:gd name="T6" fmla="*/ 3 w 63"/>
              <a:gd name="T7" fmla="*/ 184 h 186"/>
              <a:gd name="T8" fmla="*/ 36 w 63"/>
              <a:gd name="T9" fmla="*/ 146 h 186"/>
              <a:gd name="T10" fmla="*/ 58 w 63"/>
              <a:gd name="T11" fmla="*/ 94 h 186"/>
              <a:gd name="T12" fmla="*/ 58 w 63"/>
              <a:gd name="T13" fmla="*/ 9 h 186"/>
              <a:gd name="T14" fmla="*/ 0 60000 65536"/>
              <a:gd name="T15" fmla="*/ 0 60000 65536"/>
              <a:gd name="T16" fmla="*/ 0 60000 65536"/>
              <a:gd name="T17" fmla="*/ 0 60000 65536"/>
              <a:gd name="T18" fmla="*/ 0 60000 65536"/>
              <a:gd name="T19" fmla="*/ 0 60000 65536"/>
              <a:gd name="T20" fmla="*/ 0 60000 65536"/>
              <a:gd name="T21" fmla="*/ 0 w 63"/>
              <a:gd name="T22" fmla="*/ 0 h 186"/>
              <a:gd name="T23" fmla="*/ 63 w 63"/>
              <a:gd name="T24" fmla="*/ 186 h 1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186">
                <a:moveTo>
                  <a:pt x="58" y="9"/>
                </a:moveTo>
                <a:cubicBezTo>
                  <a:pt x="53" y="0"/>
                  <a:pt x="37" y="18"/>
                  <a:pt x="30" y="38"/>
                </a:cubicBezTo>
                <a:cubicBezTo>
                  <a:pt x="23" y="58"/>
                  <a:pt x="23" y="107"/>
                  <a:pt x="19" y="131"/>
                </a:cubicBezTo>
                <a:cubicBezTo>
                  <a:pt x="15" y="155"/>
                  <a:pt x="0" y="182"/>
                  <a:pt x="3" y="184"/>
                </a:cubicBezTo>
                <a:cubicBezTo>
                  <a:pt x="6" y="186"/>
                  <a:pt x="27" y="161"/>
                  <a:pt x="36" y="146"/>
                </a:cubicBezTo>
                <a:cubicBezTo>
                  <a:pt x="45" y="131"/>
                  <a:pt x="54" y="117"/>
                  <a:pt x="58" y="94"/>
                </a:cubicBezTo>
                <a:cubicBezTo>
                  <a:pt x="62" y="71"/>
                  <a:pt x="63" y="18"/>
                  <a:pt x="58" y="9"/>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8" name="Freeform 7"/>
          <p:cNvSpPr>
            <a:spLocks/>
          </p:cNvSpPr>
          <p:nvPr/>
        </p:nvSpPr>
        <p:spPr bwMode="ltGray">
          <a:xfrm>
            <a:off x="5622131" y="1477169"/>
            <a:ext cx="182563" cy="228600"/>
          </a:xfrm>
          <a:custGeom>
            <a:avLst/>
            <a:gdLst>
              <a:gd name="T0" fmla="*/ 87 w 115"/>
              <a:gd name="T1" fmla="*/ 2 h 144"/>
              <a:gd name="T2" fmla="*/ 92 w 115"/>
              <a:gd name="T3" fmla="*/ 45 h 144"/>
              <a:gd name="T4" fmla="*/ 86 w 115"/>
              <a:gd name="T5" fmla="*/ 74 h 144"/>
              <a:gd name="T6" fmla="*/ 60 w 115"/>
              <a:gd name="T7" fmla="*/ 75 h 144"/>
              <a:gd name="T8" fmla="*/ 42 w 115"/>
              <a:gd name="T9" fmla="*/ 95 h 144"/>
              <a:gd name="T10" fmla="*/ 30 w 115"/>
              <a:gd name="T11" fmla="*/ 115 h 144"/>
              <a:gd name="T12" fmla="*/ 15 w 115"/>
              <a:gd name="T13" fmla="*/ 86 h 144"/>
              <a:gd name="T14" fmla="*/ 21 w 115"/>
              <a:gd name="T15" fmla="*/ 51 h 144"/>
              <a:gd name="T16" fmla="*/ 2 w 115"/>
              <a:gd name="T17" fmla="*/ 87 h 144"/>
              <a:gd name="T18" fmla="*/ 8 w 115"/>
              <a:gd name="T19" fmla="*/ 126 h 144"/>
              <a:gd name="T20" fmla="*/ 30 w 115"/>
              <a:gd name="T21" fmla="*/ 143 h 144"/>
              <a:gd name="T22" fmla="*/ 51 w 115"/>
              <a:gd name="T23" fmla="*/ 117 h 144"/>
              <a:gd name="T24" fmla="*/ 66 w 115"/>
              <a:gd name="T25" fmla="*/ 95 h 144"/>
              <a:gd name="T26" fmla="*/ 87 w 115"/>
              <a:gd name="T27" fmla="*/ 115 h 144"/>
              <a:gd name="T28" fmla="*/ 115 w 115"/>
              <a:gd name="T29" fmla="*/ 58 h 144"/>
              <a:gd name="T30" fmla="*/ 87 w 115"/>
              <a:gd name="T31" fmla="*/ 2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9" name="Freeform 8"/>
          <p:cNvSpPr>
            <a:spLocks/>
          </p:cNvSpPr>
          <p:nvPr/>
        </p:nvSpPr>
        <p:spPr bwMode="ltGray">
          <a:xfrm>
            <a:off x="4112419" y="821532"/>
            <a:ext cx="1377950" cy="1974850"/>
          </a:xfrm>
          <a:custGeom>
            <a:avLst/>
            <a:gdLst>
              <a:gd name="T0" fmla="*/ 556 w 868"/>
              <a:gd name="T1" fmla="*/ 415 h 1244"/>
              <a:gd name="T2" fmla="*/ 669 w 868"/>
              <a:gd name="T3" fmla="*/ 330 h 1244"/>
              <a:gd name="T4" fmla="*/ 751 w 868"/>
              <a:gd name="T5" fmla="*/ 253 h 1244"/>
              <a:gd name="T6" fmla="*/ 811 w 868"/>
              <a:gd name="T7" fmla="*/ 131 h 1244"/>
              <a:gd name="T8" fmla="*/ 840 w 868"/>
              <a:gd name="T9" fmla="*/ 46 h 1244"/>
              <a:gd name="T10" fmla="*/ 868 w 868"/>
              <a:gd name="T11" fmla="*/ 18 h 1244"/>
              <a:gd name="T12" fmla="*/ 843 w 868"/>
              <a:gd name="T13" fmla="*/ 157 h 1244"/>
              <a:gd name="T14" fmla="*/ 840 w 868"/>
              <a:gd name="T15" fmla="*/ 358 h 1244"/>
              <a:gd name="T16" fmla="*/ 811 w 868"/>
              <a:gd name="T17" fmla="*/ 556 h 1244"/>
              <a:gd name="T18" fmla="*/ 726 w 868"/>
              <a:gd name="T19" fmla="*/ 783 h 1244"/>
              <a:gd name="T20" fmla="*/ 621 w 868"/>
              <a:gd name="T21" fmla="*/ 898 h 1244"/>
              <a:gd name="T22" fmla="*/ 605 w 868"/>
              <a:gd name="T23" fmla="*/ 907 h 1244"/>
              <a:gd name="T24" fmla="*/ 587 w 868"/>
              <a:gd name="T25" fmla="*/ 909 h 1244"/>
              <a:gd name="T26" fmla="*/ 540 w 868"/>
              <a:gd name="T27" fmla="*/ 890 h 1244"/>
              <a:gd name="T28" fmla="*/ 495 w 868"/>
              <a:gd name="T29" fmla="*/ 856 h 1244"/>
              <a:gd name="T30" fmla="*/ 447 w 868"/>
              <a:gd name="T31" fmla="*/ 793 h 1244"/>
              <a:gd name="T32" fmla="*/ 437 w 868"/>
              <a:gd name="T33" fmla="*/ 772 h 1244"/>
              <a:gd name="T34" fmla="*/ 430 w 868"/>
              <a:gd name="T35" fmla="*/ 738 h 1244"/>
              <a:gd name="T36" fmla="*/ 444 w 868"/>
              <a:gd name="T37" fmla="*/ 549 h 1244"/>
              <a:gd name="T38" fmla="*/ 528 w 868"/>
              <a:gd name="T39" fmla="*/ 358 h 1244"/>
              <a:gd name="T40" fmla="*/ 584 w 868"/>
              <a:gd name="T41" fmla="*/ 245 h 1244"/>
              <a:gd name="T42" fmla="*/ 698 w 868"/>
              <a:gd name="T43" fmla="*/ 131 h 1244"/>
              <a:gd name="T44" fmla="*/ 675 w 868"/>
              <a:gd name="T45" fmla="*/ 421 h 1244"/>
              <a:gd name="T46" fmla="*/ 669 w 868"/>
              <a:gd name="T47" fmla="*/ 585 h 1244"/>
              <a:gd name="T48" fmla="*/ 613 w 868"/>
              <a:gd name="T49" fmla="*/ 759 h 1244"/>
              <a:gd name="T50" fmla="*/ 584 w 868"/>
              <a:gd name="T51" fmla="*/ 812 h 1244"/>
              <a:gd name="T52" fmla="*/ 566 w 868"/>
              <a:gd name="T53" fmla="*/ 840 h 1244"/>
              <a:gd name="T54" fmla="*/ 447 w 868"/>
              <a:gd name="T55" fmla="*/ 937 h 1244"/>
              <a:gd name="T56" fmla="*/ 367 w 868"/>
              <a:gd name="T57" fmla="*/ 981 h 1244"/>
              <a:gd name="T58" fmla="*/ 301 w 868"/>
              <a:gd name="T59" fmla="*/ 1095 h 1244"/>
              <a:gd name="T60" fmla="*/ 219 w 868"/>
              <a:gd name="T61" fmla="*/ 1189 h 1244"/>
              <a:gd name="T62" fmla="*/ 131 w 868"/>
              <a:gd name="T63" fmla="*/ 1237 h 1244"/>
              <a:gd name="T64" fmla="*/ 11 w 868"/>
              <a:gd name="T65" fmla="*/ 1229 h 1244"/>
              <a:gd name="T66" fmla="*/ 64 w 868"/>
              <a:gd name="T67" fmla="*/ 1199 h 1244"/>
              <a:gd name="T68" fmla="*/ 159 w 868"/>
              <a:gd name="T69" fmla="*/ 1141 h 1244"/>
              <a:gd name="T70" fmla="*/ 273 w 868"/>
              <a:gd name="T71" fmla="*/ 1010 h 1244"/>
              <a:gd name="T72" fmla="*/ 375 w 868"/>
              <a:gd name="T73" fmla="*/ 893 h 1244"/>
              <a:gd name="T74" fmla="*/ 475 w 868"/>
              <a:gd name="T75" fmla="*/ 825 h 1244"/>
              <a:gd name="T76" fmla="*/ 531 w 868"/>
              <a:gd name="T77" fmla="*/ 805 h 1244"/>
              <a:gd name="T78" fmla="*/ 600 w 868"/>
              <a:gd name="T79" fmla="*/ 705 h 1244"/>
              <a:gd name="T80" fmla="*/ 631 w 868"/>
              <a:gd name="T81" fmla="*/ 501 h 1244"/>
              <a:gd name="T82" fmla="*/ 641 w 868"/>
              <a:gd name="T83" fmla="*/ 358 h 1244"/>
              <a:gd name="T84" fmla="*/ 659 w 868"/>
              <a:gd name="T85" fmla="*/ 237 h 1244"/>
              <a:gd name="T86" fmla="*/ 619 w 868"/>
              <a:gd name="T87" fmla="*/ 257 h 1244"/>
              <a:gd name="T88" fmla="*/ 512 w 868"/>
              <a:gd name="T89" fmla="*/ 467 h 1244"/>
              <a:gd name="T90" fmla="*/ 471 w 868"/>
              <a:gd name="T91" fmla="*/ 641 h 1244"/>
              <a:gd name="T92" fmla="*/ 479 w 868"/>
              <a:gd name="T93" fmla="*/ 777 h 1244"/>
              <a:gd name="T94" fmla="*/ 507 w 868"/>
              <a:gd name="T95" fmla="*/ 848 h 1244"/>
              <a:gd name="T96" fmla="*/ 518 w 868"/>
              <a:gd name="T97" fmla="*/ 856 h 1244"/>
              <a:gd name="T98" fmla="*/ 532 w 868"/>
              <a:gd name="T99" fmla="*/ 854 h 1244"/>
              <a:gd name="T100" fmla="*/ 641 w 868"/>
              <a:gd name="T101" fmla="*/ 812 h 1244"/>
              <a:gd name="T102" fmla="*/ 726 w 868"/>
              <a:gd name="T103" fmla="*/ 670 h 1244"/>
              <a:gd name="T104" fmla="*/ 783 w 868"/>
              <a:gd name="T105" fmla="*/ 500 h 1244"/>
              <a:gd name="T106" fmla="*/ 791 w 868"/>
              <a:gd name="T107" fmla="*/ 325 h 1244"/>
              <a:gd name="T108" fmla="*/ 787 w 868"/>
              <a:gd name="T109" fmla="*/ 249 h 1244"/>
              <a:gd name="T110" fmla="*/ 747 w 868"/>
              <a:gd name="T111" fmla="*/ 325 h 1244"/>
              <a:gd name="T112" fmla="*/ 703 w 868"/>
              <a:gd name="T113" fmla="*/ 357 h 1244"/>
              <a:gd name="T114" fmla="*/ 556 w 868"/>
              <a:gd name="T115" fmla="*/ 415 h 12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68"/>
              <a:gd name="T175" fmla="*/ 0 h 1244"/>
              <a:gd name="T176" fmla="*/ 868 w 868"/>
              <a:gd name="T177" fmla="*/ 1244 h 124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68" h="1244">
                <a:moveTo>
                  <a:pt x="556" y="415"/>
                </a:moveTo>
                <a:cubicBezTo>
                  <a:pt x="551" y="410"/>
                  <a:pt x="637" y="357"/>
                  <a:pt x="669" y="330"/>
                </a:cubicBezTo>
                <a:cubicBezTo>
                  <a:pt x="701" y="303"/>
                  <a:pt x="727" y="286"/>
                  <a:pt x="751" y="253"/>
                </a:cubicBezTo>
                <a:cubicBezTo>
                  <a:pt x="775" y="220"/>
                  <a:pt x="796" y="165"/>
                  <a:pt x="811" y="131"/>
                </a:cubicBezTo>
                <a:cubicBezTo>
                  <a:pt x="826" y="97"/>
                  <a:pt x="831" y="65"/>
                  <a:pt x="840" y="46"/>
                </a:cubicBezTo>
                <a:cubicBezTo>
                  <a:pt x="849" y="27"/>
                  <a:pt x="868" y="0"/>
                  <a:pt x="868" y="18"/>
                </a:cubicBezTo>
                <a:cubicBezTo>
                  <a:pt x="868" y="36"/>
                  <a:pt x="848" y="100"/>
                  <a:pt x="843" y="157"/>
                </a:cubicBezTo>
                <a:cubicBezTo>
                  <a:pt x="838" y="214"/>
                  <a:pt x="845" y="292"/>
                  <a:pt x="840" y="358"/>
                </a:cubicBezTo>
                <a:cubicBezTo>
                  <a:pt x="835" y="424"/>
                  <a:pt x="830" y="485"/>
                  <a:pt x="811" y="556"/>
                </a:cubicBezTo>
                <a:cubicBezTo>
                  <a:pt x="792" y="627"/>
                  <a:pt x="758" y="726"/>
                  <a:pt x="726" y="783"/>
                </a:cubicBezTo>
                <a:cubicBezTo>
                  <a:pt x="694" y="840"/>
                  <a:pt x="641" y="877"/>
                  <a:pt x="621" y="898"/>
                </a:cubicBezTo>
                <a:cubicBezTo>
                  <a:pt x="601" y="919"/>
                  <a:pt x="611" y="905"/>
                  <a:pt x="605" y="907"/>
                </a:cubicBezTo>
                <a:cubicBezTo>
                  <a:pt x="599" y="909"/>
                  <a:pt x="598" y="912"/>
                  <a:pt x="587" y="909"/>
                </a:cubicBezTo>
                <a:cubicBezTo>
                  <a:pt x="576" y="906"/>
                  <a:pt x="555" y="899"/>
                  <a:pt x="540" y="890"/>
                </a:cubicBezTo>
                <a:cubicBezTo>
                  <a:pt x="525" y="881"/>
                  <a:pt x="511" y="872"/>
                  <a:pt x="495" y="856"/>
                </a:cubicBezTo>
                <a:cubicBezTo>
                  <a:pt x="479" y="840"/>
                  <a:pt x="457" y="807"/>
                  <a:pt x="447" y="793"/>
                </a:cubicBezTo>
                <a:cubicBezTo>
                  <a:pt x="437" y="779"/>
                  <a:pt x="440" y="781"/>
                  <a:pt x="437" y="772"/>
                </a:cubicBezTo>
                <a:cubicBezTo>
                  <a:pt x="434" y="763"/>
                  <a:pt x="429" y="775"/>
                  <a:pt x="430" y="738"/>
                </a:cubicBezTo>
                <a:cubicBezTo>
                  <a:pt x="431" y="701"/>
                  <a:pt x="428" y="612"/>
                  <a:pt x="444" y="549"/>
                </a:cubicBezTo>
                <a:cubicBezTo>
                  <a:pt x="460" y="486"/>
                  <a:pt x="505" y="409"/>
                  <a:pt x="528" y="358"/>
                </a:cubicBezTo>
                <a:cubicBezTo>
                  <a:pt x="551" y="307"/>
                  <a:pt x="556" y="283"/>
                  <a:pt x="584" y="245"/>
                </a:cubicBezTo>
                <a:cubicBezTo>
                  <a:pt x="612" y="207"/>
                  <a:pt x="683" y="102"/>
                  <a:pt x="698" y="131"/>
                </a:cubicBezTo>
                <a:cubicBezTo>
                  <a:pt x="713" y="160"/>
                  <a:pt x="680" y="345"/>
                  <a:pt x="675" y="421"/>
                </a:cubicBezTo>
                <a:cubicBezTo>
                  <a:pt x="670" y="497"/>
                  <a:pt x="679" y="529"/>
                  <a:pt x="669" y="585"/>
                </a:cubicBezTo>
                <a:cubicBezTo>
                  <a:pt x="659" y="641"/>
                  <a:pt x="627" y="721"/>
                  <a:pt x="613" y="759"/>
                </a:cubicBezTo>
                <a:cubicBezTo>
                  <a:pt x="599" y="797"/>
                  <a:pt x="592" y="799"/>
                  <a:pt x="584" y="812"/>
                </a:cubicBezTo>
                <a:cubicBezTo>
                  <a:pt x="576" y="825"/>
                  <a:pt x="589" y="819"/>
                  <a:pt x="566" y="840"/>
                </a:cubicBezTo>
                <a:cubicBezTo>
                  <a:pt x="543" y="861"/>
                  <a:pt x="480" y="913"/>
                  <a:pt x="447" y="937"/>
                </a:cubicBezTo>
                <a:cubicBezTo>
                  <a:pt x="414" y="961"/>
                  <a:pt x="391" y="955"/>
                  <a:pt x="367" y="981"/>
                </a:cubicBezTo>
                <a:cubicBezTo>
                  <a:pt x="343" y="1007"/>
                  <a:pt x="326" y="1060"/>
                  <a:pt x="301" y="1095"/>
                </a:cubicBezTo>
                <a:cubicBezTo>
                  <a:pt x="276" y="1130"/>
                  <a:pt x="247" y="1165"/>
                  <a:pt x="219" y="1189"/>
                </a:cubicBezTo>
                <a:cubicBezTo>
                  <a:pt x="191" y="1213"/>
                  <a:pt x="166" y="1230"/>
                  <a:pt x="131" y="1237"/>
                </a:cubicBezTo>
                <a:cubicBezTo>
                  <a:pt x="96" y="1244"/>
                  <a:pt x="22" y="1235"/>
                  <a:pt x="11" y="1229"/>
                </a:cubicBezTo>
                <a:cubicBezTo>
                  <a:pt x="0" y="1223"/>
                  <a:pt x="39" y="1214"/>
                  <a:pt x="64" y="1199"/>
                </a:cubicBezTo>
                <a:cubicBezTo>
                  <a:pt x="89" y="1184"/>
                  <a:pt x="124" y="1172"/>
                  <a:pt x="159" y="1141"/>
                </a:cubicBezTo>
                <a:cubicBezTo>
                  <a:pt x="194" y="1110"/>
                  <a:pt x="237" y="1051"/>
                  <a:pt x="273" y="1010"/>
                </a:cubicBezTo>
                <a:cubicBezTo>
                  <a:pt x="309" y="969"/>
                  <a:pt x="341" y="924"/>
                  <a:pt x="375" y="893"/>
                </a:cubicBezTo>
                <a:cubicBezTo>
                  <a:pt x="409" y="862"/>
                  <a:pt x="449" y="840"/>
                  <a:pt x="475" y="825"/>
                </a:cubicBezTo>
                <a:cubicBezTo>
                  <a:pt x="501" y="810"/>
                  <a:pt x="510" y="825"/>
                  <a:pt x="531" y="805"/>
                </a:cubicBezTo>
                <a:cubicBezTo>
                  <a:pt x="552" y="785"/>
                  <a:pt x="583" y="756"/>
                  <a:pt x="600" y="705"/>
                </a:cubicBezTo>
                <a:cubicBezTo>
                  <a:pt x="617" y="654"/>
                  <a:pt x="624" y="559"/>
                  <a:pt x="631" y="501"/>
                </a:cubicBezTo>
                <a:cubicBezTo>
                  <a:pt x="638" y="443"/>
                  <a:pt x="636" y="402"/>
                  <a:pt x="641" y="358"/>
                </a:cubicBezTo>
                <a:cubicBezTo>
                  <a:pt x="646" y="314"/>
                  <a:pt x="663" y="254"/>
                  <a:pt x="659" y="237"/>
                </a:cubicBezTo>
                <a:cubicBezTo>
                  <a:pt x="655" y="220"/>
                  <a:pt x="643" y="219"/>
                  <a:pt x="619" y="257"/>
                </a:cubicBezTo>
                <a:cubicBezTo>
                  <a:pt x="595" y="295"/>
                  <a:pt x="537" y="403"/>
                  <a:pt x="512" y="467"/>
                </a:cubicBezTo>
                <a:cubicBezTo>
                  <a:pt x="487" y="531"/>
                  <a:pt x="477" y="589"/>
                  <a:pt x="471" y="641"/>
                </a:cubicBezTo>
                <a:cubicBezTo>
                  <a:pt x="465" y="693"/>
                  <a:pt x="473" y="743"/>
                  <a:pt x="479" y="777"/>
                </a:cubicBezTo>
                <a:cubicBezTo>
                  <a:pt x="485" y="811"/>
                  <a:pt x="501" y="835"/>
                  <a:pt x="507" y="848"/>
                </a:cubicBezTo>
                <a:cubicBezTo>
                  <a:pt x="513" y="861"/>
                  <a:pt x="514" y="855"/>
                  <a:pt x="518" y="856"/>
                </a:cubicBezTo>
                <a:cubicBezTo>
                  <a:pt x="522" y="857"/>
                  <a:pt x="512" y="861"/>
                  <a:pt x="532" y="854"/>
                </a:cubicBezTo>
                <a:cubicBezTo>
                  <a:pt x="552" y="847"/>
                  <a:pt x="609" y="843"/>
                  <a:pt x="641" y="812"/>
                </a:cubicBezTo>
                <a:cubicBezTo>
                  <a:pt x="673" y="781"/>
                  <a:pt x="702" y="722"/>
                  <a:pt x="726" y="670"/>
                </a:cubicBezTo>
                <a:cubicBezTo>
                  <a:pt x="750" y="618"/>
                  <a:pt x="772" y="557"/>
                  <a:pt x="783" y="500"/>
                </a:cubicBezTo>
                <a:cubicBezTo>
                  <a:pt x="794" y="443"/>
                  <a:pt x="790" y="367"/>
                  <a:pt x="791" y="325"/>
                </a:cubicBezTo>
                <a:cubicBezTo>
                  <a:pt x="792" y="283"/>
                  <a:pt x="794" y="249"/>
                  <a:pt x="787" y="249"/>
                </a:cubicBezTo>
                <a:cubicBezTo>
                  <a:pt x="780" y="249"/>
                  <a:pt x="761" y="307"/>
                  <a:pt x="747" y="325"/>
                </a:cubicBezTo>
                <a:cubicBezTo>
                  <a:pt x="733" y="343"/>
                  <a:pt x="735" y="342"/>
                  <a:pt x="703" y="357"/>
                </a:cubicBezTo>
                <a:cubicBezTo>
                  <a:pt x="671" y="372"/>
                  <a:pt x="587" y="403"/>
                  <a:pt x="556" y="415"/>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0" name="Freeform 9"/>
          <p:cNvSpPr>
            <a:spLocks/>
          </p:cNvSpPr>
          <p:nvPr/>
        </p:nvSpPr>
        <p:spPr bwMode="ltGray">
          <a:xfrm>
            <a:off x="1577181" y="1651794"/>
            <a:ext cx="3252788" cy="4760913"/>
          </a:xfrm>
          <a:custGeom>
            <a:avLst/>
            <a:gdLst>
              <a:gd name="T0" fmla="*/ 1643 w 2049"/>
              <a:gd name="T1" fmla="*/ 147 h 2999"/>
              <a:gd name="T2" fmla="*/ 1671 w 2049"/>
              <a:gd name="T3" fmla="*/ 90 h 2999"/>
              <a:gd name="T4" fmla="*/ 1728 w 2049"/>
              <a:gd name="T5" fmla="*/ 33 h 2999"/>
              <a:gd name="T6" fmla="*/ 1813 w 2049"/>
              <a:gd name="T7" fmla="*/ 5 h 2999"/>
              <a:gd name="T8" fmla="*/ 1955 w 2049"/>
              <a:gd name="T9" fmla="*/ 5 h 2999"/>
              <a:gd name="T10" fmla="*/ 2040 w 2049"/>
              <a:gd name="T11" fmla="*/ 33 h 2999"/>
              <a:gd name="T12" fmla="*/ 2011 w 2049"/>
              <a:gd name="T13" fmla="*/ 90 h 2999"/>
              <a:gd name="T14" fmla="*/ 1955 w 2049"/>
              <a:gd name="T15" fmla="*/ 147 h 2999"/>
              <a:gd name="T16" fmla="*/ 1841 w 2049"/>
              <a:gd name="T17" fmla="*/ 204 h 2999"/>
              <a:gd name="T18" fmla="*/ 1756 w 2049"/>
              <a:gd name="T19" fmla="*/ 232 h 2999"/>
              <a:gd name="T20" fmla="*/ 1728 w 2049"/>
              <a:gd name="T21" fmla="*/ 289 h 2999"/>
              <a:gd name="T22" fmla="*/ 1785 w 2049"/>
              <a:gd name="T23" fmla="*/ 289 h 2999"/>
              <a:gd name="T24" fmla="*/ 1813 w 2049"/>
              <a:gd name="T25" fmla="*/ 345 h 2999"/>
              <a:gd name="T26" fmla="*/ 1784 w 2049"/>
              <a:gd name="T27" fmla="*/ 410 h 2999"/>
              <a:gd name="T28" fmla="*/ 1756 w 2049"/>
              <a:gd name="T29" fmla="*/ 459 h 2999"/>
              <a:gd name="T30" fmla="*/ 1699 w 2049"/>
              <a:gd name="T31" fmla="*/ 487 h 2999"/>
              <a:gd name="T32" fmla="*/ 1473 w 2049"/>
              <a:gd name="T33" fmla="*/ 572 h 2999"/>
              <a:gd name="T34" fmla="*/ 1274 w 2049"/>
              <a:gd name="T35" fmla="*/ 685 h 2999"/>
              <a:gd name="T36" fmla="*/ 1019 w 2049"/>
              <a:gd name="T37" fmla="*/ 827 h 2999"/>
              <a:gd name="T38" fmla="*/ 877 w 2049"/>
              <a:gd name="T39" fmla="*/ 912 h 2999"/>
              <a:gd name="T40" fmla="*/ 594 w 2049"/>
              <a:gd name="T41" fmla="*/ 1082 h 2999"/>
              <a:gd name="T42" fmla="*/ 320 w 2049"/>
              <a:gd name="T43" fmla="*/ 1354 h 2999"/>
              <a:gd name="T44" fmla="*/ 108 w 2049"/>
              <a:gd name="T45" fmla="*/ 1690 h 2999"/>
              <a:gd name="T46" fmla="*/ 72 w 2049"/>
              <a:gd name="T47" fmla="*/ 1814 h 2999"/>
              <a:gd name="T48" fmla="*/ 56 w 2049"/>
              <a:gd name="T49" fmla="*/ 1914 h 2999"/>
              <a:gd name="T50" fmla="*/ 55 w 2049"/>
              <a:gd name="T51" fmla="*/ 2075 h 2999"/>
              <a:gd name="T52" fmla="*/ 164 w 2049"/>
              <a:gd name="T53" fmla="*/ 2450 h 2999"/>
              <a:gd name="T54" fmla="*/ 396 w 2049"/>
              <a:gd name="T55" fmla="*/ 2738 h 2999"/>
              <a:gd name="T56" fmla="*/ 520 w 2049"/>
              <a:gd name="T57" fmla="*/ 2826 h 2999"/>
              <a:gd name="T58" fmla="*/ 536 w 2049"/>
              <a:gd name="T59" fmla="*/ 2926 h 2999"/>
              <a:gd name="T60" fmla="*/ 524 w 2049"/>
              <a:gd name="T61" fmla="*/ 2974 h 2999"/>
              <a:gd name="T62" fmla="*/ 240 w 2049"/>
              <a:gd name="T63" fmla="*/ 2774 h 2999"/>
              <a:gd name="T64" fmla="*/ 64 w 2049"/>
              <a:gd name="T65" fmla="*/ 2502 h 2999"/>
              <a:gd name="T66" fmla="*/ 8 w 2049"/>
              <a:gd name="T67" fmla="*/ 2134 h 2999"/>
              <a:gd name="T68" fmla="*/ 16 w 2049"/>
              <a:gd name="T69" fmla="*/ 1878 h 2999"/>
              <a:gd name="T70" fmla="*/ 72 w 2049"/>
              <a:gd name="T71" fmla="*/ 1650 h 2999"/>
              <a:gd name="T72" fmla="*/ 339 w 2049"/>
              <a:gd name="T73" fmla="*/ 1196 h 2999"/>
              <a:gd name="T74" fmla="*/ 821 w 2049"/>
              <a:gd name="T75" fmla="*/ 827 h 2999"/>
              <a:gd name="T76" fmla="*/ 1331 w 2049"/>
              <a:gd name="T77" fmla="*/ 544 h 2999"/>
              <a:gd name="T78" fmla="*/ 1556 w 2049"/>
              <a:gd name="T79" fmla="*/ 438 h 2999"/>
              <a:gd name="T80" fmla="*/ 1568 w 2049"/>
              <a:gd name="T81" fmla="*/ 402 h 2999"/>
              <a:gd name="T82" fmla="*/ 1614 w 2049"/>
              <a:gd name="T83" fmla="*/ 289 h 2999"/>
              <a:gd name="T84" fmla="*/ 1699 w 2049"/>
              <a:gd name="T85" fmla="*/ 204 h 2999"/>
              <a:gd name="T86" fmla="*/ 1898 w 2049"/>
              <a:gd name="T87" fmla="*/ 118 h 2999"/>
              <a:gd name="T88" fmla="*/ 1926 w 2049"/>
              <a:gd name="T89" fmla="*/ 90 h 2999"/>
              <a:gd name="T90" fmla="*/ 1870 w 2049"/>
              <a:gd name="T91" fmla="*/ 90 h 2999"/>
              <a:gd name="T92" fmla="*/ 1785 w 2049"/>
              <a:gd name="T93" fmla="*/ 62 h 2999"/>
              <a:gd name="T94" fmla="*/ 1728 w 2049"/>
              <a:gd name="T95" fmla="*/ 90 h 2999"/>
              <a:gd name="T96" fmla="*/ 1699 w 2049"/>
              <a:gd name="T97" fmla="*/ 118 h 2999"/>
              <a:gd name="T98" fmla="*/ 1643 w 2049"/>
              <a:gd name="T99" fmla="*/ 147 h 299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049"/>
              <a:gd name="T151" fmla="*/ 0 h 2999"/>
              <a:gd name="T152" fmla="*/ 2049 w 2049"/>
              <a:gd name="T153" fmla="*/ 2999 h 299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049" h="2999">
                <a:moveTo>
                  <a:pt x="1643" y="147"/>
                </a:moveTo>
                <a:cubicBezTo>
                  <a:pt x="1638" y="142"/>
                  <a:pt x="1657" y="109"/>
                  <a:pt x="1671" y="90"/>
                </a:cubicBezTo>
                <a:cubicBezTo>
                  <a:pt x="1685" y="71"/>
                  <a:pt x="1704" y="47"/>
                  <a:pt x="1728" y="33"/>
                </a:cubicBezTo>
                <a:cubicBezTo>
                  <a:pt x="1752" y="19"/>
                  <a:pt x="1775" y="10"/>
                  <a:pt x="1813" y="5"/>
                </a:cubicBezTo>
                <a:cubicBezTo>
                  <a:pt x="1851" y="0"/>
                  <a:pt x="1917" y="0"/>
                  <a:pt x="1955" y="5"/>
                </a:cubicBezTo>
                <a:cubicBezTo>
                  <a:pt x="1993" y="10"/>
                  <a:pt x="2031" y="19"/>
                  <a:pt x="2040" y="33"/>
                </a:cubicBezTo>
                <a:cubicBezTo>
                  <a:pt x="2049" y="47"/>
                  <a:pt x="2025" y="71"/>
                  <a:pt x="2011" y="90"/>
                </a:cubicBezTo>
                <a:cubicBezTo>
                  <a:pt x="1997" y="109"/>
                  <a:pt x="1983" y="128"/>
                  <a:pt x="1955" y="147"/>
                </a:cubicBezTo>
                <a:cubicBezTo>
                  <a:pt x="1927" y="166"/>
                  <a:pt x="1874" y="190"/>
                  <a:pt x="1841" y="204"/>
                </a:cubicBezTo>
                <a:cubicBezTo>
                  <a:pt x="1808" y="218"/>
                  <a:pt x="1775" y="218"/>
                  <a:pt x="1756" y="232"/>
                </a:cubicBezTo>
                <a:cubicBezTo>
                  <a:pt x="1737" y="246"/>
                  <a:pt x="1723" y="280"/>
                  <a:pt x="1728" y="289"/>
                </a:cubicBezTo>
                <a:cubicBezTo>
                  <a:pt x="1733" y="298"/>
                  <a:pt x="1771" y="280"/>
                  <a:pt x="1785" y="289"/>
                </a:cubicBezTo>
                <a:cubicBezTo>
                  <a:pt x="1799" y="298"/>
                  <a:pt x="1813" y="325"/>
                  <a:pt x="1813" y="345"/>
                </a:cubicBezTo>
                <a:cubicBezTo>
                  <a:pt x="1813" y="365"/>
                  <a:pt x="1794" y="391"/>
                  <a:pt x="1784" y="410"/>
                </a:cubicBezTo>
                <a:cubicBezTo>
                  <a:pt x="1774" y="429"/>
                  <a:pt x="1770" y="446"/>
                  <a:pt x="1756" y="459"/>
                </a:cubicBezTo>
                <a:cubicBezTo>
                  <a:pt x="1742" y="472"/>
                  <a:pt x="1746" y="468"/>
                  <a:pt x="1699" y="487"/>
                </a:cubicBezTo>
                <a:cubicBezTo>
                  <a:pt x="1652" y="506"/>
                  <a:pt x="1544" y="539"/>
                  <a:pt x="1473" y="572"/>
                </a:cubicBezTo>
                <a:cubicBezTo>
                  <a:pt x="1402" y="605"/>
                  <a:pt x="1350" y="642"/>
                  <a:pt x="1274" y="685"/>
                </a:cubicBezTo>
                <a:cubicBezTo>
                  <a:pt x="1198" y="728"/>
                  <a:pt x="1085" y="789"/>
                  <a:pt x="1019" y="827"/>
                </a:cubicBezTo>
                <a:cubicBezTo>
                  <a:pt x="953" y="865"/>
                  <a:pt x="948" y="870"/>
                  <a:pt x="877" y="912"/>
                </a:cubicBezTo>
                <a:cubicBezTo>
                  <a:pt x="806" y="954"/>
                  <a:pt x="687" y="1008"/>
                  <a:pt x="594" y="1082"/>
                </a:cubicBezTo>
                <a:cubicBezTo>
                  <a:pt x="501" y="1156"/>
                  <a:pt x="401" y="1253"/>
                  <a:pt x="320" y="1354"/>
                </a:cubicBezTo>
                <a:cubicBezTo>
                  <a:pt x="239" y="1455"/>
                  <a:pt x="149" y="1613"/>
                  <a:pt x="108" y="1690"/>
                </a:cubicBezTo>
                <a:cubicBezTo>
                  <a:pt x="67" y="1767"/>
                  <a:pt x="81" y="1777"/>
                  <a:pt x="72" y="1814"/>
                </a:cubicBezTo>
                <a:cubicBezTo>
                  <a:pt x="63" y="1851"/>
                  <a:pt x="59" y="1871"/>
                  <a:pt x="56" y="1914"/>
                </a:cubicBezTo>
                <a:cubicBezTo>
                  <a:pt x="53" y="1957"/>
                  <a:pt x="37" y="1986"/>
                  <a:pt x="55" y="2075"/>
                </a:cubicBezTo>
                <a:cubicBezTo>
                  <a:pt x="73" y="2164"/>
                  <a:pt x="107" y="2340"/>
                  <a:pt x="164" y="2450"/>
                </a:cubicBezTo>
                <a:cubicBezTo>
                  <a:pt x="221" y="2560"/>
                  <a:pt x="337" y="2675"/>
                  <a:pt x="396" y="2738"/>
                </a:cubicBezTo>
                <a:cubicBezTo>
                  <a:pt x="455" y="2801"/>
                  <a:pt x="497" y="2795"/>
                  <a:pt x="520" y="2826"/>
                </a:cubicBezTo>
                <a:cubicBezTo>
                  <a:pt x="543" y="2857"/>
                  <a:pt x="535" y="2901"/>
                  <a:pt x="536" y="2926"/>
                </a:cubicBezTo>
                <a:cubicBezTo>
                  <a:pt x="537" y="2951"/>
                  <a:pt x="573" y="2999"/>
                  <a:pt x="524" y="2974"/>
                </a:cubicBezTo>
                <a:cubicBezTo>
                  <a:pt x="475" y="2949"/>
                  <a:pt x="317" y="2853"/>
                  <a:pt x="240" y="2774"/>
                </a:cubicBezTo>
                <a:cubicBezTo>
                  <a:pt x="163" y="2695"/>
                  <a:pt x="103" y="2609"/>
                  <a:pt x="64" y="2502"/>
                </a:cubicBezTo>
                <a:cubicBezTo>
                  <a:pt x="25" y="2395"/>
                  <a:pt x="16" y="2238"/>
                  <a:pt x="8" y="2134"/>
                </a:cubicBezTo>
                <a:cubicBezTo>
                  <a:pt x="0" y="2030"/>
                  <a:pt x="5" y="1959"/>
                  <a:pt x="16" y="1878"/>
                </a:cubicBezTo>
                <a:cubicBezTo>
                  <a:pt x="27" y="1797"/>
                  <a:pt x="18" y="1764"/>
                  <a:pt x="72" y="1650"/>
                </a:cubicBezTo>
                <a:cubicBezTo>
                  <a:pt x="126" y="1536"/>
                  <a:pt x="214" y="1333"/>
                  <a:pt x="339" y="1196"/>
                </a:cubicBezTo>
                <a:cubicBezTo>
                  <a:pt x="464" y="1059"/>
                  <a:pt x="656" y="936"/>
                  <a:pt x="821" y="827"/>
                </a:cubicBezTo>
                <a:cubicBezTo>
                  <a:pt x="986" y="718"/>
                  <a:pt x="1209" y="609"/>
                  <a:pt x="1331" y="544"/>
                </a:cubicBezTo>
                <a:cubicBezTo>
                  <a:pt x="1453" y="479"/>
                  <a:pt x="1516" y="462"/>
                  <a:pt x="1556" y="438"/>
                </a:cubicBezTo>
                <a:cubicBezTo>
                  <a:pt x="1596" y="414"/>
                  <a:pt x="1558" y="427"/>
                  <a:pt x="1568" y="402"/>
                </a:cubicBezTo>
                <a:cubicBezTo>
                  <a:pt x="1578" y="377"/>
                  <a:pt x="1592" y="322"/>
                  <a:pt x="1614" y="289"/>
                </a:cubicBezTo>
                <a:cubicBezTo>
                  <a:pt x="1636" y="256"/>
                  <a:pt x="1652" y="232"/>
                  <a:pt x="1699" y="204"/>
                </a:cubicBezTo>
                <a:cubicBezTo>
                  <a:pt x="1746" y="176"/>
                  <a:pt x="1860" y="137"/>
                  <a:pt x="1898" y="118"/>
                </a:cubicBezTo>
                <a:cubicBezTo>
                  <a:pt x="1936" y="99"/>
                  <a:pt x="1931" y="95"/>
                  <a:pt x="1926" y="90"/>
                </a:cubicBezTo>
                <a:cubicBezTo>
                  <a:pt x="1921" y="85"/>
                  <a:pt x="1893" y="95"/>
                  <a:pt x="1870" y="90"/>
                </a:cubicBezTo>
                <a:cubicBezTo>
                  <a:pt x="1847" y="85"/>
                  <a:pt x="1809" y="62"/>
                  <a:pt x="1785" y="62"/>
                </a:cubicBezTo>
                <a:cubicBezTo>
                  <a:pt x="1761" y="62"/>
                  <a:pt x="1742" y="81"/>
                  <a:pt x="1728" y="90"/>
                </a:cubicBezTo>
                <a:cubicBezTo>
                  <a:pt x="1714" y="99"/>
                  <a:pt x="1713" y="108"/>
                  <a:pt x="1699" y="118"/>
                </a:cubicBezTo>
                <a:cubicBezTo>
                  <a:pt x="1685" y="128"/>
                  <a:pt x="1648" y="152"/>
                  <a:pt x="1643" y="147"/>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1" name="Freeform 10"/>
          <p:cNvSpPr>
            <a:spLocks/>
          </p:cNvSpPr>
          <p:nvPr/>
        </p:nvSpPr>
        <p:spPr bwMode="ltGray">
          <a:xfrm>
            <a:off x="3599656" y="2064544"/>
            <a:ext cx="269875" cy="314325"/>
          </a:xfrm>
          <a:custGeom>
            <a:avLst/>
            <a:gdLst>
              <a:gd name="T0" fmla="*/ 56 w 179"/>
              <a:gd name="T1" fmla="*/ 14 h 222"/>
              <a:gd name="T2" fmla="*/ 0 w 179"/>
              <a:gd name="T3" fmla="*/ 156 h 222"/>
              <a:gd name="T4" fmla="*/ 56 w 179"/>
              <a:gd name="T5" fmla="*/ 184 h 222"/>
              <a:gd name="T6" fmla="*/ 85 w 179"/>
              <a:gd name="T7" fmla="*/ 213 h 222"/>
              <a:gd name="T8" fmla="*/ 170 w 179"/>
              <a:gd name="T9" fmla="*/ 128 h 222"/>
              <a:gd name="T10" fmla="*/ 141 w 179"/>
              <a:gd name="T11" fmla="*/ 71 h 222"/>
              <a:gd name="T12" fmla="*/ 56 w 179"/>
              <a:gd name="T13" fmla="*/ 14 h 222"/>
              <a:gd name="T14" fmla="*/ 0 60000 65536"/>
              <a:gd name="T15" fmla="*/ 0 60000 65536"/>
              <a:gd name="T16" fmla="*/ 0 60000 65536"/>
              <a:gd name="T17" fmla="*/ 0 60000 65536"/>
              <a:gd name="T18" fmla="*/ 0 60000 65536"/>
              <a:gd name="T19" fmla="*/ 0 60000 65536"/>
              <a:gd name="T20" fmla="*/ 0 60000 65536"/>
              <a:gd name="T21" fmla="*/ 0 w 179"/>
              <a:gd name="T22" fmla="*/ 0 h 222"/>
              <a:gd name="T23" fmla="*/ 179 w 179"/>
              <a:gd name="T24" fmla="*/ 222 h 2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 h="222">
                <a:moveTo>
                  <a:pt x="56" y="14"/>
                </a:moveTo>
                <a:cubicBezTo>
                  <a:pt x="33" y="28"/>
                  <a:pt x="0" y="128"/>
                  <a:pt x="0" y="156"/>
                </a:cubicBezTo>
                <a:cubicBezTo>
                  <a:pt x="0" y="184"/>
                  <a:pt x="42" y="175"/>
                  <a:pt x="56" y="184"/>
                </a:cubicBezTo>
                <a:cubicBezTo>
                  <a:pt x="70" y="193"/>
                  <a:pt x="66" y="222"/>
                  <a:pt x="85" y="213"/>
                </a:cubicBezTo>
                <a:cubicBezTo>
                  <a:pt x="104" y="204"/>
                  <a:pt x="161" y="152"/>
                  <a:pt x="170" y="128"/>
                </a:cubicBezTo>
                <a:cubicBezTo>
                  <a:pt x="179" y="104"/>
                  <a:pt x="155" y="90"/>
                  <a:pt x="141" y="71"/>
                </a:cubicBezTo>
                <a:cubicBezTo>
                  <a:pt x="127" y="52"/>
                  <a:pt x="79" y="0"/>
                  <a:pt x="56" y="14"/>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2" name="Freeform 11"/>
          <p:cNvSpPr>
            <a:spLocks/>
          </p:cNvSpPr>
          <p:nvPr/>
        </p:nvSpPr>
        <p:spPr bwMode="ltGray">
          <a:xfrm>
            <a:off x="1664494" y="467519"/>
            <a:ext cx="4000500" cy="3217863"/>
          </a:xfrm>
          <a:custGeom>
            <a:avLst/>
            <a:gdLst>
              <a:gd name="T0" fmla="*/ 2077 w 2520"/>
              <a:gd name="T1" fmla="*/ 90 h 2027"/>
              <a:gd name="T2" fmla="*/ 2105 w 2520"/>
              <a:gd name="T3" fmla="*/ 62 h 2027"/>
              <a:gd name="T4" fmla="*/ 2133 w 2520"/>
              <a:gd name="T5" fmla="*/ 33 h 2027"/>
              <a:gd name="T6" fmla="*/ 2162 w 2520"/>
              <a:gd name="T7" fmla="*/ 5 h 2027"/>
              <a:gd name="T8" fmla="*/ 2247 w 2520"/>
              <a:gd name="T9" fmla="*/ 5 h 2027"/>
              <a:gd name="T10" fmla="*/ 2358 w 2520"/>
              <a:gd name="T11" fmla="*/ 35 h 2027"/>
              <a:gd name="T12" fmla="*/ 2412 w 2520"/>
              <a:gd name="T13" fmla="*/ 60 h 2027"/>
              <a:gd name="T14" fmla="*/ 2480 w 2520"/>
              <a:gd name="T15" fmla="*/ 79 h 2027"/>
              <a:gd name="T16" fmla="*/ 2516 w 2520"/>
              <a:gd name="T17" fmla="*/ 67 h 2027"/>
              <a:gd name="T18" fmla="*/ 2504 w 2520"/>
              <a:gd name="T19" fmla="*/ 123 h 2027"/>
              <a:gd name="T20" fmla="*/ 2445 w 2520"/>
              <a:gd name="T21" fmla="*/ 175 h 2027"/>
              <a:gd name="T22" fmla="*/ 2389 w 2520"/>
              <a:gd name="T23" fmla="*/ 203 h 2027"/>
              <a:gd name="T24" fmla="*/ 2168 w 2520"/>
              <a:gd name="T25" fmla="*/ 347 h 2027"/>
              <a:gd name="T26" fmla="*/ 2100 w 2520"/>
              <a:gd name="T27" fmla="*/ 399 h 2027"/>
              <a:gd name="T28" fmla="*/ 2028 w 2520"/>
              <a:gd name="T29" fmla="*/ 447 h 2027"/>
              <a:gd name="T30" fmla="*/ 1822 w 2520"/>
              <a:gd name="T31" fmla="*/ 572 h 2027"/>
              <a:gd name="T32" fmla="*/ 1510 w 2520"/>
              <a:gd name="T33" fmla="*/ 714 h 2027"/>
              <a:gd name="T34" fmla="*/ 1028 w 2520"/>
              <a:gd name="T35" fmla="*/ 799 h 2027"/>
              <a:gd name="T36" fmla="*/ 744 w 2520"/>
              <a:gd name="T37" fmla="*/ 770 h 2027"/>
              <a:gd name="T38" fmla="*/ 624 w 2520"/>
              <a:gd name="T39" fmla="*/ 692 h 2027"/>
              <a:gd name="T40" fmla="*/ 600 w 2520"/>
              <a:gd name="T41" fmla="*/ 651 h 2027"/>
              <a:gd name="T42" fmla="*/ 536 w 2520"/>
              <a:gd name="T43" fmla="*/ 659 h 2027"/>
              <a:gd name="T44" fmla="*/ 484 w 2520"/>
              <a:gd name="T45" fmla="*/ 675 h 2027"/>
              <a:gd name="T46" fmla="*/ 461 w 2520"/>
              <a:gd name="T47" fmla="*/ 714 h 2027"/>
              <a:gd name="T48" fmla="*/ 489 w 2520"/>
              <a:gd name="T49" fmla="*/ 742 h 2027"/>
              <a:gd name="T50" fmla="*/ 546 w 2520"/>
              <a:gd name="T51" fmla="*/ 770 h 2027"/>
              <a:gd name="T52" fmla="*/ 574 w 2520"/>
              <a:gd name="T53" fmla="*/ 799 h 2027"/>
              <a:gd name="T54" fmla="*/ 517 w 2520"/>
              <a:gd name="T55" fmla="*/ 884 h 2027"/>
              <a:gd name="T56" fmla="*/ 472 w 2520"/>
              <a:gd name="T57" fmla="*/ 939 h 2027"/>
              <a:gd name="T58" fmla="*/ 400 w 2520"/>
              <a:gd name="T59" fmla="*/ 963 h 2027"/>
              <a:gd name="T60" fmla="*/ 264 w 2520"/>
              <a:gd name="T61" fmla="*/ 983 h 2027"/>
              <a:gd name="T62" fmla="*/ 149 w 2520"/>
              <a:gd name="T63" fmla="*/ 1054 h 2027"/>
              <a:gd name="T64" fmla="*/ 64 w 2520"/>
              <a:gd name="T65" fmla="*/ 1207 h 2027"/>
              <a:gd name="T66" fmla="*/ 36 w 2520"/>
              <a:gd name="T67" fmla="*/ 1479 h 2027"/>
              <a:gd name="T68" fmla="*/ 20 w 2520"/>
              <a:gd name="T69" fmla="*/ 1975 h 2027"/>
              <a:gd name="T70" fmla="*/ 7 w 2520"/>
              <a:gd name="T71" fmla="*/ 1791 h 2027"/>
              <a:gd name="T72" fmla="*/ 0 w 2520"/>
              <a:gd name="T73" fmla="*/ 1475 h 2027"/>
              <a:gd name="T74" fmla="*/ 7 w 2520"/>
              <a:gd name="T75" fmla="*/ 1337 h 2027"/>
              <a:gd name="T76" fmla="*/ 28 w 2520"/>
              <a:gd name="T77" fmla="*/ 1220 h 2027"/>
              <a:gd name="T78" fmla="*/ 64 w 2520"/>
              <a:gd name="T79" fmla="*/ 1107 h 2027"/>
              <a:gd name="T80" fmla="*/ 149 w 2520"/>
              <a:gd name="T81" fmla="*/ 969 h 2027"/>
              <a:gd name="T82" fmla="*/ 262 w 2520"/>
              <a:gd name="T83" fmla="*/ 884 h 2027"/>
              <a:gd name="T84" fmla="*/ 340 w 2520"/>
              <a:gd name="T85" fmla="*/ 855 h 2027"/>
              <a:gd name="T86" fmla="*/ 372 w 2520"/>
              <a:gd name="T87" fmla="*/ 799 h 2027"/>
              <a:gd name="T88" fmla="*/ 404 w 2520"/>
              <a:gd name="T89" fmla="*/ 714 h 2027"/>
              <a:gd name="T90" fmla="*/ 480 w 2520"/>
              <a:gd name="T91" fmla="*/ 623 h 2027"/>
              <a:gd name="T92" fmla="*/ 516 w 2520"/>
              <a:gd name="T93" fmla="*/ 595 h 2027"/>
              <a:gd name="T94" fmla="*/ 631 w 2520"/>
              <a:gd name="T95" fmla="*/ 544 h 2027"/>
              <a:gd name="T96" fmla="*/ 664 w 2520"/>
              <a:gd name="T97" fmla="*/ 563 h 2027"/>
              <a:gd name="T98" fmla="*/ 943 w 2520"/>
              <a:gd name="T99" fmla="*/ 629 h 2027"/>
              <a:gd name="T100" fmla="*/ 1425 w 2520"/>
              <a:gd name="T101" fmla="*/ 600 h 2027"/>
              <a:gd name="T102" fmla="*/ 1892 w 2520"/>
              <a:gd name="T103" fmla="*/ 427 h 2027"/>
              <a:gd name="T104" fmla="*/ 2077 w 2520"/>
              <a:gd name="T105" fmla="*/ 318 h 2027"/>
              <a:gd name="T106" fmla="*/ 2190 w 2520"/>
              <a:gd name="T107" fmla="*/ 232 h 2027"/>
              <a:gd name="T108" fmla="*/ 2332 w 2520"/>
              <a:gd name="T109" fmla="*/ 147 h 2027"/>
              <a:gd name="T110" fmla="*/ 2303 w 2520"/>
              <a:gd name="T111" fmla="*/ 118 h 2027"/>
              <a:gd name="T112" fmla="*/ 2190 w 2520"/>
              <a:gd name="T113" fmla="*/ 62 h 2027"/>
              <a:gd name="T114" fmla="*/ 2162 w 2520"/>
              <a:gd name="T115" fmla="*/ 62 h 2027"/>
              <a:gd name="T116" fmla="*/ 2107 w 2520"/>
              <a:gd name="T117" fmla="*/ 92 h 2027"/>
              <a:gd name="T118" fmla="*/ 2077 w 2520"/>
              <a:gd name="T119" fmla="*/ 118 h 2027"/>
              <a:gd name="T120" fmla="*/ 2077 w 2520"/>
              <a:gd name="T121" fmla="*/ 90 h 202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520"/>
              <a:gd name="T184" fmla="*/ 0 h 2027"/>
              <a:gd name="T185" fmla="*/ 2520 w 2520"/>
              <a:gd name="T186" fmla="*/ 2027 h 202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520" h="2027">
                <a:moveTo>
                  <a:pt x="2077" y="90"/>
                </a:moveTo>
                <a:cubicBezTo>
                  <a:pt x="2082" y="81"/>
                  <a:pt x="2096" y="71"/>
                  <a:pt x="2105" y="62"/>
                </a:cubicBezTo>
                <a:cubicBezTo>
                  <a:pt x="2114" y="53"/>
                  <a:pt x="2124" y="42"/>
                  <a:pt x="2133" y="33"/>
                </a:cubicBezTo>
                <a:cubicBezTo>
                  <a:pt x="2142" y="24"/>
                  <a:pt x="2143" y="10"/>
                  <a:pt x="2162" y="5"/>
                </a:cubicBezTo>
                <a:cubicBezTo>
                  <a:pt x="2181" y="0"/>
                  <a:pt x="2214" y="0"/>
                  <a:pt x="2247" y="5"/>
                </a:cubicBezTo>
                <a:cubicBezTo>
                  <a:pt x="2280" y="10"/>
                  <a:pt x="2331" y="26"/>
                  <a:pt x="2358" y="35"/>
                </a:cubicBezTo>
                <a:cubicBezTo>
                  <a:pt x="2385" y="44"/>
                  <a:pt x="2392" y="53"/>
                  <a:pt x="2412" y="60"/>
                </a:cubicBezTo>
                <a:cubicBezTo>
                  <a:pt x="2432" y="67"/>
                  <a:pt x="2463" y="78"/>
                  <a:pt x="2480" y="79"/>
                </a:cubicBezTo>
                <a:cubicBezTo>
                  <a:pt x="2497" y="80"/>
                  <a:pt x="2512" y="60"/>
                  <a:pt x="2516" y="67"/>
                </a:cubicBezTo>
                <a:cubicBezTo>
                  <a:pt x="2520" y="74"/>
                  <a:pt x="2516" y="105"/>
                  <a:pt x="2504" y="123"/>
                </a:cubicBezTo>
                <a:cubicBezTo>
                  <a:pt x="2492" y="141"/>
                  <a:pt x="2464" y="162"/>
                  <a:pt x="2445" y="175"/>
                </a:cubicBezTo>
                <a:cubicBezTo>
                  <a:pt x="2426" y="188"/>
                  <a:pt x="2435" y="174"/>
                  <a:pt x="2389" y="203"/>
                </a:cubicBezTo>
                <a:cubicBezTo>
                  <a:pt x="2343" y="232"/>
                  <a:pt x="2216" y="314"/>
                  <a:pt x="2168" y="347"/>
                </a:cubicBezTo>
                <a:cubicBezTo>
                  <a:pt x="2120" y="380"/>
                  <a:pt x="2123" y="382"/>
                  <a:pt x="2100" y="399"/>
                </a:cubicBezTo>
                <a:cubicBezTo>
                  <a:pt x="2077" y="416"/>
                  <a:pt x="2074" y="418"/>
                  <a:pt x="2028" y="447"/>
                </a:cubicBezTo>
                <a:cubicBezTo>
                  <a:pt x="1982" y="476"/>
                  <a:pt x="1908" y="528"/>
                  <a:pt x="1822" y="572"/>
                </a:cubicBezTo>
                <a:cubicBezTo>
                  <a:pt x="1736" y="616"/>
                  <a:pt x="1642" y="676"/>
                  <a:pt x="1510" y="714"/>
                </a:cubicBezTo>
                <a:cubicBezTo>
                  <a:pt x="1378" y="752"/>
                  <a:pt x="1156" y="790"/>
                  <a:pt x="1028" y="799"/>
                </a:cubicBezTo>
                <a:cubicBezTo>
                  <a:pt x="900" y="808"/>
                  <a:pt x="811" y="788"/>
                  <a:pt x="744" y="770"/>
                </a:cubicBezTo>
                <a:cubicBezTo>
                  <a:pt x="677" y="752"/>
                  <a:pt x="648" y="712"/>
                  <a:pt x="624" y="692"/>
                </a:cubicBezTo>
                <a:cubicBezTo>
                  <a:pt x="600" y="672"/>
                  <a:pt x="615" y="657"/>
                  <a:pt x="600" y="651"/>
                </a:cubicBezTo>
                <a:cubicBezTo>
                  <a:pt x="585" y="645"/>
                  <a:pt x="555" y="655"/>
                  <a:pt x="536" y="659"/>
                </a:cubicBezTo>
                <a:cubicBezTo>
                  <a:pt x="517" y="663"/>
                  <a:pt x="496" y="666"/>
                  <a:pt x="484" y="675"/>
                </a:cubicBezTo>
                <a:cubicBezTo>
                  <a:pt x="472" y="684"/>
                  <a:pt x="460" y="703"/>
                  <a:pt x="461" y="714"/>
                </a:cubicBezTo>
                <a:cubicBezTo>
                  <a:pt x="462" y="725"/>
                  <a:pt x="475" y="733"/>
                  <a:pt x="489" y="742"/>
                </a:cubicBezTo>
                <a:cubicBezTo>
                  <a:pt x="503" y="751"/>
                  <a:pt x="532" y="761"/>
                  <a:pt x="546" y="770"/>
                </a:cubicBezTo>
                <a:cubicBezTo>
                  <a:pt x="560" y="779"/>
                  <a:pt x="579" y="780"/>
                  <a:pt x="574" y="799"/>
                </a:cubicBezTo>
                <a:cubicBezTo>
                  <a:pt x="569" y="818"/>
                  <a:pt x="534" y="861"/>
                  <a:pt x="517" y="884"/>
                </a:cubicBezTo>
                <a:cubicBezTo>
                  <a:pt x="500" y="907"/>
                  <a:pt x="492" y="926"/>
                  <a:pt x="472" y="939"/>
                </a:cubicBezTo>
                <a:cubicBezTo>
                  <a:pt x="452" y="952"/>
                  <a:pt x="435" y="956"/>
                  <a:pt x="400" y="963"/>
                </a:cubicBezTo>
                <a:cubicBezTo>
                  <a:pt x="365" y="970"/>
                  <a:pt x="306" y="968"/>
                  <a:pt x="264" y="983"/>
                </a:cubicBezTo>
                <a:cubicBezTo>
                  <a:pt x="222" y="998"/>
                  <a:pt x="182" y="1017"/>
                  <a:pt x="149" y="1054"/>
                </a:cubicBezTo>
                <a:cubicBezTo>
                  <a:pt x="116" y="1091"/>
                  <a:pt x="83" y="1136"/>
                  <a:pt x="64" y="1207"/>
                </a:cubicBezTo>
                <a:cubicBezTo>
                  <a:pt x="45" y="1278"/>
                  <a:pt x="43" y="1351"/>
                  <a:pt x="36" y="1479"/>
                </a:cubicBezTo>
                <a:cubicBezTo>
                  <a:pt x="29" y="1607"/>
                  <a:pt x="25" y="1923"/>
                  <a:pt x="20" y="1975"/>
                </a:cubicBezTo>
                <a:cubicBezTo>
                  <a:pt x="15" y="2027"/>
                  <a:pt x="10" y="1874"/>
                  <a:pt x="7" y="1791"/>
                </a:cubicBezTo>
                <a:cubicBezTo>
                  <a:pt x="4" y="1708"/>
                  <a:pt x="0" y="1551"/>
                  <a:pt x="0" y="1475"/>
                </a:cubicBezTo>
                <a:cubicBezTo>
                  <a:pt x="0" y="1399"/>
                  <a:pt x="2" y="1379"/>
                  <a:pt x="7" y="1337"/>
                </a:cubicBezTo>
                <a:cubicBezTo>
                  <a:pt x="12" y="1295"/>
                  <a:pt x="19" y="1258"/>
                  <a:pt x="28" y="1220"/>
                </a:cubicBezTo>
                <a:cubicBezTo>
                  <a:pt x="37" y="1182"/>
                  <a:pt x="44" y="1149"/>
                  <a:pt x="64" y="1107"/>
                </a:cubicBezTo>
                <a:cubicBezTo>
                  <a:pt x="84" y="1065"/>
                  <a:pt x="116" y="1006"/>
                  <a:pt x="149" y="969"/>
                </a:cubicBezTo>
                <a:cubicBezTo>
                  <a:pt x="182" y="932"/>
                  <a:pt x="230" y="903"/>
                  <a:pt x="262" y="884"/>
                </a:cubicBezTo>
                <a:cubicBezTo>
                  <a:pt x="294" y="865"/>
                  <a:pt x="322" y="869"/>
                  <a:pt x="340" y="855"/>
                </a:cubicBezTo>
                <a:cubicBezTo>
                  <a:pt x="358" y="841"/>
                  <a:pt x="361" y="822"/>
                  <a:pt x="372" y="799"/>
                </a:cubicBezTo>
                <a:cubicBezTo>
                  <a:pt x="383" y="776"/>
                  <a:pt x="386" y="743"/>
                  <a:pt x="404" y="714"/>
                </a:cubicBezTo>
                <a:cubicBezTo>
                  <a:pt x="422" y="685"/>
                  <a:pt x="461" y="643"/>
                  <a:pt x="480" y="623"/>
                </a:cubicBezTo>
                <a:cubicBezTo>
                  <a:pt x="499" y="603"/>
                  <a:pt x="491" y="608"/>
                  <a:pt x="516" y="595"/>
                </a:cubicBezTo>
                <a:cubicBezTo>
                  <a:pt x="541" y="582"/>
                  <a:pt x="606" y="549"/>
                  <a:pt x="631" y="544"/>
                </a:cubicBezTo>
                <a:cubicBezTo>
                  <a:pt x="656" y="539"/>
                  <a:pt x="612" y="549"/>
                  <a:pt x="664" y="563"/>
                </a:cubicBezTo>
                <a:cubicBezTo>
                  <a:pt x="716" y="577"/>
                  <a:pt x="816" y="623"/>
                  <a:pt x="943" y="629"/>
                </a:cubicBezTo>
                <a:cubicBezTo>
                  <a:pt x="1070" y="635"/>
                  <a:pt x="1267" y="634"/>
                  <a:pt x="1425" y="600"/>
                </a:cubicBezTo>
                <a:cubicBezTo>
                  <a:pt x="1583" y="566"/>
                  <a:pt x="1783" y="474"/>
                  <a:pt x="1892" y="427"/>
                </a:cubicBezTo>
                <a:cubicBezTo>
                  <a:pt x="2001" y="380"/>
                  <a:pt x="2027" y="350"/>
                  <a:pt x="2077" y="318"/>
                </a:cubicBezTo>
                <a:cubicBezTo>
                  <a:pt x="2127" y="286"/>
                  <a:pt x="2148" y="260"/>
                  <a:pt x="2190" y="232"/>
                </a:cubicBezTo>
                <a:cubicBezTo>
                  <a:pt x="2232" y="204"/>
                  <a:pt x="2313" y="166"/>
                  <a:pt x="2332" y="147"/>
                </a:cubicBezTo>
                <a:cubicBezTo>
                  <a:pt x="2351" y="128"/>
                  <a:pt x="2327" y="132"/>
                  <a:pt x="2303" y="118"/>
                </a:cubicBezTo>
                <a:cubicBezTo>
                  <a:pt x="2279" y="104"/>
                  <a:pt x="2213" y="71"/>
                  <a:pt x="2190" y="62"/>
                </a:cubicBezTo>
                <a:cubicBezTo>
                  <a:pt x="2167" y="53"/>
                  <a:pt x="2176" y="57"/>
                  <a:pt x="2162" y="62"/>
                </a:cubicBezTo>
                <a:cubicBezTo>
                  <a:pt x="2148" y="67"/>
                  <a:pt x="2121" y="83"/>
                  <a:pt x="2107" y="92"/>
                </a:cubicBezTo>
                <a:cubicBezTo>
                  <a:pt x="2093" y="101"/>
                  <a:pt x="2082" y="118"/>
                  <a:pt x="2077" y="118"/>
                </a:cubicBezTo>
                <a:cubicBezTo>
                  <a:pt x="2072" y="118"/>
                  <a:pt x="2072" y="99"/>
                  <a:pt x="2077" y="90"/>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3" name="Freeform 12"/>
          <p:cNvSpPr>
            <a:spLocks/>
          </p:cNvSpPr>
          <p:nvPr/>
        </p:nvSpPr>
        <p:spPr bwMode="ltGray">
          <a:xfrm>
            <a:off x="2550319" y="1967707"/>
            <a:ext cx="531812" cy="323850"/>
          </a:xfrm>
          <a:custGeom>
            <a:avLst/>
            <a:gdLst>
              <a:gd name="T0" fmla="*/ 9 w 335"/>
              <a:gd name="T1" fmla="*/ 175 h 204"/>
              <a:gd name="T2" fmla="*/ 66 w 335"/>
              <a:gd name="T3" fmla="*/ 203 h 204"/>
              <a:gd name="T4" fmla="*/ 103 w 335"/>
              <a:gd name="T5" fmla="*/ 179 h 204"/>
              <a:gd name="T6" fmla="*/ 139 w 335"/>
              <a:gd name="T7" fmla="*/ 147 h 204"/>
              <a:gd name="T8" fmla="*/ 171 w 335"/>
              <a:gd name="T9" fmla="*/ 139 h 204"/>
              <a:gd name="T10" fmla="*/ 236 w 335"/>
              <a:gd name="T11" fmla="*/ 175 h 204"/>
              <a:gd name="T12" fmla="*/ 321 w 335"/>
              <a:gd name="T13" fmla="*/ 61 h 204"/>
              <a:gd name="T14" fmla="*/ 321 w 335"/>
              <a:gd name="T15" fmla="*/ 33 h 204"/>
              <a:gd name="T16" fmla="*/ 236 w 335"/>
              <a:gd name="T17" fmla="*/ 5 h 204"/>
              <a:gd name="T18" fmla="*/ 179 w 335"/>
              <a:gd name="T19" fmla="*/ 61 h 204"/>
              <a:gd name="T20" fmla="*/ 94 w 335"/>
              <a:gd name="T21" fmla="*/ 33 h 204"/>
              <a:gd name="T22" fmla="*/ 9 w 335"/>
              <a:gd name="T23" fmla="*/ 146 h 204"/>
              <a:gd name="T24" fmla="*/ 38 w 335"/>
              <a:gd name="T25" fmla="*/ 203 h 2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35"/>
              <a:gd name="T40" fmla="*/ 0 h 204"/>
              <a:gd name="T41" fmla="*/ 335 w 335"/>
              <a:gd name="T42" fmla="*/ 204 h 20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35" h="204">
                <a:moveTo>
                  <a:pt x="9" y="175"/>
                </a:moveTo>
                <a:cubicBezTo>
                  <a:pt x="28" y="189"/>
                  <a:pt x="50" y="202"/>
                  <a:pt x="66" y="203"/>
                </a:cubicBezTo>
                <a:cubicBezTo>
                  <a:pt x="82" y="204"/>
                  <a:pt x="91" y="188"/>
                  <a:pt x="103" y="179"/>
                </a:cubicBezTo>
                <a:cubicBezTo>
                  <a:pt x="115" y="170"/>
                  <a:pt x="128" y="154"/>
                  <a:pt x="139" y="147"/>
                </a:cubicBezTo>
                <a:cubicBezTo>
                  <a:pt x="150" y="140"/>
                  <a:pt x="155" y="134"/>
                  <a:pt x="171" y="139"/>
                </a:cubicBezTo>
                <a:cubicBezTo>
                  <a:pt x="187" y="144"/>
                  <a:pt x="211" y="188"/>
                  <a:pt x="236" y="175"/>
                </a:cubicBezTo>
                <a:cubicBezTo>
                  <a:pt x="261" y="162"/>
                  <a:pt x="307" y="85"/>
                  <a:pt x="321" y="61"/>
                </a:cubicBezTo>
                <a:cubicBezTo>
                  <a:pt x="335" y="37"/>
                  <a:pt x="335" y="42"/>
                  <a:pt x="321" y="33"/>
                </a:cubicBezTo>
                <a:cubicBezTo>
                  <a:pt x="307" y="24"/>
                  <a:pt x="260" y="0"/>
                  <a:pt x="236" y="5"/>
                </a:cubicBezTo>
                <a:cubicBezTo>
                  <a:pt x="212" y="10"/>
                  <a:pt x="203" y="56"/>
                  <a:pt x="179" y="61"/>
                </a:cubicBezTo>
                <a:cubicBezTo>
                  <a:pt x="155" y="66"/>
                  <a:pt x="122" y="19"/>
                  <a:pt x="94" y="33"/>
                </a:cubicBezTo>
                <a:cubicBezTo>
                  <a:pt x="66" y="47"/>
                  <a:pt x="18" y="118"/>
                  <a:pt x="9" y="146"/>
                </a:cubicBezTo>
                <a:cubicBezTo>
                  <a:pt x="0" y="174"/>
                  <a:pt x="19" y="188"/>
                  <a:pt x="38" y="203"/>
                </a:cubicBezTo>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4" name="Freeform 13"/>
          <p:cNvSpPr>
            <a:spLocks/>
          </p:cNvSpPr>
          <p:nvPr/>
        </p:nvSpPr>
        <p:spPr bwMode="ltGray">
          <a:xfrm>
            <a:off x="2924969" y="445294"/>
            <a:ext cx="1377950" cy="1974850"/>
          </a:xfrm>
          <a:custGeom>
            <a:avLst/>
            <a:gdLst>
              <a:gd name="T0" fmla="*/ 556 w 868"/>
              <a:gd name="T1" fmla="*/ 415 h 1244"/>
              <a:gd name="T2" fmla="*/ 669 w 868"/>
              <a:gd name="T3" fmla="*/ 330 h 1244"/>
              <a:gd name="T4" fmla="*/ 751 w 868"/>
              <a:gd name="T5" fmla="*/ 253 h 1244"/>
              <a:gd name="T6" fmla="*/ 811 w 868"/>
              <a:gd name="T7" fmla="*/ 131 h 1244"/>
              <a:gd name="T8" fmla="*/ 840 w 868"/>
              <a:gd name="T9" fmla="*/ 46 h 1244"/>
              <a:gd name="T10" fmla="*/ 868 w 868"/>
              <a:gd name="T11" fmla="*/ 18 h 1244"/>
              <a:gd name="T12" fmla="*/ 843 w 868"/>
              <a:gd name="T13" fmla="*/ 157 h 1244"/>
              <a:gd name="T14" fmla="*/ 840 w 868"/>
              <a:gd name="T15" fmla="*/ 358 h 1244"/>
              <a:gd name="T16" fmla="*/ 811 w 868"/>
              <a:gd name="T17" fmla="*/ 556 h 1244"/>
              <a:gd name="T18" fmla="*/ 726 w 868"/>
              <a:gd name="T19" fmla="*/ 783 h 1244"/>
              <a:gd name="T20" fmla="*/ 621 w 868"/>
              <a:gd name="T21" fmla="*/ 898 h 1244"/>
              <a:gd name="T22" fmla="*/ 605 w 868"/>
              <a:gd name="T23" fmla="*/ 907 h 1244"/>
              <a:gd name="T24" fmla="*/ 587 w 868"/>
              <a:gd name="T25" fmla="*/ 909 h 1244"/>
              <a:gd name="T26" fmla="*/ 540 w 868"/>
              <a:gd name="T27" fmla="*/ 890 h 1244"/>
              <a:gd name="T28" fmla="*/ 495 w 868"/>
              <a:gd name="T29" fmla="*/ 856 h 1244"/>
              <a:gd name="T30" fmla="*/ 447 w 868"/>
              <a:gd name="T31" fmla="*/ 793 h 1244"/>
              <a:gd name="T32" fmla="*/ 437 w 868"/>
              <a:gd name="T33" fmla="*/ 772 h 1244"/>
              <a:gd name="T34" fmla="*/ 430 w 868"/>
              <a:gd name="T35" fmla="*/ 738 h 1244"/>
              <a:gd name="T36" fmla="*/ 444 w 868"/>
              <a:gd name="T37" fmla="*/ 549 h 1244"/>
              <a:gd name="T38" fmla="*/ 528 w 868"/>
              <a:gd name="T39" fmla="*/ 358 h 1244"/>
              <a:gd name="T40" fmla="*/ 584 w 868"/>
              <a:gd name="T41" fmla="*/ 245 h 1244"/>
              <a:gd name="T42" fmla="*/ 698 w 868"/>
              <a:gd name="T43" fmla="*/ 131 h 1244"/>
              <a:gd name="T44" fmla="*/ 675 w 868"/>
              <a:gd name="T45" fmla="*/ 421 h 1244"/>
              <a:gd name="T46" fmla="*/ 669 w 868"/>
              <a:gd name="T47" fmla="*/ 585 h 1244"/>
              <a:gd name="T48" fmla="*/ 613 w 868"/>
              <a:gd name="T49" fmla="*/ 759 h 1244"/>
              <a:gd name="T50" fmla="*/ 584 w 868"/>
              <a:gd name="T51" fmla="*/ 812 h 1244"/>
              <a:gd name="T52" fmla="*/ 566 w 868"/>
              <a:gd name="T53" fmla="*/ 840 h 1244"/>
              <a:gd name="T54" fmla="*/ 447 w 868"/>
              <a:gd name="T55" fmla="*/ 937 h 1244"/>
              <a:gd name="T56" fmla="*/ 367 w 868"/>
              <a:gd name="T57" fmla="*/ 981 h 1244"/>
              <a:gd name="T58" fmla="*/ 301 w 868"/>
              <a:gd name="T59" fmla="*/ 1095 h 1244"/>
              <a:gd name="T60" fmla="*/ 219 w 868"/>
              <a:gd name="T61" fmla="*/ 1189 h 1244"/>
              <a:gd name="T62" fmla="*/ 131 w 868"/>
              <a:gd name="T63" fmla="*/ 1237 h 1244"/>
              <a:gd name="T64" fmla="*/ 11 w 868"/>
              <a:gd name="T65" fmla="*/ 1229 h 1244"/>
              <a:gd name="T66" fmla="*/ 64 w 868"/>
              <a:gd name="T67" fmla="*/ 1199 h 1244"/>
              <a:gd name="T68" fmla="*/ 159 w 868"/>
              <a:gd name="T69" fmla="*/ 1141 h 1244"/>
              <a:gd name="T70" fmla="*/ 273 w 868"/>
              <a:gd name="T71" fmla="*/ 1010 h 1244"/>
              <a:gd name="T72" fmla="*/ 375 w 868"/>
              <a:gd name="T73" fmla="*/ 893 h 1244"/>
              <a:gd name="T74" fmla="*/ 475 w 868"/>
              <a:gd name="T75" fmla="*/ 825 h 1244"/>
              <a:gd name="T76" fmla="*/ 531 w 868"/>
              <a:gd name="T77" fmla="*/ 805 h 1244"/>
              <a:gd name="T78" fmla="*/ 600 w 868"/>
              <a:gd name="T79" fmla="*/ 705 h 1244"/>
              <a:gd name="T80" fmla="*/ 631 w 868"/>
              <a:gd name="T81" fmla="*/ 501 h 1244"/>
              <a:gd name="T82" fmla="*/ 641 w 868"/>
              <a:gd name="T83" fmla="*/ 358 h 1244"/>
              <a:gd name="T84" fmla="*/ 659 w 868"/>
              <a:gd name="T85" fmla="*/ 237 h 1244"/>
              <a:gd name="T86" fmla="*/ 619 w 868"/>
              <a:gd name="T87" fmla="*/ 257 h 1244"/>
              <a:gd name="T88" fmla="*/ 512 w 868"/>
              <a:gd name="T89" fmla="*/ 467 h 1244"/>
              <a:gd name="T90" fmla="*/ 471 w 868"/>
              <a:gd name="T91" fmla="*/ 641 h 1244"/>
              <a:gd name="T92" fmla="*/ 479 w 868"/>
              <a:gd name="T93" fmla="*/ 777 h 1244"/>
              <a:gd name="T94" fmla="*/ 507 w 868"/>
              <a:gd name="T95" fmla="*/ 848 h 1244"/>
              <a:gd name="T96" fmla="*/ 518 w 868"/>
              <a:gd name="T97" fmla="*/ 856 h 1244"/>
              <a:gd name="T98" fmla="*/ 532 w 868"/>
              <a:gd name="T99" fmla="*/ 854 h 1244"/>
              <a:gd name="T100" fmla="*/ 641 w 868"/>
              <a:gd name="T101" fmla="*/ 812 h 1244"/>
              <a:gd name="T102" fmla="*/ 726 w 868"/>
              <a:gd name="T103" fmla="*/ 670 h 1244"/>
              <a:gd name="T104" fmla="*/ 783 w 868"/>
              <a:gd name="T105" fmla="*/ 500 h 1244"/>
              <a:gd name="T106" fmla="*/ 791 w 868"/>
              <a:gd name="T107" fmla="*/ 325 h 1244"/>
              <a:gd name="T108" fmla="*/ 787 w 868"/>
              <a:gd name="T109" fmla="*/ 249 h 1244"/>
              <a:gd name="T110" fmla="*/ 747 w 868"/>
              <a:gd name="T111" fmla="*/ 325 h 1244"/>
              <a:gd name="T112" fmla="*/ 703 w 868"/>
              <a:gd name="T113" fmla="*/ 357 h 1244"/>
              <a:gd name="T114" fmla="*/ 556 w 868"/>
              <a:gd name="T115" fmla="*/ 415 h 12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68"/>
              <a:gd name="T175" fmla="*/ 0 h 1244"/>
              <a:gd name="T176" fmla="*/ 868 w 868"/>
              <a:gd name="T177" fmla="*/ 1244 h 124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68" h="1244">
                <a:moveTo>
                  <a:pt x="556" y="415"/>
                </a:moveTo>
                <a:cubicBezTo>
                  <a:pt x="551" y="410"/>
                  <a:pt x="637" y="357"/>
                  <a:pt x="669" y="330"/>
                </a:cubicBezTo>
                <a:cubicBezTo>
                  <a:pt x="701" y="303"/>
                  <a:pt x="727" y="286"/>
                  <a:pt x="751" y="253"/>
                </a:cubicBezTo>
                <a:cubicBezTo>
                  <a:pt x="775" y="220"/>
                  <a:pt x="796" y="165"/>
                  <a:pt x="811" y="131"/>
                </a:cubicBezTo>
                <a:cubicBezTo>
                  <a:pt x="826" y="97"/>
                  <a:pt x="831" y="65"/>
                  <a:pt x="840" y="46"/>
                </a:cubicBezTo>
                <a:cubicBezTo>
                  <a:pt x="849" y="27"/>
                  <a:pt x="868" y="0"/>
                  <a:pt x="868" y="18"/>
                </a:cubicBezTo>
                <a:cubicBezTo>
                  <a:pt x="868" y="36"/>
                  <a:pt x="848" y="100"/>
                  <a:pt x="843" y="157"/>
                </a:cubicBezTo>
                <a:cubicBezTo>
                  <a:pt x="838" y="214"/>
                  <a:pt x="845" y="292"/>
                  <a:pt x="840" y="358"/>
                </a:cubicBezTo>
                <a:cubicBezTo>
                  <a:pt x="835" y="424"/>
                  <a:pt x="830" y="485"/>
                  <a:pt x="811" y="556"/>
                </a:cubicBezTo>
                <a:cubicBezTo>
                  <a:pt x="792" y="627"/>
                  <a:pt x="758" y="726"/>
                  <a:pt x="726" y="783"/>
                </a:cubicBezTo>
                <a:cubicBezTo>
                  <a:pt x="694" y="840"/>
                  <a:pt x="641" y="877"/>
                  <a:pt x="621" y="898"/>
                </a:cubicBezTo>
                <a:cubicBezTo>
                  <a:pt x="601" y="919"/>
                  <a:pt x="611" y="905"/>
                  <a:pt x="605" y="907"/>
                </a:cubicBezTo>
                <a:cubicBezTo>
                  <a:pt x="599" y="909"/>
                  <a:pt x="598" y="912"/>
                  <a:pt x="587" y="909"/>
                </a:cubicBezTo>
                <a:cubicBezTo>
                  <a:pt x="576" y="906"/>
                  <a:pt x="555" y="899"/>
                  <a:pt x="540" y="890"/>
                </a:cubicBezTo>
                <a:cubicBezTo>
                  <a:pt x="525" y="881"/>
                  <a:pt x="511" y="872"/>
                  <a:pt x="495" y="856"/>
                </a:cubicBezTo>
                <a:cubicBezTo>
                  <a:pt x="479" y="840"/>
                  <a:pt x="457" y="807"/>
                  <a:pt x="447" y="793"/>
                </a:cubicBezTo>
                <a:cubicBezTo>
                  <a:pt x="437" y="779"/>
                  <a:pt x="440" y="781"/>
                  <a:pt x="437" y="772"/>
                </a:cubicBezTo>
                <a:cubicBezTo>
                  <a:pt x="434" y="763"/>
                  <a:pt x="429" y="775"/>
                  <a:pt x="430" y="738"/>
                </a:cubicBezTo>
                <a:cubicBezTo>
                  <a:pt x="431" y="701"/>
                  <a:pt x="428" y="612"/>
                  <a:pt x="444" y="549"/>
                </a:cubicBezTo>
                <a:cubicBezTo>
                  <a:pt x="460" y="486"/>
                  <a:pt x="505" y="409"/>
                  <a:pt x="528" y="358"/>
                </a:cubicBezTo>
                <a:cubicBezTo>
                  <a:pt x="551" y="307"/>
                  <a:pt x="556" y="283"/>
                  <a:pt x="584" y="245"/>
                </a:cubicBezTo>
                <a:cubicBezTo>
                  <a:pt x="612" y="207"/>
                  <a:pt x="683" y="102"/>
                  <a:pt x="698" y="131"/>
                </a:cubicBezTo>
                <a:cubicBezTo>
                  <a:pt x="713" y="160"/>
                  <a:pt x="680" y="345"/>
                  <a:pt x="675" y="421"/>
                </a:cubicBezTo>
                <a:cubicBezTo>
                  <a:pt x="670" y="497"/>
                  <a:pt x="679" y="529"/>
                  <a:pt x="669" y="585"/>
                </a:cubicBezTo>
                <a:cubicBezTo>
                  <a:pt x="659" y="641"/>
                  <a:pt x="627" y="721"/>
                  <a:pt x="613" y="759"/>
                </a:cubicBezTo>
                <a:cubicBezTo>
                  <a:pt x="599" y="797"/>
                  <a:pt x="592" y="799"/>
                  <a:pt x="584" y="812"/>
                </a:cubicBezTo>
                <a:cubicBezTo>
                  <a:pt x="576" y="825"/>
                  <a:pt x="589" y="819"/>
                  <a:pt x="566" y="840"/>
                </a:cubicBezTo>
                <a:cubicBezTo>
                  <a:pt x="543" y="861"/>
                  <a:pt x="480" y="913"/>
                  <a:pt x="447" y="937"/>
                </a:cubicBezTo>
                <a:cubicBezTo>
                  <a:pt x="414" y="961"/>
                  <a:pt x="391" y="955"/>
                  <a:pt x="367" y="981"/>
                </a:cubicBezTo>
                <a:cubicBezTo>
                  <a:pt x="343" y="1007"/>
                  <a:pt x="326" y="1060"/>
                  <a:pt x="301" y="1095"/>
                </a:cubicBezTo>
                <a:cubicBezTo>
                  <a:pt x="276" y="1130"/>
                  <a:pt x="247" y="1165"/>
                  <a:pt x="219" y="1189"/>
                </a:cubicBezTo>
                <a:cubicBezTo>
                  <a:pt x="191" y="1213"/>
                  <a:pt x="166" y="1230"/>
                  <a:pt x="131" y="1237"/>
                </a:cubicBezTo>
                <a:cubicBezTo>
                  <a:pt x="96" y="1244"/>
                  <a:pt x="22" y="1235"/>
                  <a:pt x="11" y="1229"/>
                </a:cubicBezTo>
                <a:cubicBezTo>
                  <a:pt x="0" y="1223"/>
                  <a:pt x="39" y="1214"/>
                  <a:pt x="64" y="1199"/>
                </a:cubicBezTo>
                <a:cubicBezTo>
                  <a:pt x="89" y="1184"/>
                  <a:pt x="124" y="1172"/>
                  <a:pt x="159" y="1141"/>
                </a:cubicBezTo>
                <a:cubicBezTo>
                  <a:pt x="194" y="1110"/>
                  <a:pt x="237" y="1051"/>
                  <a:pt x="273" y="1010"/>
                </a:cubicBezTo>
                <a:cubicBezTo>
                  <a:pt x="309" y="969"/>
                  <a:pt x="341" y="924"/>
                  <a:pt x="375" y="893"/>
                </a:cubicBezTo>
                <a:cubicBezTo>
                  <a:pt x="409" y="862"/>
                  <a:pt x="449" y="840"/>
                  <a:pt x="475" y="825"/>
                </a:cubicBezTo>
                <a:cubicBezTo>
                  <a:pt x="501" y="810"/>
                  <a:pt x="510" y="825"/>
                  <a:pt x="531" y="805"/>
                </a:cubicBezTo>
                <a:cubicBezTo>
                  <a:pt x="552" y="785"/>
                  <a:pt x="583" y="756"/>
                  <a:pt x="600" y="705"/>
                </a:cubicBezTo>
                <a:cubicBezTo>
                  <a:pt x="617" y="654"/>
                  <a:pt x="624" y="559"/>
                  <a:pt x="631" y="501"/>
                </a:cubicBezTo>
                <a:cubicBezTo>
                  <a:pt x="638" y="443"/>
                  <a:pt x="636" y="402"/>
                  <a:pt x="641" y="358"/>
                </a:cubicBezTo>
                <a:cubicBezTo>
                  <a:pt x="646" y="314"/>
                  <a:pt x="663" y="254"/>
                  <a:pt x="659" y="237"/>
                </a:cubicBezTo>
                <a:cubicBezTo>
                  <a:pt x="655" y="220"/>
                  <a:pt x="643" y="219"/>
                  <a:pt x="619" y="257"/>
                </a:cubicBezTo>
                <a:cubicBezTo>
                  <a:pt x="595" y="295"/>
                  <a:pt x="537" y="403"/>
                  <a:pt x="512" y="467"/>
                </a:cubicBezTo>
                <a:cubicBezTo>
                  <a:pt x="487" y="531"/>
                  <a:pt x="477" y="589"/>
                  <a:pt x="471" y="641"/>
                </a:cubicBezTo>
                <a:cubicBezTo>
                  <a:pt x="465" y="693"/>
                  <a:pt x="473" y="743"/>
                  <a:pt x="479" y="777"/>
                </a:cubicBezTo>
                <a:cubicBezTo>
                  <a:pt x="485" y="811"/>
                  <a:pt x="501" y="835"/>
                  <a:pt x="507" y="848"/>
                </a:cubicBezTo>
                <a:cubicBezTo>
                  <a:pt x="513" y="861"/>
                  <a:pt x="514" y="855"/>
                  <a:pt x="518" y="856"/>
                </a:cubicBezTo>
                <a:cubicBezTo>
                  <a:pt x="522" y="857"/>
                  <a:pt x="512" y="861"/>
                  <a:pt x="532" y="854"/>
                </a:cubicBezTo>
                <a:cubicBezTo>
                  <a:pt x="552" y="847"/>
                  <a:pt x="609" y="843"/>
                  <a:pt x="641" y="812"/>
                </a:cubicBezTo>
                <a:cubicBezTo>
                  <a:pt x="673" y="781"/>
                  <a:pt x="702" y="722"/>
                  <a:pt x="726" y="670"/>
                </a:cubicBezTo>
                <a:cubicBezTo>
                  <a:pt x="750" y="618"/>
                  <a:pt x="772" y="557"/>
                  <a:pt x="783" y="500"/>
                </a:cubicBezTo>
                <a:cubicBezTo>
                  <a:pt x="794" y="443"/>
                  <a:pt x="790" y="367"/>
                  <a:pt x="791" y="325"/>
                </a:cubicBezTo>
                <a:cubicBezTo>
                  <a:pt x="792" y="283"/>
                  <a:pt x="794" y="249"/>
                  <a:pt x="787" y="249"/>
                </a:cubicBezTo>
                <a:cubicBezTo>
                  <a:pt x="780" y="249"/>
                  <a:pt x="761" y="307"/>
                  <a:pt x="747" y="325"/>
                </a:cubicBezTo>
                <a:cubicBezTo>
                  <a:pt x="733" y="343"/>
                  <a:pt x="735" y="342"/>
                  <a:pt x="703" y="357"/>
                </a:cubicBezTo>
                <a:cubicBezTo>
                  <a:pt x="671" y="372"/>
                  <a:pt x="587" y="403"/>
                  <a:pt x="556" y="415"/>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5" name="Freeform 14"/>
          <p:cNvSpPr>
            <a:spLocks/>
          </p:cNvSpPr>
          <p:nvPr/>
        </p:nvSpPr>
        <p:spPr bwMode="ltGray">
          <a:xfrm>
            <a:off x="4725194" y="1299369"/>
            <a:ext cx="182562" cy="228600"/>
          </a:xfrm>
          <a:custGeom>
            <a:avLst/>
            <a:gdLst>
              <a:gd name="T0" fmla="*/ 87 w 115"/>
              <a:gd name="T1" fmla="*/ 2 h 144"/>
              <a:gd name="T2" fmla="*/ 92 w 115"/>
              <a:gd name="T3" fmla="*/ 45 h 144"/>
              <a:gd name="T4" fmla="*/ 86 w 115"/>
              <a:gd name="T5" fmla="*/ 74 h 144"/>
              <a:gd name="T6" fmla="*/ 60 w 115"/>
              <a:gd name="T7" fmla="*/ 75 h 144"/>
              <a:gd name="T8" fmla="*/ 42 w 115"/>
              <a:gd name="T9" fmla="*/ 95 h 144"/>
              <a:gd name="T10" fmla="*/ 30 w 115"/>
              <a:gd name="T11" fmla="*/ 115 h 144"/>
              <a:gd name="T12" fmla="*/ 15 w 115"/>
              <a:gd name="T13" fmla="*/ 86 h 144"/>
              <a:gd name="T14" fmla="*/ 21 w 115"/>
              <a:gd name="T15" fmla="*/ 51 h 144"/>
              <a:gd name="T16" fmla="*/ 2 w 115"/>
              <a:gd name="T17" fmla="*/ 87 h 144"/>
              <a:gd name="T18" fmla="*/ 8 w 115"/>
              <a:gd name="T19" fmla="*/ 126 h 144"/>
              <a:gd name="T20" fmla="*/ 30 w 115"/>
              <a:gd name="T21" fmla="*/ 143 h 144"/>
              <a:gd name="T22" fmla="*/ 51 w 115"/>
              <a:gd name="T23" fmla="*/ 117 h 144"/>
              <a:gd name="T24" fmla="*/ 66 w 115"/>
              <a:gd name="T25" fmla="*/ 95 h 144"/>
              <a:gd name="T26" fmla="*/ 87 w 115"/>
              <a:gd name="T27" fmla="*/ 115 h 144"/>
              <a:gd name="T28" fmla="*/ 115 w 115"/>
              <a:gd name="T29" fmla="*/ 58 h 144"/>
              <a:gd name="T30" fmla="*/ 87 w 115"/>
              <a:gd name="T31" fmla="*/ 2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6" name="Freeform 15"/>
          <p:cNvSpPr>
            <a:spLocks/>
          </p:cNvSpPr>
          <p:nvPr/>
        </p:nvSpPr>
        <p:spPr bwMode="ltGray">
          <a:xfrm>
            <a:off x="3734594" y="534194"/>
            <a:ext cx="182562" cy="228600"/>
          </a:xfrm>
          <a:custGeom>
            <a:avLst/>
            <a:gdLst>
              <a:gd name="T0" fmla="*/ 87 w 115"/>
              <a:gd name="T1" fmla="*/ 2 h 144"/>
              <a:gd name="T2" fmla="*/ 92 w 115"/>
              <a:gd name="T3" fmla="*/ 45 h 144"/>
              <a:gd name="T4" fmla="*/ 86 w 115"/>
              <a:gd name="T5" fmla="*/ 74 h 144"/>
              <a:gd name="T6" fmla="*/ 60 w 115"/>
              <a:gd name="T7" fmla="*/ 75 h 144"/>
              <a:gd name="T8" fmla="*/ 42 w 115"/>
              <a:gd name="T9" fmla="*/ 95 h 144"/>
              <a:gd name="T10" fmla="*/ 30 w 115"/>
              <a:gd name="T11" fmla="*/ 115 h 144"/>
              <a:gd name="T12" fmla="*/ 15 w 115"/>
              <a:gd name="T13" fmla="*/ 86 h 144"/>
              <a:gd name="T14" fmla="*/ 21 w 115"/>
              <a:gd name="T15" fmla="*/ 51 h 144"/>
              <a:gd name="T16" fmla="*/ 2 w 115"/>
              <a:gd name="T17" fmla="*/ 87 h 144"/>
              <a:gd name="T18" fmla="*/ 8 w 115"/>
              <a:gd name="T19" fmla="*/ 126 h 144"/>
              <a:gd name="T20" fmla="*/ 30 w 115"/>
              <a:gd name="T21" fmla="*/ 143 h 144"/>
              <a:gd name="T22" fmla="*/ 51 w 115"/>
              <a:gd name="T23" fmla="*/ 117 h 144"/>
              <a:gd name="T24" fmla="*/ 66 w 115"/>
              <a:gd name="T25" fmla="*/ 95 h 144"/>
              <a:gd name="T26" fmla="*/ 87 w 115"/>
              <a:gd name="T27" fmla="*/ 115 h 144"/>
              <a:gd name="T28" fmla="*/ 115 w 115"/>
              <a:gd name="T29" fmla="*/ 58 h 144"/>
              <a:gd name="T30" fmla="*/ 87 w 115"/>
              <a:gd name="T31" fmla="*/ 2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7" name="Freeform 16"/>
          <p:cNvSpPr>
            <a:spLocks/>
          </p:cNvSpPr>
          <p:nvPr/>
        </p:nvSpPr>
        <p:spPr bwMode="ltGray">
          <a:xfrm>
            <a:off x="2766219" y="2302669"/>
            <a:ext cx="74612" cy="501650"/>
          </a:xfrm>
          <a:custGeom>
            <a:avLst/>
            <a:gdLst>
              <a:gd name="T0" fmla="*/ 15 w 47"/>
              <a:gd name="T1" fmla="*/ 20 h 316"/>
              <a:gd name="T2" fmla="*/ 40 w 47"/>
              <a:gd name="T3" fmla="*/ 148 h 316"/>
              <a:gd name="T4" fmla="*/ 43 w 47"/>
              <a:gd name="T5" fmla="*/ 219 h 316"/>
              <a:gd name="T6" fmla="*/ 13 w 47"/>
              <a:gd name="T7" fmla="*/ 316 h 316"/>
              <a:gd name="T8" fmla="*/ 25 w 47"/>
              <a:gd name="T9" fmla="*/ 221 h 316"/>
              <a:gd name="T10" fmla="*/ 22 w 47"/>
              <a:gd name="T11" fmla="*/ 164 h 316"/>
              <a:gd name="T12" fmla="*/ 1 w 47"/>
              <a:gd name="T13" fmla="*/ 49 h 316"/>
              <a:gd name="T14" fmla="*/ 15 w 47"/>
              <a:gd name="T15" fmla="*/ 20 h 316"/>
              <a:gd name="T16" fmla="*/ 0 60000 65536"/>
              <a:gd name="T17" fmla="*/ 0 60000 65536"/>
              <a:gd name="T18" fmla="*/ 0 60000 65536"/>
              <a:gd name="T19" fmla="*/ 0 60000 65536"/>
              <a:gd name="T20" fmla="*/ 0 60000 65536"/>
              <a:gd name="T21" fmla="*/ 0 60000 65536"/>
              <a:gd name="T22" fmla="*/ 0 60000 65536"/>
              <a:gd name="T23" fmla="*/ 0 60000 65536"/>
              <a:gd name="T24" fmla="*/ 0 w 47"/>
              <a:gd name="T25" fmla="*/ 0 h 316"/>
              <a:gd name="T26" fmla="*/ 47 w 47"/>
              <a:gd name="T27" fmla="*/ 316 h 31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 h="316">
                <a:moveTo>
                  <a:pt x="15" y="20"/>
                </a:moveTo>
                <a:cubicBezTo>
                  <a:pt x="21" y="36"/>
                  <a:pt x="35" y="115"/>
                  <a:pt x="40" y="148"/>
                </a:cubicBezTo>
                <a:cubicBezTo>
                  <a:pt x="45" y="181"/>
                  <a:pt x="47" y="191"/>
                  <a:pt x="43" y="219"/>
                </a:cubicBezTo>
                <a:cubicBezTo>
                  <a:pt x="39" y="247"/>
                  <a:pt x="16" y="316"/>
                  <a:pt x="13" y="316"/>
                </a:cubicBezTo>
                <a:cubicBezTo>
                  <a:pt x="10" y="316"/>
                  <a:pt x="23" y="246"/>
                  <a:pt x="25" y="221"/>
                </a:cubicBezTo>
                <a:cubicBezTo>
                  <a:pt x="27" y="196"/>
                  <a:pt x="26" y="193"/>
                  <a:pt x="22" y="164"/>
                </a:cubicBezTo>
                <a:cubicBezTo>
                  <a:pt x="18" y="135"/>
                  <a:pt x="2" y="73"/>
                  <a:pt x="1" y="49"/>
                </a:cubicBezTo>
                <a:cubicBezTo>
                  <a:pt x="0" y="25"/>
                  <a:pt x="9" y="0"/>
                  <a:pt x="15" y="20"/>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grpSp>
        <p:nvGrpSpPr>
          <p:cNvPr id="2" name="Group 17"/>
          <p:cNvGrpSpPr>
            <a:grpSpLocks/>
          </p:cNvGrpSpPr>
          <p:nvPr/>
        </p:nvGrpSpPr>
        <p:grpSpPr bwMode="auto">
          <a:xfrm>
            <a:off x="4590256" y="4495007"/>
            <a:ext cx="1065213" cy="887412"/>
            <a:chOff x="493" y="1555"/>
            <a:chExt cx="525" cy="480"/>
          </a:xfrm>
          <a:solidFill>
            <a:schemeClr val="tx1"/>
          </a:solidFill>
        </p:grpSpPr>
        <p:sp>
          <p:nvSpPr>
            <p:cNvPr id="29" name="Freeform 28"/>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30" name="Freeform 29"/>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31" name="Freeform 30"/>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32" name="Freeform 31"/>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grpSp>
      <p:grpSp>
        <p:nvGrpSpPr>
          <p:cNvPr id="3" name="Group 18"/>
          <p:cNvGrpSpPr>
            <a:grpSpLocks/>
          </p:cNvGrpSpPr>
          <p:nvPr/>
        </p:nvGrpSpPr>
        <p:grpSpPr bwMode="auto">
          <a:xfrm>
            <a:off x="810419" y="2469357"/>
            <a:ext cx="1065212" cy="887412"/>
            <a:chOff x="493" y="1555"/>
            <a:chExt cx="525" cy="480"/>
          </a:xfrm>
          <a:solidFill>
            <a:schemeClr val="tx1"/>
          </a:solidFill>
        </p:grpSpPr>
        <p:sp>
          <p:nvSpPr>
            <p:cNvPr id="25" name="Freeform 24"/>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26" name="Freeform 25"/>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27" name="Freeform 26"/>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28" name="Freeform 27"/>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grpSp>
      <p:grpSp>
        <p:nvGrpSpPr>
          <p:cNvPr id="18" name="Group 19"/>
          <p:cNvGrpSpPr>
            <a:grpSpLocks/>
          </p:cNvGrpSpPr>
          <p:nvPr/>
        </p:nvGrpSpPr>
        <p:grpSpPr bwMode="auto">
          <a:xfrm>
            <a:off x="6346031" y="1524794"/>
            <a:ext cx="1065213" cy="887413"/>
            <a:chOff x="493" y="1555"/>
            <a:chExt cx="525" cy="480"/>
          </a:xfrm>
          <a:solidFill>
            <a:schemeClr val="tx1"/>
          </a:solidFill>
        </p:grpSpPr>
        <p:sp>
          <p:nvSpPr>
            <p:cNvPr id="21" name="Freeform 20"/>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22" name="Freeform 21"/>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23" name="Freeform 22"/>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24" name="Freeform 23"/>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143000"/>
          </a:xfrm>
        </p:spPr>
        <p:txBody>
          <a:bodyPr>
            <a:normAutofit/>
          </a:bodyPr>
          <a:lstStyle/>
          <a:p>
            <a:pPr rtl="1"/>
            <a:r>
              <a:rPr lang="fa-IR" sz="5400" b="1" dirty="0" smtClean="0"/>
              <a:t>مسمومیت اسکومبروئید</a:t>
            </a:r>
            <a:endParaRPr lang="fa-IR" sz="5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یک نوع مسمومیت هیستامینی به علت مصرف ماهی است که خوب نگهداری نشده است یا در یخچال قرار نگرفته است </a:t>
            </a:r>
          </a:p>
          <a:p>
            <a:pPr algn="r" rtl="1"/>
            <a:r>
              <a:rPr lang="fa-IR" dirty="0" smtClean="0"/>
              <a:t>این مسمومیت توسط ماهی های اسکومبروئید مانند تن، ماکرل، اسکیپجک و ... ایجاد می شود اما می توانند توسط سایر ماهی ها نیز ایجاد شود بنابراین می شود به آن مسمومیت آلرژیک ناشی از ماهی نیز گفت</a:t>
            </a:r>
            <a:endParaRPr lang="fa-I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algn="r" rtl="1"/>
            <a:r>
              <a:rPr lang="fa-IR" dirty="0" smtClean="0"/>
              <a:t>معمولا در اثر دکربوکسیلاسیون باکتریایی اسید آمینه هیستیدین در ماهی ایجاد می شود </a:t>
            </a:r>
          </a:p>
          <a:p>
            <a:pPr algn="r" rtl="1"/>
            <a:r>
              <a:rPr lang="fa-IR" dirty="0" smtClean="0"/>
              <a:t>با شرایط بد نگهداری ماهی و فعالیت باکتریایی میزان هیستامین بالا می رود که تا میزان 5 میلی گرم در گرم ماهی، هیچ طعم نامطلوبی در ماهی ایجاد نمیکند  </a:t>
            </a:r>
          </a:p>
          <a:p>
            <a:pPr algn="r" rtl="1"/>
            <a:r>
              <a:rPr lang="fa-IR" dirty="0" smtClean="0"/>
              <a:t>پختن، فریز کردن و انجماد، سم ایجاد شده را نابود نمی کند </a:t>
            </a:r>
          </a:p>
          <a:p>
            <a:pPr algn="r" rtl="1"/>
            <a:r>
              <a:rPr lang="fa-IR" dirty="0" smtClean="0"/>
              <a:t>دمای 5-60 درجه خطرناک ترین دما برای ایجاد سم است</a:t>
            </a:r>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33400" y="1397000"/>
          <a:ext cx="8077200" cy="3911600"/>
        </p:xfrm>
        <a:graphic>
          <a:graphicData uri="http://schemas.openxmlformats.org/drawingml/2006/table">
            <a:tbl>
              <a:tblPr rtl="1" firstRow="1" bandRow="1">
                <a:tableStyleId>{5DA37D80-6434-44D0-A028-1B22A696006F}</a:tableStyleId>
              </a:tblPr>
              <a:tblGrid>
                <a:gridCol w="3418114"/>
                <a:gridCol w="4659086"/>
              </a:tblGrid>
              <a:tr h="772160">
                <a:tc>
                  <a:txBody>
                    <a:bodyPr/>
                    <a:lstStyle/>
                    <a:p>
                      <a:pPr algn="ctr" rtl="1"/>
                      <a:r>
                        <a:rPr lang="fa-IR" sz="3600" b="1" dirty="0" smtClean="0"/>
                        <a:t>منبع</a:t>
                      </a:r>
                      <a:endParaRPr lang="fa-IR" sz="3600" b="1" dirty="0"/>
                    </a:p>
                  </a:txBody>
                  <a:tcPr/>
                </a:tc>
                <a:tc>
                  <a:txBody>
                    <a:bodyPr/>
                    <a:lstStyle/>
                    <a:p>
                      <a:pPr algn="ctr" rtl="1"/>
                      <a:r>
                        <a:rPr lang="fa-IR" sz="3600" b="1" dirty="0" smtClean="0"/>
                        <a:t>ارگانیسم</a:t>
                      </a:r>
                      <a:endParaRPr lang="fa-IR" sz="3600" b="1" dirty="0"/>
                    </a:p>
                  </a:txBody>
                  <a:tcPr/>
                </a:tc>
              </a:tr>
              <a:tr h="772160">
                <a:tc>
                  <a:txBody>
                    <a:bodyPr/>
                    <a:lstStyle/>
                    <a:p>
                      <a:pPr algn="ctr" rtl="1"/>
                      <a:r>
                        <a:rPr lang="fa-IR" sz="2400" b="1" dirty="0" smtClean="0"/>
                        <a:t>اسکیپجک، تن </a:t>
                      </a:r>
                      <a:endParaRPr lang="fa-IR" sz="2400"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400" b="1" dirty="0" smtClean="0"/>
                        <a:t> کلستریدیوم پرفرنجنس و انتروباکترآئروژنز</a:t>
                      </a:r>
                    </a:p>
                    <a:p>
                      <a:pPr algn="ctr" rtl="1"/>
                      <a:endParaRPr lang="fa-IR" sz="2400" b="1" dirty="0"/>
                    </a:p>
                  </a:txBody>
                  <a:tcPr/>
                </a:tc>
              </a:tr>
              <a:tr h="772160">
                <a:tc>
                  <a:txBody>
                    <a:bodyPr/>
                    <a:lstStyle/>
                    <a:p>
                      <a:pPr algn="ctr" rtl="1"/>
                      <a:r>
                        <a:rPr lang="fa-IR" sz="2400" b="1" dirty="0" smtClean="0"/>
                        <a:t>ماکرل</a:t>
                      </a:r>
                      <a:endParaRPr lang="fa-IR" sz="2400" b="1" dirty="0"/>
                    </a:p>
                  </a:txBody>
                  <a:tcPr/>
                </a:tc>
                <a:tc>
                  <a:txBody>
                    <a:bodyPr/>
                    <a:lstStyle/>
                    <a:p>
                      <a:pPr algn="ctr" rtl="1"/>
                      <a:r>
                        <a:rPr lang="fa-IR" sz="2400" b="1" dirty="0" smtClean="0"/>
                        <a:t>ویبریو</a:t>
                      </a:r>
                      <a:endParaRPr lang="fa-IR" sz="2400" b="1" dirty="0"/>
                    </a:p>
                  </a:txBody>
                  <a:tcPr/>
                </a:tc>
              </a:tr>
              <a:tr h="772160">
                <a:tc>
                  <a:txBody>
                    <a:bodyPr/>
                    <a:lstStyle/>
                    <a:p>
                      <a:pPr algn="ctr" rtl="1"/>
                      <a:r>
                        <a:rPr lang="fa-IR" sz="2400" b="1" dirty="0" smtClean="0"/>
                        <a:t>تن</a:t>
                      </a:r>
                      <a:endParaRPr lang="fa-IR" sz="2400" b="1" dirty="0"/>
                    </a:p>
                  </a:txBody>
                  <a:tcPr/>
                </a:tc>
                <a:tc>
                  <a:txBody>
                    <a:bodyPr/>
                    <a:lstStyle/>
                    <a:p>
                      <a:pPr algn="ctr" rtl="1"/>
                      <a:r>
                        <a:rPr lang="fa-IR" sz="2400" b="1" dirty="0" smtClean="0"/>
                        <a:t>اشرشیاکلای</a:t>
                      </a:r>
                      <a:endParaRPr lang="fa-IR" sz="2400" b="1" dirty="0"/>
                    </a:p>
                  </a:txBody>
                  <a:tcPr/>
                </a:tc>
              </a:tr>
              <a:tr h="772160">
                <a:tc>
                  <a:txBody>
                    <a:bodyPr/>
                    <a:lstStyle/>
                    <a:p>
                      <a:pPr algn="ctr" rtl="1"/>
                      <a:r>
                        <a:rPr lang="fa-IR" sz="2400" b="1" dirty="0" smtClean="0"/>
                        <a:t>تن،اسکیپجک،ماکرل</a:t>
                      </a:r>
                    </a:p>
                  </a:txBody>
                  <a:tcPr/>
                </a:tc>
                <a:tc>
                  <a:txBody>
                    <a:bodyPr/>
                    <a:lstStyle/>
                    <a:p>
                      <a:pPr algn="ctr" rtl="1"/>
                      <a:r>
                        <a:rPr lang="fa-IR" sz="2400" b="1" dirty="0" smtClean="0"/>
                        <a:t>پروتئازمورگان</a:t>
                      </a:r>
                      <a:endParaRPr lang="fa-IR" sz="2400" b="1"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صورتیکه آمین بیوژن دیگری غیر از هیستامین در ماهی باشد بر هیستامین اثر سینرژیست دارد </a:t>
            </a:r>
          </a:p>
          <a:p>
            <a:pPr algn="r" rtl="1"/>
            <a:r>
              <a:rPr lang="fa-IR" dirty="0" smtClean="0"/>
              <a:t>علائم بالینی؛ </a:t>
            </a:r>
          </a:p>
          <a:p>
            <a:pPr algn="r" rtl="1"/>
            <a:r>
              <a:rPr lang="fa-IR" dirty="0" smtClean="0"/>
              <a:t>تهوع، استفراغ، سوزش گلو، سردرد، بی حسی عصبی، خارش، سوزش، کهیر </a:t>
            </a:r>
          </a:p>
          <a:p>
            <a:pPr algn="r" rtl="1"/>
            <a:r>
              <a:rPr lang="fa-IR" dirty="0" smtClean="0"/>
              <a:t>شروع علائم؛ 2 ساعت بعد از مصرف غذای </a:t>
            </a:r>
            <a:r>
              <a:rPr lang="fa-IR" dirty="0" smtClean="0"/>
              <a:t>آلوده </a:t>
            </a:r>
          </a:p>
          <a:p>
            <a:pPr algn="r" rtl="1"/>
            <a:r>
              <a:rPr lang="fa-IR" dirty="0" smtClean="0"/>
              <a:t>علائم معمولا در فاصله 8-12 ساعت از بین می رود </a:t>
            </a:r>
            <a:endParaRPr lang="fa-I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normAutofit/>
          </a:bodyPr>
          <a:lstStyle/>
          <a:p>
            <a:pPr rtl="1"/>
            <a:r>
              <a:rPr lang="fa-IR" sz="6000" b="1" dirty="0" smtClean="0"/>
              <a:t>مسمومیت سیگوآترا</a:t>
            </a:r>
            <a:endParaRPr lang="fa-IR" sz="60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صورت مصرف ماهی های آب های گرم که از غذاهای سمی استفاده کرده باشند این نوع مسمومیت اتفاق می افتد</a:t>
            </a:r>
            <a:endParaRPr lang="fa-I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بیشترین درصد بیماری وابسته به توکسین های دریایی در سراسرجهان </a:t>
            </a:r>
          </a:p>
          <a:p>
            <a:pPr algn="r" rtl="1"/>
            <a:r>
              <a:rPr lang="fa-IR" dirty="0" smtClean="0"/>
              <a:t>اکثر میکروارگانیسم های سیگوتوکسیک در کف دریا زندگی می کنند و یا از گونه های کف دریا تغذیه می کنند </a:t>
            </a:r>
          </a:p>
          <a:p>
            <a:pPr algn="r" rtl="1"/>
            <a:r>
              <a:rPr lang="fa-IR" dirty="0" smtClean="0"/>
              <a:t>آلگ های سبزآبی، دینوفلاژلات ها و اکثر باکتری ها </a:t>
            </a:r>
          </a:p>
          <a:p>
            <a:pPr algn="r" rtl="1"/>
            <a:r>
              <a:rPr lang="fa-IR" dirty="0" smtClean="0"/>
              <a:t>ماهیان بزرگتر دارای مقدار بیشتری سم هستند </a:t>
            </a:r>
          </a:p>
          <a:p>
            <a:pPr algn="r" rtl="1"/>
            <a:endParaRPr lang="fa-I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10 هزار تا 50 هزار نفر از مردمی که در مناطق استوایی زندگی میکنند از این بیماری رنج می برند </a:t>
            </a:r>
          </a:p>
          <a:p>
            <a:pPr algn="r" rtl="1"/>
            <a:r>
              <a:rPr lang="fa-IR" dirty="0" smtClean="0"/>
              <a:t>2-10% موارد مسمومیت گزارش می شوند </a:t>
            </a:r>
          </a:p>
          <a:p>
            <a:pPr algn="r" rtl="1"/>
            <a:r>
              <a:rPr lang="fa-IR" dirty="0" smtClean="0"/>
              <a:t>به مقدار 0/08-0/1 </a:t>
            </a:r>
            <a:r>
              <a:rPr lang="en-US" dirty="0" err="1" smtClean="0"/>
              <a:t>ug</a:t>
            </a:r>
            <a:r>
              <a:rPr lang="en-US" dirty="0" smtClean="0"/>
              <a:t>/kg</a:t>
            </a:r>
            <a:r>
              <a:rPr lang="fa-IR" dirty="0" smtClean="0"/>
              <a:t> دارای اثرات سمی در انسان است </a:t>
            </a:r>
          </a:p>
          <a:p>
            <a:pPr algn="r" rtl="1"/>
            <a:endParaRPr lang="fa-I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algn="r" rtl="1"/>
            <a:r>
              <a:rPr lang="fa-IR" dirty="0" smtClean="0"/>
              <a:t>علائم بالینی مسمومیت؛ </a:t>
            </a:r>
          </a:p>
          <a:p>
            <a:pPr algn="r" rtl="1"/>
            <a:r>
              <a:rPr lang="fa-IR" dirty="0" smtClean="0"/>
              <a:t>دردهای شکمی، اسهال، تهوع، استفراغ 6-24 ساعت پس از مصرف غذای آلوده </a:t>
            </a:r>
          </a:p>
          <a:p>
            <a:pPr algn="r" rtl="1"/>
            <a:r>
              <a:rPr lang="fa-IR" dirty="0" smtClean="0"/>
              <a:t>افت فشارخون و برادی کاردی </a:t>
            </a:r>
          </a:p>
          <a:p>
            <a:pPr algn="r" rtl="1"/>
            <a:r>
              <a:rPr lang="fa-IR" dirty="0" smtClean="0"/>
              <a:t>بی حسی و خارش در دست ها و پاها و دردهای عضلانی و درد مفاصل </a:t>
            </a:r>
          </a:p>
          <a:p>
            <a:pPr algn="r" rtl="1"/>
            <a:endParaRPr lang="fa-I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667000"/>
            <a:ext cx="8229600" cy="1143000"/>
          </a:xfrm>
        </p:spPr>
        <p:txBody>
          <a:bodyPr>
            <a:normAutofit/>
          </a:bodyPr>
          <a:lstStyle/>
          <a:p>
            <a:pPr rtl="1"/>
            <a:r>
              <a:rPr lang="fa-IR" sz="5400" b="1" dirty="0" smtClean="0">
                <a:solidFill>
                  <a:schemeClr val="accent6">
                    <a:lumMod val="75000"/>
                  </a:schemeClr>
                </a:solidFill>
                <a:cs typeface="+mn-cs"/>
              </a:rPr>
              <a:t> آمین های بیوژنیک</a:t>
            </a:r>
            <a:endParaRPr lang="fa-IR" sz="5400" b="1" dirty="0">
              <a:solidFill>
                <a:schemeClr val="accent6">
                  <a:lumMod val="75000"/>
                </a:schemeClr>
              </a:solidFill>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rmAutofit/>
          </a:bodyPr>
          <a:lstStyle/>
          <a:p>
            <a:pPr rtl="1"/>
            <a:r>
              <a:rPr lang="fa-IR" sz="4800" b="1" dirty="0" smtClean="0"/>
              <a:t>محرک های مرکزی</a:t>
            </a:r>
            <a:endParaRPr lang="fa-IR" sz="48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منجر به افزایش فعالیت سیستم اعصاب مرکزی </a:t>
            </a:r>
          </a:p>
          <a:p>
            <a:pPr algn="r" rtl="1"/>
            <a:r>
              <a:rPr lang="fa-IR" dirty="0" smtClean="0"/>
              <a:t>یکی از گروه های محرک مرکزی متیل زانتین ها هستند </a:t>
            </a:r>
          </a:p>
          <a:p>
            <a:pPr algn="r" rtl="1"/>
            <a:r>
              <a:rPr lang="fa-IR" dirty="0" smtClean="0"/>
              <a:t>این گروه شامل کافئین، تئوفیلین، تئوبرومین </a:t>
            </a:r>
            <a:endParaRPr lang="fa-I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fa-IR" dirty="0" smtClean="0"/>
              <a:t>کافئین خالص پودری سفید و ابریشمی است </a:t>
            </a:r>
          </a:p>
          <a:p>
            <a:pPr algn="r" rtl="1"/>
            <a:r>
              <a:rPr lang="fa-IR" dirty="0" smtClean="0"/>
              <a:t>از دانه قهوه و کاکائو و برگ چای بدست می آید </a:t>
            </a:r>
          </a:p>
          <a:p>
            <a:pPr algn="r" rtl="1"/>
            <a:r>
              <a:rPr lang="fa-IR" dirty="0" smtClean="0"/>
              <a:t>دارای طعم تلخ و بدون بو  </a:t>
            </a:r>
          </a:p>
          <a:p>
            <a:pPr algn="r" rtl="1"/>
            <a:r>
              <a:rPr lang="fa-IR" dirty="0" smtClean="0"/>
              <a:t>مصرف طولانی مدت منجر به اعتیاد </a:t>
            </a:r>
          </a:p>
          <a:p>
            <a:pPr algn="r" rtl="1"/>
            <a:r>
              <a:rPr lang="fa-IR" dirty="0" smtClean="0"/>
              <a:t>در کودکان منجر به بی خوابی و ناآرامی  </a:t>
            </a:r>
          </a:p>
          <a:p>
            <a:pPr algn="r" rtl="1"/>
            <a:endParaRPr lang="fa-I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صورت عدم مصرف در یک روز توسط کودکانی که عادت به مصرف مواد کافئین دار دارند علائمی مانند ناارامی، خستگی، کم اشتهایی و گریه زیاد و بهانه گیری دیده می شود </a:t>
            </a:r>
          </a:p>
          <a:p>
            <a:pPr algn="r" rtl="1"/>
            <a:endParaRPr lang="fa-I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کافئین را نمی توان 100 درصد از قهوه جدا کرد بنابراین قهوه بدون کافئین نیز مقدار اندکی کافئین دارد   </a:t>
            </a:r>
          </a:p>
          <a:p>
            <a:pPr algn="r" rtl="1"/>
            <a:endParaRPr lang="fa-IR" dirty="0" smtClean="0"/>
          </a:p>
          <a:p>
            <a:pPr algn="r" rtl="1"/>
            <a:r>
              <a:rPr lang="fa-IR" dirty="0" smtClean="0"/>
              <a:t>تاثیر کافئین بر بدن افراد بسته به آستانه تحمل آن ها متفاوت است </a:t>
            </a:r>
            <a:r>
              <a:rPr lang="fa-IR" b="1" dirty="0" smtClean="0"/>
              <a:t> </a:t>
            </a:r>
          </a:p>
          <a:p>
            <a:pPr algn="r" rtl="1"/>
            <a:endParaRPr lang="fa-IR" dirty="0" smtClean="0"/>
          </a:p>
          <a:p>
            <a:pPr algn="r" rtl="1"/>
            <a:endParaRPr lang="fa-I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کافئین تولید هورمون های اپی نفرین، نوراپی نفرین، رنین و کاته کولامین را افزایش می دهد </a:t>
            </a:r>
          </a:p>
          <a:p>
            <a:pPr algn="r" rtl="1"/>
            <a:r>
              <a:rPr lang="fa-IR" dirty="0" smtClean="0"/>
              <a:t>در نتیجه افزایش این هورمون ها،  فشارخون و ضربان قلب و حرارت بدن افزایش می یابد</a:t>
            </a:r>
            <a:endParaRPr lang="fa-I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r" rtl="1"/>
            <a:r>
              <a:rPr lang="fa-IR" b="1" dirty="0" smtClean="0"/>
              <a:t> </a:t>
            </a:r>
            <a:r>
              <a:rPr lang="fa-IR" dirty="0" smtClean="0"/>
              <a:t>کافئین موجود در 250 میلیگرم قهوه در مدت یکساعت می تواند </a:t>
            </a:r>
            <a:r>
              <a:rPr lang="fa-IR" dirty="0" smtClean="0">
                <a:solidFill>
                  <a:srgbClr val="FF0000"/>
                </a:solidFill>
              </a:rPr>
              <a:t>فشارخون</a:t>
            </a:r>
            <a:r>
              <a:rPr lang="fa-IR" dirty="0" smtClean="0"/>
              <a:t> را 10 میلی متر بالا ببرد  </a:t>
            </a:r>
          </a:p>
          <a:p>
            <a:pPr algn="r" rtl="1"/>
            <a:r>
              <a:rPr lang="fa-IR" dirty="0" smtClean="0"/>
              <a:t>با مصرف کافئین ابتدا ضربان قلب کاهش و سپس افزایش می یابد و تا زمانیکه کافئین از بدن خارج نشده به همان صورت باقی می ماند، درصورتیکه دوز کافئین بالا باشد نه تنها </a:t>
            </a:r>
            <a:r>
              <a:rPr lang="fa-IR" dirty="0" smtClean="0">
                <a:solidFill>
                  <a:srgbClr val="FF0000"/>
                </a:solidFill>
              </a:rPr>
              <a:t>تپش قلب </a:t>
            </a:r>
            <a:r>
              <a:rPr lang="fa-IR" dirty="0" smtClean="0"/>
              <a:t>بلکه حرکات نامنظم ماهیچه های قلب نیز پدید می آید </a:t>
            </a:r>
          </a:p>
          <a:p>
            <a:pPr algn="r" rtl="1"/>
            <a:r>
              <a:rPr lang="fa-IR" dirty="0" smtClean="0"/>
              <a:t>نوشیدن بیش از 5 فنجان قهوه در روز بروز سکته قلبی را افزایش می دهد </a:t>
            </a:r>
          </a:p>
          <a:p>
            <a:pPr algn="r" rtl="1"/>
            <a:endParaRPr lang="fa-I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20000"/>
          </a:bodyPr>
          <a:lstStyle/>
          <a:p>
            <a:pPr algn="r" rtl="1"/>
            <a:r>
              <a:rPr lang="fa-IR" dirty="0" smtClean="0"/>
              <a:t>کافئین </a:t>
            </a:r>
            <a:r>
              <a:rPr lang="fa-IR" dirty="0" smtClean="0"/>
              <a:t>منجر به کاهش خون رسانی به دستگاه گوارش می شود و ترشح </a:t>
            </a:r>
            <a:r>
              <a:rPr lang="fa-IR" dirty="0" smtClean="0"/>
              <a:t>اسید و پپسین معده را افزایش می دهد </a:t>
            </a:r>
          </a:p>
          <a:p>
            <a:pPr algn="r" rtl="1"/>
            <a:endParaRPr lang="fa-IR" dirty="0" smtClean="0"/>
          </a:p>
          <a:p>
            <a:pPr algn="r" rtl="1"/>
            <a:r>
              <a:rPr lang="fa-IR" dirty="0" smtClean="0"/>
              <a:t>با افزایش سطح سروتونین در ایجاد حس آرامش موثر است اما مصرف زیاد آن سبب </a:t>
            </a:r>
            <a:r>
              <a:rPr lang="fa-IR" dirty="0" smtClean="0"/>
              <a:t>اضطراب، هیجان، ناآرامی، فراموشی و افسردگی می شود، افرادی که مبتلا به افسردگی هستند نباید بیش از یک گرم در روز کافئین دریافت کنند </a:t>
            </a:r>
          </a:p>
          <a:p>
            <a:pPr algn="r" rtl="1"/>
            <a:endParaRPr lang="fa-IR" dirty="0" smtClean="0"/>
          </a:p>
          <a:p>
            <a:pPr algn="r" rtl="1"/>
            <a:r>
              <a:rPr lang="fa-IR" dirty="0" smtClean="0"/>
              <a:t>کافئین دفع سدیم و پتاسیم را افزایش و جذب آهن را کاهش می دهد </a:t>
            </a:r>
          </a:p>
          <a:p>
            <a:pPr algn="r" rtl="1"/>
            <a:endParaRPr lang="fa-IR" dirty="0" smtClean="0"/>
          </a:p>
          <a:p>
            <a:pPr algn="r" rtl="1"/>
            <a:r>
              <a:rPr lang="fa-IR" dirty="0" smtClean="0"/>
              <a:t>ورود قند به داخل سلول را کاهش و قد خون را افزایش می دهد (توصیه به اجتناب از کافئین زیاد در افراد دیابتی)</a:t>
            </a:r>
            <a:endParaRPr lang="fa-I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lgn="r" rtl="1"/>
            <a:r>
              <a:rPr lang="fa-IR" dirty="0" smtClean="0"/>
              <a:t>چنانچه مادری دوفنجان قهوه با کافئین بالا بنوشد و بعد به کودک خود شیر دهد کافئین از طریق شیر مادر به بدن نوزاد وارد می شود علاوه بر اینکه ممکن است منجر به استفراغ کودک شود، به دلیل اینکه آنزیم های کبدی نوزاد برای متابولیزه کردن کافئین کافی نیستند، این کافئین مدت زیادی در بدن نوزاد می ماند و عوارضی مانند ناآرامی، لرزش دست وپا و لب ها، سفت شدن یا شل شدن عضلات بدن، بی خوابی، جیغ زدن و حساسیت به صدا ایجاد می کند</a:t>
            </a:r>
            <a:endParaRPr lang="fa-I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رابطه کافئین دریافتی مادر با ناباروری ؟؟؟ </a:t>
            </a:r>
          </a:p>
          <a:p>
            <a:pPr algn="r" rtl="1"/>
            <a:endParaRPr lang="fa-IR" dirty="0" smtClean="0"/>
          </a:p>
          <a:p>
            <a:pPr algn="r" rtl="1"/>
            <a:r>
              <a:rPr lang="fa-IR" dirty="0" smtClean="0"/>
              <a:t>ارتباط کافئین با سقط </a:t>
            </a:r>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algn="r" rtl="1"/>
            <a:r>
              <a:rPr lang="fa-IR" dirty="0" smtClean="0"/>
              <a:t>دوپامین و تیرامین و سروتونین = موز، آووکادو، آناناس </a:t>
            </a:r>
          </a:p>
          <a:p>
            <a:pPr algn="r" rtl="1"/>
            <a:r>
              <a:rPr lang="fa-IR" dirty="0" smtClean="0"/>
              <a:t>تریپتامین = سیب زمینی </a:t>
            </a:r>
          </a:p>
          <a:p>
            <a:pPr algn="r" rtl="1"/>
            <a:r>
              <a:rPr lang="fa-IR" dirty="0" smtClean="0"/>
              <a:t> گوشت و ماهی = پوتریسین و کاداورین </a:t>
            </a:r>
          </a:p>
          <a:p>
            <a:pPr algn="r" rtl="1"/>
            <a:r>
              <a:rPr lang="fa-IR" dirty="0" smtClean="0"/>
              <a:t>پنیر = دوپامین و تیرامین </a:t>
            </a:r>
          </a:p>
          <a:p>
            <a:pPr algn="r" rtl="1"/>
            <a:r>
              <a:rPr lang="fa-IR" dirty="0" smtClean="0"/>
              <a:t> لوبیاهای فاوا = دی هیدروکسی فنیل آلانین ( به دوپامین دکربوکسیله ) </a:t>
            </a:r>
          </a:p>
          <a:p>
            <a:pPr algn="r" rtl="1"/>
            <a:r>
              <a:rPr lang="fa-IR" dirty="0" smtClean="0"/>
              <a:t>فعالیت لاکتوباسیلوس بوچنری منجر به تولید هیستامین در پنیر سوئیسی می شود </a:t>
            </a:r>
            <a:endParaRPr lang="fa-I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pPr rtl="1"/>
            <a:r>
              <a:rPr lang="fa-IR" b="1" dirty="0" smtClean="0"/>
              <a:t>آنتی پروتئازها</a:t>
            </a:r>
            <a:endParaRPr lang="fa-IR"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این مواد با جایگاه فعال آنزیم های متابولیزه کننده پروتئین واکنش داده و آن را مهار میکند </a:t>
            </a:r>
          </a:p>
          <a:p>
            <a:pPr algn="r" rtl="1"/>
            <a:endParaRPr lang="fa-IR" dirty="0" smtClean="0"/>
          </a:p>
          <a:p>
            <a:pPr algn="r" rtl="1"/>
            <a:r>
              <a:rPr lang="fa-IR" dirty="0" smtClean="0"/>
              <a:t>بیشتر در منابع گیاهی وجود دارند تا حیوانی </a:t>
            </a:r>
            <a:endParaRPr lang="fa-I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algn="r" rtl="1"/>
            <a:r>
              <a:rPr lang="fa-IR" dirty="0" smtClean="0"/>
              <a:t>سویا، یونجه، شیر، گندم، سیب زمینی= آنتی تریپسین و آنتی کیموتریپسین  </a:t>
            </a:r>
          </a:p>
          <a:p>
            <a:pPr algn="r" rtl="1"/>
            <a:endParaRPr lang="fa-IR" dirty="0" smtClean="0"/>
          </a:p>
          <a:p>
            <a:pPr algn="r" rtl="1"/>
            <a:r>
              <a:rPr lang="fa-IR" dirty="0" smtClean="0"/>
              <a:t>سویا، لوبیا قرمز، سیب زمینی = آنتی الاستاز </a:t>
            </a:r>
          </a:p>
          <a:p>
            <a:pPr algn="r" rtl="1"/>
            <a:endParaRPr lang="fa-IR" dirty="0" smtClean="0"/>
          </a:p>
          <a:p>
            <a:pPr algn="r" rtl="1"/>
            <a:r>
              <a:rPr lang="fa-IR" dirty="0" smtClean="0"/>
              <a:t>سفیده تخم مرغ = اووموکوئید ( مهار پپسین)  </a:t>
            </a:r>
          </a:p>
          <a:p>
            <a:pPr algn="r" rtl="1">
              <a:buNone/>
            </a:pPr>
            <a:r>
              <a:rPr lang="fa-IR" dirty="0" smtClean="0"/>
              <a:t> </a:t>
            </a:r>
            <a:endParaRPr lang="fa-I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این مواد نسبت به حرارت مرطوب حساس بوده و از بین می روند (جوشاندن لوبیا به مدت 15-20 دقیقه منجر به غیر فعال شدن آنتی پروتئاز آن می شود)</a:t>
            </a:r>
          </a:p>
          <a:p>
            <a:pPr algn="r" rtl="1"/>
            <a:endParaRPr lang="fa-IR" dirty="0" smtClean="0"/>
          </a:p>
          <a:p>
            <a:pPr algn="r" rtl="1"/>
            <a:endParaRPr lang="fa-I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lgn="r" rtl="1"/>
            <a:r>
              <a:rPr lang="fa-IR" dirty="0" smtClean="0"/>
              <a:t>دمای 70 درجه بر آنتی تریپسین شیر بی تاثیر است </a:t>
            </a:r>
          </a:p>
          <a:p>
            <a:pPr algn="r" rtl="1"/>
            <a:r>
              <a:rPr lang="fa-IR" dirty="0" smtClean="0"/>
              <a:t>دمای 72 درجه به مدت 40 ثانیه، فقط 3-4%</a:t>
            </a:r>
          </a:p>
          <a:p>
            <a:pPr algn="r" rtl="1"/>
            <a:r>
              <a:rPr lang="fa-IR" dirty="0" smtClean="0"/>
              <a:t> و دمای 85درجه به مدت 3 ثانیه 45-55% </a:t>
            </a:r>
          </a:p>
          <a:p>
            <a:pPr algn="r" rtl="1"/>
            <a:r>
              <a:rPr lang="fa-IR" dirty="0" smtClean="0"/>
              <a:t>و دمای 95 درجه به مدت یکساعت 73% ماده آنتی تریپسین را ازبین می برد </a:t>
            </a:r>
            <a:endParaRPr lang="fa-I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آنتی تریپسین یونجه، باقلا و آنتی کیموتریپسین سیب زمینی نسبتا به حرارت مقاوم هستند </a:t>
            </a:r>
            <a:endParaRPr lang="fa-I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62200"/>
            <a:ext cx="8229600" cy="1143000"/>
          </a:xfrm>
        </p:spPr>
        <p:txBody>
          <a:bodyPr>
            <a:normAutofit/>
          </a:bodyPr>
          <a:lstStyle/>
          <a:p>
            <a:pPr rtl="1"/>
            <a:r>
              <a:rPr lang="fa-IR" sz="6000" b="1" dirty="0" smtClean="0"/>
              <a:t>لکتین ها</a:t>
            </a:r>
            <a:endParaRPr lang="fa-IR" sz="6000"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به پروتئین ها و گلیکوپروتئین هایی که دارای جایگاه اختصاصی برای ایجاد پیوند با کربوهیدرات های ویژه هستند لکتین گفته می شود </a:t>
            </a:r>
          </a:p>
          <a:p>
            <a:pPr algn="r" rtl="1"/>
            <a:r>
              <a:rPr lang="fa-IR" dirty="0" smtClean="0"/>
              <a:t>توانایی اتصال به دیواره سلولی</a:t>
            </a:r>
          </a:p>
          <a:p>
            <a:pPr algn="r" rtl="1"/>
            <a:r>
              <a:rPr lang="fa-IR" dirty="0" smtClean="0"/>
              <a:t>توانایی اتصال به گیرنده های مخصوص سلولی را دارند بنابراین با آنتی بادی ها رقابت می کنند </a:t>
            </a:r>
          </a:p>
          <a:p>
            <a:pPr algn="r" rtl="1"/>
            <a:r>
              <a:rPr lang="fa-IR" dirty="0" smtClean="0"/>
              <a:t>به جهت اینکه توانایی آگلوتینه کردن گلبول های قرمز را دارند به آن ها هموگلوتین نیز می گویند </a:t>
            </a:r>
            <a:endParaRPr lang="fa-I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منابع گیاهی بویژه سویا، بادام زمینی، لوبیا قرمز، نخود فرنگی، عدس و نخود و دانه کرچک یافت می شوند </a:t>
            </a:r>
          </a:p>
          <a:p>
            <a:pPr algn="r" rtl="1"/>
            <a:r>
              <a:rPr lang="fa-IR" dirty="0" smtClean="0"/>
              <a:t>با جذب مواد مغذی تداخل دارند </a:t>
            </a:r>
          </a:p>
          <a:p>
            <a:pPr algn="r" rtl="1"/>
            <a:r>
              <a:rPr lang="fa-IR" dirty="0" smtClean="0"/>
              <a:t>تداخل با جذب اسید آمینه، چربی، ویتامین محلول در چربی و ید </a:t>
            </a:r>
          </a:p>
          <a:p>
            <a:pPr algn="r" rtl="1"/>
            <a:r>
              <a:rPr lang="fa-IR" dirty="0" smtClean="0"/>
              <a:t>منجر به تاخیر رشد و مرگ در رت ها می شود </a:t>
            </a:r>
          </a:p>
          <a:p>
            <a:pPr algn="r" rtl="1"/>
            <a:endParaRPr lang="fa-I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لکتین موجود در دانه کرچک ریسین نامیده می شود که جزو سمی ترین مواد طبیعی دسته بندی می شود که 0/05 </a:t>
            </a:r>
            <a:r>
              <a:rPr lang="en-US" dirty="0" smtClean="0"/>
              <a:t>mg/kg</a:t>
            </a:r>
            <a:r>
              <a:rPr lang="fa-IR" dirty="0" smtClean="0"/>
              <a:t> آن کشنده است </a:t>
            </a:r>
          </a:p>
          <a:p>
            <a:pPr algn="r" rtl="1"/>
            <a:r>
              <a:rPr lang="fa-IR" dirty="0" smtClean="0"/>
              <a:t>حرارت دادن منجر به غیر فعال شدن این سم می شود</a:t>
            </a:r>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a:bodyPr>
          <a:lstStyle/>
          <a:p>
            <a:pPr rtl="1"/>
            <a:r>
              <a:rPr lang="fa-IR" sz="3200" dirty="0" smtClean="0">
                <a:cs typeface="+mn-cs"/>
              </a:rPr>
              <a:t>برخی از آمین های گیاهی و نیز آمین های با منشاء میکروبی جزء سموم طبیعی می باشند </a:t>
            </a:r>
            <a:endParaRPr lang="fa-IR" sz="3200" dirty="0">
              <a:cs typeface="+mn-cs"/>
            </a:endParaRPr>
          </a:p>
        </p:txBody>
      </p:sp>
      <p:graphicFrame>
        <p:nvGraphicFramePr>
          <p:cNvPr id="4" name="Content Placeholder 3"/>
          <p:cNvGraphicFramePr>
            <a:graphicFrameLocks noGrp="1"/>
          </p:cNvGraphicFramePr>
          <p:nvPr>
            <p:ph idx="1"/>
          </p:nvPr>
        </p:nvGraphicFramePr>
        <p:xfrm>
          <a:off x="304800" y="2514600"/>
          <a:ext cx="8458200" cy="1854200"/>
        </p:xfrm>
        <a:graphic>
          <a:graphicData uri="http://schemas.openxmlformats.org/drawingml/2006/table">
            <a:tbl>
              <a:tblPr rtl="1" firstRow="1" bandRow="1">
                <a:tableStyleId>{5DA37D80-6434-44D0-A028-1B22A696006F}</a:tableStyleId>
              </a:tblPr>
              <a:tblGrid>
                <a:gridCol w="995740"/>
                <a:gridCol w="1100164"/>
                <a:gridCol w="1223230"/>
                <a:gridCol w="992011"/>
                <a:gridCol w="857755"/>
                <a:gridCol w="1050473"/>
                <a:gridCol w="2238827"/>
              </a:tblGrid>
              <a:tr h="370840">
                <a:tc>
                  <a:txBody>
                    <a:bodyPr/>
                    <a:lstStyle/>
                    <a:p>
                      <a:pPr algn="ctr" rtl="1"/>
                      <a:r>
                        <a:rPr lang="fa-IR" b="1" dirty="0" smtClean="0"/>
                        <a:t>آلوی</a:t>
                      </a:r>
                      <a:r>
                        <a:rPr lang="fa-IR" b="1" baseline="0" dirty="0" smtClean="0"/>
                        <a:t> قرمز</a:t>
                      </a:r>
                      <a:endParaRPr lang="fa-IR" b="1" dirty="0"/>
                    </a:p>
                  </a:txBody>
                  <a:tcPr/>
                </a:tc>
                <a:tc>
                  <a:txBody>
                    <a:bodyPr/>
                    <a:lstStyle/>
                    <a:p>
                      <a:pPr algn="ctr" rtl="1"/>
                      <a:r>
                        <a:rPr lang="fa-IR" b="1" dirty="0" smtClean="0"/>
                        <a:t>سیب زمینی</a:t>
                      </a:r>
                      <a:endParaRPr lang="fa-IR" b="1" dirty="0"/>
                    </a:p>
                  </a:txBody>
                  <a:tcPr/>
                </a:tc>
                <a:tc>
                  <a:txBody>
                    <a:bodyPr/>
                    <a:lstStyle/>
                    <a:p>
                      <a:pPr algn="ctr" rtl="1"/>
                      <a:r>
                        <a:rPr lang="fa-IR" b="1" dirty="0" smtClean="0"/>
                        <a:t>گوجه فرنگی</a:t>
                      </a:r>
                      <a:endParaRPr lang="fa-IR" b="1" dirty="0"/>
                    </a:p>
                  </a:txBody>
                  <a:tcPr/>
                </a:tc>
                <a:tc>
                  <a:txBody>
                    <a:bodyPr/>
                    <a:lstStyle/>
                    <a:p>
                      <a:pPr algn="ctr" rtl="1"/>
                      <a:r>
                        <a:rPr lang="fa-IR" b="1" dirty="0" smtClean="0"/>
                        <a:t>مرکبات </a:t>
                      </a:r>
                      <a:endParaRPr lang="fa-IR" b="1" dirty="0"/>
                    </a:p>
                  </a:txBody>
                  <a:tcPr/>
                </a:tc>
                <a:tc>
                  <a:txBody>
                    <a:bodyPr/>
                    <a:lstStyle/>
                    <a:p>
                      <a:pPr algn="ctr" rtl="1"/>
                      <a:r>
                        <a:rPr lang="fa-IR" b="1" dirty="0" smtClean="0"/>
                        <a:t>بادنجان</a:t>
                      </a:r>
                      <a:endParaRPr lang="fa-IR" b="1" dirty="0"/>
                    </a:p>
                  </a:txBody>
                  <a:tcPr/>
                </a:tc>
                <a:tc>
                  <a:txBody>
                    <a:bodyPr/>
                    <a:lstStyle/>
                    <a:p>
                      <a:pPr algn="ctr" rtl="1"/>
                      <a:r>
                        <a:rPr lang="fa-IR" b="1" dirty="0" smtClean="0"/>
                        <a:t>موز</a:t>
                      </a:r>
                      <a:endParaRPr lang="fa-IR" b="1" dirty="0"/>
                    </a:p>
                  </a:txBody>
                  <a:tcPr/>
                </a:tc>
                <a:tc>
                  <a:txBody>
                    <a:bodyPr/>
                    <a:lstStyle/>
                    <a:p>
                      <a:pPr algn="ctr" rtl="1"/>
                      <a:r>
                        <a:rPr lang="en-US" b="1" dirty="0" smtClean="0"/>
                        <a:t>Mg</a:t>
                      </a:r>
                      <a:r>
                        <a:rPr lang="fa-IR" b="1" baseline="0" dirty="0" smtClean="0"/>
                        <a:t> امین/100 گرم</a:t>
                      </a:r>
                      <a:endParaRPr lang="fa-IR" b="1" dirty="0"/>
                    </a:p>
                  </a:txBody>
                  <a:tcPr/>
                </a:tc>
              </a:tr>
              <a:tr h="370840">
                <a:tc>
                  <a:txBody>
                    <a:bodyPr/>
                    <a:lstStyle/>
                    <a:p>
                      <a:pPr algn="ctr" rtl="1"/>
                      <a:r>
                        <a:rPr lang="fa-IR" b="1" dirty="0" smtClean="0"/>
                        <a:t>-</a:t>
                      </a:r>
                      <a:endParaRPr lang="fa-IR" b="1" dirty="0"/>
                    </a:p>
                  </a:txBody>
                  <a:tcPr/>
                </a:tc>
                <a:tc>
                  <a:txBody>
                    <a:bodyPr/>
                    <a:lstStyle/>
                    <a:p>
                      <a:pPr algn="ctr" rtl="1"/>
                      <a:r>
                        <a:rPr lang="fa-IR" b="1" dirty="0" smtClean="0"/>
                        <a:t>-</a:t>
                      </a:r>
                      <a:endParaRPr lang="fa-IR" b="1" dirty="0"/>
                    </a:p>
                  </a:txBody>
                  <a:tcPr/>
                </a:tc>
                <a:tc>
                  <a:txBody>
                    <a:bodyPr/>
                    <a:lstStyle/>
                    <a:p>
                      <a:pPr algn="ctr" rtl="1"/>
                      <a:r>
                        <a:rPr lang="fa-IR" b="1" dirty="0" smtClean="0"/>
                        <a:t>-</a:t>
                      </a:r>
                      <a:endParaRPr lang="fa-IR" b="1" dirty="0"/>
                    </a:p>
                  </a:txBody>
                  <a:tcPr/>
                </a:tc>
                <a:tc>
                  <a:txBody>
                    <a:bodyPr/>
                    <a:lstStyle/>
                    <a:p>
                      <a:pPr algn="ctr" rtl="1"/>
                      <a:r>
                        <a:rPr lang="fa-IR" b="1" dirty="0" smtClean="0"/>
                        <a:t>0/1</a:t>
                      </a:r>
                      <a:endParaRPr lang="fa-IR" b="1" dirty="0"/>
                    </a:p>
                  </a:txBody>
                  <a:tcPr/>
                </a:tc>
                <a:tc>
                  <a:txBody>
                    <a:bodyPr/>
                    <a:lstStyle/>
                    <a:p>
                      <a:pPr algn="ctr" rtl="1"/>
                      <a:r>
                        <a:rPr lang="fa-IR" b="1" dirty="0" smtClean="0"/>
                        <a:t>-</a:t>
                      </a:r>
                      <a:endParaRPr lang="fa-IR" b="1" dirty="0"/>
                    </a:p>
                  </a:txBody>
                  <a:tcPr/>
                </a:tc>
                <a:tc>
                  <a:txBody>
                    <a:bodyPr/>
                    <a:lstStyle/>
                    <a:p>
                      <a:pPr algn="ctr" rtl="1"/>
                      <a:r>
                        <a:rPr lang="fa-IR" b="1" dirty="0" smtClean="0"/>
                        <a:t>66-7</a:t>
                      </a:r>
                      <a:endParaRPr lang="fa-IR" b="1" dirty="0"/>
                    </a:p>
                  </a:txBody>
                  <a:tcPr/>
                </a:tc>
                <a:tc>
                  <a:txBody>
                    <a:bodyPr/>
                    <a:lstStyle/>
                    <a:p>
                      <a:pPr algn="ctr" rtl="1"/>
                      <a:r>
                        <a:rPr lang="fa-IR" b="1" dirty="0" smtClean="0"/>
                        <a:t>دوپامین</a:t>
                      </a:r>
                      <a:endParaRPr lang="fa-IR" b="1" dirty="0"/>
                    </a:p>
                  </a:txBody>
                  <a:tcPr/>
                </a:tc>
              </a:tr>
              <a:tr h="370840">
                <a:tc>
                  <a:txBody>
                    <a:bodyPr/>
                    <a:lstStyle/>
                    <a:p>
                      <a:pPr algn="ctr" rtl="1"/>
                      <a:r>
                        <a:rPr lang="fa-IR" b="1" dirty="0" smtClean="0"/>
                        <a:t>-</a:t>
                      </a:r>
                      <a:endParaRPr lang="fa-IR" b="1" dirty="0"/>
                    </a:p>
                  </a:txBody>
                  <a:tcPr/>
                </a:tc>
                <a:tc>
                  <a:txBody>
                    <a:bodyPr/>
                    <a:lstStyle/>
                    <a:p>
                      <a:pPr algn="ctr" rtl="1"/>
                      <a:r>
                        <a:rPr lang="fa-IR" b="1" dirty="0" smtClean="0"/>
                        <a:t>-</a:t>
                      </a:r>
                      <a:endParaRPr lang="fa-IR" b="1" dirty="0"/>
                    </a:p>
                  </a:txBody>
                  <a:tcPr/>
                </a:tc>
                <a:tc>
                  <a:txBody>
                    <a:bodyPr/>
                    <a:lstStyle/>
                    <a:p>
                      <a:pPr algn="ctr" rtl="1"/>
                      <a:r>
                        <a:rPr lang="fa-IR" b="1" dirty="0" smtClean="0"/>
                        <a:t>-</a:t>
                      </a:r>
                      <a:endParaRPr lang="fa-IR" b="1" dirty="0"/>
                    </a:p>
                  </a:txBody>
                  <a:tcPr/>
                </a:tc>
                <a:tc>
                  <a:txBody>
                    <a:bodyPr/>
                    <a:lstStyle/>
                    <a:p>
                      <a:pPr algn="ctr" rtl="1"/>
                      <a:r>
                        <a:rPr lang="fa-IR" b="1" dirty="0" smtClean="0"/>
                        <a:t>-</a:t>
                      </a:r>
                      <a:endParaRPr lang="fa-IR" b="1" dirty="0"/>
                    </a:p>
                  </a:txBody>
                  <a:tcPr/>
                </a:tc>
                <a:tc>
                  <a:txBody>
                    <a:bodyPr/>
                    <a:lstStyle/>
                    <a:p>
                      <a:pPr algn="ctr" rtl="1"/>
                      <a:r>
                        <a:rPr lang="fa-IR" b="1" dirty="0" smtClean="0"/>
                        <a:t>-</a:t>
                      </a:r>
                      <a:endParaRPr lang="fa-IR" b="1" dirty="0"/>
                    </a:p>
                  </a:txBody>
                  <a:tcPr/>
                </a:tc>
                <a:tc>
                  <a:txBody>
                    <a:bodyPr/>
                    <a:lstStyle/>
                    <a:p>
                      <a:pPr algn="ctr" rtl="1"/>
                      <a:r>
                        <a:rPr lang="fa-IR" b="1" dirty="0" smtClean="0"/>
                        <a:t>10/8</a:t>
                      </a:r>
                      <a:endParaRPr lang="fa-IR" b="1" dirty="0"/>
                    </a:p>
                  </a:txBody>
                  <a:tcPr/>
                </a:tc>
                <a:tc>
                  <a:txBody>
                    <a:bodyPr/>
                    <a:lstStyle/>
                    <a:p>
                      <a:pPr algn="ctr" rtl="1"/>
                      <a:r>
                        <a:rPr lang="fa-IR" b="1" dirty="0" smtClean="0"/>
                        <a:t>نوراپی</a:t>
                      </a:r>
                      <a:r>
                        <a:rPr lang="fa-IR" b="1" baseline="0" dirty="0" smtClean="0"/>
                        <a:t> نفرین</a:t>
                      </a:r>
                      <a:endParaRPr lang="fa-IR" b="1" dirty="0"/>
                    </a:p>
                  </a:txBody>
                  <a:tcPr/>
                </a:tc>
              </a:tr>
              <a:tr h="370840">
                <a:tc>
                  <a:txBody>
                    <a:bodyPr/>
                    <a:lstStyle/>
                    <a:p>
                      <a:pPr algn="ctr" rtl="1"/>
                      <a:r>
                        <a:rPr lang="fa-IR" b="1" dirty="0" smtClean="0"/>
                        <a:t>1/2</a:t>
                      </a:r>
                      <a:endParaRPr lang="fa-IR" b="1" dirty="0"/>
                    </a:p>
                  </a:txBody>
                  <a:tcPr/>
                </a:tc>
                <a:tc>
                  <a:txBody>
                    <a:bodyPr/>
                    <a:lstStyle/>
                    <a:p>
                      <a:pPr algn="ctr" rtl="1"/>
                      <a:r>
                        <a:rPr lang="fa-IR" b="1" dirty="0" smtClean="0"/>
                        <a:t>-</a:t>
                      </a:r>
                      <a:endParaRPr lang="fa-IR" b="1" dirty="0"/>
                    </a:p>
                  </a:txBody>
                  <a:tcPr/>
                </a:tc>
                <a:tc>
                  <a:txBody>
                    <a:bodyPr/>
                    <a:lstStyle/>
                    <a:p>
                      <a:pPr algn="ctr" rtl="1"/>
                      <a:r>
                        <a:rPr lang="fa-IR" b="1" dirty="0" smtClean="0"/>
                        <a:t>1</a:t>
                      </a:r>
                      <a:endParaRPr lang="fa-IR" b="1" dirty="0"/>
                    </a:p>
                  </a:txBody>
                  <a:tcPr/>
                </a:tc>
                <a:tc>
                  <a:txBody>
                    <a:bodyPr/>
                    <a:lstStyle/>
                    <a:p>
                      <a:pPr algn="ctr" rtl="1"/>
                      <a:r>
                        <a:rPr lang="fa-IR" b="1" dirty="0" smtClean="0"/>
                        <a:t>-</a:t>
                      </a:r>
                      <a:endParaRPr lang="fa-IR" b="1" dirty="0"/>
                    </a:p>
                  </a:txBody>
                  <a:tcPr/>
                </a:tc>
                <a:tc>
                  <a:txBody>
                    <a:bodyPr/>
                    <a:lstStyle/>
                    <a:p>
                      <a:pPr algn="ctr" rtl="1"/>
                      <a:r>
                        <a:rPr lang="fa-IR" b="1" dirty="0" smtClean="0"/>
                        <a:t>2</a:t>
                      </a:r>
                      <a:endParaRPr lang="fa-IR" b="1" dirty="0"/>
                    </a:p>
                  </a:txBody>
                  <a:tcPr/>
                </a:tc>
                <a:tc>
                  <a:txBody>
                    <a:bodyPr/>
                    <a:lstStyle/>
                    <a:p>
                      <a:pPr algn="ctr" rtl="1"/>
                      <a:r>
                        <a:rPr lang="fa-IR" b="1" dirty="0" smtClean="0"/>
                        <a:t>2/5-8</a:t>
                      </a:r>
                      <a:endParaRPr lang="fa-IR" b="1" dirty="0"/>
                    </a:p>
                  </a:txBody>
                  <a:tcPr/>
                </a:tc>
                <a:tc>
                  <a:txBody>
                    <a:bodyPr/>
                    <a:lstStyle/>
                    <a:p>
                      <a:pPr algn="ctr" rtl="1"/>
                      <a:r>
                        <a:rPr lang="fa-IR" b="1" dirty="0" smtClean="0"/>
                        <a:t>سروتونین</a:t>
                      </a:r>
                      <a:endParaRPr lang="fa-IR" b="1" dirty="0"/>
                    </a:p>
                  </a:txBody>
                  <a:tcPr/>
                </a:tc>
              </a:tr>
              <a:tr h="370840">
                <a:tc>
                  <a:txBody>
                    <a:bodyPr/>
                    <a:lstStyle/>
                    <a:p>
                      <a:pPr algn="ctr" rtl="1"/>
                      <a:r>
                        <a:rPr lang="fa-IR" b="1" dirty="0" smtClean="0"/>
                        <a:t>0/6</a:t>
                      </a:r>
                      <a:endParaRPr lang="fa-IR" b="1" dirty="0"/>
                    </a:p>
                  </a:txBody>
                  <a:tcPr/>
                </a:tc>
                <a:tc>
                  <a:txBody>
                    <a:bodyPr/>
                    <a:lstStyle/>
                    <a:p>
                      <a:pPr algn="ctr" rtl="1"/>
                      <a:r>
                        <a:rPr lang="fa-IR" b="1" dirty="0" smtClean="0"/>
                        <a:t>0/1</a:t>
                      </a:r>
                      <a:endParaRPr lang="fa-IR" b="1" dirty="0"/>
                    </a:p>
                  </a:txBody>
                  <a:tcPr/>
                </a:tc>
                <a:tc>
                  <a:txBody>
                    <a:bodyPr/>
                    <a:lstStyle/>
                    <a:p>
                      <a:pPr algn="ctr" rtl="1"/>
                      <a:r>
                        <a:rPr lang="fa-IR" b="1" dirty="0" smtClean="0"/>
                        <a:t>0/4</a:t>
                      </a:r>
                      <a:endParaRPr lang="fa-IR" b="1" dirty="0"/>
                    </a:p>
                  </a:txBody>
                  <a:tcPr/>
                </a:tc>
                <a:tc>
                  <a:txBody>
                    <a:bodyPr/>
                    <a:lstStyle/>
                    <a:p>
                      <a:pPr algn="ctr" rtl="1"/>
                      <a:r>
                        <a:rPr lang="fa-IR" b="1" dirty="0" smtClean="0"/>
                        <a:t>1</a:t>
                      </a:r>
                      <a:endParaRPr lang="fa-IR" b="1" dirty="0"/>
                    </a:p>
                  </a:txBody>
                  <a:tcPr/>
                </a:tc>
                <a:tc>
                  <a:txBody>
                    <a:bodyPr/>
                    <a:lstStyle/>
                    <a:p>
                      <a:pPr algn="ctr" rtl="1"/>
                      <a:r>
                        <a:rPr lang="fa-IR" b="1" dirty="0" smtClean="0"/>
                        <a:t>0/3</a:t>
                      </a:r>
                      <a:endParaRPr lang="fa-IR" b="1" dirty="0"/>
                    </a:p>
                  </a:txBody>
                  <a:tcPr/>
                </a:tc>
                <a:tc>
                  <a:txBody>
                    <a:bodyPr/>
                    <a:lstStyle/>
                    <a:p>
                      <a:pPr algn="ctr" rtl="1"/>
                      <a:r>
                        <a:rPr lang="fa-IR" b="1" dirty="0" smtClean="0"/>
                        <a:t>6/5-9/4</a:t>
                      </a:r>
                      <a:endParaRPr lang="fa-IR" b="1" dirty="0"/>
                    </a:p>
                  </a:txBody>
                  <a:tcPr/>
                </a:tc>
                <a:tc>
                  <a:txBody>
                    <a:bodyPr/>
                    <a:lstStyle/>
                    <a:p>
                      <a:pPr algn="ctr" rtl="1"/>
                      <a:r>
                        <a:rPr lang="fa-IR" b="1" dirty="0" smtClean="0"/>
                        <a:t>تیرامین</a:t>
                      </a:r>
                      <a:endParaRPr lang="fa-IR" b="1" dirty="0"/>
                    </a:p>
                  </a:txBody>
                  <a:tcPr/>
                </a:tc>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lstStyle/>
          <a:p>
            <a:pPr algn="r" rtl="1">
              <a:buNone/>
            </a:pPr>
            <a:endParaRPr lang="fa-IR" dirty="0" smtClean="0"/>
          </a:p>
          <a:p>
            <a:pPr algn="r" rtl="1"/>
            <a:r>
              <a:rPr lang="fa-IR" dirty="0" smtClean="0"/>
              <a:t>امکان تخریب سیستم ایمنی بدن در برابر عفونت های باکتریایی </a:t>
            </a:r>
          </a:p>
          <a:p>
            <a:pPr algn="r" rtl="1"/>
            <a:r>
              <a:rPr lang="fa-IR" dirty="0" smtClean="0"/>
              <a:t>علائم مسمومیت؛ تهوع، درد معده، اسهال (مرگ در اثر اسهال شدید) </a:t>
            </a:r>
          </a:p>
          <a:p>
            <a:pPr algn="r" rtl="1"/>
            <a:r>
              <a:rPr lang="fa-IR" dirty="0" smtClean="0"/>
              <a:t>ظهور علائم 1-3 ساعت پس از مصرف و طول دوره علائم 3-4 ساعت</a:t>
            </a:r>
            <a:endParaRPr lang="fa-I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81200"/>
            <a:ext cx="8229600" cy="1143000"/>
          </a:xfrm>
        </p:spPr>
        <p:txBody>
          <a:bodyPr>
            <a:normAutofit/>
          </a:bodyPr>
          <a:lstStyle/>
          <a:p>
            <a:pPr rtl="1"/>
            <a:r>
              <a:rPr lang="fa-IR" sz="4800" b="1" dirty="0" smtClean="0"/>
              <a:t>گوسیپول</a:t>
            </a:r>
            <a:endParaRPr lang="fa-IR" sz="4800"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رنگدانه زرد در بخش هایی از گیاه پنبه دانه </a:t>
            </a:r>
          </a:p>
          <a:p>
            <a:pPr algn="r" rtl="1"/>
            <a:r>
              <a:rPr lang="fa-IR" dirty="0" smtClean="0"/>
              <a:t>به سه شکل وجود دارد؛ </a:t>
            </a:r>
          </a:p>
          <a:p>
            <a:pPr algn="r" rtl="1"/>
            <a:r>
              <a:rPr lang="fa-IR" dirty="0" smtClean="0"/>
              <a:t>1) توتومر کینوئید فنولیک </a:t>
            </a:r>
          </a:p>
          <a:p>
            <a:pPr algn="r" rtl="1"/>
            <a:r>
              <a:rPr lang="fa-IR" dirty="0" smtClean="0"/>
              <a:t>2) آلدهید </a:t>
            </a:r>
          </a:p>
          <a:p>
            <a:pPr algn="r" rtl="1"/>
            <a:r>
              <a:rPr lang="fa-IR" dirty="0" smtClean="0"/>
              <a:t>3) همی استال</a:t>
            </a:r>
            <a:endParaRPr lang="fa-I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r" rtl="1"/>
            <a:r>
              <a:rPr lang="fa-IR" dirty="0" smtClean="0"/>
              <a:t>با آهن ترکیب می شود و آن را غیرقابل جذب می سازد </a:t>
            </a:r>
          </a:p>
          <a:p>
            <a:pPr algn="r" rtl="1"/>
            <a:r>
              <a:rPr lang="fa-IR" dirty="0" smtClean="0"/>
              <a:t>با اسید آمینه لیزین ترکیب می شود و جذب آن را مهار می کند </a:t>
            </a:r>
          </a:p>
          <a:p>
            <a:pPr algn="r" rtl="1"/>
            <a:r>
              <a:rPr lang="fa-IR" dirty="0" smtClean="0"/>
              <a:t>افزودن سولفات آهن و هیدروکسید کلسیم از واکنش گوسیپول با لیزین جلوگیری می کند </a:t>
            </a:r>
          </a:p>
          <a:p>
            <a:pPr algn="r" rtl="1"/>
            <a:r>
              <a:rPr lang="fa-IR" dirty="0" smtClean="0"/>
              <a:t>دسترسی زیستی پروتئین های غذایی را کاهش می دهد </a:t>
            </a:r>
          </a:p>
          <a:p>
            <a:pPr algn="r" rtl="1"/>
            <a:r>
              <a:rPr lang="fa-IR" dirty="0" smtClean="0"/>
              <a:t>منجر به غیر فعال کردن آنزیم های مهم بدن می شود </a:t>
            </a:r>
          </a:p>
          <a:p>
            <a:pPr algn="r" rtl="1"/>
            <a:r>
              <a:rPr lang="fa-IR" dirty="0" smtClean="0"/>
              <a:t>عملیات تصفیه و بلانچینگ در دانه های روغنی باعث حذف 80-99 درصد این ماده می شود </a:t>
            </a:r>
          </a:p>
          <a:p>
            <a:pPr algn="r" rtl="1">
              <a:buNone/>
            </a:pPr>
            <a:endParaRPr lang="fa-I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حداکثر مجاز گوسیپول در غذا 0/045 درصد می باشد </a:t>
            </a:r>
            <a:endParaRPr lang="fa-I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62200"/>
            <a:ext cx="8229600" cy="1143000"/>
          </a:xfrm>
        </p:spPr>
        <p:txBody>
          <a:bodyPr>
            <a:normAutofit/>
          </a:bodyPr>
          <a:lstStyle/>
          <a:p>
            <a:pPr rtl="1"/>
            <a:r>
              <a:rPr lang="fa-IR" sz="6000" b="1" dirty="0" smtClean="0"/>
              <a:t>فاویسم</a:t>
            </a:r>
            <a:endParaRPr lang="fa-IR" sz="6000"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100 میلیون نفر در جهان مبتلا </a:t>
            </a:r>
          </a:p>
          <a:p>
            <a:pPr algn="r" rtl="1"/>
            <a:r>
              <a:rPr lang="fa-IR" dirty="0" smtClean="0"/>
              <a:t>در جمعیت خاورمیانه یا حاشیه دریای مدیترانه، یهودیان آسیایی، یونان، آفریقا شیوع بالاتر </a:t>
            </a:r>
          </a:p>
          <a:p>
            <a:pPr algn="r" rtl="1"/>
            <a:endParaRPr lang="fa-I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2209800"/>
            <a:ext cx="1295400" cy="7620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en-US" sz="3200" b="1" dirty="0" smtClean="0">
                <a:solidFill>
                  <a:schemeClr val="tx1"/>
                </a:solidFill>
              </a:rPr>
              <a:t>GLC</a:t>
            </a:r>
            <a:endParaRPr lang="fa-IR" sz="3200" b="1" dirty="0">
              <a:solidFill>
                <a:schemeClr val="tx1"/>
              </a:solidFill>
            </a:endParaRPr>
          </a:p>
        </p:txBody>
      </p:sp>
      <p:sp>
        <p:nvSpPr>
          <p:cNvPr id="5" name="Rectangle 4"/>
          <p:cNvSpPr/>
          <p:nvPr/>
        </p:nvSpPr>
        <p:spPr>
          <a:xfrm>
            <a:off x="2895600" y="2133600"/>
            <a:ext cx="2362200" cy="9144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en-US" sz="3200" b="1" dirty="0" smtClean="0">
                <a:solidFill>
                  <a:schemeClr val="tx1"/>
                </a:solidFill>
              </a:rPr>
              <a:t>GLC6P</a:t>
            </a:r>
            <a:endParaRPr lang="fa-IR" sz="3200" b="1" dirty="0">
              <a:solidFill>
                <a:schemeClr val="tx1"/>
              </a:solidFill>
            </a:endParaRPr>
          </a:p>
        </p:txBody>
      </p:sp>
      <p:sp>
        <p:nvSpPr>
          <p:cNvPr id="6" name="Rectangle 5"/>
          <p:cNvSpPr/>
          <p:nvPr/>
        </p:nvSpPr>
        <p:spPr>
          <a:xfrm>
            <a:off x="6477000" y="2057400"/>
            <a:ext cx="2362200" cy="9144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en-US" sz="3200" b="1" dirty="0" smtClean="0">
                <a:solidFill>
                  <a:schemeClr val="tx1"/>
                </a:solidFill>
              </a:rPr>
              <a:t>6PGluconat</a:t>
            </a:r>
            <a:endParaRPr lang="fa-IR" sz="3200" b="1" dirty="0">
              <a:solidFill>
                <a:schemeClr val="tx1"/>
              </a:solidFill>
            </a:endParaRPr>
          </a:p>
        </p:txBody>
      </p:sp>
      <p:cxnSp>
        <p:nvCxnSpPr>
          <p:cNvPr id="8" name="Straight Arrow Connector 7"/>
          <p:cNvCxnSpPr/>
          <p:nvPr/>
        </p:nvCxnSpPr>
        <p:spPr>
          <a:xfrm>
            <a:off x="1600200" y="2667000"/>
            <a:ext cx="17526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0" name="Straight Arrow Connector 9"/>
          <p:cNvCxnSpPr/>
          <p:nvPr/>
        </p:nvCxnSpPr>
        <p:spPr>
          <a:xfrm>
            <a:off x="4953000" y="2667000"/>
            <a:ext cx="16002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1" name="Rectangle 10"/>
          <p:cNvSpPr/>
          <p:nvPr/>
        </p:nvSpPr>
        <p:spPr>
          <a:xfrm>
            <a:off x="5105400" y="1600200"/>
            <a:ext cx="1371600" cy="9144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en-US" sz="3200" b="1" dirty="0" smtClean="0">
                <a:solidFill>
                  <a:schemeClr val="tx1"/>
                </a:solidFill>
              </a:rPr>
              <a:t>G6PD</a:t>
            </a:r>
            <a:endParaRPr lang="fa-IR" sz="3200" b="1" dirty="0">
              <a:solidFill>
                <a:schemeClr val="tx1"/>
              </a:solidFill>
            </a:endParaRPr>
          </a:p>
        </p:txBody>
      </p:sp>
      <p:sp>
        <p:nvSpPr>
          <p:cNvPr id="12" name="Rectangle 11"/>
          <p:cNvSpPr/>
          <p:nvPr/>
        </p:nvSpPr>
        <p:spPr>
          <a:xfrm>
            <a:off x="1371600" y="1600200"/>
            <a:ext cx="1905000" cy="9144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en-US" sz="2800" b="1" dirty="0" err="1" smtClean="0">
                <a:solidFill>
                  <a:schemeClr val="tx1"/>
                </a:solidFill>
              </a:rPr>
              <a:t>Hexokinaz</a:t>
            </a:r>
            <a:endParaRPr lang="fa-IR" sz="2800" b="1" dirty="0">
              <a:solidFill>
                <a:schemeClr val="tx1"/>
              </a:solidFill>
            </a:endParaRPr>
          </a:p>
        </p:txBody>
      </p:sp>
      <p:sp>
        <p:nvSpPr>
          <p:cNvPr id="13" name="Rectangle 12"/>
          <p:cNvSpPr/>
          <p:nvPr/>
        </p:nvSpPr>
        <p:spPr>
          <a:xfrm>
            <a:off x="4648200" y="3581400"/>
            <a:ext cx="1066800" cy="9144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en-US" sz="2400" b="1" dirty="0" smtClean="0">
                <a:solidFill>
                  <a:schemeClr val="tx1"/>
                </a:solidFill>
              </a:rPr>
              <a:t>NADP</a:t>
            </a:r>
            <a:endParaRPr lang="fa-IR" sz="2400" b="1" dirty="0">
              <a:solidFill>
                <a:schemeClr val="tx1"/>
              </a:solidFill>
            </a:endParaRPr>
          </a:p>
        </p:txBody>
      </p:sp>
      <p:sp>
        <p:nvSpPr>
          <p:cNvPr id="14" name="Rectangle 13"/>
          <p:cNvSpPr/>
          <p:nvPr/>
        </p:nvSpPr>
        <p:spPr>
          <a:xfrm>
            <a:off x="6096000" y="3581400"/>
            <a:ext cx="1143000" cy="9144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en-US" sz="2400" b="1" dirty="0" smtClean="0">
                <a:solidFill>
                  <a:schemeClr val="tx1"/>
                </a:solidFill>
              </a:rPr>
              <a:t>NADPH</a:t>
            </a:r>
            <a:endParaRPr lang="fa-IR" sz="2400" b="1" dirty="0">
              <a:solidFill>
                <a:schemeClr val="tx1"/>
              </a:solidFill>
            </a:endParaRPr>
          </a:p>
        </p:txBody>
      </p:sp>
      <p:sp>
        <p:nvSpPr>
          <p:cNvPr id="17" name="Rectangle 16"/>
          <p:cNvSpPr/>
          <p:nvPr/>
        </p:nvSpPr>
        <p:spPr>
          <a:xfrm>
            <a:off x="4724400" y="5562600"/>
            <a:ext cx="1066800" cy="9144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en-US" sz="2800" b="1" dirty="0" smtClean="0">
                <a:solidFill>
                  <a:schemeClr val="tx1"/>
                </a:solidFill>
              </a:rPr>
              <a:t>GSSG</a:t>
            </a:r>
            <a:endParaRPr lang="fa-IR" sz="2800" b="1" dirty="0">
              <a:solidFill>
                <a:schemeClr val="tx1"/>
              </a:solidFill>
            </a:endParaRPr>
          </a:p>
        </p:txBody>
      </p:sp>
      <p:sp>
        <p:nvSpPr>
          <p:cNvPr id="18" name="Rectangle 17"/>
          <p:cNvSpPr/>
          <p:nvPr/>
        </p:nvSpPr>
        <p:spPr>
          <a:xfrm>
            <a:off x="6324600" y="5562600"/>
            <a:ext cx="914400" cy="9144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en-US" sz="2800" b="1" dirty="0" smtClean="0">
                <a:solidFill>
                  <a:schemeClr val="tx1"/>
                </a:solidFill>
              </a:rPr>
              <a:t>GSH</a:t>
            </a:r>
            <a:endParaRPr lang="fa-IR" sz="2800" b="1" dirty="0">
              <a:solidFill>
                <a:schemeClr val="tx1"/>
              </a:solidFill>
            </a:endParaRPr>
          </a:p>
        </p:txBody>
      </p:sp>
      <p:sp>
        <p:nvSpPr>
          <p:cNvPr id="19" name="Curved Down Arrow 18"/>
          <p:cNvSpPr/>
          <p:nvPr/>
        </p:nvSpPr>
        <p:spPr>
          <a:xfrm>
            <a:off x="5562600" y="2819400"/>
            <a:ext cx="838200" cy="990600"/>
          </a:xfrm>
          <a:prstGeom prst="curvedDown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solidFill>
                <a:schemeClr val="tx1"/>
              </a:solidFill>
            </a:endParaRPr>
          </a:p>
        </p:txBody>
      </p:sp>
      <p:sp>
        <p:nvSpPr>
          <p:cNvPr id="20" name="Curved Up Arrow 19"/>
          <p:cNvSpPr/>
          <p:nvPr/>
        </p:nvSpPr>
        <p:spPr>
          <a:xfrm flipH="1">
            <a:off x="5486400" y="4267200"/>
            <a:ext cx="788570" cy="765647"/>
          </a:xfrm>
          <a:prstGeom prst="curvedUp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solidFill>
                <a:schemeClr val="tx1"/>
              </a:solidFill>
            </a:endParaRPr>
          </a:p>
        </p:txBody>
      </p:sp>
      <p:sp>
        <p:nvSpPr>
          <p:cNvPr id="21" name="Curved Down Arrow 20"/>
          <p:cNvSpPr/>
          <p:nvPr/>
        </p:nvSpPr>
        <p:spPr>
          <a:xfrm>
            <a:off x="5715000" y="5105400"/>
            <a:ext cx="914400" cy="762000"/>
          </a:xfrm>
          <a:prstGeom prst="curvedDownArrow">
            <a:avLst>
              <a:gd name="adj1" fmla="val 25000"/>
              <a:gd name="adj2" fmla="val 50000"/>
              <a:gd name="adj3" fmla="val 36429"/>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solidFill>
                <a:schemeClr val="tx1"/>
              </a:solidFill>
            </a:endParaRPr>
          </a:p>
        </p:txBody>
      </p:sp>
      <p:sp>
        <p:nvSpPr>
          <p:cNvPr id="26" name="Rounded Rectangle 25"/>
          <p:cNvSpPr/>
          <p:nvPr/>
        </p:nvSpPr>
        <p:spPr>
          <a:xfrm>
            <a:off x="4343400" y="228600"/>
            <a:ext cx="4572000" cy="914400"/>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rtl="1"/>
            <a:r>
              <a:rPr lang="fa-IR" sz="2800" b="1" dirty="0" smtClean="0">
                <a:solidFill>
                  <a:schemeClr val="tx1"/>
                </a:solidFill>
              </a:rPr>
              <a:t>کمبود ارثی آنزیم </a:t>
            </a:r>
            <a:r>
              <a:rPr lang="en-US" sz="2800" b="1" dirty="0" smtClean="0">
                <a:solidFill>
                  <a:schemeClr val="tx1"/>
                </a:solidFill>
              </a:rPr>
              <a:t>G6PD</a:t>
            </a:r>
            <a:r>
              <a:rPr lang="fa-IR" sz="2800" b="1" dirty="0" smtClean="0">
                <a:solidFill>
                  <a:schemeClr val="tx1"/>
                </a:solidFill>
              </a:rPr>
              <a:t> در </a:t>
            </a:r>
            <a:r>
              <a:rPr lang="en-US" sz="2800" b="1" dirty="0" smtClean="0">
                <a:solidFill>
                  <a:schemeClr val="tx1"/>
                </a:solidFill>
              </a:rPr>
              <a:t>RBC</a:t>
            </a:r>
            <a:r>
              <a:rPr lang="fa-IR" sz="2800" b="1" dirty="0" smtClean="0">
                <a:solidFill>
                  <a:schemeClr val="tx1"/>
                </a:solidFill>
              </a:rPr>
              <a:t> </a:t>
            </a:r>
            <a:endParaRPr lang="fa-IR" sz="2800" b="1" dirty="0">
              <a:solidFill>
                <a:schemeClr val="tx1"/>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کاهش تولید </a:t>
            </a:r>
            <a:r>
              <a:rPr lang="en-US" dirty="0" smtClean="0"/>
              <a:t>NADPH</a:t>
            </a:r>
            <a:r>
              <a:rPr lang="fa-IR" dirty="0" smtClean="0"/>
              <a:t> منجر به کاهش تولید </a:t>
            </a:r>
            <a:r>
              <a:rPr lang="en-US" dirty="0" smtClean="0"/>
              <a:t>GSH</a:t>
            </a:r>
            <a:r>
              <a:rPr lang="fa-IR" dirty="0" smtClean="0"/>
              <a:t> و در نتیجه منجر به آسیب پذیر شدن غشای </a:t>
            </a:r>
            <a:r>
              <a:rPr lang="en-US" dirty="0" smtClean="0"/>
              <a:t>RBC</a:t>
            </a:r>
            <a:r>
              <a:rPr lang="fa-IR" dirty="0" smtClean="0"/>
              <a:t> در مقابل آسیب اکسیداتیو          رسوب هموگلوبین و تخریب </a:t>
            </a:r>
            <a:r>
              <a:rPr lang="en-US" dirty="0" smtClean="0"/>
              <a:t>RBC</a:t>
            </a:r>
            <a:r>
              <a:rPr lang="fa-IR" dirty="0" smtClean="0"/>
              <a:t>  </a:t>
            </a:r>
            <a:endParaRPr lang="fa-IR" dirty="0"/>
          </a:p>
        </p:txBody>
      </p:sp>
      <p:cxnSp>
        <p:nvCxnSpPr>
          <p:cNvPr id="5" name="Straight Arrow Connector 4"/>
          <p:cNvCxnSpPr/>
          <p:nvPr/>
        </p:nvCxnSpPr>
        <p:spPr>
          <a:xfrm rot="10800000">
            <a:off x="6248400" y="2971800"/>
            <a:ext cx="7620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ژن آنزیم </a:t>
            </a:r>
            <a:r>
              <a:rPr lang="en-US" dirty="0" smtClean="0"/>
              <a:t>G6PD</a:t>
            </a:r>
            <a:r>
              <a:rPr lang="fa-IR" dirty="0" smtClean="0"/>
              <a:t> بر روی کروموزوم </a:t>
            </a:r>
            <a:r>
              <a:rPr lang="en-US" dirty="0" smtClean="0"/>
              <a:t>X</a:t>
            </a:r>
            <a:r>
              <a:rPr lang="fa-IR" dirty="0" smtClean="0"/>
              <a:t> </a:t>
            </a:r>
          </a:p>
          <a:p>
            <a:pPr algn="r" rtl="1"/>
            <a:r>
              <a:rPr lang="fa-IR" dirty="0" smtClean="0"/>
              <a:t>در مردان شیوع بیشتر </a:t>
            </a:r>
          </a:p>
          <a:p>
            <a:pPr algn="r" rtl="1"/>
            <a:r>
              <a:rPr lang="fa-IR" dirty="0" smtClean="0"/>
              <a:t>زنان هتروزیگوت علامت بالینی ندارند گاهی به علت قانون لیون ( غیرفعال شدن اتفاقی کروموزوم </a:t>
            </a:r>
            <a:r>
              <a:rPr lang="en-US" dirty="0" smtClean="0"/>
              <a:t>X</a:t>
            </a:r>
            <a:r>
              <a:rPr lang="fa-IR" dirty="0" smtClean="0"/>
              <a:t> ) علامت دار می شوند </a:t>
            </a:r>
          </a:p>
          <a:p>
            <a:pPr algn="r" rtl="1"/>
            <a:r>
              <a:rPr lang="fa-IR" dirty="0" smtClean="0"/>
              <a:t>افراد هتروزیگوت برای کمبود آنزیم </a:t>
            </a:r>
            <a:r>
              <a:rPr lang="en-US" dirty="0" smtClean="0"/>
              <a:t>G6PD</a:t>
            </a:r>
            <a:r>
              <a:rPr lang="fa-IR" dirty="0" smtClean="0"/>
              <a:t> نسبت به مالاریا مقاوم می شوند در نتیجه در مناطق با شیوع بالای مالاریا کمبود </a:t>
            </a:r>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اثرات مضر آمین ها ؟ </a:t>
            </a:r>
          </a:p>
          <a:p>
            <a:pPr algn="r" rtl="1"/>
            <a:r>
              <a:rPr lang="fa-IR" dirty="0" smtClean="0"/>
              <a:t>آمین های بیوژنیک توسط آنزیم منوآمین اکسیداز غیرفعال </a:t>
            </a:r>
          </a:p>
          <a:p>
            <a:pPr algn="r" rtl="1"/>
            <a:endParaRPr lang="fa-IR" dirty="0" smtClean="0"/>
          </a:p>
          <a:p>
            <a:pPr algn="r" rtl="1"/>
            <a:r>
              <a:rPr lang="fa-IR" dirty="0" smtClean="0"/>
              <a:t>ممکن است آمین های طبیعی در اثر فعالیت و رشد میکروارگانیسم در غذا تولید شوند (عمدتا توسط خانواده انتروباکتریاسه و انتروکوکسی) </a:t>
            </a:r>
            <a:endParaRPr lang="fa-I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r" rtl="1"/>
            <a:r>
              <a:rPr lang="fa-IR" dirty="0" smtClean="0"/>
              <a:t>عامل اصلی در بروز علائم بیماری فاویسم؛ لوبیای فاوا </a:t>
            </a:r>
          </a:p>
          <a:p>
            <a:pPr algn="r" rtl="1">
              <a:buNone/>
            </a:pPr>
            <a:endParaRPr lang="fa-IR" dirty="0"/>
          </a:p>
        </p:txBody>
      </p:sp>
      <p:sp>
        <p:nvSpPr>
          <p:cNvPr id="4" name="Rectangle 3"/>
          <p:cNvSpPr/>
          <p:nvPr/>
        </p:nvSpPr>
        <p:spPr>
          <a:xfrm>
            <a:off x="1981200" y="1752600"/>
            <a:ext cx="4876800" cy="91440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fa-IR" sz="3200" b="1" dirty="0" smtClean="0">
                <a:solidFill>
                  <a:schemeClr val="tx1"/>
                </a:solidFill>
              </a:rPr>
              <a:t>گلیکوزیدهای ویسین و کوویسین </a:t>
            </a:r>
            <a:endParaRPr lang="fa-IR" sz="3200" b="1" dirty="0">
              <a:solidFill>
                <a:schemeClr val="tx1"/>
              </a:solidFill>
            </a:endParaRPr>
          </a:p>
        </p:txBody>
      </p:sp>
      <p:sp>
        <p:nvSpPr>
          <p:cNvPr id="5" name="Rectangle 4"/>
          <p:cNvSpPr/>
          <p:nvPr/>
        </p:nvSpPr>
        <p:spPr>
          <a:xfrm>
            <a:off x="1676400" y="3429000"/>
            <a:ext cx="5943600" cy="91440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fa-IR" sz="3200" b="1" dirty="0" smtClean="0">
                <a:solidFill>
                  <a:schemeClr val="tx1"/>
                </a:solidFill>
              </a:rPr>
              <a:t>مشتقات پیریدین ایزورامیل و دی ویسین </a:t>
            </a:r>
            <a:endParaRPr lang="fa-IR" sz="3200" b="1" dirty="0">
              <a:solidFill>
                <a:schemeClr val="tx1"/>
              </a:solidFill>
            </a:endParaRPr>
          </a:p>
        </p:txBody>
      </p:sp>
      <p:sp>
        <p:nvSpPr>
          <p:cNvPr id="6" name="Rectangle 5"/>
          <p:cNvSpPr/>
          <p:nvPr/>
        </p:nvSpPr>
        <p:spPr>
          <a:xfrm>
            <a:off x="2514600" y="5029200"/>
            <a:ext cx="4191000" cy="91440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fa-IR" sz="3200" b="1" dirty="0" smtClean="0">
                <a:solidFill>
                  <a:schemeClr val="tx1"/>
                </a:solidFill>
              </a:rPr>
              <a:t>تبدیل گلوتاتیون احیا به اکسید</a:t>
            </a:r>
            <a:endParaRPr lang="fa-IR" sz="3200" b="1" dirty="0">
              <a:solidFill>
                <a:schemeClr val="tx1"/>
              </a:solidFill>
            </a:endParaRPr>
          </a:p>
        </p:txBody>
      </p:sp>
      <p:sp>
        <p:nvSpPr>
          <p:cNvPr id="7" name="Down Arrow 6"/>
          <p:cNvSpPr/>
          <p:nvPr/>
        </p:nvSpPr>
        <p:spPr>
          <a:xfrm>
            <a:off x="4191000" y="2667000"/>
            <a:ext cx="484632" cy="685800"/>
          </a:xfrm>
          <a:prstGeom prst="down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p>
        </p:txBody>
      </p:sp>
      <p:sp>
        <p:nvSpPr>
          <p:cNvPr id="8" name="Down Arrow 7"/>
          <p:cNvSpPr/>
          <p:nvPr/>
        </p:nvSpPr>
        <p:spPr>
          <a:xfrm>
            <a:off x="4191000" y="4343400"/>
            <a:ext cx="484632" cy="685800"/>
          </a:xfrm>
          <a:prstGeom prst="down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علائم بالینی فاویسم ؛ </a:t>
            </a:r>
          </a:p>
          <a:p>
            <a:pPr algn="r" rtl="1"/>
            <a:r>
              <a:rPr lang="fa-IR" dirty="0" smtClean="0"/>
              <a:t>آنمی همولیتیک، ایکتر، کومبس مستقیم منفی ( عدم وجود آنتی بادی روی سطح </a:t>
            </a:r>
            <a:r>
              <a:rPr lang="en-US" dirty="0" smtClean="0"/>
              <a:t>RBC</a:t>
            </a:r>
            <a:r>
              <a:rPr lang="fa-IR" dirty="0" smtClean="0"/>
              <a:t>) هموگلوبینوری، </a:t>
            </a:r>
            <a:r>
              <a:rPr lang="en-US" dirty="0" smtClean="0"/>
              <a:t>Bite Cell</a:t>
            </a:r>
            <a:r>
              <a:rPr lang="fa-IR" dirty="0" smtClean="0"/>
              <a:t> (</a:t>
            </a:r>
            <a:r>
              <a:rPr lang="en-US" dirty="0" smtClean="0"/>
              <a:t>RBC</a:t>
            </a:r>
            <a:r>
              <a:rPr lang="fa-IR" dirty="0" smtClean="0"/>
              <a:t> یک سمت کمانی ندارد) </a:t>
            </a:r>
          </a:p>
          <a:p>
            <a:pPr algn="r" rtl="1"/>
            <a:r>
              <a:rPr lang="fa-IR" dirty="0" smtClean="0"/>
              <a:t>علائم ملایم به شکل کسالت، سردرد، تهوع، استفراغ، تب ولرز </a:t>
            </a:r>
          </a:p>
          <a:p>
            <a:pPr algn="r" rtl="1">
              <a:buNone/>
            </a:pPr>
            <a:endParaRPr lang="fa-I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8400"/>
            <a:ext cx="8229600" cy="1143000"/>
          </a:xfrm>
        </p:spPr>
        <p:txBody>
          <a:bodyPr>
            <a:normAutofit/>
          </a:bodyPr>
          <a:lstStyle/>
          <a:p>
            <a:pPr rtl="1"/>
            <a:r>
              <a:rPr lang="fa-IR" sz="6000" b="1" dirty="0" smtClean="0"/>
              <a:t>لاتیریسم </a:t>
            </a:r>
            <a:endParaRPr lang="fa-IR" sz="6000"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اثر مصرف نخود هایی از جنس لاتیروس </a:t>
            </a:r>
          </a:p>
          <a:p>
            <a:pPr algn="r" rtl="1"/>
            <a:r>
              <a:rPr lang="fa-IR" dirty="0" smtClean="0"/>
              <a:t>محدود به مناطق هند، بنگلادش و اتیوپی </a:t>
            </a:r>
          </a:p>
          <a:p>
            <a:pPr algn="r" rtl="1"/>
            <a:r>
              <a:rPr lang="fa-IR" dirty="0" smtClean="0"/>
              <a:t>کشت و فروش آن در بسیاری از مناطق هند ممنوع شده </a:t>
            </a:r>
          </a:p>
          <a:p>
            <a:pPr algn="r" rtl="1"/>
            <a:endParaRPr lang="fa-IR"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ترکیب سمی بتااگزالیل آمینوپروپیونیک اسید (</a:t>
            </a:r>
            <a:r>
              <a:rPr lang="en-US" dirty="0" smtClean="0"/>
              <a:t>BOAP</a:t>
            </a:r>
            <a:r>
              <a:rPr lang="fa-IR" dirty="0" smtClean="0"/>
              <a:t>) تقریبا در اکثر گونه های نخود شیرین وجود دارد و منجر به عارضه نئورولاتیریسم می شود </a:t>
            </a:r>
          </a:p>
          <a:p>
            <a:pPr algn="r" rtl="1"/>
            <a:r>
              <a:rPr lang="fa-IR" dirty="0" smtClean="0"/>
              <a:t>این ماده آنالوگ گلوتامیک اسید است و در عمل گلوتامیک اسید در محل سیناپس های عصبی ایجاد اختلال می کند و منجر به تجمع گلوتامیک اسید در فضای سیناپسی می شود </a:t>
            </a:r>
          </a:p>
          <a:p>
            <a:pPr algn="r" rtl="1"/>
            <a:r>
              <a:rPr lang="fa-IR" dirty="0" smtClean="0"/>
              <a:t>به دنبال ضعف عمومی و سفتی عضلانی منجر به ایجاد فلج در پاها می شود</a:t>
            </a:r>
            <a:endParaRPr lang="fa-I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ترکیب سمی بتا آمینوپروپیونیتریل (</a:t>
            </a:r>
            <a:r>
              <a:rPr lang="en-US" dirty="0" smtClean="0"/>
              <a:t>BAPN</a:t>
            </a:r>
            <a:r>
              <a:rPr lang="fa-IR" dirty="0" smtClean="0"/>
              <a:t>) فقط در گونه لاتیروس اودوراتوس وجود دارد که  با تخریب کلاژن در بدن منجر به تغییر شکل اسکلتی و انحطاط مفصلی می شود که عارضه استئولاتیریسم نامیده می شود</a:t>
            </a:r>
            <a:endParaRPr lang="fa-I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1143000"/>
          </a:xfrm>
        </p:spPr>
        <p:txBody>
          <a:bodyPr>
            <a:normAutofit/>
          </a:bodyPr>
          <a:lstStyle/>
          <a:p>
            <a:pPr rtl="1"/>
            <a:r>
              <a:rPr lang="fa-IR" sz="5400" b="1" dirty="0" smtClean="0"/>
              <a:t>آلکالوئیدهای پیرازولینی</a:t>
            </a:r>
            <a:endParaRPr lang="fa-IR" sz="5400" b="1"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lgn="r" rtl="1"/>
            <a:r>
              <a:rPr lang="fa-IR" dirty="0" smtClean="0"/>
              <a:t>توکسین های گیاهی تولید شده توسط بیش از 200 گونه گیاهی </a:t>
            </a:r>
          </a:p>
          <a:p>
            <a:pPr algn="r" rtl="1"/>
            <a:r>
              <a:rPr lang="fa-IR" dirty="0" smtClean="0"/>
              <a:t>سطوح این توکسین ها در گیاهان از صفر تا 5 % وزن خشک متغیر است </a:t>
            </a:r>
          </a:p>
          <a:p>
            <a:pPr algn="r" rtl="1"/>
            <a:r>
              <a:rPr lang="fa-IR" dirty="0" smtClean="0"/>
              <a:t>استفاده از چای های گیاهی طبیعی و از طریق گوشت و شیر آلوده  </a:t>
            </a:r>
          </a:p>
          <a:p>
            <a:pPr algn="r" rtl="1"/>
            <a:r>
              <a:rPr lang="fa-IR" dirty="0" smtClean="0"/>
              <a:t>بسته به متابولیسم انجام شده در صورتیکه در ساختار شیمیایی این آلکالوئیدها در موقعیت 1-2 باند دوگانه ایجاد شود اثر جهش زایی و سرطان زایی خواهند داشت</a:t>
            </a:r>
            <a:endParaRPr lang="fa-I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3124200" y="2590800"/>
            <a:ext cx="2819400" cy="1588"/>
          </a:xfrm>
          <a:prstGeom prst="line">
            <a:avLst/>
          </a:prstGeom>
        </p:spPr>
        <p:style>
          <a:lnRef idx="2">
            <a:schemeClr val="dk1"/>
          </a:lnRef>
          <a:fillRef idx="1">
            <a:schemeClr val="lt1"/>
          </a:fillRef>
          <a:effectRef idx="0">
            <a:schemeClr val="dk1"/>
          </a:effectRef>
          <a:fontRef idx="minor">
            <a:schemeClr val="dk1"/>
          </a:fontRef>
        </p:style>
      </p:cxnSp>
      <p:cxnSp>
        <p:nvCxnSpPr>
          <p:cNvPr id="9" name="Straight Connector 8"/>
          <p:cNvCxnSpPr/>
          <p:nvPr/>
        </p:nvCxnSpPr>
        <p:spPr>
          <a:xfrm rot="5400000">
            <a:off x="2553494" y="3161506"/>
            <a:ext cx="1143000" cy="1588"/>
          </a:xfrm>
          <a:prstGeom prst="line">
            <a:avLst/>
          </a:prstGeom>
        </p:spPr>
        <p:style>
          <a:lnRef idx="2">
            <a:schemeClr val="dk1"/>
          </a:lnRef>
          <a:fillRef idx="1">
            <a:schemeClr val="lt1"/>
          </a:fillRef>
          <a:effectRef idx="0">
            <a:schemeClr val="dk1"/>
          </a:effectRef>
          <a:fontRef idx="minor">
            <a:schemeClr val="dk1"/>
          </a:fontRef>
        </p:style>
      </p:cxnSp>
      <p:cxnSp>
        <p:nvCxnSpPr>
          <p:cNvPr id="11" name="Straight Connector 10"/>
          <p:cNvCxnSpPr/>
          <p:nvPr/>
        </p:nvCxnSpPr>
        <p:spPr>
          <a:xfrm>
            <a:off x="3124200" y="3733800"/>
            <a:ext cx="762000" cy="609600"/>
          </a:xfrm>
          <a:prstGeom prst="line">
            <a:avLst/>
          </a:prstGeom>
        </p:spPr>
        <p:style>
          <a:lnRef idx="2">
            <a:schemeClr val="dk1"/>
          </a:lnRef>
          <a:fillRef idx="1">
            <a:schemeClr val="lt1"/>
          </a:fillRef>
          <a:effectRef idx="0">
            <a:schemeClr val="dk1"/>
          </a:effectRef>
          <a:fontRef idx="minor">
            <a:schemeClr val="dk1"/>
          </a:fontRef>
        </p:style>
      </p:cxnSp>
      <p:cxnSp>
        <p:nvCxnSpPr>
          <p:cNvPr id="13" name="Straight Connector 12"/>
          <p:cNvCxnSpPr/>
          <p:nvPr/>
        </p:nvCxnSpPr>
        <p:spPr>
          <a:xfrm rot="5400000">
            <a:off x="5410994" y="3123406"/>
            <a:ext cx="1066800" cy="1588"/>
          </a:xfrm>
          <a:prstGeom prst="line">
            <a:avLst/>
          </a:prstGeom>
        </p:spPr>
        <p:style>
          <a:lnRef idx="2">
            <a:schemeClr val="dk1"/>
          </a:lnRef>
          <a:fillRef idx="1">
            <a:schemeClr val="lt1"/>
          </a:fillRef>
          <a:effectRef idx="0">
            <a:schemeClr val="dk1"/>
          </a:effectRef>
          <a:fontRef idx="minor">
            <a:schemeClr val="dk1"/>
          </a:fontRef>
        </p:style>
      </p:cxnSp>
      <p:cxnSp>
        <p:nvCxnSpPr>
          <p:cNvPr id="24" name="Straight Connector 23"/>
          <p:cNvCxnSpPr/>
          <p:nvPr/>
        </p:nvCxnSpPr>
        <p:spPr>
          <a:xfrm rot="5400000" flipH="1" flipV="1">
            <a:off x="5257800" y="3657600"/>
            <a:ext cx="685800" cy="685800"/>
          </a:xfrm>
          <a:prstGeom prst="line">
            <a:avLst/>
          </a:prstGeom>
        </p:spPr>
        <p:style>
          <a:lnRef idx="2">
            <a:schemeClr val="dk1"/>
          </a:lnRef>
          <a:fillRef idx="1">
            <a:schemeClr val="lt1"/>
          </a:fillRef>
          <a:effectRef idx="0">
            <a:schemeClr val="dk1"/>
          </a:effectRef>
          <a:fontRef idx="minor">
            <a:schemeClr val="dk1"/>
          </a:fontRef>
        </p:style>
      </p:cxnSp>
      <p:cxnSp>
        <p:nvCxnSpPr>
          <p:cNvPr id="30" name="Straight Connector 29"/>
          <p:cNvCxnSpPr/>
          <p:nvPr/>
        </p:nvCxnSpPr>
        <p:spPr>
          <a:xfrm rot="5400000">
            <a:off x="3963194" y="3123406"/>
            <a:ext cx="1066800" cy="1588"/>
          </a:xfrm>
          <a:prstGeom prst="line">
            <a:avLst/>
          </a:prstGeom>
        </p:spPr>
        <p:style>
          <a:lnRef idx="2">
            <a:schemeClr val="dk1"/>
          </a:lnRef>
          <a:fillRef idx="1">
            <a:schemeClr val="lt1"/>
          </a:fillRef>
          <a:effectRef idx="0">
            <a:schemeClr val="dk1"/>
          </a:effectRef>
          <a:fontRef idx="minor">
            <a:schemeClr val="dk1"/>
          </a:fontRef>
        </p:style>
      </p:cxnSp>
      <p:cxnSp>
        <p:nvCxnSpPr>
          <p:cNvPr id="42" name="Straight Connector 41"/>
          <p:cNvCxnSpPr/>
          <p:nvPr/>
        </p:nvCxnSpPr>
        <p:spPr>
          <a:xfrm rot="5400000" flipH="1" flipV="1">
            <a:off x="3848100" y="3695700"/>
            <a:ext cx="685800" cy="609600"/>
          </a:xfrm>
          <a:prstGeom prst="line">
            <a:avLst/>
          </a:prstGeom>
        </p:spPr>
        <p:style>
          <a:lnRef idx="2">
            <a:schemeClr val="dk1"/>
          </a:lnRef>
          <a:fillRef idx="1">
            <a:schemeClr val="lt1"/>
          </a:fillRef>
          <a:effectRef idx="0">
            <a:schemeClr val="dk1"/>
          </a:effectRef>
          <a:fontRef idx="minor">
            <a:schemeClr val="dk1"/>
          </a:fontRef>
        </p:style>
      </p:cxnSp>
      <p:cxnSp>
        <p:nvCxnSpPr>
          <p:cNvPr id="44" name="Straight Connector 43"/>
          <p:cNvCxnSpPr/>
          <p:nvPr/>
        </p:nvCxnSpPr>
        <p:spPr>
          <a:xfrm>
            <a:off x="4495800" y="3657600"/>
            <a:ext cx="762000" cy="685800"/>
          </a:xfrm>
          <a:prstGeom prst="line">
            <a:avLst/>
          </a:prstGeom>
        </p:spPr>
        <p:style>
          <a:lnRef idx="2">
            <a:schemeClr val="dk1"/>
          </a:lnRef>
          <a:fillRef idx="1">
            <a:schemeClr val="lt1"/>
          </a:fillRef>
          <a:effectRef idx="0">
            <a:schemeClr val="dk1"/>
          </a:effectRef>
          <a:fontRef idx="minor">
            <a:schemeClr val="dk1"/>
          </a:fontRef>
        </p:style>
      </p:cxnSp>
      <p:cxnSp>
        <p:nvCxnSpPr>
          <p:cNvPr id="56" name="Straight Connector 55"/>
          <p:cNvCxnSpPr/>
          <p:nvPr/>
        </p:nvCxnSpPr>
        <p:spPr>
          <a:xfrm rot="5400000">
            <a:off x="5410994" y="3123406"/>
            <a:ext cx="914400" cy="1588"/>
          </a:xfrm>
          <a:prstGeom prst="line">
            <a:avLst/>
          </a:prstGeom>
        </p:spPr>
        <p:style>
          <a:lnRef idx="2">
            <a:schemeClr val="dk1"/>
          </a:lnRef>
          <a:fillRef idx="1">
            <a:schemeClr val="lt1"/>
          </a:fillRef>
          <a:effectRef idx="0">
            <a:schemeClr val="dk1"/>
          </a:effectRef>
          <a:fontRef idx="minor">
            <a:schemeClr val="dk1"/>
          </a:fontRef>
        </p:style>
      </p:cxnSp>
      <p:cxnSp>
        <p:nvCxnSpPr>
          <p:cNvPr id="59" name="Straight Connector 58"/>
          <p:cNvCxnSpPr/>
          <p:nvPr/>
        </p:nvCxnSpPr>
        <p:spPr>
          <a:xfrm rot="16200000" flipH="1">
            <a:off x="2667000" y="2133600"/>
            <a:ext cx="457200" cy="457200"/>
          </a:xfrm>
          <a:prstGeom prst="line">
            <a:avLst/>
          </a:prstGeom>
        </p:spPr>
        <p:style>
          <a:lnRef idx="2">
            <a:schemeClr val="dk1"/>
          </a:lnRef>
          <a:fillRef idx="1">
            <a:schemeClr val="lt1"/>
          </a:fillRef>
          <a:effectRef idx="0">
            <a:schemeClr val="dk1"/>
          </a:effectRef>
          <a:fontRef idx="minor">
            <a:schemeClr val="dk1"/>
          </a:fontRef>
        </p:style>
      </p:cxnSp>
      <p:cxnSp>
        <p:nvCxnSpPr>
          <p:cNvPr id="62" name="Straight Connector 61"/>
          <p:cNvCxnSpPr/>
          <p:nvPr/>
        </p:nvCxnSpPr>
        <p:spPr>
          <a:xfrm rot="5400000">
            <a:off x="5905500" y="2095500"/>
            <a:ext cx="533400" cy="457200"/>
          </a:xfrm>
          <a:prstGeom prst="line">
            <a:avLst/>
          </a:prstGeom>
        </p:spPr>
        <p:style>
          <a:lnRef idx="2">
            <a:schemeClr val="dk1"/>
          </a:lnRef>
          <a:fillRef idx="1">
            <a:schemeClr val="lt1"/>
          </a:fillRef>
          <a:effectRef idx="0">
            <a:schemeClr val="dk1"/>
          </a:effectRef>
          <a:fontRef idx="minor">
            <a:schemeClr val="dk1"/>
          </a:fontRef>
        </p:style>
      </p:cxnSp>
      <p:sp>
        <p:nvSpPr>
          <p:cNvPr id="65" name="Oval 64"/>
          <p:cNvSpPr/>
          <p:nvPr/>
        </p:nvSpPr>
        <p:spPr>
          <a:xfrm>
            <a:off x="1676400" y="1295400"/>
            <a:ext cx="1066800" cy="914400"/>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en-US" sz="3200" b="1" dirty="0" smtClean="0">
                <a:solidFill>
                  <a:schemeClr val="tx1"/>
                </a:solidFill>
              </a:rPr>
              <a:t>RO</a:t>
            </a:r>
            <a:endParaRPr lang="fa-IR" sz="3200" b="1" dirty="0">
              <a:solidFill>
                <a:schemeClr val="tx1"/>
              </a:solidFill>
            </a:endParaRPr>
          </a:p>
        </p:txBody>
      </p:sp>
      <p:sp>
        <p:nvSpPr>
          <p:cNvPr id="66" name="Oval 65"/>
          <p:cNvSpPr/>
          <p:nvPr/>
        </p:nvSpPr>
        <p:spPr>
          <a:xfrm>
            <a:off x="6324600" y="1295400"/>
            <a:ext cx="1066800" cy="914400"/>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en-US" sz="3200" b="1" dirty="0" smtClean="0">
                <a:solidFill>
                  <a:schemeClr val="tx1"/>
                </a:solidFill>
              </a:rPr>
              <a:t>R</a:t>
            </a:r>
            <a:endParaRPr lang="fa-IR" sz="3200" b="1" dirty="0">
              <a:solidFill>
                <a:schemeClr val="tx1"/>
              </a:solidFill>
            </a:endParaRPr>
          </a:p>
        </p:txBody>
      </p:sp>
      <p:sp>
        <p:nvSpPr>
          <p:cNvPr id="67" name="Oval 66"/>
          <p:cNvSpPr/>
          <p:nvPr/>
        </p:nvSpPr>
        <p:spPr>
          <a:xfrm>
            <a:off x="4114800" y="3429000"/>
            <a:ext cx="685800" cy="457200"/>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en-US" sz="3200" b="1" dirty="0" smtClean="0">
                <a:solidFill>
                  <a:schemeClr val="tx1"/>
                </a:solidFill>
              </a:rPr>
              <a:t>N</a:t>
            </a:r>
            <a:endParaRPr lang="fa-IR" sz="3200" b="1" dirty="0">
              <a:solidFill>
                <a:schemeClr val="tx1"/>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rmAutofit/>
          </a:bodyPr>
          <a:lstStyle/>
          <a:p>
            <a:r>
              <a:rPr lang="fa-IR" sz="5400" b="1" dirty="0" smtClean="0"/>
              <a:t>سموم قارچی</a:t>
            </a:r>
            <a:endParaRPr lang="fa-IR" sz="54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علائم مسمومیت با آمین های بیوژنیک : </a:t>
            </a:r>
          </a:p>
          <a:p>
            <a:pPr algn="r" rtl="1"/>
            <a:r>
              <a:rPr lang="fa-IR" dirty="0" smtClean="0"/>
              <a:t>سردرد، تهوع، بی حسی، افزایش فشارخون، نبض سریع، استفراغ و سوختگی گلو </a:t>
            </a:r>
          </a:p>
          <a:p>
            <a:pPr algn="r" rtl="1"/>
            <a:r>
              <a:rPr lang="fa-IR" dirty="0" smtClean="0"/>
              <a:t>1000 </a:t>
            </a:r>
            <a:r>
              <a:rPr lang="en-US" dirty="0" err="1" smtClean="0"/>
              <a:t>ppm</a:t>
            </a:r>
            <a:r>
              <a:rPr lang="fa-IR" dirty="0" smtClean="0"/>
              <a:t> آمین بیوژنیک در ماده غذایی باعث بروز مسمومیت می شود </a:t>
            </a:r>
          </a:p>
          <a:p>
            <a:pPr algn="r" rtl="1"/>
            <a:r>
              <a:rPr lang="fa-IR" dirty="0" smtClean="0"/>
              <a:t>میزان پذیرفته شده  آمین های مختلف در مواد غذایی؛ </a:t>
            </a:r>
          </a:p>
          <a:p>
            <a:pPr algn="r" rtl="1"/>
            <a:r>
              <a:rPr lang="fa-IR" dirty="0" smtClean="0"/>
              <a:t>هیستامین ؛ 50-100، تیرامین ؛ 100-200 ، فنیل اتیل آمین ؛ 30   </a:t>
            </a:r>
            <a:endParaRPr lang="fa-I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بسیاری از قارچ ها به هنگام رشد در شرایط مناسب، متابولیت هایی تولید می کنند که برای انسان، حیوان و پرندگان سمی هستند که به این ترکیبات مایکوتوکسین گفته می شود </a:t>
            </a:r>
          </a:p>
          <a:p>
            <a:pPr algn="r" rtl="1"/>
            <a:r>
              <a:rPr lang="fa-IR" dirty="0" smtClean="0"/>
              <a:t>مسمومیت ناشی از غذاهای حاوی سموم قارچی، مایکوتوکسیکوزیس نامیده می شود. </a:t>
            </a:r>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سمیت هیستامین در حضور دیگر آمین های بیوژنیک افزایش می یابد </a:t>
            </a:r>
          </a:p>
          <a:p>
            <a:pPr algn="r" rtl="1"/>
            <a:r>
              <a:rPr lang="fa-IR" dirty="0" smtClean="0"/>
              <a:t>تولید آمین های بیوژنیک در حضور اسید های آمینه آزاد، </a:t>
            </a:r>
            <a:r>
              <a:rPr lang="en-US" dirty="0" smtClean="0"/>
              <a:t>PH</a:t>
            </a:r>
            <a:r>
              <a:rPr lang="fa-IR" dirty="0" smtClean="0"/>
              <a:t> پایین ماده غذایی و غلظت بالای نمک افزایش می یابد</a:t>
            </a:r>
            <a:endParaRPr lang="fa-I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fa-IR" sz="3200" dirty="0" smtClean="0">
                <a:cs typeface="+mn-cs"/>
              </a:rPr>
              <a:t>آمین های بیوژنیک مهم در مواد غذایی</a:t>
            </a:r>
            <a:endParaRPr lang="fa-IR" sz="3200" dirty="0">
              <a:cs typeface="+mn-cs"/>
            </a:endParaRPr>
          </a:p>
        </p:txBody>
      </p:sp>
      <p:graphicFrame>
        <p:nvGraphicFramePr>
          <p:cNvPr id="4" name="Content Placeholder 3"/>
          <p:cNvGraphicFramePr>
            <a:graphicFrameLocks noGrp="1"/>
          </p:cNvGraphicFramePr>
          <p:nvPr>
            <p:ph idx="1"/>
          </p:nvPr>
        </p:nvGraphicFramePr>
        <p:xfrm>
          <a:off x="3048000" y="2209800"/>
          <a:ext cx="3124200" cy="2966720"/>
        </p:xfrm>
        <a:graphic>
          <a:graphicData uri="http://schemas.openxmlformats.org/drawingml/2006/table">
            <a:tbl>
              <a:tblPr rtl="1" firstRow="1" bandRow="1">
                <a:tableStyleId>{E8B1032C-EA38-4F05-BA0D-38AFFFC7BED3}</a:tableStyleId>
              </a:tblPr>
              <a:tblGrid>
                <a:gridCol w="1562100"/>
                <a:gridCol w="1562100"/>
              </a:tblGrid>
              <a:tr h="370840">
                <a:tc>
                  <a:txBody>
                    <a:bodyPr/>
                    <a:lstStyle/>
                    <a:p>
                      <a:pPr algn="ctr" rtl="1"/>
                      <a:r>
                        <a:rPr lang="fa-IR" b="1" dirty="0" smtClean="0"/>
                        <a:t>پیش ساز</a:t>
                      </a:r>
                      <a:endParaRPr lang="fa-IR" b="1" dirty="0"/>
                    </a:p>
                  </a:txBody>
                  <a:tcPr/>
                </a:tc>
                <a:tc>
                  <a:txBody>
                    <a:bodyPr/>
                    <a:lstStyle/>
                    <a:p>
                      <a:pPr algn="ctr" rtl="1"/>
                      <a:r>
                        <a:rPr lang="fa-IR" b="1" dirty="0" smtClean="0"/>
                        <a:t>آمین</a:t>
                      </a:r>
                      <a:endParaRPr lang="fa-IR" b="1" dirty="0"/>
                    </a:p>
                  </a:txBody>
                  <a:tcPr/>
                </a:tc>
              </a:tr>
              <a:tr h="370840">
                <a:tc>
                  <a:txBody>
                    <a:bodyPr/>
                    <a:lstStyle/>
                    <a:p>
                      <a:pPr algn="ctr" rtl="1"/>
                      <a:r>
                        <a:rPr lang="fa-IR" b="1" dirty="0" smtClean="0"/>
                        <a:t>آلانین</a:t>
                      </a:r>
                      <a:endParaRPr lang="fa-IR" b="1" dirty="0"/>
                    </a:p>
                  </a:txBody>
                  <a:tcPr/>
                </a:tc>
                <a:tc>
                  <a:txBody>
                    <a:bodyPr/>
                    <a:lstStyle/>
                    <a:p>
                      <a:pPr algn="ctr" rtl="1"/>
                      <a:r>
                        <a:rPr lang="fa-IR" b="1" dirty="0" smtClean="0"/>
                        <a:t>اتیل آمین</a:t>
                      </a:r>
                      <a:endParaRPr lang="fa-IR" b="1" dirty="0"/>
                    </a:p>
                  </a:txBody>
                  <a:tcPr/>
                </a:tc>
              </a:tr>
              <a:tr h="370840">
                <a:tc>
                  <a:txBody>
                    <a:bodyPr/>
                    <a:lstStyle/>
                    <a:p>
                      <a:pPr algn="ctr" rtl="1"/>
                      <a:r>
                        <a:rPr lang="fa-IR" b="1" dirty="0" smtClean="0"/>
                        <a:t>اورنیتین</a:t>
                      </a:r>
                      <a:endParaRPr lang="fa-IR" b="1" dirty="0"/>
                    </a:p>
                  </a:txBody>
                  <a:tcPr/>
                </a:tc>
                <a:tc>
                  <a:txBody>
                    <a:bodyPr/>
                    <a:lstStyle/>
                    <a:p>
                      <a:pPr algn="ctr" rtl="1"/>
                      <a:r>
                        <a:rPr lang="fa-IR" b="1" dirty="0" smtClean="0"/>
                        <a:t>پیوترسین</a:t>
                      </a:r>
                      <a:endParaRPr lang="fa-IR" b="1" dirty="0"/>
                    </a:p>
                  </a:txBody>
                  <a:tcPr/>
                </a:tc>
              </a:tr>
              <a:tr h="370840">
                <a:tc>
                  <a:txBody>
                    <a:bodyPr/>
                    <a:lstStyle/>
                    <a:p>
                      <a:pPr algn="ctr" rtl="1"/>
                      <a:r>
                        <a:rPr lang="fa-IR" b="1" dirty="0" smtClean="0"/>
                        <a:t>هیستیدین</a:t>
                      </a:r>
                      <a:endParaRPr lang="fa-IR" b="1" dirty="0"/>
                    </a:p>
                  </a:txBody>
                  <a:tcPr/>
                </a:tc>
                <a:tc>
                  <a:txBody>
                    <a:bodyPr/>
                    <a:lstStyle/>
                    <a:p>
                      <a:pPr algn="ctr" rtl="1"/>
                      <a:r>
                        <a:rPr lang="fa-IR" b="1" dirty="0" smtClean="0"/>
                        <a:t>هیستامین</a:t>
                      </a:r>
                      <a:endParaRPr lang="fa-IR" b="1" dirty="0"/>
                    </a:p>
                  </a:txBody>
                  <a:tcPr/>
                </a:tc>
              </a:tr>
              <a:tr h="370840">
                <a:tc>
                  <a:txBody>
                    <a:bodyPr/>
                    <a:lstStyle/>
                    <a:p>
                      <a:pPr algn="ctr" rtl="1"/>
                      <a:r>
                        <a:rPr lang="fa-IR" b="1" dirty="0" smtClean="0"/>
                        <a:t>لیزین</a:t>
                      </a:r>
                      <a:endParaRPr lang="fa-IR" b="1" dirty="0"/>
                    </a:p>
                  </a:txBody>
                  <a:tcPr/>
                </a:tc>
                <a:tc>
                  <a:txBody>
                    <a:bodyPr/>
                    <a:lstStyle/>
                    <a:p>
                      <a:pPr algn="ctr" rtl="1"/>
                      <a:r>
                        <a:rPr lang="fa-IR" b="1" dirty="0" smtClean="0"/>
                        <a:t>کاوادرین</a:t>
                      </a:r>
                      <a:endParaRPr lang="fa-IR" b="1" dirty="0"/>
                    </a:p>
                  </a:txBody>
                  <a:tcPr/>
                </a:tc>
              </a:tr>
              <a:tr h="370840">
                <a:tc>
                  <a:txBody>
                    <a:bodyPr/>
                    <a:lstStyle/>
                    <a:p>
                      <a:pPr algn="ctr" rtl="1"/>
                      <a:r>
                        <a:rPr lang="fa-IR" b="1" dirty="0" smtClean="0"/>
                        <a:t>تیروزین</a:t>
                      </a:r>
                      <a:endParaRPr lang="fa-IR" b="1" dirty="0"/>
                    </a:p>
                  </a:txBody>
                  <a:tcPr/>
                </a:tc>
                <a:tc>
                  <a:txBody>
                    <a:bodyPr/>
                    <a:lstStyle/>
                    <a:p>
                      <a:pPr algn="ctr" rtl="1"/>
                      <a:r>
                        <a:rPr lang="fa-IR" b="1" dirty="0" smtClean="0"/>
                        <a:t>تیرامین</a:t>
                      </a:r>
                      <a:endParaRPr lang="fa-IR" b="1" dirty="0"/>
                    </a:p>
                  </a:txBody>
                  <a:tcPr/>
                </a:tc>
              </a:tr>
              <a:tr h="370840">
                <a:tc>
                  <a:txBody>
                    <a:bodyPr/>
                    <a:lstStyle/>
                    <a:p>
                      <a:pPr algn="ctr" rtl="1"/>
                      <a:r>
                        <a:rPr lang="fa-IR" b="1" dirty="0" smtClean="0"/>
                        <a:t>فنیل</a:t>
                      </a:r>
                      <a:r>
                        <a:rPr lang="fa-IR" b="1" baseline="0" dirty="0" smtClean="0"/>
                        <a:t> آلانین</a:t>
                      </a:r>
                      <a:endParaRPr lang="fa-IR" b="1" dirty="0"/>
                    </a:p>
                  </a:txBody>
                  <a:tcPr/>
                </a:tc>
                <a:tc>
                  <a:txBody>
                    <a:bodyPr/>
                    <a:lstStyle/>
                    <a:p>
                      <a:pPr algn="ctr" rtl="1"/>
                      <a:r>
                        <a:rPr lang="fa-IR" b="1" dirty="0" smtClean="0"/>
                        <a:t>فنیل اتیل آمین</a:t>
                      </a:r>
                      <a:endParaRPr lang="fa-IR" b="1" dirty="0"/>
                    </a:p>
                  </a:txBody>
                  <a:tcPr/>
                </a:tc>
              </a:tr>
              <a:tr h="370840">
                <a:tc>
                  <a:txBody>
                    <a:bodyPr/>
                    <a:lstStyle/>
                    <a:p>
                      <a:pPr algn="ctr" rtl="1"/>
                      <a:r>
                        <a:rPr lang="fa-IR" b="1" dirty="0" smtClean="0"/>
                        <a:t>تریپتوفان</a:t>
                      </a:r>
                      <a:endParaRPr lang="fa-IR" b="1" dirty="0"/>
                    </a:p>
                  </a:txBody>
                  <a:tcPr/>
                </a:tc>
                <a:tc>
                  <a:txBody>
                    <a:bodyPr/>
                    <a:lstStyle/>
                    <a:p>
                      <a:pPr algn="ctr" rtl="1"/>
                      <a:r>
                        <a:rPr lang="fa-IR" b="1" dirty="0" smtClean="0"/>
                        <a:t>تریپتامین</a:t>
                      </a:r>
                      <a:endParaRPr lang="fa-IR" b="1"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8229600" cy="1143000"/>
          </a:xfrm>
        </p:spPr>
        <p:txBody>
          <a:bodyPr>
            <a:normAutofit/>
          </a:bodyPr>
          <a:lstStyle/>
          <a:p>
            <a:pPr rtl="1"/>
            <a:r>
              <a:rPr lang="fa-IR" sz="6000" b="1" dirty="0" smtClean="0"/>
              <a:t>سموم حیوانی</a:t>
            </a:r>
            <a:endParaRPr lang="fa-IR" sz="60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524</TotalTime>
  <Words>1978</Words>
  <Application>Microsoft Office PowerPoint</Application>
  <PresentationFormat>On-screen Show (4:3)</PresentationFormat>
  <Paragraphs>224</Paragraphs>
  <Slides>60</Slides>
  <Notes>0</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Office Theme</vt:lpstr>
      <vt:lpstr>Slide 1</vt:lpstr>
      <vt:lpstr> آمین های بیوژنیک</vt:lpstr>
      <vt:lpstr>Slide 3</vt:lpstr>
      <vt:lpstr>برخی از آمین های گیاهی و نیز آمین های با منشاء میکروبی جزء سموم طبیعی می باشند </vt:lpstr>
      <vt:lpstr>Slide 5</vt:lpstr>
      <vt:lpstr>Slide 6</vt:lpstr>
      <vt:lpstr>Slide 7</vt:lpstr>
      <vt:lpstr>آمین های بیوژنیک مهم در مواد غذایی</vt:lpstr>
      <vt:lpstr>سموم حیوانی</vt:lpstr>
      <vt:lpstr>مسمومیت اسکومبروئید</vt:lpstr>
      <vt:lpstr>Slide 11</vt:lpstr>
      <vt:lpstr>Slide 12</vt:lpstr>
      <vt:lpstr>Slide 13</vt:lpstr>
      <vt:lpstr>Slide 14</vt:lpstr>
      <vt:lpstr>مسمومیت سیگوآترا</vt:lpstr>
      <vt:lpstr>Slide 16</vt:lpstr>
      <vt:lpstr>Slide 17</vt:lpstr>
      <vt:lpstr>Slide 18</vt:lpstr>
      <vt:lpstr>Slide 19</vt:lpstr>
      <vt:lpstr>محرک های مرکزی</vt:lpstr>
      <vt:lpstr>Slide 21</vt:lpstr>
      <vt:lpstr>Slide 22</vt:lpstr>
      <vt:lpstr>Slide 23</vt:lpstr>
      <vt:lpstr>Slide 24</vt:lpstr>
      <vt:lpstr>Slide 25</vt:lpstr>
      <vt:lpstr>Slide 26</vt:lpstr>
      <vt:lpstr>Slide 27</vt:lpstr>
      <vt:lpstr>Slide 28</vt:lpstr>
      <vt:lpstr>Slide 29</vt:lpstr>
      <vt:lpstr>آنتی پروتئازها</vt:lpstr>
      <vt:lpstr>Slide 31</vt:lpstr>
      <vt:lpstr>Slide 32</vt:lpstr>
      <vt:lpstr>Slide 33</vt:lpstr>
      <vt:lpstr>Slide 34</vt:lpstr>
      <vt:lpstr>Slide 35</vt:lpstr>
      <vt:lpstr>لکتین ها</vt:lpstr>
      <vt:lpstr>Slide 37</vt:lpstr>
      <vt:lpstr>Slide 38</vt:lpstr>
      <vt:lpstr>Slide 39</vt:lpstr>
      <vt:lpstr>Slide 40</vt:lpstr>
      <vt:lpstr>گوسیپول</vt:lpstr>
      <vt:lpstr>Slide 42</vt:lpstr>
      <vt:lpstr>Slide 43</vt:lpstr>
      <vt:lpstr>Slide 44</vt:lpstr>
      <vt:lpstr>فاویسم</vt:lpstr>
      <vt:lpstr>Slide 46</vt:lpstr>
      <vt:lpstr>Slide 47</vt:lpstr>
      <vt:lpstr>Slide 48</vt:lpstr>
      <vt:lpstr>Slide 49</vt:lpstr>
      <vt:lpstr>Slide 50</vt:lpstr>
      <vt:lpstr>Slide 51</vt:lpstr>
      <vt:lpstr>لاتیریسم </vt:lpstr>
      <vt:lpstr>Slide 53</vt:lpstr>
      <vt:lpstr>Slide 54</vt:lpstr>
      <vt:lpstr>Slide 55</vt:lpstr>
      <vt:lpstr>آلکالوئیدهای پیرازولینی</vt:lpstr>
      <vt:lpstr>Slide 57</vt:lpstr>
      <vt:lpstr>Slide 58</vt:lpstr>
      <vt:lpstr>سموم قارچی</vt:lpstr>
      <vt:lpstr>Slide 60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Fatemeh</dc:creator>
  <cp:lastModifiedBy>Fatemeh</cp:lastModifiedBy>
  <cp:revision>57</cp:revision>
  <dcterms:created xsi:type="dcterms:W3CDTF">2006-08-16T00:00:00Z</dcterms:created>
  <dcterms:modified xsi:type="dcterms:W3CDTF">2016-05-03T04:11:12Z</dcterms:modified>
</cp:coreProperties>
</file>