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5"/>
  </p:notesMasterIdLst>
  <p:handoutMasterIdLst>
    <p:handoutMasterId r:id="rId26"/>
  </p:handoutMasterIdLst>
  <p:sldIdLst>
    <p:sldId id="439" r:id="rId2"/>
    <p:sldId id="438" r:id="rId3"/>
    <p:sldId id="472" r:id="rId4"/>
    <p:sldId id="471" r:id="rId5"/>
    <p:sldId id="473" r:id="rId6"/>
    <p:sldId id="474" r:id="rId7"/>
    <p:sldId id="480" r:id="rId8"/>
    <p:sldId id="479" r:id="rId9"/>
    <p:sldId id="475" r:id="rId10"/>
    <p:sldId id="476" r:id="rId11"/>
    <p:sldId id="477" r:id="rId12"/>
    <p:sldId id="478" r:id="rId13"/>
    <p:sldId id="466" r:id="rId14"/>
    <p:sldId id="468" r:id="rId15"/>
    <p:sldId id="469" r:id="rId16"/>
    <p:sldId id="470" r:id="rId17"/>
    <p:sldId id="501" r:id="rId18"/>
    <p:sldId id="502" r:id="rId19"/>
    <p:sldId id="503" r:id="rId20"/>
    <p:sldId id="504" r:id="rId21"/>
    <p:sldId id="505" r:id="rId22"/>
    <p:sldId id="506" r:id="rId23"/>
    <p:sldId id="507" r:id="rId24"/>
  </p:sldIdLst>
  <p:sldSz cx="9144000" cy="6858000" type="screen4x3"/>
  <p:notesSz cx="6648450" cy="9780588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6600"/>
    <a:srgbClr val="6600CC"/>
    <a:srgbClr val="FF3300"/>
    <a:srgbClr val="FF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94660"/>
  </p:normalViewPr>
  <p:slideViewPr>
    <p:cSldViewPr>
      <p:cViewPr varScale="1">
        <p:scale>
          <a:sx n="70" d="100"/>
          <a:sy n="70" d="100"/>
        </p:scale>
        <p:origin x="4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89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89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EFBED-B073-4420-BAD9-313F563F9AF1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9861"/>
            <a:ext cx="2880995" cy="489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916" y="9289861"/>
            <a:ext cx="2880995" cy="489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2211C-2707-4EEA-B22D-7AF4756B43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3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89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89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34076-5829-421A-B652-086BD7E038EF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9500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645779"/>
            <a:ext cx="5318760" cy="440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9861"/>
            <a:ext cx="2880995" cy="489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916" y="9289861"/>
            <a:ext cx="2880995" cy="489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D6AE0-3D11-4182-B01E-C8193D563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15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589FA-8971-4DBF-8CD7-6FBC704BDC94}" type="slidenum">
              <a:rPr lang="ar-SA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64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589FA-8971-4DBF-8CD7-6FBC704BDC94}" type="slidenum">
              <a:rPr lang="ar-SA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17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589FA-8971-4DBF-8CD7-6FBC704BDC94}" type="slidenum">
              <a:rPr lang="ar-SA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28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589FA-8971-4DBF-8CD7-6FBC704BDC94}" type="slidenum">
              <a:rPr lang="ar-SA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43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589FA-8971-4DBF-8CD7-6FBC704BDC94}" type="slidenum">
              <a:rPr lang="ar-SA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90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589FA-8971-4DBF-8CD7-6FBC704BDC94}" type="slidenum">
              <a:rPr lang="ar-SA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99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589FA-8971-4DBF-8CD7-6FBC704BDC94}" type="slidenum">
              <a:rPr lang="ar-SA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31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589FA-8971-4DBF-8CD7-6FBC704BDC94}" type="slidenum">
              <a:rPr lang="ar-SA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589FA-8971-4DBF-8CD7-6FBC704BDC94}" type="slidenum">
              <a:rPr lang="ar-SA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53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589FA-8971-4DBF-8CD7-6FBC704BDC94}" type="slidenum">
              <a:rPr lang="ar-SA" smtClean="0">
                <a:solidFill>
                  <a:prstClr val="black"/>
                </a:solidFill>
              </a:rPr>
              <a:pPr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92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589FA-8971-4DBF-8CD7-6FBC704BDC94}" type="slidenum">
              <a:rPr lang="ar-SA" smtClean="0">
                <a:solidFill>
                  <a:prstClr val="black"/>
                </a:solidFill>
              </a:rPr>
              <a:pPr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26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589FA-8971-4DBF-8CD7-6FBC704BDC94}" type="slidenum">
              <a:rPr lang="ar-SA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5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589FA-8971-4DBF-8CD7-6FBC704BDC94}" type="slidenum">
              <a:rPr lang="ar-SA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43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589FA-8971-4DBF-8CD7-6FBC704BDC94}" type="slidenum">
              <a:rPr lang="ar-SA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2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589FA-8971-4DBF-8CD7-6FBC704BDC94}" type="slidenum">
              <a:rPr lang="ar-SA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145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589FA-8971-4DBF-8CD7-6FBC704BDC94}" type="slidenum">
              <a:rPr lang="ar-SA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1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589FA-8971-4DBF-8CD7-6FBC704BDC94}" type="slidenum">
              <a:rPr lang="ar-SA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14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589FA-8971-4DBF-8CD7-6FBC704BDC94}" type="slidenum">
              <a:rPr lang="ar-SA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70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589FA-8971-4DBF-8CD7-6FBC704BDC94}" type="slidenum">
              <a:rPr lang="ar-SA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1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A546-48E5-4081-BDDA-F3C139C4614D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3A63-C5F9-4D43-850E-A45BA6E2DE95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7CBC-AC08-4738-B82F-CB37CA0EAA7F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Mohseni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www.rgseng.com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46FE0-50EA-499C-8587-90A7736A539B}" type="slidenum">
              <a:rPr lang="ar-SA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76AB-74C4-49C7-ABEC-64AC8DFC8502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5163-5F8A-4D72-9D7C-63D62268E07D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BFD3-5BC2-4425-AB6E-8BB4C56C1451}" type="slidenum">
              <a:rPr lang="ar-SA" smtClean="0"/>
              <a:pPr/>
              <a:t>‹#›</a:t>
            </a:fld>
            <a:endParaRPr lang="en-US"/>
          </a:p>
        </p:txBody>
      </p:sp>
      <p:pic>
        <p:nvPicPr>
          <p:cNvPr id="8" name="Picture 1" descr="C:\Users\Administrator\Documents\شاهد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672380" cy="7857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C0AD-779E-4042-990D-41C7E3BBCF97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A04E-B022-4D32-9028-5229285FA5C5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0F0E-AD8F-4C08-965E-50D26C567F66}" type="slidenum">
              <a:rPr lang="ar-SA" smtClean="0"/>
              <a:pPr/>
              <a:t>‹#›</a:t>
            </a:fld>
            <a:endParaRPr lang="en-US"/>
          </a:p>
        </p:txBody>
      </p:sp>
      <p:pic>
        <p:nvPicPr>
          <p:cNvPr id="5" name="Picture 1" descr="C:\Users\Administrator\Documents\شاهد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672380" cy="7857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029B-C600-49AB-A3E3-B48ED2F11378}" type="slidenum">
              <a:rPr lang="ar-SA" smtClean="0"/>
              <a:pPr/>
              <a:t>‹#›</a:t>
            </a:fld>
            <a:endParaRPr lang="en-US"/>
          </a:p>
        </p:txBody>
      </p:sp>
      <p:pic>
        <p:nvPicPr>
          <p:cNvPr id="8" name="Picture 1" descr="C:\Users\Administrator\Documents\شاهد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672380" cy="7857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1DAAA2-1277-48A9-96AD-4ED7F4C7A217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812B2C-64F8-4CE9-B5A6-64E2EE2FF536}" type="slidenum">
              <a:rPr lang="ar-SA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" descr="C:\Users\Administrator\Documents\شاهد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" y="1"/>
            <a:ext cx="672380" cy="7857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Brdr0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2725" y="0"/>
            <a:ext cx="385127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5" descr="Brdr0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-32" y="0"/>
            <a:ext cx="385127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857365"/>
            <a:ext cx="5761128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251520" y="692696"/>
            <a:ext cx="8501122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800" b="1" dirty="0" smtClean="0">
                <a:solidFill>
                  <a:srgbClr val="0000FF"/>
                </a:solidFill>
                <a:cs typeface="B Zar" pitchFamily="2" charset="-78"/>
              </a:rPr>
              <a:t>چیدمان های تولیدی</a:t>
            </a:r>
          </a:p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400" b="1" dirty="0" smtClean="0">
                <a:solidFill>
                  <a:srgbClr val="7030A0"/>
                </a:solidFill>
                <a:cs typeface="B Zar" pitchFamily="2" charset="-78"/>
              </a:rPr>
              <a:t>چیدمان </a:t>
            </a:r>
            <a:r>
              <a:rPr lang="fa-IR" sz="2400" b="1" dirty="0" err="1" smtClean="0">
                <a:solidFill>
                  <a:srgbClr val="7030A0"/>
                </a:solidFill>
                <a:cs typeface="B Zar" pitchFamily="2" charset="-78"/>
              </a:rPr>
              <a:t>فرایندی</a:t>
            </a:r>
            <a:endParaRPr lang="fa-IR" sz="2400" b="1" dirty="0" smtClean="0">
              <a:solidFill>
                <a:srgbClr val="7030A0"/>
              </a:solidFill>
              <a:cs typeface="B Za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276871"/>
            <a:ext cx="5688632" cy="410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251520" y="692696"/>
            <a:ext cx="8501122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800" b="1" dirty="0" smtClean="0">
                <a:solidFill>
                  <a:srgbClr val="0000FF"/>
                </a:solidFill>
                <a:cs typeface="B Zar" pitchFamily="2" charset="-78"/>
              </a:rPr>
              <a:t>چیدمان های تولیدی</a:t>
            </a:r>
          </a:p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400" b="1" dirty="0" smtClean="0">
                <a:solidFill>
                  <a:srgbClr val="7030A0"/>
                </a:solidFill>
                <a:cs typeface="B Zar" pitchFamily="2" charset="-78"/>
              </a:rPr>
              <a:t>چیدمان محصولی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5" y="2974419"/>
            <a:ext cx="6469529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653136"/>
            <a:ext cx="6469529" cy="864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2974419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a-IR" sz="20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r>
              <a:rPr lang="fa-IR" sz="20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محصول الف</a:t>
            </a:r>
          </a:p>
          <a:p>
            <a:endParaRPr lang="fa-IR" sz="2000" dirty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endParaRPr lang="fa-IR" sz="20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endParaRPr lang="fa-IR" dirty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endParaRPr lang="fa-IR" sz="2000" dirty="0" smtClean="0">
              <a:solidFill>
                <a:srgbClr val="7030A0"/>
              </a:solidFill>
              <a:cs typeface="B Koodak" panose="00000700000000000000" pitchFamily="2" charset="-78"/>
            </a:endParaRPr>
          </a:p>
          <a:p>
            <a:r>
              <a:rPr lang="fa-IR" sz="2000" dirty="0" smtClean="0">
                <a:solidFill>
                  <a:srgbClr val="7030A0"/>
                </a:solidFill>
                <a:cs typeface="B Koodak" panose="00000700000000000000" pitchFamily="2" charset="-78"/>
              </a:rPr>
              <a:t>محصول ب</a:t>
            </a:r>
            <a:endParaRPr lang="en-US" sz="2000" dirty="0">
              <a:solidFill>
                <a:srgbClr val="7030A0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991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251520" y="692696"/>
            <a:ext cx="8501122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800" b="1" dirty="0" smtClean="0">
                <a:solidFill>
                  <a:srgbClr val="0000FF"/>
                </a:solidFill>
                <a:cs typeface="B Zar" pitchFamily="2" charset="-78"/>
              </a:rPr>
              <a:t>چیدمان های تولیدی</a:t>
            </a:r>
          </a:p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400" b="1" dirty="0" smtClean="0">
                <a:solidFill>
                  <a:srgbClr val="7030A0"/>
                </a:solidFill>
                <a:cs typeface="B Zar" pitchFamily="2" charset="-78"/>
              </a:rPr>
              <a:t>چیدمان سلولی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348880"/>
            <a:ext cx="7097135" cy="34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259632" y="1431121"/>
            <a:ext cx="6552728" cy="295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6600" dirty="0">
                <a:solidFill>
                  <a:srgbClr val="C00000"/>
                </a:solidFill>
                <a:cs typeface="B Titr" panose="00000700000000000000" pitchFamily="2" charset="-78"/>
              </a:rPr>
              <a:t>تولید </a:t>
            </a:r>
            <a:r>
              <a:rPr lang="fa-IR" sz="6600" dirty="0" smtClean="0">
                <a:solidFill>
                  <a:srgbClr val="C00000"/>
                </a:solidFill>
                <a:cs typeface="B Titr" panose="00000700000000000000" pitchFamily="2" charset="-78"/>
              </a:rPr>
              <a:t>ناب</a:t>
            </a:r>
          </a:p>
          <a:p>
            <a:pPr algn="ctr">
              <a:lnSpc>
                <a:spcPct val="150000"/>
              </a:lnSpc>
            </a:pPr>
            <a:r>
              <a:rPr lang="en-US" sz="6600" dirty="0" smtClean="0">
                <a:solidFill>
                  <a:srgbClr val="C00000"/>
                </a:solidFill>
                <a:cs typeface="B Titr" panose="00000700000000000000" pitchFamily="2" charset="-78"/>
              </a:rPr>
              <a:t>Lean Production</a:t>
            </a:r>
            <a:endParaRPr lang="en-US" sz="6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0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1475656" y="692696"/>
            <a:ext cx="60124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a-IR" sz="3000" dirty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تولید </a:t>
            </a:r>
            <a:r>
              <a:rPr lang="fa-IR" sz="3000" dirty="0" smtClean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ناب   (</a:t>
            </a:r>
            <a:r>
              <a:rPr lang="en-US" sz="3000" dirty="0" smtClean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Lean Production</a:t>
            </a:r>
            <a:r>
              <a:rPr lang="fa-IR" sz="3000" dirty="0" smtClean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)</a:t>
            </a:r>
            <a:endParaRPr lang="en-US" sz="3000" dirty="0">
              <a:solidFill>
                <a:srgbClr val="009DD9">
                  <a:lumMod val="75000"/>
                </a:srgbClr>
              </a:solidFill>
              <a:cs typeface="B Titr" pitchFamily="2" charset="-78"/>
            </a:endParaRP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327279" y="1828800"/>
            <a:ext cx="8501122" cy="470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</a:t>
            </a:r>
            <a:r>
              <a:rPr lang="fa-IR" sz="2400" b="1" dirty="0" err="1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تفكر</a:t>
            </a:r>
            <a:r>
              <a:rPr lang="fa-IR" sz="24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</a:t>
            </a:r>
            <a:r>
              <a:rPr lang="fa-IR" sz="24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ناب، ارائه </a:t>
            </a:r>
            <a:r>
              <a:rPr lang="fa-IR" sz="24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راهكاري</a:t>
            </a:r>
            <a:r>
              <a:rPr lang="fa-IR" sz="24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 است‌ </a:t>
            </a:r>
            <a:r>
              <a:rPr lang="fa-IR" sz="24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براي</a:t>
            </a:r>
            <a:r>
              <a:rPr lang="fa-IR" sz="24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 حداقل‌ </a:t>
            </a:r>
            <a:r>
              <a:rPr lang="fa-IR" sz="24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كردن</a:t>
            </a:r>
            <a:r>
              <a:rPr lang="fa-IR" sz="24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 </a:t>
            </a:r>
            <a:r>
              <a:rPr lang="fa-IR" sz="24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هزينه‌ها</a:t>
            </a:r>
            <a:r>
              <a:rPr lang="fa-IR" sz="24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و </a:t>
            </a:r>
            <a:r>
              <a:rPr lang="fa-IR" sz="24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اتلاف‌ها</a:t>
            </a:r>
            <a:r>
              <a:rPr lang="fa-IR" sz="24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و </a:t>
            </a:r>
            <a:r>
              <a:rPr lang="fa-IR" sz="24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راهي</a:t>
            </a:r>
            <a:r>
              <a:rPr lang="fa-IR" sz="24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است‌ به‌ </a:t>
            </a:r>
            <a:r>
              <a:rPr lang="fa-IR" sz="24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سوي</a:t>
            </a:r>
            <a:r>
              <a:rPr lang="fa-IR" sz="24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</a:t>
            </a:r>
            <a:r>
              <a:rPr lang="fa-IR" sz="2400" b="1" dirty="0" err="1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بهره‌وري</a:t>
            </a:r>
            <a:endParaRPr lang="fa-IR" sz="2400" b="1" dirty="0" smtClean="0">
              <a:solidFill>
                <a:srgbClr val="10CF9B">
                  <a:lumMod val="50000"/>
                </a:srgbClr>
              </a:solidFill>
              <a:cs typeface="B Zar" pitchFamily="2" charset="-78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مودا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</a:t>
            </a: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واژه ای ژاپنی به </a:t>
            </a:r>
            <a:r>
              <a:rPr lang="fa-IR" sz="2000" b="1" dirty="0" err="1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معني</a:t>
            </a: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 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اتلاف‌ و در حالت‌ جامع‌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به‌آن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دسته از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فعاليت‌های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انساني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 اطلاق‌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مي‌شود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كه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 جاذب‌ و مصرف‌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كننده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 منابع‌ و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ذخاير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است‌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ولي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با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اين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حال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هيچ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ارزشي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نمي‌آفرينند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. 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«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موري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</a:t>
            </a: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» به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معناي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«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بي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دليل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»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يا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«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بي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پايه»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مي‌باشد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و </a:t>
            </a: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« </a:t>
            </a:r>
            <a:r>
              <a:rPr lang="fa-IR" sz="2000" b="1" dirty="0" err="1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مورا</a:t>
            </a: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» 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به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معناي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«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غير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طبيعي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»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يا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«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نابرابري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» است. </a:t>
            </a: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« </a:t>
            </a:r>
            <a:r>
              <a:rPr lang="fa-IR" sz="2000" b="1" dirty="0" err="1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مورا</a:t>
            </a: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»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همچنين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مي‌تواند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به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حركت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، عمل،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يا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روش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فكري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غير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طبيعي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برگردد. اما </a:t>
            </a: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« </a:t>
            </a:r>
            <a:r>
              <a:rPr lang="fa-IR" sz="2000" b="1" dirty="0" err="1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مودا</a:t>
            </a: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» 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انجام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كارهايي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اضافه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برآنچه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نياز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است،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مي‌باشد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كه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مي‌تواند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شامل زمان،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انرژي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، مدت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حركت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و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غيره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شود. </a:t>
            </a:r>
            <a:endParaRPr lang="fa-IR" sz="2000" b="1" dirty="0">
              <a:solidFill>
                <a:srgbClr val="0000FF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82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1475656" y="692696"/>
            <a:ext cx="60124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a-IR" sz="3000" dirty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تولید </a:t>
            </a:r>
            <a:r>
              <a:rPr lang="fa-IR" sz="3000" dirty="0" smtClean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ناب   (</a:t>
            </a:r>
            <a:r>
              <a:rPr lang="en-US" sz="3000" dirty="0" smtClean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Lean Production</a:t>
            </a:r>
            <a:r>
              <a:rPr lang="fa-IR" sz="3000" dirty="0" smtClean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)</a:t>
            </a:r>
            <a:endParaRPr lang="en-US" sz="3000" dirty="0">
              <a:solidFill>
                <a:srgbClr val="009DD9">
                  <a:lumMod val="75000"/>
                </a:srgbClr>
              </a:solidFill>
              <a:cs typeface="B Titr" pitchFamily="2" charset="-78"/>
            </a:endParaRP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327279" y="1828800"/>
            <a:ext cx="8501122" cy="420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نمونه‌اي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 از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موداهايي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كه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ممكن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 است‌ در هر سازمان‌ وجود داشته‌ باشد در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زير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بيان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مي‌گردد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.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•	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اشتباهاتي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كه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بايد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اصلاح‌ شوند.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•	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توليد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محصولاتي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كه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مشتري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 ندارد.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•	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مراحلي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 از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فرآيندکار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كه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ضرورتي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 به‌ وجود آنها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نيست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‌.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•	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جابجايي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‌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بي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مورد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نيروي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انساني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در سطوح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سازماني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.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•	حمل‌ و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نقل‌هاي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بيهوده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‌.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•	کالاها و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خدماتي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که به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نياز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مصرف کننده پاسخ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نمي‌گويند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.</a:t>
            </a:r>
            <a:endParaRPr lang="fa-IR" sz="2000" b="1" dirty="0" smtClean="0">
              <a:solidFill>
                <a:srgbClr val="10CF9B">
                  <a:lumMod val="50000"/>
                </a:srgbClr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197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1475656" y="692696"/>
            <a:ext cx="60124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a-IR" sz="3000" dirty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پنج اصل </a:t>
            </a:r>
            <a:r>
              <a:rPr lang="fa-IR" sz="3000" dirty="0" err="1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تفكر</a:t>
            </a:r>
            <a:r>
              <a:rPr lang="fa-IR" sz="3000" dirty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 ناب ( اصول تولید ناب )</a:t>
            </a: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467544" y="1379577"/>
            <a:ext cx="850112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4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اصل </a:t>
            </a:r>
            <a:r>
              <a:rPr lang="fa-IR" sz="24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اول : </a:t>
            </a:r>
            <a:r>
              <a:rPr lang="fa-IR" sz="24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تعيين</a:t>
            </a:r>
            <a:r>
              <a:rPr lang="fa-IR" sz="24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ارزش 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نقطه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آغازين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تفكرناب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، </a:t>
            </a:r>
            <a:r>
              <a:rPr lang="fa-IR" sz="2000" b="1" u="sng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ارزش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است.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تعريف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ارزش توسط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مشتري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صورت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مي‌گيرد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اين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سازمان است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بايد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بر اساس اهداف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مشتري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ابتدا ارزش را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شناسايي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تعيين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كرده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 سپس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بيافريند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. ارزش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هنگامي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داراي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معني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است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در </a:t>
            </a: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چارچوب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يك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محصول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يا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خدمت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معين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با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قيمتي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معين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 در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زماني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معين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برآورده شود.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براي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تعيين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ارزش ابتدا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بايد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محصول موردنظر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مشتري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را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تعريف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كرد</a:t>
            </a: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در واقع هدف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اصلي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سازمان را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تعيين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مي‌كند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. سپس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بايد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«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هزينه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هدف»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راتعيين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نمود.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بر اساس مقدار منابع و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نيروي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مورد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نياز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براي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ساخت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محصولي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است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واجد مشخصات و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قابليت‌هاي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معيني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است به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شرطي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همه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موداهاي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فرآيند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تكوين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محصول حذف شده باشند.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به گفته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ووماك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: «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كليد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دستيابي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به «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هزينه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هدف»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بررسي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موشكافانه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بي‌امان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هر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فعاليت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در طول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جريان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است،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يعني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رويارويي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پيوسته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با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اين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پرسش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آيا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يك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فعاليت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ويژه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بدرستي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ارزشي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براي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خريدار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ايجاد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مي‌كند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يا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0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خير</a:t>
            </a: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؟»</a:t>
            </a:r>
            <a:endParaRPr lang="fa-IR" sz="2000" b="1" dirty="0">
              <a:solidFill>
                <a:srgbClr val="10CF9B">
                  <a:lumMod val="50000"/>
                </a:srgbClr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89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1475656" y="692696"/>
            <a:ext cx="60124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a-IR" sz="3000" dirty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پنج اصل </a:t>
            </a:r>
            <a:r>
              <a:rPr lang="fa-IR" sz="3000" dirty="0" err="1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تفكر</a:t>
            </a:r>
            <a:r>
              <a:rPr lang="fa-IR" sz="3000" dirty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 ناب ( اصول تولید ناب )</a:t>
            </a: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251520" y="1628800"/>
            <a:ext cx="8645138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4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اصل </a:t>
            </a:r>
            <a:r>
              <a:rPr lang="fa-IR" sz="24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دوم  : </a:t>
            </a:r>
            <a:r>
              <a:rPr lang="fa-IR" sz="24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شناسايي</a:t>
            </a:r>
            <a:r>
              <a:rPr lang="fa-IR" sz="24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</a:t>
            </a:r>
            <a:r>
              <a:rPr lang="fa-IR" sz="24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جريان</a:t>
            </a:r>
            <a:r>
              <a:rPr lang="fa-IR" sz="24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ارزش 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جريان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ارزش مجموعه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از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كليه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عوامل و عناصر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ضروري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براي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توليد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 ارائه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يك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محصول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يا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خدمت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معين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مي‌باشد</a:t>
            </a:r>
            <a:r>
              <a:rPr lang="fa-IR" sz="2200" b="1" dirty="0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. </a:t>
            </a:r>
            <a:r>
              <a:rPr lang="fa-IR" sz="2200" b="1" dirty="0" err="1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شناسايي</a:t>
            </a:r>
            <a:r>
              <a:rPr lang="fa-IR" sz="2200" b="1" dirty="0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جريان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ارزش گام دوم در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مسير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تفكر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ناب است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به ندرت برداشته شده است در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حاليكه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تقريبا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هميشه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همين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گام است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حجم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موداها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را برملا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مي‌كند</a:t>
            </a:r>
            <a:r>
              <a:rPr lang="fa-IR" sz="2200" b="1" dirty="0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. 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به محض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اينكه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جريان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ارزش شناخته شد،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بايد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يك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نقشه از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وضعيت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جاري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وضعيت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بعدي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از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جريانهاي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ارزش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تهيه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شود. ابزار نقشه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برداري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جريان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ارزش اجازه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مي‏دهد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يك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نماي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بصري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از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جريانهاي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ارزش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به شناخت و دسته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بندي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اتلافهاي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وضعيت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جاري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كمك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مي‏كند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، داشته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باشيم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.</a:t>
            </a:r>
            <a:endParaRPr lang="fa-IR" sz="2200" b="1" dirty="0">
              <a:solidFill>
                <a:srgbClr val="10CF9B">
                  <a:lumMod val="50000"/>
                </a:srgbClr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18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1475656" y="692696"/>
            <a:ext cx="60124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a-IR" sz="3000" dirty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پنج اصل </a:t>
            </a:r>
            <a:r>
              <a:rPr lang="fa-IR" sz="3000" dirty="0" err="1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تفكر</a:t>
            </a:r>
            <a:r>
              <a:rPr lang="fa-IR" sz="3000" dirty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 ناب ( اصول تولید ناب )</a:t>
            </a: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251520" y="1916832"/>
            <a:ext cx="8496944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200" b="1" dirty="0" err="1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براي</a:t>
            </a:r>
            <a:r>
              <a:rPr lang="fa-IR" sz="2200" b="1" dirty="0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شناسايي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جريان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ارزش ابتدا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بايد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تمام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فعاليت‌هايي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انجام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مي‌شود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را مستند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كرده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 سپس آنها را به سه دسته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تقسيم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كرد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.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اين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تقسيم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بندي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از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ديدگاه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مشتري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صورت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مي‌گيرد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عبارتند از:</a:t>
            </a:r>
          </a:p>
          <a:p>
            <a:pPr algn="just" eaLnBrk="0" hangingPunct="0">
              <a:spcBef>
                <a:spcPct val="50000"/>
              </a:spcBef>
            </a:pPr>
            <a:r>
              <a:rPr lang="fa-IR" sz="2200" b="1" dirty="0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• </a:t>
            </a:r>
            <a:r>
              <a:rPr lang="fa-IR" sz="2200" b="1" dirty="0" err="1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گامهايي</a:t>
            </a:r>
            <a:r>
              <a:rPr lang="fa-IR" sz="2200" b="1" dirty="0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ارزش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آفرينند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.</a:t>
            </a:r>
          </a:p>
          <a:p>
            <a:pPr algn="just" eaLnBrk="0" hangingPunct="0">
              <a:spcBef>
                <a:spcPct val="50000"/>
              </a:spcBef>
            </a:pPr>
            <a:r>
              <a:rPr lang="fa-IR" sz="2200" b="1" dirty="0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• </a:t>
            </a:r>
            <a:r>
              <a:rPr lang="fa-IR" sz="2200" b="1" dirty="0" err="1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گامهايي</a:t>
            </a:r>
            <a:r>
              <a:rPr lang="fa-IR" sz="2200" b="1" dirty="0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ارزش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آفرين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نيستند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.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ولي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براي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تكوين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محصول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ضروري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هستند.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موداي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نوع اول نام دارند.</a:t>
            </a:r>
          </a:p>
          <a:p>
            <a:pPr algn="just" eaLnBrk="0" hangingPunct="0">
              <a:spcBef>
                <a:spcPct val="50000"/>
              </a:spcBef>
            </a:pPr>
            <a:r>
              <a:rPr lang="fa-IR" sz="2200" b="1" dirty="0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• </a:t>
            </a:r>
            <a:r>
              <a:rPr lang="fa-IR" sz="2200" b="1" dirty="0" err="1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گامهايي</a:t>
            </a:r>
            <a:r>
              <a:rPr lang="fa-IR" sz="2200" b="1" dirty="0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اضافي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هيچ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ارزشي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نمي‌آفرينند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 قابل حذف هستند.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موداي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نوع دوم نام دارند</a:t>
            </a:r>
            <a:r>
              <a:rPr lang="fa-IR" sz="2200" b="1" dirty="0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.</a:t>
            </a:r>
            <a:endParaRPr lang="fa-IR" sz="2200" b="1" dirty="0">
              <a:solidFill>
                <a:srgbClr val="10CF9B">
                  <a:lumMod val="50000"/>
                </a:srgbClr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51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1475656" y="692696"/>
            <a:ext cx="60124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a-IR" sz="3000" dirty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پنج اصل </a:t>
            </a:r>
            <a:r>
              <a:rPr lang="fa-IR" sz="3000" dirty="0" err="1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تفكر</a:t>
            </a:r>
            <a:r>
              <a:rPr lang="fa-IR" sz="3000" dirty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 ناب ( اصول تولید ناب )</a:t>
            </a: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251520" y="1628800"/>
            <a:ext cx="864513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4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اصل </a:t>
            </a:r>
            <a:r>
              <a:rPr lang="fa-IR" sz="24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سوم : </a:t>
            </a:r>
            <a:r>
              <a:rPr lang="fa-IR" sz="24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حركت</a:t>
            </a:r>
            <a:endParaRPr lang="fa-IR" sz="2400" b="1" dirty="0">
              <a:solidFill>
                <a:srgbClr val="10CF9B">
                  <a:lumMod val="50000"/>
                </a:srgbClr>
              </a:solidFill>
              <a:cs typeface="B Zar" pitchFamily="2" charset="-78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هنگامي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ارزش به طور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دقيق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تعيين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شد، 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جريان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ارزش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ترسيم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شده و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گامهاي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پر اتلاف حذف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مي‌شوند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. بعد از آن نوبت به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اجراي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گام سوم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تفكر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ناب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مي‌رسد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منظور از آن به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حركت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درآوردن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گامهاي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ارزش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آفرين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بوده و مستلزم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تجديد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نظر در نگرشها و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قالب‌هاي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ذهني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است.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در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اين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راستا نظام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تفكر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ناب بر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تعريف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مجدد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عملكردها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بخش‌ها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به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نحوي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همه آنها در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آفرينش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ارزش با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يكديگر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همكاري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نمايند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، استوار است.</a:t>
            </a:r>
          </a:p>
        </p:txBody>
      </p:sp>
    </p:spTree>
    <p:extLst>
      <p:ext uri="{BB962C8B-B14F-4D97-AF65-F5344CB8AC3E}">
        <p14:creationId xmlns:p14="http://schemas.microsoft.com/office/powerpoint/2010/main" val="30188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4488"/>
            <a:ext cx="892971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  <a:cs typeface="B Zar" pitchFamily="2" charset="-78"/>
              </a:rPr>
              <a:t>منابع مورد استفاده :</a:t>
            </a:r>
          </a:p>
          <a:p>
            <a:pPr>
              <a:lnSpc>
                <a:spcPct val="150000"/>
              </a:lnSpc>
            </a:pPr>
            <a:endParaRPr lang="fa-IR" b="1" dirty="0" smtClean="0">
              <a:solidFill>
                <a:schemeClr val="accent1">
                  <a:lumMod val="50000"/>
                </a:schemeClr>
              </a:solidFill>
              <a:cs typeface="B Zar" pitchFamily="2" charset="-78"/>
            </a:endParaRP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مدیریت تولید و عملیات پیشرفته (4 جلدی)، تالیف دکتر </a:t>
            </a:r>
            <a:r>
              <a:rPr lang="fa-IR" b="1" dirty="0" err="1" smtClean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سیدحسینی</a:t>
            </a: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 و </a:t>
            </a:r>
            <a:r>
              <a:rPr lang="fa-IR" b="1" dirty="0" err="1" smtClean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صفاکیش</a:t>
            </a:r>
            <a:endParaRPr lang="fa-IR" b="1" dirty="0" smtClean="0">
              <a:solidFill>
                <a:schemeClr val="accent1">
                  <a:lumMod val="50000"/>
                </a:schemeClr>
              </a:solidFill>
              <a:cs typeface="B Zar" pitchFamily="2" charset="-78"/>
            </a:endParaRP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مدیریت </a:t>
            </a:r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تولید و </a:t>
            </a: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عملیات، </a:t>
            </a:r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تالیف دکتر </a:t>
            </a:r>
            <a:r>
              <a:rPr lang="fa-IR" b="1" dirty="0" err="1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فارسیجانی</a:t>
            </a:r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 و حسین </a:t>
            </a:r>
            <a:r>
              <a:rPr lang="fa-IR" b="1" dirty="0" err="1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بیگی</a:t>
            </a:r>
            <a:endParaRPr lang="fa-IR" b="1" dirty="0">
              <a:solidFill>
                <a:schemeClr val="accent1">
                  <a:lumMod val="50000"/>
                </a:schemeClr>
              </a:solidFill>
              <a:cs typeface="B Zar" pitchFamily="2" charset="-78"/>
            </a:endParaRP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مدیریت تولید و عملیات، تالیف دکتر متقی و حسینی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سیستم های مدیریت تولید (با نگرشی یکپارچه)، ترجمه دکتر </a:t>
            </a:r>
            <a:r>
              <a:rPr lang="fa-IR" b="1" dirty="0" err="1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غضنفری</a:t>
            </a:r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 و </a:t>
            </a:r>
            <a:r>
              <a:rPr lang="fa-IR" b="1" dirty="0" err="1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صغیری</a:t>
            </a:r>
            <a:endParaRPr lang="fa-IR" b="1" dirty="0">
              <a:solidFill>
                <a:schemeClr val="accent1">
                  <a:lumMod val="50000"/>
                </a:schemeClr>
              </a:solidFill>
              <a:cs typeface="B Zar" pitchFamily="2" charset="-78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رویکردهای مدیریت تولید و عملیات </a:t>
            </a:r>
            <a:r>
              <a:rPr lang="fa-IR" sz="1400" b="1" dirty="0" smtClean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(در ارزیابی و بهبود فرآیندهای کسب و کار)،  </a:t>
            </a: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دکتر عالم تبریز و محمد رحیمی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رویکردهای مدیریت تولید و عملیات </a:t>
            </a:r>
            <a:r>
              <a:rPr lang="fa-IR" sz="1400" b="1" dirty="0" smtClean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(مدیریت تولید پیشرفته)،  </a:t>
            </a: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دکتر عالم تبریز و محمد رحیمی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مدیریت تولید و خدمات برای مدیران اجرایی (جلد 1و2)، دکتر سید حسینی و اسدی نیا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آمار و کاربرد آن در مدیریت (جلد 1و2)، تالیف دکتر عادل آذر و دکتر منصور مومنی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B Zar" pitchFamily="2" charset="-78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7158" y="714356"/>
            <a:ext cx="81375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 dirty="0" smtClean="0"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rPr>
              <a:t>مدیریت تولید و </a:t>
            </a:r>
            <a:r>
              <a:rPr lang="fa-IR" sz="2400" dirty="0" smtClean="0"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rPr>
              <a:t>عملیات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B Titr" pitchFamily="2" charset="-78"/>
            </a:endParaRPr>
          </a:p>
          <a:p>
            <a:pPr algn="ctr">
              <a:spcBef>
                <a:spcPct val="5000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B Titr" pitchFamily="2" charset="-78"/>
              </a:rPr>
              <a:t>Production and Operation Management 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1475656" y="692696"/>
            <a:ext cx="60124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a-IR" sz="3000" dirty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پنج اصل </a:t>
            </a:r>
            <a:r>
              <a:rPr lang="fa-IR" sz="3000" dirty="0" err="1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تفكر</a:t>
            </a:r>
            <a:r>
              <a:rPr lang="fa-IR" sz="3000" dirty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 ناب ( اصول تولید ناب )</a:t>
            </a: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251520" y="1380812"/>
            <a:ext cx="864513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200" b="1" dirty="0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فنون 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حركت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درآوردن ارزش عبارتند از: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1) عطف توجه به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يك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هدف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واقعي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.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يعني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تمركز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بر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يك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طرح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معين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يا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يك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سفارش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معين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يا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خود محصول و تحت نظر گرفتن آن از آغاز تا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پايان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.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2)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ناديده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گرفتن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مرزهاي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سنتي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شغل‌ها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،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مسيرهاي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شغلي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،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كاركردها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سازمان‌ها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است تا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يك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سازمان ناب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پديد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آيد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.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3) باز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انديشي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وظايف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كاري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به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اين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منظور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موداها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حذف شوند.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اين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سه مرحله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بايد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همزمان انجام شوند</a:t>
            </a:r>
            <a:r>
              <a:rPr lang="fa-IR" sz="2200" b="1" dirty="0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. در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اين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مرحله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تمامي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ساختارها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يا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فعاليتهايي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موجب (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مودا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) در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جريان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توليد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مي‏شوند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 زمان انتظار ساخت را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افزايش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مي‏دهند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،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شناسايي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 حذف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مي‏كند</a:t>
            </a:r>
            <a:endParaRPr lang="fa-IR" sz="2200" b="1" dirty="0">
              <a:solidFill>
                <a:srgbClr val="10CF9B">
                  <a:lumMod val="50000"/>
                </a:srgbClr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90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1475656" y="692696"/>
            <a:ext cx="60124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a-IR" sz="3000" dirty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پنج اصل </a:t>
            </a:r>
            <a:r>
              <a:rPr lang="fa-IR" sz="3000" dirty="0" err="1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تفكر</a:t>
            </a:r>
            <a:r>
              <a:rPr lang="fa-IR" sz="3000" dirty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 ناب ( اصول تولید ناب )</a:t>
            </a: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251520" y="1628800"/>
            <a:ext cx="8645138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4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اصل </a:t>
            </a:r>
            <a:r>
              <a:rPr lang="fa-IR" sz="24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چهارم: </a:t>
            </a:r>
            <a:r>
              <a:rPr lang="fa-IR" sz="24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بيرون</a:t>
            </a:r>
            <a:r>
              <a:rPr lang="fa-IR" sz="24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</a:t>
            </a:r>
            <a:r>
              <a:rPr lang="fa-IR" sz="24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كشيدن</a:t>
            </a:r>
            <a:endParaRPr lang="fa-IR" sz="2400" b="1" dirty="0">
              <a:solidFill>
                <a:srgbClr val="10CF9B">
                  <a:lumMod val="50000"/>
                </a:srgbClr>
              </a:solidFill>
              <a:cs typeface="B Zar" pitchFamily="2" charset="-78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تفكرناب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به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دليل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توانايي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طراحي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،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برنامه‌ريزي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 ساخت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دقيق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آنچه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مشتري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مي‌خواهد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 در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زمانيكه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مي‌خواهد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، 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يك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انقلاب بوده و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معناي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آن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اين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است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شما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ديگر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نيازي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به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پيش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بيني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فروش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نداريد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مي‌توانيد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به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سادگي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فقط آنچه را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مشتري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نياز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دارد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بسازيد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.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يعني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مي‌توانيد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به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مشتري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اين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امكان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را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بدهيد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در موقع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نياز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، محصول را از شما «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بيرون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بكشد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»،  به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جاي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آنكه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محصولاتي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را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نخواسته است، به او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تحميل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كنيد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.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«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بيرون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كشيدن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» به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ساده‌ترين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بيان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به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معناي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آن است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در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بالاي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جريان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،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هيچ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سازماني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نبايد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كالا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يا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خدمتي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را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توليد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كند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مگر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آنكه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در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پايين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جريان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،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مشتري‌اي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آن را خواسته باشد.</a:t>
            </a:r>
          </a:p>
        </p:txBody>
      </p:sp>
    </p:spTree>
    <p:extLst>
      <p:ext uri="{BB962C8B-B14F-4D97-AF65-F5344CB8AC3E}">
        <p14:creationId xmlns:p14="http://schemas.microsoft.com/office/powerpoint/2010/main" val="27191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1475656" y="692696"/>
            <a:ext cx="60124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a-IR" sz="3000" dirty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پنج اصل </a:t>
            </a:r>
            <a:r>
              <a:rPr lang="fa-IR" sz="3000" dirty="0" err="1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تفكر</a:t>
            </a:r>
            <a:r>
              <a:rPr lang="fa-IR" sz="3000" dirty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 ناب ( اصول تولید ناب )</a:t>
            </a: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251520" y="1628800"/>
            <a:ext cx="8645138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4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اصل </a:t>
            </a:r>
            <a:r>
              <a:rPr lang="fa-IR" sz="24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پنجم: </a:t>
            </a:r>
            <a:r>
              <a:rPr lang="fa-IR" sz="2400" b="1" dirty="0" err="1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كمال</a:t>
            </a:r>
            <a:endParaRPr lang="fa-IR" sz="2400" b="1" dirty="0">
              <a:solidFill>
                <a:srgbClr val="10CF9B">
                  <a:lumMod val="50000"/>
                </a:srgbClr>
              </a:solidFill>
              <a:cs typeface="B Zar" pitchFamily="2" charset="-78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هنگامي‌كه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سازمانها اقدام به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تعيين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درست ارزش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نمايند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كل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جريان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ارزش را بشناسند و به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ايجاد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گامهاي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ارزش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آفرين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به منظور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ايجاد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حركت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پيوسته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محصولات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معين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مبادرت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ورزند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 به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مشتري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اين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اجازه را بدهند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ارزش را از آنها «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بيرون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بكشد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» آنگاه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دست‌اندركاران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درخواهند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يافت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فرآيند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كاهش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نيروي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كار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، زمان، فضا،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هزينه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اشتباهاتي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در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حين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ارائه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يك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محصول صورت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مي‌گيرد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،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فرآيندي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پايان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ناپذير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خواهد بود و محصول و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يا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خدمت به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تدريج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همان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چيزي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خواهد شد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مشتري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واقعاً خواهان آن است.</a:t>
            </a:r>
          </a:p>
        </p:txBody>
      </p:sp>
    </p:spTree>
    <p:extLst>
      <p:ext uri="{BB962C8B-B14F-4D97-AF65-F5344CB8AC3E}">
        <p14:creationId xmlns:p14="http://schemas.microsoft.com/office/powerpoint/2010/main" val="17329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1475656" y="692696"/>
            <a:ext cx="60124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a-IR" sz="3000" dirty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پنج اصل </a:t>
            </a:r>
            <a:r>
              <a:rPr lang="fa-IR" sz="3000" dirty="0" err="1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تفكر</a:t>
            </a:r>
            <a:r>
              <a:rPr lang="fa-IR" sz="3000" dirty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 ناب ( اصول تولید ناب )</a:t>
            </a: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251520" y="1628800"/>
            <a:ext cx="8645138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200" b="1" smtClean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هر 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بنگاه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اقتصادي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يا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سازمان ناب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براي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تعقيب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«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كمال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»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نيازمند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دو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رهيافت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،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يعني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بهبود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بنيادي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 بهبود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تدريجي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است. اما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براي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آنكه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بهبود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بنيادي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و بهبود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تدريجي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هر دو، به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گونه‌اي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مؤثر، حاصل شوند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بايد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دو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تكنيك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نهايي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ناب به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كار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بسته شوند: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1-براي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اينكه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مديران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حاضر در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جريان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ارزش به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نگرشي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بايسته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در مورد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كمال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دست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يابند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، لازم است چهار اصل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قبلي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را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بكار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بندند. 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2-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مديران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جريان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ارزش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بايد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تصميم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بگيرند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مي‌خواهند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اول با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كدام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مودا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بجنگند. روش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تعيين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خط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مشي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روشي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است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كه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آنها را در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تصميم‌گيري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ياري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 خواهد </a:t>
            </a:r>
            <a:r>
              <a:rPr lang="fa-IR" sz="2200" b="1" dirty="0" err="1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كرد</a:t>
            </a:r>
            <a:r>
              <a:rPr lang="fa-IR" sz="2200" b="1" dirty="0">
                <a:solidFill>
                  <a:srgbClr val="10CF9B">
                    <a:lumMod val="50000"/>
                  </a:srgbClr>
                </a:solidFill>
                <a:cs typeface="B Koodak" panose="000007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63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259632" y="1336993"/>
            <a:ext cx="705678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6600" dirty="0" smtClean="0">
                <a:solidFill>
                  <a:srgbClr val="C00000"/>
                </a:solidFill>
                <a:cs typeface="B Titr" panose="00000700000000000000" pitchFamily="2" charset="-78"/>
              </a:rPr>
              <a:t>سیستم ها و </a:t>
            </a:r>
            <a:r>
              <a:rPr lang="fa-IR" sz="6600" dirty="0" err="1" smtClean="0">
                <a:solidFill>
                  <a:srgbClr val="C00000"/>
                </a:solidFill>
                <a:cs typeface="B Titr" panose="00000700000000000000" pitchFamily="2" charset="-78"/>
              </a:rPr>
              <a:t>فرایندهای</a:t>
            </a:r>
            <a:r>
              <a:rPr lang="fa-IR" sz="6600" dirty="0" smtClean="0">
                <a:solidFill>
                  <a:srgbClr val="C00000"/>
                </a:solidFill>
                <a:cs typeface="B Titr" panose="00000700000000000000" pitchFamily="2" charset="-78"/>
              </a:rPr>
              <a:t> تولیدی</a:t>
            </a:r>
            <a:endParaRPr lang="en-US" sz="6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4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1475656" y="692696"/>
            <a:ext cx="60124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a-IR" sz="3000" dirty="0" smtClean="0">
                <a:solidFill>
                  <a:srgbClr val="009DD9">
                    <a:lumMod val="75000"/>
                  </a:srgbClr>
                </a:solidFill>
                <a:cs typeface="B Titr" pitchFamily="2" charset="-78"/>
              </a:rPr>
              <a:t>سیستم های تولیدی</a:t>
            </a:r>
            <a:endParaRPr lang="en-US" sz="3000" dirty="0">
              <a:solidFill>
                <a:srgbClr val="009DD9">
                  <a:lumMod val="75000"/>
                </a:srgbClr>
              </a:solidFill>
              <a:cs typeface="B Titr" pitchFamily="2" charset="-78"/>
            </a:endParaRP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327279" y="1828800"/>
            <a:ext cx="850112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به روش های مختلف تولید محصولات اشاره دارد.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4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</a:t>
            </a:r>
            <a:r>
              <a:rPr lang="fa-IR" sz="24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مقایسه بین </a:t>
            </a:r>
            <a:r>
              <a:rPr lang="fa-IR" sz="24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ا</a:t>
            </a:r>
            <a:r>
              <a:rPr lang="fa-IR" sz="24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نواع سیستم ها براساس دو عامل : 1) نوع و حجم (کمیت) محصول 2) خروجی های سیستم ها (هزینه، کیفیت، عملکرد، تحویل، انعطاف پذیری، نوآوری)</a:t>
            </a:r>
            <a:endParaRPr lang="fa-IR" sz="2000" b="1" dirty="0">
              <a:solidFill>
                <a:srgbClr val="0000FF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26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213427" y="929769"/>
            <a:ext cx="850112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fa-IR" sz="2400" b="1" dirty="0" smtClean="0">
                <a:solidFill>
                  <a:srgbClr val="0000FF"/>
                </a:solidFill>
                <a:cs typeface="B Zar" pitchFamily="2" charset="-78"/>
              </a:rPr>
              <a:t>انواع سیستم های تولیدی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72816"/>
            <a:ext cx="7920880" cy="486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251520" y="692696"/>
            <a:ext cx="8501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a-IR" sz="2400" b="1" dirty="0" smtClean="0">
                <a:solidFill>
                  <a:srgbClr val="0000FF"/>
                </a:solidFill>
                <a:cs typeface="B Zar" pitchFamily="2" charset="-78"/>
              </a:rPr>
              <a:t>مشخصات سیستم های تولیدی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66479" y="836010"/>
            <a:ext cx="547120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251520" y="692696"/>
            <a:ext cx="8501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a-IR" sz="2800" b="1" dirty="0" err="1" smtClean="0">
                <a:solidFill>
                  <a:srgbClr val="0000FF"/>
                </a:solidFill>
                <a:cs typeface="B Zar" pitchFamily="2" charset="-78"/>
              </a:rPr>
              <a:t>فرایندهای</a:t>
            </a:r>
            <a:r>
              <a:rPr lang="fa-IR" sz="2800" b="1" dirty="0" smtClean="0">
                <a:solidFill>
                  <a:srgbClr val="0000FF"/>
                </a:solidFill>
                <a:cs typeface="B Zar" pitchFamily="2" charset="-78"/>
              </a:rPr>
              <a:t> تولیدی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44" y="1556792"/>
            <a:ext cx="850112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پنج نوع فرایند تولید: </a:t>
            </a:r>
          </a:p>
          <a:p>
            <a:pPr marL="457200" indent="-457200" algn="just" eaLnBrk="0" hangingPunct="0">
              <a:spcBef>
                <a:spcPct val="50000"/>
              </a:spcBef>
              <a:buAutoNum type="arabicParenR"/>
            </a:pP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فرایند تولید به روش پروژه ای : با </a:t>
            </a:r>
            <a:r>
              <a:rPr lang="fa-IR" sz="2000" b="1" dirty="0" err="1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درنظر</a:t>
            </a: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گرفتن آغاز و پایان برای انجام کارها و با انعطاف پذیری بسیار زیاد، اقدام به انجام عملیات مطابق خواست و انتظار مشتری می گردد. مانند ساخت سد و ساختمان</a:t>
            </a:r>
          </a:p>
          <a:p>
            <a:pPr marL="457200" indent="-457200" algn="just" eaLnBrk="0" hangingPunct="0">
              <a:spcBef>
                <a:spcPct val="50000"/>
              </a:spcBef>
              <a:buAutoNum type="arabicParenR"/>
            </a:pP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فرایند تولید به روش کارگاهی : با دستگاه های عمومی اقدام به تولید در حجم اندک و تنوع بالا می گردد. مانند چاپخانه</a:t>
            </a:r>
          </a:p>
          <a:p>
            <a:pPr marL="457200" indent="-457200" algn="just" eaLnBrk="0" hangingPunct="0">
              <a:spcBef>
                <a:spcPct val="50000"/>
              </a:spcBef>
              <a:buAutoNum type="arabicParenR"/>
            </a:pP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فرایند تولید به روش دسته ای : محصولات مشابه در حجم نسبتا بالا و تنوع نسبتا کم در دسته </a:t>
            </a:r>
            <a:r>
              <a:rPr lang="fa-IR" sz="2000" b="1" dirty="0" err="1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هایی</a:t>
            </a: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تولیدی ارائه می شوند. مانند تولید بیسکوییت</a:t>
            </a:r>
          </a:p>
          <a:p>
            <a:pPr marL="457200" indent="-457200" algn="just" eaLnBrk="0" hangingPunct="0">
              <a:spcBef>
                <a:spcPct val="50000"/>
              </a:spcBef>
              <a:buAutoNum type="arabicParenR"/>
            </a:pP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فرایند تولید به روش خطی : محصولات استاندارد شده توسط ماشین آلات تخصصی در حجم زیاد و تنوع کم تولید می شوند. مانند تولید لوازم خانگی</a:t>
            </a:r>
          </a:p>
          <a:p>
            <a:pPr marL="457200" indent="-457200" algn="just" eaLnBrk="0" hangingPunct="0">
              <a:spcBef>
                <a:spcPct val="50000"/>
              </a:spcBef>
              <a:buAutoNum type="arabicParenR"/>
            </a:pP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فرایند تولید پیوسته : با انعطاف پذیری کم و </a:t>
            </a:r>
            <a:r>
              <a:rPr lang="fa-IR" sz="2000" b="1" dirty="0" err="1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اتوماسیون</a:t>
            </a: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بسیار زیاد و بدون قابلیت تفکیک بخش های مختلف فرایند محصولات تولید می شوند. مانند </a:t>
            </a:r>
            <a:r>
              <a:rPr lang="fa-IR" sz="2000" b="1" dirty="0" err="1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پتروشیمی</a:t>
            </a:r>
            <a:endParaRPr lang="fa-IR" sz="2000" b="1" dirty="0">
              <a:solidFill>
                <a:srgbClr val="0000FF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24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251520" y="692696"/>
            <a:ext cx="8501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a-IR" sz="2400" b="1" dirty="0" smtClean="0">
                <a:solidFill>
                  <a:srgbClr val="0000FF"/>
                </a:solidFill>
                <a:cs typeface="B Zar" pitchFamily="2" charset="-78"/>
              </a:rPr>
              <a:t>مشخصات </a:t>
            </a:r>
            <a:r>
              <a:rPr lang="fa-IR" sz="2400" b="1" dirty="0" err="1" smtClean="0">
                <a:solidFill>
                  <a:srgbClr val="0000FF"/>
                </a:solidFill>
                <a:cs typeface="B Zar" pitchFamily="2" charset="-78"/>
              </a:rPr>
              <a:t>فرایندهای</a:t>
            </a:r>
            <a:r>
              <a:rPr lang="fa-IR" sz="2400" b="1" dirty="0" smtClean="0">
                <a:solidFill>
                  <a:srgbClr val="0000FF"/>
                </a:solidFill>
                <a:cs typeface="B Zar" pitchFamily="2" charset="-78"/>
              </a:rPr>
              <a:t> تولیدی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298766"/>
            <a:ext cx="6984776" cy="554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251520" y="692696"/>
            <a:ext cx="85011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a-IR" sz="2800" b="1" dirty="0" smtClean="0">
                <a:solidFill>
                  <a:srgbClr val="0000FF"/>
                </a:solidFill>
                <a:cs typeface="B Zar" pitchFamily="2" charset="-78"/>
              </a:rPr>
              <a:t>چیدمان های تولیدی</a:t>
            </a:r>
          </a:p>
          <a:p>
            <a:pPr algn="ctr" eaLnBrk="0" hangingPunct="0">
              <a:spcBef>
                <a:spcPct val="50000"/>
              </a:spcBef>
            </a:pPr>
            <a:r>
              <a:rPr lang="fa-IR" sz="2800" b="1" dirty="0" smtClean="0">
                <a:solidFill>
                  <a:srgbClr val="0000FF"/>
                </a:solidFill>
                <a:cs typeface="B Zar" pitchFamily="2" charset="-78"/>
              </a:rPr>
              <a:t>(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Layouts</a:t>
            </a:r>
            <a:r>
              <a:rPr lang="fa-IR" sz="2800" b="1" dirty="0" smtClean="0">
                <a:solidFill>
                  <a:srgbClr val="0000FF"/>
                </a:solidFill>
                <a:cs typeface="B Zar" pitchFamily="2" charset="-78"/>
              </a:rPr>
              <a:t>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44" y="1556792"/>
            <a:ext cx="850112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چهار نوع چیدمان : </a:t>
            </a:r>
          </a:p>
          <a:p>
            <a:pPr marL="457200" indent="-457200" algn="just" eaLnBrk="0" hangingPunct="0">
              <a:lnSpc>
                <a:spcPct val="150000"/>
              </a:lnSpc>
              <a:spcBef>
                <a:spcPct val="50000"/>
              </a:spcBef>
              <a:buAutoNum type="arabicParenR"/>
            </a:pPr>
            <a:r>
              <a:rPr lang="fa-IR" sz="24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چیدمان ثابت : </a:t>
            </a: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محصول در محل باقی می 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ماند </a:t>
            </a: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و نیروی </a:t>
            </a:r>
            <a:r>
              <a:rPr lang="fa-IR" sz="2000" b="1" dirty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انسانی و ماشین </a:t>
            </a: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آلات به محل محصول منتقل و  عملیات ساخت و تکمیل محصول انجام می شود. مانند کشتی سازی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ct val="50000"/>
              </a:spcBef>
              <a:buFontTx/>
              <a:buAutoNum type="arabicParenR"/>
            </a:pP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چیدمان </a:t>
            </a:r>
            <a:r>
              <a:rPr lang="fa-IR" sz="2000" b="1" dirty="0" err="1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فرایندی</a:t>
            </a: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: انواع به خصوصی از عملیات در یک جا قرار داده شده و تسهیلات تولیدی و یا خدمت را فراهم می آورند. مانند بیمارستان با بخش های مختلف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ct val="50000"/>
              </a:spcBef>
              <a:buFontTx/>
              <a:buAutoNum type="arabicParenR"/>
            </a:pP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چیدمان محصولی : قراردادن ماشین آلات و تخصیص نیروی انسانی برای هر محصول به صورت مجزا از سایر محصولات. مانند خطوط مختلف مونتاژ خودرو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ct val="50000"/>
              </a:spcBef>
              <a:buFontTx/>
              <a:buAutoNum type="arabicParenR"/>
            </a:pP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چیدمان سلولی : قراردادن ماشین آلات در سلولها (</a:t>
            </a:r>
            <a:r>
              <a:rPr lang="en-US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U</a:t>
            </a:r>
            <a:r>
              <a:rPr lang="fa-IR" sz="2000" b="1" dirty="0" smtClean="0">
                <a:solidFill>
                  <a:srgbClr val="10CF9B">
                    <a:lumMod val="50000"/>
                  </a:srgbClr>
                </a:solidFill>
                <a:cs typeface="B Zar" pitchFamily="2" charset="-78"/>
              </a:rPr>
              <a:t> شکل) و تخصیص چند ماشین به صورت همزمان به نیروی انسانی</a:t>
            </a:r>
            <a:endParaRPr lang="fa-IR" b="1" dirty="0">
              <a:solidFill>
                <a:srgbClr val="0000FF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30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5076</TotalTime>
  <Words>1643</Words>
  <Application>Microsoft Office PowerPoint</Application>
  <PresentationFormat>On-screen Show (4:3)</PresentationFormat>
  <Paragraphs>113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B Koodak</vt:lpstr>
      <vt:lpstr>B Titr</vt:lpstr>
      <vt:lpstr>B Zar</vt:lpstr>
      <vt:lpstr>Calibri</vt:lpstr>
      <vt:lpstr>Constantia</vt:lpstr>
      <vt:lpstr>Majalla UI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S200</cp:lastModifiedBy>
  <cp:revision>421</cp:revision>
  <dcterms:created xsi:type="dcterms:W3CDTF">1601-01-01T00:00:00Z</dcterms:created>
  <dcterms:modified xsi:type="dcterms:W3CDTF">2016-02-23T04:50:23Z</dcterms:modified>
</cp:coreProperties>
</file>