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5" r:id="rId4"/>
    <p:sldId id="257" r:id="rId5"/>
    <p:sldId id="259" r:id="rId6"/>
    <p:sldId id="260" r:id="rId7"/>
    <p:sldId id="266" r:id="rId8"/>
    <p:sldId id="262" r:id="rId9"/>
    <p:sldId id="264" r:id="rId10"/>
    <p:sldId id="263" r:id="rId11"/>
    <p:sldId id="271" r:id="rId12"/>
    <p:sldId id="267" r:id="rId13"/>
    <p:sldId id="27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3695" y="2394285"/>
            <a:ext cx="7810917" cy="1660358"/>
          </a:xfrm>
        </p:spPr>
        <p:txBody>
          <a:bodyPr/>
          <a:lstStyle/>
          <a:p>
            <a:r>
              <a:rPr lang="fa-IR" dirty="0" smtClean="0"/>
              <a:t>بسم الله الرحمن الرحیم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7169" y="4560811"/>
            <a:ext cx="4259179" cy="1190283"/>
          </a:xfrm>
        </p:spPr>
        <p:txBody>
          <a:bodyPr>
            <a:normAutofit/>
          </a:bodyPr>
          <a:lstStyle/>
          <a:p>
            <a:r>
              <a:rPr lang="fa-IR" dirty="0" smtClean="0"/>
              <a:t>مهندسی مجدد و رهیافت </a:t>
            </a:r>
            <a:r>
              <a:rPr lang="fa-IR" dirty="0" smtClean="0"/>
              <a:t>آن  </a:t>
            </a:r>
            <a:endParaRPr lang="fa-IR" dirty="0" smtClean="0"/>
          </a:p>
          <a:p>
            <a:r>
              <a:rPr lang="fa-IR" dirty="0" smtClean="0"/>
              <a:t>ارائه دهنده : حسن حسین نیا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2389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8148" y="609600"/>
            <a:ext cx="8786463" cy="755737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عوامل شکست مهندسی مجدد :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0421" y="3224463"/>
            <a:ext cx="5690938" cy="3537283"/>
          </a:xfrm>
        </p:spPr>
        <p:txBody>
          <a:bodyPr>
            <a:normAutofit/>
          </a:bodyPr>
          <a:lstStyle/>
          <a:p>
            <a:pPr marL="342900" lvl="0" indent="-342900" algn="r">
              <a:lnSpc>
                <a:spcPct val="107000"/>
              </a:lnSpc>
              <a:buFont typeface="+mj-lt"/>
              <a:buAutoNum type="arabicParenR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کوشش برای اصلاح یک فرآیند بجای دگرگون کردن آن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07000"/>
              </a:lnSpc>
              <a:buFont typeface="+mj-lt"/>
              <a:buAutoNum type="arabicParenR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بی توجهی به فرآیند ها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07000"/>
              </a:lnSpc>
              <a:buFont typeface="+mj-lt"/>
              <a:buAutoNum type="arabicParenR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بی اعتنایی به ارزشها و اعتقادات کارکنان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07000"/>
              </a:lnSpc>
              <a:buFont typeface="+mj-lt"/>
              <a:buAutoNum type="arabicParenR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به نتایج مختصر راضی شدن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07000"/>
              </a:lnSpc>
              <a:buFont typeface="+mj-lt"/>
              <a:buAutoNum type="arabicParenR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زود تسلیم شدن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07000"/>
              </a:lnSpc>
              <a:buFont typeface="+mj-lt"/>
              <a:buAutoNum type="arabicParenR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فرهنگ سازمانی کنونی و گرایش های مدیریت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انتظار به راه افتادن مهندسی مجدد از پایین سازمان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a-IR" dirty="0" smtClean="0"/>
          </a:p>
        </p:txBody>
      </p:sp>
      <p:sp>
        <p:nvSpPr>
          <p:cNvPr id="4" name="Down Arrow 3"/>
          <p:cNvSpPr/>
          <p:nvPr/>
        </p:nvSpPr>
        <p:spPr>
          <a:xfrm flipH="1">
            <a:off x="5444437" y="1808133"/>
            <a:ext cx="2522116" cy="659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310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4326" y="624110"/>
            <a:ext cx="7570286" cy="1168595"/>
          </a:xfrm>
        </p:spPr>
        <p:txBody>
          <a:bodyPr/>
          <a:lstStyle/>
          <a:p>
            <a:r>
              <a:rPr lang="fa-IR" dirty="0" smtClean="0"/>
              <a:t>ادامه عوامل شکست مهندسی مجدد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9968" y="2133600"/>
            <a:ext cx="6944644" cy="2306053"/>
          </a:xfrm>
        </p:spPr>
        <p:txBody>
          <a:bodyPr/>
          <a:lstStyle/>
          <a:p>
            <a:r>
              <a:rPr lang="fa-IR" dirty="0" smtClean="0"/>
              <a:t>8) ترس مدیران میانی از بخطر افتادن توانایی ها و اختیارات کنونی</a:t>
            </a:r>
          </a:p>
          <a:p>
            <a:r>
              <a:rPr lang="fa-IR" dirty="0" smtClean="0"/>
              <a:t>9) بکارگیری رهبری که مهندسی مجدد را قبول ندارد</a:t>
            </a:r>
          </a:p>
          <a:p>
            <a:r>
              <a:rPr lang="fa-IR" dirty="0" smtClean="0"/>
              <a:t>10) تنگ نظری در تخصیص منابع </a:t>
            </a:r>
          </a:p>
          <a:p>
            <a:r>
              <a:rPr lang="fa-IR" dirty="0" smtClean="0"/>
              <a:t>11)تلاش برای راضی نگهداشتن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5632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8358" y="624110"/>
            <a:ext cx="2986254" cy="915932"/>
          </a:xfrm>
        </p:spPr>
        <p:txBody>
          <a:bodyPr/>
          <a:lstStyle/>
          <a:p>
            <a:r>
              <a:rPr lang="fa-IR" dirty="0" smtClean="0"/>
              <a:t>نتیجه گیری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133600"/>
            <a:ext cx="7618412" cy="3268579"/>
          </a:xfrm>
        </p:spPr>
        <p:txBody>
          <a:bodyPr/>
          <a:lstStyle/>
          <a:p>
            <a:r>
              <a:rPr lang="fa-IR" dirty="0">
                <a:solidFill>
                  <a:srgbClr val="000000"/>
                </a:solidFill>
                <a:ea typeface="Times New Roman" panose="02020603050405020304" pitchFamily="18" charset="0"/>
              </a:rPr>
              <a:t>مهندسي مجدد با فرآيند محوري و با تغييرات اساسي كه در سازمان به وجود مي‌آورد، فعاليت‌هايي كه در سازمان ارزش‌افزوده ايجاد نمي‌كنند را با فرآيندهاي جديد جايگزين مي‌كند. در آن صورت، انرژي سازمان روي كارهاي واقعي و ارزش آفرين متمركز مي‌شود كه در نهايت به بهره‌وري مي‌انجامد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0679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8242" y="624110"/>
            <a:ext cx="1506370" cy="1373132"/>
          </a:xfrm>
        </p:spPr>
        <p:txBody>
          <a:bodyPr/>
          <a:lstStyle/>
          <a:p>
            <a:r>
              <a:rPr lang="fa-IR" dirty="0" smtClean="0"/>
              <a:t>منابع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fa-IR" b="1" dirty="0" smtClean="0"/>
              <a:t>مايكل </a:t>
            </a:r>
            <a:r>
              <a:rPr lang="fa-IR" b="1" dirty="0"/>
              <a:t>همر و جيمز چمپي - مهندسي مجدد - ترجمه ايرج پاد (1374) ناشر سازمان مديريت صنعتي (چاپ اول</a:t>
            </a:r>
            <a:r>
              <a:rPr lang="fa-IR" b="1" dirty="0" smtClean="0"/>
              <a:t>).</a:t>
            </a:r>
          </a:p>
          <a:p>
            <a:pPr>
              <a:buAutoNum type="arabicParenR"/>
            </a:pPr>
            <a:r>
              <a:rPr lang="fa-IR" b="1" dirty="0" smtClean="0"/>
              <a:t>ابلنسکی،نیک. مهندسی مجدد و مدیریت دگرگون سازی سازمان ها ، ترجمه منصور شریفی کلویی چاپ اول 1382</a:t>
            </a:r>
          </a:p>
          <a:p>
            <a:pPr>
              <a:buAutoNum type="arabicParenR"/>
            </a:pPr>
            <a:endParaRPr lang="fa-IR" b="1" dirty="0" smtClean="0"/>
          </a:p>
        </p:txBody>
      </p:sp>
    </p:spTree>
    <p:extLst>
      <p:ext uri="{BB962C8B-B14F-4D97-AF65-F5344CB8AC3E}">
        <p14:creationId xmlns:p14="http://schemas.microsoft.com/office/powerpoint/2010/main" val="279413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با تشکر از صبر و حوصله دوستان 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2611" y="3927170"/>
            <a:ext cx="3826042" cy="873429"/>
          </a:xfrm>
        </p:spPr>
        <p:txBody>
          <a:bodyPr>
            <a:normAutofit/>
          </a:bodyPr>
          <a:lstStyle/>
          <a:p>
            <a:r>
              <a:rPr lang="fa-IR" dirty="0" smtClean="0"/>
              <a:t>     ارائه دهنده : حسن حسین نیا </a:t>
            </a:r>
          </a:p>
          <a:p>
            <a:r>
              <a:rPr lang="fa-IR" dirty="0" smtClean="0"/>
              <a:t>آذر  93            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0314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642" y="609600"/>
            <a:ext cx="6306969" cy="3096126"/>
          </a:xfrm>
        </p:spPr>
        <p:txBody>
          <a:bodyPr/>
          <a:lstStyle/>
          <a:p>
            <a:r>
              <a:rPr lang="fa-IR" dirty="0" smtClean="0"/>
              <a:t>تعریف مهندسی مجدد :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0" y="4354046"/>
            <a:ext cx="8304211" cy="1830186"/>
          </a:xfrm>
        </p:spPr>
        <p:txBody>
          <a:bodyPr/>
          <a:lstStyle/>
          <a:p>
            <a:r>
              <a:rPr lang="fa-IR" dirty="0">
                <a:solidFill>
                  <a:srgbClr val="000000"/>
                </a:solidFill>
                <a:ea typeface="Times New Roman" panose="02020603050405020304" pitchFamily="18" charset="0"/>
              </a:rPr>
              <a:t>مهندسي مجدد براي اولين بار در كتابي با همين عنوان توسط مايكل همر (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Michael Hammer</a:t>
            </a:r>
            <a:r>
              <a:rPr lang="fa-IR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) و جيمزچمپي (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James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Champy</a:t>
            </a:r>
            <a:r>
              <a:rPr lang="fa-IR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) با اين تعريف به جهانيان معرفي شد: باز انديشي بنيادين و طراحي نو و ريشه‌اي فرآيندها‏، براي دستيابي به بهبود و پيشرفتي شگفت انگيز در معيارهاي حساس امروزي، همچون قيمت، کيفيت، خدمات و سرعت.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7196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5842" y="624109"/>
            <a:ext cx="9278769" cy="1349069"/>
          </a:xfrm>
        </p:spPr>
        <p:txBody>
          <a:bodyPr/>
          <a:lstStyle/>
          <a:p>
            <a:r>
              <a:rPr lang="fa-IR" dirty="0" smtClean="0"/>
              <a:t>مهندسی مجدد رویکرد مدیران واقع بین و شجاع</a:t>
            </a:r>
            <a:endParaRPr lang="fa-IR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53954" y="2235621"/>
            <a:ext cx="4450659" cy="3455316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589213" y="2235621"/>
            <a:ext cx="4313237" cy="357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5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624110"/>
            <a:ext cx="5103812" cy="1048279"/>
          </a:xfrm>
        </p:spPr>
        <p:txBody>
          <a:bodyPr/>
          <a:lstStyle/>
          <a:p>
            <a:r>
              <a:rPr lang="fa-IR" dirty="0" smtClean="0"/>
              <a:t>هدف از مهندسی مجدد 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7375" y="2789237"/>
            <a:ext cx="7839075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1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علل روی آوردن شرکت ها به مهندسی مجدد: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عوامل خارجی :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827420"/>
            <a:ext cx="4342893" cy="3075606"/>
          </a:xfrm>
        </p:spPr>
        <p:txBody>
          <a:bodyPr/>
          <a:lstStyle/>
          <a:p>
            <a:r>
              <a:rPr lang="fa-IR" dirty="0"/>
              <a:t>۱- افزایش سطح رقابت در بازارهای جهانی . 	</a:t>
            </a:r>
            <a:br>
              <a:rPr lang="fa-IR" dirty="0"/>
            </a:br>
            <a:r>
              <a:rPr lang="fa-IR" dirty="0"/>
              <a:t>۲- تغییرات نیاز مشتریان . 	</a:t>
            </a:r>
            <a:br>
              <a:rPr lang="fa-IR" dirty="0"/>
            </a:br>
            <a:r>
              <a:rPr lang="fa-IR" dirty="0"/>
              <a:t>۳- افزایش سطح انتظارات مشتریان . 	</a:t>
            </a:r>
            <a:br>
              <a:rPr lang="fa-IR" dirty="0"/>
            </a:br>
            <a:r>
              <a:rPr lang="fa-IR" dirty="0"/>
              <a:t>۴- پیشرفتهای حاصل‌شده در فناوری اطلاعات . 	</a:t>
            </a:r>
            <a:br>
              <a:rPr lang="fa-IR" dirty="0"/>
            </a:br>
            <a:r>
              <a:rPr lang="fa-IR" dirty="0"/>
              <a:t>۵- محیط متغیر و نامطمئن امروزی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a-IR" dirty="0" smtClean="0"/>
              <a:t>عوامل داخلی :</a:t>
            </a: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827420"/>
            <a:ext cx="4337654" cy="3072377"/>
          </a:xfrm>
        </p:spPr>
        <p:txBody>
          <a:bodyPr/>
          <a:lstStyle/>
          <a:p>
            <a:r>
              <a:rPr lang="fa-IR" dirty="0"/>
              <a:t>۱- تغییر در استراتژیهای سازمان . 	</a:t>
            </a:r>
            <a:br>
              <a:rPr lang="fa-IR" dirty="0"/>
            </a:br>
            <a:r>
              <a:rPr lang="fa-IR" dirty="0"/>
              <a:t>۲-تغییر ساختار سازمانی . 	</a:t>
            </a:r>
            <a:br>
              <a:rPr lang="fa-IR" dirty="0"/>
            </a:br>
            <a:r>
              <a:rPr lang="fa-IR" dirty="0"/>
              <a:t>۳-ضرورت ساده‌سازی . 	</a:t>
            </a:r>
            <a:br>
              <a:rPr lang="fa-IR" dirty="0"/>
            </a:br>
            <a:r>
              <a:rPr lang="fa-IR" dirty="0"/>
              <a:t>۴- تغییر در فرایندها ، روشها ، مهارتها و رفتارها</a:t>
            </a:r>
          </a:p>
        </p:txBody>
      </p:sp>
    </p:spTree>
    <p:extLst>
      <p:ext uri="{BB962C8B-B14F-4D97-AF65-F5344CB8AC3E}">
        <p14:creationId xmlns:p14="http://schemas.microsoft.com/office/powerpoint/2010/main" val="93785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7442" y="624110"/>
            <a:ext cx="7907170" cy="1445322"/>
          </a:xfrm>
        </p:spPr>
        <p:txBody>
          <a:bodyPr/>
          <a:lstStyle/>
          <a:p>
            <a:r>
              <a:rPr lang="fa-IR" dirty="0" smtClean="0"/>
              <a:t>تفاوت مهندسی مجدد  با طراحی مجدد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4630" y="3216442"/>
            <a:ext cx="8159833" cy="3725779"/>
          </a:xfrm>
        </p:spPr>
        <p:txBody>
          <a:bodyPr/>
          <a:lstStyle/>
          <a:p>
            <a:r>
              <a:rPr lang="fa-IR" dirty="0"/>
              <a:t>واژه‌های طراحی </a:t>
            </a:r>
            <a:r>
              <a:rPr lang="fa-IR" dirty="0" smtClean="0"/>
              <a:t>مجدد</a:t>
            </a:r>
            <a:r>
              <a:rPr lang="en-US" dirty="0" smtClean="0"/>
              <a:t> </a:t>
            </a:r>
            <a:r>
              <a:rPr lang="fa-IR" dirty="0"/>
              <a:t>و مهندسی </a:t>
            </a:r>
            <a:r>
              <a:rPr lang="fa-IR" dirty="0" smtClean="0"/>
              <a:t>مجدد گاهی </a:t>
            </a:r>
            <a:r>
              <a:rPr lang="fa-IR" dirty="0"/>
              <a:t>اوقات به‌جای یكدیگر بكار می‌روند ؛ اگرچه نتایج موردنظر این دو ظاهرا یكسان به نظر می‌رسند اما این دو واژه تفاوت زیادی با یكدیگر دارند ؛ فرایند طراحی مجدد روشی سیستماتیك است كه درصدد تسهیل و ساده كردن فرایندهای فعلی شركت است در حالیكه مهندسی مجدد فرایندهای جدیدی ایجاد می‌نماید و باعث تغییرات ریشه‌ای و نوآورانه در شیوه‌های كسب‌وكار می‌گردد</a:t>
            </a:r>
          </a:p>
        </p:txBody>
      </p:sp>
    </p:spTree>
    <p:extLst>
      <p:ext uri="{BB962C8B-B14F-4D97-AF65-F5344CB8AC3E}">
        <p14:creationId xmlns:p14="http://schemas.microsoft.com/office/powerpoint/2010/main" val="28844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753" y="686137"/>
            <a:ext cx="7979941" cy="547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0"/>
            <a:ext cx="9602788" cy="1422400"/>
          </a:xfrm>
        </p:spPr>
        <p:txBody>
          <a:bodyPr>
            <a:noAutofit/>
          </a:bodyPr>
          <a:lstStyle/>
          <a:p>
            <a:r>
              <a:rPr lang="fa-IR" sz="4400" dirty="0" smtClean="0"/>
              <a:t>مثالی از روشهای مهندسی مجدد:</a:t>
            </a:r>
            <a:endParaRPr lang="fa-I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0" y="959655"/>
            <a:ext cx="5181600" cy="5414963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/>
              <a:t>1) </a:t>
            </a:r>
            <a:r>
              <a:rPr lang="fa-IR" dirty="0"/>
              <a:t>آماده‌سازی : در این گام اعضای پروژه مهندسی مجدد سازماندهی و فعال می‌شوند. </a:t>
            </a:r>
          </a:p>
          <a:p>
            <a:pPr marL="0" indent="0">
              <a:buNone/>
            </a:pPr>
            <a:r>
              <a:rPr lang="fa-IR" dirty="0" smtClean="0"/>
              <a:t>2) </a:t>
            </a:r>
            <a:r>
              <a:rPr lang="fa-IR" dirty="0"/>
              <a:t>تشخیص : توسعه مدلهای مشتری‌مدار برای فرایندهای كسب‌وكار . </a:t>
            </a:r>
            <a:r>
              <a:rPr lang="fa-IR" dirty="0" smtClean="0"/>
              <a:t>                                       3) </a:t>
            </a:r>
            <a:r>
              <a:rPr lang="fa-IR" dirty="0"/>
              <a:t>انتخاب : انتخاب فرایندها برای مهندسی مجدد و تنظیمات لازم جهت طراحی </a:t>
            </a:r>
            <a:r>
              <a:rPr lang="fa-IR" dirty="0" smtClean="0"/>
              <a:t>مجدد.                       4) راه </a:t>
            </a:r>
            <a:r>
              <a:rPr lang="fa-IR" dirty="0"/>
              <a:t>حل : تعریف نیازهای فنی برای فرایندهای جدید و توسعه جزئیات برنامه اجرایی. 	</a:t>
            </a:r>
            <a:br>
              <a:rPr lang="fa-IR" dirty="0"/>
            </a:br>
            <a:r>
              <a:rPr lang="fa-IR" dirty="0" smtClean="0"/>
              <a:t>5) انتقال </a:t>
            </a:r>
            <a:r>
              <a:rPr lang="fa-IR" dirty="0"/>
              <a:t>: اجرای مهندسی مجدد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-415506" y="2033838"/>
            <a:ext cx="6190664" cy="2239461"/>
          </a:xfrm>
        </p:spPr>
        <p:txBody>
          <a:bodyPr>
            <a:normAutofit/>
          </a:bodyPr>
          <a:lstStyle/>
          <a:p>
            <a:r>
              <a:rPr lang="fa-IR" sz="4000" dirty="0" smtClean="0"/>
              <a:t>روش مهندسی مجدد کلین</a:t>
            </a:r>
            <a:endParaRPr lang="fa-IR" sz="4000" dirty="0"/>
          </a:p>
        </p:txBody>
      </p:sp>
      <p:sp>
        <p:nvSpPr>
          <p:cNvPr id="5" name="Right Arrow 4"/>
          <p:cNvSpPr/>
          <p:nvPr/>
        </p:nvSpPr>
        <p:spPr>
          <a:xfrm>
            <a:off x="5775158" y="2105526"/>
            <a:ext cx="97840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399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2104" y="624110"/>
            <a:ext cx="6882507" cy="1238093"/>
          </a:xfrm>
        </p:spPr>
        <p:txBody>
          <a:bodyPr/>
          <a:lstStyle/>
          <a:p>
            <a:r>
              <a:rPr lang="fa-IR" dirty="0" smtClean="0"/>
              <a:t>مثالی از روشهای مهندسی مجدد: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40077" y="2542784"/>
            <a:ext cx="5771113" cy="1068887"/>
          </a:xfrm>
        </p:spPr>
        <p:txBody>
          <a:bodyPr/>
          <a:lstStyle/>
          <a:p>
            <a:r>
              <a:rPr lang="fa-IR" dirty="0" smtClean="0"/>
              <a:t>متدولوژی مهندسی مجددتگزاس اینسترومنت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1) آماده سازی</a:t>
            </a:r>
          </a:p>
          <a:p>
            <a:r>
              <a:rPr lang="fa-IR" dirty="0" smtClean="0"/>
              <a:t>2) درک و تشخیص</a:t>
            </a:r>
          </a:p>
          <a:p>
            <a:r>
              <a:rPr lang="fa-IR" dirty="0" smtClean="0"/>
              <a:t>3) طراحی مجدد</a:t>
            </a:r>
          </a:p>
          <a:p>
            <a:r>
              <a:rPr lang="fa-IR" dirty="0" smtClean="0"/>
              <a:t>4) اجرا</a:t>
            </a:r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pPr marL="0" indent="0">
              <a:buNone/>
            </a:pPr>
            <a:endParaRPr lang="fa-IR" dirty="0"/>
          </a:p>
        </p:txBody>
      </p:sp>
      <p:sp>
        <p:nvSpPr>
          <p:cNvPr id="5" name="Right Arrow 4"/>
          <p:cNvSpPr/>
          <p:nvPr/>
        </p:nvSpPr>
        <p:spPr>
          <a:xfrm>
            <a:off x="6663847" y="2329841"/>
            <a:ext cx="1102290" cy="8141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1662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394</TotalTime>
  <Words>497</Words>
  <Application>Microsoft Office PowerPoint</Application>
  <PresentationFormat>Widescreen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Tahoma</vt:lpstr>
      <vt:lpstr>Times New Roman</vt:lpstr>
      <vt:lpstr>Wingdings 3</vt:lpstr>
      <vt:lpstr>Wisp</vt:lpstr>
      <vt:lpstr>بسم الله الرحمن الرحیم</vt:lpstr>
      <vt:lpstr>تعریف مهندسی مجدد :</vt:lpstr>
      <vt:lpstr>مهندسی مجدد رویکرد مدیران واقع بین و شجاع</vt:lpstr>
      <vt:lpstr>هدف از مهندسی مجدد :</vt:lpstr>
      <vt:lpstr>علل روی آوردن شرکت ها به مهندسی مجدد:</vt:lpstr>
      <vt:lpstr>تفاوت مهندسی مجدد  با طراحی مجدد :</vt:lpstr>
      <vt:lpstr>PowerPoint Presentation</vt:lpstr>
      <vt:lpstr>مثالی از روشهای مهندسی مجدد:</vt:lpstr>
      <vt:lpstr>مثالی از روشهای مهندسی مجدد:</vt:lpstr>
      <vt:lpstr>عوامل شکست مهندسی مجدد :</vt:lpstr>
      <vt:lpstr>ادامه عوامل شکست مهندسی مجدد :</vt:lpstr>
      <vt:lpstr>نتیجه گیری :</vt:lpstr>
      <vt:lpstr>منابع :</vt:lpstr>
      <vt:lpstr>با تشکر از صبر و حوصله دوستان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mahdi</dc:creator>
  <cp:lastModifiedBy>Hassan Husainnia</cp:lastModifiedBy>
  <cp:revision>27</cp:revision>
  <dcterms:created xsi:type="dcterms:W3CDTF">2014-12-13T09:17:50Z</dcterms:created>
  <dcterms:modified xsi:type="dcterms:W3CDTF">2017-02-19T14:44:07Z</dcterms:modified>
</cp:coreProperties>
</file>