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9" r:id="rId2"/>
    <p:sldMasterId id="2147483751" r:id="rId3"/>
    <p:sldMasterId id="2147483763" r:id="rId4"/>
    <p:sldMasterId id="2147483777" r:id="rId5"/>
  </p:sldMasterIdLst>
  <p:notesMasterIdLst>
    <p:notesMasterId r:id="rId48"/>
  </p:notesMasterIdLst>
  <p:sldIdLst>
    <p:sldId id="306" r:id="rId6"/>
    <p:sldId id="307" r:id="rId7"/>
    <p:sldId id="338" r:id="rId8"/>
    <p:sldId id="340" r:id="rId9"/>
    <p:sldId id="341" r:id="rId10"/>
    <p:sldId id="342" r:id="rId11"/>
    <p:sldId id="344" r:id="rId12"/>
    <p:sldId id="405" r:id="rId13"/>
    <p:sldId id="345" r:id="rId14"/>
    <p:sldId id="346" r:id="rId15"/>
    <p:sldId id="347" r:id="rId16"/>
    <p:sldId id="348" r:id="rId17"/>
    <p:sldId id="349" r:id="rId18"/>
    <p:sldId id="350" r:id="rId19"/>
    <p:sldId id="351" r:id="rId20"/>
    <p:sldId id="370" r:id="rId21"/>
    <p:sldId id="403" r:id="rId22"/>
    <p:sldId id="371" r:id="rId23"/>
    <p:sldId id="372" r:id="rId24"/>
    <p:sldId id="373" r:id="rId25"/>
    <p:sldId id="374" r:id="rId26"/>
    <p:sldId id="376" r:id="rId27"/>
    <p:sldId id="378" r:id="rId28"/>
    <p:sldId id="379" r:id="rId29"/>
    <p:sldId id="380" r:id="rId30"/>
    <p:sldId id="382" r:id="rId31"/>
    <p:sldId id="384" r:id="rId32"/>
    <p:sldId id="437" r:id="rId33"/>
    <p:sldId id="385" r:id="rId34"/>
    <p:sldId id="386" r:id="rId35"/>
    <p:sldId id="387" r:id="rId36"/>
    <p:sldId id="357" r:id="rId37"/>
    <p:sldId id="407" r:id="rId38"/>
    <p:sldId id="359" r:id="rId39"/>
    <p:sldId id="360" r:id="rId40"/>
    <p:sldId id="361" r:id="rId41"/>
    <p:sldId id="362" r:id="rId42"/>
    <p:sldId id="363" r:id="rId43"/>
    <p:sldId id="364" r:id="rId44"/>
    <p:sldId id="365" r:id="rId45"/>
    <p:sldId id="367" r:id="rId46"/>
    <p:sldId id="36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42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21B4D-CFBF-44B5-B42A-552CA6ECAAAC}" type="datetimeFigureOut">
              <a:rPr lang="en-US" smtClean="0"/>
              <a:pPr/>
              <a:t>12/14/2013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E42C3-2FFE-4216-8EA9-E3C499AD30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AA9D4-1AD8-41D5-8D2F-D82F50D4A635}" type="slidenum">
              <a:rPr lang="fa-IR"/>
              <a:pPr/>
              <a:t>37</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fa-IR"/>
              <a:t>آ</a:t>
            </a:r>
            <a:r>
              <a:rPr lang="ar-SA"/>
              <a:t>قای امید یار و نامزدش کلکسیون جعبه شکلات جمع آوری می‌کردند و در سال </a:t>
            </a:r>
            <a:r>
              <a:rPr lang="fa-IR"/>
              <a:t>۱۹۹۲</a:t>
            </a:r>
            <a:r>
              <a:rPr lang="ar-SA"/>
              <a:t> به فکر افتادند که شاید افراد دیگری هم در سرتاسر دنیا این کار را انجام میدهند سپس تصمیم گرفتند جعبه هائی را که چند تا از آنها دارن را به دیگران پیشنهاد دهند. 1 روز بعد از پیشنهاد متوجه شدند 87 نفر در سرتاسر دنیا پیشنهاد آنهارا دیدند و تمایل به همکاری دارند و بدین سان اولین جرقه ای بی زده شد.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fld id="{BDB1FC49-8165-4451-8E4B-5FE7ADFF72EB}" type="datetimeFigureOut">
              <a:rPr lang="en-US" smtClean="0"/>
              <a:pPr/>
              <a:t>12/14/2013</a:t>
            </a:fld>
            <a:endParaRPr lang="en-US"/>
          </a:p>
        </p:txBody>
      </p:sp>
      <p:sp>
        <p:nvSpPr>
          <p:cNvPr id="5" name="Rectangle 5"/>
          <p:cNvSpPr>
            <a:spLocks noGrp="1" noChangeArrowheads="1"/>
          </p:cNvSpPr>
          <p:nvPr>
            <p:ph type="ftr" sz="quarter" idx="11"/>
          </p:nvPr>
        </p:nvSpPr>
        <p:spPr/>
        <p:txBody>
          <a:bodyPr/>
          <a:lstStyle>
            <a:lvl1pPr>
              <a:defRPr sz="1200"/>
            </a:lvl1pPr>
          </a:lstStyle>
          <a:p>
            <a:endParaRPr lang="en-US"/>
          </a:p>
        </p:txBody>
      </p:sp>
      <p:sp>
        <p:nvSpPr>
          <p:cNvPr id="6" name="Rectangle 6"/>
          <p:cNvSpPr>
            <a:spLocks noGrp="1" noChangeArrowheads="1"/>
          </p:cNvSpPr>
          <p:nvPr>
            <p:ph type="sldNum" sz="quarter" idx="12"/>
          </p:nvPr>
        </p:nvSpPr>
        <p:spPr/>
        <p:txBody>
          <a:bodyPr/>
          <a:lstStyle>
            <a:lvl1pPr>
              <a:defRPr sz="1200"/>
            </a:lvl1pPr>
          </a:lstStyle>
          <a:p>
            <a:fld id="{37A81244-8C65-49B2-9976-E70BDEF3B287}" type="slidenum">
              <a:rPr lang="en-US" smtClean="0"/>
              <a:pPr/>
              <a:t>‹#›</a:t>
            </a:fld>
            <a:endParaRPr lang="en-US"/>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DB1FC49-8165-4451-8E4B-5FE7ADFF72EB}" type="datetimeFigureOut">
              <a:rPr lang="en-US" smtClean="0"/>
              <a:pPr/>
              <a:t>12/14/2013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7A81244-8C65-49B2-9976-E70BDEF3B287}" type="slidenum">
              <a:rPr lang="en-US" smtClean="0"/>
              <a:pPr/>
              <a:t>‹#›</a:t>
            </a:fld>
            <a:endParaRPr lang="en-US"/>
          </a:p>
        </p:txBody>
      </p:sp>
    </p:spTree>
  </p:cSld>
  <p:clrMapOvr>
    <a:masterClrMapping/>
  </p:clrMapOvr>
  <p:transition>
    <p:spli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1BA3888-C39F-4ABF-B7C9-1926C7DB6DE6}" type="datetime8">
              <a:rPr lang="fa-IR" smtClean="0"/>
              <a:pPr>
                <a:defRPr/>
              </a:pPr>
              <a:t>13/دسامبر/14</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112F7E6-5D84-418F-A964-C4BC2A428D97}" type="slidenum">
              <a:rPr lang="en-US"/>
              <a:pPr>
                <a:defRPr/>
              </a:pPr>
              <a:t>‹#›</a:t>
            </a:fld>
            <a:endParaRPr lang="en-US"/>
          </a:p>
        </p:txBody>
      </p:sp>
    </p:spTree>
  </p:cSld>
  <p:clrMapOvr>
    <a:masterClrMapping/>
  </p:clrMapOvr>
  <p:transition>
    <p:spli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8D28FDA7-8E65-4764-9DD3-6E6B5A64686F}" type="datetime8">
              <a:rPr lang="fa-IR" smtClean="0"/>
              <a:pPr>
                <a:defRPr/>
              </a:pPr>
              <a:t>13/دسامبر/14</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935B25B1-2719-4289-882C-EDDD9CF5CC49}" type="slidenum">
              <a:rPr lang="en-US"/>
              <a:pPr>
                <a:defRPr/>
              </a:pPr>
              <a:t>‹#›</a:t>
            </a:fld>
            <a:endParaRPr lang="en-US"/>
          </a:p>
        </p:txBody>
      </p:sp>
    </p:spTree>
  </p:cSld>
  <p:clrMapOvr>
    <a:masterClrMapping/>
  </p:clrMapOvr>
  <p:transition>
    <p:spli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565DC029-B562-456D-896E-AC65649E830C}" type="datetime8">
              <a:rPr lang="fa-IR" smtClean="0"/>
              <a:pPr>
                <a:defRPr/>
              </a:pPr>
              <a:t>13/دسامبر/14</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711B1EBE-C31F-455E-9BD2-C8AD45C2F98D}" type="slidenum">
              <a:rPr lang="en-US"/>
              <a:pPr>
                <a:defRPr/>
              </a:pPr>
              <a:t>‹#›</a:t>
            </a:fld>
            <a:endParaRPr lang="en-US"/>
          </a:p>
        </p:txBody>
      </p:sp>
    </p:spTree>
  </p:cSld>
  <p:clrMapOvr>
    <a:masterClrMapping/>
  </p:clrMapOvr>
  <p:transition>
    <p:spli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3C5A7DB7-6FB7-4603-A09D-A18668DEDCC0}" type="datetime8">
              <a:rPr lang="fa-IR" smtClean="0"/>
              <a:pPr>
                <a:defRPr/>
              </a:pPr>
              <a:t>13/دسامبر/14</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713900A7-6408-4CF3-9178-40CDB9D067DD}" type="datetime8">
              <a:rPr lang="fa-IR" smtClean="0"/>
              <a:pPr>
                <a:defRPr/>
              </a:pPr>
              <a:t>13/دسامبر/14</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2C0520FE-CAD8-4ACB-8E65-70F6EA0076F0}" type="datetime8">
              <a:rPr lang="fa-IR" smtClean="0"/>
              <a:pPr>
                <a:defRPr/>
              </a:pPr>
              <a:t>13/دسامبر/14</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AFC99683-53E9-4968-89E5-9824EDA78536}" type="datetime8">
              <a:rPr lang="fa-IR" smtClean="0"/>
              <a:pPr>
                <a:defRPr/>
              </a:pPr>
              <a:t>13/دسامبر/14</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D86D0CC6-808A-44EA-BE37-82070D517E37}" type="datetime8">
              <a:rPr lang="fa-IR" smtClean="0"/>
              <a:pPr>
                <a:defRPr/>
              </a:pPr>
              <a:t>13/دسامبر/14</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BC3E6B6F-077A-41AC-BE58-B3CA735FFFC2}" type="datetime8">
              <a:rPr lang="fa-IR" smtClean="0"/>
              <a:pPr>
                <a:defRPr/>
              </a:pPr>
              <a:t>13/دسامبر/14</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3578D01-0B11-4C67-9431-7CCF1C548956}" type="datetime8">
              <a:rPr lang="fa-IR" smtClean="0"/>
              <a:pPr>
                <a:defRPr/>
              </a:pPr>
              <a:t>13/دسامبر/14</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DB1FC49-8165-4451-8E4B-5FE7ADFF72EB}" type="datetimeFigureOut">
              <a:rPr lang="en-US" smtClean="0"/>
              <a:pPr/>
              <a:t>12/14/2013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7A81244-8C65-49B2-9976-E70BDEF3B287}" type="slidenum">
              <a:rPr lang="en-US" smtClean="0"/>
              <a:pPr/>
              <a:t>‹#›</a:t>
            </a:fld>
            <a:endParaRPr lang="en-US"/>
          </a:p>
        </p:txBody>
      </p:sp>
    </p:spTree>
  </p:cSld>
  <p:clrMapOvr>
    <a:masterClrMapping/>
  </p:clrMapOvr>
  <p:transition>
    <p:spli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3D473927-46E2-411D-ABE2-66AADE0609B3}" type="datetime8">
              <a:rPr lang="fa-IR" smtClean="0"/>
              <a:pPr>
                <a:defRPr/>
              </a:pPr>
              <a:t>13/دسامبر/14</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F7D9BC32-9329-4E3A-B865-C8C201DB067E}" type="datetime8">
              <a:rPr lang="fa-IR" smtClean="0"/>
              <a:pPr>
                <a:defRPr/>
              </a:pPr>
              <a:t>13/دسامبر/14</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9CCC7D7-DD05-4E1B-9282-9772C6383E14}" type="datetime8">
              <a:rPr lang="fa-IR" smtClean="0"/>
              <a:pPr>
                <a:defRPr/>
              </a:pPr>
              <a:t>13/دسامبر/14</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2B3D280-A2AA-46F4-96BE-DFB18C4AB2F5}" type="datetime8">
              <a:rPr lang="fa-IR" smtClean="0"/>
              <a:pPr>
                <a:defRPr/>
              </a:pPr>
              <a:t>13/دسامبر/14</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B1FC49-8165-4451-8E4B-5FE7ADFF72EB}" type="datetimeFigureOut">
              <a:rPr lang="en-US" smtClean="0"/>
              <a:pPr/>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1FC49-8165-4451-8E4B-5FE7ADFF72EB}" type="datetimeFigureOut">
              <a:rPr lang="en-US" smtClean="0"/>
              <a:pPr/>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1FC49-8165-4451-8E4B-5FE7ADFF72EB}" type="datetimeFigureOut">
              <a:rPr lang="en-US" smtClean="0"/>
              <a:pPr/>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B1FC49-8165-4451-8E4B-5FE7ADFF72EB}" type="datetimeFigureOut">
              <a:rPr lang="en-US" smtClean="0"/>
              <a:pPr/>
              <a:t>12/14/2013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1FC49-8165-4451-8E4B-5FE7ADFF72EB}" type="datetimeFigureOut">
              <a:rPr lang="en-US" smtClean="0"/>
              <a:pPr/>
              <a:t>12/14/2013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1FC49-8165-4451-8E4B-5FE7ADFF72EB}" type="datetimeFigureOut">
              <a:rPr lang="en-US" smtClean="0"/>
              <a:pPr/>
              <a:t>12/14/2013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1FC49-8165-4451-8E4B-5FE7ADFF72EB}" type="datetimeFigureOut">
              <a:rPr lang="en-US" smtClean="0"/>
              <a:pPr/>
              <a:t>12/14/2013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1FC49-8165-4451-8E4B-5FE7ADFF72EB}" type="datetimeFigureOut">
              <a:rPr lang="en-US" smtClean="0"/>
              <a:pPr/>
              <a:t>12/14/2013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1FC49-8165-4451-8E4B-5FE7ADFF72EB}" type="datetimeFigureOut">
              <a:rPr lang="en-US" smtClean="0"/>
              <a:pPr/>
              <a:t>12/14/2013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1FC49-8165-4451-8E4B-5FE7ADFF72EB}" type="datetimeFigureOut">
              <a:rPr lang="en-US" smtClean="0"/>
              <a:pPr/>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1FC49-8165-4451-8E4B-5FE7ADFF72EB}" type="datetimeFigureOut">
              <a:rPr lang="en-US" smtClean="0"/>
              <a:pPr/>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7772400" cy="4530725"/>
          </a:xfrm>
        </p:spPr>
        <p:txBody>
          <a:bodyPr/>
          <a:lstStyle/>
          <a:p>
            <a:endParaRPr lang="en-US"/>
          </a:p>
        </p:txBody>
      </p:sp>
      <p:sp>
        <p:nvSpPr>
          <p:cNvPr id="4" name="Date Placeholder 3"/>
          <p:cNvSpPr>
            <a:spLocks noGrp="1"/>
          </p:cNvSpPr>
          <p:nvPr>
            <p:ph type="dt" sz="half" idx="10"/>
          </p:nvPr>
        </p:nvSpPr>
        <p:spPr>
          <a:xfrm>
            <a:off x="914400" y="6251575"/>
            <a:ext cx="1981200" cy="457200"/>
          </a:xfr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01B6BE0-177E-4E1A-8322-002F7A341BF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DB1FC49-8165-4451-8E4B-5FE7ADFF72EB}" type="datetimeFigureOut">
              <a:rPr lang="en-US" smtClean="0"/>
              <a:pPr/>
              <a:t>12/14/2013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7A81244-8C65-49B2-9976-E70BDEF3B287}" type="slidenum">
              <a:rPr lang="en-US" smtClean="0"/>
              <a:pPr/>
              <a:t>‹#›</a:t>
            </a:fld>
            <a:endParaRPr lang="en-US"/>
          </a:p>
        </p:txBody>
      </p:sp>
    </p:spTree>
  </p:cSld>
  <p:clrMapOvr>
    <a:masterClrMapping/>
  </p:clrMapOvr>
  <p:transition>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DB1FC49-8165-4451-8E4B-5FE7ADFF72EB}" type="datetimeFigureOut">
              <a:rPr lang="en-US" smtClean="0"/>
              <a:pPr/>
              <a:t>12/14/2013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7A81244-8C65-49B2-9976-E70BDEF3B287}" type="slidenum">
              <a:rPr lang="en-US" smtClean="0"/>
              <a:pPr/>
              <a:t>‹#›</a:t>
            </a:fld>
            <a:endParaRPr lang="en-US"/>
          </a:p>
        </p:txBody>
      </p:sp>
    </p:spTree>
  </p:cSld>
  <p:clrMapOvr>
    <a:masterClrMapping/>
  </p:clrMapOvr>
  <p:transition>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DB1FC49-8165-4451-8E4B-5FE7ADFF72EB}" type="datetimeFigureOut">
              <a:rPr lang="en-US" smtClean="0"/>
              <a:pPr/>
              <a:t>12/14/2013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7A81244-8C65-49B2-9976-E70BDEF3B287}" type="slidenum">
              <a:rPr lang="en-US" smtClean="0"/>
              <a:pPr/>
              <a:t>‹#›</a:t>
            </a:fld>
            <a:endParaRPr lang="en-US"/>
          </a:p>
        </p:txBody>
      </p:sp>
    </p:spTree>
  </p:cSld>
  <p:clrMapOvr>
    <a:masterClrMapping/>
  </p:clrMapOvr>
  <p:transition>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3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8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39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40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BDB1FC49-8165-4451-8E4B-5FE7ADFF72EB}" type="datetimeFigureOut">
              <a:rPr lang="en-US" smtClean="0"/>
              <a:pPr/>
              <a:t>12/14/2013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7A81244-8C65-49B2-9976-E70BDEF3B287}" type="slidenum">
              <a:rPr lang="en-US" smtClean="0"/>
              <a:pPr/>
              <a:t>‹#›</a:t>
            </a:fld>
            <a:endParaRPr lang="en-US"/>
          </a:p>
        </p:txBody>
      </p:sp>
    </p:spTree>
  </p:cSld>
  <p:clrMapOvr>
    <a:masterClrMapping/>
  </p:clrMapOvr>
  <p:transition>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41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42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44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45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46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47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49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50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51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52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BDB1FC49-8165-4451-8E4B-5FE7ADFF72EB}" type="datetimeFigureOut">
              <a:rPr lang="en-US" smtClean="0"/>
              <a:pPr/>
              <a:t>12/14/2013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7A81244-8C65-49B2-9976-E70BDEF3B287}" type="slidenum">
              <a:rPr lang="en-US" smtClean="0"/>
              <a:pPr/>
              <a:t>‹#›</a:t>
            </a:fld>
            <a:endParaRPr lang="en-US"/>
          </a:p>
        </p:txBody>
      </p:sp>
    </p:spTree>
  </p:cSld>
  <p:clrMapOvr>
    <a:masterClrMapping/>
  </p:clrMapOvr>
  <p:transition>
    <p:spli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53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54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56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57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58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59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60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61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62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63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DB1FC49-8165-4451-8E4B-5FE7ADFF72EB}" type="datetimeFigureOut">
              <a:rPr lang="en-US" smtClean="0"/>
              <a:pPr/>
              <a:t>12/14/2013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7A81244-8C65-49B2-9976-E70BDEF3B287}" type="slidenum">
              <a:rPr lang="en-US" smtClean="0"/>
              <a:pPr/>
              <a:t>‹#›</a:t>
            </a:fld>
            <a:endParaRPr lang="en-US"/>
          </a:p>
        </p:txBody>
      </p:sp>
    </p:spTree>
  </p:cSld>
  <p:clrMapOvr>
    <a:masterClrMapping/>
  </p:clrMapOvr>
  <p:transition>
    <p:spli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64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65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66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67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68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69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70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71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72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BDB1FC49-8165-4451-8E4B-5FE7ADFF72EB}" type="datetimeFigureOut">
              <a:rPr lang="en-US" smtClean="0"/>
              <a:pPr/>
              <a:t>12/14/2013</a:t>
            </a:fld>
            <a:endParaRPr lang="en-US"/>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37A81244-8C65-49B2-9976-E70BDEF3B287}"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7772400" cy="4530725"/>
          </a:xfrm>
        </p:spPr>
        <p:txBody>
          <a:bodyPr/>
          <a:lstStyle/>
          <a:p>
            <a:endParaRPr lang="en-US"/>
          </a:p>
        </p:txBody>
      </p:sp>
      <p:sp>
        <p:nvSpPr>
          <p:cNvPr id="4" name="Date Placeholder 3"/>
          <p:cNvSpPr>
            <a:spLocks noGrp="1"/>
          </p:cNvSpPr>
          <p:nvPr>
            <p:ph type="dt" sz="half" idx="10"/>
          </p:nvPr>
        </p:nvSpPr>
        <p:spPr>
          <a:xfrm>
            <a:off x="914400" y="6251575"/>
            <a:ext cx="1981200" cy="457200"/>
          </a:xfr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01B6BE0-177E-4E1A-8322-002F7A341BF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DB1FC49-8165-4451-8E4B-5FE7ADFF72EB}" type="datetimeFigureOut">
              <a:rPr lang="en-US" smtClean="0"/>
              <a:pPr/>
              <a:t>12/14/2013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7A81244-8C65-49B2-9976-E70BDEF3B287}" type="slidenum">
              <a:rPr lang="en-US" smtClean="0"/>
              <a:pPr/>
              <a:t>‹#›</a:t>
            </a:fld>
            <a:endParaRPr lang="en-US"/>
          </a:p>
        </p:txBody>
      </p:sp>
    </p:spTree>
  </p:cSld>
  <p:clrMapOvr>
    <a:masterClrMapping/>
  </p:clrMapOvr>
  <p:transition>
    <p:spli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51575"/>
            <a:ext cx="1981200" cy="457200"/>
          </a:xfrm>
        </p:spPr>
        <p:txBody>
          <a:bodyPr/>
          <a:lstStyle>
            <a:lvl1pPr>
              <a:defRPr/>
            </a:lvl1pPr>
          </a:lstStyle>
          <a:p>
            <a:endParaRPr lang="en-US"/>
          </a:p>
        </p:txBody>
      </p:sp>
      <p:sp>
        <p:nvSpPr>
          <p:cNvPr id="4" name="Footer Placeholder 3"/>
          <p:cNvSpPr>
            <a:spLocks noGrp="1"/>
          </p:cNvSpPr>
          <p:nvPr>
            <p:ph type="ftr" sz="quarter" idx="11"/>
          </p:nvPr>
        </p:nvSpPr>
        <p:spPr>
          <a:xfrm>
            <a:off x="3352800" y="6248400"/>
            <a:ext cx="2971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7D7AAF1E-9D90-4F1B-BDB5-571D46FBB082}"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D1B2F3DA-2B85-4082-BAFD-F7BB94A82957}" type="datetime8">
              <a:rPr lang="fa-IR" smtClean="0"/>
              <a:pPr>
                <a:defRPr/>
              </a:pPr>
              <a:t>13/دسامبر/14</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A9FD75-7466-4619-9ED1-E29F59AF2C81}" type="datetime8">
              <a:rPr lang="fa-IR" smtClean="0"/>
              <a:pPr>
                <a:defRPr/>
              </a:pPr>
              <a:t>13/دسامبر/14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6CF0876-8161-4164-8322-30E04741F5A0}" type="datetime8">
              <a:rPr lang="fa-IR" smtClean="0"/>
              <a:pPr>
                <a:defRPr/>
              </a:pPr>
              <a:t>13/دسامبر/14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EA2632B-496E-4DC1-A547-82C415E37975}" type="datetime8">
              <a:rPr lang="fa-IR" smtClean="0"/>
              <a:pPr>
                <a:defRPr/>
              </a:pPr>
              <a:t>13/دسامبر/14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DD4684E-914A-46D2-A5E8-86EDBF2A2786}" type="datetime8">
              <a:rPr lang="fa-IR" smtClean="0"/>
              <a:pPr>
                <a:defRPr/>
              </a:pPr>
              <a:t>13/دسامبر/14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39FF844-F3BD-4FFC-AE7A-BEDBF64E0B6C}" type="datetime8">
              <a:rPr lang="fa-IR" smtClean="0"/>
              <a:pPr>
                <a:defRPr/>
              </a:pPr>
              <a:t>13/دسامبر/14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8E76213-FBDC-4951-9BBE-BD12908856F5}" type="datetime8">
              <a:rPr lang="fa-IR" smtClean="0"/>
              <a:pPr>
                <a:defRPr/>
              </a:pPr>
              <a:t>13/دسامبر/14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C33A0B4-7F3C-436B-9596-8CE0443F1714}" type="datetime8">
              <a:rPr lang="fa-IR" smtClean="0"/>
              <a:pPr>
                <a:defRPr/>
              </a:pPr>
              <a:t>13/دسامبر/14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22089B6-4A14-464A-A64F-004782ADA5E9}" type="datetime8">
              <a:rPr lang="fa-IR" smtClean="0"/>
              <a:pPr>
                <a:defRPr/>
              </a:pPr>
              <a:t>13/دسامبر/14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DB1FC49-8165-4451-8E4B-5FE7ADFF72EB}" type="datetimeFigureOut">
              <a:rPr lang="en-US" smtClean="0"/>
              <a:pPr/>
              <a:t>12/14/2013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7A81244-8C65-49B2-9976-E70BDEF3B287}" type="slidenum">
              <a:rPr lang="en-US" smtClean="0"/>
              <a:pPr/>
              <a:t>‹#›</a:t>
            </a:fld>
            <a:endParaRPr lang="en-US"/>
          </a:p>
        </p:txBody>
      </p:sp>
    </p:spTree>
  </p:cSld>
  <p:clrMapOvr>
    <a:masterClrMapping/>
  </p:clrMapOvr>
  <p:transition>
    <p:spli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31303CB-2AE3-4D77-8392-69052C83770B}" type="datetime8">
              <a:rPr lang="fa-IR" smtClean="0"/>
              <a:pPr>
                <a:defRPr/>
              </a:pPr>
              <a:t>13/دسامبر/14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B02D02A-34F3-47A5-8DD2-6F6B2F82A4FE}" type="datetime8">
              <a:rPr lang="fa-IR" smtClean="0"/>
              <a:pPr>
                <a:defRPr/>
              </a:pPr>
              <a:t>13/دسامبر/14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F6EE67E5-1725-47E5-AFDF-B7F5D1B7BFDC}" type="datetime8">
              <a:rPr lang="fa-IR" smtClean="0"/>
              <a:pPr>
                <a:defRPr/>
              </a:pPr>
              <a:t>13/دسامبر/14</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F209D64A-8E91-4D1E-9CD9-B63CB9E89EB1}" type="slidenum">
              <a:rPr lang="en-US"/>
              <a:pPr>
                <a:defRPr/>
              </a:pPr>
              <a:t>‹#›</a:t>
            </a:fld>
            <a:endParaRPr lang="en-US"/>
          </a:p>
        </p:txBody>
      </p:sp>
    </p:spTree>
  </p:cSld>
  <p:clrMapOvr>
    <a:masterClrMapping/>
  </p:clrMapOvr>
  <p:transition>
    <p:spli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183CAF78-90D8-4581-A4AD-4D0283ED48ED}" type="datetime8">
              <a:rPr lang="fa-IR" smtClean="0"/>
              <a:pPr>
                <a:defRPr/>
              </a:pPr>
              <a:t>13/دسامبر/14</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07384FBD-A26E-465E-9822-E81BE0AF9347}" type="slidenum">
              <a:rPr lang="en-US"/>
              <a:pPr>
                <a:defRPr/>
              </a:pPr>
              <a:t>‹#›</a:t>
            </a:fld>
            <a:endParaRPr lang="en-US"/>
          </a:p>
        </p:txBody>
      </p:sp>
    </p:spTree>
  </p:cSld>
  <p:clrMapOvr>
    <a:masterClrMapping/>
  </p:clrMapOvr>
  <p:transition>
    <p:spli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E9E2A136-4215-4D11-930D-AE7D34A46D19}" type="datetime8">
              <a:rPr lang="fa-IR" smtClean="0"/>
              <a:pPr>
                <a:defRPr/>
              </a:pPr>
              <a:t>13/دسامبر/14</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4451447-452C-4294-933F-9BA06B6CF28D}" type="slidenum">
              <a:rPr lang="en-US"/>
              <a:pPr>
                <a:defRPr/>
              </a:pPr>
              <a:t>‹#›</a:t>
            </a:fld>
            <a:endParaRPr lang="en-US"/>
          </a:p>
        </p:txBody>
      </p:sp>
    </p:spTree>
  </p:cSld>
  <p:clrMapOvr>
    <a:masterClrMapping/>
  </p:clrMapOvr>
  <p:transition>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429B629C-EAFC-40EE-BE2A-82EB005E7852}" type="datetime8">
              <a:rPr lang="fa-IR" smtClean="0"/>
              <a:pPr>
                <a:defRPr/>
              </a:pPr>
              <a:t>13/دسامبر/14</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75D7E50E-CF20-4923-BC93-AD87373B3732}" type="slidenum">
              <a:rPr lang="en-US"/>
              <a:pPr>
                <a:defRPr/>
              </a:pPr>
              <a:t>‹#›</a:t>
            </a:fld>
            <a:endParaRPr lang="en-US"/>
          </a:p>
        </p:txBody>
      </p:sp>
    </p:spTree>
  </p:cSld>
  <p:clrMapOvr>
    <a:masterClrMapping/>
  </p:clrMapOvr>
  <p:transition>
    <p:spli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CF1C4FD1-8DA2-4C18-8ED0-CC36B28B06EE}" type="datetime8">
              <a:rPr lang="fa-IR" smtClean="0"/>
              <a:pPr>
                <a:defRPr/>
              </a:pPr>
              <a:t>13/دسامبر/14</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E14DB2A0-D93C-40FC-BD37-46315E646233}" type="slidenum">
              <a:rPr lang="en-US"/>
              <a:pPr>
                <a:defRPr/>
              </a:pPr>
              <a:t>‹#›</a:t>
            </a:fld>
            <a:endParaRPr lang="en-US"/>
          </a:p>
        </p:txBody>
      </p:sp>
    </p:spTree>
  </p:cSld>
  <p:clrMapOvr>
    <a:masterClrMapping/>
  </p:clrMapOvr>
  <p:transition>
    <p:spli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7BC89163-5156-4997-94DA-E45F8EEA4DAD}" type="datetime8">
              <a:rPr lang="fa-IR" smtClean="0"/>
              <a:pPr>
                <a:defRPr/>
              </a:pPr>
              <a:t>13/دسامبر/14</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5A271EA6-736E-4AFF-A06C-39BC067F1413}" type="slidenum">
              <a:rPr lang="en-US"/>
              <a:pPr>
                <a:defRPr/>
              </a:pPr>
              <a:t>‹#›</a:t>
            </a:fld>
            <a:endParaRPr lang="en-US"/>
          </a:p>
        </p:txBody>
      </p:sp>
    </p:spTree>
  </p:cSld>
  <p:clrMapOvr>
    <a:masterClrMapping/>
  </p:clrMapOvr>
  <p:transition>
    <p:spli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BD917062-00EA-4032-8B58-AFBB7E40C8A8}" type="datetime8">
              <a:rPr lang="fa-IR" smtClean="0"/>
              <a:pPr>
                <a:defRPr/>
              </a:pPr>
              <a:t>13/دسامبر/14</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89FB3751-68AD-4D48-AB2B-A778373FF8A6}" type="slidenum">
              <a:rPr lang="en-US"/>
              <a:pPr>
                <a:defRPr/>
              </a:pPr>
              <a:t>‹#›</a:t>
            </a:fld>
            <a:endParaRPr lang="en-US"/>
          </a:p>
        </p:txBody>
      </p:sp>
    </p:spTree>
  </p:cSld>
  <p:clrMapOvr>
    <a:masterClrMapping/>
  </p:clrMapOvr>
  <p:transition>
    <p:spli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5AAB3C36-B8F4-47B7-90F1-C80D5E056668}" type="datetime8">
              <a:rPr lang="fa-IR" smtClean="0"/>
              <a:pPr>
                <a:defRPr/>
              </a:pPr>
              <a:t>13/دسامبر/14</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D1A49B4D-1EA6-4290-8EFB-7C532D70AA32}" type="slidenum">
              <a:rPr lang="en-US"/>
              <a:pPr>
                <a:defRPr/>
              </a:pPr>
              <a:t>‹#›</a:t>
            </a:fld>
            <a:endParaRPr lang="en-US"/>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2.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2.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5.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2"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BDB1FC49-8165-4451-8E4B-5FE7ADFF72EB}" type="datetimeFigureOut">
              <a:rPr lang="en-US" smtClean="0"/>
              <a:pPr/>
              <a:t>12/14/2013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37A81244-8C65-49B2-9976-E70BDEF3B2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75" r:id="rId79"/>
    <p:sldLayoutId id="2147483776" r:id="rId80"/>
  </p:sldLayoutIdLst>
  <p:transition>
    <p:split/>
  </p:transition>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09297766-6AFD-47B2-8EED-813AA877D308}" type="datetime8">
              <a:rPr lang="fa-IR" smtClean="0"/>
              <a:pPr>
                <a:defRPr/>
              </a:pPr>
              <a:t>13/دسامبر/14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7C1C9BB5-85DB-4B83-9825-22739AF320EE}" type="datetime8">
              <a:rPr lang="fa-IR" smtClean="0"/>
              <a:pPr>
                <a:defRPr/>
              </a:pPr>
              <a:t>13/دسامبر/14</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B4B0E003-2289-4B20-8FBB-902F8ABEF9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C1275D2B-CA02-4BCA-9C17-79C37F1D69F6}" type="datetime8">
              <a:rPr lang="fa-IR" smtClean="0"/>
              <a:pPr>
                <a:defRPr/>
              </a:pPr>
              <a:t>13/دسامبر/14</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1FC49-8165-4451-8E4B-5FE7ADFF72EB}" type="datetimeFigureOut">
              <a:rPr lang="en-US" smtClean="0"/>
              <a:pPr/>
              <a:t>12/14/2013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81244-8C65-49B2-9976-E70BDEF3B2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spli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5.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0.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5.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9.xml.rels><?xml version="1.0" encoding="UTF-8" standalone="yes"?>
<Relationships xmlns="http://schemas.openxmlformats.org/package/2006/relationships"><Relationship Id="rId2" Type="http://schemas.openxmlformats.org/officeDocument/2006/relationships/hyperlink" Target="http://arshamkoosha.com&#1605;&#1588;&#1575;&#1607;&#1583;&#1607;/" TargetMode="External"/><Relationship Id="rId1" Type="http://schemas.openxmlformats.org/officeDocument/2006/relationships/slideLayout" Target="../slideLayouts/slideLayout1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qtshirt.com/" TargetMode="External"/><Relationship Id="rId1" Type="http://schemas.openxmlformats.org/officeDocument/2006/relationships/slideLayout" Target="../slideLayouts/slideLayout115.xml"/><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1"/>
            <a:r>
              <a:rPr lang="fa-IR" sz="4800" dirty="0" smtClean="0">
                <a:cs typeface="B Aseman" pitchFamily="2" charset="-78"/>
              </a:rPr>
              <a:t>تجارت </a:t>
            </a:r>
            <a:r>
              <a:rPr lang="fa-IR" sz="4800" dirty="0" err="1" smtClean="0">
                <a:cs typeface="B Aseman" pitchFamily="2" charset="-78"/>
              </a:rPr>
              <a:t>الكترونيك</a:t>
            </a:r>
            <a:endParaRPr lang="en-US" sz="4800" dirty="0">
              <a:cs typeface="B Aseman" pitchFamily="2" charset="-78"/>
            </a:endParaRPr>
          </a:p>
        </p:txBody>
      </p:sp>
      <p:sp>
        <p:nvSpPr>
          <p:cNvPr id="7" name="Slide Number Placeholder 6"/>
          <p:cNvSpPr>
            <a:spLocks noGrp="1"/>
          </p:cNvSpPr>
          <p:nvPr>
            <p:ph type="sldNum" sz="quarter" idx="12"/>
          </p:nvPr>
        </p:nvSpPr>
        <p:spPr/>
        <p:txBody>
          <a:bodyPr/>
          <a:lstStyle/>
          <a:p>
            <a:fld id="{6F9F197E-4BA3-4409-B423-96AE9DD53C56}" type="slidenum">
              <a:rPr lang="en-US" smtClean="0"/>
              <a:pPr/>
              <a:t>1</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cs typeface="B Mitra" pitchFamily="2" charset="-78"/>
              </a:rPr>
              <a:t>تجارت </a:t>
            </a:r>
            <a:r>
              <a:rPr lang="fa-IR" b="1" dirty="0" err="1" smtClean="0">
                <a:cs typeface="B Mitra" pitchFamily="2" charset="-78"/>
              </a:rPr>
              <a:t>الكترونيك</a:t>
            </a:r>
            <a:endParaRPr lang="en-US" b="1" dirty="0">
              <a:cs typeface="B Mitra" pitchFamily="2" charset="-78"/>
            </a:endParaRPr>
          </a:p>
        </p:txBody>
      </p:sp>
      <p:sp>
        <p:nvSpPr>
          <p:cNvPr id="11268" name="Rectangle 3"/>
          <p:cNvSpPr>
            <a:spLocks noGrp="1" noChangeArrowheads="1"/>
          </p:cNvSpPr>
          <p:nvPr>
            <p:ph idx="1"/>
          </p:nvPr>
        </p:nvSpPr>
        <p:spPr>
          <a:xfrm>
            <a:off x="129480" y="1219200"/>
            <a:ext cx="8763000" cy="5638800"/>
          </a:xfrm>
        </p:spPr>
        <p:txBody>
          <a:bodyPr/>
          <a:lstStyle/>
          <a:p>
            <a:pPr algn="just" rtl="1"/>
            <a:r>
              <a:rPr lang="fa-IR" sz="3200" dirty="0" err="1" smtClean="0">
                <a:cs typeface="B Mitra" pitchFamily="2" charset="-78"/>
              </a:rPr>
              <a:t>همچنين</a:t>
            </a:r>
            <a:r>
              <a:rPr lang="fa-IR" sz="3200" dirty="0" smtClean="0">
                <a:cs typeface="B Mitra" pitchFamily="2" charset="-78"/>
              </a:rPr>
              <a:t> </a:t>
            </a:r>
            <a:r>
              <a:rPr lang="fa-IR" sz="3200" dirty="0" err="1" smtClean="0">
                <a:cs typeface="B Mitra" pitchFamily="2" charset="-78"/>
              </a:rPr>
              <a:t>تحقيقات</a:t>
            </a:r>
            <a:r>
              <a:rPr lang="fa-IR" sz="3200" dirty="0" smtClean="0">
                <a:cs typeface="B Mitra" pitchFamily="2" charset="-78"/>
              </a:rPr>
              <a:t> </a:t>
            </a:r>
            <a:r>
              <a:rPr lang="en-US" sz="3200" dirty="0" smtClean="0">
                <a:cs typeface="B Mitra" pitchFamily="2" charset="-78"/>
              </a:rPr>
              <a:t>EITO </a:t>
            </a:r>
            <a:r>
              <a:rPr lang="fa-IR" sz="3200" dirty="0" smtClean="0">
                <a:cs typeface="B Mitra" pitchFamily="2" charset="-78"/>
              </a:rPr>
              <a:t>نشان </a:t>
            </a:r>
            <a:r>
              <a:rPr lang="fa-IR" sz="3200" dirty="0" err="1" smtClean="0">
                <a:cs typeface="B Mitra" pitchFamily="2" charset="-78"/>
              </a:rPr>
              <a:t>مي</a:t>
            </a:r>
            <a:r>
              <a:rPr lang="fa-IR" sz="3200" dirty="0" smtClean="0">
                <a:cs typeface="B Mitra" pitchFamily="2" charset="-78"/>
              </a:rPr>
              <a:t> دهد </a:t>
            </a:r>
            <a:r>
              <a:rPr lang="fa-IR" sz="3200" dirty="0" err="1" smtClean="0">
                <a:cs typeface="B Mitra" pitchFamily="2" charset="-78"/>
              </a:rPr>
              <a:t>كه</a:t>
            </a:r>
            <a:r>
              <a:rPr lang="fa-IR" sz="3200" dirty="0" smtClean="0">
                <a:cs typeface="B Mitra" pitchFamily="2" charset="-78"/>
              </a:rPr>
              <a:t> تجارت از </a:t>
            </a:r>
            <a:r>
              <a:rPr lang="fa-IR" sz="3200" dirty="0" err="1" smtClean="0">
                <a:cs typeface="B Mitra" pitchFamily="2" charset="-78"/>
              </a:rPr>
              <a:t>طريق</a:t>
            </a:r>
            <a:r>
              <a:rPr lang="fa-IR" sz="3200" dirty="0" smtClean="0">
                <a:cs typeface="B Mitra" pitchFamily="2" charset="-78"/>
              </a:rPr>
              <a:t> </a:t>
            </a:r>
            <a:r>
              <a:rPr lang="fa-IR" sz="3200" dirty="0" err="1" smtClean="0">
                <a:cs typeface="B Mitra" pitchFamily="2" charset="-78"/>
              </a:rPr>
              <a:t>اينترنت</a:t>
            </a:r>
            <a:r>
              <a:rPr lang="fa-IR" sz="3200" dirty="0" smtClean="0">
                <a:cs typeface="B Mitra" pitchFamily="2" charset="-78"/>
              </a:rPr>
              <a:t> در 5 </a:t>
            </a:r>
            <a:r>
              <a:rPr lang="fa-IR" sz="3200" dirty="0" err="1" smtClean="0">
                <a:cs typeface="B Mitra" pitchFamily="2" charset="-78"/>
              </a:rPr>
              <a:t>كشور</a:t>
            </a:r>
            <a:r>
              <a:rPr lang="fa-IR" sz="3200" dirty="0" smtClean="0">
                <a:cs typeface="B Mitra" pitchFamily="2" charset="-78"/>
              </a:rPr>
              <a:t> </a:t>
            </a:r>
            <a:r>
              <a:rPr lang="fa-IR" sz="3200" dirty="0" err="1" smtClean="0">
                <a:cs typeface="B Mitra" pitchFamily="2" charset="-78"/>
              </a:rPr>
              <a:t>صنعتي</a:t>
            </a:r>
            <a:r>
              <a:rPr lang="fa-IR" sz="3200" dirty="0" smtClean="0">
                <a:cs typeface="B Mitra" pitchFamily="2" charset="-78"/>
              </a:rPr>
              <a:t> اروپا </a:t>
            </a:r>
            <a:r>
              <a:rPr lang="fa-IR" sz="3200" dirty="0" err="1" smtClean="0">
                <a:cs typeface="B Mitra" pitchFamily="2" charset="-78"/>
              </a:rPr>
              <a:t>يعني</a:t>
            </a:r>
            <a:r>
              <a:rPr lang="fa-IR" sz="3200" dirty="0" smtClean="0">
                <a:cs typeface="B Mitra" pitchFamily="2" charset="-78"/>
              </a:rPr>
              <a:t> انگلستان ، فرانسه ، آلمان ، </a:t>
            </a:r>
            <a:r>
              <a:rPr lang="fa-IR" sz="3200" dirty="0" err="1" smtClean="0">
                <a:cs typeface="B Mitra" pitchFamily="2" charset="-78"/>
              </a:rPr>
              <a:t>ايتاليا</a:t>
            </a:r>
            <a:r>
              <a:rPr lang="fa-IR" sz="3200" dirty="0" smtClean="0">
                <a:cs typeface="B Mitra" pitchFamily="2" charset="-78"/>
              </a:rPr>
              <a:t> و </a:t>
            </a:r>
            <a:r>
              <a:rPr lang="fa-IR" sz="3200" dirty="0" err="1" smtClean="0">
                <a:cs typeface="B Mitra" pitchFamily="2" charset="-78"/>
              </a:rPr>
              <a:t>اسپانيا</a:t>
            </a:r>
            <a:r>
              <a:rPr lang="fa-IR" sz="3200" dirty="0" smtClean="0">
                <a:cs typeface="B Mitra" pitchFamily="2" charset="-78"/>
              </a:rPr>
              <a:t> از 6/171 </a:t>
            </a:r>
            <a:r>
              <a:rPr lang="fa-IR" sz="3200" dirty="0" err="1" smtClean="0">
                <a:cs typeface="B Mitra" pitchFamily="2" charset="-78"/>
              </a:rPr>
              <a:t>ميليارد</a:t>
            </a:r>
            <a:r>
              <a:rPr lang="fa-IR" sz="3200" dirty="0" smtClean="0">
                <a:cs typeface="B Mitra" pitchFamily="2" charset="-78"/>
              </a:rPr>
              <a:t> </a:t>
            </a:r>
            <a:r>
              <a:rPr lang="fa-IR" sz="3200" dirty="0" err="1" smtClean="0">
                <a:cs typeface="B Mitra" pitchFamily="2" charset="-78"/>
              </a:rPr>
              <a:t>يورو</a:t>
            </a:r>
            <a:r>
              <a:rPr lang="fa-IR" sz="3200" dirty="0" smtClean="0">
                <a:cs typeface="B Mitra" pitchFamily="2" charset="-78"/>
              </a:rPr>
              <a:t> در سال 2001 به 3/1628 </a:t>
            </a:r>
            <a:r>
              <a:rPr lang="fa-IR" sz="3200" dirty="0" err="1" smtClean="0">
                <a:cs typeface="B Mitra" pitchFamily="2" charset="-78"/>
              </a:rPr>
              <a:t>ميليارد</a:t>
            </a:r>
            <a:r>
              <a:rPr lang="fa-IR" sz="3200" dirty="0" smtClean="0">
                <a:cs typeface="B Mitra" pitchFamily="2" charset="-78"/>
              </a:rPr>
              <a:t> </a:t>
            </a:r>
            <a:r>
              <a:rPr lang="fa-IR" sz="3200" dirty="0" err="1" smtClean="0">
                <a:cs typeface="B Mitra" pitchFamily="2" charset="-78"/>
              </a:rPr>
              <a:t>يورو</a:t>
            </a:r>
            <a:r>
              <a:rPr lang="fa-IR" sz="3200" dirty="0" smtClean="0">
                <a:cs typeface="B Mitra" pitchFamily="2" charset="-78"/>
              </a:rPr>
              <a:t> در سال 2005 رسیده </a:t>
            </a:r>
            <a:r>
              <a:rPr lang="fa-IR" sz="3200" dirty="0" err="1" smtClean="0">
                <a:cs typeface="B Mitra" pitchFamily="2" charset="-78"/>
              </a:rPr>
              <a:t>كه</a:t>
            </a:r>
            <a:r>
              <a:rPr lang="fa-IR" sz="3200" dirty="0" smtClean="0">
                <a:cs typeface="B Mitra" pitchFamily="2" charset="-78"/>
              </a:rPr>
              <a:t> از رشد </a:t>
            </a:r>
            <a:r>
              <a:rPr lang="fa-IR" sz="3200" dirty="0" err="1" smtClean="0">
                <a:cs typeface="B Mitra" pitchFamily="2" charset="-78"/>
              </a:rPr>
              <a:t>ساليان</a:t>
            </a:r>
            <a:r>
              <a:rPr lang="fa-IR" sz="3200" dirty="0" smtClean="0">
                <a:cs typeface="B Mitra" pitchFamily="2" charset="-78"/>
              </a:rPr>
              <a:t> حدود 77% برخوردار است . </a:t>
            </a:r>
          </a:p>
          <a:p>
            <a:pPr algn="just" rtl="1"/>
            <a:r>
              <a:rPr lang="fa-IR" sz="3200" dirty="0" smtClean="0">
                <a:cs typeface="B Mitra" pitchFamily="2" charset="-78"/>
              </a:rPr>
              <a:t>اما در خصوص </a:t>
            </a:r>
            <a:r>
              <a:rPr lang="fa-IR" sz="3200" dirty="0" err="1" smtClean="0">
                <a:cs typeface="B Mitra" pitchFamily="2" charset="-78"/>
              </a:rPr>
              <a:t>ميزان</a:t>
            </a:r>
            <a:r>
              <a:rPr lang="fa-IR" sz="3200" dirty="0" smtClean="0">
                <a:cs typeface="B Mitra" pitchFamily="2" charset="-78"/>
              </a:rPr>
              <a:t> تجارت </a:t>
            </a:r>
            <a:r>
              <a:rPr lang="fa-IR" sz="3200" dirty="0" err="1" smtClean="0">
                <a:cs typeface="B Mitra" pitchFamily="2" charset="-78"/>
              </a:rPr>
              <a:t>الكترونيك</a:t>
            </a:r>
            <a:r>
              <a:rPr lang="fa-IR" sz="3200" dirty="0" smtClean="0">
                <a:cs typeface="B Mitra" pitchFamily="2" charset="-78"/>
              </a:rPr>
              <a:t> در </a:t>
            </a:r>
            <a:r>
              <a:rPr lang="fa-IR" sz="3200" dirty="0" err="1" smtClean="0">
                <a:cs typeface="B Mitra" pitchFamily="2" charset="-78"/>
              </a:rPr>
              <a:t>كشورمان</a:t>
            </a:r>
            <a:r>
              <a:rPr lang="fa-IR" sz="3200" dirty="0" smtClean="0">
                <a:cs typeface="B Mitra" pitchFamily="2" charset="-78"/>
              </a:rPr>
              <a:t>، مسعود </a:t>
            </a:r>
            <a:r>
              <a:rPr lang="fa-IR" sz="3200" dirty="0" err="1" smtClean="0">
                <a:cs typeface="B Mitra" pitchFamily="2" charset="-78"/>
              </a:rPr>
              <a:t>ميركاظمي</a:t>
            </a:r>
            <a:r>
              <a:rPr lang="fa-IR" sz="3200" dirty="0" smtClean="0">
                <a:cs typeface="B Mitra" pitchFamily="2" charset="-78"/>
              </a:rPr>
              <a:t>، </a:t>
            </a:r>
            <a:r>
              <a:rPr lang="fa-IR" sz="3200" dirty="0" err="1" smtClean="0">
                <a:cs typeface="B Mitra" pitchFamily="2" charset="-78"/>
              </a:rPr>
              <a:t>وزير</a:t>
            </a:r>
            <a:r>
              <a:rPr lang="fa-IR" sz="3200" dirty="0" smtClean="0">
                <a:cs typeface="B Mitra" pitchFamily="2" charset="-78"/>
              </a:rPr>
              <a:t> </a:t>
            </a:r>
            <a:r>
              <a:rPr lang="fa-IR" sz="3200" dirty="0" err="1" smtClean="0">
                <a:cs typeface="B Mitra" pitchFamily="2" charset="-78"/>
              </a:rPr>
              <a:t>بازرگاني</a:t>
            </a:r>
            <a:r>
              <a:rPr lang="fa-IR" sz="3200" dirty="0" smtClean="0">
                <a:cs typeface="B Mitra" pitchFamily="2" charset="-78"/>
              </a:rPr>
              <a:t> در </a:t>
            </a:r>
            <a:r>
              <a:rPr lang="fa-IR" sz="3200" dirty="0" err="1" smtClean="0">
                <a:cs typeface="B Mitra" pitchFamily="2" charset="-78"/>
              </a:rPr>
              <a:t>چهارمين</a:t>
            </a:r>
            <a:r>
              <a:rPr lang="fa-IR" sz="3200" dirty="0" smtClean="0">
                <a:cs typeface="B Mitra" pitchFamily="2" charset="-78"/>
              </a:rPr>
              <a:t> </a:t>
            </a:r>
            <a:r>
              <a:rPr lang="fa-IR" sz="3200" dirty="0" err="1" smtClean="0">
                <a:cs typeface="B Mitra" pitchFamily="2" charset="-78"/>
              </a:rPr>
              <a:t>همايش</a:t>
            </a:r>
            <a:r>
              <a:rPr lang="fa-IR" sz="3200" dirty="0" smtClean="0">
                <a:cs typeface="B Mitra" pitchFamily="2" charset="-78"/>
              </a:rPr>
              <a:t> </a:t>
            </a:r>
            <a:r>
              <a:rPr lang="fa-IR" sz="3200" dirty="0" err="1" smtClean="0">
                <a:cs typeface="B Mitra" pitchFamily="2" charset="-78"/>
              </a:rPr>
              <a:t>ملي</a:t>
            </a:r>
            <a:r>
              <a:rPr lang="fa-IR" sz="3200" dirty="0" smtClean="0">
                <a:cs typeface="B Mitra" pitchFamily="2" charset="-78"/>
              </a:rPr>
              <a:t> تجارت </a:t>
            </a:r>
            <a:r>
              <a:rPr lang="fa-IR" sz="3200" dirty="0" err="1" smtClean="0">
                <a:cs typeface="B Mitra" pitchFamily="2" charset="-78"/>
              </a:rPr>
              <a:t>الكترونيك</a:t>
            </a:r>
            <a:r>
              <a:rPr lang="fa-IR" sz="3200" dirty="0" smtClean="0">
                <a:cs typeface="B Mitra" pitchFamily="2" charset="-78"/>
              </a:rPr>
              <a:t>  (3 آذر 86 )  با برآورد </a:t>
            </a:r>
            <a:r>
              <a:rPr lang="fa-IR" sz="3200" dirty="0" err="1" smtClean="0">
                <a:cs typeface="B Mitra" pitchFamily="2" charset="-78"/>
              </a:rPr>
              <a:t>ميزان</a:t>
            </a:r>
            <a:r>
              <a:rPr lang="fa-IR" sz="3200" dirty="0" smtClean="0">
                <a:cs typeface="B Mitra" pitchFamily="2" charset="-78"/>
              </a:rPr>
              <a:t> تجارت </a:t>
            </a:r>
            <a:r>
              <a:rPr lang="fa-IR" sz="3200" dirty="0" err="1" smtClean="0">
                <a:cs typeface="B Mitra" pitchFamily="2" charset="-78"/>
              </a:rPr>
              <a:t>كشور</a:t>
            </a:r>
            <a:r>
              <a:rPr lang="fa-IR" sz="3200" dirty="0" smtClean="0">
                <a:cs typeface="B Mitra" pitchFamily="2" charset="-78"/>
              </a:rPr>
              <a:t> در بخش </a:t>
            </a:r>
            <a:r>
              <a:rPr lang="fa-IR" sz="3200" dirty="0" err="1" smtClean="0">
                <a:cs typeface="B Mitra" pitchFamily="2" charset="-78"/>
              </a:rPr>
              <a:t>الكترونيك</a:t>
            </a:r>
            <a:r>
              <a:rPr lang="fa-IR" sz="3200" dirty="0" smtClean="0">
                <a:cs typeface="B Mitra" pitchFamily="2" charset="-78"/>
              </a:rPr>
              <a:t> به </a:t>
            </a:r>
            <a:r>
              <a:rPr lang="fa-IR" sz="3200" dirty="0" err="1" smtClean="0">
                <a:cs typeface="B Mitra" pitchFamily="2" charset="-78"/>
              </a:rPr>
              <a:t>ميزان</a:t>
            </a:r>
            <a:r>
              <a:rPr lang="fa-IR" sz="3200" dirty="0" smtClean="0">
                <a:cs typeface="B Mitra" pitchFamily="2" charset="-78"/>
              </a:rPr>
              <a:t> 100ميليارد تومان اظهار </a:t>
            </a:r>
            <a:r>
              <a:rPr lang="fa-IR" sz="3200" dirty="0" err="1" smtClean="0">
                <a:cs typeface="B Mitra" pitchFamily="2" charset="-78"/>
              </a:rPr>
              <a:t>كرده</a:t>
            </a:r>
            <a:r>
              <a:rPr lang="fa-IR" sz="3200" dirty="0" smtClean="0">
                <a:cs typeface="B Mitra" pitchFamily="2" charset="-78"/>
              </a:rPr>
              <a:t> است.</a:t>
            </a:r>
            <a:endParaRPr lang="fa-IR" sz="3200" b="1" dirty="0" smtClean="0">
              <a:cs typeface="B Mitra" pitchFamily="2" charset="-78"/>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10</a:t>
            </a:fld>
            <a:endParaRPr lang="en-US"/>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cs typeface="B Mitra" pitchFamily="2" charset="-78"/>
              </a:rPr>
              <a:t>تجارت </a:t>
            </a:r>
            <a:r>
              <a:rPr lang="fa-IR" b="1" dirty="0" err="1" smtClean="0">
                <a:cs typeface="B Mitra" pitchFamily="2" charset="-78"/>
              </a:rPr>
              <a:t>الكترونيك</a:t>
            </a:r>
            <a:endParaRPr lang="en-US" b="1" dirty="0">
              <a:cs typeface="B Mitra" pitchFamily="2" charset="-78"/>
            </a:endParaRPr>
          </a:p>
        </p:txBody>
      </p:sp>
      <p:sp>
        <p:nvSpPr>
          <p:cNvPr id="11268" name="Rectangle 3"/>
          <p:cNvSpPr>
            <a:spLocks noGrp="1" noChangeArrowheads="1"/>
          </p:cNvSpPr>
          <p:nvPr>
            <p:ph idx="1"/>
          </p:nvPr>
        </p:nvSpPr>
        <p:spPr>
          <a:xfrm>
            <a:off x="129480" y="1219200"/>
            <a:ext cx="8763000" cy="5638800"/>
          </a:xfrm>
        </p:spPr>
        <p:txBody>
          <a:bodyPr/>
          <a:lstStyle/>
          <a:p>
            <a:pPr algn="just" rtl="1"/>
            <a:r>
              <a:rPr lang="fa-IR" sz="3200" dirty="0" smtClean="0">
                <a:solidFill>
                  <a:srgbClr val="FF3300"/>
                </a:solidFill>
                <a:cs typeface="B Traffic" pitchFamily="2" charset="-78"/>
              </a:rPr>
              <a:t>شش شاخص </a:t>
            </a:r>
            <a:r>
              <a:rPr lang="fa-IR" sz="3200" dirty="0" err="1" smtClean="0">
                <a:solidFill>
                  <a:srgbClr val="FF3300"/>
                </a:solidFill>
                <a:cs typeface="B Traffic" pitchFamily="2" charset="-78"/>
              </a:rPr>
              <a:t>بسترهای</a:t>
            </a:r>
            <a:r>
              <a:rPr lang="fa-IR" sz="3200" dirty="0" smtClean="0">
                <a:solidFill>
                  <a:srgbClr val="FF3300"/>
                </a:solidFill>
                <a:cs typeface="B Traffic" pitchFamily="2" charset="-78"/>
              </a:rPr>
              <a:t> تجارت الکترونیک در ایران</a:t>
            </a:r>
            <a:endParaRPr lang="fa-IR" sz="3200" b="1" dirty="0" smtClean="0">
              <a:cs typeface="B Mitra" pitchFamily="2" charset="-78"/>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11</a:t>
            </a:fld>
            <a:endParaRPr lang="en-US"/>
          </a:p>
        </p:txBody>
      </p:sp>
      <p:pic>
        <p:nvPicPr>
          <p:cNvPr id="6" name="Picture 4" descr="Nemodar1"/>
          <p:cNvPicPr>
            <a:picLocks noChangeAspect="1" noChangeArrowheads="1"/>
          </p:cNvPicPr>
          <p:nvPr/>
        </p:nvPicPr>
        <p:blipFill>
          <a:blip r:embed="rId3" cstate="print"/>
          <a:srcRect/>
          <a:stretch>
            <a:fillRect/>
          </a:stretch>
        </p:blipFill>
        <p:spPr bwMode="auto">
          <a:xfrm>
            <a:off x="323528" y="1772816"/>
            <a:ext cx="7762875" cy="4981575"/>
          </a:xfrm>
          <a:prstGeom prst="rect">
            <a:avLst/>
          </a:prstGeom>
          <a:noFill/>
        </p:spPr>
      </p:pic>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cs typeface="B Mitra" pitchFamily="2" charset="-78"/>
              </a:rPr>
              <a:t>تجارت </a:t>
            </a:r>
            <a:r>
              <a:rPr lang="fa-IR" b="1" dirty="0" err="1" smtClean="0">
                <a:cs typeface="B Mitra" pitchFamily="2" charset="-78"/>
              </a:rPr>
              <a:t>الكترونيك</a:t>
            </a:r>
            <a:endParaRPr lang="en-US" b="1" dirty="0">
              <a:cs typeface="B Mitra" pitchFamily="2" charset="-78"/>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12</a:t>
            </a:fld>
            <a:endParaRPr lang="en-US"/>
          </a:p>
        </p:txBody>
      </p:sp>
      <p:sp>
        <p:nvSpPr>
          <p:cNvPr id="11" name="Rectangle 3"/>
          <p:cNvSpPr txBox="1">
            <a:spLocks noChangeArrowheads="1"/>
          </p:cNvSpPr>
          <p:nvPr/>
        </p:nvSpPr>
        <p:spPr bwMode="auto">
          <a:xfrm>
            <a:off x="467544" y="1340768"/>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1" eaLnBrk="1" fontAlgn="base" latinLnBrk="0" hangingPunct="1">
              <a:lnSpc>
                <a:spcPct val="100000"/>
              </a:lnSpc>
              <a:spcBef>
                <a:spcPct val="20000"/>
              </a:spcBef>
              <a:spcAft>
                <a:spcPct val="0"/>
              </a:spcAft>
              <a:buClrTx/>
              <a:buSzTx/>
              <a:buFontTx/>
              <a:buNone/>
              <a:tabLst/>
              <a:defRPr/>
            </a:pPr>
            <a:endParaRPr kumimoji="0" lang="fa-IR" sz="2800" b="1" i="0" u="none" strike="noStrike" kern="0" cap="none" spc="0" normalizeH="0" baseline="0" noProof="0" dirty="0" smtClean="0">
              <a:ln>
                <a:noFill/>
              </a:ln>
              <a:effectLst/>
              <a:uLnTx/>
              <a:uFillTx/>
              <a:cs typeface="B Mitra" pitchFamily="2" charset="-78"/>
            </a:endParaRPr>
          </a:p>
          <a:p>
            <a:pPr marL="342900" marR="0" lvl="0" indent="-342900" algn="ctr" defTabSz="914400" rtl="1" eaLnBrk="1" fontAlgn="base" latinLnBrk="0" hangingPunct="1">
              <a:lnSpc>
                <a:spcPct val="100000"/>
              </a:lnSpc>
              <a:spcBef>
                <a:spcPct val="20000"/>
              </a:spcBef>
              <a:spcAft>
                <a:spcPct val="0"/>
              </a:spcAft>
              <a:buClrTx/>
              <a:buSzTx/>
              <a:buFontTx/>
              <a:buNone/>
              <a:tabLst/>
              <a:defRPr/>
            </a:pPr>
            <a:r>
              <a:rPr kumimoji="0" lang="ar-SA" sz="2800" b="1" i="0" u="none" strike="noStrike" kern="0" cap="none" spc="0" normalizeH="0" baseline="0" noProof="0" dirty="0" smtClean="0">
                <a:ln>
                  <a:noFill/>
                </a:ln>
                <a:effectLst/>
                <a:uLnTx/>
                <a:uFillTx/>
                <a:cs typeface="B Mitra" pitchFamily="2" charset="-78"/>
              </a:rPr>
              <a:t>تجارت الكترونيكي در برابر تجارت سنتي</a:t>
            </a:r>
            <a:endParaRPr kumimoji="0" lang="fa-IR" sz="2800" b="1" i="0" u="none" strike="noStrike" kern="0" cap="none" spc="0" normalizeH="0" baseline="0" noProof="0" dirty="0" smtClean="0">
              <a:ln>
                <a:noFill/>
              </a:ln>
              <a:effectLst/>
              <a:uLnTx/>
              <a:uFillTx/>
              <a:cs typeface="B Mitra" pitchFamily="2" charset="-78"/>
            </a:endParaRPr>
          </a:p>
          <a:p>
            <a:pPr marL="342900" marR="0" lvl="0" indent="-342900" algn="ctr" defTabSz="914400" rtl="1" eaLnBrk="1" fontAlgn="base" latinLnBrk="0" hangingPunct="1">
              <a:lnSpc>
                <a:spcPct val="100000"/>
              </a:lnSpc>
              <a:spcBef>
                <a:spcPct val="20000"/>
              </a:spcBef>
              <a:spcAft>
                <a:spcPct val="0"/>
              </a:spcAft>
              <a:buClrTx/>
              <a:buSzTx/>
              <a:buFontTx/>
              <a:buNone/>
              <a:tabLst/>
              <a:defRPr/>
            </a:pPr>
            <a:r>
              <a:rPr kumimoji="0" lang="ar-SA" sz="2800" b="1" i="0" u="none" strike="noStrike" kern="0" cap="none" spc="0" normalizeH="0" baseline="0" noProof="0" dirty="0" smtClean="0">
                <a:ln>
                  <a:noFill/>
                </a:ln>
                <a:effectLst/>
                <a:uLnTx/>
                <a:uFillTx/>
                <a:cs typeface="B Mitra" pitchFamily="2" charset="-78"/>
              </a:rPr>
              <a:t> (</a:t>
            </a:r>
            <a:r>
              <a:rPr kumimoji="0" lang="en-US" sz="2800" b="1" i="0" u="none" strike="noStrike" kern="0" cap="none" spc="0" normalizeH="0" baseline="0" noProof="0" dirty="0" smtClean="0">
                <a:ln>
                  <a:noFill/>
                </a:ln>
                <a:effectLst/>
                <a:uLnTx/>
                <a:uFillTx/>
                <a:cs typeface="B Mitra" pitchFamily="2" charset="-78"/>
              </a:rPr>
              <a:t>Traditional commerce</a:t>
            </a:r>
            <a:r>
              <a:rPr kumimoji="0" lang="ar-SA" sz="2800" b="1" i="0" u="none" strike="noStrike" kern="0" cap="none" spc="0" normalizeH="0" baseline="0" noProof="0" dirty="0" smtClean="0">
                <a:ln>
                  <a:noFill/>
                </a:ln>
                <a:effectLst/>
                <a:uLnTx/>
                <a:uFillTx/>
                <a:cs typeface="B Mitra" pitchFamily="2" charset="-78"/>
              </a:rPr>
              <a:t> &amp; </a:t>
            </a:r>
            <a:r>
              <a:rPr kumimoji="0" lang="en-US" sz="2800" b="1" i="0" u="none" strike="noStrike" kern="0" cap="none" spc="0" normalizeH="0" baseline="0" noProof="0" dirty="0" smtClean="0">
                <a:ln>
                  <a:noFill/>
                </a:ln>
                <a:effectLst/>
                <a:uLnTx/>
                <a:uFillTx/>
                <a:cs typeface="B Mitra" pitchFamily="2" charset="-78"/>
              </a:rPr>
              <a:t>e - commerce</a:t>
            </a:r>
            <a:r>
              <a:rPr kumimoji="0" lang="ar-SA" sz="2800" b="1" i="0" u="none" strike="noStrike" kern="0" cap="none" spc="0" normalizeH="0" baseline="0" noProof="0" dirty="0" smtClean="0">
                <a:ln>
                  <a:noFill/>
                </a:ln>
                <a:effectLst/>
                <a:uLnTx/>
                <a:uFillTx/>
                <a:cs typeface="B Mitra" pitchFamily="2" charset="-78"/>
              </a:rPr>
              <a:t>) </a:t>
            </a:r>
            <a:endParaRPr kumimoji="0" lang="en-US" sz="2800" b="1" i="0" u="none" strike="noStrike" kern="0" cap="none" spc="0" normalizeH="0" baseline="0" noProof="0" dirty="0" smtClean="0">
              <a:ln>
                <a:noFill/>
              </a:ln>
              <a:effectLst/>
              <a:uLnTx/>
              <a:uFillTx/>
              <a:cs typeface="B Mitra" pitchFamily="2" charset="-78"/>
            </a:endParaRPr>
          </a:p>
          <a:p>
            <a:pPr marL="342900" marR="0" lvl="0" indent="-342900" algn="ctr" defTabSz="914400" rtl="1" eaLnBrk="1" fontAlgn="base" latinLnBrk="0" hangingPunct="1">
              <a:lnSpc>
                <a:spcPct val="100000"/>
              </a:lnSpc>
              <a:spcBef>
                <a:spcPct val="20000"/>
              </a:spcBef>
              <a:spcAft>
                <a:spcPct val="0"/>
              </a:spcAft>
              <a:buClrTx/>
              <a:buSzTx/>
              <a:buFontTx/>
              <a:buNone/>
              <a:tabLst/>
              <a:defRPr/>
            </a:pPr>
            <a:r>
              <a:rPr kumimoji="0" lang="ar-SA" sz="2800" b="1" i="0" u="none" strike="noStrike" kern="0" cap="none" spc="0" normalizeH="0" baseline="0" noProof="0" dirty="0" smtClean="0">
                <a:ln>
                  <a:noFill/>
                </a:ln>
                <a:effectLst/>
                <a:uLnTx/>
                <a:uFillTx/>
                <a:cs typeface="B Mitra" pitchFamily="2" charset="-78"/>
              </a:rPr>
              <a:t>تكنولوژي اطلاعات به عنوان لبه پيشرو تكنولوژيهاي جديد در سه پارامتر </a:t>
            </a:r>
            <a:r>
              <a:rPr kumimoji="0" lang="ar-SA" sz="2800" b="1" i="0" u="sng" strike="noStrike" kern="0" cap="none" spc="0" normalizeH="0" baseline="0" noProof="0" dirty="0" smtClean="0">
                <a:ln>
                  <a:noFill/>
                </a:ln>
                <a:effectLst/>
                <a:uLnTx/>
                <a:uFillTx/>
                <a:cs typeface="B Mitra" pitchFamily="2" charset="-78"/>
              </a:rPr>
              <a:t>سرعت</a:t>
            </a:r>
            <a:r>
              <a:rPr kumimoji="0" lang="ar-SA" sz="2800" b="1" i="0" u="none" strike="noStrike" kern="0" cap="none" spc="0" normalizeH="0" baseline="0" noProof="0" dirty="0" smtClean="0">
                <a:ln>
                  <a:noFill/>
                </a:ln>
                <a:effectLst/>
                <a:uLnTx/>
                <a:uFillTx/>
                <a:cs typeface="B Mitra" pitchFamily="2" charset="-78"/>
              </a:rPr>
              <a:t> ، </a:t>
            </a:r>
            <a:r>
              <a:rPr kumimoji="0" lang="ar-SA" sz="2800" b="1" i="0" u="sng" strike="noStrike" kern="0" cap="none" spc="0" normalizeH="0" baseline="0" noProof="0" dirty="0" smtClean="0">
                <a:ln>
                  <a:noFill/>
                </a:ln>
                <a:effectLst/>
                <a:uLnTx/>
                <a:uFillTx/>
                <a:cs typeface="B Mitra" pitchFamily="2" charset="-78"/>
              </a:rPr>
              <a:t>دقت</a:t>
            </a:r>
            <a:r>
              <a:rPr kumimoji="0" lang="ar-SA" sz="2800" b="1" i="0" u="none" strike="noStrike" kern="0" cap="none" spc="0" normalizeH="0" baseline="0" noProof="0" dirty="0" smtClean="0">
                <a:ln>
                  <a:noFill/>
                </a:ln>
                <a:effectLst/>
                <a:uLnTx/>
                <a:uFillTx/>
                <a:cs typeface="B Mitra" pitchFamily="2" charset="-78"/>
              </a:rPr>
              <a:t> و </a:t>
            </a:r>
            <a:r>
              <a:rPr kumimoji="0" lang="ar-SA" sz="2800" b="1" i="0" u="sng" strike="noStrike" kern="0" cap="none" spc="0" normalizeH="0" baseline="0" noProof="0" dirty="0" smtClean="0">
                <a:ln>
                  <a:noFill/>
                </a:ln>
                <a:effectLst/>
                <a:uLnTx/>
                <a:uFillTx/>
                <a:cs typeface="B Mitra" pitchFamily="2" charset="-78"/>
              </a:rPr>
              <a:t>هزينه</a:t>
            </a:r>
            <a:endParaRPr kumimoji="0" lang="en-US" sz="2800" b="1" i="0" u="sng" strike="noStrike" kern="0" cap="none" spc="0" normalizeH="0" baseline="0" noProof="0" dirty="0" smtClean="0">
              <a:ln>
                <a:noFill/>
              </a:ln>
              <a:effectLst/>
              <a:uLnTx/>
              <a:uFillTx/>
              <a:cs typeface="B Mitra" pitchFamily="2" charset="-78"/>
            </a:endParaRPr>
          </a:p>
          <a:p>
            <a:pPr marL="342900" marR="0" lvl="0" indent="-342900" algn="ctr" defTabSz="914400" rtl="1" eaLnBrk="1" fontAlgn="base" latinLnBrk="0" hangingPunct="1">
              <a:lnSpc>
                <a:spcPct val="100000"/>
              </a:lnSpc>
              <a:spcBef>
                <a:spcPct val="20000"/>
              </a:spcBef>
              <a:spcAft>
                <a:spcPct val="0"/>
              </a:spcAft>
              <a:buClrTx/>
              <a:buSzTx/>
              <a:buFontTx/>
              <a:buNone/>
              <a:tabLst/>
              <a:defRPr/>
            </a:pPr>
            <a:r>
              <a:rPr kumimoji="0" lang="ar-SA" sz="2800" b="1" i="0" u="none" strike="noStrike" kern="0" cap="none" spc="0" normalizeH="0" baseline="0" noProof="0" dirty="0" smtClean="0">
                <a:ln>
                  <a:noFill/>
                </a:ln>
                <a:effectLst/>
                <a:uLnTx/>
                <a:uFillTx/>
                <a:cs typeface="B Mitra" pitchFamily="2" charset="-78"/>
              </a:rPr>
              <a:t> فعاليتها مي‏تواند تاثيرگذار باشد</a:t>
            </a:r>
            <a:r>
              <a:rPr kumimoji="0" lang="fa-IR" sz="2800" b="1" i="0" u="none" strike="noStrike" kern="0" cap="none" spc="0" normalizeH="0" baseline="0" noProof="0" dirty="0" smtClean="0">
                <a:ln>
                  <a:noFill/>
                </a:ln>
                <a:effectLst/>
                <a:uLnTx/>
                <a:uFillTx/>
                <a:cs typeface="B Mitra" pitchFamily="2" charset="-78"/>
              </a:rPr>
              <a:t>.</a:t>
            </a:r>
            <a:r>
              <a:rPr kumimoji="0" lang="ar-SA" sz="2800" b="0" i="0" u="none" strike="noStrike" kern="0" cap="none" spc="0" normalizeH="0" baseline="0" noProof="0" dirty="0" smtClean="0">
                <a:ln>
                  <a:noFill/>
                </a:ln>
                <a:effectLst/>
                <a:uLnTx/>
                <a:uFillTx/>
                <a:cs typeface="B Mitra" pitchFamily="2" charset="-78"/>
              </a:rPr>
              <a:t> </a:t>
            </a:r>
            <a:endParaRPr kumimoji="0" lang="en-US" sz="2800" b="0" i="0" u="none" strike="noStrike" kern="0" cap="none" spc="0" normalizeH="0" baseline="0" noProof="0" dirty="0" smtClean="0">
              <a:ln>
                <a:noFill/>
              </a:ln>
              <a:effectLst/>
              <a:uLnTx/>
              <a:uFillTx/>
              <a:cs typeface="B Mitra" pitchFamily="2" charset="-78"/>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fa-IR" sz="2800" b="0" i="0" u="none" strike="noStrike" kern="0" cap="none" spc="0" normalizeH="0" baseline="0" noProof="0" dirty="0" smtClean="0">
              <a:ln>
                <a:noFill/>
              </a:ln>
              <a:solidFill>
                <a:schemeClr val="tx1"/>
              </a:solidFill>
              <a:effectLst/>
              <a:uLnTx/>
              <a:uFillTx/>
              <a:latin typeface="+mn-lt"/>
              <a:ea typeface="+mn-ea"/>
              <a:cs typeface="B Traffic" pitchFamily="2" charset="-78"/>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a-IR" sz="2800" b="0" i="0" u="none" strike="noStrike" kern="0" cap="none" spc="0" normalizeH="0" baseline="0" noProof="0" dirty="0" smtClean="0">
                <a:ln>
                  <a:noFill/>
                </a:ln>
                <a:solidFill>
                  <a:schemeClr val="tx1"/>
                </a:solidFill>
                <a:effectLst/>
                <a:uLnTx/>
                <a:uFillTx/>
                <a:latin typeface="+mn-lt"/>
                <a:ea typeface="+mn-ea"/>
                <a:cs typeface="B Traffic" pitchFamily="2" charset="-78"/>
              </a:rPr>
              <a:t>تجارت الکترونیک از دیدگاه بازار یعنی</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ar-SA" sz="2800" b="0" i="0" u="none" strike="noStrike" kern="0" cap="none" spc="0" normalizeH="0" baseline="0" noProof="0" dirty="0" smtClean="0">
                <a:ln>
                  <a:noFill/>
                </a:ln>
                <a:solidFill>
                  <a:schemeClr val="tx1"/>
                </a:solidFill>
                <a:effectLst/>
                <a:uLnTx/>
                <a:uFillTx/>
                <a:latin typeface="+mn-lt"/>
                <a:ea typeface="+mn-ea"/>
                <a:cs typeface="B Traffic" pitchFamily="2" charset="-78"/>
              </a:rPr>
              <a:t>،</a:t>
            </a:r>
            <a:r>
              <a:rPr kumimoji="0" lang="fa-IR" sz="2800" b="0" i="0" u="none" strike="noStrike" kern="0" cap="none" spc="0" normalizeH="0" baseline="0" noProof="0" dirty="0" smtClean="0">
                <a:ln>
                  <a:noFill/>
                </a:ln>
                <a:solidFill>
                  <a:schemeClr val="tx1"/>
                </a:solidFill>
                <a:effectLst/>
                <a:uLnTx/>
                <a:uFillTx/>
                <a:latin typeface="+mn-lt"/>
                <a:ea typeface="+mn-ea"/>
                <a:cs typeface="B Traffic" pitchFamily="2" charset="-78"/>
              </a:rPr>
              <a:t>                 </a:t>
            </a:r>
            <a:r>
              <a:rPr kumimoji="0" lang="ar-SA" sz="2800" b="0" i="0" u="none" strike="noStrike" kern="0" cap="none" spc="0" normalizeH="0" baseline="0" noProof="0" dirty="0" smtClean="0">
                <a:ln>
                  <a:noFill/>
                </a:ln>
                <a:solidFill>
                  <a:schemeClr val="tx1"/>
                </a:solidFill>
                <a:effectLst/>
                <a:uLnTx/>
                <a:uFillTx/>
                <a:latin typeface="+mn-lt"/>
                <a:ea typeface="+mn-ea"/>
                <a:cs typeface="B Traffic" pitchFamily="2" charset="-78"/>
              </a:rPr>
              <a:t>، </a:t>
            </a:r>
            <a:endParaRPr kumimoji="0" lang="en-US" sz="2800" b="0" i="0" u="none" strike="noStrike" kern="0" cap="none" spc="0" normalizeH="0" baseline="0" noProof="0" dirty="0">
              <a:ln>
                <a:noFill/>
              </a:ln>
              <a:solidFill>
                <a:schemeClr val="tx1"/>
              </a:solidFill>
              <a:effectLst/>
              <a:uLnTx/>
              <a:uFillTx/>
              <a:latin typeface="+mn-lt"/>
              <a:ea typeface="+mn-ea"/>
              <a:cs typeface="B Traffic" pitchFamily="2" charset="-78"/>
            </a:endParaRPr>
          </a:p>
        </p:txBody>
      </p:sp>
      <p:sp>
        <p:nvSpPr>
          <p:cNvPr id="12" name="Rectangle 4"/>
          <p:cNvSpPr>
            <a:spLocks noChangeArrowheads="1"/>
          </p:cNvSpPr>
          <p:nvPr/>
        </p:nvSpPr>
        <p:spPr bwMode="auto">
          <a:xfrm>
            <a:off x="5374507" y="5230143"/>
            <a:ext cx="1277937" cy="579437"/>
          </a:xfrm>
          <a:prstGeom prst="rect">
            <a:avLst/>
          </a:prstGeom>
          <a:noFill/>
          <a:ln w="9525">
            <a:noFill/>
            <a:miter lim="800000"/>
            <a:headEnd/>
            <a:tailEnd/>
          </a:ln>
          <a:effectLst/>
        </p:spPr>
        <p:txBody>
          <a:bodyPr wrap="none">
            <a:spAutoFit/>
          </a:bodyPr>
          <a:lstStyle/>
          <a:p>
            <a:r>
              <a:rPr lang="ar-SA" sz="3200" b="1">
                <a:solidFill>
                  <a:srgbClr val="FF3300"/>
                </a:solidFill>
                <a:cs typeface="B Traffic" pitchFamily="2" charset="-78"/>
              </a:rPr>
              <a:t>همه جا</a:t>
            </a:r>
            <a:endParaRPr lang="en-US" sz="3200" b="1">
              <a:solidFill>
                <a:srgbClr val="FF3300"/>
              </a:solidFill>
              <a:cs typeface="B Traffic" pitchFamily="2" charset="-78"/>
            </a:endParaRPr>
          </a:p>
        </p:txBody>
      </p:sp>
      <p:sp>
        <p:nvSpPr>
          <p:cNvPr id="13" name="Rectangle 5"/>
          <p:cNvSpPr>
            <a:spLocks noChangeArrowheads="1"/>
          </p:cNvSpPr>
          <p:nvPr/>
        </p:nvSpPr>
        <p:spPr bwMode="auto">
          <a:xfrm>
            <a:off x="3763194" y="5230143"/>
            <a:ext cx="1655763" cy="579437"/>
          </a:xfrm>
          <a:prstGeom prst="rect">
            <a:avLst/>
          </a:prstGeom>
          <a:noFill/>
          <a:ln w="9525">
            <a:noFill/>
            <a:miter lim="800000"/>
            <a:headEnd/>
            <a:tailEnd/>
          </a:ln>
          <a:effectLst/>
        </p:spPr>
        <p:txBody>
          <a:bodyPr wrap="none">
            <a:spAutoFit/>
          </a:bodyPr>
          <a:lstStyle/>
          <a:p>
            <a:r>
              <a:rPr lang="ar-SA" sz="3200" b="1" dirty="0">
                <a:solidFill>
                  <a:srgbClr val="FF3300"/>
                </a:solidFill>
                <a:cs typeface="B Traffic" pitchFamily="2" charset="-78"/>
              </a:rPr>
              <a:t>همه كس</a:t>
            </a:r>
            <a:endParaRPr lang="en-US" sz="3200" b="1" dirty="0">
              <a:solidFill>
                <a:srgbClr val="FF3300"/>
              </a:solidFill>
              <a:cs typeface="B Traffic" pitchFamily="2" charset="-78"/>
            </a:endParaRPr>
          </a:p>
        </p:txBody>
      </p:sp>
      <p:sp>
        <p:nvSpPr>
          <p:cNvPr id="14" name="Rectangle 6"/>
          <p:cNvSpPr>
            <a:spLocks noChangeArrowheads="1"/>
          </p:cNvSpPr>
          <p:nvPr/>
        </p:nvSpPr>
        <p:spPr bwMode="auto">
          <a:xfrm>
            <a:off x="2004244" y="5230143"/>
            <a:ext cx="1751013" cy="579437"/>
          </a:xfrm>
          <a:prstGeom prst="rect">
            <a:avLst/>
          </a:prstGeom>
          <a:noFill/>
          <a:ln w="9525">
            <a:noFill/>
            <a:miter lim="800000"/>
            <a:headEnd/>
            <a:tailEnd/>
          </a:ln>
          <a:effectLst/>
        </p:spPr>
        <p:txBody>
          <a:bodyPr wrap="none">
            <a:spAutoFit/>
          </a:bodyPr>
          <a:lstStyle/>
          <a:p>
            <a:r>
              <a:rPr lang="ar-SA" sz="3200" b="1">
                <a:solidFill>
                  <a:srgbClr val="FF3300"/>
                </a:solidFill>
                <a:cs typeface="B Traffic" pitchFamily="2" charset="-78"/>
              </a:rPr>
              <a:t>همه وقت</a:t>
            </a:r>
            <a:endParaRPr lang="en-US" sz="3200" b="1">
              <a:solidFill>
                <a:srgbClr val="FF3300"/>
              </a:solidFill>
              <a:cs typeface="B Traffic" pitchFamily="2" charset="-78"/>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rtl="1"/>
            <a:r>
              <a:rPr lang="fa-IR" b="1" dirty="0" smtClean="0">
                <a:cs typeface="B Mitra" pitchFamily="2" charset="-78"/>
              </a:rPr>
              <a:t>با تجارت </a:t>
            </a:r>
            <a:r>
              <a:rPr lang="fa-IR" b="1" dirty="0" err="1" smtClean="0">
                <a:cs typeface="B Mitra" pitchFamily="2" charset="-78"/>
              </a:rPr>
              <a:t>الكترونيك</a:t>
            </a:r>
            <a:r>
              <a:rPr lang="fa-IR" b="1" dirty="0" smtClean="0">
                <a:cs typeface="B Mitra" pitchFamily="2" charset="-78"/>
              </a:rPr>
              <a:t>:</a:t>
            </a:r>
            <a:endParaRPr lang="en-US" b="1" dirty="0">
              <a:cs typeface="B Mitra" pitchFamily="2" charset="-78"/>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13</a:t>
            </a:fld>
            <a:endParaRPr lang="en-US"/>
          </a:p>
        </p:txBody>
      </p:sp>
      <p:sp>
        <p:nvSpPr>
          <p:cNvPr id="11" name="Rectangle 3"/>
          <p:cNvSpPr txBox="1">
            <a:spLocks noChangeArrowheads="1"/>
          </p:cNvSpPr>
          <p:nvPr/>
        </p:nvSpPr>
        <p:spPr bwMode="auto">
          <a:xfrm>
            <a:off x="467544" y="1340768"/>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rtl="1" fontAlgn="base">
              <a:spcBef>
                <a:spcPct val="20000"/>
              </a:spcBef>
              <a:spcAft>
                <a:spcPct val="0"/>
              </a:spcAft>
              <a:buFont typeface="Arial" pitchFamily="34" charset="0"/>
              <a:buChar char="•"/>
            </a:pPr>
            <a:r>
              <a:rPr lang="fa-IR" sz="2800" b="1" kern="0" dirty="0" smtClean="0">
                <a:cs typeface="B Mitra" pitchFamily="2" charset="-78"/>
              </a:rPr>
              <a:t>در </a:t>
            </a:r>
            <a:r>
              <a:rPr lang="fa-IR" sz="2800" b="1" kern="0" dirty="0" err="1" smtClean="0">
                <a:cs typeface="B Mitra" pitchFamily="2" charset="-78"/>
              </a:rPr>
              <a:t>زمينه</a:t>
            </a:r>
            <a:r>
              <a:rPr lang="fa-IR" sz="2800" b="1" kern="0" dirty="0" smtClean="0">
                <a:cs typeface="B Mitra" pitchFamily="2" charset="-78"/>
              </a:rPr>
              <a:t> </a:t>
            </a:r>
            <a:r>
              <a:rPr lang="fa-IR" sz="2800" b="1" kern="0" dirty="0" err="1" smtClean="0">
                <a:cs typeface="B Mitra" pitchFamily="2" charset="-78"/>
              </a:rPr>
              <a:t>معرفي</a:t>
            </a:r>
            <a:r>
              <a:rPr lang="fa-IR" sz="2800" b="1" kern="0" dirty="0" smtClean="0">
                <a:cs typeface="B Mitra" pitchFamily="2" charset="-78"/>
              </a:rPr>
              <a:t> و </a:t>
            </a:r>
            <a:r>
              <a:rPr lang="fa-IR" sz="2800" b="1" kern="0" dirty="0" err="1" smtClean="0">
                <a:cs typeface="B Mitra" pitchFamily="2" charset="-78"/>
              </a:rPr>
              <a:t>تبليغ</a:t>
            </a:r>
            <a:r>
              <a:rPr lang="fa-IR" sz="2800" b="1" kern="0" dirty="0" smtClean="0">
                <a:cs typeface="B Mitra" pitchFamily="2" charset="-78"/>
              </a:rPr>
              <a:t> محصول دچار </a:t>
            </a:r>
            <a:r>
              <a:rPr lang="fa-IR" sz="2800" b="1" kern="0" dirty="0" err="1" smtClean="0">
                <a:cs typeface="B Mitra" pitchFamily="2" charset="-78"/>
              </a:rPr>
              <a:t>محدوديتهاي</a:t>
            </a:r>
            <a:r>
              <a:rPr lang="fa-IR" sz="2800" b="1" kern="0" dirty="0" smtClean="0">
                <a:cs typeface="B Mitra" pitchFamily="2" charset="-78"/>
              </a:rPr>
              <a:t> موجود در </a:t>
            </a:r>
            <a:r>
              <a:rPr lang="fa-IR" sz="2800" b="1" kern="0" dirty="0" err="1" smtClean="0">
                <a:cs typeface="B Mitra" pitchFamily="2" charset="-78"/>
              </a:rPr>
              <a:t>تبليغات</a:t>
            </a:r>
            <a:r>
              <a:rPr lang="fa-IR" sz="2800" b="1" kern="0" dirty="0" smtClean="0">
                <a:cs typeface="B Mitra" pitchFamily="2" charset="-78"/>
              </a:rPr>
              <a:t> متعارف نبوده و در هر زمان </a:t>
            </a:r>
            <a:r>
              <a:rPr lang="fa-IR" sz="2800" b="1" kern="0" dirty="0" err="1" smtClean="0">
                <a:cs typeface="B Mitra" pitchFamily="2" charset="-78"/>
              </a:rPr>
              <a:t>مي‏تواند</a:t>
            </a:r>
            <a:r>
              <a:rPr lang="fa-IR" sz="2800" b="1" kern="0" dirty="0" smtClean="0">
                <a:cs typeface="B Mitra" pitchFamily="2" charset="-78"/>
              </a:rPr>
              <a:t> </a:t>
            </a:r>
            <a:r>
              <a:rPr lang="fa-IR" sz="2800" b="1" kern="0" dirty="0" err="1" smtClean="0">
                <a:cs typeface="B Mitra" pitchFamily="2" charset="-78"/>
              </a:rPr>
              <a:t>براي</a:t>
            </a:r>
            <a:r>
              <a:rPr lang="fa-IR" sz="2800" b="1" kern="0" dirty="0" smtClean="0">
                <a:cs typeface="B Mitra" pitchFamily="2" charset="-78"/>
              </a:rPr>
              <a:t> هر گروه خاص مصرف </a:t>
            </a:r>
            <a:r>
              <a:rPr lang="fa-IR" sz="2800" b="1" kern="0" dirty="0" err="1" smtClean="0">
                <a:cs typeface="B Mitra" pitchFamily="2" charset="-78"/>
              </a:rPr>
              <a:t>كنندگان</a:t>
            </a:r>
            <a:r>
              <a:rPr lang="fa-IR" sz="2800" b="1" kern="0" dirty="0" smtClean="0">
                <a:cs typeface="B Mitra" pitchFamily="2" charset="-78"/>
              </a:rPr>
              <a:t> </a:t>
            </a:r>
            <a:r>
              <a:rPr lang="fa-IR" sz="2800" b="1" kern="0" dirty="0" err="1" smtClean="0">
                <a:cs typeface="B Mitra" pitchFamily="2" charset="-78"/>
              </a:rPr>
              <a:t>تغيير</a:t>
            </a:r>
            <a:r>
              <a:rPr lang="fa-IR" sz="2800" b="1" kern="0" dirty="0" smtClean="0">
                <a:cs typeface="B Mitra" pitchFamily="2" charset="-78"/>
              </a:rPr>
              <a:t> </a:t>
            </a:r>
            <a:r>
              <a:rPr lang="fa-IR" sz="2800" b="1" kern="0" dirty="0" err="1" smtClean="0">
                <a:cs typeface="B Mitra" pitchFamily="2" charset="-78"/>
              </a:rPr>
              <a:t>يابد</a:t>
            </a:r>
            <a:r>
              <a:rPr lang="fa-IR" sz="2800" b="1" kern="0" dirty="0" smtClean="0">
                <a:cs typeface="B Mitra" pitchFamily="2" charset="-78"/>
              </a:rPr>
              <a:t> . </a:t>
            </a:r>
          </a:p>
          <a:p>
            <a:pPr marL="342900" lvl="0" indent="-342900" algn="just" rtl="1" fontAlgn="base">
              <a:spcBef>
                <a:spcPct val="20000"/>
              </a:spcBef>
              <a:spcAft>
                <a:spcPct val="0"/>
              </a:spcAft>
              <a:buFont typeface="Arial" pitchFamily="34" charset="0"/>
              <a:buChar char="•"/>
            </a:pPr>
            <a:endParaRPr lang="fa-IR" sz="2800" b="1" kern="0" dirty="0" smtClean="0">
              <a:cs typeface="B Mitra" pitchFamily="2" charset="-78"/>
            </a:endParaRPr>
          </a:p>
          <a:p>
            <a:pPr marL="342900" lvl="0" indent="-342900" algn="just" rtl="1" fontAlgn="base">
              <a:spcBef>
                <a:spcPct val="20000"/>
              </a:spcBef>
              <a:spcAft>
                <a:spcPct val="0"/>
              </a:spcAft>
              <a:buFont typeface="Arial" pitchFamily="34" charset="0"/>
              <a:buChar char="•"/>
            </a:pPr>
            <a:r>
              <a:rPr lang="fa-IR" sz="2800" b="1" kern="0" dirty="0" smtClean="0">
                <a:cs typeface="B Mitra" pitchFamily="2" charset="-78"/>
              </a:rPr>
              <a:t>تجارت </a:t>
            </a:r>
            <a:r>
              <a:rPr lang="fa-IR" sz="2800" b="1" kern="0" dirty="0" err="1" smtClean="0">
                <a:cs typeface="B Mitra" pitchFamily="2" charset="-78"/>
              </a:rPr>
              <a:t>الكترونيك</a:t>
            </a:r>
            <a:r>
              <a:rPr lang="fa-IR" sz="2800" b="1" kern="0" dirty="0" smtClean="0">
                <a:cs typeface="B Mitra" pitchFamily="2" charset="-78"/>
              </a:rPr>
              <a:t> ، </a:t>
            </a:r>
            <a:r>
              <a:rPr lang="fa-IR" sz="2800" b="1" kern="0" dirty="0" err="1" smtClean="0">
                <a:cs typeface="B Mitra" pitchFamily="2" charset="-78"/>
              </a:rPr>
              <a:t>امكان</a:t>
            </a:r>
            <a:r>
              <a:rPr lang="fa-IR" sz="2800" b="1" kern="0" dirty="0" smtClean="0">
                <a:cs typeface="B Mitra" pitchFamily="2" charset="-78"/>
              </a:rPr>
              <a:t> فروش </a:t>
            </a:r>
            <a:r>
              <a:rPr lang="fa-IR" sz="2800" b="1" kern="0" dirty="0" err="1" smtClean="0">
                <a:cs typeface="B Mitra" pitchFamily="2" charset="-78"/>
              </a:rPr>
              <a:t>مستقيم</a:t>
            </a:r>
            <a:r>
              <a:rPr lang="fa-IR" sz="2800" b="1" kern="0" dirty="0" smtClean="0">
                <a:cs typeface="B Mitra" pitchFamily="2" charset="-78"/>
              </a:rPr>
              <a:t> و بدون واسطه محصولات و خدمات </a:t>
            </a:r>
            <a:r>
              <a:rPr lang="fa-IR" sz="2800" b="1" kern="0" dirty="0" err="1" smtClean="0">
                <a:cs typeface="B Mitra" pitchFamily="2" charset="-78"/>
              </a:rPr>
              <a:t>جديد</a:t>
            </a:r>
            <a:r>
              <a:rPr lang="fa-IR" sz="2800" b="1" kern="0" dirty="0" smtClean="0">
                <a:cs typeface="B Mitra" pitchFamily="2" charset="-78"/>
              </a:rPr>
              <a:t> را به </a:t>
            </a:r>
            <a:r>
              <a:rPr lang="fa-IR" sz="2800" b="1" kern="0" dirty="0" err="1" smtClean="0">
                <a:cs typeface="B Mitra" pitchFamily="2" charset="-78"/>
              </a:rPr>
              <a:t>بازارهاي</a:t>
            </a:r>
            <a:r>
              <a:rPr lang="fa-IR" sz="2800" b="1" kern="0" dirty="0" smtClean="0">
                <a:cs typeface="B Mitra" pitchFamily="2" charset="-78"/>
              </a:rPr>
              <a:t> </a:t>
            </a:r>
            <a:r>
              <a:rPr lang="fa-IR" sz="2800" b="1" kern="0" dirty="0" err="1" smtClean="0">
                <a:cs typeface="B Mitra" pitchFamily="2" charset="-78"/>
              </a:rPr>
              <a:t>استراتژي</a:t>
            </a:r>
            <a:r>
              <a:rPr lang="fa-IR" sz="2800" b="1" kern="0" dirty="0" smtClean="0">
                <a:cs typeface="B Mitra" pitchFamily="2" charset="-78"/>
              </a:rPr>
              <a:t> و تازه فراهم </a:t>
            </a:r>
            <a:r>
              <a:rPr lang="fa-IR" sz="2800" b="1" kern="0" dirty="0" err="1" smtClean="0">
                <a:cs typeface="B Mitra" pitchFamily="2" charset="-78"/>
              </a:rPr>
              <a:t>مي‏كند</a:t>
            </a:r>
            <a:r>
              <a:rPr lang="fa-IR" sz="2800" b="1" kern="0" dirty="0" smtClean="0">
                <a:cs typeface="B Mitra" pitchFamily="2" charset="-78"/>
              </a:rPr>
              <a:t> . </a:t>
            </a:r>
          </a:p>
          <a:p>
            <a:pPr marL="342900" lvl="0" indent="-342900" algn="just" rtl="1" fontAlgn="base">
              <a:spcBef>
                <a:spcPct val="20000"/>
              </a:spcBef>
              <a:spcAft>
                <a:spcPct val="0"/>
              </a:spcAft>
              <a:buFont typeface="Arial" pitchFamily="34" charset="0"/>
              <a:buChar char="•"/>
            </a:pPr>
            <a:endParaRPr lang="fa-IR" sz="2800" b="1" kern="0" dirty="0" smtClean="0">
              <a:cs typeface="B Mitra" pitchFamily="2" charset="-78"/>
            </a:endParaRPr>
          </a:p>
          <a:p>
            <a:pPr marL="342900" lvl="0" indent="-342900" algn="just" rtl="1" fontAlgn="base">
              <a:spcBef>
                <a:spcPct val="20000"/>
              </a:spcBef>
              <a:spcAft>
                <a:spcPct val="0"/>
              </a:spcAft>
              <a:buFont typeface="Arial" pitchFamily="34" charset="0"/>
              <a:buChar char="•"/>
            </a:pPr>
            <a:r>
              <a:rPr lang="fa-IR" sz="2800" b="1" kern="0" dirty="0" smtClean="0">
                <a:cs typeface="B Mitra" pitchFamily="2" charset="-78"/>
              </a:rPr>
              <a:t>فروش </a:t>
            </a:r>
            <a:r>
              <a:rPr lang="fa-IR" sz="2800" b="1" kern="0" dirty="0" err="1" smtClean="0">
                <a:cs typeface="B Mitra" pitchFamily="2" charset="-78"/>
              </a:rPr>
              <a:t>آني</a:t>
            </a:r>
            <a:r>
              <a:rPr lang="fa-IR" sz="2800" b="1" kern="0" dirty="0" smtClean="0">
                <a:cs typeface="B Mitra" pitchFamily="2" charset="-78"/>
              </a:rPr>
              <a:t> و </a:t>
            </a:r>
            <a:r>
              <a:rPr lang="fa-IR" sz="2800" b="1" kern="0" dirty="0" err="1" smtClean="0">
                <a:cs typeface="B Mitra" pitchFamily="2" charset="-78"/>
              </a:rPr>
              <a:t>روي</a:t>
            </a:r>
            <a:r>
              <a:rPr lang="fa-IR" sz="2800" b="1" kern="0" dirty="0" smtClean="0">
                <a:cs typeface="B Mitra" pitchFamily="2" charset="-78"/>
              </a:rPr>
              <a:t> خط </a:t>
            </a:r>
            <a:r>
              <a:rPr lang="en-US" sz="2800" b="1" kern="0" dirty="0" smtClean="0">
                <a:cs typeface="B Mitra" pitchFamily="2" charset="-78"/>
              </a:rPr>
              <a:t>online)</a:t>
            </a:r>
            <a:r>
              <a:rPr lang="fa-IR" sz="2800" b="1" kern="0" dirty="0" smtClean="0">
                <a:cs typeface="B Mitra" pitchFamily="2" charset="-78"/>
              </a:rPr>
              <a:t>) به مقدار </a:t>
            </a:r>
            <a:r>
              <a:rPr lang="fa-IR" sz="2800" b="1" kern="0" dirty="0" err="1" smtClean="0">
                <a:cs typeface="B Mitra" pitchFamily="2" charset="-78"/>
              </a:rPr>
              <a:t>زيادي</a:t>
            </a:r>
            <a:r>
              <a:rPr lang="fa-IR" sz="2800" b="1" kern="0" dirty="0" smtClean="0">
                <a:cs typeface="B Mitra" pitchFamily="2" charset="-78"/>
              </a:rPr>
              <a:t> </a:t>
            </a:r>
            <a:r>
              <a:rPr lang="fa-IR" sz="2800" b="1" kern="0" dirty="0" err="1" smtClean="0">
                <a:cs typeface="B Mitra" pitchFamily="2" charset="-78"/>
              </a:rPr>
              <a:t>هزينه</a:t>
            </a:r>
            <a:r>
              <a:rPr lang="fa-IR" sz="2800" b="1" kern="0" dirty="0" smtClean="0">
                <a:cs typeface="B Mitra" pitchFamily="2" charset="-78"/>
              </a:rPr>
              <a:t> </a:t>
            </a:r>
            <a:r>
              <a:rPr lang="fa-IR" sz="2800" b="1" kern="0" dirty="0" err="1" smtClean="0">
                <a:cs typeface="B Mitra" pitchFamily="2" charset="-78"/>
              </a:rPr>
              <a:t>هاي</a:t>
            </a:r>
            <a:r>
              <a:rPr lang="fa-IR" sz="2800" b="1" kern="0" dirty="0" smtClean="0">
                <a:cs typeface="B Mitra" pitchFamily="2" charset="-78"/>
              </a:rPr>
              <a:t> فروش و </a:t>
            </a:r>
            <a:r>
              <a:rPr lang="fa-IR" sz="2800" b="1" kern="0" dirty="0" err="1" smtClean="0">
                <a:cs typeface="B Mitra" pitchFamily="2" charset="-78"/>
              </a:rPr>
              <a:t>نياز</a:t>
            </a:r>
            <a:r>
              <a:rPr lang="fa-IR" sz="2800" b="1" kern="0" dirty="0" smtClean="0">
                <a:cs typeface="B Mitra" pitchFamily="2" charset="-78"/>
              </a:rPr>
              <a:t> به </a:t>
            </a:r>
            <a:r>
              <a:rPr lang="fa-IR" sz="2800" b="1" kern="0" dirty="0" err="1" smtClean="0">
                <a:cs typeface="B Mitra" pitchFamily="2" charset="-78"/>
              </a:rPr>
              <a:t>نيروي</a:t>
            </a:r>
            <a:r>
              <a:rPr lang="fa-IR" sz="2800" b="1" kern="0" dirty="0" smtClean="0">
                <a:cs typeface="B Mitra" pitchFamily="2" charset="-78"/>
              </a:rPr>
              <a:t> </a:t>
            </a:r>
            <a:r>
              <a:rPr lang="fa-IR" sz="2800" b="1" kern="0" dirty="0" err="1" smtClean="0">
                <a:cs typeface="B Mitra" pitchFamily="2" charset="-78"/>
              </a:rPr>
              <a:t>انساني</a:t>
            </a:r>
            <a:r>
              <a:rPr lang="fa-IR" sz="2800" b="1" kern="0" dirty="0" smtClean="0">
                <a:cs typeface="B Mitra" pitchFamily="2" charset="-78"/>
              </a:rPr>
              <a:t> را </a:t>
            </a:r>
            <a:r>
              <a:rPr lang="fa-IR" sz="2800" b="1" kern="0" dirty="0" err="1" smtClean="0">
                <a:cs typeface="B Mitra" pitchFamily="2" charset="-78"/>
              </a:rPr>
              <a:t>كاهش</a:t>
            </a:r>
            <a:r>
              <a:rPr lang="fa-IR" sz="2800" b="1" kern="0" dirty="0" smtClean="0">
                <a:cs typeface="B Mitra" pitchFamily="2" charset="-78"/>
              </a:rPr>
              <a:t> </a:t>
            </a:r>
            <a:r>
              <a:rPr lang="fa-IR" sz="2800" b="1" kern="0" dirty="0" err="1" smtClean="0">
                <a:cs typeface="B Mitra" pitchFamily="2" charset="-78"/>
              </a:rPr>
              <a:t>مي</a:t>
            </a:r>
            <a:r>
              <a:rPr lang="fa-IR" sz="2800" b="1" kern="0" dirty="0" smtClean="0">
                <a:cs typeface="B Mitra" pitchFamily="2" charset="-78"/>
              </a:rPr>
              <a:t> دهد . </a:t>
            </a:r>
          </a:p>
          <a:p>
            <a:pPr marL="342900" lvl="0" indent="-342900" algn="just" rtl="1" fontAlgn="base">
              <a:spcBef>
                <a:spcPct val="20000"/>
              </a:spcBef>
              <a:spcAft>
                <a:spcPct val="0"/>
              </a:spcAft>
            </a:pPr>
            <a:r>
              <a:rPr lang="fa-IR" sz="2800" b="1" kern="0" dirty="0" smtClean="0">
                <a:cs typeface="B Mitra" pitchFamily="2" charset="-78"/>
              </a:rPr>
              <a:t/>
            </a:r>
            <a:br>
              <a:rPr lang="fa-IR" sz="2800" b="1" kern="0" dirty="0" smtClean="0">
                <a:cs typeface="B Mitra" pitchFamily="2" charset="-78"/>
              </a:rPr>
            </a:br>
            <a:endParaRPr lang="fa-IR" sz="2800" b="1" kern="0" dirty="0" smtClean="0">
              <a:cs typeface="B Mitra" pitchFamily="2" charset="-78"/>
            </a:endParaRPr>
          </a:p>
          <a:p>
            <a:pPr marL="342900" lvl="0" indent="-342900" algn="just" rtl="1" fontAlgn="base">
              <a:spcBef>
                <a:spcPct val="20000"/>
              </a:spcBef>
              <a:spcAft>
                <a:spcPct val="0"/>
              </a:spcAft>
              <a:buFont typeface="Arial" pitchFamily="34" charset="0"/>
              <a:buChar char="•"/>
            </a:pPr>
            <a:r>
              <a:rPr lang="fa-IR" sz="2800" b="1" kern="0" dirty="0" smtClean="0">
                <a:cs typeface="B Mitra" pitchFamily="2" charset="-78"/>
              </a:rPr>
              <a:t/>
            </a:r>
            <a:br>
              <a:rPr lang="fa-IR" sz="2800" b="1" kern="0" dirty="0" smtClean="0">
                <a:cs typeface="B Mitra" pitchFamily="2" charset="-78"/>
              </a:rPr>
            </a:br>
            <a:endParaRPr lang="fa-IR" sz="2800" b="1" kern="0" dirty="0" smtClean="0">
              <a:cs typeface="B Mitra" pitchFamily="2" charset="-78"/>
            </a:endParaRPr>
          </a:p>
        </p:txBody>
      </p: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rtl="1"/>
            <a:r>
              <a:rPr lang="fa-IR" b="1" dirty="0" smtClean="0">
                <a:cs typeface="B Mitra" pitchFamily="2" charset="-78"/>
              </a:rPr>
              <a:t>با تجارت </a:t>
            </a:r>
            <a:r>
              <a:rPr lang="fa-IR" b="1" dirty="0" err="1" smtClean="0">
                <a:cs typeface="B Mitra" pitchFamily="2" charset="-78"/>
              </a:rPr>
              <a:t>الكترونيك</a:t>
            </a:r>
            <a:r>
              <a:rPr lang="fa-IR" b="1" dirty="0" smtClean="0">
                <a:cs typeface="B Mitra" pitchFamily="2" charset="-78"/>
              </a:rPr>
              <a:t>:</a:t>
            </a:r>
            <a:endParaRPr lang="en-US" b="1" dirty="0">
              <a:cs typeface="B Mitra" pitchFamily="2" charset="-78"/>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14</a:t>
            </a:fld>
            <a:endParaRPr lang="en-US"/>
          </a:p>
        </p:txBody>
      </p:sp>
      <p:sp>
        <p:nvSpPr>
          <p:cNvPr id="11" name="Rectangle 3"/>
          <p:cNvSpPr txBox="1">
            <a:spLocks noChangeArrowheads="1"/>
          </p:cNvSpPr>
          <p:nvPr/>
        </p:nvSpPr>
        <p:spPr bwMode="auto">
          <a:xfrm>
            <a:off x="467544" y="1340768"/>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rtl="1" fontAlgn="base">
              <a:spcBef>
                <a:spcPct val="20000"/>
              </a:spcBef>
              <a:spcAft>
                <a:spcPct val="0"/>
              </a:spcAft>
              <a:buFont typeface="Arial" pitchFamily="34" charset="0"/>
              <a:buChar char="•"/>
            </a:pPr>
            <a:r>
              <a:rPr lang="fa-IR" sz="2800" b="1" kern="0" dirty="0" smtClean="0">
                <a:cs typeface="B Mitra" pitchFamily="2" charset="-78"/>
              </a:rPr>
              <a:t>زمان عرصه </a:t>
            </a:r>
            <a:r>
              <a:rPr lang="fa-IR" sz="2800" b="1" kern="0" dirty="0" err="1" smtClean="0">
                <a:cs typeface="B Mitra" pitchFamily="2" charset="-78"/>
              </a:rPr>
              <a:t>كاهش</a:t>
            </a:r>
            <a:r>
              <a:rPr lang="fa-IR" sz="2800" b="1" kern="0" dirty="0" smtClean="0">
                <a:cs typeface="B Mitra" pitchFamily="2" charset="-78"/>
              </a:rPr>
              <a:t> </a:t>
            </a:r>
            <a:r>
              <a:rPr lang="fa-IR" sz="2800" b="1" kern="0" dirty="0" err="1" smtClean="0">
                <a:cs typeface="B Mitra" pitchFamily="2" charset="-78"/>
              </a:rPr>
              <a:t>مي</a:t>
            </a:r>
            <a:r>
              <a:rPr lang="fa-IR" sz="2800" b="1" kern="0" dirty="0" smtClean="0">
                <a:cs typeface="B Mitra" pitchFamily="2" charset="-78"/>
              </a:rPr>
              <a:t> </a:t>
            </a:r>
            <a:r>
              <a:rPr lang="fa-IR" sz="2800" b="1" kern="0" dirty="0" err="1" smtClean="0">
                <a:cs typeface="B Mitra" pitchFamily="2" charset="-78"/>
              </a:rPr>
              <a:t>يابد</a:t>
            </a:r>
            <a:r>
              <a:rPr lang="fa-IR" sz="2800" b="1" kern="0" dirty="0" smtClean="0">
                <a:cs typeface="B Mitra" pitchFamily="2" charset="-78"/>
              </a:rPr>
              <a:t> و محصولات </a:t>
            </a:r>
            <a:r>
              <a:rPr lang="fa-IR" sz="2800" b="1" kern="0" dirty="0" err="1" smtClean="0">
                <a:cs typeface="B Mitra" pitchFamily="2" charset="-78"/>
              </a:rPr>
              <a:t>جديد</a:t>
            </a:r>
            <a:r>
              <a:rPr lang="fa-IR" sz="2800" b="1" kern="0" dirty="0" smtClean="0">
                <a:cs typeface="B Mitra" pitchFamily="2" charset="-78"/>
              </a:rPr>
              <a:t> </a:t>
            </a:r>
            <a:r>
              <a:rPr lang="fa-IR" sz="2800" b="1" kern="0" dirty="0" err="1" smtClean="0">
                <a:cs typeface="B Mitra" pitchFamily="2" charset="-78"/>
              </a:rPr>
              <a:t>مي</a:t>
            </a:r>
            <a:r>
              <a:rPr lang="fa-IR" sz="2800" b="1" kern="0" dirty="0" smtClean="0">
                <a:cs typeface="B Mitra" pitchFamily="2" charset="-78"/>
              </a:rPr>
              <a:t> توانند به محض آماده شدن در معرض فروش </a:t>
            </a:r>
            <a:r>
              <a:rPr lang="fa-IR" sz="2800" b="1" kern="0" dirty="0" err="1" smtClean="0">
                <a:cs typeface="B Mitra" pitchFamily="2" charset="-78"/>
              </a:rPr>
              <a:t>روي</a:t>
            </a:r>
            <a:r>
              <a:rPr lang="fa-IR" sz="2800" b="1" kern="0" dirty="0" smtClean="0">
                <a:cs typeface="B Mitra" pitchFamily="2" charset="-78"/>
              </a:rPr>
              <a:t> خط قرار </a:t>
            </a:r>
            <a:r>
              <a:rPr lang="fa-IR" sz="2800" b="1" kern="0" dirty="0" err="1" smtClean="0">
                <a:cs typeface="B Mitra" pitchFamily="2" charset="-78"/>
              </a:rPr>
              <a:t>گيرند</a:t>
            </a:r>
            <a:r>
              <a:rPr lang="fa-IR" sz="2800" b="1" kern="0" dirty="0" smtClean="0">
                <a:cs typeface="B Mitra" pitchFamily="2" charset="-78"/>
              </a:rPr>
              <a:t> .</a:t>
            </a:r>
          </a:p>
          <a:p>
            <a:pPr marL="342900" lvl="0" indent="-342900" algn="just" rtl="1" fontAlgn="base">
              <a:spcBef>
                <a:spcPct val="20000"/>
              </a:spcBef>
              <a:spcAft>
                <a:spcPct val="0"/>
              </a:spcAft>
              <a:buFont typeface="Arial" pitchFamily="34" charset="0"/>
              <a:buChar char="•"/>
            </a:pPr>
            <a:endParaRPr lang="fa-IR" sz="2800" b="1" kern="0" dirty="0" smtClean="0">
              <a:cs typeface="B Mitra" pitchFamily="2" charset="-78"/>
            </a:endParaRPr>
          </a:p>
          <a:p>
            <a:pPr marL="342900" lvl="0" indent="-342900" algn="just" rtl="1" fontAlgn="base">
              <a:spcBef>
                <a:spcPct val="20000"/>
              </a:spcBef>
              <a:spcAft>
                <a:spcPct val="0"/>
              </a:spcAft>
              <a:buFont typeface="Arial" pitchFamily="34" charset="0"/>
              <a:buChar char="•"/>
            </a:pPr>
            <a:r>
              <a:rPr lang="fa-IR" sz="2800" b="1" kern="0" dirty="0" smtClean="0">
                <a:cs typeface="B Mitra" pitchFamily="2" charset="-78"/>
              </a:rPr>
              <a:t>خدمات پس از فروش به </a:t>
            </a:r>
            <a:r>
              <a:rPr lang="fa-IR" sz="2800" b="1" kern="0" dirty="0" err="1" smtClean="0">
                <a:cs typeface="B Mitra" pitchFamily="2" charset="-78"/>
              </a:rPr>
              <a:t>مشتري</a:t>
            </a:r>
            <a:r>
              <a:rPr lang="fa-IR" sz="2800" b="1" kern="0" dirty="0" smtClean="0">
                <a:cs typeface="B Mitra" pitchFamily="2" charset="-78"/>
              </a:rPr>
              <a:t> </a:t>
            </a:r>
            <a:r>
              <a:rPr lang="fa-IR" sz="2800" b="1" kern="0" dirty="0" err="1" smtClean="0">
                <a:cs typeface="B Mitra" pitchFamily="2" charset="-78"/>
              </a:rPr>
              <a:t>ميتواند</a:t>
            </a:r>
            <a:r>
              <a:rPr lang="fa-IR" sz="2800" b="1" kern="0" dirty="0" smtClean="0">
                <a:cs typeface="B Mitra" pitchFamily="2" charset="-78"/>
              </a:rPr>
              <a:t> با </a:t>
            </a:r>
            <a:r>
              <a:rPr lang="fa-IR" sz="2800" b="1" kern="0" dirty="0" err="1" smtClean="0">
                <a:cs typeface="B Mitra" pitchFamily="2" charset="-78"/>
              </a:rPr>
              <a:t>امكان</a:t>
            </a:r>
            <a:r>
              <a:rPr lang="fa-IR" sz="2800" b="1" kern="0" dirty="0" smtClean="0">
                <a:cs typeface="B Mitra" pitchFamily="2" charset="-78"/>
              </a:rPr>
              <a:t> </a:t>
            </a:r>
            <a:r>
              <a:rPr lang="fa-IR" sz="2800" b="1" kern="0" dirty="0" err="1" smtClean="0">
                <a:cs typeface="B Mitra" pitchFamily="2" charset="-78"/>
              </a:rPr>
              <a:t>خبرگيري</a:t>
            </a:r>
            <a:r>
              <a:rPr lang="fa-IR" sz="2800" b="1" kern="0" dirty="0" smtClean="0">
                <a:cs typeface="B Mitra" pitchFamily="2" charset="-78"/>
              </a:rPr>
              <a:t> </a:t>
            </a:r>
            <a:r>
              <a:rPr lang="fa-IR" sz="2800" b="1" kern="0" dirty="0" err="1" smtClean="0">
                <a:cs typeface="B Mitra" pitchFamily="2" charset="-78"/>
              </a:rPr>
              <a:t>سريع</a:t>
            </a:r>
            <a:r>
              <a:rPr lang="fa-IR" sz="2800" b="1" kern="0" dirty="0" smtClean="0">
                <a:cs typeface="B Mitra" pitchFamily="2" charset="-78"/>
              </a:rPr>
              <a:t> دو طرف از </a:t>
            </a:r>
            <a:r>
              <a:rPr lang="fa-IR" sz="2800" b="1" kern="0" dirty="0" err="1" smtClean="0">
                <a:cs typeface="B Mitra" pitchFamily="2" charset="-78"/>
              </a:rPr>
              <a:t>يكديگر</a:t>
            </a:r>
            <a:r>
              <a:rPr lang="fa-IR" sz="2800" b="1" kern="0" dirty="0" smtClean="0">
                <a:cs typeface="B Mitra" pitchFamily="2" charset="-78"/>
              </a:rPr>
              <a:t> </a:t>
            </a:r>
            <a:r>
              <a:rPr lang="fa-IR" sz="2800" b="1" kern="0" dirty="0" err="1" smtClean="0">
                <a:cs typeface="B Mitra" pitchFamily="2" charset="-78"/>
              </a:rPr>
              <a:t>وعرضه</a:t>
            </a:r>
            <a:r>
              <a:rPr lang="fa-IR" sz="2800" b="1" kern="0" dirty="0" smtClean="0">
                <a:cs typeface="B Mitra" pitchFamily="2" charset="-78"/>
              </a:rPr>
              <a:t> انواع خدمات به </a:t>
            </a:r>
            <a:r>
              <a:rPr lang="fa-IR" sz="2800" b="1" kern="0" dirty="0" err="1" smtClean="0">
                <a:cs typeface="B Mitra" pitchFamily="2" charset="-78"/>
              </a:rPr>
              <a:t>مشتري</a:t>
            </a:r>
            <a:r>
              <a:rPr lang="fa-IR" sz="2800" b="1" kern="0" dirty="0" smtClean="0">
                <a:cs typeface="B Mitra" pitchFamily="2" charset="-78"/>
              </a:rPr>
              <a:t> </a:t>
            </a:r>
            <a:r>
              <a:rPr lang="fa-IR" sz="2800" b="1" kern="0" dirty="0" err="1" smtClean="0">
                <a:cs typeface="B Mitra" pitchFamily="2" charset="-78"/>
              </a:rPr>
              <a:t>تسهيل</a:t>
            </a:r>
            <a:r>
              <a:rPr lang="fa-IR" sz="2800" b="1" kern="0" dirty="0" smtClean="0">
                <a:cs typeface="B Mitra" pitchFamily="2" charset="-78"/>
              </a:rPr>
              <a:t> و </a:t>
            </a:r>
            <a:r>
              <a:rPr lang="fa-IR" sz="2800" b="1" kern="0" dirty="0" err="1" smtClean="0">
                <a:cs typeface="B Mitra" pitchFamily="2" charset="-78"/>
              </a:rPr>
              <a:t>تكميل</a:t>
            </a:r>
            <a:r>
              <a:rPr lang="fa-IR" sz="2800" b="1" kern="0" dirty="0" smtClean="0">
                <a:cs typeface="B Mitra" pitchFamily="2" charset="-78"/>
              </a:rPr>
              <a:t> شود . </a:t>
            </a:r>
          </a:p>
          <a:p>
            <a:pPr marL="342900" lvl="0" indent="-342900" algn="just" rtl="1" fontAlgn="base">
              <a:spcBef>
                <a:spcPct val="20000"/>
              </a:spcBef>
              <a:spcAft>
                <a:spcPct val="0"/>
              </a:spcAft>
              <a:buFont typeface="Arial" pitchFamily="34" charset="0"/>
              <a:buChar char="•"/>
            </a:pPr>
            <a:endParaRPr lang="fa-IR" sz="2800" b="1" kern="0" dirty="0" smtClean="0">
              <a:cs typeface="B Mitra" pitchFamily="2" charset="-78"/>
            </a:endParaRPr>
          </a:p>
          <a:p>
            <a:pPr marL="342900" lvl="0" indent="-342900" algn="just" rtl="1" fontAlgn="base">
              <a:spcBef>
                <a:spcPct val="20000"/>
              </a:spcBef>
              <a:spcAft>
                <a:spcPct val="0"/>
              </a:spcAft>
              <a:buFont typeface="Arial" pitchFamily="34" charset="0"/>
              <a:buChar char="•"/>
            </a:pPr>
            <a:r>
              <a:rPr lang="fa-IR" sz="2800" b="1" kern="0" dirty="0" smtClean="0">
                <a:cs typeface="B Mitra" pitchFamily="2" charset="-78"/>
              </a:rPr>
              <a:t>قدرت </a:t>
            </a:r>
            <a:r>
              <a:rPr lang="fa-IR" sz="2800" b="1" kern="0" dirty="0" err="1" smtClean="0">
                <a:cs typeface="B Mitra" pitchFamily="2" charset="-78"/>
              </a:rPr>
              <a:t>تجزيه</a:t>
            </a:r>
            <a:r>
              <a:rPr lang="fa-IR" sz="2800" b="1" kern="0" dirty="0" smtClean="0">
                <a:cs typeface="B Mitra" pitchFamily="2" charset="-78"/>
              </a:rPr>
              <a:t> و </a:t>
            </a:r>
            <a:r>
              <a:rPr lang="fa-IR" sz="2800" b="1" kern="0" dirty="0" err="1" smtClean="0">
                <a:cs typeface="B Mitra" pitchFamily="2" charset="-78"/>
              </a:rPr>
              <a:t>تحليل</a:t>
            </a:r>
            <a:r>
              <a:rPr lang="fa-IR" sz="2800" b="1" kern="0" dirty="0" smtClean="0">
                <a:cs typeface="B Mitra" pitchFamily="2" charset="-78"/>
              </a:rPr>
              <a:t> </a:t>
            </a:r>
            <a:r>
              <a:rPr lang="fa-IR" sz="2800" b="1" kern="0" dirty="0" err="1" smtClean="0">
                <a:cs typeface="B Mitra" pitchFamily="2" charset="-78"/>
              </a:rPr>
              <a:t>كالا</a:t>
            </a:r>
            <a:r>
              <a:rPr lang="fa-IR" sz="2800" b="1" kern="0" dirty="0" smtClean="0">
                <a:cs typeface="B Mitra" pitchFamily="2" charset="-78"/>
              </a:rPr>
              <a:t> </a:t>
            </a:r>
            <a:r>
              <a:rPr lang="fa-IR" sz="2800" b="1" kern="0" dirty="0" err="1" smtClean="0">
                <a:cs typeface="B Mitra" pitchFamily="2" charset="-78"/>
              </a:rPr>
              <a:t>افزايش</a:t>
            </a:r>
            <a:r>
              <a:rPr lang="fa-IR" sz="2800" b="1" kern="0" dirty="0" smtClean="0">
                <a:cs typeface="B Mitra" pitchFamily="2" charset="-78"/>
              </a:rPr>
              <a:t> </a:t>
            </a:r>
            <a:r>
              <a:rPr lang="fa-IR" sz="2800" b="1" kern="0" dirty="0" err="1" smtClean="0">
                <a:cs typeface="B Mitra" pitchFamily="2" charset="-78"/>
              </a:rPr>
              <a:t>مي‏يابد</a:t>
            </a:r>
            <a:r>
              <a:rPr lang="fa-IR" sz="2800" b="1" kern="0" dirty="0" smtClean="0">
                <a:cs typeface="B Mitra" pitchFamily="2" charset="-78"/>
              </a:rPr>
              <a:t> </a:t>
            </a:r>
            <a:r>
              <a:rPr lang="fa-IR" sz="2800" b="1" kern="0" dirty="0" err="1" smtClean="0">
                <a:cs typeface="B Mitra" pitchFamily="2" charset="-78"/>
              </a:rPr>
              <a:t>بطوريكه</a:t>
            </a:r>
            <a:r>
              <a:rPr lang="fa-IR" sz="2800" b="1" kern="0" dirty="0" smtClean="0">
                <a:cs typeface="B Mitra" pitchFamily="2" charset="-78"/>
              </a:rPr>
              <a:t> اطلاعات بدست آمده از </a:t>
            </a:r>
            <a:r>
              <a:rPr lang="fa-IR" sz="2800" b="1" kern="0" dirty="0" err="1" smtClean="0">
                <a:cs typeface="B Mitra" pitchFamily="2" charset="-78"/>
              </a:rPr>
              <a:t>مشتريان</a:t>
            </a:r>
            <a:r>
              <a:rPr lang="fa-IR" sz="2800" b="1" kern="0" dirty="0" smtClean="0">
                <a:cs typeface="B Mitra" pitchFamily="2" charset="-78"/>
              </a:rPr>
              <a:t> </a:t>
            </a:r>
            <a:r>
              <a:rPr lang="fa-IR" sz="2800" b="1" kern="0" dirty="0" err="1" smtClean="0">
                <a:cs typeface="B Mitra" pitchFamily="2" charset="-78"/>
              </a:rPr>
              <a:t>براي</a:t>
            </a:r>
            <a:r>
              <a:rPr lang="fa-IR" sz="2800" b="1" kern="0" dirty="0" smtClean="0">
                <a:cs typeface="B Mitra" pitchFamily="2" charset="-78"/>
              </a:rPr>
              <a:t> </a:t>
            </a:r>
            <a:r>
              <a:rPr lang="fa-IR" sz="2800" b="1" kern="0" dirty="0" err="1" smtClean="0">
                <a:cs typeface="B Mitra" pitchFamily="2" charset="-78"/>
              </a:rPr>
              <a:t>توليد</a:t>
            </a:r>
            <a:r>
              <a:rPr lang="fa-IR" sz="2800" b="1" kern="0" dirty="0" smtClean="0">
                <a:cs typeface="B Mitra" pitchFamily="2" charset="-78"/>
              </a:rPr>
              <a:t> </a:t>
            </a:r>
            <a:r>
              <a:rPr lang="fa-IR" sz="2800" b="1" kern="0" dirty="0" err="1" smtClean="0">
                <a:cs typeface="B Mitra" pitchFamily="2" charset="-78"/>
              </a:rPr>
              <a:t>كالا‏هاي</a:t>
            </a:r>
            <a:r>
              <a:rPr lang="fa-IR" sz="2800" b="1" kern="0" dirty="0" smtClean="0">
                <a:cs typeface="B Mitra" pitchFamily="2" charset="-78"/>
              </a:rPr>
              <a:t> </a:t>
            </a:r>
            <a:r>
              <a:rPr lang="fa-IR" sz="2800" b="1" kern="0" dirty="0" err="1" smtClean="0">
                <a:cs typeface="B Mitra" pitchFamily="2" charset="-78"/>
              </a:rPr>
              <a:t>جديد</a:t>
            </a:r>
            <a:r>
              <a:rPr lang="fa-IR" sz="2800" b="1" kern="0" dirty="0" smtClean="0">
                <a:cs typeface="B Mitra" pitchFamily="2" charset="-78"/>
              </a:rPr>
              <a:t> </a:t>
            </a:r>
            <a:r>
              <a:rPr lang="fa-IR" sz="2800" b="1" kern="0" dirty="0" err="1" smtClean="0">
                <a:cs typeface="B Mitra" pitchFamily="2" charset="-78"/>
              </a:rPr>
              <a:t>يا</a:t>
            </a:r>
            <a:r>
              <a:rPr lang="fa-IR" sz="2800" b="1" kern="0" dirty="0" smtClean="0">
                <a:cs typeface="B Mitra" pitchFamily="2" charset="-78"/>
              </a:rPr>
              <a:t> </a:t>
            </a:r>
            <a:r>
              <a:rPr lang="fa-IR" sz="2800" b="1" kern="0" dirty="0" err="1" smtClean="0">
                <a:cs typeface="B Mitra" pitchFamily="2" charset="-78"/>
              </a:rPr>
              <a:t>تغيير</a:t>
            </a:r>
            <a:r>
              <a:rPr lang="fa-IR" sz="2800" b="1" kern="0" dirty="0" smtClean="0">
                <a:cs typeface="B Mitra" pitchFamily="2" charset="-78"/>
              </a:rPr>
              <a:t> در </a:t>
            </a:r>
            <a:r>
              <a:rPr lang="fa-IR" sz="2800" b="1" kern="0" dirty="0" err="1" smtClean="0">
                <a:cs typeface="B Mitra" pitchFamily="2" charset="-78"/>
              </a:rPr>
              <a:t>توليدمورد</a:t>
            </a:r>
            <a:r>
              <a:rPr lang="fa-IR" sz="2800" b="1" kern="0" dirty="0" smtClean="0">
                <a:cs typeface="B Mitra" pitchFamily="2" charset="-78"/>
              </a:rPr>
              <a:t> استفاده قرار </a:t>
            </a:r>
            <a:r>
              <a:rPr lang="fa-IR" sz="2800" b="1" kern="0" dirty="0" err="1" smtClean="0">
                <a:cs typeface="B Mitra" pitchFamily="2" charset="-78"/>
              </a:rPr>
              <a:t>مي‏گيرد</a:t>
            </a:r>
            <a:r>
              <a:rPr lang="fa-IR" sz="2800" b="1" kern="0" dirty="0" smtClean="0">
                <a:cs typeface="B Mitra" pitchFamily="2" charset="-78"/>
              </a:rPr>
              <a:t>.</a:t>
            </a:r>
          </a:p>
        </p:txBody>
      </p:sp>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342900" lvl="0" indent="-342900" rtl="1">
              <a:spcBef>
                <a:spcPct val="20000"/>
              </a:spcBef>
            </a:pPr>
            <a:r>
              <a:rPr lang="fa-IR" b="1" dirty="0" smtClean="0">
                <a:cs typeface="B Mitra" pitchFamily="2" charset="-78"/>
              </a:rPr>
              <a:t>تجارت الکترونیک و اشتغال زایی</a:t>
            </a:r>
          </a:p>
        </p:txBody>
      </p:sp>
      <p:sp>
        <p:nvSpPr>
          <p:cNvPr id="4" name="Slide Number Placeholder 3"/>
          <p:cNvSpPr>
            <a:spLocks noGrp="1"/>
          </p:cNvSpPr>
          <p:nvPr>
            <p:ph type="sldNum" sz="quarter" idx="12"/>
          </p:nvPr>
        </p:nvSpPr>
        <p:spPr/>
        <p:txBody>
          <a:bodyPr/>
          <a:lstStyle/>
          <a:p>
            <a:fld id="{6F9F197E-4BA3-4409-B423-96AE9DD53C56}" type="slidenum">
              <a:rPr lang="en-US" smtClean="0"/>
              <a:pPr/>
              <a:t>15</a:t>
            </a:fld>
            <a:endParaRPr lang="en-US"/>
          </a:p>
        </p:txBody>
      </p:sp>
      <p:sp>
        <p:nvSpPr>
          <p:cNvPr id="11" name="Rectangle 3"/>
          <p:cNvSpPr txBox="1">
            <a:spLocks noChangeArrowheads="1"/>
          </p:cNvSpPr>
          <p:nvPr/>
        </p:nvSpPr>
        <p:spPr bwMode="auto">
          <a:xfrm>
            <a:off x="467544" y="1340768"/>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rtl="1" fontAlgn="base">
              <a:spcBef>
                <a:spcPct val="20000"/>
              </a:spcBef>
              <a:spcAft>
                <a:spcPct val="0"/>
              </a:spcAft>
              <a:buFont typeface="Arial" pitchFamily="34" charset="0"/>
              <a:buChar char="•"/>
            </a:pPr>
            <a:endParaRPr lang="fa-IR" sz="2800" b="1" kern="0" dirty="0" smtClean="0">
              <a:cs typeface="B Mitra" pitchFamily="2" charset="-78"/>
            </a:endParaRPr>
          </a:p>
          <a:p>
            <a:pPr marL="342900" indent="-342900" algn="just" rtl="1" fontAlgn="base">
              <a:spcBef>
                <a:spcPct val="20000"/>
              </a:spcBef>
              <a:spcAft>
                <a:spcPct val="0"/>
              </a:spcAft>
              <a:buFont typeface="Arial" pitchFamily="34" charset="0"/>
              <a:buChar char="•"/>
            </a:pPr>
            <a:r>
              <a:rPr lang="fa-IR" sz="2800" b="1" kern="0" dirty="0" smtClean="0">
                <a:cs typeface="B Mitra" pitchFamily="2" charset="-78"/>
              </a:rPr>
              <a:t>تجارت الکترونیک به دلایل زیر اشتغال زا می باشد:</a:t>
            </a:r>
          </a:p>
          <a:p>
            <a:pPr marL="800100" lvl="1" indent="-342900" algn="just" rtl="1" fontAlgn="base">
              <a:spcBef>
                <a:spcPct val="20000"/>
              </a:spcBef>
              <a:spcAft>
                <a:spcPct val="0"/>
              </a:spcAft>
              <a:buFont typeface="Arial" pitchFamily="34" charset="0"/>
              <a:buChar char="•"/>
            </a:pPr>
            <a:r>
              <a:rPr lang="fa-IR" sz="2800" b="1" kern="0" dirty="0" smtClean="0">
                <a:cs typeface="B Mitra" pitchFamily="2" charset="-78"/>
              </a:rPr>
              <a:t>شانسی برای حضور جهانی خواهد بود</a:t>
            </a:r>
          </a:p>
          <a:p>
            <a:pPr marL="800100" lvl="1" indent="-342900" algn="just" rtl="1" fontAlgn="base">
              <a:spcBef>
                <a:spcPct val="20000"/>
              </a:spcBef>
              <a:spcAft>
                <a:spcPct val="0"/>
              </a:spcAft>
              <a:buFont typeface="Arial" pitchFamily="34" charset="0"/>
              <a:buChar char="•"/>
            </a:pPr>
            <a:r>
              <a:rPr lang="fa-IR" sz="2800" b="1" kern="0" dirty="0" smtClean="0">
                <a:cs typeface="B Mitra" pitchFamily="2" charset="-78"/>
              </a:rPr>
              <a:t>تجارت الکترونیک امکان خرید را افزایش می دهد</a:t>
            </a:r>
          </a:p>
          <a:p>
            <a:pPr marL="800100" lvl="1" indent="-342900" algn="just" rtl="1" fontAlgn="base">
              <a:spcBef>
                <a:spcPct val="20000"/>
              </a:spcBef>
              <a:spcAft>
                <a:spcPct val="0"/>
              </a:spcAft>
              <a:buFont typeface="Arial" pitchFamily="34" charset="0"/>
              <a:buChar char="•"/>
            </a:pPr>
            <a:r>
              <a:rPr lang="fa-IR" sz="2800" b="1" kern="0" dirty="0" smtClean="0">
                <a:cs typeface="B Mitra" pitchFamily="2" charset="-78"/>
              </a:rPr>
              <a:t>امکان افزایش درآمد با مشتریان جدید و کانالهای جدید</a:t>
            </a:r>
          </a:p>
          <a:p>
            <a:pPr marL="800100" lvl="1" indent="-342900" algn="just" rtl="1" fontAlgn="base">
              <a:spcBef>
                <a:spcPct val="20000"/>
              </a:spcBef>
              <a:spcAft>
                <a:spcPct val="0"/>
              </a:spcAft>
              <a:buFont typeface="Arial" pitchFamily="34" charset="0"/>
              <a:buChar char="•"/>
            </a:pPr>
            <a:r>
              <a:rPr lang="fa-IR" sz="2800" b="1" kern="0" dirty="0" smtClean="0">
                <a:cs typeface="B Mitra" pitchFamily="2" charset="-78"/>
              </a:rPr>
              <a:t>تبادل پول از طریق بانکهای الکترونیک صورت می گیرد</a:t>
            </a:r>
          </a:p>
        </p:txBody>
      </p:sp>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3316" name="Rectangle 3"/>
          <p:cNvSpPr>
            <a:spLocks noGrp="1" noChangeArrowheads="1"/>
          </p:cNvSpPr>
          <p:nvPr>
            <p:ph idx="1"/>
          </p:nvPr>
        </p:nvSpPr>
        <p:spPr>
          <a:xfrm>
            <a:off x="381000" y="1219200"/>
            <a:ext cx="8763000" cy="5638800"/>
          </a:xfrm>
        </p:spPr>
        <p:txBody>
          <a:bodyPr/>
          <a:lstStyle/>
          <a:p>
            <a:pPr algn="r" rtl="1">
              <a:buClr>
                <a:schemeClr val="hlink"/>
              </a:buClr>
              <a:buSzPct val="120000"/>
            </a:pPr>
            <a:endParaRPr lang="fa-IR" sz="3200" b="1" dirty="0" smtClean="0">
              <a:solidFill>
                <a:srgbClr val="660033"/>
              </a:solidFill>
              <a:latin typeface="Tahoma" pitchFamily="34" charset="0"/>
            </a:endParaRPr>
          </a:p>
          <a:p>
            <a:pPr algn="ctr" rtl="1">
              <a:buClr>
                <a:schemeClr val="hlink"/>
              </a:buClr>
              <a:buSzPct val="120000"/>
              <a:buNone/>
            </a:pPr>
            <a:r>
              <a:rPr lang="en-US" sz="3200" b="1" dirty="0" smtClean="0">
                <a:solidFill>
                  <a:srgbClr val="660033"/>
                </a:solidFill>
                <a:latin typeface="Tahoma" pitchFamily="34" charset="0"/>
              </a:rPr>
              <a:t>EB= EC +   BI+ CRM + SCM + ERP  </a:t>
            </a:r>
          </a:p>
          <a:p>
            <a:pPr algn="ctr" rtl="1">
              <a:buClr>
                <a:schemeClr val="hlink"/>
              </a:buClr>
              <a:buSzPct val="120000"/>
              <a:buNone/>
            </a:pPr>
            <a:r>
              <a:rPr lang="en-US" sz="3200" b="1" dirty="0" smtClean="0">
                <a:solidFill>
                  <a:srgbClr val="660033"/>
                </a:solidFill>
                <a:latin typeface="Tahoma" pitchFamily="34" charset="0"/>
              </a:rPr>
              <a:t> </a:t>
            </a:r>
          </a:p>
          <a:p>
            <a:pPr algn="ctr" rtl="1">
              <a:buClr>
                <a:schemeClr val="hlink"/>
              </a:buClr>
              <a:buSzPct val="120000"/>
              <a:buNone/>
            </a:pPr>
            <a:endParaRPr lang="en-US" sz="3200" b="1" dirty="0" smtClean="0">
              <a:solidFill>
                <a:srgbClr val="660033"/>
              </a:solidFill>
              <a:latin typeface="Tahoma" pitchFamily="34" charset="0"/>
            </a:endParaRPr>
          </a:p>
          <a:p>
            <a:pPr algn="ctr" rtl="1">
              <a:buClr>
                <a:schemeClr val="hlink"/>
              </a:buClr>
              <a:buSzPct val="120000"/>
              <a:buNone/>
            </a:pPr>
            <a:r>
              <a:rPr lang="fa-IR" sz="3200" b="1" dirty="0" smtClean="0">
                <a:solidFill>
                  <a:srgbClr val="660033"/>
                </a:solidFill>
                <a:latin typeface="Tahoma" pitchFamily="34" charset="0"/>
              </a:rPr>
              <a:t> کسب و کار </a:t>
            </a:r>
            <a:r>
              <a:rPr lang="fa-IR" sz="3200" b="1" dirty="0" err="1" smtClean="0">
                <a:solidFill>
                  <a:srgbClr val="660033"/>
                </a:solidFill>
                <a:latin typeface="Tahoma" pitchFamily="34" charset="0"/>
              </a:rPr>
              <a:t>الکترونيکی</a:t>
            </a:r>
            <a:r>
              <a:rPr lang="fa-IR" sz="3200" b="1" dirty="0" smtClean="0">
                <a:solidFill>
                  <a:srgbClr val="660033"/>
                </a:solidFill>
                <a:latin typeface="Tahoma" pitchFamily="34" charset="0"/>
              </a:rPr>
              <a:t> = تجارت الکترونیکی + هوشمندی (توانایی)تجاری +  مدیریت روابط با مشتری + مدیریت </a:t>
            </a:r>
            <a:r>
              <a:rPr lang="fa-IR" sz="3200" b="1" dirty="0" err="1" smtClean="0">
                <a:solidFill>
                  <a:srgbClr val="660033"/>
                </a:solidFill>
                <a:latin typeface="Tahoma" pitchFamily="34" charset="0"/>
              </a:rPr>
              <a:t>زنجيره</a:t>
            </a:r>
            <a:r>
              <a:rPr lang="fa-IR" sz="3200" b="1" dirty="0" smtClean="0">
                <a:solidFill>
                  <a:srgbClr val="660033"/>
                </a:solidFill>
                <a:latin typeface="Tahoma" pitchFamily="34" charset="0"/>
              </a:rPr>
              <a:t> عرضه +</a:t>
            </a:r>
            <a:r>
              <a:rPr lang="en-US" sz="3200" b="1" dirty="0" smtClean="0">
                <a:solidFill>
                  <a:srgbClr val="660033"/>
                </a:solidFill>
                <a:latin typeface="Tahoma" pitchFamily="34" charset="0"/>
              </a:rPr>
              <a:t> </a:t>
            </a:r>
            <a:r>
              <a:rPr lang="fa-IR" sz="3200" b="1" dirty="0" smtClean="0">
                <a:solidFill>
                  <a:srgbClr val="660033"/>
                </a:solidFill>
                <a:latin typeface="Tahoma" pitchFamily="34" charset="0"/>
              </a:rPr>
              <a:t>برنامه ریزی منابع شرکت</a:t>
            </a:r>
            <a:endParaRPr lang="fa-IR" sz="3200" b="1" dirty="0">
              <a:solidFill>
                <a:srgbClr val="660033"/>
              </a:solidFill>
              <a:latin typeface="Tahoma" pitchFamily="34" charset="0"/>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16</a:t>
            </a:fld>
            <a:endParaRPr lang="en-US"/>
          </a:p>
        </p:txBody>
      </p:sp>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3316" name="Rectangle 3"/>
          <p:cNvSpPr>
            <a:spLocks noGrp="1" noChangeArrowheads="1"/>
          </p:cNvSpPr>
          <p:nvPr>
            <p:ph idx="1"/>
          </p:nvPr>
        </p:nvSpPr>
        <p:spPr>
          <a:xfrm>
            <a:off x="381000" y="1219200"/>
            <a:ext cx="8763000" cy="5638800"/>
          </a:xfrm>
        </p:spPr>
        <p:txBody>
          <a:bodyPr/>
          <a:lstStyle/>
          <a:p>
            <a:pPr algn="just" rtl="1" eaLnBrk="1" hangingPunct="1"/>
            <a:r>
              <a:rPr lang="fa-IR" sz="3200" b="1" dirty="0" err="1" smtClean="0">
                <a:cs typeface="B Mitra" pitchFamily="2" charset="-78"/>
              </a:rPr>
              <a:t>پيدايش</a:t>
            </a:r>
            <a:r>
              <a:rPr lang="fa-IR" sz="3200" b="1" dirty="0" smtClean="0">
                <a:cs typeface="B Mitra" pitchFamily="2" charset="-78"/>
              </a:rPr>
              <a:t> </a:t>
            </a:r>
            <a:r>
              <a:rPr lang="fa-IR" sz="3200" b="1" dirty="0" err="1" smtClean="0">
                <a:cs typeface="B Mitra" pitchFamily="2" charset="-78"/>
              </a:rPr>
              <a:t>سازمانهاي</a:t>
            </a:r>
            <a:r>
              <a:rPr lang="fa-IR" sz="3200" b="1" dirty="0" smtClean="0">
                <a:cs typeface="B Mitra" pitchFamily="2" charset="-78"/>
              </a:rPr>
              <a:t> </a:t>
            </a:r>
            <a:r>
              <a:rPr lang="fa-IR" sz="3200" b="1" dirty="0" err="1" smtClean="0">
                <a:cs typeface="B Mitra" pitchFamily="2" charset="-78"/>
              </a:rPr>
              <a:t>ديجيتالي</a:t>
            </a:r>
            <a:endParaRPr lang="fa-IR" sz="3200" b="1" dirty="0" smtClean="0">
              <a:cs typeface="B Mitra" pitchFamily="2" charset="-78"/>
            </a:endParaRPr>
          </a:p>
          <a:p>
            <a:pPr lvl="1" algn="just" rtl="1" eaLnBrk="1" hangingPunct="1"/>
            <a:r>
              <a:rPr lang="fa-IR" sz="2800" b="1" dirty="0" smtClean="0">
                <a:solidFill>
                  <a:srgbClr val="002060"/>
                </a:solidFill>
                <a:cs typeface="B Mitra" pitchFamily="2" charset="-78"/>
              </a:rPr>
              <a:t>بازار </a:t>
            </a:r>
            <a:r>
              <a:rPr lang="fa-IR" sz="2800" b="1" dirty="0" err="1" smtClean="0">
                <a:solidFill>
                  <a:srgbClr val="002060"/>
                </a:solidFill>
                <a:cs typeface="B Mitra" pitchFamily="2" charset="-78"/>
              </a:rPr>
              <a:t>ديجيتالي</a:t>
            </a:r>
            <a:r>
              <a:rPr lang="fa-IR" sz="2800" b="1" dirty="0" smtClean="0">
                <a:solidFill>
                  <a:srgbClr val="002060"/>
                </a:solidFill>
                <a:cs typeface="B Mitra" pitchFamily="2" charset="-78"/>
              </a:rPr>
              <a:t> (</a:t>
            </a:r>
            <a:r>
              <a:rPr lang="en-US" sz="2800" b="1" dirty="0" smtClean="0">
                <a:solidFill>
                  <a:srgbClr val="002060"/>
                </a:solidFill>
                <a:latin typeface="Times New Roman" pitchFamily="18" charset="0"/>
                <a:cs typeface="B Mitra" pitchFamily="2" charset="-78"/>
              </a:rPr>
              <a:t>Digital Market</a:t>
            </a:r>
            <a:r>
              <a:rPr lang="fa-IR" sz="2800" b="1" dirty="0" smtClean="0">
                <a:solidFill>
                  <a:srgbClr val="002060"/>
                </a:solidFill>
                <a:latin typeface="Times New Roman" pitchFamily="18" charset="0"/>
                <a:cs typeface="B Mitra" pitchFamily="2" charset="-78"/>
              </a:rPr>
              <a:t>):</a:t>
            </a:r>
            <a:r>
              <a:rPr lang="fa-IR" sz="2800" dirty="0" smtClean="0">
                <a:cs typeface="B Mitra" pitchFamily="2" charset="-78"/>
              </a:rPr>
              <a:t> </a:t>
            </a:r>
            <a:r>
              <a:rPr lang="fa-IR" sz="2800" dirty="0" err="1" smtClean="0">
                <a:cs typeface="B Mitra" pitchFamily="2" charset="-78"/>
              </a:rPr>
              <a:t>يک</a:t>
            </a:r>
            <a:r>
              <a:rPr lang="fa-IR" sz="2800" dirty="0" smtClean="0">
                <a:cs typeface="B Mitra" pitchFamily="2" charset="-78"/>
              </a:rPr>
              <a:t> </a:t>
            </a:r>
            <a:r>
              <a:rPr lang="fa-IR" sz="2800" dirty="0" err="1" smtClean="0">
                <a:cs typeface="B Mitra" pitchFamily="2" charset="-78"/>
              </a:rPr>
              <a:t>سيستم</a:t>
            </a:r>
            <a:r>
              <a:rPr lang="fa-IR" sz="2800" dirty="0" smtClean="0">
                <a:cs typeface="B Mitra" pitchFamily="2" charset="-78"/>
              </a:rPr>
              <a:t> </a:t>
            </a:r>
            <a:r>
              <a:rPr lang="fa-IR" sz="2800" dirty="0" err="1" smtClean="0">
                <a:cs typeface="B Mitra" pitchFamily="2" charset="-78"/>
              </a:rPr>
              <a:t>اطلاعاتي</a:t>
            </a:r>
            <a:r>
              <a:rPr lang="fa-IR" sz="2800" dirty="0" smtClean="0">
                <a:cs typeface="B Mitra" pitchFamily="2" charset="-78"/>
              </a:rPr>
              <a:t> است که </a:t>
            </a:r>
            <a:r>
              <a:rPr lang="fa-IR" sz="2800" dirty="0" err="1" smtClean="0">
                <a:cs typeface="B Mitra" pitchFamily="2" charset="-78"/>
              </a:rPr>
              <a:t>خريداران</a:t>
            </a:r>
            <a:r>
              <a:rPr lang="fa-IR" sz="2800" dirty="0" smtClean="0">
                <a:cs typeface="B Mitra" pitchFamily="2" charset="-78"/>
              </a:rPr>
              <a:t> و فروشندگان </a:t>
            </a:r>
            <a:r>
              <a:rPr lang="fa-IR" sz="2800" dirty="0" err="1" smtClean="0">
                <a:cs typeface="B Mitra" pitchFamily="2" charset="-78"/>
              </a:rPr>
              <a:t>متعددي</a:t>
            </a:r>
            <a:r>
              <a:rPr lang="fa-IR" sz="2800" dirty="0" smtClean="0">
                <a:cs typeface="B Mitra" pitchFamily="2" charset="-78"/>
              </a:rPr>
              <a:t> را </a:t>
            </a:r>
            <a:r>
              <a:rPr lang="fa-IR" sz="2800" dirty="0" err="1" smtClean="0">
                <a:cs typeface="B Mitra" pitchFamily="2" charset="-78"/>
              </a:rPr>
              <a:t>براي</a:t>
            </a:r>
            <a:r>
              <a:rPr lang="fa-IR" sz="2800" dirty="0" smtClean="0">
                <a:cs typeface="B Mitra" pitchFamily="2" charset="-78"/>
              </a:rPr>
              <a:t> تبادل اطلاعات، کالاها، خدمات و </a:t>
            </a:r>
            <a:r>
              <a:rPr lang="fa-IR" sz="2800" dirty="0" err="1" smtClean="0">
                <a:cs typeface="B Mitra" pitchFamily="2" charset="-78"/>
              </a:rPr>
              <a:t>پرداختها</a:t>
            </a:r>
            <a:r>
              <a:rPr lang="fa-IR" sz="2800" dirty="0" smtClean="0">
                <a:cs typeface="B Mitra" pitchFamily="2" charset="-78"/>
              </a:rPr>
              <a:t> مرتبط </a:t>
            </a:r>
            <a:r>
              <a:rPr lang="fa-IR" sz="2800" dirty="0" err="1" smtClean="0">
                <a:cs typeface="B Mitra" pitchFamily="2" charset="-78"/>
              </a:rPr>
              <a:t>مي</a:t>
            </a:r>
            <a:r>
              <a:rPr lang="fa-IR" sz="2800" dirty="0" smtClean="0">
                <a:cs typeface="B Mitra" pitchFamily="2" charset="-78"/>
              </a:rPr>
              <a:t> سازد. </a:t>
            </a:r>
          </a:p>
          <a:p>
            <a:pPr lvl="1" algn="just" rtl="1" eaLnBrk="1" hangingPunct="1"/>
            <a:endParaRPr lang="fa-IR" sz="2800" b="1" dirty="0" smtClean="0">
              <a:solidFill>
                <a:srgbClr val="002060"/>
              </a:solidFill>
              <a:cs typeface="B Mitra" pitchFamily="2" charset="-78"/>
            </a:endParaRPr>
          </a:p>
          <a:p>
            <a:pPr lvl="1" algn="just" rtl="1" eaLnBrk="1" hangingPunct="1"/>
            <a:r>
              <a:rPr lang="fa-IR" sz="2800" b="1" dirty="0" smtClean="0">
                <a:solidFill>
                  <a:srgbClr val="002060"/>
                </a:solidFill>
                <a:cs typeface="B Mitra" pitchFamily="2" charset="-78"/>
              </a:rPr>
              <a:t>تجارت </a:t>
            </a:r>
            <a:r>
              <a:rPr lang="fa-IR" sz="2800" b="1" dirty="0" err="1" smtClean="0">
                <a:solidFill>
                  <a:srgbClr val="002060"/>
                </a:solidFill>
                <a:cs typeface="B Mitra" pitchFamily="2" charset="-78"/>
              </a:rPr>
              <a:t>الکترونيکي</a:t>
            </a:r>
            <a:r>
              <a:rPr lang="fa-IR" sz="2800" b="1" dirty="0" smtClean="0">
                <a:solidFill>
                  <a:srgbClr val="002060"/>
                </a:solidFill>
                <a:cs typeface="B Mitra" pitchFamily="2" charset="-78"/>
              </a:rPr>
              <a:t> </a:t>
            </a:r>
            <a:r>
              <a:rPr lang="en-US" sz="2800" b="1" dirty="0" smtClean="0">
                <a:solidFill>
                  <a:srgbClr val="002060"/>
                </a:solidFill>
                <a:latin typeface="Times New Roman" pitchFamily="18" charset="0"/>
                <a:cs typeface="B Mitra" pitchFamily="2" charset="-78"/>
              </a:rPr>
              <a:t>(e-Commerce)</a:t>
            </a:r>
            <a:r>
              <a:rPr lang="fa-IR" sz="2800" b="1" dirty="0" smtClean="0">
                <a:solidFill>
                  <a:srgbClr val="002060"/>
                </a:solidFill>
                <a:cs typeface="B Mitra" pitchFamily="2" charset="-78"/>
              </a:rPr>
              <a:t>:</a:t>
            </a:r>
            <a:r>
              <a:rPr lang="fa-IR" sz="2800" dirty="0" smtClean="0">
                <a:cs typeface="B Mitra" pitchFamily="2" charset="-78"/>
              </a:rPr>
              <a:t> </a:t>
            </a:r>
            <a:r>
              <a:rPr lang="fa-IR" sz="2800" dirty="0" err="1" smtClean="0">
                <a:cs typeface="B Mitra" pitchFamily="2" charset="-78"/>
              </a:rPr>
              <a:t>فرآيند</a:t>
            </a:r>
            <a:r>
              <a:rPr lang="fa-IR" sz="2800" dirty="0" smtClean="0">
                <a:cs typeface="B Mitra" pitchFamily="2" charset="-78"/>
              </a:rPr>
              <a:t> </a:t>
            </a:r>
            <a:r>
              <a:rPr lang="fa-IR" sz="2800" dirty="0" err="1" smtClean="0">
                <a:cs typeface="B Mitra" pitchFamily="2" charset="-78"/>
              </a:rPr>
              <a:t>خريد</a:t>
            </a:r>
            <a:r>
              <a:rPr lang="fa-IR" sz="2800" dirty="0" smtClean="0">
                <a:cs typeface="B Mitra" pitchFamily="2" charset="-78"/>
              </a:rPr>
              <a:t> و فروش کالا و خدمات به صورت </a:t>
            </a:r>
            <a:r>
              <a:rPr lang="fa-IR" sz="2800" dirty="0" err="1" smtClean="0">
                <a:cs typeface="B Mitra" pitchFamily="2" charset="-78"/>
              </a:rPr>
              <a:t>الکترونيکي</a:t>
            </a:r>
            <a:r>
              <a:rPr lang="fa-IR" sz="2800" dirty="0" smtClean="0">
                <a:cs typeface="B Mitra" pitchFamily="2" charset="-78"/>
              </a:rPr>
              <a:t> که در آن </a:t>
            </a:r>
            <a:r>
              <a:rPr lang="fa-IR" sz="2800" dirty="0" err="1" smtClean="0">
                <a:cs typeface="B Mitra" pitchFamily="2" charset="-78"/>
              </a:rPr>
              <a:t>عمليات</a:t>
            </a:r>
            <a:r>
              <a:rPr lang="fa-IR" sz="2800" dirty="0" smtClean="0">
                <a:cs typeface="B Mitra" pitchFamily="2" charset="-78"/>
              </a:rPr>
              <a:t> </a:t>
            </a:r>
            <a:r>
              <a:rPr lang="fa-IR" sz="2800" dirty="0" err="1" smtClean="0">
                <a:cs typeface="B Mitra" pitchFamily="2" charset="-78"/>
              </a:rPr>
              <a:t>بوسيلۀ</a:t>
            </a:r>
            <a:r>
              <a:rPr lang="fa-IR" sz="2800" dirty="0" smtClean="0">
                <a:cs typeface="B Mitra" pitchFamily="2" charset="-78"/>
              </a:rPr>
              <a:t> </a:t>
            </a:r>
            <a:r>
              <a:rPr lang="fa-IR" sz="2800" dirty="0" err="1" smtClean="0">
                <a:cs typeface="B Mitra" pitchFamily="2" charset="-78"/>
              </a:rPr>
              <a:t>اينترنت</a:t>
            </a:r>
            <a:r>
              <a:rPr lang="fa-IR" sz="2800" dirty="0" smtClean="0">
                <a:cs typeface="B Mitra" pitchFamily="2" charset="-78"/>
              </a:rPr>
              <a:t>، شبکه ها و </a:t>
            </a:r>
            <a:r>
              <a:rPr lang="fa-IR" sz="2800" dirty="0" err="1" smtClean="0">
                <a:cs typeface="B Mitra" pitchFamily="2" charset="-78"/>
              </a:rPr>
              <a:t>ديگر</a:t>
            </a:r>
            <a:r>
              <a:rPr lang="fa-IR" sz="2800" dirty="0" smtClean="0">
                <a:cs typeface="B Mitra" pitchFamily="2" charset="-78"/>
              </a:rPr>
              <a:t> </a:t>
            </a:r>
            <a:r>
              <a:rPr lang="fa-IR" sz="2800" dirty="0" err="1" smtClean="0">
                <a:cs typeface="B Mitra" pitchFamily="2" charset="-78"/>
              </a:rPr>
              <a:t>فناوري</a:t>
            </a:r>
            <a:r>
              <a:rPr lang="fa-IR" sz="2800" dirty="0" smtClean="0">
                <a:cs typeface="B Mitra" pitchFamily="2" charset="-78"/>
              </a:rPr>
              <a:t> </a:t>
            </a:r>
            <a:r>
              <a:rPr lang="fa-IR" sz="2800" dirty="0" err="1" smtClean="0">
                <a:cs typeface="B Mitra" pitchFamily="2" charset="-78"/>
              </a:rPr>
              <a:t>هاي</a:t>
            </a:r>
            <a:r>
              <a:rPr lang="fa-IR" sz="2800" dirty="0" smtClean="0">
                <a:cs typeface="B Mitra" pitchFamily="2" charset="-78"/>
              </a:rPr>
              <a:t> </a:t>
            </a:r>
            <a:r>
              <a:rPr lang="fa-IR" sz="2800" dirty="0" err="1" smtClean="0">
                <a:cs typeface="B Mitra" pitchFamily="2" charset="-78"/>
              </a:rPr>
              <a:t>ديجيتالي</a:t>
            </a:r>
            <a:r>
              <a:rPr lang="fa-IR" sz="2800" dirty="0" smtClean="0">
                <a:cs typeface="B Mitra" pitchFamily="2" charset="-78"/>
              </a:rPr>
              <a:t> انجام </a:t>
            </a:r>
            <a:r>
              <a:rPr lang="fa-IR" sz="2800" dirty="0" err="1" smtClean="0">
                <a:cs typeface="B Mitra" pitchFamily="2" charset="-78"/>
              </a:rPr>
              <a:t>مي</a:t>
            </a:r>
            <a:r>
              <a:rPr lang="fa-IR" sz="2800" dirty="0" smtClean="0">
                <a:cs typeface="B Mitra" pitchFamily="2" charset="-78"/>
              </a:rPr>
              <a:t> شود.</a:t>
            </a:r>
            <a:endParaRPr lang="fa-IR" sz="2800" b="1" dirty="0" smtClean="0">
              <a:cs typeface="B Mitra" pitchFamily="2" charset="-78"/>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17</a:t>
            </a:fld>
            <a:endParaRPr lang="en-US"/>
          </a:p>
        </p:txBody>
      </p:sp>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6F9F197E-4BA3-4409-B423-96AE9DD53C56}" type="slidenum">
              <a:rPr lang="en-US" smtClean="0"/>
              <a:pPr/>
              <a:t>18</a:t>
            </a:fld>
            <a:endParaRPr lang="en-US"/>
          </a:p>
        </p:txBody>
      </p:sp>
      <p:pic>
        <p:nvPicPr>
          <p:cNvPr id="228354" name="Picture 2"/>
          <p:cNvPicPr>
            <a:picLocks noChangeAspect="1" noChangeArrowheads="1"/>
          </p:cNvPicPr>
          <p:nvPr/>
        </p:nvPicPr>
        <p:blipFill>
          <a:blip r:embed="rId2" cstate="print"/>
          <a:srcRect/>
          <a:stretch>
            <a:fillRect/>
          </a:stretch>
        </p:blipFill>
        <p:spPr bwMode="auto">
          <a:xfrm>
            <a:off x="0" y="980728"/>
            <a:ext cx="8943975" cy="6629400"/>
          </a:xfrm>
          <a:prstGeom prst="rect">
            <a:avLst/>
          </a:prstGeom>
          <a:noFill/>
          <a:ln w="9525">
            <a:noFill/>
            <a:miter lim="800000"/>
            <a:headEnd/>
            <a:tailEnd/>
          </a:ln>
        </p:spPr>
      </p:pic>
    </p:spTree>
  </p:cSld>
  <p:clrMapOvr>
    <a:masterClrMapping/>
  </p:clrMapOvr>
  <p:transition>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6F9F197E-4BA3-4409-B423-96AE9DD53C56}" type="slidenum">
              <a:rPr lang="en-US" smtClean="0"/>
              <a:pPr/>
              <a:t>19</a:t>
            </a:fld>
            <a:endParaRPr lang="en-US"/>
          </a:p>
        </p:txBody>
      </p:sp>
      <p:pic>
        <p:nvPicPr>
          <p:cNvPr id="229378" name="Picture 2"/>
          <p:cNvPicPr>
            <a:picLocks noChangeAspect="1" noChangeArrowheads="1"/>
          </p:cNvPicPr>
          <p:nvPr/>
        </p:nvPicPr>
        <p:blipFill>
          <a:blip r:embed="rId2" cstate="print"/>
          <a:srcRect/>
          <a:stretch>
            <a:fillRect/>
          </a:stretch>
        </p:blipFill>
        <p:spPr bwMode="auto">
          <a:xfrm>
            <a:off x="0" y="548680"/>
            <a:ext cx="8858250" cy="5781675"/>
          </a:xfrm>
          <a:prstGeom prst="rect">
            <a:avLst/>
          </a:prstGeom>
          <a:noFill/>
          <a:ln w="9525">
            <a:noFill/>
            <a:miter lim="800000"/>
            <a:headEnd/>
            <a:tailEnd/>
          </a:ln>
        </p:spPr>
      </p:pic>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cs typeface="B Mitra" pitchFamily="2" charset="-78"/>
              </a:rPr>
              <a:t>تجارت </a:t>
            </a:r>
            <a:r>
              <a:rPr lang="fa-IR" b="1" dirty="0" err="1" smtClean="0">
                <a:cs typeface="B Mitra" pitchFamily="2" charset="-78"/>
              </a:rPr>
              <a:t>الكترونيك</a:t>
            </a:r>
            <a:endParaRPr lang="en-US" b="1" dirty="0">
              <a:cs typeface="B Mitra" pitchFamily="2" charset="-78"/>
            </a:endParaRPr>
          </a:p>
        </p:txBody>
      </p:sp>
      <p:sp>
        <p:nvSpPr>
          <p:cNvPr id="11268" name="Rectangle 3"/>
          <p:cNvSpPr>
            <a:spLocks noGrp="1" noChangeArrowheads="1"/>
          </p:cNvSpPr>
          <p:nvPr>
            <p:ph idx="1"/>
          </p:nvPr>
        </p:nvSpPr>
        <p:spPr>
          <a:xfrm>
            <a:off x="381000" y="1219200"/>
            <a:ext cx="8763000" cy="5638800"/>
          </a:xfrm>
        </p:spPr>
        <p:txBody>
          <a:bodyPr/>
          <a:lstStyle/>
          <a:p>
            <a:pPr algn="just" rtl="1">
              <a:spcBef>
                <a:spcPct val="0"/>
              </a:spcBef>
            </a:pPr>
            <a:r>
              <a:rPr lang="fa-IR" sz="3600" dirty="0" smtClean="0">
                <a:solidFill>
                  <a:schemeClr val="tx2"/>
                </a:solidFill>
                <a:latin typeface="+mj-lt"/>
                <a:ea typeface="+mj-ea"/>
                <a:cs typeface="B Mitra" pitchFamily="2" charset="-78"/>
              </a:rPr>
              <a:t>مدیری که به دانایی ، فکر و اندیشه ، نوآوری و خلاقیت بپردازد مدیر جهان اول است.</a:t>
            </a:r>
          </a:p>
          <a:p>
            <a:pPr algn="just" rtl="1">
              <a:spcBef>
                <a:spcPct val="0"/>
              </a:spcBef>
            </a:pPr>
            <a:r>
              <a:rPr lang="fa-IR" sz="3600" dirty="0" smtClean="0">
                <a:solidFill>
                  <a:schemeClr val="tx2"/>
                </a:solidFill>
                <a:latin typeface="+mj-lt"/>
                <a:ea typeface="+mj-ea"/>
                <a:cs typeface="B Mitra" pitchFamily="2" charset="-78"/>
              </a:rPr>
              <a:t>مدیری که فقط به فکر سیستم باشد مدیر جهان دوم است.</a:t>
            </a:r>
          </a:p>
          <a:p>
            <a:pPr algn="just" rtl="1">
              <a:spcBef>
                <a:spcPct val="0"/>
              </a:spcBef>
            </a:pPr>
            <a:r>
              <a:rPr lang="fa-IR" sz="3600" dirty="0" smtClean="0">
                <a:solidFill>
                  <a:schemeClr val="tx2"/>
                </a:solidFill>
                <a:latin typeface="+mj-lt"/>
                <a:ea typeface="+mj-ea"/>
                <a:cs typeface="B Mitra" pitchFamily="2" charset="-78"/>
              </a:rPr>
              <a:t>مدیری که فقط از مهارتهای خود استفاده کند مدیر جهان سوم است.</a:t>
            </a:r>
          </a:p>
          <a:p>
            <a:pPr algn="just" rtl="1">
              <a:spcBef>
                <a:spcPct val="0"/>
              </a:spcBef>
            </a:pPr>
            <a:r>
              <a:rPr lang="fa-IR" sz="3600" dirty="0" smtClean="0">
                <a:solidFill>
                  <a:schemeClr val="tx2"/>
                </a:solidFill>
                <a:latin typeface="+mj-lt"/>
                <a:ea typeface="+mj-ea"/>
                <a:cs typeface="B Mitra" pitchFamily="2" charset="-78"/>
              </a:rPr>
              <a:t>مدیری که به توانایی های فیزیکی خود می اندیشد  مدیر جهان چهارم است.</a:t>
            </a:r>
          </a:p>
        </p:txBody>
      </p:sp>
      <p:sp>
        <p:nvSpPr>
          <p:cNvPr id="4" name="Slide Number Placeholder 3"/>
          <p:cNvSpPr>
            <a:spLocks noGrp="1"/>
          </p:cNvSpPr>
          <p:nvPr>
            <p:ph type="sldNum" sz="quarter" idx="12"/>
          </p:nvPr>
        </p:nvSpPr>
        <p:spPr/>
        <p:txBody>
          <a:bodyPr/>
          <a:lstStyle/>
          <a:p>
            <a:fld id="{6F9F197E-4BA3-4409-B423-96AE9DD53C56}" type="slidenum">
              <a:rPr lang="en-US" smtClean="0"/>
              <a:pPr/>
              <a:t>2</a:t>
            </a:fld>
            <a:endParaRPr lang="en-US"/>
          </a:p>
        </p:txBody>
      </p:sp>
    </p:spTree>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4340" name="Rectangle 3"/>
          <p:cNvSpPr>
            <a:spLocks noGrp="1" noChangeArrowheads="1"/>
          </p:cNvSpPr>
          <p:nvPr>
            <p:ph idx="1"/>
          </p:nvPr>
        </p:nvSpPr>
        <p:spPr>
          <a:xfrm>
            <a:off x="381000" y="1219200"/>
            <a:ext cx="8763000" cy="5638800"/>
          </a:xfrm>
        </p:spPr>
        <p:txBody>
          <a:bodyPr/>
          <a:lstStyle/>
          <a:p>
            <a:pPr lvl="1" algn="just" rtl="1" eaLnBrk="1" hangingPunct="1">
              <a:lnSpc>
                <a:spcPct val="90000"/>
              </a:lnSpc>
            </a:pPr>
            <a:endParaRPr lang="fa-IR" dirty="0" smtClean="0">
              <a:cs typeface="B Mitra" pitchFamily="2" charset="-78"/>
            </a:endParaRPr>
          </a:p>
          <a:p>
            <a:pPr lvl="1" algn="just" rtl="1" eaLnBrk="1" hangingPunct="1">
              <a:lnSpc>
                <a:spcPct val="90000"/>
              </a:lnSpc>
            </a:pPr>
            <a:r>
              <a:rPr lang="fa-IR" b="1" dirty="0" smtClean="0">
                <a:solidFill>
                  <a:srgbClr val="002060"/>
                </a:solidFill>
                <a:cs typeface="B Mitra" pitchFamily="2" charset="-78"/>
              </a:rPr>
              <a:t>کسب و کار </a:t>
            </a:r>
            <a:r>
              <a:rPr lang="fa-IR" b="1" dirty="0" err="1" smtClean="0">
                <a:solidFill>
                  <a:srgbClr val="002060"/>
                </a:solidFill>
                <a:cs typeface="B Mitra" pitchFamily="2" charset="-78"/>
              </a:rPr>
              <a:t>الکترونيکي</a:t>
            </a:r>
            <a:r>
              <a:rPr lang="fa-IR" b="1" dirty="0" smtClean="0">
                <a:solidFill>
                  <a:srgbClr val="002060"/>
                </a:solidFill>
                <a:cs typeface="B Mitra" pitchFamily="2" charset="-78"/>
              </a:rPr>
              <a:t> </a:t>
            </a:r>
            <a:r>
              <a:rPr lang="en-US" sz="2400" b="1" dirty="0" smtClean="0">
                <a:solidFill>
                  <a:srgbClr val="002060"/>
                </a:solidFill>
                <a:latin typeface="Times New Roman" pitchFamily="18" charset="0"/>
                <a:cs typeface="B Mitra" pitchFamily="2" charset="-78"/>
              </a:rPr>
              <a:t>(e-Business)</a:t>
            </a:r>
            <a:r>
              <a:rPr lang="fa-IR" b="1" dirty="0" smtClean="0">
                <a:solidFill>
                  <a:srgbClr val="002060"/>
                </a:solidFill>
                <a:cs typeface="B Mitra" pitchFamily="2" charset="-78"/>
              </a:rPr>
              <a:t> :</a:t>
            </a:r>
            <a:r>
              <a:rPr lang="fa-IR" b="1" dirty="0" smtClean="0">
                <a:cs typeface="B Mitra" pitchFamily="2" charset="-78"/>
              </a:rPr>
              <a:t> </a:t>
            </a:r>
            <a:r>
              <a:rPr lang="fa-IR" dirty="0" smtClean="0">
                <a:cs typeface="B Mitra" pitchFamily="2" charset="-78"/>
              </a:rPr>
              <a:t>استفاده از </a:t>
            </a:r>
            <a:r>
              <a:rPr lang="fa-IR" dirty="0" err="1" smtClean="0">
                <a:cs typeface="B Mitra" pitchFamily="2" charset="-78"/>
              </a:rPr>
              <a:t>اينترنت</a:t>
            </a:r>
            <a:r>
              <a:rPr lang="fa-IR" dirty="0" smtClean="0">
                <a:cs typeface="B Mitra" pitchFamily="2" charset="-78"/>
              </a:rPr>
              <a:t> و </a:t>
            </a:r>
            <a:r>
              <a:rPr lang="fa-IR" dirty="0" err="1" smtClean="0">
                <a:cs typeface="B Mitra" pitchFamily="2" charset="-78"/>
              </a:rPr>
              <a:t>فناوري</a:t>
            </a:r>
            <a:r>
              <a:rPr lang="fa-IR" dirty="0" smtClean="0">
                <a:cs typeface="B Mitra" pitchFamily="2" charset="-78"/>
              </a:rPr>
              <a:t> </a:t>
            </a:r>
            <a:r>
              <a:rPr lang="fa-IR" dirty="0" err="1" smtClean="0">
                <a:cs typeface="B Mitra" pitchFamily="2" charset="-78"/>
              </a:rPr>
              <a:t>ديجيتالي</a:t>
            </a:r>
            <a:r>
              <a:rPr lang="fa-IR" dirty="0" smtClean="0">
                <a:cs typeface="B Mitra" pitchFamily="2" charset="-78"/>
              </a:rPr>
              <a:t> در </a:t>
            </a:r>
            <a:r>
              <a:rPr lang="fa-IR" dirty="0" err="1" smtClean="0">
                <a:cs typeface="B Mitra" pitchFamily="2" charset="-78"/>
              </a:rPr>
              <a:t>اجراي</a:t>
            </a:r>
            <a:r>
              <a:rPr lang="fa-IR" dirty="0" smtClean="0">
                <a:cs typeface="B Mitra" pitchFamily="2" charset="-78"/>
              </a:rPr>
              <a:t> </a:t>
            </a:r>
            <a:r>
              <a:rPr lang="fa-IR" dirty="0" err="1" smtClean="0">
                <a:cs typeface="B Mitra" pitchFamily="2" charset="-78"/>
              </a:rPr>
              <a:t>فرآيندهاي</a:t>
            </a:r>
            <a:r>
              <a:rPr lang="fa-IR" dirty="0" smtClean="0">
                <a:cs typeface="B Mitra" pitchFamily="2" charset="-78"/>
              </a:rPr>
              <a:t> سازمان. </a:t>
            </a:r>
            <a:endParaRPr lang="en-US" dirty="0" smtClean="0">
              <a:cs typeface="B Mitra" pitchFamily="2" charset="-78"/>
            </a:endParaRPr>
          </a:p>
          <a:p>
            <a:pPr lvl="1" algn="just" rtl="1" eaLnBrk="1" hangingPunct="1">
              <a:lnSpc>
                <a:spcPct val="90000"/>
              </a:lnSpc>
            </a:pPr>
            <a:r>
              <a:rPr lang="fa-IR" dirty="0" smtClean="0">
                <a:cs typeface="B Mitra" pitchFamily="2" charset="-78"/>
              </a:rPr>
              <a:t>کسب و کار </a:t>
            </a:r>
            <a:r>
              <a:rPr lang="fa-IR" dirty="0" err="1" smtClean="0">
                <a:cs typeface="B Mitra" pitchFamily="2" charset="-78"/>
              </a:rPr>
              <a:t>الکترونيکي</a:t>
            </a:r>
            <a:r>
              <a:rPr lang="fa-IR" dirty="0" smtClean="0">
                <a:cs typeface="B Mitra" pitchFamily="2" charset="-78"/>
              </a:rPr>
              <a:t> شامل تجارت </a:t>
            </a:r>
            <a:r>
              <a:rPr lang="fa-IR" dirty="0" err="1" smtClean="0">
                <a:cs typeface="B Mitra" pitchFamily="2" charset="-78"/>
              </a:rPr>
              <a:t>الکترونيکي</a:t>
            </a:r>
            <a:r>
              <a:rPr lang="fa-IR" dirty="0" smtClean="0">
                <a:cs typeface="B Mitra" pitchFamily="2" charset="-78"/>
              </a:rPr>
              <a:t> و </a:t>
            </a:r>
            <a:r>
              <a:rPr lang="fa-IR" dirty="0" err="1" smtClean="0">
                <a:cs typeface="B Mitra" pitchFamily="2" charset="-78"/>
              </a:rPr>
              <a:t>همچنين</a:t>
            </a:r>
            <a:r>
              <a:rPr lang="fa-IR" dirty="0" smtClean="0">
                <a:cs typeface="B Mitra" pitchFamily="2" charset="-78"/>
              </a:rPr>
              <a:t> </a:t>
            </a:r>
            <a:r>
              <a:rPr lang="fa-IR" dirty="0" err="1" smtClean="0">
                <a:cs typeface="B Mitra" pitchFamily="2" charset="-78"/>
              </a:rPr>
              <a:t>فرآيندهايي</a:t>
            </a:r>
            <a:r>
              <a:rPr lang="fa-IR" dirty="0" smtClean="0">
                <a:cs typeface="B Mitra" pitchFamily="2" charset="-78"/>
              </a:rPr>
              <a:t> که </a:t>
            </a:r>
            <a:r>
              <a:rPr lang="fa-IR" dirty="0" err="1" smtClean="0">
                <a:cs typeface="B Mitra" pitchFamily="2" charset="-78"/>
              </a:rPr>
              <a:t>براي</a:t>
            </a:r>
            <a:r>
              <a:rPr lang="fa-IR" dirty="0" smtClean="0">
                <a:cs typeface="B Mitra" pitchFamily="2" charset="-78"/>
              </a:rPr>
              <a:t> </a:t>
            </a:r>
            <a:r>
              <a:rPr lang="fa-IR" dirty="0" err="1" smtClean="0">
                <a:cs typeface="B Mitra" pitchFamily="2" charset="-78"/>
              </a:rPr>
              <a:t>مديريت</a:t>
            </a:r>
            <a:r>
              <a:rPr lang="fa-IR" dirty="0" smtClean="0">
                <a:cs typeface="B Mitra" pitchFamily="2" charset="-78"/>
              </a:rPr>
              <a:t> </a:t>
            </a:r>
            <a:r>
              <a:rPr lang="fa-IR" dirty="0" err="1" smtClean="0">
                <a:cs typeface="B Mitra" pitchFamily="2" charset="-78"/>
              </a:rPr>
              <a:t>داخلي</a:t>
            </a:r>
            <a:r>
              <a:rPr lang="fa-IR" dirty="0" smtClean="0">
                <a:cs typeface="B Mitra" pitchFamily="2" charset="-78"/>
              </a:rPr>
              <a:t> سازمان و </a:t>
            </a:r>
            <a:r>
              <a:rPr lang="fa-IR" dirty="0" err="1" smtClean="0">
                <a:cs typeface="B Mitra" pitchFamily="2" charset="-78"/>
              </a:rPr>
              <a:t>براي</a:t>
            </a:r>
            <a:r>
              <a:rPr lang="fa-IR" dirty="0" smtClean="0">
                <a:cs typeface="B Mitra" pitchFamily="2" charset="-78"/>
              </a:rPr>
              <a:t> </a:t>
            </a:r>
            <a:r>
              <a:rPr lang="fa-IR" dirty="0" err="1" smtClean="0">
                <a:cs typeface="B Mitra" pitchFamily="2" charset="-78"/>
              </a:rPr>
              <a:t>هماهنگي</a:t>
            </a:r>
            <a:r>
              <a:rPr lang="fa-IR" dirty="0" smtClean="0">
                <a:cs typeface="B Mitra" pitchFamily="2" charset="-78"/>
              </a:rPr>
              <a:t> با </a:t>
            </a:r>
            <a:r>
              <a:rPr lang="fa-IR" dirty="0" err="1" smtClean="0">
                <a:cs typeface="B Mitra" pitchFamily="2" charset="-78"/>
              </a:rPr>
              <a:t>تأمين</a:t>
            </a:r>
            <a:r>
              <a:rPr lang="fa-IR" dirty="0" smtClean="0">
                <a:cs typeface="B Mitra" pitchFamily="2" charset="-78"/>
              </a:rPr>
              <a:t> </a:t>
            </a:r>
            <a:r>
              <a:rPr lang="fa-IR" dirty="0" err="1" smtClean="0">
                <a:cs typeface="B Mitra" pitchFamily="2" charset="-78"/>
              </a:rPr>
              <a:t>کنندگان</a:t>
            </a:r>
            <a:r>
              <a:rPr lang="fa-IR" dirty="0" smtClean="0">
                <a:cs typeface="B Mitra" pitchFamily="2" charset="-78"/>
              </a:rPr>
              <a:t> و </a:t>
            </a:r>
            <a:r>
              <a:rPr lang="fa-IR" dirty="0" err="1" smtClean="0">
                <a:cs typeface="B Mitra" pitchFamily="2" charset="-78"/>
              </a:rPr>
              <a:t>ديگر</a:t>
            </a:r>
            <a:r>
              <a:rPr lang="fa-IR" dirty="0" smtClean="0">
                <a:cs typeface="B Mitra" pitchFamily="2" charset="-78"/>
              </a:rPr>
              <a:t> </a:t>
            </a:r>
            <a:r>
              <a:rPr lang="fa-IR" dirty="0" err="1" smtClean="0">
                <a:cs typeface="B Mitra" pitchFamily="2" charset="-78"/>
              </a:rPr>
              <a:t>شرکاي</a:t>
            </a:r>
            <a:r>
              <a:rPr lang="fa-IR" dirty="0" smtClean="0">
                <a:cs typeface="B Mitra" pitchFamily="2" charset="-78"/>
              </a:rPr>
              <a:t> کسب و کار، </a:t>
            </a:r>
            <a:r>
              <a:rPr lang="fa-IR" dirty="0" err="1" smtClean="0">
                <a:cs typeface="B Mitra" pitchFamily="2" charset="-78"/>
              </a:rPr>
              <a:t>مي</a:t>
            </a:r>
            <a:r>
              <a:rPr lang="fa-IR" dirty="0" smtClean="0">
                <a:cs typeface="B Mitra" pitchFamily="2" charset="-78"/>
              </a:rPr>
              <a:t> شود.</a:t>
            </a:r>
            <a:endParaRPr lang="en-US" dirty="0" smtClean="0">
              <a:cs typeface="B Mitra" pitchFamily="2" charset="-78"/>
            </a:endParaRPr>
          </a:p>
          <a:p>
            <a:pPr algn="just" rtl="1" eaLnBrk="1" hangingPunct="1">
              <a:lnSpc>
                <a:spcPct val="90000"/>
              </a:lnSpc>
            </a:pPr>
            <a:endParaRPr lang="fa-IR" b="1" dirty="0" smtClean="0">
              <a:cs typeface="B Mitra" pitchFamily="2" charset="-78"/>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20</a:t>
            </a:fld>
            <a:endParaRPr lang="en-US"/>
          </a:p>
        </p:txBody>
      </p:sp>
    </p:spTree>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1029" name="Rectangle 3"/>
          <p:cNvSpPr>
            <a:spLocks noGrp="1" noChangeArrowheads="1"/>
          </p:cNvSpPr>
          <p:nvPr>
            <p:ph idx="1"/>
          </p:nvPr>
        </p:nvSpPr>
        <p:spPr>
          <a:xfrm>
            <a:off x="381000" y="1219200"/>
            <a:ext cx="8763000" cy="5638800"/>
          </a:xfrm>
        </p:spPr>
        <p:txBody>
          <a:bodyPr/>
          <a:lstStyle/>
          <a:p>
            <a:pPr eaLnBrk="1" hangingPunct="1"/>
            <a:endParaRPr lang="fa-IR" b="1" dirty="0" smtClean="0"/>
          </a:p>
        </p:txBody>
      </p:sp>
      <p:sp>
        <p:nvSpPr>
          <p:cNvPr id="6" name="Slide Number Placeholder 5"/>
          <p:cNvSpPr>
            <a:spLocks noGrp="1"/>
          </p:cNvSpPr>
          <p:nvPr>
            <p:ph type="sldNum" sz="quarter" idx="12"/>
          </p:nvPr>
        </p:nvSpPr>
        <p:spPr/>
        <p:txBody>
          <a:bodyPr/>
          <a:lstStyle/>
          <a:p>
            <a:fld id="{6F9F197E-4BA3-4409-B423-96AE9DD53C56}" type="slidenum">
              <a:rPr lang="en-US" smtClean="0"/>
              <a:pPr/>
              <a:t>21</a:t>
            </a:fld>
            <a:endParaRPr lang="en-US"/>
          </a:p>
        </p:txBody>
      </p:sp>
      <p:sp>
        <p:nvSpPr>
          <p:cNvPr id="1030" name="Text Box 4"/>
          <p:cNvSpPr txBox="1">
            <a:spLocks noChangeArrowheads="1"/>
          </p:cNvSpPr>
          <p:nvPr/>
        </p:nvSpPr>
        <p:spPr bwMode="auto">
          <a:xfrm>
            <a:off x="4398962" y="1844824"/>
            <a:ext cx="4745038" cy="457200"/>
          </a:xfrm>
          <a:prstGeom prst="rect">
            <a:avLst/>
          </a:prstGeom>
          <a:noFill/>
          <a:ln w="9525">
            <a:noFill/>
            <a:miter lim="800000"/>
            <a:headEnd/>
            <a:tailEnd/>
          </a:ln>
        </p:spPr>
        <p:txBody>
          <a:bodyPr wrap="none">
            <a:spAutoFit/>
          </a:bodyPr>
          <a:lstStyle/>
          <a:p>
            <a:pPr algn="r" rtl="1"/>
            <a:r>
              <a:rPr lang="fa-IR" b="1" dirty="0">
                <a:solidFill>
                  <a:srgbClr val="002060"/>
                </a:solidFill>
                <a:latin typeface="Comic Sans MS" pitchFamily="66" charset="0"/>
                <a:cs typeface="B Nazanin" pitchFamily="2" charset="-78"/>
              </a:rPr>
              <a:t>کسب و کار </a:t>
            </a:r>
            <a:r>
              <a:rPr lang="fa-IR" b="1" dirty="0" err="1">
                <a:solidFill>
                  <a:srgbClr val="002060"/>
                </a:solidFill>
                <a:latin typeface="Comic Sans MS" pitchFamily="66" charset="0"/>
                <a:cs typeface="B Nazanin" pitchFamily="2" charset="-78"/>
              </a:rPr>
              <a:t>الکترونيکي</a:t>
            </a:r>
            <a:r>
              <a:rPr lang="fa-IR" b="1" dirty="0">
                <a:solidFill>
                  <a:srgbClr val="002060"/>
                </a:solidFill>
                <a:latin typeface="Comic Sans MS" pitchFamily="66" charset="0"/>
                <a:cs typeface="B Nazanin" pitchFamily="2" charset="-78"/>
              </a:rPr>
              <a:t> و تجارت </a:t>
            </a:r>
            <a:r>
              <a:rPr lang="fa-IR" b="1" dirty="0" err="1">
                <a:solidFill>
                  <a:srgbClr val="002060"/>
                </a:solidFill>
                <a:latin typeface="Comic Sans MS" pitchFamily="66" charset="0"/>
                <a:cs typeface="B Nazanin" pitchFamily="2" charset="-78"/>
              </a:rPr>
              <a:t>الکترونيکي</a:t>
            </a:r>
            <a:endParaRPr lang="en-US" b="1" dirty="0">
              <a:solidFill>
                <a:srgbClr val="002060"/>
              </a:solidFill>
              <a:latin typeface="Comic Sans MS" pitchFamily="66" charset="0"/>
              <a:cs typeface="B Nazanin" pitchFamily="2" charset="-78"/>
            </a:endParaRPr>
          </a:p>
        </p:txBody>
      </p:sp>
      <p:graphicFrame>
        <p:nvGraphicFramePr>
          <p:cNvPr id="1026" name="Object 5"/>
          <p:cNvGraphicFramePr>
            <a:graphicFrameLocks noChangeAspect="1"/>
          </p:cNvGraphicFramePr>
          <p:nvPr/>
        </p:nvGraphicFramePr>
        <p:xfrm>
          <a:off x="395536" y="1844824"/>
          <a:ext cx="5181600" cy="4722812"/>
        </p:xfrm>
        <a:graphic>
          <a:graphicData uri="http://schemas.openxmlformats.org/presentationml/2006/ole">
            <p:oleObj spid="_x0000_s133122" name="Visio" r:id="rId4" imgW="10434579" imgH="8840434" progId="Visio.Drawing.11">
              <p:embed/>
            </p:oleObj>
          </a:graphicData>
        </a:graphic>
      </p:graphicFrame>
    </p:spTree>
  </p:cSld>
  <p:clrMapOvr>
    <a:masterClrMapping/>
  </p:clrMapOvr>
  <p:transition>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16388" name="Rectangle 3"/>
          <p:cNvSpPr>
            <a:spLocks noGrp="1" noChangeArrowheads="1"/>
          </p:cNvSpPr>
          <p:nvPr>
            <p:ph idx="1"/>
          </p:nvPr>
        </p:nvSpPr>
        <p:spPr>
          <a:xfrm>
            <a:off x="381000" y="1219200"/>
            <a:ext cx="8763000" cy="5638800"/>
          </a:xfrm>
        </p:spPr>
        <p:txBody>
          <a:bodyPr/>
          <a:lstStyle/>
          <a:p>
            <a:pPr algn="r" rtl="1" eaLnBrk="1" hangingPunct="1"/>
            <a:r>
              <a:rPr lang="ar-SA" b="1" dirty="0" smtClean="0">
                <a:cs typeface="B Mitra" pitchFamily="2" charset="-78"/>
              </a:rPr>
              <a:t>کسب و کار و تجارت الکترونيکي و پيدايش سازمانهاي ديجيتالي</a:t>
            </a:r>
            <a:endParaRPr lang="fa-IR" b="1" dirty="0" smtClean="0">
              <a:cs typeface="B Mitra" pitchFamily="2" charset="-78"/>
            </a:endParaRPr>
          </a:p>
          <a:p>
            <a:pPr lvl="1" algn="r" rtl="1" eaLnBrk="1" hangingPunct="1"/>
            <a:r>
              <a:rPr lang="fa-IR" b="1" dirty="0" err="1" smtClean="0">
                <a:solidFill>
                  <a:srgbClr val="002060"/>
                </a:solidFill>
                <a:cs typeface="B Mitra" pitchFamily="2" charset="-78"/>
              </a:rPr>
              <a:t>اينترنت</a:t>
            </a:r>
            <a:r>
              <a:rPr lang="fa-IR" b="1" dirty="0" smtClean="0">
                <a:solidFill>
                  <a:srgbClr val="002060"/>
                </a:solidFill>
                <a:cs typeface="B Mitra" pitchFamily="2" charset="-78"/>
              </a:rPr>
              <a:t>(</a:t>
            </a:r>
            <a:r>
              <a:rPr lang="en-US" sz="2400" b="1" dirty="0" smtClean="0">
                <a:solidFill>
                  <a:srgbClr val="002060"/>
                </a:solidFill>
                <a:latin typeface="Times New Roman" pitchFamily="18" charset="0"/>
                <a:cs typeface="B Mitra" pitchFamily="2" charset="-78"/>
              </a:rPr>
              <a:t>Internet</a:t>
            </a:r>
            <a:r>
              <a:rPr lang="fa-IR" b="1" dirty="0" smtClean="0">
                <a:solidFill>
                  <a:srgbClr val="002060"/>
                </a:solidFill>
                <a:cs typeface="B Mitra" pitchFamily="2" charset="-78"/>
              </a:rPr>
              <a:t>)</a:t>
            </a:r>
          </a:p>
        </p:txBody>
      </p:sp>
      <p:sp>
        <p:nvSpPr>
          <p:cNvPr id="6" name="Slide Number Placeholder 5"/>
          <p:cNvSpPr>
            <a:spLocks noGrp="1"/>
          </p:cNvSpPr>
          <p:nvPr>
            <p:ph type="sldNum" sz="quarter" idx="12"/>
          </p:nvPr>
        </p:nvSpPr>
        <p:spPr/>
        <p:txBody>
          <a:bodyPr/>
          <a:lstStyle/>
          <a:p>
            <a:fld id="{6F9F197E-4BA3-4409-B423-96AE9DD53C56}" type="slidenum">
              <a:rPr lang="en-US" smtClean="0"/>
              <a:pPr/>
              <a:t>22</a:t>
            </a:fld>
            <a:endParaRPr lang="en-US"/>
          </a:p>
        </p:txBody>
      </p:sp>
      <p:graphicFrame>
        <p:nvGraphicFramePr>
          <p:cNvPr id="1232900" name="Group 4"/>
          <p:cNvGraphicFramePr>
            <a:graphicFrameLocks noGrp="1"/>
          </p:cNvGraphicFramePr>
          <p:nvPr/>
        </p:nvGraphicFramePr>
        <p:xfrm>
          <a:off x="631507" y="3238500"/>
          <a:ext cx="8234681" cy="2773680"/>
        </p:xfrm>
        <a:graphic>
          <a:graphicData uri="http://schemas.openxmlformats.org/drawingml/2006/table">
            <a:tbl>
              <a:tblPr rtl="1"/>
              <a:tblGrid>
                <a:gridCol w="2649538"/>
                <a:gridCol w="208280"/>
                <a:gridCol w="1868488"/>
                <a:gridCol w="3508375"/>
              </a:tblGrid>
              <a:tr h="1809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Nazanin" pitchFamily="2" charset="-78"/>
                        </a:rPr>
                        <a:t>عمليات</a:t>
                      </a:r>
                      <a:endParaRPr kumimoji="0" lang="fa-IR" sz="2000" b="0" i="0" u="none" strike="noStrike" cap="none" normalizeH="0" baseline="0" dirty="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Nazanin" pitchFamily="2" charset="-78"/>
                        </a:rPr>
                        <a:t>سنتي</a:t>
                      </a:r>
                      <a:endParaRPr kumimoji="0" lang="fa-IR" sz="2000" b="0" i="0" u="none" strike="noStrike" cap="none" normalizeH="0" baseline="0" dirty="0" smtClean="0">
                        <a:ln>
                          <a:noFill/>
                        </a:ln>
                        <a:solidFill>
                          <a:schemeClr val="tx1"/>
                        </a:solidFill>
                        <a:effectLst/>
                        <a:latin typeface="Tahoma" pitchFamily="34" charset="0"/>
                        <a:cs typeface="Nazanin" pitchFamily="2" charset="-78"/>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Nazanin" pitchFamily="2" charset="-78"/>
                        </a:rPr>
                        <a:t>اينترنت</a:t>
                      </a:r>
                      <a:endParaRPr kumimoji="0" lang="fa-IR" sz="2000" b="0" i="0" u="none" strike="noStrike" cap="none" normalizeH="0" baseline="0" dirty="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Nazanin" pitchFamily="2" charset="-78"/>
                        </a:rPr>
                        <a:t>پاسخ به سوال يک مشتري</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Nazanin" pitchFamily="2" charset="-78"/>
                        </a:rPr>
                        <a:t>10 الي 45 دلار</a:t>
                      </a:r>
                      <a:endParaRPr kumimoji="0" lang="fa-IR" sz="2000" b="0" i="0" u="none" strike="noStrike" cap="none" normalizeH="0" baseline="0" dirty="0" smtClean="0">
                        <a:ln>
                          <a:noFill/>
                        </a:ln>
                        <a:solidFill>
                          <a:schemeClr val="tx1"/>
                        </a:solidFill>
                        <a:effectLst/>
                        <a:latin typeface="Tahoma" pitchFamily="34" charset="0"/>
                        <a:cs typeface="Nazanin" pitchFamily="2" charset="-78"/>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Nazanin" pitchFamily="2" charset="-78"/>
                        </a:rPr>
                        <a:t>پاسخ به سوالات ايميل شده: 1 الي 5 دلار</a:t>
                      </a:r>
                      <a:endParaRPr kumimoji="0" lang="fa-IR" sz="2000" b="0" i="0" u="none" strike="noStrike" cap="none" normalizeH="0" baseline="0" dirty="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190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smtClean="0">
                          <a:ln>
                            <a:noFill/>
                          </a:ln>
                          <a:solidFill>
                            <a:schemeClr val="tx1"/>
                          </a:solidFill>
                          <a:effectLst/>
                          <a:latin typeface="Times New Roman" pitchFamily="18" charset="0"/>
                          <a:cs typeface="Nazanin" pitchFamily="2" charset="-78"/>
                        </a:rPr>
                        <a:t>معامله کردن100 سهم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smtClean="0">
                          <a:ln>
                            <a:noFill/>
                          </a:ln>
                          <a:solidFill>
                            <a:schemeClr val="tx1"/>
                          </a:solidFill>
                          <a:effectLst/>
                          <a:latin typeface="Times New Roman" pitchFamily="18" charset="0"/>
                          <a:cs typeface="Nazanin" pitchFamily="2" charset="-78"/>
                        </a:rPr>
                        <a:t>100 دلار</a:t>
                      </a:r>
                      <a:endParaRPr kumimoji="0" lang="fa-IR" sz="2000" b="0" i="0" u="none" strike="noStrike" cap="none" normalizeH="0" baseline="0" smtClean="0">
                        <a:ln>
                          <a:noFill/>
                        </a:ln>
                        <a:solidFill>
                          <a:schemeClr val="tx1"/>
                        </a:solidFill>
                        <a:effectLst/>
                        <a:latin typeface="Tahoma" pitchFamily="34" charset="0"/>
                        <a:cs typeface="Nazanin" pitchFamily="2" charset="-78"/>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smtClean="0">
                          <a:ln>
                            <a:noFill/>
                          </a:ln>
                          <a:solidFill>
                            <a:schemeClr val="tx1"/>
                          </a:solidFill>
                          <a:effectLst/>
                          <a:latin typeface="Times New Roman" pitchFamily="18" charset="0"/>
                          <a:cs typeface="Nazanin" pitchFamily="2" charset="-78"/>
                        </a:rPr>
                        <a:t>95/9 دلار</a:t>
                      </a:r>
                      <a:endParaRPr kumimoji="0" lang="fa-IR" sz="2000" b="0" i="0" u="none" strike="noStrike" cap="none" normalizeH="0" baseline="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09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Nazanin" pitchFamily="2" charset="-78"/>
                        </a:rPr>
                        <a:t>اصلاح سوابق يک کارمند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smtClean="0">
                          <a:ln>
                            <a:noFill/>
                          </a:ln>
                          <a:solidFill>
                            <a:schemeClr val="tx1"/>
                          </a:solidFill>
                          <a:effectLst/>
                          <a:latin typeface="Times New Roman" pitchFamily="18" charset="0"/>
                          <a:cs typeface="Nazanin" pitchFamily="2" charset="-78"/>
                        </a:rPr>
                        <a:t>128 دلار</a:t>
                      </a:r>
                      <a:endParaRPr kumimoji="0" lang="fa-IR" sz="2000" b="0" i="0" u="none" strike="noStrike" cap="none" normalizeH="0" baseline="0" smtClean="0">
                        <a:ln>
                          <a:noFill/>
                        </a:ln>
                        <a:solidFill>
                          <a:schemeClr val="tx1"/>
                        </a:solidFill>
                        <a:effectLst/>
                        <a:latin typeface="Tahoma" pitchFamily="34" charset="0"/>
                        <a:cs typeface="Nazanin" pitchFamily="2" charset="-78"/>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smtClean="0">
                          <a:ln>
                            <a:noFill/>
                          </a:ln>
                          <a:solidFill>
                            <a:schemeClr val="tx1"/>
                          </a:solidFill>
                          <a:effectLst/>
                          <a:latin typeface="Times New Roman" pitchFamily="18" charset="0"/>
                          <a:cs typeface="Nazanin" pitchFamily="2" charset="-78"/>
                        </a:rPr>
                        <a:t>32/2 دلار</a:t>
                      </a:r>
                      <a:endParaRPr kumimoji="0" lang="fa-IR" sz="2000" b="0" i="0" u="none" strike="noStrike" cap="none" normalizeH="0" baseline="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09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Nazanin" pitchFamily="2" charset="-78"/>
                        </a:rPr>
                        <a:t>تهيه يک گزارش هزينه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smtClean="0">
                          <a:ln>
                            <a:noFill/>
                          </a:ln>
                          <a:solidFill>
                            <a:schemeClr val="tx1"/>
                          </a:solidFill>
                          <a:effectLst/>
                          <a:latin typeface="Times New Roman" pitchFamily="18" charset="0"/>
                          <a:cs typeface="Nazanin" pitchFamily="2" charset="-78"/>
                        </a:rPr>
                        <a:t>36 دلار و 22 روز</a:t>
                      </a:r>
                      <a:endParaRPr kumimoji="0" lang="fa-IR" sz="2000" b="0" i="0" u="none" strike="noStrike" cap="none" normalizeH="0" baseline="0" smtClean="0">
                        <a:ln>
                          <a:noFill/>
                        </a:ln>
                        <a:solidFill>
                          <a:schemeClr val="tx1"/>
                        </a:solidFill>
                        <a:effectLst/>
                        <a:latin typeface="Tahoma" pitchFamily="34" charset="0"/>
                        <a:cs typeface="Nazanin" pitchFamily="2" charset="-78"/>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Nazanin" pitchFamily="2" charset="-78"/>
                        </a:rPr>
                        <a:t>4 الي 8 دلار و 72 ساعت</a:t>
                      </a:r>
                      <a:endParaRPr kumimoji="0" lang="fa-IR" sz="2000" b="0" i="0" u="none" strike="noStrike" cap="none" normalizeH="0" baseline="0" dirty="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09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Nazanin" pitchFamily="2" charset="-78"/>
                        </a:rPr>
                        <a:t>ارسال يک بروشور تبليغاتي</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Nazanin" pitchFamily="2" charset="-78"/>
                        </a:rPr>
                        <a:t>75/0 الي 10 دلار</a:t>
                      </a:r>
                      <a:endParaRPr kumimoji="0" lang="fa-IR" sz="2000" b="0" i="0" u="none" strike="noStrike" cap="none" normalizeH="0" baseline="0" dirty="0" smtClean="0">
                        <a:ln>
                          <a:noFill/>
                        </a:ln>
                        <a:solidFill>
                          <a:schemeClr val="tx1"/>
                        </a:solidFill>
                        <a:effectLst/>
                        <a:latin typeface="Tahoma" pitchFamily="34" charset="0"/>
                        <a:cs typeface="Nazanin" pitchFamily="2" charset="-78"/>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Nazanin" pitchFamily="2" charset="-78"/>
                        </a:rPr>
                        <a:t>0 الي 25/0 دلار</a:t>
                      </a:r>
                      <a:endParaRPr kumimoji="0" lang="fa-IR" sz="2000" b="0" i="0" u="none" strike="noStrike" cap="none" normalizeH="0" baseline="0" dirty="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09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Nazanin" pitchFamily="2" charset="-78"/>
                        </a:rPr>
                        <a:t>پرداخت يک صورتحساب</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Nazanin" pitchFamily="2" charset="-78"/>
                        </a:rPr>
                        <a:t>22/2 الي 32/3 دلار</a:t>
                      </a:r>
                      <a:endParaRPr kumimoji="0" lang="fa-IR" sz="2000" b="0" i="0" u="none" strike="noStrike" cap="none" normalizeH="0" baseline="0" dirty="0" smtClean="0">
                        <a:ln>
                          <a:noFill/>
                        </a:ln>
                        <a:solidFill>
                          <a:schemeClr val="tx1"/>
                        </a:solidFill>
                        <a:effectLst/>
                        <a:latin typeface="Tahoma" pitchFamily="34" charset="0"/>
                        <a:cs typeface="Nazanin" pitchFamily="2" charset="-78"/>
                      </a:endParaRPr>
                    </a:p>
                  </a:txBody>
                  <a:tcP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cs typeface="Nazanin" pitchFamily="2" charset="-78"/>
                        </a:rPr>
                        <a:t>65/0 الي 10/1 دلار</a:t>
                      </a:r>
                      <a:endParaRPr kumimoji="0" lang="fa-IR" sz="2000" b="0" i="0" u="none" strike="noStrike" cap="none" normalizeH="0" baseline="0" dirty="0" smtClean="0">
                        <a:ln>
                          <a:noFill/>
                        </a:ln>
                        <a:solidFill>
                          <a:schemeClr val="tx1"/>
                        </a:solidFill>
                        <a:effectLst/>
                        <a:latin typeface="Tahoma" pitchFamily="34" charset="0"/>
                        <a:cs typeface="Nazanin"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29" name="Text Box 44"/>
          <p:cNvSpPr txBox="1">
            <a:spLocks noChangeArrowheads="1"/>
          </p:cNvSpPr>
          <p:nvPr/>
        </p:nvSpPr>
        <p:spPr bwMode="auto">
          <a:xfrm>
            <a:off x="2133600" y="2743200"/>
            <a:ext cx="5389563" cy="457200"/>
          </a:xfrm>
          <a:prstGeom prst="rect">
            <a:avLst/>
          </a:prstGeom>
          <a:noFill/>
          <a:ln w="9525">
            <a:noFill/>
            <a:miter lim="800000"/>
            <a:headEnd/>
            <a:tailEnd/>
          </a:ln>
        </p:spPr>
        <p:txBody>
          <a:bodyPr wrap="none">
            <a:spAutoFit/>
          </a:bodyPr>
          <a:lstStyle/>
          <a:p>
            <a:pPr algn="ctr" rtl="1"/>
            <a:r>
              <a:rPr lang="fa-IR" b="1">
                <a:solidFill>
                  <a:srgbClr val="002060"/>
                </a:solidFill>
                <a:latin typeface="Comic Sans MS" pitchFamily="66" charset="0"/>
                <a:cs typeface="B Nazanin" pitchFamily="2" charset="-78"/>
              </a:rPr>
              <a:t>چگونگي کاهش هزينه هاي عملياتي توسط اينترنت</a:t>
            </a:r>
            <a:endParaRPr lang="en-US" b="1">
              <a:solidFill>
                <a:srgbClr val="002060"/>
              </a:solidFill>
              <a:latin typeface="Comic Sans MS" pitchFamily="66" charset="0"/>
              <a:cs typeface="B Nazanin" pitchFamily="2" charset="-78"/>
            </a:endParaRPr>
          </a:p>
        </p:txBody>
      </p:sp>
    </p:spTree>
  </p:cSld>
  <p:clrMapOvr>
    <a:masterClrMapping/>
  </p:clrMapOvr>
  <p:transition>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19460" name="Rectangle 3"/>
          <p:cNvSpPr>
            <a:spLocks noGrp="1" noChangeArrowheads="1"/>
          </p:cNvSpPr>
          <p:nvPr>
            <p:ph idx="1"/>
          </p:nvPr>
        </p:nvSpPr>
        <p:spPr>
          <a:xfrm>
            <a:off x="381000" y="1219200"/>
            <a:ext cx="8763000" cy="5638800"/>
          </a:xfrm>
        </p:spPr>
        <p:txBody>
          <a:bodyPr/>
          <a:lstStyle/>
          <a:p>
            <a:pPr lvl="1" algn="just" rtl="1" eaLnBrk="1" hangingPunct="1"/>
            <a:r>
              <a:rPr lang="fa-IR" sz="3200" b="1" dirty="0" err="1" smtClean="0">
                <a:solidFill>
                  <a:srgbClr val="002060"/>
                </a:solidFill>
                <a:cs typeface="B Mitra" pitchFamily="2" charset="-78"/>
              </a:rPr>
              <a:t>مدلهاي</a:t>
            </a:r>
            <a:r>
              <a:rPr lang="fa-IR" sz="3200" b="1" dirty="0" smtClean="0">
                <a:solidFill>
                  <a:srgbClr val="002060"/>
                </a:solidFill>
                <a:cs typeface="B Mitra" pitchFamily="2" charset="-78"/>
              </a:rPr>
              <a:t> کسب و کار </a:t>
            </a:r>
            <a:r>
              <a:rPr lang="fa-IR" sz="3200" b="1" dirty="0" err="1" smtClean="0">
                <a:solidFill>
                  <a:srgbClr val="002060"/>
                </a:solidFill>
                <a:cs typeface="B Mitra" pitchFamily="2" charset="-78"/>
              </a:rPr>
              <a:t>اينترنتي</a:t>
            </a:r>
            <a:r>
              <a:rPr lang="fa-IR" sz="3200" b="1" dirty="0" smtClean="0">
                <a:solidFill>
                  <a:srgbClr val="002060"/>
                </a:solidFill>
                <a:cs typeface="B Mitra" pitchFamily="2" charset="-78"/>
              </a:rPr>
              <a:t>(</a:t>
            </a:r>
            <a:r>
              <a:rPr lang="en-US" sz="3200" b="1" dirty="0" smtClean="0">
                <a:solidFill>
                  <a:srgbClr val="002060"/>
                </a:solidFill>
                <a:latin typeface="Times New Roman" pitchFamily="18" charset="0"/>
                <a:cs typeface="B Mitra" pitchFamily="2" charset="-78"/>
              </a:rPr>
              <a:t>Internet Business Models</a:t>
            </a:r>
            <a:r>
              <a:rPr lang="fa-IR" sz="3200" b="1" dirty="0" smtClean="0">
                <a:solidFill>
                  <a:srgbClr val="002060"/>
                </a:solidFill>
                <a:cs typeface="B Mitra" pitchFamily="2" charset="-78"/>
              </a:rPr>
              <a:t>)</a:t>
            </a:r>
            <a:endParaRPr lang="fa-IR" sz="3200" b="1" dirty="0" smtClean="0">
              <a:solidFill>
                <a:srgbClr val="002060"/>
              </a:solidFill>
              <a:latin typeface="Times New Roman" pitchFamily="18" charset="0"/>
              <a:cs typeface="B Mitra" pitchFamily="2" charset="-78"/>
            </a:endParaRPr>
          </a:p>
          <a:p>
            <a:pPr lvl="2" algn="just" rtl="1" eaLnBrk="1" hangingPunct="1"/>
            <a:r>
              <a:rPr lang="fa-IR" sz="2800" b="1" dirty="0" smtClean="0">
                <a:solidFill>
                  <a:srgbClr val="002060"/>
                </a:solidFill>
                <a:cs typeface="B Mitra" pitchFamily="2" charset="-78"/>
              </a:rPr>
              <a:t>فروشگاه </a:t>
            </a:r>
            <a:r>
              <a:rPr lang="fa-IR" sz="2800" b="1" dirty="0" err="1" smtClean="0">
                <a:solidFill>
                  <a:srgbClr val="002060"/>
                </a:solidFill>
                <a:cs typeface="B Mitra" pitchFamily="2" charset="-78"/>
              </a:rPr>
              <a:t>مجازي</a:t>
            </a:r>
            <a:r>
              <a:rPr lang="fa-IR" sz="2800" b="1" dirty="0" smtClean="0">
                <a:solidFill>
                  <a:srgbClr val="002060"/>
                </a:solidFill>
                <a:cs typeface="B Mitra" pitchFamily="2" charset="-78"/>
              </a:rPr>
              <a:t> </a:t>
            </a:r>
            <a:r>
              <a:rPr lang="fa-IR" sz="2800" b="1" dirty="0" smtClean="0">
                <a:solidFill>
                  <a:srgbClr val="002060"/>
                </a:solidFill>
                <a:latin typeface="Times New Roman" pitchFamily="18" charset="0"/>
                <a:cs typeface="B Mitra" pitchFamily="2" charset="-78"/>
              </a:rPr>
              <a:t>(</a:t>
            </a:r>
            <a:r>
              <a:rPr lang="en-US" sz="2800" b="1" dirty="0" smtClean="0">
                <a:solidFill>
                  <a:srgbClr val="002060"/>
                </a:solidFill>
                <a:latin typeface="Times New Roman" pitchFamily="18" charset="0"/>
                <a:cs typeface="B Mitra" pitchFamily="2" charset="-78"/>
              </a:rPr>
              <a:t>Virtual storefront</a:t>
            </a:r>
            <a:r>
              <a:rPr lang="fa-IR" sz="2800" b="1" dirty="0" smtClean="0">
                <a:solidFill>
                  <a:srgbClr val="002060"/>
                </a:solidFill>
                <a:latin typeface="Times New Roman" pitchFamily="18" charset="0"/>
                <a:cs typeface="B Mitra" pitchFamily="2" charset="-78"/>
              </a:rPr>
              <a:t>)</a:t>
            </a:r>
            <a:r>
              <a:rPr lang="fa-IR" sz="2800" b="1" dirty="0" smtClean="0">
                <a:solidFill>
                  <a:srgbClr val="002060"/>
                </a:solidFill>
                <a:cs typeface="B Mitra" pitchFamily="2" charset="-78"/>
              </a:rPr>
              <a:t>: </a:t>
            </a:r>
            <a:r>
              <a:rPr lang="fa-IR" sz="2800" dirty="0" smtClean="0">
                <a:cs typeface="B Mitra" pitchFamily="2" charset="-78"/>
              </a:rPr>
              <a:t>محصولات </a:t>
            </a:r>
            <a:r>
              <a:rPr lang="fa-IR" sz="2800" dirty="0" err="1" smtClean="0">
                <a:cs typeface="B Mitra" pitchFamily="2" charset="-78"/>
              </a:rPr>
              <a:t>فيزيکي</a:t>
            </a:r>
            <a:r>
              <a:rPr lang="fa-IR" sz="2800" dirty="0" smtClean="0">
                <a:cs typeface="B Mitra" pitchFamily="2" charset="-78"/>
              </a:rPr>
              <a:t> را به صورت </a:t>
            </a:r>
            <a:r>
              <a:rPr lang="fa-IR" sz="2800" dirty="0" err="1" smtClean="0">
                <a:cs typeface="B Mitra" pitchFamily="2" charset="-78"/>
              </a:rPr>
              <a:t>مستقيم</a:t>
            </a:r>
            <a:r>
              <a:rPr lang="fa-IR" sz="2800" dirty="0" smtClean="0">
                <a:cs typeface="B Mitra" pitchFamily="2" charset="-78"/>
              </a:rPr>
              <a:t> به مصرف </a:t>
            </a:r>
            <a:r>
              <a:rPr lang="fa-IR" sz="2800" dirty="0" err="1" smtClean="0">
                <a:cs typeface="B Mitra" pitchFamily="2" charset="-78"/>
              </a:rPr>
              <a:t>کنندگان</a:t>
            </a:r>
            <a:r>
              <a:rPr lang="fa-IR" sz="2800" dirty="0" smtClean="0">
                <a:cs typeface="B Mitra" pitchFamily="2" charset="-78"/>
              </a:rPr>
              <a:t> </a:t>
            </a:r>
            <a:r>
              <a:rPr lang="fa-IR" sz="2800" dirty="0" err="1" smtClean="0">
                <a:cs typeface="B Mitra" pitchFamily="2" charset="-78"/>
              </a:rPr>
              <a:t>يا</a:t>
            </a:r>
            <a:r>
              <a:rPr lang="fa-IR" sz="2800" dirty="0" smtClean="0">
                <a:cs typeface="B Mitra" pitchFamily="2" charset="-78"/>
              </a:rPr>
              <a:t> </a:t>
            </a:r>
            <a:r>
              <a:rPr lang="fa-IR" sz="2800" dirty="0" err="1" smtClean="0">
                <a:cs typeface="B Mitra" pitchFamily="2" charset="-78"/>
              </a:rPr>
              <a:t>سازمانهاي</a:t>
            </a:r>
            <a:r>
              <a:rPr lang="fa-IR" sz="2800" dirty="0" smtClean="0">
                <a:cs typeface="B Mitra" pitchFamily="2" charset="-78"/>
              </a:rPr>
              <a:t> منفرد </a:t>
            </a:r>
            <a:r>
              <a:rPr lang="fa-IR" sz="2800" dirty="0" err="1" smtClean="0">
                <a:cs typeface="B Mitra" pitchFamily="2" charset="-78"/>
              </a:rPr>
              <a:t>مي</a:t>
            </a:r>
            <a:r>
              <a:rPr lang="fa-IR" sz="2800" dirty="0" smtClean="0">
                <a:cs typeface="B Mitra" pitchFamily="2" charset="-78"/>
              </a:rPr>
              <a:t> </a:t>
            </a:r>
            <a:r>
              <a:rPr lang="fa-IR" sz="2800" dirty="0" err="1" smtClean="0">
                <a:cs typeface="B Mitra" pitchFamily="2" charset="-78"/>
              </a:rPr>
              <a:t>فروشند</a:t>
            </a:r>
            <a:r>
              <a:rPr lang="fa-IR" sz="2800" dirty="0" smtClean="0">
                <a:cs typeface="B Mitra" pitchFamily="2" charset="-78"/>
              </a:rPr>
              <a:t>.</a:t>
            </a:r>
            <a:r>
              <a:rPr lang="en-US" sz="3600" dirty="0" smtClean="0">
                <a:cs typeface="B Mitra" pitchFamily="2" charset="-78"/>
              </a:rPr>
              <a:t> </a:t>
            </a:r>
            <a:r>
              <a:rPr lang="fa-IR" sz="2800" dirty="0" smtClean="0">
                <a:cs typeface="B Mitra" pitchFamily="2" charset="-78"/>
              </a:rPr>
              <a:t>مثال: </a:t>
            </a:r>
            <a:r>
              <a:rPr lang="en-US" sz="2800" dirty="0" smtClean="0">
                <a:latin typeface="Times New Roman" pitchFamily="18" charset="0"/>
                <a:cs typeface="B Mitra" pitchFamily="2" charset="-78"/>
              </a:rPr>
              <a:t>Amazon.com</a:t>
            </a:r>
            <a:endParaRPr lang="fa-IR" sz="2800" dirty="0" smtClean="0">
              <a:latin typeface="Times New Roman" pitchFamily="18" charset="0"/>
              <a:cs typeface="B Mitra" pitchFamily="2" charset="-78"/>
            </a:endParaRPr>
          </a:p>
          <a:p>
            <a:pPr lvl="2" algn="just" rtl="1" eaLnBrk="1" hangingPunct="1"/>
            <a:r>
              <a:rPr lang="fa-IR" sz="2800" b="1" dirty="0" smtClean="0">
                <a:solidFill>
                  <a:srgbClr val="002060"/>
                </a:solidFill>
                <a:cs typeface="B Mitra" pitchFamily="2" charset="-78"/>
              </a:rPr>
              <a:t>دلال اطلاعات</a:t>
            </a:r>
            <a:r>
              <a:rPr lang="fa-IR" sz="2800" dirty="0" smtClean="0">
                <a:cs typeface="B Mitra" pitchFamily="2" charset="-78"/>
              </a:rPr>
              <a:t> </a:t>
            </a:r>
            <a:r>
              <a:rPr lang="fa-IR" sz="2800" b="1" dirty="0" smtClean="0">
                <a:solidFill>
                  <a:srgbClr val="002060"/>
                </a:solidFill>
                <a:latin typeface="Times New Roman" pitchFamily="18" charset="0"/>
                <a:cs typeface="B Mitra" pitchFamily="2" charset="-78"/>
              </a:rPr>
              <a:t>(</a:t>
            </a:r>
            <a:r>
              <a:rPr lang="en-US" sz="2800" b="1" dirty="0" smtClean="0">
                <a:solidFill>
                  <a:srgbClr val="002060"/>
                </a:solidFill>
                <a:latin typeface="Times New Roman" pitchFamily="18" charset="0"/>
                <a:cs typeface="B Mitra" pitchFamily="2" charset="-78"/>
              </a:rPr>
              <a:t>Information broker</a:t>
            </a:r>
            <a:r>
              <a:rPr lang="fa-IR" sz="2800" b="1" dirty="0" smtClean="0">
                <a:solidFill>
                  <a:srgbClr val="002060"/>
                </a:solidFill>
                <a:latin typeface="Times New Roman" pitchFamily="18" charset="0"/>
                <a:cs typeface="B Mitra" pitchFamily="2" charset="-78"/>
              </a:rPr>
              <a:t>)</a:t>
            </a:r>
            <a:r>
              <a:rPr lang="fa-IR" sz="2800" dirty="0" smtClean="0">
                <a:cs typeface="B Mitra" pitchFamily="2" charset="-78"/>
              </a:rPr>
              <a:t>: محصول، </a:t>
            </a:r>
            <a:r>
              <a:rPr lang="fa-IR" sz="2800" dirty="0" err="1" smtClean="0">
                <a:cs typeface="B Mitra" pitchFamily="2" charset="-78"/>
              </a:rPr>
              <a:t>قيمت</a:t>
            </a:r>
            <a:r>
              <a:rPr lang="fa-IR" sz="2800" dirty="0" smtClean="0">
                <a:cs typeface="B Mitra" pitchFamily="2" charset="-78"/>
              </a:rPr>
              <a:t>، و </a:t>
            </a:r>
            <a:r>
              <a:rPr lang="fa-IR" sz="2800" dirty="0" err="1" smtClean="0">
                <a:cs typeface="B Mitra" pitchFamily="2" charset="-78"/>
              </a:rPr>
              <a:t>ديگر</a:t>
            </a:r>
            <a:r>
              <a:rPr lang="fa-IR" sz="2800" dirty="0" smtClean="0">
                <a:cs typeface="B Mitra" pitchFamily="2" charset="-78"/>
              </a:rPr>
              <a:t> اطلاعات را </a:t>
            </a:r>
            <a:r>
              <a:rPr lang="fa-IR" sz="2800" dirty="0" err="1" smtClean="0">
                <a:cs typeface="B Mitra" pitchFamily="2" charset="-78"/>
              </a:rPr>
              <a:t>براي</a:t>
            </a:r>
            <a:r>
              <a:rPr lang="fa-IR" sz="2800" dirty="0" smtClean="0">
                <a:cs typeface="B Mitra" pitchFamily="2" charset="-78"/>
              </a:rPr>
              <a:t> افراد </a:t>
            </a:r>
            <a:r>
              <a:rPr lang="fa-IR" sz="2800" dirty="0" err="1" smtClean="0">
                <a:cs typeface="B Mitra" pitchFamily="2" charset="-78"/>
              </a:rPr>
              <a:t>يا</a:t>
            </a:r>
            <a:r>
              <a:rPr lang="fa-IR" sz="2800" dirty="0" smtClean="0">
                <a:cs typeface="B Mitra" pitchFamily="2" charset="-78"/>
              </a:rPr>
              <a:t> سازمانها </a:t>
            </a:r>
            <a:r>
              <a:rPr lang="fa-IR" sz="2800" dirty="0" err="1" smtClean="0">
                <a:cs typeface="B Mitra" pitchFamily="2" charset="-78"/>
              </a:rPr>
              <a:t>تأمين</a:t>
            </a:r>
            <a:r>
              <a:rPr lang="fa-IR" sz="2800" dirty="0" smtClean="0">
                <a:cs typeface="B Mitra" pitchFamily="2" charset="-78"/>
              </a:rPr>
              <a:t> </a:t>
            </a:r>
            <a:r>
              <a:rPr lang="fa-IR" sz="2800" dirty="0" err="1" smtClean="0">
                <a:cs typeface="B Mitra" pitchFamily="2" charset="-78"/>
              </a:rPr>
              <a:t>مي</a:t>
            </a:r>
            <a:r>
              <a:rPr lang="fa-IR" sz="2800" dirty="0" smtClean="0">
                <a:cs typeface="B Mitra" pitchFamily="2" charset="-78"/>
              </a:rPr>
              <a:t> کند. از </a:t>
            </a:r>
            <a:r>
              <a:rPr lang="fa-IR" sz="2800" dirty="0" err="1" smtClean="0">
                <a:cs typeface="B Mitra" pitchFamily="2" charset="-78"/>
              </a:rPr>
              <a:t>طريق</a:t>
            </a:r>
            <a:r>
              <a:rPr lang="fa-IR" sz="2800" dirty="0" smtClean="0">
                <a:cs typeface="B Mitra" pitchFamily="2" charset="-78"/>
              </a:rPr>
              <a:t> </a:t>
            </a:r>
            <a:r>
              <a:rPr lang="fa-IR" sz="2800" dirty="0" err="1" smtClean="0">
                <a:cs typeface="B Mitra" pitchFamily="2" charset="-78"/>
              </a:rPr>
              <a:t>تبليغات</a:t>
            </a:r>
            <a:r>
              <a:rPr lang="fa-IR" sz="2800" dirty="0" smtClean="0">
                <a:cs typeface="B Mitra" pitchFamily="2" charset="-78"/>
              </a:rPr>
              <a:t> </a:t>
            </a:r>
            <a:r>
              <a:rPr lang="fa-IR" sz="2800" dirty="0" err="1" smtClean="0">
                <a:cs typeface="B Mitra" pitchFamily="2" charset="-78"/>
              </a:rPr>
              <a:t>يا</a:t>
            </a:r>
            <a:r>
              <a:rPr lang="fa-IR" sz="2800" dirty="0" smtClean="0">
                <a:cs typeface="B Mitra" pitchFamily="2" charset="-78"/>
              </a:rPr>
              <a:t> </a:t>
            </a:r>
            <a:r>
              <a:rPr lang="fa-IR" sz="2800" dirty="0" err="1" smtClean="0">
                <a:cs typeface="B Mitra" pitchFamily="2" charset="-78"/>
              </a:rPr>
              <a:t>هدايت</a:t>
            </a:r>
            <a:r>
              <a:rPr lang="fa-IR" sz="2800" dirty="0" smtClean="0">
                <a:cs typeface="B Mitra" pitchFamily="2" charset="-78"/>
              </a:rPr>
              <a:t> </a:t>
            </a:r>
            <a:r>
              <a:rPr lang="fa-IR" sz="2800" dirty="0" err="1" smtClean="0">
                <a:cs typeface="B Mitra" pitchFamily="2" charset="-78"/>
              </a:rPr>
              <a:t>خريداران</a:t>
            </a:r>
            <a:r>
              <a:rPr lang="fa-IR" sz="2800" dirty="0" smtClean="0">
                <a:cs typeface="B Mitra" pitchFamily="2" charset="-78"/>
              </a:rPr>
              <a:t> به سمت فروشندگان کسب درآمد </a:t>
            </a:r>
            <a:r>
              <a:rPr lang="fa-IR" sz="2800" dirty="0" err="1" smtClean="0">
                <a:cs typeface="B Mitra" pitchFamily="2" charset="-78"/>
              </a:rPr>
              <a:t>مي</a:t>
            </a:r>
            <a:r>
              <a:rPr lang="fa-IR" sz="2800" dirty="0" smtClean="0">
                <a:cs typeface="B Mitra" pitchFamily="2" charset="-78"/>
              </a:rPr>
              <a:t> کند. مثال: </a:t>
            </a:r>
            <a:r>
              <a:rPr lang="en-US" sz="2800" dirty="0" smtClean="0">
                <a:latin typeface="Times New Roman" pitchFamily="18" charset="0"/>
                <a:cs typeface="B Mitra" pitchFamily="2" charset="-78"/>
              </a:rPr>
              <a:t>Kbb.com </a:t>
            </a:r>
            <a:endParaRPr lang="fa-IR" sz="2800" dirty="0" smtClean="0">
              <a:latin typeface="Times New Roman" pitchFamily="18" charset="0"/>
              <a:cs typeface="B Mitra" pitchFamily="2" charset="-78"/>
            </a:endParaRPr>
          </a:p>
          <a:p>
            <a:pPr lvl="2" algn="just" rtl="1" eaLnBrk="1" hangingPunct="1"/>
            <a:r>
              <a:rPr lang="fa-IR" sz="2800" b="1" dirty="0" smtClean="0">
                <a:solidFill>
                  <a:srgbClr val="002060"/>
                </a:solidFill>
                <a:cs typeface="B Mitra" pitchFamily="2" charset="-78"/>
              </a:rPr>
              <a:t>دلال </a:t>
            </a:r>
            <a:r>
              <a:rPr lang="fa-IR" sz="2800" b="1" dirty="0" err="1" smtClean="0">
                <a:solidFill>
                  <a:srgbClr val="002060"/>
                </a:solidFill>
                <a:cs typeface="B Mitra" pitchFamily="2" charset="-78"/>
              </a:rPr>
              <a:t>عمليات</a:t>
            </a:r>
            <a:r>
              <a:rPr lang="fa-IR" sz="2800" dirty="0" smtClean="0">
                <a:cs typeface="B Mitra" pitchFamily="2" charset="-78"/>
              </a:rPr>
              <a:t> </a:t>
            </a:r>
            <a:r>
              <a:rPr lang="fa-IR" sz="2800" b="1" dirty="0" smtClean="0">
                <a:solidFill>
                  <a:srgbClr val="002060"/>
                </a:solidFill>
                <a:latin typeface="Times New Roman" pitchFamily="18" charset="0"/>
                <a:cs typeface="B Mitra" pitchFamily="2" charset="-78"/>
              </a:rPr>
              <a:t>(</a:t>
            </a:r>
            <a:r>
              <a:rPr lang="en-US" sz="2800" b="1" dirty="0" smtClean="0">
                <a:solidFill>
                  <a:srgbClr val="002060"/>
                </a:solidFill>
                <a:latin typeface="Times New Roman" pitchFamily="18" charset="0"/>
                <a:cs typeface="B Mitra" pitchFamily="2" charset="-78"/>
              </a:rPr>
              <a:t>Transaction Broker</a:t>
            </a:r>
            <a:r>
              <a:rPr lang="fa-IR" sz="2800" b="1" dirty="0" smtClean="0">
                <a:solidFill>
                  <a:srgbClr val="002060"/>
                </a:solidFill>
                <a:latin typeface="Times New Roman" pitchFamily="18" charset="0"/>
                <a:cs typeface="B Mitra" pitchFamily="2" charset="-78"/>
              </a:rPr>
              <a:t>)</a:t>
            </a:r>
            <a:r>
              <a:rPr lang="fa-IR" sz="2800" dirty="0" smtClean="0">
                <a:cs typeface="B Mitra" pitchFamily="2" charset="-78"/>
              </a:rPr>
              <a:t>: </a:t>
            </a:r>
            <a:r>
              <a:rPr lang="fa-IR" sz="2800" dirty="0" err="1" smtClean="0">
                <a:cs typeface="B Mitra" pitchFamily="2" charset="-78"/>
              </a:rPr>
              <a:t>عمليات</a:t>
            </a:r>
            <a:r>
              <a:rPr lang="fa-IR" sz="2800" dirty="0" smtClean="0">
                <a:cs typeface="B Mitra" pitchFamily="2" charset="-78"/>
              </a:rPr>
              <a:t> فروش </a:t>
            </a:r>
            <a:r>
              <a:rPr lang="fa-IR" sz="2800" dirty="0" err="1" smtClean="0">
                <a:cs typeface="B Mitra" pitchFamily="2" charset="-78"/>
              </a:rPr>
              <a:t>آنلاين</a:t>
            </a:r>
            <a:r>
              <a:rPr lang="fa-IR" sz="2800" dirty="0" smtClean="0">
                <a:cs typeface="B Mitra" pitchFamily="2" charset="-78"/>
              </a:rPr>
              <a:t> را انجام </a:t>
            </a:r>
            <a:r>
              <a:rPr lang="fa-IR" sz="2800" dirty="0" err="1" smtClean="0">
                <a:cs typeface="B Mitra" pitchFamily="2" charset="-78"/>
              </a:rPr>
              <a:t>مي</a:t>
            </a:r>
            <a:r>
              <a:rPr lang="fa-IR" sz="2800" dirty="0" smtClean="0">
                <a:cs typeface="B Mitra" pitchFamily="2" charset="-78"/>
              </a:rPr>
              <a:t> دهد. مثال: </a:t>
            </a:r>
            <a:r>
              <a:rPr lang="en-US" sz="2800" dirty="0" smtClean="0">
                <a:latin typeface="Times New Roman" pitchFamily="18" charset="0"/>
                <a:cs typeface="B Mitra" pitchFamily="2" charset="-78"/>
              </a:rPr>
              <a:t>Expedia.com</a:t>
            </a:r>
          </a:p>
          <a:p>
            <a:pPr lvl="2" algn="just" rtl="1" eaLnBrk="1" hangingPunct="1"/>
            <a:endParaRPr lang="fa-IR" sz="2800" b="1" dirty="0" smtClean="0">
              <a:cs typeface="B Mitra" pitchFamily="2" charset="-78"/>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23</a:t>
            </a:fld>
            <a:endParaRPr lang="en-US"/>
          </a:p>
        </p:txBody>
      </p:sp>
    </p:spTree>
  </p:cSld>
  <p:clrMapOvr>
    <a:masterClrMapping/>
  </p:clrMapOvr>
  <p:transition>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6F9F197E-4BA3-4409-B423-96AE9DD53C56}" type="slidenum">
              <a:rPr lang="en-US" smtClean="0"/>
              <a:pPr/>
              <a:t>24</a:t>
            </a:fld>
            <a:endParaRPr lang="en-US"/>
          </a:p>
        </p:txBody>
      </p:sp>
      <p:pic>
        <p:nvPicPr>
          <p:cNvPr id="230402" name="Picture 2"/>
          <p:cNvPicPr>
            <a:picLocks noChangeAspect="1" noChangeArrowheads="1"/>
          </p:cNvPicPr>
          <p:nvPr/>
        </p:nvPicPr>
        <p:blipFill>
          <a:blip r:embed="rId2" cstate="print"/>
          <a:srcRect/>
          <a:stretch>
            <a:fillRect/>
          </a:stretch>
        </p:blipFill>
        <p:spPr bwMode="auto">
          <a:xfrm>
            <a:off x="0" y="548680"/>
            <a:ext cx="8715375" cy="5629275"/>
          </a:xfrm>
          <a:prstGeom prst="rect">
            <a:avLst/>
          </a:prstGeom>
          <a:noFill/>
          <a:ln w="9525">
            <a:noFill/>
            <a:miter lim="800000"/>
            <a:headEnd/>
            <a:tailEnd/>
          </a:ln>
        </p:spPr>
      </p:pic>
    </p:spTree>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6F9F197E-4BA3-4409-B423-96AE9DD53C56}" type="slidenum">
              <a:rPr lang="en-US" smtClean="0"/>
              <a:pPr/>
              <a:t>25</a:t>
            </a:fld>
            <a:endParaRPr lang="en-US"/>
          </a:p>
        </p:txBody>
      </p:sp>
      <p:pic>
        <p:nvPicPr>
          <p:cNvPr id="229378" name="Picture 2"/>
          <p:cNvPicPr>
            <a:picLocks noChangeAspect="1" noChangeArrowheads="1"/>
          </p:cNvPicPr>
          <p:nvPr/>
        </p:nvPicPr>
        <p:blipFill>
          <a:blip r:embed="rId2" cstate="print"/>
          <a:srcRect/>
          <a:stretch>
            <a:fillRect/>
          </a:stretch>
        </p:blipFill>
        <p:spPr bwMode="auto">
          <a:xfrm>
            <a:off x="0" y="548680"/>
            <a:ext cx="8858250" cy="5781675"/>
          </a:xfrm>
          <a:prstGeom prst="rect">
            <a:avLst/>
          </a:prstGeom>
          <a:noFill/>
          <a:ln w="9525">
            <a:noFill/>
            <a:miter lim="800000"/>
            <a:headEnd/>
            <a:tailEnd/>
          </a:ln>
        </p:spPr>
      </p:pic>
    </p:spTree>
  </p:cSld>
  <p:clrMapOvr>
    <a:masterClrMapping/>
  </p:clrMapOvr>
  <p:transition>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6F9F197E-4BA3-4409-B423-96AE9DD53C56}" type="slidenum">
              <a:rPr lang="en-US" smtClean="0"/>
              <a:pPr/>
              <a:t>26</a:t>
            </a:fld>
            <a:endParaRPr lang="en-US"/>
          </a:p>
        </p:txBody>
      </p:sp>
      <p:pic>
        <p:nvPicPr>
          <p:cNvPr id="231426" name="Picture 2"/>
          <p:cNvPicPr>
            <a:picLocks noChangeAspect="1" noChangeArrowheads="1"/>
          </p:cNvPicPr>
          <p:nvPr/>
        </p:nvPicPr>
        <p:blipFill>
          <a:blip r:embed="rId2" cstate="print"/>
          <a:srcRect/>
          <a:stretch>
            <a:fillRect/>
          </a:stretch>
        </p:blipFill>
        <p:spPr bwMode="auto">
          <a:xfrm>
            <a:off x="409575" y="595313"/>
            <a:ext cx="8324850" cy="5667375"/>
          </a:xfrm>
          <a:prstGeom prst="rect">
            <a:avLst/>
          </a:prstGeom>
          <a:noFill/>
          <a:ln w="9525">
            <a:noFill/>
            <a:miter lim="800000"/>
            <a:headEnd/>
            <a:tailEnd/>
          </a:ln>
        </p:spPr>
      </p:pic>
    </p:spTree>
  </p:cSld>
  <p:clrMapOvr>
    <a:masterClrMapping/>
  </p:clrMapOvr>
  <p:transition>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22532" name="Rectangle 3"/>
          <p:cNvSpPr>
            <a:spLocks noGrp="1" noChangeArrowheads="1"/>
          </p:cNvSpPr>
          <p:nvPr>
            <p:ph idx="1"/>
          </p:nvPr>
        </p:nvSpPr>
        <p:spPr>
          <a:xfrm>
            <a:off x="304800" y="1219200"/>
            <a:ext cx="8839200" cy="5638800"/>
          </a:xfrm>
        </p:spPr>
        <p:txBody>
          <a:bodyPr/>
          <a:lstStyle/>
          <a:p>
            <a:pPr algn="just" rtl="1" eaLnBrk="1" hangingPunct="1"/>
            <a:r>
              <a:rPr lang="ar-SA" b="1" dirty="0" smtClean="0">
                <a:cs typeface="B Mitra" pitchFamily="2" charset="-78"/>
              </a:rPr>
              <a:t>ت</a:t>
            </a:r>
            <a:r>
              <a:rPr lang="fa-IR" b="1" dirty="0" smtClean="0">
                <a:cs typeface="B Mitra" pitchFamily="2" charset="-78"/>
              </a:rPr>
              <a:t>جا</a:t>
            </a:r>
            <a:r>
              <a:rPr lang="ar-SA" sz="3200" b="1" dirty="0" smtClean="0">
                <a:cs typeface="B Mitra" pitchFamily="2" charset="-78"/>
              </a:rPr>
              <a:t>رت الکترونيکي</a:t>
            </a:r>
            <a:endParaRPr lang="fa-IR" sz="3200" b="1" dirty="0" smtClean="0">
              <a:cs typeface="B Mitra" pitchFamily="2" charset="-78"/>
            </a:endParaRPr>
          </a:p>
          <a:p>
            <a:pPr lvl="1" algn="just" rtl="1" eaLnBrk="1" hangingPunct="1"/>
            <a:r>
              <a:rPr lang="fa-IR" sz="2800" b="1" dirty="0" smtClean="0">
                <a:solidFill>
                  <a:srgbClr val="002060"/>
                </a:solidFill>
                <a:cs typeface="B Mitra" pitchFamily="2" charset="-78"/>
              </a:rPr>
              <a:t>انواع تجارت </a:t>
            </a:r>
            <a:r>
              <a:rPr lang="fa-IR" sz="2800" b="1" dirty="0" err="1" smtClean="0">
                <a:solidFill>
                  <a:srgbClr val="002060"/>
                </a:solidFill>
                <a:cs typeface="B Mitra" pitchFamily="2" charset="-78"/>
              </a:rPr>
              <a:t>الکترونيکي</a:t>
            </a:r>
            <a:endParaRPr lang="en-US" sz="2800" b="1" dirty="0" smtClean="0">
              <a:solidFill>
                <a:srgbClr val="002060"/>
              </a:solidFill>
              <a:cs typeface="B Mitra" pitchFamily="2" charset="-78"/>
            </a:endParaRPr>
          </a:p>
          <a:p>
            <a:pPr lvl="2" algn="just" rtl="1" eaLnBrk="1" hangingPunct="1"/>
            <a:r>
              <a:rPr lang="fa-IR" sz="2400" b="1" dirty="0" smtClean="0">
                <a:solidFill>
                  <a:srgbClr val="002060"/>
                </a:solidFill>
                <a:cs typeface="B Mitra" pitchFamily="2" charset="-78"/>
              </a:rPr>
              <a:t>سازمان-به-مصرف کننده</a:t>
            </a:r>
            <a:r>
              <a:rPr lang="en-US" sz="2400" b="1" dirty="0" smtClean="0">
                <a:solidFill>
                  <a:srgbClr val="002060"/>
                </a:solidFill>
                <a:cs typeface="B Mitra" pitchFamily="2" charset="-78"/>
              </a:rPr>
              <a:t> </a:t>
            </a:r>
            <a:r>
              <a:rPr lang="fa-IR" sz="2400" b="1" dirty="0" smtClean="0">
                <a:solidFill>
                  <a:srgbClr val="002060"/>
                </a:solidFill>
                <a:latin typeface="Times New Roman" pitchFamily="18" charset="0"/>
                <a:cs typeface="B Mitra" pitchFamily="2" charset="-78"/>
              </a:rPr>
              <a:t>(</a:t>
            </a:r>
            <a:r>
              <a:rPr lang="en-US" sz="2400" b="1" dirty="0" smtClean="0">
                <a:solidFill>
                  <a:srgbClr val="002060"/>
                </a:solidFill>
                <a:latin typeface="Times New Roman" pitchFamily="18" charset="0"/>
                <a:cs typeface="B Mitra" pitchFamily="2" charset="-78"/>
              </a:rPr>
              <a:t>Business-to-consumer (B2C)</a:t>
            </a:r>
            <a:r>
              <a:rPr lang="fa-IR" sz="2400" b="1" dirty="0" smtClean="0">
                <a:solidFill>
                  <a:srgbClr val="002060"/>
                </a:solidFill>
                <a:latin typeface="Times New Roman" pitchFamily="18" charset="0"/>
                <a:cs typeface="B Mitra" pitchFamily="2" charset="-78"/>
              </a:rPr>
              <a:t>)</a:t>
            </a:r>
            <a:r>
              <a:rPr lang="fa-IR" sz="2400" b="1" dirty="0" smtClean="0">
                <a:solidFill>
                  <a:srgbClr val="002060"/>
                </a:solidFill>
                <a:cs typeface="B Mitra" pitchFamily="2" charset="-78"/>
              </a:rPr>
              <a:t>:</a:t>
            </a:r>
            <a:r>
              <a:rPr lang="fa-IR" sz="2400" dirty="0" smtClean="0">
                <a:cs typeface="B Mitra" pitchFamily="2" charset="-78"/>
              </a:rPr>
              <a:t> فروش کالا و خدمات به </a:t>
            </a:r>
            <a:r>
              <a:rPr lang="fa-IR" sz="2400" dirty="0" err="1" smtClean="0">
                <a:cs typeface="B Mitra" pitchFamily="2" charset="-78"/>
              </a:rPr>
              <a:t>خريداران</a:t>
            </a:r>
            <a:r>
              <a:rPr lang="fa-IR" sz="2400" dirty="0" smtClean="0">
                <a:cs typeface="B Mitra" pitchFamily="2" charset="-78"/>
              </a:rPr>
              <a:t> </a:t>
            </a:r>
            <a:r>
              <a:rPr lang="fa-IR" sz="2400" dirty="0" err="1" smtClean="0">
                <a:cs typeface="B Mitra" pitchFamily="2" charset="-78"/>
              </a:rPr>
              <a:t>فردي</a:t>
            </a:r>
            <a:r>
              <a:rPr lang="fa-IR" sz="2400" dirty="0" smtClean="0">
                <a:cs typeface="B Mitra" pitchFamily="2" charset="-78"/>
              </a:rPr>
              <a:t>. مثال: </a:t>
            </a:r>
            <a:r>
              <a:rPr lang="en-US" sz="2400" dirty="0" err="1" smtClean="0">
                <a:latin typeface="Times New Roman" pitchFamily="18" charset="0"/>
                <a:cs typeface="B Mitra" pitchFamily="2" charset="-78"/>
              </a:rPr>
              <a:t>Barnes&amp;Noble.com</a:t>
            </a:r>
            <a:endParaRPr lang="fa-IR" sz="2400" dirty="0" smtClean="0">
              <a:latin typeface="Times New Roman" pitchFamily="18" charset="0"/>
              <a:cs typeface="B Mitra" pitchFamily="2" charset="-78"/>
            </a:endParaRPr>
          </a:p>
          <a:p>
            <a:pPr lvl="2" algn="just" rtl="1" eaLnBrk="1" hangingPunct="1"/>
            <a:r>
              <a:rPr lang="fa-IR" sz="2400" b="1" dirty="0" smtClean="0">
                <a:solidFill>
                  <a:srgbClr val="002060"/>
                </a:solidFill>
                <a:cs typeface="B Mitra" pitchFamily="2" charset="-78"/>
              </a:rPr>
              <a:t>سازمان-به-سازمان</a:t>
            </a:r>
            <a:r>
              <a:rPr lang="fa-IR" sz="2400" dirty="0" smtClean="0">
                <a:cs typeface="B Mitra" pitchFamily="2" charset="-78"/>
              </a:rPr>
              <a:t> </a:t>
            </a:r>
            <a:r>
              <a:rPr lang="fa-IR" sz="2400" b="1" dirty="0" smtClean="0">
                <a:solidFill>
                  <a:srgbClr val="002060"/>
                </a:solidFill>
                <a:latin typeface="Times New Roman" pitchFamily="18" charset="0"/>
                <a:cs typeface="B Mitra" pitchFamily="2" charset="-78"/>
              </a:rPr>
              <a:t>(</a:t>
            </a:r>
            <a:r>
              <a:rPr lang="en-US" sz="2400" b="1" dirty="0" smtClean="0">
                <a:solidFill>
                  <a:srgbClr val="002060"/>
                </a:solidFill>
                <a:latin typeface="Times New Roman" pitchFamily="18" charset="0"/>
                <a:cs typeface="B Mitra" pitchFamily="2" charset="-78"/>
              </a:rPr>
              <a:t>Business-to-business (B2B)</a:t>
            </a:r>
            <a:r>
              <a:rPr lang="fa-IR" sz="2400" b="1" dirty="0" smtClean="0">
                <a:solidFill>
                  <a:srgbClr val="002060"/>
                </a:solidFill>
                <a:latin typeface="Times New Roman" pitchFamily="18" charset="0"/>
                <a:cs typeface="B Mitra" pitchFamily="2" charset="-78"/>
              </a:rPr>
              <a:t>)</a:t>
            </a:r>
            <a:r>
              <a:rPr lang="fa-IR" sz="2400" dirty="0" smtClean="0">
                <a:cs typeface="B Mitra" pitchFamily="2" charset="-78"/>
              </a:rPr>
              <a:t>: فروش کالا و خدمات </a:t>
            </a:r>
            <a:r>
              <a:rPr lang="fa-IR" sz="2400" dirty="0" err="1" smtClean="0">
                <a:cs typeface="B Mitra" pitchFamily="2" charset="-78"/>
              </a:rPr>
              <a:t>بين</a:t>
            </a:r>
            <a:r>
              <a:rPr lang="fa-IR" sz="2400" dirty="0" smtClean="0">
                <a:cs typeface="B Mitra" pitchFamily="2" charset="-78"/>
              </a:rPr>
              <a:t> سازمانها. مثال: </a:t>
            </a:r>
            <a:r>
              <a:rPr lang="fa-IR" sz="2400" dirty="0" err="1" smtClean="0">
                <a:cs typeface="B Mitra" pitchFamily="2" charset="-78"/>
              </a:rPr>
              <a:t>وب</a:t>
            </a:r>
            <a:r>
              <a:rPr lang="fa-IR" sz="2400" dirty="0" smtClean="0">
                <a:cs typeface="B Mitra" pitchFamily="2" charset="-78"/>
              </a:rPr>
              <a:t> </a:t>
            </a:r>
            <a:r>
              <a:rPr lang="fa-IR" sz="2400" dirty="0" err="1" smtClean="0">
                <a:cs typeface="B Mitra" pitchFamily="2" charset="-78"/>
              </a:rPr>
              <a:t>سايت</a:t>
            </a:r>
            <a:r>
              <a:rPr lang="fa-IR" sz="2400" dirty="0" smtClean="0">
                <a:cs typeface="B Mitra" pitchFamily="2" charset="-78"/>
              </a:rPr>
              <a:t> </a:t>
            </a:r>
            <a:r>
              <a:rPr lang="en-US" sz="2400" dirty="0" smtClean="0">
                <a:latin typeface="Times New Roman" pitchFamily="18" charset="0"/>
                <a:cs typeface="B Mitra" pitchFamily="2" charset="-78"/>
              </a:rPr>
              <a:t>Milacron Inc.</a:t>
            </a:r>
            <a:endParaRPr lang="fa-IR" sz="2400" dirty="0" smtClean="0">
              <a:latin typeface="Times New Roman" pitchFamily="18" charset="0"/>
              <a:cs typeface="B Mitra" pitchFamily="2" charset="-78"/>
            </a:endParaRPr>
          </a:p>
          <a:p>
            <a:pPr lvl="2" algn="just" rtl="1" eaLnBrk="1" hangingPunct="1"/>
            <a:r>
              <a:rPr lang="fa-IR" sz="2400" b="1" dirty="0" smtClean="0">
                <a:solidFill>
                  <a:srgbClr val="002060"/>
                </a:solidFill>
                <a:cs typeface="B Mitra" pitchFamily="2" charset="-78"/>
              </a:rPr>
              <a:t>مصرف کننده-به-مصرف کننده</a:t>
            </a:r>
            <a:r>
              <a:rPr lang="fa-IR" sz="2400" dirty="0" smtClean="0">
                <a:cs typeface="B Mitra" pitchFamily="2" charset="-78"/>
              </a:rPr>
              <a:t> </a:t>
            </a:r>
            <a:r>
              <a:rPr lang="fa-IR" sz="2400" b="1" dirty="0" smtClean="0">
                <a:solidFill>
                  <a:srgbClr val="002060"/>
                </a:solidFill>
                <a:latin typeface="Times New Roman" pitchFamily="18" charset="0"/>
                <a:cs typeface="B Mitra" pitchFamily="2" charset="-78"/>
              </a:rPr>
              <a:t>(</a:t>
            </a:r>
            <a:r>
              <a:rPr lang="en-US" sz="2400" b="1" dirty="0" smtClean="0">
                <a:solidFill>
                  <a:srgbClr val="002060"/>
                </a:solidFill>
                <a:latin typeface="Times New Roman" pitchFamily="18" charset="0"/>
                <a:cs typeface="B Mitra" pitchFamily="2" charset="-78"/>
              </a:rPr>
              <a:t>Consumer-to-consumer (C2C)</a:t>
            </a:r>
            <a:r>
              <a:rPr lang="fa-IR" sz="2400" b="1" dirty="0" smtClean="0">
                <a:solidFill>
                  <a:srgbClr val="002060"/>
                </a:solidFill>
                <a:latin typeface="Times New Roman" pitchFamily="18" charset="0"/>
                <a:cs typeface="B Mitra" pitchFamily="2" charset="-78"/>
              </a:rPr>
              <a:t>):</a:t>
            </a:r>
            <a:r>
              <a:rPr lang="fa-IR" sz="2400" dirty="0" smtClean="0">
                <a:cs typeface="B Mitra" pitchFamily="2" charset="-78"/>
              </a:rPr>
              <a:t> </a:t>
            </a:r>
            <a:r>
              <a:rPr lang="fa-IR" sz="2400" dirty="0" err="1" smtClean="0">
                <a:cs typeface="B Mitra" pitchFamily="2" charset="-78"/>
              </a:rPr>
              <a:t>خريد</a:t>
            </a:r>
            <a:r>
              <a:rPr lang="fa-IR" sz="2400" dirty="0" smtClean="0">
                <a:cs typeface="B Mitra" pitchFamily="2" charset="-78"/>
              </a:rPr>
              <a:t> و فروش </a:t>
            </a:r>
            <a:r>
              <a:rPr lang="fa-IR" sz="2400" dirty="0" err="1" smtClean="0">
                <a:cs typeface="B Mitra" pitchFamily="2" charset="-78"/>
              </a:rPr>
              <a:t>بين</a:t>
            </a:r>
            <a:r>
              <a:rPr lang="fa-IR" sz="2400" dirty="0" smtClean="0">
                <a:cs typeface="B Mitra" pitchFamily="2" charset="-78"/>
              </a:rPr>
              <a:t> مصرف </a:t>
            </a:r>
            <a:r>
              <a:rPr lang="fa-IR" sz="2400" dirty="0" err="1" smtClean="0">
                <a:cs typeface="B Mitra" pitchFamily="2" charset="-78"/>
              </a:rPr>
              <a:t>کنندگان</a:t>
            </a:r>
            <a:r>
              <a:rPr lang="fa-IR" sz="2400" dirty="0" smtClean="0">
                <a:cs typeface="B Mitra" pitchFamily="2" charset="-78"/>
              </a:rPr>
              <a:t>. مثال: </a:t>
            </a:r>
            <a:r>
              <a:rPr lang="en-US" sz="2400" dirty="0" smtClean="0">
                <a:latin typeface="Times New Roman" pitchFamily="18" charset="0"/>
                <a:cs typeface="B Mitra" pitchFamily="2" charset="-78"/>
              </a:rPr>
              <a:t>eBay</a:t>
            </a:r>
          </a:p>
          <a:p>
            <a:pPr lvl="2" algn="just" rtl="1" eaLnBrk="1" hangingPunct="1">
              <a:buFont typeface="Wingdings" pitchFamily="2" charset="2"/>
              <a:buNone/>
            </a:pPr>
            <a:endParaRPr lang="en-US" sz="2400" dirty="0" smtClean="0">
              <a:latin typeface="Times New Roman" pitchFamily="18" charset="0"/>
              <a:cs typeface="B Mitra" pitchFamily="2" charset="-78"/>
            </a:endParaRPr>
          </a:p>
          <a:p>
            <a:pPr lvl="2" algn="just" rtl="1" eaLnBrk="1" hangingPunct="1">
              <a:buFont typeface="Wingdings" pitchFamily="2" charset="2"/>
              <a:buNone/>
            </a:pPr>
            <a:r>
              <a:rPr lang="fa-IR" sz="2400" dirty="0" smtClean="0">
                <a:latin typeface="Times New Roman" pitchFamily="18" charset="0"/>
                <a:cs typeface="B Mitra" pitchFamily="2" charset="-78"/>
              </a:rPr>
              <a:t>گسترش </a:t>
            </a:r>
            <a:r>
              <a:rPr lang="fa-IR" sz="2400" dirty="0" err="1" smtClean="0">
                <a:latin typeface="Times New Roman" pitchFamily="18" charset="0"/>
                <a:cs typeface="B Mitra" pitchFamily="2" charset="-78"/>
              </a:rPr>
              <a:t>شخصي</a:t>
            </a:r>
            <a:r>
              <a:rPr lang="fa-IR" sz="2400" dirty="0" smtClean="0">
                <a:latin typeface="Times New Roman" pitchFamily="18" charset="0"/>
                <a:cs typeface="B Mitra" pitchFamily="2" charset="-78"/>
              </a:rPr>
              <a:t> </a:t>
            </a:r>
            <a:r>
              <a:rPr lang="fa-IR" sz="2400" dirty="0" err="1" smtClean="0">
                <a:latin typeface="Times New Roman" pitchFamily="18" charset="0"/>
                <a:cs typeface="B Mitra" pitchFamily="2" charset="-78"/>
              </a:rPr>
              <a:t>سازي</a:t>
            </a:r>
            <a:r>
              <a:rPr lang="fa-IR" sz="2400" dirty="0" smtClean="0">
                <a:latin typeface="Times New Roman" pitchFamily="18" charset="0"/>
                <a:cs typeface="B Mitra" pitchFamily="2" charset="-78"/>
              </a:rPr>
              <a:t> با </a:t>
            </a:r>
            <a:r>
              <a:rPr lang="fa-IR" sz="2400" dirty="0" err="1" smtClean="0">
                <a:latin typeface="Times New Roman" pitchFamily="18" charset="0"/>
                <a:cs typeface="B Mitra" pitchFamily="2" charset="-78"/>
              </a:rPr>
              <a:t>ارائۀ</a:t>
            </a:r>
            <a:r>
              <a:rPr lang="fa-IR" sz="2400" dirty="0" smtClean="0">
                <a:latin typeface="Times New Roman" pitchFamily="18" charset="0"/>
                <a:cs typeface="B Mitra" pitchFamily="2" charset="-78"/>
              </a:rPr>
              <a:t> خدمات ارزش </a:t>
            </a:r>
            <a:r>
              <a:rPr lang="fa-IR" sz="2400" dirty="0" err="1" smtClean="0">
                <a:latin typeface="Times New Roman" pitchFamily="18" charset="0"/>
                <a:cs typeface="B Mitra" pitchFamily="2" charset="-78"/>
              </a:rPr>
              <a:t>افزودۀ</a:t>
            </a:r>
            <a:r>
              <a:rPr lang="fa-IR" sz="2400" dirty="0" smtClean="0">
                <a:latin typeface="Times New Roman" pitchFamily="18" charset="0"/>
                <a:cs typeface="B Mitra" pitchFamily="2" charset="-78"/>
              </a:rPr>
              <a:t> </a:t>
            </a:r>
            <a:r>
              <a:rPr lang="fa-IR" sz="2400" dirty="0" err="1" smtClean="0">
                <a:latin typeface="Times New Roman" pitchFamily="18" charset="0"/>
                <a:cs typeface="B Mitra" pitchFamily="2" charset="-78"/>
              </a:rPr>
              <a:t>جديد</a:t>
            </a:r>
            <a:r>
              <a:rPr lang="fa-IR" sz="2400" dirty="0" smtClean="0">
                <a:latin typeface="Times New Roman" pitchFamily="18" charset="0"/>
                <a:cs typeface="B Mitra" pitchFamily="2" charset="-78"/>
              </a:rPr>
              <a:t> به </a:t>
            </a:r>
            <a:r>
              <a:rPr lang="fa-IR" sz="2400" dirty="0" err="1" smtClean="0">
                <a:latin typeface="Times New Roman" pitchFamily="18" charset="0"/>
                <a:cs typeface="B Mitra" pitchFamily="2" charset="-78"/>
              </a:rPr>
              <a:t>مشتريان</a:t>
            </a:r>
            <a:r>
              <a:rPr lang="fa-IR" sz="2400" dirty="0" smtClean="0">
                <a:latin typeface="Times New Roman" pitchFamily="18" charset="0"/>
                <a:cs typeface="B Mitra" pitchFamily="2" charset="-78"/>
              </a:rPr>
              <a:t> در هر زمان و مکان</a:t>
            </a:r>
            <a:endParaRPr lang="fa-IR" sz="2400" b="1" dirty="0" smtClean="0">
              <a:cs typeface="B Mitra" pitchFamily="2" charset="-78"/>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27</a:t>
            </a:fld>
            <a:endParaRPr lang="en-US"/>
          </a:p>
        </p:txBody>
      </p:sp>
    </p:spTree>
  </p:cSld>
  <p:clrMapOvr>
    <a:masterClrMapping/>
  </p:clrMapOvr>
  <p:transition>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676400" y="304800"/>
            <a:ext cx="6477000" cy="1262063"/>
          </a:xfrm>
          <a:prstGeom prst="rect">
            <a:avLst/>
          </a:prstGeom>
          <a:noFill/>
          <a:ln w="9525">
            <a:noFill/>
            <a:miter lim="800000"/>
            <a:headEnd/>
            <a:tailEnd/>
          </a:ln>
          <a:effectLst/>
        </p:spPr>
        <p:txBody>
          <a:bodyPr>
            <a:spAutoFit/>
          </a:bodyPr>
          <a:lstStyle/>
          <a:p>
            <a:pPr algn="just" rtl="1" eaLnBrk="0" hangingPunct="0">
              <a:lnSpc>
                <a:spcPct val="240000"/>
              </a:lnSpc>
            </a:pPr>
            <a:r>
              <a:rPr lang="ar-SA" altLang="en-US" sz="3200" b="1">
                <a:solidFill>
                  <a:schemeClr val="hlink"/>
                </a:solidFill>
                <a:latin typeface="Times New Roman" pitchFamily="18" charset="0"/>
                <a:cs typeface="Lotus" pitchFamily="2" charset="-78"/>
              </a:rPr>
              <a:t>تجارت الكترونيكي وكاربردهاي كلي اينترنتي آن</a:t>
            </a:r>
            <a:endParaRPr lang="en-US" altLang="en-US" sz="3200" b="1">
              <a:solidFill>
                <a:schemeClr val="hlink"/>
              </a:solidFill>
              <a:latin typeface="Times New Roman" pitchFamily="18" charset="0"/>
              <a:cs typeface="Lotus" pitchFamily="2" charset="-78"/>
            </a:endParaRPr>
          </a:p>
        </p:txBody>
      </p:sp>
      <p:graphicFrame>
        <p:nvGraphicFramePr>
          <p:cNvPr id="46087" name="Object 7"/>
          <p:cNvGraphicFramePr>
            <a:graphicFrameLocks noChangeAspect="1"/>
          </p:cNvGraphicFramePr>
          <p:nvPr/>
        </p:nvGraphicFramePr>
        <p:xfrm>
          <a:off x="914400" y="1828800"/>
          <a:ext cx="7696200" cy="3581400"/>
        </p:xfrm>
        <a:graphic>
          <a:graphicData uri="http://schemas.openxmlformats.org/presentationml/2006/ole">
            <p:oleObj spid="_x0000_s141314" name="Bitmap Image" r:id="rId3" imgW="6219048" imgH="2247619" progId="PBrush">
              <p:embed/>
            </p:oleObj>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6082"/>
                                        </p:tgtEl>
                                        <p:attrNameLst>
                                          <p:attrName>style.visibility</p:attrName>
                                        </p:attrNameLst>
                                      </p:cBhvr>
                                      <p:to>
                                        <p:strVal val="visible"/>
                                      </p:to>
                                    </p:set>
                                    <p:anim by="(-#ppt_w*2)" calcmode="lin" valueType="num">
                                      <p:cBhvr rctx="PPT">
                                        <p:cTn id="7" dur="500" autoRev="1" fill="hold">
                                          <p:stCondLst>
                                            <p:cond delay="0"/>
                                          </p:stCondLst>
                                        </p:cTn>
                                        <p:tgtEl>
                                          <p:spTgt spid="46082"/>
                                        </p:tgtEl>
                                        <p:attrNameLst>
                                          <p:attrName>ppt_w</p:attrName>
                                        </p:attrNameLst>
                                      </p:cBhvr>
                                    </p:anim>
                                    <p:anim by="(#ppt_w*0.50)" calcmode="lin" valueType="num">
                                      <p:cBhvr>
                                        <p:cTn id="8" dur="500" decel="50000" autoRev="1" fill="hold">
                                          <p:stCondLst>
                                            <p:cond delay="0"/>
                                          </p:stCondLst>
                                        </p:cTn>
                                        <p:tgtEl>
                                          <p:spTgt spid="46082"/>
                                        </p:tgtEl>
                                        <p:attrNameLst>
                                          <p:attrName>ppt_x</p:attrName>
                                        </p:attrNameLst>
                                      </p:cBhvr>
                                    </p:anim>
                                    <p:anim from="(-#ppt_h/2)" to="(#ppt_y)" calcmode="lin" valueType="num">
                                      <p:cBhvr>
                                        <p:cTn id="9" dur="1000" fill="hold">
                                          <p:stCondLst>
                                            <p:cond delay="0"/>
                                          </p:stCondLst>
                                        </p:cTn>
                                        <p:tgtEl>
                                          <p:spTgt spid="46082"/>
                                        </p:tgtEl>
                                        <p:attrNameLst>
                                          <p:attrName>ppt_y</p:attrName>
                                        </p:attrNameLst>
                                      </p:cBhvr>
                                    </p:anim>
                                    <p:animRot by="21600000">
                                      <p:cBhvr>
                                        <p:cTn id="10" dur="1000" fill="hold">
                                          <p:stCondLst>
                                            <p:cond delay="0"/>
                                          </p:stCondLst>
                                        </p:cTn>
                                        <p:tgtEl>
                                          <p:spTgt spid="46082"/>
                                        </p:tgtEl>
                                        <p:attrNameLst>
                                          <p:attrName>r</p:attrName>
                                        </p:attrNameLst>
                                      </p:cBhvr>
                                    </p:animRot>
                                  </p:childTnLst>
                                </p:cTn>
                              </p:par>
                            </p:childTnLst>
                          </p:cTn>
                        </p:par>
                        <p:par>
                          <p:cTn id="11" fill="hold">
                            <p:stCondLst>
                              <p:cond delay="4700"/>
                            </p:stCondLst>
                            <p:childTnLst>
                              <p:par>
                                <p:cTn id="12" presetID="19" presetClass="entr" presetSubtype="10" fill="hold" nodeType="afterEffect">
                                  <p:stCondLst>
                                    <p:cond delay="0"/>
                                  </p:stCondLst>
                                  <p:childTnLst>
                                    <p:set>
                                      <p:cBhvr>
                                        <p:cTn id="13" dur="1" fill="hold">
                                          <p:stCondLst>
                                            <p:cond delay="0"/>
                                          </p:stCondLst>
                                        </p:cTn>
                                        <p:tgtEl>
                                          <p:spTgt spid="46087"/>
                                        </p:tgtEl>
                                        <p:attrNameLst>
                                          <p:attrName>style.visibility</p:attrName>
                                        </p:attrNameLst>
                                      </p:cBhvr>
                                      <p:to>
                                        <p:strVal val="visible"/>
                                      </p:to>
                                    </p:set>
                                    <p:anim calcmode="lin" valueType="num">
                                      <p:cBhvr>
                                        <p:cTn id="14" dur="3000" fill="hold"/>
                                        <p:tgtEl>
                                          <p:spTgt spid="46087"/>
                                        </p:tgtEl>
                                        <p:attrNameLst>
                                          <p:attrName>ppt_w</p:attrName>
                                        </p:attrNameLst>
                                      </p:cBhvr>
                                      <p:tavLst>
                                        <p:tav tm="0" fmla="#ppt_w*sin(2.5*pi*$)">
                                          <p:val>
                                            <p:fltVal val="0"/>
                                          </p:val>
                                        </p:tav>
                                        <p:tav tm="100000">
                                          <p:val>
                                            <p:fltVal val="1"/>
                                          </p:val>
                                        </p:tav>
                                      </p:tavLst>
                                    </p:anim>
                                    <p:anim calcmode="lin" valueType="num">
                                      <p:cBhvr>
                                        <p:cTn id="15" dur="3000" fill="hold"/>
                                        <p:tgtEl>
                                          <p:spTgt spid="460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2053" name="Rectangle 3"/>
          <p:cNvSpPr>
            <a:spLocks noGrp="1" noChangeArrowheads="1"/>
          </p:cNvSpPr>
          <p:nvPr>
            <p:ph idx="1"/>
          </p:nvPr>
        </p:nvSpPr>
        <p:spPr>
          <a:xfrm>
            <a:off x="381000" y="1219200"/>
            <a:ext cx="8763000" cy="5638800"/>
          </a:xfrm>
        </p:spPr>
        <p:txBody>
          <a:bodyPr/>
          <a:lstStyle/>
          <a:p>
            <a:pPr algn="just" rtl="1" eaLnBrk="1" hangingPunct="1"/>
            <a:r>
              <a:rPr lang="ar-SA" b="1" dirty="0" smtClean="0">
                <a:cs typeface="B Mitra" pitchFamily="2" charset="-78"/>
              </a:rPr>
              <a:t>تجارت الکترونيکي</a:t>
            </a:r>
            <a:endParaRPr lang="fa-IR" b="1" dirty="0" smtClean="0">
              <a:cs typeface="B Mitra" pitchFamily="2" charset="-78"/>
            </a:endParaRPr>
          </a:p>
          <a:p>
            <a:pPr lvl="1" algn="just" rtl="1" eaLnBrk="1" hangingPunct="1"/>
            <a:r>
              <a:rPr lang="fa-IR" b="1" dirty="0" smtClean="0">
                <a:solidFill>
                  <a:srgbClr val="002060"/>
                </a:solidFill>
                <a:cs typeface="B Mitra" pitchFamily="2" charset="-78"/>
              </a:rPr>
              <a:t>فروش </a:t>
            </a:r>
            <a:r>
              <a:rPr lang="fa-IR" b="1" dirty="0" err="1" smtClean="0">
                <a:solidFill>
                  <a:srgbClr val="002060"/>
                </a:solidFill>
                <a:cs typeface="B Mitra" pitchFamily="2" charset="-78"/>
              </a:rPr>
              <a:t>مستقيم</a:t>
            </a:r>
            <a:r>
              <a:rPr lang="fa-IR" b="1" dirty="0" smtClean="0">
                <a:solidFill>
                  <a:srgbClr val="002060"/>
                </a:solidFill>
                <a:cs typeface="B Mitra" pitchFamily="2" charset="-78"/>
              </a:rPr>
              <a:t> از </a:t>
            </a:r>
            <a:r>
              <a:rPr lang="fa-IR" b="1" dirty="0" err="1" smtClean="0">
                <a:solidFill>
                  <a:srgbClr val="002060"/>
                </a:solidFill>
                <a:cs typeface="B Mitra" pitchFamily="2" charset="-78"/>
              </a:rPr>
              <a:t>طريق</a:t>
            </a:r>
            <a:r>
              <a:rPr lang="fa-IR" b="1" dirty="0" smtClean="0">
                <a:solidFill>
                  <a:srgbClr val="002060"/>
                </a:solidFill>
                <a:cs typeface="B Mitra" pitchFamily="2" charset="-78"/>
              </a:rPr>
              <a:t> </a:t>
            </a:r>
            <a:r>
              <a:rPr lang="fa-IR" b="1" dirty="0" err="1" smtClean="0">
                <a:solidFill>
                  <a:srgbClr val="002060"/>
                </a:solidFill>
                <a:cs typeface="B Mitra" pitchFamily="2" charset="-78"/>
              </a:rPr>
              <a:t>اينترنت</a:t>
            </a:r>
            <a:r>
              <a:rPr lang="fa-IR" b="1" dirty="0" smtClean="0">
                <a:solidFill>
                  <a:srgbClr val="002060"/>
                </a:solidFill>
                <a:cs typeface="B Mitra" pitchFamily="2" charset="-78"/>
              </a:rPr>
              <a:t>(</a:t>
            </a:r>
            <a:r>
              <a:rPr lang="en-US" sz="2400" b="1" dirty="0" smtClean="0">
                <a:solidFill>
                  <a:srgbClr val="002060"/>
                </a:solidFill>
                <a:latin typeface="Times New Roman" pitchFamily="18" charset="0"/>
                <a:cs typeface="B Mitra" pitchFamily="2" charset="-78"/>
              </a:rPr>
              <a:t>Direct Sales Over the Web</a:t>
            </a:r>
            <a:r>
              <a:rPr lang="fa-IR" b="1" dirty="0" smtClean="0">
                <a:solidFill>
                  <a:srgbClr val="002060"/>
                </a:solidFill>
                <a:cs typeface="B Mitra" pitchFamily="2" charset="-78"/>
              </a:rPr>
              <a:t>)</a:t>
            </a:r>
            <a:endParaRPr lang="fa-IR" sz="2400" b="1" dirty="0" smtClean="0">
              <a:solidFill>
                <a:srgbClr val="002060"/>
              </a:solidFill>
              <a:latin typeface="Times New Roman" pitchFamily="18" charset="0"/>
              <a:cs typeface="B Mitra" pitchFamily="2" charset="-78"/>
            </a:endParaRPr>
          </a:p>
          <a:p>
            <a:pPr lvl="2" algn="just" rtl="1" eaLnBrk="1" hangingPunct="1"/>
            <a:r>
              <a:rPr lang="fa-IR" b="1" dirty="0" smtClean="0">
                <a:solidFill>
                  <a:srgbClr val="002060"/>
                </a:solidFill>
                <a:cs typeface="B Mitra" pitchFamily="2" charset="-78"/>
              </a:rPr>
              <a:t>واسطه </a:t>
            </a:r>
            <a:r>
              <a:rPr lang="fa-IR" b="1" dirty="0" err="1" smtClean="0">
                <a:solidFill>
                  <a:srgbClr val="002060"/>
                </a:solidFill>
                <a:cs typeface="B Mitra" pitchFamily="2" charset="-78"/>
              </a:rPr>
              <a:t>زدائي</a:t>
            </a:r>
            <a:r>
              <a:rPr lang="en-US" dirty="0" smtClean="0">
                <a:cs typeface="B Mitra" pitchFamily="2" charset="-78"/>
              </a:rPr>
              <a:t> </a:t>
            </a:r>
            <a:r>
              <a:rPr lang="fa-IR" sz="2000" b="1" dirty="0" smtClean="0">
                <a:solidFill>
                  <a:srgbClr val="002060"/>
                </a:solidFill>
                <a:latin typeface="Times New Roman" pitchFamily="18" charset="0"/>
                <a:cs typeface="B Mitra" pitchFamily="2" charset="-78"/>
              </a:rPr>
              <a:t>(</a:t>
            </a:r>
            <a:r>
              <a:rPr lang="en-US" sz="2000" b="1" dirty="0" smtClean="0">
                <a:solidFill>
                  <a:srgbClr val="002060"/>
                </a:solidFill>
                <a:latin typeface="Times New Roman" pitchFamily="18" charset="0"/>
                <a:cs typeface="B Mitra" pitchFamily="2" charset="-78"/>
              </a:rPr>
              <a:t>Disintermediation</a:t>
            </a:r>
            <a:r>
              <a:rPr lang="fa-IR" sz="2000" b="1" dirty="0" smtClean="0">
                <a:solidFill>
                  <a:srgbClr val="002060"/>
                </a:solidFill>
                <a:latin typeface="Times New Roman" pitchFamily="18" charset="0"/>
                <a:cs typeface="B Mitra" pitchFamily="2" charset="-78"/>
              </a:rPr>
              <a:t>)</a:t>
            </a:r>
            <a:r>
              <a:rPr lang="fa-IR" dirty="0" smtClean="0">
                <a:cs typeface="B Mitra" pitchFamily="2" charset="-78"/>
              </a:rPr>
              <a:t>: حذف واسطه ها در </a:t>
            </a:r>
            <a:r>
              <a:rPr lang="fa-IR" dirty="0" err="1" smtClean="0">
                <a:cs typeface="B Mitra" pitchFamily="2" charset="-78"/>
              </a:rPr>
              <a:t>زنجيرۀ</a:t>
            </a:r>
            <a:r>
              <a:rPr lang="fa-IR" dirty="0" smtClean="0">
                <a:cs typeface="B Mitra" pitchFamily="2" charset="-78"/>
              </a:rPr>
              <a:t> ارزش، فروش </a:t>
            </a:r>
            <a:r>
              <a:rPr lang="fa-IR" dirty="0" err="1" smtClean="0">
                <a:cs typeface="B Mitra" pitchFamily="2" charset="-78"/>
              </a:rPr>
              <a:t>مستقيم</a:t>
            </a:r>
            <a:r>
              <a:rPr lang="fa-IR" dirty="0" smtClean="0">
                <a:cs typeface="B Mitra" pitchFamily="2" charset="-78"/>
              </a:rPr>
              <a:t> به </a:t>
            </a:r>
            <a:r>
              <a:rPr lang="fa-IR" dirty="0" err="1" smtClean="0">
                <a:cs typeface="B Mitra" pitchFamily="2" charset="-78"/>
              </a:rPr>
              <a:t>مشتريان</a:t>
            </a:r>
            <a:r>
              <a:rPr lang="fa-IR" dirty="0" smtClean="0">
                <a:cs typeface="B Mitra" pitchFamily="2" charset="-78"/>
              </a:rPr>
              <a:t> و کاهش قابل توجه در </a:t>
            </a:r>
            <a:r>
              <a:rPr lang="fa-IR" dirty="0" err="1" smtClean="0">
                <a:cs typeface="B Mitra" pitchFamily="2" charset="-78"/>
              </a:rPr>
              <a:t>هزينه</a:t>
            </a:r>
            <a:r>
              <a:rPr lang="fa-IR" dirty="0" smtClean="0">
                <a:cs typeface="B Mitra" pitchFamily="2" charset="-78"/>
              </a:rPr>
              <a:t> </a:t>
            </a:r>
            <a:r>
              <a:rPr lang="fa-IR" dirty="0" err="1" smtClean="0">
                <a:cs typeface="B Mitra" pitchFamily="2" charset="-78"/>
              </a:rPr>
              <a:t>هاي</a:t>
            </a:r>
            <a:r>
              <a:rPr lang="fa-IR" dirty="0" smtClean="0">
                <a:cs typeface="B Mitra" pitchFamily="2" charset="-78"/>
              </a:rPr>
              <a:t> </a:t>
            </a:r>
            <a:r>
              <a:rPr lang="fa-IR" dirty="0" err="1" smtClean="0">
                <a:cs typeface="B Mitra" pitchFamily="2" charset="-78"/>
              </a:rPr>
              <a:t>عمليات</a:t>
            </a:r>
            <a:endParaRPr lang="fa-IR" dirty="0" smtClean="0">
              <a:cs typeface="B Mitra" pitchFamily="2" charset="-78"/>
            </a:endParaRPr>
          </a:p>
          <a:p>
            <a:pPr algn="just" rtl="1" eaLnBrk="1" hangingPunct="1"/>
            <a:endParaRPr lang="fa-IR" dirty="0" smtClean="0">
              <a:cs typeface="B Mitra" pitchFamily="2" charset="-78"/>
            </a:endParaRPr>
          </a:p>
          <a:p>
            <a:pPr algn="just" rtl="1" eaLnBrk="1" hangingPunct="1">
              <a:buFont typeface="Wingdings" pitchFamily="2" charset="2"/>
              <a:buNone/>
            </a:pPr>
            <a:endParaRPr lang="en-US" sz="3600" dirty="0" smtClean="0">
              <a:cs typeface="B Mitra" pitchFamily="2" charset="-78"/>
            </a:endParaRPr>
          </a:p>
          <a:p>
            <a:pPr algn="just" rtl="1" eaLnBrk="1" hangingPunct="1"/>
            <a:endParaRPr lang="fa-IR" b="1" dirty="0" smtClean="0">
              <a:cs typeface="B Mitra" pitchFamily="2" charset="-78"/>
            </a:endParaRPr>
          </a:p>
          <a:p>
            <a:pPr algn="just" rtl="1" eaLnBrk="1" hangingPunct="1"/>
            <a:endParaRPr lang="fa-IR" b="1" dirty="0" smtClean="0">
              <a:cs typeface="B Mitra" pitchFamily="2" charset="-78"/>
            </a:endParaRPr>
          </a:p>
        </p:txBody>
      </p:sp>
      <p:sp>
        <p:nvSpPr>
          <p:cNvPr id="6" name="Slide Number Placeholder 5"/>
          <p:cNvSpPr>
            <a:spLocks noGrp="1"/>
          </p:cNvSpPr>
          <p:nvPr>
            <p:ph type="sldNum" sz="quarter" idx="12"/>
          </p:nvPr>
        </p:nvSpPr>
        <p:spPr/>
        <p:txBody>
          <a:bodyPr/>
          <a:lstStyle/>
          <a:p>
            <a:fld id="{6F9F197E-4BA3-4409-B423-96AE9DD53C56}" type="slidenum">
              <a:rPr lang="en-US" smtClean="0"/>
              <a:pPr/>
              <a:t>29</a:t>
            </a:fld>
            <a:endParaRPr lang="en-US"/>
          </a:p>
        </p:txBody>
      </p:sp>
      <p:graphicFrame>
        <p:nvGraphicFramePr>
          <p:cNvPr id="2050" name="Object 4"/>
          <p:cNvGraphicFramePr>
            <a:graphicFrameLocks noChangeAspect="1"/>
          </p:cNvGraphicFramePr>
          <p:nvPr/>
        </p:nvGraphicFramePr>
        <p:xfrm>
          <a:off x="914400" y="3276600"/>
          <a:ext cx="8064500" cy="3171825"/>
        </p:xfrm>
        <a:graphic>
          <a:graphicData uri="http://schemas.openxmlformats.org/presentationml/2006/ole">
            <p:oleObj spid="_x0000_s134146" name="Visio" r:id="rId4" imgW="11702796" imgH="4601566" progId="Visio.Drawing.11">
              <p:embed/>
            </p:oleObj>
          </a:graphicData>
        </a:graphic>
      </p:graphicFrame>
      <p:sp>
        <p:nvSpPr>
          <p:cNvPr id="2054" name="Text Box 5"/>
          <p:cNvSpPr txBox="1">
            <a:spLocks noChangeArrowheads="1"/>
          </p:cNvSpPr>
          <p:nvPr/>
        </p:nvSpPr>
        <p:spPr bwMode="auto">
          <a:xfrm>
            <a:off x="2971800" y="3048000"/>
            <a:ext cx="3589338" cy="457200"/>
          </a:xfrm>
          <a:prstGeom prst="rect">
            <a:avLst/>
          </a:prstGeom>
          <a:noFill/>
          <a:ln w="9525">
            <a:noFill/>
            <a:miter lim="800000"/>
            <a:headEnd/>
            <a:tailEnd/>
          </a:ln>
        </p:spPr>
        <p:txBody>
          <a:bodyPr wrap="none">
            <a:spAutoFit/>
          </a:bodyPr>
          <a:lstStyle/>
          <a:p>
            <a:pPr algn="ctr" rtl="1"/>
            <a:r>
              <a:rPr lang="fa-IR" b="1">
                <a:solidFill>
                  <a:srgbClr val="002060"/>
                </a:solidFill>
                <a:latin typeface="Comic Sans MS" pitchFamily="66" charset="0"/>
                <a:cs typeface="B Nazanin" pitchFamily="2" charset="-78"/>
              </a:rPr>
              <a:t>مزاياي واسطه زدائي براي مشتري</a:t>
            </a:r>
            <a:endParaRPr lang="en-US" b="1">
              <a:solidFill>
                <a:srgbClr val="002060"/>
              </a:solidFill>
              <a:latin typeface="Comic Sans MS" pitchFamily="66" charset="0"/>
              <a:cs typeface="B Nazanin" pitchFamily="2" charset="-78"/>
            </a:endParaRPr>
          </a:p>
        </p:txBody>
      </p:sp>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cs typeface="B Mitra" pitchFamily="2" charset="-78"/>
              </a:rPr>
              <a:t>تجارت </a:t>
            </a:r>
            <a:r>
              <a:rPr lang="fa-IR" b="1" dirty="0" err="1" smtClean="0">
                <a:cs typeface="B Mitra" pitchFamily="2" charset="-78"/>
              </a:rPr>
              <a:t>الكترونيك</a:t>
            </a:r>
            <a:endParaRPr lang="en-US" b="1" dirty="0">
              <a:cs typeface="B Mitra" pitchFamily="2" charset="-78"/>
            </a:endParaRPr>
          </a:p>
        </p:txBody>
      </p:sp>
      <p:sp>
        <p:nvSpPr>
          <p:cNvPr id="11268" name="Rectangle 3"/>
          <p:cNvSpPr>
            <a:spLocks noGrp="1" noChangeArrowheads="1"/>
          </p:cNvSpPr>
          <p:nvPr>
            <p:ph idx="1"/>
          </p:nvPr>
        </p:nvSpPr>
        <p:spPr>
          <a:xfrm>
            <a:off x="129480" y="1219200"/>
            <a:ext cx="8763000" cy="5638800"/>
          </a:xfrm>
        </p:spPr>
        <p:txBody>
          <a:bodyPr/>
          <a:lstStyle/>
          <a:p>
            <a:pPr algn="just" rtl="1">
              <a:spcBef>
                <a:spcPct val="0"/>
              </a:spcBef>
            </a:pPr>
            <a:r>
              <a:rPr lang="fa-IR" sz="3600" dirty="0" smtClean="0">
                <a:solidFill>
                  <a:schemeClr val="tx2"/>
                </a:solidFill>
                <a:latin typeface="+mj-lt"/>
                <a:ea typeface="+mj-ea"/>
                <a:cs typeface="B Mitra" pitchFamily="2" charset="-78"/>
              </a:rPr>
              <a:t>از دیدگاه سازمانهای خارجی</a:t>
            </a:r>
          </a:p>
          <a:p>
            <a:pPr lvl="1" algn="just" rtl="1">
              <a:spcBef>
                <a:spcPct val="0"/>
              </a:spcBef>
            </a:pPr>
            <a:r>
              <a:rPr lang="fa-IR" sz="3200" dirty="0" err="1" smtClean="0">
                <a:solidFill>
                  <a:schemeClr val="tx2"/>
                </a:solidFill>
                <a:latin typeface="+mj-lt"/>
                <a:ea typeface="+mj-ea"/>
                <a:cs typeface="B Mitra" pitchFamily="2" charset="-78"/>
              </a:rPr>
              <a:t>تعريف</a:t>
            </a:r>
            <a:r>
              <a:rPr lang="fa-IR" sz="3200" dirty="0" smtClean="0">
                <a:solidFill>
                  <a:schemeClr val="tx2"/>
                </a:solidFill>
                <a:latin typeface="+mj-lt"/>
                <a:ea typeface="+mj-ea"/>
                <a:cs typeface="B Mitra" pitchFamily="2" charset="-78"/>
              </a:rPr>
              <a:t> تجارت </a:t>
            </a:r>
            <a:r>
              <a:rPr lang="fa-IR" sz="3200" dirty="0" err="1" smtClean="0">
                <a:solidFill>
                  <a:schemeClr val="tx2"/>
                </a:solidFill>
                <a:latin typeface="+mj-lt"/>
                <a:ea typeface="+mj-ea"/>
                <a:cs typeface="B Mitra" pitchFamily="2" charset="-78"/>
              </a:rPr>
              <a:t>الكترونيك</a:t>
            </a:r>
            <a:r>
              <a:rPr lang="fa-IR" sz="3200" dirty="0" smtClean="0">
                <a:solidFill>
                  <a:schemeClr val="tx2"/>
                </a:solidFill>
                <a:latin typeface="+mj-lt"/>
                <a:ea typeface="+mj-ea"/>
                <a:cs typeface="B Mitra" pitchFamily="2" charset="-78"/>
              </a:rPr>
              <a:t> از </a:t>
            </a:r>
            <a:r>
              <a:rPr lang="fa-IR" sz="3200" dirty="0" err="1" smtClean="0">
                <a:solidFill>
                  <a:schemeClr val="tx2"/>
                </a:solidFill>
                <a:latin typeface="+mj-lt"/>
                <a:ea typeface="+mj-ea"/>
                <a:cs typeface="B Mitra" pitchFamily="2" charset="-78"/>
              </a:rPr>
              <a:t>ديدگاه</a:t>
            </a:r>
            <a:r>
              <a:rPr lang="fa-IR" sz="3200" dirty="0" smtClean="0">
                <a:solidFill>
                  <a:schemeClr val="tx2"/>
                </a:solidFill>
                <a:latin typeface="+mj-lt"/>
                <a:ea typeface="+mj-ea"/>
                <a:cs typeface="B Mitra" pitchFamily="2" charset="-78"/>
              </a:rPr>
              <a:t> </a:t>
            </a:r>
            <a:r>
              <a:rPr lang="en-US" sz="3200" dirty="0" smtClean="0">
                <a:solidFill>
                  <a:schemeClr val="tx2"/>
                </a:solidFill>
                <a:latin typeface="+mj-lt"/>
                <a:ea typeface="+mj-ea"/>
                <a:cs typeface="B Mitra" pitchFamily="2" charset="-78"/>
              </a:rPr>
              <a:t>Clarke</a:t>
            </a:r>
            <a:r>
              <a:rPr lang="fa-IR" sz="3200" dirty="0" smtClean="0">
                <a:solidFill>
                  <a:schemeClr val="tx2"/>
                </a:solidFill>
                <a:latin typeface="+mj-lt"/>
                <a:ea typeface="+mj-ea"/>
                <a:cs typeface="B Mitra" pitchFamily="2" charset="-78"/>
              </a:rPr>
              <a:t>:</a:t>
            </a:r>
          </a:p>
          <a:p>
            <a:pPr lvl="1" algn="just" rtl="1">
              <a:spcBef>
                <a:spcPct val="0"/>
              </a:spcBef>
              <a:buNone/>
            </a:pPr>
            <a:r>
              <a:rPr lang="fa-IR" sz="3200" dirty="0" smtClean="0">
                <a:solidFill>
                  <a:schemeClr val="tx2"/>
                </a:solidFill>
                <a:latin typeface="+mj-lt"/>
                <a:ea typeface="+mj-ea"/>
                <a:cs typeface="B Mitra" pitchFamily="2" charset="-78"/>
              </a:rPr>
              <a:t>  هر نوع مبادله اطلاعات مربوط با امور </a:t>
            </a:r>
            <a:r>
              <a:rPr lang="fa-IR" sz="3200" dirty="0" err="1" smtClean="0">
                <a:solidFill>
                  <a:schemeClr val="tx2"/>
                </a:solidFill>
                <a:latin typeface="+mj-lt"/>
                <a:ea typeface="+mj-ea"/>
                <a:cs typeface="B Mitra" pitchFamily="2" charset="-78"/>
              </a:rPr>
              <a:t>تجاري</a:t>
            </a:r>
            <a:r>
              <a:rPr lang="fa-IR" sz="3200" dirty="0" smtClean="0">
                <a:solidFill>
                  <a:schemeClr val="tx2"/>
                </a:solidFill>
                <a:latin typeface="+mj-lt"/>
                <a:ea typeface="+mj-ea"/>
                <a:cs typeface="B Mitra" pitchFamily="2" charset="-78"/>
              </a:rPr>
              <a:t> از </a:t>
            </a:r>
            <a:r>
              <a:rPr lang="fa-IR" sz="3200" dirty="0" err="1" smtClean="0">
                <a:solidFill>
                  <a:schemeClr val="tx2"/>
                </a:solidFill>
                <a:latin typeface="+mj-lt"/>
                <a:ea typeface="+mj-ea"/>
                <a:cs typeface="B Mitra" pitchFamily="2" charset="-78"/>
              </a:rPr>
              <a:t>طريق</a:t>
            </a:r>
            <a:r>
              <a:rPr lang="fa-IR" sz="3200" dirty="0" smtClean="0">
                <a:solidFill>
                  <a:schemeClr val="tx2"/>
                </a:solidFill>
                <a:latin typeface="+mj-lt"/>
                <a:ea typeface="+mj-ea"/>
                <a:cs typeface="B Mitra" pitchFamily="2" charset="-78"/>
              </a:rPr>
              <a:t> ابزار </a:t>
            </a:r>
            <a:r>
              <a:rPr lang="fa-IR" sz="3200" dirty="0" err="1" smtClean="0">
                <a:solidFill>
                  <a:schemeClr val="tx2"/>
                </a:solidFill>
                <a:latin typeface="+mj-lt"/>
                <a:ea typeface="+mj-ea"/>
                <a:cs typeface="B Mitra" pitchFamily="2" charset="-78"/>
              </a:rPr>
              <a:t>الكترونيكي</a:t>
            </a:r>
            <a:r>
              <a:rPr lang="fa-IR" sz="3200" dirty="0" smtClean="0">
                <a:solidFill>
                  <a:schemeClr val="tx2"/>
                </a:solidFill>
                <a:latin typeface="+mj-lt"/>
                <a:ea typeface="+mj-ea"/>
                <a:cs typeface="B Mitra" pitchFamily="2" charset="-78"/>
              </a:rPr>
              <a:t> ، </a:t>
            </a:r>
            <a:r>
              <a:rPr lang="fa-IR" sz="3200" dirty="0" err="1" smtClean="0">
                <a:solidFill>
                  <a:schemeClr val="tx2"/>
                </a:solidFill>
                <a:latin typeface="+mj-lt"/>
                <a:ea typeface="+mj-ea"/>
                <a:cs typeface="B Mitra" pitchFamily="2" charset="-78"/>
              </a:rPr>
              <a:t>حتي</a:t>
            </a:r>
            <a:r>
              <a:rPr lang="fa-IR" sz="3200" dirty="0" smtClean="0">
                <a:solidFill>
                  <a:schemeClr val="tx2"/>
                </a:solidFill>
                <a:latin typeface="+mj-lt"/>
                <a:ea typeface="+mj-ea"/>
                <a:cs typeface="B Mitra" pitchFamily="2" charset="-78"/>
              </a:rPr>
              <a:t> تلفن و </a:t>
            </a:r>
            <a:r>
              <a:rPr lang="fa-IR" sz="3200" dirty="0" err="1" smtClean="0">
                <a:solidFill>
                  <a:schemeClr val="tx2"/>
                </a:solidFill>
                <a:latin typeface="+mj-lt"/>
                <a:ea typeface="+mj-ea"/>
                <a:cs typeface="B Mitra" pitchFamily="2" charset="-78"/>
              </a:rPr>
              <a:t>فاكس</a:t>
            </a:r>
            <a:r>
              <a:rPr lang="fa-IR" sz="3200" dirty="0" smtClean="0">
                <a:solidFill>
                  <a:schemeClr val="tx2"/>
                </a:solidFill>
                <a:latin typeface="+mj-lt"/>
                <a:ea typeface="+mj-ea"/>
                <a:cs typeface="B Mitra" pitchFamily="2" charset="-78"/>
              </a:rPr>
              <a:t>  </a:t>
            </a:r>
          </a:p>
          <a:p>
            <a:pPr algn="just" rtl="1">
              <a:spcBef>
                <a:spcPct val="0"/>
              </a:spcBef>
            </a:pPr>
            <a:endParaRPr lang="fa-IR" sz="3600" dirty="0" smtClean="0">
              <a:solidFill>
                <a:schemeClr val="tx2"/>
              </a:solidFill>
              <a:latin typeface="+mj-lt"/>
              <a:ea typeface="+mj-ea"/>
              <a:cs typeface="B Mitra" pitchFamily="2" charset="-78"/>
            </a:endParaRPr>
          </a:p>
          <a:p>
            <a:pPr lvl="1" algn="just" rtl="1">
              <a:spcBef>
                <a:spcPct val="0"/>
              </a:spcBef>
            </a:pPr>
            <a:r>
              <a:rPr lang="fa-IR" sz="3200" dirty="0" err="1" smtClean="0">
                <a:solidFill>
                  <a:schemeClr val="tx2"/>
                </a:solidFill>
                <a:latin typeface="+mj-lt"/>
                <a:ea typeface="+mj-ea"/>
                <a:cs typeface="B Mitra" pitchFamily="2" charset="-78"/>
              </a:rPr>
              <a:t>تعريف</a:t>
            </a:r>
            <a:r>
              <a:rPr lang="fa-IR" sz="3200" dirty="0" smtClean="0">
                <a:solidFill>
                  <a:schemeClr val="tx2"/>
                </a:solidFill>
                <a:latin typeface="+mj-lt"/>
                <a:ea typeface="+mj-ea"/>
                <a:cs typeface="B Mitra" pitchFamily="2" charset="-78"/>
              </a:rPr>
              <a:t> تجارت </a:t>
            </a:r>
            <a:r>
              <a:rPr lang="fa-IR" sz="3200" dirty="0" err="1" smtClean="0">
                <a:solidFill>
                  <a:schemeClr val="tx2"/>
                </a:solidFill>
                <a:latin typeface="+mj-lt"/>
                <a:ea typeface="+mj-ea"/>
                <a:cs typeface="B Mitra" pitchFamily="2" charset="-78"/>
              </a:rPr>
              <a:t>الكترونيك</a:t>
            </a:r>
            <a:r>
              <a:rPr lang="fa-IR" sz="3200" dirty="0" smtClean="0">
                <a:solidFill>
                  <a:schemeClr val="tx2"/>
                </a:solidFill>
                <a:latin typeface="+mj-lt"/>
                <a:ea typeface="+mj-ea"/>
                <a:cs typeface="B Mitra" pitchFamily="2" charset="-78"/>
              </a:rPr>
              <a:t> از </a:t>
            </a:r>
            <a:r>
              <a:rPr lang="fa-IR" sz="3200" dirty="0" err="1" smtClean="0">
                <a:solidFill>
                  <a:schemeClr val="tx2"/>
                </a:solidFill>
                <a:latin typeface="+mj-lt"/>
                <a:ea typeface="+mj-ea"/>
                <a:cs typeface="B Mitra" pitchFamily="2" charset="-78"/>
              </a:rPr>
              <a:t>ديدگاه</a:t>
            </a:r>
            <a:r>
              <a:rPr lang="fa-IR" sz="3200" dirty="0" smtClean="0">
                <a:solidFill>
                  <a:schemeClr val="tx2"/>
                </a:solidFill>
                <a:latin typeface="+mj-lt"/>
                <a:ea typeface="+mj-ea"/>
                <a:cs typeface="B Mitra" pitchFamily="2" charset="-78"/>
              </a:rPr>
              <a:t> </a:t>
            </a:r>
            <a:r>
              <a:rPr lang="fa-IR" sz="3200" dirty="0" err="1" smtClean="0">
                <a:solidFill>
                  <a:schemeClr val="tx2"/>
                </a:solidFill>
                <a:latin typeface="+mj-lt"/>
                <a:ea typeface="+mj-ea"/>
                <a:cs typeface="B Mitra" pitchFamily="2" charset="-78"/>
              </a:rPr>
              <a:t>اتحاديه</a:t>
            </a:r>
            <a:r>
              <a:rPr lang="fa-IR" sz="3200" dirty="0" smtClean="0">
                <a:solidFill>
                  <a:schemeClr val="tx2"/>
                </a:solidFill>
                <a:latin typeface="+mj-lt"/>
                <a:ea typeface="+mj-ea"/>
                <a:cs typeface="B Mitra" pitchFamily="2" charset="-78"/>
              </a:rPr>
              <a:t> اروپا :</a:t>
            </a:r>
          </a:p>
          <a:p>
            <a:pPr lvl="1" algn="just" rtl="1">
              <a:spcBef>
                <a:spcPct val="0"/>
              </a:spcBef>
              <a:buNone/>
            </a:pPr>
            <a:r>
              <a:rPr lang="fa-IR" sz="3200" dirty="0" smtClean="0">
                <a:solidFill>
                  <a:schemeClr val="tx2"/>
                </a:solidFill>
                <a:latin typeface="+mj-lt"/>
                <a:ea typeface="+mj-ea"/>
                <a:cs typeface="B Mitra" pitchFamily="2" charset="-78"/>
              </a:rPr>
              <a:t>   هر </a:t>
            </a:r>
            <a:r>
              <a:rPr lang="fa-IR" sz="3200" dirty="0" err="1" smtClean="0">
                <a:solidFill>
                  <a:schemeClr val="tx2"/>
                </a:solidFill>
                <a:latin typeface="+mj-lt"/>
                <a:ea typeface="+mj-ea"/>
                <a:cs typeface="B Mitra" pitchFamily="2" charset="-78"/>
              </a:rPr>
              <a:t>شكلي</a:t>
            </a:r>
            <a:r>
              <a:rPr lang="fa-IR" sz="3200" dirty="0" smtClean="0">
                <a:solidFill>
                  <a:schemeClr val="tx2"/>
                </a:solidFill>
                <a:latin typeface="+mj-lt"/>
                <a:ea typeface="+mj-ea"/>
                <a:cs typeface="B Mitra" pitchFamily="2" charset="-78"/>
              </a:rPr>
              <a:t> از مبادله </a:t>
            </a:r>
            <a:r>
              <a:rPr lang="fa-IR" sz="3200" dirty="0" err="1" smtClean="0">
                <a:solidFill>
                  <a:schemeClr val="tx2"/>
                </a:solidFill>
                <a:latin typeface="+mj-lt"/>
                <a:ea typeface="+mj-ea"/>
                <a:cs typeface="B Mitra" pitchFamily="2" charset="-78"/>
              </a:rPr>
              <a:t>تجاري</a:t>
            </a:r>
            <a:r>
              <a:rPr lang="fa-IR" sz="3200" dirty="0" smtClean="0">
                <a:solidFill>
                  <a:schemeClr val="tx2"/>
                </a:solidFill>
                <a:latin typeface="+mj-lt"/>
                <a:ea typeface="+mj-ea"/>
                <a:cs typeface="B Mitra" pitchFamily="2" charset="-78"/>
              </a:rPr>
              <a:t> </a:t>
            </a:r>
            <a:r>
              <a:rPr lang="fa-IR" sz="3200" dirty="0" err="1" smtClean="0">
                <a:solidFill>
                  <a:schemeClr val="tx2"/>
                </a:solidFill>
                <a:latin typeface="+mj-lt"/>
                <a:ea typeface="+mj-ea"/>
                <a:cs typeface="B Mitra" pitchFamily="2" charset="-78"/>
              </a:rPr>
              <a:t>كه</a:t>
            </a:r>
            <a:r>
              <a:rPr lang="fa-IR" sz="3200" dirty="0" smtClean="0">
                <a:solidFill>
                  <a:schemeClr val="tx2"/>
                </a:solidFill>
                <a:latin typeface="+mj-lt"/>
                <a:ea typeface="+mj-ea"/>
                <a:cs typeface="B Mitra" pitchFamily="2" charset="-78"/>
              </a:rPr>
              <a:t> در آن </a:t>
            </a:r>
            <a:r>
              <a:rPr lang="fa-IR" sz="3200" dirty="0" err="1" smtClean="0">
                <a:solidFill>
                  <a:schemeClr val="tx2"/>
                </a:solidFill>
                <a:latin typeface="+mj-lt"/>
                <a:ea typeface="+mj-ea"/>
                <a:cs typeface="B Mitra" pitchFamily="2" charset="-78"/>
              </a:rPr>
              <a:t>طرفين</a:t>
            </a:r>
            <a:r>
              <a:rPr lang="fa-IR" sz="3200" dirty="0" smtClean="0">
                <a:solidFill>
                  <a:schemeClr val="tx2"/>
                </a:solidFill>
                <a:latin typeface="+mj-lt"/>
                <a:ea typeface="+mj-ea"/>
                <a:cs typeface="B Mitra" pitchFamily="2" charset="-78"/>
              </a:rPr>
              <a:t> </a:t>
            </a:r>
            <a:r>
              <a:rPr lang="fa-IR" sz="3200" dirty="0" err="1" smtClean="0">
                <a:solidFill>
                  <a:schemeClr val="tx2"/>
                </a:solidFill>
                <a:latin typeface="+mj-lt"/>
                <a:ea typeface="+mj-ea"/>
                <a:cs typeface="B Mitra" pitchFamily="2" charset="-78"/>
              </a:rPr>
              <a:t>ذينفع</a:t>
            </a:r>
            <a:r>
              <a:rPr lang="fa-IR" sz="3200" dirty="0" smtClean="0">
                <a:solidFill>
                  <a:schemeClr val="tx2"/>
                </a:solidFill>
                <a:latin typeface="+mj-lt"/>
                <a:ea typeface="+mj-ea"/>
                <a:cs typeface="B Mitra" pitchFamily="2" charset="-78"/>
              </a:rPr>
              <a:t> به </a:t>
            </a:r>
            <a:r>
              <a:rPr lang="fa-IR" sz="3200" dirty="0" err="1" smtClean="0">
                <a:solidFill>
                  <a:schemeClr val="tx2"/>
                </a:solidFill>
                <a:latin typeface="+mj-lt"/>
                <a:ea typeface="+mj-ea"/>
                <a:cs typeface="B Mitra" pitchFamily="2" charset="-78"/>
              </a:rPr>
              <a:t>جاي</a:t>
            </a:r>
            <a:r>
              <a:rPr lang="fa-IR" sz="3200" dirty="0" smtClean="0">
                <a:solidFill>
                  <a:schemeClr val="tx2"/>
                </a:solidFill>
                <a:latin typeface="+mj-lt"/>
                <a:ea typeface="+mj-ea"/>
                <a:cs typeface="B Mitra" pitchFamily="2" charset="-78"/>
              </a:rPr>
              <a:t> تبادلات </a:t>
            </a:r>
            <a:r>
              <a:rPr lang="fa-IR" sz="3200" dirty="0" err="1" smtClean="0">
                <a:solidFill>
                  <a:schemeClr val="tx2"/>
                </a:solidFill>
                <a:latin typeface="+mj-lt"/>
                <a:ea typeface="+mj-ea"/>
                <a:cs typeface="B Mitra" pitchFamily="2" charset="-78"/>
              </a:rPr>
              <a:t>فيزيكي</a:t>
            </a:r>
            <a:r>
              <a:rPr lang="fa-IR" sz="3200" dirty="0" smtClean="0">
                <a:solidFill>
                  <a:schemeClr val="tx2"/>
                </a:solidFill>
                <a:latin typeface="+mj-lt"/>
                <a:ea typeface="+mj-ea"/>
                <a:cs typeface="B Mitra" pitchFamily="2" charset="-78"/>
              </a:rPr>
              <a:t> </a:t>
            </a:r>
            <a:r>
              <a:rPr lang="fa-IR" sz="3200" dirty="0" err="1" smtClean="0">
                <a:solidFill>
                  <a:schemeClr val="tx2"/>
                </a:solidFill>
                <a:latin typeface="+mj-lt"/>
                <a:ea typeface="+mj-ea"/>
                <a:cs typeface="B Mitra" pitchFamily="2" charset="-78"/>
              </a:rPr>
              <a:t>يا</a:t>
            </a:r>
            <a:r>
              <a:rPr lang="fa-IR" sz="3200" dirty="0" smtClean="0">
                <a:solidFill>
                  <a:schemeClr val="tx2"/>
                </a:solidFill>
                <a:latin typeface="+mj-lt"/>
                <a:ea typeface="+mj-ea"/>
                <a:cs typeface="B Mitra" pitchFamily="2" charset="-78"/>
              </a:rPr>
              <a:t> تماس </a:t>
            </a:r>
            <a:r>
              <a:rPr lang="fa-IR" sz="3200" dirty="0" err="1" smtClean="0">
                <a:solidFill>
                  <a:schemeClr val="tx2"/>
                </a:solidFill>
                <a:latin typeface="+mj-lt"/>
                <a:ea typeface="+mj-ea"/>
                <a:cs typeface="B Mitra" pitchFamily="2" charset="-78"/>
              </a:rPr>
              <a:t>مستقيم</a:t>
            </a:r>
            <a:r>
              <a:rPr lang="fa-IR" sz="3200" dirty="0" smtClean="0">
                <a:solidFill>
                  <a:schemeClr val="tx2"/>
                </a:solidFill>
                <a:latin typeface="+mj-lt"/>
                <a:ea typeface="+mj-ea"/>
                <a:cs typeface="B Mitra" pitchFamily="2" charset="-78"/>
              </a:rPr>
              <a:t> </a:t>
            </a:r>
            <a:r>
              <a:rPr lang="fa-IR" sz="3200" dirty="0" err="1" smtClean="0">
                <a:solidFill>
                  <a:schemeClr val="tx2"/>
                </a:solidFill>
                <a:latin typeface="+mj-lt"/>
                <a:ea typeface="+mj-ea"/>
                <a:cs typeface="B Mitra" pitchFamily="2" charset="-78"/>
              </a:rPr>
              <a:t>فيزيكي</a:t>
            </a:r>
            <a:r>
              <a:rPr lang="fa-IR" sz="3200" dirty="0" smtClean="0">
                <a:solidFill>
                  <a:schemeClr val="tx2"/>
                </a:solidFill>
                <a:latin typeface="+mj-lt"/>
                <a:ea typeface="+mj-ea"/>
                <a:cs typeface="B Mitra" pitchFamily="2" charset="-78"/>
              </a:rPr>
              <a:t> ، به صورت </a:t>
            </a:r>
            <a:r>
              <a:rPr lang="fa-IR" sz="3200" dirty="0" err="1" smtClean="0">
                <a:solidFill>
                  <a:schemeClr val="tx2"/>
                </a:solidFill>
                <a:latin typeface="+mj-lt"/>
                <a:ea typeface="+mj-ea"/>
                <a:cs typeface="B Mitra" pitchFamily="2" charset="-78"/>
              </a:rPr>
              <a:t>الكترونيكي</a:t>
            </a:r>
            <a:r>
              <a:rPr lang="fa-IR" sz="3200" dirty="0" smtClean="0">
                <a:solidFill>
                  <a:schemeClr val="tx2"/>
                </a:solidFill>
                <a:latin typeface="+mj-lt"/>
                <a:ea typeface="+mj-ea"/>
                <a:cs typeface="B Mitra" pitchFamily="2" charset="-78"/>
              </a:rPr>
              <a:t> تعامل </a:t>
            </a:r>
            <a:r>
              <a:rPr lang="fa-IR" sz="3200" dirty="0" err="1" smtClean="0">
                <a:solidFill>
                  <a:schemeClr val="tx2"/>
                </a:solidFill>
                <a:latin typeface="+mj-lt"/>
                <a:ea typeface="+mj-ea"/>
                <a:cs typeface="B Mitra" pitchFamily="2" charset="-78"/>
              </a:rPr>
              <a:t>كنند</a:t>
            </a:r>
            <a:r>
              <a:rPr lang="fa-IR" sz="3200" dirty="0" smtClean="0">
                <a:solidFill>
                  <a:schemeClr val="tx2"/>
                </a:solidFill>
                <a:latin typeface="+mj-lt"/>
                <a:ea typeface="+mj-ea"/>
                <a:cs typeface="B Mitra" pitchFamily="2" charset="-78"/>
              </a:rPr>
              <a:t> </a:t>
            </a:r>
          </a:p>
        </p:txBody>
      </p:sp>
      <p:sp>
        <p:nvSpPr>
          <p:cNvPr id="4" name="Slide Number Placeholder 3"/>
          <p:cNvSpPr>
            <a:spLocks noGrp="1"/>
          </p:cNvSpPr>
          <p:nvPr>
            <p:ph type="sldNum" sz="quarter" idx="12"/>
          </p:nvPr>
        </p:nvSpPr>
        <p:spPr/>
        <p:txBody>
          <a:bodyPr/>
          <a:lstStyle/>
          <a:p>
            <a:fld id="{6F9F197E-4BA3-4409-B423-96AE9DD53C56}" type="slidenum">
              <a:rPr lang="en-US" smtClean="0"/>
              <a:pPr/>
              <a:t>3</a:t>
            </a:fld>
            <a:endParaRPr lang="en-US"/>
          </a:p>
        </p:txBody>
      </p:sp>
    </p:spTree>
  </p:cSld>
  <p:clrMapOvr>
    <a:masterClrMapping/>
  </p:clrMapOvr>
  <p:transition>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23556" name="Rectangle 3"/>
          <p:cNvSpPr>
            <a:spLocks noGrp="1" noChangeArrowheads="1"/>
          </p:cNvSpPr>
          <p:nvPr>
            <p:ph idx="1"/>
          </p:nvPr>
        </p:nvSpPr>
        <p:spPr>
          <a:xfrm>
            <a:off x="381000" y="1219200"/>
            <a:ext cx="8763000" cy="5638800"/>
          </a:xfrm>
        </p:spPr>
        <p:txBody>
          <a:bodyPr/>
          <a:lstStyle/>
          <a:p>
            <a:pPr algn="just" rtl="1" eaLnBrk="1" hangingPunct="1"/>
            <a:r>
              <a:rPr lang="ar-SA" sz="3600" b="1" dirty="0" smtClean="0">
                <a:cs typeface="B Mitra" pitchFamily="2" charset="-78"/>
              </a:rPr>
              <a:t>تجارت الکترونيکي</a:t>
            </a:r>
            <a:endParaRPr lang="fa-IR" sz="3600" b="1" dirty="0" smtClean="0">
              <a:cs typeface="B Mitra" pitchFamily="2" charset="-78"/>
            </a:endParaRPr>
          </a:p>
          <a:p>
            <a:pPr lvl="1" algn="just" rtl="1" eaLnBrk="1" hangingPunct="1"/>
            <a:r>
              <a:rPr lang="fa-IR" sz="3200" b="1" dirty="0" err="1" smtClean="0">
                <a:solidFill>
                  <a:srgbClr val="002060"/>
                </a:solidFill>
                <a:cs typeface="B Mitra" pitchFamily="2" charset="-78"/>
              </a:rPr>
              <a:t>بازاريابي</a:t>
            </a:r>
            <a:r>
              <a:rPr lang="fa-IR" sz="3200" b="1" dirty="0" smtClean="0">
                <a:solidFill>
                  <a:srgbClr val="002060"/>
                </a:solidFill>
                <a:cs typeface="B Mitra" pitchFamily="2" charset="-78"/>
              </a:rPr>
              <a:t> متعامل و </a:t>
            </a:r>
            <a:r>
              <a:rPr lang="fa-IR" sz="3200" b="1" dirty="0" err="1" smtClean="0">
                <a:solidFill>
                  <a:srgbClr val="002060"/>
                </a:solidFill>
                <a:cs typeface="B Mitra" pitchFamily="2" charset="-78"/>
              </a:rPr>
              <a:t>شخصي</a:t>
            </a:r>
            <a:r>
              <a:rPr lang="fa-IR" sz="3200" b="1" dirty="0" smtClean="0">
                <a:solidFill>
                  <a:srgbClr val="002060"/>
                </a:solidFill>
                <a:cs typeface="B Mitra" pitchFamily="2" charset="-78"/>
              </a:rPr>
              <a:t> </a:t>
            </a:r>
            <a:r>
              <a:rPr lang="fa-IR" sz="3200" b="1" dirty="0" err="1" smtClean="0">
                <a:solidFill>
                  <a:srgbClr val="002060"/>
                </a:solidFill>
                <a:cs typeface="B Mitra" pitchFamily="2" charset="-78"/>
              </a:rPr>
              <a:t>سازي</a:t>
            </a:r>
            <a:r>
              <a:rPr lang="fa-IR" sz="3200" b="1" dirty="0" smtClean="0">
                <a:solidFill>
                  <a:srgbClr val="002060"/>
                </a:solidFill>
                <a:cs typeface="B Mitra" pitchFamily="2" charset="-78"/>
              </a:rPr>
              <a:t>(</a:t>
            </a:r>
            <a:r>
              <a:rPr lang="en-US" sz="3200" b="1" dirty="0" smtClean="0">
                <a:solidFill>
                  <a:srgbClr val="002060"/>
                </a:solidFill>
                <a:latin typeface="Times New Roman" pitchFamily="18" charset="0"/>
                <a:cs typeface="B Mitra" pitchFamily="2" charset="-78"/>
              </a:rPr>
              <a:t>Interactive Marketing and Presentation</a:t>
            </a:r>
            <a:r>
              <a:rPr lang="fa-IR" sz="3200" b="1" dirty="0" smtClean="0">
                <a:solidFill>
                  <a:srgbClr val="002060"/>
                </a:solidFill>
                <a:cs typeface="B Mitra" pitchFamily="2" charset="-78"/>
              </a:rPr>
              <a:t>)</a:t>
            </a:r>
            <a:r>
              <a:rPr lang="en-US" sz="3200" dirty="0" smtClean="0">
                <a:solidFill>
                  <a:srgbClr val="002060"/>
                </a:solidFill>
                <a:cs typeface="B Mitra" pitchFamily="2" charset="-78"/>
              </a:rPr>
              <a:t> </a:t>
            </a:r>
          </a:p>
          <a:p>
            <a:pPr lvl="2" algn="just" rtl="1" eaLnBrk="1" hangingPunct="1"/>
            <a:r>
              <a:rPr lang="fa-IR" sz="2800" dirty="0" smtClean="0">
                <a:solidFill>
                  <a:srgbClr val="002060"/>
                </a:solidFill>
                <a:latin typeface="Times New Roman" pitchFamily="18" charset="0"/>
                <a:cs typeface="B Mitra" pitchFamily="2" charset="-78"/>
              </a:rPr>
              <a:t>جمع </a:t>
            </a:r>
            <a:r>
              <a:rPr lang="fa-IR" sz="2800" dirty="0" err="1" smtClean="0">
                <a:solidFill>
                  <a:srgbClr val="002060"/>
                </a:solidFill>
                <a:latin typeface="Times New Roman" pitchFamily="18" charset="0"/>
                <a:cs typeface="B Mitra" pitchFamily="2" charset="-78"/>
              </a:rPr>
              <a:t>آوري</a:t>
            </a:r>
            <a:r>
              <a:rPr lang="fa-IR" sz="2800" dirty="0" smtClean="0">
                <a:solidFill>
                  <a:srgbClr val="002060"/>
                </a:solidFill>
                <a:latin typeface="Times New Roman" pitchFamily="18" charset="0"/>
                <a:cs typeface="B Mitra" pitchFamily="2" charset="-78"/>
              </a:rPr>
              <a:t> اطلاعات </a:t>
            </a:r>
            <a:r>
              <a:rPr lang="fa-IR" sz="2800" dirty="0" err="1" smtClean="0">
                <a:solidFill>
                  <a:srgbClr val="002060"/>
                </a:solidFill>
                <a:latin typeface="Times New Roman" pitchFamily="18" charset="0"/>
                <a:cs typeface="B Mitra" pitchFamily="2" charset="-78"/>
              </a:rPr>
              <a:t>مشتري</a:t>
            </a:r>
            <a:r>
              <a:rPr lang="fa-IR" sz="2800" dirty="0" smtClean="0">
                <a:solidFill>
                  <a:srgbClr val="002060"/>
                </a:solidFill>
                <a:latin typeface="Times New Roman" pitchFamily="18" charset="0"/>
                <a:cs typeface="B Mitra" pitchFamily="2" charset="-78"/>
              </a:rPr>
              <a:t>،</a:t>
            </a:r>
            <a:r>
              <a:rPr lang="fa-IR" sz="2800" dirty="0" smtClean="0">
                <a:latin typeface="Times New Roman" pitchFamily="18" charset="0"/>
                <a:cs typeface="B Mitra" pitchFamily="2" charset="-78"/>
              </a:rPr>
              <a:t> با استفاده از </a:t>
            </a:r>
            <a:r>
              <a:rPr lang="fa-IR" sz="2800" dirty="0" err="1" smtClean="0">
                <a:latin typeface="Times New Roman" pitchFamily="18" charset="0"/>
                <a:cs typeface="B Mitra" pitchFamily="2" charset="-78"/>
              </a:rPr>
              <a:t>ابزارهاي</a:t>
            </a:r>
            <a:r>
              <a:rPr lang="fa-IR" sz="2800" dirty="0" smtClean="0">
                <a:latin typeface="Times New Roman" pitchFamily="18" charset="0"/>
                <a:cs typeface="B Mitra" pitchFamily="2" charset="-78"/>
              </a:rPr>
              <a:t> </a:t>
            </a:r>
            <a:r>
              <a:rPr lang="fa-IR" sz="2800" dirty="0" err="1" smtClean="0">
                <a:latin typeface="Times New Roman" pitchFamily="18" charset="0"/>
                <a:cs typeface="B Mitra" pitchFamily="2" charset="-78"/>
              </a:rPr>
              <a:t>مديريت</a:t>
            </a:r>
            <a:r>
              <a:rPr lang="fa-IR" sz="2800" dirty="0" smtClean="0">
                <a:latin typeface="Times New Roman" pitchFamily="18" charset="0"/>
                <a:cs typeface="B Mitra" pitchFamily="2" charset="-78"/>
              </a:rPr>
              <a:t> </a:t>
            </a:r>
            <a:r>
              <a:rPr lang="fa-IR" sz="2800" dirty="0" err="1" smtClean="0">
                <a:latin typeface="Times New Roman" pitchFamily="18" charset="0"/>
                <a:cs typeface="B Mitra" pitchFamily="2" charset="-78"/>
              </a:rPr>
              <a:t>وب</a:t>
            </a:r>
            <a:r>
              <a:rPr lang="fa-IR" sz="2800" dirty="0" smtClean="0">
                <a:latin typeface="Times New Roman" pitchFamily="18" charset="0"/>
                <a:cs typeface="B Mitra" pitchFamily="2" charset="-78"/>
              </a:rPr>
              <a:t> </a:t>
            </a:r>
            <a:r>
              <a:rPr lang="fa-IR" sz="2800" dirty="0" err="1" smtClean="0">
                <a:latin typeface="Times New Roman" pitchFamily="18" charset="0"/>
                <a:cs typeface="B Mitra" pitchFamily="2" charset="-78"/>
              </a:rPr>
              <a:t>سايتها</a:t>
            </a:r>
            <a:r>
              <a:rPr lang="fa-IR" sz="2800" dirty="0" smtClean="0">
                <a:latin typeface="Times New Roman" pitchFamily="18" charset="0"/>
                <a:cs typeface="B Mitra" pitchFamily="2" charset="-78"/>
              </a:rPr>
              <a:t> که ارزانتر از </a:t>
            </a:r>
            <a:r>
              <a:rPr lang="fa-IR" sz="2800" dirty="0" err="1" smtClean="0">
                <a:latin typeface="Times New Roman" pitchFamily="18" charset="0"/>
                <a:cs typeface="B Mitra" pitchFamily="2" charset="-78"/>
              </a:rPr>
              <a:t>نظرخواهي</a:t>
            </a:r>
            <a:r>
              <a:rPr lang="fa-IR" sz="2800" dirty="0" smtClean="0">
                <a:latin typeface="Times New Roman" pitchFamily="18" charset="0"/>
                <a:cs typeface="B Mitra" pitchFamily="2" charset="-78"/>
              </a:rPr>
              <a:t> ها است.</a:t>
            </a:r>
          </a:p>
          <a:p>
            <a:pPr lvl="2" algn="just" rtl="1" eaLnBrk="1" hangingPunct="1"/>
            <a:r>
              <a:rPr lang="fa-IR" sz="2800" dirty="0" err="1" smtClean="0">
                <a:solidFill>
                  <a:srgbClr val="002060"/>
                </a:solidFill>
                <a:latin typeface="Times New Roman" pitchFamily="18" charset="0"/>
                <a:cs typeface="B Mitra" pitchFamily="2" charset="-78"/>
              </a:rPr>
              <a:t>فناوريهاي</a:t>
            </a:r>
            <a:r>
              <a:rPr lang="fa-IR" sz="2800" dirty="0" smtClean="0">
                <a:solidFill>
                  <a:srgbClr val="002060"/>
                </a:solidFill>
                <a:latin typeface="Times New Roman" pitchFamily="18" charset="0"/>
                <a:cs typeface="B Mitra" pitchFamily="2" charset="-78"/>
              </a:rPr>
              <a:t> </a:t>
            </a:r>
            <a:r>
              <a:rPr lang="fa-IR" sz="2800" dirty="0" err="1" smtClean="0">
                <a:solidFill>
                  <a:srgbClr val="002060"/>
                </a:solidFill>
                <a:latin typeface="Times New Roman" pitchFamily="18" charset="0"/>
                <a:cs typeface="B Mitra" pitchFamily="2" charset="-78"/>
              </a:rPr>
              <a:t>شخصي</a:t>
            </a:r>
            <a:r>
              <a:rPr lang="fa-IR" sz="2800" dirty="0" smtClean="0">
                <a:solidFill>
                  <a:srgbClr val="002060"/>
                </a:solidFill>
                <a:latin typeface="Times New Roman" pitchFamily="18" charset="0"/>
                <a:cs typeface="B Mitra" pitchFamily="2" charset="-78"/>
              </a:rPr>
              <a:t> </a:t>
            </a:r>
            <a:r>
              <a:rPr lang="fa-IR" sz="2800" dirty="0" err="1" smtClean="0">
                <a:solidFill>
                  <a:srgbClr val="002060"/>
                </a:solidFill>
                <a:latin typeface="Times New Roman" pitchFamily="18" charset="0"/>
                <a:cs typeface="B Mitra" pitchFamily="2" charset="-78"/>
              </a:rPr>
              <a:t>سازي</a:t>
            </a:r>
            <a:r>
              <a:rPr lang="fa-IR" sz="2800" dirty="0" smtClean="0">
                <a:solidFill>
                  <a:srgbClr val="002060"/>
                </a:solidFill>
                <a:latin typeface="Times New Roman" pitchFamily="18" charset="0"/>
                <a:cs typeface="B Mitra" pitchFamily="2" charset="-78"/>
              </a:rPr>
              <a:t> </a:t>
            </a:r>
            <a:r>
              <a:rPr lang="fa-IR" sz="2800" dirty="0" err="1" smtClean="0">
                <a:solidFill>
                  <a:srgbClr val="002060"/>
                </a:solidFill>
                <a:latin typeface="Times New Roman" pitchFamily="18" charset="0"/>
                <a:cs typeface="B Mitra" pitchFamily="2" charset="-78"/>
              </a:rPr>
              <a:t>وب</a:t>
            </a:r>
            <a:r>
              <a:rPr lang="fa-IR" sz="2800" dirty="0" smtClean="0">
                <a:solidFill>
                  <a:srgbClr val="002060"/>
                </a:solidFill>
                <a:latin typeface="Times New Roman" pitchFamily="18" charset="0"/>
                <a:cs typeface="B Mitra" pitchFamily="2" charset="-78"/>
              </a:rPr>
              <a:t>،</a:t>
            </a:r>
            <a:r>
              <a:rPr lang="fa-IR" sz="2800" dirty="0" smtClean="0">
                <a:latin typeface="Times New Roman" pitchFamily="18" charset="0"/>
                <a:cs typeface="B Mitra" pitchFamily="2" charset="-78"/>
              </a:rPr>
              <a:t> </a:t>
            </a:r>
            <a:r>
              <a:rPr lang="fa-IR" sz="2800" dirty="0" err="1" smtClean="0">
                <a:latin typeface="Times New Roman" pitchFamily="18" charset="0"/>
                <a:cs typeface="B Mitra" pitchFamily="2" charset="-78"/>
              </a:rPr>
              <a:t>محتويات</a:t>
            </a:r>
            <a:r>
              <a:rPr lang="fa-IR" sz="2800" dirty="0" smtClean="0">
                <a:latin typeface="Times New Roman" pitchFamily="18" charset="0"/>
                <a:cs typeface="B Mitra" pitchFamily="2" charset="-78"/>
              </a:rPr>
              <a:t> </a:t>
            </a:r>
            <a:r>
              <a:rPr lang="fa-IR" sz="2800" dirty="0" err="1" smtClean="0">
                <a:latin typeface="Times New Roman" pitchFamily="18" charset="0"/>
                <a:cs typeface="B Mitra" pitchFamily="2" charset="-78"/>
              </a:rPr>
              <a:t>وب</a:t>
            </a:r>
            <a:r>
              <a:rPr lang="fa-IR" sz="2800" dirty="0" smtClean="0">
                <a:latin typeface="Times New Roman" pitchFamily="18" charset="0"/>
                <a:cs typeface="B Mitra" pitchFamily="2" charset="-78"/>
              </a:rPr>
              <a:t> </a:t>
            </a:r>
            <a:r>
              <a:rPr lang="fa-IR" sz="2800" dirty="0" err="1" smtClean="0">
                <a:latin typeface="Times New Roman" pitchFamily="18" charset="0"/>
                <a:cs typeface="B Mitra" pitchFamily="2" charset="-78"/>
              </a:rPr>
              <a:t>سايت</a:t>
            </a:r>
            <a:r>
              <a:rPr lang="fa-IR" sz="2800" dirty="0" smtClean="0">
                <a:latin typeface="Times New Roman" pitchFamily="18" charset="0"/>
                <a:cs typeface="B Mitra" pitchFamily="2" charset="-78"/>
              </a:rPr>
              <a:t> را با سوابق افراد و </a:t>
            </a:r>
            <a:r>
              <a:rPr lang="fa-IR" sz="2800" dirty="0" err="1" smtClean="0">
                <a:latin typeface="Times New Roman" pitchFamily="18" charset="0"/>
                <a:cs typeface="B Mitra" pitchFamily="2" charset="-78"/>
              </a:rPr>
              <a:t>خريدهاي</a:t>
            </a:r>
            <a:r>
              <a:rPr lang="fa-IR" sz="2800" dirty="0" smtClean="0">
                <a:latin typeface="Times New Roman" pitchFamily="18" charset="0"/>
                <a:cs typeface="B Mitra" pitchFamily="2" charset="-78"/>
              </a:rPr>
              <a:t> گذشته انطباق </a:t>
            </a:r>
            <a:r>
              <a:rPr lang="fa-IR" sz="2800" dirty="0" err="1" smtClean="0">
                <a:latin typeface="Times New Roman" pitchFamily="18" charset="0"/>
                <a:cs typeface="B Mitra" pitchFamily="2" charset="-78"/>
              </a:rPr>
              <a:t>مي</a:t>
            </a:r>
            <a:r>
              <a:rPr lang="fa-IR" sz="2800" dirty="0" smtClean="0">
                <a:latin typeface="Times New Roman" pitchFamily="18" charset="0"/>
                <a:cs typeface="B Mitra" pitchFamily="2" charset="-78"/>
              </a:rPr>
              <a:t> دهند.</a:t>
            </a:r>
          </a:p>
          <a:p>
            <a:pPr lvl="2" algn="just" rtl="1" eaLnBrk="1" hangingPunct="1"/>
            <a:r>
              <a:rPr lang="fa-IR" sz="2800" dirty="0" err="1" smtClean="0">
                <a:solidFill>
                  <a:srgbClr val="002060"/>
                </a:solidFill>
                <a:latin typeface="Times New Roman" pitchFamily="18" charset="0"/>
                <a:cs typeface="B Mitra" pitchFamily="2" charset="-78"/>
              </a:rPr>
              <a:t>وب</a:t>
            </a:r>
            <a:r>
              <a:rPr lang="fa-IR" sz="2800" dirty="0" smtClean="0">
                <a:solidFill>
                  <a:srgbClr val="002060"/>
                </a:solidFill>
                <a:latin typeface="Times New Roman" pitchFamily="18" charset="0"/>
                <a:cs typeface="B Mitra" pitchFamily="2" charset="-78"/>
              </a:rPr>
              <a:t> </a:t>
            </a:r>
            <a:r>
              <a:rPr lang="fa-IR" sz="2800" dirty="0" err="1" smtClean="0">
                <a:solidFill>
                  <a:srgbClr val="002060"/>
                </a:solidFill>
                <a:latin typeface="Times New Roman" pitchFamily="18" charset="0"/>
                <a:cs typeface="B Mitra" pitchFamily="2" charset="-78"/>
              </a:rPr>
              <a:t>سايتها</a:t>
            </a:r>
            <a:r>
              <a:rPr lang="fa-IR" sz="2800" dirty="0" smtClean="0">
                <a:solidFill>
                  <a:srgbClr val="002060"/>
                </a:solidFill>
                <a:latin typeface="Times New Roman" pitchFamily="18" charset="0"/>
                <a:cs typeface="B Mitra" pitchFamily="2" charset="-78"/>
              </a:rPr>
              <a:t> و </a:t>
            </a:r>
            <a:r>
              <a:rPr lang="fa-IR" sz="2800" dirty="0" err="1" smtClean="0">
                <a:solidFill>
                  <a:srgbClr val="002060"/>
                </a:solidFill>
                <a:latin typeface="Times New Roman" pitchFamily="18" charset="0"/>
                <a:cs typeface="B Mitra" pitchFamily="2" charset="-78"/>
              </a:rPr>
              <a:t>بازاريابي</a:t>
            </a:r>
            <a:r>
              <a:rPr lang="fa-IR" sz="2800" dirty="0" smtClean="0">
                <a:solidFill>
                  <a:srgbClr val="002060"/>
                </a:solidFill>
                <a:latin typeface="Times New Roman" pitchFamily="18" charset="0"/>
                <a:cs typeface="B Mitra" pitchFamily="2" charset="-78"/>
              </a:rPr>
              <a:t>،</a:t>
            </a:r>
            <a:r>
              <a:rPr lang="fa-IR" sz="2800" dirty="0" smtClean="0">
                <a:latin typeface="Times New Roman" pitchFamily="18" charset="0"/>
                <a:cs typeface="B Mitra" pitchFamily="2" charset="-78"/>
              </a:rPr>
              <a:t> </a:t>
            </a:r>
            <a:r>
              <a:rPr lang="fa-IR" sz="2800" dirty="0" err="1" smtClean="0">
                <a:latin typeface="Times New Roman" pitchFamily="18" charset="0"/>
                <a:cs typeface="B Mitra" pitchFamily="2" charset="-78"/>
              </a:rPr>
              <a:t>چرخۀ</a:t>
            </a:r>
            <a:r>
              <a:rPr lang="fa-IR" sz="2800" dirty="0" smtClean="0">
                <a:latin typeface="Times New Roman" pitchFamily="18" charset="0"/>
                <a:cs typeface="B Mitra" pitchFamily="2" charset="-78"/>
              </a:rPr>
              <a:t> فروش را کوتاه تر و زمان صرف شده بر آموزش </a:t>
            </a:r>
            <a:r>
              <a:rPr lang="fa-IR" sz="2800" dirty="0" err="1" smtClean="0">
                <a:latin typeface="Times New Roman" pitchFamily="18" charset="0"/>
                <a:cs typeface="B Mitra" pitchFamily="2" charset="-78"/>
              </a:rPr>
              <a:t>مشتري</a:t>
            </a:r>
            <a:r>
              <a:rPr lang="fa-IR" sz="2800" dirty="0" smtClean="0">
                <a:latin typeface="Times New Roman" pitchFamily="18" charset="0"/>
                <a:cs typeface="B Mitra" pitchFamily="2" charset="-78"/>
              </a:rPr>
              <a:t> را کاهش </a:t>
            </a:r>
            <a:r>
              <a:rPr lang="fa-IR" sz="2800" dirty="0" err="1" smtClean="0">
                <a:latin typeface="Times New Roman" pitchFamily="18" charset="0"/>
                <a:cs typeface="B Mitra" pitchFamily="2" charset="-78"/>
              </a:rPr>
              <a:t>مي</a:t>
            </a:r>
            <a:r>
              <a:rPr lang="fa-IR" sz="2800" dirty="0" smtClean="0">
                <a:latin typeface="Times New Roman" pitchFamily="18" charset="0"/>
                <a:cs typeface="B Mitra" pitchFamily="2" charset="-78"/>
              </a:rPr>
              <a:t> دهند.</a:t>
            </a:r>
            <a:endParaRPr lang="fa-IR" sz="2800" b="1" dirty="0" smtClean="0">
              <a:cs typeface="B Mitra" pitchFamily="2" charset="-78"/>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30</a:t>
            </a:fld>
            <a:endParaRPr lang="en-US"/>
          </a:p>
        </p:txBody>
      </p:sp>
    </p:spTree>
  </p:cSld>
  <p:clrMapOvr>
    <a:masterClrMapping/>
  </p:clrMapOvr>
  <p:transition>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24580" name="Rectangle 3"/>
          <p:cNvSpPr>
            <a:spLocks noGrp="1" noChangeArrowheads="1"/>
          </p:cNvSpPr>
          <p:nvPr>
            <p:ph idx="1"/>
          </p:nvPr>
        </p:nvSpPr>
        <p:spPr>
          <a:xfrm>
            <a:off x="381000" y="1219200"/>
            <a:ext cx="8763000" cy="5638800"/>
          </a:xfrm>
        </p:spPr>
        <p:txBody>
          <a:bodyPr/>
          <a:lstStyle/>
          <a:p>
            <a:pPr algn="just" rtl="1" eaLnBrk="1" hangingPunct="1"/>
            <a:r>
              <a:rPr lang="ar-SA" sz="3600" b="1" dirty="0" smtClean="0">
                <a:cs typeface="B Mitra" pitchFamily="2" charset="-78"/>
              </a:rPr>
              <a:t>تجارت الکترونيکي</a:t>
            </a:r>
            <a:endParaRPr lang="fa-IR" sz="3600" b="1" dirty="0" smtClean="0">
              <a:cs typeface="B Mitra" pitchFamily="2" charset="-78"/>
            </a:endParaRPr>
          </a:p>
          <a:p>
            <a:pPr lvl="1" algn="just" rtl="1" eaLnBrk="1" hangingPunct="1"/>
            <a:r>
              <a:rPr lang="fa-IR" sz="3200" b="1" dirty="0" smtClean="0">
                <a:solidFill>
                  <a:srgbClr val="002060"/>
                </a:solidFill>
                <a:cs typeface="B Mitra" pitchFamily="2" charset="-78"/>
              </a:rPr>
              <a:t>خدمت به خود</a:t>
            </a:r>
            <a:r>
              <a:rPr lang="en-US" sz="3200" b="1" dirty="0" smtClean="0">
                <a:solidFill>
                  <a:srgbClr val="002060"/>
                </a:solidFill>
                <a:cs typeface="B Mitra" pitchFamily="2" charset="-78"/>
              </a:rPr>
              <a:t> </a:t>
            </a:r>
            <a:r>
              <a:rPr lang="fa-IR" sz="3200" b="1" dirty="0" err="1" smtClean="0">
                <a:solidFill>
                  <a:srgbClr val="002060"/>
                </a:solidFill>
                <a:cs typeface="B Mitra" pitchFamily="2" charset="-78"/>
              </a:rPr>
              <a:t>مشتري</a:t>
            </a:r>
            <a:r>
              <a:rPr lang="fa-IR" sz="3200" b="1" dirty="0" smtClean="0">
                <a:solidFill>
                  <a:srgbClr val="002060"/>
                </a:solidFill>
                <a:cs typeface="B Mitra" pitchFamily="2" charset="-78"/>
              </a:rPr>
              <a:t>(</a:t>
            </a:r>
            <a:r>
              <a:rPr lang="en-US" sz="3200" b="1" dirty="0" smtClean="0">
                <a:solidFill>
                  <a:srgbClr val="002060"/>
                </a:solidFill>
                <a:latin typeface="Times New Roman" pitchFamily="18" charset="0"/>
                <a:cs typeface="B Mitra" pitchFamily="2" charset="-78"/>
              </a:rPr>
              <a:t>Customer Self-Service</a:t>
            </a:r>
            <a:r>
              <a:rPr lang="fa-IR" sz="3200" b="1" dirty="0" smtClean="0">
                <a:solidFill>
                  <a:srgbClr val="002060"/>
                </a:solidFill>
                <a:cs typeface="B Mitra" pitchFamily="2" charset="-78"/>
              </a:rPr>
              <a:t>)</a:t>
            </a:r>
            <a:endParaRPr lang="en-US" sz="3200" b="1" dirty="0" smtClean="0">
              <a:solidFill>
                <a:srgbClr val="002060"/>
              </a:solidFill>
              <a:latin typeface="Times New Roman" pitchFamily="18" charset="0"/>
              <a:cs typeface="B Mitra" pitchFamily="2" charset="-78"/>
            </a:endParaRPr>
          </a:p>
          <a:p>
            <a:pPr lvl="2" algn="just" rtl="1" eaLnBrk="1" hangingPunct="1"/>
            <a:r>
              <a:rPr lang="fa-IR" sz="2800" dirty="0" smtClean="0">
                <a:cs typeface="B Mitra" pitchFamily="2" charset="-78"/>
              </a:rPr>
              <a:t>خدمت به خود </a:t>
            </a:r>
            <a:r>
              <a:rPr lang="fa-IR" sz="2800" dirty="0" err="1" smtClean="0">
                <a:cs typeface="B Mitra" pitchFamily="2" charset="-78"/>
              </a:rPr>
              <a:t>مشتري</a:t>
            </a:r>
            <a:r>
              <a:rPr lang="fa-IR" sz="2800" dirty="0" smtClean="0">
                <a:cs typeface="B Mitra" pitchFamily="2" charset="-78"/>
              </a:rPr>
              <a:t> از </a:t>
            </a:r>
            <a:r>
              <a:rPr lang="fa-IR" sz="2800" dirty="0" err="1" smtClean="0">
                <a:cs typeface="B Mitra" pitchFamily="2" charset="-78"/>
              </a:rPr>
              <a:t>طريق</a:t>
            </a:r>
            <a:r>
              <a:rPr lang="fa-IR" sz="2800" dirty="0" smtClean="0">
                <a:cs typeface="B Mitra" pitchFamily="2" charset="-78"/>
              </a:rPr>
              <a:t> </a:t>
            </a:r>
            <a:r>
              <a:rPr lang="fa-IR" sz="2800" dirty="0" err="1" smtClean="0">
                <a:cs typeface="B Mitra" pitchFamily="2" charset="-78"/>
              </a:rPr>
              <a:t>سيستمهاي</a:t>
            </a:r>
            <a:r>
              <a:rPr lang="fa-IR" sz="2800" dirty="0" smtClean="0">
                <a:cs typeface="B Mitra" pitchFamily="2" charset="-78"/>
              </a:rPr>
              <a:t> </a:t>
            </a:r>
            <a:r>
              <a:rPr lang="fa-IR" sz="2800" dirty="0" err="1" smtClean="0">
                <a:cs typeface="B Mitra" pitchFamily="2" charset="-78"/>
              </a:rPr>
              <a:t>کاربردي</a:t>
            </a:r>
            <a:r>
              <a:rPr lang="fa-IR" sz="2800" dirty="0" smtClean="0">
                <a:cs typeface="B Mitra" pitchFamily="2" charset="-78"/>
              </a:rPr>
              <a:t> تحت </a:t>
            </a:r>
            <a:r>
              <a:rPr lang="fa-IR" sz="2800" dirty="0" err="1" smtClean="0">
                <a:cs typeface="B Mitra" pitchFamily="2" charset="-78"/>
              </a:rPr>
              <a:t>اينترنت</a:t>
            </a:r>
            <a:r>
              <a:rPr lang="fa-IR" sz="2800" dirty="0" smtClean="0">
                <a:cs typeface="B Mitra" pitchFamily="2" charset="-78"/>
              </a:rPr>
              <a:t> انجام </a:t>
            </a:r>
            <a:r>
              <a:rPr lang="fa-IR" sz="2800" dirty="0" err="1" smtClean="0">
                <a:cs typeface="B Mitra" pitchFamily="2" charset="-78"/>
              </a:rPr>
              <a:t>مي</a:t>
            </a:r>
            <a:r>
              <a:rPr lang="fa-IR" sz="2800" dirty="0" smtClean="0">
                <a:cs typeface="B Mitra" pitchFamily="2" charset="-78"/>
              </a:rPr>
              <a:t> شود. </a:t>
            </a:r>
          </a:p>
          <a:p>
            <a:pPr lvl="2" algn="just" rtl="1" eaLnBrk="1" hangingPunct="1"/>
            <a:r>
              <a:rPr lang="fa-IR" sz="2800" dirty="0" err="1" smtClean="0">
                <a:cs typeface="B Mitra" pitchFamily="2" charset="-78"/>
              </a:rPr>
              <a:t>هزينه</a:t>
            </a:r>
            <a:r>
              <a:rPr lang="fa-IR" sz="2800" dirty="0" smtClean="0">
                <a:cs typeface="B Mitra" pitchFamily="2" charset="-78"/>
              </a:rPr>
              <a:t> پاسخ به </a:t>
            </a:r>
            <a:r>
              <a:rPr lang="fa-IR" sz="2800" dirty="0" err="1" smtClean="0">
                <a:cs typeface="B Mitra" pitchFamily="2" charset="-78"/>
              </a:rPr>
              <a:t>سئوالات</a:t>
            </a:r>
            <a:r>
              <a:rPr lang="fa-IR" sz="2800" dirty="0" smtClean="0">
                <a:cs typeface="B Mitra" pitchFamily="2" charset="-78"/>
              </a:rPr>
              <a:t> </a:t>
            </a:r>
            <a:r>
              <a:rPr lang="fa-IR" sz="2800" dirty="0" err="1" smtClean="0">
                <a:cs typeface="B Mitra" pitchFamily="2" charset="-78"/>
              </a:rPr>
              <a:t>مشتري</a:t>
            </a:r>
            <a:r>
              <a:rPr lang="fa-IR" sz="2800" dirty="0" smtClean="0">
                <a:cs typeface="B Mitra" pitchFamily="2" charset="-78"/>
              </a:rPr>
              <a:t> از </a:t>
            </a:r>
            <a:r>
              <a:rPr lang="fa-IR" sz="2800" dirty="0" err="1" smtClean="0">
                <a:cs typeface="B Mitra" pitchFamily="2" charset="-78"/>
              </a:rPr>
              <a:t>طريق</a:t>
            </a:r>
            <a:r>
              <a:rPr lang="fa-IR" sz="2800" dirty="0" smtClean="0">
                <a:cs typeface="B Mitra" pitchFamily="2" charset="-78"/>
              </a:rPr>
              <a:t> </a:t>
            </a:r>
            <a:r>
              <a:rPr lang="fa-IR" sz="2800" dirty="0" err="1" smtClean="0">
                <a:cs typeface="B Mitra" pitchFamily="2" charset="-78"/>
              </a:rPr>
              <a:t>وب</a:t>
            </a:r>
            <a:r>
              <a:rPr lang="fa-IR" sz="2800" dirty="0" smtClean="0">
                <a:cs typeface="B Mitra" pitchFamily="2" charset="-78"/>
              </a:rPr>
              <a:t>، </a:t>
            </a:r>
            <a:r>
              <a:rPr lang="fa-IR" sz="2800" dirty="0" err="1" smtClean="0">
                <a:cs typeface="B Mitra" pitchFamily="2" charset="-78"/>
              </a:rPr>
              <a:t>بسيار</a:t>
            </a:r>
            <a:r>
              <a:rPr lang="fa-IR" sz="2800" dirty="0" smtClean="0">
                <a:cs typeface="B Mitra" pitchFamily="2" charset="-78"/>
              </a:rPr>
              <a:t> کمتر از پاسخ </a:t>
            </a:r>
            <a:r>
              <a:rPr lang="fa-IR" sz="2800" dirty="0" err="1" smtClean="0">
                <a:cs typeface="B Mitra" pitchFamily="2" charset="-78"/>
              </a:rPr>
              <a:t>دهي</a:t>
            </a:r>
            <a:r>
              <a:rPr lang="fa-IR" sz="2800" dirty="0" smtClean="0">
                <a:cs typeface="B Mitra" pitchFamily="2" charset="-78"/>
              </a:rPr>
              <a:t> </a:t>
            </a:r>
            <a:r>
              <a:rPr lang="fa-IR" sz="2800" dirty="0" err="1" smtClean="0">
                <a:cs typeface="B Mitra" pitchFamily="2" charset="-78"/>
              </a:rPr>
              <a:t>تلفني</a:t>
            </a:r>
            <a:r>
              <a:rPr lang="fa-IR" sz="2800" dirty="0" smtClean="0">
                <a:cs typeface="B Mitra" pitchFamily="2" charset="-78"/>
              </a:rPr>
              <a:t> است. </a:t>
            </a:r>
          </a:p>
          <a:p>
            <a:pPr lvl="2" algn="just" rtl="1" eaLnBrk="1" hangingPunct="1"/>
            <a:r>
              <a:rPr lang="fa-IR" sz="2800" dirty="0" smtClean="0">
                <a:cs typeface="B Mitra" pitchFamily="2" charset="-78"/>
              </a:rPr>
              <a:t>مثال: </a:t>
            </a:r>
            <a:r>
              <a:rPr lang="fa-IR" sz="2800" dirty="0" err="1" smtClean="0">
                <a:cs typeface="B Mitra" pitchFamily="2" charset="-78"/>
              </a:rPr>
              <a:t>سايتهاي</a:t>
            </a:r>
            <a:r>
              <a:rPr lang="fa-IR" sz="2800" dirty="0" smtClean="0">
                <a:cs typeface="B Mitra" pitchFamily="2" charset="-78"/>
              </a:rPr>
              <a:t> اطلاعات پرواز خطوط </a:t>
            </a:r>
            <a:r>
              <a:rPr lang="fa-IR" sz="2800" dirty="0" err="1" smtClean="0">
                <a:cs typeface="B Mitra" pitchFamily="2" charset="-78"/>
              </a:rPr>
              <a:t>هوايي</a:t>
            </a:r>
            <a:r>
              <a:rPr lang="fa-IR" sz="2800" dirty="0" smtClean="0">
                <a:cs typeface="B Mitra" pitchFamily="2" charset="-78"/>
              </a:rPr>
              <a:t> </a:t>
            </a:r>
            <a:r>
              <a:rPr lang="fa-IR" sz="2800" dirty="0" err="1" smtClean="0">
                <a:cs typeface="B Mitra" pitchFamily="2" charset="-78"/>
              </a:rPr>
              <a:t>مي</a:t>
            </a:r>
            <a:r>
              <a:rPr lang="fa-IR" sz="2800" dirty="0" smtClean="0">
                <a:cs typeface="B Mitra" pitchFamily="2" charset="-78"/>
              </a:rPr>
              <a:t> باشند.</a:t>
            </a:r>
          </a:p>
          <a:p>
            <a:pPr lvl="2" algn="just" rtl="1" eaLnBrk="1" hangingPunct="1"/>
            <a:r>
              <a:rPr lang="fa-IR" sz="2800" dirty="0" smtClean="0">
                <a:cs typeface="B Mitra" pitchFamily="2" charset="-78"/>
              </a:rPr>
              <a:t>مراکز </a:t>
            </a:r>
            <a:r>
              <a:rPr lang="fa-IR" sz="2800" dirty="0" err="1" smtClean="0">
                <a:cs typeface="B Mitra" pitchFamily="2" charset="-78"/>
              </a:rPr>
              <a:t>سنتي</a:t>
            </a:r>
            <a:r>
              <a:rPr lang="fa-IR" sz="2800" dirty="0" smtClean="0">
                <a:cs typeface="B Mitra" pitchFamily="2" charset="-78"/>
              </a:rPr>
              <a:t> تماس </a:t>
            </a:r>
            <a:r>
              <a:rPr lang="fa-IR" sz="2800" dirty="0" err="1" smtClean="0">
                <a:cs typeface="B Mitra" pitchFamily="2" charset="-78"/>
              </a:rPr>
              <a:t>تلفني</a:t>
            </a:r>
            <a:r>
              <a:rPr lang="fa-IR" sz="2800" dirty="0" smtClean="0">
                <a:cs typeface="B Mitra" pitchFamily="2" charset="-78"/>
              </a:rPr>
              <a:t> </a:t>
            </a:r>
            <a:r>
              <a:rPr lang="fa-IR" sz="2800" dirty="0" err="1" smtClean="0">
                <a:cs typeface="B Mitra" pitchFamily="2" charset="-78"/>
              </a:rPr>
              <a:t>مشتري</a:t>
            </a:r>
            <a:r>
              <a:rPr lang="fa-IR" sz="2800" dirty="0" smtClean="0">
                <a:cs typeface="B Mitra" pitchFamily="2" charset="-78"/>
              </a:rPr>
              <a:t> در حال </a:t>
            </a:r>
            <a:r>
              <a:rPr lang="fa-IR" sz="2800" dirty="0" err="1" smtClean="0">
                <a:cs typeface="B Mitra" pitchFamily="2" charset="-78"/>
              </a:rPr>
              <a:t>تبديل</a:t>
            </a:r>
            <a:r>
              <a:rPr lang="fa-IR" sz="2800" dirty="0" smtClean="0">
                <a:cs typeface="B Mitra" pitchFamily="2" charset="-78"/>
              </a:rPr>
              <a:t> شدن به </a:t>
            </a:r>
            <a:r>
              <a:rPr lang="fa-IR" sz="2800" dirty="0" err="1" smtClean="0">
                <a:cs typeface="B Mitra" pitchFamily="2" charset="-78"/>
              </a:rPr>
              <a:t>وب</a:t>
            </a:r>
            <a:r>
              <a:rPr lang="fa-IR" sz="2800" dirty="0" smtClean="0">
                <a:cs typeface="B Mitra" pitchFamily="2" charset="-78"/>
              </a:rPr>
              <a:t> </a:t>
            </a:r>
            <a:r>
              <a:rPr lang="fa-IR" sz="2800" dirty="0" err="1" smtClean="0">
                <a:cs typeface="B Mitra" pitchFamily="2" charset="-78"/>
              </a:rPr>
              <a:t>يکپارچه</a:t>
            </a:r>
            <a:r>
              <a:rPr lang="fa-IR" sz="2800" dirty="0" smtClean="0">
                <a:cs typeface="B Mitra" pitchFamily="2" charset="-78"/>
              </a:rPr>
              <a:t> هستند. </a:t>
            </a:r>
            <a:endParaRPr lang="fa-IR" sz="2800" b="1" dirty="0" smtClean="0">
              <a:cs typeface="B Mitra" pitchFamily="2" charset="-78"/>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31</a:t>
            </a:fld>
            <a:endParaRPr lang="en-US"/>
          </a:p>
        </p:txBody>
      </p:sp>
    </p:spTree>
  </p:cSld>
  <p:clrMapOvr>
    <a:masterClrMapping/>
  </p:clrMapOvr>
  <p:transition>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95288" y="1052513"/>
            <a:ext cx="8229600" cy="725487"/>
          </a:xfrm>
        </p:spPr>
        <p:txBody>
          <a:bodyPr/>
          <a:lstStyle/>
          <a:p>
            <a:r>
              <a:rPr lang="fa-IR" sz="4000" dirty="0">
                <a:solidFill>
                  <a:schemeClr val="tx1"/>
                </a:solidFill>
                <a:cs typeface="B Titr" pitchFamily="2" charset="-78"/>
              </a:rPr>
              <a:t>بعضی نیازمندی های تجارت  الکترونیک</a:t>
            </a:r>
            <a:endParaRPr lang="en-US" sz="4000" dirty="0">
              <a:solidFill>
                <a:schemeClr val="tx1"/>
              </a:solidFill>
              <a:cs typeface="B Titr" pitchFamily="2" charset="-78"/>
            </a:endParaRPr>
          </a:p>
        </p:txBody>
      </p:sp>
      <p:sp>
        <p:nvSpPr>
          <p:cNvPr id="65539" name="Rectangle 3"/>
          <p:cNvSpPr>
            <a:spLocks noGrp="1" noChangeArrowheads="1"/>
          </p:cNvSpPr>
          <p:nvPr>
            <p:ph idx="1"/>
          </p:nvPr>
        </p:nvSpPr>
        <p:spPr>
          <a:xfrm>
            <a:off x="457200" y="1916113"/>
            <a:ext cx="8229600" cy="4210050"/>
          </a:xfrm>
        </p:spPr>
        <p:txBody>
          <a:bodyPr/>
          <a:lstStyle/>
          <a:p>
            <a:pPr algn="just" rtl="1"/>
            <a:r>
              <a:rPr lang="fa-IR" b="1" dirty="0">
                <a:latin typeface="+mj-lt"/>
                <a:cs typeface="B Mitra" pitchFamily="2" charset="-78"/>
              </a:rPr>
              <a:t>قانون تجارت الکترونیکی:</a:t>
            </a:r>
          </a:p>
          <a:p>
            <a:pPr algn="just" rtl="1">
              <a:buFontTx/>
              <a:buNone/>
            </a:pPr>
            <a:r>
              <a:rPr lang="fa-IR" b="1" dirty="0">
                <a:latin typeface="+mj-lt"/>
                <a:cs typeface="B Mitra" pitchFamily="2" charset="-78"/>
              </a:rPr>
              <a:t>آموزش در این موضوع باید در سطوح مختلف مردم و تجار انجام شود.</a:t>
            </a:r>
          </a:p>
          <a:p>
            <a:pPr algn="just" rtl="1"/>
            <a:r>
              <a:rPr lang="fa-IR" b="1" dirty="0" smtClean="0">
                <a:latin typeface="+mj-lt"/>
                <a:cs typeface="B Mitra" pitchFamily="2" charset="-78"/>
              </a:rPr>
              <a:t>پرداخت </a:t>
            </a:r>
            <a:r>
              <a:rPr lang="fa-IR" b="1" dirty="0" err="1" smtClean="0">
                <a:latin typeface="+mj-lt"/>
                <a:cs typeface="B Mitra" pitchFamily="2" charset="-78"/>
              </a:rPr>
              <a:t>الكترونيكي</a:t>
            </a:r>
            <a:r>
              <a:rPr lang="fa-IR" b="1" dirty="0" smtClean="0">
                <a:latin typeface="+mj-lt"/>
                <a:cs typeface="B Mitra" pitchFamily="2" charset="-78"/>
              </a:rPr>
              <a:t>:</a:t>
            </a:r>
          </a:p>
          <a:p>
            <a:pPr lvl="1" algn="r" rtl="1" eaLnBrk="0" hangingPunct="0">
              <a:lnSpc>
                <a:spcPct val="125000"/>
              </a:lnSpc>
              <a:buFont typeface="Arial" pitchFamily="34" charset="0"/>
              <a:buChar char="•"/>
            </a:pPr>
            <a:r>
              <a:rPr lang="ar-SA" altLang="en-US" b="1" dirty="0" smtClean="0">
                <a:solidFill>
                  <a:srgbClr val="140A00"/>
                </a:solidFill>
                <a:latin typeface="Lotus" pitchFamily="2" charset="-78"/>
                <a:cs typeface="Lotus" pitchFamily="2" charset="-78"/>
              </a:rPr>
              <a:t>كارتهاي</a:t>
            </a:r>
            <a:r>
              <a:rPr lang="ar-SA" altLang="en-US" b="1" dirty="0" smtClean="0">
                <a:solidFill>
                  <a:srgbClr val="140A00"/>
                </a:solidFill>
                <a:latin typeface="Times New Roman (Arabic)" pitchFamily="26" charset="-78"/>
                <a:cs typeface="Lotus" pitchFamily="2" charset="-78"/>
              </a:rPr>
              <a:t> </a:t>
            </a:r>
            <a:r>
              <a:rPr lang="ar-SA" altLang="en-US" b="1" dirty="0" smtClean="0">
                <a:solidFill>
                  <a:srgbClr val="140A00"/>
                </a:solidFill>
                <a:latin typeface="Lotus" pitchFamily="2" charset="-78"/>
                <a:cs typeface="Lotus" pitchFamily="2" charset="-78"/>
              </a:rPr>
              <a:t>اعتباري</a:t>
            </a:r>
            <a:endParaRPr lang="en-US" altLang="en-US" b="1" dirty="0" smtClean="0">
              <a:solidFill>
                <a:srgbClr val="140A00"/>
              </a:solidFill>
              <a:latin typeface="Traditional Arabic" pitchFamily="2" charset="-78"/>
              <a:cs typeface="Lotus" pitchFamily="2" charset="-78"/>
            </a:endParaRPr>
          </a:p>
          <a:p>
            <a:pPr lvl="1" algn="r" rtl="1" eaLnBrk="0" hangingPunct="0">
              <a:lnSpc>
                <a:spcPct val="125000"/>
              </a:lnSpc>
              <a:buFont typeface="Arial" pitchFamily="34" charset="0"/>
              <a:buChar char="•"/>
            </a:pPr>
            <a:r>
              <a:rPr kumimoji="1" lang="ar-SA" altLang="en-US" b="1" dirty="0" smtClean="0">
                <a:solidFill>
                  <a:srgbClr val="140A00"/>
                </a:solidFill>
                <a:latin typeface="Times New Roman" pitchFamily="18" charset="0"/>
                <a:cs typeface="Lotus" pitchFamily="2" charset="-78"/>
              </a:rPr>
              <a:t>پول</a:t>
            </a:r>
            <a:r>
              <a:rPr lang="ar-SA" altLang="en-US" b="1" dirty="0" smtClean="0">
                <a:solidFill>
                  <a:srgbClr val="140A00"/>
                </a:solidFill>
                <a:latin typeface="Times New Roman (Arabic)" pitchFamily="26" charset="-78"/>
                <a:cs typeface="Lotus" pitchFamily="2" charset="-78"/>
              </a:rPr>
              <a:t> </a:t>
            </a:r>
            <a:r>
              <a:rPr lang="ar-SA" altLang="en-US" b="1" dirty="0" smtClean="0">
                <a:solidFill>
                  <a:srgbClr val="140A00"/>
                </a:solidFill>
                <a:latin typeface="Lotus" pitchFamily="2" charset="-78"/>
                <a:cs typeface="Lotus" pitchFamily="2" charset="-78"/>
              </a:rPr>
              <a:t>الكترونيكي</a:t>
            </a:r>
            <a:endParaRPr lang="en-US" altLang="en-US" b="1" dirty="0" smtClean="0">
              <a:solidFill>
                <a:srgbClr val="140A00"/>
              </a:solidFill>
              <a:latin typeface="Traditional Arabic" pitchFamily="2" charset="-78"/>
              <a:cs typeface="Lotus" pitchFamily="2" charset="-78"/>
            </a:endParaRPr>
          </a:p>
          <a:p>
            <a:pPr lvl="1" algn="r" rtl="1" eaLnBrk="0" hangingPunct="0">
              <a:lnSpc>
                <a:spcPct val="125000"/>
              </a:lnSpc>
              <a:buFont typeface="Arial" pitchFamily="34" charset="0"/>
              <a:buChar char="•"/>
            </a:pPr>
            <a:r>
              <a:rPr lang="ar-SA" altLang="en-US" b="1" dirty="0" smtClean="0">
                <a:solidFill>
                  <a:srgbClr val="140A00"/>
                </a:solidFill>
                <a:latin typeface="Lotus" pitchFamily="2" charset="-78"/>
                <a:cs typeface="Lotus" pitchFamily="2" charset="-78"/>
              </a:rPr>
              <a:t>چك</a:t>
            </a:r>
            <a:r>
              <a:rPr lang="ar-SA" altLang="en-US" b="1" dirty="0" smtClean="0">
                <a:solidFill>
                  <a:srgbClr val="140A00"/>
                </a:solidFill>
                <a:latin typeface="Times New Roman (Arabic)" pitchFamily="26" charset="-78"/>
                <a:cs typeface="Lotus" pitchFamily="2" charset="-78"/>
              </a:rPr>
              <a:t> </a:t>
            </a:r>
            <a:r>
              <a:rPr lang="ar-SA" altLang="en-US" b="1" dirty="0" smtClean="0">
                <a:solidFill>
                  <a:srgbClr val="140A00"/>
                </a:solidFill>
                <a:latin typeface="Lotus" pitchFamily="2" charset="-78"/>
                <a:cs typeface="Lotus" pitchFamily="2" charset="-78"/>
              </a:rPr>
              <a:t>الكترونيكي</a:t>
            </a:r>
            <a:endParaRPr lang="en-US" altLang="en-US" b="1" dirty="0" smtClean="0">
              <a:solidFill>
                <a:srgbClr val="140A00"/>
              </a:solidFill>
              <a:latin typeface="Traditional Arabic" pitchFamily="2" charset="-78"/>
              <a:cs typeface="Lotus" pitchFamily="2" charset="-78"/>
            </a:endParaRPr>
          </a:p>
          <a:p>
            <a:pPr lvl="1" algn="just" rtl="1"/>
            <a:endParaRPr lang="fa-IR" b="1" dirty="0" smtClean="0">
              <a:latin typeface="+mj-lt"/>
              <a:cs typeface="B Mitra" pitchFamily="2" charset="-78"/>
            </a:endParaRPr>
          </a:p>
        </p:txBody>
      </p:sp>
      <p:sp>
        <p:nvSpPr>
          <p:cNvPr id="4" name="Slide Number Placeholder 5"/>
          <p:cNvSpPr>
            <a:spLocks noGrp="1"/>
          </p:cNvSpPr>
          <p:nvPr>
            <p:ph type="sldNum" sz="quarter" idx="12"/>
          </p:nvPr>
        </p:nvSpPr>
        <p:spPr/>
        <p:txBody>
          <a:bodyPr/>
          <a:lstStyle/>
          <a:p>
            <a:fld id="{998751B3-9350-400F-B17C-0C91A8BD9CDD}" type="slidenum">
              <a:rPr lang="fa-IR"/>
              <a:pPr/>
              <a:t>32</a:t>
            </a:fld>
            <a:endParaRPr lang="en-US"/>
          </a:p>
        </p:txBody>
      </p:sp>
    </p:spTree>
  </p:cSld>
  <p:clrMapOvr>
    <a:masterClrMapping/>
  </p:clrMapOvr>
  <p:transition>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ext Box 2"/>
          <p:cNvSpPr txBox="1">
            <a:spLocks noChangeArrowheads="1"/>
          </p:cNvSpPr>
          <p:nvPr/>
        </p:nvSpPr>
        <p:spPr bwMode="auto">
          <a:xfrm>
            <a:off x="304800" y="76200"/>
            <a:ext cx="8458200" cy="6370975"/>
          </a:xfrm>
          <a:prstGeom prst="rect">
            <a:avLst/>
          </a:prstGeom>
          <a:noFill/>
          <a:ln w="9525">
            <a:noFill/>
            <a:miter lim="800000"/>
            <a:headEnd/>
            <a:tailEnd/>
          </a:ln>
          <a:effectLst/>
        </p:spPr>
        <p:txBody>
          <a:bodyPr>
            <a:spAutoFit/>
          </a:bodyPr>
          <a:lstStyle/>
          <a:p>
            <a:pPr algn="just" rtl="1"/>
            <a:r>
              <a:rPr lang="ar-SA" sz="2400" dirty="0">
                <a:cs typeface="Zar" pitchFamily="2" charset="-78"/>
              </a:rPr>
              <a:t> </a:t>
            </a:r>
            <a:endParaRPr lang="ar-SA" sz="2400" dirty="0">
              <a:latin typeface="Tahoma" pitchFamily="34" charset="0"/>
              <a:cs typeface="Zar" pitchFamily="2" charset="-78"/>
            </a:endParaRPr>
          </a:p>
          <a:p>
            <a:pPr algn="just" rtl="1"/>
            <a:r>
              <a:rPr lang="ar-SA" sz="2400" dirty="0">
                <a:cs typeface="Zar" pitchFamily="2" charset="-78"/>
              </a:rPr>
              <a:t>   </a:t>
            </a:r>
            <a:r>
              <a:rPr lang="ar-SA" sz="2400" b="1" dirty="0">
                <a:cs typeface="Zar" pitchFamily="2" charset="-78"/>
              </a:rPr>
              <a:t>كارتهاي</a:t>
            </a:r>
            <a:r>
              <a:rPr lang="ar-SA" sz="2400" b="1" dirty="0"/>
              <a:t>‌</a:t>
            </a:r>
            <a:r>
              <a:rPr lang="ar-SA" sz="2400" b="1" dirty="0">
                <a:cs typeface="Zar" pitchFamily="2" charset="-78"/>
              </a:rPr>
              <a:t> اعتباري</a:t>
            </a:r>
            <a:r>
              <a:rPr lang="ar-SA" sz="2400" b="1" dirty="0"/>
              <a:t>‌</a:t>
            </a:r>
            <a:r>
              <a:rPr lang="ar-SA" sz="2400" b="1" dirty="0">
                <a:cs typeface="Zar" pitchFamily="2" charset="-78"/>
              </a:rPr>
              <a:t> </a:t>
            </a:r>
            <a:endParaRPr lang="ar-SA" sz="2400" b="1" dirty="0">
              <a:latin typeface="Tahoma" pitchFamily="34" charset="0"/>
              <a:cs typeface="Zar" pitchFamily="2" charset="-78"/>
            </a:endParaRPr>
          </a:p>
          <a:p>
            <a:pPr algn="just" rtl="1"/>
            <a:r>
              <a:rPr lang="ar-SA" sz="2400" dirty="0">
                <a:cs typeface="Zar" pitchFamily="2" charset="-78"/>
              </a:rPr>
              <a:t> يك</a:t>
            </a:r>
            <a:r>
              <a:rPr lang="ar-SA" sz="2400" dirty="0"/>
              <a:t>‌</a:t>
            </a:r>
            <a:r>
              <a:rPr lang="ar-SA" sz="2400" dirty="0">
                <a:cs typeface="Zar" pitchFamily="2" charset="-78"/>
              </a:rPr>
              <a:t> كارت</a:t>
            </a:r>
            <a:r>
              <a:rPr lang="ar-SA" sz="2400" dirty="0"/>
              <a:t>‌</a:t>
            </a:r>
            <a:r>
              <a:rPr lang="ar-SA" sz="2400" dirty="0">
                <a:cs typeface="Zar" pitchFamily="2" charset="-78"/>
              </a:rPr>
              <a:t> اعتباري</a:t>
            </a:r>
            <a:r>
              <a:rPr lang="ar-SA" sz="2400" dirty="0"/>
              <a:t>‌</a:t>
            </a:r>
            <a:r>
              <a:rPr lang="ar-SA" sz="2400" dirty="0">
                <a:cs typeface="Zar" pitchFamily="2" charset="-78"/>
              </a:rPr>
              <a:t> به</a:t>
            </a:r>
            <a:r>
              <a:rPr lang="ar-SA" sz="2400" dirty="0"/>
              <a:t>‌</a:t>
            </a:r>
            <a:r>
              <a:rPr lang="ar-SA" sz="2400" dirty="0">
                <a:cs typeface="Zar" pitchFamily="2" charset="-78"/>
              </a:rPr>
              <a:t> دارنده</a:t>
            </a:r>
            <a:r>
              <a:rPr lang="ar-SA" sz="2400" dirty="0"/>
              <a:t>‌</a:t>
            </a:r>
            <a:r>
              <a:rPr lang="ar-SA" sz="2400" dirty="0">
                <a:cs typeface="Zar" pitchFamily="2" charset="-78"/>
              </a:rPr>
              <a:t> آن</a:t>
            </a:r>
            <a:r>
              <a:rPr lang="ar-SA" sz="2400" dirty="0"/>
              <a:t>‌</a:t>
            </a:r>
            <a:r>
              <a:rPr lang="ar-SA" sz="2400" dirty="0">
                <a:cs typeface="Zar" pitchFamily="2" charset="-78"/>
              </a:rPr>
              <a:t> اين</a:t>
            </a:r>
            <a:r>
              <a:rPr lang="ar-SA" sz="2400" dirty="0"/>
              <a:t>‌</a:t>
            </a:r>
            <a:r>
              <a:rPr lang="ar-SA" sz="2400" dirty="0">
                <a:cs typeface="Zar" pitchFamily="2" charset="-78"/>
              </a:rPr>
              <a:t> اجازه</a:t>
            </a:r>
            <a:r>
              <a:rPr lang="ar-SA" sz="2400" dirty="0"/>
              <a:t>‌</a:t>
            </a:r>
            <a:r>
              <a:rPr lang="ar-SA" sz="2400" dirty="0">
                <a:cs typeface="Zar" pitchFamily="2" charset="-78"/>
              </a:rPr>
              <a:t> را مي</a:t>
            </a:r>
            <a:r>
              <a:rPr lang="ar-SA" sz="2400" dirty="0"/>
              <a:t>‌</a:t>
            </a:r>
            <a:r>
              <a:rPr lang="ar-SA" sz="2400" dirty="0">
                <a:cs typeface="Zar" pitchFamily="2" charset="-78"/>
              </a:rPr>
              <a:t>دهد كه</a:t>
            </a:r>
            <a:r>
              <a:rPr lang="ar-SA" sz="2400" dirty="0"/>
              <a:t>‌</a:t>
            </a:r>
            <a:r>
              <a:rPr lang="ar-SA" sz="2400" dirty="0">
                <a:cs typeface="Zar" pitchFamily="2" charset="-78"/>
              </a:rPr>
              <a:t> تا سقف</a:t>
            </a:r>
            <a:r>
              <a:rPr lang="ar-SA" sz="2400" dirty="0"/>
              <a:t>‌</a:t>
            </a:r>
            <a:r>
              <a:rPr lang="ar-SA" sz="2400" dirty="0">
                <a:cs typeface="Zar" pitchFamily="2" charset="-78"/>
              </a:rPr>
              <a:t> معيني</a:t>
            </a:r>
            <a:r>
              <a:rPr lang="ar-SA" sz="2400" dirty="0"/>
              <a:t>‌</a:t>
            </a:r>
            <a:r>
              <a:rPr lang="ar-SA" sz="2400" dirty="0">
                <a:cs typeface="Zar" pitchFamily="2" charset="-78"/>
              </a:rPr>
              <a:t> خريد نمايد. كارتهاي</a:t>
            </a:r>
            <a:r>
              <a:rPr lang="ar-SA" sz="2400" dirty="0"/>
              <a:t>‌</a:t>
            </a:r>
            <a:r>
              <a:rPr lang="ar-SA" sz="2400" dirty="0">
                <a:cs typeface="Zar" pitchFamily="2" charset="-78"/>
              </a:rPr>
              <a:t> اعتباري</a:t>
            </a:r>
            <a:r>
              <a:rPr lang="ar-SA" sz="2400" dirty="0"/>
              <a:t>‌</a:t>
            </a:r>
            <a:r>
              <a:rPr lang="ar-SA" sz="2400" dirty="0">
                <a:cs typeface="Zar" pitchFamily="2" charset="-78"/>
              </a:rPr>
              <a:t> ويزا و مستر، تقريباً 50% و 30% حجم</a:t>
            </a:r>
            <a:r>
              <a:rPr lang="ar-SA" sz="2400" dirty="0"/>
              <a:t>‌</a:t>
            </a:r>
            <a:r>
              <a:rPr lang="ar-SA" sz="2400" dirty="0">
                <a:cs typeface="Zar" pitchFamily="2" charset="-78"/>
              </a:rPr>
              <a:t> خريد كارتهاي</a:t>
            </a:r>
            <a:r>
              <a:rPr lang="ar-SA" sz="2400" dirty="0"/>
              <a:t>‌</a:t>
            </a:r>
            <a:r>
              <a:rPr lang="ar-SA" sz="2400" dirty="0">
                <a:cs typeface="Zar" pitchFamily="2" charset="-78"/>
              </a:rPr>
              <a:t> پرداختي</a:t>
            </a:r>
            <a:r>
              <a:rPr lang="ar-SA" sz="2400" dirty="0"/>
              <a:t>‌</a:t>
            </a:r>
            <a:r>
              <a:rPr lang="ar-SA" sz="2400" dirty="0">
                <a:cs typeface="Zar" pitchFamily="2" charset="-78"/>
              </a:rPr>
              <a:t> را دارند. كارتهاي</a:t>
            </a:r>
            <a:r>
              <a:rPr lang="ar-SA" sz="2400" dirty="0"/>
              <a:t>‌</a:t>
            </a:r>
            <a:r>
              <a:rPr lang="ar-SA" sz="2400" dirty="0">
                <a:cs typeface="Zar" pitchFamily="2" charset="-78"/>
              </a:rPr>
              <a:t> اعتباري</a:t>
            </a:r>
            <a:r>
              <a:rPr lang="ar-SA" sz="2400" dirty="0"/>
              <a:t>‌</a:t>
            </a:r>
            <a:r>
              <a:rPr lang="ar-SA" sz="2400" dirty="0">
                <a:cs typeface="Zar" pitchFamily="2" charset="-78"/>
              </a:rPr>
              <a:t>، معمولاً هزينه</a:t>
            </a:r>
            <a:r>
              <a:rPr lang="ar-SA" sz="2400" dirty="0"/>
              <a:t>‌</a:t>
            </a:r>
            <a:r>
              <a:rPr lang="ar-SA" sz="2400" dirty="0">
                <a:cs typeface="Zar" pitchFamily="2" charset="-78"/>
              </a:rPr>
              <a:t> سالانه</a:t>
            </a:r>
            <a:r>
              <a:rPr lang="ar-SA" sz="2400" dirty="0"/>
              <a:t>‌</a:t>
            </a:r>
            <a:r>
              <a:rPr lang="ar-SA" sz="2400" dirty="0">
                <a:cs typeface="Zar" pitchFamily="2" charset="-78"/>
              </a:rPr>
              <a:t>اي</a:t>
            </a:r>
            <a:r>
              <a:rPr lang="ar-SA" sz="2400" dirty="0"/>
              <a:t>‌</a:t>
            </a:r>
            <a:r>
              <a:rPr lang="ar-SA" sz="2400" dirty="0">
                <a:cs typeface="Zar" pitchFamily="2" charset="-78"/>
              </a:rPr>
              <a:t> را ندارند، ولي</a:t>
            </a:r>
            <a:r>
              <a:rPr lang="ar-SA" sz="2400" dirty="0"/>
              <a:t>‌</a:t>
            </a:r>
            <a:r>
              <a:rPr lang="ar-SA" sz="2400" dirty="0">
                <a:cs typeface="Zar" pitchFamily="2" charset="-78"/>
              </a:rPr>
              <a:t> نرخ</a:t>
            </a:r>
            <a:r>
              <a:rPr lang="ar-SA" sz="2400" dirty="0"/>
              <a:t>‌</a:t>
            </a:r>
            <a:r>
              <a:rPr lang="ar-SA" sz="2400" dirty="0">
                <a:cs typeface="Zar" pitchFamily="2" charset="-78"/>
              </a:rPr>
              <a:t> بهره</a:t>
            </a:r>
            <a:r>
              <a:rPr lang="ar-SA" sz="2400" dirty="0"/>
              <a:t>‌</a:t>
            </a:r>
            <a:r>
              <a:rPr lang="ar-SA" sz="2400" dirty="0">
                <a:cs typeface="Zar" pitchFamily="2" charset="-78"/>
              </a:rPr>
              <a:t> بالايي</a:t>
            </a:r>
            <a:r>
              <a:rPr lang="ar-SA" sz="2400" dirty="0"/>
              <a:t>‌</a:t>
            </a:r>
            <a:r>
              <a:rPr lang="ar-SA" sz="2400" dirty="0">
                <a:cs typeface="Zar" pitchFamily="2" charset="-78"/>
              </a:rPr>
              <a:t> جهت</a:t>
            </a:r>
            <a:r>
              <a:rPr lang="ar-SA" sz="2400" dirty="0"/>
              <a:t>‌</a:t>
            </a:r>
            <a:r>
              <a:rPr lang="ar-SA" sz="2400" dirty="0">
                <a:cs typeface="Zar" pitchFamily="2" charset="-78"/>
              </a:rPr>
              <a:t> آنها در نظر گرفته</a:t>
            </a:r>
            <a:r>
              <a:rPr lang="ar-SA" sz="2400" dirty="0"/>
              <a:t>‌</a:t>
            </a:r>
            <a:r>
              <a:rPr lang="ar-SA" sz="2400" dirty="0">
                <a:cs typeface="Zar" pitchFamily="2" charset="-78"/>
              </a:rPr>
              <a:t> شده</a:t>
            </a:r>
            <a:r>
              <a:rPr lang="ar-SA" sz="2400" dirty="0"/>
              <a:t>‌</a:t>
            </a:r>
            <a:r>
              <a:rPr lang="ar-SA" sz="2400" dirty="0">
                <a:cs typeface="Zar" pitchFamily="2" charset="-78"/>
              </a:rPr>
              <a:t> است</a:t>
            </a:r>
            <a:r>
              <a:rPr lang="ar-SA" sz="2400" dirty="0"/>
              <a:t>‌</a:t>
            </a:r>
            <a:r>
              <a:rPr lang="ar-SA" sz="2400" dirty="0">
                <a:cs typeface="Zar" pitchFamily="2" charset="-78"/>
              </a:rPr>
              <a:t> و اگر تأخيري</a:t>
            </a:r>
            <a:r>
              <a:rPr lang="ar-SA" sz="2400" dirty="0"/>
              <a:t>‌</a:t>
            </a:r>
            <a:r>
              <a:rPr lang="ar-SA" sz="2400" dirty="0">
                <a:cs typeface="Zar" pitchFamily="2" charset="-78"/>
              </a:rPr>
              <a:t> در پرداخت</a:t>
            </a:r>
            <a:r>
              <a:rPr lang="ar-SA" sz="2400" dirty="0"/>
              <a:t>‌</a:t>
            </a:r>
            <a:r>
              <a:rPr lang="ar-SA" sz="2400" dirty="0">
                <a:cs typeface="Zar" pitchFamily="2" charset="-78"/>
              </a:rPr>
              <a:t> اين</a:t>
            </a:r>
            <a:r>
              <a:rPr lang="ar-SA" sz="2400" dirty="0"/>
              <a:t>‌</a:t>
            </a:r>
            <a:r>
              <a:rPr lang="ar-SA" sz="2400" dirty="0">
                <a:cs typeface="Zar" pitchFamily="2" charset="-78"/>
              </a:rPr>
              <a:t> هزينه</a:t>
            </a:r>
            <a:r>
              <a:rPr lang="ar-SA" sz="2400" dirty="0"/>
              <a:t>‌</a:t>
            </a:r>
            <a:r>
              <a:rPr lang="ar-SA" sz="2400" dirty="0">
                <a:cs typeface="Zar" pitchFamily="2" charset="-78"/>
              </a:rPr>
              <a:t> صورت</a:t>
            </a:r>
            <a:r>
              <a:rPr lang="ar-SA" sz="2400" dirty="0"/>
              <a:t>‌</a:t>
            </a:r>
            <a:r>
              <a:rPr lang="ar-SA" sz="2400" dirty="0">
                <a:cs typeface="Zar" pitchFamily="2" charset="-78"/>
              </a:rPr>
              <a:t> گيرد، نرخ</a:t>
            </a:r>
            <a:r>
              <a:rPr lang="ar-SA" sz="2400" dirty="0"/>
              <a:t>‌</a:t>
            </a:r>
            <a:r>
              <a:rPr lang="ar-SA" sz="2400" dirty="0">
                <a:cs typeface="Zar" pitchFamily="2" charset="-78"/>
              </a:rPr>
              <a:t> بهره</a:t>
            </a:r>
            <a:r>
              <a:rPr lang="ar-SA" sz="2400" dirty="0"/>
              <a:t>‌</a:t>
            </a:r>
            <a:r>
              <a:rPr lang="ar-SA" sz="2400" dirty="0">
                <a:cs typeface="Zar" pitchFamily="2" charset="-78"/>
              </a:rPr>
              <a:t> بيش</a:t>
            </a:r>
            <a:r>
              <a:rPr lang="ar-SA" sz="2400" dirty="0"/>
              <a:t>‌</a:t>
            </a:r>
            <a:r>
              <a:rPr lang="ar-SA" sz="2400" dirty="0">
                <a:cs typeface="Zar" pitchFamily="2" charset="-78"/>
              </a:rPr>
              <a:t> از 20% خواهد شد.</a:t>
            </a:r>
            <a:endParaRPr lang="ar-SA" sz="2400" dirty="0">
              <a:latin typeface="Tahoma" pitchFamily="34" charset="0"/>
              <a:cs typeface="Zar" pitchFamily="2" charset="-78"/>
            </a:endParaRPr>
          </a:p>
          <a:p>
            <a:pPr algn="just" rtl="1"/>
            <a:r>
              <a:rPr lang="ar-SA" sz="2400" dirty="0">
                <a:cs typeface="Zar" pitchFamily="2" charset="-78"/>
              </a:rPr>
              <a:t> </a:t>
            </a:r>
            <a:endParaRPr lang="ar-SA" sz="2400" dirty="0">
              <a:latin typeface="Tahoma" pitchFamily="34" charset="0"/>
              <a:cs typeface="Zar" pitchFamily="2" charset="-78"/>
            </a:endParaRPr>
          </a:p>
          <a:p>
            <a:pPr algn="just" rtl="1"/>
            <a:r>
              <a:rPr lang="ar-SA" sz="2400" dirty="0">
                <a:cs typeface="Zar" pitchFamily="2" charset="-78"/>
              </a:rPr>
              <a:t>  </a:t>
            </a:r>
            <a:r>
              <a:rPr lang="ar-SA" sz="2400" b="1" dirty="0">
                <a:cs typeface="Zar" pitchFamily="2" charset="-78"/>
              </a:rPr>
              <a:t>كارتهاي</a:t>
            </a:r>
            <a:r>
              <a:rPr lang="ar-SA" sz="2400" b="1" dirty="0"/>
              <a:t>‌</a:t>
            </a:r>
            <a:r>
              <a:rPr lang="ar-SA" sz="2400" b="1" dirty="0">
                <a:cs typeface="Zar" pitchFamily="2" charset="-78"/>
              </a:rPr>
              <a:t> الكترونيكي</a:t>
            </a:r>
            <a:r>
              <a:rPr lang="ar-SA" sz="2400" b="1" dirty="0"/>
              <a:t>‌</a:t>
            </a:r>
            <a:endParaRPr lang="en-US" sz="2400" b="1" dirty="0">
              <a:cs typeface="Zar" pitchFamily="2" charset="-78"/>
            </a:endParaRPr>
          </a:p>
          <a:p>
            <a:pPr algn="just" rtl="1"/>
            <a:r>
              <a:rPr lang="ar-SA" sz="2400" dirty="0">
                <a:cs typeface="Zar" pitchFamily="2" charset="-78"/>
              </a:rPr>
              <a:t> در كشور آمريكا بيش</a:t>
            </a:r>
            <a:r>
              <a:rPr lang="ar-SA" sz="2400" dirty="0"/>
              <a:t>‌</a:t>
            </a:r>
            <a:r>
              <a:rPr lang="ar-SA" sz="2400" dirty="0">
                <a:cs typeface="Zar" pitchFamily="2" charset="-78"/>
              </a:rPr>
              <a:t> از 700 ميليون</a:t>
            </a:r>
            <a:r>
              <a:rPr lang="ar-SA" sz="2400" dirty="0"/>
              <a:t>‌</a:t>
            </a:r>
            <a:r>
              <a:rPr lang="ar-SA" sz="2400" dirty="0">
                <a:cs typeface="Zar" pitchFamily="2" charset="-78"/>
              </a:rPr>
              <a:t> كارت</a:t>
            </a:r>
            <a:r>
              <a:rPr lang="ar-SA" sz="2400" dirty="0"/>
              <a:t>‌</a:t>
            </a:r>
            <a:r>
              <a:rPr lang="ar-SA" sz="2400" dirty="0">
                <a:cs typeface="Zar" pitchFamily="2" charset="-78"/>
              </a:rPr>
              <a:t> پرداخت</a:t>
            </a:r>
            <a:r>
              <a:rPr lang="ar-SA" sz="2400" dirty="0"/>
              <a:t>‌</a:t>
            </a:r>
            <a:r>
              <a:rPr lang="ar-SA" sz="2400" dirty="0">
                <a:cs typeface="Zar" pitchFamily="2" charset="-78"/>
              </a:rPr>
              <a:t> وجود دارد كه</a:t>
            </a:r>
            <a:r>
              <a:rPr lang="ar-SA" sz="2400" dirty="0"/>
              <a:t>‌</a:t>
            </a:r>
            <a:r>
              <a:rPr lang="ar-SA" sz="2400" dirty="0">
                <a:cs typeface="Zar" pitchFamily="2" charset="-78"/>
              </a:rPr>
              <a:t> از اين</a:t>
            </a:r>
            <a:r>
              <a:rPr lang="ar-SA" sz="2400" dirty="0"/>
              <a:t>‌</a:t>
            </a:r>
            <a:r>
              <a:rPr lang="ar-SA" sz="2400" dirty="0">
                <a:cs typeface="Zar" pitchFamily="2" charset="-78"/>
              </a:rPr>
              <a:t> طريق</a:t>
            </a:r>
            <a:r>
              <a:rPr lang="ar-SA" sz="2400" dirty="0"/>
              <a:t>‌</a:t>
            </a:r>
            <a:r>
              <a:rPr lang="ar-SA" sz="2400" dirty="0">
                <a:cs typeface="Zar" pitchFamily="2" charset="-78"/>
              </a:rPr>
              <a:t>، 4 ميليون</a:t>
            </a:r>
            <a:r>
              <a:rPr lang="ar-SA" sz="2400" dirty="0"/>
              <a:t>‌</a:t>
            </a:r>
            <a:r>
              <a:rPr lang="ar-SA" sz="2400" dirty="0">
                <a:cs typeface="Zar" pitchFamily="2" charset="-78"/>
              </a:rPr>
              <a:t> بازرگان</a:t>
            </a:r>
            <a:r>
              <a:rPr lang="ar-SA" sz="2400" dirty="0"/>
              <a:t>‌</a:t>
            </a:r>
            <a:r>
              <a:rPr lang="ar-SA" sz="2400" dirty="0">
                <a:cs typeface="Zar" pitchFamily="2" charset="-78"/>
              </a:rPr>
              <a:t> داخلي</a:t>
            </a:r>
            <a:r>
              <a:rPr lang="ar-SA" sz="2400" dirty="0"/>
              <a:t>‌</a:t>
            </a:r>
            <a:r>
              <a:rPr lang="ar-SA" sz="2400" dirty="0">
                <a:cs typeface="Zar" pitchFamily="2" charset="-78"/>
              </a:rPr>
              <a:t> آمريكا و 11 ميليون</a:t>
            </a:r>
            <a:r>
              <a:rPr lang="ar-SA" sz="2400" dirty="0"/>
              <a:t>‌</a:t>
            </a:r>
            <a:r>
              <a:rPr lang="ar-SA" sz="2400" dirty="0">
                <a:cs typeface="Zar" pitchFamily="2" charset="-78"/>
              </a:rPr>
              <a:t> بازرگان</a:t>
            </a:r>
            <a:r>
              <a:rPr lang="ar-SA" sz="2400" dirty="0"/>
              <a:t>‌</a:t>
            </a:r>
            <a:r>
              <a:rPr lang="ar-SA" sz="2400" dirty="0">
                <a:cs typeface="Zar" pitchFamily="2" charset="-78"/>
              </a:rPr>
              <a:t> در سرتاسر دنيا با يكديگر ارتباط</a:t>
            </a:r>
            <a:r>
              <a:rPr lang="ar-SA" sz="2400" dirty="0"/>
              <a:t>‌</a:t>
            </a:r>
            <a:r>
              <a:rPr lang="ar-SA" sz="2400" dirty="0">
                <a:cs typeface="Zar" pitchFamily="2" charset="-78"/>
              </a:rPr>
              <a:t> برقرار مي</a:t>
            </a:r>
            <a:r>
              <a:rPr lang="ar-SA" sz="2400" dirty="0"/>
              <a:t>‌</a:t>
            </a:r>
            <a:r>
              <a:rPr lang="ar-SA" sz="2400" dirty="0">
                <a:cs typeface="Zar" pitchFamily="2" charset="-78"/>
              </a:rPr>
              <a:t>كنند. در سالهاي</a:t>
            </a:r>
            <a:r>
              <a:rPr lang="ar-SA" sz="2400" dirty="0"/>
              <a:t>‌</a:t>
            </a:r>
            <a:r>
              <a:rPr lang="ar-SA" sz="2400" dirty="0">
                <a:cs typeface="Zar" pitchFamily="2" charset="-78"/>
              </a:rPr>
              <a:t> اخير، آمريكاييان</a:t>
            </a:r>
            <a:r>
              <a:rPr lang="ar-SA" sz="2400" dirty="0"/>
              <a:t>‌</a:t>
            </a:r>
            <a:r>
              <a:rPr lang="ar-SA" sz="2400" dirty="0">
                <a:cs typeface="Zar" pitchFamily="2" charset="-78"/>
              </a:rPr>
              <a:t> بيش</a:t>
            </a:r>
            <a:r>
              <a:rPr lang="ar-SA" sz="2400" dirty="0"/>
              <a:t>‌</a:t>
            </a:r>
            <a:r>
              <a:rPr lang="ar-SA" sz="2400" dirty="0">
                <a:cs typeface="Zar" pitchFamily="2" charset="-78"/>
              </a:rPr>
              <a:t> از 850 ميليون</a:t>
            </a:r>
            <a:r>
              <a:rPr lang="ar-SA" sz="2400" dirty="0"/>
              <a:t>‌</a:t>
            </a:r>
            <a:r>
              <a:rPr lang="ar-SA" sz="2400" dirty="0">
                <a:cs typeface="Zar" pitchFamily="2" charset="-78"/>
              </a:rPr>
              <a:t> دلار از طريق</a:t>
            </a:r>
            <a:r>
              <a:rPr lang="ar-SA" sz="2400" dirty="0"/>
              <a:t>‌</a:t>
            </a:r>
            <a:r>
              <a:rPr lang="ar-SA" sz="2400" dirty="0">
                <a:cs typeface="Zar" pitchFamily="2" charset="-78"/>
              </a:rPr>
              <a:t> كارتهاي</a:t>
            </a:r>
            <a:r>
              <a:rPr lang="ar-SA" sz="2400" dirty="0"/>
              <a:t>‌</a:t>
            </a:r>
            <a:r>
              <a:rPr lang="ar-SA" sz="2400" dirty="0">
                <a:cs typeface="Zar" pitchFamily="2" charset="-78"/>
              </a:rPr>
              <a:t> پرداخت</a:t>
            </a:r>
            <a:r>
              <a:rPr lang="ar-SA" sz="2400" dirty="0"/>
              <a:t>‌</a:t>
            </a:r>
            <a:r>
              <a:rPr lang="ar-SA" sz="2400" dirty="0">
                <a:cs typeface="Zar" pitchFamily="2" charset="-78"/>
              </a:rPr>
              <a:t> خود مبادله</a:t>
            </a:r>
            <a:r>
              <a:rPr lang="ar-SA" sz="2400" dirty="0"/>
              <a:t>‌</a:t>
            </a:r>
            <a:r>
              <a:rPr lang="ar-SA" sz="2400" dirty="0">
                <a:cs typeface="Zar" pitchFamily="2" charset="-78"/>
              </a:rPr>
              <a:t> نموده</a:t>
            </a:r>
            <a:r>
              <a:rPr lang="ar-SA" sz="2400" dirty="0"/>
              <a:t>‌</a:t>
            </a:r>
            <a:r>
              <a:rPr lang="ar-SA" sz="2400" dirty="0">
                <a:cs typeface="Zar" pitchFamily="2" charset="-78"/>
              </a:rPr>
              <a:t>اند و به</a:t>
            </a:r>
            <a:r>
              <a:rPr lang="ar-SA" sz="2400" dirty="0"/>
              <a:t>‌</a:t>
            </a:r>
            <a:r>
              <a:rPr lang="ar-SA" sz="2400" dirty="0">
                <a:cs typeface="Zar" pitchFamily="2" charset="-78"/>
              </a:rPr>
              <a:t> طور كلي</a:t>
            </a:r>
            <a:r>
              <a:rPr lang="ar-SA" sz="2400" dirty="0"/>
              <a:t>‌</a:t>
            </a:r>
            <a:r>
              <a:rPr lang="ar-SA" sz="2400" dirty="0">
                <a:cs typeface="Zar" pitchFamily="2" charset="-78"/>
              </a:rPr>
              <a:t> حجم</a:t>
            </a:r>
            <a:r>
              <a:rPr lang="ar-SA" sz="2400" dirty="0"/>
              <a:t>‌</a:t>
            </a:r>
            <a:r>
              <a:rPr lang="ar-SA" sz="2400" dirty="0">
                <a:cs typeface="Zar" pitchFamily="2" charset="-78"/>
              </a:rPr>
              <a:t> مبادلات</a:t>
            </a:r>
            <a:r>
              <a:rPr lang="ar-SA" sz="2400" dirty="0"/>
              <a:t>‌</a:t>
            </a:r>
            <a:r>
              <a:rPr lang="ar-SA" sz="2400" dirty="0">
                <a:cs typeface="Zar" pitchFamily="2" charset="-78"/>
              </a:rPr>
              <a:t> سالانه</a:t>
            </a:r>
            <a:r>
              <a:rPr lang="ar-SA" sz="2400" dirty="0"/>
              <a:t>‌</a:t>
            </a:r>
            <a:r>
              <a:rPr lang="ar-SA" sz="2400" dirty="0">
                <a:cs typeface="Zar" pitchFamily="2" charset="-78"/>
              </a:rPr>
              <a:t> از طريق</a:t>
            </a:r>
            <a:r>
              <a:rPr lang="ar-SA" sz="2400" dirty="0"/>
              <a:t>‌</a:t>
            </a:r>
            <a:r>
              <a:rPr lang="ar-SA" sz="2400" dirty="0">
                <a:cs typeface="Zar" pitchFamily="2" charset="-78"/>
              </a:rPr>
              <a:t> كارتهاي</a:t>
            </a:r>
            <a:r>
              <a:rPr lang="ar-SA" sz="2400" dirty="0"/>
              <a:t>‌</a:t>
            </a:r>
            <a:r>
              <a:rPr lang="ar-SA" sz="2400" dirty="0">
                <a:cs typeface="Zar" pitchFamily="2" charset="-78"/>
              </a:rPr>
              <a:t> پرداخت</a:t>
            </a:r>
            <a:r>
              <a:rPr lang="ar-SA" sz="2400" dirty="0"/>
              <a:t>‌</a:t>
            </a:r>
            <a:r>
              <a:rPr lang="ar-SA" sz="2400" dirty="0">
                <a:cs typeface="Zar" pitchFamily="2" charset="-78"/>
              </a:rPr>
              <a:t>، 12 ميليارد دلار است</a:t>
            </a:r>
            <a:r>
              <a:rPr lang="ar-SA" sz="2400" dirty="0"/>
              <a:t>‌</a:t>
            </a:r>
            <a:r>
              <a:rPr lang="ar-SA" sz="2400" dirty="0">
                <a:cs typeface="Zar" pitchFamily="2" charset="-78"/>
              </a:rPr>
              <a:t>. شركت</a:t>
            </a:r>
            <a:r>
              <a:rPr lang="ar-SA" sz="2400" dirty="0"/>
              <a:t>‌</a:t>
            </a:r>
            <a:r>
              <a:rPr lang="ar-SA" sz="2400" dirty="0">
                <a:cs typeface="Zar" pitchFamily="2" charset="-78"/>
              </a:rPr>
              <a:t>هاي</a:t>
            </a:r>
            <a:r>
              <a:rPr lang="ar-SA" sz="2400" dirty="0"/>
              <a:t>‌</a:t>
            </a:r>
            <a:r>
              <a:rPr lang="ar-SA" sz="2400" dirty="0">
                <a:cs typeface="Zar" pitchFamily="2" charset="-78"/>
              </a:rPr>
              <a:t> معروف</a:t>
            </a:r>
            <a:r>
              <a:rPr lang="ar-SA" sz="2400" dirty="0"/>
              <a:t>‌</a:t>
            </a:r>
            <a:r>
              <a:rPr lang="ar-SA" sz="2400" dirty="0">
                <a:cs typeface="Zar" pitchFamily="2" charset="-78"/>
              </a:rPr>
              <a:t> آمريكايي</a:t>
            </a:r>
            <a:r>
              <a:rPr lang="ar-SA" sz="2400" dirty="0"/>
              <a:t>‌</a:t>
            </a:r>
            <a:r>
              <a:rPr lang="ar-SA" sz="2400" dirty="0">
                <a:cs typeface="Zar" pitchFamily="2" charset="-78"/>
              </a:rPr>
              <a:t> كه</a:t>
            </a:r>
            <a:r>
              <a:rPr lang="ar-SA" sz="2400" dirty="0"/>
              <a:t>‌</a:t>
            </a:r>
            <a:r>
              <a:rPr lang="ar-SA" sz="2400" dirty="0">
                <a:cs typeface="Zar" pitchFamily="2" charset="-78"/>
              </a:rPr>
              <a:t> از اين</a:t>
            </a:r>
            <a:r>
              <a:rPr lang="ar-SA" sz="2400" dirty="0"/>
              <a:t>‌</a:t>
            </a:r>
            <a:r>
              <a:rPr lang="ar-SA" sz="2400" dirty="0">
                <a:cs typeface="Zar" pitchFamily="2" charset="-78"/>
              </a:rPr>
              <a:t> كارتها بيشتر استفاده</a:t>
            </a:r>
            <a:r>
              <a:rPr lang="ar-SA" sz="2400" dirty="0"/>
              <a:t>‌</a:t>
            </a:r>
            <a:r>
              <a:rPr lang="ar-SA" sz="2400" dirty="0">
                <a:cs typeface="Zar" pitchFamily="2" charset="-78"/>
              </a:rPr>
              <a:t> مي</a:t>
            </a:r>
            <a:r>
              <a:rPr lang="ar-SA" sz="2400" dirty="0"/>
              <a:t>‌</a:t>
            </a:r>
            <a:r>
              <a:rPr lang="ar-SA" sz="2400" dirty="0">
                <a:cs typeface="Zar" pitchFamily="2" charset="-78"/>
              </a:rPr>
              <a:t>كنند، عبارتند از:  </a:t>
            </a:r>
            <a:r>
              <a:rPr lang="en-US" sz="2400" dirty="0">
                <a:cs typeface="Zar" pitchFamily="2" charset="-78"/>
              </a:rPr>
              <a:t>American Express ، Discovery ،  Master Card</a:t>
            </a:r>
            <a:r>
              <a:rPr lang="ar-SA" sz="2400" dirty="0">
                <a:cs typeface="Zar" pitchFamily="2" charset="-78"/>
              </a:rPr>
              <a:t>  و  </a:t>
            </a:r>
            <a:r>
              <a:rPr lang="en-US" sz="2400" dirty="0">
                <a:cs typeface="Zar" pitchFamily="2" charset="-78"/>
              </a:rPr>
              <a:t>Visa</a:t>
            </a:r>
            <a:r>
              <a:rPr lang="ar-SA" sz="2400" dirty="0">
                <a:cs typeface="Zar" pitchFamily="2" charset="-78"/>
              </a:rPr>
              <a:t> . طي</a:t>
            </a:r>
            <a:r>
              <a:rPr lang="ar-SA" sz="2400" dirty="0"/>
              <a:t>‌</a:t>
            </a:r>
            <a:r>
              <a:rPr lang="ar-SA" sz="2400" dirty="0">
                <a:cs typeface="Zar" pitchFamily="2" charset="-78"/>
              </a:rPr>
              <a:t> بررسي</a:t>
            </a:r>
            <a:r>
              <a:rPr lang="ar-SA" sz="2400" dirty="0"/>
              <a:t>‌</a:t>
            </a:r>
            <a:r>
              <a:rPr lang="ar-SA" sz="2400" dirty="0">
                <a:cs typeface="Zar" pitchFamily="2" charset="-78"/>
              </a:rPr>
              <a:t> پرداختهاي</a:t>
            </a:r>
            <a:r>
              <a:rPr lang="ar-SA" sz="2400" dirty="0"/>
              <a:t>‌</a:t>
            </a:r>
            <a:r>
              <a:rPr lang="ar-SA" sz="2400" dirty="0">
                <a:cs typeface="Zar" pitchFamily="2" charset="-78"/>
              </a:rPr>
              <a:t> الكترونيكي</a:t>
            </a:r>
            <a:r>
              <a:rPr lang="ar-SA" sz="2400" dirty="0"/>
              <a:t>‌</a:t>
            </a:r>
            <a:r>
              <a:rPr lang="ar-SA" sz="2400" dirty="0">
                <a:cs typeface="Zar" pitchFamily="2" charset="-78"/>
              </a:rPr>
              <a:t>، بايد دو نكته</a:t>
            </a:r>
            <a:r>
              <a:rPr lang="ar-SA" sz="2400" dirty="0"/>
              <a:t>‌</a:t>
            </a:r>
            <a:r>
              <a:rPr lang="ar-SA" sz="2400" dirty="0">
                <a:cs typeface="Zar" pitchFamily="2" charset="-78"/>
              </a:rPr>
              <a:t> را مدنظر قرار داد.</a:t>
            </a:r>
            <a:endParaRPr lang="ar-SA" sz="2400" dirty="0">
              <a:latin typeface="Tahoma" pitchFamily="34" charset="0"/>
              <a:cs typeface="Zar" pitchFamily="2" charset="-78"/>
            </a:endParaRPr>
          </a:p>
          <a:p>
            <a:pPr algn="just" rtl="1"/>
            <a:endParaRPr lang="en-US" sz="2400" dirty="0">
              <a:latin typeface="Tahoma" pitchFamily="34" charset="0"/>
              <a:cs typeface="Zar" pitchFamily="2" charset="-78"/>
            </a:endParaRPr>
          </a:p>
        </p:txBody>
      </p:sp>
    </p:spTree>
  </p:cSld>
  <p:clrMapOvr>
    <a:masterClrMapping/>
  </p:clrMapOvr>
  <p:transition>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8313" y="1052513"/>
            <a:ext cx="8229600" cy="1143000"/>
          </a:xfrm>
        </p:spPr>
        <p:txBody>
          <a:bodyPr>
            <a:normAutofit fontScale="90000"/>
          </a:bodyPr>
          <a:lstStyle/>
          <a:p>
            <a:pPr rtl="1"/>
            <a:r>
              <a:rPr lang="fa-IR" sz="3600" dirty="0">
                <a:solidFill>
                  <a:schemeClr val="tx1"/>
                </a:solidFill>
                <a:cs typeface="B Titr" pitchFamily="2" charset="-78"/>
              </a:rPr>
              <a:t>طراحی </a:t>
            </a:r>
            <a:r>
              <a:rPr lang="fa-IR" sz="3600" dirty="0" err="1">
                <a:solidFill>
                  <a:schemeClr val="tx1"/>
                </a:solidFill>
                <a:cs typeface="B Titr" pitchFamily="2" charset="-78"/>
              </a:rPr>
              <a:t>وب</a:t>
            </a:r>
            <a:r>
              <a:rPr lang="fa-IR" sz="3600" dirty="0">
                <a:solidFill>
                  <a:schemeClr val="tx1"/>
                </a:solidFill>
                <a:cs typeface="B Titr" pitchFamily="2" charset="-78"/>
              </a:rPr>
              <a:t> گاه (</a:t>
            </a:r>
            <a:r>
              <a:rPr lang="en-US" sz="3600" dirty="0">
                <a:solidFill>
                  <a:schemeClr val="tx1"/>
                </a:solidFill>
                <a:cs typeface="B Titr" pitchFamily="2" charset="-78"/>
              </a:rPr>
              <a:t>Site</a:t>
            </a:r>
            <a:r>
              <a:rPr lang="fa-IR" sz="3600" dirty="0">
                <a:solidFill>
                  <a:schemeClr val="tx1"/>
                </a:solidFill>
                <a:cs typeface="B Titr" pitchFamily="2" charset="-78"/>
              </a:rPr>
              <a:t>)گام نخست برای ورود به تجارت الکترونیک</a:t>
            </a:r>
            <a:endParaRPr lang="en-US" sz="3600" dirty="0">
              <a:solidFill>
                <a:schemeClr val="tx1"/>
              </a:solidFill>
              <a:cs typeface="B Titr" pitchFamily="2" charset="-78"/>
            </a:endParaRPr>
          </a:p>
        </p:txBody>
      </p:sp>
      <p:sp>
        <p:nvSpPr>
          <p:cNvPr id="84995" name="Rectangle 3"/>
          <p:cNvSpPr>
            <a:spLocks noGrp="1" noChangeArrowheads="1"/>
          </p:cNvSpPr>
          <p:nvPr>
            <p:ph idx="1"/>
          </p:nvPr>
        </p:nvSpPr>
        <p:spPr>
          <a:xfrm>
            <a:off x="179388" y="2420938"/>
            <a:ext cx="8507412" cy="4032250"/>
          </a:xfrm>
        </p:spPr>
        <p:txBody>
          <a:bodyPr/>
          <a:lstStyle/>
          <a:p>
            <a:pPr marL="609600" indent="-609600" algn="ctr" rtl="1">
              <a:buFontTx/>
              <a:buNone/>
            </a:pPr>
            <a:r>
              <a:rPr lang="fa-IR" sz="2600" dirty="0">
                <a:cs typeface="B Mitra" pitchFamily="2" charset="-78"/>
              </a:rPr>
              <a:t>شش دلیل زیر اهمیت </a:t>
            </a:r>
            <a:r>
              <a:rPr lang="fa-IR" sz="2600" dirty="0" err="1">
                <a:cs typeface="B Mitra" pitchFamily="2" charset="-78"/>
              </a:rPr>
              <a:t>وب</a:t>
            </a:r>
            <a:r>
              <a:rPr lang="fa-IR" sz="2600" dirty="0">
                <a:cs typeface="B Mitra" pitchFamily="2" charset="-78"/>
              </a:rPr>
              <a:t> سایت در تجارت الکترونیک را نشان می دهد:</a:t>
            </a:r>
          </a:p>
          <a:p>
            <a:pPr marL="609600" indent="-609600" algn="r" rtl="1">
              <a:buFontTx/>
              <a:buNone/>
            </a:pPr>
            <a:r>
              <a:rPr lang="fa-IR" sz="2800" b="1" dirty="0">
                <a:cs typeface="B Mitra" pitchFamily="2" charset="-78"/>
              </a:rPr>
              <a:t>1) </a:t>
            </a:r>
            <a:r>
              <a:rPr lang="ar-SA" sz="2800" b="1" dirty="0">
                <a:cs typeface="B Mitra" pitchFamily="2" charset="-78"/>
              </a:rPr>
              <a:t>وجود وب سايت، اعتبار شما را ا</a:t>
            </a:r>
            <a:r>
              <a:rPr lang="fa-IR" sz="2800" b="1" dirty="0">
                <a:cs typeface="B Mitra" pitchFamily="2" charset="-78"/>
              </a:rPr>
              <a:t>ف</a:t>
            </a:r>
            <a:r>
              <a:rPr lang="ar-SA" sz="2800" b="1" dirty="0">
                <a:cs typeface="B Mitra" pitchFamily="2" charset="-78"/>
              </a:rPr>
              <a:t>زايش مي دهد.</a:t>
            </a:r>
            <a:br>
              <a:rPr lang="ar-SA" sz="2800" b="1" dirty="0">
                <a:cs typeface="B Mitra" pitchFamily="2" charset="-78"/>
              </a:rPr>
            </a:br>
            <a:r>
              <a:rPr lang="ar-SA" sz="2800" dirty="0">
                <a:cs typeface="B Mitra" pitchFamily="2" charset="-78"/>
              </a:rPr>
              <a:t>وب سايت تائير قوي بر اعتماد مشتري هاي بالقوه دارد. </a:t>
            </a:r>
            <a:endParaRPr lang="fa-IR" sz="2800" dirty="0">
              <a:cs typeface="B Mitra" pitchFamily="2" charset="-78"/>
            </a:endParaRPr>
          </a:p>
          <a:p>
            <a:pPr marL="609600" indent="-609600" algn="r" rtl="1">
              <a:buFontTx/>
              <a:buNone/>
            </a:pPr>
            <a:r>
              <a:rPr lang="fa-IR" sz="2800" dirty="0">
                <a:cs typeface="B Mitra" pitchFamily="2" charset="-78"/>
              </a:rPr>
              <a:t>       </a:t>
            </a:r>
            <a:r>
              <a:rPr lang="ar-SA" sz="2800" dirty="0">
                <a:cs typeface="B Mitra" pitchFamily="2" charset="-78"/>
              </a:rPr>
              <a:t>به مردم مي فهماند که شما داراي دانش و به روز هستيد </a:t>
            </a:r>
            <a:r>
              <a:rPr lang="fa-IR" sz="2800" dirty="0">
                <a:cs typeface="B Mitra" pitchFamily="2" charset="-78"/>
              </a:rPr>
              <a:t>.</a:t>
            </a:r>
          </a:p>
          <a:p>
            <a:pPr marL="609600" indent="-609600" algn="r" rtl="1">
              <a:buFontTx/>
              <a:buNone/>
            </a:pPr>
            <a:r>
              <a:rPr lang="fa-IR" sz="2800" b="1" dirty="0">
                <a:cs typeface="B Mitra" pitchFamily="2" charset="-78"/>
              </a:rPr>
              <a:t>2) </a:t>
            </a:r>
            <a:r>
              <a:rPr lang="ar-SA" sz="2800" b="1" dirty="0">
                <a:cs typeface="B Mitra" pitchFamily="2" charset="-78"/>
              </a:rPr>
              <a:t>شرکت شما در هر زمان و از هر مکان قابل دسترس </a:t>
            </a:r>
            <a:r>
              <a:rPr lang="fa-IR" sz="2800" b="1" dirty="0">
                <a:cs typeface="B Mitra" pitchFamily="2" charset="-78"/>
              </a:rPr>
              <a:t>است</a:t>
            </a:r>
          </a:p>
          <a:p>
            <a:pPr marL="609600" indent="-609600" algn="r" rtl="1">
              <a:buFontTx/>
              <a:buNone/>
            </a:pPr>
            <a:r>
              <a:rPr lang="ar-SA" b="1" dirty="0">
                <a:cs typeface="B Mitra" pitchFamily="2" charset="-78"/>
              </a:rPr>
              <a:t> </a:t>
            </a:r>
            <a:r>
              <a:rPr lang="fa-IR" b="1" dirty="0">
                <a:cs typeface="B Mitra" pitchFamily="2" charset="-78"/>
              </a:rPr>
              <a:t>      </a:t>
            </a:r>
            <a:r>
              <a:rPr lang="ar-SA" sz="2800" dirty="0">
                <a:cs typeface="B Mitra" pitchFamily="2" charset="-78"/>
              </a:rPr>
              <a:t>با کليک ساده موس، هر کسي مي تواند در 7 روز هفته و 24 ساعت شبانه روز به شرکت شما دسترسي داشته باشد.</a:t>
            </a:r>
            <a:br>
              <a:rPr lang="ar-SA" sz="2800" dirty="0">
                <a:cs typeface="B Mitra" pitchFamily="2" charset="-78"/>
              </a:rPr>
            </a:br>
            <a:endParaRPr lang="fa-IR" sz="2800" dirty="0">
              <a:cs typeface="B Mitra" pitchFamily="2" charset="-78"/>
            </a:endParaRPr>
          </a:p>
          <a:p>
            <a:pPr marL="609600" indent="-609600" algn="r" rtl="1">
              <a:buFontTx/>
              <a:buNone/>
            </a:pPr>
            <a:endParaRPr lang="fa-IR" sz="2800" dirty="0">
              <a:cs typeface="B Mitra" pitchFamily="2" charset="-78"/>
            </a:endParaRPr>
          </a:p>
          <a:p>
            <a:pPr marL="609600" indent="-609600" algn="r" rtl="1">
              <a:buFontTx/>
              <a:buNone/>
            </a:pPr>
            <a:endParaRPr lang="fa-IR" sz="2800" dirty="0">
              <a:cs typeface="B Mitra" pitchFamily="2" charset="-78"/>
            </a:endParaRPr>
          </a:p>
          <a:p>
            <a:pPr marL="609600" indent="-609600" algn="r" rtl="1">
              <a:buFontTx/>
              <a:buNone/>
            </a:pPr>
            <a:endParaRPr lang="en-US" sz="2800" dirty="0">
              <a:cs typeface="B Mitra" pitchFamily="2" charset="-78"/>
            </a:endParaRPr>
          </a:p>
        </p:txBody>
      </p:sp>
      <p:sp>
        <p:nvSpPr>
          <p:cNvPr id="4" name="Slide Number Placeholder 5"/>
          <p:cNvSpPr>
            <a:spLocks noGrp="1"/>
          </p:cNvSpPr>
          <p:nvPr>
            <p:ph type="sldNum" sz="quarter" idx="12"/>
          </p:nvPr>
        </p:nvSpPr>
        <p:spPr/>
        <p:txBody>
          <a:bodyPr/>
          <a:lstStyle/>
          <a:p>
            <a:fld id="{CF910EA2-E75E-4025-87C7-279F6B80CE71}" type="slidenum">
              <a:rPr lang="fa-IR"/>
              <a:pPr/>
              <a:t>34</a:t>
            </a:fld>
            <a:endParaRPr lang="en-US"/>
          </a:p>
        </p:txBody>
      </p:sp>
    </p:spTree>
  </p:cSld>
  <p:clrMapOvr>
    <a:masterClrMapping/>
  </p:clrMapOvr>
  <p:transition>
    <p:spli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457200" y="1125538"/>
            <a:ext cx="8229600" cy="5000625"/>
          </a:xfrm>
        </p:spPr>
        <p:txBody>
          <a:bodyPr/>
          <a:lstStyle/>
          <a:p>
            <a:pPr algn="just" rtl="1">
              <a:buFontTx/>
              <a:buNone/>
            </a:pPr>
            <a:r>
              <a:rPr lang="fa-IR" sz="2800" b="1" dirty="0">
                <a:cs typeface="B Mitra" pitchFamily="2" charset="-78"/>
              </a:rPr>
              <a:t>3) </a:t>
            </a:r>
            <a:r>
              <a:rPr lang="ar-SA" sz="2800" b="1" dirty="0">
                <a:cs typeface="B Mitra" pitchFamily="2" charset="-78"/>
              </a:rPr>
              <a:t>سهولت ارجاع مشتريان جديد به شرکت شما </a:t>
            </a:r>
            <a:endParaRPr lang="fa-IR" sz="2800" b="1" dirty="0">
              <a:cs typeface="B Mitra" pitchFamily="2" charset="-78"/>
            </a:endParaRPr>
          </a:p>
          <a:p>
            <a:pPr algn="just" rtl="1">
              <a:buFontTx/>
              <a:buNone/>
            </a:pPr>
            <a:r>
              <a:rPr lang="ar-SA" sz="2800" b="1" dirty="0">
                <a:cs typeface="B Mitra" pitchFamily="2" charset="-78"/>
              </a:rPr>
              <a:t> </a:t>
            </a:r>
            <a:r>
              <a:rPr lang="ar-SA" sz="2400" b="1" dirty="0">
                <a:cs typeface="B Mitra" pitchFamily="2" charset="-78"/>
              </a:rPr>
              <a:t>داشتن وب سايت اين امکان را فراهم مي کند که مردم به راحتي سايت شما را به ديگران ارجاع دهند.</a:t>
            </a:r>
            <a:endParaRPr lang="fa-IR" sz="2400" b="1" dirty="0">
              <a:cs typeface="B Mitra" pitchFamily="2" charset="-78"/>
            </a:endParaRPr>
          </a:p>
          <a:p>
            <a:pPr algn="just" rtl="1">
              <a:buFontTx/>
              <a:buNone/>
            </a:pPr>
            <a:r>
              <a:rPr lang="ar-SA" sz="2400" b="1" dirty="0">
                <a:cs typeface="B Mitra" pitchFamily="2" charset="-78"/>
              </a:rPr>
              <a:t> آدرس وب سايت راحت تر از شماره تلفن به خاطر مي ماند به علاوه دادن راه هاي مختلف تماس با شما به مردم، امکان برقراري تماس را بيشتر مي کند.</a:t>
            </a:r>
            <a:endParaRPr lang="fa-IR" sz="2400" b="1" dirty="0">
              <a:cs typeface="B Mitra" pitchFamily="2" charset="-78"/>
            </a:endParaRPr>
          </a:p>
          <a:p>
            <a:pPr algn="just" rtl="1">
              <a:buFontTx/>
              <a:buNone/>
            </a:pPr>
            <a:r>
              <a:rPr lang="fa-IR" sz="2800" b="1" dirty="0">
                <a:cs typeface="B Mitra" pitchFamily="2" charset="-78"/>
              </a:rPr>
              <a:t>4) </a:t>
            </a:r>
            <a:r>
              <a:rPr lang="ar-SA" sz="2800" b="1" dirty="0">
                <a:cs typeface="B Mitra" pitchFamily="2" charset="-78"/>
              </a:rPr>
              <a:t>وب سايت يک ابزار قوي فروش است</a:t>
            </a:r>
            <a:endParaRPr lang="fa-IR" sz="2800" b="1" dirty="0">
              <a:cs typeface="B Mitra" pitchFamily="2" charset="-78"/>
            </a:endParaRPr>
          </a:p>
          <a:p>
            <a:pPr algn="just" rtl="1">
              <a:buFontTx/>
              <a:buNone/>
            </a:pPr>
            <a:r>
              <a:rPr lang="ar-SA" sz="2400" b="1" dirty="0">
                <a:cs typeface="B Mitra" pitchFamily="2" charset="-78"/>
              </a:rPr>
              <a:t>شما يک ويترين دائمي و سهل الوصول که هزينه آن خيلي کمتر از يک فروشگاه آجري است داريد</a:t>
            </a:r>
            <a:r>
              <a:rPr lang="fa-IR" sz="2400" b="1" dirty="0">
                <a:cs typeface="B Mitra" pitchFamily="2" charset="-78"/>
              </a:rPr>
              <a:t>.</a:t>
            </a:r>
          </a:p>
          <a:p>
            <a:pPr algn="just" rtl="1">
              <a:buFontTx/>
              <a:buNone/>
            </a:pPr>
            <a:r>
              <a:rPr lang="ar-SA" sz="2400" b="1" dirty="0">
                <a:cs typeface="B Mitra" pitchFamily="2" charset="-78"/>
              </a:rPr>
              <a:t>شما </a:t>
            </a:r>
            <a:r>
              <a:rPr lang="fa-IR" sz="2400" b="1" dirty="0">
                <a:cs typeface="B Mitra" pitchFamily="2" charset="-78"/>
              </a:rPr>
              <a:t>مشتری</a:t>
            </a:r>
            <a:r>
              <a:rPr lang="ar-SA" sz="2400" b="1" dirty="0">
                <a:cs typeface="B Mitra" pitchFamily="2" charset="-78"/>
              </a:rPr>
              <a:t> را براي خريد تحريک مي کنيد سپس از آنها دعوت مي کنيد که با شما تماس بگيرند </a:t>
            </a:r>
            <a:endParaRPr lang="fa-IR" sz="2400" b="1" dirty="0">
              <a:cs typeface="B Mitra" pitchFamily="2" charset="-78"/>
            </a:endParaRPr>
          </a:p>
          <a:p>
            <a:pPr algn="just" rtl="1">
              <a:buFontTx/>
              <a:buNone/>
            </a:pPr>
            <a:endParaRPr lang="fa-IR" sz="2400" b="1" dirty="0">
              <a:cs typeface="B Mitra" pitchFamily="2" charset="-78"/>
            </a:endParaRPr>
          </a:p>
          <a:p>
            <a:pPr algn="just" rtl="1">
              <a:buFontTx/>
              <a:buNone/>
            </a:pPr>
            <a:endParaRPr lang="en-US" sz="2400" b="1" dirty="0">
              <a:cs typeface="B Mitra" pitchFamily="2" charset="-78"/>
            </a:endParaRPr>
          </a:p>
        </p:txBody>
      </p:sp>
      <p:sp>
        <p:nvSpPr>
          <p:cNvPr id="3" name="Slide Number Placeholder 5"/>
          <p:cNvSpPr>
            <a:spLocks noGrp="1"/>
          </p:cNvSpPr>
          <p:nvPr>
            <p:ph type="sldNum" sz="quarter" idx="12"/>
          </p:nvPr>
        </p:nvSpPr>
        <p:spPr/>
        <p:txBody>
          <a:bodyPr/>
          <a:lstStyle/>
          <a:p>
            <a:fld id="{7AA2D836-07E0-4E10-AC01-C23CBFEFB752}" type="slidenum">
              <a:rPr lang="fa-IR"/>
              <a:pPr/>
              <a:t>35</a:t>
            </a:fld>
            <a:endParaRPr lang="en-US"/>
          </a:p>
        </p:txBody>
      </p:sp>
    </p:spTree>
  </p:cSld>
  <p:clrMapOvr>
    <a:masterClrMapping/>
  </p:clrMapOvr>
  <p:transition>
    <p:spli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457200" y="1125538"/>
            <a:ext cx="8229600" cy="5000625"/>
          </a:xfrm>
        </p:spPr>
        <p:txBody>
          <a:bodyPr/>
          <a:lstStyle/>
          <a:p>
            <a:pPr algn="just" rtl="1">
              <a:lnSpc>
                <a:spcPct val="80000"/>
              </a:lnSpc>
              <a:buFontTx/>
              <a:buNone/>
            </a:pPr>
            <a:r>
              <a:rPr lang="fa-IR" b="1" dirty="0">
                <a:latin typeface="+mj-lt"/>
                <a:cs typeface="B Mitra" pitchFamily="2" charset="-78"/>
              </a:rPr>
              <a:t>5) </a:t>
            </a:r>
            <a:r>
              <a:rPr lang="ar-SA" b="1" dirty="0">
                <a:latin typeface="+mj-lt"/>
                <a:cs typeface="B Mitra" pitchFamily="2" charset="-78"/>
              </a:rPr>
              <a:t>باعث افزايش ارزش تبليغات شما مي شود </a:t>
            </a:r>
            <a:endParaRPr lang="fa-IR" b="1" dirty="0">
              <a:latin typeface="+mj-lt"/>
              <a:cs typeface="B Mitra" pitchFamily="2" charset="-78"/>
            </a:endParaRPr>
          </a:p>
          <a:p>
            <a:pPr algn="just" rtl="1">
              <a:lnSpc>
                <a:spcPct val="80000"/>
              </a:lnSpc>
              <a:buFontTx/>
              <a:buNone/>
            </a:pPr>
            <a:r>
              <a:rPr lang="ar-SA" sz="2400" b="1" dirty="0">
                <a:latin typeface="+mj-lt"/>
                <a:cs typeface="B Mitra" pitchFamily="2" charset="-78"/>
              </a:rPr>
              <a:t>مراجعه به وب سايت شما راحت تر از نوشتن نامه يا رفتن به مغازه يا حتي تلفن زدن به شما است</a:t>
            </a:r>
            <a:r>
              <a:rPr lang="ar-SA" sz="2400" dirty="0">
                <a:latin typeface="+mj-lt"/>
                <a:cs typeface="B Mitra" pitchFamily="2" charset="-78"/>
              </a:rPr>
              <a:t> </a:t>
            </a:r>
            <a:endParaRPr lang="fa-IR" sz="2400" dirty="0">
              <a:latin typeface="+mj-lt"/>
              <a:cs typeface="B Mitra" pitchFamily="2" charset="-78"/>
            </a:endParaRPr>
          </a:p>
          <a:p>
            <a:pPr algn="just" rtl="1">
              <a:lnSpc>
                <a:spcPct val="80000"/>
              </a:lnSpc>
              <a:buFontTx/>
              <a:buNone/>
            </a:pPr>
            <a:r>
              <a:rPr lang="ar-SA" sz="2400" b="1" dirty="0">
                <a:latin typeface="+mj-lt"/>
                <a:cs typeface="B Mitra" pitchFamily="2" charset="-78"/>
              </a:rPr>
              <a:t>داشتن سايت به مردم کمک مي کند که هر زمان که در مورد شما مي شنوند و يا تبليغات شما را مي بينند، به پيام شما عکس العمل نشان دهند. </a:t>
            </a:r>
            <a:endParaRPr lang="en-US" sz="2400" b="1" dirty="0" smtClean="0">
              <a:latin typeface="+mj-lt"/>
              <a:cs typeface="B Mitra" pitchFamily="2" charset="-78"/>
            </a:endParaRPr>
          </a:p>
          <a:p>
            <a:pPr algn="just" rtl="1">
              <a:lnSpc>
                <a:spcPct val="80000"/>
              </a:lnSpc>
              <a:buFontTx/>
              <a:buNone/>
            </a:pPr>
            <a:endParaRPr lang="fa-IR" sz="2400" b="1" dirty="0">
              <a:latin typeface="+mj-lt"/>
              <a:cs typeface="B Mitra" pitchFamily="2" charset="-78"/>
            </a:endParaRPr>
          </a:p>
          <a:p>
            <a:pPr algn="just" rtl="1">
              <a:lnSpc>
                <a:spcPct val="80000"/>
              </a:lnSpc>
              <a:buFontTx/>
              <a:buNone/>
            </a:pPr>
            <a:r>
              <a:rPr lang="fa-IR" b="1" dirty="0">
                <a:latin typeface="+mj-lt"/>
                <a:cs typeface="B Mitra" pitchFamily="2" charset="-78"/>
              </a:rPr>
              <a:t>6) </a:t>
            </a:r>
            <a:r>
              <a:rPr lang="ar-SA" b="1" dirty="0">
                <a:latin typeface="+mj-lt"/>
                <a:cs typeface="B Mitra" pitchFamily="2" charset="-78"/>
              </a:rPr>
              <a:t>کمک مي کند با مشتريان بالقوه در ارتباط باشيد </a:t>
            </a:r>
            <a:endParaRPr lang="fa-IR" b="1" dirty="0">
              <a:latin typeface="+mj-lt"/>
              <a:cs typeface="B Mitra" pitchFamily="2" charset="-78"/>
            </a:endParaRPr>
          </a:p>
          <a:p>
            <a:pPr algn="just" rtl="1">
              <a:lnSpc>
                <a:spcPct val="80000"/>
              </a:lnSpc>
              <a:buFontTx/>
              <a:buNone/>
            </a:pPr>
            <a:r>
              <a:rPr lang="ar-SA" sz="2400" b="1" dirty="0">
                <a:latin typeface="+mj-lt"/>
                <a:cs typeface="B Mitra" pitchFamily="2" charset="-78"/>
              </a:rPr>
              <a:t>مردم زيادي وجود دارند که به آنچه شما ارائه مي کنيد علاقمند هستند ولي ممکن است هم اکنون براي خريد آمادگي نداشته باشند. شما بايد با آنها در ارتباط باشيد تا زماني که آنها براي خريد آمادگي يافنتد، با خبر شويد. وب سايت يک روش عالي براي تسهيل اين فرايند است. </a:t>
            </a:r>
            <a:endParaRPr lang="fa-IR" sz="2400" b="1" dirty="0">
              <a:latin typeface="+mj-lt"/>
              <a:cs typeface="B Mitra" pitchFamily="2" charset="-78"/>
            </a:endParaRPr>
          </a:p>
          <a:p>
            <a:pPr algn="just" rtl="1">
              <a:lnSpc>
                <a:spcPct val="80000"/>
              </a:lnSpc>
              <a:buFontTx/>
              <a:buNone/>
            </a:pPr>
            <a:r>
              <a:rPr lang="ar-SA" sz="2400" b="1" dirty="0">
                <a:latin typeface="+mj-lt"/>
                <a:cs typeface="B Mitra" pitchFamily="2" charset="-78"/>
              </a:rPr>
              <a:t>شما مي توانيد از طريق وب سايت خود آدرس تماس مشتريان بالقوه را جمع آوري کنيد. سپس مي توانيد به تناوب، نامه يا خبرنامه برايشان ارسال کنيد. </a:t>
            </a:r>
            <a:endParaRPr lang="fa-IR" sz="2400" b="1" dirty="0">
              <a:latin typeface="+mj-lt"/>
              <a:cs typeface="B Mitra" pitchFamily="2" charset="-78"/>
            </a:endParaRPr>
          </a:p>
          <a:p>
            <a:pPr algn="just" rtl="1">
              <a:lnSpc>
                <a:spcPct val="80000"/>
              </a:lnSpc>
              <a:buFontTx/>
              <a:buNone/>
            </a:pPr>
            <a:endParaRPr lang="en-US" sz="2400" b="1" dirty="0">
              <a:latin typeface="+mj-lt"/>
              <a:cs typeface="B Mitra" pitchFamily="2" charset="-78"/>
            </a:endParaRPr>
          </a:p>
        </p:txBody>
      </p:sp>
      <p:sp>
        <p:nvSpPr>
          <p:cNvPr id="3" name="Slide Number Placeholder 5"/>
          <p:cNvSpPr>
            <a:spLocks noGrp="1"/>
          </p:cNvSpPr>
          <p:nvPr>
            <p:ph type="sldNum" sz="quarter" idx="12"/>
          </p:nvPr>
        </p:nvSpPr>
        <p:spPr/>
        <p:txBody>
          <a:bodyPr/>
          <a:lstStyle/>
          <a:p>
            <a:fld id="{3356982E-2D4C-4458-AD51-5464A3335B57}" type="slidenum">
              <a:rPr lang="fa-IR"/>
              <a:pPr/>
              <a:t>36</a:t>
            </a:fld>
            <a:endParaRPr lang="en-US"/>
          </a:p>
        </p:txBody>
      </p:sp>
    </p:spTree>
  </p:cSld>
  <p:clrMapOvr>
    <a:masterClrMapping/>
  </p:clrMapOvr>
  <p:transition>
    <p:spli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8313" y="692150"/>
            <a:ext cx="8229600" cy="1143000"/>
          </a:xfrm>
        </p:spPr>
        <p:txBody>
          <a:bodyPr/>
          <a:lstStyle/>
          <a:p>
            <a:r>
              <a:rPr lang="fa-IR" sz="2400" dirty="0">
                <a:solidFill>
                  <a:schemeClr val="tx1"/>
                </a:solidFill>
                <a:cs typeface="B Titr" pitchFamily="2" charset="-78"/>
              </a:rPr>
              <a:t>معرفی چند نمونه موفق در تجارت الکترونیک (کسب و کار اینترنتی)</a:t>
            </a:r>
            <a:endParaRPr lang="en-US" sz="2400" dirty="0">
              <a:solidFill>
                <a:schemeClr val="tx1"/>
              </a:solidFill>
              <a:cs typeface="B Titr" pitchFamily="2" charset="-78"/>
            </a:endParaRPr>
          </a:p>
        </p:txBody>
      </p:sp>
      <p:sp>
        <p:nvSpPr>
          <p:cNvPr id="74757" name="Rectangle 5"/>
          <p:cNvSpPr>
            <a:spLocks noGrp="1" noChangeArrowheads="1"/>
          </p:cNvSpPr>
          <p:nvPr>
            <p:ph idx="1"/>
          </p:nvPr>
        </p:nvSpPr>
        <p:spPr>
          <a:xfrm>
            <a:off x="4211638" y="1916113"/>
            <a:ext cx="4546600" cy="4752975"/>
          </a:xfrm>
        </p:spPr>
        <p:txBody>
          <a:bodyPr/>
          <a:lstStyle/>
          <a:p>
            <a:pPr algn="r" rtl="1">
              <a:lnSpc>
                <a:spcPct val="80000"/>
              </a:lnSpc>
            </a:pPr>
            <a:r>
              <a:rPr lang="fa-IR" sz="2000" b="1" dirty="0">
                <a:cs typeface="B Mitra" pitchFamily="2" charset="-78"/>
              </a:rPr>
              <a:t>نام شرکت ای </a:t>
            </a:r>
            <a:r>
              <a:rPr lang="fa-IR" sz="2000" b="1" dirty="0" err="1">
                <a:cs typeface="B Mitra" pitchFamily="2" charset="-78"/>
              </a:rPr>
              <a:t>بای</a:t>
            </a:r>
            <a:r>
              <a:rPr lang="fa-IR" sz="2000" b="1" dirty="0">
                <a:cs typeface="B Mitra" pitchFamily="2" charset="-78"/>
              </a:rPr>
              <a:t> (</a:t>
            </a:r>
            <a:r>
              <a:rPr lang="en-US" sz="2000" b="1" dirty="0" err="1">
                <a:cs typeface="B Mitra" pitchFamily="2" charset="-78"/>
              </a:rPr>
              <a:t>ebay</a:t>
            </a:r>
            <a:r>
              <a:rPr lang="fa-IR" sz="2000" b="1" dirty="0">
                <a:cs typeface="B Mitra" pitchFamily="2" charset="-78"/>
              </a:rPr>
              <a:t>)</a:t>
            </a:r>
          </a:p>
          <a:p>
            <a:pPr algn="r" rtl="1">
              <a:lnSpc>
                <a:spcPct val="80000"/>
              </a:lnSpc>
            </a:pPr>
            <a:r>
              <a:rPr lang="fa-IR" sz="2000" b="1" dirty="0">
                <a:cs typeface="B Mitra" pitchFamily="2" charset="-78"/>
              </a:rPr>
              <a:t>زمینه فعالیت حراج اینترنتی ، تجارت الکترونیک و فروش اینترنتی می باشد.</a:t>
            </a:r>
          </a:p>
          <a:p>
            <a:pPr algn="r" rtl="1">
              <a:lnSpc>
                <a:spcPct val="80000"/>
              </a:lnSpc>
              <a:buFontTx/>
              <a:buNone/>
            </a:pPr>
            <a:endParaRPr lang="fa-IR" sz="2000" b="1" dirty="0">
              <a:cs typeface="B Mitra" pitchFamily="2" charset="-78"/>
            </a:endParaRPr>
          </a:p>
          <a:p>
            <a:pPr algn="r" rtl="1">
              <a:lnSpc>
                <a:spcPct val="80000"/>
              </a:lnSpc>
            </a:pPr>
            <a:r>
              <a:rPr lang="ar-SA" sz="2000" b="1" dirty="0">
                <a:cs typeface="B Mitra" pitchFamily="2" charset="-78"/>
              </a:rPr>
              <a:t>موسس این شرکت فردی </a:t>
            </a:r>
            <a:r>
              <a:rPr lang="fa-IR" sz="2000" b="1" dirty="0">
                <a:cs typeface="B Mitra" pitchFamily="2" charset="-78"/>
              </a:rPr>
              <a:t>ایرانی تبار</a:t>
            </a:r>
            <a:r>
              <a:rPr lang="ar-SA" sz="2000" b="1" dirty="0">
                <a:cs typeface="B Mitra" pitchFamily="2" charset="-78"/>
              </a:rPr>
              <a:t>به نام </a:t>
            </a:r>
            <a:r>
              <a:rPr lang="fa-IR" sz="2000" b="1" dirty="0">
                <a:cs typeface="B Mitra" pitchFamily="2" charset="-78"/>
              </a:rPr>
              <a:t>پیر </a:t>
            </a:r>
            <a:r>
              <a:rPr lang="fa-IR" sz="2000" b="1" dirty="0" err="1">
                <a:cs typeface="B Mitra" pitchFamily="2" charset="-78"/>
              </a:rPr>
              <a:t>امیدیار</a:t>
            </a:r>
            <a:r>
              <a:rPr lang="ar-SA" sz="2000" b="1" dirty="0">
                <a:cs typeface="B Mitra" pitchFamily="2" charset="-78"/>
              </a:rPr>
              <a:t> است </a:t>
            </a:r>
            <a:r>
              <a:rPr lang="en-US" sz="2000" b="1" dirty="0">
                <a:cs typeface="B Mitra" pitchFamily="2" charset="-78"/>
              </a:rPr>
              <a:t>.</a:t>
            </a:r>
          </a:p>
          <a:p>
            <a:pPr algn="r" rtl="1">
              <a:lnSpc>
                <a:spcPct val="80000"/>
              </a:lnSpc>
              <a:buFontTx/>
              <a:buNone/>
            </a:pPr>
            <a:endParaRPr lang="ar-SA" sz="2000" b="1" dirty="0">
              <a:cs typeface="B Mitra" pitchFamily="2" charset="-78"/>
            </a:endParaRPr>
          </a:p>
          <a:p>
            <a:pPr algn="r" rtl="1">
              <a:lnSpc>
                <a:spcPct val="80000"/>
              </a:lnSpc>
            </a:pPr>
            <a:r>
              <a:rPr lang="ar-SA" sz="2000" b="1" dirty="0">
                <a:cs typeface="B Mitra" pitchFamily="2" charset="-78"/>
              </a:rPr>
              <a:t>درآمد</a:t>
            </a:r>
            <a:r>
              <a:rPr lang="fa-IR" sz="2000" b="1" dirty="0">
                <a:cs typeface="B Mitra" pitchFamily="2" charset="-78"/>
              </a:rPr>
              <a:t>۵.</a:t>
            </a:r>
            <a:r>
              <a:rPr lang="fa-IR" sz="2000" b="1" dirty="0" err="1">
                <a:cs typeface="B Mitra" pitchFamily="2" charset="-78"/>
              </a:rPr>
              <a:t>۹۶۹</a:t>
            </a:r>
            <a:r>
              <a:rPr lang="ar-SA" sz="2000" b="1" dirty="0">
                <a:cs typeface="B Mitra" pitchFamily="2" charset="-78"/>
              </a:rPr>
              <a:t> میلیارد دلار (</a:t>
            </a:r>
            <a:r>
              <a:rPr lang="fa-IR" sz="2000" b="1" dirty="0" err="1">
                <a:cs typeface="B Mitra" pitchFamily="2" charset="-78"/>
              </a:rPr>
              <a:t>۲۰۰۶</a:t>
            </a:r>
            <a:r>
              <a:rPr lang="ar-SA" sz="2000" b="1" dirty="0">
                <a:cs typeface="B Mitra" pitchFamily="2" charset="-78"/>
              </a:rPr>
              <a:t>)</a:t>
            </a:r>
            <a:endParaRPr lang="en-US" sz="2000" b="1" dirty="0">
              <a:cs typeface="B Mitra" pitchFamily="2" charset="-78"/>
            </a:endParaRPr>
          </a:p>
          <a:p>
            <a:pPr algn="r" rtl="1">
              <a:lnSpc>
                <a:spcPct val="80000"/>
              </a:lnSpc>
            </a:pPr>
            <a:r>
              <a:rPr lang="ar-SA" sz="2000" b="1" dirty="0">
                <a:cs typeface="B Mitra" pitchFamily="2" charset="-78"/>
              </a:rPr>
              <a:t>تعداد کارکنان</a:t>
            </a:r>
            <a:r>
              <a:rPr lang="fa-IR" sz="2000" b="1" dirty="0">
                <a:cs typeface="B Mitra" pitchFamily="2" charset="-78"/>
              </a:rPr>
              <a:t>11،600</a:t>
            </a:r>
            <a:r>
              <a:rPr lang="ar-SA" sz="2000" b="1" dirty="0">
                <a:cs typeface="B Mitra" pitchFamily="2" charset="-78"/>
              </a:rPr>
              <a:t> نفر (</a:t>
            </a:r>
            <a:r>
              <a:rPr lang="fa-IR" sz="2000" b="1" dirty="0" err="1">
                <a:cs typeface="B Mitra" pitchFamily="2" charset="-78"/>
              </a:rPr>
              <a:t>۲۰۰۶</a:t>
            </a:r>
            <a:r>
              <a:rPr lang="ar-SA" sz="2000" b="1" dirty="0">
                <a:cs typeface="B Mitra" pitchFamily="2" charset="-78"/>
              </a:rPr>
              <a:t>)</a:t>
            </a:r>
            <a:endParaRPr lang="en-US" sz="2000" b="1" dirty="0">
              <a:cs typeface="B Mitra" pitchFamily="2" charset="-78"/>
            </a:endParaRPr>
          </a:p>
          <a:p>
            <a:pPr algn="r" rtl="1">
              <a:lnSpc>
                <a:spcPct val="80000"/>
              </a:lnSpc>
            </a:pPr>
            <a:r>
              <a:rPr lang="ar-SA" sz="2000" b="1" dirty="0">
                <a:cs typeface="B Mitra" pitchFamily="2" charset="-78"/>
              </a:rPr>
              <a:t>وب‌گاه</a:t>
            </a:r>
            <a:r>
              <a:rPr lang="en-US" sz="2000" b="1" dirty="0">
                <a:cs typeface="B Mitra" pitchFamily="2" charset="-78"/>
              </a:rPr>
              <a:t>http://www.ebay.com</a:t>
            </a:r>
          </a:p>
          <a:p>
            <a:pPr algn="r" rtl="1">
              <a:lnSpc>
                <a:spcPct val="80000"/>
              </a:lnSpc>
              <a:buFontTx/>
              <a:buNone/>
            </a:pPr>
            <a:endParaRPr lang="en-US" sz="2000" b="1" dirty="0">
              <a:cs typeface="B Mitra" pitchFamily="2" charset="-78"/>
            </a:endParaRPr>
          </a:p>
          <a:p>
            <a:pPr algn="r" rtl="1">
              <a:lnSpc>
                <a:spcPct val="80000"/>
              </a:lnSpc>
              <a:buFontTx/>
              <a:buNone/>
            </a:pPr>
            <a:r>
              <a:rPr lang="ar-SA" sz="2000" b="1" dirty="0">
                <a:cs typeface="B Mitra" pitchFamily="2" charset="-78"/>
              </a:rPr>
              <a:t>شعار</a:t>
            </a:r>
            <a:endParaRPr lang="fa-IR" sz="2000" b="1" dirty="0">
              <a:cs typeface="B Mitra" pitchFamily="2" charset="-78"/>
            </a:endParaRPr>
          </a:p>
          <a:p>
            <a:pPr algn="r" rtl="1">
              <a:lnSpc>
                <a:spcPct val="80000"/>
              </a:lnSpc>
              <a:buFontTx/>
              <a:buNone/>
            </a:pPr>
            <a:r>
              <a:rPr lang="ar-SA" sz="2000" b="1" dirty="0">
                <a:cs typeface="B Mitra" pitchFamily="2" charset="-78"/>
              </a:rPr>
              <a:t>هر چیری که هست شما می توانید در ای بی بیایبد و پیروزمندانه خریداری کنید.</a:t>
            </a:r>
            <a:endParaRPr lang="en-US" sz="2000" b="1" dirty="0">
              <a:cs typeface="B Mitra" pitchFamily="2" charset="-78"/>
            </a:endParaRPr>
          </a:p>
          <a:p>
            <a:pPr algn="r" rtl="1">
              <a:lnSpc>
                <a:spcPct val="80000"/>
              </a:lnSpc>
              <a:buFontTx/>
              <a:buNone/>
            </a:pPr>
            <a:endParaRPr lang="fa-IR" sz="1600" b="1" dirty="0">
              <a:cs typeface="B Mitra" pitchFamily="2" charset="-78"/>
            </a:endParaRPr>
          </a:p>
          <a:p>
            <a:pPr algn="r" rtl="1">
              <a:lnSpc>
                <a:spcPct val="80000"/>
              </a:lnSpc>
              <a:buFontTx/>
              <a:buNone/>
            </a:pPr>
            <a:r>
              <a:rPr lang="fa-IR" sz="1600" b="1" dirty="0">
                <a:cs typeface="B Mitra" pitchFamily="2" charset="-78"/>
              </a:rPr>
              <a:t>منبع: سایت </a:t>
            </a:r>
            <a:r>
              <a:rPr lang="ar-SA" sz="1600" b="1" dirty="0">
                <a:cs typeface="B Mitra" pitchFamily="2" charset="-78"/>
              </a:rPr>
              <a:t>ویکی‌پدیا</a:t>
            </a:r>
            <a:endParaRPr lang="en-US" sz="1600" b="1" dirty="0">
              <a:cs typeface="B Mitra" pitchFamily="2" charset="-78"/>
            </a:endParaRPr>
          </a:p>
          <a:p>
            <a:pPr algn="r" rtl="1">
              <a:lnSpc>
                <a:spcPct val="80000"/>
              </a:lnSpc>
              <a:buFontTx/>
              <a:buNone/>
            </a:pPr>
            <a:endParaRPr lang="en-US" sz="2000" b="1" dirty="0">
              <a:cs typeface="B Mitra" pitchFamily="2" charset="-78"/>
            </a:endParaRPr>
          </a:p>
        </p:txBody>
      </p:sp>
      <p:sp>
        <p:nvSpPr>
          <p:cNvPr id="5" name="Slide Number Placeholder 5"/>
          <p:cNvSpPr>
            <a:spLocks noGrp="1"/>
          </p:cNvSpPr>
          <p:nvPr>
            <p:ph type="sldNum" sz="quarter" idx="12"/>
          </p:nvPr>
        </p:nvSpPr>
        <p:spPr/>
        <p:txBody>
          <a:bodyPr/>
          <a:lstStyle/>
          <a:p>
            <a:fld id="{A2E5F2B1-0A25-4AFF-AEFD-F4AE07612784}" type="slidenum">
              <a:rPr lang="fa-IR"/>
              <a:pPr/>
              <a:t>37</a:t>
            </a:fld>
            <a:endParaRPr lang="en-US"/>
          </a:p>
        </p:txBody>
      </p:sp>
      <p:pic>
        <p:nvPicPr>
          <p:cNvPr id="74758" name="Picture 6" descr="Pic2"/>
          <p:cNvPicPr>
            <a:picLocks noChangeAspect="1" noChangeArrowheads="1"/>
          </p:cNvPicPr>
          <p:nvPr/>
        </p:nvPicPr>
        <p:blipFill>
          <a:blip r:embed="rId3" cstate="print"/>
          <a:srcRect/>
          <a:stretch>
            <a:fillRect/>
          </a:stretch>
        </p:blipFill>
        <p:spPr bwMode="auto">
          <a:xfrm>
            <a:off x="250825" y="2060575"/>
            <a:ext cx="3810000" cy="2590800"/>
          </a:xfrm>
          <a:prstGeom prst="rect">
            <a:avLst/>
          </a:prstGeom>
          <a:noFill/>
        </p:spPr>
      </p:pic>
    </p:spTree>
  </p:cSld>
  <p:clrMapOvr>
    <a:masterClrMapping/>
  </p:clrMapOvr>
  <p:transition>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323850" y="1125538"/>
            <a:ext cx="8229600" cy="4852987"/>
          </a:xfrm>
        </p:spPr>
        <p:txBody>
          <a:bodyPr/>
          <a:lstStyle/>
          <a:p>
            <a:pPr algn="just" rtl="1">
              <a:lnSpc>
                <a:spcPct val="80000"/>
              </a:lnSpc>
            </a:pPr>
            <a:r>
              <a:rPr lang="fa-IR" dirty="0">
                <a:cs typeface="B Mitra" pitchFamily="2" charset="-78"/>
              </a:rPr>
              <a:t>نام شرکت </a:t>
            </a:r>
            <a:r>
              <a:rPr lang="en-US" dirty="0">
                <a:cs typeface="B Mitra" pitchFamily="2" charset="-78"/>
              </a:rPr>
              <a:t>Google</a:t>
            </a:r>
            <a:r>
              <a:rPr lang="ar-SA" dirty="0">
                <a:cs typeface="B Mitra" pitchFamily="2" charset="-78"/>
              </a:rPr>
              <a:t> </a:t>
            </a:r>
            <a:r>
              <a:rPr lang="fa-IR" dirty="0">
                <a:cs typeface="B Mitra" pitchFamily="2" charset="-78"/>
              </a:rPr>
              <a:t>:</a:t>
            </a:r>
          </a:p>
          <a:p>
            <a:pPr algn="just" rtl="1">
              <a:lnSpc>
                <a:spcPct val="80000"/>
              </a:lnSpc>
              <a:buNone/>
            </a:pPr>
            <a:r>
              <a:rPr lang="fa-IR" dirty="0">
                <a:cs typeface="B Mitra" pitchFamily="2" charset="-78"/>
              </a:rPr>
              <a:t>موسس</a:t>
            </a:r>
            <a:r>
              <a:rPr lang="ar-SA" dirty="0">
                <a:cs typeface="B Mitra" pitchFamily="2" charset="-78"/>
              </a:rPr>
              <a:t> </a:t>
            </a:r>
            <a:r>
              <a:rPr lang="fa-IR" dirty="0">
                <a:cs typeface="B Mitra" pitchFamily="2" charset="-78"/>
              </a:rPr>
              <a:t>: </a:t>
            </a:r>
            <a:r>
              <a:rPr lang="ar-SA" dirty="0">
                <a:cs typeface="B Mitra" pitchFamily="2" charset="-78"/>
              </a:rPr>
              <a:t>لري پيج و سرگئي برين دو دانشجوي استنفورد ، اواخر دهه </a:t>
            </a:r>
            <a:r>
              <a:rPr lang="ar-SA" dirty="0" smtClean="0">
                <a:cs typeface="B Mitra" pitchFamily="2" charset="-78"/>
              </a:rPr>
              <a:t>نود</a:t>
            </a:r>
            <a:r>
              <a:rPr lang="en-US" dirty="0" smtClean="0">
                <a:cs typeface="B Mitra" pitchFamily="2" charset="-78"/>
              </a:rPr>
              <a:t> </a:t>
            </a:r>
            <a:r>
              <a:rPr lang="ar-SA" dirty="0" smtClean="0">
                <a:cs typeface="B Mitra" pitchFamily="2" charset="-78"/>
              </a:rPr>
              <a:t> </a:t>
            </a:r>
            <a:r>
              <a:rPr lang="ar-SA" dirty="0">
                <a:cs typeface="B Mitra" pitchFamily="2" charset="-78"/>
              </a:rPr>
              <a:t>ميلادي با سايت جست و جوي خود ، پايگاهي را راه اندازي کردند که </a:t>
            </a:r>
            <a:r>
              <a:rPr lang="ar-SA" dirty="0" smtClean="0">
                <a:cs typeface="B Mitra" pitchFamily="2" charset="-78"/>
              </a:rPr>
              <a:t>ظرف</a:t>
            </a:r>
            <a:r>
              <a:rPr lang="en-US" dirty="0" smtClean="0">
                <a:cs typeface="B Mitra" pitchFamily="2" charset="-78"/>
              </a:rPr>
              <a:t> </a:t>
            </a:r>
            <a:r>
              <a:rPr lang="ar-SA" dirty="0" smtClean="0">
                <a:cs typeface="B Mitra" pitchFamily="2" charset="-78"/>
              </a:rPr>
              <a:t> </a:t>
            </a:r>
            <a:r>
              <a:rPr lang="ar-SA" dirty="0">
                <a:cs typeface="B Mitra" pitchFamily="2" charset="-78"/>
              </a:rPr>
              <a:t>کم تر از يک دهه ، 140 ميليارد دلار ارزش گذاري شد. </a:t>
            </a:r>
            <a:endParaRPr lang="fa-IR" dirty="0">
              <a:cs typeface="B Mitra" pitchFamily="2" charset="-78"/>
            </a:endParaRPr>
          </a:p>
          <a:p>
            <a:pPr algn="just" rtl="1">
              <a:lnSpc>
                <a:spcPct val="80000"/>
              </a:lnSpc>
              <a:buFontTx/>
              <a:buNone/>
            </a:pPr>
            <a:endParaRPr lang="fa-IR" dirty="0">
              <a:cs typeface="B Mitra" pitchFamily="2" charset="-78"/>
            </a:endParaRPr>
          </a:p>
          <a:p>
            <a:pPr algn="just" rtl="1">
              <a:lnSpc>
                <a:spcPct val="80000"/>
              </a:lnSpc>
              <a:buFontTx/>
              <a:buNone/>
            </a:pPr>
            <a:r>
              <a:rPr lang="fa-IR" dirty="0">
                <a:cs typeface="B Mitra" pitchFamily="2" charset="-78"/>
              </a:rPr>
              <a:t>زمینه فعالیت :</a:t>
            </a:r>
            <a:r>
              <a:rPr lang="ar-SA" dirty="0">
                <a:cs typeface="B Mitra" pitchFamily="2" charset="-78"/>
              </a:rPr>
              <a:t> اکنون صدها سرويس مختلف را با عالي ترين </a:t>
            </a:r>
            <a:r>
              <a:rPr lang="ar-SA" dirty="0" smtClean="0">
                <a:cs typeface="B Mitra" pitchFamily="2" charset="-78"/>
              </a:rPr>
              <a:t>کارآفريني</a:t>
            </a:r>
            <a:r>
              <a:rPr lang="en-US" dirty="0" smtClean="0">
                <a:cs typeface="B Mitra" pitchFamily="2" charset="-78"/>
              </a:rPr>
              <a:t> </a:t>
            </a:r>
            <a:r>
              <a:rPr lang="ar-SA" dirty="0" smtClean="0">
                <a:cs typeface="B Mitra" pitchFamily="2" charset="-78"/>
              </a:rPr>
              <a:t>درون </a:t>
            </a:r>
            <a:r>
              <a:rPr lang="ar-SA" dirty="0">
                <a:cs typeface="B Mitra" pitchFamily="2" charset="-78"/>
              </a:rPr>
              <a:t>سازماني ، براي صنعتگران و کاربران گوگل فراهم کرده است .</a:t>
            </a:r>
            <a:endParaRPr lang="fa-IR" dirty="0">
              <a:cs typeface="B Mitra" pitchFamily="2" charset="-78"/>
            </a:endParaRPr>
          </a:p>
          <a:p>
            <a:pPr algn="just" rtl="1">
              <a:lnSpc>
                <a:spcPct val="80000"/>
              </a:lnSpc>
              <a:buFontTx/>
              <a:buNone/>
            </a:pPr>
            <a:r>
              <a:rPr lang="ar-SA" dirty="0">
                <a:cs typeface="B Mitra" pitchFamily="2" charset="-78"/>
              </a:rPr>
              <a:t> </a:t>
            </a:r>
            <a:endParaRPr lang="fa-IR" dirty="0">
              <a:cs typeface="B Mitra" pitchFamily="2" charset="-78"/>
            </a:endParaRPr>
          </a:p>
          <a:p>
            <a:pPr algn="just" rtl="1">
              <a:lnSpc>
                <a:spcPct val="80000"/>
              </a:lnSpc>
              <a:buFontTx/>
              <a:buNone/>
            </a:pPr>
            <a:r>
              <a:rPr lang="ar-SA" dirty="0">
                <a:cs typeface="B Mitra" pitchFamily="2" charset="-78"/>
              </a:rPr>
              <a:t>نقش اميد کردستاني ، معاون بازرگاني گوگل را نبايد در رشد اين </a:t>
            </a:r>
            <a:r>
              <a:rPr lang="ar-SA" dirty="0" smtClean="0">
                <a:cs typeface="B Mitra" pitchFamily="2" charset="-78"/>
              </a:rPr>
              <a:t>سايت</a:t>
            </a:r>
            <a:r>
              <a:rPr lang="en-US" dirty="0" smtClean="0">
                <a:cs typeface="B Mitra" pitchFamily="2" charset="-78"/>
              </a:rPr>
              <a:t> </a:t>
            </a:r>
            <a:r>
              <a:rPr lang="ar-SA" dirty="0" smtClean="0">
                <a:cs typeface="B Mitra" pitchFamily="2" charset="-78"/>
              </a:rPr>
              <a:t>فراموش </a:t>
            </a:r>
            <a:r>
              <a:rPr lang="ar-SA" dirty="0">
                <a:cs typeface="B Mitra" pitchFamily="2" charset="-78"/>
              </a:rPr>
              <a:t>کرد</a:t>
            </a:r>
            <a:r>
              <a:rPr lang="ar-SA" dirty="0" smtClean="0">
                <a:cs typeface="B Mitra" pitchFamily="2" charset="-78"/>
              </a:rPr>
              <a:t>.</a:t>
            </a:r>
            <a:endParaRPr lang="fa-IR" dirty="0">
              <a:cs typeface="B Mitra" pitchFamily="2" charset="-78"/>
            </a:endParaRPr>
          </a:p>
        </p:txBody>
      </p:sp>
      <p:sp>
        <p:nvSpPr>
          <p:cNvPr id="3" name="Slide Number Placeholder 5"/>
          <p:cNvSpPr>
            <a:spLocks noGrp="1"/>
          </p:cNvSpPr>
          <p:nvPr>
            <p:ph type="sldNum" sz="quarter" idx="12"/>
          </p:nvPr>
        </p:nvSpPr>
        <p:spPr/>
        <p:txBody>
          <a:bodyPr/>
          <a:lstStyle/>
          <a:p>
            <a:fld id="{6346E9A7-34A3-4E1E-9111-872219267799}" type="slidenum">
              <a:rPr lang="fa-IR"/>
              <a:pPr/>
              <a:t>38</a:t>
            </a:fld>
            <a:endParaRPr lang="en-US"/>
          </a:p>
        </p:txBody>
      </p:sp>
    </p:spTree>
  </p:cSld>
  <p:clrMapOvr>
    <a:masterClrMapping/>
  </p:clrMapOvr>
  <p:transition>
    <p:spli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457200" y="1052513"/>
            <a:ext cx="8229600" cy="5256212"/>
          </a:xfrm>
        </p:spPr>
        <p:txBody>
          <a:bodyPr/>
          <a:lstStyle/>
          <a:p>
            <a:pPr algn="just" rtl="1">
              <a:lnSpc>
                <a:spcPct val="80000"/>
              </a:lnSpc>
            </a:pPr>
            <a:r>
              <a:rPr lang="ar-SA" sz="2000" b="1" dirty="0">
                <a:cs typeface="B Mitra" pitchFamily="2" charset="-78"/>
              </a:rPr>
              <a:t>کارآفريني ديجيتالي به روش آرشام کوشا </a:t>
            </a:r>
          </a:p>
          <a:p>
            <a:pPr algn="just" rtl="1">
              <a:lnSpc>
                <a:spcPct val="80000"/>
              </a:lnSpc>
            </a:pPr>
            <a:r>
              <a:rPr lang="ar-SA" sz="2000" b="1" dirty="0">
                <a:cs typeface="B Mitra" pitchFamily="2" charset="-78"/>
              </a:rPr>
              <a:t>شرکتي مانند آرشام کوشا ، يکي از اين شرکتهاي موفق در حوزه کارآفريني ديجيتالي است . </a:t>
            </a:r>
            <a:endParaRPr lang="fa-IR" sz="2000" b="1" dirty="0">
              <a:cs typeface="B Mitra" pitchFamily="2" charset="-78"/>
            </a:endParaRPr>
          </a:p>
          <a:p>
            <a:pPr algn="just" rtl="1">
              <a:lnSpc>
                <a:spcPct val="80000"/>
              </a:lnSpc>
            </a:pPr>
            <a:r>
              <a:rPr lang="ar-SA" sz="2000" b="1" dirty="0">
                <a:cs typeface="B Mitra" pitchFamily="2" charset="-78"/>
              </a:rPr>
              <a:t>مهندس هلالي مديرعامل جوان شرکت آرشام کوشا ، از کارفرينان ديجيتالي موفق ايراني است . شرکت وي اخيرا موفق شد به عنوان برترين صادرکننده نرم افزار کشور انتخاب </a:t>
            </a:r>
            <a:r>
              <a:rPr lang="ar-SA" sz="2000" b="1" dirty="0" smtClean="0">
                <a:cs typeface="B Mitra" pitchFamily="2" charset="-78"/>
              </a:rPr>
              <a:t>شود.</a:t>
            </a:r>
            <a:endParaRPr lang="fa-IR" sz="2000" b="1" dirty="0">
              <a:cs typeface="B Mitra" pitchFamily="2" charset="-78"/>
            </a:endParaRPr>
          </a:p>
          <a:p>
            <a:pPr algn="just" rtl="1">
              <a:lnSpc>
                <a:spcPct val="80000"/>
              </a:lnSpc>
              <a:buFontTx/>
              <a:buNone/>
            </a:pPr>
            <a:endParaRPr lang="ar-SA" sz="2000" b="1" dirty="0">
              <a:cs typeface="B Mitra" pitchFamily="2" charset="-78"/>
            </a:endParaRPr>
          </a:p>
          <a:p>
            <a:pPr algn="just" rtl="1">
              <a:lnSpc>
                <a:spcPct val="80000"/>
              </a:lnSpc>
            </a:pPr>
            <a:r>
              <a:rPr lang="ar-SA" sz="2000" b="1" dirty="0">
                <a:cs typeface="B Mitra" pitchFamily="2" charset="-78"/>
              </a:rPr>
              <a:t>آرشام کوشا بر اساس قواعد صادراتي کشور ، بيش از 4 ميليون و 190 هزار دلار </a:t>
            </a:r>
            <a:r>
              <a:rPr lang="ar-SA" sz="2000" b="1" dirty="0" smtClean="0">
                <a:cs typeface="B Mitra" pitchFamily="2" charset="-78"/>
              </a:rPr>
              <a:t>آمريکا </a:t>
            </a:r>
            <a:r>
              <a:rPr lang="ar-SA" sz="2000" b="1" dirty="0">
                <a:cs typeface="B Mitra" pitchFamily="2" charset="-78"/>
              </a:rPr>
              <a:t>،  نرم افزار به چند کشور جهان صادر کرده است </a:t>
            </a:r>
            <a:r>
              <a:rPr lang="fa-IR" sz="2000" b="1" dirty="0">
                <a:cs typeface="B Mitra" pitchFamily="2" charset="-78"/>
              </a:rPr>
              <a:t>.</a:t>
            </a:r>
          </a:p>
          <a:p>
            <a:pPr algn="just" rtl="1">
              <a:lnSpc>
                <a:spcPct val="80000"/>
              </a:lnSpc>
              <a:buFontTx/>
              <a:buNone/>
            </a:pPr>
            <a:endParaRPr lang="fa-IR" sz="2000" b="1" dirty="0">
              <a:cs typeface="B Mitra" pitchFamily="2" charset="-78"/>
            </a:endParaRPr>
          </a:p>
          <a:p>
            <a:pPr algn="just" rtl="1">
              <a:lnSpc>
                <a:spcPct val="80000"/>
              </a:lnSpc>
            </a:pPr>
            <a:r>
              <a:rPr lang="ar-SA" sz="2000" b="1" dirty="0">
                <a:cs typeface="B Mitra" pitchFamily="2" charset="-78"/>
              </a:rPr>
              <a:t>شرکت آرشام کوشا با ارائه طرح "ايجاد کسب و کارخانگي گلدوزي و خياطي براي بانوان به صورت توزيع يافته و مبتني بر استفاده از فن آوري اطلاعات" </a:t>
            </a:r>
            <a:r>
              <a:rPr lang="ar-SA" sz="2000" b="1" dirty="0" smtClean="0">
                <a:cs typeface="B Mitra" pitchFamily="2" charset="-78"/>
              </a:rPr>
              <a:t>در </a:t>
            </a:r>
            <a:r>
              <a:rPr lang="ar-SA" sz="2000" b="1" dirty="0">
                <a:cs typeface="B Mitra" pitchFamily="2" charset="-78"/>
              </a:rPr>
              <a:t>مسابقه بين المللي </a:t>
            </a:r>
            <a:r>
              <a:rPr lang="en-US" sz="2000" b="1" dirty="0" err="1">
                <a:cs typeface="B Mitra" pitchFamily="2" charset="-78"/>
              </a:rPr>
              <a:t>eAsia</a:t>
            </a:r>
            <a:r>
              <a:rPr lang="en-US" sz="2000" b="1" dirty="0">
                <a:cs typeface="B Mitra" pitchFamily="2" charset="-78"/>
              </a:rPr>
              <a:t> Award 2007</a:t>
            </a:r>
            <a:r>
              <a:rPr lang="ar-SA" sz="2000" b="1" dirty="0">
                <a:cs typeface="B Mitra" pitchFamily="2" charset="-78"/>
              </a:rPr>
              <a:t> به عنوان نماينده ايران در بخش "تجارت الکترونيکي در بخش خصوصي" شرکت کرد و توانست اولين محموله صادراتي خود را در اين حوزه در اوايل سال 2007 به کشور افغانستان صادر کند.</a:t>
            </a:r>
            <a:endParaRPr lang="fa-IR" sz="2000" b="1" dirty="0">
              <a:cs typeface="B Mitra" pitchFamily="2" charset="-78"/>
            </a:endParaRPr>
          </a:p>
          <a:p>
            <a:pPr algn="just" rtl="1">
              <a:lnSpc>
                <a:spcPct val="80000"/>
              </a:lnSpc>
            </a:pPr>
            <a:endParaRPr lang="fa-IR" sz="2000" b="1" dirty="0">
              <a:cs typeface="B Mitra" pitchFamily="2" charset="-78"/>
            </a:endParaRPr>
          </a:p>
          <a:p>
            <a:pPr algn="just" rtl="1">
              <a:lnSpc>
                <a:spcPct val="80000"/>
              </a:lnSpc>
            </a:pPr>
            <a:r>
              <a:rPr lang="fa-IR" sz="2000" b="1" dirty="0">
                <a:cs typeface="B Mitra" pitchFamily="2" charset="-78"/>
              </a:rPr>
              <a:t>سایت اینترنتی </a:t>
            </a:r>
            <a:r>
              <a:rPr lang="ar-SA" sz="2000" b="1" dirty="0">
                <a:cs typeface="B Mitra" pitchFamily="2" charset="-78"/>
              </a:rPr>
              <a:t> </a:t>
            </a:r>
            <a:r>
              <a:rPr lang="en-US" sz="2000" b="1" dirty="0">
                <a:cs typeface="B Mitra" pitchFamily="2" charset="-78"/>
                <a:hlinkClick r:id="rId2"/>
              </a:rPr>
              <a:t>http://www.arshamkoosha.com</a:t>
            </a:r>
            <a:r>
              <a:rPr lang="ar-SA" sz="2000" b="1" dirty="0">
                <a:cs typeface="B Mitra" pitchFamily="2" charset="-78"/>
              </a:rPr>
              <a:t>. </a:t>
            </a:r>
          </a:p>
          <a:p>
            <a:pPr algn="just" rtl="1">
              <a:lnSpc>
                <a:spcPct val="80000"/>
              </a:lnSpc>
              <a:buFontTx/>
              <a:buNone/>
            </a:pPr>
            <a:endParaRPr lang="en-US" sz="2000" b="1" dirty="0">
              <a:cs typeface="B Mitra" pitchFamily="2" charset="-78"/>
            </a:endParaRPr>
          </a:p>
        </p:txBody>
      </p:sp>
      <p:sp>
        <p:nvSpPr>
          <p:cNvPr id="3" name="Slide Number Placeholder 5"/>
          <p:cNvSpPr>
            <a:spLocks noGrp="1"/>
          </p:cNvSpPr>
          <p:nvPr>
            <p:ph type="sldNum" sz="quarter" idx="12"/>
          </p:nvPr>
        </p:nvSpPr>
        <p:spPr/>
        <p:txBody>
          <a:bodyPr/>
          <a:lstStyle/>
          <a:p>
            <a:fld id="{13B95E7C-67A9-4627-85EA-4830157E75EA}" type="slidenum">
              <a:rPr lang="fa-IR"/>
              <a:pPr/>
              <a:t>39</a:t>
            </a:fld>
            <a:endParaRPr lang="en-US"/>
          </a:p>
        </p:txBody>
      </p:sp>
    </p:spTree>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cs typeface="B Mitra" pitchFamily="2" charset="-78"/>
              </a:rPr>
              <a:t>تجارت </a:t>
            </a:r>
            <a:r>
              <a:rPr lang="fa-IR" b="1" dirty="0" err="1" smtClean="0">
                <a:cs typeface="B Mitra" pitchFamily="2" charset="-78"/>
              </a:rPr>
              <a:t>الكترونيك</a:t>
            </a:r>
            <a:endParaRPr lang="en-US" b="1" dirty="0">
              <a:cs typeface="B Mitra" pitchFamily="2" charset="-78"/>
            </a:endParaRPr>
          </a:p>
        </p:txBody>
      </p:sp>
      <p:sp>
        <p:nvSpPr>
          <p:cNvPr id="11268" name="Rectangle 3"/>
          <p:cNvSpPr>
            <a:spLocks noGrp="1" noChangeArrowheads="1"/>
          </p:cNvSpPr>
          <p:nvPr>
            <p:ph idx="1"/>
          </p:nvPr>
        </p:nvSpPr>
        <p:spPr>
          <a:xfrm>
            <a:off x="129480" y="1219200"/>
            <a:ext cx="8763000" cy="5638800"/>
          </a:xfrm>
        </p:spPr>
        <p:txBody>
          <a:bodyPr/>
          <a:lstStyle/>
          <a:p>
            <a:pPr algn="just" rtl="1">
              <a:spcBef>
                <a:spcPct val="0"/>
              </a:spcBef>
            </a:pPr>
            <a:r>
              <a:rPr lang="fa-IR" sz="3200" dirty="0" smtClean="0">
                <a:solidFill>
                  <a:schemeClr val="tx2"/>
                </a:solidFill>
                <a:latin typeface="+mj-lt"/>
                <a:ea typeface="+mj-ea"/>
                <a:cs typeface="B Mitra" pitchFamily="2" charset="-78"/>
              </a:rPr>
              <a:t>از دیدگاه صاحب نظران کشور</a:t>
            </a:r>
          </a:p>
          <a:p>
            <a:pPr lvl="1" algn="just" rtl="1">
              <a:spcBef>
                <a:spcPct val="0"/>
              </a:spcBef>
            </a:pPr>
            <a:r>
              <a:rPr lang="fa-IR" sz="2800" dirty="0" smtClean="0">
                <a:solidFill>
                  <a:schemeClr val="tx2"/>
                </a:solidFill>
                <a:latin typeface="+mj-lt"/>
                <a:ea typeface="+mj-ea"/>
                <a:cs typeface="B Mitra" pitchFamily="2" charset="-78"/>
              </a:rPr>
              <a:t>دکتر محمود زرگر : تمام ابعاد و فرآیند بازار را که بتوان با اینترنت و تکنولوژی </a:t>
            </a:r>
            <a:r>
              <a:rPr lang="en-US" sz="2800" dirty="0" smtClean="0">
                <a:solidFill>
                  <a:schemeClr val="tx2"/>
                </a:solidFill>
                <a:latin typeface="+mj-lt"/>
                <a:ea typeface="+mj-ea"/>
                <a:cs typeface="B Mitra" pitchFamily="2" charset="-78"/>
              </a:rPr>
              <a:t>web </a:t>
            </a:r>
            <a:r>
              <a:rPr lang="fa-IR" sz="2800" dirty="0" smtClean="0">
                <a:solidFill>
                  <a:schemeClr val="tx2"/>
                </a:solidFill>
                <a:latin typeface="+mj-lt"/>
                <a:ea typeface="+mj-ea"/>
                <a:cs typeface="B Mitra" pitchFamily="2" charset="-78"/>
              </a:rPr>
              <a:t>انجام داد.</a:t>
            </a:r>
          </a:p>
          <a:p>
            <a:pPr lvl="1" algn="just" rtl="1">
              <a:spcBef>
                <a:spcPct val="0"/>
              </a:spcBef>
            </a:pPr>
            <a:r>
              <a:rPr lang="fa-IR" sz="2800" dirty="0" smtClean="0">
                <a:solidFill>
                  <a:schemeClr val="tx2"/>
                </a:solidFill>
                <a:latin typeface="+mj-lt"/>
                <a:ea typeface="+mj-ea"/>
                <a:cs typeface="B Mitra" pitchFamily="2" charset="-78"/>
              </a:rPr>
              <a:t>مهندس مهدی آذر صابری: واژه تجارت الکترونیک اشاره به </a:t>
            </a:r>
            <a:r>
              <a:rPr lang="fa-IR" sz="2800" dirty="0" err="1" smtClean="0">
                <a:solidFill>
                  <a:schemeClr val="tx2"/>
                </a:solidFill>
                <a:latin typeface="+mj-lt"/>
                <a:ea typeface="+mj-ea"/>
                <a:cs typeface="B Mitra" pitchFamily="2" charset="-78"/>
              </a:rPr>
              <a:t>معاملات</a:t>
            </a:r>
            <a:r>
              <a:rPr lang="fa-IR" sz="2800" dirty="0" smtClean="0">
                <a:solidFill>
                  <a:schemeClr val="tx2"/>
                </a:solidFill>
                <a:latin typeface="+mj-lt"/>
                <a:ea typeface="+mj-ea"/>
                <a:cs typeface="B Mitra" pitchFamily="2" charset="-78"/>
              </a:rPr>
              <a:t> الکترونیکی می نماید که از طریق شبکه های ارتباطی انجام می پذیرد. </a:t>
            </a:r>
          </a:p>
          <a:p>
            <a:pPr lvl="1" algn="just" rtl="1">
              <a:spcBef>
                <a:spcPct val="0"/>
              </a:spcBef>
            </a:pPr>
            <a:r>
              <a:rPr lang="fa-IR" sz="2800" dirty="0" smtClean="0">
                <a:solidFill>
                  <a:schemeClr val="tx2"/>
                </a:solidFill>
                <a:latin typeface="+mj-lt"/>
                <a:ea typeface="+mj-ea"/>
                <a:cs typeface="B Mitra" pitchFamily="2" charset="-78"/>
              </a:rPr>
              <a:t>دکتر علی </a:t>
            </a:r>
            <a:r>
              <a:rPr lang="fa-IR" sz="2800" dirty="0" err="1" smtClean="0">
                <a:solidFill>
                  <a:schemeClr val="tx2"/>
                </a:solidFill>
                <a:latin typeface="+mj-lt"/>
                <a:ea typeface="+mj-ea"/>
                <a:cs typeface="B Mitra" pitchFamily="2" charset="-78"/>
              </a:rPr>
              <a:t>صنایعی</a:t>
            </a:r>
            <a:r>
              <a:rPr lang="fa-IR" sz="2800" dirty="0" smtClean="0">
                <a:solidFill>
                  <a:schemeClr val="tx2"/>
                </a:solidFill>
                <a:latin typeface="+mj-lt"/>
                <a:ea typeface="+mj-ea"/>
                <a:cs typeface="B Mitra" pitchFamily="2" charset="-78"/>
              </a:rPr>
              <a:t>: تجارت الکترونیکی یعنی انجام مبادلات تجاری در قالب الکترونیکی</a:t>
            </a:r>
          </a:p>
          <a:p>
            <a:pPr lvl="1" algn="just" rtl="1">
              <a:spcBef>
                <a:spcPct val="0"/>
              </a:spcBef>
            </a:pPr>
            <a:r>
              <a:rPr lang="fa-IR" sz="2800" dirty="0" smtClean="0">
                <a:solidFill>
                  <a:schemeClr val="tx2"/>
                </a:solidFill>
                <a:latin typeface="+mj-lt"/>
                <a:ea typeface="+mj-ea"/>
                <a:cs typeface="B Mitra" pitchFamily="2" charset="-78"/>
              </a:rPr>
              <a:t>حسین احمدی: کاربرد تکنولوژی اطلاعات در تجارت</a:t>
            </a:r>
          </a:p>
        </p:txBody>
      </p:sp>
      <p:sp>
        <p:nvSpPr>
          <p:cNvPr id="4" name="Slide Number Placeholder 3"/>
          <p:cNvSpPr>
            <a:spLocks noGrp="1"/>
          </p:cNvSpPr>
          <p:nvPr>
            <p:ph type="sldNum" sz="quarter" idx="12"/>
          </p:nvPr>
        </p:nvSpPr>
        <p:spPr/>
        <p:txBody>
          <a:bodyPr/>
          <a:lstStyle/>
          <a:p>
            <a:fld id="{6F9F197E-4BA3-4409-B423-96AE9DD53C56}" type="slidenum">
              <a:rPr lang="en-US" smtClean="0"/>
              <a:pPr/>
              <a:t>4</a:t>
            </a:fld>
            <a:endParaRPr lang="en-US"/>
          </a:p>
        </p:txBody>
      </p:sp>
    </p:spTree>
  </p:cSld>
  <p:clrMapOvr>
    <a:masterClrMapping/>
  </p:clrMapOvr>
  <p:transition>
    <p:spli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179388" y="1052513"/>
            <a:ext cx="8686800" cy="5184775"/>
          </a:xfrm>
        </p:spPr>
        <p:txBody>
          <a:bodyPr/>
          <a:lstStyle/>
          <a:p>
            <a:pPr algn="just" rtl="1">
              <a:lnSpc>
                <a:spcPct val="80000"/>
              </a:lnSpc>
            </a:pPr>
            <a:r>
              <a:rPr lang="ar-SA" sz="2800" dirty="0">
                <a:cs typeface="B Mitra" pitchFamily="2" charset="-78"/>
              </a:rPr>
              <a:t>شرکت پارس انلاين </a:t>
            </a:r>
          </a:p>
          <a:p>
            <a:pPr algn="just" rtl="1">
              <a:lnSpc>
                <a:spcPct val="80000"/>
              </a:lnSpc>
            </a:pPr>
            <a:r>
              <a:rPr lang="ar-SA" sz="2800" dirty="0">
                <a:cs typeface="B Mitra" pitchFamily="2" charset="-78"/>
              </a:rPr>
              <a:t>شرکت پارس آنلاين يکي از شرکت هاي </a:t>
            </a:r>
            <a:r>
              <a:rPr lang="ar-SA" sz="2800" dirty="0" smtClean="0">
                <a:cs typeface="B Mitra" pitchFamily="2" charset="-78"/>
              </a:rPr>
              <a:t>کشور </a:t>
            </a:r>
            <a:r>
              <a:rPr lang="ar-SA" sz="2800" dirty="0">
                <a:cs typeface="B Mitra" pitchFamily="2" charset="-78"/>
              </a:rPr>
              <a:t>به شمار مي رود که در زمينه ارائه سرويس هاي اينترنتي مختلف اعم از </a:t>
            </a:r>
            <a:r>
              <a:rPr lang="en-US" sz="2800" dirty="0" smtClean="0">
                <a:cs typeface="B Mitra" pitchFamily="2" charset="-78"/>
              </a:rPr>
              <a:t>ADSL</a:t>
            </a:r>
            <a:r>
              <a:rPr lang="ar-SA" sz="2800" dirty="0" smtClean="0">
                <a:cs typeface="B Mitra" pitchFamily="2" charset="-78"/>
              </a:rPr>
              <a:t> </a:t>
            </a:r>
            <a:r>
              <a:rPr lang="ar-SA" sz="2800" dirty="0">
                <a:cs typeface="B Mitra" pitchFamily="2" charset="-78"/>
              </a:rPr>
              <a:t>شرکتي پيش رو به شمار مي آيد. </a:t>
            </a:r>
            <a:endParaRPr lang="en-US" sz="2800" dirty="0">
              <a:cs typeface="B Mitra" pitchFamily="2" charset="-78"/>
            </a:endParaRPr>
          </a:p>
          <a:p>
            <a:pPr algn="just" rtl="1">
              <a:lnSpc>
                <a:spcPct val="80000"/>
              </a:lnSpc>
            </a:pPr>
            <a:endParaRPr lang="ar-SA" sz="2800" dirty="0">
              <a:cs typeface="B Mitra" pitchFamily="2" charset="-78"/>
            </a:endParaRPr>
          </a:p>
          <a:p>
            <a:pPr algn="just" rtl="1">
              <a:lnSpc>
                <a:spcPct val="80000"/>
              </a:lnSpc>
            </a:pPr>
            <a:r>
              <a:rPr lang="ar-SA" sz="2800" dirty="0">
                <a:cs typeface="B Mitra" pitchFamily="2" charset="-78"/>
              </a:rPr>
              <a:t>اين شرکت توانسته است، ظرفيت هاي متنوع و متعدد و گسترده اينترنت را براي طيف گسترده از جامعه کاربران اينترنت ايران</a:t>
            </a:r>
            <a:r>
              <a:rPr lang="fa-IR" sz="2800" dirty="0">
                <a:cs typeface="B Mitra" pitchFamily="2" charset="-78"/>
              </a:rPr>
              <a:t>  </a:t>
            </a:r>
            <a:r>
              <a:rPr lang="ar-SA" sz="2800" dirty="0">
                <a:cs typeface="B Mitra" pitchFamily="2" charset="-78"/>
              </a:rPr>
              <a:t>فراهم </a:t>
            </a:r>
            <a:r>
              <a:rPr lang="ar-SA" sz="2800" dirty="0" smtClean="0">
                <a:cs typeface="B Mitra" pitchFamily="2" charset="-78"/>
              </a:rPr>
              <a:t>کند</a:t>
            </a:r>
            <a:r>
              <a:rPr lang="fa-IR" sz="2800" dirty="0" smtClean="0">
                <a:cs typeface="B Mitra" pitchFamily="2" charset="-78"/>
              </a:rPr>
              <a:t> </a:t>
            </a:r>
            <a:r>
              <a:rPr lang="ar-SA" sz="2800" dirty="0">
                <a:cs typeface="B Mitra" pitchFamily="2" charset="-78"/>
              </a:rPr>
              <a:t>و منجر به تشکيل خرده کسب و کار هاي گسترده در بازار کسب و کار الکترونيکي ايران شود.</a:t>
            </a:r>
            <a:endParaRPr lang="fa-IR" sz="2800" dirty="0">
              <a:cs typeface="B Mitra" pitchFamily="2" charset="-78"/>
            </a:endParaRPr>
          </a:p>
          <a:p>
            <a:pPr algn="just" rtl="1">
              <a:lnSpc>
                <a:spcPct val="80000"/>
              </a:lnSpc>
            </a:pPr>
            <a:r>
              <a:rPr lang="ar-SA" sz="2800" dirty="0">
                <a:cs typeface="B Mitra" pitchFamily="2" charset="-78"/>
              </a:rPr>
              <a:t> پارس آنلاين به عنوان يک شرکت کارآفرين ديجيتالي موفق ، برنامه هاي آتي خود را از طريق </a:t>
            </a:r>
            <a:r>
              <a:rPr lang="en-US" sz="2800" dirty="0">
                <a:cs typeface="B Mitra" pitchFamily="2" charset="-78"/>
              </a:rPr>
              <a:t>www.parsonline.com</a:t>
            </a:r>
            <a:r>
              <a:rPr lang="fa-IR" sz="2800" dirty="0">
                <a:cs typeface="B Mitra" pitchFamily="2" charset="-78"/>
              </a:rPr>
              <a:t> ارائه </a:t>
            </a:r>
            <a:r>
              <a:rPr lang="ar-SA" sz="2800" dirty="0">
                <a:cs typeface="B Mitra" pitchFamily="2" charset="-78"/>
              </a:rPr>
              <a:t>کرده است که خواندني است . </a:t>
            </a:r>
          </a:p>
          <a:p>
            <a:pPr algn="just" rtl="1">
              <a:lnSpc>
                <a:spcPct val="80000"/>
              </a:lnSpc>
            </a:pPr>
            <a:endParaRPr lang="en-US" sz="2800" dirty="0">
              <a:cs typeface="B Mitra" pitchFamily="2" charset="-78"/>
            </a:endParaRPr>
          </a:p>
        </p:txBody>
      </p:sp>
      <p:sp>
        <p:nvSpPr>
          <p:cNvPr id="3" name="Slide Number Placeholder 5"/>
          <p:cNvSpPr>
            <a:spLocks noGrp="1"/>
          </p:cNvSpPr>
          <p:nvPr>
            <p:ph type="sldNum" sz="quarter" idx="12"/>
          </p:nvPr>
        </p:nvSpPr>
        <p:spPr/>
        <p:txBody>
          <a:bodyPr/>
          <a:lstStyle/>
          <a:p>
            <a:fld id="{CF291090-AF7F-4084-9CF1-BECC1BEB5F38}" type="slidenum">
              <a:rPr lang="fa-IR"/>
              <a:pPr/>
              <a:t>40</a:t>
            </a:fld>
            <a:endParaRPr lang="en-US"/>
          </a:p>
        </p:txBody>
      </p:sp>
    </p:spTree>
  </p:cSld>
  <p:clrMapOvr>
    <a:masterClrMapping/>
  </p:clrMapOvr>
  <p:transition>
    <p:spli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8313" y="1052513"/>
            <a:ext cx="8229600" cy="1143000"/>
          </a:xfrm>
        </p:spPr>
        <p:txBody>
          <a:bodyPr>
            <a:normAutofit fontScale="90000"/>
          </a:bodyPr>
          <a:lstStyle/>
          <a:p>
            <a:pPr algn="r" rtl="1"/>
            <a:r>
              <a:rPr lang="fa-IR" sz="2400" b="1" dirty="0">
                <a:solidFill>
                  <a:schemeClr val="tx1"/>
                </a:solidFill>
                <a:cs typeface="B Mitra" pitchFamily="2" charset="-78"/>
              </a:rPr>
              <a:t>یک نمونه </a:t>
            </a:r>
            <a:r>
              <a:rPr lang="fa-IR" sz="2400" b="1" dirty="0" smtClean="0">
                <a:solidFill>
                  <a:schemeClr val="tx1"/>
                </a:solidFill>
                <a:cs typeface="B Mitra" pitchFamily="2" charset="-78"/>
              </a:rPr>
              <a:t>جالب</a:t>
            </a:r>
            <a:br>
              <a:rPr lang="fa-IR" sz="2400" b="1" dirty="0" smtClean="0">
                <a:solidFill>
                  <a:schemeClr val="tx1"/>
                </a:solidFill>
                <a:cs typeface="B Mitra" pitchFamily="2" charset="-78"/>
              </a:rPr>
            </a:br>
            <a:r>
              <a:rPr lang="ar-SA" sz="2400" b="1" dirty="0" smtClean="0">
                <a:solidFill>
                  <a:schemeClr val="tx1"/>
                </a:solidFill>
                <a:cs typeface="B Mitra" pitchFamily="2" charset="-78"/>
              </a:rPr>
              <a:t>شما </a:t>
            </a:r>
            <a:r>
              <a:rPr lang="ar-SA" sz="2400" b="1" dirty="0">
                <a:solidFill>
                  <a:schemeClr val="tx1"/>
                </a:solidFill>
                <a:cs typeface="B Mitra" pitchFamily="2" charset="-78"/>
              </a:rPr>
              <a:t>در این سایت </a:t>
            </a:r>
            <a:r>
              <a:rPr lang="fa-IR" sz="2400" b="1" dirty="0">
                <a:solidFill>
                  <a:schemeClr val="tx1"/>
                </a:solidFill>
                <a:cs typeface="B Mitra" pitchFamily="2" charset="-78"/>
              </a:rPr>
              <a:t>این</a:t>
            </a:r>
            <a:r>
              <a:rPr lang="ar-SA" sz="2400" b="1" dirty="0">
                <a:solidFill>
                  <a:schemeClr val="tx1"/>
                </a:solidFill>
                <a:cs typeface="B Mitra" pitchFamily="2" charset="-78"/>
              </a:rPr>
              <a:t> امکان </a:t>
            </a:r>
            <a:r>
              <a:rPr lang="fa-IR" sz="2400" b="1" dirty="0">
                <a:solidFill>
                  <a:schemeClr val="tx1"/>
                </a:solidFill>
                <a:cs typeface="B Mitra" pitchFamily="2" charset="-78"/>
              </a:rPr>
              <a:t>را</a:t>
            </a:r>
            <a:r>
              <a:rPr lang="ar-SA" sz="2400" b="1" dirty="0">
                <a:solidFill>
                  <a:schemeClr val="tx1"/>
                </a:solidFill>
                <a:cs typeface="B Mitra" pitchFamily="2" charset="-78"/>
              </a:rPr>
              <a:t> دارید</a:t>
            </a:r>
            <a:r>
              <a:rPr lang="fa-IR" sz="2400" b="1" dirty="0">
                <a:solidFill>
                  <a:schemeClr val="tx1"/>
                </a:solidFill>
                <a:cs typeface="B Mitra" pitchFamily="2" charset="-78"/>
              </a:rPr>
              <a:t> که </a:t>
            </a:r>
            <a:r>
              <a:rPr lang="ar-SA" sz="2400" b="1" dirty="0">
                <a:solidFill>
                  <a:schemeClr val="tx1"/>
                </a:solidFill>
                <a:cs typeface="B Mitra" pitchFamily="2" charset="-78"/>
              </a:rPr>
              <a:t>طرح تی شرت خودتان را خودتان سفارش دهید! </a:t>
            </a:r>
            <a:endParaRPr lang="en-US" sz="2400" b="1" dirty="0">
              <a:solidFill>
                <a:schemeClr val="tx1"/>
              </a:solidFill>
              <a:cs typeface="B Mitra" pitchFamily="2" charset="-78"/>
            </a:endParaRPr>
          </a:p>
        </p:txBody>
      </p:sp>
      <p:sp>
        <p:nvSpPr>
          <p:cNvPr id="83971" name="Rectangle 3"/>
          <p:cNvSpPr>
            <a:spLocks noGrp="1" noChangeArrowheads="1"/>
          </p:cNvSpPr>
          <p:nvPr>
            <p:ph idx="1"/>
          </p:nvPr>
        </p:nvSpPr>
        <p:spPr>
          <a:xfrm>
            <a:off x="2843213" y="2349500"/>
            <a:ext cx="5915025" cy="3776663"/>
          </a:xfrm>
        </p:spPr>
        <p:txBody>
          <a:bodyPr/>
          <a:lstStyle/>
          <a:p>
            <a:pPr algn="r" rtl="1"/>
            <a:r>
              <a:rPr lang="fa-IR" dirty="0">
                <a:cs typeface="B Mitra" pitchFamily="2" charset="-78"/>
              </a:rPr>
              <a:t>نام شرکت : </a:t>
            </a:r>
            <a:r>
              <a:rPr lang="en-US" dirty="0">
                <a:cs typeface="B Mitra" pitchFamily="2" charset="-78"/>
              </a:rPr>
              <a:t>Q – T SHIRT</a:t>
            </a:r>
          </a:p>
          <a:p>
            <a:pPr algn="r" rtl="1"/>
            <a:r>
              <a:rPr lang="fa-IR" dirty="0">
                <a:cs typeface="B Mitra" pitchFamily="2" charset="-78"/>
              </a:rPr>
              <a:t>موسس : </a:t>
            </a:r>
            <a:r>
              <a:rPr lang="ar-SA" sz="2800" dirty="0">
                <a:cs typeface="B Mitra" pitchFamily="2" charset="-78"/>
              </a:rPr>
              <a:t>سید حمید </a:t>
            </a:r>
            <a:r>
              <a:rPr lang="fa-IR" sz="2800" dirty="0">
                <a:cs typeface="B Mitra" pitchFamily="2" charset="-78"/>
              </a:rPr>
              <a:t>و سید محمد </a:t>
            </a:r>
            <a:r>
              <a:rPr lang="ar-SA" sz="2800" dirty="0">
                <a:cs typeface="B Mitra" pitchFamily="2" charset="-78"/>
              </a:rPr>
              <a:t>مطهر </a:t>
            </a:r>
            <a:endParaRPr lang="fa-IR" sz="2800" dirty="0">
              <a:cs typeface="B Mitra" pitchFamily="2" charset="-78"/>
            </a:endParaRPr>
          </a:p>
          <a:p>
            <a:pPr algn="r" rtl="1"/>
            <a:r>
              <a:rPr lang="fa-IR" sz="2800" dirty="0">
                <a:cs typeface="B Mitra" pitchFamily="2" charset="-78"/>
              </a:rPr>
              <a:t>زمینه فعالیت : چاپ طرح ارسالی شما روی تی </a:t>
            </a:r>
            <a:r>
              <a:rPr lang="fa-IR" sz="2800" dirty="0" err="1">
                <a:cs typeface="B Mitra" pitchFamily="2" charset="-78"/>
              </a:rPr>
              <a:t>شرت</a:t>
            </a:r>
            <a:r>
              <a:rPr lang="fa-IR" sz="2800" dirty="0">
                <a:cs typeface="B Mitra" pitchFamily="2" charset="-78"/>
              </a:rPr>
              <a:t> با قیمت 000/18 تومان</a:t>
            </a:r>
          </a:p>
          <a:p>
            <a:pPr algn="r" rtl="1"/>
            <a:r>
              <a:rPr lang="fa-IR" sz="2800" dirty="0">
                <a:cs typeface="B Mitra" pitchFamily="2" charset="-78"/>
              </a:rPr>
              <a:t>پرداخت حق طراحی به طرحهای ارسال شده</a:t>
            </a:r>
          </a:p>
          <a:p>
            <a:pPr algn="r" rtl="1"/>
            <a:r>
              <a:rPr lang="fa-IR" sz="2800" dirty="0">
                <a:cs typeface="B Mitra" pitchFamily="2" charset="-78"/>
              </a:rPr>
              <a:t>آدرس :</a:t>
            </a:r>
            <a:r>
              <a:rPr lang="en-US" sz="2800" dirty="0">
                <a:cs typeface="B Mitra" pitchFamily="2" charset="-78"/>
              </a:rPr>
              <a:t> </a:t>
            </a:r>
            <a:r>
              <a:rPr lang="en-US" sz="2800" dirty="0">
                <a:cs typeface="B Mitra" pitchFamily="2" charset="-78"/>
                <a:hlinkClick r:id="rId2"/>
              </a:rPr>
              <a:t>www.QTShirt.Com</a:t>
            </a:r>
            <a:r>
              <a:rPr lang="en-US" sz="2800" dirty="0">
                <a:cs typeface="B Mitra" pitchFamily="2" charset="-78"/>
              </a:rPr>
              <a:t> </a:t>
            </a:r>
          </a:p>
        </p:txBody>
      </p:sp>
      <p:sp>
        <p:nvSpPr>
          <p:cNvPr id="6" name="Slide Number Placeholder 5"/>
          <p:cNvSpPr>
            <a:spLocks noGrp="1"/>
          </p:cNvSpPr>
          <p:nvPr>
            <p:ph type="sldNum" sz="quarter" idx="12"/>
          </p:nvPr>
        </p:nvSpPr>
        <p:spPr/>
        <p:txBody>
          <a:bodyPr/>
          <a:lstStyle/>
          <a:p>
            <a:fld id="{1359F090-8E82-4670-A814-E11567A42A91}" type="slidenum">
              <a:rPr lang="fa-IR"/>
              <a:pPr/>
              <a:t>41</a:t>
            </a:fld>
            <a:endParaRPr lang="en-US"/>
          </a:p>
        </p:txBody>
      </p:sp>
      <p:pic>
        <p:nvPicPr>
          <p:cNvPr id="83972" name="Picture 4" descr="thumb_a12_636b181"/>
          <p:cNvPicPr>
            <a:picLocks noChangeAspect="1" noChangeArrowheads="1"/>
          </p:cNvPicPr>
          <p:nvPr/>
        </p:nvPicPr>
        <p:blipFill>
          <a:blip r:embed="rId3" cstate="print"/>
          <a:srcRect/>
          <a:stretch>
            <a:fillRect/>
          </a:stretch>
        </p:blipFill>
        <p:spPr bwMode="auto">
          <a:xfrm>
            <a:off x="611188" y="2205038"/>
            <a:ext cx="2208212" cy="3024187"/>
          </a:xfrm>
          <a:prstGeom prst="rect">
            <a:avLst/>
          </a:prstGeom>
          <a:noFill/>
        </p:spPr>
      </p:pic>
      <p:pic>
        <p:nvPicPr>
          <p:cNvPr id="83973" name="Picture 5" descr="logo"/>
          <p:cNvPicPr>
            <a:picLocks noChangeAspect="1" noChangeArrowheads="1"/>
          </p:cNvPicPr>
          <p:nvPr/>
        </p:nvPicPr>
        <p:blipFill>
          <a:blip r:embed="rId4" cstate="print"/>
          <a:srcRect/>
          <a:stretch>
            <a:fillRect/>
          </a:stretch>
        </p:blipFill>
        <p:spPr bwMode="auto">
          <a:xfrm>
            <a:off x="684213" y="5229225"/>
            <a:ext cx="2114550" cy="1009650"/>
          </a:xfrm>
          <a:prstGeom prst="rect">
            <a:avLst/>
          </a:prstGeom>
          <a:noFill/>
        </p:spPr>
      </p:pic>
    </p:spTree>
  </p:cSld>
  <p:clrMapOvr>
    <a:masterClrMapping/>
  </p:clrMapOvr>
  <p:transition>
    <p:spli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457200" y="1052513"/>
            <a:ext cx="8229600" cy="5073650"/>
          </a:xfrm>
        </p:spPr>
        <p:txBody>
          <a:bodyPr/>
          <a:lstStyle/>
          <a:p>
            <a:pPr algn="just" rtl="1">
              <a:lnSpc>
                <a:spcPct val="80000"/>
              </a:lnSpc>
            </a:pPr>
            <a:r>
              <a:rPr lang="ar-SA" sz="3200" dirty="0" smtClean="0">
                <a:cs typeface="B Mitra" pitchFamily="2" charset="-78"/>
              </a:rPr>
              <a:t>کارآفريني </a:t>
            </a:r>
            <a:r>
              <a:rPr lang="ar-SA" sz="3200" dirty="0">
                <a:cs typeface="B Mitra" pitchFamily="2" charset="-78"/>
              </a:rPr>
              <a:t>ديجيتالي ، راه نجات اشتغال در ايران است . در هيچ روش کاري و در هيچ اقتصادي ، نمي توان به غير از کسب و کار الکترونيکي ، روش جايگزيني بهتر براي اشتغال زايي سريع و درامد بالا با </a:t>
            </a:r>
            <a:r>
              <a:rPr lang="ar-SA" sz="3200" u="sng" dirty="0">
                <a:cs typeface="B Mitra" pitchFamily="2" charset="-78"/>
              </a:rPr>
              <a:t>کم ترين ميزان سرمايه </a:t>
            </a:r>
            <a:r>
              <a:rPr lang="ar-SA" sz="3200" dirty="0">
                <a:cs typeface="B Mitra" pitchFamily="2" charset="-78"/>
              </a:rPr>
              <a:t>گذاري حاصل نمود. نتايج موفقيت هاي کارآفريني ديجيتالي در جهان ، خود نشان گر اهميت فوق العاده کسب و کار ديجيتالي در جهان است . </a:t>
            </a:r>
          </a:p>
          <a:p>
            <a:pPr algn="just" rtl="1">
              <a:lnSpc>
                <a:spcPct val="80000"/>
              </a:lnSpc>
            </a:pPr>
            <a:r>
              <a:rPr lang="ar-SA" sz="3200" dirty="0">
                <a:cs typeface="B Mitra" pitchFamily="2" charset="-78"/>
              </a:rPr>
              <a:t>مسئولان نظام مخصوصا معاونت کارآفريني وزارت کار با همکاري مراکز کارآفريني دانشگاه هاي کشور </a:t>
            </a:r>
            <a:r>
              <a:rPr lang="fa-IR" sz="3200" dirty="0">
                <a:cs typeface="B Mitra" pitchFamily="2" charset="-78"/>
              </a:rPr>
              <a:t> باید</a:t>
            </a:r>
            <a:r>
              <a:rPr lang="ar-SA" sz="3200" dirty="0">
                <a:cs typeface="B Mitra" pitchFamily="2" charset="-78"/>
              </a:rPr>
              <a:t> زمينه اشتغال زايي در اين حوزه را براي خيل عظيمي از جوانان کشور فراهم کنند.</a:t>
            </a:r>
          </a:p>
          <a:p>
            <a:pPr algn="just" rtl="1">
              <a:lnSpc>
                <a:spcPct val="80000"/>
              </a:lnSpc>
            </a:pPr>
            <a:r>
              <a:rPr lang="ar-SA" sz="3200" dirty="0">
                <a:cs typeface="B Mitra" pitchFamily="2" charset="-78"/>
              </a:rPr>
              <a:t>سيستم بانکي و حقوقي کشور نيز بايد با درک سريع تر و بهتر شرايط ، بستر حقوقي و مالي فعاليت هاي کارآفريني ديجيتالي را فراهم کنند. </a:t>
            </a:r>
          </a:p>
        </p:txBody>
      </p:sp>
      <p:sp>
        <p:nvSpPr>
          <p:cNvPr id="3" name="Slide Number Placeholder 5"/>
          <p:cNvSpPr>
            <a:spLocks noGrp="1"/>
          </p:cNvSpPr>
          <p:nvPr>
            <p:ph type="sldNum" sz="quarter" idx="12"/>
          </p:nvPr>
        </p:nvSpPr>
        <p:spPr/>
        <p:txBody>
          <a:bodyPr/>
          <a:lstStyle/>
          <a:p>
            <a:fld id="{FC1605CD-4DC1-42A9-99EF-78970FF9808E}" type="slidenum">
              <a:rPr lang="fa-IR"/>
              <a:pPr/>
              <a:t>42</a:t>
            </a:fld>
            <a:endParaRPr lang="en-US"/>
          </a:p>
        </p:txBody>
      </p:sp>
    </p:spTree>
  </p:cSld>
  <p:clrMapOvr>
    <a:masterClrMapping/>
  </p:clrMapOvr>
  <p:transition>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cs typeface="B Mitra" pitchFamily="2" charset="-78"/>
              </a:rPr>
              <a:t>تجارت </a:t>
            </a:r>
            <a:r>
              <a:rPr lang="fa-IR" b="1" dirty="0" err="1" smtClean="0">
                <a:cs typeface="B Mitra" pitchFamily="2" charset="-78"/>
              </a:rPr>
              <a:t>الكترونيك</a:t>
            </a:r>
            <a:endParaRPr lang="en-US" b="1" dirty="0">
              <a:cs typeface="B Mitra" pitchFamily="2" charset="-78"/>
            </a:endParaRPr>
          </a:p>
        </p:txBody>
      </p:sp>
      <p:sp>
        <p:nvSpPr>
          <p:cNvPr id="11268" name="Rectangle 3"/>
          <p:cNvSpPr>
            <a:spLocks noGrp="1" noChangeArrowheads="1"/>
          </p:cNvSpPr>
          <p:nvPr>
            <p:ph idx="1"/>
          </p:nvPr>
        </p:nvSpPr>
        <p:spPr>
          <a:xfrm>
            <a:off x="129480" y="1219200"/>
            <a:ext cx="8763000" cy="5638800"/>
          </a:xfrm>
        </p:spPr>
        <p:txBody>
          <a:bodyPr/>
          <a:lstStyle/>
          <a:p>
            <a:pPr algn="ctr" rtl="1">
              <a:spcBef>
                <a:spcPct val="0"/>
              </a:spcBef>
              <a:buNone/>
            </a:pPr>
            <a:r>
              <a:rPr lang="fa-IR" sz="3200" dirty="0" smtClean="0">
                <a:solidFill>
                  <a:schemeClr val="tx2"/>
                </a:solidFill>
                <a:latin typeface="+mj-lt"/>
                <a:ea typeface="+mj-ea"/>
                <a:cs typeface="B Mitra" pitchFamily="2" charset="-78"/>
              </a:rPr>
              <a:t>مبادله الکترونیکی داده ها  ≠  تجارت الکترونیک </a:t>
            </a:r>
          </a:p>
          <a:p>
            <a:pPr algn="just" rtl="1">
              <a:spcBef>
                <a:spcPct val="0"/>
              </a:spcBef>
            </a:pPr>
            <a:r>
              <a:rPr lang="fa-IR" sz="3200" dirty="0" smtClean="0">
                <a:solidFill>
                  <a:schemeClr val="tx2"/>
                </a:solidFill>
                <a:latin typeface="+mj-lt"/>
                <a:ea typeface="+mj-ea"/>
                <a:cs typeface="B Mitra" pitchFamily="2" charset="-78"/>
              </a:rPr>
              <a:t>مبادله الکترونیکی داده</a:t>
            </a:r>
          </a:p>
          <a:p>
            <a:pPr lvl="1" algn="just" rtl="1">
              <a:spcBef>
                <a:spcPct val="0"/>
              </a:spcBef>
            </a:pPr>
            <a:r>
              <a:rPr lang="fa-IR" sz="3200" dirty="0" smtClean="0">
                <a:solidFill>
                  <a:schemeClr val="tx2"/>
                </a:solidFill>
                <a:latin typeface="+mj-lt"/>
                <a:ea typeface="+mj-ea"/>
                <a:cs typeface="B Mitra" pitchFamily="2" charset="-78"/>
              </a:rPr>
              <a:t> انتقال و تبادل داده در راستای تحقق فعالیت های تجاری </a:t>
            </a:r>
            <a:r>
              <a:rPr lang="fa-IR" sz="3200" dirty="0" err="1" smtClean="0">
                <a:solidFill>
                  <a:schemeClr val="tx2"/>
                </a:solidFill>
                <a:latin typeface="+mj-lt"/>
                <a:ea typeface="+mj-ea"/>
                <a:cs typeface="B Mitra" pitchFamily="2" charset="-78"/>
              </a:rPr>
              <a:t>وبکارگیری</a:t>
            </a:r>
            <a:r>
              <a:rPr lang="fa-IR" sz="3200" dirty="0" smtClean="0">
                <a:solidFill>
                  <a:schemeClr val="tx2"/>
                </a:solidFill>
                <a:latin typeface="+mj-lt"/>
                <a:ea typeface="+mj-ea"/>
                <a:cs typeface="B Mitra" pitchFamily="2" charset="-78"/>
              </a:rPr>
              <a:t> پیام های استاندارد شده بین </a:t>
            </a:r>
            <a:r>
              <a:rPr lang="fa-IR" sz="3200" dirty="0" err="1" smtClean="0">
                <a:solidFill>
                  <a:schemeClr val="tx2"/>
                </a:solidFill>
                <a:latin typeface="+mj-lt"/>
                <a:ea typeface="+mj-ea"/>
                <a:cs typeface="B Mitra" pitchFamily="2" charset="-78"/>
              </a:rPr>
              <a:t>المللی</a:t>
            </a:r>
            <a:r>
              <a:rPr lang="fa-IR" sz="3200" dirty="0" smtClean="0">
                <a:solidFill>
                  <a:schemeClr val="tx2"/>
                </a:solidFill>
                <a:latin typeface="+mj-lt"/>
                <a:ea typeface="+mj-ea"/>
                <a:cs typeface="B Mitra" pitchFamily="2" charset="-78"/>
              </a:rPr>
              <a:t> که توسط ابزار الکترونیکی انجام میشود.</a:t>
            </a:r>
          </a:p>
          <a:p>
            <a:pPr lvl="1" algn="just" rtl="1">
              <a:spcBef>
                <a:spcPct val="0"/>
              </a:spcBef>
            </a:pPr>
            <a:r>
              <a:rPr lang="fa-IR" sz="3200" dirty="0" smtClean="0">
                <a:solidFill>
                  <a:schemeClr val="tx2"/>
                </a:solidFill>
                <a:latin typeface="+mj-lt"/>
                <a:ea typeface="+mj-ea"/>
                <a:cs typeface="B Mitra" pitchFamily="2" charset="-78"/>
              </a:rPr>
              <a:t>مانند پست الکترونیک، انتقال الکترونیک پول و... </a:t>
            </a:r>
          </a:p>
          <a:p>
            <a:pPr algn="just" rtl="1">
              <a:spcBef>
                <a:spcPct val="0"/>
              </a:spcBef>
            </a:pPr>
            <a:r>
              <a:rPr lang="fa-IR" sz="3200" dirty="0" smtClean="0">
                <a:solidFill>
                  <a:schemeClr val="tx2"/>
                </a:solidFill>
                <a:latin typeface="+mj-lt"/>
                <a:ea typeface="+mj-ea"/>
                <a:cs typeface="B Mitra" pitchFamily="2" charset="-78"/>
              </a:rPr>
              <a:t>در حالیکه تجارت الکترونیک عبارت از مبادله تجاری بدون استفاده از کاغذ است که در آن از مبادله الکترونیکی داده ها به عنوان یک ابزار استفاده می شود. </a:t>
            </a:r>
          </a:p>
          <a:p>
            <a:pPr algn="ctr" rtl="1">
              <a:spcBef>
                <a:spcPct val="0"/>
              </a:spcBef>
              <a:buNone/>
            </a:pPr>
            <a:r>
              <a:rPr lang="fa-IR" sz="3200" b="1" dirty="0" err="1" smtClean="0">
                <a:solidFill>
                  <a:schemeClr val="tx2"/>
                </a:solidFill>
                <a:latin typeface="+mj-lt"/>
                <a:ea typeface="+mj-ea"/>
                <a:cs typeface="B Mitra" pitchFamily="2" charset="-78"/>
              </a:rPr>
              <a:t>بعبارت</a:t>
            </a:r>
            <a:r>
              <a:rPr lang="fa-IR" sz="3200" b="1" dirty="0" smtClean="0">
                <a:solidFill>
                  <a:schemeClr val="tx2"/>
                </a:solidFill>
                <a:latin typeface="+mj-lt"/>
                <a:ea typeface="+mj-ea"/>
                <a:cs typeface="B Mitra" pitchFamily="2" charset="-78"/>
              </a:rPr>
              <a:t> دیگر مبادله الکترونیکی داده ها </a:t>
            </a:r>
            <a:r>
              <a:rPr lang="fa-IR" sz="3200" b="1" dirty="0" err="1" smtClean="0">
                <a:solidFill>
                  <a:schemeClr val="tx2"/>
                </a:solidFill>
                <a:latin typeface="+mj-lt"/>
                <a:ea typeface="+mj-ea"/>
                <a:cs typeface="B Mitra" pitchFamily="2" charset="-78"/>
              </a:rPr>
              <a:t>بعنوان</a:t>
            </a:r>
            <a:r>
              <a:rPr lang="fa-IR" sz="3200" b="1" dirty="0" smtClean="0">
                <a:solidFill>
                  <a:schemeClr val="tx2"/>
                </a:solidFill>
                <a:latin typeface="+mj-lt"/>
                <a:ea typeface="+mj-ea"/>
                <a:cs typeface="B Mitra" pitchFamily="2" charset="-78"/>
              </a:rPr>
              <a:t> ستون فقرات تجارت الکترونیک عمل می نماید. </a:t>
            </a:r>
          </a:p>
        </p:txBody>
      </p:sp>
      <p:sp>
        <p:nvSpPr>
          <p:cNvPr id="4" name="Slide Number Placeholder 3"/>
          <p:cNvSpPr>
            <a:spLocks noGrp="1"/>
          </p:cNvSpPr>
          <p:nvPr>
            <p:ph type="sldNum" sz="quarter" idx="12"/>
          </p:nvPr>
        </p:nvSpPr>
        <p:spPr/>
        <p:txBody>
          <a:bodyPr/>
          <a:lstStyle/>
          <a:p>
            <a:fld id="{6F9F197E-4BA3-4409-B423-96AE9DD53C56}" type="slidenum">
              <a:rPr lang="en-US" smtClean="0"/>
              <a:pPr/>
              <a:t>5</a:t>
            </a:fld>
            <a:endParaRPr lang="en-US"/>
          </a:p>
        </p:txBody>
      </p:sp>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cs typeface="B Mitra" pitchFamily="2" charset="-78"/>
              </a:rPr>
              <a:t>تجارت </a:t>
            </a:r>
            <a:r>
              <a:rPr lang="fa-IR" b="1" dirty="0" err="1" smtClean="0">
                <a:cs typeface="B Mitra" pitchFamily="2" charset="-78"/>
              </a:rPr>
              <a:t>الكترونيك</a:t>
            </a:r>
            <a:endParaRPr lang="en-US" b="1" dirty="0">
              <a:cs typeface="B Mitra" pitchFamily="2" charset="-78"/>
            </a:endParaRPr>
          </a:p>
        </p:txBody>
      </p:sp>
      <p:sp>
        <p:nvSpPr>
          <p:cNvPr id="11268" name="Rectangle 3"/>
          <p:cNvSpPr>
            <a:spLocks noGrp="1" noChangeArrowheads="1"/>
          </p:cNvSpPr>
          <p:nvPr>
            <p:ph idx="1"/>
          </p:nvPr>
        </p:nvSpPr>
        <p:spPr>
          <a:xfrm>
            <a:off x="129480" y="1219200"/>
            <a:ext cx="8763000" cy="5638800"/>
          </a:xfrm>
        </p:spPr>
        <p:txBody>
          <a:bodyPr/>
          <a:lstStyle/>
          <a:p>
            <a:pPr algn="ctr" rtl="1">
              <a:buFontTx/>
              <a:buNone/>
            </a:pPr>
            <a:endParaRPr lang="fa-IR" sz="3200" b="1" dirty="0" smtClean="0">
              <a:cs typeface="B Traffic" pitchFamily="2" charset="-78"/>
            </a:endParaRPr>
          </a:p>
          <a:p>
            <a:pPr algn="ctr" rtl="1">
              <a:buFontTx/>
              <a:buNone/>
            </a:pPr>
            <a:r>
              <a:rPr lang="ar-SA" sz="3200" b="1" dirty="0" smtClean="0">
                <a:cs typeface="B Traffic" pitchFamily="2" charset="-78"/>
              </a:rPr>
              <a:t>پس به طور کل می توان گفت </a:t>
            </a:r>
            <a:endParaRPr lang="fa-IR" sz="3200" b="1" dirty="0" smtClean="0">
              <a:cs typeface="B Traffic" pitchFamily="2" charset="-78"/>
            </a:endParaRPr>
          </a:p>
          <a:p>
            <a:pPr algn="ctr" rtl="1">
              <a:buFontTx/>
              <a:buNone/>
            </a:pPr>
            <a:r>
              <a:rPr lang="ar-SA" sz="3200" b="1" dirty="0" smtClean="0">
                <a:solidFill>
                  <a:srgbClr val="FF3300"/>
                </a:solidFill>
                <a:cs typeface="B Traffic" pitchFamily="2" charset="-78"/>
              </a:rPr>
              <a:t>تجارت الكترونيك</a:t>
            </a:r>
            <a:r>
              <a:rPr lang="ar-SA" sz="3200" b="1" dirty="0" smtClean="0">
                <a:cs typeface="B Traffic" pitchFamily="2" charset="-78"/>
              </a:rPr>
              <a:t> اشاره به معاملاتي دارد كه عمدة</a:t>
            </a:r>
            <a:endParaRPr lang="fa-IR" sz="3200" b="1" dirty="0" smtClean="0">
              <a:cs typeface="B Traffic" pitchFamily="2" charset="-78"/>
            </a:endParaRPr>
          </a:p>
          <a:p>
            <a:pPr algn="ctr" rtl="1">
              <a:buFontTx/>
              <a:buNone/>
            </a:pPr>
            <a:r>
              <a:rPr lang="ar-SA" sz="3200" b="1" dirty="0" smtClean="0">
                <a:cs typeface="B Traffic" pitchFamily="2" charset="-78"/>
              </a:rPr>
              <a:t>فرآيند آنها بدون نياز به حضور فيزيكي طرفين آن و</a:t>
            </a:r>
            <a:endParaRPr lang="fa-IR" sz="3200" b="1" dirty="0" smtClean="0">
              <a:cs typeface="B Traffic" pitchFamily="2" charset="-78"/>
            </a:endParaRPr>
          </a:p>
          <a:p>
            <a:pPr algn="ctr" rtl="1">
              <a:buFontTx/>
              <a:buNone/>
            </a:pPr>
            <a:r>
              <a:rPr lang="ar-SA" sz="3200" b="1" dirty="0" smtClean="0">
                <a:cs typeface="B Traffic" pitchFamily="2" charset="-78"/>
              </a:rPr>
              <a:t>صرفاً از طريق شبكه</a:t>
            </a:r>
            <a:r>
              <a:rPr lang="ar-SA" sz="3200" b="1" dirty="0" smtClean="0"/>
              <a:t>‌</a:t>
            </a:r>
            <a:r>
              <a:rPr lang="ar-SA" sz="3200" b="1" dirty="0" smtClean="0">
                <a:cs typeface="B Traffic" pitchFamily="2" charset="-78"/>
              </a:rPr>
              <a:t>هاي ارتباطي (تلفن ، اینترنت و...)</a:t>
            </a:r>
            <a:endParaRPr lang="fa-IR" sz="3200" b="1" dirty="0" smtClean="0">
              <a:cs typeface="B Traffic" pitchFamily="2" charset="-78"/>
            </a:endParaRPr>
          </a:p>
          <a:p>
            <a:pPr algn="ctr" rtl="1">
              <a:buFontTx/>
              <a:buNone/>
            </a:pPr>
            <a:r>
              <a:rPr lang="ar-SA" sz="3200" b="1" dirty="0" smtClean="0">
                <a:cs typeface="B Traffic" pitchFamily="2" charset="-78"/>
              </a:rPr>
              <a:t>كه معمولاً ( نه هميشه ) بخاطر پول انجام مي پذيرد . </a:t>
            </a:r>
            <a:endParaRPr lang="en-US" sz="3200" b="1" dirty="0">
              <a:cs typeface="B Traffic" pitchFamily="2" charset="-78"/>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6</a:t>
            </a:fld>
            <a:endParaRPr lang="en-US"/>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cs typeface="B Mitra" pitchFamily="2" charset="-78"/>
              </a:rPr>
              <a:t>تجارت </a:t>
            </a:r>
            <a:r>
              <a:rPr lang="fa-IR" b="1" dirty="0" err="1" smtClean="0">
                <a:cs typeface="B Mitra" pitchFamily="2" charset="-78"/>
              </a:rPr>
              <a:t>الكترونيك</a:t>
            </a:r>
            <a:endParaRPr lang="en-US" b="1" dirty="0">
              <a:cs typeface="B Mitra" pitchFamily="2" charset="-78"/>
            </a:endParaRPr>
          </a:p>
        </p:txBody>
      </p:sp>
      <p:sp>
        <p:nvSpPr>
          <p:cNvPr id="11268" name="Rectangle 3"/>
          <p:cNvSpPr>
            <a:spLocks noGrp="1" noChangeArrowheads="1"/>
          </p:cNvSpPr>
          <p:nvPr>
            <p:ph idx="1"/>
          </p:nvPr>
        </p:nvSpPr>
        <p:spPr>
          <a:xfrm>
            <a:off x="129480" y="1219200"/>
            <a:ext cx="8763000" cy="5638800"/>
          </a:xfrm>
        </p:spPr>
        <p:txBody>
          <a:bodyPr/>
          <a:lstStyle/>
          <a:p>
            <a:pPr algn="just" rtl="1">
              <a:buFontTx/>
              <a:buNone/>
            </a:pPr>
            <a:r>
              <a:rPr lang="fa-IR" sz="2400" b="1" dirty="0" smtClean="0">
                <a:cs typeface="B Mitra" pitchFamily="2" charset="-78"/>
              </a:rPr>
              <a:t>تجارت </a:t>
            </a:r>
            <a:r>
              <a:rPr lang="fa-IR" sz="2400" b="1" dirty="0" err="1" smtClean="0">
                <a:cs typeface="B Mitra" pitchFamily="2" charset="-78"/>
              </a:rPr>
              <a:t>الكترونيك</a:t>
            </a:r>
            <a:r>
              <a:rPr lang="fa-IR" sz="2400" b="1" dirty="0" smtClean="0">
                <a:cs typeface="B Mitra" pitchFamily="2" charset="-78"/>
              </a:rPr>
              <a:t> و فن </a:t>
            </a:r>
            <a:r>
              <a:rPr lang="fa-IR" sz="2400" b="1" dirty="0" err="1" smtClean="0">
                <a:cs typeface="B Mitra" pitchFamily="2" charset="-78"/>
              </a:rPr>
              <a:t>آوري</a:t>
            </a:r>
            <a:r>
              <a:rPr lang="fa-IR" sz="2400" b="1" dirty="0" smtClean="0">
                <a:cs typeface="B Mitra" pitchFamily="2" charset="-78"/>
              </a:rPr>
              <a:t> اطلاعات </a:t>
            </a:r>
            <a:r>
              <a:rPr lang="en-US" sz="2400" b="1" dirty="0" smtClean="0">
                <a:cs typeface="B Mitra" pitchFamily="2" charset="-78"/>
              </a:rPr>
              <a:t>( E – Commerce &amp; IT) </a:t>
            </a:r>
          </a:p>
          <a:p>
            <a:pPr algn="just" rtl="1">
              <a:buFontTx/>
              <a:buNone/>
            </a:pPr>
            <a:endParaRPr lang="en-US" sz="2400" b="1" dirty="0" smtClean="0">
              <a:cs typeface="B Mitra" pitchFamily="2" charset="-78"/>
            </a:endParaRPr>
          </a:p>
          <a:p>
            <a:pPr algn="just" rtl="1"/>
            <a:r>
              <a:rPr lang="fa-IR" sz="2400" b="1" dirty="0" smtClean="0">
                <a:cs typeface="B Mitra" pitchFamily="2" charset="-78"/>
              </a:rPr>
              <a:t>فن </a:t>
            </a:r>
            <a:r>
              <a:rPr lang="fa-IR" sz="2400" b="1" dirty="0" err="1" smtClean="0">
                <a:cs typeface="B Mitra" pitchFamily="2" charset="-78"/>
              </a:rPr>
              <a:t>آوري</a:t>
            </a:r>
            <a:r>
              <a:rPr lang="fa-IR" sz="2400" b="1" dirty="0" smtClean="0">
                <a:cs typeface="B Mitra" pitchFamily="2" charset="-78"/>
              </a:rPr>
              <a:t> اطلاعات ، روش </a:t>
            </a:r>
            <a:r>
              <a:rPr lang="fa-IR" sz="2400" b="1" dirty="0" err="1" smtClean="0">
                <a:cs typeface="B Mitra" pitchFamily="2" charset="-78"/>
              </a:rPr>
              <a:t>كاركرد</a:t>
            </a:r>
            <a:r>
              <a:rPr lang="fa-IR" sz="2400" b="1" dirty="0" smtClean="0">
                <a:cs typeface="B Mitra" pitchFamily="2" charset="-78"/>
              </a:rPr>
              <a:t> افراد ، سازمانها ، دولتها و </a:t>
            </a:r>
            <a:r>
              <a:rPr lang="fa-IR" sz="2400" b="1" dirty="0" err="1" smtClean="0">
                <a:cs typeface="B Mitra" pitchFamily="2" charset="-78"/>
              </a:rPr>
              <a:t>حتي</a:t>
            </a:r>
            <a:r>
              <a:rPr lang="fa-IR" sz="2400" b="1" dirty="0" smtClean="0">
                <a:cs typeface="B Mitra" pitchFamily="2" charset="-78"/>
              </a:rPr>
              <a:t> طرز </a:t>
            </a:r>
            <a:r>
              <a:rPr lang="fa-IR" sz="2400" b="1" dirty="0" err="1" smtClean="0">
                <a:cs typeface="B Mitra" pitchFamily="2" charset="-78"/>
              </a:rPr>
              <a:t>تفكر</a:t>
            </a:r>
            <a:r>
              <a:rPr lang="fa-IR" sz="2400" b="1" dirty="0" smtClean="0">
                <a:cs typeface="B Mitra" pitchFamily="2" charset="-78"/>
              </a:rPr>
              <a:t> مردم را </a:t>
            </a:r>
            <a:r>
              <a:rPr lang="fa-IR" sz="2400" b="1" dirty="0" err="1" smtClean="0">
                <a:cs typeface="B Mitra" pitchFamily="2" charset="-78"/>
              </a:rPr>
              <a:t>تغيير</a:t>
            </a:r>
            <a:r>
              <a:rPr lang="fa-IR" sz="2400" b="1" dirty="0" smtClean="0">
                <a:cs typeface="B Mitra" pitchFamily="2" charset="-78"/>
              </a:rPr>
              <a:t> داده است .</a:t>
            </a:r>
          </a:p>
          <a:p>
            <a:pPr algn="just" rtl="1"/>
            <a:r>
              <a:rPr lang="fa-IR" sz="2400" b="1" dirty="0" smtClean="0">
                <a:cs typeface="B Mitra" pitchFamily="2" charset="-78"/>
              </a:rPr>
              <a:t> آموزش ، بهداشت ، صنعت  ، تجارت ، </a:t>
            </a:r>
            <a:r>
              <a:rPr lang="fa-IR" sz="2400" b="1" dirty="0" err="1" smtClean="0">
                <a:cs typeface="B Mitra" pitchFamily="2" charset="-78"/>
              </a:rPr>
              <a:t>بانكداري</a:t>
            </a:r>
            <a:r>
              <a:rPr lang="fa-IR" sz="2400" b="1" dirty="0" smtClean="0">
                <a:cs typeface="B Mitra" pitchFamily="2" charset="-78"/>
              </a:rPr>
              <a:t> ، خدمات </a:t>
            </a:r>
            <a:r>
              <a:rPr lang="fa-IR" sz="2400" b="1" dirty="0" err="1" smtClean="0">
                <a:cs typeface="B Mitra" pitchFamily="2" charset="-78"/>
              </a:rPr>
              <a:t>وحتي</a:t>
            </a:r>
            <a:r>
              <a:rPr lang="fa-IR" sz="2400" b="1" dirty="0" smtClean="0">
                <a:cs typeface="B Mitra" pitchFamily="2" charset="-78"/>
              </a:rPr>
              <a:t> اوقات فراغت و </a:t>
            </a:r>
            <a:r>
              <a:rPr lang="fa-IR" sz="2400" b="1" dirty="0" err="1" smtClean="0">
                <a:cs typeface="B Mitra" pitchFamily="2" charset="-78"/>
              </a:rPr>
              <a:t>سرگرمي‏ها</a:t>
            </a:r>
            <a:r>
              <a:rPr lang="fa-IR" sz="2400" b="1" dirty="0" smtClean="0">
                <a:cs typeface="B Mitra" pitchFamily="2" charset="-78"/>
              </a:rPr>
              <a:t> همه تحت </a:t>
            </a:r>
            <a:r>
              <a:rPr lang="fa-IR" sz="2400" b="1" dirty="0" err="1" smtClean="0">
                <a:cs typeface="B Mitra" pitchFamily="2" charset="-78"/>
              </a:rPr>
              <a:t>الشعاع</a:t>
            </a:r>
            <a:r>
              <a:rPr lang="fa-IR" sz="2400" b="1" dirty="0" smtClean="0">
                <a:cs typeface="B Mitra" pitchFamily="2" charset="-78"/>
              </a:rPr>
              <a:t> آثار و </a:t>
            </a:r>
            <a:r>
              <a:rPr lang="fa-IR" sz="2400" b="1" dirty="0" err="1" smtClean="0">
                <a:cs typeface="B Mitra" pitchFamily="2" charset="-78"/>
              </a:rPr>
              <a:t>تغييرات</a:t>
            </a:r>
            <a:r>
              <a:rPr lang="fa-IR" sz="2400" b="1" dirty="0" smtClean="0">
                <a:cs typeface="B Mitra" pitchFamily="2" charset="-78"/>
              </a:rPr>
              <a:t> </a:t>
            </a:r>
            <a:r>
              <a:rPr lang="fa-IR" sz="2400" b="1" dirty="0" err="1" smtClean="0">
                <a:cs typeface="B Mitra" pitchFamily="2" charset="-78"/>
              </a:rPr>
              <a:t>اين</a:t>
            </a:r>
            <a:r>
              <a:rPr lang="fa-IR" sz="2400" b="1" dirty="0" smtClean="0">
                <a:cs typeface="B Mitra" pitchFamily="2" charset="-78"/>
              </a:rPr>
              <a:t> </a:t>
            </a:r>
            <a:r>
              <a:rPr lang="fa-IR" sz="2400" b="1" dirty="0" err="1" smtClean="0">
                <a:cs typeface="B Mitra" pitchFamily="2" charset="-78"/>
              </a:rPr>
              <a:t>تكنولوژي</a:t>
            </a:r>
            <a:r>
              <a:rPr lang="fa-IR" sz="2400" b="1" dirty="0" smtClean="0">
                <a:cs typeface="B Mitra" pitchFamily="2" charset="-78"/>
              </a:rPr>
              <a:t> قرار </a:t>
            </a:r>
            <a:r>
              <a:rPr lang="fa-IR" sz="2400" b="1" dirty="0" err="1" smtClean="0">
                <a:cs typeface="B Mitra" pitchFamily="2" charset="-78"/>
              </a:rPr>
              <a:t>گرفته‏اند</a:t>
            </a:r>
            <a:r>
              <a:rPr lang="fa-IR" sz="2400" b="1" dirty="0" smtClean="0">
                <a:cs typeface="B Mitra" pitchFamily="2" charset="-78"/>
              </a:rPr>
              <a:t> .</a:t>
            </a:r>
          </a:p>
          <a:p>
            <a:pPr algn="just" rtl="1"/>
            <a:endParaRPr lang="fa-IR" sz="2400" b="1" dirty="0" smtClean="0">
              <a:cs typeface="B Mitra" pitchFamily="2" charset="-78"/>
            </a:endParaRPr>
          </a:p>
          <a:p>
            <a:pPr algn="just" rtl="1"/>
            <a:r>
              <a:rPr lang="fa-IR" sz="2400" b="1" dirty="0" smtClean="0">
                <a:cs typeface="B Mitra" pitchFamily="2" charset="-78"/>
              </a:rPr>
              <a:t>در بعد </a:t>
            </a:r>
            <a:r>
              <a:rPr lang="fa-IR" sz="2400" b="1" dirty="0" err="1" smtClean="0">
                <a:cs typeface="B Mitra" pitchFamily="2" charset="-78"/>
              </a:rPr>
              <a:t>اقتصادي</a:t>
            </a:r>
            <a:r>
              <a:rPr lang="fa-IR" sz="2400" b="1" dirty="0" smtClean="0">
                <a:cs typeface="B Mitra" pitchFamily="2" charset="-78"/>
              </a:rPr>
              <a:t> </a:t>
            </a:r>
            <a:r>
              <a:rPr lang="fa-IR" sz="2400" b="1" dirty="0" err="1" smtClean="0">
                <a:cs typeface="B Mitra" pitchFamily="2" charset="-78"/>
              </a:rPr>
              <a:t>نيز</a:t>
            </a:r>
            <a:r>
              <a:rPr lang="fa-IR" sz="2400" b="1" dirty="0" smtClean="0">
                <a:cs typeface="B Mitra" pitchFamily="2" charset="-78"/>
              </a:rPr>
              <a:t> تجارت </a:t>
            </a:r>
            <a:r>
              <a:rPr lang="fa-IR" sz="2400" b="1" dirty="0" err="1" smtClean="0">
                <a:cs typeface="B Mitra" pitchFamily="2" charset="-78"/>
              </a:rPr>
              <a:t>الكترونيك</a:t>
            </a:r>
            <a:r>
              <a:rPr lang="fa-IR" sz="2400" b="1" dirty="0" smtClean="0">
                <a:cs typeface="B Mitra" pitchFamily="2" charset="-78"/>
              </a:rPr>
              <a:t> </a:t>
            </a:r>
            <a:r>
              <a:rPr lang="fa-IR" sz="2400" b="1" dirty="0" err="1" smtClean="0">
                <a:cs typeface="B Mitra" pitchFamily="2" charset="-78"/>
              </a:rPr>
              <a:t>نيز</a:t>
            </a:r>
            <a:r>
              <a:rPr lang="fa-IR" sz="2400" b="1" dirty="0" smtClean="0">
                <a:cs typeface="B Mitra" pitchFamily="2" charset="-78"/>
              </a:rPr>
              <a:t> به عنوان </a:t>
            </a:r>
            <a:r>
              <a:rPr lang="fa-IR" sz="2400" b="1" dirty="0" err="1" smtClean="0">
                <a:cs typeface="B Mitra" pitchFamily="2" charset="-78"/>
              </a:rPr>
              <a:t>يكي</a:t>
            </a:r>
            <a:r>
              <a:rPr lang="fa-IR" sz="2400" b="1" dirty="0" smtClean="0">
                <a:cs typeface="B Mitra" pitchFamily="2" charset="-78"/>
              </a:rPr>
              <a:t> از </a:t>
            </a:r>
            <a:r>
              <a:rPr lang="fa-IR" sz="2400" b="1" dirty="0" err="1" smtClean="0">
                <a:cs typeface="B Mitra" pitchFamily="2" charset="-78"/>
              </a:rPr>
              <a:t>قسمتهاي</a:t>
            </a:r>
            <a:r>
              <a:rPr lang="fa-IR" sz="2400" b="1" dirty="0" smtClean="0">
                <a:cs typeface="B Mitra" pitchFamily="2" charset="-78"/>
              </a:rPr>
              <a:t> مهم </a:t>
            </a:r>
            <a:r>
              <a:rPr lang="fa-IR" sz="2400" b="1" dirty="0" err="1" smtClean="0">
                <a:cs typeface="B Mitra" pitchFamily="2" charset="-78"/>
              </a:rPr>
              <a:t>نشأت</a:t>
            </a:r>
            <a:r>
              <a:rPr lang="fa-IR" sz="2400" b="1" dirty="0" smtClean="0">
                <a:cs typeface="B Mitra" pitchFamily="2" charset="-78"/>
              </a:rPr>
              <a:t> گرفته از فن </a:t>
            </a:r>
            <a:r>
              <a:rPr lang="fa-IR" sz="2400" b="1" dirty="0" err="1" smtClean="0">
                <a:cs typeface="B Mitra" pitchFamily="2" charset="-78"/>
              </a:rPr>
              <a:t>آوري</a:t>
            </a:r>
            <a:r>
              <a:rPr lang="fa-IR" sz="2400" b="1" dirty="0" smtClean="0">
                <a:cs typeface="B Mitra" pitchFamily="2" charset="-78"/>
              </a:rPr>
              <a:t> اطلاعات است </a:t>
            </a:r>
            <a:r>
              <a:rPr lang="fa-IR" sz="2400" b="1" dirty="0" err="1" smtClean="0">
                <a:cs typeface="B Mitra" pitchFamily="2" charset="-78"/>
              </a:rPr>
              <a:t>كه</a:t>
            </a:r>
            <a:r>
              <a:rPr lang="fa-IR" sz="2400" b="1" dirty="0" smtClean="0">
                <a:cs typeface="B Mitra" pitchFamily="2" charset="-78"/>
              </a:rPr>
              <a:t> </a:t>
            </a:r>
            <a:r>
              <a:rPr lang="fa-IR" sz="2400" b="1" dirty="0" err="1" smtClean="0">
                <a:cs typeface="B Mitra" pitchFamily="2" charset="-78"/>
              </a:rPr>
              <a:t>پيشرفت</a:t>
            </a:r>
            <a:r>
              <a:rPr lang="fa-IR" sz="2400" b="1" dirty="0" smtClean="0">
                <a:cs typeface="B Mitra" pitchFamily="2" charset="-78"/>
              </a:rPr>
              <a:t> آن </a:t>
            </a:r>
            <a:r>
              <a:rPr lang="fa-IR" sz="2400" b="1" dirty="0" err="1" smtClean="0">
                <a:cs typeface="B Mitra" pitchFamily="2" charset="-78"/>
              </a:rPr>
              <a:t>درسايه</a:t>
            </a:r>
            <a:r>
              <a:rPr lang="fa-IR" sz="2400" b="1" dirty="0" smtClean="0">
                <a:cs typeface="B Mitra" pitchFamily="2" charset="-78"/>
              </a:rPr>
              <a:t> </a:t>
            </a:r>
            <a:r>
              <a:rPr lang="fa-IR" sz="2400" b="1" dirty="0" err="1" smtClean="0">
                <a:cs typeface="B Mitra" pitchFamily="2" charset="-78"/>
              </a:rPr>
              <a:t>پيشرفت</a:t>
            </a:r>
            <a:r>
              <a:rPr lang="fa-IR" sz="2400" b="1" dirty="0" smtClean="0">
                <a:cs typeface="B Mitra" pitchFamily="2" charset="-78"/>
              </a:rPr>
              <a:t> فن </a:t>
            </a:r>
            <a:r>
              <a:rPr lang="fa-IR" sz="2400" b="1" dirty="0" err="1" smtClean="0">
                <a:cs typeface="B Mitra" pitchFamily="2" charset="-78"/>
              </a:rPr>
              <a:t>آوري</a:t>
            </a:r>
            <a:r>
              <a:rPr lang="fa-IR" sz="2400" b="1" dirty="0" smtClean="0">
                <a:cs typeface="B Mitra" pitchFamily="2" charset="-78"/>
              </a:rPr>
              <a:t> اطلاعات محقق گشته است .</a:t>
            </a:r>
          </a:p>
          <a:p>
            <a:pPr algn="just" rtl="1">
              <a:buFontTx/>
              <a:buNone/>
            </a:pPr>
            <a:endParaRPr lang="fa-IR" sz="2400" b="1" dirty="0" smtClean="0">
              <a:cs typeface="B Mitra" pitchFamily="2" charset="-78"/>
            </a:endParaRPr>
          </a:p>
          <a:p>
            <a:pPr algn="just" rtl="1">
              <a:buFontTx/>
              <a:buNone/>
            </a:pPr>
            <a:endParaRPr lang="fa-IR" sz="2400" b="1" dirty="0" smtClean="0">
              <a:cs typeface="B Mitra" pitchFamily="2" charset="-78"/>
            </a:endParaRPr>
          </a:p>
          <a:p>
            <a:pPr algn="just" rtl="1">
              <a:buFontTx/>
              <a:buNone/>
            </a:pPr>
            <a:r>
              <a:rPr lang="fa-IR" sz="2400" b="1" dirty="0" smtClean="0">
                <a:cs typeface="B Mitra" pitchFamily="2" charset="-78"/>
              </a:rPr>
              <a:t> </a:t>
            </a:r>
          </a:p>
        </p:txBody>
      </p:sp>
      <p:sp>
        <p:nvSpPr>
          <p:cNvPr id="4" name="Slide Number Placeholder 3"/>
          <p:cNvSpPr>
            <a:spLocks noGrp="1"/>
          </p:cNvSpPr>
          <p:nvPr>
            <p:ph type="sldNum" sz="quarter" idx="12"/>
          </p:nvPr>
        </p:nvSpPr>
        <p:spPr/>
        <p:txBody>
          <a:bodyPr/>
          <a:lstStyle/>
          <a:p>
            <a:fld id="{6F9F197E-4BA3-4409-B423-96AE9DD53C56}" type="slidenum">
              <a:rPr lang="en-US" smtClean="0"/>
              <a:pPr/>
              <a:t>7</a:t>
            </a:fld>
            <a:endParaRPr lang="en-US"/>
          </a:p>
        </p:txBody>
      </p: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descr="Parchment"/>
          <p:cNvSpPr>
            <a:spLocks noGrp="1" noChangeArrowheads="1"/>
          </p:cNvSpPr>
          <p:nvPr>
            <p:ph type="title"/>
          </p:nvPr>
        </p:nvSpPr>
        <p:spPr>
          <a:xfrm>
            <a:off x="1763688" y="260648"/>
            <a:ext cx="5832475" cy="392112"/>
          </a:xfrm>
          <a:blipFill dpi="0" rotWithShape="1">
            <a:blip r:embed="rId2" cstate="print"/>
            <a:srcRect/>
            <a:tile tx="0" ty="0" sx="100000" sy="100000" flip="none" algn="tl"/>
          </a:blipFill>
        </p:spPr>
        <p:txBody>
          <a:bodyPr/>
          <a:lstStyle/>
          <a:p>
            <a:pPr rtl="1"/>
            <a:r>
              <a:rPr lang="ar-SA" sz="1900" b="1" dirty="0">
                <a:solidFill>
                  <a:srgbClr val="000000"/>
                </a:solidFill>
              </a:rPr>
              <a:t>صرفه‌جويي ناشي </a:t>
            </a:r>
            <a:r>
              <a:rPr lang="ar-SA" sz="1900" b="1" dirty="0" smtClean="0">
                <a:solidFill>
                  <a:srgbClr val="000000"/>
                </a:solidFill>
              </a:rPr>
              <a:t>از تجارت </a:t>
            </a:r>
            <a:r>
              <a:rPr lang="ar-SA" sz="1900" b="1" dirty="0">
                <a:solidFill>
                  <a:srgbClr val="000000"/>
                </a:solidFill>
              </a:rPr>
              <a:t>الكترونيكي درصنايع مختلف</a:t>
            </a:r>
            <a:endParaRPr lang="en-US" sz="1900" b="1" dirty="0">
              <a:solidFill>
                <a:srgbClr val="000000"/>
              </a:solidFill>
            </a:endParaRPr>
          </a:p>
        </p:txBody>
      </p:sp>
      <p:sp>
        <p:nvSpPr>
          <p:cNvPr id="52227" name="AutoShape 3"/>
          <p:cNvSpPr>
            <a:spLocks noChangeArrowheads="1"/>
          </p:cNvSpPr>
          <p:nvPr/>
        </p:nvSpPr>
        <p:spPr bwMode="auto">
          <a:xfrm>
            <a:off x="250825" y="692150"/>
            <a:ext cx="8642350" cy="5976938"/>
          </a:xfrm>
          <a:prstGeom prst="roundRect">
            <a:avLst>
              <a:gd name="adj" fmla="val 8083"/>
            </a:avLst>
          </a:prstGeom>
          <a:solidFill>
            <a:schemeClr val="accent1">
              <a:alpha val="46001"/>
            </a:schemeClr>
          </a:solidFill>
          <a:ln w="9525">
            <a:solidFill>
              <a:schemeClr val="tx1"/>
            </a:solidFill>
            <a:round/>
            <a:headEnd/>
            <a:tailEnd/>
          </a:ln>
          <a:effectLst/>
        </p:spPr>
        <p:txBody>
          <a:bodyPr wrap="none" anchor="ctr"/>
          <a:lstStyle/>
          <a:p>
            <a:pPr algn="ctr"/>
            <a:endParaRPr lang="en-US" b="1">
              <a:latin typeface="Tahoma" pitchFamily="34" charset="0"/>
              <a:cs typeface="Zar" pitchFamily="2" charset="-78"/>
            </a:endParaRPr>
          </a:p>
        </p:txBody>
      </p:sp>
      <p:sp>
        <p:nvSpPr>
          <p:cNvPr id="52228" name="Line 4"/>
          <p:cNvSpPr>
            <a:spLocks noChangeShapeType="1"/>
          </p:cNvSpPr>
          <p:nvPr/>
        </p:nvSpPr>
        <p:spPr bwMode="auto">
          <a:xfrm>
            <a:off x="250825" y="1196975"/>
            <a:ext cx="8642350" cy="0"/>
          </a:xfrm>
          <a:prstGeom prst="line">
            <a:avLst/>
          </a:prstGeom>
          <a:noFill/>
          <a:ln w="9525">
            <a:solidFill>
              <a:schemeClr val="tx1"/>
            </a:solidFill>
            <a:round/>
            <a:headEnd/>
            <a:tailEnd/>
          </a:ln>
          <a:effectLst/>
        </p:spPr>
        <p:txBody>
          <a:bodyPr/>
          <a:lstStyle/>
          <a:p>
            <a:endParaRPr lang="en-US"/>
          </a:p>
        </p:txBody>
      </p:sp>
      <p:sp>
        <p:nvSpPr>
          <p:cNvPr id="52229" name="Text Box 5"/>
          <p:cNvSpPr txBox="1">
            <a:spLocks noChangeArrowheads="1"/>
          </p:cNvSpPr>
          <p:nvPr/>
        </p:nvSpPr>
        <p:spPr bwMode="auto">
          <a:xfrm>
            <a:off x="6732588" y="765175"/>
            <a:ext cx="1943100" cy="366713"/>
          </a:xfrm>
          <a:prstGeom prst="rect">
            <a:avLst/>
          </a:prstGeom>
          <a:noFill/>
          <a:ln w="9525">
            <a:noFill/>
            <a:miter lim="800000"/>
            <a:headEnd/>
            <a:tailEnd/>
          </a:ln>
          <a:effectLst/>
        </p:spPr>
        <p:txBody>
          <a:bodyPr>
            <a:spAutoFit/>
          </a:bodyPr>
          <a:lstStyle/>
          <a:p>
            <a:pPr algn="ctr">
              <a:spcBef>
                <a:spcPct val="50000"/>
              </a:spcBef>
            </a:pPr>
            <a:r>
              <a:rPr lang="fa-IR" b="1">
                <a:latin typeface="Tahoma" pitchFamily="34" charset="0"/>
                <a:cs typeface="Zar" pitchFamily="2" charset="-78"/>
              </a:rPr>
              <a:t>صنعت</a:t>
            </a:r>
            <a:endParaRPr lang="en-US" b="1">
              <a:latin typeface="Tahoma" pitchFamily="34" charset="0"/>
              <a:cs typeface="Zar" pitchFamily="2" charset="-78"/>
            </a:endParaRPr>
          </a:p>
        </p:txBody>
      </p:sp>
      <p:sp>
        <p:nvSpPr>
          <p:cNvPr id="52230" name="Text Box 6"/>
          <p:cNvSpPr txBox="1">
            <a:spLocks noChangeArrowheads="1"/>
          </p:cNvSpPr>
          <p:nvPr/>
        </p:nvSpPr>
        <p:spPr bwMode="auto">
          <a:xfrm>
            <a:off x="7019925" y="1916113"/>
            <a:ext cx="1655763" cy="366712"/>
          </a:xfrm>
          <a:prstGeom prst="rect">
            <a:avLst/>
          </a:prstGeom>
          <a:noFill/>
          <a:ln w="9525">
            <a:noFill/>
            <a:miter lim="800000"/>
            <a:headEnd/>
            <a:tailEnd/>
          </a:ln>
          <a:effectLst/>
        </p:spPr>
        <p:txBody>
          <a:bodyPr>
            <a:spAutoFit/>
          </a:bodyPr>
          <a:lstStyle/>
          <a:p>
            <a:pPr>
              <a:spcBef>
                <a:spcPct val="50000"/>
              </a:spcBef>
            </a:pPr>
            <a:endParaRPr lang="en-US" b="1">
              <a:latin typeface="Tahoma" pitchFamily="34" charset="0"/>
              <a:cs typeface="Zar" pitchFamily="2" charset="-78"/>
            </a:endParaRPr>
          </a:p>
        </p:txBody>
      </p:sp>
      <p:sp>
        <p:nvSpPr>
          <p:cNvPr id="52231" name="Text Box 7"/>
          <p:cNvSpPr txBox="1">
            <a:spLocks noChangeArrowheads="1"/>
          </p:cNvSpPr>
          <p:nvPr/>
        </p:nvSpPr>
        <p:spPr bwMode="auto">
          <a:xfrm>
            <a:off x="6372225" y="1268413"/>
            <a:ext cx="2303463" cy="5091112"/>
          </a:xfrm>
          <a:prstGeom prst="rect">
            <a:avLst/>
          </a:prstGeom>
          <a:noFill/>
          <a:ln w="9525">
            <a:noFill/>
            <a:miter lim="800000"/>
            <a:headEnd/>
            <a:tailEnd/>
          </a:ln>
          <a:effectLst/>
        </p:spPr>
        <p:txBody>
          <a:bodyPr>
            <a:spAutoFit/>
          </a:bodyPr>
          <a:lstStyle/>
          <a:p>
            <a:pPr algn="r" rtl="1">
              <a:spcBef>
                <a:spcPct val="50000"/>
              </a:spcBef>
            </a:pPr>
            <a:r>
              <a:rPr lang="fa-IR" sz="1400" b="1">
                <a:latin typeface="Tahoma" pitchFamily="34" charset="0"/>
                <a:cs typeface="Zar" pitchFamily="2" charset="-78"/>
              </a:rPr>
              <a:t>صنايع هواپيما سازی</a:t>
            </a:r>
          </a:p>
          <a:p>
            <a:pPr algn="r" rtl="1">
              <a:spcBef>
                <a:spcPct val="50000"/>
              </a:spcBef>
            </a:pPr>
            <a:r>
              <a:rPr lang="fa-IR" sz="1400" b="1">
                <a:latin typeface="Tahoma" pitchFamily="34" charset="0"/>
                <a:cs typeface="Zar" pitchFamily="2" charset="-78"/>
              </a:rPr>
              <a:t>صنايع شييميايی                                                                                                                                                                                </a:t>
            </a:r>
          </a:p>
          <a:p>
            <a:pPr algn="r" rtl="1">
              <a:spcBef>
                <a:spcPct val="50000"/>
              </a:spcBef>
            </a:pPr>
            <a:r>
              <a:rPr lang="fa-IR" sz="1400" b="1">
                <a:latin typeface="Tahoma" pitchFamily="34" charset="0"/>
                <a:cs typeface="Zar" pitchFamily="2" charset="-78"/>
              </a:rPr>
              <a:t>صنايع ذغال سنگ                                                                                                                                                                           </a:t>
            </a:r>
          </a:p>
          <a:p>
            <a:pPr algn="r" rtl="1">
              <a:spcBef>
                <a:spcPct val="50000"/>
              </a:spcBef>
            </a:pPr>
            <a:r>
              <a:rPr lang="fa-IR" sz="1400" b="1">
                <a:latin typeface="Tahoma" pitchFamily="34" charset="0"/>
                <a:cs typeface="Zar" pitchFamily="2" charset="-78"/>
              </a:rPr>
              <a:t>صنايع  ارتباطات                                                                                                                                                                         </a:t>
            </a:r>
          </a:p>
          <a:p>
            <a:pPr algn="r" rtl="1">
              <a:spcBef>
                <a:spcPct val="50000"/>
              </a:spcBef>
            </a:pPr>
            <a:r>
              <a:rPr lang="fa-IR" sz="1400" b="1">
                <a:latin typeface="Tahoma" pitchFamily="34" charset="0"/>
                <a:cs typeface="Zar" pitchFamily="2" charset="-78"/>
              </a:rPr>
              <a:t>صنايع رايانه ای</a:t>
            </a:r>
          </a:p>
          <a:p>
            <a:pPr algn="r" rtl="1">
              <a:spcBef>
                <a:spcPct val="50000"/>
              </a:spcBef>
            </a:pPr>
            <a:r>
              <a:rPr lang="fa-IR" sz="1400" b="1">
                <a:latin typeface="Tahoma" pitchFamily="34" charset="0"/>
                <a:cs typeface="Zar" pitchFamily="2" charset="-78"/>
              </a:rPr>
              <a:t>صنايع قطعات الکترونيکی</a:t>
            </a:r>
          </a:p>
          <a:p>
            <a:pPr algn="r" rtl="1">
              <a:spcBef>
                <a:spcPct val="50000"/>
              </a:spcBef>
            </a:pPr>
            <a:r>
              <a:rPr lang="fa-IR" sz="1400" b="1">
                <a:latin typeface="Tahoma" pitchFamily="34" charset="0"/>
                <a:cs typeface="Zar" pitchFamily="2" charset="-78"/>
              </a:rPr>
              <a:t>صنايع غذايی</a:t>
            </a:r>
          </a:p>
          <a:p>
            <a:pPr algn="r" rtl="1">
              <a:spcBef>
                <a:spcPct val="50000"/>
              </a:spcBef>
            </a:pPr>
            <a:r>
              <a:rPr lang="fa-IR" sz="1400" b="1">
                <a:latin typeface="Tahoma" pitchFamily="34" charset="0"/>
                <a:cs typeface="Zar" pitchFamily="2" charset="-78"/>
              </a:rPr>
              <a:t>صنايع چوب</a:t>
            </a:r>
          </a:p>
          <a:p>
            <a:pPr algn="r" rtl="1">
              <a:spcBef>
                <a:spcPct val="50000"/>
              </a:spcBef>
            </a:pPr>
            <a:r>
              <a:rPr lang="fa-IR" sz="1400" b="1">
                <a:latin typeface="Tahoma" pitchFamily="34" charset="0"/>
                <a:cs typeface="Zar" pitchFamily="2" charset="-78"/>
              </a:rPr>
              <a:t>صنايع حمل و نقل </a:t>
            </a:r>
          </a:p>
          <a:p>
            <a:pPr algn="r" rtl="1">
              <a:spcBef>
                <a:spcPct val="50000"/>
              </a:spcBef>
            </a:pPr>
            <a:r>
              <a:rPr lang="fa-IR" sz="1400" b="1">
                <a:latin typeface="Tahoma" pitchFamily="34" charset="0"/>
                <a:cs typeface="Zar" pitchFamily="2" charset="-78"/>
              </a:rPr>
              <a:t>صنايع بهداشت</a:t>
            </a:r>
          </a:p>
          <a:p>
            <a:pPr algn="r" rtl="1">
              <a:spcBef>
                <a:spcPct val="50000"/>
              </a:spcBef>
            </a:pPr>
            <a:r>
              <a:rPr lang="fa-IR" sz="1400" b="1">
                <a:latin typeface="Tahoma" pitchFamily="34" charset="0"/>
                <a:cs typeface="Zar" pitchFamily="2" charset="-78"/>
              </a:rPr>
              <a:t>صنايع علوم زيست شناسی</a:t>
            </a:r>
          </a:p>
          <a:p>
            <a:pPr algn="r" rtl="1">
              <a:spcBef>
                <a:spcPct val="50000"/>
              </a:spcBef>
            </a:pPr>
            <a:r>
              <a:rPr lang="fa-IR" sz="1400" b="1">
                <a:latin typeface="Tahoma" pitchFamily="34" charset="0"/>
                <a:cs typeface="Zar" pitchFamily="2" charset="-78"/>
              </a:rPr>
              <a:t>صنايع ماشين سازی (فولاد)</a:t>
            </a:r>
          </a:p>
          <a:p>
            <a:pPr algn="r" rtl="1">
              <a:spcBef>
                <a:spcPct val="50000"/>
              </a:spcBef>
            </a:pPr>
            <a:r>
              <a:rPr lang="fa-IR" sz="1400" b="1">
                <a:latin typeface="Tahoma" pitchFamily="34" charset="0"/>
                <a:cs typeface="Zar" pitchFamily="2" charset="-78"/>
              </a:rPr>
              <a:t>صنايع  رسانه و تبليغات</a:t>
            </a:r>
          </a:p>
          <a:p>
            <a:pPr algn="r" rtl="1">
              <a:spcBef>
                <a:spcPct val="50000"/>
              </a:spcBef>
            </a:pPr>
            <a:r>
              <a:rPr lang="fa-IR" sz="1400" b="1">
                <a:latin typeface="Tahoma" pitchFamily="34" charset="0"/>
                <a:cs typeface="Zar" pitchFamily="2" charset="-78"/>
              </a:rPr>
              <a:t>صنايع نفت و گاز</a:t>
            </a:r>
          </a:p>
          <a:p>
            <a:pPr algn="r" rtl="1">
              <a:spcBef>
                <a:spcPct val="50000"/>
              </a:spcBef>
            </a:pPr>
            <a:r>
              <a:rPr lang="fa-IR" sz="1400" b="1">
                <a:latin typeface="Tahoma" pitchFamily="34" charset="0"/>
                <a:cs typeface="Zar" pitchFamily="2" charset="-78"/>
              </a:rPr>
              <a:t>صنايع کاغذ</a:t>
            </a:r>
          </a:p>
          <a:p>
            <a:pPr algn="r" rtl="1">
              <a:spcBef>
                <a:spcPct val="50000"/>
              </a:spcBef>
            </a:pPr>
            <a:r>
              <a:rPr lang="fa-IR" sz="1400" b="1">
                <a:latin typeface="Tahoma" pitchFamily="34" charset="0"/>
                <a:cs typeface="Zar" pitchFamily="2" charset="-78"/>
              </a:rPr>
              <a:t>صنايع فولاد</a:t>
            </a:r>
            <a:endParaRPr lang="en-US" sz="1400" b="1">
              <a:latin typeface="Tahoma" pitchFamily="34" charset="0"/>
              <a:cs typeface="Zar" pitchFamily="2" charset="-78"/>
            </a:endParaRPr>
          </a:p>
        </p:txBody>
      </p:sp>
      <p:sp>
        <p:nvSpPr>
          <p:cNvPr id="52232" name="Text Box 8"/>
          <p:cNvSpPr txBox="1">
            <a:spLocks noChangeArrowheads="1"/>
          </p:cNvSpPr>
          <p:nvPr/>
        </p:nvSpPr>
        <p:spPr bwMode="auto">
          <a:xfrm>
            <a:off x="6877050" y="2060575"/>
            <a:ext cx="2087563" cy="366713"/>
          </a:xfrm>
          <a:prstGeom prst="rect">
            <a:avLst/>
          </a:prstGeom>
          <a:noFill/>
          <a:ln w="9525">
            <a:noFill/>
            <a:miter lim="800000"/>
            <a:headEnd/>
            <a:tailEnd/>
          </a:ln>
          <a:effectLst/>
        </p:spPr>
        <p:txBody>
          <a:bodyPr>
            <a:spAutoFit/>
          </a:bodyPr>
          <a:lstStyle/>
          <a:p>
            <a:pPr>
              <a:spcBef>
                <a:spcPct val="50000"/>
              </a:spcBef>
            </a:pPr>
            <a:endParaRPr lang="en-US" b="1">
              <a:latin typeface="Tahoma" pitchFamily="34" charset="0"/>
              <a:cs typeface="Zar" pitchFamily="2" charset="-78"/>
            </a:endParaRPr>
          </a:p>
        </p:txBody>
      </p:sp>
      <p:sp>
        <p:nvSpPr>
          <p:cNvPr id="52233" name="Text Box 9"/>
          <p:cNvSpPr txBox="1">
            <a:spLocks noChangeArrowheads="1"/>
          </p:cNvSpPr>
          <p:nvPr/>
        </p:nvSpPr>
        <p:spPr bwMode="auto">
          <a:xfrm>
            <a:off x="1331913" y="1196975"/>
            <a:ext cx="1439862" cy="5410200"/>
          </a:xfrm>
          <a:prstGeom prst="rect">
            <a:avLst/>
          </a:prstGeom>
          <a:noFill/>
          <a:ln w="9525">
            <a:noFill/>
            <a:miter lim="800000"/>
            <a:headEnd/>
            <a:tailEnd/>
          </a:ln>
          <a:effectLst/>
        </p:spPr>
        <p:txBody>
          <a:bodyPr>
            <a:spAutoFit/>
          </a:bodyPr>
          <a:lstStyle/>
          <a:p>
            <a:pPr>
              <a:spcBef>
                <a:spcPct val="50000"/>
              </a:spcBef>
            </a:pPr>
            <a:r>
              <a:rPr lang="fa-IR" sz="1400" b="1">
                <a:latin typeface="Tahoma" pitchFamily="34" charset="0"/>
                <a:cs typeface="Zar" pitchFamily="2" charset="-78"/>
              </a:rPr>
              <a:t>11</a:t>
            </a:r>
          </a:p>
          <a:p>
            <a:pPr>
              <a:spcBef>
                <a:spcPct val="50000"/>
              </a:spcBef>
            </a:pPr>
            <a:r>
              <a:rPr lang="fa-IR" sz="1400" b="1">
                <a:latin typeface="Tahoma" pitchFamily="34" charset="0"/>
                <a:cs typeface="Zar" pitchFamily="2" charset="-78"/>
              </a:rPr>
              <a:t>10</a:t>
            </a:r>
          </a:p>
          <a:p>
            <a:pPr>
              <a:spcBef>
                <a:spcPct val="50000"/>
              </a:spcBef>
            </a:pPr>
            <a:r>
              <a:rPr lang="fa-IR" sz="1400" b="1">
                <a:latin typeface="Tahoma" pitchFamily="34" charset="0"/>
                <a:cs typeface="Zar" pitchFamily="2" charset="-78"/>
              </a:rPr>
              <a:t>2</a:t>
            </a:r>
          </a:p>
          <a:p>
            <a:pPr>
              <a:spcBef>
                <a:spcPct val="50000"/>
              </a:spcBef>
            </a:pPr>
            <a:r>
              <a:rPr lang="fa-IR" sz="1400" b="1">
                <a:latin typeface="Tahoma" pitchFamily="34" charset="0"/>
                <a:cs typeface="Zar" pitchFamily="2" charset="-78"/>
              </a:rPr>
              <a:t> 5 تا 15</a:t>
            </a:r>
          </a:p>
          <a:p>
            <a:pPr>
              <a:spcBef>
                <a:spcPct val="50000"/>
              </a:spcBef>
            </a:pPr>
            <a:r>
              <a:rPr lang="fa-IR" sz="1400" b="1">
                <a:latin typeface="Tahoma" pitchFamily="34" charset="0"/>
                <a:cs typeface="Zar" pitchFamily="2" charset="-78"/>
              </a:rPr>
              <a:t>11تا 20</a:t>
            </a:r>
          </a:p>
          <a:p>
            <a:pPr>
              <a:spcBef>
                <a:spcPct val="50000"/>
              </a:spcBef>
            </a:pPr>
            <a:r>
              <a:rPr lang="fa-IR" sz="1400" b="1">
                <a:latin typeface="Tahoma" pitchFamily="34" charset="0"/>
                <a:cs typeface="Zar" pitchFamily="2" charset="-78"/>
              </a:rPr>
              <a:t>29 تا 39</a:t>
            </a:r>
          </a:p>
          <a:p>
            <a:pPr>
              <a:spcBef>
                <a:spcPct val="50000"/>
              </a:spcBef>
            </a:pPr>
            <a:r>
              <a:rPr lang="fa-IR" sz="1400" b="1">
                <a:latin typeface="Tahoma" pitchFamily="34" charset="0"/>
                <a:cs typeface="Zar" pitchFamily="2" charset="-78"/>
              </a:rPr>
              <a:t>3 تا 5</a:t>
            </a:r>
          </a:p>
          <a:p>
            <a:pPr>
              <a:spcBef>
                <a:spcPct val="50000"/>
              </a:spcBef>
            </a:pPr>
            <a:r>
              <a:rPr lang="fa-IR" sz="1400" b="1">
                <a:latin typeface="Tahoma" pitchFamily="34" charset="0"/>
                <a:cs typeface="Zar" pitchFamily="2" charset="-78"/>
              </a:rPr>
              <a:t>15 تا 25</a:t>
            </a:r>
          </a:p>
          <a:p>
            <a:pPr>
              <a:spcBef>
                <a:spcPct val="50000"/>
              </a:spcBef>
            </a:pPr>
            <a:r>
              <a:rPr lang="fa-IR" sz="1400" b="1">
                <a:latin typeface="Tahoma" pitchFamily="34" charset="0"/>
                <a:cs typeface="Zar" pitchFamily="2" charset="-78"/>
              </a:rPr>
              <a:t>15 تا 25</a:t>
            </a:r>
          </a:p>
          <a:p>
            <a:pPr>
              <a:spcBef>
                <a:spcPct val="50000"/>
              </a:spcBef>
            </a:pPr>
            <a:r>
              <a:rPr lang="fa-IR" sz="1400" b="1">
                <a:latin typeface="Tahoma" pitchFamily="34" charset="0"/>
                <a:cs typeface="Zar" pitchFamily="2" charset="-78"/>
              </a:rPr>
              <a:t>5</a:t>
            </a:r>
          </a:p>
          <a:p>
            <a:pPr>
              <a:spcBef>
                <a:spcPct val="50000"/>
              </a:spcBef>
            </a:pPr>
            <a:r>
              <a:rPr lang="fa-IR" sz="1400" b="1">
                <a:latin typeface="Tahoma" pitchFamily="34" charset="0"/>
                <a:cs typeface="Zar" pitchFamily="2" charset="-78"/>
              </a:rPr>
              <a:t>12 تا 19</a:t>
            </a:r>
          </a:p>
          <a:p>
            <a:pPr>
              <a:spcBef>
                <a:spcPct val="50000"/>
              </a:spcBef>
            </a:pPr>
            <a:r>
              <a:rPr lang="fa-IR" sz="1400" b="1">
                <a:latin typeface="Tahoma" pitchFamily="34" charset="0"/>
                <a:cs typeface="Zar" pitchFamily="2" charset="-78"/>
              </a:rPr>
              <a:t>22</a:t>
            </a:r>
          </a:p>
          <a:p>
            <a:pPr>
              <a:spcBef>
                <a:spcPct val="50000"/>
              </a:spcBef>
            </a:pPr>
            <a:r>
              <a:rPr lang="fa-IR" sz="1400" b="1">
                <a:latin typeface="Tahoma" pitchFamily="34" charset="0"/>
                <a:cs typeface="Zar" pitchFamily="2" charset="-78"/>
              </a:rPr>
              <a:t>10 تا 15</a:t>
            </a:r>
          </a:p>
          <a:p>
            <a:pPr>
              <a:spcBef>
                <a:spcPct val="50000"/>
              </a:spcBef>
            </a:pPr>
            <a:r>
              <a:rPr lang="fa-IR" sz="1400" b="1">
                <a:latin typeface="Tahoma" pitchFamily="34" charset="0"/>
                <a:cs typeface="Zar" pitchFamily="2" charset="-78"/>
              </a:rPr>
              <a:t>5 تا 15</a:t>
            </a:r>
          </a:p>
          <a:p>
            <a:pPr>
              <a:spcBef>
                <a:spcPct val="50000"/>
              </a:spcBef>
            </a:pPr>
            <a:r>
              <a:rPr lang="fa-IR" sz="1400" b="1">
                <a:latin typeface="Tahoma" pitchFamily="34" charset="0"/>
                <a:cs typeface="Zar" pitchFamily="2" charset="-78"/>
              </a:rPr>
              <a:t>10</a:t>
            </a:r>
          </a:p>
          <a:p>
            <a:pPr>
              <a:spcBef>
                <a:spcPct val="50000"/>
              </a:spcBef>
            </a:pPr>
            <a:r>
              <a:rPr lang="fa-IR" sz="1400" b="1">
                <a:latin typeface="Tahoma" pitchFamily="34" charset="0"/>
                <a:cs typeface="Zar" pitchFamily="2" charset="-78"/>
              </a:rPr>
              <a:t>11</a:t>
            </a:r>
          </a:p>
          <a:p>
            <a:pPr>
              <a:spcBef>
                <a:spcPct val="50000"/>
              </a:spcBef>
            </a:pPr>
            <a:endParaRPr lang="en-US" sz="1400" b="1">
              <a:latin typeface="Tahoma" pitchFamily="34" charset="0"/>
              <a:cs typeface="Zar" pitchFamily="2" charset="-78"/>
            </a:endParaRPr>
          </a:p>
        </p:txBody>
      </p:sp>
      <p:sp>
        <p:nvSpPr>
          <p:cNvPr id="52234" name="Text Box 10"/>
          <p:cNvSpPr txBox="1">
            <a:spLocks noChangeArrowheads="1"/>
          </p:cNvSpPr>
          <p:nvPr/>
        </p:nvSpPr>
        <p:spPr bwMode="auto">
          <a:xfrm>
            <a:off x="468313" y="692150"/>
            <a:ext cx="1584325" cy="366713"/>
          </a:xfrm>
          <a:prstGeom prst="rect">
            <a:avLst/>
          </a:prstGeom>
          <a:noFill/>
          <a:ln w="9525">
            <a:noFill/>
            <a:miter lim="800000"/>
            <a:headEnd/>
            <a:tailEnd/>
          </a:ln>
          <a:effectLst/>
        </p:spPr>
        <p:txBody>
          <a:bodyPr>
            <a:spAutoFit/>
          </a:bodyPr>
          <a:lstStyle/>
          <a:p>
            <a:pPr>
              <a:spcBef>
                <a:spcPct val="50000"/>
              </a:spcBef>
            </a:pPr>
            <a:endParaRPr lang="en-US" b="1">
              <a:latin typeface="Tahoma" pitchFamily="34" charset="0"/>
              <a:cs typeface="Zar" pitchFamily="2" charset="-78"/>
            </a:endParaRPr>
          </a:p>
        </p:txBody>
      </p:sp>
      <p:sp>
        <p:nvSpPr>
          <p:cNvPr id="52235" name="Text Box 11"/>
          <p:cNvSpPr txBox="1">
            <a:spLocks noChangeArrowheads="1"/>
          </p:cNvSpPr>
          <p:nvPr/>
        </p:nvSpPr>
        <p:spPr bwMode="auto">
          <a:xfrm>
            <a:off x="611188" y="836613"/>
            <a:ext cx="3168650" cy="366712"/>
          </a:xfrm>
          <a:prstGeom prst="rect">
            <a:avLst/>
          </a:prstGeom>
          <a:noFill/>
          <a:ln w="9525">
            <a:noFill/>
            <a:miter lim="800000"/>
            <a:headEnd/>
            <a:tailEnd/>
          </a:ln>
          <a:effectLst/>
        </p:spPr>
        <p:txBody>
          <a:bodyPr>
            <a:spAutoFit/>
          </a:bodyPr>
          <a:lstStyle/>
          <a:p>
            <a:pPr>
              <a:spcBef>
                <a:spcPct val="50000"/>
              </a:spcBef>
            </a:pPr>
            <a:r>
              <a:rPr lang="fa-IR" b="1">
                <a:latin typeface="Tahoma" pitchFamily="34" charset="0"/>
              </a:rPr>
              <a:t>میزان</a:t>
            </a:r>
            <a:r>
              <a:rPr lang="fa-IR" b="1">
                <a:latin typeface="Tahoma" pitchFamily="34" charset="0"/>
                <a:cs typeface="Zar" pitchFamily="2" charset="-78"/>
              </a:rPr>
              <a:t> صرفه جويی ( به درصد)</a:t>
            </a:r>
            <a:endParaRPr lang="en-US" b="1">
              <a:latin typeface="Tahoma" pitchFamily="34" charset="0"/>
              <a:cs typeface="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Scale>
                                      <p:cBhvr>
                                        <p:cTn id="7" dur="1000" decel="50000" fill="hold">
                                          <p:stCondLst>
                                            <p:cond delay="0"/>
                                          </p:stCondLst>
                                        </p:cTn>
                                        <p:tgtEl>
                                          <p:spTgt spid="522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2226"/>
                                        </p:tgtEl>
                                        <p:attrNameLst>
                                          <p:attrName>ppt_x</p:attrName>
                                          <p:attrName>ppt_y</p:attrName>
                                        </p:attrNameLst>
                                      </p:cBhvr>
                                    </p:animMotion>
                                    <p:animEffect transition="in" filter="fade">
                                      <p:cBhvr>
                                        <p:cTn id="9" dur="1000"/>
                                        <p:tgtEl>
                                          <p:spTgt spid="52226"/>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p:cTn id="13" dur="500" fill="hold"/>
                                        <p:tgtEl>
                                          <p:spTgt spid="52227"/>
                                        </p:tgtEl>
                                        <p:attrNameLst>
                                          <p:attrName>ppt_w</p:attrName>
                                        </p:attrNameLst>
                                      </p:cBhvr>
                                      <p:tavLst>
                                        <p:tav tm="0">
                                          <p:val>
                                            <p:fltVal val="0"/>
                                          </p:val>
                                        </p:tav>
                                        <p:tav tm="100000">
                                          <p:val>
                                            <p:strVal val="#ppt_w"/>
                                          </p:val>
                                        </p:tav>
                                      </p:tavLst>
                                    </p:anim>
                                    <p:anim calcmode="lin" valueType="num">
                                      <p:cBhvr>
                                        <p:cTn id="14" dur="500" fill="hold"/>
                                        <p:tgtEl>
                                          <p:spTgt spid="52227"/>
                                        </p:tgtEl>
                                        <p:attrNameLst>
                                          <p:attrName>ppt_h</p:attrName>
                                        </p:attrNameLst>
                                      </p:cBhvr>
                                      <p:tavLst>
                                        <p:tav tm="0">
                                          <p:val>
                                            <p:fltVal val="0"/>
                                          </p:val>
                                        </p:tav>
                                        <p:tav tm="100000">
                                          <p:val>
                                            <p:strVal val="#ppt_h"/>
                                          </p:val>
                                        </p:tav>
                                      </p:tavLst>
                                    </p:anim>
                                  </p:childTnLst>
                                </p:cTn>
                              </p:par>
                              <p:par>
                                <p:cTn id="15" presetID="49" presetClass="entr" presetSubtype="0" decel="100000" fill="hold" grpId="0" nodeType="withEffect">
                                  <p:stCondLst>
                                    <p:cond delay="0"/>
                                  </p:stCondLst>
                                  <p:childTnLst>
                                    <p:set>
                                      <p:cBhvr>
                                        <p:cTn id="16" dur="1" fill="hold">
                                          <p:stCondLst>
                                            <p:cond delay="0"/>
                                          </p:stCondLst>
                                        </p:cTn>
                                        <p:tgtEl>
                                          <p:spTgt spid="52229"/>
                                        </p:tgtEl>
                                        <p:attrNameLst>
                                          <p:attrName>style.visibility</p:attrName>
                                        </p:attrNameLst>
                                      </p:cBhvr>
                                      <p:to>
                                        <p:strVal val="visible"/>
                                      </p:to>
                                    </p:set>
                                    <p:anim calcmode="lin" valueType="num">
                                      <p:cBhvr>
                                        <p:cTn id="17" dur="500" fill="hold"/>
                                        <p:tgtEl>
                                          <p:spTgt spid="52229"/>
                                        </p:tgtEl>
                                        <p:attrNameLst>
                                          <p:attrName>ppt_w</p:attrName>
                                        </p:attrNameLst>
                                      </p:cBhvr>
                                      <p:tavLst>
                                        <p:tav tm="0">
                                          <p:val>
                                            <p:fltVal val="0"/>
                                          </p:val>
                                        </p:tav>
                                        <p:tav tm="100000">
                                          <p:val>
                                            <p:strVal val="#ppt_w"/>
                                          </p:val>
                                        </p:tav>
                                      </p:tavLst>
                                    </p:anim>
                                    <p:anim calcmode="lin" valueType="num">
                                      <p:cBhvr>
                                        <p:cTn id="18" dur="500" fill="hold"/>
                                        <p:tgtEl>
                                          <p:spTgt spid="52229"/>
                                        </p:tgtEl>
                                        <p:attrNameLst>
                                          <p:attrName>ppt_h</p:attrName>
                                        </p:attrNameLst>
                                      </p:cBhvr>
                                      <p:tavLst>
                                        <p:tav tm="0">
                                          <p:val>
                                            <p:fltVal val="0"/>
                                          </p:val>
                                        </p:tav>
                                        <p:tav tm="100000">
                                          <p:val>
                                            <p:strVal val="#ppt_h"/>
                                          </p:val>
                                        </p:tav>
                                      </p:tavLst>
                                    </p:anim>
                                    <p:anim calcmode="lin" valueType="num">
                                      <p:cBhvr>
                                        <p:cTn id="19" dur="500" fill="hold"/>
                                        <p:tgtEl>
                                          <p:spTgt spid="52229"/>
                                        </p:tgtEl>
                                        <p:attrNameLst>
                                          <p:attrName>style.rotation</p:attrName>
                                        </p:attrNameLst>
                                      </p:cBhvr>
                                      <p:tavLst>
                                        <p:tav tm="0">
                                          <p:val>
                                            <p:fltVal val="360"/>
                                          </p:val>
                                        </p:tav>
                                        <p:tav tm="100000">
                                          <p:val>
                                            <p:fltVal val="0"/>
                                          </p:val>
                                        </p:tav>
                                      </p:tavLst>
                                    </p:anim>
                                    <p:animEffect transition="in" filter="fade">
                                      <p:cBhvr>
                                        <p:cTn id="20" dur="500"/>
                                        <p:tgtEl>
                                          <p:spTgt spid="52229"/>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52235"/>
                                        </p:tgtEl>
                                        <p:attrNameLst>
                                          <p:attrName>style.visibility</p:attrName>
                                        </p:attrNameLst>
                                      </p:cBhvr>
                                      <p:to>
                                        <p:strVal val="visible"/>
                                      </p:to>
                                    </p:set>
                                    <p:anim calcmode="lin" valueType="num">
                                      <p:cBhvr>
                                        <p:cTn id="23" dur="500" fill="hold"/>
                                        <p:tgtEl>
                                          <p:spTgt spid="52235"/>
                                        </p:tgtEl>
                                        <p:attrNameLst>
                                          <p:attrName>ppt_w</p:attrName>
                                        </p:attrNameLst>
                                      </p:cBhvr>
                                      <p:tavLst>
                                        <p:tav tm="0">
                                          <p:val>
                                            <p:fltVal val="0"/>
                                          </p:val>
                                        </p:tav>
                                        <p:tav tm="100000">
                                          <p:val>
                                            <p:strVal val="#ppt_w"/>
                                          </p:val>
                                        </p:tav>
                                      </p:tavLst>
                                    </p:anim>
                                    <p:anim calcmode="lin" valueType="num">
                                      <p:cBhvr>
                                        <p:cTn id="24" dur="500" fill="hold"/>
                                        <p:tgtEl>
                                          <p:spTgt spid="52235"/>
                                        </p:tgtEl>
                                        <p:attrNameLst>
                                          <p:attrName>ppt_h</p:attrName>
                                        </p:attrNameLst>
                                      </p:cBhvr>
                                      <p:tavLst>
                                        <p:tav tm="0">
                                          <p:val>
                                            <p:fltVal val="0"/>
                                          </p:val>
                                        </p:tav>
                                        <p:tav tm="100000">
                                          <p:val>
                                            <p:strVal val="#ppt_h"/>
                                          </p:val>
                                        </p:tav>
                                      </p:tavLst>
                                    </p:anim>
                                    <p:anim calcmode="lin" valueType="num">
                                      <p:cBhvr>
                                        <p:cTn id="25" dur="500" fill="hold"/>
                                        <p:tgtEl>
                                          <p:spTgt spid="52235"/>
                                        </p:tgtEl>
                                        <p:attrNameLst>
                                          <p:attrName>style.rotation</p:attrName>
                                        </p:attrNameLst>
                                      </p:cBhvr>
                                      <p:tavLst>
                                        <p:tav tm="0">
                                          <p:val>
                                            <p:fltVal val="360"/>
                                          </p:val>
                                        </p:tav>
                                        <p:tav tm="100000">
                                          <p:val>
                                            <p:fltVal val="0"/>
                                          </p:val>
                                        </p:tav>
                                      </p:tavLst>
                                    </p:anim>
                                    <p:animEffect transition="in" filter="fade">
                                      <p:cBhvr>
                                        <p:cTn id="26" dur="500"/>
                                        <p:tgtEl>
                                          <p:spTgt spid="5223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2233"/>
                                        </p:tgtEl>
                                        <p:attrNameLst>
                                          <p:attrName>style.visibility</p:attrName>
                                        </p:attrNameLst>
                                      </p:cBhvr>
                                      <p:to>
                                        <p:strVal val="visible"/>
                                      </p:to>
                                    </p:set>
                                    <p:animEffect transition="in" filter="slide(fromBottom)">
                                      <p:cBhvr>
                                        <p:cTn id="29" dur="500"/>
                                        <p:tgtEl>
                                          <p:spTgt spid="52233"/>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52231"/>
                                        </p:tgtEl>
                                        <p:attrNameLst>
                                          <p:attrName>style.visibility</p:attrName>
                                        </p:attrNameLst>
                                      </p:cBhvr>
                                      <p:to>
                                        <p:strVal val="visible"/>
                                      </p:to>
                                    </p:set>
                                    <p:animEffect transition="in" filter="slide(fromBottom)">
                                      <p:cBhvr>
                                        <p:cTn id="32" dur="5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animBg="1"/>
      <p:bldP spid="52229" grpId="0"/>
      <p:bldP spid="52231" grpId="0"/>
      <p:bldP spid="52233" grpId="0"/>
      <p:bldP spid="522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b="1" dirty="0" smtClean="0">
                <a:cs typeface="B Mitra" pitchFamily="2" charset="-78"/>
              </a:rPr>
              <a:t>تجارت </a:t>
            </a:r>
            <a:r>
              <a:rPr lang="fa-IR" b="1" dirty="0" err="1" smtClean="0">
                <a:cs typeface="B Mitra" pitchFamily="2" charset="-78"/>
              </a:rPr>
              <a:t>الكترونيك</a:t>
            </a:r>
            <a:endParaRPr lang="en-US" b="1" dirty="0">
              <a:cs typeface="B Mitra" pitchFamily="2" charset="-78"/>
            </a:endParaRPr>
          </a:p>
        </p:txBody>
      </p:sp>
      <p:sp>
        <p:nvSpPr>
          <p:cNvPr id="11268" name="Rectangle 3"/>
          <p:cNvSpPr>
            <a:spLocks noGrp="1" noChangeArrowheads="1"/>
          </p:cNvSpPr>
          <p:nvPr>
            <p:ph idx="1"/>
          </p:nvPr>
        </p:nvSpPr>
        <p:spPr>
          <a:xfrm>
            <a:off x="129480" y="1219200"/>
            <a:ext cx="8763000" cy="5638800"/>
          </a:xfrm>
        </p:spPr>
        <p:txBody>
          <a:bodyPr/>
          <a:lstStyle/>
          <a:p>
            <a:pPr algn="just" rtl="1"/>
            <a:r>
              <a:rPr lang="fa-IR" sz="3200" dirty="0" smtClean="0">
                <a:cs typeface="B Mitra" pitchFamily="2" charset="-78"/>
              </a:rPr>
              <a:t>با توجه به </a:t>
            </a:r>
            <a:r>
              <a:rPr lang="fa-IR" sz="3200" dirty="0" err="1" smtClean="0">
                <a:cs typeface="B Mitra" pitchFamily="2" charset="-78"/>
              </a:rPr>
              <a:t>بررسي</a:t>
            </a:r>
            <a:r>
              <a:rPr lang="fa-IR" sz="3200" dirty="0" smtClean="0">
                <a:cs typeface="B Mitra" pitchFamily="2" charset="-78"/>
              </a:rPr>
              <a:t> </a:t>
            </a:r>
            <a:r>
              <a:rPr lang="fa-IR" sz="3200" dirty="0" err="1" smtClean="0">
                <a:cs typeface="B Mitra" pitchFamily="2" charset="-78"/>
              </a:rPr>
              <a:t>هاي</a:t>
            </a:r>
            <a:r>
              <a:rPr lang="fa-IR" sz="3200" dirty="0" smtClean="0">
                <a:cs typeface="B Mitra" pitchFamily="2" charset="-78"/>
              </a:rPr>
              <a:t> موسسه </a:t>
            </a:r>
            <a:r>
              <a:rPr lang="fa-IR" sz="3200" dirty="0" err="1" smtClean="0">
                <a:cs typeface="B Mitra" pitchFamily="2" charset="-78"/>
              </a:rPr>
              <a:t>تحقيقاتي</a:t>
            </a:r>
            <a:r>
              <a:rPr lang="fa-IR" sz="3200" dirty="0" smtClean="0">
                <a:cs typeface="B Mitra" pitchFamily="2" charset="-78"/>
              </a:rPr>
              <a:t> </a:t>
            </a:r>
            <a:r>
              <a:rPr lang="en-US" sz="3200" dirty="0" smtClean="0">
                <a:cs typeface="B Mitra" pitchFamily="2" charset="-78"/>
              </a:rPr>
              <a:t>Forrester </a:t>
            </a:r>
            <a:r>
              <a:rPr lang="fa-IR" sz="3200" dirty="0" smtClean="0">
                <a:cs typeface="B Mitra" pitchFamily="2" charset="-78"/>
              </a:rPr>
              <a:t>و رشد </a:t>
            </a:r>
            <a:r>
              <a:rPr lang="fa-IR" sz="3200" dirty="0" err="1" smtClean="0">
                <a:cs typeface="B Mitra" pitchFamily="2" charset="-78"/>
              </a:rPr>
              <a:t>سريع</a:t>
            </a:r>
            <a:r>
              <a:rPr lang="fa-IR" sz="3200" dirty="0" smtClean="0">
                <a:cs typeface="B Mitra" pitchFamily="2" charset="-78"/>
              </a:rPr>
              <a:t> و روز افزون تجارت </a:t>
            </a:r>
            <a:r>
              <a:rPr lang="fa-IR" sz="3200" dirty="0" err="1" smtClean="0">
                <a:cs typeface="B Mitra" pitchFamily="2" charset="-78"/>
              </a:rPr>
              <a:t>الكترونيك</a:t>
            </a:r>
            <a:r>
              <a:rPr lang="fa-IR" sz="3200" dirty="0" smtClean="0">
                <a:cs typeface="B Mitra" pitchFamily="2" charset="-78"/>
              </a:rPr>
              <a:t> در </a:t>
            </a:r>
            <a:r>
              <a:rPr lang="fa-IR" sz="3200" dirty="0" err="1" smtClean="0">
                <a:cs typeface="B Mitra" pitchFamily="2" charset="-78"/>
              </a:rPr>
              <a:t>كشورهاي</a:t>
            </a:r>
            <a:r>
              <a:rPr lang="fa-IR" sz="3200" dirty="0" smtClean="0">
                <a:cs typeface="B Mitra" pitchFamily="2" charset="-78"/>
              </a:rPr>
              <a:t> پیشرفته لازم است </a:t>
            </a:r>
            <a:r>
              <a:rPr lang="fa-IR" sz="3200" dirty="0" err="1" smtClean="0">
                <a:cs typeface="B Mitra" pitchFamily="2" charset="-78"/>
              </a:rPr>
              <a:t>كه</a:t>
            </a:r>
            <a:r>
              <a:rPr lang="fa-IR" sz="3200" dirty="0" smtClean="0">
                <a:cs typeface="B Mitra" pitchFamily="2" charset="-78"/>
              </a:rPr>
              <a:t> </a:t>
            </a:r>
            <a:r>
              <a:rPr lang="fa-IR" sz="3200" dirty="0" err="1" smtClean="0">
                <a:cs typeface="B Mitra" pitchFamily="2" charset="-78"/>
              </a:rPr>
              <a:t>كشورهاي</a:t>
            </a:r>
            <a:r>
              <a:rPr lang="fa-IR" sz="3200" dirty="0" smtClean="0">
                <a:cs typeface="B Mitra" pitchFamily="2" charset="-78"/>
              </a:rPr>
              <a:t> در حال توسعه به منظور حضور در بازار رقابت </a:t>
            </a:r>
            <a:r>
              <a:rPr lang="fa-IR" sz="3200" dirty="0" err="1" smtClean="0">
                <a:cs typeface="B Mitra" pitchFamily="2" charset="-78"/>
              </a:rPr>
              <a:t>جهاني</a:t>
            </a:r>
            <a:r>
              <a:rPr lang="fa-IR" sz="3200" dirty="0" smtClean="0">
                <a:cs typeface="B Mitra" pitchFamily="2" charset="-78"/>
              </a:rPr>
              <a:t> </a:t>
            </a:r>
            <a:r>
              <a:rPr lang="fa-IR" sz="3200" dirty="0" err="1" smtClean="0">
                <a:cs typeface="B Mitra" pitchFamily="2" charset="-78"/>
              </a:rPr>
              <a:t>سريعاً</a:t>
            </a:r>
            <a:r>
              <a:rPr lang="fa-IR" sz="3200" dirty="0" smtClean="0">
                <a:cs typeface="B Mitra" pitchFamily="2" charset="-78"/>
              </a:rPr>
              <a:t> در </a:t>
            </a:r>
            <a:r>
              <a:rPr lang="fa-IR" sz="3200" dirty="0" err="1" smtClean="0">
                <a:cs typeface="B Mitra" pitchFamily="2" charset="-78"/>
              </a:rPr>
              <a:t>استراتژيهاي</a:t>
            </a:r>
            <a:r>
              <a:rPr lang="fa-IR" sz="3200" dirty="0" smtClean="0">
                <a:cs typeface="B Mitra" pitchFamily="2" charset="-78"/>
              </a:rPr>
              <a:t> </a:t>
            </a:r>
            <a:r>
              <a:rPr lang="fa-IR" sz="3200" dirty="0" err="1" smtClean="0">
                <a:cs typeface="B Mitra" pitchFamily="2" charset="-78"/>
              </a:rPr>
              <a:t>تجاري</a:t>
            </a:r>
            <a:r>
              <a:rPr lang="fa-IR" sz="3200" dirty="0" smtClean="0">
                <a:cs typeface="B Mitra" pitchFamily="2" charset="-78"/>
              </a:rPr>
              <a:t> و </a:t>
            </a:r>
            <a:r>
              <a:rPr lang="fa-IR" sz="3200" dirty="0" err="1" smtClean="0">
                <a:cs typeface="B Mitra" pitchFamily="2" charset="-78"/>
              </a:rPr>
              <a:t>بازرگاني</a:t>
            </a:r>
            <a:r>
              <a:rPr lang="fa-IR" sz="3200" dirty="0" smtClean="0">
                <a:cs typeface="B Mitra" pitchFamily="2" charset="-78"/>
              </a:rPr>
              <a:t> خود </a:t>
            </a:r>
            <a:r>
              <a:rPr lang="fa-IR" sz="3200" dirty="0" err="1" smtClean="0">
                <a:cs typeface="B Mitra" pitchFamily="2" charset="-78"/>
              </a:rPr>
              <a:t>تجديد</a:t>
            </a:r>
            <a:r>
              <a:rPr lang="fa-IR" sz="3200" dirty="0" smtClean="0">
                <a:cs typeface="B Mitra" pitchFamily="2" charset="-78"/>
              </a:rPr>
              <a:t> نظر </a:t>
            </a:r>
            <a:r>
              <a:rPr lang="fa-IR" sz="3200" dirty="0" err="1" smtClean="0">
                <a:cs typeface="B Mitra" pitchFamily="2" charset="-78"/>
              </a:rPr>
              <a:t>اساسي</a:t>
            </a:r>
            <a:r>
              <a:rPr lang="fa-IR" sz="3200" dirty="0" smtClean="0">
                <a:cs typeface="B Mitra" pitchFamily="2" charset="-78"/>
              </a:rPr>
              <a:t> </a:t>
            </a:r>
            <a:r>
              <a:rPr lang="fa-IR" sz="3200" dirty="0" err="1" smtClean="0">
                <a:cs typeface="B Mitra" pitchFamily="2" charset="-78"/>
              </a:rPr>
              <a:t>كنند</a:t>
            </a:r>
            <a:r>
              <a:rPr lang="fa-IR" sz="3200" dirty="0" smtClean="0">
                <a:cs typeface="B Mitra" pitchFamily="2" charset="-78"/>
              </a:rPr>
              <a:t>.</a:t>
            </a:r>
          </a:p>
          <a:p>
            <a:pPr algn="just" rtl="1"/>
            <a:endParaRPr lang="fa-IR" sz="3200" dirty="0" smtClean="0">
              <a:cs typeface="B Mitra" pitchFamily="2" charset="-78"/>
            </a:endParaRPr>
          </a:p>
          <a:p>
            <a:pPr algn="just" rtl="1"/>
            <a:r>
              <a:rPr lang="fa-IR" sz="3200" dirty="0" smtClean="0">
                <a:cs typeface="B Mitra" pitchFamily="2" charset="-78"/>
              </a:rPr>
              <a:t> </a:t>
            </a:r>
            <a:r>
              <a:rPr lang="fa-IR" sz="3200" dirty="0" err="1" smtClean="0">
                <a:cs typeface="B Mitra" pitchFamily="2" charset="-78"/>
              </a:rPr>
              <a:t>اين</a:t>
            </a:r>
            <a:r>
              <a:rPr lang="fa-IR" sz="3200" dirty="0" smtClean="0">
                <a:cs typeface="B Mitra" pitchFamily="2" charset="-78"/>
              </a:rPr>
              <a:t> موسسه </a:t>
            </a:r>
            <a:r>
              <a:rPr lang="fa-IR" sz="3200" dirty="0" err="1" smtClean="0">
                <a:cs typeface="B Mitra" pitchFamily="2" charset="-78"/>
              </a:rPr>
              <a:t>تحقيقاتي</a:t>
            </a:r>
            <a:r>
              <a:rPr lang="fa-IR" sz="3200" dirty="0" smtClean="0">
                <a:cs typeface="B Mitra" pitchFamily="2" charset="-78"/>
              </a:rPr>
              <a:t> اعلام </a:t>
            </a:r>
            <a:r>
              <a:rPr lang="fa-IR" sz="3200" dirty="0" err="1" smtClean="0">
                <a:cs typeface="B Mitra" pitchFamily="2" charset="-78"/>
              </a:rPr>
              <a:t>مي</a:t>
            </a:r>
            <a:r>
              <a:rPr lang="fa-IR" sz="3200" dirty="0" smtClean="0">
                <a:cs typeface="B Mitra" pitchFamily="2" charset="-78"/>
              </a:rPr>
              <a:t> </a:t>
            </a:r>
            <a:r>
              <a:rPr lang="fa-IR" sz="3200" dirty="0" err="1" smtClean="0">
                <a:cs typeface="B Mitra" pitchFamily="2" charset="-78"/>
              </a:rPr>
              <a:t>كند</a:t>
            </a:r>
            <a:r>
              <a:rPr lang="fa-IR" sz="3200" dirty="0" smtClean="0">
                <a:cs typeface="B Mitra" pitchFamily="2" charset="-78"/>
              </a:rPr>
              <a:t> </a:t>
            </a:r>
            <a:r>
              <a:rPr lang="fa-IR" sz="3200" dirty="0" err="1" smtClean="0">
                <a:cs typeface="B Mitra" pitchFamily="2" charset="-78"/>
              </a:rPr>
              <a:t>كه</a:t>
            </a:r>
            <a:r>
              <a:rPr lang="fa-IR" sz="3200" dirty="0" smtClean="0">
                <a:cs typeface="B Mitra" pitchFamily="2" charset="-78"/>
              </a:rPr>
              <a:t> رشد تجارت </a:t>
            </a:r>
            <a:r>
              <a:rPr lang="fa-IR" sz="3200" dirty="0" err="1" smtClean="0">
                <a:cs typeface="B Mitra" pitchFamily="2" charset="-78"/>
              </a:rPr>
              <a:t>الكترونيكي</a:t>
            </a:r>
            <a:r>
              <a:rPr lang="fa-IR" sz="3200" dirty="0" smtClean="0">
                <a:cs typeface="B Mitra" pitchFamily="2" charset="-78"/>
              </a:rPr>
              <a:t> از 354 </a:t>
            </a:r>
            <a:r>
              <a:rPr lang="fa-IR" sz="3200" dirty="0" err="1" smtClean="0">
                <a:cs typeface="B Mitra" pitchFamily="2" charset="-78"/>
              </a:rPr>
              <a:t>ميليارد</a:t>
            </a:r>
            <a:r>
              <a:rPr lang="fa-IR" sz="3200" dirty="0" smtClean="0">
                <a:cs typeface="B Mitra" pitchFamily="2" charset="-78"/>
              </a:rPr>
              <a:t> دلار در سال 2001 به حدود 10 </a:t>
            </a:r>
            <a:r>
              <a:rPr lang="fa-IR" sz="3200" dirty="0" err="1" smtClean="0">
                <a:cs typeface="B Mitra" pitchFamily="2" charset="-78"/>
              </a:rPr>
              <a:t>تريليون</a:t>
            </a:r>
            <a:r>
              <a:rPr lang="fa-IR" sz="3200" dirty="0" smtClean="0">
                <a:cs typeface="B Mitra" pitchFamily="2" charset="-78"/>
              </a:rPr>
              <a:t> در سال 2005 رسیده است</a:t>
            </a:r>
            <a:r>
              <a:rPr lang="en-US" sz="3200" dirty="0" smtClean="0">
                <a:cs typeface="B Mitra" pitchFamily="2" charset="-78"/>
              </a:rPr>
              <a:t>.</a:t>
            </a:r>
            <a:endParaRPr lang="fa-IR" sz="3200" dirty="0" smtClean="0">
              <a:cs typeface="B Mitra" pitchFamily="2" charset="-78"/>
            </a:endParaRPr>
          </a:p>
        </p:txBody>
      </p:sp>
      <p:sp>
        <p:nvSpPr>
          <p:cNvPr id="4" name="Slide Number Placeholder 3"/>
          <p:cNvSpPr>
            <a:spLocks noGrp="1"/>
          </p:cNvSpPr>
          <p:nvPr>
            <p:ph type="sldNum" sz="quarter" idx="12"/>
          </p:nvPr>
        </p:nvSpPr>
        <p:spPr/>
        <p:txBody>
          <a:bodyPr/>
          <a:lstStyle/>
          <a:p>
            <a:fld id="{6F9F197E-4BA3-4409-B423-96AE9DD53C56}" type="slidenum">
              <a:rPr lang="en-US" smtClean="0"/>
              <a:pPr/>
              <a:t>9</a:t>
            </a:fld>
            <a:endParaRPr lang="en-US"/>
          </a:p>
        </p:txBody>
      </p:sp>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Theme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B mitra"/>
        <a:ea typeface=""/>
        <a:cs typeface="B Mitra"/>
      </a:majorFont>
      <a:minorFont>
        <a:latin typeface="B mitra"/>
        <a:ea typeface=""/>
        <a:cs typeface="B Mitr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MIS-b-j1</Template>
  <TotalTime>314</TotalTime>
  <Words>2566</Words>
  <Application>Microsoft Office PowerPoint</Application>
  <PresentationFormat>On-screen Show (4:3)</PresentationFormat>
  <Paragraphs>303</Paragraphs>
  <Slides>42</Slides>
  <Notes>24</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42</vt:i4>
      </vt:variant>
    </vt:vector>
  </HeadingPairs>
  <TitlesOfParts>
    <vt:vector size="49" baseType="lpstr">
      <vt:lpstr>Theme2</vt:lpstr>
      <vt:lpstr>1_Too many files design template</vt:lpstr>
      <vt:lpstr>Bits and bytes design template</vt:lpstr>
      <vt:lpstr>1_Bits and bytes design template</vt:lpstr>
      <vt:lpstr>Office Theme</vt:lpstr>
      <vt:lpstr>Visio</vt:lpstr>
      <vt:lpstr>Bitmap Image</vt:lpstr>
      <vt:lpstr>تجارت الكترونيك</vt:lpstr>
      <vt:lpstr>تجارت الكترونيك</vt:lpstr>
      <vt:lpstr>تجارت الكترونيك</vt:lpstr>
      <vt:lpstr>تجارت الكترونيك</vt:lpstr>
      <vt:lpstr>تجارت الكترونيك</vt:lpstr>
      <vt:lpstr>تجارت الكترونيك</vt:lpstr>
      <vt:lpstr>تجارت الكترونيك</vt:lpstr>
      <vt:lpstr>صرفه‌جويي ناشي از تجارت الكترونيكي درصنايع مختلف</vt:lpstr>
      <vt:lpstr>تجارت الكترونيك</vt:lpstr>
      <vt:lpstr>تجارت الكترونيك</vt:lpstr>
      <vt:lpstr>تجارت الكترونيك</vt:lpstr>
      <vt:lpstr>تجارت الكترونيك</vt:lpstr>
      <vt:lpstr>با تجارت الكترونيك:</vt:lpstr>
      <vt:lpstr>با تجارت الكترونيك:</vt:lpstr>
      <vt:lpstr>تجارت الکترونیک و اشتغال زایی</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بعضی نیازمندی های تجارت  الکترونیک</vt:lpstr>
      <vt:lpstr>Slide 33</vt:lpstr>
      <vt:lpstr>طراحی وب گاه (Site)گام نخست برای ورود به تجارت الکترونیک</vt:lpstr>
      <vt:lpstr>Slide 35</vt:lpstr>
      <vt:lpstr>Slide 36</vt:lpstr>
      <vt:lpstr>معرفی چند نمونه موفق در تجارت الکترونیک (کسب و کار اینترنتی)</vt:lpstr>
      <vt:lpstr>Slide 38</vt:lpstr>
      <vt:lpstr>Slide 39</vt:lpstr>
      <vt:lpstr>Slide 40</vt:lpstr>
      <vt:lpstr>یک نمونه جالب شما در این سایت این امکان را دارید که طرح تی شرت خودتان را خودتان سفارش دهید! </vt:lpstr>
      <vt:lpstr>Slide 42</vt:lpstr>
    </vt:vector>
  </TitlesOfParts>
  <Company>polar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سيستم هاي اطلاعاتي و قيمت گذاري محصول</dc:title>
  <dc:creator>R.Ahari</dc:creator>
  <cp:lastModifiedBy>R.Ahari</cp:lastModifiedBy>
  <cp:revision>11</cp:revision>
  <dcterms:created xsi:type="dcterms:W3CDTF">2011-10-06T05:09:04Z</dcterms:created>
  <dcterms:modified xsi:type="dcterms:W3CDTF">2013-12-14T05:55:25Z</dcterms:modified>
</cp:coreProperties>
</file>