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6" r:id="rId2"/>
    <p:sldId id="256" r:id="rId3"/>
    <p:sldId id="275" r:id="rId4"/>
    <p:sldId id="258" r:id="rId5"/>
    <p:sldId id="278" r:id="rId6"/>
    <p:sldId id="279" r:id="rId7"/>
    <p:sldId id="280" r:id="rId8"/>
    <p:sldId id="281" r:id="rId9"/>
    <p:sldId id="277" r:id="rId10"/>
    <p:sldId id="282" r:id="rId11"/>
    <p:sldId id="257" r:id="rId12"/>
    <p:sldId id="260" r:id="rId13"/>
    <p:sldId id="259" r:id="rId14"/>
    <p:sldId id="261" r:id="rId15"/>
    <p:sldId id="262" r:id="rId16"/>
    <p:sldId id="263" r:id="rId17"/>
    <p:sldId id="264" r:id="rId18"/>
    <p:sldId id="265" r:id="rId19"/>
    <p:sldId id="266" r:id="rId20"/>
    <p:sldId id="267" r:id="rId21"/>
    <p:sldId id="283" r:id="rId22"/>
    <p:sldId id="268" r:id="rId23"/>
    <p:sldId id="269" r:id="rId24"/>
    <p:sldId id="270" r:id="rId25"/>
    <p:sldId id="271" r:id="rId26"/>
    <p:sldId id="273" r:id="rId27"/>
    <p:sldId id="2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02"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DFDDD7F-489E-40CC-BE07-9C5F1B1E5C52}" type="datetimeFigureOut">
              <a:rPr lang="fa-IR" smtClean="0"/>
              <a:pPr/>
              <a:t>1435/04/25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E1DAAC-7EFC-4571-80BF-1C33250576E3}"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EE1DAAC-7EFC-4571-80BF-1C33250576E3}" type="slidenum">
              <a:rPr lang="fa-IR" smtClean="0"/>
              <a:pPr/>
              <a:t>12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EE1DAAC-7EFC-4571-80BF-1C33250576E3}" type="slidenum">
              <a:rPr lang="fa-IR" smtClean="0"/>
              <a:pPr/>
              <a:t>13</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EE1DAAC-7EFC-4571-80BF-1C33250576E3}" type="slidenum">
              <a:rPr lang="fa-IR" smtClean="0"/>
              <a:pPr/>
              <a:t>14</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3EE1DAAC-7EFC-4571-80BF-1C33250576E3}" type="slidenum">
              <a:rPr lang="fa-IR" smtClean="0"/>
              <a:pPr/>
              <a:t>15</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histi-rahbord.blog.i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just" rtl="1"/>
            <a:r>
              <a:rPr lang="fa-IR" sz="2400" dirty="0" smtClean="0">
                <a:cs typeface="B Mitra" pitchFamily="2" charset="-78"/>
              </a:rPr>
              <a:t>در طول سال‌هاي متمادي فکر مي‌کردم که آنچه براي کشور خوب بوده براي جنرال موتورز هم خوب بوده و بالعکس. هيچ تفاوتي ميان آنها وجود ندارد. شرکت ما، فوق‌العاده بزرگ و هدفش رفاه کل کشور است. </a:t>
            </a:r>
          </a:p>
          <a:p>
            <a:pPr rtl="1">
              <a:buNone/>
            </a:pPr>
            <a:endParaRPr lang="fa-IR" sz="2400" dirty="0" smtClean="0">
              <a:cs typeface="B Mitra" pitchFamily="2" charset="-78"/>
            </a:endParaRPr>
          </a:p>
          <a:p>
            <a:pPr rtl="1">
              <a:buNone/>
            </a:pPr>
            <a:r>
              <a:rPr lang="fa-IR" sz="2400" dirty="0" smtClean="0">
                <a:cs typeface="B Mitra" pitchFamily="2" charset="-78"/>
              </a:rPr>
              <a:t>(چارلز ويلسون، مديرعامل جنرال موتورز، 1951)</a:t>
            </a:r>
            <a:endParaRPr lang="en-US" sz="2400" dirty="0" smtClean="0">
              <a:cs typeface="B Mitra" pitchFamily="2" charset="-78"/>
            </a:endParaRPr>
          </a:p>
          <a:p>
            <a:pPr algn="just" rtl="1"/>
            <a:endParaRPr lang="fa-IR" sz="2400" dirty="0" smtClean="0">
              <a:cs typeface="B Mitra" pitchFamily="2" charset="-78"/>
            </a:endParaRPr>
          </a:p>
          <a:p>
            <a:pPr algn="just" rtl="1"/>
            <a:endParaRPr lang="fa-IR" sz="2400" dirty="0" smtClean="0">
              <a:cs typeface="B Mitra" pitchFamily="2" charset="-78"/>
            </a:endParaRPr>
          </a:p>
          <a:p>
            <a:pPr algn="just" rtl="1"/>
            <a:endParaRPr lang="fa-IR" sz="2400" dirty="0" smtClean="0">
              <a:cs typeface="B Mitra" pitchFamily="2" charset="-78"/>
            </a:endParaRPr>
          </a:p>
          <a:p>
            <a:pPr algn="just" rtl="1"/>
            <a:r>
              <a:rPr lang="fa-IR" sz="2400" dirty="0" smtClean="0">
                <a:cs typeface="B Mitra" pitchFamily="2" charset="-78"/>
              </a:rPr>
              <a:t>هر چه که براي جنرال موتورز اشتباه باشد، براي آمريکا اشتباه است. </a:t>
            </a:r>
          </a:p>
          <a:p>
            <a:pPr rtl="1">
              <a:buNone/>
            </a:pPr>
            <a:endParaRPr lang="fa-IR" sz="2400" dirty="0" smtClean="0">
              <a:cs typeface="B Mitra" pitchFamily="2" charset="-78"/>
            </a:endParaRPr>
          </a:p>
          <a:p>
            <a:pPr rtl="1">
              <a:buNone/>
            </a:pPr>
            <a:r>
              <a:rPr lang="fa-IR" sz="2400" dirty="0" smtClean="0">
                <a:cs typeface="B Mitra" pitchFamily="2" charset="-78"/>
              </a:rPr>
              <a:t>(کانتر،  1983:313)</a:t>
            </a:r>
            <a:endParaRPr lang="en-US" sz="2400" dirty="0" smtClean="0">
              <a:cs typeface="B Mitra" pitchFamily="2" charset="-78"/>
            </a:endParaRPr>
          </a:p>
          <a:p>
            <a:pPr algn="just" rtl="1"/>
            <a:endParaRPr lang="fa-IR"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Titr" pitchFamily="2" charset="-78"/>
              </a:rPr>
              <a:t>کدام رویکرد؟</a:t>
            </a:r>
            <a:endParaRPr lang="fa-IR" dirty="0">
              <a:solidFill>
                <a:srgbClr val="C00000"/>
              </a:solidFill>
              <a:cs typeface="B Titr" pitchFamily="2" charset="-78"/>
            </a:endParaRPr>
          </a:p>
        </p:txBody>
      </p:sp>
      <p:sp>
        <p:nvSpPr>
          <p:cNvPr id="3" name="Content Placeholder 2"/>
          <p:cNvSpPr>
            <a:spLocks noGrp="1"/>
          </p:cNvSpPr>
          <p:nvPr>
            <p:ph idx="1"/>
          </p:nvPr>
        </p:nvSpPr>
        <p:spPr>
          <a:xfrm>
            <a:off x="228600" y="1600200"/>
            <a:ext cx="8686800" cy="5029200"/>
          </a:xfrm>
        </p:spPr>
        <p:txBody>
          <a:bodyPr>
            <a:normAutofit fontScale="92500" lnSpcReduction="10000"/>
          </a:bodyPr>
          <a:lstStyle/>
          <a:p>
            <a:pPr algn="just" rtl="1"/>
            <a:r>
              <a:rPr lang="fa-IR" sz="2400" dirty="0" smtClean="0">
                <a:cs typeface="B Mitra" pitchFamily="2" charset="-78"/>
              </a:rPr>
              <a:t>هرگز، يک بهترين راه وجود ندارد. راه درست، سازگار نمودن استراتژي با محيط‌هاي سازماني، اجتماعي و بازار است.</a:t>
            </a:r>
          </a:p>
          <a:p>
            <a:pPr algn="just" rtl="1"/>
            <a:r>
              <a:rPr lang="fa-IR" sz="2400" dirty="0" smtClean="0">
                <a:cs typeface="B Mitra" pitchFamily="2" charset="-78"/>
              </a:rPr>
              <a:t>عموم کتاب‌های نگاشته شده در قلمروی مدیریت استراتژیک، استراتژی و مدیریت آن را مفاهیمی نمایان و آشکار معرفی کرده می‌کنند و تکنیک‌های مشابهی را به عنوان اکسیر حیات‌بخش به خواننده ارائه می‌دهند. </a:t>
            </a:r>
          </a:p>
          <a:p>
            <a:pPr algn="just" rtl="1"/>
            <a:r>
              <a:rPr lang="fa-IR" sz="2400" dirty="0" smtClean="0">
                <a:cs typeface="B Mitra" pitchFamily="2" charset="-78"/>
              </a:rPr>
              <a:t>اما سوال اساسی اینجاست که اگر مفاهیم مربوط به استراتژی تا به این اندازه ساده و دست‌یافتنی هستند، چرا همه آن را به کار نمی‌گیرند و از مزایای فوق‌العاده آن بهره‌ نمی‌برند؟ چرا مدیران استراتژیک، چنان دستمزدهای هنگفتی دریافت می‌کنند؟ و چرا اخذ تصمیمات استراتژیک، این اندازه سخت و دشوار است؟</a:t>
            </a:r>
          </a:p>
          <a:p>
            <a:pPr algn="just" rtl="1"/>
            <a:r>
              <a:rPr lang="fa-IR" sz="2400" dirty="0" smtClean="0">
                <a:cs typeface="B Mitra" pitchFamily="2" charset="-78"/>
              </a:rPr>
              <a:t>پاسخ آن است که برخلاف آنچه در کتب آموزشی این حوزه مطرح می‌شود، هرگز اتفاق نظری در مورد مفهوم استراتژی و تکنیک‌های استفاده از آن وجود نداشته است. </a:t>
            </a:r>
          </a:p>
          <a:p>
            <a:pPr algn="just" rtl="1"/>
            <a:r>
              <a:rPr lang="fa-IR" sz="2400" dirty="0" smtClean="0">
                <a:cs typeface="B Mitra" pitchFamily="2" charset="-78"/>
              </a:rPr>
              <a:t>لذا این کتاب هرگز شما را با بیان وجود یک توافق کامل در مورد مباحث مدیریت استراتژیک، راضی نمی‌سازد و به جای ارائه یک نگاه واحد، به بیان چهار رویکرد عمده در مورد شکل‌گیری استراتژی می‌پردازد. هر یک از این رویکردها، شواهد و استدلال‌های معتبر و بنیادینی را برای نظر خود بیان می‌کند. در بررسی آنها با تناقضات فراوانی مواجه خواهیم شد که غالباً پیچیده‌اند، </a:t>
            </a:r>
          </a:p>
          <a:p>
            <a:pPr algn="ctr" rtl="1">
              <a:buNone/>
            </a:pPr>
            <a:r>
              <a:rPr lang="fa-IR" sz="2400" b="1" dirty="0" smtClean="0">
                <a:cs typeface="B Mitra" pitchFamily="2" charset="-78"/>
              </a:rPr>
              <a:t>اما چاره‌ای نیست؛ به هر حال، استراتژی موضوعی پیچیده است.</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72594" y="0"/>
            <a:ext cx="959279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r"/>
            <a:r>
              <a:rPr lang="fa-IR" dirty="0" smtClean="0">
                <a:solidFill>
                  <a:srgbClr val="C00000"/>
                </a:solidFill>
                <a:cs typeface="B Titr" pitchFamily="2" charset="-78"/>
              </a:rPr>
              <a:t>رویکرد کلاسیک</a:t>
            </a:r>
            <a:endParaRPr lang="fa-IR" dirty="0">
              <a:solidFill>
                <a:srgbClr val="C00000"/>
              </a:solidFill>
              <a:cs typeface="B Titr" pitchFamily="2" charset="-78"/>
            </a:endParaRPr>
          </a:p>
        </p:txBody>
      </p:sp>
      <p:pic>
        <p:nvPicPr>
          <p:cNvPr id="3077" name="Picture 5"/>
          <p:cNvPicPr>
            <a:picLocks noChangeAspect="1" noChangeArrowheads="1"/>
          </p:cNvPicPr>
          <p:nvPr/>
        </p:nvPicPr>
        <p:blipFill>
          <a:blip r:embed="rId3" cstate="print"/>
          <a:srcRect l="4688" t="11458" r="1562" b="12500"/>
          <a:stretch>
            <a:fillRect/>
          </a:stretch>
        </p:blipFill>
        <p:spPr bwMode="auto">
          <a:xfrm>
            <a:off x="0" y="1295400"/>
            <a:ext cx="91440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r"/>
            <a:r>
              <a:rPr lang="fa-IR" dirty="0" smtClean="0">
                <a:solidFill>
                  <a:srgbClr val="C00000"/>
                </a:solidFill>
                <a:cs typeface="B Titr" pitchFamily="2" charset="-78"/>
              </a:rPr>
              <a:t>رویکرد تحولی</a:t>
            </a:r>
            <a:endParaRPr lang="fa-IR" dirty="0">
              <a:solidFill>
                <a:srgbClr val="C00000"/>
              </a:solidFill>
              <a:cs typeface="B Titr" pitchFamily="2" charset="-78"/>
            </a:endParaRPr>
          </a:p>
        </p:txBody>
      </p:sp>
      <p:pic>
        <p:nvPicPr>
          <p:cNvPr id="3078" name="Picture 6"/>
          <p:cNvPicPr>
            <a:picLocks noChangeAspect="1" noChangeArrowheads="1"/>
          </p:cNvPicPr>
          <p:nvPr/>
        </p:nvPicPr>
        <p:blipFill>
          <a:blip r:embed="rId3" cstate="print"/>
          <a:srcRect l="4688" t="11458" r="3906" b="13542"/>
          <a:stretch>
            <a:fillRect/>
          </a:stretch>
        </p:blipFill>
        <p:spPr bwMode="auto">
          <a:xfrm>
            <a:off x="76200" y="1295400"/>
            <a:ext cx="89154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ssolve">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r"/>
            <a:r>
              <a:rPr lang="fa-IR" dirty="0" smtClean="0">
                <a:solidFill>
                  <a:srgbClr val="C00000"/>
                </a:solidFill>
                <a:cs typeface="B Titr" pitchFamily="2" charset="-78"/>
              </a:rPr>
              <a:t>رویکرد فرایندی</a:t>
            </a:r>
            <a:endParaRPr lang="fa-IR" dirty="0">
              <a:solidFill>
                <a:srgbClr val="C00000"/>
              </a:solidFill>
              <a:cs typeface="B Titr" pitchFamily="2" charset="-78"/>
            </a:endParaRPr>
          </a:p>
        </p:txBody>
      </p:sp>
      <p:pic>
        <p:nvPicPr>
          <p:cNvPr id="4098" name="Picture 2"/>
          <p:cNvPicPr>
            <a:picLocks noChangeAspect="1" noChangeArrowheads="1"/>
          </p:cNvPicPr>
          <p:nvPr/>
        </p:nvPicPr>
        <p:blipFill>
          <a:blip r:embed="rId3" cstate="print"/>
          <a:srcRect l="4688" t="22917" r="3906" b="13542"/>
          <a:stretch>
            <a:fillRect/>
          </a:stretch>
        </p:blipFill>
        <p:spPr bwMode="auto">
          <a:xfrm>
            <a:off x="76200" y="1905000"/>
            <a:ext cx="89154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r"/>
            <a:r>
              <a:rPr lang="fa-IR" dirty="0" smtClean="0">
                <a:solidFill>
                  <a:srgbClr val="C00000"/>
                </a:solidFill>
                <a:cs typeface="B Titr" pitchFamily="2" charset="-78"/>
              </a:rPr>
              <a:t>رویکرد سیستمی</a:t>
            </a:r>
            <a:endParaRPr lang="fa-IR" dirty="0">
              <a:solidFill>
                <a:srgbClr val="C00000"/>
              </a:solidFill>
              <a:cs typeface="B Titr" pitchFamily="2" charset="-78"/>
            </a:endParaRPr>
          </a:p>
        </p:txBody>
      </p:sp>
      <p:pic>
        <p:nvPicPr>
          <p:cNvPr id="5122" name="Picture 2"/>
          <p:cNvPicPr>
            <a:picLocks noChangeAspect="1" noChangeArrowheads="1"/>
          </p:cNvPicPr>
          <p:nvPr/>
        </p:nvPicPr>
        <p:blipFill>
          <a:blip r:embed="rId3" cstate="print"/>
          <a:srcRect l="3906" t="21875" r="1563" b="13542"/>
          <a:stretch>
            <a:fillRect/>
          </a:stretch>
        </p:blipFill>
        <p:spPr bwMode="auto">
          <a:xfrm>
            <a:off x="-76200" y="1828800"/>
            <a:ext cx="92202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C00000"/>
                </a:solidFill>
                <a:cs typeface="B Titr" pitchFamily="2" charset="-78"/>
              </a:rPr>
              <a:t>مفروضات و توصیه های هر رویکرد</a:t>
            </a:r>
            <a:endParaRPr lang="fa-IR" dirty="0">
              <a:solidFill>
                <a:srgbClr val="C00000"/>
              </a:solidFill>
              <a:cs typeface="B Titr" pitchFamily="2" charset="-78"/>
            </a:endParaRPr>
          </a:p>
        </p:txBody>
      </p:sp>
      <p:pic>
        <p:nvPicPr>
          <p:cNvPr id="6146" name="Picture 2"/>
          <p:cNvPicPr>
            <a:picLocks noChangeAspect="1" noChangeArrowheads="1"/>
          </p:cNvPicPr>
          <p:nvPr/>
        </p:nvPicPr>
        <p:blipFill>
          <a:blip r:embed="rId2" cstate="print"/>
          <a:srcRect l="3125" t="28125" r="2344" b="16667"/>
          <a:stretch>
            <a:fillRect/>
          </a:stretch>
        </p:blipFill>
        <p:spPr bwMode="auto">
          <a:xfrm>
            <a:off x="-76200" y="1219200"/>
            <a:ext cx="9220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rgbClr val="C00000"/>
                </a:solidFill>
                <a:cs typeface="B Titr" pitchFamily="2" charset="-78"/>
              </a:rPr>
              <a:t>نظر هر رویکرد در مورد موضوعات استراتژیک</a:t>
            </a:r>
            <a:endParaRPr lang="fa-IR" dirty="0"/>
          </a:p>
        </p:txBody>
      </p:sp>
      <p:graphicFrame>
        <p:nvGraphicFramePr>
          <p:cNvPr id="6" name="Table 5"/>
          <p:cNvGraphicFramePr>
            <a:graphicFrameLocks noGrp="1"/>
          </p:cNvGraphicFramePr>
          <p:nvPr/>
        </p:nvGraphicFramePr>
        <p:xfrm>
          <a:off x="0" y="1447802"/>
          <a:ext cx="9144000" cy="5410197"/>
        </p:xfrm>
        <a:graphic>
          <a:graphicData uri="http://schemas.openxmlformats.org/drawingml/2006/table">
            <a:tbl>
              <a:tblPr rtl="1"/>
              <a:tblGrid>
                <a:gridCol w="2552837"/>
                <a:gridCol w="2515644"/>
                <a:gridCol w="991829"/>
                <a:gridCol w="1014372"/>
                <a:gridCol w="1034659"/>
                <a:gridCol w="1034659"/>
              </a:tblGrid>
              <a:tr h="409998">
                <a:tc gridSpan="2">
                  <a:txBody>
                    <a:bodyPr/>
                    <a:lstStyle/>
                    <a:p>
                      <a:pPr algn="ctr" rtl="1">
                        <a:lnSpc>
                          <a:spcPct val="115000"/>
                        </a:lnSpc>
                        <a:spcAft>
                          <a:spcPts val="0"/>
                        </a:spcAft>
                      </a:pPr>
                      <a:r>
                        <a:rPr lang="fa-IR" sz="2000" b="1" dirty="0">
                          <a:latin typeface="Times New Roman"/>
                          <a:ea typeface="Times New Roman"/>
                          <a:cs typeface="B Mitra"/>
                        </a:rPr>
                        <a:t>شاخص                                                          رويكرد</a:t>
                      </a:r>
                      <a:endParaRPr lang="en-US" sz="28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BD4B4"/>
                    </a:solidFill>
                  </a:tcPr>
                </a:tc>
                <a:tc hMerge="1">
                  <a:txBody>
                    <a:bodyPr/>
                    <a:lstStyle/>
                    <a:p>
                      <a:pPr rtl="1"/>
                      <a:endParaRPr lang="fa-IR"/>
                    </a:p>
                  </a:txBody>
                  <a:tcPr/>
                </a:tc>
                <a:tc>
                  <a:txBody>
                    <a:bodyPr/>
                    <a:lstStyle/>
                    <a:p>
                      <a:pPr algn="ctr" rtl="1">
                        <a:lnSpc>
                          <a:spcPct val="115000"/>
                        </a:lnSpc>
                        <a:spcAft>
                          <a:spcPts val="0"/>
                        </a:spcAft>
                      </a:pPr>
                      <a:r>
                        <a:rPr lang="fa-IR" sz="2000" b="1">
                          <a:latin typeface="Times New Roman"/>
                          <a:ea typeface="Times New Roman"/>
                          <a:cs typeface="B Mitra"/>
                        </a:rPr>
                        <a:t>كلاسيك</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rtl="1">
                        <a:lnSpc>
                          <a:spcPct val="115000"/>
                        </a:lnSpc>
                        <a:spcAft>
                          <a:spcPts val="0"/>
                        </a:spcAft>
                      </a:pPr>
                      <a:r>
                        <a:rPr lang="fa-IR" sz="2000" b="1">
                          <a:latin typeface="Times New Roman"/>
                          <a:ea typeface="Times New Roman"/>
                          <a:cs typeface="B Mitra"/>
                        </a:rPr>
                        <a:t>تحولي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rtl="1">
                        <a:lnSpc>
                          <a:spcPct val="115000"/>
                        </a:lnSpc>
                        <a:spcAft>
                          <a:spcPts val="0"/>
                        </a:spcAft>
                      </a:pPr>
                      <a:r>
                        <a:rPr lang="fa-IR" sz="2000" b="1">
                          <a:latin typeface="Times New Roman"/>
                          <a:ea typeface="Times New Roman"/>
                          <a:cs typeface="B Mitra"/>
                        </a:rPr>
                        <a:t>فراگردي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rtl="1">
                        <a:lnSpc>
                          <a:spcPct val="115000"/>
                        </a:lnSpc>
                        <a:spcAft>
                          <a:spcPts val="0"/>
                        </a:spcAft>
                      </a:pPr>
                      <a:r>
                        <a:rPr lang="fa-IR" sz="2000" b="1">
                          <a:latin typeface="Times New Roman"/>
                          <a:ea typeface="Times New Roman"/>
                          <a:cs typeface="B Mitra"/>
                        </a:rPr>
                        <a:t>سيستمي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71918">
                <a:tc>
                  <a:txBody>
                    <a:bodyPr/>
                    <a:lstStyle/>
                    <a:p>
                      <a:pPr algn="ctr" rtl="1">
                        <a:lnSpc>
                          <a:spcPct val="115000"/>
                        </a:lnSpc>
                        <a:spcAft>
                          <a:spcPts val="0"/>
                        </a:spcAft>
                      </a:pPr>
                      <a:r>
                        <a:rPr lang="fa-IR" sz="2000" b="1">
                          <a:latin typeface="Times New Roman"/>
                          <a:ea typeface="Times New Roman"/>
                          <a:cs typeface="B Mitra"/>
                        </a:rPr>
                        <a:t>تصميم‌گيرنده استراتژيک</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0">
                        <a:lnSpc>
                          <a:spcPct val="115000"/>
                        </a:lnSpc>
                        <a:spcAft>
                          <a:spcPts val="0"/>
                        </a:spcAft>
                      </a:pPr>
                      <a:r>
                        <a:rPr lang="fa-IR" sz="2000" b="1">
                          <a:latin typeface="Times New Roman"/>
                          <a:ea typeface="Times New Roman"/>
                          <a:cs typeface="B Mitra"/>
                        </a:rPr>
                        <a:t>رهبري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940">
                <a:tc rowSpan="2">
                  <a:txBody>
                    <a:bodyPr/>
                    <a:lstStyle/>
                    <a:p>
                      <a:pPr algn="ctr" rtl="1">
                        <a:lnSpc>
                          <a:spcPct val="115000"/>
                        </a:lnSpc>
                        <a:spcAft>
                          <a:spcPts val="0"/>
                        </a:spcAft>
                      </a:pPr>
                      <a:r>
                        <a:rPr lang="fa-IR" sz="2000" b="1" dirty="0">
                          <a:latin typeface="Times New Roman"/>
                          <a:ea typeface="Times New Roman"/>
                          <a:cs typeface="B Mitra"/>
                        </a:rPr>
                        <a:t>انتخاب استراتژيك</a:t>
                      </a:r>
                      <a:endParaRPr lang="en-US" sz="28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r>
                        <a:rPr lang="fa-IR" sz="2000" b="1">
                          <a:latin typeface="Times New Roman"/>
                          <a:ea typeface="Times New Roman"/>
                          <a:cs typeface="B Mitra"/>
                        </a:rPr>
                        <a:t>تصميم‌گيري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055">
                <a:tc vMerge="1">
                  <a:txBody>
                    <a:bodyPr/>
                    <a:lstStyle/>
                    <a:p>
                      <a:pPr rtl="1"/>
                      <a:endParaRPr lang="fa-IR"/>
                    </a:p>
                  </a:txBody>
                  <a:tcPr/>
                </a:tc>
                <a:tc>
                  <a:txBody>
                    <a:bodyPr/>
                    <a:lstStyle/>
                    <a:p>
                      <a:pPr algn="ctr" rtl="1">
                        <a:lnSpc>
                          <a:spcPct val="115000"/>
                        </a:lnSpc>
                        <a:spcAft>
                          <a:spcPts val="0"/>
                        </a:spcAft>
                      </a:pPr>
                      <a:r>
                        <a:rPr lang="fa-IR" sz="2000" b="1">
                          <a:latin typeface="Times New Roman"/>
                          <a:ea typeface="Times New Roman"/>
                          <a:cs typeface="B Mitra"/>
                        </a:rPr>
                        <a:t>برنامه‌ريزي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882">
                <a:tc rowSpan="3">
                  <a:txBody>
                    <a:bodyPr/>
                    <a:lstStyle/>
                    <a:p>
                      <a:pPr algn="ctr" rtl="1">
                        <a:lnSpc>
                          <a:spcPct val="115000"/>
                        </a:lnSpc>
                        <a:spcAft>
                          <a:spcPts val="0"/>
                        </a:spcAft>
                      </a:pPr>
                      <a:r>
                        <a:rPr lang="fa-IR" sz="2000" b="1">
                          <a:latin typeface="Times New Roman"/>
                          <a:ea typeface="Times New Roman"/>
                          <a:cs typeface="B Mitra"/>
                        </a:rPr>
                        <a:t>استراتژي‌هاي رشد</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r>
                        <a:rPr lang="fa-IR" sz="2000" b="1">
                          <a:latin typeface="Times New Roman"/>
                          <a:ea typeface="Times New Roman"/>
                          <a:cs typeface="B Mitra"/>
                        </a:rPr>
                        <a:t>نوآوري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882">
                <a:tc vMerge="1">
                  <a:txBody>
                    <a:bodyPr/>
                    <a:lstStyle/>
                    <a:p>
                      <a:pPr rtl="1"/>
                      <a:endParaRPr lang="fa-IR"/>
                    </a:p>
                  </a:txBody>
                  <a:tcPr/>
                </a:tc>
                <a:tc>
                  <a:txBody>
                    <a:bodyPr/>
                    <a:lstStyle/>
                    <a:p>
                      <a:pPr algn="ctr" rtl="1">
                        <a:lnSpc>
                          <a:spcPct val="115000"/>
                        </a:lnSpc>
                        <a:spcAft>
                          <a:spcPts val="0"/>
                        </a:spcAft>
                      </a:pPr>
                      <a:r>
                        <a:rPr lang="fa-IR" sz="2000" b="1" dirty="0">
                          <a:latin typeface="Times New Roman"/>
                          <a:ea typeface="Times New Roman"/>
                          <a:cs typeface="B Mitra"/>
                        </a:rPr>
                        <a:t>تنوع</a:t>
                      </a:r>
                      <a:endParaRPr lang="en-US" sz="2800" b="1"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512">
                <a:tc vMerge="1">
                  <a:txBody>
                    <a:bodyPr/>
                    <a:lstStyle/>
                    <a:p>
                      <a:pPr rtl="1"/>
                      <a:endParaRPr lang="fa-IR"/>
                    </a:p>
                  </a:txBody>
                  <a:tcPr/>
                </a:tc>
                <a:tc>
                  <a:txBody>
                    <a:bodyPr/>
                    <a:lstStyle/>
                    <a:p>
                      <a:pPr algn="ctr" rtl="1">
                        <a:lnSpc>
                          <a:spcPct val="115000"/>
                        </a:lnSpc>
                        <a:spcAft>
                          <a:spcPts val="0"/>
                        </a:spcAft>
                      </a:pPr>
                      <a:r>
                        <a:rPr lang="fa-IR" sz="2000" b="1">
                          <a:latin typeface="Times New Roman"/>
                          <a:ea typeface="Times New Roman"/>
                          <a:cs typeface="B Mitra"/>
                        </a:rPr>
                        <a:t>بين‌المللي شدن</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041">
                <a:tc rowSpan="2">
                  <a:txBody>
                    <a:bodyPr/>
                    <a:lstStyle/>
                    <a:p>
                      <a:pPr algn="ctr" rtl="1">
                        <a:lnSpc>
                          <a:spcPct val="115000"/>
                        </a:lnSpc>
                        <a:spcAft>
                          <a:spcPts val="0"/>
                        </a:spcAft>
                      </a:pPr>
                      <a:r>
                        <a:rPr lang="fa-IR" sz="2000" b="1">
                          <a:latin typeface="Times New Roman"/>
                          <a:ea typeface="Times New Roman"/>
                          <a:cs typeface="B Mitra"/>
                        </a:rPr>
                        <a:t>مديريت استراتژيك</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r>
                        <a:rPr lang="fa-IR" sz="2000" b="1">
                          <a:latin typeface="Times New Roman"/>
                          <a:ea typeface="Times New Roman"/>
                          <a:cs typeface="B Mitra"/>
                        </a:rPr>
                        <a:t>استراتژي و ساختار سازماني</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969">
                <a:tc vMerge="1">
                  <a:txBody>
                    <a:bodyPr/>
                    <a:lstStyle/>
                    <a:p>
                      <a:pPr rtl="1"/>
                      <a:endParaRPr lang="fa-IR"/>
                    </a:p>
                  </a:txBody>
                  <a:tcPr/>
                </a:tc>
                <a:tc>
                  <a:txBody>
                    <a:bodyPr/>
                    <a:lstStyle/>
                    <a:p>
                      <a:pPr marL="71755" marR="71755" algn="ctr" rtl="1">
                        <a:lnSpc>
                          <a:spcPct val="115000"/>
                        </a:lnSpc>
                        <a:spcAft>
                          <a:spcPts val="0"/>
                        </a:spcAft>
                      </a:pPr>
                      <a:r>
                        <a:rPr lang="fa-IR" sz="2000" b="1">
                          <a:latin typeface="Times New Roman"/>
                          <a:ea typeface="Times New Roman"/>
                          <a:cs typeface="B Mitra"/>
                        </a:rPr>
                        <a:t>تغيير استراتژيك</a:t>
                      </a:r>
                      <a:endParaRPr lang="en-US" sz="2800" b="1">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fa-IR" sz="2000" b="1" dirty="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solidFill>
                  <a:srgbClr val="C00000"/>
                </a:solidFill>
                <a:cs typeface="B Titr" pitchFamily="2" charset="-78"/>
              </a:rPr>
              <a:t>مقایسه رویکردها</a:t>
            </a:r>
            <a:endParaRPr lang="fa-IR" dirty="0"/>
          </a:p>
        </p:txBody>
      </p:sp>
      <p:sp>
        <p:nvSpPr>
          <p:cNvPr id="3" name="Content Placeholder 2"/>
          <p:cNvSpPr>
            <a:spLocks noGrp="1"/>
          </p:cNvSpPr>
          <p:nvPr>
            <p:ph idx="1"/>
          </p:nvPr>
        </p:nvSpPr>
        <p:spPr/>
        <p:txBody>
          <a:bodyPr/>
          <a:lstStyle/>
          <a:p>
            <a:pPr lvl="1" algn="r" rtl="1">
              <a:lnSpc>
                <a:spcPct val="200000"/>
              </a:lnSpc>
            </a:pPr>
            <a:r>
              <a:rPr lang="fa-IR" dirty="0" smtClean="0">
                <a:cs typeface="B Mitra" pitchFamily="2" charset="-78"/>
              </a:rPr>
              <a:t>در </a:t>
            </a:r>
            <a:r>
              <a:rPr lang="fa-IR" dirty="0" smtClean="0">
                <a:cs typeface="B Mitra" pitchFamily="2" charset="-78"/>
              </a:rPr>
              <a:t>حوزه مدیریتی</a:t>
            </a:r>
          </a:p>
          <a:p>
            <a:pPr lvl="1" algn="r" rtl="1">
              <a:lnSpc>
                <a:spcPct val="200000"/>
              </a:lnSpc>
            </a:pPr>
            <a:r>
              <a:rPr lang="fa-IR" dirty="0" smtClean="0">
                <a:cs typeface="B Mitra" pitchFamily="2" charset="-78"/>
              </a:rPr>
              <a:t>در حوزه سیاستگذاری</a:t>
            </a:r>
            <a:endParaRPr lang="fa-IR" dirty="0">
              <a:cs typeface="B Mitra"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مدیریتی</a:t>
            </a:r>
            <a:endParaRPr lang="fa-IR" u="sng" dirty="0"/>
          </a:p>
        </p:txBody>
      </p:sp>
      <p:graphicFrame>
        <p:nvGraphicFramePr>
          <p:cNvPr id="14" name="Table 13"/>
          <p:cNvGraphicFramePr>
            <a:graphicFrameLocks noGrp="1"/>
          </p:cNvGraphicFramePr>
          <p:nvPr/>
        </p:nvGraphicFramePr>
        <p:xfrm>
          <a:off x="0" y="1448943"/>
          <a:ext cx="9144000" cy="2678049"/>
        </p:xfrm>
        <a:graphic>
          <a:graphicData uri="http://schemas.openxmlformats.org/drawingml/2006/table">
            <a:tbl>
              <a:tblPr rtl="1"/>
              <a:tblGrid>
                <a:gridCol w="3505200"/>
                <a:gridCol w="5638800"/>
              </a:tblGrid>
              <a:tr h="612267">
                <a:tc>
                  <a:txBody>
                    <a:bodyPr/>
                    <a:lstStyle/>
                    <a:p>
                      <a:pPr algn="r" rtl="1">
                        <a:lnSpc>
                          <a:spcPct val="115000"/>
                        </a:lnSpc>
                        <a:spcAft>
                          <a:spcPts val="0"/>
                        </a:spcAft>
                      </a:pPr>
                      <a:r>
                        <a:rPr lang="fa-IR" sz="2400" b="1" dirty="0">
                          <a:latin typeface="Calibri"/>
                          <a:ea typeface="Times New Roman"/>
                          <a:cs typeface="B Mitra"/>
                        </a:rPr>
                        <a:t>مهم‌ترين عقيده</a:t>
                      </a:r>
                      <a:endParaRPr lang="en-US" sz="3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1">
                        <a:lnSpc>
                          <a:spcPct val="115000"/>
                        </a:lnSpc>
                        <a:spcAft>
                          <a:spcPts val="0"/>
                        </a:spcAft>
                      </a:pPr>
                      <a:r>
                        <a:rPr lang="fa-IR" sz="2400" b="1" dirty="0">
                          <a:latin typeface="Calibri"/>
                          <a:ea typeface="Times New Roman"/>
                          <a:cs typeface="B Mitra"/>
                        </a:rPr>
                        <a:t>مهم‌ترين مخالف</a:t>
                      </a:r>
                      <a:endParaRPr lang="en-US" sz="3600" dirty="0">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12267">
                <a:tc>
                  <a:txBody>
                    <a:bodyPr/>
                    <a:lstStyle/>
                    <a:p>
                      <a:pPr algn="r" rtl="1">
                        <a:lnSpc>
                          <a:spcPct val="115000"/>
                        </a:lnSpc>
                        <a:spcAft>
                          <a:spcPts val="0"/>
                        </a:spcAft>
                      </a:pPr>
                      <a:r>
                        <a:rPr lang="fa-IR" sz="2400" b="1">
                          <a:latin typeface="Calibri"/>
                          <a:ea typeface="Times New Roman"/>
                          <a:cs typeface="B Mitra"/>
                        </a:rPr>
                        <a:t>کلاسيک‌ها</a:t>
                      </a:r>
                      <a:r>
                        <a:rPr lang="fa-IR" sz="2400">
                          <a:latin typeface="Calibri"/>
                          <a:ea typeface="Times New Roman"/>
                          <a:cs typeface="B Mitra"/>
                        </a:rPr>
                        <a:t>: تحليل، دستور، کنترل</a:t>
                      </a:r>
                      <a:endParaRPr lang="en-US" sz="3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400" b="1" dirty="0">
                          <a:latin typeface="Calibri"/>
                          <a:ea typeface="Times New Roman"/>
                          <a:cs typeface="B Mitra"/>
                        </a:rPr>
                        <a:t>فرايندگرايان</a:t>
                      </a:r>
                      <a:r>
                        <a:rPr lang="fa-IR" sz="2400" dirty="0">
                          <a:latin typeface="Calibri"/>
                          <a:ea typeface="Times New Roman"/>
                          <a:cs typeface="B Mitra"/>
                        </a:rPr>
                        <a:t>: زير سوال بردن شناخت، عقلانيت و انعطاف سازمان‌ها</a:t>
                      </a:r>
                      <a:endParaRPr lang="en-US" sz="3600" dirty="0">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267">
                <a:tc>
                  <a:txBody>
                    <a:bodyPr/>
                    <a:lstStyle/>
                    <a:p>
                      <a:pPr algn="r" rtl="1">
                        <a:lnSpc>
                          <a:spcPct val="115000"/>
                        </a:lnSpc>
                        <a:spcAft>
                          <a:spcPts val="0"/>
                        </a:spcAft>
                      </a:pPr>
                      <a:r>
                        <a:rPr lang="fa-IR" sz="2400" b="1" dirty="0">
                          <a:latin typeface="Calibri"/>
                          <a:ea typeface="Times New Roman"/>
                          <a:cs typeface="B Mitra"/>
                        </a:rPr>
                        <a:t>فرايند‌گرايان</a:t>
                      </a:r>
                      <a:r>
                        <a:rPr lang="fa-IR" sz="2400" dirty="0">
                          <a:latin typeface="Calibri"/>
                          <a:ea typeface="Times New Roman"/>
                          <a:cs typeface="B Mitra"/>
                        </a:rPr>
                        <a:t>: يادگيري تدريجي</a:t>
                      </a:r>
                      <a:endParaRPr lang="en-US" sz="3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400" b="1" dirty="0">
                          <a:latin typeface="Calibri"/>
                          <a:ea typeface="Times New Roman"/>
                          <a:cs typeface="B Mitra"/>
                        </a:rPr>
                        <a:t>تحول‌گرايان</a:t>
                      </a:r>
                      <a:r>
                        <a:rPr lang="fa-IR" sz="2400" dirty="0">
                          <a:latin typeface="Calibri"/>
                          <a:ea typeface="Times New Roman"/>
                          <a:cs typeface="B Mitra"/>
                        </a:rPr>
                        <a:t>: عدم صبر بازارها</a:t>
                      </a:r>
                      <a:endParaRPr lang="en-US" sz="3600" dirty="0">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267">
                <a:tc>
                  <a:txBody>
                    <a:bodyPr/>
                    <a:lstStyle/>
                    <a:p>
                      <a:pPr algn="r" rtl="1">
                        <a:lnSpc>
                          <a:spcPct val="115000"/>
                        </a:lnSpc>
                        <a:spcAft>
                          <a:spcPts val="0"/>
                        </a:spcAft>
                      </a:pPr>
                      <a:r>
                        <a:rPr lang="fa-IR" sz="2400" b="1">
                          <a:latin typeface="Calibri"/>
                          <a:ea typeface="Times New Roman"/>
                          <a:cs typeface="B Mitra"/>
                        </a:rPr>
                        <a:t>تحول‌گرايان</a:t>
                      </a:r>
                      <a:r>
                        <a:rPr lang="fa-IR" sz="2400">
                          <a:latin typeface="Calibri"/>
                          <a:ea typeface="Times New Roman"/>
                          <a:cs typeface="B Mitra"/>
                        </a:rPr>
                        <a:t>: [انتخاب بي‌رحمانه بازار]</a:t>
                      </a:r>
                      <a:endParaRPr lang="en-US" sz="3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400" b="1" dirty="0">
                          <a:latin typeface="Calibri"/>
                          <a:ea typeface="Times New Roman"/>
                          <a:cs typeface="B Mitra"/>
                        </a:rPr>
                        <a:t>سيستمي‌ها</a:t>
                      </a:r>
                      <a:r>
                        <a:rPr lang="fa-IR" sz="2400" dirty="0">
                          <a:latin typeface="Calibri"/>
                          <a:ea typeface="Times New Roman"/>
                          <a:cs typeface="B Mitra"/>
                        </a:rPr>
                        <a:t>: تاثير اجتماع بر معيارهاي بازار</a:t>
                      </a:r>
                      <a:endParaRPr lang="en-US" sz="3600" dirty="0">
                        <a:latin typeface="Calibri"/>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57" name="Picture 9"/>
          <p:cNvPicPr>
            <a:picLocks noChangeAspect="1" noChangeArrowheads="1"/>
          </p:cNvPicPr>
          <p:nvPr/>
        </p:nvPicPr>
        <p:blipFill>
          <a:blip r:embed="rId2" cstate="print"/>
          <a:srcRect l="7031" t="37500" r="53125" b="26042"/>
          <a:stretch>
            <a:fillRect/>
          </a:stretch>
        </p:blipFill>
        <p:spPr bwMode="auto">
          <a:xfrm>
            <a:off x="2895600" y="4495800"/>
            <a:ext cx="3124200" cy="21440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dissolve">
                                      <p:cBhvr>
                                        <p:cTn id="12"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Autofit/>
          </a:bodyPr>
          <a:lstStyle/>
          <a:p>
            <a:r>
              <a:rPr lang="en-US" sz="8000" b="1" dirty="0" smtClean="0">
                <a:latin typeface="Franklin Gothic Book" pitchFamily="34" charset="0"/>
              </a:rPr>
              <a:t>What is strategy</a:t>
            </a:r>
            <a:br>
              <a:rPr lang="en-US" sz="8000" b="1" dirty="0" smtClean="0">
                <a:latin typeface="Franklin Gothic Book" pitchFamily="34" charset="0"/>
              </a:rPr>
            </a:br>
            <a:r>
              <a:rPr lang="en-US" sz="8000" b="1" dirty="0" smtClean="0">
                <a:latin typeface="Franklin Gothic Book" pitchFamily="34" charset="0"/>
              </a:rPr>
              <a:t>and does it matter?</a:t>
            </a:r>
            <a:endParaRPr lang="fa-IR" sz="8000" b="1" dirty="0">
              <a:latin typeface="Franklin Gothic Book" pitchFamily="34" charset="0"/>
            </a:endParaRPr>
          </a:p>
        </p:txBody>
      </p:sp>
      <p:sp>
        <p:nvSpPr>
          <p:cNvPr id="3" name="Subtitle 2"/>
          <p:cNvSpPr>
            <a:spLocks noGrp="1"/>
          </p:cNvSpPr>
          <p:nvPr>
            <p:ph type="subTitle" idx="1"/>
          </p:nvPr>
        </p:nvSpPr>
        <p:spPr>
          <a:xfrm>
            <a:off x="1371600" y="5105400"/>
            <a:ext cx="6400800" cy="1752600"/>
          </a:xfrm>
        </p:spPr>
        <p:txBody>
          <a:bodyPr>
            <a:normAutofit fontScale="85000" lnSpcReduction="20000"/>
          </a:bodyPr>
          <a:lstStyle/>
          <a:p>
            <a:r>
              <a:rPr lang="en-US" dirty="0" smtClean="0"/>
              <a:t>Richard Whittington</a:t>
            </a:r>
          </a:p>
          <a:p>
            <a:endParaRPr lang="en-US" dirty="0" smtClean="0"/>
          </a:p>
          <a:p>
            <a:endParaRPr lang="en-US" dirty="0" smtClean="0"/>
          </a:p>
          <a:p>
            <a:r>
              <a:rPr lang="en-US" dirty="0" smtClean="0">
                <a:solidFill>
                  <a:schemeClr val="tx2"/>
                </a:solidFill>
                <a:hlinkClick r:id="rId3"/>
              </a:rPr>
              <a:t>http://chisti-rahbord.blog.ir</a:t>
            </a:r>
            <a:endParaRPr lang="en-US" dirty="0" smtClean="0">
              <a:solidFill>
                <a:schemeClr val="tx2"/>
              </a:solidFill>
            </a:endParaRPr>
          </a:p>
          <a:p>
            <a:endParaRPr lang="fa-IR"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76200" y="1861066"/>
            <a:ext cx="8915400" cy="369332"/>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 نظر کلاسيک‌ها</a:t>
            </a: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بهتر عمل کردن هر کسب و کار، با مسووليت مديران؛</a:t>
            </a:r>
            <a:r>
              <a:rPr kumimoji="0" lang="fa-IR" sz="2400" b="0" i="0" u="none" strike="noStrike" cap="none" normalizeH="0" dirty="0" smtClean="0">
                <a:ln>
                  <a:noFill/>
                </a:ln>
                <a:solidFill>
                  <a:schemeClr val="tx1"/>
                </a:solidFill>
                <a:effectLst/>
                <a:latin typeface="Calibri" pitchFamily="34" charset="0"/>
                <a:ea typeface="Arial" pitchFamily="34" charset="0"/>
                <a:cs typeface="B Mitra" pitchFamily="2" charset="-78"/>
              </a:rPr>
              <a:t> </a:t>
            </a: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(عدم دخالت دولت)</a:t>
            </a:r>
            <a:endParaRPr kumimoji="0" lang="fa-I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3209092"/>
            <a:ext cx="2940375" cy="738664"/>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فردگرايي؛ کمال‌پذيري انسان</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عقلانيت؛ محرک‌هاي سود</a:t>
            </a:r>
            <a:endParaRPr kumimoji="0" lang="fa-I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304800" y="2286000"/>
            <a:ext cx="8229600" cy="30480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a:t>
            </a: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چون</a:t>
            </a: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عملکرد اقتصاد ملي= مجموع عملکرد همه کسب و کارها</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a:t>
            </a: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ريشه تفکر کلاسيک‌ها در اين حوزه</a:t>
            </a:r>
          </a:p>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a:t>
            </a: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اصطلاح</a:t>
            </a: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بالا کشيدن پاشنه کفش مديريت</a:t>
            </a:r>
          </a:p>
          <a:p>
            <a:pPr marL="0" marR="0" lvl="0" indent="0" algn="r" defTabSz="914400" rtl="1" eaLnBrk="1" fontAlgn="base" latinLnBrk="0" hangingPunct="1">
              <a:lnSpc>
                <a:spcPct val="150000"/>
              </a:lnSpc>
              <a:spcBef>
                <a:spcPct val="0"/>
              </a:spcBef>
              <a:spcAft>
                <a:spcPct val="0"/>
              </a:spcAft>
              <a:buClrTx/>
              <a:buSzTx/>
              <a:buFontTx/>
              <a:buChar char="-"/>
              <a:tabLst/>
            </a:pP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نياز به آموزش مديران برای موفقیت کسب</a:t>
            </a:r>
            <a:r>
              <a:rPr kumimoji="0" lang="fa-IR" sz="2400" b="1" i="0" u="none" strike="noStrike" cap="none" normalizeH="0" dirty="0" smtClean="0">
                <a:ln>
                  <a:noFill/>
                </a:ln>
                <a:solidFill>
                  <a:schemeClr val="tx1"/>
                </a:solidFill>
                <a:effectLst/>
                <a:latin typeface="Calibri" pitchFamily="34" charset="0"/>
                <a:ea typeface="Arial" pitchFamily="34" charset="0"/>
                <a:cs typeface="B Mitra" pitchFamily="2" charset="-78"/>
              </a:rPr>
              <a:t> و کارها</a:t>
            </a: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مسووليت آموزش با خود شرکت‌ها</a:t>
            </a:r>
          </a:p>
        </p:txBody>
      </p:sp>
      <p:sp>
        <p:nvSpPr>
          <p:cNvPr id="30726" name="AutoShape 6"/>
          <p:cNvSpPr>
            <a:spLocks/>
          </p:cNvSpPr>
          <p:nvPr/>
        </p:nvSpPr>
        <p:spPr bwMode="auto">
          <a:xfrm>
            <a:off x="2951487" y="3338156"/>
            <a:ext cx="36513" cy="432000"/>
          </a:xfrm>
          <a:prstGeom prst="rightBrace">
            <a:avLst>
              <a:gd name="adj1" fmla="val 81883"/>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sz="4800"/>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64200" y="3575447"/>
            <a:ext cx="158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dissolve">
                                      <p:cBhvr>
                                        <p:cTn id="12" dur="5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dissolve">
                                      <p:cBhvr>
                                        <p:cTn id="17" dur="5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dissolve">
                                      <p:cBhvr>
                                        <p:cTn id="22" dur="500"/>
                                        <p:tgtEl>
                                          <p:spTgt spid="30726"/>
                                        </p:tgtEl>
                                      </p:cBhvr>
                                    </p:animEffect>
                                  </p:childTnLst>
                                </p:cTn>
                              </p:par>
                              <p:par>
                                <p:cTn id="23" presetID="9"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723"/>
                                        </p:tgtEl>
                                        <p:attrNameLst>
                                          <p:attrName>style.visibility</p:attrName>
                                        </p:attrNameLst>
                                      </p:cBhvr>
                                      <p:to>
                                        <p:strVal val="visible"/>
                                      </p:to>
                                    </p:set>
                                    <p:animEffect transition="in" filter="dissolve">
                                      <p:cBhvr>
                                        <p:cTn id="31" dur="500"/>
                                        <p:tgtEl>
                                          <p:spTgt spid="307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0724">
                                            <p:txEl>
                                              <p:pRg st="2" end="2"/>
                                            </p:txEl>
                                          </p:spTgt>
                                        </p:tgtEl>
                                        <p:attrNameLst>
                                          <p:attrName>style.visibility</p:attrName>
                                        </p:attrNameLst>
                                      </p:cBhvr>
                                      <p:to>
                                        <p:strVal val="visible"/>
                                      </p:to>
                                    </p:set>
                                    <p:animEffect transition="in" filter="dissolve">
                                      <p:cBhvr>
                                        <p:cTn id="36" dur="500"/>
                                        <p:tgtEl>
                                          <p:spTgt spid="3072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0724">
                                            <p:txEl>
                                              <p:pRg st="3" end="3"/>
                                            </p:txEl>
                                          </p:spTgt>
                                        </p:tgtEl>
                                        <p:attrNameLst>
                                          <p:attrName>style.visibility</p:attrName>
                                        </p:attrNameLst>
                                      </p:cBhvr>
                                      <p:to>
                                        <p:strVal val="visible"/>
                                      </p:to>
                                    </p:set>
                                    <p:animEffect transition="in" filter="dissolve">
                                      <p:cBhvr>
                                        <p:cTn id="41" dur="5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4" name="Rectangle 4"/>
          <p:cNvSpPr>
            <a:spLocks noChangeArrowheads="1"/>
          </p:cNvSpPr>
          <p:nvPr/>
        </p:nvSpPr>
        <p:spPr bwMode="auto">
          <a:xfrm>
            <a:off x="0" y="1219200"/>
            <a:ext cx="8915400" cy="58674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just"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نکته</a:t>
            </a:r>
            <a:r>
              <a:rPr kumimoji="0" lang="fa-IR" sz="2400" b="0" i="0" u="none" strike="noStrike" cap="none" normalizeH="0" dirty="0" smtClean="0">
                <a:ln>
                  <a:noFill/>
                </a:ln>
                <a:solidFill>
                  <a:schemeClr val="tx1"/>
                </a:solidFill>
                <a:effectLst/>
                <a:latin typeface="Calibri" pitchFamily="34" charset="0"/>
                <a:ea typeface="Arial" pitchFamily="34" charset="0"/>
                <a:cs typeface="B Mitra" pitchFamily="2" charset="-78"/>
              </a:rPr>
              <a:t> ای در مورد آموزش مدیریت:</a:t>
            </a:r>
          </a:p>
          <a:p>
            <a:pPr marL="0" marR="0" lvl="0" indent="0" algn="just" defTabSz="914400" rtl="1" eaLnBrk="1" fontAlgn="base" latinLnBrk="0" hangingPunct="1">
              <a:lnSpc>
                <a:spcPct val="150000"/>
              </a:lnSpc>
              <a:spcBef>
                <a:spcPct val="0"/>
              </a:spcBef>
              <a:spcAft>
                <a:spcPct val="0"/>
              </a:spcAft>
              <a:buClrTx/>
              <a:buSzTx/>
              <a:buFont typeface="Arial" pitchFamily="34" charset="0"/>
              <a:buChar char="•"/>
              <a:tabLst/>
            </a:pPr>
            <a:r>
              <a:rPr lang="fa-IR" sz="2400" dirty="0" smtClean="0">
                <a:latin typeface="Calibri" pitchFamily="34" charset="0"/>
                <a:ea typeface="Arial" pitchFamily="34" charset="0"/>
                <a:cs typeface="B Mitra" pitchFamily="2" charset="-78"/>
              </a:rPr>
              <a:t>آموزش از منظر کلاسیکها:</a:t>
            </a:r>
            <a:endParaRPr kumimoji="0" lang="fa-IR" sz="2400" b="0" i="0" u="none" strike="noStrike" cap="none" normalizeH="0" dirty="0" smtClean="0">
              <a:ln>
                <a:noFill/>
              </a:ln>
              <a:solidFill>
                <a:schemeClr val="tx1"/>
              </a:solidFill>
              <a:effectLst/>
              <a:latin typeface="Calibri" pitchFamily="34" charset="0"/>
              <a:ea typeface="Arial" pitchFamily="34" charset="0"/>
              <a:cs typeface="B Mitra" pitchFamily="2" charset="-78"/>
            </a:endParaRPr>
          </a:p>
          <a:p>
            <a:pPr lvl="1" algn="just" rtl="1" fontAlgn="base">
              <a:lnSpc>
                <a:spcPct val="150000"/>
              </a:lnSpc>
              <a:spcBef>
                <a:spcPct val="0"/>
              </a:spcBef>
              <a:spcAft>
                <a:spcPct val="0"/>
              </a:spcAft>
              <a:buFontTx/>
              <a:buChar char="-"/>
            </a:pPr>
            <a:r>
              <a:rPr lang="fa-IR" sz="1400" dirty="0" smtClean="0">
                <a:latin typeface="Calibri" pitchFamily="34" charset="0"/>
                <a:ea typeface="Arial" pitchFamily="34" charset="0"/>
                <a:cs typeface="B Mitra" pitchFamily="2" charset="-78"/>
              </a:rPr>
              <a:t>آمریکا براي جانشين نمودن افراد بازنشسته با نيروهاي جديد، به </a:t>
            </a:r>
            <a:r>
              <a:rPr lang="fa-IR" sz="1400" b="1" dirty="0" smtClean="0">
                <a:latin typeface="Calibri" pitchFamily="34" charset="0"/>
                <a:ea typeface="Arial" pitchFamily="34" charset="0"/>
                <a:cs typeface="B Mitra" pitchFamily="2" charset="-78"/>
              </a:rPr>
              <a:t>نيم ميليون نفر فارغ‌التحصيل ام.بي.اي </a:t>
            </a:r>
            <a:r>
              <a:rPr lang="fa-IR" sz="1400" dirty="0" smtClean="0">
                <a:latin typeface="Calibri" pitchFamily="34" charset="0"/>
                <a:ea typeface="Arial" pitchFamily="34" charset="0"/>
                <a:cs typeface="B Mitra" pitchFamily="2" charset="-78"/>
              </a:rPr>
              <a:t>در سال نياز دارد. در حالي که دانشکده‌هاي بازرگاني آمريکا، سالانه صرفاً </a:t>
            </a:r>
            <a:r>
              <a:rPr lang="fa-IR" sz="1400" b="1" dirty="0" smtClean="0">
                <a:latin typeface="Calibri" pitchFamily="34" charset="0"/>
                <a:ea typeface="Arial" pitchFamily="34" charset="0"/>
                <a:cs typeface="B Mitra" pitchFamily="2" charset="-78"/>
              </a:rPr>
              <a:t>75 هزار </a:t>
            </a:r>
            <a:r>
              <a:rPr lang="fa-IR" sz="1400" dirty="0" smtClean="0">
                <a:latin typeface="Calibri" pitchFamily="34" charset="0"/>
                <a:ea typeface="Arial" pitchFamily="34" charset="0"/>
                <a:cs typeface="B Mitra" pitchFamily="2" charset="-78"/>
              </a:rPr>
              <a:t>فارغ‌التحصيل تربيت مي‌کنند. </a:t>
            </a:r>
          </a:p>
          <a:p>
            <a:pPr lvl="1" algn="just" rtl="1" fontAlgn="base">
              <a:lnSpc>
                <a:spcPct val="150000"/>
              </a:lnSpc>
              <a:spcBef>
                <a:spcPct val="0"/>
              </a:spcBef>
              <a:spcAft>
                <a:spcPct val="0"/>
              </a:spcAft>
              <a:buFontTx/>
              <a:buChar char="-"/>
            </a:pPr>
            <a:r>
              <a:rPr lang="fa-IR" sz="1400" dirty="0" smtClean="0">
                <a:latin typeface="Calibri" pitchFamily="34" charset="0"/>
                <a:ea typeface="Arial" pitchFamily="34" charset="0"/>
                <a:cs typeface="B Mitra" pitchFamily="2" charset="-78"/>
              </a:rPr>
              <a:t>انگليس نيز با برخورداري از حدود 2 ميليون نفر نيروي کار مديريتي، سالانه حداقل به</a:t>
            </a:r>
            <a:r>
              <a:rPr lang="fa-IR" sz="1400" b="1" dirty="0" smtClean="0">
                <a:latin typeface="Calibri" pitchFamily="34" charset="0"/>
                <a:ea typeface="Arial" pitchFamily="34" charset="0"/>
                <a:cs typeface="B Mitra" pitchFamily="2" charset="-78"/>
              </a:rPr>
              <a:t> 75 هزار </a:t>
            </a:r>
            <a:r>
              <a:rPr lang="fa-IR" sz="1400" dirty="0" smtClean="0">
                <a:latin typeface="Calibri" pitchFamily="34" charset="0"/>
                <a:ea typeface="Arial" pitchFamily="34" charset="0"/>
                <a:cs typeface="B Mitra" pitchFamily="2" charset="-78"/>
              </a:rPr>
              <a:t>فارغ‌التحصيل ام.بي.اي نياز دارد، در حاليکه تعداد فارغ‌التحصيلان دانشکده‌هاي بازرگاني‌اش، تنها</a:t>
            </a:r>
            <a:r>
              <a:rPr lang="fa-IR" sz="1400" b="1" dirty="0" smtClean="0">
                <a:latin typeface="Calibri" pitchFamily="34" charset="0"/>
                <a:ea typeface="Arial" pitchFamily="34" charset="0"/>
                <a:cs typeface="B Mitra" pitchFamily="2" charset="-78"/>
              </a:rPr>
              <a:t> 10 هزار </a:t>
            </a:r>
            <a:r>
              <a:rPr lang="fa-IR" sz="1400" dirty="0" smtClean="0">
                <a:latin typeface="Calibri" pitchFamily="34" charset="0"/>
                <a:ea typeface="Arial" pitchFamily="34" charset="0"/>
                <a:cs typeface="B Mitra" pitchFamily="2" charset="-78"/>
              </a:rPr>
              <a:t>نفر است.</a:t>
            </a:r>
          </a:p>
          <a:p>
            <a:pPr lvl="1" algn="just" rtl="1" fontAlgn="base">
              <a:lnSpc>
                <a:spcPct val="150000"/>
              </a:lnSpc>
              <a:spcBef>
                <a:spcPct val="0"/>
              </a:spcBef>
              <a:spcAft>
                <a:spcPct val="0"/>
              </a:spcAft>
              <a:buFontTx/>
              <a:buChar char="-"/>
            </a:pPr>
            <a:r>
              <a:rPr lang="fa-IR" sz="1400" dirty="0" smtClean="0">
                <a:latin typeface="Calibri" pitchFamily="34" charset="0"/>
                <a:ea typeface="Arial" pitchFamily="34" charset="0"/>
                <a:cs typeface="B Mitra" pitchFamily="2" charset="-78"/>
              </a:rPr>
              <a:t>در ژاپن شخص نخست وزير، کايزو آبوکي، دو دانشگاه برجسته و باسابقة توکيو و کيوتو را مامور به آموزش مديريت کرد.</a:t>
            </a:r>
          </a:p>
          <a:p>
            <a:pPr algn="just" rtl="1" fontAlgn="base">
              <a:lnSpc>
                <a:spcPct val="150000"/>
              </a:lnSpc>
              <a:spcBef>
                <a:spcPct val="0"/>
              </a:spcBef>
              <a:spcAft>
                <a:spcPct val="0"/>
              </a:spcAft>
              <a:buFont typeface="Arial" pitchFamily="34" charset="0"/>
              <a:buChar char="•"/>
            </a:pPr>
            <a:r>
              <a:rPr kumimoji="0" lang="fa-IR" sz="2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آموزش از منظر سیستمی ها</a:t>
            </a:r>
            <a:r>
              <a:rPr lang="fa-IR" sz="2400" dirty="0" smtClean="0">
                <a:latin typeface="Calibri" pitchFamily="34" charset="0"/>
                <a:ea typeface="Arial" pitchFamily="34" charset="0"/>
                <a:cs typeface="B Mitra" pitchFamily="2" charset="-78"/>
              </a:rPr>
              <a:t>: </a:t>
            </a:r>
          </a:p>
          <a:p>
            <a:pPr lvl="1" algn="just" rtl="1" fontAlgn="base">
              <a:lnSpc>
                <a:spcPct val="150000"/>
              </a:lnSpc>
              <a:spcBef>
                <a:spcPct val="0"/>
              </a:spcBef>
              <a:spcAft>
                <a:spcPct val="0"/>
              </a:spcAft>
            </a:pPr>
            <a:r>
              <a:rPr lang="fa-IR" sz="1400" dirty="0" smtClean="0">
                <a:latin typeface="Calibri" pitchFamily="34" charset="0"/>
                <a:ea typeface="Arial" pitchFamily="34" charset="0"/>
                <a:cs typeface="B Mitra" pitchFamily="2" charset="-78"/>
              </a:rPr>
              <a:t>- دانشکده‌هاي بازرگاني غربي، به دانشجويان خود مي‌گويند، رمز موفقيت، شناخت مشتري است. اما در شوروي سابق، لازمه موفقيت، شناخت مقامات دولتي لازمه کار بود.</a:t>
            </a:r>
          </a:p>
          <a:p>
            <a:pPr algn="just" rtl="1" fontAlgn="base">
              <a:lnSpc>
                <a:spcPct val="150000"/>
              </a:lnSpc>
              <a:spcBef>
                <a:spcPct val="0"/>
              </a:spcBef>
              <a:spcAft>
                <a:spcPct val="0"/>
              </a:spcAft>
              <a:buFont typeface="Arial" pitchFamily="34" charset="0"/>
              <a:buChar char="•"/>
            </a:pPr>
            <a:r>
              <a:rPr lang="fa-IR" sz="1600" dirty="0" smtClean="0">
                <a:latin typeface="Calibri" pitchFamily="34" charset="0"/>
                <a:ea typeface="Arial" pitchFamily="34" charset="0"/>
                <a:cs typeface="B Mitra" pitchFamily="2" charset="-78"/>
              </a:rPr>
              <a:t> </a:t>
            </a:r>
            <a:r>
              <a:rPr lang="fa-IR" sz="2400" dirty="0" smtClean="0">
                <a:latin typeface="Calibri" pitchFamily="34" charset="0"/>
                <a:ea typeface="Arial" pitchFamily="34" charset="0"/>
                <a:cs typeface="B Mitra" pitchFamily="2" charset="-78"/>
              </a:rPr>
              <a:t>آموزش از منظر فرایندی ها:</a:t>
            </a:r>
          </a:p>
          <a:p>
            <a:pPr lvl="1" algn="just" rtl="1" fontAlgn="base">
              <a:lnSpc>
                <a:spcPct val="150000"/>
              </a:lnSpc>
              <a:spcBef>
                <a:spcPct val="0"/>
              </a:spcBef>
              <a:spcAft>
                <a:spcPct val="0"/>
              </a:spcAft>
            </a:pPr>
            <a:r>
              <a:rPr lang="fa-IR" sz="1400" dirty="0" smtClean="0">
                <a:latin typeface="Calibri" pitchFamily="34" charset="0"/>
                <a:ea typeface="Arial" pitchFamily="34" charset="0"/>
                <a:cs typeface="B Mitra" pitchFamily="2" charset="-78"/>
              </a:rPr>
              <a:t>- هنري مينتزبرگ يکي از مخالفان جدي آموزش ام.بي.اي، اما از منظر فرايندي است. مشکل ام.بي.اي به شيوه آموزش در آن بر مي‌گردد؛ در اين روش، دانشجويان دست‌هايشان را با آموختن مطالبي درباره مباحث پايه‌اي و واقعي دنياي کسب و کار کثيف نمي‌کنند و در نتيجه تعداد بسيار زيادي از مديران، مشغول ارائه تحليل‌هايي مغرورانه هستند و از درگير شدن با واقعيت پيچيده و آشفته در مي‌مانند.</a:t>
            </a: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dissolve">
                                      <p:cBhvr>
                                        <p:cTn id="7" dur="5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dissolve">
                                      <p:cBhvr>
                                        <p:cTn id="12" dur="500"/>
                                        <p:tgtEl>
                                          <p:spTgt spid="30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dissolve">
                                      <p:cBhvr>
                                        <p:cTn id="17" dur="500"/>
                                        <p:tgtEl>
                                          <p:spTgt spid="307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24">
                                            <p:txEl>
                                              <p:pRg st="3" end="3"/>
                                            </p:txEl>
                                          </p:spTgt>
                                        </p:tgtEl>
                                        <p:attrNameLst>
                                          <p:attrName>style.visibility</p:attrName>
                                        </p:attrNameLst>
                                      </p:cBhvr>
                                      <p:to>
                                        <p:strVal val="visible"/>
                                      </p:to>
                                    </p:set>
                                    <p:animEffect transition="in" filter="dissolve">
                                      <p:cBhvr>
                                        <p:cTn id="22" dur="500"/>
                                        <p:tgtEl>
                                          <p:spTgt spid="307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724">
                                            <p:txEl>
                                              <p:pRg st="4" end="4"/>
                                            </p:txEl>
                                          </p:spTgt>
                                        </p:tgtEl>
                                        <p:attrNameLst>
                                          <p:attrName>style.visibility</p:attrName>
                                        </p:attrNameLst>
                                      </p:cBhvr>
                                      <p:to>
                                        <p:strVal val="visible"/>
                                      </p:to>
                                    </p:set>
                                    <p:animEffect transition="in" filter="dissolve">
                                      <p:cBhvr>
                                        <p:cTn id="27" dur="500"/>
                                        <p:tgtEl>
                                          <p:spTgt spid="307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724">
                                            <p:txEl>
                                              <p:pRg st="5" end="5"/>
                                            </p:txEl>
                                          </p:spTgt>
                                        </p:tgtEl>
                                        <p:attrNameLst>
                                          <p:attrName>style.visibility</p:attrName>
                                        </p:attrNameLst>
                                      </p:cBhvr>
                                      <p:to>
                                        <p:strVal val="visible"/>
                                      </p:to>
                                    </p:set>
                                    <p:animEffect transition="in" filter="dissolve">
                                      <p:cBhvr>
                                        <p:cTn id="32" dur="500"/>
                                        <p:tgtEl>
                                          <p:spTgt spid="307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724">
                                            <p:txEl>
                                              <p:pRg st="6" end="6"/>
                                            </p:txEl>
                                          </p:spTgt>
                                        </p:tgtEl>
                                        <p:attrNameLst>
                                          <p:attrName>style.visibility</p:attrName>
                                        </p:attrNameLst>
                                      </p:cBhvr>
                                      <p:to>
                                        <p:strVal val="visible"/>
                                      </p:to>
                                    </p:set>
                                    <p:animEffect transition="in" filter="dissolve">
                                      <p:cBhvr>
                                        <p:cTn id="37" dur="500"/>
                                        <p:tgtEl>
                                          <p:spTgt spid="307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724">
                                            <p:txEl>
                                              <p:pRg st="7" end="7"/>
                                            </p:txEl>
                                          </p:spTgt>
                                        </p:tgtEl>
                                        <p:attrNameLst>
                                          <p:attrName>style.visibility</p:attrName>
                                        </p:attrNameLst>
                                      </p:cBhvr>
                                      <p:to>
                                        <p:strVal val="visible"/>
                                      </p:to>
                                    </p:set>
                                    <p:animEffect transition="in" filter="dissolve">
                                      <p:cBhvr>
                                        <p:cTn id="42" dur="500"/>
                                        <p:tgtEl>
                                          <p:spTgt spid="307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0724">
                                            <p:txEl>
                                              <p:pRg st="8" end="8"/>
                                            </p:txEl>
                                          </p:spTgt>
                                        </p:tgtEl>
                                        <p:attrNameLst>
                                          <p:attrName>style.visibility</p:attrName>
                                        </p:attrNameLst>
                                      </p:cBhvr>
                                      <p:to>
                                        <p:strVal val="visible"/>
                                      </p:to>
                                    </p:set>
                                    <p:animEffect transition="in" filter="dissolve">
                                      <p:cBhvr>
                                        <p:cTn id="47" dur="500"/>
                                        <p:tgtEl>
                                          <p:spTgt spid="307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76200" y="1861067"/>
            <a:ext cx="8915400" cy="369332"/>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lvl="0" algn="r" rtl="1" fontAlgn="base">
              <a:spcBef>
                <a:spcPct val="0"/>
              </a:spcBef>
              <a:spcAft>
                <a:spcPct val="0"/>
              </a:spcAft>
            </a:pPr>
            <a:r>
              <a:rPr lang="fa-IR" sz="2400" b="1" dirty="0" smtClean="0">
                <a:latin typeface="Calibri" pitchFamily="34" charset="0"/>
                <a:ea typeface="Arial" pitchFamily="34" charset="0"/>
                <a:cs typeface="B Mitra" pitchFamily="2" charset="-78"/>
              </a:rPr>
              <a:t>- سيستمي‌ها: </a:t>
            </a:r>
            <a:r>
              <a:rPr lang="fa-IR" sz="2400" dirty="0" smtClean="0">
                <a:latin typeface="Calibri" pitchFamily="34" charset="0"/>
                <a:ea typeface="Arial" pitchFamily="34" charset="0"/>
                <a:cs typeface="B Mitra" pitchFamily="2" charset="-78"/>
              </a:rPr>
              <a:t>کافي‌ نبودن بهبود عملکرد هر کسب و کار؛ لزوم دخالت دولت</a:t>
            </a:r>
          </a:p>
        </p:txBody>
      </p:sp>
      <p:sp>
        <p:nvSpPr>
          <p:cNvPr id="30724" name="Rectangle 4"/>
          <p:cNvSpPr>
            <a:spLocks noChangeArrowheads="1"/>
          </p:cNvSpPr>
          <p:nvPr/>
        </p:nvSpPr>
        <p:spPr bwMode="auto">
          <a:xfrm>
            <a:off x="0" y="2438400"/>
            <a:ext cx="8534400" cy="44196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spcBef>
                <a:spcPct val="0"/>
              </a:spcBef>
              <a:spcAft>
                <a:spcPct val="0"/>
              </a:spcAft>
              <a:buClrTx/>
              <a:buSzTx/>
              <a:buFont typeface="Arial" pitchFamily="34" charset="0"/>
              <a:buChar char="•"/>
              <a:tabLst/>
            </a:pP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علل:</a:t>
            </a:r>
          </a:p>
          <a:p>
            <a:pPr marL="342900" indent="-342900" algn="r" rtl="1">
              <a:spcAft>
                <a:spcPts val="1000"/>
              </a:spcAft>
              <a:buAutoNum type="arabicPeriod"/>
            </a:pPr>
            <a:r>
              <a:rPr lang="fa-IR" sz="2400" dirty="0" smtClean="0">
                <a:ea typeface="Times New Roman"/>
                <a:cs typeface="B Mitra" pitchFamily="2" charset="-78"/>
              </a:rPr>
              <a:t>اشکالات بازار و شرکت‌ها:</a:t>
            </a:r>
          </a:p>
          <a:p>
            <a:pPr marL="914400" lvl="1" indent="-457200" algn="r" rtl="1">
              <a:spcAft>
                <a:spcPts val="1000"/>
              </a:spcAft>
              <a:buAutoNum type="arabicPeriod"/>
            </a:pPr>
            <a:r>
              <a:rPr lang="fa-IR" sz="2400" dirty="0" smtClean="0">
                <a:ea typeface="Times New Roman"/>
                <a:cs typeface="B Mitra" pitchFamily="2" charset="-78"/>
              </a:rPr>
              <a:t>فشار بازارهاي مالي براي کوتاه‌مدت‌گرايي</a:t>
            </a:r>
          </a:p>
          <a:p>
            <a:pPr marL="914400" lvl="1" indent="-457200" algn="r" rtl="1">
              <a:spcAft>
                <a:spcPts val="1000"/>
              </a:spcAft>
              <a:buAutoNum type="arabicPeriod"/>
            </a:pPr>
            <a:r>
              <a:rPr lang="fa-IR" sz="2400" dirty="0" smtClean="0">
                <a:ea typeface="Times New Roman"/>
                <a:cs typeface="B Mitra" pitchFamily="2" charset="-78"/>
              </a:rPr>
              <a:t>از بين رفتن تفکر استراتژيک</a:t>
            </a:r>
          </a:p>
          <a:p>
            <a:pPr marL="914400" lvl="1" indent="-457200" algn="r" rtl="1">
              <a:spcAft>
                <a:spcPts val="1000"/>
              </a:spcAft>
              <a:buAutoNum type="arabicPeriod"/>
            </a:pPr>
            <a:r>
              <a:rPr lang="fa-IR" sz="2400" dirty="0" smtClean="0">
                <a:ea typeface="Times New Roman"/>
                <a:cs typeface="B Mitra" pitchFamily="2" charset="-78"/>
              </a:rPr>
              <a:t>عدم </a:t>
            </a:r>
            <a:r>
              <a:rPr lang="fa-IR" sz="2400" dirty="0" smtClean="0">
                <a:ea typeface="Times New Roman"/>
                <a:cs typeface="B Mitra" pitchFamily="2" charset="-78"/>
              </a:rPr>
              <a:t>توانايي بازار يا شرکت‌ها در مديريت امور: چون شرکت‌ها، خود در نظام‌هاي اجتماعي نهادي‌شده قرار دارند. در نتيجه: عدم امکان دگرگون‌سازي شرايط اقتصاد</a:t>
            </a:r>
          </a:p>
          <a:p>
            <a:pPr marL="914400" lvl="1" indent="-457200" algn="r" rtl="1">
              <a:spcAft>
                <a:spcPts val="1000"/>
              </a:spcAft>
              <a:buAutoNum type="arabicPeriod"/>
            </a:pPr>
            <a:r>
              <a:rPr lang="fa-IR" sz="2400" dirty="0" smtClean="0">
                <a:ea typeface="Times New Roman"/>
                <a:cs typeface="B Mitra" pitchFamily="2" charset="-78"/>
              </a:rPr>
              <a:t>محدود کردن جريان حرکت استعدادها توسط نظام‌هاي آموزشي</a:t>
            </a:r>
          </a:p>
          <a:p>
            <a:pPr marL="457200" indent="-457200" algn="r" rtl="1">
              <a:spcAft>
                <a:spcPts val="1000"/>
              </a:spcAft>
              <a:buAutoNum type="arabicPeriod"/>
            </a:pPr>
            <a:r>
              <a:rPr lang="fa-IR" sz="2400" dirty="0" smtClean="0">
                <a:ea typeface="Times New Roman"/>
                <a:cs typeface="B Mitra" pitchFamily="2" charset="-78"/>
              </a:rPr>
              <a:t>ويژگي دولت: تنها قدرت پيشنگر + داراي ظرفيت بازسازي اقتصاد و جامعه</a:t>
            </a:r>
          </a:p>
          <a:p>
            <a:pPr marL="457200" indent="-457200" algn="r" rtl="1">
              <a:spcAft>
                <a:spcPts val="1000"/>
              </a:spcAft>
              <a:buAutoNum type="arabicPeriod"/>
            </a:pPr>
            <a:endParaRPr lang="fa-IR" sz="2400" dirty="0" smtClean="0">
              <a:ea typeface="Times New Roman"/>
              <a:cs typeface="B Mitra" pitchFamily="2" charset="-78"/>
            </a:endParaRP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dissolve">
                                      <p:cBhvr>
                                        <p:cTn id="12" dur="5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dissolve">
                                      <p:cBhvr>
                                        <p:cTn id="17" dur="5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24">
                                            <p:txEl>
                                              <p:pRg st="2" end="2"/>
                                            </p:txEl>
                                          </p:spTgt>
                                        </p:tgtEl>
                                        <p:attrNameLst>
                                          <p:attrName>style.visibility</p:attrName>
                                        </p:attrNameLst>
                                      </p:cBhvr>
                                      <p:to>
                                        <p:strVal val="visible"/>
                                      </p:to>
                                    </p:set>
                                    <p:animEffect transition="in" filter="dissolve">
                                      <p:cBhvr>
                                        <p:cTn id="22" dur="500"/>
                                        <p:tgtEl>
                                          <p:spTgt spid="307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dissolve">
                                      <p:cBhvr>
                                        <p:cTn id="27" dur="500"/>
                                        <p:tgtEl>
                                          <p:spTgt spid="307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724">
                                            <p:txEl>
                                              <p:pRg st="4" end="4"/>
                                            </p:txEl>
                                          </p:spTgt>
                                        </p:tgtEl>
                                        <p:attrNameLst>
                                          <p:attrName>style.visibility</p:attrName>
                                        </p:attrNameLst>
                                      </p:cBhvr>
                                      <p:to>
                                        <p:strVal val="visible"/>
                                      </p:to>
                                    </p:set>
                                    <p:animEffect transition="in" filter="dissolve">
                                      <p:cBhvr>
                                        <p:cTn id="32" dur="500"/>
                                        <p:tgtEl>
                                          <p:spTgt spid="307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724">
                                            <p:txEl>
                                              <p:pRg st="5" end="5"/>
                                            </p:txEl>
                                          </p:spTgt>
                                        </p:tgtEl>
                                        <p:attrNameLst>
                                          <p:attrName>style.visibility</p:attrName>
                                        </p:attrNameLst>
                                      </p:cBhvr>
                                      <p:to>
                                        <p:strVal val="visible"/>
                                      </p:to>
                                    </p:set>
                                    <p:animEffect transition="in" filter="dissolve">
                                      <p:cBhvr>
                                        <p:cTn id="37" dur="500"/>
                                        <p:tgtEl>
                                          <p:spTgt spid="307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724">
                                            <p:txEl>
                                              <p:pRg st="6" end="6"/>
                                            </p:txEl>
                                          </p:spTgt>
                                        </p:tgtEl>
                                        <p:attrNameLst>
                                          <p:attrName>style.visibility</p:attrName>
                                        </p:attrNameLst>
                                      </p:cBhvr>
                                      <p:to>
                                        <p:strVal val="visible"/>
                                      </p:to>
                                    </p:set>
                                    <p:animEffect transition="in" filter="dissolve">
                                      <p:cBhvr>
                                        <p:cTn id="42" dur="500"/>
                                        <p:tgtEl>
                                          <p:spTgt spid="30724">
                                            <p:txEl>
                                              <p:pRg st="6" end="6"/>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76200" y="1861067"/>
            <a:ext cx="8915400" cy="369332"/>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lvl="0" algn="r" rtl="1" fontAlgn="base">
              <a:spcBef>
                <a:spcPct val="0"/>
              </a:spcBef>
              <a:spcAft>
                <a:spcPct val="0"/>
              </a:spcAft>
            </a:pPr>
            <a:r>
              <a:rPr lang="fa-IR" sz="2400" b="1" dirty="0" smtClean="0">
                <a:latin typeface="Calibri" pitchFamily="34" charset="0"/>
                <a:ea typeface="Arial" pitchFamily="34" charset="0"/>
                <a:cs typeface="B Mitra" pitchFamily="2" charset="-78"/>
              </a:rPr>
              <a:t>- سيستمي‌ها: </a:t>
            </a:r>
            <a:r>
              <a:rPr lang="fa-IR" sz="2400" dirty="0" smtClean="0">
                <a:latin typeface="Calibri" pitchFamily="34" charset="0"/>
                <a:ea typeface="Arial" pitchFamily="34" charset="0"/>
                <a:cs typeface="B Mitra" pitchFamily="2" charset="-78"/>
              </a:rPr>
              <a:t>کافي‌ نبودن بهبود عملکرد هر کسب و کار؛ لزوم دخالت دولت</a:t>
            </a:r>
          </a:p>
        </p:txBody>
      </p:sp>
      <p:sp>
        <p:nvSpPr>
          <p:cNvPr id="30724" name="Rectangle 4"/>
          <p:cNvSpPr>
            <a:spLocks noChangeArrowheads="1"/>
          </p:cNvSpPr>
          <p:nvPr/>
        </p:nvSpPr>
        <p:spPr bwMode="auto">
          <a:xfrm>
            <a:off x="76200" y="2514600"/>
            <a:ext cx="8534400" cy="28956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spcBef>
                <a:spcPct val="0"/>
              </a:spcBef>
              <a:spcAft>
                <a:spcPct val="0"/>
              </a:spcAft>
              <a:buClrTx/>
              <a:buSzTx/>
              <a:buFont typeface="Arial" pitchFamily="34" charset="0"/>
              <a:buChar char="•"/>
              <a:tabLst/>
            </a:pP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پیشنهاد:</a:t>
            </a:r>
          </a:p>
          <a:p>
            <a:pPr marL="457200" indent="-457200" algn="r" rtl="1">
              <a:spcAft>
                <a:spcPts val="1000"/>
              </a:spcAft>
              <a:buAutoNum type="arabicPeriod"/>
            </a:pPr>
            <a:r>
              <a:rPr lang="fa-IR" sz="2400" dirty="0" smtClean="0">
                <a:ea typeface="Times New Roman"/>
                <a:cs typeface="B Mitra" pitchFamily="2" charset="-78"/>
              </a:rPr>
              <a:t>ايجاد قهرمانان غول‌پيکر ملي توسط حکومت‌ها؛ با تشويق به ادغام+ تدوين استراتژي بلندمدت براي ايجاد مزيت رقابتي ملي</a:t>
            </a:r>
          </a:p>
          <a:p>
            <a:pPr marL="457200" indent="-457200" algn="r" rtl="1">
              <a:spcAft>
                <a:spcPts val="1000"/>
              </a:spcAft>
              <a:buAutoNum type="arabicPeriod"/>
            </a:pPr>
            <a:r>
              <a:rPr lang="fa-IR" sz="2400" dirty="0" smtClean="0">
                <a:ea typeface="Times New Roman"/>
                <a:cs typeface="B Mitra" pitchFamily="2" charset="-78"/>
              </a:rPr>
              <a:t>بر عهده گرفتن رهبري استراتژيک</a:t>
            </a:r>
          </a:p>
          <a:p>
            <a:pPr marL="457200" indent="-457200" algn="r" rtl="1">
              <a:spcAft>
                <a:spcPts val="1000"/>
              </a:spcAft>
              <a:buAutoNum type="arabicPeriod"/>
            </a:pPr>
            <a:r>
              <a:rPr lang="fa-IR" sz="2400" dirty="0" smtClean="0">
                <a:ea typeface="Times New Roman"/>
                <a:cs typeface="B Mitra" pitchFamily="2" charset="-78"/>
              </a:rPr>
              <a:t>اتخاذ رويکرد برنامه- عقلانيت (به جاي بازار- عقلانيت)</a:t>
            </a:r>
          </a:p>
          <a:p>
            <a:pPr marL="457200" indent="-457200" algn="r" rtl="1">
              <a:spcAft>
                <a:spcPts val="1000"/>
              </a:spcAft>
              <a:buAutoNum type="arabicPeriod"/>
            </a:pPr>
            <a:r>
              <a:rPr lang="fa-IR" sz="2400" dirty="0" smtClean="0">
                <a:ea typeface="Times New Roman"/>
                <a:cs typeface="B Mitra" pitchFamily="2" charset="-78"/>
              </a:rPr>
              <a:t> دولت؛ تضمين: </a:t>
            </a:r>
          </a:p>
          <a:p>
            <a:pPr marL="457200" indent="-457200" algn="r" rtl="1">
              <a:spcAft>
                <a:spcPts val="1000"/>
              </a:spcAft>
              <a:buAutoNum type="arabicPeriod"/>
            </a:pPr>
            <a:endParaRPr lang="fa-IR" sz="2400" dirty="0" smtClean="0">
              <a:ea typeface="Times New Roman"/>
              <a:cs typeface="B Mitra" pitchFamily="2" charset="-78"/>
            </a:endParaRP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1771" name="Rectangle 27"/>
          <p:cNvSpPr>
            <a:spLocks noChangeArrowheads="1"/>
          </p:cNvSpPr>
          <p:nvPr/>
        </p:nvSpPr>
        <p:spPr bwMode="auto">
          <a:xfrm>
            <a:off x="1676400" y="4919008"/>
            <a:ext cx="5105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1. تنظيم نظام‌هاي مالي براي سرمايه‌گذاري و نوآوري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2. تساوي منابع در رقابت بين‌المللي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3. اجازه رسيدن شايستگان به مراتب عالي توسط نظام‌هاي اجتماعي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4. عدم انحراف حرفه‌ها</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5. عدم طرفداري زمينه‌هاي اجتماعي از فردي خاص</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6. فعاليت تمامي دانش‌آموختگان به بهترين شکل</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dissolve">
                                      <p:cBhvr>
                                        <p:cTn id="12" dur="5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dissolve">
                                      <p:cBhvr>
                                        <p:cTn id="17" dur="5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24">
                                            <p:txEl>
                                              <p:pRg st="2" end="2"/>
                                            </p:txEl>
                                          </p:spTgt>
                                        </p:tgtEl>
                                        <p:attrNameLst>
                                          <p:attrName>style.visibility</p:attrName>
                                        </p:attrNameLst>
                                      </p:cBhvr>
                                      <p:to>
                                        <p:strVal val="visible"/>
                                      </p:to>
                                    </p:set>
                                    <p:animEffect transition="in" filter="dissolve">
                                      <p:cBhvr>
                                        <p:cTn id="22" dur="500"/>
                                        <p:tgtEl>
                                          <p:spTgt spid="307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dissolve">
                                      <p:cBhvr>
                                        <p:cTn id="27" dur="500"/>
                                        <p:tgtEl>
                                          <p:spTgt spid="307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724">
                                            <p:txEl>
                                              <p:pRg st="4" end="4"/>
                                            </p:txEl>
                                          </p:spTgt>
                                        </p:tgtEl>
                                        <p:attrNameLst>
                                          <p:attrName>style.visibility</p:attrName>
                                        </p:attrNameLst>
                                      </p:cBhvr>
                                      <p:to>
                                        <p:strVal val="visible"/>
                                      </p:to>
                                    </p:set>
                                    <p:animEffect transition="in" filter="dissolve">
                                      <p:cBhvr>
                                        <p:cTn id="32" dur="500"/>
                                        <p:tgtEl>
                                          <p:spTgt spid="30724">
                                            <p:txEl>
                                              <p:pRg st="4" end="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1771"/>
                                        </p:tgtEl>
                                        <p:attrNameLst>
                                          <p:attrName>style.visibility</p:attrName>
                                        </p:attrNameLst>
                                      </p:cBhvr>
                                      <p:to>
                                        <p:strVal val="visible"/>
                                      </p:to>
                                    </p:set>
                                    <p:animEffect transition="in" filter="dissolve">
                                      <p:cBhvr>
                                        <p:cTn id="40" dur="5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17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76200" y="1861067"/>
            <a:ext cx="8915400" cy="369332"/>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lvl="0" algn="r" rtl="1" fontAlgn="base">
              <a:spcBef>
                <a:spcPct val="0"/>
              </a:spcBef>
              <a:spcAft>
                <a:spcPct val="0"/>
              </a:spcAft>
            </a:pPr>
            <a:r>
              <a:rPr lang="fa-IR" sz="2400" b="1" dirty="0" smtClean="0">
                <a:latin typeface="Calibri" pitchFamily="34" charset="0"/>
                <a:ea typeface="Arial" pitchFamily="34" charset="0"/>
                <a:cs typeface="B Mitra" pitchFamily="2" charset="-78"/>
              </a:rPr>
              <a:t>- سيستمي‌ها: </a:t>
            </a:r>
            <a:r>
              <a:rPr lang="fa-IR" sz="2400" dirty="0" smtClean="0">
                <a:latin typeface="Calibri" pitchFamily="34" charset="0"/>
                <a:ea typeface="Arial" pitchFamily="34" charset="0"/>
                <a:cs typeface="B Mitra" pitchFamily="2" charset="-78"/>
              </a:rPr>
              <a:t>کافي‌ نبودن بهبود عملکرد هر کسب و کار؛ لزوم دخالت دولت</a:t>
            </a:r>
          </a:p>
        </p:txBody>
      </p:sp>
      <p:sp>
        <p:nvSpPr>
          <p:cNvPr id="30724" name="Rectangle 4"/>
          <p:cNvSpPr>
            <a:spLocks noChangeArrowheads="1"/>
          </p:cNvSpPr>
          <p:nvPr/>
        </p:nvSpPr>
        <p:spPr bwMode="auto">
          <a:xfrm>
            <a:off x="76200" y="2514600"/>
            <a:ext cx="8534400" cy="43434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spcBef>
                <a:spcPct val="0"/>
              </a:spcBef>
              <a:spcAft>
                <a:spcPct val="0"/>
              </a:spcAft>
              <a:buClrTx/>
              <a:buSzTx/>
              <a:buFont typeface="Arial" pitchFamily="34" charset="0"/>
              <a:buChar char="•"/>
              <a:tabLst/>
            </a:pPr>
            <a:r>
              <a:rPr kumimoji="0" lang="fa-IR" sz="24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نحوه حل تضاد دولت - بازار:</a:t>
            </a:r>
          </a:p>
          <a:p>
            <a:pPr marL="457200" indent="-457200" algn="r" rtl="1">
              <a:spcAft>
                <a:spcPts val="1000"/>
              </a:spcAft>
              <a:buAutoNum type="arabicPeriod"/>
            </a:pPr>
            <a:r>
              <a:rPr lang="fa-IR" sz="2400" dirty="0" smtClean="0">
                <a:ea typeface="Times New Roman"/>
                <a:cs typeface="B Mitra" pitchFamily="2" charset="-78"/>
              </a:rPr>
              <a:t>سازماندهي مناسب، برنامه‌ريزي و بازار مکمل هم و نه جايگزين هم</a:t>
            </a:r>
          </a:p>
          <a:p>
            <a:pPr marL="457200" indent="-457200" algn="r" rtl="1">
              <a:spcAft>
                <a:spcPts val="1000"/>
              </a:spcAft>
              <a:buAutoNum type="arabicPeriod"/>
            </a:pPr>
            <a:r>
              <a:rPr lang="fa-IR" sz="2400" dirty="0" smtClean="0">
                <a:ea typeface="Times New Roman"/>
                <a:cs typeface="B Mitra" pitchFamily="2" charset="-78"/>
              </a:rPr>
              <a:t>شناسايي بخش‌هاي کليدي توسط دولت و پشتيباني از آنها از طريق منابع مالي، آموزش و تحقيق و توسعه</a:t>
            </a:r>
          </a:p>
          <a:p>
            <a:pPr marL="457200" indent="-457200" algn="r" rtl="1">
              <a:spcAft>
                <a:spcPts val="1000"/>
              </a:spcAft>
              <a:buAutoNum type="arabicPeriod"/>
            </a:pPr>
            <a:r>
              <a:rPr lang="fa-IR" sz="2400" dirty="0" smtClean="0">
                <a:ea typeface="Times New Roman"/>
                <a:cs typeface="B Mitra" pitchFamily="2" charset="-78"/>
              </a:rPr>
              <a:t>ارائه يک دستورالعمل استراتژيک توسط دولت و واگذار کردن اجرا به مکانيسم‌هاي بازار</a:t>
            </a:r>
          </a:p>
          <a:p>
            <a:pPr marL="457200" indent="-457200" algn="r" rtl="1">
              <a:spcAft>
                <a:spcPts val="1000"/>
              </a:spcAft>
              <a:buAutoNum type="arabicPeriod"/>
            </a:pPr>
            <a:r>
              <a:rPr lang="fa-IR" sz="2400" dirty="0" smtClean="0">
                <a:ea typeface="Times New Roman"/>
                <a:cs typeface="B Mitra" pitchFamily="2" charset="-78"/>
              </a:rPr>
              <a:t>مهم استفاده از بازار و نه تعظيم کردن و مطيع آن شدن</a:t>
            </a:r>
            <a:r>
              <a:rPr lang="fa-IR" sz="2400" dirty="0" smtClean="0">
                <a:ea typeface="Times New Roman"/>
                <a:cs typeface="B Mitra" pitchFamily="2" charset="-78"/>
              </a:rPr>
              <a:t>.</a:t>
            </a:r>
            <a:endParaRPr lang="fa-IR" sz="2400" dirty="0" smtClean="0">
              <a:ea typeface="Times New Roman"/>
              <a:cs typeface="B Mitra" pitchFamily="2" charset="-78"/>
            </a:endParaRP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dissolve">
                                      <p:cBhvr>
                                        <p:cTn id="12" dur="500"/>
                                        <p:tgtEl>
                                          <p:spTgt spid="3072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0724">
                                            <p:txEl>
                                              <p:pRg st="1" end="1"/>
                                            </p:txEl>
                                          </p:spTgt>
                                        </p:tgtEl>
                                        <p:attrNameLst>
                                          <p:attrName>style.visibility</p:attrName>
                                        </p:attrNameLst>
                                      </p:cBhvr>
                                      <p:to>
                                        <p:strVal val="visible"/>
                                      </p:to>
                                    </p:set>
                                    <p:animEffect transition="in" filter="dissolve">
                                      <p:cBhvr>
                                        <p:cTn id="15" dur="500"/>
                                        <p:tgtEl>
                                          <p:spTgt spid="30724">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724">
                                            <p:txEl>
                                              <p:pRg st="2" end="2"/>
                                            </p:txEl>
                                          </p:spTgt>
                                        </p:tgtEl>
                                        <p:attrNameLst>
                                          <p:attrName>style.visibility</p:attrName>
                                        </p:attrNameLst>
                                      </p:cBhvr>
                                      <p:to>
                                        <p:strVal val="visible"/>
                                      </p:to>
                                    </p:set>
                                    <p:animEffect transition="in" filter="dissolve">
                                      <p:cBhvr>
                                        <p:cTn id="18" dur="500"/>
                                        <p:tgtEl>
                                          <p:spTgt spid="30724">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724">
                                            <p:txEl>
                                              <p:pRg st="3" end="3"/>
                                            </p:txEl>
                                          </p:spTgt>
                                        </p:tgtEl>
                                        <p:attrNameLst>
                                          <p:attrName>style.visibility</p:attrName>
                                        </p:attrNameLst>
                                      </p:cBhvr>
                                      <p:to>
                                        <p:strVal val="visible"/>
                                      </p:to>
                                    </p:set>
                                    <p:animEffect transition="in" filter="dissolve">
                                      <p:cBhvr>
                                        <p:cTn id="21" dur="500"/>
                                        <p:tgtEl>
                                          <p:spTgt spid="3072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724">
                                            <p:txEl>
                                              <p:pRg st="4" end="4"/>
                                            </p:txEl>
                                          </p:spTgt>
                                        </p:tgtEl>
                                        <p:attrNameLst>
                                          <p:attrName>style.visibility</p:attrName>
                                        </p:attrNameLst>
                                      </p:cBhvr>
                                      <p:to>
                                        <p:strVal val="visible"/>
                                      </p:to>
                                    </p:set>
                                    <p:animEffect transition="in" filter="dissolve">
                                      <p:cBhvr>
                                        <p:cTn id="24" dur="500"/>
                                        <p:tgtEl>
                                          <p:spTgt spid="307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381000" y="1447800"/>
            <a:ext cx="8915400" cy="424732"/>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algn="r" rtl="1">
              <a:lnSpc>
                <a:spcPct val="115000"/>
              </a:lnSpc>
              <a:spcAft>
                <a:spcPts val="0"/>
              </a:spcAft>
            </a:pPr>
            <a:r>
              <a:rPr lang="fa-IR" sz="2400" b="1" dirty="0" smtClean="0">
                <a:ea typeface="Times New Roman"/>
                <a:cs typeface="B Mitra"/>
              </a:rPr>
              <a:t>- تحول‌گرايان</a:t>
            </a:r>
            <a:r>
              <a:rPr lang="fa-IR" sz="2400" dirty="0" smtClean="0">
                <a:ea typeface="Times New Roman"/>
                <a:cs typeface="B Mitra"/>
              </a:rPr>
              <a:t>: اتکا به بازار آزاد (به جاي مديران) عدم دخالت دولت</a:t>
            </a:r>
            <a:endParaRPr lang="en-US" sz="3200" dirty="0">
              <a:ea typeface="Times New Roman"/>
              <a:cs typeface="Arial"/>
            </a:endParaRPr>
          </a:p>
        </p:txBody>
      </p:sp>
      <p:sp>
        <p:nvSpPr>
          <p:cNvPr id="30724" name="Rectangle 4"/>
          <p:cNvSpPr>
            <a:spLocks noChangeArrowheads="1"/>
          </p:cNvSpPr>
          <p:nvPr/>
        </p:nvSpPr>
        <p:spPr bwMode="auto">
          <a:xfrm>
            <a:off x="76200" y="2514600"/>
            <a:ext cx="8534400" cy="43434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457200" indent="-457200" algn="r" rtl="1">
              <a:spcAft>
                <a:spcPts val="1000"/>
              </a:spcAft>
              <a:buAutoNum type="arabicPeriod"/>
            </a:pPr>
            <a:endParaRPr lang="fa-IR" sz="2400" dirty="0" smtClean="0">
              <a:ea typeface="Times New Roman"/>
              <a:cs typeface="B Mitra" pitchFamily="2" charset="-78"/>
            </a:endParaRP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2103437"/>
            <a:ext cx="8229600" cy="4525963"/>
          </a:xfrm>
        </p:spPr>
        <p:txBody>
          <a:bodyPr>
            <a:normAutofit/>
          </a:bodyPr>
          <a:lstStyle/>
          <a:p>
            <a:pPr algn="r" rtl="1"/>
            <a:r>
              <a:rPr lang="fa-IR" sz="2800" b="1" dirty="0" smtClean="0">
                <a:ea typeface="Times New Roman"/>
                <a:cs typeface="B Mitra"/>
              </a:rPr>
              <a:t>کارکرد دولت</a:t>
            </a:r>
            <a:r>
              <a:rPr lang="fa-IR" sz="2800" dirty="0" smtClean="0">
                <a:ea typeface="Times New Roman"/>
                <a:cs typeface="B Mitra"/>
              </a:rPr>
              <a:t>: سياست‌گذاري براي تضمين حداکثر آزادي بازارها؛ بازارها، خود، برنده و بازنده را مشخص مي‌کنند.</a:t>
            </a:r>
          </a:p>
          <a:p>
            <a:pPr algn="r" rtl="1"/>
            <a:r>
              <a:rPr lang="fa-IR" sz="2800" b="1" dirty="0" smtClean="0">
                <a:ea typeface="Times New Roman"/>
                <a:cs typeface="B Mitra"/>
              </a:rPr>
              <a:t>تاکيد بر کنترل شرکتي</a:t>
            </a:r>
            <a:r>
              <a:rPr lang="fa-IR" sz="2800" dirty="0" smtClean="0">
                <a:ea typeface="Times New Roman"/>
                <a:cs typeface="B Mitra"/>
              </a:rPr>
              <a:t>؛ چون:</a:t>
            </a:r>
          </a:p>
          <a:p>
            <a:pPr marL="971550" lvl="1" indent="-514350" algn="r" rtl="1">
              <a:buFont typeface="+mj-lt"/>
              <a:buAutoNum type="arabicPeriod"/>
            </a:pPr>
            <a:r>
              <a:rPr lang="fa-IR" sz="2400" dirty="0" smtClean="0">
                <a:ea typeface="Times New Roman"/>
                <a:cs typeface="B Mitra"/>
              </a:rPr>
              <a:t>بدگماني در ظرفيت مديران براي برنامه‌ريزي اثربخش و غيرخودخواهانه دارايي‌هاي تحت کنترل</a:t>
            </a:r>
          </a:p>
          <a:p>
            <a:pPr marL="971550" lvl="1" indent="-514350" algn="r" rtl="1">
              <a:buFont typeface="+mj-lt"/>
              <a:buAutoNum type="arabicPeriod"/>
            </a:pPr>
            <a:r>
              <a:rPr lang="fa-IR" sz="2400" dirty="0" smtClean="0">
                <a:ea typeface="Times New Roman"/>
                <a:cs typeface="B Mitra"/>
              </a:rPr>
              <a:t>تهديد دائمي مديران با فروش، انحلال و برکناري</a:t>
            </a:r>
          </a:p>
          <a:p>
            <a:pPr marL="971550" lvl="1" indent="-514350" algn="r" rtl="1">
              <a:buFont typeface="+mj-lt"/>
              <a:buAutoNum type="arabicPeriod"/>
            </a:pPr>
            <a:r>
              <a:rPr lang="fa-IR" sz="2400" dirty="0" smtClean="0">
                <a:ea typeface="Times New Roman"/>
                <a:cs typeface="B Mitra"/>
              </a:rPr>
              <a:t>عدم امکان امپراطوري‌سازي با اموال ديگران</a:t>
            </a:r>
          </a:p>
          <a:p>
            <a:pPr marL="971550" lvl="1" indent="-514350" algn="r" rtl="1">
              <a:buFont typeface="+mj-lt"/>
              <a:buAutoNum type="arabicPeriod"/>
            </a:pPr>
            <a:r>
              <a:rPr lang="fa-IR" sz="2400" dirty="0" smtClean="0">
                <a:ea typeface="Times New Roman"/>
                <a:cs typeface="B Mitra"/>
              </a:rPr>
              <a:t>تهديد دائمي و الا خود بزرگ‌سازي، اجازه حداکثرسازي سود را نمي‌دهد.</a:t>
            </a:r>
          </a:p>
          <a:p>
            <a:pPr marL="971550" lvl="1" indent="-514350" algn="r" rtl="1">
              <a:buFont typeface="+mj-lt"/>
              <a:buAutoNum type="arabicPeriod"/>
            </a:pPr>
            <a:r>
              <a:rPr lang="fa-IR" sz="2400" dirty="0" smtClean="0">
                <a:ea typeface="Times New Roman"/>
                <a:cs typeface="B Mitra"/>
              </a:rPr>
              <a:t>ادامه اشتباهات توسط ناشايستگان</a:t>
            </a:r>
          </a:p>
          <a:p>
            <a:pPr algn="r" rtl="1"/>
            <a:endParaRPr lang="fa-I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ssolve">
                                      <p:cBhvr>
                                        <p:cTn id="26" dur="500"/>
                                        <p:tgtEl>
                                          <p:spTgt spid="6">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dissolve">
                                      <p:cBhvr>
                                        <p:cTn id="29" dur="500"/>
                                        <p:tgtEl>
                                          <p:spTgt spid="6">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381000" y="1377012"/>
            <a:ext cx="8915400" cy="566309"/>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algn="r" rtl="1">
              <a:lnSpc>
                <a:spcPct val="115000"/>
              </a:lnSpc>
              <a:spcAft>
                <a:spcPts val="0"/>
              </a:spcAft>
            </a:pPr>
            <a:r>
              <a:rPr lang="fa-IR" sz="3200" b="1" dirty="0" smtClean="0">
                <a:ea typeface="Times New Roman"/>
                <a:cs typeface="B Mitra"/>
              </a:rPr>
              <a:t>- فرایند‌گرايان</a:t>
            </a:r>
            <a:r>
              <a:rPr lang="fa-IR" sz="3200" dirty="0" smtClean="0">
                <a:ea typeface="Times New Roman"/>
                <a:cs typeface="B Mitra"/>
              </a:rPr>
              <a:t>:</a:t>
            </a:r>
            <a:endParaRPr lang="en-US" sz="4000" dirty="0">
              <a:ea typeface="Times New Roman"/>
              <a:cs typeface="Arial"/>
            </a:endParaRPr>
          </a:p>
        </p:txBody>
      </p:sp>
      <p:sp>
        <p:nvSpPr>
          <p:cNvPr id="30724" name="Rectangle 4"/>
          <p:cNvSpPr>
            <a:spLocks noChangeArrowheads="1"/>
          </p:cNvSpPr>
          <p:nvPr/>
        </p:nvSpPr>
        <p:spPr bwMode="auto">
          <a:xfrm>
            <a:off x="76200" y="2514600"/>
            <a:ext cx="8534400" cy="43434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457200" indent="-457200" algn="r" rtl="1">
              <a:spcAft>
                <a:spcPts val="1000"/>
              </a:spcAft>
              <a:buAutoNum type="arabicPeriod"/>
            </a:pPr>
            <a:endParaRPr lang="fa-IR" sz="2400" dirty="0" smtClean="0">
              <a:ea typeface="Times New Roman"/>
              <a:cs typeface="B Mitra" pitchFamily="2" charset="-78"/>
            </a:endParaRP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2103437"/>
            <a:ext cx="8229600" cy="4525963"/>
          </a:xfrm>
        </p:spPr>
        <p:txBody>
          <a:bodyPr>
            <a:normAutofit fontScale="92500" lnSpcReduction="20000"/>
          </a:bodyPr>
          <a:lstStyle/>
          <a:p>
            <a:pPr algn="r" rtl="1"/>
            <a:r>
              <a:rPr lang="fa-IR" dirty="0" smtClean="0">
                <a:ea typeface="Times New Roman"/>
                <a:cs typeface="B Mitra"/>
              </a:rPr>
              <a:t>راه‌حل </a:t>
            </a:r>
            <a:r>
              <a:rPr lang="fa-IR" dirty="0" smtClean="0">
                <a:ea typeface="Times New Roman"/>
                <a:cs typeface="B Mitra"/>
              </a:rPr>
              <a:t>به صورت کلي</a:t>
            </a:r>
            <a:r>
              <a:rPr lang="fa-IR" dirty="0" smtClean="0">
                <a:ea typeface="Times New Roman"/>
                <a:cs typeface="B Mitra"/>
              </a:rPr>
              <a:t>: </a:t>
            </a:r>
          </a:p>
          <a:p>
            <a:pPr lvl="1" algn="r" rtl="1"/>
            <a:r>
              <a:rPr lang="fa-IR" dirty="0" smtClean="0">
                <a:ea typeface="Times New Roman"/>
                <a:cs typeface="B Mitra"/>
              </a:rPr>
              <a:t>يادگيري، کارآفريني، انعطاف، همکاري، انطباق تدريجي و توليد هنري (يک پارادايم اقتصادي جديد)؛ به علت ماهيت پديدارشونده و حتي تصادفي فعاليت انسان‌ها</a:t>
            </a:r>
          </a:p>
          <a:p>
            <a:pPr algn="r" rtl="1"/>
            <a:r>
              <a:rPr lang="fa-IR" dirty="0" smtClean="0">
                <a:cs typeface="B Mitra"/>
              </a:rPr>
              <a:t>راه </a:t>
            </a:r>
            <a:r>
              <a:rPr lang="fa-IR" dirty="0" smtClean="0">
                <a:cs typeface="B Mitra"/>
              </a:rPr>
              <a:t>حل به صورت </a:t>
            </a:r>
            <a:r>
              <a:rPr lang="fa-IR" dirty="0" smtClean="0">
                <a:cs typeface="B Mitra"/>
              </a:rPr>
              <a:t>جزئی:</a:t>
            </a:r>
          </a:p>
          <a:p>
            <a:pPr lvl="1" algn="r" rtl="1"/>
            <a:r>
              <a:rPr lang="fa-IR" dirty="0" smtClean="0">
                <a:cs typeface="B Mitra"/>
              </a:rPr>
              <a:t>ايجاد شرکت‌هاي کوچک و متوسط</a:t>
            </a:r>
          </a:p>
          <a:p>
            <a:pPr lvl="1" algn="r" rtl="1"/>
            <a:r>
              <a:rPr lang="fa-IR" dirty="0" smtClean="0">
                <a:cs typeface="B Mitra"/>
              </a:rPr>
              <a:t>ايجاد شرايط مناسب براي رشد شبکه‌هاي محلي (مرکب از شرکت‌هاي کوچک و متوسط)</a:t>
            </a:r>
          </a:p>
          <a:p>
            <a:pPr lvl="1" algn="r" rtl="1"/>
            <a:r>
              <a:rPr lang="fa-IR" dirty="0" smtClean="0">
                <a:cs typeface="B Mitra"/>
              </a:rPr>
              <a:t>واگذاري سياست‌گذاري به سازمان‌هاي دولتي محلي و منطقه‌اي (در ارتباط با جوامع و شبکه‌هاي محلي)</a:t>
            </a:r>
          </a:p>
          <a:p>
            <a:pPr lvl="1" algn="r" rtl="1"/>
            <a:r>
              <a:rPr lang="fa-IR" dirty="0" smtClean="0">
                <a:cs typeface="B Mitra"/>
              </a:rPr>
              <a:t>لزوم کوچک‌سازي شرکت‌هاي بزرگ باقيمانده از طريق: مسطح‌ شدن، واگذاري‌ها و ...</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ssolve">
                                      <p:cBhvr>
                                        <p:cTn id="26" dur="500"/>
                                        <p:tgtEl>
                                          <p:spTgt spid="6">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dissolve">
                                      <p:cBhvr>
                                        <p:cTn id="29" dur="500"/>
                                        <p:tgtEl>
                                          <p:spTgt spid="6">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pPr algn="r" rtl="1"/>
            <a:r>
              <a:rPr lang="fa-IR" dirty="0" smtClean="0">
                <a:solidFill>
                  <a:srgbClr val="C00000"/>
                </a:solidFill>
                <a:cs typeface="B Titr" pitchFamily="2" charset="-78"/>
              </a:rPr>
              <a:t>انتخاب رویکرد مناسب </a:t>
            </a:r>
            <a:r>
              <a:rPr lang="fa-IR" sz="2800" dirty="0" smtClean="0">
                <a:solidFill>
                  <a:srgbClr val="C00000"/>
                </a:solidFill>
                <a:cs typeface="B Mitra" pitchFamily="2" charset="-78"/>
              </a:rPr>
              <a:t>مقایسه رویکردها در حوزه </a:t>
            </a:r>
            <a:r>
              <a:rPr lang="fa-IR" sz="2800" u="sng" dirty="0" smtClean="0">
                <a:solidFill>
                  <a:srgbClr val="C00000"/>
                </a:solidFill>
                <a:cs typeface="B Mitra" pitchFamily="2" charset="-78"/>
              </a:rPr>
              <a:t>سیاستگذاری</a:t>
            </a:r>
            <a:endParaRPr lang="fa-IR" u="sng" dirty="0"/>
          </a:p>
        </p:txBody>
      </p:sp>
      <p:sp>
        <p:nvSpPr>
          <p:cNvPr id="30722" name="Rectangle 2"/>
          <p:cNvSpPr>
            <a:spLocks noChangeArrowheads="1"/>
          </p:cNvSpPr>
          <p:nvPr/>
        </p:nvSpPr>
        <p:spPr bwMode="auto">
          <a:xfrm>
            <a:off x="-381000" y="1377012"/>
            <a:ext cx="8915400" cy="566309"/>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spAutoFit/>
          </a:bodyPr>
          <a:lstStyle/>
          <a:p>
            <a:pPr algn="r" rtl="1">
              <a:lnSpc>
                <a:spcPct val="115000"/>
              </a:lnSpc>
              <a:spcAft>
                <a:spcPts val="0"/>
              </a:spcAft>
            </a:pPr>
            <a:r>
              <a:rPr lang="fa-IR" sz="3200" b="1" dirty="0" smtClean="0">
                <a:ea typeface="Times New Roman"/>
                <a:cs typeface="B Mitra"/>
              </a:rPr>
              <a:t>- فرایند‌گرايان</a:t>
            </a:r>
            <a:r>
              <a:rPr lang="fa-IR" sz="3200" dirty="0" smtClean="0">
                <a:ea typeface="Times New Roman"/>
                <a:cs typeface="B Mitra"/>
              </a:rPr>
              <a:t>:</a:t>
            </a:r>
            <a:endParaRPr lang="en-US" sz="4000" dirty="0">
              <a:ea typeface="Times New Roman"/>
              <a:cs typeface="Arial"/>
            </a:endParaRPr>
          </a:p>
        </p:txBody>
      </p:sp>
      <p:sp>
        <p:nvSpPr>
          <p:cNvPr id="30724" name="Rectangle 4"/>
          <p:cNvSpPr>
            <a:spLocks noChangeArrowheads="1"/>
          </p:cNvSpPr>
          <p:nvPr/>
        </p:nvSpPr>
        <p:spPr bwMode="auto">
          <a:xfrm>
            <a:off x="76200" y="2514600"/>
            <a:ext cx="8534400" cy="4343400"/>
          </a:xfrm>
          <a:prstGeom prst="rect">
            <a:avLst/>
          </a:prstGeom>
          <a:solidFill>
            <a:srgbClr val="FFFFFF">
              <a:alpha val="0"/>
            </a:srgbClr>
          </a:solidFill>
          <a:ln w="9525">
            <a:noFill/>
            <a:miter lim="800000"/>
            <a:headEnd/>
            <a:tailEnd/>
          </a:ln>
        </p:spPr>
        <p:txBody>
          <a:bodyPr vert="horz" wrap="square" lIns="0" tIns="0" rIns="0" bIns="0" numCol="1" anchor="ctr" anchorCtr="0" compatLnSpc="1">
            <a:prstTxWarp prst="textNoShape">
              <a:avLst/>
            </a:prstTxWarp>
          </a:bodyPr>
          <a:lstStyle/>
          <a:p>
            <a:pPr marL="457200" indent="-457200" algn="r" rtl="1">
              <a:spcAft>
                <a:spcPts val="1000"/>
              </a:spcAft>
              <a:buAutoNum type="arabicPeriod"/>
            </a:pPr>
            <a:endParaRPr lang="fa-IR" sz="2400" dirty="0" smtClean="0">
              <a:ea typeface="Times New Roman"/>
              <a:cs typeface="B Mitra" pitchFamily="2" charset="-78"/>
            </a:endParaRPr>
          </a:p>
        </p:txBody>
      </p:sp>
      <p:cxnSp>
        <p:nvCxnSpPr>
          <p:cNvPr id="16" name="Straight Connector 15"/>
          <p:cNvCxnSpPr/>
          <p:nvPr/>
        </p:nvCxnSpPr>
        <p:spPr>
          <a:xfrm>
            <a:off x="3064200" y="3490556"/>
            <a:ext cx="0" cy="0"/>
          </a:xfrm>
          <a:prstGeom prst="line">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304800" y="2103437"/>
            <a:ext cx="8382000" cy="4525963"/>
          </a:xfrm>
        </p:spPr>
        <p:txBody>
          <a:bodyPr>
            <a:normAutofit fontScale="85000" lnSpcReduction="20000"/>
          </a:bodyPr>
          <a:lstStyle/>
          <a:p>
            <a:pPr algn="r" rtl="1"/>
            <a:r>
              <a:rPr lang="fa-IR" b="1" dirty="0" smtClean="0">
                <a:ea typeface="Times New Roman"/>
                <a:cs typeface="B Mitra"/>
              </a:rPr>
              <a:t>نظر در مورد آموزش</a:t>
            </a:r>
            <a:r>
              <a:rPr lang="fa-IR" dirty="0" smtClean="0">
                <a:ea typeface="Times New Roman"/>
                <a:cs typeface="B Mitra"/>
              </a:rPr>
              <a:t>: </a:t>
            </a:r>
          </a:p>
          <a:p>
            <a:pPr lvl="1" algn="r" rtl="1"/>
            <a:r>
              <a:rPr lang="fa-IR" dirty="0" smtClean="0">
                <a:ea typeface="Times New Roman"/>
                <a:cs typeface="B Mitra"/>
              </a:rPr>
              <a:t>اشکال در نوع آموزش (و نه مسوول آموزش): اشکال در رسمي‌ شدن آموزش؛ آموزش‌ دانش‌هاي انتزاعي: تحليل جداي از واقعيت</a:t>
            </a:r>
          </a:p>
          <a:p>
            <a:pPr lvl="1" algn="r" rtl="1"/>
            <a:r>
              <a:rPr lang="fa-IR" dirty="0" smtClean="0">
                <a:ea typeface="Times New Roman"/>
                <a:cs typeface="B Mitra"/>
              </a:rPr>
              <a:t>اشکال در حرفه‌اي‌گرايي کاذب مديريت: ام.بي.اي بخشي از مشکل است و نه راه حل</a:t>
            </a:r>
          </a:p>
          <a:p>
            <a:pPr algn="r" rtl="1"/>
            <a:r>
              <a:rPr lang="fa-IR" b="1" dirty="0" smtClean="0">
                <a:cs typeface="B Mitra"/>
              </a:rPr>
              <a:t>انتقاد به دیگران</a:t>
            </a:r>
            <a:r>
              <a:rPr lang="fa-IR" dirty="0" smtClean="0">
                <a:cs typeface="B Mitra"/>
              </a:rPr>
              <a:t>: زیر سوال بردن</a:t>
            </a:r>
          </a:p>
          <a:p>
            <a:pPr lvl="1" algn="r" rtl="1"/>
            <a:r>
              <a:rPr lang="fa-IR" dirty="0" smtClean="0">
                <a:cs typeface="B Mitra"/>
              </a:rPr>
              <a:t>برنامه‌ريزي رسمي؛ چه توسط مديران و چه دولت‌ها</a:t>
            </a:r>
          </a:p>
          <a:p>
            <a:pPr lvl="1" algn="r" rtl="1"/>
            <a:r>
              <a:rPr lang="fa-IR" dirty="0" smtClean="0">
                <a:cs typeface="B Mitra"/>
              </a:rPr>
              <a:t>بازار </a:t>
            </a:r>
            <a:r>
              <a:rPr lang="fa-IR" dirty="0" smtClean="0">
                <a:cs typeface="B Mitra"/>
              </a:rPr>
              <a:t>آزاد</a:t>
            </a:r>
            <a:endParaRPr lang="fa-IR" dirty="0" smtClean="0">
              <a:cs typeface="B Mitra"/>
            </a:endParaRPr>
          </a:p>
          <a:p>
            <a:pPr algn="r" rtl="1"/>
            <a:r>
              <a:rPr lang="fa-IR" b="1" dirty="0" smtClean="0">
                <a:cs typeface="B Mitra"/>
              </a:rPr>
              <a:t>انتقاد دیگران به آنها</a:t>
            </a:r>
          </a:p>
          <a:p>
            <a:pPr lvl="1" algn="r" rtl="1"/>
            <a:r>
              <a:rPr lang="fa-IR" dirty="0" smtClean="0">
                <a:cs typeface="B Mitra"/>
              </a:rPr>
              <a:t>شرکت‌هاي </a:t>
            </a:r>
            <a:r>
              <a:rPr lang="fa-IR" dirty="0" smtClean="0">
                <a:cs typeface="B Mitra"/>
              </a:rPr>
              <a:t>آمريکايي در حال رقابت با هم در حاليکه رقباي خارجي در حال ائتلاف و همکاري.</a:t>
            </a:r>
          </a:p>
          <a:p>
            <a:pPr lvl="1" algn="r" rtl="1"/>
            <a:r>
              <a:rPr lang="fa-IR" dirty="0" smtClean="0">
                <a:cs typeface="B Mitra"/>
              </a:rPr>
              <a:t>عدم اتکاي شبکه‌ها بر همکاري و آموزش: بلکه انتفاعي و بي‌ثبات </a:t>
            </a:r>
            <a:r>
              <a:rPr lang="fa-IR" dirty="0" smtClean="0">
                <a:cs typeface="B Mitra"/>
              </a:rPr>
              <a:t>بودن.</a:t>
            </a:r>
            <a:endParaRPr lang="fa-IR" dirty="0" smtClean="0">
              <a:cs typeface="B Mitra"/>
            </a:endParaRPr>
          </a:p>
          <a:p>
            <a:pPr lvl="1" algn="r" rtl="1"/>
            <a:r>
              <a:rPr lang="fa-IR" dirty="0" smtClean="0">
                <a:cs typeface="B Mitra"/>
              </a:rPr>
              <a:t>نتيجه توليد در شرکت‌هاي کوچک= قطعه قطعه شدن و نه انعطاف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ssolve">
                                      <p:cBhvr>
                                        <p:cTn id="26" dur="500"/>
                                        <p:tgtEl>
                                          <p:spTgt spid="6">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dissolv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dissolve">
                                      <p:cBhvr>
                                        <p:cTn id="34" dur="500"/>
                                        <p:tgtEl>
                                          <p:spTgt spid="6">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dissolve">
                                      <p:cBhvr>
                                        <p:cTn id="40" dur="500"/>
                                        <p:tgtEl>
                                          <p:spTgt spid="6">
                                            <p:txEl>
                                              <p:pRg st="8" end="8"/>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dissolve">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نیم جلد"/>
          <p:cNvSpPr>
            <a:spLocks noChangeAspect="1" noChangeArrowheads="1"/>
          </p:cNvSpPr>
          <p:nvPr/>
        </p:nvSpPr>
        <p:spPr bwMode="auto">
          <a:xfrm>
            <a:off x="7910513" y="-2332038"/>
            <a:ext cx="3724275" cy="4867276"/>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1028" name="Picture 4" descr="C:\Documents and Settings\Administrator\Desktop\index.jpg"/>
          <p:cNvPicPr>
            <a:picLocks noChangeAspect="1" noChangeArrowheads="1"/>
          </p:cNvPicPr>
          <p:nvPr/>
        </p:nvPicPr>
        <p:blipFill>
          <a:blip r:embed="rId2" cstate="print"/>
          <a:srcRect l="16707" r="16466"/>
          <a:stretch>
            <a:fillRect/>
          </a:stretch>
        </p:blipFill>
        <p:spPr bwMode="auto">
          <a:xfrm>
            <a:off x="2667000" y="-1807919"/>
            <a:ext cx="5791200" cy="86659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7" name="Picture 3" descr="C:\Documents and Settings\Administrator\Desktop\4971156910006032795.jpg"/>
          <p:cNvPicPr>
            <a:picLocks noChangeAspect="1" noChangeArrowheads="1"/>
          </p:cNvPicPr>
          <p:nvPr/>
        </p:nvPicPr>
        <p:blipFill>
          <a:blip r:embed="rId3" cstate="print"/>
          <a:srcRect/>
          <a:stretch>
            <a:fillRect/>
          </a:stretch>
        </p:blipFill>
        <p:spPr bwMode="auto">
          <a:xfrm>
            <a:off x="0" y="-762000"/>
            <a:ext cx="5257800" cy="76200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dissolv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4318545" y="879988"/>
            <a:ext cx="0" cy="5610661"/>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a-IR" sz="2800"/>
          </a:p>
        </p:txBody>
      </p:sp>
      <p:sp>
        <p:nvSpPr>
          <p:cNvPr id="2053" name="Line 5"/>
          <p:cNvSpPr>
            <a:spLocks noChangeShapeType="1"/>
          </p:cNvSpPr>
          <p:nvPr/>
        </p:nvSpPr>
        <p:spPr bwMode="auto">
          <a:xfrm>
            <a:off x="755015" y="3771546"/>
            <a:ext cx="7661535" cy="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a-IR" sz="2800"/>
          </a:p>
        </p:txBody>
      </p:sp>
      <p:sp>
        <p:nvSpPr>
          <p:cNvPr id="2054" name="Text Box 6"/>
          <p:cNvSpPr txBox="1">
            <a:spLocks noChangeArrowheads="1"/>
          </p:cNvSpPr>
          <p:nvPr/>
        </p:nvSpPr>
        <p:spPr bwMode="auto">
          <a:xfrm>
            <a:off x="2133600" y="3792361"/>
            <a:ext cx="4419600" cy="474839"/>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نحوه شکل گيری استراتژی</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057400" y="0"/>
            <a:ext cx="4444579" cy="429954"/>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نتايج حاصل از اجرای استراتژی</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3429000" y="509094"/>
            <a:ext cx="1835367" cy="424048"/>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حداکثرسازی سود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3736671" y="6380798"/>
            <a:ext cx="1216329" cy="477202"/>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چند وجهي</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8161780" y="3554206"/>
            <a:ext cx="845620" cy="409874"/>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تکوينی</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152400" y="3554206"/>
            <a:ext cx="1105811" cy="445309"/>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تعمدي</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AutoShape 12"/>
          <p:cNvSpPr>
            <a:spLocks noChangeArrowheads="1"/>
          </p:cNvSpPr>
          <p:nvPr/>
        </p:nvSpPr>
        <p:spPr bwMode="auto">
          <a:xfrm>
            <a:off x="1687633" y="1828800"/>
            <a:ext cx="1781223" cy="818566"/>
          </a:xfrm>
          <a:prstGeom prst="bevel">
            <a:avLst>
              <a:gd name="adj" fmla="val 1250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کلاسيک</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AutoShape 13"/>
          <p:cNvSpPr>
            <a:spLocks noChangeArrowheads="1"/>
          </p:cNvSpPr>
          <p:nvPr/>
        </p:nvSpPr>
        <p:spPr bwMode="auto">
          <a:xfrm>
            <a:off x="5304293" y="4820812"/>
            <a:ext cx="1782307" cy="818566"/>
          </a:xfrm>
          <a:prstGeom prst="bevel">
            <a:avLst>
              <a:gd name="adj" fmla="val 1250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فرايندي</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AutoShape 14"/>
          <p:cNvSpPr>
            <a:spLocks noChangeArrowheads="1"/>
          </p:cNvSpPr>
          <p:nvPr/>
        </p:nvSpPr>
        <p:spPr bwMode="auto">
          <a:xfrm>
            <a:off x="5304293" y="1828800"/>
            <a:ext cx="1782307" cy="818566"/>
          </a:xfrm>
          <a:prstGeom prst="bevel">
            <a:avLst>
              <a:gd name="adj" fmla="val 1250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تحولي</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AutoShape 15"/>
          <p:cNvSpPr>
            <a:spLocks noChangeArrowheads="1"/>
          </p:cNvSpPr>
          <p:nvPr/>
        </p:nvSpPr>
        <p:spPr bwMode="auto">
          <a:xfrm>
            <a:off x="1676400" y="4800600"/>
            <a:ext cx="1781223" cy="818566"/>
          </a:xfrm>
          <a:prstGeom prst="bevel">
            <a:avLst>
              <a:gd name="adj" fmla="val 12500"/>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Mitra" pitchFamily="2" charset="-78"/>
              </a:rPr>
              <a:t>سيستمی</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ssolv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dissolve">
                                      <p:cBhvr>
                                        <p:cTn id="17" dur="500"/>
                                        <p:tgtEl>
                                          <p:spTgt spid="20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dissolve">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dissolv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dissolve">
                                      <p:cBhvr>
                                        <p:cTn id="32" dur="500"/>
                                        <p:tgtEl>
                                          <p:spTgt spid="20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dissolve">
                                      <p:cBhvr>
                                        <p:cTn id="37" dur="500"/>
                                        <p:tgtEl>
                                          <p:spTgt spid="20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57"/>
                                        </p:tgtEl>
                                        <p:attrNameLst>
                                          <p:attrName>style.visibility</p:attrName>
                                        </p:attrNameLst>
                                      </p:cBhvr>
                                      <p:to>
                                        <p:strVal val="visible"/>
                                      </p:to>
                                    </p:set>
                                    <p:animEffect transition="in" filter="dissolve">
                                      <p:cBhvr>
                                        <p:cTn id="42" dur="500"/>
                                        <p:tgtEl>
                                          <p:spTgt spid="205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2055"/>
                                        </p:tgtEl>
                                      </p:cBhvr>
                                    </p:animEffect>
                                    <p:set>
                                      <p:cBhvr>
                                        <p:cTn id="47" dur="1" fill="hold">
                                          <p:stCondLst>
                                            <p:cond delay="499"/>
                                          </p:stCondLst>
                                        </p:cTn>
                                        <p:tgtEl>
                                          <p:spTgt spid="2055"/>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2054"/>
                                        </p:tgtEl>
                                      </p:cBhvr>
                                    </p:animEffect>
                                    <p:set>
                                      <p:cBhvr>
                                        <p:cTn id="50" dur="1" fill="hold">
                                          <p:stCondLst>
                                            <p:cond delay="499"/>
                                          </p:stCondLst>
                                        </p:cTn>
                                        <p:tgtEl>
                                          <p:spTgt spid="205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060"/>
                                        </p:tgtEl>
                                        <p:attrNameLst>
                                          <p:attrName>style.visibility</p:attrName>
                                        </p:attrNameLst>
                                      </p:cBhvr>
                                      <p:to>
                                        <p:strVal val="visible"/>
                                      </p:to>
                                    </p:set>
                                    <p:animEffect transition="in" filter="dissolve">
                                      <p:cBhvr>
                                        <p:cTn id="55" dur="500"/>
                                        <p:tgtEl>
                                          <p:spTgt spid="206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062"/>
                                        </p:tgtEl>
                                        <p:attrNameLst>
                                          <p:attrName>style.visibility</p:attrName>
                                        </p:attrNameLst>
                                      </p:cBhvr>
                                      <p:to>
                                        <p:strVal val="visible"/>
                                      </p:to>
                                    </p:set>
                                    <p:animEffect transition="in" filter="dissolve">
                                      <p:cBhvr>
                                        <p:cTn id="60" dur="500"/>
                                        <p:tgtEl>
                                          <p:spTgt spid="2062"/>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061"/>
                                        </p:tgtEl>
                                        <p:attrNameLst>
                                          <p:attrName>style.visibility</p:attrName>
                                        </p:attrNameLst>
                                      </p:cBhvr>
                                      <p:to>
                                        <p:strVal val="visible"/>
                                      </p:to>
                                    </p:set>
                                    <p:animEffect transition="in" filter="dissolve">
                                      <p:cBhvr>
                                        <p:cTn id="65" dur="500"/>
                                        <p:tgtEl>
                                          <p:spTgt spid="206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063"/>
                                        </p:tgtEl>
                                        <p:attrNameLst>
                                          <p:attrName>style.visibility</p:attrName>
                                        </p:attrNameLst>
                                      </p:cBhvr>
                                      <p:to>
                                        <p:strVal val="visible"/>
                                      </p:to>
                                    </p:set>
                                    <p:animEffect transition="in" filter="dissolve">
                                      <p:cBhvr>
                                        <p:cTn id="70"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4" grpId="1" animBg="1"/>
      <p:bldP spid="2055" grpId="0" animBg="1"/>
      <p:bldP spid="2055" grpId="1" animBg="1"/>
      <p:bldP spid="2056" grpId="0" animBg="1"/>
      <p:bldP spid="2057" grpId="0" animBg="1"/>
      <p:bldP spid="2058" grpId="0" animBg="1"/>
      <p:bldP spid="2059" grpId="0" animBg="1"/>
      <p:bldP spid="2060" grpId="0" animBg="1"/>
      <p:bldP spid="2061" grpId="0" animBg="1"/>
      <p:bldP spid="2062" grpId="0" animBg="1"/>
      <p:bldP spid="20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Titr" pitchFamily="2" charset="-78"/>
              </a:rPr>
              <a:t>رویکرد کلاسیک؟</a:t>
            </a:r>
            <a:endParaRPr lang="fa-IR" dirty="0">
              <a:solidFill>
                <a:srgbClr val="C00000"/>
              </a:solidFill>
              <a:cs typeface="B Titr" pitchFamily="2" charset="-78"/>
            </a:endParaRPr>
          </a:p>
        </p:txBody>
      </p:sp>
      <p:sp>
        <p:nvSpPr>
          <p:cNvPr id="3" name="Content Placeholder 2"/>
          <p:cNvSpPr>
            <a:spLocks noGrp="1"/>
          </p:cNvSpPr>
          <p:nvPr>
            <p:ph idx="1"/>
          </p:nvPr>
        </p:nvSpPr>
        <p:spPr/>
        <p:txBody>
          <a:bodyPr>
            <a:normAutofit/>
          </a:bodyPr>
          <a:lstStyle/>
          <a:p>
            <a:pPr algn="just" rtl="1"/>
            <a:r>
              <a:rPr lang="fa-IR" sz="2800" dirty="0" smtClean="0">
                <a:ea typeface="Times New Roman"/>
                <a:cs typeface="B Mitra"/>
              </a:rPr>
              <a:t>آيا دسترسي به اطلاعات به ميزان کافي، ظرفيت لازم براي تحليل، کنترل سازماني فعاليت و اطمينان محيطي دلايل موجهي براي صرف زمان و انرژي و تحمل مشکلات تدوين استراتژي بر اساس مکتب کلاسيک هستند؟ چشم‌اندازهاي استراتژيک بايد طرحي براي آينده باشند که به نيروهاي عملياتي سازمان اميد دهند تا در نوسانات خط مقدم سازمان متزلزل نشوند. مديران ارشد بايستي از طريق فرمول‌ها و ماتريس‌هاي عيني‌ و سرد و بي‌روح، با ذکر جزئيات عمليات‌ها، در مورد استراتژي‌هاي خود تصميم‌ بگيرند. کسب و کارهاي رو به افول بايستي به آرامي با توجه به اصول پورتفوليو با کسب و کارهاي جديد جايگزين شوند و ساختارها بايد همواره از استراتژي‌ها پيروي کنند.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Titr" pitchFamily="2" charset="-78"/>
              </a:rPr>
              <a:t>رویکرد تحولی؟</a:t>
            </a:r>
            <a:endParaRPr lang="fa-IR" dirty="0">
              <a:solidFill>
                <a:srgbClr val="C00000"/>
              </a:solidFill>
              <a:cs typeface="B Titr"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sz="2800" dirty="0" smtClean="0">
                <a:cs typeface="B Mitra" pitchFamily="2" charset="-78"/>
              </a:rPr>
              <a:t>آيا محيط، رقيبي بي‌رحم متغير و غيرقابل پيش‌بيني است؟ اگر چنين است، بهترين کار، رها ساختن استراتژي‌هاي باشکوه و تمرکز بر کارايي عملياتي است. و اگر اصل بر  تلاش روزانه براي بقاء است، برنامه‌ريزي بلندمدت، کاري بي‌فايده است. در هر صورت، تکنيک‌هاي مطرح در کتاب‌هاي درسي، آنقدر در دسترس هستند که نمي‌توانند هيچ نوع مزيت رقابتي را به وجود آورند. تحول‌گرايان مرد منطق و عمل هستند. </a:t>
            </a:r>
          </a:p>
          <a:p>
            <a:pPr algn="just" rtl="1"/>
            <a:r>
              <a:rPr lang="fa-IR" sz="2800" dirty="0" smtClean="0">
                <a:cs typeface="B Mitra" pitchFamily="2" charset="-78"/>
              </a:rPr>
              <a:t>اگر کسي، پيشنهاد انجام کاري را که خود شما انجام مي‌دهيد،‌ با قيمت کمتر ارائه داد، </a:t>
            </a:r>
            <a:r>
              <a:rPr lang="fa-IR" sz="2800" dirty="0" smtClean="0">
                <a:cs typeface="B Mitra" pitchFamily="2" charset="-78"/>
              </a:rPr>
              <a:t>کارتان را کنار </a:t>
            </a:r>
            <a:r>
              <a:rPr lang="fa-IR" sz="2800" dirty="0" smtClean="0">
                <a:cs typeface="B Mitra" pitchFamily="2" charset="-78"/>
              </a:rPr>
              <a:t>بگذاريد و فوراً آن را بخريد. با ترويج اينکه براي هر کاري و هر شخصي جايگزين‌هاي زيادي در بازار وجود دارد و هيچ شخص يا فعاليتي هميشگي نيست، سازمان را هوشيار و دقيق نگاه داريد. شدت رقابت در بازارها به حدي است که نمي‌توانند شرکت‌هاي ناکارا، کند و سنگين را تحمل کنند. </a:t>
            </a:r>
          </a:p>
          <a:p>
            <a:pPr algn="just" rtl="1"/>
            <a:r>
              <a:rPr lang="fa-IR" sz="2800" dirty="0" smtClean="0">
                <a:cs typeface="B Mitra" pitchFamily="2" charset="-78"/>
              </a:rPr>
              <a:t>بهترين کاري که شما مي‌توانيد در دنيايي چنين نامطئن انجام دهيد، اين است که هزينه‌هايتان را کاهش دهيد و گزينه‌هايتان را افزايش دهيد. </a:t>
            </a:r>
            <a:endParaRPr lang="fa-IR" sz="2800" dirty="0" smtClean="0">
              <a:ea typeface="Times New Roman"/>
              <a:cs typeface="B Mitr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Titr" pitchFamily="2" charset="-78"/>
              </a:rPr>
              <a:t>رویکرد فرایندی؟</a:t>
            </a:r>
            <a:endParaRPr lang="fa-IR" dirty="0">
              <a:solidFill>
                <a:srgbClr val="C00000"/>
              </a:solidFill>
              <a:cs typeface="B Titr" pitchFamily="2" charset="-78"/>
            </a:endParaRPr>
          </a:p>
        </p:txBody>
      </p:sp>
      <p:sp>
        <p:nvSpPr>
          <p:cNvPr id="3" name="Content Placeholder 2"/>
          <p:cNvSpPr>
            <a:spLocks noGrp="1"/>
          </p:cNvSpPr>
          <p:nvPr>
            <p:ph idx="1"/>
          </p:nvPr>
        </p:nvSpPr>
        <p:spPr>
          <a:xfrm>
            <a:off x="228600" y="1600200"/>
            <a:ext cx="8686800" cy="5029200"/>
          </a:xfrm>
        </p:spPr>
        <p:txBody>
          <a:bodyPr>
            <a:normAutofit fontScale="77500" lnSpcReduction="20000"/>
          </a:bodyPr>
          <a:lstStyle/>
          <a:p>
            <a:pPr algn="just" rtl="1"/>
            <a:r>
              <a:rPr lang="fa-IR" sz="2800" dirty="0" smtClean="0">
                <a:cs typeface="B Mitra" pitchFamily="2" charset="-78"/>
              </a:rPr>
              <a:t>شايد، بازارها و سازمان‌ها، هر دو ذاتاً ناقص باشند، به طوريکه نه دقت‌ کلاسيک‌ها و نه بي‌رحمي تحول‌گرايان، مناسب نباشد. </a:t>
            </a:r>
          </a:p>
          <a:p>
            <a:pPr algn="just" rtl="1"/>
            <a:r>
              <a:rPr lang="fa-IR" sz="2800" dirty="0" smtClean="0">
                <a:cs typeface="B Mitra" pitchFamily="2" charset="-78"/>
              </a:rPr>
              <a:t>وقتی</a:t>
            </a:r>
            <a:r>
              <a:rPr lang="fa-IR" sz="2800" dirty="0" smtClean="0">
                <a:cs typeface="B Mitra" pitchFamily="2" charset="-78"/>
              </a:rPr>
              <a:t> </a:t>
            </a:r>
            <a:r>
              <a:rPr lang="fa-IR" sz="2800" dirty="0" smtClean="0">
                <a:cs typeface="B Mitra" pitchFamily="2" charset="-78"/>
              </a:rPr>
              <a:t>که بازارها، به طور کارا عمل نمی کنند</a:t>
            </a:r>
            <a:r>
              <a:rPr lang="fa-IR" sz="2800" dirty="0" smtClean="0">
                <a:cs typeface="B Mitra" pitchFamily="2" charset="-78"/>
              </a:rPr>
              <a:t>، باید </a:t>
            </a:r>
            <a:r>
              <a:rPr lang="fa-IR" sz="2800" dirty="0" smtClean="0">
                <a:cs typeface="B Mitra" pitchFamily="2" charset="-78"/>
              </a:rPr>
              <a:t>سازمان را مبنا قرار </a:t>
            </a:r>
            <a:r>
              <a:rPr lang="fa-IR" sz="2800" dirty="0" smtClean="0">
                <a:cs typeface="B Mitra" pitchFamily="2" charset="-78"/>
              </a:rPr>
              <a:t>داد</a:t>
            </a:r>
            <a:r>
              <a:rPr lang="fa-IR" sz="2800" dirty="0" smtClean="0">
                <a:cs typeface="B Mitra" pitchFamily="2" charset="-78"/>
              </a:rPr>
              <a:t>. </a:t>
            </a:r>
            <a:endParaRPr lang="fa-IR" sz="2800" dirty="0" smtClean="0">
              <a:cs typeface="B Mitra" pitchFamily="2" charset="-78"/>
            </a:endParaRPr>
          </a:p>
          <a:p>
            <a:pPr algn="just" rtl="1"/>
            <a:r>
              <a:rPr lang="fa-IR" sz="2800" dirty="0" smtClean="0">
                <a:cs typeface="B Mitra" pitchFamily="2" charset="-78"/>
              </a:rPr>
              <a:t>مهارت‌هاي نهفته در هر سازمان، قابل خريد و فروش در بازار نيست و لازم است که به عنوان منبع غيرقابل تکراري از مزيت رقابتي، مورد توجه قرار گرفته و پرورش داده شود. </a:t>
            </a:r>
          </a:p>
          <a:p>
            <a:pPr algn="just" rtl="1"/>
            <a:r>
              <a:rPr lang="fa-IR" sz="2800" dirty="0" smtClean="0">
                <a:cs typeface="B Mitra" pitchFamily="2" charset="-78"/>
              </a:rPr>
              <a:t>سازمان‌ها در امر يادگيري بسيار کند، و از نظر سياسي، محافظه‌کارانه عمل مي‌کنند.</a:t>
            </a:r>
          </a:p>
          <a:p>
            <a:pPr algn="just" rtl="1"/>
            <a:r>
              <a:rPr lang="fa-IR" sz="2800" dirty="0" smtClean="0">
                <a:cs typeface="B Mitra" pitchFamily="2" charset="-78"/>
              </a:rPr>
              <a:t>بازارها، نوعاً در برابر تاخير در انطباق، کاملاً بردبارانه رفتار مي‌کنند. </a:t>
            </a:r>
          </a:p>
          <a:p>
            <a:pPr algn="just" rtl="1"/>
            <a:r>
              <a:rPr lang="fa-IR" sz="2800" dirty="0" smtClean="0">
                <a:cs typeface="B Mitra" pitchFamily="2" charset="-78"/>
              </a:rPr>
              <a:t>وسواس کلاسيک‌ها به تکنيک‌هاي رسمي، حواس مديران را از مسائل مهم در استراتژي پرت مي‌کند. گزارش‌هاي طولاني برنامه‌ريزي کلاسيک، محکوم به انداخته شدن در «سطل زباله‌» سکون سازماني هستند. فهم واقعي، نه از تحليل‌هاي فراوان فارغ‌التحصيلان کم سواد ام.بي.اي، بلکه از دانش غير قابل تقليد کساني که عمر خود را در کسب و کار سپري کرده‌اند، به دست مي‌آيد. ا</a:t>
            </a:r>
          </a:p>
          <a:p>
            <a:pPr algn="just" rtl="1"/>
            <a:r>
              <a:rPr lang="fa-IR" sz="2800" dirty="0" smtClean="0">
                <a:cs typeface="B Mitra" pitchFamily="2" charset="-78"/>
              </a:rPr>
              <a:t>اجراي </a:t>
            </a:r>
            <a:r>
              <a:rPr lang="fa-IR" sz="2800" dirty="0" smtClean="0">
                <a:cs typeface="B Mitra" pitchFamily="2" charset="-78"/>
              </a:rPr>
              <a:t>اثربخش، نه نتيجة دستورات بالا به پايين، بلکه حاصل درگيري عميقي است که امکان يادگيري تدريجي را فراهم مي‌آورد. </a:t>
            </a:r>
          </a:p>
          <a:p>
            <a:pPr algn="just" rtl="1"/>
            <a:r>
              <a:rPr lang="fa-IR" sz="2800" dirty="0" smtClean="0">
                <a:cs typeface="B Mitra" pitchFamily="2" charset="-78"/>
              </a:rPr>
              <a:t>لذا پيام فرآيندگرايان، نزديک بودن به اجرا و ميانه‌رو بودن در مديريت است. نوآوري به راحتي با برنامه‌ريزي و دستور دادن، در نطفه خفه مي‌شود؛ ساختارهاي سازماني، به سهم خود، استراتژيست‌ها را کنترل مي‌کنند؛ نيل به تغيير با دستور دادن ممکن نيست، بلکه تغيير، حاصل مهرباني، مربي‌گري و مصالحه است. </a:t>
            </a:r>
            <a:endParaRPr lang="en-US" sz="2800" dirty="0" smtClean="0">
              <a:cs typeface="B Mitra"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Titr" pitchFamily="2" charset="-78"/>
              </a:rPr>
              <a:t>رویکرد سیستمی؟</a:t>
            </a:r>
            <a:endParaRPr lang="fa-IR" dirty="0">
              <a:solidFill>
                <a:srgbClr val="C00000"/>
              </a:solidFill>
              <a:cs typeface="B Titr" pitchFamily="2" charset="-78"/>
            </a:endParaRPr>
          </a:p>
        </p:txBody>
      </p:sp>
      <p:sp>
        <p:nvSpPr>
          <p:cNvPr id="3" name="Content Placeholder 2"/>
          <p:cNvSpPr>
            <a:spLocks noGrp="1"/>
          </p:cNvSpPr>
          <p:nvPr>
            <p:ph idx="1"/>
          </p:nvPr>
        </p:nvSpPr>
        <p:spPr>
          <a:xfrm>
            <a:off x="228600" y="1600200"/>
            <a:ext cx="8686800" cy="5029200"/>
          </a:xfrm>
        </p:spPr>
        <p:txBody>
          <a:bodyPr>
            <a:normAutofit fontScale="85000" lnSpcReduction="20000"/>
          </a:bodyPr>
          <a:lstStyle/>
          <a:p>
            <a:pPr algn="just" rtl="1"/>
            <a:r>
              <a:rPr lang="fa-IR" sz="2400" dirty="0" smtClean="0">
                <a:cs typeface="B Mitra" pitchFamily="2" charset="-78"/>
              </a:rPr>
              <a:t>تکنيک‌هاي استراتژي کلاسيک، در شرايط بسيار خاص کسب و کارهاي بزرگ آمريکايي در اوايل قرن گذشته، رشد يافته‌اند و حتي شايد ارزش‌ آنها، به همان اندازه‌اي که فني است،‌ ايدئولوژيک باشد. </a:t>
            </a:r>
          </a:p>
          <a:p>
            <a:pPr algn="just" rtl="1"/>
            <a:r>
              <a:rPr lang="fa-IR" sz="2400" dirty="0" smtClean="0">
                <a:cs typeface="B Mitra" pitchFamily="2" charset="-78"/>
              </a:rPr>
              <a:t>از آنجايي که تکنيک‌هاي کلاسيک، در نيل به موفقيت در سرزمين مادري خود، ناموفق عمل کرده‌اند، مسلماً احتمال موفقيت آنها در جاهاي ديگر پايين‌تر است. </a:t>
            </a:r>
          </a:p>
          <a:p>
            <a:pPr algn="just" rtl="1"/>
            <a:r>
              <a:rPr lang="fa-IR" sz="2400" dirty="0" smtClean="0">
                <a:cs typeface="B Mitra" pitchFamily="2" charset="-78"/>
              </a:rPr>
              <a:t>بر خلاف نظر تحول‌گرايان، بازار،‌ قادر مطلق نيست؛ </a:t>
            </a:r>
          </a:p>
          <a:p>
            <a:pPr algn="just" rtl="1"/>
            <a:r>
              <a:rPr lang="fa-IR" sz="2400" dirty="0" smtClean="0">
                <a:cs typeface="B Mitra" pitchFamily="2" charset="-78"/>
              </a:rPr>
              <a:t>بر خلاف ديدگاه فرآيندگرايان، رفتارهاي ظاهراً احمقانه و اشتباه، شايد اگر در بافت و زمينه‌شان مورد بررسي قرار گيرند،‌ کاملاً عقلاني باشند. </a:t>
            </a:r>
          </a:p>
          <a:p>
            <a:pPr algn="just" rtl="1"/>
            <a:r>
              <a:rPr lang="fa-IR" sz="2400" dirty="0" smtClean="0">
                <a:cs typeface="B Mitra" pitchFamily="2" charset="-78"/>
              </a:rPr>
              <a:t>نگاه جامعه‌شناختي به دنبال منابع ديگري، به جز عقلانيت، براي عمل در محيط است. اين رويکرد، عوامل ايجاد امپرياليسم مديريتي، خودخواهي تخصصي و ساخت طبقه اجتماعي را روشن‌ مي‌سازد. استراتژي‌هاي بين‌المللي شدن، نبايد لزوماً بر منابع سرمايه‌داري تکيه کنند؛ اين استراتژي‌ها مي‌توانند از يارانه‌ها و حمايت‌هاي دولت برخوردار شوند. ممکن است استراتژي‌هاي تنوع و بخشي‌سازي، مزايايي به غير از صرف حداکثرسازي سود، را در بر داشته باشند؛ آنها براي مديران ارشد، قدرت، امنيت و پرستيژ به ارمغان مي‌آورند. </a:t>
            </a:r>
            <a:endParaRPr lang="en-US" sz="2400" dirty="0" smtClean="0">
              <a:cs typeface="B Mitra" pitchFamily="2" charset="-78"/>
            </a:endParaRPr>
          </a:p>
          <a:p>
            <a:pPr algn="just" rtl="1"/>
            <a:r>
              <a:rPr lang="fa-IR" sz="2400" dirty="0" smtClean="0">
                <a:cs typeface="B Mitra" pitchFamily="2" charset="-78"/>
              </a:rPr>
              <a:t>رويکرد سيستمي در مورد سياست‌هاي مسير پيشرفت شغلي در سازمان و تصميم‌گيري مرتبط با آن، نکات مهمي را مطرح مي‌کند. حرکت رو به جلو، تنها به دليل شايستگي نيست،‌ بلکه انطباق محيطي را نيز طلب مي‌کند. </a:t>
            </a:r>
          </a:p>
          <a:p>
            <a:pPr algn="just" rtl="1"/>
            <a:r>
              <a:rPr lang="fa-IR" sz="2400" dirty="0" smtClean="0">
                <a:cs typeface="B Mitra" pitchFamily="2" charset="-78"/>
              </a:rPr>
              <a:t>اتخاذ تصميمات مناسب، مي‌تواند کمتر بر محتواي تحليل‌هاي رسمي و بيشتر بر ظاهر عقلانيت کلاسيک، مبتني باشد. </a:t>
            </a:r>
          </a:p>
          <a:p>
            <a:pPr algn="just" rtl="1"/>
            <a:r>
              <a:rPr lang="fa-IR" sz="2400" dirty="0" smtClean="0">
                <a:cs typeface="B Mitra" pitchFamily="2" charset="-78"/>
              </a:rPr>
              <a:t>يک مدير سيستمي، هر چند با حساسيت جامعه‌شناسانه و فقط کمي بدگماني، به اندازه کلاسيک‌ها به طراحي آينده‌اش اميدوار است. تفاوت در اينجاست که اين مدير سيستمي، پيشرفت خود را با توسل به حوزه گسترده‌تري از منابع اجتماعي، تضمين مي‌کند و آنها را با پيچيدگي به مراتب بيشتري اداره مي‌کند.</a:t>
            </a:r>
            <a:r>
              <a:rPr lang="en-US" sz="2400" dirty="0" smtClean="0">
                <a:cs typeface="B Mitra" pitchFamily="2" charset="-78"/>
              </a:rPr>
              <a:t> </a:t>
            </a:r>
            <a:endParaRPr lang="en-US" sz="2400" dirty="0">
              <a:cs typeface="B Mitra"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800" dirty="0" smtClean="0">
                <a:ea typeface="Times New Roman"/>
                <a:cs typeface="B Mitra"/>
              </a:rPr>
              <a:t>تمام اين رويکردها، داراي دانشمنداني بزرگ بوده و همگي قادرند تا مقادير متنابعي از شواهد مربوط به ادعاهاي خود را ارائه کنند. اين اختلافات، مديران را با نظم دشواري در انتخاب مواجه مي‌کنند.</a:t>
            </a:r>
          </a:p>
          <a:p>
            <a:pPr algn="just" rtl="1"/>
            <a:endParaRPr lang="fa-IR" sz="2800" dirty="0" smtClean="0">
              <a:ea typeface="Times New Roman"/>
              <a:cs typeface="B Mitra"/>
            </a:endParaRPr>
          </a:p>
          <a:p>
            <a:pPr algn="just" rtl="1"/>
            <a:r>
              <a:rPr lang="fa-IR" sz="2800" dirty="0" smtClean="0">
                <a:ea typeface="Times New Roman"/>
                <a:cs typeface="B Mitra"/>
              </a:rPr>
              <a:t>در مواجهه با اين تعارضات، فرايند تدوين استراتژي براي هر مدير با يک چالش بنيادين آغاز مي‌شود: کدام تصوير نظري از فعاليت‌هاي انساني و محيط، انطباق بيشتري با جهان‌بيني و «تئوري اقدام» او دارد.</a:t>
            </a:r>
          </a:p>
          <a:p>
            <a:pPr algn="just" rtl="1"/>
            <a:endParaRPr lang="en-US" sz="2800" dirty="0" smtClean="0">
              <a:ea typeface="Times New Roman"/>
              <a:cs typeface="B Mitra"/>
            </a:endParaRPr>
          </a:p>
          <a:p>
            <a:pPr algn="just" rtl="1"/>
            <a:endParaRPr lang="fa-IR" sz="2800" dirty="0"/>
          </a:p>
        </p:txBody>
      </p:sp>
      <p:sp>
        <p:nvSpPr>
          <p:cNvPr id="4" name="Title 1"/>
          <p:cNvSpPr>
            <a:spLocks noGrp="1"/>
          </p:cNvSpPr>
          <p:nvPr>
            <p:ph type="title"/>
          </p:nvPr>
        </p:nvSpPr>
        <p:spPr>
          <a:xfrm>
            <a:off x="457200" y="274638"/>
            <a:ext cx="8229600" cy="1143000"/>
          </a:xfrm>
        </p:spPr>
        <p:txBody>
          <a:bodyPr/>
          <a:lstStyle/>
          <a:p>
            <a:pPr algn="r" rtl="1"/>
            <a:r>
              <a:rPr lang="fa-IR" dirty="0" smtClean="0">
                <a:solidFill>
                  <a:srgbClr val="C00000"/>
                </a:solidFill>
                <a:cs typeface="B Titr" pitchFamily="2" charset="-78"/>
              </a:rPr>
              <a:t>کدام رویکرد؟</a:t>
            </a:r>
            <a:endParaRPr lang="fa-IR"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2316</Words>
  <Application>Microsoft Office PowerPoint</Application>
  <PresentationFormat>On-screen Show (4:3)</PresentationFormat>
  <Paragraphs>175</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What is strategy and does it matter?</vt:lpstr>
      <vt:lpstr>Slide 3</vt:lpstr>
      <vt:lpstr>Slide 4</vt:lpstr>
      <vt:lpstr>رویکرد کلاسیک؟</vt:lpstr>
      <vt:lpstr>رویکرد تحولی؟</vt:lpstr>
      <vt:lpstr>رویکرد فرایندی؟</vt:lpstr>
      <vt:lpstr>رویکرد سیستمی؟</vt:lpstr>
      <vt:lpstr>کدام رویکرد؟</vt:lpstr>
      <vt:lpstr>کدام رویکرد؟</vt:lpstr>
      <vt:lpstr>Slide 11</vt:lpstr>
      <vt:lpstr>رویکرد کلاسیک</vt:lpstr>
      <vt:lpstr>رویکرد تحولی</vt:lpstr>
      <vt:lpstr>رویکرد فرایندی</vt:lpstr>
      <vt:lpstr>رویکرد سیستمی</vt:lpstr>
      <vt:lpstr>مفروضات و توصیه های هر رویکرد</vt:lpstr>
      <vt:lpstr>نظر هر رویکرد در مورد موضوعات استراتژیک</vt:lpstr>
      <vt:lpstr>مقایسه رویکردها</vt:lpstr>
      <vt:lpstr>انتخاب رویکرد مناسب مقایسه رویکردها در حوزه مدیریتی</vt:lpstr>
      <vt:lpstr>انتخاب رویکرد مناسب مقایسه رویکردها در حوزه سیاستگذاری</vt:lpstr>
      <vt:lpstr>انتخاب رویکرد مناسب مقایسه رویکردها در حوزه سیاستگذاری</vt:lpstr>
      <vt:lpstr>انتخاب رویکرد مناسب مقایسه رویکردها در حوزه سیاستگذاری</vt:lpstr>
      <vt:lpstr>انتخاب رویکرد مناسب مقایسه رویکردها در حوزه سیاستگذاری</vt:lpstr>
      <vt:lpstr>انتخاب رویکرد مناسب مقایسه رویکردها در حوزه سیاستگذاری</vt:lpstr>
      <vt:lpstr>انتخاب رویکرد مناسب مقایسه رویکردها در حوزه سیاستگذاری</vt:lpstr>
      <vt:lpstr>انتخاب رویکرد مناسب مقایسه رویکردها در حوزه سیاستگذاری</vt:lpstr>
      <vt:lpstr>انتخاب رویکرد مناسب مقایسه رویکردها در حوزه سیاستگذاری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strategy and does it matter?</dc:title>
  <dc:creator/>
  <cp:lastModifiedBy>NPSoft</cp:lastModifiedBy>
  <cp:revision>63</cp:revision>
  <dcterms:created xsi:type="dcterms:W3CDTF">2006-08-16T00:00:00Z</dcterms:created>
  <dcterms:modified xsi:type="dcterms:W3CDTF">2014-02-25T06:36:38Z</dcterms:modified>
</cp:coreProperties>
</file>