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1"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303965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F20A6-23F4-4786-B818-2911E2EE6135}" type="datetimeFigureOut">
              <a:rPr lang="fa-IR" smtClean="0"/>
              <a:t>05/09/1434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96090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176793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06951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3322359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3477819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2839267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497803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427901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264179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22169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BF20A6-23F4-4786-B818-2911E2EE6135}" type="datetimeFigureOut">
              <a:rPr lang="fa-IR" smtClean="0"/>
              <a:t>05/09/1434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427681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BF20A6-23F4-4786-B818-2911E2EE6135}" type="datetimeFigureOut">
              <a:rPr lang="fa-IR" smtClean="0"/>
              <a:t>05/09/1434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915436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3"/>
          <p:cNvSpPr>
            <a:spLocks noGrp="1"/>
          </p:cNvSpPr>
          <p:nvPr>
            <p:ph type="ftr" sz="quarter" idx="11"/>
          </p:nvPr>
        </p:nvSpPr>
        <p:spPr/>
        <p:txBody>
          <a:bodyPr/>
          <a:lstStyle/>
          <a:p>
            <a:endParaRPr lang="fa-IR"/>
          </a:p>
        </p:txBody>
      </p:sp>
      <p:sp>
        <p:nvSpPr>
          <p:cNvPr id="6" name="Slide Number Placeholder 4"/>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52491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2"/>
          <p:cNvSpPr>
            <a:spLocks noGrp="1"/>
          </p:cNvSpPr>
          <p:nvPr>
            <p:ph type="ftr" sz="quarter" idx="11"/>
          </p:nvPr>
        </p:nvSpPr>
        <p:spPr/>
        <p:txBody>
          <a:bodyPr/>
          <a:lstStyle/>
          <a:p>
            <a:endParaRPr lang="fa-IR"/>
          </a:p>
        </p:txBody>
      </p:sp>
      <p:sp>
        <p:nvSpPr>
          <p:cNvPr id="6" name="Slide Number Placeholder 3"/>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3250080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0BF20A6-23F4-4786-B818-2911E2EE6135}" type="datetimeFigureOut">
              <a:rPr lang="fa-IR" smtClean="0"/>
              <a:t>05/09/1434</a:t>
            </a:fld>
            <a:endParaRPr lang="fa-IR"/>
          </a:p>
        </p:txBody>
      </p:sp>
      <p:sp>
        <p:nvSpPr>
          <p:cNvPr id="5" name="Footer Placeholder 5"/>
          <p:cNvSpPr>
            <a:spLocks noGrp="1"/>
          </p:cNvSpPr>
          <p:nvPr>
            <p:ph type="ftr" sz="quarter" idx="11"/>
          </p:nvPr>
        </p:nvSpPr>
        <p:spPr/>
        <p:txBody>
          <a:bodyPr/>
          <a:lstStyle/>
          <a:p>
            <a:endParaRPr lang="fa-IR"/>
          </a:p>
        </p:txBody>
      </p:sp>
      <p:sp>
        <p:nvSpPr>
          <p:cNvPr id="6" name="Slide Number Placeholder 6"/>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118574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F20A6-23F4-4786-B818-2911E2EE6135}" type="datetimeFigureOut">
              <a:rPr lang="fa-IR" smtClean="0"/>
              <a:t>05/09/1434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FF089D9-74A2-45E0-B415-082CAC74B5D2}" type="slidenum">
              <a:rPr lang="fa-IR" smtClean="0"/>
              <a:t>‹#›</a:t>
            </a:fld>
            <a:endParaRPr lang="fa-IR"/>
          </a:p>
        </p:txBody>
      </p:sp>
    </p:spTree>
    <p:extLst>
      <p:ext uri="{BB962C8B-B14F-4D97-AF65-F5344CB8AC3E}">
        <p14:creationId xmlns:p14="http://schemas.microsoft.com/office/powerpoint/2010/main" val="141454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0BF20A6-23F4-4786-B818-2911E2EE6135}" type="datetimeFigureOut">
              <a:rPr lang="fa-IR" smtClean="0"/>
              <a:t>05/09/1434</a:t>
            </a:fld>
            <a:endParaRPr lang="fa-I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a-I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FF089D9-74A2-45E0-B415-082CAC74B5D2}" type="slidenum">
              <a:rPr lang="fa-IR" smtClean="0"/>
              <a:t>‹#›</a:t>
            </a:fld>
            <a:endParaRPr lang="fa-IR"/>
          </a:p>
        </p:txBody>
      </p:sp>
    </p:spTree>
    <p:extLst>
      <p:ext uri="{BB962C8B-B14F-4D97-AF65-F5344CB8AC3E}">
        <p14:creationId xmlns:p14="http://schemas.microsoft.com/office/powerpoint/2010/main" val="3081350044"/>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3" y="0"/>
            <a:ext cx="12180328" cy="6858000"/>
          </a:xfrm>
          <a:prstGeom prst="rect">
            <a:avLst/>
          </a:prstGeom>
        </p:spPr>
      </p:pic>
    </p:spTree>
    <p:extLst>
      <p:ext uri="{BB962C8B-B14F-4D97-AF65-F5344CB8AC3E}">
        <p14:creationId xmlns:p14="http://schemas.microsoft.com/office/powerpoint/2010/main" val="17475065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applause.wav"/>
          </p:stSnd>
        </p:sndAc>
      </p:transition>
    </mc:Choice>
    <mc:Fallback>
      <p:transition spd="slow">
        <p:fade/>
        <p:sndAc>
          <p:stSnd>
            <p:snd r:embed="rId2"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161" y="204746"/>
            <a:ext cx="9404723" cy="1400530"/>
          </a:xfrm>
        </p:spPr>
        <p:txBody>
          <a:bodyPr/>
          <a:lstStyle/>
          <a:p>
            <a:pPr algn="ctr"/>
            <a:r>
              <a:rPr lang="fa-IR" b="1" i="1" u="sng" dirty="0" smtClean="0"/>
              <a:t>الکتریسیته (برق)</a:t>
            </a:r>
            <a:endParaRPr lang="fa-IR" b="1" i="1" u="sng" dirty="0"/>
          </a:p>
        </p:txBody>
      </p:sp>
      <p:sp>
        <p:nvSpPr>
          <p:cNvPr id="3" name="Content Placeholder 2"/>
          <p:cNvSpPr>
            <a:spLocks noGrp="1"/>
          </p:cNvSpPr>
          <p:nvPr>
            <p:ph idx="1"/>
          </p:nvPr>
        </p:nvSpPr>
        <p:spPr>
          <a:xfrm>
            <a:off x="293258" y="1228940"/>
            <a:ext cx="11392463" cy="4714660"/>
          </a:xfrm>
        </p:spPr>
        <p:txBody>
          <a:bodyPr>
            <a:normAutofit/>
          </a:bodyPr>
          <a:lstStyle/>
          <a:p>
            <a:pPr marL="0" indent="0">
              <a:buNone/>
            </a:pPr>
            <a:r>
              <a:rPr lang="fa-IR" sz="2800" dirty="0" smtClean="0"/>
              <a:t>اثری است که به دلیل موجودیت بار الکتریکی پدید می‌آید و همراه با مغناطیس یکی از رویدادهای پایه در فیزیک به نام الکترومغناطیس را تشکیل می‌دهد.</a:t>
            </a:r>
            <a:r>
              <a:rPr lang="fa-IR" sz="2800" dirty="0"/>
              <a:t> </a:t>
            </a:r>
            <a:endParaRPr lang="fa-IR" sz="2800" dirty="0" smtClean="0"/>
          </a:p>
          <a:p>
            <a:pPr marL="0" indent="0">
              <a:buNone/>
            </a:pPr>
            <a:r>
              <a:rPr lang="fa-IR" sz="2800" dirty="0" smtClean="0"/>
              <a:t>الکتریسیته برگرفته شده از کلمه الکتروکوس است که نام یونانی نوعی ماهی‌ست، که قادر به ایجاد شوک الکتریکی می‌باشد. تاریخ الکتریسیته به ایران و بین النهرین باستان در دوره اشکانیان برمی‌گردد و اولین باتری اختراع شده را به اشکانیان نسبت می‌دهد که به خاطر محل یافتش به باتری بغدادی شهرت یافته‌است.</a:t>
            </a:r>
          </a:p>
          <a:p>
            <a:pPr marL="0" indent="0">
              <a:buNone/>
            </a:pPr>
            <a:r>
              <a:rPr lang="fa-IR" sz="2800" dirty="0" smtClean="0"/>
              <a:t>الکتریسیته امروزی، توناایی‌های خودش را بیشتر مدیون زحمات فیزیک دانانی همچون، آلساندرو ولتا، آندره آمپر، یکلا تسلا، جرج سیمون ، مایکل فارادی و توماس ادیسون است.</a:t>
            </a:r>
            <a:endParaRPr lang="fa-IR"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902" y="5013703"/>
            <a:ext cx="4587498" cy="15808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696448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651" y="1124021"/>
            <a:ext cx="11938861" cy="4339650"/>
          </a:xfrm>
          <a:prstGeom prst="rect">
            <a:avLst/>
          </a:prstGeom>
        </p:spPr>
        <p:txBody>
          <a:bodyPr wrap="square">
            <a:spAutoFit/>
          </a:bodyPr>
          <a:lstStyle/>
          <a:p>
            <a:r>
              <a:rPr lang="fa-IR" sz="2800" dirty="0" smtClean="0"/>
              <a:t> برق تعداد بسیار زیادی ازذره های ریز به نام الکترون است.الکترون بخشی از اتم هاست.در همه ی مواد برق هست؛چون همه ی مواد از اتم ساخته شده اند. اما تا زمانی که عاملی الکترون ها را از اتم هایشان دور نکند،هیچ یک از خاصیت های برق را در جسم نمی یابید.مالش </a:t>
            </a:r>
            <a:r>
              <a:rPr lang="fa-IR" sz="2800" dirty="0"/>
              <a:t>سبب حرکت الکترون ها می شود.وقتی لباس نایلونی به بدن شما مالیده می شود،الکترون ها را از اتم های بدن شما جدا می کند.اتم ها سعی می کنند دوباره الکترون ها را به دست آورند؛در نتیجه لباس به تن شما می چسبد.زمانی که بادکنک را به آستین خود می مالید هم همین اتفاق می </a:t>
            </a:r>
            <a:r>
              <a:rPr lang="fa-IR" sz="2800" dirty="0" smtClean="0"/>
              <a:t>افتد.باتری </a:t>
            </a:r>
            <a:r>
              <a:rPr lang="fa-IR" sz="2800" dirty="0"/>
              <a:t>سبب حرکت الکترون ها می شود.باتری می تواند الکترون ها را در سیم هایی ساخته شده از مس یا سایر فلزات به طرف جلو هل دهد.فلزاتی نظیر مس که الکترون ها می توانند در آن حرکت کنند،رسانا نام دارند.الکترون های کوچک به زور میان اتم های سیم جا می </a:t>
            </a:r>
            <a:r>
              <a:rPr lang="fa-IR" sz="2800" dirty="0" smtClean="0"/>
              <a:t>شوند.</a:t>
            </a:r>
            <a:endParaRPr lang="en-US" sz="2800" dirty="0"/>
          </a:p>
          <a:p>
            <a:r>
              <a:rPr lang="fa-IR" sz="2400" dirty="0" smtClean="0"/>
              <a:t> </a:t>
            </a:r>
            <a:endParaRPr lang="fa-IR"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885" y="4680488"/>
            <a:ext cx="3750590" cy="2177512"/>
          </a:xfrm>
          <a:prstGeom prst="rect">
            <a:avLst/>
          </a:prstGeom>
        </p:spPr>
      </p:pic>
    </p:spTree>
    <p:extLst>
      <p:ext uri="{BB962C8B-B14F-4D97-AF65-F5344CB8AC3E}">
        <p14:creationId xmlns:p14="http://schemas.microsoft.com/office/powerpoint/2010/main" val="30528841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149" y="1131376"/>
            <a:ext cx="11892366" cy="4401205"/>
          </a:xfrm>
          <a:prstGeom prst="rect">
            <a:avLst/>
          </a:prstGeom>
        </p:spPr>
        <p:txBody>
          <a:bodyPr wrap="square">
            <a:spAutoFit/>
          </a:bodyPr>
          <a:lstStyle/>
          <a:p>
            <a:r>
              <a:rPr lang="fa-IR" sz="2800" dirty="0" smtClean="0"/>
              <a:t>اما برق یا الکتریسیته چیست ؟ از کجا می آید ؟ چگونه کار می کند ؟ قبل از اینکه همة اینها را بفهمیم باید اطلاعات کمی درباره اتمها و ساختمانشان داشته باشیم. کلیة مواد از اتمها ساخته شده و اتمها نیز از ذرات کوچکتر تشکیل شده اند. سه ذره اصلی سازنده اتم عبارتند از پروتون ، نوترون و الکترون. </a:t>
            </a:r>
            <a:r>
              <a:rPr lang="fa-IR" sz="2800" dirty="0"/>
              <a:t>همانگونه که ماه به دور زمین می چرخد ، الکترونها نیز به دور مرکز یا هستة اتم می چرخند. هسته، مجموعه ای از نوترونها و پروتونها می باشد. </a:t>
            </a:r>
            <a:r>
              <a:rPr lang="fa-IR" sz="2800" dirty="0" smtClean="0"/>
              <a:t>الکترونها </a:t>
            </a:r>
            <a:r>
              <a:rPr lang="fa-IR" sz="2800" dirty="0"/>
              <a:t>دارای بار منفی و پروتونها دارای بار مثبت هستند. نوترون ها خنثی می باشند، به عبارت دیگر نه دارای بار مثبت و نه منفی هستند. هر اتم از تعداد مشخصی الکترون ، پروتون و نوترون تشکیل شده است. اما تعداد ذرات یک اتم اهمیتی ندارد. </a:t>
            </a:r>
            <a:r>
              <a:rPr lang="fa-IR" sz="2800" dirty="0" smtClean="0"/>
              <a:t>معمولاً </a:t>
            </a:r>
            <a:r>
              <a:rPr lang="fa-IR" sz="2800" dirty="0"/>
              <a:t>تعداد الکترونها باید برابر تعداد پروتونها باشد. اگر تعداد آنها برابر باشد، اتم را خنثی می نامند که در این حالت اتم بسیار پایدار است.</a:t>
            </a:r>
            <a:endParaRPr lang="en-US" sz="2800" dirty="0"/>
          </a:p>
          <a:p>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2407" y="4618495"/>
            <a:ext cx="3675865" cy="2131017"/>
          </a:xfrm>
          <a:prstGeom prst="rect">
            <a:avLst/>
          </a:prstGeom>
        </p:spPr>
      </p:pic>
    </p:spTree>
    <p:extLst>
      <p:ext uri="{BB962C8B-B14F-4D97-AF65-F5344CB8AC3E}">
        <p14:creationId xmlns:p14="http://schemas.microsoft.com/office/powerpoint/2010/main" val="31207313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980" y="1147287"/>
            <a:ext cx="11716719" cy="1384995"/>
          </a:xfrm>
          <a:prstGeom prst="rect">
            <a:avLst/>
          </a:prstGeom>
        </p:spPr>
        <p:txBody>
          <a:bodyPr wrap="square">
            <a:spAutoFit/>
          </a:bodyPr>
          <a:lstStyle/>
          <a:p>
            <a:r>
              <a:rPr lang="fa-IR" sz="2800" dirty="0">
                <a:latin typeface="Calibri" panose="020F0502020204030204" pitchFamily="34" charset="0"/>
                <a:ea typeface="Calibri" panose="020F0502020204030204" pitchFamily="34" charset="0"/>
              </a:rPr>
              <a:t>الکترونها را می توان از یک اتم به اتم دیگری حرکت داد. هنگامی که این الکترونها بین اتمها حرکت می کنند، برق یا جریان الکتریکی تولید می شود. حرکت الکترونها از یک اتم به اتم دیگر جریان نامیده می شود. در این حالت یک اتم، الکترون گرفته و دیگری الکترون از دست می دهد</a:t>
            </a:r>
            <a:r>
              <a:rPr lang="fa-IR" sz="2800" dirty="0" smtClean="0">
                <a:latin typeface="Calibri" panose="020F0502020204030204" pitchFamily="34" charset="0"/>
                <a:ea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979" y="2789696"/>
            <a:ext cx="7144719" cy="3378628"/>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5752384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9933" y="1270861"/>
            <a:ext cx="10647335" cy="2677656"/>
          </a:xfrm>
          <a:prstGeom prst="rect">
            <a:avLst/>
          </a:prstGeom>
        </p:spPr>
        <p:txBody>
          <a:bodyPr wrap="square">
            <a:spAutoFit/>
          </a:bodyPr>
          <a:lstStyle/>
          <a:p>
            <a:r>
              <a:rPr lang="fa-IR" sz="2800" dirty="0" smtClean="0"/>
              <a:t>از آنجایی که کلیه اتمها می خواهند خنثی باشند ، اتمی که خنثی نیست به دنبال الکترون آزادی جهت پر نمودن محل الکترون از دست رفته می گردد. این اتم غیر خنثی دارای بار مثبت (+) است، زیرا دارای پروتونهای خیلی زیادی می باشد. </a:t>
            </a:r>
            <a:endParaRPr lang="en-US" sz="2800" dirty="0" smtClean="0"/>
          </a:p>
          <a:p>
            <a:r>
              <a:rPr lang="fa-IR" sz="2800" dirty="0" smtClean="0"/>
              <a:t>الکترون آزاد در اطراف اتم غیر خنثی منتظر مانده تا مکانی برای آن پیدا شود. الکترون آزاد دارای بار منفی است و هیچ گونه پروتونی برای خنثی سازی آن وجود ندارد . بنابراین می گوییم که این الکترون دارای بار منفی (-) است.</a:t>
            </a:r>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3871" y="4215538"/>
            <a:ext cx="5261675" cy="2262753"/>
          </a:xfrm>
          <a:prstGeom prst="rect">
            <a:avLst/>
          </a:prstGeom>
          <a:ln>
            <a:noFill/>
          </a:ln>
          <a:effectLst>
            <a:softEdge rad="112500"/>
          </a:effectLst>
        </p:spPr>
      </p:pic>
    </p:spTree>
    <p:extLst>
      <p:ext uri="{BB962C8B-B14F-4D97-AF65-F5344CB8AC3E}">
        <p14:creationId xmlns:p14="http://schemas.microsoft.com/office/powerpoint/2010/main" val="34499260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313233"/>
            <a:ext cx="9404723" cy="1400530"/>
          </a:xfrm>
        </p:spPr>
        <p:txBody>
          <a:bodyPr/>
          <a:lstStyle/>
          <a:p>
            <a:pPr algn="ctr"/>
            <a:r>
              <a:rPr lang="fa-IR" b="1" u="sng" dirty="0" smtClean="0">
                <a:solidFill>
                  <a:srgbClr val="FFFF00"/>
                </a:solidFill>
              </a:rPr>
              <a:t>شکل های مختلف الکتریسیته وتأثیر آن براجسام</a:t>
            </a:r>
            <a:endParaRPr lang="fa-IR" b="1" u="sng" dirty="0">
              <a:solidFill>
                <a:srgbClr val="FFFF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334" y="1403796"/>
            <a:ext cx="3577176" cy="27497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4955" y="1403796"/>
            <a:ext cx="3378631" cy="27497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65031" y="1403796"/>
            <a:ext cx="2882683" cy="274975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4341" y="4383955"/>
            <a:ext cx="3701163" cy="2340243"/>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74954" y="4383954"/>
            <a:ext cx="3378631" cy="2340243"/>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865031" y="4383955"/>
            <a:ext cx="2882683" cy="2340242"/>
          </a:xfrm>
          <a:prstGeom prst="rect">
            <a:avLst/>
          </a:prstGeom>
        </p:spPr>
      </p:pic>
    </p:spTree>
    <p:extLst>
      <p:ext uri="{BB962C8B-B14F-4D97-AF65-F5344CB8AC3E}">
        <p14:creationId xmlns:p14="http://schemas.microsoft.com/office/powerpoint/2010/main" val="24838453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2500"/>
                            </p:stCondLst>
                            <p:childTnLst>
                              <p:par>
                                <p:cTn id="15" presetID="45"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ppt_w</p:attrName>
                                        </p:attrNameLst>
                                      </p:cBhvr>
                                      <p:tavLst>
                                        <p:tav tm="0" fmla="#ppt_w*sin(2.5*pi*$)">
                                          <p:val>
                                            <p:fltVal val="0"/>
                                          </p:val>
                                        </p:tav>
                                        <p:tav tm="100000">
                                          <p:val>
                                            <p:fltVal val="1"/>
                                          </p:val>
                                        </p:tav>
                                      </p:tavLst>
                                    </p:anim>
                                    <p:anim calcmode="lin" valueType="num">
                                      <p:cBhvr>
                                        <p:cTn id="19" dur="2000" fill="hold"/>
                                        <p:tgtEl>
                                          <p:spTgt spid="7"/>
                                        </p:tgtEl>
                                        <p:attrNameLst>
                                          <p:attrName>ppt_h</p:attrName>
                                        </p:attrNameLst>
                                      </p:cBhvr>
                                      <p:tavLst>
                                        <p:tav tm="0">
                                          <p:val>
                                            <p:strVal val="#ppt_h"/>
                                          </p:val>
                                        </p:tav>
                                        <p:tav tm="100000">
                                          <p:val>
                                            <p:strVal val="#ppt_h"/>
                                          </p:val>
                                        </p:tav>
                                      </p:tavLst>
                                    </p:anim>
                                  </p:childTnLst>
                                </p:cTn>
                              </p:par>
                            </p:childTnLst>
                          </p:cTn>
                        </p:par>
                        <p:par>
                          <p:cTn id="20" fill="hold">
                            <p:stCondLst>
                              <p:cond delay="4500"/>
                            </p:stCondLst>
                            <p:childTnLst>
                              <p:par>
                                <p:cTn id="21" presetID="25"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6" dur="1000" fill="hold"/>
                                        <p:tgtEl>
                                          <p:spTgt spid="9"/>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9"/>
                                        </p:tgtEl>
                                      </p:cBhvr>
                                    </p:animEffect>
                                  </p:childTnLst>
                                </p:cTn>
                              </p:par>
                            </p:childTnLst>
                          </p:cTn>
                        </p:par>
                        <p:par>
                          <p:cTn id="31" fill="hold">
                            <p:stCondLst>
                              <p:cond delay="5500"/>
                            </p:stCondLst>
                            <p:childTnLst>
                              <p:par>
                                <p:cTn id="32" presetID="15" presetClass="entr" presetSubtype="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1000" fill="hold"/>
                                        <p:tgtEl>
                                          <p:spTgt spid="10"/>
                                        </p:tgtEl>
                                        <p:attrNameLst>
                                          <p:attrName>ppt_w</p:attrName>
                                        </p:attrNameLst>
                                      </p:cBhvr>
                                      <p:tavLst>
                                        <p:tav tm="0">
                                          <p:val>
                                            <p:fltVal val="0"/>
                                          </p:val>
                                        </p:tav>
                                        <p:tav tm="100000">
                                          <p:val>
                                            <p:strVal val="#ppt_w"/>
                                          </p:val>
                                        </p:tav>
                                      </p:tavLst>
                                    </p:anim>
                                    <p:anim calcmode="lin" valueType="num">
                                      <p:cBhvr>
                                        <p:cTn id="35" dur="1000" fill="hold"/>
                                        <p:tgtEl>
                                          <p:spTgt spid="10"/>
                                        </p:tgtEl>
                                        <p:attrNameLst>
                                          <p:attrName>ppt_h</p:attrName>
                                        </p:attrNameLst>
                                      </p:cBhvr>
                                      <p:tavLst>
                                        <p:tav tm="0">
                                          <p:val>
                                            <p:fltVal val="0"/>
                                          </p:val>
                                        </p:tav>
                                        <p:tav tm="100000">
                                          <p:val>
                                            <p:strVal val="#ppt_h"/>
                                          </p:val>
                                        </p:tav>
                                      </p:tavLst>
                                    </p:anim>
                                    <p:anim calcmode="lin" valueType="num">
                                      <p:cBhvr>
                                        <p:cTn id="36"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38" fill="hold">
                            <p:stCondLst>
                              <p:cond delay="6500"/>
                            </p:stCondLst>
                            <p:childTnLst>
                              <p:par>
                                <p:cTn id="39" presetID="52" presetClass="entr" presetSubtype="0" fill="hold" nodeType="afterEffect">
                                  <p:stCondLst>
                                    <p:cond delay="0"/>
                                  </p:stCondLst>
                                  <p:childTnLst>
                                    <p:set>
                                      <p:cBhvr>
                                        <p:cTn id="40" dur="1" fill="hold">
                                          <p:stCondLst>
                                            <p:cond delay="0"/>
                                          </p:stCondLst>
                                        </p:cTn>
                                        <p:tgtEl>
                                          <p:spTgt spid="11"/>
                                        </p:tgtEl>
                                        <p:attrNameLst>
                                          <p:attrName>style.visibility</p:attrName>
                                        </p:attrNameLst>
                                      </p:cBhvr>
                                      <p:to>
                                        <p:strVal val="visible"/>
                                      </p:to>
                                    </p:set>
                                    <p:animScale>
                                      <p:cBhvr>
                                        <p:cTn id="41"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11"/>
                                        </p:tgtEl>
                                        <p:attrNameLst>
                                          <p:attrName>ppt_x</p:attrName>
                                          <p:attrName>ppt_y</p:attrName>
                                        </p:attrNameLst>
                                      </p:cBhvr>
                                    </p:animMotion>
                                    <p:animEffect transition="in" filter="fade">
                                      <p:cBhvr>
                                        <p:cTn id="4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9292" y="1906292"/>
            <a:ext cx="10427427" cy="3208149"/>
          </a:xfrm>
        </p:spPr>
        <p:txBody>
          <a:bodyPr>
            <a:normAutofit lnSpcReduction="10000"/>
          </a:bodyPr>
          <a:lstStyle/>
          <a:p>
            <a:pPr marL="0" indent="0" algn="ctr">
              <a:buNone/>
            </a:pPr>
            <a:r>
              <a:rPr lang="fa-IR" sz="3600" dirty="0" smtClean="0">
                <a:solidFill>
                  <a:srgbClr val="92D050"/>
                </a:solidFill>
              </a:rPr>
              <a:t>تهیه کننده : </a:t>
            </a:r>
            <a:r>
              <a:rPr lang="fa-IR" sz="3600" dirty="0" smtClean="0"/>
              <a:t>محمّد عرفان موالی</a:t>
            </a:r>
          </a:p>
          <a:p>
            <a:pPr marL="0" indent="0" algn="ctr">
              <a:buNone/>
            </a:pPr>
            <a:endParaRPr lang="fa-IR" sz="3600" dirty="0" smtClean="0"/>
          </a:p>
          <a:p>
            <a:pPr marL="0" indent="0" algn="ctr">
              <a:buNone/>
            </a:pPr>
            <a:r>
              <a:rPr lang="fa-IR" sz="3600" b="1" u="sng" dirty="0" smtClean="0">
                <a:solidFill>
                  <a:srgbClr val="00B0F0"/>
                </a:solidFill>
              </a:rPr>
              <a:t>منابع</a:t>
            </a:r>
          </a:p>
          <a:p>
            <a:pPr marL="0" indent="0" algn="ctr">
              <a:buNone/>
            </a:pPr>
            <a:endParaRPr lang="fa-IR" sz="3600" b="1" u="sng" dirty="0" smtClean="0">
              <a:solidFill>
                <a:srgbClr val="00B0F0"/>
              </a:solidFill>
            </a:endParaRPr>
          </a:p>
          <a:p>
            <a:pPr marL="0" indent="0" algn="ctr">
              <a:buNone/>
            </a:pPr>
            <a:r>
              <a:rPr lang="fa-IR" sz="3600" dirty="0" smtClean="0"/>
              <a:t>سایت ویکی پدیا و سرخون</a:t>
            </a:r>
            <a:endParaRPr lang="fa-IR" sz="3600" dirty="0"/>
          </a:p>
        </p:txBody>
      </p:sp>
    </p:spTree>
    <p:extLst>
      <p:ext uri="{BB962C8B-B14F-4D97-AF65-F5344CB8AC3E}">
        <p14:creationId xmlns:p14="http://schemas.microsoft.com/office/powerpoint/2010/main" val="41982475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700"/>
                            </p:stCondLst>
                            <p:childTnLst>
                              <p:par>
                                <p:cTn id="13" presetID="56" presetClass="entr" presetSubtype="0" fill="hold" nodeType="after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2" end="2"/>
                                            </p:txEl>
                                          </p:spTgt>
                                        </p:tgtEl>
                                        <p:attrNameLst>
                                          <p:attrName>ppt_w</p:attrName>
                                        </p:attrNameLst>
                                      </p:cBhvr>
                                    </p:anim>
                                    <p:anim by="(#ppt_w*0.50)" calcmode="lin" valueType="num">
                                      <p:cBhvr>
                                        <p:cTn id="16" dur="500" decel="50000" autoRev="1" fill="hold">
                                          <p:stCondLst>
                                            <p:cond delay="0"/>
                                          </p:stCondLst>
                                        </p:cTn>
                                        <p:tgtEl>
                                          <p:spTgt spid="3">
                                            <p:txEl>
                                              <p:pRg st="2" end="2"/>
                                            </p:txEl>
                                          </p:spTgt>
                                        </p:tgtEl>
                                        <p:attrNameLst>
                                          <p:attrName>ppt_x</p:attrName>
                                        </p:attrNameLst>
                                      </p:cBhvr>
                                    </p:anim>
                                    <p:anim from="(-#ppt_h/2)" to="(#ppt_y)" calcmode="lin" valueType="num">
                                      <p:cBhvr>
                                        <p:cTn id="17" dur="1000" fill="hold">
                                          <p:stCondLst>
                                            <p:cond delay="0"/>
                                          </p:stCondLst>
                                        </p:cTn>
                                        <p:tgtEl>
                                          <p:spTgt spid="3">
                                            <p:txEl>
                                              <p:pRg st="2" end="2"/>
                                            </p:txEl>
                                          </p:spTgt>
                                        </p:tgtEl>
                                        <p:attrNameLst>
                                          <p:attrName>ppt_y</p:attrName>
                                        </p:attrNameLst>
                                      </p:cBhvr>
                                    </p:anim>
                                    <p:animRot by="21600000">
                                      <p:cBhvr>
                                        <p:cTn id="18" dur="1000" fill="hold">
                                          <p:stCondLst>
                                            <p:cond delay="0"/>
                                          </p:stCondLst>
                                        </p:cTn>
                                        <p:tgtEl>
                                          <p:spTgt spid="3">
                                            <p:txEl>
                                              <p:pRg st="2" end="2"/>
                                            </p:txEl>
                                          </p:spTgt>
                                        </p:tgtEl>
                                        <p:attrNameLst>
                                          <p:attrName>r</p:attrName>
                                        </p:attrNameLst>
                                      </p:cBhvr>
                                    </p:animRot>
                                  </p:childTnLst>
                                </p:cTn>
                              </p:par>
                            </p:childTnLst>
                          </p:cTn>
                        </p:par>
                        <p:par>
                          <p:cTn id="19" fill="hold">
                            <p:stCondLst>
                              <p:cond delay="3100"/>
                            </p:stCondLst>
                            <p:childTnLst>
                              <p:par>
                                <p:cTn id="20" presetID="26"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80">
                                          <p:stCondLst>
                                            <p:cond delay="0"/>
                                          </p:stCondLst>
                                        </p:cTn>
                                        <p:tgtEl>
                                          <p:spTgt spid="3">
                                            <p:txEl>
                                              <p:pRg st="4" end="4"/>
                                            </p:txEl>
                                          </p:spTgt>
                                        </p:tgtEl>
                                      </p:cBhvr>
                                    </p:animEffect>
                                    <p:anim calcmode="lin" valueType="num">
                                      <p:cBhvr>
                                        <p:cTn id="2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4" end="4"/>
                                            </p:txEl>
                                          </p:spTgt>
                                        </p:tgtEl>
                                      </p:cBhvr>
                                      <p:to x="100000" y="60000"/>
                                    </p:animScale>
                                    <p:animScale>
                                      <p:cBhvr>
                                        <p:cTn id="29" dur="166" decel="50000">
                                          <p:stCondLst>
                                            <p:cond delay="676"/>
                                          </p:stCondLst>
                                        </p:cTn>
                                        <p:tgtEl>
                                          <p:spTgt spid="3">
                                            <p:txEl>
                                              <p:pRg st="4" end="4"/>
                                            </p:txEl>
                                          </p:spTgt>
                                        </p:tgtEl>
                                      </p:cBhvr>
                                      <p:to x="100000" y="100000"/>
                                    </p:animScale>
                                    <p:animScale>
                                      <p:cBhvr>
                                        <p:cTn id="30" dur="26">
                                          <p:stCondLst>
                                            <p:cond delay="1312"/>
                                          </p:stCondLst>
                                        </p:cTn>
                                        <p:tgtEl>
                                          <p:spTgt spid="3">
                                            <p:txEl>
                                              <p:pRg st="4" end="4"/>
                                            </p:txEl>
                                          </p:spTgt>
                                        </p:tgtEl>
                                      </p:cBhvr>
                                      <p:to x="100000" y="80000"/>
                                    </p:animScale>
                                    <p:animScale>
                                      <p:cBhvr>
                                        <p:cTn id="31" dur="166" decel="50000">
                                          <p:stCondLst>
                                            <p:cond delay="1338"/>
                                          </p:stCondLst>
                                        </p:cTn>
                                        <p:tgtEl>
                                          <p:spTgt spid="3">
                                            <p:txEl>
                                              <p:pRg st="4" end="4"/>
                                            </p:txEl>
                                          </p:spTgt>
                                        </p:tgtEl>
                                      </p:cBhvr>
                                      <p:to x="100000" y="100000"/>
                                    </p:animScale>
                                    <p:animScale>
                                      <p:cBhvr>
                                        <p:cTn id="32" dur="26">
                                          <p:stCondLst>
                                            <p:cond delay="1642"/>
                                          </p:stCondLst>
                                        </p:cTn>
                                        <p:tgtEl>
                                          <p:spTgt spid="3">
                                            <p:txEl>
                                              <p:pRg st="4" end="4"/>
                                            </p:txEl>
                                          </p:spTgt>
                                        </p:tgtEl>
                                      </p:cBhvr>
                                      <p:to x="100000" y="90000"/>
                                    </p:animScale>
                                    <p:animScale>
                                      <p:cBhvr>
                                        <p:cTn id="33" dur="166" decel="50000">
                                          <p:stCondLst>
                                            <p:cond delay="1668"/>
                                          </p:stCondLst>
                                        </p:cTn>
                                        <p:tgtEl>
                                          <p:spTgt spid="3">
                                            <p:txEl>
                                              <p:pRg st="4" end="4"/>
                                            </p:txEl>
                                          </p:spTgt>
                                        </p:tgtEl>
                                      </p:cBhvr>
                                      <p:to x="100000" y="100000"/>
                                    </p:animScale>
                                    <p:animScale>
                                      <p:cBhvr>
                                        <p:cTn id="34" dur="26">
                                          <p:stCondLst>
                                            <p:cond delay="1808"/>
                                          </p:stCondLst>
                                        </p:cTn>
                                        <p:tgtEl>
                                          <p:spTgt spid="3">
                                            <p:txEl>
                                              <p:pRg st="4" end="4"/>
                                            </p:txEl>
                                          </p:spTgt>
                                        </p:tgtEl>
                                      </p:cBhvr>
                                      <p:to x="100000" y="95000"/>
                                    </p:animScale>
                                    <p:animScale>
                                      <p:cBhvr>
                                        <p:cTn id="35"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126</TotalTime>
  <Words>621</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Ion</vt:lpstr>
      <vt:lpstr>PowerPoint Presentation</vt:lpstr>
      <vt:lpstr>الکتریسیته (برق)</vt:lpstr>
      <vt:lpstr>PowerPoint Presentation</vt:lpstr>
      <vt:lpstr>PowerPoint Presentation</vt:lpstr>
      <vt:lpstr>PowerPoint Presentation</vt:lpstr>
      <vt:lpstr>PowerPoint Presentation</vt:lpstr>
      <vt:lpstr>شکل های مختلف الکتریسیته وتأثیر آن براجسام</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ERFAN</dc:creator>
  <cp:lastModifiedBy>ERFAN</cp:lastModifiedBy>
  <cp:revision>13</cp:revision>
  <dcterms:created xsi:type="dcterms:W3CDTF">2013-07-12T14:14:51Z</dcterms:created>
  <dcterms:modified xsi:type="dcterms:W3CDTF">2013-07-12T16:21:49Z</dcterms:modified>
</cp:coreProperties>
</file>