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42"/>
  </p:notesMasterIdLst>
  <p:sldIdLst>
    <p:sldId id="28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9" r:id="rId23"/>
    <p:sldId id="280" r:id="rId24"/>
    <p:sldId id="281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82" r:id="rId39"/>
    <p:sldId id="283" r:id="rId40"/>
    <p:sldId id="284" r:id="rId41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FF99"/>
    <a:srgbClr val="66FF99"/>
    <a:srgbClr val="0099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023" autoAdjust="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A93C18D-00A8-46A2-BF99-01FA3ECB6379}" type="datetimeFigureOut">
              <a:rPr lang="fa-IR"/>
              <a:pPr>
                <a:defRPr/>
              </a:pPr>
              <a:t>02/05/1443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fa-I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5BE146B4-0696-4108-A378-A8BB506272D4}" type="slidenum">
              <a:rPr lang="fa-IR" altLang="en-US"/>
              <a:pPr/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10001077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16C188F-B81E-42B4-B9AC-80CECF0E6837}" type="slidenum">
              <a:rPr lang="fa-IR" altLang="en-US"/>
              <a:pPr eaLnBrk="1" hangingPunct="1"/>
              <a:t>6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2071438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/>
              <a:endParaRPr kumimoji="1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AutoShape 3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/>
              <a:endParaRPr kumimoji="1"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12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en-US"/>
            </a:p>
          </p:txBody>
        </p:sp>
        <p:sp>
          <p:nvSpPr>
            <p:cNvPr id="9" name="AutoShape 13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en-US"/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211" name="AutoShap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A094D970-53D0-49A0-937E-BB026AE3EBD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791026"/>
      </p:ext>
    </p:extLst>
  </p:cSld>
  <p:clrMapOvr>
    <a:masterClrMapping/>
  </p:clrMapOvr>
  <p:transition spd="slow" advTm="5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9BE88-B940-435B-85D3-E405C1CB63C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054117"/>
      </p:ext>
    </p:extLst>
  </p:cSld>
  <p:clrMapOvr>
    <a:masterClrMapping/>
  </p:clrMapOvr>
  <p:transition spd="slow" advTm="5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6B16AF-6F46-4652-AB9A-0FCA55FFA80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076679"/>
      </p:ext>
    </p:extLst>
  </p:cSld>
  <p:clrMapOvr>
    <a:masterClrMapping/>
  </p:clrMapOvr>
  <p:transition spd="slow" advTm="5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6717DE-F495-484B-BEF4-A0BD71FFDC6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830176"/>
      </p:ext>
    </p:extLst>
  </p:cSld>
  <p:clrMapOvr>
    <a:masterClrMapping/>
  </p:clrMapOvr>
  <p:transition spd="slow" advTm="5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7ECED3-86D4-42C4-A036-AEC24CCBE39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825"/>
      </p:ext>
    </p:extLst>
  </p:cSld>
  <p:clrMapOvr>
    <a:masterClrMapping/>
  </p:clrMapOvr>
  <p:transition spd="slow" advTm="5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EB3312-E8FE-4C7C-A809-02C1708D1DD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676860"/>
      </p:ext>
    </p:extLst>
  </p:cSld>
  <p:clrMapOvr>
    <a:masterClrMapping/>
  </p:clrMapOvr>
  <p:transition spd="slow" advTm="5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F0457-B7D8-476C-94CD-33EEDBFE105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816354"/>
      </p:ext>
    </p:extLst>
  </p:cSld>
  <p:clrMapOvr>
    <a:masterClrMapping/>
  </p:clrMapOvr>
  <p:transition spd="slow" advTm="5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4CDE7-1487-45BB-98C0-2CB12CCD37F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675847"/>
      </p:ext>
    </p:extLst>
  </p:cSld>
  <p:clrMapOvr>
    <a:masterClrMapping/>
  </p:clrMapOvr>
  <p:transition spd="slow" advTm="5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5EDA70-518B-4E6F-8A70-87DC464CE8C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976696"/>
      </p:ext>
    </p:extLst>
  </p:cSld>
  <p:clrMapOvr>
    <a:masterClrMapping/>
  </p:clrMapOvr>
  <p:transition spd="slow" advTm="5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23B9E-FD38-4072-A703-B83F19E42AB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08417"/>
      </p:ext>
    </p:extLst>
  </p:cSld>
  <p:clrMapOvr>
    <a:masterClrMapping/>
  </p:clrMapOvr>
  <p:transition spd="slow" advTm="5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A102C9-13F6-4D7F-A6A1-2D162AE3FEF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436514"/>
      </p:ext>
    </p:extLst>
  </p:cSld>
  <p:clrMapOvr>
    <a:masterClrMapping/>
  </p:clrMapOvr>
  <p:transition spd="slow" advTm="5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8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26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3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a-IR" altLang="en-US"/>
              </a:p>
            </p:txBody>
          </p:sp>
          <p:sp>
            <p:nvSpPr>
              <p:cNvPr id="2" name="Freeform 24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33" name="Group 21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12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a-IR" altLang="en-US"/>
              </a:p>
            </p:txBody>
          </p:sp>
          <p:sp>
            <p:nvSpPr>
              <p:cNvPr id="1035" name="AutoShape 20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a-IR" altLang="en-US"/>
              </a:p>
            </p:txBody>
          </p:sp>
        </p:grpSp>
      </p:grpSp>
      <p:sp>
        <p:nvSpPr>
          <p:cNvPr id="1027" name="AutoShap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 rtl="0">
              <a:defRPr sz="2600" b="1">
                <a:solidFill>
                  <a:schemeClr val="bg1"/>
                </a:solidFill>
              </a:defRPr>
            </a:lvl1pPr>
          </a:lstStyle>
          <a:p>
            <a:fld id="{76CA32B1-5A19-4C72-B41B-0A27322632F8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ransition spd="slow" advTm="5000">
    <p:circle/>
  </p:transition>
  <p:txStyles>
    <p:titleStyle>
      <a:lvl1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1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1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1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1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606;&#1587;&#1585;&#1740;&#1606;\&#1607;&#1606;&#1585;&#1587;&#1578;&#1575;&#1606;%20&#1582;&#1583;&#1610;&#1580;&#1607;%20&#1603;&#1576;&#1585;&#1610;\SHABNA-1.WAV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z="4400"/>
              <a:t>بسم الله الرحمن الرحيم</a:t>
            </a:r>
          </a:p>
        </p:txBody>
      </p:sp>
      <p:pic>
        <p:nvPicPr>
          <p:cNvPr id="5" name="SHABNA-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altLang="en-US"/>
              <a:t>5-پله ي گرد</a:t>
            </a:r>
            <a:endParaRPr lang="en-US" altLang="en-US"/>
          </a:p>
        </p:txBody>
      </p:sp>
      <p:pic>
        <p:nvPicPr>
          <p:cNvPr id="12291" name="Picture 8" descr="23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9713" y="2795588"/>
            <a:ext cx="3810000" cy="2857500"/>
          </a:xfrm>
          <a:noFill/>
        </p:spPr>
      </p:pic>
    </p:spTree>
  </p:cSld>
  <p:clrMapOvr>
    <a:masterClrMapping/>
  </p:clrMapOvr>
  <p:transition spd="slow" advTm="5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altLang="en-US"/>
              <a:t>6- پله ي اضطراري </a:t>
            </a:r>
            <a:endParaRPr lang="en-US" altLang="en-US"/>
          </a:p>
        </p:txBody>
      </p:sp>
      <p:pic>
        <p:nvPicPr>
          <p:cNvPr id="13315" name="Picture 5" descr="Copyrighted_Image_Reuse_Prohibited_34538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5663" y="2362200"/>
            <a:ext cx="2578100" cy="3724275"/>
          </a:xfrm>
          <a:noFill/>
        </p:spPr>
      </p:pic>
    </p:spTree>
  </p:cSld>
  <p:clrMapOvr>
    <a:masterClrMapping/>
  </p:clrMapOvr>
  <p:transition spd="slow" advTm="5000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altLang="en-US"/>
              <a:t>تعداد پله</a:t>
            </a:r>
            <a:endParaRPr lang="en-US" altLang="en-US"/>
          </a:p>
        </p:txBody>
      </p:sp>
      <p:pic>
        <p:nvPicPr>
          <p:cNvPr id="14339" name="Picture 8" descr="mch0043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87700" y="2362200"/>
            <a:ext cx="2994025" cy="3724275"/>
          </a:xfrm>
          <a:noFill/>
        </p:spPr>
      </p:pic>
    </p:spTree>
  </p:cSld>
  <p:clrMapOvr>
    <a:masterClrMapping/>
  </p:clrMapOvr>
  <p:transition spd="slow" advTm="5000"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altLang="en-US"/>
              <a:t>طول پله</a:t>
            </a:r>
            <a:endParaRPr lang="en-US" altLang="en-US"/>
          </a:p>
        </p:txBody>
      </p:sp>
      <p:pic>
        <p:nvPicPr>
          <p:cNvPr id="15363" name="Picture 5" descr="4uuh7c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3488" y="2362200"/>
            <a:ext cx="2979737" cy="3724275"/>
          </a:xfrm>
          <a:noFill/>
        </p:spPr>
      </p:pic>
      <p:pic>
        <p:nvPicPr>
          <p:cNvPr id="15364" name="Picture 7" descr="mch0043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2362200"/>
            <a:ext cx="2994025" cy="3724275"/>
          </a:xfrm>
          <a:noFill/>
        </p:spPr>
      </p:pic>
      <p:cxnSp>
        <p:nvCxnSpPr>
          <p:cNvPr id="6" name="Straight Connector 5"/>
          <p:cNvCxnSpPr/>
          <p:nvPr/>
        </p:nvCxnSpPr>
        <p:spPr>
          <a:xfrm rot="5400000">
            <a:off x="5465763" y="3822700"/>
            <a:ext cx="3571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5929312" y="3357563"/>
            <a:ext cx="12874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43563" y="3929063"/>
            <a:ext cx="9286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57875" y="6286500"/>
            <a:ext cx="9286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787231" y="6287294"/>
            <a:ext cx="142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680200" y="6323013"/>
            <a:ext cx="2143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5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altLang="en-US"/>
              <a:t>چشم پله</a:t>
            </a:r>
            <a:endParaRPr lang="en-US" altLang="en-US"/>
          </a:p>
        </p:txBody>
      </p:sp>
      <p:pic>
        <p:nvPicPr>
          <p:cNvPr id="16387" name="Picture 6" descr="DSC_00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4813" y="2362200"/>
            <a:ext cx="2095500" cy="3724275"/>
          </a:xfrm>
          <a:noFill/>
        </p:spPr>
      </p:pic>
      <p:pic>
        <p:nvPicPr>
          <p:cNvPr id="16388" name="Picture 9" descr="1619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0913" y="2967038"/>
            <a:ext cx="3770312" cy="2514600"/>
          </a:xfrm>
          <a:noFill/>
        </p:spPr>
      </p:pic>
      <p:sp>
        <p:nvSpPr>
          <p:cNvPr id="5" name="Down Arrow 4"/>
          <p:cNvSpPr/>
          <p:nvPr/>
        </p:nvSpPr>
        <p:spPr>
          <a:xfrm>
            <a:off x="6500813" y="3357563"/>
            <a:ext cx="428625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6" name="Right Arrow 5"/>
          <p:cNvSpPr/>
          <p:nvPr/>
        </p:nvSpPr>
        <p:spPr>
          <a:xfrm>
            <a:off x="1928813" y="3357563"/>
            <a:ext cx="5715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</p:spTree>
  </p:cSld>
  <p:clrMapOvr>
    <a:masterClrMapping/>
  </p:clrMapOvr>
  <p:transition spd="slow" advTm="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altLang="en-US"/>
              <a:t>خط مسير پله</a:t>
            </a:r>
            <a:endParaRPr lang="en-US" altLang="en-US"/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73688" y="2362200"/>
            <a:ext cx="3770312" cy="3724275"/>
          </a:xfrm>
        </p:spPr>
        <p:txBody>
          <a:bodyPr/>
          <a:lstStyle/>
          <a:p>
            <a:pPr eaLnBrk="1" hangingPunct="1"/>
            <a:r>
              <a:rPr lang="fa-IR" altLang="en-US" sz="2400"/>
              <a:t>جهت شروع پله را نشان مي دهد</a:t>
            </a:r>
          </a:p>
          <a:p>
            <a:pPr eaLnBrk="1" hangingPunct="1"/>
            <a:r>
              <a:rPr lang="fa-IR" altLang="en-US" sz="2400"/>
              <a:t>ابتداي فلش روي اولين پله</a:t>
            </a:r>
          </a:p>
          <a:p>
            <a:pPr eaLnBrk="1" hangingPunct="1"/>
            <a:r>
              <a:rPr lang="fa-IR" altLang="en-US" sz="2400"/>
              <a:t>انتهاي فلش روي آخرين پله</a:t>
            </a:r>
            <a:endParaRPr lang="en-US" altLang="en-US" sz="2400"/>
          </a:p>
        </p:txBody>
      </p:sp>
      <p:pic>
        <p:nvPicPr>
          <p:cNvPr id="17412" name="Picture 8" descr="DSC_00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2349500"/>
            <a:ext cx="2095500" cy="3724275"/>
          </a:xfrm>
          <a:noFill/>
        </p:spPr>
      </p:pic>
    </p:spTree>
  </p:cSld>
  <p:clrMapOvr>
    <a:masterClrMapping/>
  </p:clrMapOvr>
  <p:transition spd="slow" advTm="5000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altLang="en-US"/>
              <a:t>خط زير پله وحجم پله</a:t>
            </a:r>
            <a:endParaRPr lang="en-US" altLang="en-US"/>
          </a:p>
        </p:txBody>
      </p:sp>
      <p:pic>
        <p:nvPicPr>
          <p:cNvPr id="18435" name="Picture 6" descr="1B4D~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3975" y="2362200"/>
            <a:ext cx="2797175" cy="3724275"/>
          </a:xfrm>
          <a:noFill/>
        </p:spPr>
      </p:pic>
      <p:pic>
        <p:nvPicPr>
          <p:cNvPr id="18436" name="Picture 7" descr="4uuh7c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6200" y="2362200"/>
            <a:ext cx="2979738" cy="3724275"/>
          </a:xfrm>
          <a:noFill/>
        </p:spPr>
      </p:pic>
      <p:cxnSp>
        <p:nvCxnSpPr>
          <p:cNvPr id="6" name="Straight Connector 5"/>
          <p:cNvCxnSpPr/>
          <p:nvPr/>
        </p:nvCxnSpPr>
        <p:spPr>
          <a:xfrm>
            <a:off x="5286375" y="4572000"/>
            <a:ext cx="2000250" cy="1214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3393281" y="5107782"/>
            <a:ext cx="642937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5572125" y="5214938"/>
            <a:ext cx="5715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3" name="Down Arrow 12"/>
          <p:cNvSpPr/>
          <p:nvPr/>
        </p:nvSpPr>
        <p:spPr>
          <a:xfrm>
            <a:off x="3786188" y="5214938"/>
            <a:ext cx="285750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</p:spTree>
  </p:cSld>
  <p:clrMapOvr>
    <a:masterClrMapping/>
  </p:clrMapOvr>
  <p:transition spd="slow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altLang="en-US"/>
              <a:t>محل برش قايم (طولي وعرضي)</a:t>
            </a:r>
            <a:endParaRPr lang="en-US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a-IR" altLang="en-US"/>
              <a:t>در برش طولي پله ” برش از طول پله گذشته وهر دو پاگرد برش مي خورد0</a:t>
            </a:r>
          </a:p>
          <a:p>
            <a:pPr eaLnBrk="1" hangingPunct="1"/>
            <a:r>
              <a:rPr lang="fa-IR" altLang="en-US"/>
              <a:t>در برش عرضي پله، برش از يك پاگرد گذشته وعرض پله ها ديده مي شود0</a:t>
            </a:r>
            <a:endParaRPr lang="en-US" altLang="en-US"/>
          </a:p>
        </p:txBody>
      </p:sp>
    </p:spTree>
  </p:cSld>
  <p:clrMapOvr>
    <a:masterClrMapping/>
  </p:clrMapOvr>
  <p:transition spd="slow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/>
              <a:t>مراحل ترسيم برش طولي ،پله يك طرفه</a:t>
            </a:r>
            <a:br>
              <a:rPr lang="fa-IR" altLang="en-US"/>
            </a:br>
            <a:r>
              <a:rPr lang="fa-IR" altLang="en-US"/>
              <a:t>1-</a:t>
            </a:r>
            <a:r>
              <a:rPr lang="fa-IR" altLang="en-US" sz="2400">
                <a:solidFill>
                  <a:srgbClr val="FF0000"/>
                </a:solidFill>
              </a:rPr>
              <a:t>درامتداد كف پله ها خطوط كمكي روي خط زمين جدا مي كنيم.</a:t>
            </a:r>
            <a:r>
              <a:rPr lang="fa-IR" altLang="en-US"/>
              <a:t> 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1688" y="2143125"/>
            <a:ext cx="5510212" cy="4500563"/>
          </a:xfrm>
          <a:noFill/>
        </p:spPr>
      </p:pic>
    </p:spTree>
  </p:cSld>
  <p:clrMapOvr>
    <a:masterClrMapping/>
  </p:clrMapOvr>
  <p:transition spd="slow" advTm="12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 sz="2800">
                <a:solidFill>
                  <a:srgbClr val="FF0000"/>
                </a:solidFill>
              </a:rPr>
              <a:t>2-با توجه به تعداد پله وارتفاع پله محل پاگرد را مشخص كرده ،</a:t>
            </a:r>
            <a:br>
              <a:rPr lang="fa-IR" altLang="en-US" sz="2800">
                <a:solidFill>
                  <a:srgbClr val="FF0000"/>
                </a:solidFill>
              </a:rPr>
            </a:br>
            <a:r>
              <a:rPr lang="fa-IR" altLang="en-US" sz="2800">
                <a:solidFill>
                  <a:srgbClr val="FF0000"/>
                </a:solidFill>
              </a:rPr>
              <a:t> اولين وآخرين پله را رسم مي كنيم . </a:t>
            </a: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0" y="2428875"/>
            <a:ext cx="6357938" cy="4138613"/>
          </a:xfrm>
          <a:noFill/>
        </p:spPr>
      </p:pic>
      <p:cxnSp>
        <p:nvCxnSpPr>
          <p:cNvPr id="5" name="Straight Connector 4"/>
          <p:cNvCxnSpPr/>
          <p:nvPr/>
        </p:nvCxnSpPr>
        <p:spPr>
          <a:xfrm rot="10800000">
            <a:off x="5000625" y="5072063"/>
            <a:ext cx="1071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929981" y="5144294"/>
            <a:ext cx="142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2606675" y="6323013"/>
            <a:ext cx="2143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12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1928813" y="1071563"/>
            <a:ext cx="8229600" cy="1905000"/>
          </a:xfrm>
        </p:spPr>
        <p:txBody>
          <a:bodyPr/>
          <a:lstStyle/>
          <a:p>
            <a:pPr algn="l" eaLnBrk="1" hangingPunct="1"/>
            <a:r>
              <a:rPr lang="fa-IR" altLang="en-US"/>
              <a:t>                    طرح درس رشته                        نقشه كشي  ساختمان  </a:t>
            </a: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252536" y="2420888"/>
            <a:ext cx="5000625" cy="2110482"/>
          </a:xfrm>
        </p:spPr>
        <p:txBody>
          <a:bodyPr/>
          <a:lstStyle/>
          <a:p>
            <a:pPr algn="ctr" eaLnBrk="1" hangingPunct="1"/>
            <a:r>
              <a:rPr lang="fa-IR" altLang="en-US" dirty="0"/>
              <a:t>تهيه وتنظيم </a:t>
            </a:r>
            <a:r>
              <a:rPr lang="fa-IR" altLang="en-US" dirty="0" smtClean="0"/>
              <a:t>: ناصر فاضلی </a:t>
            </a:r>
          </a:p>
          <a:p>
            <a:pPr algn="ctr" eaLnBrk="1" hangingPunct="1"/>
            <a:r>
              <a:rPr lang="fa-IR" altLang="en-US" dirty="0" smtClean="0"/>
              <a:t>هنرستان امام علی (ع) تایباد</a:t>
            </a:r>
            <a:endParaRPr lang="fa-IR" altLang="en-US" dirty="0"/>
          </a:p>
        </p:txBody>
      </p:sp>
    </p:spTree>
  </p:cSld>
  <p:clrMapOvr>
    <a:masterClrMapping/>
  </p:clrMapOvr>
  <p:transition spd="slow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 sz="2800">
                <a:solidFill>
                  <a:srgbClr val="FF0000"/>
                </a:solidFill>
              </a:rPr>
              <a:t>3- بنا به تعريف خط زير پله ، آنرا ترسيم مي نمائيم .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2500313"/>
            <a:ext cx="5572125" cy="4076700"/>
          </a:xfrm>
          <a:noFill/>
        </p:spPr>
      </p:pic>
      <p:sp>
        <p:nvSpPr>
          <p:cNvPr id="4" name="Down Arrow 3"/>
          <p:cNvSpPr/>
          <p:nvPr/>
        </p:nvSpPr>
        <p:spPr>
          <a:xfrm>
            <a:off x="4071938" y="5286375"/>
            <a:ext cx="285750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</p:spTree>
  </p:cSld>
  <p:clrMapOvr>
    <a:masterClrMapping/>
  </p:clrMapOvr>
  <p:transition spd="slow" advTm="12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 sz="2800">
                <a:solidFill>
                  <a:srgbClr val="FF0000"/>
                </a:solidFill>
              </a:rPr>
              <a:t>4-از محل برخورد خط زير پله با خطوط عمودي كمكي ،خط افقي ترسيم مي كنيم تا كف پله ها بدست آيد . 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625" y="2638425"/>
            <a:ext cx="6694488" cy="3862388"/>
          </a:xfrm>
          <a:noFill/>
        </p:spPr>
      </p:pic>
      <p:cxnSp>
        <p:nvCxnSpPr>
          <p:cNvPr id="5" name="Straight Connector 4"/>
          <p:cNvCxnSpPr/>
          <p:nvPr/>
        </p:nvCxnSpPr>
        <p:spPr>
          <a:xfrm>
            <a:off x="5572125" y="3714750"/>
            <a:ext cx="5000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72125" y="3714750"/>
            <a:ext cx="5000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00625" y="4071938"/>
            <a:ext cx="5715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00563" y="4429125"/>
            <a:ext cx="5000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00500" y="4786313"/>
            <a:ext cx="5000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29000" y="5143500"/>
            <a:ext cx="571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28938" y="5500688"/>
            <a:ext cx="5000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428875" y="5857875"/>
            <a:ext cx="5000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10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/>
              <a:t>5-سپس ارتفاع پله ها را رسم مي كنيم.</a:t>
            </a: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9738" y="2362200"/>
            <a:ext cx="5949950" cy="3724275"/>
          </a:xfrm>
        </p:spPr>
      </p:pic>
      <p:sp>
        <p:nvSpPr>
          <p:cNvPr id="11" name="Right Arrow 10"/>
          <p:cNvSpPr/>
          <p:nvPr/>
        </p:nvSpPr>
        <p:spPr>
          <a:xfrm>
            <a:off x="3214688" y="3643313"/>
            <a:ext cx="642937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</p:spTree>
  </p:cSld>
  <p:clrMapOvr>
    <a:masterClrMapping/>
  </p:clrMapOvr>
  <p:transition spd="slow" advTm="12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/>
              <a:t>6-آنگاه خط حجم پله رابه موازات خط زير پله ترسيم كرده وضخامت پاگرد را مشخص مي كنيم   </a:t>
            </a:r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13" y="2362200"/>
            <a:ext cx="6858000" cy="4067175"/>
          </a:xfrm>
          <a:noFill/>
        </p:spPr>
      </p:pic>
      <p:sp>
        <p:nvSpPr>
          <p:cNvPr id="5" name="Left Arrow 4"/>
          <p:cNvSpPr/>
          <p:nvPr/>
        </p:nvSpPr>
        <p:spPr>
          <a:xfrm>
            <a:off x="4929188" y="4429125"/>
            <a:ext cx="571500" cy="428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6" name="Up Arrow 5"/>
          <p:cNvSpPr/>
          <p:nvPr/>
        </p:nvSpPr>
        <p:spPr>
          <a:xfrm>
            <a:off x="6786563" y="3643313"/>
            <a:ext cx="428625" cy="4286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</p:spTree>
  </p:cSld>
  <p:clrMapOvr>
    <a:masterClrMapping/>
  </p:clrMapOvr>
  <p:transition spd="slow" advTm="12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/>
              <a:t>برش پله دو طرفه</a:t>
            </a:r>
          </a:p>
        </p:txBody>
      </p:sp>
      <p:pic>
        <p:nvPicPr>
          <p:cNvPr id="2662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13" y="2357438"/>
            <a:ext cx="6715125" cy="4214812"/>
          </a:xfrm>
          <a:noFill/>
        </p:spPr>
      </p:pic>
    </p:spTree>
  </p:cSld>
  <p:clrMapOvr>
    <a:masterClrMapping/>
  </p:clrMapOvr>
  <p:transition spd="slow" advTm="10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57313" y="785813"/>
            <a:ext cx="7138987" cy="2286000"/>
          </a:xfrm>
        </p:spPr>
        <p:txBody>
          <a:bodyPr/>
          <a:lstStyle/>
          <a:p>
            <a:pPr algn="r"/>
            <a:r>
              <a:rPr lang="fa-IR" altLang="en-US"/>
              <a:t>مراحل ترسيم :</a:t>
            </a:r>
            <a:br>
              <a:rPr lang="fa-IR" altLang="en-US"/>
            </a:br>
            <a:r>
              <a:rPr lang="fa-IR" altLang="en-US"/>
              <a:t/>
            </a:r>
            <a:br>
              <a:rPr lang="fa-IR" altLang="en-US"/>
            </a:br>
            <a:r>
              <a:rPr lang="fa-IR" altLang="en-US" sz="2000"/>
              <a:t>1-با توجه به محل برش ،در امتداد ديوارو كف پله ها خطوط كمكي تا خط زمين ترسيم مي كنيم.</a:t>
            </a:r>
            <a:br>
              <a:rPr lang="fa-IR" altLang="en-US" sz="2000"/>
            </a:br>
            <a:r>
              <a:rPr lang="fa-IR" altLang="en-US"/>
              <a:t/>
            </a:r>
            <a:br>
              <a:rPr lang="fa-IR" altLang="en-US"/>
            </a:br>
            <a:endParaRPr lang="fa-IR" altLang="en-US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8813" y="2286000"/>
            <a:ext cx="4532312" cy="4143375"/>
          </a:xfrm>
          <a:noFill/>
        </p:spPr>
      </p:pic>
    </p:spTree>
  </p:cSld>
  <p:clrMapOvr>
    <a:masterClrMapping/>
  </p:clrMapOvr>
  <p:transition spd="slow" advTm="12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357438"/>
            <a:ext cx="495300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 sz="2400"/>
              <a:t>2-ضخامت ديوار را ترسيم كرده ومحل پاگردها را باتوجه به تعداد وارتفاع پله ها مشخص مي كنيم .</a:t>
            </a:r>
          </a:p>
        </p:txBody>
      </p:sp>
      <p:sp>
        <p:nvSpPr>
          <p:cNvPr id="4" name="Down Arrow 3"/>
          <p:cNvSpPr/>
          <p:nvPr/>
        </p:nvSpPr>
        <p:spPr>
          <a:xfrm>
            <a:off x="3714750" y="4857750"/>
            <a:ext cx="214313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5" name="Down Arrow 4"/>
          <p:cNvSpPr/>
          <p:nvPr/>
        </p:nvSpPr>
        <p:spPr>
          <a:xfrm>
            <a:off x="5429250" y="5572125"/>
            <a:ext cx="214313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 sz="2400"/>
              <a:t>3- اولين و آخرين پله ي هر رامپ را ترسيم كرده و خط زير پله ي آنها را رسم مي كنيم .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357438"/>
            <a:ext cx="5500687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 sz="2400"/>
              <a:t>4- از محل برخورد خط زير پله با خطوط كمكي كف پله ها بدست مي آيد .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428875"/>
            <a:ext cx="5357812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own Arrow 13"/>
          <p:cNvSpPr/>
          <p:nvPr/>
        </p:nvSpPr>
        <p:spPr>
          <a:xfrm>
            <a:off x="4643438" y="3214688"/>
            <a:ext cx="357187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5" name="Down Arrow 14"/>
          <p:cNvSpPr/>
          <p:nvPr/>
        </p:nvSpPr>
        <p:spPr>
          <a:xfrm>
            <a:off x="4714875" y="4929188"/>
            <a:ext cx="285750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</p:spTree>
  </p:cSld>
  <p:clrMapOvr>
    <a:masterClrMapping/>
  </p:clrMapOvr>
  <p:transition spd="slow" advTm="10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 sz="2400"/>
              <a:t>5- سپس ارتفاع پله ها ترسيم مي شود .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357438"/>
            <a:ext cx="49339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ctrTitle"/>
          </p:nvPr>
        </p:nvSpPr>
        <p:spPr>
          <a:xfrm>
            <a:off x="-785813" y="928688"/>
            <a:ext cx="8229601" cy="1905000"/>
          </a:xfrm>
        </p:spPr>
        <p:txBody>
          <a:bodyPr/>
          <a:lstStyle/>
          <a:p>
            <a:pPr eaLnBrk="1" hangingPunct="1"/>
            <a:r>
              <a:rPr lang="fa-IR" altLang="en-US"/>
              <a:t>       </a:t>
            </a:r>
            <a:r>
              <a:rPr lang="fa-IR" altLang="en-US" sz="3200"/>
              <a:t>موضوع :</a:t>
            </a:r>
            <a:br>
              <a:rPr lang="fa-IR" altLang="en-US" sz="3200"/>
            </a:br>
            <a:r>
              <a:rPr lang="fa-IR" altLang="en-US" sz="3200"/>
              <a:t>شناسايي اصول ترسيم برش راه پله</a:t>
            </a:r>
            <a:r>
              <a:rPr lang="fa-IR" altLang="en-US"/>
              <a:t>                                                                         </a:t>
            </a:r>
            <a:endParaRPr lang="en-US" altLang="en-US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/>
            <a:r>
              <a:rPr lang="fa-IR" altLang="en-US"/>
              <a:t>هدف كلي :ترسيم صحيح برش                 راه پله</a:t>
            </a:r>
            <a:endParaRPr lang="en-US" altLang="en-US"/>
          </a:p>
        </p:txBody>
      </p:sp>
    </p:spTree>
  </p:cSld>
  <p:clrMapOvr>
    <a:masterClrMapping/>
  </p:clrMapOvr>
  <p:transition spd="slow" advTm="10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 sz="2400"/>
              <a:t>6-به موازات پاگرد ها وخط زير پله (به اندازه ضخامت پاگرد وضخامت حجم پله)  خطوطي ترسيم مي شود تا پاگرد و حجم پله مشخص شود .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286000"/>
            <a:ext cx="51435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Up Arrow 3"/>
          <p:cNvSpPr/>
          <p:nvPr/>
        </p:nvSpPr>
        <p:spPr>
          <a:xfrm>
            <a:off x="6000750" y="5072063"/>
            <a:ext cx="35718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5" name="Up Arrow 4"/>
          <p:cNvSpPr/>
          <p:nvPr/>
        </p:nvSpPr>
        <p:spPr>
          <a:xfrm>
            <a:off x="2714625" y="3357563"/>
            <a:ext cx="357188" cy="3571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6" name="Right Arrow 5"/>
          <p:cNvSpPr/>
          <p:nvPr/>
        </p:nvSpPr>
        <p:spPr>
          <a:xfrm>
            <a:off x="4071938" y="4143375"/>
            <a:ext cx="571500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7" name="Left Arrow 6"/>
          <p:cNvSpPr/>
          <p:nvPr/>
        </p:nvSpPr>
        <p:spPr>
          <a:xfrm>
            <a:off x="4714875" y="5786438"/>
            <a:ext cx="428625" cy="2857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4" grpId="0" animBg="1"/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 sz="2400"/>
              <a:t>7- خط زير پله راپاك كرده وترسيم را كامل ميكنيم.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57438"/>
            <a:ext cx="4662488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 sz="2400"/>
              <a:t>8-به اندازه ارتفاع درب راه پله خطوطي به موازات پاگردها ترسيم مي كنيم .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309813"/>
            <a:ext cx="4857750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 sz="2400"/>
              <a:t>9-دو خط بدست آمده را به هم وصل كرده،به موازات آن به ترتيب به اندازه ضخامت سقف وارتفاع جان پناه خطوطي ترسيم مي نماييم تا سقف خرپشته  بدست آيد . 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928813"/>
            <a:ext cx="6715125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 sz="2400"/>
              <a:t>10- قسمتهاي برش خورده را هاشور مي زنيم تا قسمتهاي برش نخورده مشخص شود .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000250"/>
            <a:ext cx="42862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 sz="2400"/>
              <a:t>11-با توجه به ارتفاع پله (20</a:t>
            </a:r>
            <a:r>
              <a:rPr lang="en-US" altLang="en-US" sz="2400"/>
              <a:t>cm</a:t>
            </a:r>
            <a:r>
              <a:rPr lang="fa-IR" altLang="en-US" sz="2400"/>
              <a:t>) وتعداد پله ،كد گذاري انجام مي شود .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962150"/>
            <a:ext cx="46958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 sz="2400"/>
              <a:t>12- در آخر نرده ها ترسيم مي شود .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928813"/>
            <a:ext cx="5072062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 sz="2800">
                <a:solidFill>
                  <a:srgbClr val="FF0000"/>
                </a:solidFill>
              </a:rPr>
              <a:t>برش پله ساختمان دو طبقه با پله هاي اختلاف سطح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000250"/>
            <a:ext cx="51054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2357438" y="3500438"/>
            <a:ext cx="142875" cy="2143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6" name="Isosceles Triangle 5"/>
          <p:cNvSpPr/>
          <p:nvPr/>
        </p:nvSpPr>
        <p:spPr>
          <a:xfrm>
            <a:off x="6572250" y="3571875"/>
            <a:ext cx="214313" cy="1428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9" name="Isosceles Triangle 8"/>
          <p:cNvSpPr/>
          <p:nvPr/>
        </p:nvSpPr>
        <p:spPr>
          <a:xfrm>
            <a:off x="2500313" y="6000750"/>
            <a:ext cx="214312" cy="2143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0" name="Isosceles Triangle 9"/>
          <p:cNvSpPr/>
          <p:nvPr/>
        </p:nvSpPr>
        <p:spPr>
          <a:xfrm>
            <a:off x="6643688" y="6072188"/>
            <a:ext cx="214312" cy="1428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</p:spTree>
  </p:cSld>
  <p:clrMapOvr>
    <a:masterClrMapping/>
  </p:clrMapOvr>
  <p:transition spd="slow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/>
              <a:t>مراحل ترسيم ،مشابه برش پله دو طرفه مي باشد .</a:t>
            </a:r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3063" y="2000250"/>
            <a:ext cx="4714875" cy="4857750"/>
          </a:xfrm>
          <a:noFill/>
        </p:spPr>
      </p:pic>
    </p:spTree>
  </p:cSld>
  <p:clrMapOvr>
    <a:masterClrMapping/>
  </p:clrMapOvr>
  <p:transition spd="slow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/>
              <a:t>ايزومتريك پله دو طرفه</a:t>
            </a:r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8875" y="2362200"/>
            <a:ext cx="4643438" cy="4281488"/>
          </a:xfrm>
          <a:noFill/>
        </p:spPr>
      </p:pic>
    </p:spTree>
  </p:cSld>
  <p:clrMapOvr>
    <a:masterClrMapping/>
  </p:clrMapOvr>
  <p:transition spd="slow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altLang="en-US"/>
              <a:t>هدفهاي رفتاري  :</a:t>
            </a: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fa-IR" altLang="en-US"/>
              <a:t>پس از پايان درس هنر جويان بايد 000000</a:t>
            </a:r>
          </a:p>
          <a:p>
            <a:pPr marL="1295400" lvl="2" indent="-381000" eaLnBrk="1" hangingPunct="1">
              <a:buFont typeface="Wingdings" panose="05000000000000000000" pitchFamily="2" charset="2"/>
              <a:buNone/>
            </a:pPr>
            <a:r>
              <a:rPr lang="fa-IR" altLang="en-US" sz="2400"/>
              <a:t>1-بتوانند منظور از اختلاف سطح را توضيح دهند0</a:t>
            </a:r>
          </a:p>
          <a:p>
            <a:pPr marL="1295400" lvl="2" indent="-381000" eaLnBrk="1" hangingPunct="1">
              <a:buFont typeface="Wingdings" panose="05000000000000000000" pitchFamily="2" charset="2"/>
              <a:buNone/>
            </a:pPr>
            <a:r>
              <a:rPr lang="fa-IR" altLang="en-US" sz="2400"/>
              <a:t>2-بتوانند رابطه بين كف وارتفاع پله را محاسبه نمايند0</a:t>
            </a:r>
          </a:p>
          <a:p>
            <a:pPr marL="1295400" lvl="2" indent="-381000" eaLnBrk="1" hangingPunct="1">
              <a:buFont typeface="Wingdings" panose="05000000000000000000" pitchFamily="2" charset="2"/>
              <a:buNone/>
            </a:pPr>
            <a:r>
              <a:rPr lang="fa-IR" altLang="en-US" sz="2400"/>
              <a:t>3-بدانند تعداد پله چگونه محاسبه مي شود0</a:t>
            </a:r>
          </a:p>
          <a:p>
            <a:pPr marL="1295400" lvl="2" indent="-381000" eaLnBrk="1" hangingPunct="1">
              <a:buFont typeface="Wingdings" panose="05000000000000000000" pitchFamily="2" charset="2"/>
              <a:buNone/>
            </a:pPr>
            <a:r>
              <a:rPr lang="fa-IR" altLang="en-US" sz="2400"/>
              <a:t>4-بتواننداندازه درست پاگردها راترسيم نمايند 0</a:t>
            </a:r>
          </a:p>
          <a:p>
            <a:pPr marL="1295400" lvl="2" indent="-381000" eaLnBrk="1" hangingPunct="1">
              <a:buFont typeface="Wingdings" panose="05000000000000000000" pitchFamily="2" charset="2"/>
              <a:buNone/>
            </a:pPr>
            <a:r>
              <a:rPr lang="fa-IR" altLang="en-US" sz="2400"/>
              <a:t>5-بتوانند شروع وپايان پله را درست ترسيم نمايند0</a:t>
            </a:r>
          </a:p>
          <a:p>
            <a:pPr marL="1295400" lvl="2" indent="-381000" eaLnBrk="1" hangingPunct="1">
              <a:buFont typeface="Wingdings" panose="05000000000000000000" pitchFamily="2" charset="2"/>
              <a:buNone/>
            </a:pPr>
            <a:r>
              <a:rPr lang="fa-IR" altLang="en-US" sz="2400"/>
              <a:t>6-بتوانندپله هاي برش خورده وبرش نخورده را ترسيم كنند0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en-US" altLang="en-US" sz="2400"/>
          </a:p>
        </p:txBody>
      </p:sp>
    </p:spTree>
  </p:cSld>
  <p:clrMapOvr>
    <a:masterClrMapping/>
  </p:clrMapOvr>
  <p:transition spd="slow" advTm="20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1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6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1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6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1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6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1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3" grpI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42938" y="714375"/>
            <a:ext cx="7924800" cy="1143000"/>
          </a:xfrm>
        </p:spPr>
        <p:txBody>
          <a:bodyPr/>
          <a:lstStyle/>
          <a:p>
            <a:pPr algn="ctr"/>
            <a:r>
              <a:rPr lang="fa-IR" altLang="en-US">
                <a:solidFill>
                  <a:srgbClr val="66FFFF"/>
                </a:solidFill>
              </a:rPr>
              <a:t>موفق باشيد</a:t>
            </a:r>
          </a:p>
        </p:txBody>
      </p:sp>
    </p:spTree>
  </p:cSld>
  <p:clrMapOvr>
    <a:masterClrMapping/>
  </p:clrMapOvr>
  <p:transition spd="slow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altLang="en-US"/>
              <a:t>مطالبي كه هنر جويان بايد قبل از ترسيم بدانند</a:t>
            </a:r>
            <a:endParaRPr lang="en-US" altLang="en-US"/>
          </a:p>
        </p:txBody>
      </p:sp>
      <p:sp>
        <p:nvSpPr>
          <p:cNvPr id="6147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fa-IR" altLang="en-US"/>
              <a:t> انواع پله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fa-IR" altLang="en-US"/>
              <a:t>تعداد پله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fa-IR" altLang="en-US"/>
              <a:t>طول پله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fa-IR" altLang="en-US"/>
              <a:t>چشم پله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fa-IR" altLang="en-US"/>
              <a:t>خط مسيرپله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fa-IR" altLang="en-US"/>
              <a:t>خط زيرپله وحجم پله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fa-IR" altLang="en-US"/>
              <a:t>محل برش قايم (طولي وعرضي)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en-US"/>
          </a:p>
        </p:txBody>
      </p:sp>
    </p:spTree>
  </p:cSld>
  <p:clrMapOvr>
    <a:masterClrMapping/>
  </p:clrMapOvr>
  <p:transition spd="slow" advTm="1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4uuh7c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3488" y="2362200"/>
            <a:ext cx="2979737" cy="3724275"/>
          </a:xfrm>
          <a:noFill/>
        </p:spPr>
      </p:pic>
      <p:sp>
        <p:nvSpPr>
          <p:cNvPr id="8195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altLang="en-US" sz="3200"/>
              <a:t>انواع پله </a:t>
            </a:r>
            <a:br>
              <a:rPr lang="fa-IR" altLang="en-US" sz="3200"/>
            </a:br>
            <a:r>
              <a:rPr lang="fa-IR" altLang="en-US" sz="3200"/>
              <a:t>1-پله يك طرفه</a:t>
            </a:r>
            <a:endParaRPr lang="en-US" altLang="en-US" sz="3200"/>
          </a:p>
        </p:txBody>
      </p:sp>
      <p:pic>
        <p:nvPicPr>
          <p:cNvPr id="8196" name="Picture 8" descr="273889_or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0913" y="2997200"/>
            <a:ext cx="3770312" cy="2452688"/>
          </a:xfrm>
          <a:noFill/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altLang="en-US"/>
              <a:t>2-پله دو طرفه</a:t>
            </a:r>
            <a:endParaRPr lang="en-US" altLang="en-US"/>
          </a:p>
        </p:txBody>
      </p:sp>
      <p:pic>
        <p:nvPicPr>
          <p:cNvPr id="9219" name="Picture 7" descr="DSC_00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4813" y="2362200"/>
            <a:ext cx="2095500" cy="3724275"/>
          </a:xfrm>
          <a:noFill/>
        </p:spPr>
      </p:pic>
      <p:pic>
        <p:nvPicPr>
          <p:cNvPr id="9220" name="Picture 8" descr="leyte_park_hotel_step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0913" y="2809875"/>
            <a:ext cx="3770312" cy="2827338"/>
          </a:xfrm>
          <a:noFill/>
        </p:spPr>
      </p:pic>
    </p:spTree>
  </p:cSld>
  <p:clrMapOvr>
    <a:masterClrMapping/>
  </p:clrMapOvr>
  <p:transition spd="slow" advTm="5000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altLang="en-US"/>
              <a:t>3-پله سه طرفه وچهار طرفه</a:t>
            </a:r>
            <a:endParaRPr lang="en-US" altLang="en-US"/>
          </a:p>
        </p:txBody>
      </p:sp>
      <p:pic>
        <p:nvPicPr>
          <p:cNvPr id="10243" name="Picture 7" descr="1619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3888" y="2362200"/>
            <a:ext cx="5581650" cy="3724275"/>
          </a:xfrm>
          <a:noFill/>
        </p:spPr>
      </p:pic>
    </p:spTree>
  </p:cSld>
  <p:clrMapOvr>
    <a:masterClrMapping/>
  </p:clrMapOvr>
  <p:transition spd="slow" advTm="5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altLang="en-US"/>
              <a:t>4-پله هاي كج</a:t>
            </a:r>
            <a:endParaRPr lang="en-US" altLang="en-US"/>
          </a:p>
        </p:txBody>
      </p:sp>
      <p:pic>
        <p:nvPicPr>
          <p:cNvPr id="11267" name="Picture 7" descr="1B4D~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3975" y="2362200"/>
            <a:ext cx="2797175" cy="3724275"/>
          </a:xfrm>
          <a:noFill/>
        </p:spPr>
      </p:pic>
      <p:pic>
        <p:nvPicPr>
          <p:cNvPr id="11268" name="Picture 8" descr="1zlgmft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0913" y="2965450"/>
            <a:ext cx="3770312" cy="2516188"/>
          </a:xfrm>
          <a:noFill/>
        </p:spPr>
      </p:pic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786</TotalTime>
  <Words>522</Words>
  <Application>Microsoft Office PowerPoint</Application>
  <PresentationFormat>On-screen Show (4:3)</PresentationFormat>
  <Paragraphs>63</Paragraphs>
  <Slides>40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Times New Roman</vt:lpstr>
      <vt:lpstr>Wingdings</vt:lpstr>
      <vt:lpstr>Capsules</vt:lpstr>
      <vt:lpstr>بسم الله الرحمن الرحيم</vt:lpstr>
      <vt:lpstr>                    طرح درس رشته                        نقشه كشي  ساختمان  </vt:lpstr>
      <vt:lpstr>       موضوع : شناسايي اصول ترسيم برش راه پله                                                                         </vt:lpstr>
      <vt:lpstr>هدفهاي رفتاري  :</vt:lpstr>
      <vt:lpstr>مطالبي كه هنر جويان بايد قبل از ترسيم بدانند</vt:lpstr>
      <vt:lpstr>انواع پله  1-پله يك طرفه</vt:lpstr>
      <vt:lpstr>2-پله دو طرفه</vt:lpstr>
      <vt:lpstr>3-پله سه طرفه وچهار طرفه</vt:lpstr>
      <vt:lpstr>4-پله هاي كج</vt:lpstr>
      <vt:lpstr>5-پله ي گرد</vt:lpstr>
      <vt:lpstr>6- پله ي اضطراري </vt:lpstr>
      <vt:lpstr>تعداد پله</vt:lpstr>
      <vt:lpstr>طول پله</vt:lpstr>
      <vt:lpstr>چشم پله</vt:lpstr>
      <vt:lpstr>خط مسير پله</vt:lpstr>
      <vt:lpstr>خط زير پله وحجم پله</vt:lpstr>
      <vt:lpstr>محل برش قايم (طولي وعرضي)</vt:lpstr>
      <vt:lpstr>مراحل ترسيم برش طولي ،پله يك طرفه 1-درامتداد كف پله ها خطوط كمكي روي خط زمين جدا مي كنيم. </vt:lpstr>
      <vt:lpstr>2-با توجه به تعداد پله وارتفاع پله محل پاگرد را مشخص كرده ،  اولين وآخرين پله را رسم مي كنيم . </vt:lpstr>
      <vt:lpstr>3- بنا به تعريف خط زير پله ، آنرا ترسيم مي نمائيم .</vt:lpstr>
      <vt:lpstr>4-از محل برخورد خط زير پله با خطوط عمودي كمكي ،خط افقي ترسيم مي كنيم تا كف پله ها بدست آيد . </vt:lpstr>
      <vt:lpstr>5-سپس ارتفاع پله ها را رسم مي كنيم.</vt:lpstr>
      <vt:lpstr>6-آنگاه خط حجم پله رابه موازات خط زير پله ترسيم كرده وضخامت پاگرد را مشخص مي كنيم   </vt:lpstr>
      <vt:lpstr>برش پله دو طرفه</vt:lpstr>
      <vt:lpstr>مراحل ترسيم :  1-با توجه به محل برش ،در امتداد ديوارو كف پله ها خطوط كمكي تا خط زمين ترسيم مي كنيم.  </vt:lpstr>
      <vt:lpstr>2-ضخامت ديوار را ترسيم كرده ومحل پاگردها را باتوجه به تعداد وارتفاع پله ها مشخص مي كنيم .</vt:lpstr>
      <vt:lpstr>3- اولين و آخرين پله ي هر رامپ را ترسيم كرده و خط زير پله ي آنها را رسم مي كنيم .</vt:lpstr>
      <vt:lpstr>4- از محل برخورد خط زير پله با خطوط كمكي كف پله ها بدست مي آيد .</vt:lpstr>
      <vt:lpstr>5- سپس ارتفاع پله ها ترسيم مي شود .</vt:lpstr>
      <vt:lpstr>6-به موازات پاگرد ها وخط زير پله (به اندازه ضخامت پاگرد وضخامت حجم پله)  خطوطي ترسيم مي شود تا پاگرد و حجم پله مشخص شود .</vt:lpstr>
      <vt:lpstr>7- خط زير پله راپاك كرده وترسيم را كامل ميكنيم.</vt:lpstr>
      <vt:lpstr>8-به اندازه ارتفاع درب راه پله خطوطي به موازات پاگردها ترسيم مي كنيم .</vt:lpstr>
      <vt:lpstr>9-دو خط بدست آمده را به هم وصل كرده،به موازات آن به ترتيب به اندازه ضخامت سقف وارتفاع جان پناه خطوطي ترسيم مي نماييم تا سقف خرپشته  بدست آيد . </vt:lpstr>
      <vt:lpstr>10- قسمتهاي برش خورده را هاشور مي زنيم تا قسمتهاي برش نخورده مشخص شود .</vt:lpstr>
      <vt:lpstr>11-با توجه به ارتفاع پله (20cm) وتعداد پله ،كد گذاري انجام مي شود .</vt:lpstr>
      <vt:lpstr>12- در آخر نرده ها ترسيم مي شود .</vt:lpstr>
      <vt:lpstr>برش پله ساختمان دو طبقه با پله هاي اختلاف سطح</vt:lpstr>
      <vt:lpstr>مراحل ترسيم ،مشابه برش پله دو طرفه مي باشد .</vt:lpstr>
      <vt:lpstr>ايزومتريك پله دو طرفه</vt:lpstr>
      <vt:lpstr>موفق باشيد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طرح درس رشته نقشه كشي ساختمان</dc:title>
  <dc:creator>نسرين</dc:creator>
  <cp:lastModifiedBy>PC</cp:lastModifiedBy>
  <cp:revision>105</cp:revision>
  <cp:lastPrinted>2021-12-06T09:45:48Z</cp:lastPrinted>
  <dcterms:created xsi:type="dcterms:W3CDTF">2008-04-20T14:09:21Z</dcterms:created>
  <dcterms:modified xsi:type="dcterms:W3CDTF">2021-12-06T09:48:57Z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