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27"/>
  </p:notesMasterIdLst>
  <p:sldIdLst>
    <p:sldId id="271" r:id="rId3"/>
    <p:sldId id="256" r:id="rId4"/>
    <p:sldId id="282" r:id="rId5"/>
    <p:sldId id="257" r:id="rId6"/>
    <p:sldId id="258" r:id="rId7"/>
    <p:sldId id="259" r:id="rId8"/>
    <p:sldId id="260" r:id="rId9"/>
    <p:sldId id="261" r:id="rId10"/>
    <p:sldId id="262" r:id="rId11"/>
    <p:sldId id="269" r:id="rId12"/>
    <p:sldId id="263" r:id="rId13"/>
    <p:sldId id="264" r:id="rId14"/>
    <p:sldId id="265" r:id="rId15"/>
    <p:sldId id="268" r:id="rId16"/>
    <p:sldId id="267" r:id="rId17"/>
    <p:sldId id="272" r:id="rId18"/>
    <p:sldId id="273" r:id="rId19"/>
    <p:sldId id="274" r:id="rId20"/>
    <p:sldId id="275" r:id="rId21"/>
    <p:sldId id="277" r:id="rId22"/>
    <p:sldId id="278" r:id="rId23"/>
    <p:sldId id="279" r:id="rId24"/>
    <p:sldId id="280" r:id="rId25"/>
    <p:sldId id="283" r:id="rId26"/>
  </p:sldIdLst>
  <p:sldSz cx="12192000" cy="6858000"/>
  <p:notesSz cx="6858000" cy="9144000"/>
  <p:embeddedFontLst>
    <p:embeddedFont>
      <p:font typeface="Cambria Math" panose="02040503050406030204" pitchFamily="18"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B Titr" panose="00000700000000000000" pitchFamily="2" charset="-78"/>
      <p:bold r:id="rId35"/>
    </p:embeddedFont>
    <p:embeddedFont>
      <p:font typeface="B Elham" panose="00000400000000000000" pitchFamily="2" charset="-78"/>
      <p:regular r:id="rId36"/>
    </p:embeddedFont>
    <p:embeddedFont>
      <p:font typeface="Bodoni MT Black" panose="02070A03080606020203" pitchFamily="18" charset="0"/>
      <p:bold r:id="rId37"/>
      <p:boldItalic r:id="rId38"/>
    </p:embeddedFont>
    <p:embeddedFont>
      <p:font typeface="B Mitra" panose="00000400000000000000" pitchFamily="2" charset="-78"/>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2" autoAdjust="0"/>
    <p:restoredTop sz="94660"/>
  </p:normalViewPr>
  <p:slideViewPr>
    <p:cSldViewPr snapToGrid="0">
      <p:cViewPr varScale="1">
        <p:scale>
          <a:sx n="70" d="100"/>
          <a:sy n="70" d="100"/>
        </p:scale>
        <p:origin x="79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02654-5091-4AA3-9E97-A4A8BAAC9182}"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n-US"/>
        </a:p>
      </dgm:t>
    </dgm:pt>
    <dgm:pt modelId="{DE42A49C-9E67-47B6-9E46-C0EF50DC37FB}">
      <dgm:prSet phldrT="[Text]" custT="1"/>
      <dgm:spPr/>
      <dgm:t>
        <a:bodyPr/>
        <a:lstStyle/>
        <a:p>
          <a:pPr algn="ctr" rtl="1"/>
          <a:endParaRPr lang="fa-IR" sz="2800" dirty="0" smtClean="0">
            <a:effectLst>
              <a:outerShdw blurRad="50800" dist="38100" dir="2700000" algn="tl" rotWithShape="0">
                <a:prstClr val="black">
                  <a:alpha val="40000"/>
                </a:prstClr>
              </a:outerShdw>
            </a:effectLst>
            <a:cs typeface="B Elham" panose="00000400000000000000" pitchFamily="2" charset="-78"/>
          </a:endParaRPr>
        </a:p>
        <a:p>
          <a:pPr algn="ctr" rtl="1"/>
          <a:r>
            <a:rPr lang="fa-IR" sz="2800" smtClean="0">
              <a:effectLst>
                <a:outerShdw blurRad="50800" dist="38100" dir="2700000" algn="tl" rotWithShape="0">
                  <a:prstClr val="black">
                    <a:alpha val="40000"/>
                  </a:prstClr>
                </a:outerShdw>
              </a:effectLst>
              <a:cs typeface="B Elham" panose="00000400000000000000" pitchFamily="2" charset="-78"/>
            </a:rPr>
            <a:t>گروه </a:t>
          </a:r>
          <a:r>
            <a:rPr lang="en-US" sz="2800" b="1"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E</a:t>
          </a:r>
          <a:r>
            <a:rPr lang="en-US" sz="3200" smtClean="0">
              <a:effectLst>
                <a:outerShdw blurRad="50800" dist="38100" dir="2700000" algn="tl" rotWithShape="0">
                  <a:prstClr val="black">
                    <a:alpha val="40000"/>
                  </a:prstClr>
                </a:outerShdw>
              </a:effectLst>
              <a:cs typeface="B Elham" panose="00000400000000000000" pitchFamily="2" charset="-78"/>
            </a:rPr>
            <a:t/>
          </a:r>
          <a:br>
            <a:rPr lang="en-US" sz="3200" smtClean="0">
              <a:effectLst>
                <a:outerShdw blurRad="50800" dist="38100" dir="2700000" algn="tl" rotWithShape="0">
                  <a:prstClr val="black">
                    <a:alpha val="40000"/>
                  </a:prstClr>
                </a:outerShdw>
              </a:effectLst>
              <a:cs typeface="B Elham" panose="00000400000000000000" pitchFamily="2" charset="-78"/>
            </a:rPr>
          </a:br>
          <a:endParaRPr lang="en-US" sz="3200" dirty="0">
            <a:effectLst>
              <a:outerShdw blurRad="50800" dist="38100" dir="2700000" algn="tl" rotWithShape="0">
                <a:prstClr val="black">
                  <a:alpha val="40000"/>
                </a:prstClr>
              </a:outerShdw>
            </a:effectLst>
            <a:cs typeface="B Elham" panose="00000400000000000000" pitchFamily="2" charset="-78"/>
          </a:endParaRPr>
        </a:p>
      </dgm:t>
    </dgm:pt>
    <dgm:pt modelId="{80875789-B532-4387-B4AB-A97CAF156491}" type="parTrans" cxnId="{E81C6B20-4720-4F91-9B39-B0973C1F9960}">
      <dgm:prSet/>
      <dgm:spPr/>
      <dgm:t>
        <a:bodyPr/>
        <a:lstStyle/>
        <a:p>
          <a:endParaRPr lang="en-US">
            <a:effectLst>
              <a:outerShdw blurRad="50800" dist="38100" dir="2700000" algn="tl" rotWithShape="0">
                <a:prstClr val="black">
                  <a:alpha val="40000"/>
                </a:prstClr>
              </a:outerShdw>
            </a:effectLst>
          </a:endParaRPr>
        </a:p>
      </dgm:t>
    </dgm:pt>
    <dgm:pt modelId="{8F432DFA-F52D-4475-8184-719E7A7060EC}" type="sibTrans" cxnId="{E81C6B20-4720-4F91-9B39-B0973C1F9960}">
      <dgm:prSet/>
      <dgm:spPr/>
      <dgm:t>
        <a:bodyPr/>
        <a:lstStyle/>
        <a:p>
          <a:endParaRPr lang="en-US">
            <a:effectLst>
              <a:outerShdw blurRad="50800" dist="38100" dir="2700000" algn="tl" rotWithShape="0">
                <a:prstClr val="black">
                  <a:alpha val="40000"/>
                </a:prstClr>
              </a:outerShdw>
            </a:effectLst>
          </a:endParaRPr>
        </a:p>
      </dgm:t>
    </dgm:pt>
    <dgm:pt modelId="{B4E117BA-F91E-4B2F-94F1-9A3D60DE6E26}">
      <dgm:prSet phldrT="[Tex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cs typeface="Arial" panose="020B0604020202020204" pitchFamily="34" charset="0"/>
            </a:rPr>
            <a:t>EXW</a:t>
          </a:r>
        </a:p>
        <a:p>
          <a:r>
            <a:rPr lang="en-US" sz="18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EX WORKS</a:t>
          </a:r>
          <a:endParaRPr lang="en-US" sz="18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8CD9426F-9FC1-464D-9166-1C1402810EAB}" type="parTrans" cxnId="{9E5215EA-262A-495C-A1AC-266F22A46436}">
      <dgm:prSet/>
      <dgm:spPr/>
      <dgm:t>
        <a:bodyPr/>
        <a:lstStyle/>
        <a:p>
          <a:endParaRPr lang="en-US">
            <a:effectLst>
              <a:outerShdw blurRad="50800" dist="38100" dir="2700000" algn="tl" rotWithShape="0">
                <a:prstClr val="black">
                  <a:alpha val="40000"/>
                </a:prstClr>
              </a:outerShdw>
            </a:effectLst>
          </a:endParaRPr>
        </a:p>
      </dgm:t>
    </dgm:pt>
    <dgm:pt modelId="{31DD15A8-25AC-480E-9712-C3CD32A578C2}" type="sibTrans" cxnId="{9E5215EA-262A-495C-A1AC-266F22A46436}">
      <dgm:prSet/>
      <dgm:spPr/>
      <dgm:t>
        <a:bodyPr/>
        <a:lstStyle/>
        <a:p>
          <a:endParaRPr lang="en-US">
            <a:effectLst>
              <a:outerShdw blurRad="50800" dist="38100" dir="2700000" algn="tl" rotWithShape="0">
                <a:prstClr val="black">
                  <a:alpha val="40000"/>
                </a:prstClr>
              </a:outerShdw>
            </a:effectLst>
          </a:endParaRPr>
        </a:p>
      </dgm:t>
    </dgm:pt>
    <dgm:pt modelId="{B77657CB-D2EE-40F1-83A9-F57D5AAE411E}">
      <dgm:prSet phldrT="[Text]" custT="1"/>
      <dgm:spPr/>
      <dgm:t>
        <a:bodyPr/>
        <a:lstStyle/>
        <a:p>
          <a:pPr rtl="1">
            <a:lnSpc>
              <a:spcPct val="100000"/>
            </a:lnSpc>
          </a:pPr>
          <a:r>
            <a:rPr lang="fa-IR" sz="2800" dirty="0" smtClean="0">
              <a:effectLst>
                <a:outerShdw blurRad="50800" dist="38100" dir="2700000" algn="tl" rotWithShape="0">
                  <a:prstClr val="black">
                    <a:alpha val="40000"/>
                  </a:prstClr>
                </a:outerShdw>
              </a:effectLst>
              <a:cs typeface="B Elham" panose="00000400000000000000" pitchFamily="2" charset="-78"/>
            </a:rPr>
            <a:t>گروه</a:t>
          </a:r>
          <a:r>
            <a:rPr lang="fa-IR" sz="2800" baseline="0" dirty="0" smtClean="0">
              <a:effectLst>
                <a:outerShdw blurRad="50800" dist="38100" dir="2700000" algn="tl" rotWithShape="0">
                  <a:prstClr val="black">
                    <a:alpha val="40000"/>
                  </a:prstClr>
                </a:outerShdw>
              </a:effectLst>
              <a:cs typeface="B Elham" panose="00000400000000000000" pitchFamily="2" charset="-78"/>
            </a:rPr>
            <a:t> </a:t>
          </a:r>
          <a:r>
            <a:rPr lang="en-US" sz="2800" baseline="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F</a:t>
          </a:r>
          <a:r>
            <a:rPr lang="en-US" sz="2800" baseline="0" dirty="0" smtClean="0">
              <a:effectLst>
                <a:outerShdw blurRad="50800" dist="38100" dir="2700000" algn="tl" rotWithShape="0">
                  <a:prstClr val="black">
                    <a:alpha val="40000"/>
                  </a:prstClr>
                </a:outerShdw>
              </a:effectLst>
              <a:cs typeface="B Elham" panose="00000400000000000000" pitchFamily="2" charset="-78"/>
            </a:rPr>
            <a:t/>
          </a:r>
          <a:br>
            <a:rPr lang="en-US" sz="2800" baseline="0" dirty="0" smtClean="0">
              <a:effectLst>
                <a:outerShdw blurRad="50800" dist="38100" dir="2700000" algn="tl" rotWithShape="0">
                  <a:prstClr val="black">
                    <a:alpha val="40000"/>
                  </a:prstClr>
                </a:outerShdw>
              </a:effectLst>
              <a:cs typeface="B Elham" panose="00000400000000000000" pitchFamily="2" charset="-78"/>
            </a:rPr>
          </a:br>
          <a:r>
            <a:rPr lang="fa-IR" sz="2800" baseline="0" dirty="0" smtClean="0">
              <a:effectLst>
                <a:outerShdw blurRad="50800" dist="38100" dir="2700000" algn="tl" rotWithShape="0">
                  <a:prstClr val="black">
                    <a:alpha val="40000"/>
                  </a:prstClr>
                </a:outerShdw>
              </a:effectLst>
              <a:cs typeface="B Elham" panose="00000400000000000000" pitchFamily="2" charset="-78"/>
            </a:rPr>
            <a:t>تحویل در مبدا</a:t>
          </a:r>
          <a:endParaRPr lang="en-US" sz="2800" dirty="0">
            <a:effectLst>
              <a:outerShdw blurRad="50800" dist="38100" dir="2700000" algn="tl" rotWithShape="0">
                <a:prstClr val="black">
                  <a:alpha val="40000"/>
                </a:prstClr>
              </a:outerShdw>
            </a:effectLst>
            <a:cs typeface="B Elham" panose="00000400000000000000" pitchFamily="2" charset="-78"/>
          </a:endParaRPr>
        </a:p>
      </dgm:t>
    </dgm:pt>
    <dgm:pt modelId="{158C2390-6721-4AB5-A6AC-CCF72BABD43D}" type="parTrans" cxnId="{D7583A07-3367-4114-B109-61D961AB135D}">
      <dgm:prSet/>
      <dgm:spPr/>
      <dgm:t>
        <a:bodyPr/>
        <a:lstStyle/>
        <a:p>
          <a:endParaRPr lang="en-US">
            <a:effectLst>
              <a:outerShdw blurRad="50800" dist="38100" dir="2700000" algn="tl" rotWithShape="0">
                <a:prstClr val="black">
                  <a:alpha val="40000"/>
                </a:prstClr>
              </a:outerShdw>
            </a:effectLst>
          </a:endParaRPr>
        </a:p>
      </dgm:t>
    </dgm:pt>
    <dgm:pt modelId="{774E3969-E322-45A1-9959-5F85A8BB47CF}" type="sibTrans" cxnId="{D7583A07-3367-4114-B109-61D961AB135D}">
      <dgm:prSet/>
      <dgm:spPr/>
      <dgm:t>
        <a:bodyPr/>
        <a:lstStyle/>
        <a:p>
          <a:endParaRPr lang="en-US">
            <a:effectLst>
              <a:outerShdw blurRad="50800" dist="38100" dir="2700000" algn="tl" rotWithShape="0">
                <a:prstClr val="black">
                  <a:alpha val="40000"/>
                </a:prstClr>
              </a:outerShdw>
            </a:effectLst>
          </a:endParaRPr>
        </a:p>
      </dgm:t>
    </dgm:pt>
    <dgm:pt modelId="{2DA5E05A-9B6F-45EE-A556-24E11EC79F43}">
      <dgm:prSet phldrT="[Text]" custT="1"/>
      <dgm:spPr/>
      <dgm:t>
        <a:bodyPr/>
        <a:lstStyle/>
        <a:p>
          <a:endParaRPr lang="en-US" sz="14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US" sz="2400" dirty="0" smtClean="0">
              <a:effectLst>
                <a:outerShdw blurRad="50800" dist="38100" dir="2700000" algn="tl" rotWithShape="0">
                  <a:prstClr val="black">
                    <a:alpha val="40000"/>
                  </a:prstClr>
                </a:outerShdw>
              </a:effectLst>
              <a:latin typeface="Bodoni MT Black" panose="02070A03080606020203" pitchFamily="18" charset="0"/>
              <a:cs typeface="Arial" panose="020B0604020202020204" pitchFamily="34" charset="0"/>
            </a:rPr>
            <a:t>FCA</a:t>
          </a:r>
        </a:p>
        <a:p>
          <a:r>
            <a:rPr lang="en-US" sz="18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Free   Carried </a:t>
          </a:r>
          <a:r>
            <a:rPr lang="en-US" sz="14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14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14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3ECB8F73-30E2-4B05-B869-9CFAE49EA015}" type="parTrans" cxnId="{91BF1981-0F72-46C3-B0FA-77F937F1C9F3}">
      <dgm:prSet/>
      <dgm:spPr/>
      <dgm:t>
        <a:bodyPr/>
        <a:lstStyle/>
        <a:p>
          <a:endParaRPr lang="en-US">
            <a:effectLst>
              <a:outerShdw blurRad="50800" dist="38100" dir="2700000" algn="tl" rotWithShape="0">
                <a:prstClr val="black">
                  <a:alpha val="40000"/>
                </a:prstClr>
              </a:outerShdw>
            </a:effectLst>
          </a:endParaRPr>
        </a:p>
      </dgm:t>
    </dgm:pt>
    <dgm:pt modelId="{9421E1BA-0E2B-4686-8698-6A9F58EEB926}" type="sibTrans" cxnId="{91BF1981-0F72-46C3-B0FA-77F937F1C9F3}">
      <dgm:prSet/>
      <dgm:spPr/>
      <dgm:t>
        <a:bodyPr/>
        <a:lstStyle/>
        <a:p>
          <a:endParaRPr lang="en-US">
            <a:effectLst>
              <a:outerShdw blurRad="50800" dist="38100" dir="2700000" algn="tl" rotWithShape="0">
                <a:prstClr val="black">
                  <a:alpha val="40000"/>
                </a:prstClr>
              </a:outerShdw>
            </a:effectLst>
          </a:endParaRPr>
        </a:p>
      </dgm:t>
    </dgm:pt>
    <dgm:pt modelId="{70AFEC3B-2C99-4336-9766-76A2B745B033}">
      <dgm:prSet phldrT="[Tex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FAS</a:t>
          </a:r>
        </a:p>
        <a:p>
          <a:r>
            <a:rPr lang="en-US" sz="1600" dirty="0" smtClean="0">
              <a:effectLst>
                <a:outerShdw blurRad="50800" dist="38100" dir="2700000" algn="tl" rotWithShape="0">
                  <a:prstClr val="black">
                    <a:alpha val="40000"/>
                  </a:prstClr>
                </a:outerShdw>
              </a:effectLst>
            </a:rPr>
            <a:t>Free   Alongside  Ship</a:t>
          </a:r>
        </a:p>
      </dgm:t>
    </dgm:pt>
    <dgm:pt modelId="{75EA8620-B801-49B9-AFF3-2A527E096EBF}" type="parTrans" cxnId="{611E0149-AF45-4269-93FA-05136CE5E3ED}">
      <dgm:prSet/>
      <dgm:spPr/>
      <dgm:t>
        <a:bodyPr/>
        <a:lstStyle/>
        <a:p>
          <a:endParaRPr lang="en-US">
            <a:effectLst>
              <a:outerShdw blurRad="50800" dist="38100" dir="2700000" algn="tl" rotWithShape="0">
                <a:prstClr val="black">
                  <a:alpha val="40000"/>
                </a:prstClr>
              </a:outerShdw>
            </a:effectLst>
          </a:endParaRPr>
        </a:p>
      </dgm:t>
    </dgm:pt>
    <dgm:pt modelId="{B20C0809-AA18-432E-BC6A-957FF882A1FC}" type="sibTrans" cxnId="{611E0149-AF45-4269-93FA-05136CE5E3ED}">
      <dgm:prSet/>
      <dgm:spPr/>
      <dgm:t>
        <a:bodyPr/>
        <a:lstStyle/>
        <a:p>
          <a:endParaRPr lang="en-US">
            <a:effectLst>
              <a:outerShdw blurRad="50800" dist="38100" dir="2700000" algn="tl" rotWithShape="0">
                <a:prstClr val="black">
                  <a:alpha val="40000"/>
                </a:prstClr>
              </a:outerShdw>
            </a:effectLst>
          </a:endParaRPr>
        </a:p>
      </dgm:t>
    </dgm:pt>
    <dgm:pt modelId="{7BF5EBE8-017D-4B2D-898C-B851014CC5CB}">
      <dgm:prSet custT="1"/>
      <dgm:spPr/>
      <dgm:t>
        <a:bodyPr/>
        <a:lstStyle/>
        <a:p>
          <a:pPr rtl="1"/>
          <a:r>
            <a:rPr lang="fa-IR" sz="2800" dirty="0" smtClean="0">
              <a:effectLst>
                <a:outerShdw blurRad="50800" dist="38100" dir="2700000" algn="tl" rotWithShape="0">
                  <a:prstClr val="black">
                    <a:alpha val="40000"/>
                  </a:prstClr>
                </a:outerShdw>
              </a:effectLst>
              <a:cs typeface="B Elham" panose="00000400000000000000" pitchFamily="2" charset="-78"/>
            </a:rPr>
            <a:t>گروه </a:t>
          </a:r>
          <a:r>
            <a:rPr lang="en-US" sz="28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D</a:t>
          </a:r>
        </a:p>
      </dgm:t>
    </dgm:pt>
    <dgm:pt modelId="{C301926B-4679-48CC-B6A8-70C45AF4AA95}" type="parTrans" cxnId="{EB0848C8-C8C3-40C5-8B58-AEBFDBBA680C}">
      <dgm:prSet/>
      <dgm:spPr/>
      <dgm:t>
        <a:bodyPr/>
        <a:lstStyle/>
        <a:p>
          <a:endParaRPr lang="en-US">
            <a:effectLst>
              <a:outerShdw blurRad="50800" dist="38100" dir="2700000" algn="tl" rotWithShape="0">
                <a:prstClr val="black">
                  <a:alpha val="40000"/>
                </a:prstClr>
              </a:outerShdw>
            </a:effectLst>
          </a:endParaRPr>
        </a:p>
      </dgm:t>
    </dgm:pt>
    <dgm:pt modelId="{D29E6223-0AA3-4D44-A051-E21BA65DE996}" type="sibTrans" cxnId="{EB0848C8-C8C3-40C5-8B58-AEBFDBBA680C}">
      <dgm:prSet/>
      <dgm:spPr/>
      <dgm:t>
        <a:bodyPr/>
        <a:lstStyle/>
        <a:p>
          <a:endParaRPr lang="en-US">
            <a:effectLst>
              <a:outerShdw blurRad="50800" dist="38100" dir="2700000" algn="tl" rotWithShape="0">
                <a:prstClr val="black">
                  <a:alpha val="40000"/>
                </a:prstClr>
              </a:outerShdw>
            </a:effectLst>
          </a:endParaRPr>
        </a:p>
      </dgm:t>
    </dgm:pt>
    <dgm:pt modelId="{1D74CCDF-5A24-4AF9-A71E-4204C0FBF49C}">
      <dgm:prSet custT="1"/>
      <dgm:spPr/>
      <dgm:t>
        <a:bodyPr/>
        <a:lstStyle/>
        <a:p>
          <a:pPr rtl="1"/>
          <a:r>
            <a:rPr lang="fa-IR" sz="2800" dirty="0" smtClean="0">
              <a:effectLst>
                <a:outerShdw blurRad="50800" dist="38100" dir="2700000" algn="tl" rotWithShape="0">
                  <a:prstClr val="black">
                    <a:alpha val="40000"/>
                  </a:prstClr>
                </a:outerShdw>
              </a:effectLst>
              <a:cs typeface="B Elham" panose="00000400000000000000" pitchFamily="2" charset="-78"/>
            </a:rPr>
            <a:t>گروه</a:t>
          </a:r>
          <a:r>
            <a:rPr lang="en-US" sz="28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C</a:t>
          </a:r>
          <a:r>
            <a:rPr lang="fa-IR" sz="2800" dirty="0" smtClean="0">
              <a:effectLst>
                <a:outerShdw blurRad="50800" dist="38100" dir="2700000" algn="tl" rotWithShape="0">
                  <a:prstClr val="black">
                    <a:alpha val="40000"/>
                  </a:prstClr>
                </a:outerShdw>
              </a:effectLst>
              <a:cs typeface="B Elham" panose="00000400000000000000" pitchFamily="2" charset="-78"/>
            </a:rPr>
            <a:t> </a:t>
          </a:r>
          <a:endParaRPr lang="en-US" sz="2800" dirty="0" smtClean="0">
            <a:effectLst>
              <a:outerShdw blurRad="50800" dist="38100" dir="2700000" algn="tl" rotWithShape="0">
                <a:prstClr val="black">
                  <a:alpha val="40000"/>
                </a:prstClr>
              </a:outerShdw>
            </a:effectLst>
            <a:cs typeface="B Elham" panose="00000400000000000000" pitchFamily="2" charset="-78"/>
          </a:endParaRPr>
        </a:p>
        <a:p>
          <a:pPr rtl="1"/>
          <a:r>
            <a:rPr lang="fa-IR" sz="2800" dirty="0" smtClean="0">
              <a:effectLst>
                <a:outerShdw blurRad="50800" dist="38100" dir="2700000" algn="tl" rotWithShape="0">
                  <a:prstClr val="black">
                    <a:alpha val="40000"/>
                  </a:prstClr>
                </a:outerShdw>
              </a:effectLst>
              <a:cs typeface="B Elham" panose="00000400000000000000" pitchFamily="2" charset="-78"/>
            </a:rPr>
            <a:t>تحویل در مقصد</a:t>
          </a:r>
          <a:endParaRPr lang="en-US" sz="2800" dirty="0">
            <a:effectLst>
              <a:outerShdw blurRad="50800" dist="38100" dir="2700000" algn="tl" rotWithShape="0">
                <a:prstClr val="black">
                  <a:alpha val="40000"/>
                </a:prstClr>
              </a:outerShdw>
            </a:effectLst>
            <a:cs typeface="B Elham" panose="00000400000000000000" pitchFamily="2" charset="-78"/>
          </a:endParaRPr>
        </a:p>
      </dgm:t>
    </dgm:pt>
    <dgm:pt modelId="{D424B231-B9DD-4C62-9796-761E5A4FC037}" type="parTrans" cxnId="{5286B1B1-E2D1-4BD3-8EF7-424761718325}">
      <dgm:prSet/>
      <dgm:spPr/>
      <dgm:t>
        <a:bodyPr/>
        <a:lstStyle/>
        <a:p>
          <a:endParaRPr lang="en-US">
            <a:effectLst>
              <a:outerShdw blurRad="50800" dist="38100" dir="2700000" algn="tl" rotWithShape="0">
                <a:prstClr val="black">
                  <a:alpha val="40000"/>
                </a:prstClr>
              </a:outerShdw>
            </a:effectLst>
          </a:endParaRPr>
        </a:p>
      </dgm:t>
    </dgm:pt>
    <dgm:pt modelId="{2814BAB7-4E88-47D2-9D25-F1D5DF23122A}" type="sibTrans" cxnId="{5286B1B1-E2D1-4BD3-8EF7-424761718325}">
      <dgm:prSet/>
      <dgm:spPr/>
      <dgm:t>
        <a:bodyPr/>
        <a:lstStyle/>
        <a:p>
          <a:endParaRPr lang="en-US">
            <a:effectLst>
              <a:outerShdw blurRad="50800" dist="38100" dir="2700000" algn="tl" rotWithShape="0">
                <a:prstClr val="black">
                  <a:alpha val="40000"/>
                </a:prstClr>
              </a:outerShdw>
            </a:effectLst>
          </a:endParaRPr>
        </a:p>
      </dgm:t>
    </dgm:pt>
    <dgm:pt modelId="{B4F0F923-7598-4385-8688-A570B1666967}">
      <dgm:prSet custT="1"/>
      <dgm:spPr/>
      <dgm:t>
        <a:bodyPr/>
        <a:lstStyle/>
        <a:p>
          <a:endParaRPr lang="en-US" sz="1300" dirty="0" smtClean="0">
            <a:effectLst>
              <a:outerShdw blurRad="50800" dist="38100" dir="2700000" algn="tl" rotWithShape="0">
                <a:prstClr val="black">
                  <a:alpha val="40000"/>
                </a:prstClr>
              </a:outerShdw>
            </a:effectLst>
          </a:endParaRPr>
        </a:p>
        <a:p>
          <a:r>
            <a:rPr lang="en-US" sz="2400" dirty="0" smtClean="0">
              <a:effectLst>
                <a:outerShdw blurRad="50800" dist="38100" dir="2700000" algn="tl" rotWithShape="0">
                  <a:prstClr val="black">
                    <a:alpha val="40000"/>
                  </a:prstClr>
                </a:outerShdw>
              </a:effectLst>
              <a:latin typeface="Bodoni MT Black" panose="02070A03080606020203" pitchFamily="18" charset="0"/>
            </a:rPr>
            <a:t>FOB</a:t>
          </a:r>
        </a:p>
        <a:p>
          <a:r>
            <a:rPr lang="en-US" sz="1800" dirty="0" smtClean="0">
              <a:effectLst>
                <a:outerShdw blurRad="50800" dist="38100" dir="2700000" algn="tl" rotWithShape="0">
                  <a:prstClr val="black">
                    <a:alpha val="40000"/>
                  </a:prstClr>
                </a:outerShdw>
              </a:effectLst>
            </a:rPr>
            <a:t>Free   On  Board</a:t>
          </a:r>
        </a:p>
        <a:p>
          <a:endParaRPr lang="en-US" sz="1300" dirty="0">
            <a:effectLst>
              <a:outerShdw blurRad="50800" dist="38100" dir="2700000" algn="tl" rotWithShape="0">
                <a:prstClr val="black">
                  <a:alpha val="40000"/>
                </a:prstClr>
              </a:outerShdw>
            </a:effectLst>
          </a:endParaRPr>
        </a:p>
      </dgm:t>
    </dgm:pt>
    <dgm:pt modelId="{C63A75A1-A19A-4F6A-8D37-E2AA4B23D27D}" type="parTrans" cxnId="{9D88302E-7037-4BD9-B153-93D3916AAECD}">
      <dgm:prSet/>
      <dgm:spPr/>
      <dgm:t>
        <a:bodyPr/>
        <a:lstStyle/>
        <a:p>
          <a:endParaRPr lang="en-US">
            <a:effectLst>
              <a:outerShdw blurRad="50800" dist="38100" dir="2700000" algn="tl" rotWithShape="0">
                <a:prstClr val="black">
                  <a:alpha val="40000"/>
                </a:prstClr>
              </a:outerShdw>
            </a:effectLst>
          </a:endParaRPr>
        </a:p>
      </dgm:t>
    </dgm:pt>
    <dgm:pt modelId="{46D65ADB-7A2D-45B8-8B71-265D2A5C9FB6}" type="sibTrans" cxnId="{9D88302E-7037-4BD9-B153-93D3916AAECD}">
      <dgm:prSet/>
      <dgm:spPr/>
      <dgm:t>
        <a:bodyPr/>
        <a:lstStyle/>
        <a:p>
          <a:endParaRPr lang="en-US">
            <a:effectLst>
              <a:outerShdw blurRad="50800" dist="38100" dir="2700000" algn="tl" rotWithShape="0">
                <a:prstClr val="black">
                  <a:alpha val="40000"/>
                </a:prstClr>
              </a:outerShdw>
            </a:effectLst>
          </a:endParaRPr>
        </a:p>
      </dgm:t>
    </dgm:pt>
    <dgm:pt modelId="{7DBE5DD9-A6D1-41CA-B596-3FDC714B0118}">
      <dgm:prSe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CFR</a:t>
          </a:r>
        </a:p>
        <a:p>
          <a:r>
            <a:rPr lang="en-US" sz="1400" dirty="0" smtClean="0">
              <a:effectLst>
                <a:outerShdw blurRad="50800" dist="38100" dir="2700000" algn="tl" rotWithShape="0">
                  <a:prstClr val="black">
                    <a:alpha val="40000"/>
                  </a:prstClr>
                </a:outerShdw>
              </a:effectLst>
            </a:rPr>
            <a:t> </a:t>
          </a:r>
          <a:r>
            <a:rPr lang="en-US" sz="1800" dirty="0" smtClean="0">
              <a:effectLst>
                <a:outerShdw blurRad="50800" dist="38100" dir="2700000" algn="tl" rotWithShape="0">
                  <a:prstClr val="black">
                    <a:alpha val="40000"/>
                  </a:prstClr>
                </a:outerShdw>
              </a:effectLst>
            </a:rPr>
            <a:t>Cost  And  Freight </a:t>
          </a:r>
          <a:endParaRPr lang="en-US" sz="1400" dirty="0">
            <a:effectLst>
              <a:outerShdw blurRad="50800" dist="38100" dir="2700000" algn="tl" rotWithShape="0">
                <a:prstClr val="black">
                  <a:alpha val="40000"/>
                </a:prstClr>
              </a:outerShdw>
            </a:effectLst>
          </a:endParaRPr>
        </a:p>
      </dgm:t>
    </dgm:pt>
    <dgm:pt modelId="{091C7B64-DD38-4B32-BC41-BF3623EBE420}" type="parTrans" cxnId="{982303B4-B2CD-4457-9D84-A980EBA6EE30}">
      <dgm:prSet/>
      <dgm:spPr/>
      <dgm:t>
        <a:bodyPr/>
        <a:lstStyle/>
        <a:p>
          <a:endParaRPr lang="en-US">
            <a:effectLst>
              <a:outerShdw blurRad="50800" dist="38100" dir="2700000" algn="tl" rotWithShape="0">
                <a:prstClr val="black">
                  <a:alpha val="40000"/>
                </a:prstClr>
              </a:outerShdw>
            </a:effectLst>
          </a:endParaRPr>
        </a:p>
      </dgm:t>
    </dgm:pt>
    <dgm:pt modelId="{A0C0BDA3-4238-41EB-8A2F-D1CF381FB162}" type="sibTrans" cxnId="{982303B4-B2CD-4457-9D84-A980EBA6EE30}">
      <dgm:prSet/>
      <dgm:spPr/>
      <dgm:t>
        <a:bodyPr/>
        <a:lstStyle/>
        <a:p>
          <a:endParaRPr lang="en-US">
            <a:effectLst>
              <a:outerShdw blurRad="50800" dist="38100" dir="2700000" algn="tl" rotWithShape="0">
                <a:prstClr val="black">
                  <a:alpha val="40000"/>
                </a:prstClr>
              </a:outerShdw>
            </a:effectLst>
          </a:endParaRPr>
        </a:p>
      </dgm:t>
    </dgm:pt>
    <dgm:pt modelId="{AF5769BD-BFCD-4E29-A322-B291BC8473D2}">
      <dgm:prSe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CIF</a:t>
          </a:r>
        </a:p>
        <a:p>
          <a:r>
            <a:rPr lang="en-US" sz="1400" dirty="0" smtClean="0">
              <a:effectLst>
                <a:outerShdw blurRad="50800" dist="38100" dir="2700000" algn="tl" rotWithShape="0">
                  <a:prstClr val="black">
                    <a:alpha val="40000"/>
                  </a:prstClr>
                </a:outerShdw>
              </a:effectLst>
            </a:rPr>
            <a:t> </a:t>
          </a:r>
          <a:r>
            <a:rPr lang="en-US" sz="1800" dirty="0" smtClean="0">
              <a:effectLst>
                <a:outerShdw blurRad="50800" dist="38100" dir="2700000" algn="tl" rotWithShape="0">
                  <a:prstClr val="black">
                    <a:alpha val="40000"/>
                  </a:prstClr>
                </a:outerShdw>
              </a:effectLst>
            </a:rPr>
            <a:t>Cost    Insurance  And  Freight</a:t>
          </a:r>
          <a:endParaRPr lang="en-US" sz="1800" dirty="0">
            <a:effectLst>
              <a:outerShdw blurRad="50800" dist="38100" dir="2700000" algn="tl" rotWithShape="0">
                <a:prstClr val="black">
                  <a:alpha val="40000"/>
                </a:prstClr>
              </a:outerShdw>
            </a:effectLst>
          </a:endParaRPr>
        </a:p>
      </dgm:t>
    </dgm:pt>
    <dgm:pt modelId="{7BD29449-8B64-4B44-B89E-552FFCFF6E6E}" type="parTrans" cxnId="{93E0F3A7-51DB-4F80-9AD8-969F9E5C116E}">
      <dgm:prSet/>
      <dgm:spPr/>
      <dgm:t>
        <a:bodyPr/>
        <a:lstStyle/>
        <a:p>
          <a:endParaRPr lang="en-US">
            <a:effectLst>
              <a:outerShdw blurRad="50800" dist="38100" dir="2700000" algn="tl" rotWithShape="0">
                <a:prstClr val="black">
                  <a:alpha val="40000"/>
                </a:prstClr>
              </a:outerShdw>
            </a:effectLst>
          </a:endParaRPr>
        </a:p>
      </dgm:t>
    </dgm:pt>
    <dgm:pt modelId="{ECFEB0B0-6842-4458-8CA4-1B4553042D7D}" type="sibTrans" cxnId="{93E0F3A7-51DB-4F80-9AD8-969F9E5C116E}">
      <dgm:prSet/>
      <dgm:spPr/>
      <dgm:t>
        <a:bodyPr/>
        <a:lstStyle/>
        <a:p>
          <a:endParaRPr lang="en-US">
            <a:effectLst>
              <a:outerShdw blurRad="50800" dist="38100" dir="2700000" algn="tl" rotWithShape="0">
                <a:prstClr val="black">
                  <a:alpha val="40000"/>
                </a:prstClr>
              </a:outerShdw>
            </a:effectLst>
          </a:endParaRPr>
        </a:p>
      </dgm:t>
    </dgm:pt>
    <dgm:pt modelId="{EC33BF87-B76F-4319-8AA8-C888C310B7A5}">
      <dgm:prSe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CPT</a:t>
          </a:r>
        </a:p>
        <a:p>
          <a:r>
            <a:rPr lang="en-US" sz="1800" dirty="0" smtClean="0">
              <a:effectLst>
                <a:outerShdw blurRad="50800" dist="38100" dir="2700000" algn="tl" rotWithShape="0">
                  <a:prstClr val="black">
                    <a:alpha val="40000"/>
                  </a:prstClr>
                </a:outerShdw>
              </a:effectLst>
            </a:rPr>
            <a:t>Carriage  Paid To</a:t>
          </a:r>
        </a:p>
      </dgm:t>
    </dgm:pt>
    <dgm:pt modelId="{C6907CF3-E64C-4DCC-90E1-C747D4EAC2F1}" type="parTrans" cxnId="{26FCCDD6-C3B0-4DA6-BCA0-CFF660239574}">
      <dgm:prSet/>
      <dgm:spPr/>
      <dgm:t>
        <a:bodyPr/>
        <a:lstStyle/>
        <a:p>
          <a:endParaRPr lang="en-US">
            <a:effectLst>
              <a:outerShdw blurRad="50800" dist="38100" dir="2700000" algn="tl" rotWithShape="0">
                <a:prstClr val="black">
                  <a:alpha val="40000"/>
                </a:prstClr>
              </a:outerShdw>
            </a:effectLst>
          </a:endParaRPr>
        </a:p>
      </dgm:t>
    </dgm:pt>
    <dgm:pt modelId="{2408BED0-6EFB-4998-9ABF-546A142A2EF8}" type="sibTrans" cxnId="{26FCCDD6-C3B0-4DA6-BCA0-CFF660239574}">
      <dgm:prSet/>
      <dgm:spPr/>
      <dgm:t>
        <a:bodyPr/>
        <a:lstStyle/>
        <a:p>
          <a:endParaRPr lang="en-US">
            <a:effectLst>
              <a:outerShdw blurRad="50800" dist="38100" dir="2700000" algn="tl" rotWithShape="0">
                <a:prstClr val="black">
                  <a:alpha val="40000"/>
                </a:prstClr>
              </a:outerShdw>
            </a:effectLst>
          </a:endParaRPr>
        </a:p>
      </dgm:t>
    </dgm:pt>
    <dgm:pt modelId="{A17D78E3-F524-40FB-BF55-F52E52C7263E}">
      <dgm:prSe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CIP</a:t>
          </a:r>
        </a:p>
        <a:p>
          <a:r>
            <a:rPr lang="en-US" sz="1800" dirty="0" smtClean="0">
              <a:effectLst>
                <a:outerShdw blurRad="50800" dist="38100" dir="2700000" algn="tl" rotWithShape="0">
                  <a:prstClr val="black">
                    <a:alpha val="40000"/>
                  </a:prstClr>
                </a:outerShdw>
              </a:effectLst>
            </a:rPr>
            <a:t>Carriage  And  Insurance Paid</a:t>
          </a:r>
          <a:endParaRPr lang="en-US" sz="1800" dirty="0">
            <a:effectLst>
              <a:outerShdw blurRad="50800" dist="38100" dir="2700000" algn="tl" rotWithShape="0">
                <a:prstClr val="black">
                  <a:alpha val="40000"/>
                </a:prstClr>
              </a:outerShdw>
            </a:effectLst>
          </a:endParaRPr>
        </a:p>
      </dgm:t>
    </dgm:pt>
    <dgm:pt modelId="{440A71A3-A350-4587-8D1C-0BBCA621D764}" type="parTrans" cxnId="{FD60130A-3A82-4D4E-9E43-A72E4CEF25A7}">
      <dgm:prSet/>
      <dgm:spPr/>
      <dgm:t>
        <a:bodyPr/>
        <a:lstStyle/>
        <a:p>
          <a:endParaRPr lang="en-US">
            <a:effectLst>
              <a:outerShdw blurRad="50800" dist="38100" dir="2700000" algn="tl" rotWithShape="0">
                <a:prstClr val="black">
                  <a:alpha val="40000"/>
                </a:prstClr>
              </a:outerShdw>
            </a:effectLst>
          </a:endParaRPr>
        </a:p>
      </dgm:t>
    </dgm:pt>
    <dgm:pt modelId="{078A1F13-D0BD-4FB5-888A-D5E7947A8158}" type="sibTrans" cxnId="{FD60130A-3A82-4D4E-9E43-A72E4CEF25A7}">
      <dgm:prSet/>
      <dgm:spPr/>
      <dgm:t>
        <a:bodyPr/>
        <a:lstStyle/>
        <a:p>
          <a:endParaRPr lang="en-US">
            <a:effectLst>
              <a:outerShdw blurRad="50800" dist="38100" dir="2700000" algn="tl" rotWithShape="0">
                <a:prstClr val="black">
                  <a:alpha val="40000"/>
                </a:prstClr>
              </a:outerShdw>
            </a:effectLst>
          </a:endParaRPr>
        </a:p>
      </dgm:t>
    </dgm:pt>
    <dgm:pt modelId="{EAF5BB1C-8AD0-4C6A-80AA-7B46F0D9CF85}">
      <dgm:prSe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DAT </a:t>
          </a:r>
          <a:r>
            <a:rPr lang="en-US" sz="1400" dirty="0" smtClean="0">
              <a:effectLst>
                <a:outerShdw blurRad="50800" dist="38100" dir="2700000" algn="tl" rotWithShape="0">
                  <a:prstClr val="black">
                    <a:alpha val="40000"/>
                  </a:prstClr>
                </a:outerShdw>
              </a:effectLst>
            </a:rPr>
            <a:t>  </a:t>
          </a:r>
        </a:p>
        <a:p>
          <a:r>
            <a:rPr lang="en-US" sz="1400" dirty="0" smtClean="0">
              <a:effectLst>
                <a:outerShdw blurRad="50800" dist="38100" dir="2700000" algn="tl" rotWithShape="0">
                  <a:prstClr val="black">
                    <a:alpha val="40000"/>
                  </a:prstClr>
                </a:outerShdw>
              </a:effectLst>
            </a:rPr>
            <a:t>  </a:t>
          </a:r>
          <a:r>
            <a:rPr lang="en-US" sz="1800" dirty="0" smtClean="0">
              <a:effectLst>
                <a:outerShdw blurRad="50800" dist="38100" dir="2700000" algn="tl" rotWithShape="0">
                  <a:prstClr val="black">
                    <a:alpha val="40000"/>
                  </a:prstClr>
                </a:outerShdw>
              </a:effectLst>
            </a:rPr>
            <a:t>Delivered   At  Terminal</a:t>
          </a:r>
        </a:p>
      </dgm:t>
    </dgm:pt>
    <dgm:pt modelId="{EBD202A6-A1BA-464D-A5D1-CDD51862A5BF}" type="parTrans" cxnId="{CA9DC882-7B47-4672-8473-A6096A95456D}">
      <dgm:prSet/>
      <dgm:spPr/>
      <dgm:t>
        <a:bodyPr/>
        <a:lstStyle/>
        <a:p>
          <a:endParaRPr lang="en-US">
            <a:effectLst>
              <a:outerShdw blurRad="50800" dist="38100" dir="2700000" algn="tl" rotWithShape="0">
                <a:prstClr val="black">
                  <a:alpha val="40000"/>
                </a:prstClr>
              </a:outerShdw>
            </a:effectLst>
          </a:endParaRPr>
        </a:p>
      </dgm:t>
    </dgm:pt>
    <dgm:pt modelId="{35C712A7-D3E9-4DF6-AE86-E514FB947BF8}" type="sibTrans" cxnId="{CA9DC882-7B47-4672-8473-A6096A95456D}">
      <dgm:prSet/>
      <dgm:spPr/>
      <dgm:t>
        <a:bodyPr/>
        <a:lstStyle/>
        <a:p>
          <a:endParaRPr lang="en-US">
            <a:effectLst>
              <a:outerShdw blurRad="50800" dist="38100" dir="2700000" algn="tl" rotWithShape="0">
                <a:prstClr val="black">
                  <a:alpha val="40000"/>
                </a:prstClr>
              </a:outerShdw>
            </a:effectLst>
          </a:endParaRPr>
        </a:p>
      </dgm:t>
    </dgm:pt>
    <dgm:pt modelId="{E6075B00-A695-4080-A343-4B0F0C59EBC9}">
      <dgm:prSe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DAP</a:t>
          </a:r>
        </a:p>
        <a:p>
          <a:r>
            <a:rPr lang="en-US" sz="1400" dirty="0" smtClean="0">
              <a:effectLst>
                <a:outerShdw blurRad="50800" dist="38100" dir="2700000" algn="tl" rotWithShape="0">
                  <a:prstClr val="black">
                    <a:alpha val="40000"/>
                  </a:prstClr>
                </a:outerShdw>
              </a:effectLst>
            </a:rPr>
            <a:t> </a:t>
          </a:r>
          <a:r>
            <a:rPr lang="en-US" sz="1800" dirty="0" smtClean="0">
              <a:effectLst>
                <a:outerShdw blurRad="50800" dist="38100" dir="2700000" algn="tl" rotWithShape="0">
                  <a:prstClr val="black">
                    <a:alpha val="40000"/>
                  </a:prstClr>
                </a:outerShdw>
              </a:effectLst>
            </a:rPr>
            <a:t>Delivered   At  Place</a:t>
          </a:r>
          <a:endParaRPr lang="en-US" sz="1800" dirty="0">
            <a:effectLst>
              <a:outerShdw blurRad="50800" dist="38100" dir="2700000" algn="tl" rotWithShape="0">
                <a:prstClr val="black">
                  <a:alpha val="40000"/>
                </a:prstClr>
              </a:outerShdw>
            </a:effectLst>
          </a:endParaRPr>
        </a:p>
      </dgm:t>
    </dgm:pt>
    <dgm:pt modelId="{BAEC9390-A7AE-47EA-A877-12480D4197D8}" type="parTrans" cxnId="{84F67628-92F3-4CEE-B01A-097E6A0307B0}">
      <dgm:prSet/>
      <dgm:spPr/>
      <dgm:t>
        <a:bodyPr/>
        <a:lstStyle/>
        <a:p>
          <a:endParaRPr lang="en-US">
            <a:effectLst>
              <a:outerShdw blurRad="50800" dist="38100" dir="2700000" algn="tl" rotWithShape="0">
                <a:prstClr val="black">
                  <a:alpha val="40000"/>
                </a:prstClr>
              </a:outerShdw>
            </a:effectLst>
          </a:endParaRPr>
        </a:p>
      </dgm:t>
    </dgm:pt>
    <dgm:pt modelId="{23DEB432-EC09-4E9F-A5EB-29F69098D484}" type="sibTrans" cxnId="{84F67628-92F3-4CEE-B01A-097E6A0307B0}">
      <dgm:prSet/>
      <dgm:spPr/>
      <dgm:t>
        <a:bodyPr/>
        <a:lstStyle/>
        <a:p>
          <a:endParaRPr lang="en-US">
            <a:effectLst>
              <a:outerShdw blurRad="50800" dist="38100" dir="2700000" algn="tl" rotWithShape="0">
                <a:prstClr val="black">
                  <a:alpha val="40000"/>
                </a:prstClr>
              </a:outerShdw>
            </a:effectLst>
          </a:endParaRPr>
        </a:p>
      </dgm:t>
    </dgm:pt>
    <dgm:pt modelId="{7C00E300-F8C7-487F-BF8D-2F1C1CCF11E8}">
      <dgm:prSet custT="1"/>
      <dgm:spPr/>
      <dgm:t>
        <a:bodyPr/>
        <a:lstStyle/>
        <a:p>
          <a:r>
            <a:rPr lang="en-US" sz="2400" dirty="0" smtClean="0">
              <a:effectLst>
                <a:outerShdw blurRad="50800" dist="38100" dir="2700000" algn="tl" rotWithShape="0">
                  <a:prstClr val="black">
                    <a:alpha val="40000"/>
                  </a:prstClr>
                </a:outerShdw>
              </a:effectLst>
              <a:latin typeface="Bodoni MT Black" panose="02070A03080606020203" pitchFamily="18" charset="0"/>
            </a:rPr>
            <a:t>DDP </a:t>
          </a:r>
          <a:r>
            <a:rPr lang="en-US" sz="1400" dirty="0" smtClean="0">
              <a:effectLst>
                <a:outerShdw blurRad="50800" dist="38100" dir="2700000" algn="tl" rotWithShape="0">
                  <a:prstClr val="black">
                    <a:alpha val="40000"/>
                  </a:prstClr>
                </a:outerShdw>
              </a:effectLst>
            </a:rPr>
            <a:t> </a:t>
          </a:r>
        </a:p>
        <a:p>
          <a:r>
            <a:rPr lang="en-US" sz="1400" dirty="0" smtClean="0">
              <a:effectLst>
                <a:outerShdw blurRad="50800" dist="38100" dir="2700000" algn="tl" rotWithShape="0">
                  <a:prstClr val="black">
                    <a:alpha val="40000"/>
                  </a:prstClr>
                </a:outerShdw>
              </a:effectLst>
            </a:rPr>
            <a:t>   </a:t>
          </a:r>
          <a:r>
            <a:rPr lang="en-US" sz="1800" dirty="0" smtClean="0">
              <a:effectLst>
                <a:outerShdw blurRad="50800" dist="38100" dir="2700000" algn="tl" rotWithShape="0">
                  <a:prstClr val="black">
                    <a:alpha val="40000"/>
                  </a:prstClr>
                </a:outerShdw>
              </a:effectLst>
            </a:rPr>
            <a:t>Delivered  Duty  Paid</a:t>
          </a:r>
          <a:endParaRPr lang="en-US" sz="1800" dirty="0">
            <a:effectLst>
              <a:outerShdw blurRad="50800" dist="38100" dir="2700000" algn="tl" rotWithShape="0">
                <a:prstClr val="black">
                  <a:alpha val="40000"/>
                </a:prstClr>
              </a:outerShdw>
            </a:effectLst>
          </a:endParaRPr>
        </a:p>
      </dgm:t>
    </dgm:pt>
    <dgm:pt modelId="{CFBA3E97-95D3-4853-A8C6-B52C79EF3DDC}" type="parTrans" cxnId="{9AA2946B-E3BE-4594-9B61-3F229A51BF12}">
      <dgm:prSet/>
      <dgm:spPr/>
      <dgm:t>
        <a:bodyPr/>
        <a:lstStyle/>
        <a:p>
          <a:endParaRPr lang="en-US">
            <a:effectLst>
              <a:outerShdw blurRad="50800" dist="38100" dir="2700000" algn="tl" rotWithShape="0">
                <a:prstClr val="black">
                  <a:alpha val="40000"/>
                </a:prstClr>
              </a:outerShdw>
            </a:effectLst>
          </a:endParaRPr>
        </a:p>
      </dgm:t>
    </dgm:pt>
    <dgm:pt modelId="{6727B5B1-18B3-4188-9CCF-CFD0D10A8D25}" type="sibTrans" cxnId="{9AA2946B-E3BE-4594-9B61-3F229A51BF12}">
      <dgm:prSet/>
      <dgm:spPr/>
      <dgm:t>
        <a:bodyPr/>
        <a:lstStyle/>
        <a:p>
          <a:endParaRPr lang="en-US">
            <a:effectLst>
              <a:outerShdw blurRad="50800" dist="38100" dir="2700000" algn="tl" rotWithShape="0">
                <a:prstClr val="black">
                  <a:alpha val="40000"/>
                </a:prstClr>
              </a:outerShdw>
            </a:effectLst>
          </a:endParaRPr>
        </a:p>
      </dgm:t>
    </dgm:pt>
    <dgm:pt modelId="{4D548854-472C-4889-976A-49765C777C58}" type="pres">
      <dgm:prSet presAssocID="{3FC02654-5091-4AA3-9E97-A4A8BAAC9182}" presName="diagram" presStyleCnt="0">
        <dgm:presLayoutVars>
          <dgm:chPref val="1"/>
          <dgm:dir/>
          <dgm:animOne val="branch"/>
          <dgm:animLvl val="lvl"/>
          <dgm:resizeHandles/>
        </dgm:presLayoutVars>
      </dgm:prSet>
      <dgm:spPr/>
      <dgm:t>
        <a:bodyPr/>
        <a:lstStyle/>
        <a:p>
          <a:endParaRPr lang="en-US"/>
        </a:p>
      </dgm:t>
    </dgm:pt>
    <dgm:pt modelId="{0E6FB9B1-C06E-4146-BF5B-A47C6D577E79}" type="pres">
      <dgm:prSet presAssocID="{DE42A49C-9E67-47B6-9E46-C0EF50DC37FB}" presName="root" presStyleCnt="0"/>
      <dgm:spPr/>
    </dgm:pt>
    <dgm:pt modelId="{C7B084AB-4683-43FC-B8BC-AAB82EF7281F}" type="pres">
      <dgm:prSet presAssocID="{DE42A49C-9E67-47B6-9E46-C0EF50DC37FB}" presName="rootComposite" presStyleCnt="0"/>
      <dgm:spPr/>
    </dgm:pt>
    <dgm:pt modelId="{A5383A6C-35E6-4DEA-8C1C-BC514632872B}" type="pres">
      <dgm:prSet presAssocID="{DE42A49C-9E67-47B6-9E46-C0EF50DC37FB}" presName="rootText" presStyleLbl="node1" presStyleIdx="0" presStyleCnt="4" custLinFactNeighborX="1178" custLinFactNeighborY="-336"/>
      <dgm:spPr/>
      <dgm:t>
        <a:bodyPr/>
        <a:lstStyle/>
        <a:p>
          <a:endParaRPr lang="en-US"/>
        </a:p>
      </dgm:t>
    </dgm:pt>
    <dgm:pt modelId="{CB598E4A-FE4D-4904-A8CF-96ACA51ECF93}" type="pres">
      <dgm:prSet presAssocID="{DE42A49C-9E67-47B6-9E46-C0EF50DC37FB}" presName="rootConnector" presStyleLbl="node1" presStyleIdx="0" presStyleCnt="4"/>
      <dgm:spPr/>
      <dgm:t>
        <a:bodyPr/>
        <a:lstStyle/>
        <a:p>
          <a:endParaRPr lang="en-US"/>
        </a:p>
      </dgm:t>
    </dgm:pt>
    <dgm:pt modelId="{C835BC7D-61A4-4A39-A263-AF9191AE17F9}" type="pres">
      <dgm:prSet presAssocID="{DE42A49C-9E67-47B6-9E46-C0EF50DC37FB}" presName="childShape" presStyleCnt="0"/>
      <dgm:spPr/>
    </dgm:pt>
    <dgm:pt modelId="{091A4803-6F15-45A4-BC55-6E6367C544EA}" type="pres">
      <dgm:prSet presAssocID="{8CD9426F-9FC1-464D-9166-1C1402810EAB}" presName="Name13" presStyleLbl="parChTrans1D2" presStyleIdx="0" presStyleCnt="11"/>
      <dgm:spPr/>
      <dgm:t>
        <a:bodyPr/>
        <a:lstStyle/>
        <a:p>
          <a:endParaRPr lang="en-US"/>
        </a:p>
      </dgm:t>
    </dgm:pt>
    <dgm:pt modelId="{12BB57CB-4675-4C96-80ED-FE07ECA830F1}" type="pres">
      <dgm:prSet presAssocID="{B4E117BA-F91E-4B2F-94F1-9A3D60DE6E26}" presName="childText" presStyleLbl="bgAcc1" presStyleIdx="0" presStyleCnt="11">
        <dgm:presLayoutVars>
          <dgm:bulletEnabled val="1"/>
        </dgm:presLayoutVars>
      </dgm:prSet>
      <dgm:spPr/>
      <dgm:t>
        <a:bodyPr/>
        <a:lstStyle/>
        <a:p>
          <a:endParaRPr lang="en-US"/>
        </a:p>
      </dgm:t>
    </dgm:pt>
    <dgm:pt modelId="{C482AFAB-EA7F-42FD-BF6C-C1219B49D213}" type="pres">
      <dgm:prSet presAssocID="{B77657CB-D2EE-40F1-83A9-F57D5AAE411E}" presName="root" presStyleCnt="0"/>
      <dgm:spPr/>
    </dgm:pt>
    <dgm:pt modelId="{D7065D49-A5EC-4EE6-BB6C-FE677F911273}" type="pres">
      <dgm:prSet presAssocID="{B77657CB-D2EE-40F1-83A9-F57D5AAE411E}" presName="rootComposite" presStyleCnt="0"/>
      <dgm:spPr/>
    </dgm:pt>
    <dgm:pt modelId="{7E69B6FA-36DE-43E4-A601-5352CF2325CA}" type="pres">
      <dgm:prSet presAssocID="{B77657CB-D2EE-40F1-83A9-F57D5AAE411E}" presName="rootText" presStyleLbl="node1" presStyleIdx="1" presStyleCnt="4" custScaleY="104967" custLinFactNeighborX="636" custLinFactNeighborY="-3817"/>
      <dgm:spPr/>
      <dgm:t>
        <a:bodyPr/>
        <a:lstStyle/>
        <a:p>
          <a:endParaRPr lang="en-US"/>
        </a:p>
      </dgm:t>
    </dgm:pt>
    <dgm:pt modelId="{D324D15D-A7FC-4600-B71D-07737E31D452}" type="pres">
      <dgm:prSet presAssocID="{B77657CB-D2EE-40F1-83A9-F57D5AAE411E}" presName="rootConnector" presStyleLbl="node1" presStyleIdx="1" presStyleCnt="4"/>
      <dgm:spPr/>
      <dgm:t>
        <a:bodyPr/>
        <a:lstStyle/>
        <a:p>
          <a:endParaRPr lang="en-US"/>
        </a:p>
      </dgm:t>
    </dgm:pt>
    <dgm:pt modelId="{851A136B-C1DF-4C51-81E4-D6D2FC34F454}" type="pres">
      <dgm:prSet presAssocID="{B77657CB-D2EE-40F1-83A9-F57D5AAE411E}" presName="childShape" presStyleCnt="0"/>
      <dgm:spPr/>
    </dgm:pt>
    <dgm:pt modelId="{01DF90F5-E9C4-4856-AF24-867CA75B36BA}" type="pres">
      <dgm:prSet presAssocID="{3ECB8F73-30E2-4B05-B869-9CFAE49EA015}" presName="Name13" presStyleLbl="parChTrans1D2" presStyleIdx="1" presStyleCnt="11"/>
      <dgm:spPr/>
      <dgm:t>
        <a:bodyPr/>
        <a:lstStyle/>
        <a:p>
          <a:endParaRPr lang="en-US"/>
        </a:p>
      </dgm:t>
    </dgm:pt>
    <dgm:pt modelId="{6C9BD519-26B1-4B54-8A6F-71F09D5D3370}" type="pres">
      <dgm:prSet presAssocID="{2DA5E05A-9B6F-45EE-A556-24E11EC79F43}" presName="childText" presStyleLbl="bgAcc1" presStyleIdx="1" presStyleCnt="11" custScaleY="108436">
        <dgm:presLayoutVars>
          <dgm:bulletEnabled val="1"/>
        </dgm:presLayoutVars>
      </dgm:prSet>
      <dgm:spPr/>
      <dgm:t>
        <a:bodyPr/>
        <a:lstStyle/>
        <a:p>
          <a:endParaRPr lang="en-US"/>
        </a:p>
      </dgm:t>
    </dgm:pt>
    <dgm:pt modelId="{FAA84D51-11BF-42D4-A8BE-8B1940666413}" type="pres">
      <dgm:prSet presAssocID="{75EA8620-B801-49B9-AFF3-2A527E096EBF}" presName="Name13" presStyleLbl="parChTrans1D2" presStyleIdx="2" presStyleCnt="11"/>
      <dgm:spPr/>
      <dgm:t>
        <a:bodyPr/>
        <a:lstStyle/>
        <a:p>
          <a:endParaRPr lang="en-US"/>
        </a:p>
      </dgm:t>
    </dgm:pt>
    <dgm:pt modelId="{39A99DB0-9C75-4FDB-9CB2-DD7FA9C27834}" type="pres">
      <dgm:prSet presAssocID="{70AFEC3B-2C99-4336-9766-76A2B745B033}" presName="childText" presStyleLbl="bgAcc1" presStyleIdx="2" presStyleCnt="11">
        <dgm:presLayoutVars>
          <dgm:bulletEnabled val="1"/>
        </dgm:presLayoutVars>
      </dgm:prSet>
      <dgm:spPr/>
      <dgm:t>
        <a:bodyPr/>
        <a:lstStyle/>
        <a:p>
          <a:endParaRPr lang="en-US"/>
        </a:p>
      </dgm:t>
    </dgm:pt>
    <dgm:pt modelId="{A015D390-9CEA-40AD-A7F0-97C478801ADA}" type="pres">
      <dgm:prSet presAssocID="{C63A75A1-A19A-4F6A-8D37-E2AA4B23D27D}" presName="Name13" presStyleLbl="parChTrans1D2" presStyleIdx="3" presStyleCnt="11"/>
      <dgm:spPr/>
      <dgm:t>
        <a:bodyPr/>
        <a:lstStyle/>
        <a:p>
          <a:endParaRPr lang="en-US"/>
        </a:p>
      </dgm:t>
    </dgm:pt>
    <dgm:pt modelId="{621DAEBF-409A-458B-B60A-35CC20B224F1}" type="pres">
      <dgm:prSet presAssocID="{B4F0F923-7598-4385-8688-A570B1666967}" presName="childText" presStyleLbl="bgAcc1" presStyleIdx="3" presStyleCnt="11" custLinFactNeighborX="-892">
        <dgm:presLayoutVars>
          <dgm:bulletEnabled val="1"/>
        </dgm:presLayoutVars>
      </dgm:prSet>
      <dgm:spPr/>
      <dgm:t>
        <a:bodyPr/>
        <a:lstStyle/>
        <a:p>
          <a:endParaRPr lang="en-US"/>
        </a:p>
      </dgm:t>
    </dgm:pt>
    <dgm:pt modelId="{FEDC2AE2-D438-40AD-A000-F4D4C60E6E1A}" type="pres">
      <dgm:prSet presAssocID="{1D74CCDF-5A24-4AF9-A71E-4204C0FBF49C}" presName="root" presStyleCnt="0"/>
      <dgm:spPr/>
    </dgm:pt>
    <dgm:pt modelId="{4DA7918D-0E32-4DDF-98E0-5FCBC6CEF56C}" type="pres">
      <dgm:prSet presAssocID="{1D74CCDF-5A24-4AF9-A71E-4204C0FBF49C}" presName="rootComposite" presStyleCnt="0"/>
      <dgm:spPr/>
    </dgm:pt>
    <dgm:pt modelId="{9E7F4FD5-546E-4F9E-9D78-858731F27468}" type="pres">
      <dgm:prSet presAssocID="{1D74CCDF-5A24-4AF9-A71E-4204C0FBF49C}" presName="rootText" presStyleLbl="node1" presStyleIdx="2" presStyleCnt="4" custScaleY="106378" custLinFactNeighborY="-1273"/>
      <dgm:spPr/>
      <dgm:t>
        <a:bodyPr/>
        <a:lstStyle/>
        <a:p>
          <a:endParaRPr lang="en-US"/>
        </a:p>
      </dgm:t>
    </dgm:pt>
    <dgm:pt modelId="{E14CEC1F-EEC7-43A4-9968-1228B21C864C}" type="pres">
      <dgm:prSet presAssocID="{1D74CCDF-5A24-4AF9-A71E-4204C0FBF49C}" presName="rootConnector" presStyleLbl="node1" presStyleIdx="2" presStyleCnt="4"/>
      <dgm:spPr/>
      <dgm:t>
        <a:bodyPr/>
        <a:lstStyle/>
        <a:p>
          <a:endParaRPr lang="en-US"/>
        </a:p>
      </dgm:t>
    </dgm:pt>
    <dgm:pt modelId="{866EDF84-B3F5-455E-9B20-1BBB5A9A2F94}" type="pres">
      <dgm:prSet presAssocID="{1D74CCDF-5A24-4AF9-A71E-4204C0FBF49C}" presName="childShape" presStyleCnt="0"/>
      <dgm:spPr/>
    </dgm:pt>
    <dgm:pt modelId="{AA2C7ADA-85EA-407E-B931-754891213722}" type="pres">
      <dgm:prSet presAssocID="{091C7B64-DD38-4B32-BC41-BF3623EBE420}" presName="Name13" presStyleLbl="parChTrans1D2" presStyleIdx="4" presStyleCnt="11"/>
      <dgm:spPr/>
      <dgm:t>
        <a:bodyPr/>
        <a:lstStyle/>
        <a:p>
          <a:endParaRPr lang="en-US"/>
        </a:p>
      </dgm:t>
    </dgm:pt>
    <dgm:pt modelId="{70EF0679-9572-4D5C-9F06-E38A11894FC6}" type="pres">
      <dgm:prSet presAssocID="{7DBE5DD9-A6D1-41CA-B596-3FDC714B0118}" presName="childText" presStyleLbl="bgAcc1" presStyleIdx="4" presStyleCnt="11" custScaleX="103325" custScaleY="80280" custLinFactNeighborY="5089">
        <dgm:presLayoutVars>
          <dgm:bulletEnabled val="1"/>
        </dgm:presLayoutVars>
      </dgm:prSet>
      <dgm:spPr/>
      <dgm:t>
        <a:bodyPr/>
        <a:lstStyle/>
        <a:p>
          <a:endParaRPr lang="en-US"/>
        </a:p>
      </dgm:t>
    </dgm:pt>
    <dgm:pt modelId="{C1F79816-DEC5-4BEA-B62D-D513E36F350B}" type="pres">
      <dgm:prSet presAssocID="{7BD29449-8B64-4B44-B89E-552FFCFF6E6E}" presName="Name13" presStyleLbl="parChTrans1D2" presStyleIdx="5" presStyleCnt="11"/>
      <dgm:spPr/>
      <dgm:t>
        <a:bodyPr/>
        <a:lstStyle/>
        <a:p>
          <a:endParaRPr lang="en-US"/>
        </a:p>
      </dgm:t>
    </dgm:pt>
    <dgm:pt modelId="{BEAB14DD-1643-4133-B162-F4461F35BCD5}" type="pres">
      <dgm:prSet presAssocID="{AF5769BD-BFCD-4E29-A322-B291BC8473D2}" presName="childText" presStyleLbl="bgAcc1" presStyleIdx="5" presStyleCnt="11" custScaleY="88329">
        <dgm:presLayoutVars>
          <dgm:bulletEnabled val="1"/>
        </dgm:presLayoutVars>
      </dgm:prSet>
      <dgm:spPr/>
      <dgm:t>
        <a:bodyPr/>
        <a:lstStyle/>
        <a:p>
          <a:endParaRPr lang="en-US"/>
        </a:p>
      </dgm:t>
    </dgm:pt>
    <dgm:pt modelId="{922BF316-AC02-4A3E-9834-190EA4543784}" type="pres">
      <dgm:prSet presAssocID="{C6907CF3-E64C-4DCC-90E1-C747D4EAC2F1}" presName="Name13" presStyleLbl="parChTrans1D2" presStyleIdx="6" presStyleCnt="11"/>
      <dgm:spPr/>
      <dgm:t>
        <a:bodyPr/>
        <a:lstStyle/>
        <a:p>
          <a:endParaRPr lang="en-US"/>
        </a:p>
      </dgm:t>
    </dgm:pt>
    <dgm:pt modelId="{0293DB03-9219-4994-9EEE-BCA7C643FA68}" type="pres">
      <dgm:prSet presAssocID="{EC33BF87-B76F-4319-8AA8-C888C310B7A5}" presName="childText" presStyleLbl="bgAcc1" presStyleIdx="6" presStyleCnt="11" custScaleY="89605" custLinFactNeighborX="795">
        <dgm:presLayoutVars>
          <dgm:bulletEnabled val="1"/>
        </dgm:presLayoutVars>
      </dgm:prSet>
      <dgm:spPr/>
      <dgm:t>
        <a:bodyPr/>
        <a:lstStyle/>
        <a:p>
          <a:endParaRPr lang="en-US"/>
        </a:p>
      </dgm:t>
    </dgm:pt>
    <dgm:pt modelId="{670BDFE0-C6EA-4DAA-AF1E-7FC0FE55DAB9}" type="pres">
      <dgm:prSet presAssocID="{440A71A3-A350-4587-8D1C-0BBCA621D764}" presName="Name13" presStyleLbl="parChTrans1D2" presStyleIdx="7" presStyleCnt="11"/>
      <dgm:spPr/>
      <dgm:t>
        <a:bodyPr/>
        <a:lstStyle/>
        <a:p>
          <a:endParaRPr lang="en-US"/>
        </a:p>
      </dgm:t>
    </dgm:pt>
    <dgm:pt modelId="{FED4F154-54A4-43A0-98EB-C97BEC99BD26}" type="pres">
      <dgm:prSet presAssocID="{A17D78E3-F524-40FB-BF55-F52E52C7263E}" presName="childText" presStyleLbl="bgAcc1" presStyleIdx="7" presStyleCnt="11" custScaleX="99633" custScaleY="100197" custLinFactNeighborX="1915" custLinFactNeighborY="-16849">
        <dgm:presLayoutVars>
          <dgm:bulletEnabled val="1"/>
        </dgm:presLayoutVars>
      </dgm:prSet>
      <dgm:spPr/>
      <dgm:t>
        <a:bodyPr/>
        <a:lstStyle/>
        <a:p>
          <a:endParaRPr lang="en-US"/>
        </a:p>
      </dgm:t>
    </dgm:pt>
    <dgm:pt modelId="{6E8E8943-6100-4352-A1B4-51F302BE8D55}" type="pres">
      <dgm:prSet presAssocID="{7BF5EBE8-017D-4B2D-898C-B851014CC5CB}" presName="root" presStyleCnt="0"/>
      <dgm:spPr/>
    </dgm:pt>
    <dgm:pt modelId="{595767DE-A2C0-4D3B-B2E6-202A6AD34D73}" type="pres">
      <dgm:prSet presAssocID="{7BF5EBE8-017D-4B2D-898C-B851014CC5CB}" presName="rootComposite" presStyleCnt="0"/>
      <dgm:spPr/>
    </dgm:pt>
    <dgm:pt modelId="{10F740AB-633C-4C86-84B2-533EC4C45C7B}" type="pres">
      <dgm:prSet presAssocID="{7BF5EBE8-017D-4B2D-898C-B851014CC5CB}" presName="rootText" presStyleLbl="node1" presStyleIdx="3" presStyleCnt="4" custScaleY="107633"/>
      <dgm:spPr/>
      <dgm:t>
        <a:bodyPr/>
        <a:lstStyle/>
        <a:p>
          <a:endParaRPr lang="en-US"/>
        </a:p>
      </dgm:t>
    </dgm:pt>
    <dgm:pt modelId="{CDE18B72-9BC4-4C52-9276-322BAEF902AD}" type="pres">
      <dgm:prSet presAssocID="{7BF5EBE8-017D-4B2D-898C-B851014CC5CB}" presName="rootConnector" presStyleLbl="node1" presStyleIdx="3" presStyleCnt="4"/>
      <dgm:spPr/>
      <dgm:t>
        <a:bodyPr/>
        <a:lstStyle/>
        <a:p>
          <a:endParaRPr lang="en-US"/>
        </a:p>
      </dgm:t>
    </dgm:pt>
    <dgm:pt modelId="{57EE280A-18D7-4518-9700-B1A982C441E0}" type="pres">
      <dgm:prSet presAssocID="{7BF5EBE8-017D-4B2D-898C-B851014CC5CB}" presName="childShape" presStyleCnt="0"/>
      <dgm:spPr/>
    </dgm:pt>
    <dgm:pt modelId="{2506B8DC-7BDC-4701-993C-55B9361553B3}" type="pres">
      <dgm:prSet presAssocID="{EBD202A6-A1BA-464D-A5D1-CDD51862A5BF}" presName="Name13" presStyleLbl="parChTrans1D2" presStyleIdx="8" presStyleCnt="11"/>
      <dgm:spPr/>
      <dgm:t>
        <a:bodyPr/>
        <a:lstStyle/>
        <a:p>
          <a:endParaRPr lang="en-US"/>
        </a:p>
      </dgm:t>
    </dgm:pt>
    <dgm:pt modelId="{8A678057-75F1-459E-B54E-9A9389355FBE}" type="pres">
      <dgm:prSet presAssocID="{EAF5BB1C-8AD0-4C6A-80AA-7B46F0D9CF85}" presName="childText" presStyleLbl="bgAcc1" presStyleIdx="8" presStyleCnt="11">
        <dgm:presLayoutVars>
          <dgm:bulletEnabled val="1"/>
        </dgm:presLayoutVars>
      </dgm:prSet>
      <dgm:spPr/>
      <dgm:t>
        <a:bodyPr/>
        <a:lstStyle/>
        <a:p>
          <a:endParaRPr lang="en-US"/>
        </a:p>
      </dgm:t>
    </dgm:pt>
    <dgm:pt modelId="{9707D8B3-5DDA-4EE0-8856-8E1C9F56B909}" type="pres">
      <dgm:prSet presAssocID="{BAEC9390-A7AE-47EA-A877-12480D4197D8}" presName="Name13" presStyleLbl="parChTrans1D2" presStyleIdx="9" presStyleCnt="11"/>
      <dgm:spPr/>
      <dgm:t>
        <a:bodyPr/>
        <a:lstStyle/>
        <a:p>
          <a:endParaRPr lang="en-US"/>
        </a:p>
      </dgm:t>
    </dgm:pt>
    <dgm:pt modelId="{F3AECDB5-8BF9-47A5-A4F9-DA21ADFFA204}" type="pres">
      <dgm:prSet presAssocID="{E6075B00-A695-4080-A343-4B0F0C59EBC9}" presName="childText" presStyleLbl="bgAcc1" presStyleIdx="9" presStyleCnt="11">
        <dgm:presLayoutVars>
          <dgm:bulletEnabled val="1"/>
        </dgm:presLayoutVars>
      </dgm:prSet>
      <dgm:spPr/>
      <dgm:t>
        <a:bodyPr/>
        <a:lstStyle/>
        <a:p>
          <a:endParaRPr lang="en-US"/>
        </a:p>
      </dgm:t>
    </dgm:pt>
    <dgm:pt modelId="{AC2459B4-F9BC-490A-B18F-23CE192E0CA7}" type="pres">
      <dgm:prSet presAssocID="{CFBA3E97-95D3-4853-A8C6-B52C79EF3DDC}" presName="Name13" presStyleLbl="parChTrans1D2" presStyleIdx="10" presStyleCnt="11"/>
      <dgm:spPr/>
      <dgm:t>
        <a:bodyPr/>
        <a:lstStyle/>
        <a:p>
          <a:endParaRPr lang="en-US"/>
        </a:p>
      </dgm:t>
    </dgm:pt>
    <dgm:pt modelId="{6A099473-DD46-42F8-9B06-7872071F4D38}" type="pres">
      <dgm:prSet presAssocID="{7C00E300-F8C7-487F-BF8D-2F1C1CCF11E8}" presName="childText" presStyleLbl="bgAcc1" presStyleIdx="10" presStyleCnt="11">
        <dgm:presLayoutVars>
          <dgm:bulletEnabled val="1"/>
        </dgm:presLayoutVars>
      </dgm:prSet>
      <dgm:spPr/>
      <dgm:t>
        <a:bodyPr/>
        <a:lstStyle/>
        <a:p>
          <a:endParaRPr lang="en-US"/>
        </a:p>
      </dgm:t>
    </dgm:pt>
  </dgm:ptLst>
  <dgm:cxnLst>
    <dgm:cxn modelId="{D7583A07-3367-4114-B109-61D961AB135D}" srcId="{3FC02654-5091-4AA3-9E97-A4A8BAAC9182}" destId="{B77657CB-D2EE-40F1-83A9-F57D5AAE411E}" srcOrd="1" destOrd="0" parTransId="{158C2390-6721-4AB5-A6AC-CCF72BABD43D}" sibTransId="{774E3969-E322-45A1-9959-5F85A8BB47CF}"/>
    <dgm:cxn modelId="{692B73C3-A241-42CD-9A17-78CFE74200F4}" type="presOf" srcId="{B77657CB-D2EE-40F1-83A9-F57D5AAE411E}" destId="{7E69B6FA-36DE-43E4-A601-5352CF2325CA}" srcOrd="0" destOrd="0" presId="urn:microsoft.com/office/officeart/2005/8/layout/hierarchy3"/>
    <dgm:cxn modelId="{A50166B5-B3FB-4CF5-93B4-31545D456784}" type="presOf" srcId="{70AFEC3B-2C99-4336-9766-76A2B745B033}" destId="{39A99DB0-9C75-4FDB-9CB2-DD7FA9C27834}" srcOrd="0" destOrd="0" presId="urn:microsoft.com/office/officeart/2005/8/layout/hierarchy3"/>
    <dgm:cxn modelId="{501A101C-0DE3-4488-AB8A-251DDCDCA270}" type="presOf" srcId="{B4F0F923-7598-4385-8688-A570B1666967}" destId="{621DAEBF-409A-458B-B60A-35CC20B224F1}" srcOrd="0" destOrd="0" presId="urn:microsoft.com/office/officeart/2005/8/layout/hierarchy3"/>
    <dgm:cxn modelId="{7BC1D2F4-70AF-46C2-A8BF-F8A894537C8F}" type="presOf" srcId="{3FC02654-5091-4AA3-9E97-A4A8BAAC9182}" destId="{4D548854-472C-4889-976A-49765C777C58}" srcOrd="0" destOrd="0" presId="urn:microsoft.com/office/officeart/2005/8/layout/hierarchy3"/>
    <dgm:cxn modelId="{CA9DC882-7B47-4672-8473-A6096A95456D}" srcId="{7BF5EBE8-017D-4B2D-898C-B851014CC5CB}" destId="{EAF5BB1C-8AD0-4C6A-80AA-7B46F0D9CF85}" srcOrd="0" destOrd="0" parTransId="{EBD202A6-A1BA-464D-A5D1-CDD51862A5BF}" sibTransId="{35C712A7-D3E9-4DF6-AE86-E514FB947BF8}"/>
    <dgm:cxn modelId="{CD9B5F7D-F8E7-4DDC-9F30-0771EB48ED43}" type="presOf" srcId="{091C7B64-DD38-4B32-BC41-BF3623EBE420}" destId="{AA2C7ADA-85EA-407E-B931-754891213722}" srcOrd="0" destOrd="0" presId="urn:microsoft.com/office/officeart/2005/8/layout/hierarchy3"/>
    <dgm:cxn modelId="{9854552E-BA32-43A4-AD5E-0DBD258190F5}" type="presOf" srcId="{1D74CCDF-5A24-4AF9-A71E-4204C0FBF49C}" destId="{9E7F4FD5-546E-4F9E-9D78-858731F27468}" srcOrd="0" destOrd="0" presId="urn:microsoft.com/office/officeart/2005/8/layout/hierarchy3"/>
    <dgm:cxn modelId="{9AA2946B-E3BE-4594-9B61-3F229A51BF12}" srcId="{7BF5EBE8-017D-4B2D-898C-B851014CC5CB}" destId="{7C00E300-F8C7-487F-BF8D-2F1C1CCF11E8}" srcOrd="2" destOrd="0" parTransId="{CFBA3E97-95D3-4853-A8C6-B52C79EF3DDC}" sibTransId="{6727B5B1-18B3-4188-9CCF-CFD0D10A8D25}"/>
    <dgm:cxn modelId="{0AE8E316-BF9D-4CC3-8E3A-C51202777D9B}" type="presOf" srcId="{EAF5BB1C-8AD0-4C6A-80AA-7B46F0D9CF85}" destId="{8A678057-75F1-459E-B54E-9A9389355FBE}" srcOrd="0" destOrd="0" presId="urn:microsoft.com/office/officeart/2005/8/layout/hierarchy3"/>
    <dgm:cxn modelId="{0B409EA5-985B-4862-A11F-1C7C2C9D84CA}" type="presOf" srcId="{3ECB8F73-30E2-4B05-B869-9CFAE49EA015}" destId="{01DF90F5-E9C4-4856-AF24-867CA75B36BA}" srcOrd="0" destOrd="0" presId="urn:microsoft.com/office/officeart/2005/8/layout/hierarchy3"/>
    <dgm:cxn modelId="{686719A8-0E39-4A30-AEB6-083304D156E8}" type="presOf" srcId="{75EA8620-B801-49B9-AFF3-2A527E096EBF}" destId="{FAA84D51-11BF-42D4-A8BE-8B1940666413}" srcOrd="0" destOrd="0" presId="urn:microsoft.com/office/officeart/2005/8/layout/hierarchy3"/>
    <dgm:cxn modelId="{1084A68E-8110-48C0-9B73-40B57E937F31}" type="presOf" srcId="{E6075B00-A695-4080-A343-4B0F0C59EBC9}" destId="{F3AECDB5-8BF9-47A5-A4F9-DA21ADFFA204}" srcOrd="0" destOrd="0" presId="urn:microsoft.com/office/officeart/2005/8/layout/hierarchy3"/>
    <dgm:cxn modelId="{2DD60FC5-5E16-46A9-BCFB-DC8C7AF4A9DB}" type="presOf" srcId="{DE42A49C-9E67-47B6-9E46-C0EF50DC37FB}" destId="{A5383A6C-35E6-4DEA-8C1C-BC514632872B}" srcOrd="0" destOrd="0" presId="urn:microsoft.com/office/officeart/2005/8/layout/hierarchy3"/>
    <dgm:cxn modelId="{FD60130A-3A82-4D4E-9E43-A72E4CEF25A7}" srcId="{1D74CCDF-5A24-4AF9-A71E-4204C0FBF49C}" destId="{A17D78E3-F524-40FB-BF55-F52E52C7263E}" srcOrd="3" destOrd="0" parTransId="{440A71A3-A350-4587-8D1C-0BBCA621D764}" sibTransId="{078A1F13-D0BD-4FB5-888A-D5E7947A8158}"/>
    <dgm:cxn modelId="{93E0F3A7-51DB-4F80-9AD8-969F9E5C116E}" srcId="{1D74CCDF-5A24-4AF9-A71E-4204C0FBF49C}" destId="{AF5769BD-BFCD-4E29-A322-B291BC8473D2}" srcOrd="1" destOrd="0" parTransId="{7BD29449-8B64-4B44-B89E-552FFCFF6E6E}" sibTransId="{ECFEB0B0-6842-4458-8CA4-1B4553042D7D}"/>
    <dgm:cxn modelId="{9E5215EA-262A-495C-A1AC-266F22A46436}" srcId="{DE42A49C-9E67-47B6-9E46-C0EF50DC37FB}" destId="{B4E117BA-F91E-4B2F-94F1-9A3D60DE6E26}" srcOrd="0" destOrd="0" parTransId="{8CD9426F-9FC1-464D-9166-1C1402810EAB}" sibTransId="{31DD15A8-25AC-480E-9712-C3CD32A578C2}"/>
    <dgm:cxn modelId="{1E57900E-C939-46C4-9A38-90809ADB9EC9}" type="presOf" srcId="{EBD202A6-A1BA-464D-A5D1-CDD51862A5BF}" destId="{2506B8DC-7BDC-4701-993C-55B9361553B3}" srcOrd="0" destOrd="0" presId="urn:microsoft.com/office/officeart/2005/8/layout/hierarchy3"/>
    <dgm:cxn modelId="{E81C6B20-4720-4F91-9B39-B0973C1F9960}" srcId="{3FC02654-5091-4AA3-9E97-A4A8BAAC9182}" destId="{DE42A49C-9E67-47B6-9E46-C0EF50DC37FB}" srcOrd="0" destOrd="0" parTransId="{80875789-B532-4387-B4AB-A97CAF156491}" sibTransId="{8F432DFA-F52D-4475-8184-719E7A7060EC}"/>
    <dgm:cxn modelId="{D1827B67-CD34-4BE7-A8D8-677FE54BDDD9}" type="presOf" srcId="{7BD29449-8B64-4B44-B89E-552FFCFF6E6E}" destId="{C1F79816-DEC5-4BEA-B62D-D513E36F350B}" srcOrd="0" destOrd="0" presId="urn:microsoft.com/office/officeart/2005/8/layout/hierarchy3"/>
    <dgm:cxn modelId="{982303B4-B2CD-4457-9D84-A980EBA6EE30}" srcId="{1D74CCDF-5A24-4AF9-A71E-4204C0FBF49C}" destId="{7DBE5DD9-A6D1-41CA-B596-3FDC714B0118}" srcOrd="0" destOrd="0" parTransId="{091C7B64-DD38-4B32-BC41-BF3623EBE420}" sibTransId="{A0C0BDA3-4238-41EB-8A2F-D1CF381FB162}"/>
    <dgm:cxn modelId="{BB294673-5A44-4452-92B4-FCBB9F623B61}" type="presOf" srcId="{DE42A49C-9E67-47B6-9E46-C0EF50DC37FB}" destId="{CB598E4A-FE4D-4904-A8CF-96ACA51ECF93}" srcOrd="1" destOrd="0" presId="urn:microsoft.com/office/officeart/2005/8/layout/hierarchy3"/>
    <dgm:cxn modelId="{378994E4-07B3-4E51-B576-8A7487503BC8}" type="presOf" srcId="{B4E117BA-F91E-4B2F-94F1-9A3D60DE6E26}" destId="{12BB57CB-4675-4C96-80ED-FE07ECA830F1}" srcOrd="0" destOrd="0" presId="urn:microsoft.com/office/officeart/2005/8/layout/hierarchy3"/>
    <dgm:cxn modelId="{91BF1981-0F72-46C3-B0FA-77F937F1C9F3}" srcId="{B77657CB-D2EE-40F1-83A9-F57D5AAE411E}" destId="{2DA5E05A-9B6F-45EE-A556-24E11EC79F43}" srcOrd="0" destOrd="0" parTransId="{3ECB8F73-30E2-4B05-B869-9CFAE49EA015}" sibTransId="{9421E1BA-0E2B-4686-8698-6A9F58EEB926}"/>
    <dgm:cxn modelId="{D182F2FF-C67A-49F4-A73B-CC7D83C64581}" type="presOf" srcId="{C6907CF3-E64C-4DCC-90E1-C747D4EAC2F1}" destId="{922BF316-AC02-4A3E-9834-190EA4543784}" srcOrd="0" destOrd="0" presId="urn:microsoft.com/office/officeart/2005/8/layout/hierarchy3"/>
    <dgm:cxn modelId="{69CA3EC2-CCDE-4191-9AD1-66A229018604}" type="presOf" srcId="{1D74CCDF-5A24-4AF9-A71E-4204C0FBF49C}" destId="{E14CEC1F-EEC7-43A4-9968-1228B21C864C}" srcOrd="1" destOrd="0" presId="urn:microsoft.com/office/officeart/2005/8/layout/hierarchy3"/>
    <dgm:cxn modelId="{84F67628-92F3-4CEE-B01A-097E6A0307B0}" srcId="{7BF5EBE8-017D-4B2D-898C-B851014CC5CB}" destId="{E6075B00-A695-4080-A343-4B0F0C59EBC9}" srcOrd="1" destOrd="0" parTransId="{BAEC9390-A7AE-47EA-A877-12480D4197D8}" sibTransId="{23DEB432-EC09-4E9F-A5EB-29F69098D484}"/>
    <dgm:cxn modelId="{C5684C7B-B849-4F2A-AE09-13E220304263}" type="presOf" srcId="{7BF5EBE8-017D-4B2D-898C-B851014CC5CB}" destId="{CDE18B72-9BC4-4C52-9276-322BAEF902AD}" srcOrd="1" destOrd="0" presId="urn:microsoft.com/office/officeart/2005/8/layout/hierarchy3"/>
    <dgm:cxn modelId="{611E0149-AF45-4269-93FA-05136CE5E3ED}" srcId="{B77657CB-D2EE-40F1-83A9-F57D5AAE411E}" destId="{70AFEC3B-2C99-4336-9766-76A2B745B033}" srcOrd="1" destOrd="0" parTransId="{75EA8620-B801-49B9-AFF3-2A527E096EBF}" sibTransId="{B20C0809-AA18-432E-BC6A-957FF882A1FC}"/>
    <dgm:cxn modelId="{26FCCDD6-C3B0-4DA6-BCA0-CFF660239574}" srcId="{1D74CCDF-5A24-4AF9-A71E-4204C0FBF49C}" destId="{EC33BF87-B76F-4319-8AA8-C888C310B7A5}" srcOrd="2" destOrd="0" parTransId="{C6907CF3-E64C-4DCC-90E1-C747D4EAC2F1}" sibTransId="{2408BED0-6EFB-4998-9ABF-546A142A2EF8}"/>
    <dgm:cxn modelId="{90E78CE9-5662-4432-A492-CA65C45DF6A5}" type="presOf" srcId="{8CD9426F-9FC1-464D-9166-1C1402810EAB}" destId="{091A4803-6F15-45A4-BC55-6E6367C544EA}" srcOrd="0" destOrd="0" presId="urn:microsoft.com/office/officeart/2005/8/layout/hierarchy3"/>
    <dgm:cxn modelId="{EB0848C8-C8C3-40C5-8B58-AEBFDBBA680C}" srcId="{3FC02654-5091-4AA3-9E97-A4A8BAAC9182}" destId="{7BF5EBE8-017D-4B2D-898C-B851014CC5CB}" srcOrd="3" destOrd="0" parTransId="{C301926B-4679-48CC-B6A8-70C45AF4AA95}" sibTransId="{D29E6223-0AA3-4D44-A051-E21BA65DE996}"/>
    <dgm:cxn modelId="{D5E095BF-4D87-49A7-B678-AF13EC4D6BFF}" type="presOf" srcId="{EC33BF87-B76F-4319-8AA8-C888C310B7A5}" destId="{0293DB03-9219-4994-9EEE-BCA7C643FA68}" srcOrd="0" destOrd="0" presId="urn:microsoft.com/office/officeart/2005/8/layout/hierarchy3"/>
    <dgm:cxn modelId="{F80EB0C7-253A-4016-92EB-E968E2739461}" type="presOf" srcId="{CFBA3E97-95D3-4853-A8C6-B52C79EF3DDC}" destId="{AC2459B4-F9BC-490A-B18F-23CE192E0CA7}" srcOrd="0" destOrd="0" presId="urn:microsoft.com/office/officeart/2005/8/layout/hierarchy3"/>
    <dgm:cxn modelId="{FF7E2A12-C423-4089-9ACB-51CB37418B44}" type="presOf" srcId="{2DA5E05A-9B6F-45EE-A556-24E11EC79F43}" destId="{6C9BD519-26B1-4B54-8A6F-71F09D5D3370}" srcOrd="0" destOrd="0" presId="urn:microsoft.com/office/officeart/2005/8/layout/hierarchy3"/>
    <dgm:cxn modelId="{7797BBD9-A396-47E3-970D-47EA4CA802EE}" type="presOf" srcId="{7BF5EBE8-017D-4B2D-898C-B851014CC5CB}" destId="{10F740AB-633C-4C86-84B2-533EC4C45C7B}" srcOrd="0" destOrd="0" presId="urn:microsoft.com/office/officeart/2005/8/layout/hierarchy3"/>
    <dgm:cxn modelId="{F689B8C7-2ACD-44EC-A868-5798A6FAA817}" type="presOf" srcId="{B77657CB-D2EE-40F1-83A9-F57D5AAE411E}" destId="{D324D15D-A7FC-4600-B71D-07737E31D452}" srcOrd="1" destOrd="0" presId="urn:microsoft.com/office/officeart/2005/8/layout/hierarchy3"/>
    <dgm:cxn modelId="{1E645B14-7099-45FC-AFF5-C0285A8FB952}" type="presOf" srcId="{C63A75A1-A19A-4F6A-8D37-E2AA4B23D27D}" destId="{A015D390-9CEA-40AD-A7F0-97C478801ADA}" srcOrd="0" destOrd="0" presId="urn:microsoft.com/office/officeart/2005/8/layout/hierarchy3"/>
    <dgm:cxn modelId="{89F59BAB-12C5-4BCF-A153-E5C9788DAC56}" type="presOf" srcId="{BAEC9390-A7AE-47EA-A877-12480D4197D8}" destId="{9707D8B3-5DDA-4EE0-8856-8E1C9F56B909}" srcOrd="0" destOrd="0" presId="urn:microsoft.com/office/officeart/2005/8/layout/hierarchy3"/>
    <dgm:cxn modelId="{32BA777F-04FD-41BB-8A0F-302C13F7B34F}" type="presOf" srcId="{AF5769BD-BFCD-4E29-A322-B291BC8473D2}" destId="{BEAB14DD-1643-4133-B162-F4461F35BCD5}" srcOrd="0" destOrd="0" presId="urn:microsoft.com/office/officeart/2005/8/layout/hierarchy3"/>
    <dgm:cxn modelId="{9D88302E-7037-4BD9-B153-93D3916AAECD}" srcId="{B77657CB-D2EE-40F1-83A9-F57D5AAE411E}" destId="{B4F0F923-7598-4385-8688-A570B1666967}" srcOrd="2" destOrd="0" parTransId="{C63A75A1-A19A-4F6A-8D37-E2AA4B23D27D}" sibTransId="{46D65ADB-7A2D-45B8-8B71-265D2A5C9FB6}"/>
    <dgm:cxn modelId="{5C50C19D-EBF5-4373-9050-6B60976569CE}" type="presOf" srcId="{7C00E300-F8C7-487F-BF8D-2F1C1CCF11E8}" destId="{6A099473-DD46-42F8-9B06-7872071F4D38}" srcOrd="0" destOrd="0" presId="urn:microsoft.com/office/officeart/2005/8/layout/hierarchy3"/>
    <dgm:cxn modelId="{BEAA9D3D-B40F-4055-945A-65342689C0B3}" type="presOf" srcId="{A17D78E3-F524-40FB-BF55-F52E52C7263E}" destId="{FED4F154-54A4-43A0-98EB-C97BEC99BD26}" srcOrd="0" destOrd="0" presId="urn:microsoft.com/office/officeart/2005/8/layout/hierarchy3"/>
    <dgm:cxn modelId="{9496A096-C873-4E12-96F2-7D5E7DF367A2}" type="presOf" srcId="{7DBE5DD9-A6D1-41CA-B596-3FDC714B0118}" destId="{70EF0679-9572-4D5C-9F06-E38A11894FC6}" srcOrd="0" destOrd="0" presId="urn:microsoft.com/office/officeart/2005/8/layout/hierarchy3"/>
    <dgm:cxn modelId="{5286B1B1-E2D1-4BD3-8EF7-424761718325}" srcId="{3FC02654-5091-4AA3-9E97-A4A8BAAC9182}" destId="{1D74CCDF-5A24-4AF9-A71E-4204C0FBF49C}" srcOrd="2" destOrd="0" parTransId="{D424B231-B9DD-4C62-9796-761E5A4FC037}" sibTransId="{2814BAB7-4E88-47D2-9D25-F1D5DF23122A}"/>
    <dgm:cxn modelId="{3DD492A7-2861-4C8B-B5F9-DD625C4BFC52}" type="presOf" srcId="{440A71A3-A350-4587-8D1C-0BBCA621D764}" destId="{670BDFE0-C6EA-4DAA-AF1E-7FC0FE55DAB9}" srcOrd="0" destOrd="0" presId="urn:microsoft.com/office/officeart/2005/8/layout/hierarchy3"/>
    <dgm:cxn modelId="{63BCBF7A-0F6C-4B6B-8DE5-1F310C50D8B6}" type="presParOf" srcId="{4D548854-472C-4889-976A-49765C777C58}" destId="{0E6FB9B1-C06E-4146-BF5B-A47C6D577E79}" srcOrd="0" destOrd="0" presId="urn:microsoft.com/office/officeart/2005/8/layout/hierarchy3"/>
    <dgm:cxn modelId="{28AC2E52-D5F3-41C2-937B-A76309B39DB4}" type="presParOf" srcId="{0E6FB9B1-C06E-4146-BF5B-A47C6D577E79}" destId="{C7B084AB-4683-43FC-B8BC-AAB82EF7281F}" srcOrd="0" destOrd="0" presId="urn:microsoft.com/office/officeart/2005/8/layout/hierarchy3"/>
    <dgm:cxn modelId="{FCEA2A6D-CE51-48C7-A39A-5E05F74FBE80}" type="presParOf" srcId="{C7B084AB-4683-43FC-B8BC-AAB82EF7281F}" destId="{A5383A6C-35E6-4DEA-8C1C-BC514632872B}" srcOrd="0" destOrd="0" presId="urn:microsoft.com/office/officeart/2005/8/layout/hierarchy3"/>
    <dgm:cxn modelId="{9F376A8D-528D-4A27-A090-43B57E3B5D3D}" type="presParOf" srcId="{C7B084AB-4683-43FC-B8BC-AAB82EF7281F}" destId="{CB598E4A-FE4D-4904-A8CF-96ACA51ECF93}" srcOrd="1" destOrd="0" presId="urn:microsoft.com/office/officeart/2005/8/layout/hierarchy3"/>
    <dgm:cxn modelId="{6DD857A1-22F3-44F9-AF76-52C861C11CBC}" type="presParOf" srcId="{0E6FB9B1-C06E-4146-BF5B-A47C6D577E79}" destId="{C835BC7D-61A4-4A39-A263-AF9191AE17F9}" srcOrd="1" destOrd="0" presId="urn:microsoft.com/office/officeart/2005/8/layout/hierarchy3"/>
    <dgm:cxn modelId="{F5F2125A-FC8B-4A14-B373-70C83CC2BA4F}" type="presParOf" srcId="{C835BC7D-61A4-4A39-A263-AF9191AE17F9}" destId="{091A4803-6F15-45A4-BC55-6E6367C544EA}" srcOrd="0" destOrd="0" presId="urn:microsoft.com/office/officeart/2005/8/layout/hierarchy3"/>
    <dgm:cxn modelId="{1C1508DC-0F54-4673-AEA3-1D63DA62085D}" type="presParOf" srcId="{C835BC7D-61A4-4A39-A263-AF9191AE17F9}" destId="{12BB57CB-4675-4C96-80ED-FE07ECA830F1}" srcOrd="1" destOrd="0" presId="urn:microsoft.com/office/officeart/2005/8/layout/hierarchy3"/>
    <dgm:cxn modelId="{AF13113C-4EE3-4897-BA2A-95E7B256DCB6}" type="presParOf" srcId="{4D548854-472C-4889-976A-49765C777C58}" destId="{C482AFAB-EA7F-42FD-BF6C-C1219B49D213}" srcOrd="1" destOrd="0" presId="urn:microsoft.com/office/officeart/2005/8/layout/hierarchy3"/>
    <dgm:cxn modelId="{09C33302-A31B-4CC7-9B13-1E1AB5AC430B}" type="presParOf" srcId="{C482AFAB-EA7F-42FD-BF6C-C1219B49D213}" destId="{D7065D49-A5EC-4EE6-BB6C-FE677F911273}" srcOrd="0" destOrd="0" presId="urn:microsoft.com/office/officeart/2005/8/layout/hierarchy3"/>
    <dgm:cxn modelId="{AA21744F-D015-4BA4-BC90-CA0ECFC50EC5}" type="presParOf" srcId="{D7065D49-A5EC-4EE6-BB6C-FE677F911273}" destId="{7E69B6FA-36DE-43E4-A601-5352CF2325CA}" srcOrd="0" destOrd="0" presId="urn:microsoft.com/office/officeart/2005/8/layout/hierarchy3"/>
    <dgm:cxn modelId="{18461ECA-B43C-4655-8F82-6B417734E1C2}" type="presParOf" srcId="{D7065D49-A5EC-4EE6-BB6C-FE677F911273}" destId="{D324D15D-A7FC-4600-B71D-07737E31D452}" srcOrd="1" destOrd="0" presId="urn:microsoft.com/office/officeart/2005/8/layout/hierarchy3"/>
    <dgm:cxn modelId="{EC8BD429-7B86-4C3E-B2BF-AD7A788DBF18}" type="presParOf" srcId="{C482AFAB-EA7F-42FD-BF6C-C1219B49D213}" destId="{851A136B-C1DF-4C51-81E4-D6D2FC34F454}" srcOrd="1" destOrd="0" presId="urn:microsoft.com/office/officeart/2005/8/layout/hierarchy3"/>
    <dgm:cxn modelId="{8C093C75-AF85-4C96-BBD2-28866F9B9D1C}" type="presParOf" srcId="{851A136B-C1DF-4C51-81E4-D6D2FC34F454}" destId="{01DF90F5-E9C4-4856-AF24-867CA75B36BA}" srcOrd="0" destOrd="0" presId="urn:microsoft.com/office/officeart/2005/8/layout/hierarchy3"/>
    <dgm:cxn modelId="{D927E698-DB8E-4669-90F0-B443F7B3F9E2}" type="presParOf" srcId="{851A136B-C1DF-4C51-81E4-D6D2FC34F454}" destId="{6C9BD519-26B1-4B54-8A6F-71F09D5D3370}" srcOrd="1" destOrd="0" presId="urn:microsoft.com/office/officeart/2005/8/layout/hierarchy3"/>
    <dgm:cxn modelId="{E2FB5B88-E462-41AC-A0F2-2AE393FD95D4}" type="presParOf" srcId="{851A136B-C1DF-4C51-81E4-D6D2FC34F454}" destId="{FAA84D51-11BF-42D4-A8BE-8B1940666413}" srcOrd="2" destOrd="0" presId="urn:microsoft.com/office/officeart/2005/8/layout/hierarchy3"/>
    <dgm:cxn modelId="{14FE1E96-F949-470E-BDE1-782FEFCE0B28}" type="presParOf" srcId="{851A136B-C1DF-4C51-81E4-D6D2FC34F454}" destId="{39A99DB0-9C75-4FDB-9CB2-DD7FA9C27834}" srcOrd="3" destOrd="0" presId="urn:microsoft.com/office/officeart/2005/8/layout/hierarchy3"/>
    <dgm:cxn modelId="{4E3E8B12-5D92-4C9E-AA13-2C3CA1400952}" type="presParOf" srcId="{851A136B-C1DF-4C51-81E4-D6D2FC34F454}" destId="{A015D390-9CEA-40AD-A7F0-97C478801ADA}" srcOrd="4" destOrd="0" presId="urn:microsoft.com/office/officeart/2005/8/layout/hierarchy3"/>
    <dgm:cxn modelId="{8979A924-CD25-4345-BE19-78F9E0B3E297}" type="presParOf" srcId="{851A136B-C1DF-4C51-81E4-D6D2FC34F454}" destId="{621DAEBF-409A-458B-B60A-35CC20B224F1}" srcOrd="5" destOrd="0" presId="urn:microsoft.com/office/officeart/2005/8/layout/hierarchy3"/>
    <dgm:cxn modelId="{AA0A9E11-B9FD-402B-A28D-F817D0884016}" type="presParOf" srcId="{4D548854-472C-4889-976A-49765C777C58}" destId="{FEDC2AE2-D438-40AD-A000-F4D4C60E6E1A}" srcOrd="2" destOrd="0" presId="urn:microsoft.com/office/officeart/2005/8/layout/hierarchy3"/>
    <dgm:cxn modelId="{56566D94-EF91-40CE-8873-DFCFCA347FFE}" type="presParOf" srcId="{FEDC2AE2-D438-40AD-A000-F4D4C60E6E1A}" destId="{4DA7918D-0E32-4DDF-98E0-5FCBC6CEF56C}" srcOrd="0" destOrd="0" presId="urn:microsoft.com/office/officeart/2005/8/layout/hierarchy3"/>
    <dgm:cxn modelId="{F1BF5E78-1831-4316-ABD1-FCD82DCBDC15}" type="presParOf" srcId="{4DA7918D-0E32-4DDF-98E0-5FCBC6CEF56C}" destId="{9E7F4FD5-546E-4F9E-9D78-858731F27468}" srcOrd="0" destOrd="0" presId="urn:microsoft.com/office/officeart/2005/8/layout/hierarchy3"/>
    <dgm:cxn modelId="{B166CB7F-EC00-487E-8CC8-F95B7797E233}" type="presParOf" srcId="{4DA7918D-0E32-4DDF-98E0-5FCBC6CEF56C}" destId="{E14CEC1F-EEC7-43A4-9968-1228B21C864C}" srcOrd="1" destOrd="0" presId="urn:microsoft.com/office/officeart/2005/8/layout/hierarchy3"/>
    <dgm:cxn modelId="{E45017BF-79CD-4D60-B88C-2F1032485137}" type="presParOf" srcId="{FEDC2AE2-D438-40AD-A000-F4D4C60E6E1A}" destId="{866EDF84-B3F5-455E-9B20-1BBB5A9A2F94}" srcOrd="1" destOrd="0" presId="urn:microsoft.com/office/officeart/2005/8/layout/hierarchy3"/>
    <dgm:cxn modelId="{FA80E46C-89F4-44F5-8949-872E775E3BAE}" type="presParOf" srcId="{866EDF84-B3F5-455E-9B20-1BBB5A9A2F94}" destId="{AA2C7ADA-85EA-407E-B931-754891213722}" srcOrd="0" destOrd="0" presId="urn:microsoft.com/office/officeart/2005/8/layout/hierarchy3"/>
    <dgm:cxn modelId="{B594A8B0-4C8E-40A2-A808-B6118573FA1A}" type="presParOf" srcId="{866EDF84-B3F5-455E-9B20-1BBB5A9A2F94}" destId="{70EF0679-9572-4D5C-9F06-E38A11894FC6}" srcOrd="1" destOrd="0" presId="urn:microsoft.com/office/officeart/2005/8/layout/hierarchy3"/>
    <dgm:cxn modelId="{909E35CA-ACBB-44CB-BB9F-B5071293B6AB}" type="presParOf" srcId="{866EDF84-B3F5-455E-9B20-1BBB5A9A2F94}" destId="{C1F79816-DEC5-4BEA-B62D-D513E36F350B}" srcOrd="2" destOrd="0" presId="urn:microsoft.com/office/officeart/2005/8/layout/hierarchy3"/>
    <dgm:cxn modelId="{954AC4E0-0B3C-42B7-A883-9A5D2528FA45}" type="presParOf" srcId="{866EDF84-B3F5-455E-9B20-1BBB5A9A2F94}" destId="{BEAB14DD-1643-4133-B162-F4461F35BCD5}" srcOrd="3" destOrd="0" presId="urn:microsoft.com/office/officeart/2005/8/layout/hierarchy3"/>
    <dgm:cxn modelId="{F5DA54A6-6469-42AB-8644-4F987973BE44}" type="presParOf" srcId="{866EDF84-B3F5-455E-9B20-1BBB5A9A2F94}" destId="{922BF316-AC02-4A3E-9834-190EA4543784}" srcOrd="4" destOrd="0" presId="urn:microsoft.com/office/officeart/2005/8/layout/hierarchy3"/>
    <dgm:cxn modelId="{5904928D-9200-4CF8-A76A-C933FB0A3DD8}" type="presParOf" srcId="{866EDF84-B3F5-455E-9B20-1BBB5A9A2F94}" destId="{0293DB03-9219-4994-9EEE-BCA7C643FA68}" srcOrd="5" destOrd="0" presId="urn:microsoft.com/office/officeart/2005/8/layout/hierarchy3"/>
    <dgm:cxn modelId="{E5A16FED-3F20-4D06-AC9A-382DF215A1A8}" type="presParOf" srcId="{866EDF84-B3F5-455E-9B20-1BBB5A9A2F94}" destId="{670BDFE0-C6EA-4DAA-AF1E-7FC0FE55DAB9}" srcOrd="6" destOrd="0" presId="urn:microsoft.com/office/officeart/2005/8/layout/hierarchy3"/>
    <dgm:cxn modelId="{23FAD2A5-AC58-47BC-9AD3-59789EF5BA46}" type="presParOf" srcId="{866EDF84-B3F5-455E-9B20-1BBB5A9A2F94}" destId="{FED4F154-54A4-43A0-98EB-C97BEC99BD26}" srcOrd="7" destOrd="0" presId="urn:microsoft.com/office/officeart/2005/8/layout/hierarchy3"/>
    <dgm:cxn modelId="{DF7247AF-17D9-4527-9C34-D6D4B78DC6DE}" type="presParOf" srcId="{4D548854-472C-4889-976A-49765C777C58}" destId="{6E8E8943-6100-4352-A1B4-51F302BE8D55}" srcOrd="3" destOrd="0" presId="urn:microsoft.com/office/officeart/2005/8/layout/hierarchy3"/>
    <dgm:cxn modelId="{AD2E4A35-7806-47CC-84BC-20E94A07993A}" type="presParOf" srcId="{6E8E8943-6100-4352-A1B4-51F302BE8D55}" destId="{595767DE-A2C0-4D3B-B2E6-202A6AD34D73}" srcOrd="0" destOrd="0" presId="urn:microsoft.com/office/officeart/2005/8/layout/hierarchy3"/>
    <dgm:cxn modelId="{40680946-4342-49DA-8765-97B7ED1782D3}" type="presParOf" srcId="{595767DE-A2C0-4D3B-B2E6-202A6AD34D73}" destId="{10F740AB-633C-4C86-84B2-533EC4C45C7B}" srcOrd="0" destOrd="0" presId="urn:microsoft.com/office/officeart/2005/8/layout/hierarchy3"/>
    <dgm:cxn modelId="{3021EFC1-0F97-4F2D-9C41-7FCB32783F7E}" type="presParOf" srcId="{595767DE-A2C0-4D3B-B2E6-202A6AD34D73}" destId="{CDE18B72-9BC4-4C52-9276-322BAEF902AD}" srcOrd="1" destOrd="0" presId="urn:microsoft.com/office/officeart/2005/8/layout/hierarchy3"/>
    <dgm:cxn modelId="{D2950F8F-1688-4932-BF8F-48B4C8E49AF1}" type="presParOf" srcId="{6E8E8943-6100-4352-A1B4-51F302BE8D55}" destId="{57EE280A-18D7-4518-9700-B1A982C441E0}" srcOrd="1" destOrd="0" presId="urn:microsoft.com/office/officeart/2005/8/layout/hierarchy3"/>
    <dgm:cxn modelId="{05500385-49FA-441D-B151-158FF5093D0B}" type="presParOf" srcId="{57EE280A-18D7-4518-9700-B1A982C441E0}" destId="{2506B8DC-7BDC-4701-993C-55B9361553B3}" srcOrd="0" destOrd="0" presId="urn:microsoft.com/office/officeart/2005/8/layout/hierarchy3"/>
    <dgm:cxn modelId="{72C04890-9856-46D3-B141-4BDACDBBD85B}" type="presParOf" srcId="{57EE280A-18D7-4518-9700-B1A982C441E0}" destId="{8A678057-75F1-459E-B54E-9A9389355FBE}" srcOrd="1" destOrd="0" presId="urn:microsoft.com/office/officeart/2005/8/layout/hierarchy3"/>
    <dgm:cxn modelId="{469BFC72-A0E0-43D3-BFC2-1BD9D826BCBE}" type="presParOf" srcId="{57EE280A-18D7-4518-9700-B1A982C441E0}" destId="{9707D8B3-5DDA-4EE0-8856-8E1C9F56B909}" srcOrd="2" destOrd="0" presId="urn:microsoft.com/office/officeart/2005/8/layout/hierarchy3"/>
    <dgm:cxn modelId="{56EFE6C5-50FD-47B9-BF34-2A7355DECDEE}" type="presParOf" srcId="{57EE280A-18D7-4518-9700-B1A982C441E0}" destId="{F3AECDB5-8BF9-47A5-A4F9-DA21ADFFA204}" srcOrd="3" destOrd="0" presId="urn:microsoft.com/office/officeart/2005/8/layout/hierarchy3"/>
    <dgm:cxn modelId="{F86059A8-7E91-43EF-A8D6-7D1076F70668}" type="presParOf" srcId="{57EE280A-18D7-4518-9700-B1A982C441E0}" destId="{AC2459B4-F9BC-490A-B18F-23CE192E0CA7}" srcOrd="4" destOrd="0" presId="urn:microsoft.com/office/officeart/2005/8/layout/hierarchy3"/>
    <dgm:cxn modelId="{6FEE14C3-D532-4A4C-99DD-36CF2CC5D280}" type="presParOf" srcId="{57EE280A-18D7-4518-9700-B1A982C441E0}" destId="{6A099473-DD46-42F8-9B06-7872071F4D3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83A6C-35E6-4DEA-8C1C-BC514632872B}">
      <dsp:nvSpPr>
        <dsp:cNvPr id="0" name=""/>
        <dsp:cNvSpPr/>
      </dsp:nvSpPr>
      <dsp:spPr>
        <a:xfrm>
          <a:off x="427539" y="0"/>
          <a:ext cx="2208547" cy="110427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endParaRPr lang="fa-IR" sz="2800" kern="1200" dirty="0" smtClean="0">
            <a:effectLst>
              <a:outerShdw blurRad="50800" dist="38100" dir="2700000" algn="tl" rotWithShape="0">
                <a:prstClr val="black">
                  <a:alpha val="40000"/>
                </a:prstClr>
              </a:outerShdw>
            </a:effectLst>
            <a:cs typeface="B Elham" panose="00000400000000000000" pitchFamily="2" charset="-78"/>
          </a:endParaRPr>
        </a:p>
        <a:p>
          <a:pPr lvl="0" algn="ctr" defTabSz="1244600" rtl="1">
            <a:lnSpc>
              <a:spcPct val="90000"/>
            </a:lnSpc>
            <a:spcBef>
              <a:spcPct val="0"/>
            </a:spcBef>
            <a:spcAft>
              <a:spcPct val="35000"/>
            </a:spcAft>
          </a:pPr>
          <a:r>
            <a:rPr lang="fa-IR" sz="2800" kern="1200" smtClean="0">
              <a:effectLst>
                <a:outerShdw blurRad="50800" dist="38100" dir="2700000" algn="tl" rotWithShape="0">
                  <a:prstClr val="black">
                    <a:alpha val="40000"/>
                  </a:prstClr>
                </a:outerShdw>
              </a:effectLst>
              <a:cs typeface="B Elham" panose="00000400000000000000" pitchFamily="2" charset="-78"/>
            </a:rPr>
            <a:t>گروه </a:t>
          </a:r>
          <a:r>
            <a:rPr lang="en-US" sz="2800" b="1" kern="120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E</a:t>
          </a:r>
          <a:r>
            <a:rPr lang="en-US" sz="3200" kern="1200" smtClean="0">
              <a:effectLst>
                <a:outerShdw blurRad="50800" dist="38100" dir="2700000" algn="tl" rotWithShape="0">
                  <a:prstClr val="black">
                    <a:alpha val="40000"/>
                  </a:prstClr>
                </a:outerShdw>
              </a:effectLst>
              <a:cs typeface="B Elham" panose="00000400000000000000" pitchFamily="2" charset="-78"/>
            </a:rPr>
            <a:t/>
          </a:r>
          <a:br>
            <a:rPr lang="en-US" sz="3200" kern="1200" smtClean="0">
              <a:effectLst>
                <a:outerShdw blurRad="50800" dist="38100" dir="2700000" algn="tl" rotWithShape="0">
                  <a:prstClr val="black">
                    <a:alpha val="40000"/>
                  </a:prstClr>
                </a:outerShdw>
              </a:effectLst>
              <a:cs typeface="B Elham" panose="00000400000000000000" pitchFamily="2" charset="-78"/>
            </a:rPr>
          </a:br>
          <a:endParaRPr lang="en-US" sz="3200" kern="1200" dirty="0">
            <a:effectLst>
              <a:outerShdw blurRad="50800" dist="38100" dir="2700000" algn="tl" rotWithShape="0">
                <a:prstClr val="black">
                  <a:alpha val="40000"/>
                </a:prstClr>
              </a:outerShdw>
            </a:effectLst>
            <a:cs typeface="B Elham" panose="00000400000000000000" pitchFamily="2" charset="-78"/>
          </a:endParaRPr>
        </a:p>
      </dsp:txBody>
      <dsp:txXfrm>
        <a:off x="459882" y="32343"/>
        <a:ext cx="2143861" cy="1039587"/>
      </dsp:txXfrm>
    </dsp:sp>
    <dsp:sp modelId="{091A4803-6F15-45A4-BC55-6E6367C544EA}">
      <dsp:nvSpPr>
        <dsp:cNvPr id="0" name=""/>
        <dsp:cNvSpPr/>
      </dsp:nvSpPr>
      <dsp:spPr>
        <a:xfrm>
          <a:off x="648394" y="1104273"/>
          <a:ext cx="194838" cy="831369"/>
        </a:xfrm>
        <a:custGeom>
          <a:avLst/>
          <a:gdLst/>
          <a:ahLst/>
          <a:cxnLst/>
          <a:rect l="0" t="0" r="0" b="0"/>
          <a:pathLst>
            <a:path>
              <a:moveTo>
                <a:pt x="0" y="0"/>
              </a:moveTo>
              <a:lnTo>
                <a:pt x="0" y="831369"/>
              </a:lnTo>
              <a:lnTo>
                <a:pt x="194838" y="8313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B57CB-4675-4C96-80ED-FE07ECA830F1}">
      <dsp:nvSpPr>
        <dsp:cNvPr id="0" name=""/>
        <dsp:cNvSpPr/>
      </dsp:nvSpPr>
      <dsp:spPr>
        <a:xfrm>
          <a:off x="843232" y="1383506"/>
          <a:ext cx="1766838" cy="11042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cs typeface="Arial" panose="020B0604020202020204" pitchFamily="34" charset="0"/>
            </a:rPr>
            <a:t>EXW</a:t>
          </a:r>
        </a:p>
        <a:p>
          <a:pPr lvl="0" algn="ctr" defTabSz="106680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EX WORKS</a:t>
          </a:r>
          <a:endParaRPr lang="en-US" sz="1800" kern="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875575" y="1415849"/>
        <a:ext cx="1702152" cy="1039587"/>
      </dsp:txXfrm>
    </dsp:sp>
    <dsp:sp modelId="{7E69B6FA-36DE-43E4-A601-5352CF2325CA}">
      <dsp:nvSpPr>
        <dsp:cNvPr id="0" name=""/>
        <dsp:cNvSpPr/>
      </dsp:nvSpPr>
      <dsp:spPr>
        <a:xfrm>
          <a:off x="3176254" y="0"/>
          <a:ext cx="2208547" cy="1159123"/>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100000"/>
            </a:lnSpc>
            <a:spcBef>
              <a:spcPct val="0"/>
            </a:spcBef>
            <a:spcAft>
              <a:spcPct val="35000"/>
            </a:spcAft>
          </a:pPr>
          <a:r>
            <a:rPr lang="fa-IR" sz="2800" kern="1200" dirty="0" smtClean="0">
              <a:effectLst>
                <a:outerShdw blurRad="50800" dist="38100" dir="2700000" algn="tl" rotWithShape="0">
                  <a:prstClr val="black">
                    <a:alpha val="40000"/>
                  </a:prstClr>
                </a:outerShdw>
              </a:effectLst>
              <a:cs typeface="B Elham" panose="00000400000000000000" pitchFamily="2" charset="-78"/>
            </a:rPr>
            <a:t>گروه</a:t>
          </a:r>
          <a:r>
            <a:rPr lang="fa-IR" sz="2800" kern="1200" baseline="0" dirty="0" smtClean="0">
              <a:effectLst>
                <a:outerShdw blurRad="50800" dist="38100" dir="2700000" algn="tl" rotWithShape="0">
                  <a:prstClr val="black">
                    <a:alpha val="40000"/>
                  </a:prstClr>
                </a:outerShdw>
              </a:effectLst>
              <a:cs typeface="B Elham" panose="00000400000000000000" pitchFamily="2" charset="-78"/>
            </a:rPr>
            <a:t> </a:t>
          </a:r>
          <a:r>
            <a:rPr lang="en-US" sz="2800" kern="1200" baseline="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F</a:t>
          </a:r>
          <a:r>
            <a:rPr lang="en-US" sz="2800" kern="1200" baseline="0" dirty="0" smtClean="0">
              <a:effectLst>
                <a:outerShdw blurRad="50800" dist="38100" dir="2700000" algn="tl" rotWithShape="0">
                  <a:prstClr val="black">
                    <a:alpha val="40000"/>
                  </a:prstClr>
                </a:outerShdw>
              </a:effectLst>
              <a:cs typeface="B Elham" panose="00000400000000000000" pitchFamily="2" charset="-78"/>
            </a:rPr>
            <a:t/>
          </a:r>
          <a:br>
            <a:rPr lang="en-US" sz="2800" kern="1200" baseline="0" dirty="0" smtClean="0">
              <a:effectLst>
                <a:outerShdw blurRad="50800" dist="38100" dir="2700000" algn="tl" rotWithShape="0">
                  <a:prstClr val="black">
                    <a:alpha val="40000"/>
                  </a:prstClr>
                </a:outerShdw>
              </a:effectLst>
              <a:cs typeface="B Elham" panose="00000400000000000000" pitchFamily="2" charset="-78"/>
            </a:rPr>
          </a:br>
          <a:r>
            <a:rPr lang="fa-IR" sz="2800" kern="1200" baseline="0" dirty="0" smtClean="0">
              <a:effectLst>
                <a:outerShdw blurRad="50800" dist="38100" dir="2700000" algn="tl" rotWithShape="0">
                  <a:prstClr val="black">
                    <a:alpha val="40000"/>
                  </a:prstClr>
                </a:outerShdw>
              </a:effectLst>
              <a:cs typeface="B Elham" panose="00000400000000000000" pitchFamily="2" charset="-78"/>
            </a:rPr>
            <a:t>تحویل در مبدا</a:t>
          </a:r>
          <a:endParaRPr lang="en-US" sz="2800" kern="1200" dirty="0">
            <a:effectLst>
              <a:outerShdw blurRad="50800" dist="38100" dir="2700000" algn="tl" rotWithShape="0">
                <a:prstClr val="black">
                  <a:alpha val="40000"/>
                </a:prstClr>
              </a:outerShdw>
            </a:effectLst>
            <a:cs typeface="B Elham" panose="00000400000000000000" pitchFamily="2" charset="-78"/>
          </a:endParaRPr>
        </a:p>
      </dsp:txBody>
      <dsp:txXfrm>
        <a:off x="3210204" y="33950"/>
        <a:ext cx="2140647" cy="1091223"/>
      </dsp:txXfrm>
    </dsp:sp>
    <dsp:sp modelId="{01DF90F5-E9C4-4856-AF24-867CA75B36BA}">
      <dsp:nvSpPr>
        <dsp:cNvPr id="0" name=""/>
        <dsp:cNvSpPr/>
      </dsp:nvSpPr>
      <dsp:spPr>
        <a:xfrm>
          <a:off x="3397108" y="1159123"/>
          <a:ext cx="206808" cy="877947"/>
        </a:xfrm>
        <a:custGeom>
          <a:avLst/>
          <a:gdLst/>
          <a:ahLst/>
          <a:cxnLst/>
          <a:rect l="0" t="0" r="0" b="0"/>
          <a:pathLst>
            <a:path>
              <a:moveTo>
                <a:pt x="0" y="0"/>
              </a:moveTo>
              <a:lnTo>
                <a:pt x="0" y="877947"/>
              </a:lnTo>
              <a:lnTo>
                <a:pt x="206808" y="8779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9BD519-26B1-4B54-8A6F-71F09D5D3370}">
      <dsp:nvSpPr>
        <dsp:cNvPr id="0" name=""/>
        <dsp:cNvSpPr/>
      </dsp:nvSpPr>
      <dsp:spPr>
        <a:xfrm>
          <a:off x="3603917" y="1438355"/>
          <a:ext cx="1766838" cy="119743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
              <a:satOff val="-1023"/>
              <a:lumOff val="-39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endParaRPr lang="en-US" sz="1400" kern="12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cs typeface="Arial" panose="020B0604020202020204" pitchFamily="34" charset="0"/>
            </a:rPr>
            <a:t>FCA</a:t>
          </a:r>
        </a:p>
        <a:p>
          <a:pPr lvl="0" algn="ctr" defTabSz="62230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Free   Carried </a:t>
          </a:r>
          <a:r>
            <a:rPr lang="en-US" sz="1400" kern="12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1400" kern="12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1400" kern="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3638989" y="1473427"/>
        <a:ext cx="1696694" cy="1127286"/>
      </dsp:txXfrm>
    </dsp:sp>
    <dsp:sp modelId="{FAA84D51-11BF-42D4-A8BE-8B1940666413}">
      <dsp:nvSpPr>
        <dsp:cNvPr id="0" name=""/>
        <dsp:cNvSpPr/>
      </dsp:nvSpPr>
      <dsp:spPr>
        <a:xfrm>
          <a:off x="3397108" y="1159123"/>
          <a:ext cx="206808" cy="2304868"/>
        </a:xfrm>
        <a:custGeom>
          <a:avLst/>
          <a:gdLst/>
          <a:ahLst/>
          <a:cxnLst/>
          <a:rect l="0" t="0" r="0" b="0"/>
          <a:pathLst>
            <a:path>
              <a:moveTo>
                <a:pt x="0" y="0"/>
              </a:moveTo>
              <a:lnTo>
                <a:pt x="0" y="2304868"/>
              </a:lnTo>
              <a:lnTo>
                <a:pt x="206808" y="23048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A99DB0-9C75-4FDB-9CB2-DD7FA9C27834}">
      <dsp:nvSpPr>
        <dsp:cNvPr id="0" name=""/>
        <dsp:cNvSpPr/>
      </dsp:nvSpPr>
      <dsp:spPr>
        <a:xfrm>
          <a:off x="3603917" y="2911854"/>
          <a:ext cx="1766838" cy="11042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470669"/>
              <a:satOff val="-2046"/>
              <a:lumOff val="-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FAS</a:t>
          </a:r>
        </a:p>
        <a:p>
          <a:pPr lvl="0" algn="ctr" defTabSz="106680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Free   Alongside  Ship</a:t>
          </a:r>
        </a:p>
      </dsp:txBody>
      <dsp:txXfrm>
        <a:off x="3636260" y="2944197"/>
        <a:ext cx="1702152" cy="1039587"/>
      </dsp:txXfrm>
    </dsp:sp>
    <dsp:sp modelId="{A015D390-9CEA-40AD-A7F0-97C478801ADA}">
      <dsp:nvSpPr>
        <dsp:cNvPr id="0" name=""/>
        <dsp:cNvSpPr/>
      </dsp:nvSpPr>
      <dsp:spPr>
        <a:xfrm>
          <a:off x="3397108" y="1159123"/>
          <a:ext cx="191048" cy="3685210"/>
        </a:xfrm>
        <a:custGeom>
          <a:avLst/>
          <a:gdLst/>
          <a:ahLst/>
          <a:cxnLst/>
          <a:rect l="0" t="0" r="0" b="0"/>
          <a:pathLst>
            <a:path>
              <a:moveTo>
                <a:pt x="0" y="0"/>
              </a:moveTo>
              <a:lnTo>
                <a:pt x="0" y="3685210"/>
              </a:lnTo>
              <a:lnTo>
                <a:pt x="191048" y="36852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1DAEBF-409A-458B-B60A-35CC20B224F1}">
      <dsp:nvSpPr>
        <dsp:cNvPr id="0" name=""/>
        <dsp:cNvSpPr/>
      </dsp:nvSpPr>
      <dsp:spPr>
        <a:xfrm>
          <a:off x="3588157" y="4292196"/>
          <a:ext cx="1766838" cy="11042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06003"/>
              <a:satOff val="-3068"/>
              <a:lumOff val="-117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endParaRPr lang="en-US" sz="1300" kern="1200"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FOB</a:t>
          </a:r>
        </a:p>
        <a:p>
          <a:pPr lvl="0" algn="ctr" defTabSz="57785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Free   On  Board</a:t>
          </a:r>
        </a:p>
        <a:p>
          <a:pPr lvl="0" algn="ctr" defTabSz="577850">
            <a:lnSpc>
              <a:spcPct val="90000"/>
            </a:lnSpc>
            <a:spcBef>
              <a:spcPct val="0"/>
            </a:spcBef>
            <a:spcAft>
              <a:spcPct val="35000"/>
            </a:spcAft>
          </a:pPr>
          <a:endParaRPr lang="en-US" sz="1300" kern="1200" dirty="0">
            <a:effectLst>
              <a:outerShdw blurRad="50800" dist="38100" dir="2700000" algn="tl" rotWithShape="0">
                <a:prstClr val="black">
                  <a:alpha val="40000"/>
                </a:prstClr>
              </a:outerShdw>
            </a:effectLst>
          </a:endParaRPr>
        </a:p>
      </dsp:txBody>
      <dsp:txXfrm>
        <a:off x="3620500" y="4324539"/>
        <a:ext cx="1702152" cy="1039587"/>
      </dsp:txXfrm>
    </dsp:sp>
    <dsp:sp modelId="{9E7F4FD5-546E-4F9E-9D78-858731F27468}">
      <dsp:nvSpPr>
        <dsp:cNvPr id="0" name=""/>
        <dsp:cNvSpPr/>
      </dsp:nvSpPr>
      <dsp:spPr>
        <a:xfrm>
          <a:off x="5922892" y="0"/>
          <a:ext cx="2208547" cy="1174704"/>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fa-IR" sz="2800" kern="1200" dirty="0" smtClean="0">
              <a:effectLst>
                <a:outerShdw blurRad="50800" dist="38100" dir="2700000" algn="tl" rotWithShape="0">
                  <a:prstClr val="black">
                    <a:alpha val="40000"/>
                  </a:prstClr>
                </a:outerShdw>
              </a:effectLst>
              <a:cs typeface="B Elham" panose="00000400000000000000" pitchFamily="2" charset="-78"/>
            </a:rPr>
            <a:t>گروه</a:t>
          </a:r>
          <a:r>
            <a:rPr lang="en-US" sz="2800" kern="1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C</a:t>
          </a:r>
          <a:r>
            <a:rPr lang="fa-IR" sz="2800" kern="1200" dirty="0" smtClean="0">
              <a:effectLst>
                <a:outerShdw blurRad="50800" dist="38100" dir="2700000" algn="tl" rotWithShape="0">
                  <a:prstClr val="black">
                    <a:alpha val="40000"/>
                  </a:prstClr>
                </a:outerShdw>
              </a:effectLst>
              <a:cs typeface="B Elham" panose="00000400000000000000" pitchFamily="2" charset="-78"/>
            </a:rPr>
            <a:t> </a:t>
          </a:r>
          <a:endParaRPr lang="en-US" sz="2800" kern="1200" dirty="0" smtClean="0">
            <a:effectLst>
              <a:outerShdw blurRad="50800" dist="38100" dir="2700000" algn="tl" rotWithShape="0">
                <a:prstClr val="black">
                  <a:alpha val="40000"/>
                </a:prstClr>
              </a:outerShdw>
            </a:effectLst>
            <a:cs typeface="B Elham" panose="00000400000000000000" pitchFamily="2" charset="-78"/>
          </a:endParaRPr>
        </a:p>
        <a:p>
          <a:pPr lvl="0" algn="ctr" defTabSz="1244600" rtl="1">
            <a:lnSpc>
              <a:spcPct val="90000"/>
            </a:lnSpc>
            <a:spcBef>
              <a:spcPct val="0"/>
            </a:spcBef>
            <a:spcAft>
              <a:spcPct val="35000"/>
            </a:spcAft>
          </a:pPr>
          <a:r>
            <a:rPr lang="fa-IR" sz="2800" kern="1200" dirty="0" smtClean="0">
              <a:effectLst>
                <a:outerShdw blurRad="50800" dist="38100" dir="2700000" algn="tl" rotWithShape="0">
                  <a:prstClr val="black">
                    <a:alpha val="40000"/>
                  </a:prstClr>
                </a:outerShdw>
              </a:effectLst>
              <a:cs typeface="B Elham" panose="00000400000000000000" pitchFamily="2" charset="-78"/>
            </a:rPr>
            <a:t>تحویل در مقصد</a:t>
          </a:r>
          <a:endParaRPr lang="en-US" sz="2800" kern="1200" dirty="0">
            <a:effectLst>
              <a:outerShdw blurRad="50800" dist="38100" dir="2700000" algn="tl" rotWithShape="0">
                <a:prstClr val="black">
                  <a:alpha val="40000"/>
                </a:prstClr>
              </a:outerShdw>
            </a:effectLst>
            <a:cs typeface="B Elham" panose="00000400000000000000" pitchFamily="2" charset="-78"/>
          </a:endParaRPr>
        </a:p>
      </dsp:txBody>
      <dsp:txXfrm>
        <a:off x="5957298" y="34406"/>
        <a:ext cx="2139735" cy="1105892"/>
      </dsp:txXfrm>
    </dsp:sp>
    <dsp:sp modelId="{AA2C7ADA-85EA-407E-B931-754891213722}">
      <dsp:nvSpPr>
        <dsp:cNvPr id="0" name=""/>
        <dsp:cNvSpPr/>
      </dsp:nvSpPr>
      <dsp:spPr>
        <a:xfrm>
          <a:off x="6143747" y="1174704"/>
          <a:ext cx="220854" cy="778684"/>
        </a:xfrm>
        <a:custGeom>
          <a:avLst/>
          <a:gdLst/>
          <a:ahLst/>
          <a:cxnLst/>
          <a:rect l="0" t="0" r="0" b="0"/>
          <a:pathLst>
            <a:path>
              <a:moveTo>
                <a:pt x="0" y="0"/>
              </a:moveTo>
              <a:lnTo>
                <a:pt x="0" y="778684"/>
              </a:lnTo>
              <a:lnTo>
                <a:pt x="220854" y="7786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F0679-9572-4D5C-9F06-E38A11894FC6}">
      <dsp:nvSpPr>
        <dsp:cNvPr id="0" name=""/>
        <dsp:cNvSpPr/>
      </dsp:nvSpPr>
      <dsp:spPr>
        <a:xfrm>
          <a:off x="6364602" y="1510133"/>
          <a:ext cx="1825585" cy="886511"/>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941338"/>
              <a:satOff val="-4091"/>
              <a:lumOff val="-1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CFR</a:t>
          </a:r>
        </a:p>
        <a:p>
          <a:pPr lvl="0" algn="ctr" defTabSz="1066800">
            <a:lnSpc>
              <a:spcPct val="90000"/>
            </a:lnSpc>
            <a:spcBef>
              <a:spcPct val="0"/>
            </a:spcBef>
            <a:spcAft>
              <a:spcPct val="35000"/>
            </a:spcAft>
          </a:pPr>
          <a:r>
            <a:rPr lang="en-US" sz="1400" kern="1200" dirty="0" smtClean="0">
              <a:effectLst>
                <a:outerShdw blurRad="50800" dist="38100" dir="2700000" algn="tl" rotWithShape="0">
                  <a:prstClr val="black">
                    <a:alpha val="40000"/>
                  </a:prstClr>
                </a:outerShdw>
              </a:effectLst>
            </a:rPr>
            <a:t> </a:t>
          </a:r>
          <a:r>
            <a:rPr lang="en-US" sz="1800" kern="1200" dirty="0" smtClean="0">
              <a:effectLst>
                <a:outerShdw blurRad="50800" dist="38100" dir="2700000" algn="tl" rotWithShape="0">
                  <a:prstClr val="black">
                    <a:alpha val="40000"/>
                  </a:prstClr>
                </a:outerShdw>
              </a:effectLst>
            </a:rPr>
            <a:t>Cost  And  Freight </a:t>
          </a:r>
          <a:endParaRPr lang="en-US" sz="1400" kern="1200" dirty="0">
            <a:effectLst>
              <a:outerShdw blurRad="50800" dist="38100" dir="2700000" algn="tl" rotWithShape="0">
                <a:prstClr val="black">
                  <a:alpha val="40000"/>
                </a:prstClr>
              </a:outerShdw>
            </a:effectLst>
          </a:endParaRPr>
        </a:p>
      </dsp:txBody>
      <dsp:txXfrm>
        <a:off x="6390567" y="1536098"/>
        <a:ext cx="1773655" cy="834581"/>
      </dsp:txXfrm>
    </dsp:sp>
    <dsp:sp modelId="{C1F79816-DEC5-4BEA-B62D-D513E36F350B}">
      <dsp:nvSpPr>
        <dsp:cNvPr id="0" name=""/>
        <dsp:cNvSpPr/>
      </dsp:nvSpPr>
      <dsp:spPr>
        <a:xfrm>
          <a:off x="6143747" y="1174704"/>
          <a:ext cx="220854" cy="1929508"/>
        </a:xfrm>
        <a:custGeom>
          <a:avLst/>
          <a:gdLst/>
          <a:ahLst/>
          <a:cxnLst/>
          <a:rect l="0" t="0" r="0" b="0"/>
          <a:pathLst>
            <a:path>
              <a:moveTo>
                <a:pt x="0" y="0"/>
              </a:moveTo>
              <a:lnTo>
                <a:pt x="0" y="1929508"/>
              </a:lnTo>
              <a:lnTo>
                <a:pt x="220854" y="192950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AB14DD-1643-4133-B162-F4461F35BCD5}">
      <dsp:nvSpPr>
        <dsp:cNvPr id="0" name=""/>
        <dsp:cNvSpPr/>
      </dsp:nvSpPr>
      <dsp:spPr>
        <a:xfrm>
          <a:off x="6364602" y="2616516"/>
          <a:ext cx="1766838" cy="97539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CIF</a:t>
          </a:r>
        </a:p>
        <a:p>
          <a:pPr lvl="0" algn="ctr" defTabSz="1066800">
            <a:lnSpc>
              <a:spcPct val="90000"/>
            </a:lnSpc>
            <a:spcBef>
              <a:spcPct val="0"/>
            </a:spcBef>
            <a:spcAft>
              <a:spcPct val="35000"/>
            </a:spcAft>
          </a:pPr>
          <a:r>
            <a:rPr lang="en-US" sz="1400" kern="1200" dirty="0" smtClean="0">
              <a:effectLst>
                <a:outerShdw blurRad="50800" dist="38100" dir="2700000" algn="tl" rotWithShape="0">
                  <a:prstClr val="black">
                    <a:alpha val="40000"/>
                  </a:prstClr>
                </a:outerShdw>
              </a:effectLst>
            </a:rPr>
            <a:t> </a:t>
          </a:r>
          <a:r>
            <a:rPr lang="en-US" sz="1800" kern="1200" dirty="0" smtClean="0">
              <a:effectLst>
                <a:outerShdw blurRad="50800" dist="38100" dir="2700000" algn="tl" rotWithShape="0">
                  <a:prstClr val="black">
                    <a:alpha val="40000"/>
                  </a:prstClr>
                </a:outerShdw>
              </a:effectLst>
            </a:rPr>
            <a:t>Cost    Insurance  And  Freight</a:t>
          </a:r>
          <a:endParaRPr lang="en-US" sz="1800" kern="1200" dirty="0">
            <a:effectLst>
              <a:outerShdw blurRad="50800" dist="38100" dir="2700000" algn="tl" rotWithShape="0">
                <a:prstClr val="black">
                  <a:alpha val="40000"/>
                </a:prstClr>
              </a:outerShdw>
            </a:effectLst>
          </a:endParaRPr>
        </a:p>
      </dsp:txBody>
      <dsp:txXfrm>
        <a:off x="6393170" y="2645084"/>
        <a:ext cx="1709702" cy="918258"/>
      </dsp:txXfrm>
    </dsp:sp>
    <dsp:sp modelId="{922BF316-AC02-4A3E-9834-190EA4543784}">
      <dsp:nvSpPr>
        <dsp:cNvPr id="0" name=""/>
        <dsp:cNvSpPr/>
      </dsp:nvSpPr>
      <dsp:spPr>
        <a:xfrm>
          <a:off x="6143747" y="1174704"/>
          <a:ext cx="234901" cy="3188016"/>
        </a:xfrm>
        <a:custGeom>
          <a:avLst/>
          <a:gdLst/>
          <a:ahLst/>
          <a:cxnLst/>
          <a:rect l="0" t="0" r="0" b="0"/>
          <a:pathLst>
            <a:path>
              <a:moveTo>
                <a:pt x="0" y="0"/>
              </a:moveTo>
              <a:lnTo>
                <a:pt x="0" y="3188016"/>
              </a:lnTo>
              <a:lnTo>
                <a:pt x="234901" y="31880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3DB03-9219-4994-9EEE-BCA7C643FA68}">
      <dsp:nvSpPr>
        <dsp:cNvPr id="0" name=""/>
        <dsp:cNvSpPr/>
      </dsp:nvSpPr>
      <dsp:spPr>
        <a:xfrm>
          <a:off x="6378648" y="3867978"/>
          <a:ext cx="1766838" cy="98948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412007"/>
              <a:satOff val="-6137"/>
              <a:lumOff val="-2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CPT</a:t>
          </a:r>
        </a:p>
        <a:p>
          <a:pPr lvl="0" algn="ctr" defTabSz="106680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Carriage  Paid To</a:t>
          </a:r>
        </a:p>
      </dsp:txBody>
      <dsp:txXfrm>
        <a:off x="6407629" y="3896959"/>
        <a:ext cx="1708876" cy="931522"/>
      </dsp:txXfrm>
    </dsp:sp>
    <dsp:sp modelId="{670BDFE0-C6EA-4DAA-AF1E-7FC0FE55DAB9}">
      <dsp:nvSpPr>
        <dsp:cNvPr id="0" name=""/>
        <dsp:cNvSpPr/>
      </dsp:nvSpPr>
      <dsp:spPr>
        <a:xfrm>
          <a:off x="6143747" y="1174704"/>
          <a:ext cx="254689" cy="4325993"/>
        </a:xfrm>
        <a:custGeom>
          <a:avLst/>
          <a:gdLst/>
          <a:ahLst/>
          <a:cxnLst/>
          <a:rect l="0" t="0" r="0" b="0"/>
          <a:pathLst>
            <a:path>
              <a:moveTo>
                <a:pt x="0" y="0"/>
              </a:moveTo>
              <a:lnTo>
                <a:pt x="0" y="4325993"/>
              </a:lnTo>
              <a:lnTo>
                <a:pt x="254689" y="432599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4F154-54A4-43A0-98EB-C97BEC99BD26}">
      <dsp:nvSpPr>
        <dsp:cNvPr id="0" name=""/>
        <dsp:cNvSpPr/>
      </dsp:nvSpPr>
      <dsp:spPr>
        <a:xfrm>
          <a:off x="6398437" y="4947472"/>
          <a:ext cx="1760353" cy="110644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147341"/>
              <a:satOff val="-7160"/>
              <a:lumOff val="-27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CIP</a:t>
          </a:r>
        </a:p>
        <a:p>
          <a:pPr lvl="0" algn="ctr" defTabSz="106680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Carriage  And  Insurance Paid</a:t>
          </a:r>
          <a:endParaRPr lang="en-US" sz="1800" kern="1200" dirty="0">
            <a:effectLst>
              <a:outerShdw blurRad="50800" dist="38100" dir="2700000" algn="tl" rotWithShape="0">
                <a:prstClr val="black">
                  <a:alpha val="40000"/>
                </a:prstClr>
              </a:outerShdw>
            </a:effectLst>
          </a:endParaRPr>
        </a:p>
      </dsp:txBody>
      <dsp:txXfrm>
        <a:off x="6430844" y="4979879"/>
        <a:ext cx="1695539" cy="1041635"/>
      </dsp:txXfrm>
    </dsp:sp>
    <dsp:sp modelId="{10F740AB-633C-4C86-84B2-533EC4C45C7B}">
      <dsp:nvSpPr>
        <dsp:cNvPr id="0" name=""/>
        <dsp:cNvSpPr/>
      </dsp:nvSpPr>
      <dsp:spPr>
        <a:xfrm>
          <a:off x="8683577" y="3163"/>
          <a:ext cx="2208547" cy="1188563"/>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fa-IR" sz="2800" kern="1200" dirty="0" smtClean="0">
              <a:effectLst>
                <a:outerShdw blurRad="50800" dist="38100" dir="2700000" algn="tl" rotWithShape="0">
                  <a:prstClr val="black">
                    <a:alpha val="40000"/>
                  </a:prstClr>
                </a:outerShdw>
              </a:effectLst>
              <a:cs typeface="B Elham" panose="00000400000000000000" pitchFamily="2" charset="-78"/>
            </a:rPr>
            <a:t>گروه </a:t>
          </a:r>
          <a:r>
            <a:rPr lang="en-US" sz="2800" kern="1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D</a:t>
          </a:r>
        </a:p>
      </dsp:txBody>
      <dsp:txXfrm>
        <a:off x="8718389" y="37975"/>
        <a:ext cx="2138923" cy="1118939"/>
      </dsp:txXfrm>
    </dsp:sp>
    <dsp:sp modelId="{2506B8DC-7BDC-4701-993C-55B9361553B3}">
      <dsp:nvSpPr>
        <dsp:cNvPr id="0" name=""/>
        <dsp:cNvSpPr/>
      </dsp:nvSpPr>
      <dsp:spPr>
        <a:xfrm>
          <a:off x="8904432" y="1191726"/>
          <a:ext cx="220854" cy="828205"/>
        </a:xfrm>
        <a:custGeom>
          <a:avLst/>
          <a:gdLst/>
          <a:ahLst/>
          <a:cxnLst/>
          <a:rect l="0" t="0" r="0" b="0"/>
          <a:pathLst>
            <a:path>
              <a:moveTo>
                <a:pt x="0" y="0"/>
              </a:moveTo>
              <a:lnTo>
                <a:pt x="0" y="828205"/>
              </a:lnTo>
              <a:lnTo>
                <a:pt x="220854" y="82820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78057-75F1-459E-B54E-9A9389355FBE}">
      <dsp:nvSpPr>
        <dsp:cNvPr id="0" name=""/>
        <dsp:cNvSpPr/>
      </dsp:nvSpPr>
      <dsp:spPr>
        <a:xfrm>
          <a:off x="9125286" y="1467795"/>
          <a:ext cx="1766838" cy="11042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882676"/>
              <a:satOff val="-8182"/>
              <a:lumOff val="-313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DAT </a:t>
          </a:r>
          <a:r>
            <a:rPr lang="en-US" sz="1400" kern="1200" dirty="0" smtClean="0">
              <a:effectLst>
                <a:outerShdw blurRad="50800" dist="38100" dir="2700000" algn="tl" rotWithShape="0">
                  <a:prstClr val="black">
                    <a:alpha val="40000"/>
                  </a:prstClr>
                </a:outerShdw>
              </a:effectLst>
            </a:rPr>
            <a:t>  </a:t>
          </a:r>
        </a:p>
        <a:p>
          <a:pPr lvl="0" algn="ctr" defTabSz="1066800">
            <a:lnSpc>
              <a:spcPct val="90000"/>
            </a:lnSpc>
            <a:spcBef>
              <a:spcPct val="0"/>
            </a:spcBef>
            <a:spcAft>
              <a:spcPct val="35000"/>
            </a:spcAft>
          </a:pPr>
          <a:r>
            <a:rPr lang="en-US" sz="1400" kern="1200" dirty="0" smtClean="0">
              <a:effectLst>
                <a:outerShdw blurRad="50800" dist="38100" dir="2700000" algn="tl" rotWithShape="0">
                  <a:prstClr val="black">
                    <a:alpha val="40000"/>
                  </a:prstClr>
                </a:outerShdw>
              </a:effectLst>
            </a:rPr>
            <a:t>  </a:t>
          </a:r>
          <a:r>
            <a:rPr lang="en-US" sz="1800" kern="1200" dirty="0" smtClean="0">
              <a:effectLst>
                <a:outerShdw blurRad="50800" dist="38100" dir="2700000" algn="tl" rotWithShape="0">
                  <a:prstClr val="black">
                    <a:alpha val="40000"/>
                  </a:prstClr>
                </a:outerShdw>
              </a:effectLst>
            </a:rPr>
            <a:t>Delivered   At  Terminal</a:t>
          </a:r>
        </a:p>
      </dsp:txBody>
      <dsp:txXfrm>
        <a:off x="9157629" y="1500138"/>
        <a:ext cx="1702152" cy="1039587"/>
      </dsp:txXfrm>
    </dsp:sp>
    <dsp:sp modelId="{9707D8B3-5DDA-4EE0-8856-8E1C9F56B909}">
      <dsp:nvSpPr>
        <dsp:cNvPr id="0" name=""/>
        <dsp:cNvSpPr/>
      </dsp:nvSpPr>
      <dsp:spPr>
        <a:xfrm>
          <a:off x="8904432" y="1191726"/>
          <a:ext cx="220854" cy="2208547"/>
        </a:xfrm>
        <a:custGeom>
          <a:avLst/>
          <a:gdLst/>
          <a:ahLst/>
          <a:cxnLst/>
          <a:rect l="0" t="0" r="0" b="0"/>
          <a:pathLst>
            <a:path>
              <a:moveTo>
                <a:pt x="0" y="0"/>
              </a:moveTo>
              <a:lnTo>
                <a:pt x="0" y="2208547"/>
              </a:lnTo>
              <a:lnTo>
                <a:pt x="220854" y="22085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ECDB5-8BF9-47A5-A4F9-DA21ADFFA204}">
      <dsp:nvSpPr>
        <dsp:cNvPr id="0" name=""/>
        <dsp:cNvSpPr/>
      </dsp:nvSpPr>
      <dsp:spPr>
        <a:xfrm>
          <a:off x="9125286" y="2848137"/>
          <a:ext cx="1766838" cy="11042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618010"/>
              <a:satOff val="-9205"/>
              <a:lumOff val="-353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DAP</a:t>
          </a:r>
        </a:p>
        <a:p>
          <a:pPr lvl="0" algn="ctr" defTabSz="1066800">
            <a:lnSpc>
              <a:spcPct val="90000"/>
            </a:lnSpc>
            <a:spcBef>
              <a:spcPct val="0"/>
            </a:spcBef>
            <a:spcAft>
              <a:spcPct val="35000"/>
            </a:spcAft>
          </a:pPr>
          <a:r>
            <a:rPr lang="en-US" sz="1400" kern="1200" dirty="0" smtClean="0">
              <a:effectLst>
                <a:outerShdw blurRad="50800" dist="38100" dir="2700000" algn="tl" rotWithShape="0">
                  <a:prstClr val="black">
                    <a:alpha val="40000"/>
                  </a:prstClr>
                </a:outerShdw>
              </a:effectLst>
            </a:rPr>
            <a:t> </a:t>
          </a:r>
          <a:r>
            <a:rPr lang="en-US" sz="1800" kern="1200" dirty="0" smtClean="0">
              <a:effectLst>
                <a:outerShdw blurRad="50800" dist="38100" dir="2700000" algn="tl" rotWithShape="0">
                  <a:prstClr val="black">
                    <a:alpha val="40000"/>
                  </a:prstClr>
                </a:outerShdw>
              </a:effectLst>
            </a:rPr>
            <a:t>Delivered   At  Place</a:t>
          </a:r>
          <a:endParaRPr lang="en-US" sz="1800" kern="1200" dirty="0">
            <a:effectLst>
              <a:outerShdw blurRad="50800" dist="38100" dir="2700000" algn="tl" rotWithShape="0">
                <a:prstClr val="black">
                  <a:alpha val="40000"/>
                </a:prstClr>
              </a:outerShdw>
            </a:effectLst>
          </a:endParaRPr>
        </a:p>
      </dsp:txBody>
      <dsp:txXfrm>
        <a:off x="9157629" y="2880480"/>
        <a:ext cx="1702152" cy="1039587"/>
      </dsp:txXfrm>
    </dsp:sp>
    <dsp:sp modelId="{AC2459B4-F9BC-490A-B18F-23CE192E0CA7}">
      <dsp:nvSpPr>
        <dsp:cNvPr id="0" name=""/>
        <dsp:cNvSpPr/>
      </dsp:nvSpPr>
      <dsp:spPr>
        <a:xfrm>
          <a:off x="8904432" y="1191726"/>
          <a:ext cx="220854" cy="3588890"/>
        </a:xfrm>
        <a:custGeom>
          <a:avLst/>
          <a:gdLst/>
          <a:ahLst/>
          <a:cxnLst/>
          <a:rect l="0" t="0" r="0" b="0"/>
          <a:pathLst>
            <a:path>
              <a:moveTo>
                <a:pt x="0" y="0"/>
              </a:moveTo>
              <a:lnTo>
                <a:pt x="0" y="3588890"/>
              </a:lnTo>
              <a:lnTo>
                <a:pt x="220854" y="35888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99473-DD46-42F8-9B06-7872071F4D38}">
      <dsp:nvSpPr>
        <dsp:cNvPr id="0" name=""/>
        <dsp:cNvSpPr/>
      </dsp:nvSpPr>
      <dsp:spPr>
        <a:xfrm>
          <a:off x="9125286" y="4228480"/>
          <a:ext cx="1766838" cy="11042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latin typeface="Bodoni MT Black" panose="02070A03080606020203" pitchFamily="18" charset="0"/>
            </a:rPr>
            <a:t>DDP </a:t>
          </a:r>
          <a:r>
            <a:rPr lang="en-US" sz="1400" kern="1200" dirty="0" smtClean="0">
              <a:effectLst>
                <a:outerShdw blurRad="50800" dist="38100" dir="2700000" algn="tl" rotWithShape="0">
                  <a:prstClr val="black">
                    <a:alpha val="40000"/>
                  </a:prstClr>
                </a:outerShdw>
              </a:effectLst>
            </a:rPr>
            <a:t> </a:t>
          </a:r>
        </a:p>
        <a:p>
          <a:pPr lvl="0" algn="ctr" defTabSz="1066800">
            <a:lnSpc>
              <a:spcPct val="90000"/>
            </a:lnSpc>
            <a:spcBef>
              <a:spcPct val="0"/>
            </a:spcBef>
            <a:spcAft>
              <a:spcPct val="35000"/>
            </a:spcAft>
          </a:pPr>
          <a:r>
            <a:rPr lang="en-US" sz="1400" kern="1200" dirty="0" smtClean="0">
              <a:effectLst>
                <a:outerShdw blurRad="50800" dist="38100" dir="2700000" algn="tl" rotWithShape="0">
                  <a:prstClr val="black">
                    <a:alpha val="40000"/>
                  </a:prstClr>
                </a:outerShdw>
              </a:effectLst>
            </a:rPr>
            <a:t>   </a:t>
          </a:r>
          <a:r>
            <a:rPr lang="en-US" sz="1800" kern="1200" dirty="0" smtClean="0">
              <a:effectLst>
                <a:outerShdw blurRad="50800" dist="38100" dir="2700000" algn="tl" rotWithShape="0">
                  <a:prstClr val="black">
                    <a:alpha val="40000"/>
                  </a:prstClr>
                </a:outerShdw>
              </a:effectLst>
            </a:rPr>
            <a:t>Delivered  Duty  Paid</a:t>
          </a:r>
          <a:endParaRPr lang="en-US" sz="1800" kern="1200" dirty="0">
            <a:effectLst>
              <a:outerShdw blurRad="50800" dist="38100" dir="2700000" algn="tl" rotWithShape="0">
                <a:prstClr val="black">
                  <a:alpha val="40000"/>
                </a:prstClr>
              </a:outerShdw>
            </a:effectLst>
          </a:endParaRPr>
        </a:p>
      </dsp:txBody>
      <dsp:txXfrm>
        <a:off x="9157629" y="4260823"/>
        <a:ext cx="1702152" cy="10395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0522-A2EE-4519-83F5-67FFE3DEE49A}"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DF4F6-CB0D-4355-8221-4F014936DA9D}" type="slidenum">
              <a:rPr lang="en-US" smtClean="0"/>
              <a:t>‹#›</a:t>
            </a:fld>
            <a:endParaRPr lang="en-US"/>
          </a:p>
        </p:txBody>
      </p:sp>
    </p:spTree>
    <p:extLst>
      <p:ext uri="{BB962C8B-B14F-4D97-AF65-F5344CB8AC3E}">
        <p14:creationId xmlns:p14="http://schemas.microsoft.com/office/powerpoint/2010/main" val="233618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328061-4184-42B9-BBC1-984AE4F162C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2121456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28061-4184-42B9-BBC1-984AE4F162C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2287382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28061-4184-42B9-BBC1-984AE4F162C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2890953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Wall Picture Chan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88952" cy="6858000"/>
          </a:xfrm>
        </p:spPr>
        <p:txBody>
          <a:bodyPr/>
          <a:lstStyle>
            <a:lvl1pPr marL="0" indent="0" algn="ctr">
              <a:buNone/>
              <a:defRPr>
                <a:solidFill>
                  <a:srgbClr val="CC00CC"/>
                </a:solidFill>
              </a:defRPr>
            </a:lvl1pPr>
          </a:lstStyle>
          <a:p>
            <a:r>
              <a:rPr lang="en-US" smtClean="0"/>
              <a:t>Click icon to add picture</a:t>
            </a:r>
            <a:endParaRPr lang="en-US"/>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300" dirty="0" smtClean="0">
                <a:solidFill>
                  <a:prstClr val="white">
                    <a:lumMod val="50000"/>
                  </a:prstClr>
                </a:solidFill>
                <a:latin typeface="Calibri Light" panose="020F0302020204030204" pitchFamily="34" charset="0"/>
                <a:cs typeface="Calibri" panose="020F0502020204030204" pitchFamily="34" charset="0"/>
              </a:rPr>
              <a:t>To</a:t>
            </a:r>
            <a:r>
              <a:rPr lang="en-US" sz="1300" baseline="0" dirty="0" smtClean="0">
                <a:solidFill>
                  <a:prstClr val="white">
                    <a:lumMod val="50000"/>
                  </a:prstClr>
                </a:solidFill>
                <a:latin typeface="Calibri Light" panose="020F0302020204030204" pitchFamily="34" charset="0"/>
                <a:cs typeface="Calibri" panose="020F0502020204030204" pitchFamily="34" charset="0"/>
              </a:rPr>
              <a:t> change the first image, on the Design tab of the ribbon, click Format Background,</a:t>
            </a:r>
            <a:r>
              <a:rPr lang="en-US" sz="1300" dirty="0" smtClean="0">
                <a:solidFill>
                  <a:prstClr val="white">
                    <a:lumMod val="50000"/>
                  </a:prstClr>
                </a:solidFill>
                <a:latin typeface="Calibri Light" panose="020F0302020204030204" pitchFamily="34" charset="0"/>
                <a:cs typeface="Calibri" panose="020F0502020204030204" pitchFamily="34" charset="0"/>
              </a:rPr>
              <a:t> and then </a:t>
            </a:r>
            <a:r>
              <a:rPr lang="en-US" sz="1300" baseline="0" dirty="0" smtClean="0">
                <a:solidFill>
                  <a:prstClr val="white">
                    <a:lumMod val="50000"/>
                  </a:prstClr>
                </a:solidFill>
                <a:latin typeface="Calibri Light" panose="020F0302020204030204" pitchFamily="34" charset="0"/>
                <a:cs typeface="Calibri" panose="020F0502020204030204" pitchFamily="34" charset="0"/>
              </a:rPr>
              <a:t>Insert picture from File.</a:t>
            </a:r>
          </a:p>
          <a:p>
            <a:pPr>
              <a:spcBef>
                <a:spcPts val="600"/>
              </a:spcBef>
            </a:pPr>
            <a:r>
              <a:rPr lang="en-US" sz="1300" dirty="0" smtClean="0">
                <a:solidFill>
                  <a:prstClr val="white">
                    <a:lumMod val="50000"/>
                  </a:prstClr>
                </a:solidFill>
                <a:latin typeface="Calibri Light" panose="020F0302020204030204" pitchFamily="34" charset="0"/>
                <a:cs typeface="Calibri" panose="020F0502020204030204" pitchFamily="34" charset="0"/>
              </a:rPr>
              <a:t>Make it easier to</a:t>
            </a:r>
            <a:r>
              <a:rPr lang="en-US" sz="1300" baseline="0" dirty="0" smtClean="0">
                <a:solidFill>
                  <a:prstClr val="white">
                    <a:lumMod val="50000"/>
                  </a:prstClr>
                </a:solidFill>
                <a:latin typeface="Calibri Light" panose="020F0302020204030204" pitchFamily="34" charset="0"/>
                <a:cs typeface="Calibri" panose="020F0502020204030204" pitchFamily="34" charset="0"/>
              </a:rPr>
              <a:t> change the second picture</a:t>
            </a:r>
            <a:r>
              <a:rPr lang="en-US" sz="1300" dirty="0" smtClean="0">
                <a:solidFill>
                  <a:prstClr val="white">
                    <a:lumMod val="50000"/>
                  </a:prstClr>
                </a:solidFill>
                <a:latin typeface="Calibri Light" panose="020F0302020204030204" pitchFamily="34" charset="0"/>
                <a:cs typeface="Calibri" panose="020F0502020204030204" pitchFamily="34" charset="0"/>
              </a:rPr>
              <a:t>: Use the Selection Pane to temporarily hide all</a:t>
            </a:r>
            <a:r>
              <a:rPr lang="en-US" sz="1300" baseline="0" dirty="0" smtClean="0">
                <a:solidFill>
                  <a:prstClr val="white">
                    <a:lumMod val="50000"/>
                  </a:prstClr>
                </a:solidFill>
                <a:latin typeface="Calibri Light" panose="020F0302020204030204" pitchFamily="34" charset="0"/>
                <a:cs typeface="Calibri" panose="020F0502020204030204" pitchFamily="34" charset="0"/>
              </a:rPr>
              <a:t> the rectangles</a:t>
            </a:r>
            <a:r>
              <a:rPr lang="en-US" sz="1300" dirty="0" smtClean="0">
                <a:solidFill>
                  <a:prstClr val="white">
                    <a:lumMod val="50000"/>
                  </a:prstClr>
                </a:solidFill>
                <a:latin typeface="Calibri Light" panose="020F0302020204030204" pitchFamily="34" charset="0"/>
                <a:cs typeface="Calibri" panose="020F0502020204030204" pitchFamily="34" charset="0"/>
              </a:rPr>
              <a:t>. (Home tab, Select, Selection Pane). Click the eye icon to hide or show an object. To change the sample image, select the picture and delete it. Now click the Pictures icon in the placeholder to insert your own image.</a:t>
            </a:r>
            <a:r>
              <a:rPr lang="en-US" sz="1300" baseline="0" dirty="0" smtClean="0">
                <a:solidFill>
                  <a:prstClr val="white">
                    <a:lumMod val="50000"/>
                  </a:prstClr>
                </a:solidFill>
                <a:latin typeface="Calibri Light" panose="020F0302020204030204" pitchFamily="34" charset="0"/>
                <a:cs typeface="Calibri" panose="020F0502020204030204" pitchFamily="34" charset="0"/>
              </a:rPr>
              <a:t> </a:t>
            </a:r>
            <a:r>
              <a:rPr lang="en-US" sz="1300" dirty="0" smtClean="0">
                <a:solidFill>
                  <a:prstClr val="white">
                    <a:lumMod val="50000"/>
                  </a:prstClr>
                </a:solidFill>
                <a:latin typeface="Calibri Light" panose="020F0302020204030204" pitchFamily="34" charset="0"/>
                <a:cs typeface="Calibri" panose="020F0502020204030204" pitchFamily="34" charset="0"/>
              </a:rPr>
              <a:t>Click Send to Back</a:t>
            </a:r>
            <a:r>
              <a:rPr lang="en-US" sz="1300" baseline="0" dirty="0" smtClean="0">
                <a:solidFill>
                  <a:prstClr val="white">
                    <a:lumMod val="50000"/>
                  </a:prstClr>
                </a:solidFill>
                <a:latin typeface="Calibri Light" panose="020F0302020204030204" pitchFamily="34" charset="0"/>
                <a:cs typeface="Calibri" panose="020F0502020204030204" pitchFamily="34" charset="0"/>
              </a:rPr>
              <a:t> (Home tab, Arrange, Send to Back) to send the picture behind the animated rectangles.</a:t>
            </a:r>
            <a:endParaRPr lang="en-US" sz="1300" dirty="0" smtClean="0">
              <a:solidFill>
                <a:prstClr val="white">
                  <a:lumMod val="50000"/>
                </a:prstClr>
              </a:solidFill>
              <a:latin typeface="Calibri Light" panose="020F0302020204030204" pitchFamily="34" charset="0"/>
              <a:cs typeface="Calibri" panose="020F050202020403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3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r>
              <a:rPr lang="en-US" sz="1300" baseline="0" dirty="0" smtClean="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20933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28061-4184-42B9-BBC1-984AE4F162C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2447167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328061-4184-42B9-BBC1-984AE4F162C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184571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328061-4184-42B9-BBC1-984AE4F162CC}"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917688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328061-4184-42B9-BBC1-984AE4F162CC}"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2207731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328061-4184-42B9-BBC1-984AE4F162CC}"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715310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28061-4184-42B9-BBC1-984AE4F162CC}"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412707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328061-4184-42B9-BBC1-984AE4F162CC}"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832453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328061-4184-42B9-BBC1-984AE4F162CC}"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A2CD6-1B3B-42D0-A87A-E94053F002C5}" type="slidenum">
              <a:rPr lang="en-US" smtClean="0"/>
              <a:t>‹#›</a:t>
            </a:fld>
            <a:endParaRPr lang="en-US"/>
          </a:p>
        </p:txBody>
      </p:sp>
    </p:spTree>
    <p:extLst>
      <p:ext uri="{BB962C8B-B14F-4D97-AF65-F5344CB8AC3E}">
        <p14:creationId xmlns:p14="http://schemas.microsoft.com/office/powerpoint/2010/main" val="3662460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700">
              <a:schemeClr val="accent1">
                <a:lumMod val="20000"/>
                <a:lumOff val="80000"/>
              </a:schemeClr>
            </a:gs>
            <a:gs pos="0">
              <a:srgbClr val="0070C0"/>
            </a:gs>
            <a:gs pos="74000">
              <a:schemeClr val="accent1">
                <a:lumMod val="45000"/>
                <a:lumOff val="55000"/>
              </a:schemeClr>
            </a:gs>
            <a:gs pos="83000">
              <a:schemeClr val="accent1">
                <a:lumMod val="45000"/>
                <a:lumOff val="55000"/>
              </a:schemeClr>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28061-4184-42B9-BBC1-984AE4F162CC}" type="datetimeFigureOut">
              <a:rPr lang="en-US" smtClean="0"/>
              <a:t>3/12/2019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A2CD6-1B3B-42D0-A87A-E94053F002C5}" type="slidenum">
              <a:rPr lang="en-US" smtClean="0"/>
              <a:t>‹#›</a:t>
            </a:fld>
            <a:endParaRPr lang="en-US"/>
          </a:p>
        </p:txBody>
      </p:sp>
    </p:spTree>
    <p:extLst>
      <p:ext uri="{BB962C8B-B14F-4D97-AF65-F5344CB8AC3E}">
        <p14:creationId xmlns:p14="http://schemas.microsoft.com/office/powerpoint/2010/main" val="399465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78" y="177420"/>
            <a:ext cx="11887200" cy="657822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4335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51400">
            <a:off x="1091166" y="1718099"/>
            <a:ext cx="6770495" cy="402792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Rounded Rectangle 4"/>
          <p:cNvSpPr txBox="1"/>
          <p:nvPr/>
        </p:nvSpPr>
        <p:spPr>
          <a:xfrm>
            <a:off x="8152447" y="792212"/>
            <a:ext cx="2282061" cy="898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r" defTabSz="1244600" rtl="1">
              <a:lnSpc>
                <a:spcPct val="100000"/>
              </a:lnSpc>
              <a:spcBef>
                <a:spcPct val="0"/>
              </a:spcBef>
              <a:spcAft>
                <a:spcPct val="35000"/>
              </a:spcAft>
            </a:pPr>
            <a:r>
              <a:rPr lang="fa-IR" sz="3200" b="1" kern="1200" dirty="0" smtClean="0">
                <a:solidFill>
                  <a:schemeClr val="tx1"/>
                </a:solidFill>
                <a:effectLst>
                  <a:outerShdw blurRad="50800" dist="38100" dir="2700000" algn="tl" rotWithShape="0">
                    <a:prstClr val="black">
                      <a:alpha val="40000"/>
                    </a:prstClr>
                  </a:outerShdw>
                </a:effectLst>
                <a:cs typeface="B Titr" panose="00000700000000000000" pitchFamily="2" charset="-78"/>
              </a:rPr>
              <a:t>گروه</a:t>
            </a:r>
            <a:r>
              <a:rPr lang="fa-IR" sz="3200" b="1" kern="1200" baseline="0" dirty="0" smtClean="0">
                <a:solidFill>
                  <a:schemeClr val="tx1"/>
                </a:solidFill>
                <a:effectLst>
                  <a:outerShdw blurRad="50800" dist="38100" dir="2700000" algn="tl" rotWithShape="0">
                    <a:prstClr val="black">
                      <a:alpha val="40000"/>
                    </a:prstClr>
                  </a:outerShdw>
                </a:effectLst>
                <a:cs typeface="B Titr" panose="00000700000000000000" pitchFamily="2" charset="-78"/>
              </a:rPr>
              <a:t> </a:t>
            </a:r>
            <a:r>
              <a:rPr lang="en-US" sz="3200" b="1" kern="1200" baseline="0" dirty="0" smtClean="0">
                <a:solidFill>
                  <a:schemeClr val="tx1"/>
                </a:solidFill>
                <a:effectLst>
                  <a:outerShdw blurRad="50800" dist="38100" dir="2700000" algn="tl" rotWithShape="0">
                    <a:prstClr val="black">
                      <a:alpha val="40000"/>
                    </a:prstClr>
                  </a:outerShdw>
                </a:effectLst>
                <a:cs typeface="B Titr" panose="00000700000000000000" pitchFamily="2" charset="-78"/>
              </a:rPr>
              <a:t>  </a:t>
            </a:r>
            <a:r>
              <a:rPr lang="en-US" sz="3200" b="1" kern="1200" baseline="0" dirty="0" smtClean="0">
                <a:solidFill>
                  <a:schemeClr val="tx1"/>
                </a:solidFill>
                <a:effectLst>
                  <a:outerShdw blurRad="50800" dist="38100" dir="2700000" algn="tl" rotWithShape="0">
                    <a:prstClr val="black">
                      <a:alpha val="40000"/>
                    </a:prstClr>
                  </a:outerShdw>
                </a:effectLst>
                <a:latin typeface="Bodoni MT Black" panose="02070A03080606020203" pitchFamily="18" charset="0"/>
                <a:cs typeface="B Titr" panose="00000700000000000000" pitchFamily="2" charset="-78"/>
              </a:rPr>
              <a:t>F</a:t>
            </a:r>
          </a:p>
          <a:p>
            <a:pPr lvl="0" algn="r" defTabSz="1244600" rtl="1">
              <a:lnSpc>
                <a:spcPct val="100000"/>
              </a:lnSpc>
              <a:spcBef>
                <a:spcPct val="0"/>
              </a:spcBef>
              <a:spcAft>
                <a:spcPct val="35000"/>
              </a:spcAft>
            </a:pPr>
            <a:r>
              <a:rPr lang="fa-IR" sz="3200" b="1" dirty="0" smtClean="0">
                <a:solidFill>
                  <a:schemeClr val="tx1"/>
                </a:solidFill>
                <a:effectLst>
                  <a:outerShdw blurRad="50800" dist="38100" dir="2700000" algn="tl" rotWithShape="0">
                    <a:prstClr val="black">
                      <a:alpha val="40000"/>
                    </a:prstClr>
                  </a:outerShdw>
                </a:effectLst>
                <a:latin typeface="Bodoni MT Black" panose="02070A03080606020203" pitchFamily="18" charset="0"/>
                <a:cs typeface="B Titr" panose="00000700000000000000" pitchFamily="2" charset="-78"/>
              </a:rPr>
              <a:t>تحویل در مبدأ </a:t>
            </a:r>
            <a:r>
              <a:rPr lang="en-US" sz="3200" b="1" kern="1200" baseline="0" dirty="0" smtClean="0">
                <a:solidFill>
                  <a:schemeClr val="tx1"/>
                </a:solidFill>
                <a:effectLst>
                  <a:outerShdw blurRad="50800" dist="38100" dir="2700000" algn="tl" rotWithShape="0">
                    <a:prstClr val="black">
                      <a:alpha val="40000"/>
                    </a:prstClr>
                  </a:outerShdw>
                </a:effectLst>
                <a:cs typeface="B Titr" panose="00000700000000000000" pitchFamily="2" charset="-78"/>
              </a:rPr>
              <a:t/>
            </a:r>
            <a:br>
              <a:rPr lang="en-US" sz="3200" b="1" kern="1200" baseline="0" dirty="0" smtClean="0">
                <a:solidFill>
                  <a:schemeClr val="tx1"/>
                </a:solidFill>
                <a:effectLst>
                  <a:outerShdw blurRad="50800" dist="38100" dir="2700000" algn="tl" rotWithShape="0">
                    <a:prstClr val="black">
                      <a:alpha val="40000"/>
                    </a:prstClr>
                  </a:outerShdw>
                </a:effectLst>
                <a:cs typeface="B Titr" panose="00000700000000000000" pitchFamily="2" charset="-78"/>
              </a:rPr>
            </a:br>
            <a:endParaRPr lang="en-US" sz="3200" b="1" kern="1200" dirty="0">
              <a:solidFill>
                <a:schemeClr val="tx1"/>
              </a:solidFill>
              <a:effectLst>
                <a:outerShdw blurRad="50800" dist="38100" dir="2700000" algn="tl" rotWithShape="0">
                  <a:prstClr val="black">
                    <a:alpha val="40000"/>
                  </a:prstClr>
                </a:outerShdw>
              </a:effectLst>
              <a:cs typeface="B Titr" panose="00000700000000000000" pitchFamily="2" charset="-78"/>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10526115" y="211878"/>
            <a:ext cx="907195" cy="87852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662655" y="1839235"/>
            <a:ext cx="5261646" cy="1892826"/>
          </a:xfrm>
          <a:prstGeom prst="rect">
            <a:avLst/>
          </a:prstGeom>
          <a:noFill/>
        </p:spPr>
        <p:txBody>
          <a:bodyPr wrap="square" rtlCol="0">
            <a:spAutoFit/>
          </a:bodyPr>
          <a:lstStyle/>
          <a:p>
            <a:pPr marL="457200" indent="-457200" algn="r" rtl="1">
              <a:lnSpc>
                <a:spcPct val="150000"/>
              </a:lnSpc>
              <a:buClr>
                <a:srgbClr val="C00000"/>
              </a:buClr>
              <a:buFont typeface="Wingdings" panose="05000000000000000000" pitchFamily="2" charset="2"/>
              <a:buChar char="v"/>
            </a:pPr>
            <a:r>
              <a:rPr lang="fa-IR" sz="2600" b="1" dirty="0" smtClean="0">
                <a:cs typeface="B Mitra" panose="00000400000000000000" pitchFamily="2" charset="-78"/>
              </a:rPr>
              <a:t>در اصطلاح گروه</a:t>
            </a:r>
            <a:r>
              <a:rPr lang="en-US" sz="2600" b="1" dirty="0" smtClean="0">
                <a:cs typeface="B Mitra" panose="00000400000000000000" pitchFamily="2" charset="-78"/>
              </a:rPr>
              <a:t>F </a:t>
            </a:r>
            <a:r>
              <a:rPr lang="fa-IR" sz="2600" b="1" dirty="0" smtClean="0">
                <a:cs typeface="B Mitra" panose="00000400000000000000" pitchFamily="2" charset="-78"/>
              </a:rPr>
              <a:t> انتخاب شرکت حمل و نقل بین المللی و پرداخت کرایه حمل به عهده خریدار می باشد </a:t>
            </a:r>
            <a:endParaRPr lang="en-US" sz="2600" b="1" dirty="0">
              <a:cs typeface="B Mitra" panose="00000400000000000000" pitchFamily="2" charset="-78"/>
            </a:endParaRPr>
          </a:p>
        </p:txBody>
      </p:sp>
    </p:spTree>
    <p:extLst>
      <p:ext uri="{BB962C8B-B14F-4D97-AF65-F5344CB8AC3E}">
        <p14:creationId xmlns:p14="http://schemas.microsoft.com/office/powerpoint/2010/main" val="405302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63776" y="241757"/>
            <a:ext cx="5758357" cy="843388"/>
            <a:chOff x="4421086" y="0"/>
            <a:chExt cx="2208157" cy="1158919"/>
          </a:xfrm>
        </p:grpSpPr>
        <p:sp>
          <p:nvSpPr>
            <p:cNvPr id="9" name="Rounded Rectangle 8"/>
            <p:cNvSpPr/>
            <p:nvPr/>
          </p:nvSpPr>
          <p:spPr>
            <a:xfrm>
              <a:off x="4421086" y="0"/>
              <a:ext cx="2208157" cy="1158918"/>
            </a:xfrm>
            <a:prstGeom prst="roundRect">
              <a:avLst>
                <a:gd name="adj" fmla="val 10000"/>
              </a:avLst>
            </a:prstGeom>
          </p:spPr>
          <p:style>
            <a:lnRef idx="0">
              <a:schemeClr val="lt1">
                <a:hueOff val="0"/>
                <a:satOff val="0"/>
                <a:lumOff val="0"/>
                <a:alphaOff val="0"/>
              </a:schemeClr>
            </a:lnRef>
            <a:fillRef idx="3">
              <a:schemeClr val="accent5">
                <a:hueOff val="-2451115"/>
                <a:satOff val="-3409"/>
                <a:lumOff val="-1307"/>
                <a:alphaOff val="0"/>
              </a:schemeClr>
            </a:fillRef>
            <a:effectRef idx="3">
              <a:schemeClr val="accent5">
                <a:hueOff val="-2451115"/>
                <a:satOff val="-3409"/>
                <a:lumOff val="-1307"/>
                <a:alphaOff val="0"/>
              </a:schemeClr>
            </a:effectRef>
            <a:fontRef idx="minor">
              <a:schemeClr val="lt1"/>
            </a:fontRef>
          </p:style>
        </p:sp>
        <p:sp>
          <p:nvSpPr>
            <p:cNvPr id="10" name="Rounded Rectangle 4"/>
            <p:cNvSpPr txBox="1"/>
            <p:nvPr/>
          </p:nvSpPr>
          <p:spPr>
            <a:xfrm>
              <a:off x="4898413" y="67889"/>
              <a:ext cx="788888" cy="1091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r" defTabSz="1244600" rtl="1">
                <a:lnSpc>
                  <a:spcPct val="100000"/>
                </a:lnSpc>
                <a:spcBef>
                  <a:spcPct val="0"/>
                </a:spcBef>
                <a:spcAft>
                  <a:spcPct val="35000"/>
                </a:spcAft>
              </a:pPr>
              <a:r>
                <a:rPr lang="en-US" sz="3200" b="1"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FCA</a:t>
              </a:r>
              <a:endParaRPr lang="en-US" sz="3200" b="1" kern="1200" dirty="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endParaRPr>
            </a:p>
          </p:txBody>
        </p:sp>
      </p:grpSp>
      <p:sp>
        <p:nvSpPr>
          <p:cNvPr id="12" name="TextBox 11"/>
          <p:cNvSpPr txBox="1"/>
          <p:nvPr/>
        </p:nvSpPr>
        <p:spPr>
          <a:xfrm>
            <a:off x="6899210" y="1185017"/>
            <a:ext cx="4778822" cy="523220"/>
          </a:xfrm>
          <a:prstGeom prst="rect">
            <a:avLst/>
          </a:prstGeom>
          <a:noFill/>
        </p:spPr>
        <p:txBody>
          <a:bodyPr wrap="square" rtlCol="0">
            <a:spAutoFit/>
          </a:bodyPr>
          <a:lstStyle/>
          <a:p>
            <a:pPr algn="r" rtl="1"/>
            <a:r>
              <a:rPr lang="fa-IR" sz="2800" b="1" dirty="0">
                <a:solidFill>
                  <a:srgbClr val="FF0000"/>
                </a:solidFill>
              </a:rPr>
              <a:t>تحویل در نقطه اي معین در کشور مبدأ</a:t>
            </a:r>
            <a:endParaRPr lang="en-US" sz="2600" b="1" dirty="0">
              <a:solidFill>
                <a:srgbClr val="FF0000"/>
              </a:solidFill>
              <a:cs typeface="B Mitra" panose="00000400000000000000" pitchFamily="2" charset="-78"/>
            </a:endParaRPr>
          </a:p>
        </p:txBody>
      </p:sp>
      <p:sp>
        <p:nvSpPr>
          <p:cNvPr id="13" name="TextBox 12"/>
          <p:cNvSpPr txBox="1"/>
          <p:nvPr/>
        </p:nvSpPr>
        <p:spPr>
          <a:xfrm>
            <a:off x="653762" y="1677461"/>
            <a:ext cx="11024270" cy="1815882"/>
          </a:xfrm>
          <a:prstGeom prst="rect">
            <a:avLst/>
          </a:prstGeom>
          <a:noFill/>
        </p:spPr>
        <p:txBody>
          <a:bodyPr wrap="square" rtlCol="0">
            <a:spAutoFit/>
          </a:bodyPr>
          <a:lstStyle/>
          <a:p>
            <a:pPr algn="r" rtl="1"/>
            <a:r>
              <a:rPr lang="fa-IR" sz="2800" b="1" dirty="0">
                <a:cs typeface="B Mitra" panose="00000400000000000000" pitchFamily="2" charset="-78"/>
              </a:rPr>
              <a:t>به معناي این است که فروشنده کالا را پس از ترخیص صادراتی درمحل مقرر به حمل کننده تعیین شده از سوي خریدار تحویل </a:t>
            </a:r>
            <a:r>
              <a:rPr lang="fa-IR" sz="2800" b="1" dirty="0" smtClean="0">
                <a:cs typeface="B Mitra" panose="00000400000000000000" pitchFamily="2" charset="-78"/>
              </a:rPr>
              <a:t>می‌دهد. </a:t>
            </a:r>
            <a:r>
              <a:rPr lang="fa-IR" sz="2800" b="1" dirty="0">
                <a:cs typeface="B Mitra" panose="00000400000000000000" pitchFamily="2" charset="-78"/>
              </a:rPr>
              <a:t>با توجه به اینکه محل تحویل کشور خریدار باشد، بارگیري با خریدار است و نقطه ریسک فرایند می باشد. هزینه حمل و بیمه </a:t>
            </a:r>
            <a:r>
              <a:rPr lang="fa-IR" sz="2800" b="1" dirty="0" smtClean="0">
                <a:cs typeface="B Mitra" panose="00000400000000000000" pitchFamily="2" charset="-78"/>
              </a:rPr>
              <a:t>با خریدار </a:t>
            </a:r>
            <a:r>
              <a:rPr lang="fa-IR" sz="2800" b="1" dirty="0">
                <a:cs typeface="B Mitra" panose="00000400000000000000" pitchFamily="2" charset="-78"/>
              </a:rPr>
              <a:t>است، همچنین معمولاً و (نه الزاماً) عقد قرارداد حمل و بیمه به عهده خریدار می </a:t>
            </a:r>
            <a:r>
              <a:rPr lang="fa-IR" sz="2800" b="1" dirty="0" smtClean="0">
                <a:cs typeface="B Mitra" panose="00000400000000000000" pitchFamily="2" charset="-78"/>
              </a:rPr>
              <a:t>باشد.</a:t>
            </a:r>
            <a:endParaRPr lang="en-US" sz="2600" b="1" dirty="0">
              <a:cs typeface="B Mitra" panose="00000400000000000000"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47" b="98305" l="742" r="99555">
                        <a14:foregroundMark x1="64392" y1="14831" x2="25519" y2="40254"/>
                        <a14:foregroundMark x1="40208" y1="17585" x2="40208" y2="17585"/>
                        <a14:backgroundMark x1="47626" y1="95763" x2="47626" y2="95763"/>
                        <a14:backgroundMark x1="43323" y1="94280" x2="56083" y2="95127"/>
                      </a14:backgroundRemoval>
                    </a14:imgEffect>
                  </a14:imgLayer>
                </a14:imgProps>
              </a:ext>
              <a:ext uri="{28A0092B-C50C-407E-A947-70E740481C1C}">
                <a14:useLocalDpi xmlns:a14="http://schemas.microsoft.com/office/drawing/2010/main" val="0"/>
              </a:ext>
            </a:extLst>
          </a:blip>
          <a:stretch>
            <a:fillRect/>
          </a:stretch>
        </p:blipFill>
        <p:spPr>
          <a:xfrm>
            <a:off x="163286" y="3243218"/>
            <a:ext cx="4983388" cy="3489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2422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79572" y="2484346"/>
            <a:ext cx="6390278" cy="4131900"/>
          </a:xfrm>
          <a:prstGeom prst="rect">
            <a:avLst/>
          </a:prstGeom>
          <a:noFill/>
        </p:spPr>
        <p:txBody>
          <a:bodyPr wrap="square" rtlCol="0">
            <a:spAutoFit/>
          </a:bodyPr>
          <a:lstStyle/>
          <a:p>
            <a:pPr algn="ctr">
              <a:lnSpc>
                <a:spcPct val="150000"/>
              </a:lnSpc>
            </a:pPr>
            <a:r>
              <a:rPr lang="fa-IR" sz="2500" b="1" dirty="0" smtClean="0">
                <a:solidFill>
                  <a:schemeClr val="tx1">
                    <a:lumMod val="85000"/>
                    <a:lumOff val="15000"/>
                  </a:schemeClr>
                </a:solidFill>
                <a:cs typeface="B Mitra" panose="00000400000000000000" pitchFamily="2" charset="-78"/>
              </a:rPr>
              <a:t>گاهی اوقات بنا به دلایلی مانند طوفانی بودن دریا ، حجم زیاد کشتی و ... کشتی با فاصله از اسکله قرار می گیرد در این صورت کنارکشتی با اسکله معنای واحدی ندارد. بنابراین نیاز به عملیات </a:t>
            </a:r>
            <a:r>
              <a:rPr lang="fa-IR" sz="2500" b="1" dirty="0" smtClean="0">
                <a:solidFill>
                  <a:schemeClr val="tx1">
                    <a:lumMod val="85000"/>
                    <a:lumOff val="15000"/>
                  </a:schemeClr>
                </a:solidFill>
                <a:effectLst>
                  <a:outerShdw blurRad="38100" dist="38100" dir="2700000" algn="tl">
                    <a:srgbClr val="000000">
                      <a:alpha val="43137"/>
                    </a:srgbClr>
                  </a:outerShdw>
                </a:effectLst>
                <a:cs typeface="B Mitra" panose="00000400000000000000" pitchFamily="2" charset="-78"/>
              </a:rPr>
              <a:t>دوبه کاری </a:t>
            </a:r>
            <a:r>
              <a:rPr lang="fa-IR" sz="2500" b="1" dirty="0" smtClean="0">
                <a:solidFill>
                  <a:schemeClr val="tx1">
                    <a:lumMod val="85000"/>
                    <a:lumOff val="15000"/>
                  </a:schemeClr>
                </a:solidFill>
                <a:cs typeface="B Mitra" panose="00000400000000000000" pitchFamily="2" charset="-78"/>
              </a:rPr>
              <a:t>است .یعنی کالاها بوسیله دوبه مانند کشتی ، لنج و.. منتقل می شوند.</a:t>
            </a:r>
            <a:br>
              <a:rPr lang="fa-IR" sz="2500" b="1" dirty="0" smtClean="0">
                <a:solidFill>
                  <a:schemeClr val="tx1">
                    <a:lumMod val="85000"/>
                    <a:lumOff val="15000"/>
                  </a:schemeClr>
                </a:solidFill>
                <a:cs typeface="B Mitra" panose="00000400000000000000" pitchFamily="2" charset="-78"/>
              </a:rPr>
            </a:br>
            <a:r>
              <a:rPr lang="fa-IR" sz="2500" b="1" dirty="0" smtClean="0">
                <a:solidFill>
                  <a:schemeClr val="tx1">
                    <a:lumMod val="85000"/>
                    <a:lumOff val="15000"/>
                  </a:schemeClr>
                </a:solidFill>
                <a:cs typeface="B Mitra" panose="00000400000000000000" pitchFamily="2" charset="-78"/>
              </a:rPr>
              <a:t/>
            </a:r>
            <a:br>
              <a:rPr lang="fa-IR" sz="2500" b="1" dirty="0" smtClean="0">
                <a:solidFill>
                  <a:schemeClr val="tx1">
                    <a:lumMod val="85000"/>
                    <a:lumOff val="15000"/>
                  </a:schemeClr>
                </a:solidFill>
                <a:cs typeface="B Mitra" panose="00000400000000000000" pitchFamily="2" charset="-78"/>
              </a:rPr>
            </a:br>
            <a:r>
              <a:rPr lang="fa-IR" sz="2500" b="1" dirty="0" smtClean="0">
                <a:solidFill>
                  <a:schemeClr val="tx1">
                    <a:lumMod val="85000"/>
                    <a:lumOff val="15000"/>
                  </a:schemeClr>
                </a:solidFill>
                <a:cs typeface="B Mitra" panose="00000400000000000000" pitchFamily="2" charset="-78"/>
              </a:rPr>
              <a:t>   </a:t>
            </a:r>
            <a:endParaRPr lang="en-US" sz="2500" b="1" dirty="0">
              <a:solidFill>
                <a:schemeClr val="tx1">
                  <a:lumMod val="85000"/>
                  <a:lumOff val="15000"/>
                </a:schemeClr>
              </a:solidFill>
              <a:cs typeface="B Mitra" panose="00000400000000000000" pitchFamily="2" charset="-78"/>
            </a:endParaRPr>
          </a:p>
        </p:txBody>
      </p:sp>
      <p:grpSp>
        <p:nvGrpSpPr>
          <p:cNvPr id="18" name="Group 17"/>
          <p:cNvGrpSpPr/>
          <p:nvPr/>
        </p:nvGrpSpPr>
        <p:grpSpPr>
          <a:xfrm>
            <a:off x="3057684" y="233402"/>
            <a:ext cx="6100710" cy="1240377"/>
            <a:chOff x="3982990" y="-2323959"/>
            <a:chExt cx="2339439" cy="1704432"/>
          </a:xfrm>
        </p:grpSpPr>
        <p:sp>
          <p:nvSpPr>
            <p:cNvPr id="19" name="Rounded Rectangle 18"/>
            <p:cNvSpPr/>
            <p:nvPr/>
          </p:nvSpPr>
          <p:spPr>
            <a:xfrm>
              <a:off x="4114272" y="-2323959"/>
              <a:ext cx="2208157" cy="1158918"/>
            </a:xfrm>
            <a:prstGeom prst="roundRect">
              <a:avLst>
                <a:gd name="adj" fmla="val 10000"/>
              </a:avLst>
            </a:prstGeom>
          </p:spPr>
          <p:style>
            <a:lnRef idx="0">
              <a:schemeClr val="lt1">
                <a:hueOff val="0"/>
                <a:satOff val="0"/>
                <a:lumOff val="0"/>
                <a:alphaOff val="0"/>
              </a:schemeClr>
            </a:lnRef>
            <a:fillRef idx="3">
              <a:schemeClr val="accent5">
                <a:hueOff val="-2451115"/>
                <a:satOff val="-3409"/>
                <a:lumOff val="-1307"/>
                <a:alphaOff val="0"/>
              </a:schemeClr>
            </a:fillRef>
            <a:effectRef idx="3">
              <a:schemeClr val="accent5">
                <a:hueOff val="-2451115"/>
                <a:satOff val="-3409"/>
                <a:lumOff val="-1307"/>
                <a:alphaOff val="0"/>
              </a:schemeClr>
            </a:effectRef>
            <a:fontRef idx="minor">
              <a:schemeClr val="lt1"/>
            </a:fontRef>
          </p:style>
        </p:sp>
        <p:sp>
          <p:nvSpPr>
            <p:cNvPr id="20" name="Rounded Rectangle 4"/>
            <p:cNvSpPr txBox="1"/>
            <p:nvPr/>
          </p:nvSpPr>
          <p:spPr>
            <a:xfrm>
              <a:off x="3982990" y="-1710557"/>
              <a:ext cx="2339439" cy="1091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100000"/>
                </a:lnSpc>
                <a:spcBef>
                  <a:spcPct val="0"/>
                </a:spcBef>
                <a:spcAft>
                  <a:spcPct val="35000"/>
                </a:spcAft>
              </a:pPr>
              <a:r>
                <a:rPr lang="en-US" sz="3600" b="1"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FAS</a:t>
              </a:r>
              <a:endParaRPr lang="fa-IR" sz="3600" b="1"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endParaRPr>
            </a:p>
            <a:p>
              <a:pPr lvl="0" algn="ctr" defTabSz="1244600">
                <a:lnSpc>
                  <a:spcPct val="100000"/>
                </a:lnSpc>
                <a:spcBef>
                  <a:spcPct val="0"/>
                </a:spcBef>
                <a:spcAft>
                  <a:spcPct val="35000"/>
                </a:spcAft>
              </a:pPr>
              <a:r>
                <a:rPr lang="fa-IR" sz="3600" b="1" dirty="0" smtClean="0">
                  <a:solidFill>
                    <a:srgbClr val="C00000"/>
                  </a:solidFill>
                  <a:effectLst>
                    <a:outerShdw blurRad="50800" dist="38100" dir="2700000" algn="tl" rotWithShape="0">
                      <a:prstClr val="black">
                        <a:alpha val="40000"/>
                      </a:prstClr>
                    </a:outerShdw>
                  </a:effectLst>
                  <a:latin typeface="Bodoni MT Black" panose="02070A03080606020203" pitchFamily="18" charset="0"/>
                  <a:cs typeface="B Titr" panose="00000700000000000000" pitchFamily="2" charset="-78"/>
                </a:rPr>
                <a:t> </a:t>
              </a:r>
              <a:endParaRPr lang="en-US" sz="3600" b="1" kern="1200" dirty="0">
                <a:solidFill>
                  <a:srgbClr val="C00000"/>
                </a:solidFill>
                <a:effectLst>
                  <a:outerShdw blurRad="50800" dist="38100" dir="2700000" algn="tl" rotWithShape="0">
                    <a:prstClr val="black">
                      <a:alpha val="40000"/>
                    </a:prstClr>
                  </a:outerShdw>
                </a:effectLst>
                <a:latin typeface="Bodoni MT Black" panose="02070A03080606020203" pitchFamily="18" charset="0"/>
                <a:cs typeface="B Titr" panose="00000700000000000000" pitchFamily="2" charset="-78"/>
              </a:endParaRPr>
            </a:p>
          </p:txBody>
        </p:sp>
      </p:grpSp>
      <p:sp>
        <p:nvSpPr>
          <p:cNvPr id="21" name="TextBox 20"/>
          <p:cNvSpPr txBox="1"/>
          <p:nvPr/>
        </p:nvSpPr>
        <p:spPr>
          <a:xfrm>
            <a:off x="5201707" y="1288124"/>
            <a:ext cx="6227380" cy="492443"/>
          </a:xfrm>
          <a:prstGeom prst="rect">
            <a:avLst/>
          </a:prstGeom>
          <a:noFill/>
        </p:spPr>
        <p:txBody>
          <a:bodyPr wrap="square" rtlCol="0">
            <a:spAutoFit/>
          </a:bodyPr>
          <a:lstStyle/>
          <a:p>
            <a:pPr algn="r"/>
            <a:r>
              <a:rPr lang="fa-IR" sz="2600" b="1" dirty="0" smtClean="0">
                <a:solidFill>
                  <a:srgbClr val="FF0000"/>
                </a:solidFill>
                <a:effectLst>
                  <a:outerShdw blurRad="38100" dist="38100" dir="2700000" algn="tl">
                    <a:srgbClr val="000000">
                      <a:alpha val="43137"/>
                    </a:srgbClr>
                  </a:outerShdw>
                </a:effectLst>
                <a:cs typeface="B Mitra" panose="00000400000000000000" pitchFamily="2" charset="-78"/>
              </a:rPr>
              <a:t>تحویل کالا در کنار کشتی</a:t>
            </a:r>
            <a:r>
              <a:rPr lang="fa-IR" sz="2600" b="1" dirty="0" smtClean="0">
                <a:solidFill>
                  <a:srgbClr val="FF0000"/>
                </a:solidFill>
                <a:cs typeface="B Mitra" panose="00000400000000000000" pitchFamily="2" charset="-78"/>
              </a:rPr>
              <a:t> </a:t>
            </a:r>
            <a:endParaRPr lang="en-US" sz="2600" b="1" dirty="0">
              <a:solidFill>
                <a:srgbClr val="FF0000"/>
              </a:solidFill>
              <a:cs typeface="B Mitra"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33" y="2625792"/>
            <a:ext cx="4923939" cy="3690468"/>
          </a:xfrm>
          <a:prstGeom prst="rect">
            <a:avLst/>
          </a:prstGeom>
        </p:spPr>
      </p:pic>
    </p:spTree>
    <p:extLst>
      <p:ext uri="{BB962C8B-B14F-4D97-AF65-F5344CB8AC3E}">
        <p14:creationId xmlns:p14="http://schemas.microsoft.com/office/powerpoint/2010/main" val="199142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6821" y="208701"/>
            <a:ext cx="5758357" cy="843388"/>
            <a:chOff x="4421086" y="0"/>
            <a:chExt cx="2208157" cy="1158919"/>
          </a:xfrm>
        </p:grpSpPr>
        <p:sp>
          <p:nvSpPr>
            <p:cNvPr id="5" name="Rounded Rectangle 4"/>
            <p:cNvSpPr/>
            <p:nvPr/>
          </p:nvSpPr>
          <p:spPr>
            <a:xfrm>
              <a:off x="4421086" y="0"/>
              <a:ext cx="2208157" cy="1158918"/>
            </a:xfrm>
            <a:prstGeom prst="roundRect">
              <a:avLst>
                <a:gd name="adj" fmla="val 10000"/>
              </a:avLst>
            </a:prstGeom>
          </p:spPr>
          <p:style>
            <a:lnRef idx="0">
              <a:schemeClr val="lt1">
                <a:hueOff val="0"/>
                <a:satOff val="0"/>
                <a:lumOff val="0"/>
                <a:alphaOff val="0"/>
              </a:schemeClr>
            </a:lnRef>
            <a:fillRef idx="3">
              <a:schemeClr val="accent5">
                <a:hueOff val="-2451115"/>
                <a:satOff val="-3409"/>
                <a:lumOff val="-1307"/>
                <a:alphaOff val="0"/>
              </a:schemeClr>
            </a:fillRef>
            <a:effectRef idx="3">
              <a:schemeClr val="accent5">
                <a:hueOff val="-2451115"/>
                <a:satOff val="-3409"/>
                <a:lumOff val="-1307"/>
                <a:alphaOff val="0"/>
              </a:schemeClr>
            </a:effectRef>
            <a:fontRef idx="minor">
              <a:schemeClr val="lt1"/>
            </a:fontRef>
          </p:style>
        </p:sp>
        <p:sp>
          <p:nvSpPr>
            <p:cNvPr id="6" name="Rounded Rectangle 4"/>
            <p:cNvSpPr txBox="1"/>
            <p:nvPr/>
          </p:nvSpPr>
          <p:spPr>
            <a:xfrm>
              <a:off x="4898413" y="67889"/>
              <a:ext cx="788888" cy="1091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r" defTabSz="1244600" rtl="1">
                <a:lnSpc>
                  <a:spcPct val="100000"/>
                </a:lnSpc>
                <a:spcBef>
                  <a:spcPct val="0"/>
                </a:spcBef>
                <a:spcAft>
                  <a:spcPct val="35000"/>
                </a:spcAft>
              </a:pPr>
              <a:r>
                <a:rPr lang="en-US" sz="3200" b="1"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FOB </a:t>
              </a:r>
              <a:endParaRPr lang="en-US" sz="3200" b="1" kern="1200" dirty="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endParaRPr>
            </a:p>
          </p:txBody>
        </p:sp>
      </p:grpSp>
      <p:sp>
        <p:nvSpPr>
          <p:cNvPr id="7" name="TextBox 6"/>
          <p:cNvSpPr txBox="1"/>
          <p:nvPr/>
        </p:nvSpPr>
        <p:spPr>
          <a:xfrm>
            <a:off x="2174441" y="1333181"/>
            <a:ext cx="8221488" cy="492443"/>
          </a:xfrm>
          <a:prstGeom prst="rect">
            <a:avLst/>
          </a:prstGeom>
          <a:noFill/>
        </p:spPr>
        <p:txBody>
          <a:bodyPr wrap="square" rtlCol="0">
            <a:spAutoFit/>
          </a:bodyPr>
          <a:lstStyle/>
          <a:p>
            <a:r>
              <a:rPr lang="fa-IR" sz="2600" b="1" dirty="0" smtClean="0">
                <a:effectLst>
                  <a:outerShdw blurRad="38100" dist="38100" dir="2700000" algn="tl">
                    <a:srgbClr val="000000">
                      <a:alpha val="43137"/>
                    </a:srgbClr>
                  </a:outerShdw>
                </a:effectLst>
                <a:cs typeface="B Mitra" panose="00000400000000000000" pitchFamily="2" charset="-78"/>
              </a:rPr>
              <a:t>تحویل کالا روی </a:t>
            </a:r>
            <a:r>
              <a:rPr lang="fa-IR" sz="2600" b="1" dirty="0" smtClean="0">
                <a:solidFill>
                  <a:srgbClr val="C00000"/>
                </a:solidFill>
                <a:cs typeface="B Mitra" panose="00000400000000000000" pitchFamily="2" charset="-78"/>
              </a:rPr>
              <a:t>عرشه</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 کشتی </a:t>
            </a:r>
            <a:r>
              <a:rPr lang="fa-IR" sz="2600" b="1" dirty="0" smtClean="0">
                <a:effectLst>
                  <a:outerShdw blurRad="38100" dist="38100" dir="2700000" algn="tl">
                    <a:srgbClr val="000000">
                      <a:alpha val="43137"/>
                    </a:srgbClr>
                  </a:outerShdw>
                </a:effectLst>
                <a:cs typeface="B Mitra" panose="00000400000000000000" pitchFamily="2" charset="-78"/>
              </a:rPr>
              <a:t>( ذکر نام بندر مشخص برای بارگیری ) </a:t>
            </a:r>
            <a:endParaRPr lang="en-US" sz="2600" b="1" dirty="0">
              <a:effectLst>
                <a:outerShdw blurRad="38100" dist="38100" dir="2700000" algn="tl">
                  <a:srgbClr val="000000">
                    <a:alpha val="43137"/>
                  </a:srgbClr>
                </a:outerShdw>
              </a:effectLst>
              <a:cs typeface="B Mitra" panose="00000400000000000000" pitchFamily="2" charset="-78"/>
            </a:endParaRPr>
          </a:p>
        </p:txBody>
      </p:sp>
      <p:sp>
        <p:nvSpPr>
          <p:cNvPr id="10" name="Rectangle 9"/>
          <p:cNvSpPr/>
          <p:nvPr/>
        </p:nvSpPr>
        <p:spPr>
          <a:xfrm>
            <a:off x="276074" y="2370973"/>
            <a:ext cx="11639850" cy="1815882"/>
          </a:xfrm>
          <a:prstGeom prst="rect">
            <a:avLst/>
          </a:prstGeom>
        </p:spPr>
        <p:txBody>
          <a:bodyPr wrap="square">
            <a:spAutoFit/>
          </a:bodyPr>
          <a:lstStyle/>
          <a:p>
            <a:pPr algn="r" rtl="1"/>
            <a:r>
              <a:rPr lang="fa-IR" sz="2800" b="1" dirty="0">
                <a:cs typeface="B Mitra" panose="00000400000000000000" pitchFamily="2" charset="-78"/>
              </a:rPr>
              <a:t>این قاعده تنها برای </a:t>
            </a:r>
            <a:r>
              <a:rPr lang="fa-IR" sz="2800" b="1" dirty="0">
                <a:solidFill>
                  <a:srgbClr val="C00000"/>
                </a:solidFill>
                <a:effectLst>
                  <a:outerShdw blurRad="38100" dist="38100" dir="2700000" algn="tl">
                    <a:srgbClr val="000000">
                      <a:alpha val="43137"/>
                    </a:srgbClr>
                  </a:outerShdw>
                </a:effectLst>
                <a:cs typeface="B Mitra" panose="00000400000000000000" pitchFamily="2" charset="-78"/>
              </a:rPr>
              <a:t>حمل دریایی </a:t>
            </a:r>
            <a:r>
              <a:rPr lang="fa-IR" sz="2800" b="1" dirty="0">
                <a:cs typeface="B Mitra" panose="00000400000000000000" pitchFamily="2" charset="-78"/>
              </a:rPr>
              <a:t>استفاده می شود . و فروشنده تحویل کالا را زمانی به اتمام می رساند که کالا در بندر بارگیری تعیین شده از لبه کشتی عبور کند </a:t>
            </a:r>
            <a:r>
              <a:rPr lang="fa-IR" sz="2800" b="1" dirty="0" smtClean="0">
                <a:cs typeface="B Mitra" panose="00000400000000000000" pitchFamily="2" charset="-78"/>
              </a:rPr>
              <a:t>.</a:t>
            </a:r>
          </a:p>
          <a:p>
            <a:pPr algn="r" rtl="1"/>
            <a:r>
              <a:rPr lang="fa-IR" sz="2800" b="1" dirty="0" smtClean="0">
                <a:cs typeface="B Mitra" panose="00000400000000000000" pitchFamily="2" charset="-78"/>
              </a:rPr>
              <a:t> </a:t>
            </a:r>
            <a:r>
              <a:rPr lang="fa-IR" sz="2800" b="1" dirty="0">
                <a:cs typeface="B Mitra" panose="00000400000000000000" pitchFamily="2" charset="-78"/>
              </a:rPr>
              <a:t>فروشنده وقتی کالا را از روي نرده کشتی در بندر مبدأ عبور داد ریسک خود را خاتمه داده است. هزینه حمل و همچنین عقد </a:t>
            </a:r>
            <a:r>
              <a:rPr lang="fa-IR" sz="2800" b="1" dirty="0" smtClean="0">
                <a:cs typeface="B Mitra" panose="00000400000000000000" pitchFamily="2" charset="-78"/>
              </a:rPr>
              <a:t>قرارداد حمل </a:t>
            </a:r>
            <a:r>
              <a:rPr lang="fa-IR" sz="2800" b="1" dirty="0">
                <a:cs typeface="B Mitra" panose="00000400000000000000" pitchFamily="2" charset="-78"/>
              </a:rPr>
              <a:t>از بندر تحویل، بیمه و بازرسی به عهده خریدار می باشد.</a:t>
            </a:r>
            <a:endParaRPr lang="en-US" sz="2800" b="1" dirty="0">
              <a:cs typeface="B Mitra" panose="00000400000000000000" pitchFamily="2" charset="-78"/>
            </a:endParaRPr>
          </a:p>
        </p:txBody>
      </p:sp>
    </p:spTree>
    <p:extLst>
      <p:ext uri="{BB962C8B-B14F-4D97-AF65-F5344CB8AC3E}">
        <p14:creationId xmlns:p14="http://schemas.microsoft.com/office/powerpoint/2010/main" val="964076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Rectangle 33"/>
          <p:cNvSpPr/>
          <p:nvPr/>
        </p:nvSpPr>
        <p:spPr>
          <a:xfrm>
            <a:off x="3151415" y="816428"/>
            <a:ext cx="6139543" cy="522514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fa-IR"/>
          </a:p>
        </p:txBody>
      </p:sp>
      <p:pic>
        <p:nvPicPr>
          <p:cNvPr id="35" name="Picture 34"/>
          <p:cNvPicPr>
            <a:picLocks noChangeAspect="1"/>
          </p:cNvPicPr>
          <p:nvPr/>
        </p:nvPicPr>
        <p:blipFill>
          <a:blip r:embed="rId3" cstate="print">
            <a:extLst>
              <a:ext uri="{BEBA8EAE-BF5A-486C-A8C5-ECC9F3942E4B}">
                <a14:imgProps xmlns:a14="http://schemas.microsoft.com/office/drawing/2010/main">
                  <a14:imgLayer r:embed="rId4">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6144985" y="1117787"/>
            <a:ext cx="2784825" cy="2696825"/>
          </a:xfrm>
          <a:prstGeom prst="rect">
            <a:avLst/>
          </a:prstGeom>
          <a:ln>
            <a:noFill/>
          </a:ln>
          <a:effectLst>
            <a:outerShdw blurRad="292100" dist="139700" dir="2700000" algn="tl" rotWithShape="0">
              <a:srgbClr val="333333">
                <a:alpha val="65000"/>
              </a:srgbClr>
            </a:outerShdw>
          </a:effectLst>
        </p:spPr>
      </p:pic>
      <p:sp>
        <p:nvSpPr>
          <p:cNvPr id="36" name="Title 1"/>
          <p:cNvSpPr txBox="1">
            <a:spLocks/>
          </p:cNvSpPr>
          <p:nvPr/>
        </p:nvSpPr>
        <p:spPr>
          <a:xfrm>
            <a:off x="2996477" y="2234482"/>
            <a:ext cx="314560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5400" b="1" dirty="0" smtClean="0">
                <a:solidFill>
                  <a:schemeClr val="bg1"/>
                </a:solidFill>
                <a:effectLst>
                  <a:outerShdw blurRad="38100" dist="38100" dir="2700000" algn="tl">
                    <a:srgbClr val="000000">
                      <a:alpha val="43137"/>
                    </a:srgbClr>
                  </a:outerShdw>
                </a:effectLst>
                <a:cs typeface="B Titr" panose="00000700000000000000" pitchFamily="2" charset="-78"/>
              </a:rPr>
              <a:t>گروه </a:t>
            </a:r>
            <a:r>
              <a:rPr lang="en-US" sz="5400" b="1" dirty="0" smtClean="0">
                <a:solidFill>
                  <a:schemeClr val="bg1"/>
                </a:solidFill>
                <a:effectLst>
                  <a:outerShdw blurRad="38100" dist="38100" dir="2700000" algn="tl">
                    <a:srgbClr val="000000">
                      <a:alpha val="43137"/>
                    </a:srgbClr>
                  </a:outerShdw>
                </a:effectLst>
                <a:latin typeface="Bodoni MT Black" panose="02070A03080606020203" pitchFamily="18" charset="0"/>
                <a:cs typeface="B Titr" panose="00000700000000000000" pitchFamily="2" charset="-78"/>
              </a:rPr>
              <a:t>C</a:t>
            </a:r>
            <a:r>
              <a:rPr lang="fa-IR" sz="5400" b="1" dirty="0" smtClean="0">
                <a:solidFill>
                  <a:schemeClr val="bg1"/>
                </a:solidFill>
                <a:effectLst>
                  <a:outerShdw blurRad="38100" dist="38100" dir="2700000" algn="tl">
                    <a:srgbClr val="000000">
                      <a:alpha val="43137"/>
                    </a:srgbClr>
                  </a:outerShdw>
                </a:effectLst>
                <a:cs typeface="B Titr" panose="00000700000000000000" pitchFamily="2" charset="-78"/>
              </a:rPr>
              <a:t/>
            </a:r>
            <a:br>
              <a:rPr lang="fa-IR" sz="5400" b="1" dirty="0" smtClean="0">
                <a:solidFill>
                  <a:schemeClr val="bg1"/>
                </a:solidFill>
                <a:effectLst>
                  <a:outerShdw blurRad="38100" dist="38100" dir="2700000" algn="tl">
                    <a:srgbClr val="000000">
                      <a:alpha val="43137"/>
                    </a:srgbClr>
                  </a:outerShdw>
                </a:effectLst>
                <a:cs typeface="B Titr" panose="00000700000000000000" pitchFamily="2" charset="-78"/>
              </a:rPr>
            </a:br>
            <a:endParaRPr lang="en-US" sz="5400" b="1"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7" name="TextBox 36"/>
          <p:cNvSpPr txBox="1"/>
          <p:nvPr/>
        </p:nvSpPr>
        <p:spPr>
          <a:xfrm>
            <a:off x="3492027" y="4115971"/>
            <a:ext cx="5437783" cy="1107996"/>
          </a:xfrm>
          <a:prstGeom prst="rect">
            <a:avLst/>
          </a:prstGeom>
          <a:noFill/>
        </p:spPr>
        <p:txBody>
          <a:bodyPr wrap="square" rtlCol="1">
            <a:spAutoFit/>
          </a:bodyPr>
          <a:lstStyle/>
          <a:p>
            <a:pPr algn="ctr"/>
            <a:r>
              <a:rPr lang="fa-IR" sz="6600" b="1" dirty="0" smtClean="0">
                <a:solidFill>
                  <a:schemeClr val="bg1"/>
                </a:solidFill>
                <a:effectLst>
                  <a:outerShdw blurRad="38100" dist="38100" dir="2700000" algn="tl">
                    <a:srgbClr val="000000">
                      <a:alpha val="43137"/>
                    </a:srgbClr>
                  </a:outerShdw>
                </a:effectLst>
                <a:cs typeface="B Titr" panose="00000700000000000000" pitchFamily="2" charset="-78"/>
              </a:rPr>
              <a:t>تحویل در مقصد </a:t>
            </a:r>
            <a:endParaRPr lang="fa-IR" sz="6600" b="1" dirty="0">
              <a:solidFill>
                <a:schemeClr val="bg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280159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08208" y="144516"/>
            <a:ext cx="5749650" cy="815742"/>
            <a:chOff x="6164440" y="0"/>
            <a:chExt cx="2208157" cy="1174496"/>
          </a:xfrm>
        </p:grpSpPr>
        <p:sp>
          <p:nvSpPr>
            <p:cNvPr id="5" name="Rounded Rectangle 4"/>
            <p:cNvSpPr/>
            <p:nvPr/>
          </p:nvSpPr>
          <p:spPr>
            <a:xfrm>
              <a:off x="6164440" y="0"/>
              <a:ext cx="2208157" cy="1174496"/>
            </a:xfrm>
            <a:prstGeom prst="roundRect">
              <a:avLst>
                <a:gd name="adj" fmla="val 10000"/>
              </a:avLst>
            </a:prstGeom>
          </p:spPr>
          <p:style>
            <a:lnRef idx="0">
              <a:schemeClr val="lt1">
                <a:hueOff val="0"/>
                <a:satOff val="0"/>
                <a:lumOff val="0"/>
                <a:alphaOff val="0"/>
              </a:schemeClr>
            </a:lnRef>
            <a:fillRef idx="3">
              <a:schemeClr val="accent5">
                <a:hueOff val="-4902230"/>
                <a:satOff val="-6819"/>
                <a:lumOff val="-2615"/>
                <a:alphaOff val="0"/>
              </a:schemeClr>
            </a:fillRef>
            <a:effectRef idx="3">
              <a:schemeClr val="accent5">
                <a:hueOff val="-4902230"/>
                <a:satOff val="-6819"/>
                <a:lumOff val="-2615"/>
                <a:alphaOff val="0"/>
              </a:schemeClr>
            </a:effectRef>
            <a:fontRef idx="minor">
              <a:schemeClr val="lt1"/>
            </a:fontRef>
          </p:style>
        </p:sp>
        <p:sp>
          <p:nvSpPr>
            <p:cNvPr id="6" name="Rounded Rectangle 4"/>
            <p:cNvSpPr txBox="1"/>
            <p:nvPr/>
          </p:nvSpPr>
          <p:spPr>
            <a:xfrm>
              <a:off x="6164440" y="53846"/>
              <a:ext cx="2139357" cy="1105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6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CFR</a:t>
              </a:r>
              <a:r>
                <a:rPr lang="fa-IR" sz="3600" kern="1200" dirty="0" smtClean="0">
                  <a:effectLst>
                    <a:outerShdw blurRad="50800" dist="38100" dir="2700000" algn="tl" rotWithShape="0">
                      <a:prstClr val="black">
                        <a:alpha val="40000"/>
                      </a:prstClr>
                    </a:outerShdw>
                  </a:effectLst>
                  <a:cs typeface="B Elham" panose="00000400000000000000" pitchFamily="2" charset="-78"/>
                </a:rPr>
                <a:t> </a:t>
              </a:r>
              <a:endParaRPr lang="en-US" sz="3600" kern="1200" dirty="0" smtClean="0">
                <a:effectLst>
                  <a:outerShdw blurRad="50800" dist="38100" dir="2700000" algn="tl" rotWithShape="0">
                    <a:prstClr val="black">
                      <a:alpha val="40000"/>
                    </a:prstClr>
                  </a:outerShdw>
                </a:effectLst>
                <a:cs typeface="B Elham" panose="00000400000000000000" pitchFamily="2" charset="-78"/>
              </a:endParaRPr>
            </a:p>
          </p:txBody>
        </p:sp>
      </p:grpSp>
      <p:sp>
        <p:nvSpPr>
          <p:cNvPr id="7" name="TextBox 6"/>
          <p:cNvSpPr txBox="1"/>
          <p:nvPr/>
        </p:nvSpPr>
        <p:spPr>
          <a:xfrm>
            <a:off x="3842657" y="1247470"/>
            <a:ext cx="7444328" cy="523220"/>
          </a:xfrm>
          <a:prstGeom prst="rect">
            <a:avLst/>
          </a:prstGeom>
          <a:noFill/>
        </p:spPr>
        <p:txBody>
          <a:bodyPr wrap="square" rtlCol="0">
            <a:spAutoFit/>
          </a:bodyPr>
          <a:lstStyle/>
          <a:p>
            <a:pPr algn="r"/>
            <a:r>
              <a:rPr lang="fa-IR" sz="2800" b="1" dirty="0" smtClean="0">
                <a:solidFill>
                  <a:srgbClr val="FF0000"/>
                </a:solidFill>
                <a:cs typeface="B Mitra" panose="00000400000000000000" pitchFamily="2" charset="-78"/>
              </a:rPr>
              <a:t>قیمت کالا و کرایه حمل تا بندر مقصد(ذکر نام بندر مقصد)</a:t>
            </a:r>
            <a:endParaRPr lang="en-US" sz="2600" b="1" dirty="0">
              <a:solidFill>
                <a:srgbClr val="FF0000"/>
              </a:solidFill>
              <a:effectLst>
                <a:outerShdw blurRad="38100" dist="38100" dir="2700000" algn="tl">
                  <a:srgbClr val="000000">
                    <a:alpha val="43137"/>
                  </a:srgbClr>
                </a:outerShdw>
              </a:effectLst>
              <a:cs typeface="B Mitra" panose="00000400000000000000" pitchFamily="2" charset="-78"/>
            </a:endParaRPr>
          </a:p>
        </p:txBody>
      </p:sp>
      <p:sp>
        <p:nvSpPr>
          <p:cNvPr id="8" name="TextBox 7"/>
          <p:cNvSpPr txBox="1"/>
          <p:nvPr/>
        </p:nvSpPr>
        <p:spPr>
          <a:xfrm>
            <a:off x="128689" y="1809154"/>
            <a:ext cx="11729544" cy="1331134"/>
          </a:xfrm>
          <a:prstGeom prst="rect">
            <a:avLst/>
          </a:prstGeom>
          <a:noFill/>
        </p:spPr>
        <p:txBody>
          <a:bodyPr wrap="square" rtlCol="0">
            <a:spAutoFit/>
          </a:bodyPr>
          <a:lstStyle/>
          <a:p>
            <a:pPr marL="457200" indent="-457200" algn="r" rtl="1">
              <a:lnSpc>
                <a:spcPct val="150000"/>
              </a:lnSpc>
              <a:buClr>
                <a:srgbClr val="C00000"/>
              </a:buClr>
              <a:buFont typeface="Wingdings" panose="05000000000000000000" pitchFamily="2" charset="2"/>
              <a:buChar char="v"/>
            </a:pPr>
            <a:r>
              <a:rPr lang="fa-IR" sz="2800" b="1" dirty="0" smtClean="0">
                <a:cs typeface="B Mitra" panose="00000400000000000000" pitchFamily="2" charset="-78"/>
              </a:rPr>
              <a:t>این قاعده در حمل دریایی استفاده می شود . فروشنده تحویل کالا را زمانی به انجام می رساند که کالا در بندر بارگیری ، روی عرشه کشتی به خریدار تحویل داده شود </a:t>
            </a:r>
            <a:r>
              <a:rPr lang="fa-IR" sz="2800" b="1" dirty="0">
                <a:cs typeface="B Mitra" panose="00000400000000000000" pitchFamily="2" charset="-78"/>
              </a:rPr>
              <a:t>.</a:t>
            </a:r>
            <a:endParaRPr lang="fa-IR" sz="2800" b="1" dirty="0" smtClean="0">
              <a:cs typeface="B Mitra" panose="00000400000000000000" pitchFamily="2" charset="-78"/>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32767"/>
          <a:stretch/>
        </p:blipFill>
        <p:spPr>
          <a:xfrm>
            <a:off x="0" y="2619586"/>
            <a:ext cx="11707936" cy="3312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4167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08208" y="144516"/>
            <a:ext cx="5749650" cy="815742"/>
            <a:chOff x="6164440" y="0"/>
            <a:chExt cx="2208157" cy="1174496"/>
          </a:xfrm>
        </p:grpSpPr>
        <p:sp>
          <p:nvSpPr>
            <p:cNvPr id="7" name="Rounded Rectangle 6"/>
            <p:cNvSpPr/>
            <p:nvPr/>
          </p:nvSpPr>
          <p:spPr>
            <a:xfrm>
              <a:off x="6164440" y="0"/>
              <a:ext cx="2208157" cy="1174496"/>
            </a:xfrm>
            <a:prstGeom prst="roundRect">
              <a:avLst>
                <a:gd name="adj" fmla="val 10000"/>
              </a:avLst>
            </a:prstGeom>
          </p:spPr>
          <p:style>
            <a:lnRef idx="0">
              <a:schemeClr val="lt1">
                <a:hueOff val="0"/>
                <a:satOff val="0"/>
                <a:lumOff val="0"/>
                <a:alphaOff val="0"/>
              </a:schemeClr>
            </a:lnRef>
            <a:fillRef idx="3">
              <a:schemeClr val="accent5">
                <a:hueOff val="-4902230"/>
                <a:satOff val="-6819"/>
                <a:lumOff val="-2615"/>
                <a:alphaOff val="0"/>
              </a:schemeClr>
            </a:fillRef>
            <a:effectRef idx="3">
              <a:schemeClr val="accent5">
                <a:hueOff val="-4902230"/>
                <a:satOff val="-6819"/>
                <a:lumOff val="-2615"/>
                <a:alphaOff val="0"/>
              </a:schemeClr>
            </a:effectRef>
            <a:fontRef idx="minor">
              <a:schemeClr val="lt1"/>
            </a:fontRef>
          </p:style>
        </p:sp>
        <p:sp>
          <p:nvSpPr>
            <p:cNvPr id="8" name="Rounded Rectangle 4"/>
            <p:cNvSpPr txBox="1"/>
            <p:nvPr/>
          </p:nvSpPr>
          <p:spPr>
            <a:xfrm>
              <a:off x="6164440" y="53846"/>
              <a:ext cx="2139357" cy="1105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6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CIF</a:t>
              </a:r>
              <a:r>
                <a:rPr lang="fa-IR" sz="3600" kern="1200" dirty="0" smtClean="0">
                  <a:effectLst>
                    <a:outerShdw blurRad="50800" dist="38100" dir="2700000" algn="tl" rotWithShape="0">
                      <a:prstClr val="black">
                        <a:alpha val="40000"/>
                      </a:prstClr>
                    </a:outerShdw>
                  </a:effectLst>
                  <a:cs typeface="B Elham" panose="00000400000000000000" pitchFamily="2" charset="-78"/>
                </a:rPr>
                <a:t> </a:t>
              </a:r>
              <a:endParaRPr lang="en-US" sz="3600" kern="1200" dirty="0" smtClean="0">
                <a:effectLst>
                  <a:outerShdw blurRad="50800" dist="38100" dir="2700000" algn="tl" rotWithShape="0">
                    <a:prstClr val="black">
                      <a:alpha val="40000"/>
                    </a:prstClr>
                  </a:outerShdw>
                </a:effectLst>
                <a:cs typeface="B Elham" panose="00000400000000000000" pitchFamily="2" charset="-78"/>
              </a:endParaRPr>
            </a:p>
          </p:txBody>
        </p:sp>
      </p:grpSp>
      <p:sp>
        <p:nvSpPr>
          <p:cNvPr id="9" name="TextBox 8"/>
          <p:cNvSpPr txBox="1"/>
          <p:nvPr/>
        </p:nvSpPr>
        <p:spPr>
          <a:xfrm>
            <a:off x="6814456" y="1415405"/>
            <a:ext cx="4800854" cy="492443"/>
          </a:xfrm>
          <a:prstGeom prst="rect">
            <a:avLst/>
          </a:prstGeom>
          <a:noFill/>
        </p:spPr>
        <p:txBody>
          <a:bodyPr wrap="square" rtlCol="0">
            <a:spAutoFit/>
          </a:bodyPr>
          <a:lstStyle/>
          <a:p>
            <a:pPr algn="r"/>
            <a:r>
              <a:rPr lang="fa-IR" sz="2600" b="1" dirty="0" smtClean="0">
                <a:solidFill>
                  <a:srgbClr val="FF0000"/>
                </a:solidFill>
                <a:effectLst>
                  <a:outerShdw blurRad="38100" dist="38100" dir="2700000" algn="tl">
                    <a:srgbClr val="000000">
                      <a:alpha val="43137"/>
                    </a:srgbClr>
                  </a:outerShdw>
                </a:effectLst>
                <a:cs typeface="B Mitra" panose="00000400000000000000" pitchFamily="2" charset="-78"/>
              </a:rPr>
              <a:t>قیمت کالا، بیمه و کرایه تا بندر مقصد </a:t>
            </a:r>
            <a:endParaRPr lang="en-US" sz="2600" b="1" dirty="0">
              <a:solidFill>
                <a:srgbClr val="FF0000"/>
              </a:solidFill>
              <a:effectLst>
                <a:outerShdw blurRad="38100" dist="38100" dir="2700000" algn="tl">
                  <a:srgbClr val="000000">
                    <a:alpha val="43137"/>
                  </a:srgbClr>
                </a:outerShdw>
              </a:effectLst>
              <a:cs typeface="B Mitra" panose="00000400000000000000" pitchFamily="2" charset="-78"/>
            </a:endParaRPr>
          </a:p>
        </p:txBody>
      </p:sp>
      <p:sp>
        <p:nvSpPr>
          <p:cNvPr id="2" name="Rounded Rectangle 1"/>
          <p:cNvSpPr/>
          <p:nvPr/>
        </p:nvSpPr>
        <p:spPr>
          <a:xfrm>
            <a:off x="405564" y="2362995"/>
            <a:ext cx="11354937" cy="2265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2800" b="1" dirty="0">
                <a:solidFill>
                  <a:schemeClr val="tx1"/>
                </a:solidFill>
                <a:cs typeface="B Mitra" panose="00000400000000000000" pitchFamily="2" charset="-78"/>
              </a:rPr>
              <a:t>این اصطلاح در حمل دریایی استفاده می شود.</a:t>
            </a:r>
          </a:p>
          <a:p>
            <a:pPr algn="r" rtl="1"/>
            <a:r>
              <a:rPr lang="fa-IR" sz="2800" b="1" dirty="0">
                <a:solidFill>
                  <a:schemeClr val="tx1"/>
                </a:solidFill>
                <a:cs typeface="B Mitra" panose="00000400000000000000" pitchFamily="2" charset="-78"/>
              </a:rPr>
              <a:t>در این روش کالا وقتی از روي نرده کشتی بارگیري می شود، مسئولیت فروشنده خاتمه مییابد. ضمن اینکه هزینه حمل و بیمه و عقد قرارداد آن ها با فروشنده می باشد.</a:t>
            </a:r>
          </a:p>
        </p:txBody>
      </p:sp>
    </p:spTree>
    <p:extLst>
      <p:ext uri="{BB962C8B-B14F-4D97-AF65-F5344CB8AC3E}">
        <p14:creationId xmlns:p14="http://schemas.microsoft.com/office/powerpoint/2010/main" val="3243709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7961" y="648930"/>
            <a:ext cx="8053396" cy="5471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1868947"/>
            <a:ext cx="3628103" cy="3323987"/>
          </a:xfrm>
          <a:prstGeom prst="rect">
            <a:avLst/>
          </a:prstGeom>
          <a:noFill/>
        </p:spPr>
        <p:txBody>
          <a:bodyPr wrap="square" rtlCol="0">
            <a:spAutoFit/>
          </a:bodyPr>
          <a:lstStyle/>
          <a:p>
            <a:pPr algn="ctr" rtl="1">
              <a:lnSpc>
                <a:spcPct val="150000"/>
              </a:lnSpc>
            </a:pPr>
            <a:r>
              <a:rPr lang="fa-IR" sz="2800" b="1" dirty="0" smtClean="0">
                <a:cs typeface="B Mitra" panose="00000400000000000000" pitchFamily="2" charset="-78"/>
              </a:rPr>
              <a:t>در دو اصطلاح </a:t>
            </a:r>
            <a:r>
              <a:rPr lang="en-US" sz="2800" b="1" dirty="0" smtClean="0">
                <a:cs typeface="B Mitra" panose="00000400000000000000" pitchFamily="2" charset="-78"/>
              </a:rPr>
              <a:t>CFR</a:t>
            </a:r>
            <a:r>
              <a:rPr lang="fa-IR" sz="2800" b="1" dirty="0" smtClean="0">
                <a:cs typeface="B Mitra" panose="00000400000000000000" pitchFamily="2" charset="-78"/>
              </a:rPr>
              <a:t> </a:t>
            </a:r>
            <a:r>
              <a:rPr lang="en-US" sz="2800" b="1" dirty="0" smtClean="0">
                <a:cs typeface="B Mitra" panose="00000400000000000000" pitchFamily="2" charset="-78"/>
              </a:rPr>
              <a:t> </a:t>
            </a:r>
            <a:r>
              <a:rPr lang="fa-IR" sz="2800" b="1" dirty="0" smtClean="0">
                <a:cs typeface="B Mitra" panose="00000400000000000000" pitchFamily="2" charset="-78"/>
              </a:rPr>
              <a:t>و </a:t>
            </a:r>
            <a:r>
              <a:rPr lang="en-US" sz="2800" b="1" dirty="0" smtClean="0">
                <a:cs typeface="B Mitra" panose="00000400000000000000" pitchFamily="2" charset="-78"/>
              </a:rPr>
              <a:t>CIF </a:t>
            </a:r>
            <a:r>
              <a:rPr lang="fa-IR" sz="2800" b="1" dirty="0" smtClean="0">
                <a:cs typeface="B Mitra" panose="00000400000000000000" pitchFamily="2" charset="-78"/>
              </a:rPr>
              <a:t>بندر مقصد ، لزوما بندر نهایی </a:t>
            </a:r>
            <a:r>
              <a:rPr lang="fa-IR" sz="2800" b="1" dirty="0" smtClean="0">
                <a:solidFill>
                  <a:srgbClr val="C00000"/>
                </a:solidFill>
                <a:effectLst>
                  <a:outerShdw blurRad="38100" dist="38100" dir="2700000" algn="tl">
                    <a:srgbClr val="000000">
                      <a:alpha val="43137"/>
                    </a:srgbClr>
                  </a:outerShdw>
                </a:effectLst>
                <a:cs typeface="B Mitra" panose="00000400000000000000" pitchFamily="2" charset="-78"/>
              </a:rPr>
              <a:t>نیست</a:t>
            </a:r>
            <a:r>
              <a:rPr lang="fa-IR" sz="2800" b="1" dirty="0" smtClean="0">
                <a:cs typeface="B Mitra" panose="00000400000000000000" pitchFamily="2" charset="-78"/>
              </a:rPr>
              <a:t>، یعنی می تواند بندر مقصد ، بندر </a:t>
            </a:r>
            <a:r>
              <a:rPr lang="fa-IR" sz="2800" b="1" dirty="0" smtClean="0">
                <a:solidFill>
                  <a:srgbClr val="C00000"/>
                </a:solidFill>
                <a:effectLst>
                  <a:outerShdw blurRad="38100" dist="38100" dir="2700000" algn="tl">
                    <a:srgbClr val="000000">
                      <a:alpha val="43137"/>
                    </a:srgbClr>
                  </a:outerShdw>
                </a:effectLst>
                <a:cs typeface="B Mitra" panose="00000400000000000000" pitchFamily="2" charset="-78"/>
              </a:rPr>
              <a:t>بین راهی </a:t>
            </a:r>
            <a:r>
              <a:rPr lang="fa-IR" sz="2800" b="1" dirty="0" smtClean="0">
                <a:cs typeface="B Mitra" panose="00000400000000000000" pitchFamily="2" charset="-78"/>
              </a:rPr>
              <a:t>نیز باشد .</a:t>
            </a:r>
            <a:endParaRPr lang="en-US" sz="2800" b="1" dirty="0">
              <a:cs typeface="B Mitra" panose="00000400000000000000" pitchFamily="2" charset="-78"/>
            </a:endParaRPr>
          </a:p>
        </p:txBody>
      </p:sp>
    </p:spTree>
    <p:extLst>
      <p:ext uri="{BB962C8B-B14F-4D97-AF65-F5344CB8AC3E}">
        <p14:creationId xmlns:p14="http://schemas.microsoft.com/office/powerpoint/2010/main" val="902815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08208" y="144516"/>
            <a:ext cx="5749650" cy="815742"/>
            <a:chOff x="6164440" y="0"/>
            <a:chExt cx="2208157" cy="1174496"/>
          </a:xfrm>
        </p:grpSpPr>
        <p:sp>
          <p:nvSpPr>
            <p:cNvPr id="7" name="Rounded Rectangle 6"/>
            <p:cNvSpPr/>
            <p:nvPr/>
          </p:nvSpPr>
          <p:spPr>
            <a:xfrm>
              <a:off x="6164440" y="0"/>
              <a:ext cx="2208157" cy="1174496"/>
            </a:xfrm>
            <a:prstGeom prst="roundRect">
              <a:avLst>
                <a:gd name="adj" fmla="val 10000"/>
              </a:avLst>
            </a:prstGeom>
          </p:spPr>
          <p:style>
            <a:lnRef idx="0">
              <a:schemeClr val="lt1">
                <a:hueOff val="0"/>
                <a:satOff val="0"/>
                <a:lumOff val="0"/>
                <a:alphaOff val="0"/>
              </a:schemeClr>
            </a:lnRef>
            <a:fillRef idx="3">
              <a:schemeClr val="accent5">
                <a:hueOff val="-4902230"/>
                <a:satOff val="-6819"/>
                <a:lumOff val="-2615"/>
                <a:alphaOff val="0"/>
              </a:schemeClr>
            </a:fillRef>
            <a:effectRef idx="3">
              <a:schemeClr val="accent5">
                <a:hueOff val="-4902230"/>
                <a:satOff val="-6819"/>
                <a:lumOff val="-2615"/>
                <a:alphaOff val="0"/>
              </a:schemeClr>
            </a:effectRef>
            <a:fontRef idx="minor">
              <a:schemeClr val="lt1"/>
            </a:fontRef>
          </p:style>
        </p:sp>
        <p:sp>
          <p:nvSpPr>
            <p:cNvPr id="8" name="Rounded Rectangle 4"/>
            <p:cNvSpPr txBox="1"/>
            <p:nvPr/>
          </p:nvSpPr>
          <p:spPr>
            <a:xfrm>
              <a:off x="6164440" y="53846"/>
              <a:ext cx="2139357" cy="1105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6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CPT</a:t>
              </a:r>
              <a:r>
                <a:rPr lang="fa-IR" sz="3600" kern="1200" dirty="0" smtClean="0">
                  <a:effectLst>
                    <a:outerShdw blurRad="50800" dist="38100" dir="2700000" algn="tl" rotWithShape="0">
                      <a:prstClr val="black">
                        <a:alpha val="40000"/>
                      </a:prstClr>
                    </a:outerShdw>
                  </a:effectLst>
                  <a:cs typeface="B Elham" panose="00000400000000000000" pitchFamily="2" charset="-78"/>
                </a:rPr>
                <a:t> </a:t>
              </a:r>
              <a:endParaRPr lang="en-US" sz="3600" kern="1200" dirty="0" smtClean="0">
                <a:effectLst>
                  <a:outerShdw blurRad="50800" dist="38100" dir="2700000" algn="tl" rotWithShape="0">
                    <a:prstClr val="black">
                      <a:alpha val="40000"/>
                    </a:prstClr>
                  </a:outerShdw>
                </a:effectLst>
                <a:cs typeface="B Elham" panose="00000400000000000000" pitchFamily="2" charset="-78"/>
              </a:endParaRPr>
            </a:p>
          </p:txBody>
        </p:sp>
      </p:grpSp>
      <p:sp>
        <p:nvSpPr>
          <p:cNvPr id="9" name="TextBox 8"/>
          <p:cNvSpPr txBox="1"/>
          <p:nvPr/>
        </p:nvSpPr>
        <p:spPr>
          <a:xfrm>
            <a:off x="2433485" y="1327355"/>
            <a:ext cx="8790038" cy="492443"/>
          </a:xfrm>
          <a:prstGeom prst="rect">
            <a:avLst/>
          </a:prstGeom>
          <a:noFill/>
        </p:spPr>
        <p:txBody>
          <a:bodyPr wrap="square" rtlCol="0">
            <a:spAutoFit/>
          </a:bodyPr>
          <a:lstStyle/>
          <a:p>
            <a:r>
              <a:rPr lang="fa-IR" sz="2600" b="1" dirty="0" smtClean="0">
                <a:effectLst>
                  <a:outerShdw blurRad="38100" dist="38100" dir="2700000" algn="tl">
                    <a:srgbClr val="000000">
                      <a:alpha val="43137"/>
                    </a:srgbClr>
                  </a:outerShdw>
                </a:effectLst>
                <a:cs typeface="B Mitra" panose="00000400000000000000" pitchFamily="2" charset="-78"/>
              </a:rPr>
              <a:t>پرداخت کرایه حمل کالا </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تا مقصد </a:t>
            </a:r>
            <a:r>
              <a:rPr lang="fa-IR" sz="2600" b="1" dirty="0" smtClean="0">
                <a:effectLst>
                  <a:outerShdw blurRad="38100" dist="38100" dir="2700000" algn="tl">
                    <a:srgbClr val="000000">
                      <a:alpha val="43137"/>
                    </a:srgbClr>
                  </a:outerShdw>
                </a:effectLst>
                <a:cs typeface="B Mitra" panose="00000400000000000000" pitchFamily="2" charset="-78"/>
              </a:rPr>
              <a:t>( ذکر نام محل مشخص در مقصد )</a:t>
            </a:r>
            <a:endParaRPr lang="en-US" sz="2600" b="1" dirty="0">
              <a:effectLst>
                <a:outerShdw blurRad="38100" dist="38100" dir="2700000" algn="tl">
                  <a:srgbClr val="000000">
                    <a:alpha val="43137"/>
                  </a:srgbClr>
                </a:outerShdw>
              </a:effectLst>
              <a:cs typeface="B Mitra" panose="00000400000000000000" pitchFamily="2" charset="-78"/>
            </a:endParaRPr>
          </a:p>
        </p:txBody>
      </p:sp>
      <p:sp>
        <p:nvSpPr>
          <p:cNvPr id="10" name="TextBox 9"/>
          <p:cNvSpPr txBox="1"/>
          <p:nvPr/>
        </p:nvSpPr>
        <p:spPr>
          <a:xfrm>
            <a:off x="2957485" y="2378396"/>
            <a:ext cx="9766755" cy="1200329"/>
          </a:xfrm>
          <a:prstGeom prst="rect">
            <a:avLst/>
          </a:prstGeom>
          <a:noFill/>
        </p:spPr>
        <p:txBody>
          <a:bodyPr wrap="square" rtlCol="0">
            <a:spAutoFit/>
          </a:bodyPr>
          <a:lstStyle/>
          <a:p>
            <a:r>
              <a:rPr lang="fa-IR" sz="2400" b="1" dirty="0" smtClean="0">
                <a:cs typeface="B Mitra" panose="00000400000000000000" pitchFamily="2" charset="-78"/>
              </a:rPr>
              <a:t>این قاعده در هر نوع حملی از جمله </a:t>
            </a:r>
            <a:r>
              <a:rPr lang="fa-IR" sz="2400" b="1" dirty="0" smtClean="0">
                <a:solidFill>
                  <a:srgbClr val="C00000"/>
                </a:solidFill>
                <a:effectLst>
                  <a:outerShdw blurRad="38100" dist="38100" dir="2700000" algn="tl">
                    <a:srgbClr val="000000">
                      <a:alpha val="43137"/>
                    </a:srgbClr>
                  </a:outerShdw>
                </a:effectLst>
                <a:cs typeface="B Mitra" panose="00000400000000000000" pitchFamily="2" charset="-78"/>
              </a:rPr>
              <a:t>حمل مرکب </a:t>
            </a:r>
            <a:r>
              <a:rPr lang="fa-IR" sz="2400" b="1" dirty="0" smtClean="0">
                <a:cs typeface="B Mitra" panose="00000400000000000000" pitchFamily="2" charset="-78"/>
              </a:rPr>
              <a:t>استفاده می شود.</a:t>
            </a:r>
            <a:br>
              <a:rPr lang="fa-IR" sz="2400" b="1" dirty="0" smtClean="0">
                <a:cs typeface="B Mitra" panose="00000400000000000000" pitchFamily="2" charset="-78"/>
              </a:rPr>
            </a:br>
            <a:r>
              <a:rPr lang="fa-IR" sz="2400" b="1" dirty="0" smtClean="0">
                <a:cs typeface="B Mitra" panose="00000400000000000000" pitchFamily="2" charset="-78"/>
              </a:rPr>
              <a:t/>
            </a:r>
            <a:br>
              <a:rPr lang="fa-IR" sz="2400" b="1" dirty="0" smtClean="0">
                <a:cs typeface="B Mitra" panose="00000400000000000000" pitchFamily="2" charset="-78"/>
              </a:rPr>
            </a:br>
            <a:endParaRPr lang="en-US" sz="2400" b="1" dirty="0">
              <a:cs typeface="B Mitra"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634" y="2978560"/>
            <a:ext cx="8046798" cy="3218719"/>
          </a:xfrm>
          <a:prstGeom prst="rect">
            <a:avLst/>
          </a:prstGeom>
        </p:spPr>
      </p:pic>
    </p:spTree>
    <p:extLst>
      <p:ext uri="{BB962C8B-B14F-4D97-AF65-F5344CB8AC3E}">
        <p14:creationId xmlns:p14="http://schemas.microsoft.com/office/powerpoint/2010/main" val="2555139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08208" y="144516"/>
            <a:ext cx="5749650" cy="815742"/>
            <a:chOff x="6164440" y="0"/>
            <a:chExt cx="2208157" cy="1174496"/>
          </a:xfrm>
        </p:grpSpPr>
        <p:sp>
          <p:nvSpPr>
            <p:cNvPr id="7" name="Rounded Rectangle 6"/>
            <p:cNvSpPr/>
            <p:nvPr/>
          </p:nvSpPr>
          <p:spPr>
            <a:xfrm>
              <a:off x="6164440" y="0"/>
              <a:ext cx="2208157" cy="1174496"/>
            </a:xfrm>
            <a:prstGeom prst="roundRect">
              <a:avLst>
                <a:gd name="adj" fmla="val 10000"/>
              </a:avLst>
            </a:prstGeom>
          </p:spPr>
          <p:style>
            <a:lnRef idx="0">
              <a:schemeClr val="lt1">
                <a:hueOff val="0"/>
                <a:satOff val="0"/>
                <a:lumOff val="0"/>
                <a:alphaOff val="0"/>
              </a:schemeClr>
            </a:lnRef>
            <a:fillRef idx="3">
              <a:schemeClr val="accent5">
                <a:hueOff val="-4902230"/>
                <a:satOff val="-6819"/>
                <a:lumOff val="-2615"/>
                <a:alphaOff val="0"/>
              </a:schemeClr>
            </a:fillRef>
            <a:effectRef idx="3">
              <a:schemeClr val="accent5">
                <a:hueOff val="-4902230"/>
                <a:satOff val="-6819"/>
                <a:lumOff val="-2615"/>
                <a:alphaOff val="0"/>
              </a:schemeClr>
            </a:effectRef>
            <a:fontRef idx="minor">
              <a:schemeClr val="lt1"/>
            </a:fontRef>
          </p:style>
        </p:sp>
        <p:sp>
          <p:nvSpPr>
            <p:cNvPr id="8" name="Rounded Rectangle 4"/>
            <p:cNvSpPr txBox="1"/>
            <p:nvPr/>
          </p:nvSpPr>
          <p:spPr>
            <a:xfrm>
              <a:off x="6164440" y="53846"/>
              <a:ext cx="2139357" cy="1105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6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CIP</a:t>
              </a:r>
              <a:r>
                <a:rPr lang="fa-IR" sz="3600" kern="1200" dirty="0" smtClean="0">
                  <a:effectLst>
                    <a:outerShdw blurRad="50800" dist="38100" dir="2700000" algn="tl" rotWithShape="0">
                      <a:prstClr val="black">
                        <a:alpha val="40000"/>
                      </a:prstClr>
                    </a:outerShdw>
                  </a:effectLst>
                  <a:cs typeface="B Elham" panose="00000400000000000000" pitchFamily="2" charset="-78"/>
                </a:rPr>
                <a:t> </a:t>
              </a:r>
              <a:endParaRPr lang="en-US" sz="3600" kern="1200" dirty="0" smtClean="0">
                <a:effectLst>
                  <a:outerShdw blurRad="50800" dist="38100" dir="2700000" algn="tl" rotWithShape="0">
                    <a:prstClr val="black">
                      <a:alpha val="40000"/>
                    </a:prstClr>
                  </a:outerShdw>
                </a:effectLst>
                <a:cs typeface="B Elham" panose="00000400000000000000" pitchFamily="2" charset="-78"/>
              </a:endParaRPr>
            </a:p>
          </p:txBody>
        </p:sp>
      </p:grpSp>
      <p:sp>
        <p:nvSpPr>
          <p:cNvPr id="9" name="TextBox 8"/>
          <p:cNvSpPr txBox="1"/>
          <p:nvPr/>
        </p:nvSpPr>
        <p:spPr>
          <a:xfrm>
            <a:off x="1415846" y="1371600"/>
            <a:ext cx="9748683" cy="492443"/>
          </a:xfrm>
          <a:prstGeom prst="rect">
            <a:avLst/>
          </a:prstGeom>
          <a:noFill/>
        </p:spPr>
        <p:txBody>
          <a:bodyPr wrap="square" rtlCol="0">
            <a:spAutoFit/>
          </a:bodyPr>
          <a:lstStyle/>
          <a:p>
            <a:pPr algn="ctr"/>
            <a:r>
              <a:rPr lang="fa-IR" sz="2600" b="1" dirty="0" smtClean="0">
                <a:effectLst>
                  <a:outerShdw blurRad="38100" dist="38100" dir="2700000" algn="tl">
                    <a:srgbClr val="000000">
                      <a:alpha val="43137"/>
                    </a:srgbClr>
                  </a:outerShdw>
                </a:effectLst>
                <a:cs typeface="B Mitra" panose="00000400000000000000" pitchFamily="2" charset="-78"/>
              </a:rPr>
              <a:t>پرداخت </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کامل</a:t>
            </a:r>
            <a:r>
              <a:rPr lang="fa-IR" sz="2600" b="1" dirty="0" smtClean="0">
                <a:effectLst>
                  <a:outerShdw blurRad="38100" dist="38100" dir="2700000" algn="tl">
                    <a:srgbClr val="000000">
                      <a:alpha val="43137"/>
                    </a:srgbClr>
                  </a:outerShdw>
                </a:effectLst>
                <a:cs typeface="B Mitra" panose="00000400000000000000" pitchFamily="2" charset="-78"/>
              </a:rPr>
              <a:t> کرایه حمل و بیمه کالا تا </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مقصد</a:t>
            </a:r>
            <a:r>
              <a:rPr lang="fa-IR" sz="2600" b="1" dirty="0" smtClean="0">
                <a:effectLst>
                  <a:outerShdw blurRad="38100" dist="38100" dir="2700000" algn="tl">
                    <a:srgbClr val="000000">
                      <a:alpha val="43137"/>
                    </a:srgbClr>
                  </a:outerShdw>
                </a:effectLst>
                <a:cs typeface="B Mitra" panose="00000400000000000000" pitchFamily="2" charset="-78"/>
              </a:rPr>
              <a:t>  ( ذکر نام محل مشخص در مقصد )</a:t>
            </a:r>
            <a:endParaRPr lang="en-US" sz="2600" b="1" dirty="0">
              <a:effectLst>
                <a:outerShdw blurRad="38100" dist="38100" dir="2700000" algn="tl">
                  <a:srgbClr val="000000">
                    <a:alpha val="43137"/>
                  </a:srgbClr>
                </a:outerShdw>
              </a:effectLst>
              <a:cs typeface="B Mitra" panose="00000400000000000000" pitchFamily="2" charset="-78"/>
            </a:endParaRPr>
          </a:p>
        </p:txBody>
      </p:sp>
      <p:sp>
        <p:nvSpPr>
          <p:cNvPr id="2" name="Rounded Rectangle 1"/>
          <p:cNvSpPr/>
          <p:nvPr/>
        </p:nvSpPr>
        <p:spPr>
          <a:xfrm>
            <a:off x="616243" y="2429302"/>
            <a:ext cx="10754436" cy="2292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a:solidFill>
                  <a:schemeClr val="tx1"/>
                </a:solidFill>
                <a:cs typeface="B Mitra" panose="00000400000000000000" pitchFamily="2" charset="-78"/>
              </a:rPr>
              <a:t>این قاعده از اینکوترمز بدین معنی است که فروشنده کالا را با اخذ مجوزهاي صادراتی ازکشور خود و ترخیص صادراتی، به حمل کننده اي که منتخب خود اوست و خود با آن حمل کننده قرارداد حمل منعقد کرده تحویل میدهد بعلاوه کرایه حمل کالا تا مقصد را پرداخت کرده و کالا را تا مقصد بیمه نموده ، هزینه بیمه را هم پرداخت مینماید .</a:t>
            </a:r>
            <a:endParaRPr lang="en-US" sz="2800" b="1" dirty="0">
              <a:solidFill>
                <a:schemeClr val="tx1"/>
              </a:solidFill>
              <a:cs typeface="B Mitra" panose="00000400000000000000" pitchFamily="2" charset="-78"/>
            </a:endParaRPr>
          </a:p>
        </p:txBody>
      </p:sp>
    </p:spTree>
    <p:extLst>
      <p:ext uri="{BB962C8B-B14F-4D97-AF65-F5344CB8AC3E}">
        <p14:creationId xmlns:p14="http://schemas.microsoft.com/office/powerpoint/2010/main" val="1924065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060189"/>
          </a:xfrm>
          <a:prstGeom prst="rect">
            <a:avLst/>
          </a:prstGeom>
        </p:spPr>
      </p:pic>
      <p:sp>
        <p:nvSpPr>
          <p:cNvPr id="19" name="Rounded Rectangle 18"/>
          <p:cNvSpPr/>
          <p:nvPr/>
        </p:nvSpPr>
        <p:spPr>
          <a:xfrm>
            <a:off x="0" y="4157112"/>
            <a:ext cx="12192000" cy="171463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extBox 19"/>
          <p:cNvSpPr txBox="1"/>
          <p:nvPr/>
        </p:nvSpPr>
        <p:spPr>
          <a:xfrm>
            <a:off x="321577" y="4752818"/>
            <a:ext cx="10704786"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International Commercial Terms</a:t>
            </a:r>
            <a:r>
              <a:rPr lang="fa-IR" sz="2800" b="1" dirty="0" smtClean="0">
                <a:solidFill>
                  <a:srgbClr val="FFFF00"/>
                </a:solidFill>
                <a:latin typeface="Arial" panose="020B0604020202020204" pitchFamily="34" charset="0"/>
                <a:cs typeface="Arial" panose="020B0604020202020204" pitchFamily="34" charset="0"/>
              </a:rPr>
              <a:t>اینکوترمز                                      </a:t>
            </a:r>
            <a:endParaRPr lang="en-US" sz="7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944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3" name="Rounded Rectangle 12"/>
          <p:cNvSpPr/>
          <p:nvPr/>
        </p:nvSpPr>
        <p:spPr>
          <a:xfrm>
            <a:off x="3153696" y="914400"/>
            <a:ext cx="6032091" cy="520618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6533535" y="1384199"/>
            <a:ext cx="907195" cy="878528"/>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3834580" y="1432143"/>
            <a:ext cx="2698955" cy="769441"/>
          </a:xfrm>
          <a:prstGeom prst="rect">
            <a:avLst/>
          </a:prstGeom>
          <a:noFill/>
        </p:spPr>
        <p:txBody>
          <a:bodyPr wrap="square" rtlCol="0">
            <a:spAutoFit/>
          </a:bodyPr>
          <a:lstStyle/>
          <a:p>
            <a:pPr algn="r" rtl="1"/>
            <a:r>
              <a:rPr lang="fa-IR" sz="4400" b="1" dirty="0" smtClean="0">
                <a:solidFill>
                  <a:schemeClr val="bg1"/>
                </a:solidFill>
                <a:effectLst>
                  <a:outerShdw blurRad="38100" dist="38100" dir="2700000" algn="tl">
                    <a:srgbClr val="000000">
                      <a:alpha val="43137"/>
                    </a:srgbClr>
                  </a:outerShdw>
                </a:effectLst>
                <a:cs typeface="B Titr" panose="00000700000000000000" pitchFamily="2" charset="-78"/>
              </a:rPr>
              <a:t>گروه </a:t>
            </a:r>
            <a:r>
              <a:rPr lang="en-US" sz="4400" b="1" dirty="0" smtClean="0">
                <a:solidFill>
                  <a:schemeClr val="bg1"/>
                </a:solidFill>
                <a:effectLst>
                  <a:outerShdw blurRad="38100" dist="38100" dir="2700000" algn="tl">
                    <a:srgbClr val="000000">
                      <a:alpha val="43137"/>
                    </a:srgbClr>
                  </a:outerShdw>
                </a:effectLst>
                <a:latin typeface="Bodoni MT Black" panose="02070A03080606020203" pitchFamily="18" charset="0"/>
                <a:cs typeface="B Titr" panose="00000700000000000000" pitchFamily="2" charset="-78"/>
              </a:rPr>
              <a:t>D</a:t>
            </a:r>
            <a:endParaRPr lang="en-US" sz="4400" b="1" dirty="0">
              <a:solidFill>
                <a:schemeClr val="bg1"/>
              </a:solidFill>
              <a:effectLst>
                <a:outerShdw blurRad="38100" dist="38100" dir="2700000" algn="tl">
                  <a:srgbClr val="000000">
                    <a:alpha val="43137"/>
                  </a:srgbClr>
                </a:outerShdw>
              </a:effectLst>
              <a:latin typeface="Bodoni MT Black" panose="02070A03080606020203" pitchFamily="18" charset="0"/>
              <a:cs typeface="B Titr" panose="00000700000000000000" pitchFamily="2" charset="-78"/>
            </a:endParaRPr>
          </a:p>
        </p:txBody>
      </p:sp>
      <p:sp>
        <p:nvSpPr>
          <p:cNvPr id="16" name="TextBox 15"/>
          <p:cNvSpPr txBox="1"/>
          <p:nvPr/>
        </p:nvSpPr>
        <p:spPr>
          <a:xfrm>
            <a:off x="3603521" y="2418735"/>
            <a:ext cx="5132439" cy="2677656"/>
          </a:xfrm>
          <a:prstGeom prst="rect">
            <a:avLst/>
          </a:prstGeom>
          <a:noFill/>
        </p:spPr>
        <p:txBody>
          <a:bodyPr wrap="square" rtlCol="0">
            <a:spAutoFit/>
          </a:bodyPr>
          <a:lstStyle/>
          <a:p>
            <a:pPr algn="ctr" rtl="1">
              <a:lnSpc>
                <a:spcPct val="150000"/>
              </a:lnSpc>
            </a:pPr>
            <a:r>
              <a:rPr lang="fa-IR" sz="2800" b="1" dirty="0" smtClean="0">
                <a:solidFill>
                  <a:srgbClr val="FFC000"/>
                </a:solidFill>
                <a:effectLst>
                  <a:outerShdw blurRad="38100" dist="38100" dir="2700000" algn="tl">
                    <a:srgbClr val="000000">
                      <a:alpha val="43137"/>
                    </a:srgbClr>
                  </a:outerShdw>
                </a:effectLst>
                <a:cs typeface="B Mitra" panose="00000400000000000000" pitchFamily="2" charset="-78"/>
              </a:rPr>
              <a:t>در اصطلاحات گروه  </a:t>
            </a:r>
            <a:r>
              <a:rPr lang="en-US" sz="2800" b="1" dirty="0" smtClean="0">
                <a:solidFill>
                  <a:srgbClr val="FFC000"/>
                </a:solidFill>
                <a:effectLst>
                  <a:outerShdw blurRad="38100" dist="38100" dir="2700000" algn="tl">
                    <a:srgbClr val="000000">
                      <a:alpha val="43137"/>
                    </a:srgbClr>
                  </a:outerShdw>
                </a:effectLst>
                <a:cs typeface="B Mitra" panose="00000400000000000000" pitchFamily="2" charset="-78"/>
              </a:rPr>
              <a:t>D</a:t>
            </a:r>
            <a:r>
              <a:rPr lang="fa-IR" sz="2800" b="1" dirty="0" smtClean="0">
                <a:solidFill>
                  <a:srgbClr val="FFC000"/>
                </a:solidFill>
                <a:effectLst>
                  <a:outerShdw blurRad="38100" dist="38100" dir="2700000" algn="tl">
                    <a:srgbClr val="000000">
                      <a:alpha val="43137"/>
                    </a:srgbClr>
                  </a:outerShdw>
                </a:effectLst>
                <a:cs typeface="B Mitra" panose="00000400000000000000" pitchFamily="2" charset="-78"/>
              </a:rPr>
              <a:t> </a:t>
            </a:r>
            <a:r>
              <a:rPr lang="en-US" sz="2800" b="1" dirty="0" smtClean="0">
                <a:solidFill>
                  <a:srgbClr val="FFC000"/>
                </a:solidFill>
                <a:effectLst>
                  <a:outerShdw blurRad="38100" dist="38100" dir="2700000" algn="tl">
                    <a:srgbClr val="000000">
                      <a:alpha val="43137"/>
                    </a:srgbClr>
                  </a:outerShdw>
                </a:effectLst>
                <a:cs typeface="B Mitra" panose="00000400000000000000" pitchFamily="2" charset="-78"/>
              </a:rPr>
              <a:t> </a:t>
            </a:r>
            <a:r>
              <a:rPr lang="fa-IR" sz="2800" b="1" dirty="0" smtClean="0">
                <a:solidFill>
                  <a:srgbClr val="FFC000"/>
                </a:solidFill>
                <a:effectLst>
                  <a:outerShdw blurRad="38100" dist="38100" dir="2700000" algn="tl">
                    <a:srgbClr val="000000">
                      <a:alpha val="43137"/>
                    </a:srgbClr>
                  </a:outerShdw>
                </a:effectLst>
                <a:cs typeface="B Mitra" panose="00000400000000000000" pitchFamily="2" charset="-78"/>
              </a:rPr>
              <a:t>نقطه انتقال هرم نمی تواند مکانی بین راهی باشد بلکه مقصد و نقطه انتقال هرم مقصد نهایی است. گروه </a:t>
            </a:r>
            <a:r>
              <a:rPr lang="en-US" sz="2800" b="1" dirty="0" smtClean="0">
                <a:solidFill>
                  <a:srgbClr val="FFC000"/>
                </a:solidFill>
                <a:effectLst>
                  <a:outerShdw blurRad="38100" dist="38100" dir="2700000" algn="tl">
                    <a:srgbClr val="000000">
                      <a:alpha val="43137"/>
                    </a:srgbClr>
                  </a:outerShdw>
                </a:effectLst>
                <a:cs typeface="B Mitra" panose="00000400000000000000" pitchFamily="2" charset="-78"/>
              </a:rPr>
              <a:t>D </a:t>
            </a:r>
            <a:r>
              <a:rPr lang="fa-IR" sz="2800" b="1" dirty="0" smtClean="0">
                <a:solidFill>
                  <a:srgbClr val="FFC000"/>
                </a:solidFill>
                <a:effectLst>
                  <a:outerShdw blurRad="38100" dist="38100" dir="2700000" algn="tl">
                    <a:srgbClr val="000000">
                      <a:alpha val="43137"/>
                    </a:srgbClr>
                  </a:outerShdw>
                </a:effectLst>
                <a:cs typeface="B Mitra" panose="00000400000000000000" pitchFamily="2" charset="-78"/>
              </a:rPr>
              <a:t> </a:t>
            </a:r>
            <a:r>
              <a:rPr lang="fa-IR" sz="2800" b="1" dirty="0" smtClean="0">
                <a:solidFill>
                  <a:srgbClr val="FF0000"/>
                </a:solidFill>
                <a:effectLst>
                  <a:outerShdw blurRad="38100" dist="38100" dir="2700000" algn="tl">
                    <a:srgbClr val="000000">
                      <a:alpha val="43137"/>
                    </a:srgbClr>
                  </a:outerShdw>
                </a:effectLst>
                <a:cs typeface="B Mitra" panose="00000400000000000000" pitchFamily="2" charset="-78"/>
              </a:rPr>
              <a:t>گروه تحویل </a:t>
            </a:r>
            <a:r>
              <a:rPr lang="fa-IR" sz="2800" b="1" dirty="0" smtClean="0">
                <a:solidFill>
                  <a:srgbClr val="FFC000"/>
                </a:solidFill>
                <a:effectLst>
                  <a:outerShdw blurRad="38100" dist="38100" dir="2700000" algn="tl">
                    <a:srgbClr val="000000">
                      <a:alpha val="43137"/>
                    </a:srgbClr>
                  </a:outerShdw>
                </a:effectLst>
                <a:cs typeface="B Mitra" panose="00000400000000000000" pitchFamily="2" charset="-78"/>
              </a:rPr>
              <a:t>نام دارد .</a:t>
            </a:r>
            <a:endParaRPr lang="en-US" sz="2800" b="1" dirty="0">
              <a:solidFill>
                <a:srgbClr val="FFC0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2540459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44644" y="268605"/>
            <a:ext cx="5784235" cy="793278"/>
            <a:chOff x="8924637" y="3714"/>
            <a:chExt cx="2208157" cy="1188353"/>
          </a:xfrm>
        </p:grpSpPr>
        <p:sp>
          <p:nvSpPr>
            <p:cNvPr id="5" name="Rounded Rectangle 4"/>
            <p:cNvSpPr/>
            <p:nvPr/>
          </p:nvSpPr>
          <p:spPr>
            <a:xfrm>
              <a:off x="8924637" y="3714"/>
              <a:ext cx="2208157" cy="1188353"/>
            </a:xfrm>
            <a:prstGeom prst="roundRect">
              <a:avLst>
                <a:gd name="adj" fmla="val 10000"/>
              </a:avLst>
            </a:pr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sp>
        <p:sp>
          <p:nvSpPr>
            <p:cNvPr id="6" name="Rounded Rectangle 4"/>
            <p:cNvSpPr txBox="1"/>
            <p:nvPr/>
          </p:nvSpPr>
          <p:spPr>
            <a:xfrm>
              <a:off x="8994249" y="38519"/>
              <a:ext cx="2138545" cy="1118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DAT</a:t>
              </a:r>
              <a:endParaRPr lang="en-US" sz="3200" kern="1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endParaRPr>
            </a:p>
          </p:txBody>
        </p:sp>
      </p:grpSp>
      <p:sp>
        <p:nvSpPr>
          <p:cNvPr id="7" name="TextBox 6"/>
          <p:cNvSpPr txBox="1"/>
          <p:nvPr/>
        </p:nvSpPr>
        <p:spPr>
          <a:xfrm>
            <a:off x="2920180" y="1548580"/>
            <a:ext cx="6872748" cy="492443"/>
          </a:xfrm>
          <a:prstGeom prst="rect">
            <a:avLst/>
          </a:prstGeom>
          <a:noFill/>
        </p:spPr>
        <p:txBody>
          <a:bodyPr wrap="square" rtlCol="0">
            <a:spAutoFit/>
          </a:bodyPr>
          <a:lstStyle/>
          <a:p>
            <a:r>
              <a:rPr lang="fa-IR" sz="2600" b="1" dirty="0" smtClean="0">
                <a:effectLst>
                  <a:outerShdw blurRad="38100" dist="38100" dir="2700000" algn="tl">
                    <a:srgbClr val="000000">
                      <a:alpha val="43137"/>
                    </a:srgbClr>
                  </a:outerShdw>
                </a:effectLst>
                <a:cs typeface="B Mitra" panose="00000400000000000000" pitchFamily="2" charset="-78"/>
              </a:rPr>
              <a:t>تحویل کالا در پایانه تعیین شده در </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مقصد </a:t>
            </a:r>
            <a:r>
              <a:rPr lang="fa-IR" sz="2600" b="1" dirty="0" smtClean="0">
                <a:effectLst>
                  <a:outerShdw blurRad="38100" dist="38100" dir="2700000" algn="tl">
                    <a:srgbClr val="000000">
                      <a:alpha val="43137"/>
                    </a:srgbClr>
                  </a:outerShdw>
                </a:effectLst>
                <a:cs typeface="B Mitra" panose="00000400000000000000" pitchFamily="2" charset="-78"/>
              </a:rPr>
              <a:t>( ذکر نام پایانه )</a:t>
            </a:r>
            <a:endParaRPr lang="en-US" sz="2600" b="1" dirty="0">
              <a:effectLst>
                <a:outerShdw blurRad="38100" dist="38100" dir="2700000" algn="tl">
                  <a:srgbClr val="000000">
                    <a:alpha val="43137"/>
                  </a:srgbClr>
                </a:outerShdw>
              </a:effectLst>
              <a:cs typeface="B Mitra" panose="00000400000000000000" pitchFamily="2" charset="-78"/>
            </a:endParaRPr>
          </a:p>
        </p:txBody>
      </p:sp>
      <p:sp>
        <p:nvSpPr>
          <p:cNvPr id="8" name="TextBox 7"/>
          <p:cNvSpPr txBox="1"/>
          <p:nvPr/>
        </p:nvSpPr>
        <p:spPr>
          <a:xfrm>
            <a:off x="140461" y="2282832"/>
            <a:ext cx="11680723" cy="2492990"/>
          </a:xfrm>
          <a:prstGeom prst="rect">
            <a:avLst/>
          </a:prstGeom>
          <a:noFill/>
        </p:spPr>
        <p:txBody>
          <a:bodyPr wrap="square" rtlCol="0">
            <a:spAutoFit/>
          </a:bodyPr>
          <a:lstStyle/>
          <a:p>
            <a:pPr marL="457200" indent="-457200" algn="r" rtl="1">
              <a:lnSpc>
                <a:spcPct val="150000"/>
              </a:lnSpc>
              <a:buClr>
                <a:srgbClr val="C00000"/>
              </a:buClr>
              <a:buFont typeface="Wingdings" panose="05000000000000000000" pitchFamily="2" charset="2"/>
              <a:buChar char="v"/>
            </a:pPr>
            <a:r>
              <a:rPr lang="fa-IR" sz="2600" b="1" dirty="0" smtClean="0">
                <a:cs typeface="B Mitra" panose="00000400000000000000" pitchFamily="2" charset="-78"/>
              </a:rPr>
              <a:t>در هر نوع حملی از جمله حمل مرکب استفاده می شود . </a:t>
            </a:r>
          </a:p>
          <a:p>
            <a:pPr algn="r" rtl="1">
              <a:lnSpc>
                <a:spcPct val="150000"/>
              </a:lnSpc>
            </a:pPr>
            <a:r>
              <a:rPr lang="fa-IR" sz="2600" b="1" dirty="0" smtClean="0">
                <a:cs typeface="B Mitra" panose="00000400000000000000" pitchFamily="2" charset="-78"/>
              </a:rPr>
              <a:t>در این قاعده فروشنده کالا را از گمرک کشور خود ، </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ترخیص صادراتی </a:t>
            </a:r>
            <a:r>
              <a:rPr lang="fa-IR" sz="2600" b="1" dirty="0" smtClean="0">
                <a:cs typeface="B Mitra" panose="00000400000000000000" pitchFamily="2" charset="-78"/>
              </a:rPr>
              <a:t>نموده و تمام ریسک و هزینه صادرات را </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متقبل</a:t>
            </a:r>
            <a:r>
              <a:rPr lang="fa-IR" sz="2600" b="1" dirty="0" smtClean="0">
                <a:cs typeface="B Mitra" panose="00000400000000000000" pitchFamily="2" charset="-78"/>
              </a:rPr>
              <a:t> می شود اما هیچگونه تعهدی بابت ترخیص وارداتی ، پرداخت ورودی و دیگر هزینه های گمرکی کشور خریدار </a:t>
            </a:r>
            <a:r>
              <a:rPr lang="fa-IR" sz="2600" b="1" dirty="0" smtClean="0">
                <a:solidFill>
                  <a:srgbClr val="C00000"/>
                </a:solidFill>
                <a:effectLst>
                  <a:outerShdw blurRad="38100" dist="38100" dir="2700000" algn="tl">
                    <a:srgbClr val="000000">
                      <a:alpha val="43137"/>
                    </a:srgbClr>
                  </a:outerShdw>
                </a:effectLst>
                <a:cs typeface="B Mitra" panose="00000400000000000000" pitchFamily="2" charset="-78"/>
              </a:rPr>
              <a:t>ندارد</a:t>
            </a:r>
            <a:r>
              <a:rPr lang="fa-IR" sz="2600" b="1" dirty="0" smtClean="0">
                <a:cs typeface="B Mitra" panose="00000400000000000000" pitchFamily="2" charset="-78"/>
              </a:rPr>
              <a:t> .</a:t>
            </a:r>
            <a:endParaRPr lang="en-US" sz="2600" b="1" dirty="0">
              <a:cs typeface="B Mitra" panose="00000400000000000000" pitchFamily="2" charset="-78"/>
            </a:endParaRPr>
          </a:p>
        </p:txBody>
      </p:sp>
    </p:spTree>
    <p:extLst>
      <p:ext uri="{BB962C8B-B14F-4D97-AF65-F5344CB8AC3E}">
        <p14:creationId xmlns:p14="http://schemas.microsoft.com/office/powerpoint/2010/main" val="1301275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44644" y="268605"/>
            <a:ext cx="5784235" cy="793278"/>
            <a:chOff x="8924637" y="3714"/>
            <a:chExt cx="2208157" cy="1188353"/>
          </a:xfrm>
        </p:grpSpPr>
        <p:sp>
          <p:nvSpPr>
            <p:cNvPr id="5" name="Rounded Rectangle 4"/>
            <p:cNvSpPr/>
            <p:nvPr/>
          </p:nvSpPr>
          <p:spPr>
            <a:xfrm>
              <a:off x="8924637" y="3714"/>
              <a:ext cx="2208157" cy="1188353"/>
            </a:xfrm>
            <a:prstGeom prst="roundRect">
              <a:avLst>
                <a:gd name="adj" fmla="val 10000"/>
              </a:avLst>
            </a:pr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sp>
        <p:sp>
          <p:nvSpPr>
            <p:cNvPr id="6" name="Rounded Rectangle 4"/>
            <p:cNvSpPr txBox="1"/>
            <p:nvPr/>
          </p:nvSpPr>
          <p:spPr>
            <a:xfrm>
              <a:off x="8959443" y="3714"/>
              <a:ext cx="2138545" cy="1118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DAP</a:t>
              </a:r>
              <a:endParaRPr lang="en-US" sz="3200" kern="1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endParaRPr>
            </a:p>
          </p:txBody>
        </p:sp>
      </p:grpSp>
      <p:sp>
        <p:nvSpPr>
          <p:cNvPr id="7" name="TextBox 6"/>
          <p:cNvSpPr txBox="1"/>
          <p:nvPr/>
        </p:nvSpPr>
        <p:spPr>
          <a:xfrm>
            <a:off x="2309555" y="1489587"/>
            <a:ext cx="7654412" cy="492443"/>
          </a:xfrm>
          <a:prstGeom prst="rect">
            <a:avLst/>
          </a:prstGeom>
          <a:noFill/>
        </p:spPr>
        <p:txBody>
          <a:bodyPr wrap="square" rtlCol="0">
            <a:spAutoFit/>
          </a:bodyPr>
          <a:lstStyle/>
          <a:p>
            <a:pPr algn="ctr"/>
            <a:r>
              <a:rPr lang="fa-IR" sz="2600" b="1" dirty="0" smtClean="0">
                <a:solidFill>
                  <a:srgbClr val="FF0000"/>
                </a:solidFill>
                <a:effectLst>
                  <a:outerShdw blurRad="38100" dist="38100" dir="2700000" algn="tl">
                    <a:srgbClr val="000000">
                      <a:alpha val="43137"/>
                    </a:srgbClr>
                  </a:outerShdw>
                </a:effectLst>
                <a:cs typeface="B Mitra" panose="00000400000000000000" pitchFamily="2" charset="-78"/>
              </a:rPr>
              <a:t>تحویل کالا در مکان معین در کشور مقصد</a:t>
            </a:r>
            <a:endParaRPr lang="en-US" sz="2600" b="1" dirty="0">
              <a:solidFill>
                <a:srgbClr val="FF0000"/>
              </a:solidFill>
              <a:effectLst>
                <a:outerShdw blurRad="38100" dist="38100" dir="2700000" algn="tl">
                  <a:srgbClr val="000000">
                    <a:alpha val="43137"/>
                  </a:srgbClr>
                </a:outerShdw>
              </a:effectLst>
              <a:cs typeface="B Mitra" panose="00000400000000000000" pitchFamily="2" charset="-78"/>
            </a:endParaRPr>
          </a:p>
        </p:txBody>
      </p:sp>
      <p:sp>
        <p:nvSpPr>
          <p:cNvPr id="8" name="TextBox 7"/>
          <p:cNvSpPr txBox="1"/>
          <p:nvPr/>
        </p:nvSpPr>
        <p:spPr>
          <a:xfrm>
            <a:off x="0" y="2513624"/>
            <a:ext cx="11754464" cy="2623795"/>
          </a:xfrm>
          <a:prstGeom prst="rect">
            <a:avLst/>
          </a:prstGeom>
          <a:noFill/>
        </p:spPr>
        <p:txBody>
          <a:bodyPr wrap="square" rtlCol="0">
            <a:spAutoFit/>
          </a:bodyPr>
          <a:lstStyle/>
          <a:p>
            <a:pPr marL="342900" indent="-342900" algn="r" rtl="1">
              <a:lnSpc>
                <a:spcPct val="150000"/>
              </a:lnSpc>
              <a:buClr>
                <a:srgbClr val="C00000"/>
              </a:buClr>
              <a:buFont typeface="Wingdings" panose="05000000000000000000" pitchFamily="2" charset="2"/>
              <a:buChar char="v"/>
            </a:pPr>
            <a:r>
              <a:rPr lang="fa-IR" sz="2800" b="1" dirty="0" smtClean="0">
                <a:cs typeface="B Mitra" panose="00000400000000000000" pitchFamily="2" charset="-78"/>
              </a:rPr>
              <a:t>در این قاعده هر نوع حملی از جمله حمل مرکب استفاده می شود .</a:t>
            </a:r>
          </a:p>
          <a:p>
            <a:pPr algn="r">
              <a:lnSpc>
                <a:spcPct val="150000"/>
              </a:lnSpc>
            </a:pPr>
            <a:r>
              <a:rPr lang="fa-IR" sz="2800" b="1" dirty="0" smtClean="0">
                <a:cs typeface="B Mitra" panose="00000400000000000000" pitchFamily="2" charset="-78"/>
              </a:rPr>
              <a:t>بدان معناست که فرشنده </a:t>
            </a:r>
            <a:r>
              <a:rPr lang="fa-IR" sz="2800" b="1" dirty="0" smtClean="0">
                <a:solidFill>
                  <a:srgbClr val="FF0000"/>
                </a:solidFill>
                <a:effectLst>
                  <a:outerShdw blurRad="38100" dist="38100" dir="2700000" algn="tl">
                    <a:srgbClr val="000000">
                      <a:alpha val="43137"/>
                    </a:srgbClr>
                  </a:outerShdw>
                </a:effectLst>
                <a:cs typeface="B Mitra" panose="00000400000000000000" pitchFamily="2" charset="-78"/>
              </a:rPr>
              <a:t>تحویل کالا را زمانی به اتمام می رساند </a:t>
            </a:r>
            <a:r>
              <a:rPr lang="fa-IR" sz="2800" b="1" dirty="0" smtClean="0">
                <a:cs typeface="B Mitra" panose="00000400000000000000" pitchFamily="2" charset="-78"/>
              </a:rPr>
              <a:t>که آن را در محل مشخص در مقصد روی وسیله نقیله آورنده کالا به صورت آماده برای تخلیه </a:t>
            </a:r>
            <a:r>
              <a:rPr lang="fa-IR" sz="2800" b="1" dirty="0" smtClean="0">
                <a:solidFill>
                  <a:srgbClr val="FF0000"/>
                </a:solidFill>
                <a:cs typeface="B Mitra" panose="00000400000000000000" pitchFamily="2" charset="-78"/>
              </a:rPr>
              <a:t>( </a:t>
            </a:r>
            <a:r>
              <a:rPr lang="fa-IR" sz="2800" b="1" dirty="0" smtClean="0">
                <a:solidFill>
                  <a:srgbClr val="FF0000"/>
                </a:solidFill>
                <a:effectLst>
                  <a:outerShdw blurRad="38100" dist="38100" dir="2700000" algn="tl">
                    <a:srgbClr val="000000">
                      <a:alpha val="43137"/>
                    </a:srgbClr>
                  </a:outerShdw>
                </a:effectLst>
                <a:cs typeface="B Mitra" panose="00000400000000000000" pitchFamily="2" charset="-78"/>
              </a:rPr>
              <a:t>تخلیه نشده </a:t>
            </a:r>
            <a:r>
              <a:rPr lang="fa-IR" sz="2800" b="1" dirty="0" smtClean="0">
                <a:cs typeface="B Mitra" panose="00000400000000000000" pitchFamily="2" charset="-78"/>
              </a:rPr>
              <a:t>) به خریدار تحویل دهد .</a:t>
            </a:r>
            <a:endParaRPr lang="en-US" sz="2800" b="1" dirty="0">
              <a:cs typeface="B Mitra" panose="00000400000000000000" pitchFamily="2" charset="-78"/>
            </a:endParaRPr>
          </a:p>
        </p:txBody>
      </p:sp>
    </p:spTree>
    <p:extLst>
      <p:ext uri="{BB962C8B-B14F-4D97-AF65-F5344CB8AC3E}">
        <p14:creationId xmlns:p14="http://schemas.microsoft.com/office/powerpoint/2010/main" val="178572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8851" y="2785525"/>
            <a:ext cx="10795819" cy="1600438"/>
          </a:xfrm>
          <a:prstGeom prst="rect">
            <a:avLst/>
          </a:prstGeom>
          <a:noFill/>
        </p:spPr>
        <p:txBody>
          <a:bodyPr wrap="square" rtlCol="0">
            <a:spAutoFit/>
          </a:bodyPr>
          <a:lstStyle/>
          <a:p>
            <a:pPr marL="342900" indent="-342900" algn="ctr" rtl="1">
              <a:lnSpc>
                <a:spcPct val="150000"/>
              </a:lnSpc>
              <a:buClr>
                <a:srgbClr val="C00000"/>
              </a:buClr>
              <a:buFont typeface="Wingdings" panose="05000000000000000000" pitchFamily="2" charset="2"/>
              <a:buChar char="v"/>
            </a:pPr>
            <a:r>
              <a:rPr lang="fa-IR" sz="2800" b="1" dirty="0" smtClean="0">
                <a:cs typeface="B Mitra" panose="00000400000000000000" pitchFamily="2" charset="-78"/>
              </a:rPr>
              <a:t>در هر نوع حملی از جمله حمل گمرکی استفاده می شود . </a:t>
            </a:r>
          </a:p>
          <a:p>
            <a:pPr algn="r" rtl="1"/>
            <a:r>
              <a:rPr lang="fa-IR" sz="2800" b="1" dirty="0">
                <a:solidFill>
                  <a:srgbClr val="FF0000"/>
                </a:solidFill>
                <a:cs typeface="B Mitra" panose="00000400000000000000" pitchFamily="2" charset="-78"/>
              </a:rPr>
              <a:t>فروشنده</a:t>
            </a:r>
            <a:r>
              <a:rPr lang="fa-IR" sz="2800" b="1" dirty="0">
                <a:cs typeface="B Mitra" panose="00000400000000000000" pitchFamily="2" charset="-78"/>
              </a:rPr>
              <a:t> مسئول تحویل کالا در محل قید شده در </a:t>
            </a:r>
            <a:r>
              <a:rPr lang="fa-IR" sz="2800" b="1" dirty="0">
                <a:solidFill>
                  <a:srgbClr val="FF0000"/>
                </a:solidFill>
                <a:cs typeface="B Mitra" panose="00000400000000000000" pitchFamily="2" charset="-78"/>
              </a:rPr>
              <a:t>کشور خریدار </a:t>
            </a:r>
            <a:r>
              <a:rPr lang="fa-IR" sz="2800" b="1" dirty="0">
                <a:cs typeface="B Mitra" panose="00000400000000000000" pitchFamily="2" charset="-78"/>
              </a:rPr>
              <a:t>است، و پرداخت </a:t>
            </a:r>
            <a:r>
              <a:rPr lang="fa-IR" sz="2800" b="1" dirty="0">
                <a:solidFill>
                  <a:srgbClr val="FF0000"/>
                </a:solidFill>
                <a:cs typeface="B Mitra" panose="00000400000000000000" pitchFamily="2" charset="-78"/>
              </a:rPr>
              <a:t>تمامی</a:t>
            </a:r>
            <a:r>
              <a:rPr lang="fa-IR" sz="2800" b="1" dirty="0">
                <a:cs typeface="B Mitra" panose="00000400000000000000" pitchFamily="2" charset="-78"/>
              </a:rPr>
              <a:t> هزینه هاي انتقال کالا به مقصد از </a:t>
            </a:r>
            <a:r>
              <a:rPr lang="fa-IR" sz="2800" b="1" dirty="0" smtClean="0">
                <a:cs typeface="B Mitra" panose="00000400000000000000" pitchFamily="2" charset="-78"/>
              </a:rPr>
              <a:t>جمله حقوق </a:t>
            </a:r>
            <a:r>
              <a:rPr lang="fa-IR" sz="2800" b="1" dirty="0">
                <a:cs typeface="B Mitra" panose="00000400000000000000" pitchFamily="2" charset="-78"/>
              </a:rPr>
              <a:t>ورودي و مالیات بر عهده </a:t>
            </a:r>
            <a:r>
              <a:rPr lang="fa-IR" sz="2800" b="1" dirty="0">
                <a:solidFill>
                  <a:srgbClr val="FF0000"/>
                </a:solidFill>
                <a:cs typeface="B Mitra" panose="00000400000000000000" pitchFamily="2" charset="-78"/>
              </a:rPr>
              <a:t>وي</a:t>
            </a:r>
            <a:r>
              <a:rPr lang="fa-IR" sz="2800" b="1" dirty="0">
                <a:cs typeface="B Mitra" panose="00000400000000000000" pitchFamily="2" charset="-78"/>
              </a:rPr>
              <a:t> می باشد.</a:t>
            </a:r>
            <a:endParaRPr lang="en-US" sz="2800" b="1" dirty="0">
              <a:cs typeface="B Mitra" panose="00000400000000000000" pitchFamily="2" charset="-78"/>
            </a:endParaRPr>
          </a:p>
        </p:txBody>
      </p:sp>
      <p:sp>
        <p:nvSpPr>
          <p:cNvPr id="11" name="TextBox 10"/>
          <p:cNvSpPr txBox="1"/>
          <p:nvPr/>
        </p:nvSpPr>
        <p:spPr>
          <a:xfrm>
            <a:off x="3188517" y="2084764"/>
            <a:ext cx="5840361" cy="646331"/>
          </a:xfrm>
          <a:prstGeom prst="rect">
            <a:avLst/>
          </a:prstGeom>
          <a:noFill/>
        </p:spPr>
        <p:txBody>
          <a:bodyPr wrap="square" rtlCol="0">
            <a:spAutoFit/>
          </a:bodyPr>
          <a:lstStyle/>
          <a:p>
            <a:pPr algn="ctr" rtl="1"/>
            <a:r>
              <a:rPr lang="en-US" sz="3600" b="1" dirty="0" smtClean="0">
                <a:cs typeface="B Titr" panose="00000700000000000000" pitchFamily="2" charset="-78"/>
              </a:rPr>
              <a:t>DDP </a:t>
            </a:r>
            <a:r>
              <a:rPr lang="fa-IR" sz="3600" dirty="0" smtClean="0">
                <a:cs typeface="B Titr" panose="00000700000000000000" pitchFamily="2" charset="-78"/>
              </a:rPr>
              <a:t> نقطه مقابل </a:t>
            </a:r>
            <a:r>
              <a:rPr lang="en-US" sz="3600" b="1" dirty="0" smtClean="0">
                <a:cs typeface="B Titr" panose="00000700000000000000" pitchFamily="2" charset="-78"/>
              </a:rPr>
              <a:t>EXW</a:t>
            </a:r>
            <a:r>
              <a:rPr lang="en-US" sz="3600" dirty="0" smtClean="0">
                <a:cs typeface="B Titr" panose="00000700000000000000" pitchFamily="2" charset="-78"/>
              </a:rPr>
              <a:t> </a:t>
            </a:r>
            <a:r>
              <a:rPr lang="fa-IR" sz="3600" dirty="0" smtClean="0">
                <a:cs typeface="B Titr" panose="00000700000000000000" pitchFamily="2" charset="-78"/>
              </a:rPr>
              <a:t> است .</a:t>
            </a:r>
            <a:r>
              <a:rPr lang="en-US" sz="3600" dirty="0" smtClean="0">
                <a:cs typeface="B Titr" panose="00000700000000000000" pitchFamily="2" charset="-78"/>
              </a:rPr>
              <a:t> </a:t>
            </a:r>
            <a:endParaRPr lang="en-US" sz="3600" dirty="0">
              <a:cs typeface="B Titr" panose="00000700000000000000" pitchFamily="2" charset="-78"/>
            </a:endParaRPr>
          </a:p>
        </p:txBody>
      </p:sp>
      <p:grpSp>
        <p:nvGrpSpPr>
          <p:cNvPr id="9" name="Group 8"/>
          <p:cNvGrpSpPr/>
          <p:nvPr/>
        </p:nvGrpSpPr>
        <p:grpSpPr>
          <a:xfrm>
            <a:off x="3244644" y="268605"/>
            <a:ext cx="5784235" cy="793278"/>
            <a:chOff x="8924637" y="3714"/>
            <a:chExt cx="2208157" cy="1188353"/>
          </a:xfrm>
        </p:grpSpPr>
        <p:sp>
          <p:nvSpPr>
            <p:cNvPr id="10" name="Rounded Rectangle 9"/>
            <p:cNvSpPr/>
            <p:nvPr/>
          </p:nvSpPr>
          <p:spPr>
            <a:xfrm>
              <a:off x="8924637" y="3714"/>
              <a:ext cx="2208157" cy="1188353"/>
            </a:xfrm>
            <a:prstGeom prst="roundRect">
              <a:avLst>
                <a:gd name="adj" fmla="val 10000"/>
              </a:avLst>
            </a:pr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sp>
        <p:sp>
          <p:nvSpPr>
            <p:cNvPr id="12" name="Rounded Rectangle 4"/>
            <p:cNvSpPr txBox="1"/>
            <p:nvPr/>
          </p:nvSpPr>
          <p:spPr>
            <a:xfrm>
              <a:off x="8959443" y="3714"/>
              <a:ext cx="2138545" cy="1118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DDP</a:t>
              </a:r>
              <a:endParaRPr lang="en-US" sz="3200" kern="1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endParaRPr>
            </a:p>
          </p:txBody>
        </p:sp>
      </p:grpSp>
      <p:sp>
        <p:nvSpPr>
          <p:cNvPr id="13" name="TextBox 12"/>
          <p:cNvSpPr txBox="1"/>
          <p:nvPr/>
        </p:nvSpPr>
        <p:spPr>
          <a:xfrm>
            <a:off x="2271217" y="1241753"/>
            <a:ext cx="7674962" cy="646331"/>
          </a:xfrm>
          <a:prstGeom prst="rect">
            <a:avLst/>
          </a:prstGeom>
          <a:noFill/>
        </p:spPr>
        <p:txBody>
          <a:bodyPr wrap="square" rtlCol="0">
            <a:spAutoFit/>
          </a:bodyPr>
          <a:lstStyle/>
          <a:p>
            <a:pPr algn="ctr" rtl="1"/>
            <a:r>
              <a:rPr lang="fa-IR" sz="3600" b="1" dirty="0" smtClean="0">
                <a:solidFill>
                  <a:srgbClr val="FF0000"/>
                </a:solidFill>
                <a:cs typeface="B Titr" panose="00000700000000000000" pitchFamily="2" charset="-78"/>
              </a:rPr>
              <a:t>تحویل کالا در محل مقرر در مقصد با ترخیص</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312175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3832579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b="1" dirty="0" smtClean="0">
                <a:solidFill>
                  <a:prstClr val="black"/>
                </a:solidFill>
                <a:cs typeface="B Titr" panose="00000700000000000000" pitchFamily="2" charset="-78"/>
              </a:rPr>
              <a:t>        </a:t>
            </a:r>
            <a:r>
              <a:rPr lang="fa-IR" b="1" dirty="0" smtClean="0">
                <a:solidFill>
                  <a:prstClr val="black"/>
                </a:solidFill>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lvl="0" indent="0" algn="just" rtl="1">
              <a:buNone/>
            </a:pPr>
            <a:r>
              <a:rPr lang="fa-IR" b="1" dirty="0">
                <a:solidFill>
                  <a:prstClr val="black"/>
                </a:solidFill>
                <a:cs typeface="B Mitra" panose="00000400000000000000" pitchFamily="2" charset="-78"/>
              </a:rPr>
              <a:t>در دنیاي تجارت امروز، قوانین اینکوترمز به یک بخش اساسی و اجتناب ناپذیر از زبان تجارت مبدل شده که در سراسر جهان و به منظور</a:t>
            </a:r>
          </a:p>
          <a:p>
            <a:pPr marL="0" lvl="0" indent="0" algn="just" rtl="1">
              <a:buNone/>
            </a:pPr>
            <a:r>
              <a:rPr lang="fa-IR" b="1" dirty="0">
                <a:solidFill>
                  <a:prstClr val="black"/>
                </a:solidFill>
                <a:cs typeface="B Mitra" panose="00000400000000000000" pitchFamily="2" charset="-78"/>
              </a:rPr>
              <a:t>فروش محصولات در قراردادها گنجانیده و بیانگر قوانین و راهنما جهت استفاده واردکنندگان، صادرکنندگان، </a:t>
            </a:r>
            <a:r>
              <a:rPr lang="fa-IR" b="1" dirty="0" smtClean="0">
                <a:solidFill>
                  <a:prstClr val="black"/>
                </a:solidFill>
                <a:cs typeface="B Mitra" panose="00000400000000000000" pitchFamily="2" charset="-78"/>
              </a:rPr>
              <a:t>وکالا</a:t>
            </a:r>
            <a:r>
              <a:rPr lang="fa-IR" b="1" dirty="0">
                <a:solidFill>
                  <a:prstClr val="black"/>
                </a:solidFill>
                <a:cs typeface="B Mitra" panose="00000400000000000000" pitchFamily="2" charset="-78"/>
              </a:rPr>
              <a:t>، </a:t>
            </a:r>
            <a:r>
              <a:rPr lang="fa-IR" b="1" dirty="0" smtClean="0">
                <a:solidFill>
                  <a:prstClr val="black"/>
                </a:solidFill>
                <a:cs typeface="B Mitra" panose="00000400000000000000" pitchFamily="2" charset="-78"/>
              </a:rPr>
              <a:t>شرکت هاي </a:t>
            </a:r>
            <a:r>
              <a:rPr lang="fa-IR" b="1" dirty="0">
                <a:solidFill>
                  <a:prstClr val="black"/>
                </a:solidFill>
                <a:cs typeface="B Mitra" panose="00000400000000000000" pitchFamily="2" charset="-78"/>
              </a:rPr>
              <a:t>حمل، بیمه</a:t>
            </a:r>
          </a:p>
          <a:p>
            <a:pPr marL="0" lvl="0" indent="0" algn="just" rtl="1">
              <a:buNone/>
            </a:pPr>
            <a:r>
              <a:rPr lang="fa-IR" b="1" dirty="0">
                <a:solidFill>
                  <a:prstClr val="black"/>
                </a:solidFill>
                <a:cs typeface="B Mitra" panose="00000400000000000000" pitchFamily="2" charset="-78"/>
              </a:rPr>
              <a:t>و دانشجویان تجارت بین الملل می باشد. این قوانین در سرتاسر جهان مورد تأیید </a:t>
            </a:r>
            <a:r>
              <a:rPr lang="fa-IR" b="1" dirty="0" smtClean="0">
                <a:solidFill>
                  <a:prstClr val="black"/>
                </a:solidFill>
                <a:cs typeface="B Mitra" panose="00000400000000000000" pitchFamily="2" charset="-78"/>
              </a:rPr>
              <a:t>دولت</a:t>
            </a:r>
            <a:r>
              <a:rPr lang="en-US" b="1" dirty="0" smtClean="0">
                <a:solidFill>
                  <a:prstClr val="black"/>
                </a:solidFill>
                <a:cs typeface="B Mitra" panose="00000400000000000000" pitchFamily="2" charset="-78"/>
              </a:rPr>
              <a:t> </a:t>
            </a:r>
            <a:r>
              <a:rPr lang="fa-IR" b="1" dirty="0" smtClean="0">
                <a:solidFill>
                  <a:prstClr val="black"/>
                </a:solidFill>
                <a:cs typeface="B Mitra" panose="00000400000000000000" pitchFamily="2" charset="-78"/>
              </a:rPr>
              <a:t>ها</a:t>
            </a:r>
            <a:r>
              <a:rPr lang="fa-IR" b="1" dirty="0">
                <a:solidFill>
                  <a:prstClr val="black"/>
                </a:solidFill>
                <a:cs typeface="B Mitra" panose="00000400000000000000" pitchFamily="2" charset="-78"/>
              </a:rPr>
              <a:t>، مراجع قانونی و کارپردازان بازرگانی به منظور</a:t>
            </a:r>
          </a:p>
          <a:p>
            <a:pPr marL="0" lvl="0" indent="0" algn="just" rtl="1">
              <a:buNone/>
            </a:pPr>
            <a:r>
              <a:rPr lang="fa-IR" b="1" dirty="0">
                <a:solidFill>
                  <a:prstClr val="black"/>
                </a:solidFill>
                <a:cs typeface="B Mitra" panose="00000400000000000000" pitchFamily="2" charset="-78"/>
              </a:rPr>
              <a:t>تفسیر مشترك رایج ترین اصطلاحات تجاري دنیا می باشد.</a:t>
            </a:r>
            <a:endParaRPr lang="en-US" b="1" dirty="0">
              <a:solidFill>
                <a:prstClr val="black"/>
              </a:solidFill>
              <a:cs typeface="B Mitra" panose="00000400000000000000" pitchFamily="2" charset="-78"/>
            </a:endParaRPr>
          </a:p>
          <a:p>
            <a:endParaRPr lang="en-US"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10277848" y="588642"/>
            <a:ext cx="907195" cy="878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5783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7021" y="330863"/>
            <a:ext cx="1584158" cy="1325563"/>
          </a:xfrm>
        </p:spPr>
        <p:txBody>
          <a:bodyPr>
            <a:normAutofit/>
          </a:bodyPr>
          <a:lstStyle/>
          <a:p>
            <a:pPr algn="r"/>
            <a:r>
              <a:rPr lang="fa-IR" sz="3600" dirty="0" smtClean="0">
                <a:cs typeface="B Titr" panose="00000700000000000000" pitchFamily="2" charset="-78"/>
              </a:rPr>
              <a:t>تعریف</a:t>
            </a:r>
            <a:endParaRPr lang="en-US" sz="3600" dirty="0">
              <a:cs typeface="B Titr" panose="00000700000000000000" pitchFamily="2" charset="-78"/>
            </a:endParaRPr>
          </a:p>
        </p:txBody>
      </p:sp>
      <p:sp>
        <p:nvSpPr>
          <p:cNvPr id="3" name="Content Placeholder 2"/>
          <p:cNvSpPr>
            <a:spLocks noGrp="1"/>
          </p:cNvSpPr>
          <p:nvPr>
            <p:ph idx="1"/>
          </p:nvPr>
        </p:nvSpPr>
        <p:spPr>
          <a:xfrm>
            <a:off x="276418" y="1535205"/>
            <a:ext cx="11221761" cy="4351338"/>
          </a:xfrm>
        </p:spPr>
        <p:txBody>
          <a:bodyPr>
            <a:normAutofit/>
          </a:bodyPr>
          <a:lstStyle/>
          <a:p>
            <a:pPr marL="0" marR="0" indent="0" algn="r" rtl="1">
              <a:lnSpc>
                <a:spcPct val="107000"/>
              </a:lnSpc>
              <a:spcBef>
                <a:spcPts val="0"/>
              </a:spcBef>
              <a:spcAft>
                <a:spcPts val="800"/>
              </a:spcAft>
              <a:buNone/>
            </a:pPr>
            <a:r>
              <a:rPr lang="fa-IR" b="1" dirty="0">
                <a:solidFill>
                  <a:srgbClr val="FF0000"/>
                </a:solidFill>
                <a:latin typeface="Calibri" panose="020F0502020204030204" pitchFamily="34" charset="0"/>
                <a:ea typeface="Calibri" panose="020F0502020204030204" pitchFamily="34" charset="0"/>
                <a:cs typeface="B Mitra" panose="00000400000000000000" pitchFamily="2" charset="-78"/>
              </a:rPr>
              <a:t>اینکو ترمز </a:t>
            </a:r>
            <a:r>
              <a:rPr lang="fa-IR" b="1" dirty="0">
                <a:latin typeface="Calibri" panose="020F0502020204030204" pitchFamily="34" charset="0"/>
                <a:ea typeface="Calibri" panose="020F0502020204030204" pitchFamily="34" charset="0"/>
                <a:cs typeface="B Mitra" panose="00000400000000000000" pitchFamily="2" charset="-78"/>
              </a:rPr>
              <a:t>به روشنی  مشخص </a:t>
            </a:r>
            <a:r>
              <a:rPr lang="fa-IR" b="1" dirty="0" smtClean="0">
                <a:latin typeface="Calibri" panose="020F0502020204030204" pitchFamily="34" charset="0"/>
                <a:ea typeface="Calibri" panose="020F0502020204030204" pitchFamily="34" charset="0"/>
                <a:cs typeface="B Mitra" panose="00000400000000000000" pitchFamily="2" charset="-78"/>
              </a:rPr>
              <a:t>میکند که پرداخت کدام هزینه </a:t>
            </a:r>
            <a:r>
              <a:rPr lang="fa-IR" b="1" dirty="0">
                <a:latin typeface="Calibri" panose="020F0502020204030204" pitchFamily="34" charset="0"/>
                <a:ea typeface="Calibri" panose="020F0502020204030204" pitchFamily="34" charset="0"/>
                <a:cs typeface="B Mitra" panose="00000400000000000000" pitchFamily="2" charset="-78"/>
              </a:rPr>
              <a:t>ها به عهده  فروشنده و کدام هزینه ها به عهده خریدار </a:t>
            </a:r>
            <a:r>
              <a:rPr lang="fa-IR" b="1" dirty="0" smtClean="0">
                <a:latin typeface="Calibri" panose="020F0502020204030204" pitchFamily="34" charset="0"/>
                <a:ea typeface="Calibri" panose="020F0502020204030204" pitchFamily="34" charset="0"/>
                <a:cs typeface="B Mitra" panose="00000400000000000000" pitchFamily="2" charset="-78"/>
              </a:rPr>
              <a:t>است، و نقطه ‌</a:t>
            </a:r>
            <a:r>
              <a:rPr lang="fa-IR" b="1" dirty="0">
                <a:latin typeface="Calibri" panose="020F0502020204030204" pitchFamily="34" charset="0"/>
                <a:ea typeface="Calibri" panose="020F0502020204030204" pitchFamily="34" charset="0"/>
                <a:cs typeface="B Mitra" panose="00000400000000000000" pitchFamily="2" charset="-78"/>
              </a:rPr>
              <a:t>ا</a:t>
            </a:r>
            <a:r>
              <a:rPr lang="fa-IR" b="1" dirty="0" smtClean="0">
                <a:latin typeface="Calibri" panose="020F0502020204030204" pitchFamily="34" charset="0"/>
                <a:ea typeface="Calibri" panose="020F0502020204030204" pitchFamily="34" charset="0"/>
                <a:cs typeface="B Mitra" panose="00000400000000000000" pitchFamily="2" charset="-78"/>
              </a:rPr>
              <a:t>ی </a:t>
            </a:r>
            <a:r>
              <a:rPr lang="fa-IR" b="1" dirty="0">
                <a:latin typeface="Calibri" panose="020F0502020204030204" pitchFamily="34" charset="0"/>
                <a:ea typeface="Calibri" panose="020F0502020204030204" pitchFamily="34" charset="0"/>
                <a:cs typeface="B Mitra" panose="00000400000000000000" pitchFamily="2" charset="-78"/>
              </a:rPr>
              <a:t>انتقال ریسک فروشنده به خریدار در چه </a:t>
            </a:r>
            <a:r>
              <a:rPr lang="fa-IR" b="1" dirty="0" smtClean="0">
                <a:latin typeface="Calibri" panose="020F0502020204030204" pitchFamily="34" charset="0"/>
                <a:ea typeface="Calibri" panose="020F0502020204030204" pitchFamily="34" charset="0"/>
                <a:cs typeface="B Mitra" panose="00000400000000000000" pitchFamily="2" charset="-78"/>
              </a:rPr>
              <a:t>محل </a:t>
            </a:r>
            <a:r>
              <a:rPr lang="fa-IR" b="1" dirty="0">
                <a:latin typeface="Calibri" panose="020F0502020204030204" pitchFamily="34" charset="0"/>
                <a:ea typeface="Calibri" panose="020F0502020204030204" pitchFamily="34" charset="0"/>
                <a:cs typeface="B Mitra" panose="00000400000000000000" pitchFamily="2" charset="-78"/>
              </a:rPr>
              <a:t>است . </a:t>
            </a:r>
            <a:r>
              <a:rPr lang="fa-IR" b="1" dirty="0" smtClean="0">
                <a:cs typeface="B Mitra" panose="00000400000000000000" pitchFamily="2" charset="-78"/>
              </a:rPr>
              <a:t/>
            </a:r>
            <a:br>
              <a:rPr lang="fa-IR" b="1" dirty="0" smtClean="0">
                <a:cs typeface="B Mitra" panose="00000400000000000000" pitchFamily="2" charset="-78"/>
              </a:rPr>
            </a:br>
            <a:r>
              <a:rPr lang="fa-IR" b="1" dirty="0" smtClean="0">
                <a:cs typeface="B Mitra" panose="00000400000000000000" pitchFamily="2" charset="-78"/>
              </a:rPr>
              <a:t>قواعد اینکوترمز عمدتا </a:t>
            </a:r>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وظایف</a:t>
            </a:r>
            <a:r>
              <a:rPr lang="fa-IR" b="1" dirty="0" smtClean="0">
                <a:cs typeface="B Mitra" panose="00000400000000000000" pitchFamily="2" charset="-78"/>
              </a:rPr>
              <a:t> ، </a:t>
            </a:r>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هزینه ها </a:t>
            </a:r>
            <a:r>
              <a:rPr lang="fa-IR" b="1" dirty="0" smtClean="0">
                <a:cs typeface="B Mitra" panose="00000400000000000000" pitchFamily="2" charset="-78"/>
              </a:rPr>
              <a:t>و </a:t>
            </a:r>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خطرات</a:t>
            </a:r>
            <a:r>
              <a:rPr lang="fa-IR" b="1" dirty="0" smtClean="0">
                <a:cs typeface="B Mitra" panose="00000400000000000000" pitchFamily="2" charset="-78"/>
              </a:rPr>
              <a:t> در جریان تحویل کالا از فروشنده به خریدار را توصیف می کند.</a:t>
            </a:r>
            <a:endParaRPr lang="en-US" b="1" dirty="0">
              <a:cs typeface="B Mitra" panose="00000400000000000000" pitchFamily="2" charset="-78"/>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11001179" y="533850"/>
            <a:ext cx="907195" cy="878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8747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642" y="265728"/>
            <a:ext cx="1728537" cy="1325563"/>
          </a:xfrm>
        </p:spPr>
        <p:txBody>
          <a:bodyPr>
            <a:normAutofit/>
          </a:bodyPr>
          <a:lstStyle/>
          <a:p>
            <a:pPr algn="r"/>
            <a:r>
              <a:rPr lang="fa-IR" sz="3600" dirty="0" smtClean="0">
                <a:cs typeface="B Titr" panose="00000700000000000000" pitchFamily="2" charset="-78"/>
              </a:rPr>
              <a:t>تاریخچه</a:t>
            </a:r>
            <a:endParaRPr lang="en-US" sz="3600" dirty="0">
              <a:cs typeface="B Titr" panose="00000700000000000000" pitchFamily="2" charset="-78"/>
            </a:endParaRPr>
          </a:p>
        </p:txBody>
      </p:sp>
      <p:sp>
        <p:nvSpPr>
          <p:cNvPr id="3" name="Content Placeholder 2"/>
          <p:cNvSpPr>
            <a:spLocks noGrp="1"/>
          </p:cNvSpPr>
          <p:nvPr>
            <p:ph idx="1"/>
          </p:nvPr>
        </p:nvSpPr>
        <p:spPr>
          <a:xfrm>
            <a:off x="336884" y="1591291"/>
            <a:ext cx="11000874" cy="4351338"/>
          </a:xfrm>
        </p:spPr>
        <p:txBody>
          <a:bodyPr>
            <a:normAutofit lnSpcReduction="10000"/>
          </a:bodyPr>
          <a:lstStyle/>
          <a:p>
            <a:pPr marL="0" indent="0" algn="r" rtl="1">
              <a:lnSpc>
                <a:spcPct val="150000"/>
              </a:lnSpc>
              <a:buNone/>
            </a:pPr>
            <a:r>
              <a:rPr lang="fa-IR" b="1" dirty="0" smtClean="0">
                <a:cs typeface="B Mitra" panose="00000400000000000000" pitchFamily="2" charset="-78"/>
              </a:rPr>
              <a:t>اینکوترمز برای اولین بار توسط </a:t>
            </a:r>
            <a:r>
              <a:rPr lang="fa-IR" b="1" dirty="0" smtClean="0">
                <a:solidFill>
                  <a:srgbClr val="FF0000"/>
                </a:solidFill>
                <a:cs typeface="B Mitra" panose="00000400000000000000" pitchFamily="2" charset="-78"/>
              </a:rPr>
              <a:t>اتاق بازرگانی بین المللی </a:t>
            </a:r>
            <a:r>
              <a:rPr lang="fa-IR" b="1" dirty="0" smtClean="0">
                <a:cs typeface="B Mitra" panose="00000400000000000000" pitchFamily="2" charset="-78"/>
              </a:rPr>
              <a:t>(</a:t>
            </a:r>
            <a:r>
              <a:rPr lang="en-US" b="1" dirty="0" smtClean="0">
                <a:cs typeface="B Mitra" panose="00000400000000000000" pitchFamily="2" charset="-78"/>
              </a:rPr>
              <a:t>ICC</a:t>
            </a:r>
            <a:r>
              <a:rPr lang="fa-IR" b="1" dirty="0" smtClean="0">
                <a:cs typeface="B Mitra" panose="00000400000000000000" pitchFamily="2" charset="-78"/>
              </a:rPr>
              <a:t>) در سال 1936 منتشر شد. </a:t>
            </a:r>
            <a:br>
              <a:rPr lang="fa-IR" b="1" dirty="0" smtClean="0">
                <a:cs typeface="B Mitra" panose="00000400000000000000" pitchFamily="2" charset="-78"/>
              </a:rPr>
            </a:br>
            <a:r>
              <a:rPr lang="fa-IR" b="1" dirty="0" smtClean="0">
                <a:cs typeface="B Mitra" panose="00000400000000000000" pitchFamily="2" charset="-78"/>
              </a:rPr>
              <a:t/>
            </a:r>
            <a:br>
              <a:rPr lang="fa-IR" b="1" dirty="0" smtClean="0">
                <a:cs typeface="B Mitra" panose="00000400000000000000" pitchFamily="2" charset="-78"/>
              </a:rPr>
            </a:br>
            <a:r>
              <a:rPr lang="fa-IR" b="1" dirty="0" smtClean="0">
                <a:cs typeface="B Mitra" panose="00000400000000000000" pitchFamily="2" charset="-78"/>
              </a:rPr>
              <a:t/>
            </a:r>
            <a:br>
              <a:rPr lang="fa-IR" b="1" dirty="0" smtClean="0">
                <a:cs typeface="B Mitra" panose="00000400000000000000" pitchFamily="2" charset="-78"/>
              </a:rPr>
            </a:br>
            <a:r>
              <a:rPr lang="fa-IR" b="1" dirty="0" smtClean="0">
                <a:cs typeface="B Mitra" panose="00000400000000000000" pitchFamily="2" charset="-78"/>
              </a:rPr>
              <a:t/>
            </a:r>
            <a:br>
              <a:rPr lang="fa-IR" b="1" dirty="0" smtClean="0">
                <a:cs typeface="B Mitra" panose="00000400000000000000" pitchFamily="2" charset="-78"/>
              </a:rPr>
            </a:br>
            <a:r>
              <a:rPr lang="fa-IR" b="1" dirty="0" smtClean="0">
                <a:cs typeface="B Mitra" panose="00000400000000000000" pitchFamily="2" charset="-78"/>
              </a:rPr>
              <a:t/>
            </a:r>
            <a:br>
              <a:rPr lang="fa-IR" b="1" dirty="0" smtClean="0">
                <a:cs typeface="B Mitra" panose="00000400000000000000" pitchFamily="2" charset="-78"/>
              </a:rPr>
            </a:br>
            <a:r>
              <a:rPr lang="fa-IR" b="1" dirty="0" smtClean="0">
                <a:cs typeface="B Mitra" panose="00000400000000000000" pitchFamily="2" charset="-78"/>
              </a:rPr>
              <a:t>بعد ها در سال 1953 ، 1967 ، 1980 ، 1990 ، 2000 و 2010 مورد تجدید نظر و بازنگری قرار گرفت به صورتی که آخرین نسخه آن </a:t>
            </a:r>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اینکوترمز 2010</a:t>
            </a:r>
            <a:r>
              <a:rPr lang="fa-IR" b="1" dirty="0" smtClean="0">
                <a:cs typeface="B Mitra" panose="00000400000000000000" pitchFamily="2" charset="-78"/>
              </a:rPr>
              <a:t> می باشد .</a:t>
            </a:r>
            <a:endParaRPr lang="en-US" b="1" dirty="0">
              <a:cs typeface="B Mitra"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636" y="2546943"/>
            <a:ext cx="2617834" cy="102913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259470" y="3061508"/>
            <a:ext cx="4668252" cy="1815882"/>
          </a:xfrm>
          <a:prstGeom prst="rect">
            <a:avLst/>
          </a:prstGeom>
          <a:noFill/>
        </p:spPr>
        <p:txBody>
          <a:bodyPr wrap="square" rtlCol="0">
            <a:spAutoFit/>
          </a:bodyPr>
          <a:lstStyle/>
          <a:p>
            <a:r>
              <a:rPr lang="en-US" sz="2800" b="1" dirty="0" smtClean="0">
                <a:solidFill>
                  <a:srgbClr val="6B6B6B"/>
                </a:solidFill>
                <a:latin typeface="Arial" panose="020B0604020202020204" pitchFamily="34" charset="0"/>
                <a:ea typeface="Cambria Math" panose="02040503050406030204" pitchFamily="18" charset="0"/>
                <a:cs typeface="Arial" panose="020B0604020202020204" pitchFamily="34" charset="0"/>
              </a:rPr>
              <a:t>International</a:t>
            </a:r>
          </a:p>
          <a:p>
            <a:r>
              <a:rPr lang="en-US" sz="2800" b="1" dirty="0" smtClean="0">
                <a:solidFill>
                  <a:srgbClr val="6B6B6B"/>
                </a:solidFill>
                <a:latin typeface="Arial" panose="020B0604020202020204" pitchFamily="34" charset="0"/>
                <a:ea typeface="Cambria Math" panose="02040503050406030204" pitchFamily="18" charset="0"/>
                <a:cs typeface="Arial" panose="020B0604020202020204" pitchFamily="34" charset="0"/>
              </a:rPr>
              <a:t>Chamber</a:t>
            </a:r>
          </a:p>
          <a:p>
            <a:r>
              <a:rPr lang="en-US" sz="2800" b="1" dirty="0" smtClean="0">
                <a:solidFill>
                  <a:srgbClr val="6B6B6B"/>
                </a:solidFill>
                <a:latin typeface="Arial" panose="020B0604020202020204" pitchFamily="34" charset="0"/>
                <a:ea typeface="Cambria Math" panose="02040503050406030204" pitchFamily="18" charset="0"/>
                <a:cs typeface="Arial" panose="020B0604020202020204" pitchFamily="34" charset="0"/>
              </a:rPr>
              <a:t> of Commerce </a:t>
            </a:r>
            <a:br>
              <a:rPr lang="en-US" sz="2800" b="1" dirty="0" smtClean="0">
                <a:solidFill>
                  <a:srgbClr val="6B6B6B"/>
                </a:solidFill>
                <a:latin typeface="Arial" panose="020B0604020202020204" pitchFamily="34" charset="0"/>
                <a:ea typeface="Cambria Math" panose="02040503050406030204" pitchFamily="18" charset="0"/>
                <a:cs typeface="Arial" panose="020B0604020202020204" pitchFamily="34" charset="0"/>
              </a:rPr>
            </a:br>
            <a:endParaRPr lang="en-US" sz="2800" b="1" dirty="0">
              <a:solidFill>
                <a:srgbClr val="6B6B6B"/>
              </a:solidFill>
              <a:latin typeface="Arial" panose="020B0604020202020204" pitchFamily="34" charset="0"/>
              <a:ea typeface="Cambria Math" panose="02040503050406030204" pitchFamily="18"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11001179" y="533850"/>
            <a:ext cx="907195" cy="878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8793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2828" y="340889"/>
            <a:ext cx="1258351" cy="1325563"/>
          </a:xfrm>
        </p:spPr>
        <p:txBody>
          <a:bodyPr>
            <a:normAutofit/>
          </a:bodyPr>
          <a:lstStyle/>
          <a:p>
            <a:pPr algn="r"/>
            <a:r>
              <a:rPr lang="fa-IR" sz="3600" dirty="0" smtClean="0">
                <a:cs typeface="B Titr" panose="00000700000000000000" pitchFamily="2" charset="-78"/>
              </a:rPr>
              <a:t>اهداف</a:t>
            </a:r>
            <a:endParaRPr lang="en-US" sz="3600" dirty="0">
              <a:cs typeface="B Titr" panose="00000700000000000000" pitchFamily="2" charset="-78"/>
            </a:endParaRPr>
          </a:p>
        </p:txBody>
      </p:sp>
      <p:sp>
        <p:nvSpPr>
          <p:cNvPr id="3" name="Content Placeholder 2"/>
          <p:cNvSpPr>
            <a:spLocks noGrp="1"/>
          </p:cNvSpPr>
          <p:nvPr>
            <p:ph idx="1"/>
          </p:nvPr>
        </p:nvSpPr>
        <p:spPr>
          <a:xfrm>
            <a:off x="481262" y="1649778"/>
            <a:ext cx="11016916" cy="4619922"/>
          </a:xfrm>
        </p:spPr>
        <p:txBody>
          <a:bodyPr>
            <a:normAutofit fontScale="92500"/>
          </a:bodyPr>
          <a:lstStyle/>
          <a:p>
            <a:pPr marL="0" indent="0" algn="ctr">
              <a:lnSpc>
                <a:spcPct val="150000"/>
              </a:lnSpc>
              <a:buNone/>
            </a:pPr>
            <a:r>
              <a:rPr lang="fa-IR" b="1" dirty="0" smtClean="0">
                <a:cs typeface="B Mitra" panose="00000400000000000000" pitchFamily="2" charset="-78"/>
              </a:rPr>
              <a:t>اینکوترمز در چارچوب قرارداد فروش ، طرفین را ملزم می کند که به تعهدات خود براساس تعاریف اصطلاحات پایبند باشند. بنابراین بطورکلی می توان اهداف را به صورت زیر خلاصه کرد. </a:t>
            </a:r>
            <a:br>
              <a:rPr lang="fa-IR" b="1" dirty="0" smtClean="0">
                <a:cs typeface="B Mitra" panose="00000400000000000000" pitchFamily="2" charset="-78"/>
              </a:rPr>
            </a:br>
            <a:r>
              <a:rPr lang="fa-IR" b="1" dirty="0" smtClean="0">
                <a:cs typeface="B Mitra" panose="00000400000000000000" pitchFamily="2" charset="-78"/>
              </a:rPr>
              <a:t/>
            </a:r>
            <a:br>
              <a:rPr lang="fa-IR" b="1" dirty="0" smtClean="0">
                <a:cs typeface="B Mitra" panose="00000400000000000000" pitchFamily="2" charset="-78"/>
              </a:rPr>
            </a:br>
            <a:r>
              <a:rPr lang="fa-IR" b="1" dirty="0" smtClean="0">
                <a:solidFill>
                  <a:srgbClr val="C00000"/>
                </a:solidFill>
                <a:cs typeface="B Mitra" panose="00000400000000000000" pitchFamily="2" charset="-78"/>
              </a:rPr>
              <a:t>الف . </a:t>
            </a:r>
            <a:r>
              <a:rPr lang="fa-IR" b="1" dirty="0" smtClean="0">
                <a:cs typeface="B Mitra" panose="00000400000000000000" pitchFamily="2" charset="-78"/>
              </a:rPr>
              <a:t>ایجاد رویه و ضوابط معین در نظام مبادلات بین المللی </a:t>
            </a:r>
            <a:br>
              <a:rPr lang="fa-IR" b="1" dirty="0" smtClean="0">
                <a:cs typeface="B Mitra" panose="00000400000000000000" pitchFamily="2" charset="-78"/>
              </a:rPr>
            </a:br>
            <a:r>
              <a:rPr lang="fa-IR" b="1" dirty="0" smtClean="0">
                <a:solidFill>
                  <a:srgbClr val="C00000"/>
                </a:solidFill>
                <a:cs typeface="B Mitra" panose="00000400000000000000" pitchFamily="2" charset="-78"/>
              </a:rPr>
              <a:t>ب .</a:t>
            </a:r>
            <a:r>
              <a:rPr lang="fa-IR" b="1" dirty="0" smtClean="0">
                <a:cs typeface="B Mitra" panose="00000400000000000000" pitchFamily="2" charset="-78"/>
              </a:rPr>
              <a:t> مشخص شدن مسئولیت های خریداران و فروشندگان</a:t>
            </a:r>
          </a:p>
          <a:p>
            <a:pPr marL="0" indent="0" algn="ctr">
              <a:lnSpc>
                <a:spcPct val="150000"/>
              </a:lnSpc>
              <a:buNone/>
            </a:pPr>
            <a:r>
              <a:rPr lang="fa-IR" b="1" dirty="0" smtClean="0">
                <a:solidFill>
                  <a:srgbClr val="C00000"/>
                </a:solidFill>
                <a:cs typeface="B Mitra" panose="00000400000000000000" pitchFamily="2" charset="-78"/>
              </a:rPr>
              <a:t>ج. </a:t>
            </a:r>
            <a:r>
              <a:rPr lang="fa-IR" b="1" dirty="0" smtClean="0">
                <a:cs typeface="B Mitra" panose="00000400000000000000" pitchFamily="2" charset="-78"/>
              </a:rPr>
              <a:t>کاهش اختلافات بین خریداران وفروشندگان </a:t>
            </a:r>
            <a:br>
              <a:rPr lang="fa-IR" b="1" dirty="0" smtClean="0">
                <a:cs typeface="B Mitra" panose="00000400000000000000" pitchFamily="2" charset="-78"/>
              </a:rPr>
            </a:br>
            <a:r>
              <a:rPr lang="fa-IR" b="1" dirty="0" smtClean="0">
                <a:solidFill>
                  <a:srgbClr val="C00000"/>
                </a:solidFill>
                <a:cs typeface="B Mitra" panose="00000400000000000000" pitchFamily="2" charset="-78"/>
              </a:rPr>
              <a:t>د.</a:t>
            </a:r>
            <a:r>
              <a:rPr lang="fa-IR" b="1" dirty="0" smtClean="0">
                <a:cs typeface="B Mitra" panose="00000400000000000000" pitchFamily="2" charset="-78"/>
              </a:rPr>
              <a:t> تسهیل انجام مبادلات بین المللی </a:t>
            </a:r>
            <a:endParaRPr lang="en-US" b="1" dirty="0">
              <a:cs typeface="B Mitra" panose="00000400000000000000" pitchFamily="2" charset="-78"/>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11001179" y="533850"/>
            <a:ext cx="907195" cy="878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6484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667" y="265728"/>
            <a:ext cx="4600073" cy="1325563"/>
          </a:xfrm>
        </p:spPr>
        <p:txBody>
          <a:bodyPr>
            <a:normAutofit/>
          </a:bodyPr>
          <a:lstStyle/>
          <a:p>
            <a:pPr algn="r"/>
            <a:r>
              <a:rPr lang="fa-IR" sz="3600" dirty="0" smtClean="0">
                <a:cs typeface="B Titr" panose="00000700000000000000" pitchFamily="2" charset="-78"/>
              </a:rPr>
              <a:t>سه بحث اصلی اینکوترمز </a:t>
            </a:r>
            <a:endParaRPr lang="en-US" sz="3600" dirty="0">
              <a:cs typeface="B Titr" panose="00000700000000000000" pitchFamily="2" charset="-78"/>
            </a:endParaRPr>
          </a:p>
        </p:txBody>
      </p:sp>
      <p:sp>
        <p:nvSpPr>
          <p:cNvPr id="3" name="Content Placeholder 2"/>
          <p:cNvSpPr>
            <a:spLocks noGrp="1"/>
          </p:cNvSpPr>
          <p:nvPr>
            <p:ph idx="1"/>
          </p:nvPr>
        </p:nvSpPr>
        <p:spPr>
          <a:xfrm>
            <a:off x="1255294" y="1809583"/>
            <a:ext cx="10515600" cy="4351338"/>
          </a:xfrm>
        </p:spPr>
        <p:txBody>
          <a:bodyPr/>
          <a:lstStyle/>
          <a:p>
            <a:pPr algn="r" rtl="1">
              <a:lnSpc>
                <a:spcPct val="150000"/>
              </a:lnSpc>
              <a:buClr>
                <a:srgbClr val="C00000"/>
              </a:buClr>
              <a:buFont typeface="Wingdings" panose="05000000000000000000" pitchFamily="2" charset="2"/>
              <a:buChar char="v"/>
            </a:pPr>
            <a:r>
              <a:rPr lang="fa-IR" b="1" dirty="0">
                <a:cs typeface="B Mitra" panose="00000400000000000000" pitchFamily="2" charset="-78"/>
              </a:rPr>
              <a:t> </a:t>
            </a:r>
            <a:r>
              <a:rPr lang="fa-IR" b="1" dirty="0" smtClean="0">
                <a:cs typeface="B Mitra" panose="00000400000000000000" pitchFamily="2" charset="-78"/>
              </a:rPr>
              <a:t>تعیین حدود تعهدات و وظایف خریدار و فروشنده ( </a:t>
            </a:r>
            <a:r>
              <a:rPr lang="fa-IR" b="1" dirty="0" smtClean="0">
                <a:solidFill>
                  <a:srgbClr val="C00000"/>
                </a:solidFill>
                <a:cs typeface="B Mitra" panose="00000400000000000000" pitchFamily="2" charset="-78"/>
              </a:rPr>
              <a:t>مسئولیت</a:t>
            </a:r>
            <a:r>
              <a:rPr lang="fa-IR" b="1" dirty="0" smtClean="0">
                <a:cs typeface="B Mitra" panose="00000400000000000000" pitchFamily="2" charset="-78"/>
              </a:rPr>
              <a:t> )</a:t>
            </a:r>
          </a:p>
          <a:p>
            <a:pPr algn="r" rtl="1">
              <a:lnSpc>
                <a:spcPct val="150000"/>
              </a:lnSpc>
              <a:buClr>
                <a:srgbClr val="C00000"/>
              </a:buClr>
              <a:buFont typeface="Wingdings" panose="05000000000000000000" pitchFamily="2" charset="2"/>
              <a:buChar char="v"/>
            </a:pPr>
            <a:r>
              <a:rPr lang="fa-IR" b="1" dirty="0">
                <a:cs typeface="B Mitra" panose="00000400000000000000" pitchFamily="2" charset="-78"/>
              </a:rPr>
              <a:t> </a:t>
            </a:r>
            <a:r>
              <a:rPr lang="fa-IR" b="1" dirty="0" smtClean="0">
                <a:cs typeface="B Mitra" panose="00000400000000000000" pitchFamily="2" charset="-78"/>
              </a:rPr>
              <a:t>تعیین نقطه انتقال مسئولیت و ریسک ( </a:t>
            </a:r>
            <a:r>
              <a:rPr lang="fa-IR" b="1" dirty="0" smtClean="0">
                <a:solidFill>
                  <a:srgbClr val="C00000"/>
                </a:solidFill>
                <a:cs typeface="B Mitra" panose="00000400000000000000" pitchFamily="2" charset="-78"/>
              </a:rPr>
              <a:t>ریسک</a:t>
            </a:r>
            <a:r>
              <a:rPr lang="fa-IR" b="1" dirty="0" smtClean="0">
                <a:cs typeface="B Mitra" panose="00000400000000000000" pitchFamily="2" charset="-78"/>
              </a:rPr>
              <a:t> )</a:t>
            </a:r>
          </a:p>
          <a:p>
            <a:pPr algn="r" rtl="1">
              <a:lnSpc>
                <a:spcPct val="150000"/>
              </a:lnSpc>
              <a:buClr>
                <a:srgbClr val="C00000"/>
              </a:buClr>
              <a:buFont typeface="Wingdings" panose="05000000000000000000" pitchFamily="2" charset="2"/>
              <a:buChar char="v"/>
            </a:pPr>
            <a:r>
              <a:rPr lang="fa-IR" b="1" dirty="0">
                <a:cs typeface="B Mitra" panose="00000400000000000000" pitchFamily="2" charset="-78"/>
              </a:rPr>
              <a:t> </a:t>
            </a:r>
            <a:r>
              <a:rPr lang="fa-IR" b="1" dirty="0" smtClean="0">
                <a:cs typeface="B Mitra" panose="00000400000000000000" pitchFamily="2" charset="-78"/>
              </a:rPr>
              <a:t>نحوه تقسیم هزینه ها ( </a:t>
            </a:r>
            <a:r>
              <a:rPr lang="fa-IR" b="1" dirty="0" smtClean="0">
                <a:solidFill>
                  <a:srgbClr val="C00000"/>
                </a:solidFill>
                <a:cs typeface="B Mitra" panose="00000400000000000000" pitchFamily="2" charset="-78"/>
              </a:rPr>
              <a:t>هزینه</a:t>
            </a:r>
            <a:r>
              <a:rPr lang="fa-IR" b="1" dirty="0" smtClean="0">
                <a:cs typeface="B Mitra" panose="00000400000000000000" pitchFamily="2" charset="-78"/>
              </a:rPr>
              <a:t> ) </a:t>
            </a:r>
            <a:endParaRPr lang="en-US" b="1" dirty="0" smtClean="0">
              <a:cs typeface="B Mitra" panose="00000400000000000000" pitchFamily="2" charset="-78"/>
            </a:endParaRPr>
          </a:p>
          <a:p>
            <a:pPr algn="r" rtl="1">
              <a:lnSpc>
                <a:spcPct val="150000"/>
              </a:lnSpc>
              <a:buClr>
                <a:srgbClr val="C00000"/>
              </a:buClr>
              <a:buFont typeface="Wingdings" panose="05000000000000000000" pitchFamily="2" charset="2"/>
              <a:buChar char="v"/>
            </a:pPr>
            <a:endParaRPr lang="en-US" b="1" dirty="0">
              <a:cs typeface="B Mitra" panose="00000400000000000000" pitchFamily="2" charset="-78"/>
            </a:endParaRPr>
          </a:p>
          <a:p>
            <a:pPr marL="0" indent="0" algn="r" rtl="1">
              <a:lnSpc>
                <a:spcPct val="150000"/>
              </a:lnSpc>
              <a:buClr>
                <a:srgbClr val="C00000"/>
              </a:buClr>
              <a:buNone/>
            </a:pPr>
            <a:r>
              <a:rPr lang="en-US" b="1" dirty="0" smtClean="0">
                <a:cs typeface="B Mitra" panose="00000400000000000000" pitchFamily="2" charset="-78"/>
              </a:rPr>
              <a:t> </a:t>
            </a:r>
            <a:endParaRPr lang="fa-IR" b="1" dirty="0" smtClean="0">
              <a:cs typeface="B Mitra" panose="00000400000000000000" pitchFamily="2" charset="-78"/>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5" b="89895" l="1316" r="89803">
                        <a14:foregroundMark x1="66118" y1="39158" x2="66118" y2="39158"/>
                        <a14:foregroundMark x1="61513" y1="38526" x2="61513" y2="38526"/>
                        <a14:foregroundMark x1="59211" y1="82526" x2="59211" y2="82526"/>
                      </a14:backgroundRemoval>
                    </a14:imgEffect>
                  </a14:imgLayer>
                </a14:imgProps>
              </a:ext>
              <a:ext uri="{28A0092B-C50C-407E-A947-70E740481C1C}">
                <a14:useLocalDpi xmlns:a14="http://schemas.microsoft.com/office/drawing/2010/main" val="0"/>
              </a:ext>
            </a:extLst>
          </a:blip>
          <a:srcRect t="35284" b="12489"/>
          <a:stretch/>
        </p:blipFill>
        <p:spPr>
          <a:xfrm>
            <a:off x="-272715" y="2040552"/>
            <a:ext cx="5320284" cy="433866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4478" b="96517" l="2404" r="98558">
                        <a14:foregroundMark x1="44231" y1="10945" x2="6731" y2="45274"/>
                        <a14:foregroundMark x1="11058" y1="21393" x2="39423" y2="42289"/>
                        <a14:foregroundMark x1="33654" y1="25871" x2="33654" y2="25871"/>
                        <a14:foregroundMark x1="40385" y1="25373" x2="14904" y2="46766"/>
                        <a14:foregroundMark x1="79808" y1="27861" x2="79808" y2="27861"/>
                        <a14:foregroundMark x1="80288" y1="28358" x2="76442" y2="31841"/>
                        <a14:foregroundMark x1="83654" y1="21891" x2="83654" y2="21891"/>
                        <a14:foregroundMark x1="92788" y1="53731" x2="47596" y2="87065"/>
                        <a14:foregroundMark x1="48558" y1="53731" x2="87500" y2="88557"/>
                        <a14:foregroundMark x1="66346" y1="62687" x2="66346" y2="62687"/>
                        <a14:foregroundMark x1="69712" y1="58706" x2="66827" y2="68159"/>
                        <a14:foregroundMark x1="62981" y1="65174" x2="63942" y2="82090"/>
                        <a14:foregroundMark x1="60577" y1="79104" x2="68750" y2="84577"/>
                        <a14:foregroundMark x1="41346" y1="55721" x2="7212" y2="81592"/>
                        <a14:foregroundMark x1="5288" y1="53234" x2="37981" y2="86070"/>
                        <a14:foregroundMark x1="25000" y1="54229" x2="15385" y2="72637"/>
                        <a14:foregroundMark x1="22596" y1="18408" x2="7692" y2="29353"/>
                        <a14:foregroundMark x1="57692" y1="56716" x2="85577" y2="57214"/>
                      </a14:backgroundRemoval>
                    </a14:imgEffect>
                  </a14:imgLayer>
                </a14:imgProps>
              </a:ext>
              <a:ext uri="{28A0092B-C50C-407E-A947-70E740481C1C}">
                <a14:useLocalDpi xmlns:a14="http://schemas.microsoft.com/office/drawing/2010/main" val="0"/>
              </a:ext>
            </a:extLst>
          </a:blip>
          <a:stretch>
            <a:fillRect/>
          </a:stretch>
        </p:blipFill>
        <p:spPr>
          <a:xfrm>
            <a:off x="11132740" y="471916"/>
            <a:ext cx="907195" cy="878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6334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1302" y="1395616"/>
            <a:ext cx="993227" cy="487512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TextBox 10"/>
          <p:cNvSpPr txBox="1"/>
          <p:nvPr/>
        </p:nvSpPr>
        <p:spPr>
          <a:xfrm rot="16200000">
            <a:off x="-1831062" y="3187292"/>
            <a:ext cx="5017954" cy="646331"/>
          </a:xfrm>
          <a:prstGeom prst="rect">
            <a:avLst/>
          </a:prstGeom>
          <a:noFill/>
        </p:spPr>
        <p:txBody>
          <a:bodyPr wrap="square" rtlCol="0">
            <a:spAutoFit/>
          </a:bodyPr>
          <a:lstStyle/>
          <a:p>
            <a:r>
              <a:rPr lang="fa-IR" sz="3600" dirty="0" smtClean="0">
                <a:cs typeface="B Titr" panose="00000700000000000000" pitchFamily="2" charset="-78"/>
              </a:rPr>
              <a:t>طبقه بندی اینکوترمز 2010</a:t>
            </a:r>
            <a:endParaRPr lang="en-US" sz="3600" dirty="0">
              <a:cs typeface="B Titr" panose="00000700000000000000" pitchFamily="2" charset="-78"/>
            </a:endParaRPr>
          </a:p>
        </p:txBody>
      </p:sp>
      <p:graphicFrame>
        <p:nvGraphicFramePr>
          <p:cNvPr id="13" name="Diagram 12"/>
          <p:cNvGraphicFramePr/>
          <p:nvPr>
            <p:extLst>
              <p:ext uri="{D42A27DB-BD31-4B8C-83A1-F6EECF244321}">
                <p14:modId xmlns:p14="http://schemas.microsoft.com/office/powerpoint/2010/main" val="739925419"/>
              </p:ext>
            </p:extLst>
          </p:nvPr>
        </p:nvGraphicFramePr>
        <p:xfrm>
          <a:off x="811267" y="169198"/>
          <a:ext cx="11293648" cy="624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402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44612" y="302703"/>
            <a:ext cx="5937487" cy="936198"/>
            <a:chOff x="-716953" y="18171"/>
            <a:chExt cx="1889418" cy="901766"/>
          </a:xfrm>
        </p:grpSpPr>
        <p:sp>
          <p:nvSpPr>
            <p:cNvPr id="5" name="Rounded Rectangle 4"/>
            <p:cNvSpPr/>
            <p:nvPr/>
          </p:nvSpPr>
          <p:spPr>
            <a:xfrm>
              <a:off x="-716953" y="18171"/>
              <a:ext cx="1889418" cy="901766"/>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Rounded Rectangle 4"/>
            <p:cNvSpPr txBox="1"/>
            <p:nvPr/>
          </p:nvSpPr>
          <p:spPr>
            <a:xfrm>
              <a:off x="-392957" y="189495"/>
              <a:ext cx="1241426" cy="559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en-US" sz="3200" dirty="0" smtClean="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rPr>
                <a:t>EXW</a:t>
              </a:r>
              <a:endParaRPr lang="en-US" sz="3600" kern="1200" dirty="0">
                <a:effectLst>
                  <a:outerShdw blurRad="50800" dist="38100" dir="2700000" algn="tl" rotWithShape="0">
                    <a:prstClr val="black">
                      <a:alpha val="40000"/>
                    </a:prstClr>
                  </a:outerShdw>
                </a:effectLst>
                <a:latin typeface="Bodoni MT Black" panose="02070A03080606020203" pitchFamily="18" charset="0"/>
                <a:cs typeface="B Elham" panose="00000400000000000000" pitchFamily="2" charset="-78"/>
              </a:endParaRPr>
            </a:p>
          </p:txBody>
        </p:sp>
      </p:grpSp>
      <p:sp>
        <p:nvSpPr>
          <p:cNvPr id="10" name="TextBox 9"/>
          <p:cNvSpPr txBox="1"/>
          <p:nvPr/>
        </p:nvSpPr>
        <p:spPr>
          <a:xfrm>
            <a:off x="7761514" y="1686016"/>
            <a:ext cx="3804907" cy="523220"/>
          </a:xfrm>
          <a:prstGeom prst="rect">
            <a:avLst/>
          </a:prstGeom>
          <a:noFill/>
        </p:spPr>
        <p:txBody>
          <a:bodyPr wrap="square" rtlCol="0">
            <a:spAutoFit/>
          </a:bodyPr>
          <a:lstStyle/>
          <a:p>
            <a:pPr marL="457200" indent="-457200" algn="r" rtl="1">
              <a:buFont typeface="Wingdings" panose="05000000000000000000" pitchFamily="2" charset="2"/>
              <a:buChar char="v"/>
            </a:pPr>
            <a:r>
              <a:rPr lang="fa-IR" sz="2800" b="1" dirty="0" smtClean="0">
                <a:solidFill>
                  <a:srgbClr val="FF0000"/>
                </a:solidFill>
                <a:cs typeface="B Mitra" panose="00000400000000000000" pitchFamily="2" charset="-78"/>
              </a:rPr>
              <a:t>تحویل کالا درب کارخانه</a:t>
            </a:r>
            <a:endParaRPr lang="en-US" sz="2800" b="1" dirty="0">
              <a:solidFill>
                <a:srgbClr val="FF0000"/>
              </a:solidFill>
              <a:effectLst>
                <a:outerShdw blurRad="38100" dist="38100" dir="2700000" algn="tl">
                  <a:srgbClr val="000000">
                    <a:alpha val="43137"/>
                  </a:srgbClr>
                </a:outerShdw>
              </a:effectLst>
              <a:cs typeface="B Mitra" panose="00000400000000000000" pitchFamily="2" charset="-78"/>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28810"/>
          <a:stretch/>
        </p:blipFill>
        <p:spPr>
          <a:xfrm>
            <a:off x="732723" y="3347236"/>
            <a:ext cx="10547131" cy="271752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65676" y="2209236"/>
            <a:ext cx="11281227" cy="1384995"/>
          </a:xfrm>
          <a:prstGeom prst="rect">
            <a:avLst/>
          </a:prstGeom>
          <a:noFill/>
        </p:spPr>
        <p:txBody>
          <a:bodyPr wrap="square" rtlCol="1">
            <a:spAutoFit/>
          </a:bodyPr>
          <a:lstStyle/>
          <a:p>
            <a:pPr algn="r" rtl="1"/>
            <a:r>
              <a:rPr lang="fa-IR" sz="2800" b="1" dirty="0">
                <a:cs typeface="B Mitra" panose="00000400000000000000" pitchFamily="2" charset="-78"/>
              </a:rPr>
              <a:t>در این روش فروشنده، کالا را در محل تولید و یا انبار کالا به خریدار تحویل می دهد و کلیه مسئولیت ها و هزینه ها، اعم از </a:t>
            </a:r>
            <a:r>
              <a:rPr lang="fa-IR" sz="2800" b="1" dirty="0" smtClean="0">
                <a:cs typeface="B Mitra" panose="00000400000000000000" pitchFamily="2" charset="-78"/>
              </a:rPr>
              <a:t>بارگیري، حمل </a:t>
            </a:r>
            <a:r>
              <a:rPr lang="fa-IR" sz="2800" b="1" dirty="0">
                <a:cs typeface="B Mitra" panose="00000400000000000000" pitchFamily="2" charset="-78"/>
              </a:rPr>
              <a:t>و نقل، بیمه، گمرك و ریسک خرابی کالا بر عهده خریدار است.</a:t>
            </a:r>
            <a:endParaRPr lang="fa-IR" sz="2400" b="1" dirty="0">
              <a:solidFill>
                <a:schemeClr val="tx1">
                  <a:lumMod val="95000"/>
                  <a:lumOff val="5000"/>
                </a:schemeClr>
              </a:solidFill>
              <a:cs typeface="B Mitra" panose="00000400000000000000" pitchFamily="2" charset="-78"/>
            </a:endParaRPr>
          </a:p>
        </p:txBody>
      </p:sp>
    </p:spTree>
    <p:extLst>
      <p:ext uri="{BB962C8B-B14F-4D97-AF65-F5344CB8AC3E}">
        <p14:creationId xmlns:p14="http://schemas.microsoft.com/office/powerpoint/2010/main" val="4129577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deo_Wall_Picture_Change_16x9.potx" id="{C4F605CE-B7C2-42A3-AB06-05A26F9908CA}" vid="{17464979-36D5-46D1-9E8A-D476ADF59D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2D284F-B187-4F6A-9E49-78880502FD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Pictures with checkerboard shutter flip (widescreen)</Template>
  <TotalTime>1865</TotalTime>
  <Words>1058</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Cambria Math</vt:lpstr>
      <vt:lpstr>Wingdings</vt:lpstr>
      <vt:lpstr>Calibri</vt:lpstr>
      <vt:lpstr>Calibri Light</vt:lpstr>
      <vt:lpstr>B Titr</vt:lpstr>
      <vt:lpstr>B Elham</vt:lpstr>
      <vt:lpstr>Bodoni MT Black</vt:lpstr>
      <vt:lpstr>B Mitra</vt:lpstr>
      <vt:lpstr>Office Theme</vt:lpstr>
      <vt:lpstr>PowerPoint Presentation</vt:lpstr>
      <vt:lpstr>PowerPoint Presentation</vt:lpstr>
      <vt:lpstr>        مقدمه</vt:lpstr>
      <vt:lpstr>تعریف</vt:lpstr>
      <vt:lpstr>تاریخچه</vt:lpstr>
      <vt:lpstr>اهداف</vt:lpstr>
      <vt:lpstr>سه بحث اصلی اینکوترمز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mohamad fh</dc:creator>
  <cp:keywords/>
  <cp:lastModifiedBy>Sayed Ali</cp:lastModifiedBy>
  <cp:revision>160</cp:revision>
  <dcterms:created xsi:type="dcterms:W3CDTF">2018-04-13T12:57:44Z</dcterms:created>
  <dcterms:modified xsi:type="dcterms:W3CDTF">2019-03-12T07:52:04Z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TC040144239991</vt:lpwstr>
  </property>
</Properties>
</file>