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6" r:id="rId34"/>
    <p:sldId id="290" r:id="rId35"/>
    <p:sldId id="291" r:id="rId36"/>
    <p:sldId id="29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B6A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E0B9A2-80F0-4F8F-A54F-34300A3DBEF8}" type="datetimeFigureOut">
              <a:rPr lang="en-US" smtClean="0"/>
              <a:t>5/31/2014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6C00C-6DF8-46F1-A7F8-21431C5B114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0B9A2-80F0-4F8F-A54F-34300A3DBEF8}" type="datetimeFigureOut">
              <a:rPr lang="en-US" smtClean="0"/>
              <a:t>5/31/2014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6C00C-6DF8-46F1-A7F8-21431C5B114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0B9A2-80F0-4F8F-A54F-34300A3DBEF8}" type="datetimeFigureOut">
              <a:rPr lang="en-US" smtClean="0"/>
              <a:t>5/31/2014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6C00C-6DF8-46F1-A7F8-21431C5B114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0B9A2-80F0-4F8F-A54F-34300A3DBEF8}" type="datetimeFigureOut">
              <a:rPr lang="en-US" smtClean="0"/>
              <a:t>5/31/2014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6C00C-6DF8-46F1-A7F8-21431C5B114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0B9A2-80F0-4F8F-A54F-34300A3DBEF8}" type="datetimeFigureOut">
              <a:rPr lang="en-US" smtClean="0"/>
              <a:t>5/31/2014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6C00C-6DF8-46F1-A7F8-21431C5B114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E0B9A2-80F0-4F8F-A54F-34300A3DBEF8}" type="datetimeFigureOut">
              <a:rPr lang="en-US" smtClean="0"/>
              <a:t>5/31/2014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6C00C-6DF8-46F1-A7F8-21431C5B114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E0B9A2-80F0-4F8F-A54F-34300A3DBEF8}" type="datetimeFigureOut">
              <a:rPr lang="en-US" smtClean="0"/>
              <a:t>5/31/2014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6C00C-6DF8-46F1-A7F8-21431C5B114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E0B9A2-80F0-4F8F-A54F-34300A3DBEF8}" type="datetimeFigureOut">
              <a:rPr lang="en-US" smtClean="0"/>
              <a:t>5/31/2014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6C00C-6DF8-46F1-A7F8-21431C5B11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0B9A2-80F0-4F8F-A54F-34300A3DBEF8}" type="datetimeFigureOut">
              <a:rPr lang="en-US" smtClean="0"/>
              <a:t>5/31/2014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6C00C-6DF8-46F1-A7F8-21431C5B11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0B9A2-80F0-4F8F-A54F-34300A3DBEF8}" type="datetimeFigureOut">
              <a:rPr lang="en-US" smtClean="0"/>
              <a:t>5/31/2014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6C00C-6DF8-46F1-A7F8-21431C5B114C}"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FE0B9A2-80F0-4F8F-A54F-34300A3DBEF8}" type="datetimeFigureOut">
              <a:rPr lang="en-US" smtClean="0"/>
              <a:t>5/31/2014</a:t>
            </a:fld>
            <a:endParaRPr lang="en-US"/>
          </a:p>
        </p:txBody>
      </p:sp>
      <p:sp>
        <p:nvSpPr>
          <p:cNvPr id="9" name="Slide Number Placeholder 8"/>
          <p:cNvSpPr>
            <a:spLocks noGrp="1"/>
          </p:cNvSpPr>
          <p:nvPr>
            <p:ph type="sldNum" sz="quarter" idx="11"/>
          </p:nvPr>
        </p:nvSpPr>
        <p:spPr/>
        <p:txBody>
          <a:bodyPr/>
          <a:lstStyle/>
          <a:p>
            <a:fld id="{77B6C00C-6DF8-46F1-A7F8-21431C5B114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7B6C00C-6DF8-46F1-A7F8-21431C5B114C}"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FE0B9A2-80F0-4F8F-A54F-34300A3DBEF8}" type="datetimeFigureOut">
              <a:rPr lang="en-US" smtClean="0"/>
              <a:t>5/31/2014</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836712"/>
            <a:ext cx="7543800" cy="3458071"/>
          </a:xfrm>
        </p:spPr>
        <p:txBody>
          <a:bodyPr/>
          <a:lstStyle/>
          <a:p>
            <a:pPr algn="ctr" rtl="1"/>
            <a:r>
              <a:rPr lang="fa-IR" sz="7200" b="1" dirty="0" smtClean="0">
                <a:solidFill>
                  <a:srgbClr val="FB6A19"/>
                </a:solidFill>
                <a:latin typeface="IranNastaliq" pitchFamily="18" charset="0"/>
                <a:cs typeface="IranNastaliq" pitchFamily="18" charset="0"/>
              </a:rPr>
              <a:t>مزیت رقابتی ملت ها   (مدل الماس)</a:t>
            </a:r>
            <a:br>
              <a:rPr lang="fa-IR" sz="7200" b="1" dirty="0" smtClean="0">
                <a:solidFill>
                  <a:srgbClr val="FB6A19"/>
                </a:solidFill>
                <a:latin typeface="IranNastaliq" pitchFamily="18" charset="0"/>
                <a:cs typeface="IranNastaliq" pitchFamily="18" charset="0"/>
              </a:rPr>
            </a:br>
            <a:r>
              <a:rPr lang="fa-IR" sz="7200" b="1" dirty="0" smtClean="0">
                <a:solidFill>
                  <a:srgbClr val="FB6A19"/>
                </a:solidFill>
                <a:latin typeface="IranNastaliq" pitchFamily="18" charset="0"/>
                <a:cs typeface="IranNastaliq" pitchFamily="18" charset="0"/>
              </a:rPr>
              <a:t>فصل سوم: </a:t>
            </a:r>
            <a:br>
              <a:rPr lang="fa-IR" sz="7200" b="1" dirty="0" smtClean="0">
                <a:solidFill>
                  <a:srgbClr val="FB6A19"/>
                </a:solidFill>
                <a:latin typeface="IranNastaliq" pitchFamily="18" charset="0"/>
                <a:cs typeface="IranNastaliq" pitchFamily="18" charset="0"/>
              </a:rPr>
            </a:br>
            <a:r>
              <a:rPr lang="fa-IR" sz="7200" b="1" dirty="0" smtClean="0">
                <a:solidFill>
                  <a:srgbClr val="FB6A19"/>
                </a:solidFill>
                <a:latin typeface="IranNastaliq" pitchFamily="18" charset="0"/>
                <a:cs typeface="IranNastaliq" pitchFamily="18" charset="0"/>
              </a:rPr>
              <a:t>عوامل تعیین کننده مزیت ملی</a:t>
            </a:r>
            <a:endParaRPr lang="en-US" sz="8800" b="1" dirty="0">
              <a:solidFill>
                <a:srgbClr val="FB6A19"/>
              </a:solidFill>
              <a:latin typeface="IranNastaliq" pitchFamily="18" charset="0"/>
              <a:cs typeface="IranNastaliq" pitchFamily="18" charset="0"/>
            </a:endParaRPr>
          </a:p>
        </p:txBody>
      </p:sp>
      <p:sp>
        <p:nvSpPr>
          <p:cNvPr id="3" name="Subtitle 2"/>
          <p:cNvSpPr>
            <a:spLocks noGrp="1"/>
          </p:cNvSpPr>
          <p:nvPr>
            <p:ph type="subTitle" idx="1"/>
          </p:nvPr>
        </p:nvSpPr>
        <p:spPr>
          <a:xfrm>
            <a:off x="846544" y="4572000"/>
            <a:ext cx="6461760" cy="1066800"/>
          </a:xfrm>
        </p:spPr>
        <p:txBody>
          <a:bodyPr>
            <a:normAutofit/>
          </a:bodyPr>
          <a:lstStyle/>
          <a:p>
            <a:pPr algn="ctr" rtl="1"/>
            <a:r>
              <a:rPr lang="fa-IR" b="1" dirty="0" smtClean="0">
                <a:solidFill>
                  <a:srgbClr val="FF0000"/>
                </a:solidFill>
                <a:cs typeface="B Mitra" pitchFamily="2" charset="-78"/>
              </a:rPr>
              <a:t>ارائه: حسین خصاف مفرد</a:t>
            </a:r>
          </a:p>
          <a:p>
            <a:pPr algn="ctr" rtl="1"/>
            <a:r>
              <a:rPr lang="fa-IR" b="1" dirty="0" smtClean="0">
                <a:solidFill>
                  <a:srgbClr val="FF0000"/>
                </a:solidFill>
                <a:cs typeface="B Mitra" pitchFamily="2" charset="-78"/>
              </a:rPr>
              <a:t>بهار 1393</a:t>
            </a:r>
            <a:endParaRPr lang="en-US" b="1" dirty="0">
              <a:solidFill>
                <a:srgbClr val="FF0000"/>
              </a:solidFill>
              <a:cs typeface="B Mitra" pitchFamily="2" charset="-78"/>
            </a:endParaRPr>
          </a:p>
        </p:txBody>
      </p:sp>
    </p:spTree>
    <p:extLst>
      <p:ext uri="{BB962C8B-B14F-4D97-AF65-F5344CB8AC3E}">
        <p14:creationId xmlns:p14="http://schemas.microsoft.com/office/powerpoint/2010/main" val="81458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endParaRPr lang="en-US" dirty="0">
              <a:solidFill>
                <a:srgbClr val="FFC000"/>
              </a:solidFill>
              <a:cs typeface="B Titr" pitchFamily="2" charset="-78"/>
            </a:endParaRPr>
          </a:p>
        </p:txBody>
      </p:sp>
      <p:sp>
        <p:nvSpPr>
          <p:cNvPr id="3" name="Content Placeholder 2"/>
          <p:cNvSpPr>
            <a:spLocks noGrp="1"/>
          </p:cNvSpPr>
          <p:nvPr>
            <p:ph idx="1"/>
          </p:nvPr>
        </p:nvSpPr>
        <p:spPr/>
        <p:txBody>
          <a:bodyPr/>
          <a:lstStyle/>
          <a:p>
            <a:pPr marL="114300" indent="0" algn="just" rtl="1">
              <a:buNone/>
            </a:pPr>
            <a:r>
              <a:rPr lang="fa-IR" dirty="0" smtClean="0">
                <a:solidFill>
                  <a:srgbClr val="002060"/>
                </a:solidFill>
                <a:latin typeface="IRMitra" pitchFamily="2" charset="-78"/>
                <a:cs typeface="IRMitra" pitchFamily="2" charset="-78"/>
              </a:rPr>
              <a:t>تفاوت مهم دوم:</a:t>
            </a:r>
          </a:p>
          <a:p>
            <a:pPr algn="just" rtl="1"/>
            <a:r>
              <a:rPr lang="fa-IR" dirty="0" smtClean="0">
                <a:solidFill>
                  <a:srgbClr val="002060"/>
                </a:solidFill>
                <a:latin typeface="IRMitra" pitchFamily="2" charset="-78"/>
                <a:cs typeface="IRMitra" pitchFamily="2" charset="-78"/>
              </a:rPr>
              <a:t>فاکتورهای عمومی (</a:t>
            </a:r>
            <a:r>
              <a:rPr lang="en-US" dirty="0" smtClean="0">
                <a:solidFill>
                  <a:srgbClr val="002060"/>
                </a:solidFill>
                <a:latin typeface="IRMitra" pitchFamily="2" charset="-78"/>
                <a:cs typeface="IRMitra" pitchFamily="2" charset="-78"/>
              </a:rPr>
              <a:t>Generalized Factors</a:t>
            </a:r>
            <a:r>
              <a:rPr lang="fa-IR" dirty="0" smtClean="0">
                <a:solidFill>
                  <a:srgbClr val="002060"/>
                </a:solidFill>
                <a:latin typeface="IRMitra" pitchFamily="2" charset="-78"/>
                <a:cs typeface="IRMitra" pitchFamily="2" charset="-78"/>
              </a:rPr>
              <a:t>)</a:t>
            </a:r>
          </a:p>
          <a:p>
            <a:pPr algn="just" rtl="1"/>
            <a:r>
              <a:rPr lang="fa-IR" dirty="0" smtClean="0">
                <a:solidFill>
                  <a:srgbClr val="002060"/>
                </a:solidFill>
                <a:latin typeface="IRMitra" pitchFamily="2" charset="-78"/>
                <a:cs typeface="IRMitra" pitchFamily="2" charset="-78"/>
              </a:rPr>
              <a:t>فاکتورهای ویژه (</a:t>
            </a:r>
            <a:r>
              <a:rPr lang="en-US" dirty="0" smtClean="0">
                <a:solidFill>
                  <a:srgbClr val="002060"/>
                </a:solidFill>
                <a:latin typeface="IRMitra" pitchFamily="2" charset="-78"/>
                <a:cs typeface="IRMitra" pitchFamily="2" charset="-78"/>
              </a:rPr>
              <a:t>Specialized Factors</a:t>
            </a:r>
            <a:r>
              <a:rPr lang="fa-IR" dirty="0" smtClean="0">
                <a:solidFill>
                  <a:srgbClr val="002060"/>
                </a:solidFill>
                <a:latin typeface="IRMitra" pitchFamily="2" charset="-78"/>
                <a:cs typeface="IRMitra" pitchFamily="2" charset="-78"/>
              </a:rPr>
              <a:t>)</a:t>
            </a:r>
          </a:p>
          <a:p>
            <a:pPr algn="just" rtl="1"/>
            <a:endParaRPr lang="fa-IR" dirty="0">
              <a:solidFill>
                <a:srgbClr val="002060"/>
              </a:solidFill>
              <a:latin typeface="IRMitra" pitchFamily="2" charset="-78"/>
              <a:cs typeface="IRMitra" pitchFamily="2" charset="-78"/>
            </a:endParaRPr>
          </a:p>
          <a:p>
            <a:pPr marL="114300" indent="0" algn="just" rtl="1">
              <a:buNone/>
            </a:pPr>
            <a:r>
              <a:rPr lang="fa-IR" dirty="0" smtClean="0">
                <a:solidFill>
                  <a:srgbClr val="002060"/>
                </a:solidFill>
                <a:latin typeface="IRMitra" pitchFamily="2" charset="-78"/>
                <a:cs typeface="IRMitra" pitchFamily="2" charset="-78"/>
              </a:rPr>
              <a:t>پویایی فاکتورها:</a:t>
            </a:r>
          </a:p>
          <a:p>
            <a:pPr algn="just" rtl="1"/>
            <a:r>
              <a:rPr lang="fa-IR" dirty="0" smtClean="0">
                <a:solidFill>
                  <a:srgbClr val="002060"/>
                </a:solidFill>
                <a:latin typeface="IRMitra" pitchFamily="2" charset="-78"/>
                <a:cs typeface="IRMitra" pitchFamily="2" charset="-78"/>
              </a:rPr>
              <a:t>استانداردهای فاکتورهای پیشرفته با ارتقای سطح دانش، علم و تمرین افزایش می یابد. </a:t>
            </a:r>
          </a:p>
          <a:p>
            <a:pPr lvl="1" algn="just" rtl="1"/>
            <a:r>
              <a:rPr lang="fa-IR" dirty="0" smtClean="0">
                <a:solidFill>
                  <a:srgbClr val="002060"/>
                </a:solidFill>
                <a:latin typeface="IRMitra" pitchFamily="2" charset="-78"/>
                <a:cs typeface="IRMitra" pitchFamily="2" charset="-78"/>
              </a:rPr>
              <a:t>مثلا دانش یک مهندس الکترونیک در سال 1965 و 2014...</a:t>
            </a:r>
          </a:p>
          <a:p>
            <a:pPr algn="just" rtl="1"/>
            <a:r>
              <a:rPr lang="fa-IR" dirty="0" smtClean="0">
                <a:solidFill>
                  <a:srgbClr val="002060"/>
                </a:solidFill>
                <a:latin typeface="IRMitra" pitchFamily="2" charset="-78"/>
                <a:cs typeface="IRMitra" pitchFamily="2" charset="-78"/>
              </a:rPr>
              <a:t>فاکتورهیا ویژه امروز به فاکتورهای عمومی فردا تبدیل میشوند.</a:t>
            </a:r>
            <a:endParaRPr lang="en-US" dirty="0" smtClean="0">
              <a:solidFill>
                <a:srgbClr val="002060"/>
              </a:solidFill>
              <a:latin typeface="IRMitra" pitchFamily="2" charset="-78"/>
              <a:cs typeface="IRMitra" pitchFamily="2" charset="-78"/>
            </a:endParaRPr>
          </a:p>
        </p:txBody>
      </p:sp>
    </p:spTree>
    <p:extLst>
      <p:ext uri="{BB962C8B-B14F-4D97-AF65-F5344CB8AC3E}">
        <p14:creationId xmlns:p14="http://schemas.microsoft.com/office/powerpoint/2010/main" val="309833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C000"/>
                </a:solidFill>
                <a:cs typeface="B Titr" pitchFamily="2" charset="-78"/>
              </a:rPr>
              <a:t>ایجاد فاکتورها</a:t>
            </a:r>
            <a:endParaRPr lang="en-US" dirty="0">
              <a:solidFill>
                <a:srgbClr val="FFC000"/>
              </a:solidFill>
              <a:cs typeface="B Titr" pitchFamily="2" charset="-78"/>
            </a:endParaRPr>
          </a:p>
        </p:txBody>
      </p:sp>
      <p:sp>
        <p:nvSpPr>
          <p:cNvPr id="3" name="Content Placeholder 2"/>
          <p:cNvSpPr>
            <a:spLocks noGrp="1"/>
          </p:cNvSpPr>
          <p:nvPr>
            <p:ph idx="1"/>
          </p:nvPr>
        </p:nvSpPr>
        <p:spPr/>
        <p:txBody>
          <a:bodyPr/>
          <a:lstStyle/>
          <a:p>
            <a:pPr marL="114300" indent="0" algn="just" rtl="1">
              <a:buNone/>
            </a:pPr>
            <a:r>
              <a:rPr lang="fa-IR" dirty="0" smtClean="0">
                <a:solidFill>
                  <a:srgbClr val="002060"/>
                </a:solidFill>
                <a:latin typeface="IRMitra" pitchFamily="2" charset="-78"/>
                <a:cs typeface="IRMitra" pitchFamily="2" charset="-78"/>
              </a:rPr>
              <a:t>فاکتورهای مزیت بخش: ارثی یا ایجاد کردنی؟</a:t>
            </a:r>
          </a:p>
          <a:p>
            <a:pPr algn="just" rtl="1"/>
            <a:r>
              <a:rPr lang="fa-IR" dirty="0" smtClean="0">
                <a:solidFill>
                  <a:srgbClr val="002060"/>
                </a:solidFill>
                <a:latin typeface="IRMitra" pitchFamily="2" charset="-78"/>
                <a:cs typeface="IRMitra" pitchFamily="2" charset="-78"/>
              </a:rPr>
              <a:t>ملت ها در صنایعی موفق میشوند که در ایجاد و ارتقای فاکتورهای مورد نیاز در آن صنعت توانا باشند.</a:t>
            </a:r>
          </a:p>
          <a:p>
            <a:pPr algn="just" rtl="1"/>
            <a:r>
              <a:rPr lang="fa-IR" dirty="0" smtClean="0">
                <a:solidFill>
                  <a:srgbClr val="002060"/>
                </a:solidFill>
                <a:latin typeface="IRMitra" pitchFamily="2" charset="-78"/>
                <a:cs typeface="IRMitra" pitchFamily="2" charset="-78"/>
              </a:rPr>
              <a:t>مکانیزمهای خلق فاکتور در یک کشور مهمتر از مجموعه فاکتورهای کنونی است. </a:t>
            </a:r>
          </a:p>
          <a:p>
            <a:pPr algn="just" rtl="1"/>
            <a:r>
              <a:rPr lang="fa-IR" dirty="0" smtClean="0">
                <a:solidFill>
                  <a:srgbClr val="002060"/>
                </a:solidFill>
                <a:latin typeface="IRMitra" pitchFamily="2" charset="-78"/>
                <a:cs typeface="IRMitra" pitchFamily="2" charset="-78"/>
              </a:rPr>
              <a:t>نقش دولت و خلق فاکتورها...</a:t>
            </a:r>
          </a:p>
          <a:p>
            <a:pPr lvl="1" algn="just" rtl="1"/>
            <a:r>
              <a:rPr lang="fa-IR" dirty="0" smtClean="0">
                <a:solidFill>
                  <a:srgbClr val="002060"/>
                </a:solidFill>
                <a:latin typeface="IRMitra" pitchFamily="2" charset="-78"/>
                <a:cs typeface="IRMitra" pitchFamily="2" charset="-78"/>
              </a:rPr>
              <a:t>معمولا بر روی فاکتورهای عمومی و اولیه تمرکز میکننند. </a:t>
            </a:r>
          </a:p>
          <a:p>
            <a:pPr lvl="1" algn="just" rtl="1"/>
            <a:r>
              <a:rPr lang="fa-IR" dirty="0" smtClean="0">
                <a:solidFill>
                  <a:srgbClr val="002060"/>
                </a:solidFill>
                <a:latin typeface="IRMitra" pitchFamily="2" charset="-78"/>
                <a:cs typeface="IRMitra" pitchFamily="2" charset="-78"/>
              </a:rPr>
              <a:t>تلاششان برای خلق فاکتور پیشرفته معمولا شکست میخورد مگر آنکه با صنعت مرتبط باشند. </a:t>
            </a:r>
          </a:p>
          <a:p>
            <a:pPr lvl="1" algn="just" rtl="1"/>
            <a:r>
              <a:rPr lang="fa-IR" dirty="0" smtClean="0">
                <a:solidFill>
                  <a:srgbClr val="002060"/>
                </a:solidFill>
                <a:latin typeface="IRMitra" pitchFamily="2" charset="-78"/>
                <a:cs typeface="IRMitra" pitchFamily="2" charset="-78"/>
              </a:rPr>
              <a:t>چند نمونه:‌دانمارک و درمان بیماری های دیابتی،‌ آلمان و صنعت چاپ،‌آ&lt;ریکا و صنعت کشاورزی و علوم کامپیوتر. </a:t>
            </a:r>
          </a:p>
          <a:p>
            <a:pPr lvl="1" algn="just" rtl="1"/>
            <a:endParaRPr lang="fa-IR" dirty="0" smtClean="0">
              <a:solidFill>
                <a:srgbClr val="002060"/>
              </a:solidFill>
              <a:latin typeface="IRMitra" pitchFamily="2" charset="-78"/>
              <a:cs typeface="IRMitra" pitchFamily="2" charset="-78"/>
            </a:endParaRPr>
          </a:p>
          <a:p>
            <a:pPr lvl="1" algn="just" rtl="1"/>
            <a:endParaRPr lang="fa-IR" dirty="0" smtClean="0">
              <a:solidFill>
                <a:srgbClr val="002060"/>
              </a:solidFill>
              <a:latin typeface="IRMitra" pitchFamily="2" charset="-78"/>
              <a:cs typeface="IRMitra" pitchFamily="2" charset="-78"/>
            </a:endParaRPr>
          </a:p>
          <a:p>
            <a:pPr algn="just" rtl="1"/>
            <a:endParaRPr lang="fa-IR" dirty="0" smtClean="0">
              <a:solidFill>
                <a:srgbClr val="002060"/>
              </a:solidFill>
              <a:latin typeface="IRMitra" pitchFamily="2" charset="-78"/>
              <a:cs typeface="IRMitra" pitchFamily="2" charset="-78"/>
            </a:endParaRPr>
          </a:p>
        </p:txBody>
      </p:sp>
    </p:spTree>
    <p:extLst>
      <p:ext uri="{BB962C8B-B14F-4D97-AF65-F5344CB8AC3E}">
        <p14:creationId xmlns:p14="http://schemas.microsoft.com/office/powerpoint/2010/main" val="271862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C000"/>
                </a:solidFill>
                <a:cs typeface="B Titr" pitchFamily="2" charset="-78"/>
              </a:rPr>
              <a:t>عدم مزیت فاکتور انتخابی</a:t>
            </a:r>
            <a:endParaRPr lang="en-US" dirty="0">
              <a:solidFill>
                <a:srgbClr val="FFC000"/>
              </a:solidFill>
              <a:cs typeface="B Titr" pitchFamily="2" charset="-78"/>
            </a:endParaRPr>
          </a:p>
        </p:txBody>
      </p:sp>
      <p:sp>
        <p:nvSpPr>
          <p:cNvPr id="3" name="Content Placeholder 2"/>
          <p:cNvSpPr>
            <a:spLocks noGrp="1"/>
          </p:cNvSpPr>
          <p:nvPr>
            <p:ph idx="1"/>
          </p:nvPr>
        </p:nvSpPr>
        <p:spPr/>
        <p:txBody>
          <a:bodyPr/>
          <a:lstStyle/>
          <a:p>
            <a:pPr algn="just" rtl="1"/>
            <a:r>
              <a:rPr lang="fa-IR" dirty="0" smtClean="0">
                <a:solidFill>
                  <a:srgbClr val="002060"/>
                </a:solidFill>
                <a:latin typeface="IRMitra" pitchFamily="2" charset="-78"/>
                <a:cs typeface="IRMitra" pitchFamily="2" charset="-78"/>
              </a:rPr>
              <a:t>مزیت رقابتی میتواند از عدم مزیت در برخی از فاکتورها نیز نشات بگیرد. </a:t>
            </a:r>
          </a:p>
          <a:p>
            <a:pPr algn="just" rtl="1"/>
            <a:r>
              <a:rPr lang="fa-IR" dirty="0" smtClean="0">
                <a:solidFill>
                  <a:srgbClr val="002060"/>
                </a:solidFill>
                <a:latin typeface="IRMitra" pitchFamily="2" charset="-78"/>
                <a:cs typeface="IRMitra" pitchFamily="2" charset="-78"/>
              </a:rPr>
              <a:t>در یک رقابت واقعی،‌فراوانی فاکتورها یا هزینه پایین فاکتورها منجر به استفاده غیر موثر و ناکارآمد می شود. </a:t>
            </a:r>
          </a:p>
          <a:p>
            <a:pPr algn="just" rtl="1"/>
            <a:r>
              <a:rPr lang="fa-IR" dirty="0" smtClean="0">
                <a:solidFill>
                  <a:srgbClr val="002060"/>
                </a:solidFill>
                <a:latin typeface="IRMitra" pitchFamily="2" charset="-78"/>
                <a:cs typeface="IRMitra" pitchFamily="2" charset="-78"/>
              </a:rPr>
              <a:t>در مقابل...</a:t>
            </a:r>
          </a:p>
          <a:p>
            <a:pPr marL="114300" indent="0" algn="just" rtl="1">
              <a:buNone/>
            </a:pPr>
            <a:r>
              <a:rPr lang="fa-IR" dirty="0" smtClean="0">
                <a:solidFill>
                  <a:srgbClr val="002060"/>
                </a:solidFill>
                <a:latin typeface="IRMitra" pitchFamily="2" charset="-78"/>
                <a:cs typeface="IRMitra" pitchFamily="2" charset="-78"/>
              </a:rPr>
              <a:t>عدم مزیت در فاکتورهای اولیه مانند کمبود نیروی کار،‌کمبود مواد خام داخلی و آب و هوای نامناسب یا افزایش نرخ مبادله کشورها </a:t>
            </a:r>
            <a:r>
              <a:rPr lang="fa-IR" dirty="0">
                <a:solidFill>
                  <a:srgbClr val="002060"/>
                </a:solidFill>
                <a:latin typeface="IRMitra" pitchFamily="2" charset="-78"/>
                <a:cs typeface="IRMitra" pitchFamily="2" charset="-78"/>
              </a:rPr>
              <a:t>میتواند با ایجاد فشار موجب نوآوری شود. </a:t>
            </a:r>
          </a:p>
          <a:p>
            <a:pPr algn="just" rtl="1"/>
            <a:r>
              <a:rPr lang="fa-IR" b="1" dirty="0" smtClean="0">
                <a:solidFill>
                  <a:srgbClr val="002060"/>
                </a:solidFill>
                <a:latin typeface="IRMitra" pitchFamily="2" charset="-78"/>
                <a:cs typeface="IRMitra" pitchFamily="2" charset="-78"/>
              </a:rPr>
              <a:t>نتیجه:‌ </a:t>
            </a:r>
            <a:r>
              <a:rPr lang="fa-IR" dirty="0" smtClean="0">
                <a:solidFill>
                  <a:srgbClr val="002060"/>
                </a:solidFill>
                <a:latin typeface="IRMitra" pitchFamily="2" charset="-78"/>
                <a:cs typeface="IRMitra" pitchFamily="2" charset="-78"/>
              </a:rPr>
              <a:t>ترفیع و پایداری بیشتر فاکتور شرکت. </a:t>
            </a:r>
          </a:p>
          <a:p>
            <a:pPr algn="just" rtl="1"/>
            <a:r>
              <a:rPr lang="fa-IR" dirty="0" smtClean="0">
                <a:solidFill>
                  <a:srgbClr val="002060"/>
                </a:solidFill>
                <a:latin typeface="IRMitra" pitchFamily="2" charset="-78"/>
                <a:cs typeface="IRMitra" pitchFamily="2" charset="-78"/>
              </a:rPr>
              <a:t>مثال بارز: تولید کنندگان بخش خصوصی و دولتی فولاد در ایتالیا و دستیابی بخش خصوصی به فناوری آسیا کوچک که با آهن قراضه کار میکرد. </a:t>
            </a:r>
          </a:p>
        </p:txBody>
      </p:sp>
    </p:spTree>
    <p:extLst>
      <p:ext uri="{BB962C8B-B14F-4D97-AF65-F5344CB8AC3E}">
        <p14:creationId xmlns:p14="http://schemas.microsoft.com/office/powerpoint/2010/main" val="177855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solidFill>
                  <a:srgbClr val="FFC000"/>
                </a:solidFill>
                <a:cs typeface="B Titr" pitchFamily="2" charset="-78"/>
              </a:rPr>
              <a:t>عدم مزیت فاکتور انتخابی</a:t>
            </a:r>
            <a:endParaRPr lang="en-US" dirty="0">
              <a:solidFill>
                <a:srgbClr val="FFC000"/>
              </a:solidFill>
              <a:cs typeface="B Titr" pitchFamily="2" charset="-78"/>
            </a:endParaRPr>
          </a:p>
        </p:txBody>
      </p:sp>
      <p:sp>
        <p:nvSpPr>
          <p:cNvPr id="3" name="Content Placeholder 2"/>
          <p:cNvSpPr>
            <a:spLocks noGrp="1"/>
          </p:cNvSpPr>
          <p:nvPr>
            <p:ph idx="1"/>
          </p:nvPr>
        </p:nvSpPr>
        <p:spPr/>
        <p:txBody>
          <a:bodyPr>
            <a:normAutofit lnSpcReduction="10000"/>
          </a:bodyPr>
          <a:lstStyle/>
          <a:p>
            <a:pPr algn="just" rtl="1"/>
            <a:r>
              <a:rPr lang="fa-IR" b="1" dirty="0" smtClean="0">
                <a:solidFill>
                  <a:srgbClr val="002060"/>
                </a:solidFill>
                <a:latin typeface="IRMitra" pitchFamily="2" charset="-78"/>
                <a:cs typeface="IRMitra" pitchFamily="2" charset="-78"/>
              </a:rPr>
              <a:t>حالت اول:‌</a:t>
            </a:r>
            <a:r>
              <a:rPr lang="fa-IR" dirty="0" smtClean="0">
                <a:solidFill>
                  <a:srgbClr val="002060"/>
                </a:solidFill>
                <a:latin typeface="IRMitra" pitchFamily="2" charset="-78"/>
                <a:cs typeface="IRMitra" pitchFamily="2" charset="-78"/>
              </a:rPr>
              <a:t>احتمال به کارگیری نوآوری : شرایط قوت یا </a:t>
            </a:r>
            <a:r>
              <a:rPr lang="fa-IR" b="1" dirty="0" smtClean="0">
                <a:solidFill>
                  <a:srgbClr val="002060"/>
                </a:solidFill>
                <a:latin typeface="IRMitra" pitchFamily="2" charset="-78"/>
                <a:cs typeface="IRMitra" pitchFamily="2" charset="-78"/>
              </a:rPr>
              <a:t>شرایط ضعف</a:t>
            </a:r>
          </a:p>
          <a:p>
            <a:pPr algn="just" rtl="1"/>
            <a:r>
              <a:rPr lang="fa-IR" dirty="0" smtClean="0">
                <a:solidFill>
                  <a:srgbClr val="002060"/>
                </a:solidFill>
                <a:latin typeface="IRMitra" pitchFamily="2" charset="-78"/>
                <a:cs typeface="IRMitra" pitchFamily="2" charset="-78"/>
              </a:rPr>
              <a:t>فشار به جای وفور یا محیط دلخواه= نوآوری</a:t>
            </a:r>
          </a:p>
          <a:p>
            <a:pPr algn="just" rtl="1"/>
            <a:r>
              <a:rPr lang="fa-IR" dirty="0" smtClean="0">
                <a:solidFill>
                  <a:srgbClr val="002060"/>
                </a:solidFill>
                <a:latin typeface="IRMitra" pitchFamily="2" charset="-78"/>
                <a:cs typeface="IRMitra" pitchFamily="2" charset="-78"/>
              </a:rPr>
              <a:t>عدم مزیت ها زمانی به مزیت رقباتی کمک میکنند که سیگنال های مناسبی درارتباط با شرایط ارسال شود و نهایتا شرکت ها در جای مناسبی با این سیگنال ها مواجه شوند. </a:t>
            </a:r>
          </a:p>
          <a:p>
            <a:pPr lvl="1" algn="just" rtl="1"/>
            <a:r>
              <a:rPr lang="fa-IR" dirty="0" smtClean="0">
                <a:solidFill>
                  <a:srgbClr val="002060"/>
                </a:solidFill>
                <a:latin typeface="IRMitra" pitchFamily="2" charset="-78"/>
                <a:cs typeface="IRMitra" pitchFamily="2" charset="-78"/>
              </a:rPr>
              <a:t>مثال:‌سوئیس،‌جنگ جهانی دوم و کمبود نیروی کار و سیسات های سخت گیرانه ورود نیروی کار به کشور= بهره وری از نیروی کار موجود و جستن ارزش ها و بازارها بیشتر و بالاتر. </a:t>
            </a:r>
          </a:p>
          <a:p>
            <a:pPr algn="just" rtl="1"/>
            <a:r>
              <a:rPr lang="fa-IR" dirty="0" smtClean="0">
                <a:solidFill>
                  <a:srgbClr val="002060"/>
                </a:solidFill>
                <a:latin typeface="IRMitra" pitchFamily="2" charset="-78"/>
                <a:cs typeface="IRMitra" pitchFamily="2" charset="-78"/>
              </a:rPr>
              <a:t>حالت دوم:</a:t>
            </a:r>
          </a:p>
          <a:p>
            <a:pPr algn="just" rtl="1"/>
            <a:r>
              <a:rPr lang="fa-IR" dirty="0" smtClean="0">
                <a:solidFill>
                  <a:srgbClr val="002060"/>
                </a:solidFill>
                <a:latin typeface="IRMitra" pitchFamily="2" charset="-78"/>
                <a:cs typeface="IRMitra" pitchFamily="2" charset="-78"/>
              </a:rPr>
              <a:t>هزینه بالای تولید در مقایسه با رقبا. مثال ژاپن و خلق سیستم </a:t>
            </a:r>
            <a:r>
              <a:rPr lang="en-US" dirty="0">
                <a:solidFill>
                  <a:srgbClr val="002060"/>
                </a:solidFill>
                <a:latin typeface="IRMitra" pitchFamily="2" charset="-78"/>
                <a:cs typeface="IRMitra" pitchFamily="2" charset="-78"/>
              </a:rPr>
              <a:t> </a:t>
            </a:r>
            <a:r>
              <a:rPr lang="en-US" dirty="0" smtClean="0">
                <a:solidFill>
                  <a:srgbClr val="002060"/>
                </a:solidFill>
                <a:latin typeface="IRMitra" pitchFamily="2" charset="-78"/>
                <a:cs typeface="IRMitra" pitchFamily="2" charset="-78"/>
              </a:rPr>
              <a:t>JIT</a:t>
            </a:r>
            <a:r>
              <a:rPr lang="fa-IR" dirty="0" smtClean="0">
                <a:solidFill>
                  <a:srgbClr val="002060"/>
                </a:solidFill>
                <a:latin typeface="IRMitra" pitchFamily="2" charset="-78"/>
                <a:cs typeface="IRMitra" pitchFamily="2" charset="-78"/>
              </a:rPr>
              <a:t>برای کاهش هزینه انبارداری. </a:t>
            </a:r>
          </a:p>
          <a:p>
            <a:pPr algn="just" rtl="1"/>
            <a:r>
              <a:rPr lang="fa-IR" b="1" dirty="0" smtClean="0">
                <a:solidFill>
                  <a:srgbClr val="002060"/>
                </a:solidFill>
                <a:latin typeface="IRMitra" pitchFamily="2" charset="-78"/>
                <a:cs typeface="IRMitra" pitchFamily="2" charset="-78"/>
              </a:rPr>
              <a:t>پیام:‌</a:t>
            </a:r>
            <a:r>
              <a:rPr lang="fa-IR" dirty="0" smtClean="0">
                <a:solidFill>
                  <a:srgbClr val="002060"/>
                </a:solidFill>
                <a:latin typeface="IRMitra" pitchFamily="2" charset="-78"/>
                <a:cs typeface="IRMitra" pitchFamily="2" charset="-78"/>
              </a:rPr>
              <a:t>اگر شرکت های یک کشور روند تصاعدی در هزینه یک فاکتور را خیلی زود تجربه کنند،‌نوآوری اتفاق می افتد.</a:t>
            </a:r>
          </a:p>
          <a:p>
            <a:pPr lvl="1" algn="just" rtl="1"/>
            <a:r>
              <a:rPr lang="fa-IR" dirty="0" smtClean="0">
                <a:solidFill>
                  <a:srgbClr val="002060"/>
                </a:solidFill>
                <a:latin typeface="IRMitra" pitchFamily="2" charset="-78"/>
                <a:cs typeface="IRMitra" pitchFamily="2" charset="-78"/>
              </a:rPr>
              <a:t>مثال:‌</a:t>
            </a:r>
          </a:p>
          <a:p>
            <a:pPr lvl="2" algn="just" rtl="1"/>
            <a:r>
              <a:rPr lang="fa-IR" dirty="0" smtClean="0">
                <a:solidFill>
                  <a:srgbClr val="002060"/>
                </a:solidFill>
                <a:latin typeface="IRMitra" pitchFamily="2" charset="-78"/>
                <a:cs typeface="IRMitra" pitchFamily="2" charset="-78"/>
              </a:rPr>
              <a:t>ایتالیا، هزینه بالای نیروی متخصص و غیر متخصص و تحریک نوآوری در زمینه اتوماسیون. </a:t>
            </a:r>
          </a:p>
          <a:p>
            <a:pPr lvl="2" algn="just" rtl="1"/>
            <a:r>
              <a:rPr lang="fa-IR" dirty="0" smtClean="0">
                <a:solidFill>
                  <a:srgbClr val="002060"/>
                </a:solidFill>
                <a:latin typeface="IRMitra" pitchFamily="2" charset="-78"/>
                <a:cs typeface="IRMitra" pitchFamily="2" charset="-78"/>
              </a:rPr>
              <a:t>سوئد و عدم مزیت در شرایط آب و هوایی و جغرافیایی= رهبری در صنعت خانه های پیش ساخته. </a:t>
            </a:r>
          </a:p>
        </p:txBody>
      </p:sp>
    </p:spTree>
    <p:extLst>
      <p:ext uri="{BB962C8B-B14F-4D97-AF65-F5344CB8AC3E}">
        <p14:creationId xmlns:p14="http://schemas.microsoft.com/office/powerpoint/2010/main" val="185753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1000"/>
                                        <p:tgtEl>
                                          <p:spTgt spid="3">
                                            <p:txEl>
                                              <p:pRg st="9" end="9"/>
                                            </p:txEl>
                                          </p:spTgt>
                                        </p:tgtEl>
                                      </p:cBhvr>
                                    </p:animEffect>
                                    <p:anim calcmode="lin" valueType="num">
                                      <p:cBhvr>
                                        <p:cTn id="6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C000"/>
                </a:solidFill>
                <a:cs typeface="B Titr" pitchFamily="2" charset="-78"/>
              </a:rPr>
              <a:t>شرایط تقاضا</a:t>
            </a:r>
            <a:endParaRPr lang="en-US" dirty="0">
              <a:solidFill>
                <a:srgbClr val="FFC000"/>
              </a:solidFill>
              <a:cs typeface="B Titr" pitchFamily="2" charset="-78"/>
            </a:endParaRPr>
          </a:p>
        </p:txBody>
      </p:sp>
      <p:sp>
        <p:nvSpPr>
          <p:cNvPr id="3" name="Content Placeholder 2"/>
          <p:cNvSpPr>
            <a:spLocks noGrp="1"/>
          </p:cNvSpPr>
          <p:nvPr>
            <p:ph idx="1"/>
          </p:nvPr>
        </p:nvSpPr>
        <p:spPr/>
        <p:txBody>
          <a:bodyPr>
            <a:normAutofit/>
          </a:bodyPr>
          <a:lstStyle/>
          <a:p>
            <a:pPr marL="114300" indent="0" algn="just" rtl="1">
              <a:buNone/>
            </a:pPr>
            <a:r>
              <a:rPr lang="fa-IR" b="1" u="sng" dirty="0" smtClean="0">
                <a:solidFill>
                  <a:srgbClr val="002060"/>
                </a:solidFill>
                <a:latin typeface="IRMitra" pitchFamily="2" charset="-78"/>
                <a:cs typeface="IRMitra" pitchFamily="2" charset="-78"/>
              </a:rPr>
              <a:t>سه خاصیت تقاضای داخلی:</a:t>
            </a:r>
          </a:p>
          <a:p>
            <a:pPr marL="114300" indent="0" algn="just" rtl="1">
              <a:buNone/>
            </a:pPr>
            <a:r>
              <a:rPr lang="fa-IR" b="1" dirty="0" smtClean="0">
                <a:solidFill>
                  <a:srgbClr val="002060"/>
                </a:solidFill>
                <a:latin typeface="IRMitra" pitchFamily="2" charset="-78"/>
                <a:cs typeface="IRMitra" pitchFamily="2" charset="-78"/>
              </a:rPr>
              <a:t>1. خاصیت اول: ترکیب یا طبیعت نیازهای خریداران از تقاضای داخلی،</a:t>
            </a:r>
          </a:p>
          <a:p>
            <a:pPr lvl="1" algn="just" rtl="1"/>
            <a:r>
              <a:rPr lang="fa-IR" dirty="0" smtClean="0">
                <a:solidFill>
                  <a:srgbClr val="002060"/>
                </a:solidFill>
                <a:latin typeface="IRMitra" pitchFamily="2" charset="-78"/>
                <a:cs typeface="IRMitra" pitchFamily="2" charset="-78"/>
              </a:rPr>
              <a:t>فشار خریداران برای نوآوری بیشتر شرکت ها= ایجاد مزیت رقابتی</a:t>
            </a:r>
          </a:p>
          <a:p>
            <a:pPr lvl="1" algn="just" rtl="1"/>
            <a:r>
              <a:rPr lang="fa-IR" dirty="0" smtClean="0">
                <a:solidFill>
                  <a:srgbClr val="002060"/>
                </a:solidFill>
                <a:latin typeface="IRMitra" pitchFamily="2" charset="-78"/>
                <a:cs typeface="IRMitra" pitchFamily="2" charset="-78"/>
              </a:rPr>
              <a:t>اهمیت درک نیازهای مشتریان داخلی</a:t>
            </a:r>
          </a:p>
          <a:p>
            <a:pPr algn="just" rtl="1"/>
            <a:r>
              <a:rPr lang="fa-IR" dirty="0" smtClean="0">
                <a:solidFill>
                  <a:srgbClr val="002060"/>
                </a:solidFill>
                <a:latin typeface="IRMitra" pitchFamily="2" charset="-78"/>
                <a:cs typeface="IRMitra" pitchFamily="2" charset="-78"/>
              </a:rPr>
              <a:t>سه خصوصیت ترکیب تقاضای داخلی برای بدست آوردن مزیت رقابت ملی</a:t>
            </a:r>
          </a:p>
          <a:p>
            <a:pPr marL="868680" lvl="1" indent="-457200" algn="just" rtl="1">
              <a:buAutoNum type="arabicPeriod"/>
            </a:pPr>
            <a:r>
              <a:rPr lang="fa-IR" b="1" dirty="0" smtClean="0">
                <a:solidFill>
                  <a:srgbClr val="002060"/>
                </a:solidFill>
                <a:latin typeface="IRMitra" pitchFamily="2" charset="-78"/>
                <a:cs typeface="IRMitra" pitchFamily="2" charset="-78"/>
              </a:rPr>
              <a:t>ساختاردهی تقاضا:</a:t>
            </a:r>
          </a:p>
          <a:p>
            <a:pPr marL="411480" lvl="1" indent="0" algn="just" rtl="1">
              <a:buNone/>
            </a:pPr>
            <a:r>
              <a:rPr lang="fa-IR" b="1" dirty="0" smtClean="0">
                <a:solidFill>
                  <a:srgbClr val="002060"/>
                </a:solidFill>
                <a:latin typeface="IRMitra" pitchFamily="2" charset="-78"/>
                <a:cs typeface="IRMitra" pitchFamily="2" charset="-78"/>
              </a:rPr>
              <a:t>مفهوم‌:کشورها میتوانند در بخش هایی رقابتی باشند که سهم بزرگی از تقاضای داخلی اما سهم کوچکی از تقاضای خارجی را داشته باشند.  </a:t>
            </a:r>
          </a:p>
          <a:p>
            <a:pPr marL="411480" lvl="1" indent="0" algn="just" rtl="1">
              <a:buNone/>
            </a:pPr>
            <a:r>
              <a:rPr lang="fa-IR" dirty="0" smtClean="0">
                <a:solidFill>
                  <a:srgbClr val="002060"/>
                </a:solidFill>
                <a:latin typeface="IRMitra" pitchFamily="2" charset="-78"/>
                <a:cs typeface="IRMitra" pitchFamily="2" charset="-78"/>
              </a:rPr>
              <a:t>تقاضای شدید داخلی+ تقاضای نسبی بین المللی= مزیت رقابتی</a:t>
            </a:r>
          </a:p>
          <a:p>
            <a:pPr marL="411480" lvl="1" indent="0" algn="just" rtl="1">
              <a:buNone/>
            </a:pPr>
            <a:r>
              <a:rPr lang="fa-IR" dirty="0" smtClean="0">
                <a:solidFill>
                  <a:srgbClr val="002060"/>
                </a:solidFill>
                <a:latin typeface="IRMitra" pitchFamily="2" charset="-78"/>
                <a:cs typeface="IRMitra" pitchFamily="2" charset="-78"/>
              </a:rPr>
              <a:t>نقش دیگر ساختار دهی تقاضا در داخل:‌شکل دهی اهمیت و اولویت بندی شرکت های یک کشور. مثال ایرباس هواپیماهای مسافربری تجاری. یا تجهیزات مایکرویو در ژاپن بعد از جنگ جهانی به جای کابلمسی. </a:t>
            </a:r>
          </a:p>
          <a:p>
            <a:pPr lvl="1" algn="just" rtl="1"/>
            <a:endParaRPr lang="fa-IR" b="1" dirty="0" smtClean="0">
              <a:solidFill>
                <a:srgbClr val="002060"/>
              </a:solidFill>
              <a:latin typeface="IRMitra" pitchFamily="2" charset="-78"/>
              <a:cs typeface="IRMitra" pitchFamily="2" charset="-78"/>
            </a:endParaRPr>
          </a:p>
          <a:p>
            <a:pPr algn="just" rtl="1"/>
            <a:endParaRPr lang="fa-IR" dirty="0" smtClean="0">
              <a:solidFill>
                <a:srgbClr val="002060"/>
              </a:solidFill>
              <a:latin typeface="IRMitra" pitchFamily="2" charset="-78"/>
              <a:cs typeface="IRMitra" pitchFamily="2" charset="-78"/>
            </a:endParaRPr>
          </a:p>
        </p:txBody>
      </p:sp>
    </p:spTree>
    <p:extLst>
      <p:ext uri="{BB962C8B-B14F-4D97-AF65-F5344CB8AC3E}">
        <p14:creationId xmlns:p14="http://schemas.microsoft.com/office/powerpoint/2010/main" val="392629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C000"/>
                </a:solidFill>
                <a:cs typeface="B Titr" pitchFamily="2" charset="-78"/>
              </a:rPr>
              <a:t>شرایط تقاضا</a:t>
            </a:r>
            <a:endParaRPr lang="en-US" dirty="0">
              <a:solidFill>
                <a:srgbClr val="FFC000"/>
              </a:solidFill>
              <a:cs typeface="B Titr" pitchFamily="2" charset="-78"/>
            </a:endParaRPr>
          </a:p>
        </p:txBody>
      </p:sp>
      <p:sp>
        <p:nvSpPr>
          <p:cNvPr id="3" name="Content Placeholder 2"/>
          <p:cNvSpPr>
            <a:spLocks noGrp="1"/>
          </p:cNvSpPr>
          <p:nvPr>
            <p:ph idx="1"/>
          </p:nvPr>
        </p:nvSpPr>
        <p:spPr/>
        <p:txBody>
          <a:bodyPr>
            <a:normAutofit lnSpcReduction="10000"/>
          </a:bodyPr>
          <a:lstStyle/>
          <a:p>
            <a:pPr marL="114300" indent="0" algn="just" rtl="1">
              <a:buNone/>
            </a:pPr>
            <a:r>
              <a:rPr lang="fa-IR" dirty="0" smtClean="0">
                <a:solidFill>
                  <a:srgbClr val="002060"/>
                </a:solidFill>
                <a:latin typeface="IRMitra" pitchFamily="2" charset="-78"/>
                <a:cs typeface="IRMitra" pitchFamily="2" charset="-78"/>
              </a:rPr>
              <a:t>2. خصوصیت دوم: خریداران مصر و مشکل پسند: </a:t>
            </a:r>
          </a:p>
          <a:p>
            <a:pPr algn="just" rtl="1"/>
            <a:r>
              <a:rPr lang="fa-IR" dirty="0" smtClean="0">
                <a:solidFill>
                  <a:srgbClr val="002060"/>
                </a:solidFill>
                <a:latin typeface="IRMitra" pitchFamily="2" charset="-78"/>
                <a:cs typeface="IRMitra" pitchFamily="2" charset="-78"/>
              </a:rPr>
              <a:t>چنین خریدارانی،‌پنجرهای به سوی نیازهای پیشرفته خریداران ارائه میدهد. </a:t>
            </a:r>
          </a:p>
          <a:p>
            <a:pPr lvl="1" algn="just" rtl="1"/>
            <a:r>
              <a:rPr lang="fa-IR" dirty="0" smtClean="0">
                <a:solidFill>
                  <a:srgbClr val="002060"/>
                </a:solidFill>
                <a:latin typeface="IRMitra" pitchFamily="2" charset="-78"/>
                <a:cs typeface="IRMitra" pitchFamily="2" charset="-78"/>
              </a:rPr>
              <a:t>ژاپن و خریداران خبره تجهیزات صوتی و تصویری. </a:t>
            </a:r>
          </a:p>
          <a:p>
            <a:pPr lvl="1" algn="just" rtl="1"/>
            <a:r>
              <a:rPr lang="fa-IR" dirty="0" smtClean="0">
                <a:solidFill>
                  <a:srgbClr val="002060"/>
                </a:solidFill>
                <a:latin typeface="IRMitra" pitchFamily="2" charset="-78"/>
                <a:cs typeface="IRMitra" pitchFamily="2" charset="-78"/>
              </a:rPr>
              <a:t>آمریکا و خریداران خبره موتورهای کامیون دیزل. </a:t>
            </a:r>
          </a:p>
          <a:p>
            <a:pPr algn="just" rtl="1"/>
            <a:r>
              <a:rPr lang="fa-IR" dirty="0" smtClean="0">
                <a:solidFill>
                  <a:srgbClr val="002060"/>
                </a:solidFill>
                <a:latin typeface="IRMitra" pitchFamily="2" charset="-78"/>
                <a:cs typeface="IRMitra" pitchFamily="2" charset="-78"/>
              </a:rPr>
              <a:t>افزایش توقع خریداران در فضای رقابت به جای انحصار. </a:t>
            </a:r>
          </a:p>
          <a:p>
            <a:pPr algn="just" rtl="1"/>
            <a:r>
              <a:rPr lang="fa-IR" dirty="0" smtClean="0">
                <a:solidFill>
                  <a:srgbClr val="002060"/>
                </a:solidFill>
                <a:latin typeface="IRMitra" pitchFamily="2" charset="-78"/>
                <a:cs typeface="IRMitra" pitchFamily="2" charset="-78"/>
              </a:rPr>
              <a:t>یک دلیل مهم برای شکل گیری خریداراان پرتوقع و مشکل پسند: احساس ملی و فرهنگی. </a:t>
            </a:r>
          </a:p>
          <a:p>
            <a:pPr lvl="1" algn="just" rtl="1"/>
            <a:r>
              <a:rPr lang="fa-IR" dirty="0" smtClean="0">
                <a:solidFill>
                  <a:srgbClr val="002060"/>
                </a:solidFill>
                <a:latin typeface="IRMitra" pitchFamily="2" charset="-78"/>
                <a:cs typeface="IRMitra" pitchFamily="2" charset="-78"/>
              </a:rPr>
              <a:t>ژاپنی ها و گرایش دیرینه به ثبت و ضبط سفرها و خاطرات خانوادگیشان= رهبری در حوزه دوربین.</a:t>
            </a:r>
          </a:p>
          <a:p>
            <a:pPr lvl="1" algn="just" rtl="1"/>
            <a:r>
              <a:rPr lang="fa-IR" dirty="0" smtClean="0">
                <a:solidFill>
                  <a:srgbClr val="002060"/>
                </a:solidFill>
                <a:latin typeface="IRMitra" pitchFamily="2" charset="-78"/>
                <a:cs typeface="IRMitra" pitchFamily="2" charset="-78"/>
              </a:rPr>
              <a:t>ناتوانی ماشین های  تحریر در ایجاد حروف ژاپنی:رهبری در نوشت افزار</a:t>
            </a:r>
          </a:p>
          <a:p>
            <a:pPr lvl="1" algn="just" rtl="1"/>
            <a:r>
              <a:rPr lang="fa-IR" dirty="0" smtClean="0">
                <a:solidFill>
                  <a:srgbClr val="002060"/>
                </a:solidFill>
                <a:latin typeface="IRMitra" pitchFamily="2" charset="-78"/>
                <a:cs typeface="IRMitra" pitchFamily="2" charset="-78"/>
              </a:rPr>
              <a:t>آلمانی ها و عشق ماشین سواری. </a:t>
            </a:r>
          </a:p>
          <a:p>
            <a:pPr lvl="1" algn="just" rtl="1"/>
            <a:r>
              <a:rPr lang="fa-IR" dirty="0" smtClean="0">
                <a:solidFill>
                  <a:srgbClr val="002060"/>
                </a:solidFill>
                <a:latin typeface="IRMitra" pitchFamily="2" charset="-78"/>
                <a:cs typeface="IRMitra" pitchFamily="2" charset="-78"/>
              </a:rPr>
              <a:t>آمریکایی ها و سرگرمی های ورزش،‌سینما،‌تلویزیون و رادیو. </a:t>
            </a:r>
          </a:p>
          <a:p>
            <a:pPr lvl="1" algn="just" rtl="1"/>
            <a:r>
              <a:rPr lang="fa-IR" dirty="0" smtClean="0">
                <a:solidFill>
                  <a:srgbClr val="002060"/>
                </a:solidFill>
                <a:latin typeface="IRMitra" pitchFamily="2" charset="-78"/>
                <a:cs typeface="IRMitra" pitchFamily="2" charset="-78"/>
              </a:rPr>
              <a:t>بریتانیایی ها و باغبانی.</a:t>
            </a:r>
          </a:p>
          <a:p>
            <a:pPr lvl="1" algn="just" rtl="1"/>
            <a:r>
              <a:rPr lang="fa-IR" dirty="0">
                <a:solidFill>
                  <a:srgbClr val="002060"/>
                </a:solidFill>
                <a:latin typeface="IRMitra" pitchFamily="2" charset="-78"/>
                <a:cs typeface="IRMitra" pitchFamily="2" charset="-78"/>
              </a:rPr>
              <a:t> </a:t>
            </a:r>
            <a:r>
              <a:rPr lang="fa-IR" dirty="0" smtClean="0">
                <a:solidFill>
                  <a:srgbClr val="002060"/>
                </a:solidFill>
                <a:latin typeface="IRMitra" pitchFamily="2" charset="-78"/>
                <a:cs typeface="IRMitra" pitchFamily="2" charset="-78"/>
              </a:rPr>
              <a:t>ایتالیایی ها و اهمیت به لباس،‌غذا و اتومبیل های پرسرعت. </a:t>
            </a:r>
          </a:p>
          <a:p>
            <a:pPr lvl="1" algn="just" rtl="1"/>
            <a:r>
              <a:rPr lang="fa-IR" dirty="0" smtClean="0">
                <a:solidFill>
                  <a:srgbClr val="002060"/>
                </a:solidFill>
                <a:latin typeface="IRMitra" pitchFamily="2" charset="-78"/>
                <a:cs typeface="IRMitra" pitchFamily="2" charset="-78"/>
              </a:rPr>
              <a:t>ایرانی ها و ...</a:t>
            </a:r>
          </a:p>
          <a:p>
            <a:pPr marL="114300" indent="0" algn="just" rtl="1">
              <a:buNone/>
            </a:pPr>
            <a:endParaRPr lang="fa-IR" dirty="0" smtClean="0">
              <a:solidFill>
                <a:srgbClr val="002060"/>
              </a:solidFill>
              <a:latin typeface="IRMitra" pitchFamily="2" charset="-78"/>
              <a:cs typeface="IRMitra" pitchFamily="2" charset="-78"/>
            </a:endParaRPr>
          </a:p>
        </p:txBody>
      </p:sp>
    </p:spTree>
    <p:extLst>
      <p:ext uri="{BB962C8B-B14F-4D97-AF65-F5344CB8AC3E}">
        <p14:creationId xmlns:p14="http://schemas.microsoft.com/office/powerpoint/2010/main" val="55584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1000"/>
                                        <p:tgtEl>
                                          <p:spTgt spid="3">
                                            <p:txEl>
                                              <p:pRg st="11" end="11"/>
                                            </p:txEl>
                                          </p:spTgt>
                                        </p:tgtEl>
                                      </p:cBhvr>
                                    </p:animEffect>
                                    <p:anim calcmode="lin" valueType="num">
                                      <p:cBhvr>
                                        <p:cTn id="6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Effect transition="in" filter="fade">
                                      <p:cBhvr>
                                        <p:cTn id="73" dur="1000"/>
                                        <p:tgtEl>
                                          <p:spTgt spid="3">
                                            <p:txEl>
                                              <p:pRg st="12" end="12"/>
                                            </p:txEl>
                                          </p:spTgt>
                                        </p:tgtEl>
                                      </p:cBhvr>
                                    </p:animEffect>
                                    <p:anim calcmode="lin" valueType="num">
                                      <p:cBhvr>
                                        <p:cTn id="7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C000"/>
                </a:solidFill>
                <a:cs typeface="B Titr" pitchFamily="2" charset="-78"/>
              </a:rPr>
              <a:t>شرایط تقاضا</a:t>
            </a:r>
            <a:endParaRPr lang="en-US" dirty="0">
              <a:solidFill>
                <a:srgbClr val="FFC000"/>
              </a:solidFill>
              <a:cs typeface="B Titr" pitchFamily="2" charset="-78"/>
            </a:endParaRPr>
          </a:p>
        </p:txBody>
      </p:sp>
      <p:sp>
        <p:nvSpPr>
          <p:cNvPr id="3" name="Content Placeholder 2"/>
          <p:cNvSpPr>
            <a:spLocks noGrp="1"/>
          </p:cNvSpPr>
          <p:nvPr>
            <p:ph idx="1"/>
          </p:nvPr>
        </p:nvSpPr>
        <p:spPr/>
        <p:txBody>
          <a:bodyPr/>
          <a:lstStyle/>
          <a:p>
            <a:pPr marL="114300" indent="0" algn="just" rtl="1">
              <a:buNone/>
            </a:pPr>
            <a:r>
              <a:rPr lang="fa-IR" dirty="0" smtClean="0">
                <a:solidFill>
                  <a:srgbClr val="002060"/>
                </a:solidFill>
                <a:latin typeface="IRMitra" pitchFamily="2" charset="-78"/>
                <a:cs typeface="IRMitra" pitchFamily="2" charset="-78"/>
              </a:rPr>
              <a:t>3. خصوصیت سوم: پیش بینی نیازهای خریداران:</a:t>
            </a:r>
          </a:p>
          <a:p>
            <a:pPr algn="just" rtl="1"/>
            <a:r>
              <a:rPr lang="fa-IR" dirty="0" smtClean="0">
                <a:solidFill>
                  <a:srgbClr val="002060"/>
                </a:solidFill>
                <a:latin typeface="IRMitra" pitchFamily="2" charset="-78"/>
                <a:cs typeface="IRMitra" pitchFamily="2" charset="-78"/>
              </a:rPr>
              <a:t>نیازهای داخلی فقط در شرایطی از مزیت رقابتی ملی بهره می برند که این نیازها از قبل پیش بینی شده باشند. </a:t>
            </a:r>
          </a:p>
          <a:p>
            <a:pPr algn="just" rtl="1"/>
            <a:r>
              <a:rPr lang="fa-IR" dirty="0" smtClean="0">
                <a:solidFill>
                  <a:srgbClr val="002060"/>
                </a:solidFill>
                <a:latin typeface="IRMitra" pitchFamily="2" charset="-78"/>
                <a:cs typeface="IRMitra" pitchFamily="2" charset="-78"/>
              </a:rPr>
              <a:t>پیش بینی نیازهای خریداران زمانی محقق میشود که ارزش های اجتماعی و سیاسی بر روی آن نیازها سایه افکند:</a:t>
            </a:r>
          </a:p>
          <a:p>
            <a:pPr lvl="1" algn="just" rtl="1"/>
            <a:r>
              <a:rPr lang="fa-IR" dirty="0" smtClean="0">
                <a:solidFill>
                  <a:srgbClr val="002060"/>
                </a:solidFill>
                <a:latin typeface="IRMitra" pitchFamily="2" charset="-78"/>
                <a:cs typeface="IRMitra" pitchFamily="2" charset="-78"/>
              </a:rPr>
              <a:t>آمریکا و زندگی راحت طلبی:‌رهبری فست فود و کالاهای بسته بندی شده.</a:t>
            </a:r>
          </a:p>
          <a:p>
            <a:pPr lvl="1" algn="just" rtl="1"/>
            <a:r>
              <a:rPr lang="fa-IR" dirty="0" smtClean="0">
                <a:solidFill>
                  <a:srgbClr val="002060"/>
                </a:solidFill>
                <a:latin typeface="IRMitra" pitchFamily="2" charset="-78"/>
                <a:cs typeface="IRMitra" pitchFamily="2" charset="-78"/>
              </a:rPr>
              <a:t>دانمارک و سوئد و نگرانی از آلاینده ها: رهبری تجهیزات کنترل آلودگی</a:t>
            </a:r>
          </a:p>
          <a:p>
            <a:pPr algn="just" rtl="1"/>
            <a:r>
              <a:rPr lang="fa-IR" dirty="0" smtClean="0">
                <a:solidFill>
                  <a:srgbClr val="002060"/>
                </a:solidFill>
                <a:latin typeface="IRMitra" pitchFamily="2" charset="-78"/>
                <a:cs typeface="IRMitra" pitchFamily="2" charset="-78"/>
              </a:rPr>
              <a:t>شرایط فاکتورها در زمان بندی تقاضا نقش مهمی ایفا میکند:</a:t>
            </a:r>
          </a:p>
          <a:p>
            <a:pPr lvl="1" algn="just" rtl="1"/>
            <a:r>
              <a:rPr lang="fa-IR" dirty="0" smtClean="0">
                <a:solidFill>
                  <a:srgbClr val="002060"/>
                </a:solidFill>
                <a:latin typeface="IRMitra" pitchFamily="2" charset="-78"/>
                <a:cs typeface="IRMitra" pitchFamily="2" charset="-78"/>
              </a:rPr>
              <a:t>دانمارک و پیشروی در آسیاب های بادی. </a:t>
            </a:r>
          </a:p>
          <a:p>
            <a:pPr algn="just" rtl="1"/>
            <a:r>
              <a:rPr lang="fa-IR" dirty="0" smtClean="0">
                <a:solidFill>
                  <a:srgbClr val="002060"/>
                </a:solidFill>
                <a:latin typeface="IRMitra" pitchFamily="2" charset="-78"/>
                <a:cs typeface="IRMitra" pitchFamily="2" charset="-78"/>
              </a:rPr>
              <a:t>قوانین و مزیت رقابتی:</a:t>
            </a:r>
          </a:p>
          <a:p>
            <a:pPr lvl="1" algn="just" rtl="1"/>
            <a:r>
              <a:rPr lang="fa-IR" dirty="0" smtClean="0">
                <a:solidFill>
                  <a:srgbClr val="002060"/>
                </a:solidFill>
                <a:latin typeface="IRMitra" pitchFamily="2" charset="-78"/>
                <a:cs typeface="IRMitra" pitchFamily="2" charset="-78"/>
              </a:rPr>
              <a:t>سوئد و قوانین استفاده از کامیون های سنگین برای حمل الوار از نواحی کوهستانی شمال این کشور و رقیب جدی برای ولوو و اسکانیا. </a:t>
            </a:r>
          </a:p>
        </p:txBody>
      </p:sp>
    </p:spTree>
    <p:extLst>
      <p:ext uri="{BB962C8B-B14F-4D97-AF65-F5344CB8AC3E}">
        <p14:creationId xmlns:p14="http://schemas.microsoft.com/office/powerpoint/2010/main" val="405683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C000"/>
                </a:solidFill>
                <a:cs typeface="B Titr" pitchFamily="2" charset="-78"/>
              </a:rPr>
              <a:t>شرایط تقاضا</a:t>
            </a:r>
            <a:endParaRPr lang="en-US" dirty="0">
              <a:solidFill>
                <a:srgbClr val="FFC000"/>
              </a:solidFill>
              <a:cs typeface="B Titr" pitchFamily="2" charset="-78"/>
            </a:endParaRPr>
          </a:p>
        </p:txBody>
      </p:sp>
      <p:sp>
        <p:nvSpPr>
          <p:cNvPr id="3" name="Content Placeholder 2"/>
          <p:cNvSpPr>
            <a:spLocks noGrp="1"/>
          </p:cNvSpPr>
          <p:nvPr>
            <p:ph idx="1"/>
          </p:nvPr>
        </p:nvSpPr>
        <p:spPr/>
        <p:txBody>
          <a:bodyPr>
            <a:normAutofit/>
          </a:bodyPr>
          <a:lstStyle/>
          <a:p>
            <a:pPr marL="114300" indent="0" algn="just" rtl="1">
              <a:buNone/>
            </a:pPr>
            <a:r>
              <a:rPr lang="fa-IR" b="1" dirty="0" smtClean="0">
                <a:solidFill>
                  <a:srgbClr val="002060"/>
                </a:solidFill>
                <a:latin typeface="IRMitra" pitchFamily="2" charset="-78"/>
                <a:cs typeface="IRMitra" pitchFamily="2" charset="-78"/>
              </a:rPr>
              <a:t>2. خاصیت دوم: اندازه </a:t>
            </a:r>
            <a:r>
              <a:rPr lang="fa-IR" b="1" dirty="0">
                <a:solidFill>
                  <a:srgbClr val="002060"/>
                </a:solidFill>
                <a:latin typeface="IRMitra" pitchFamily="2" charset="-78"/>
                <a:cs typeface="IRMitra" pitchFamily="2" charset="-78"/>
              </a:rPr>
              <a:t>و الگوی رشد تقاضای </a:t>
            </a:r>
            <a:r>
              <a:rPr lang="fa-IR" b="1" dirty="0" smtClean="0">
                <a:solidFill>
                  <a:srgbClr val="002060"/>
                </a:solidFill>
                <a:latin typeface="IRMitra" pitchFamily="2" charset="-78"/>
                <a:cs typeface="IRMitra" pitchFamily="2" charset="-78"/>
              </a:rPr>
              <a:t>داخلی</a:t>
            </a:r>
            <a:endParaRPr lang="fa-IR" b="1" dirty="0">
              <a:solidFill>
                <a:srgbClr val="002060"/>
              </a:solidFill>
              <a:latin typeface="IRMitra" pitchFamily="2" charset="-78"/>
              <a:cs typeface="IRMitra" pitchFamily="2" charset="-78"/>
            </a:endParaRPr>
          </a:p>
          <a:p>
            <a:pPr marL="114300" indent="0" algn="just" rtl="1">
              <a:buNone/>
            </a:pPr>
            <a:r>
              <a:rPr lang="fa-IR" b="1" dirty="0" smtClean="0">
                <a:solidFill>
                  <a:srgbClr val="002060"/>
                </a:solidFill>
                <a:latin typeface="IRMitra" pitchFamily="2" charset="-78"/>
                <a:cs typeface="IRMitra" pitchFamily="2" charset="-78"/>
              </a:rPr>
              <a:t>اندازه تقاضای داخلی:</a:t>
            </a:r>
          </a:p>
          <a:p>
            <a:pPr algn="just" rtl="1"/>
            <a:r>
              <a:rPr lang="fa-IR" dirty="0" smtClean="0">
                <a:solidFill>
                  <a:srgbClr val="002060"/>
                </a:solidFill>
                <a:latin typeface="IRMitra" pitchFamily="2" charset="-78"/>
                <a:cs typeface="IRMitra" pitchFamily="2" charset="-78"/>
              </a:rPr>
              <a:t>بزرگی اندازه تقاضای داخلی در صنایعی منجر به مزیت رقابتی میگردد که در آنجا اقتصاد مقیاس با تشویق شرکت های یک کشور برای سرمایه گذاری در تجهیزات بزرگ،‌ موجب توسعه فناوری و پیشرفت بهره وری شود. </a:t>
            </a:r>
          </a:p>
          <a:p>
            <a:pPr algn="just" rtl="1"/>
            <a:r>
              <a:rPr lang="fa-IR" b="1" dirty="0" smtClean="0">
                <a:solidFill>
                  <a:srgbClr val="002060"/>
                </a:solidFill>
                <a:latin typeface="IRMitra" pitchFamily="2" charset="-78"/>
                <a:cs typeface="IRMitra" pitchFamily="2" charset="-78"/>
              </a:rPr>
              <a:t>جمع بندی:</a:t>
            </a:r>
          </a:p>
          <a:p>
            <a:pPr marL="114300" indent="0" algn="just" rtl="1">
              <a:buNone/>
            </a:pPr>
            <a:r>
              <a:rPr lang="fa-IR" dirty="0" smtClean="0">
                <a:solidFill>
                  <a:srgbClr val="002060"/>
                </a:solidFill>
                <a:latin typeface="IRMitra" pitchFamily="2" charset="-78"/>
                <a:cs typeface="IRMitra" pitchFamily="2" charset="-78"/>
              </a:rPr>
              <a:t>اگر اندازه بازار داخلی، سرمایه گذاری های پویا </a:t>
            </a:r>
            <a:r>
              <a:rPr lang="fa-IR" dirty="0">
                <a:solidFill>
                  <a:srgbClr val="002060"/>
                </a:solidFill>
                <a:latin typeface="IRMitra" pitchFamily="2" charset="-78"/>
                <a:cs typeface="IRMitra" pitchFamily="2" charset="-78"/>
              </a:rPr>
              <a:t>را تشویق کند، به عنوان یک مزیت رقابتی محسوب میشود. اما اگر اندازه بازار داخلی،‌فرصت هایی را برای شرکت ها فراهم آورد که نیاز کمی به فروش بین المللی داشته باشند، در این صورت اندازه بازار داخلی یک عدم مزیت محسوب </a:t>
            </a:r>
            <a:r>
              <a:rPr lang="fa-IR" dirty="0" smtClean="0">
                <a:solidFill>
                  <a:srgbClr val="002060"/>
                </a:solidFill>
                <a:latin typeface="IRMitra" pitchFamily="2" charset="-78"/>
                <a:cs typeface="IRMitra" pitchFamily="2" charset="-78"/>
              </a:rPr>
              <a:t>میشود.</a:t>
            </a:r>
          </a:p>
          <a:p>
            <a:pPr marL="114300" indent="0" algn="just" rtl="1">
              <a:buNone/>
            </a:pPr>
            <a:r>
              <a:rPr lang="fa-IR" dirty="0" smtClean="0">
                <a:solidFill>
                  <a:srgbClr val="002060"/>
                </a:solidFill>
                <a:latin typeface="IRMitra" pitchFamily="2" charset="-78"/>
                <a:cs typeface="IRMitra" pitchFamily="2" charset="-78"/>
              </a:rPr>
              <a:t>مثال:</a:t>
            </a:r>
          </a:p>
          <a:p>
            <a:pPr marL="114300" indent="0" algn="just" rtl="1">
              <a:buNone/>
            </a:pPr>
            <a:r>
              <a:rPr lang="fa-IR" dirty="0" smtClean="0">
                <a:solidFill>
                  <a:srgbClr val="002060"/>
                </a:solidFill>
                <a:latin typeface="IRMitra" pitchFamily="2" charset="-78"/>
                <a:cs typeface="IRMitra" pitchFamily="2" charset="-78"/>
              </a:rPr>
              <a:t>صنعت </a:t>
            </a:r>
            <a:r>
              <a:rPr lang="fa-IR" dirty="0">
                <a:solidFill>
                  <a:srgbClr val="002060"/>
                </a:solidFill>
                <a:latin typeface="IRMitra" pitchFamily="2" charset="-78"/>
                <a:cs typeface="IRMitra" pitchFamily="2" charset="-78"/>
              </a:rPr>
              <a:t>کشاورزی در آمریکا و تولید کمباین هایی حجیم و ... که به درد زمین های اروپایی نمیخورد. </a:t>
            </a:r>
            <a:endParaRPr lang="fa-IR" dirty="0" smtClean="0">
              <a:solidFill>
                <a:srgbClr val="002060"/>
              </a:solidFill>
              <a:latin typeface="IRMitra" pitchFamily="2" charset="-78"/>
              <a:cs typeface="IRMitra" pitchFamily="2" charset="-78"/>
            </a:endParaRPr>
          </a:p>
          <a:p>
            <a:pPr marL="114300" indent="0" algn="just" rtl="1">
              <a:buNone/>
            </a:pPr>
            <a:r>
              <a:rPr lang="fa-IR" dirty="0" smtClean="0">
                <a:solidFill>
                  <a:srgbClr val="002060"/>
                </a:solidFill>
                <a:latin typeface="IRMitra" pitchFamily="2" charset="-78"/>
                <a:cs typeface="IRMitra" pitchFamily="2" charset="-78"/>
              </a:rPr>
              <a:t>یا </a:t>
            </a:r>
            <a:r>
              <a:rPr lang="fa-IR" dirty="0">
                <a:solidFill>
                  <a:srgbClr val="002060"/>
                </a:solidFill>
                <a:latin typeface="IRMitra" pitchFamily="2" charset="-78"/>
                <a:cs typeface="IRMitra" pitchFamily="2" charset="-78"/>
              </a:rPr>
              <a:t>صنعت کشتی های باری یخ شکن در فنلاند</a:t>
            </a:r>
          </a:p>
          <a:p>
            <a:pPr algn="just" rtl="1"/>
            <a:endParaRPr lang="fa-IR" dirty="0">
              <a:solidFill>
                <a:srgbClr val="002060"/>
              </a:solidFill>
              <a:latin typeface="IRMitra" pitchFamily="2" charset="-78"/>
              <a:cs typeface="IRMitra" pitchFamily="2" charset="-78"/>
            </a:endParaRPr>
          </a:p>
          <a:p>
            <a:pPr algn="just" rtl="1"/>
            <a:endParaRPr lang="fa-IR" dirty="0" smtClean="0">
              <a:solidFill>
                <a:srgbClr val="002060"/>
              </a:solidFill>
              <a:latin typeface="IRMitra" pitchFamily="2" charset="-78"/>
              <a:cs typeface="IRMitra" pitchFamily="2" charset="-78"/>
            </a:endParaRPr>
          </a:p>
        </p:txBody>
      </p:sp>
    </p:spTree>
    <p:extLst>
      <p:ext uri="{BB962C8B-B14F-4D97-AF65-F5344CB8AC3E}">
        <p14:creationId xmlns:p14="http://schemas.microsoft.com/office/powerpoint/2010/main" val="42710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C000"/>
                </a:solidFill>
                <a:cs typeface="B Titr" pitchFamily="2" charset="-78"/>
              </a:rPr>
              <a:t>شرایط تقاضا</a:t>
            </a:r>
            <a:endParaRPr lang="en-US" dirty="0">
              <a:solidFill>
                <a:srgbClr val="FFC000"/>
              </a:solidFill>
              <a:cs typeface="B Titr" pitchFamily="2" charset="-78"/>
            </a:endParaRPr>
          </a:p>
        </p:txBody>
      </p:sp>
      <p:sp>
        <p:nvSpPr>
          <p:cNvPr id="3" name="Content Placeholder 2"/>
          <p:cNvSpPr>
            <a:spLocks noGrp="1"/>
          </p:cNvSpPr>
          <p:nvPr>
            <p:ph idx="1"/>
          </p:nvPr>
        </p:nvSpPr>
        <p:spPr/>
        <p:txBody>
          <a:bodyPr>
            <a:normAutofit fontScale="92500" lnSpcReduction="10000"/>
          </a:bodyPr>
          <a:lstStyle/>
          <a:p>
            <a:pPr marL="114300" indent="0" algn="just" rtl="1">
              <a:buNone/>
            </a:pPr>
            <a:r>
              <a:rPr lang="fa-IR" dirty="0" smtClean="0">
                <a:solidFill>
                  <a:srgbClr val="002060"/>
                </a:solidFill>
                <a:latin typeface="IRMitra" pitchFamily="2" charset="-78"/>
                <a:cs typeface="IRMitra" pitchFamily="2" charset="-78"/>
              </a:rPr>
              <a:t>تعداد خریداران مستقل:</a:t>
            </a:r>
          </a:p>
          <a:p>
            <a:pPr algn="just" rtl="1"/>
            <a:r>
              <a:rPr lang="fa-IR" dirty="0" smtClean="0">
                <a:solidFill>
                  <a:srgbClr val="002060"/>
                </a:solidFill>
                <a:latin typeface="IRMitra" pitchFamily="2" charset="-78"/>
                <a:cs typeface="IRMitra" pitchFamily="2" charset="-78"/>
              </a:rPr>
              <a:t>ایجاد محیط بهتری برای نوآوری،‌نسبت به جایی که صرفا یک یا دو مشتری به یک محصول یا خدمت  نیاز پیدا می کنند. </a:t>
            </a:r>
          </a:p>
          <a:p>
            <a:pPr marL="114300" indent="0" algn="just" rtl="1">
              <a:buNone/>
            </a:pPr>
            <a:r>
              <a:rPr lang="fa-IR" b="1" dirty="0" smtClean="0">
                <a:solidFill>
                  <a:srgbClr val="002060"/>
                </a:solidFill>
                <a:latin typeface="IRMitra" pitchFamily="2" charset="-78"/>
                <a:cs typeface="IRMitra" pitchFamily="2" charset="-78"/>
              </a:rPr>
              <a:t>نرخ رشد تقاضای داخلی:</a:t>
            </a:r>
          </a:p>
          <a:p>
            <a:pPr algn="just" rtl="1"/>
            <a:r>
              <a:rPr lang="fa-IR" dirty="0" smtClean="0">
                <a:solidFill>
                  <a:srgbClr val="002060"/>
                </a:solidFill>
                <a:latin typeface="IRMitra" pitchFamily="2" charset="-78"/>
                <a:cs typeface="IRMitra" pitchFamily="2" charset="-78"/>
              </a:rPr>
              <a:t>رشد سریع داخلی باعث میشود که شرکت های داخلی،‌فناوری های جدید را با ترس و نگرانی کمتری بپذیرند. سرمایه گذاری های موجود را زائد ندانند. تجهیزات بهتری به کار ببرند. </a:t>
            </a:r>
          </a:p>
          <a:p>
            <a:pPr lvl="1" algn="just" rtl="1"/>
            <a:r>
              <a:rPr lang="fa-IR" dirty="0" smtClean="0">
                <a:solidFill>
                  <a:srgbClr val="002060"/>
                </a:solidFill>
                <a:latin typeface="IRMitra" pitchFamily="2" charset="-78"/>
                <a:cs typeface="IRMitra" pitchFamily="2" charset="-78"/>
              </a:rPr>
              <a:t>مثال: ایتالیا و صنعت وازم خانگی- ژاپن و تجهیزات خودکار )لیفتراک و...</a:t>
            </a:r>
          </a:p>
          <a:p>
            <a:pPr algn="just" rtl="1"/>
            <a:r>
              <a:rPr lang="fa-IR" b="1" dirty="0" smtClean="0">
                <a:solidFill>
                  <a:srgbClr val="002060"/>
                </a:solidFill>
                <a:latin typeface="IRMitra" pitchFamily="2" charset="-78"/>
                <a:cs typeface="IRMitra" pitchFamily="2" charset="-78"/>
              </a:rPr>
              <a:t>تقاضای داخلی اولیه:</a:t>
            </a:r>
          </a:p>
          <a:p>
            <a:pPr lvl="1" algn="just" rtl="1"/>
            <a:r>
              <a:rPr lang="fa-IR" dirty="0" smtClean="0">
                <a:solidFill>
                  <a:srgbClr val="002060"/>
                </a:solidFill>
                <a:latin typeface="IRMitra" pitchFamily="2" charset="-78"/>
                <a:cs typeface="IRMitra" pitchFamily="2" charset="-78"/>
              </a:rPr>
              <a:t>نیازهای خریداران را در کشورهای دیگر پیش بینی میکند. </a:t>
            </a:r>
          </a:p>
          <a:p>
            <a:pPr marL="114300" indent="0" algn="just" rtl="1">
              <a:buNone/>
            </a:pPr>
            <a:r>
              <a:rPr lang="fa-IR" b="1" dirty="0">
                <a:solidFill>
                  <a:srgbClr val="002060"/>
                </a:solidFill>
                <a:latin typeface="IRMitra" pitchFamily="2" charset="-78"/>
                <a:cs typeface="IRMitra" pitchFamily="2" charset="-78"/>
              </a:rPr>
              <a:t>3. خاصیت سوم:‌مکانیزمی که توسط آن ترجیحات داخلی یک کشور به بازارهای خارجی منتقل میگردد. </a:t>
            </a:r>
            <a:endParaRPr lang="fa-IR" b="1" dirty="0" smtClean="0">
              <a:solidFill>
                <a:srgbClr val="002060"/>
              </a:solidFill>
              <a:latin typeface="IRMitra" pitchFamily="2" charset="-78"/>
              <a:cs typeface="IRMitra" pitchFamily="2" charset="-78"/>
            </a:endParaRPr>
          </a:p>
          <a:p>
            <a:pPr algn="just" rtl="1"/>
            <a:r>
              <a:rPr lang="fa-IR" b="1" dirty="0" smtClean="0">
                <a:solidFill>
                  <a:srgbClr val="002060"/>
                </a:solidFill>
                <a:latin typeface="IRMitra" pitchFamily="2" charset="-78"/>
                <a:cs typeface="IRMitra" pitchFamily="2" charset="-78"/>
              </a:rPr>
              <a:t>اشباع زودهنگام:</a:t>
            </a:r>
          </a:p>
          <a:p>
            <a:pPr lvl="1" algn="just" rtl="1"/>
            <a:r>
              <a:rPr lang="fa-IR" dirty="0" smtClean="0">
                <a:solidFill>
                  <a:srgbClr val="002060"/>
                </a:solidFill>
                <a:latin typeface="IRMitra" pitchFamily="2" charset="-78"/>
                <a:cs typeface="IRMitra" pitchFamily="2" charset="-78"/>
              </a:rPr>
              <a:t>شرکت های داخلی را مجبور میکند که به نوآوری ادامه دهند. </a:t>
            </a:r>
          </a:p>
          <a:p>
            <a:pPr lvl="1" algn="just" rtl="1"/>
            <a:r>
              <a:rPr lang="fa-IR" dirty="0" smtClean="0">
                <a:solidFill>
                  <a:srgbClr val="002060"/>
                </a:solidFill>
                <a:latin typeface="IRMitra" pitchFamily="2" charset="-78"/>
                <a:cs typeface="IRMitra" pitchFamily="2" charset="-78"/>
              </a:rPr>
              <a:t>نتایج بعدی:کاهش قیمت، ‌معرفی محصولات جدید،‌بهبود عملکرد محصول.تلاش برای نفوذ به بازارهای جهانی جهت توسعه پایدار و افزایش ظرفیت ها. </a:t>
            </a:r>
          </a:p>
          <a:p>
            <a:pPr algn="just" rtl="1"/>
            <a:endParaRPr lang="fa-IR" dirty="0" smtClean="0">
              <a:solidFill>
                <a:srgbClr val="002060"/>
              </a:solidFill>
              <a:latin typeface="IRMitra" pitchFamily="2" charset="-78"/>
              <a:cs typeface="IRMitra" pitchFamily="2" charset="-78"/>
            </a:endParaRPr>
          </a:p>
          <a:p>
            <a:pPr algn="just" rtl="1"/>
            <a:endParaRPr lang="fa-IR" dirty="0" smtClean="0">
              <a:solidFill>
                <a:srgbClr val="002060"/>
              </a:solidFill>
              <a:latin typeface="IRMitra" pitchFamily="2" charset="-78"/>
              <a:cs typeface="IRMitra" pitchFamily="2" charset="-78"/>
            </a:endParaRPr>
          </a:p>
        </p:txBody>
      </p:sp>
    </p:spTree>
    <p:extLst>
      <p:ext uri="{BB962C8B-B14F-4D97-AF65-F5344CB8AC3E}">
        <p14:creationId xmlns:p14="http://schemas.microsoft.com/office/powerpoint/2010/main" val="41334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Effect transition="in" filter="fade">
                                      <p:cBhvr>
                                        <p:cTn id="69" dur="1000"/>
                                        <p:tgtEl>
                                          <p:spTgt spid="3">
                                            <p:txEl>
                                              <p:pRg st="10" end="10"/>
                                            </p:txEl>
                                          </p:spTgt>
                                        </p:tgtEl>
                                      </p:cBhvr>
                                    </p:animEffect>
                                    <p:anim calcmode="lin" valueType="num">
                                      <p:cBhvr>
                                        <p:cTn id="7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C000"/>
                </a:solidFill>
                <a:cs typeface="B Titr" pitchFamily="2" charset="-78"/>
              </a:rPr>
              <a:t>شرایط تقاضا</a:t>
            </a:r>
            <a:endParaRPr lang="en-US" dirty="0">
              <a:solidFill>
                <a:srgbClr val="FFC000"/>
              </a:solidFill>
              <a:cs typeface="B Titr" pitchFamily="2" charset="-78"/>
            </a:endParaRPr>
          </a:p>
        </p:txBody>
      </p:sp>
      <p:sp>
        <p:nvSpPr>
          <p:cNvPr id="3" name="Content Placeholder 2"/>
          <p:cNvSpPr>
            <a:spLocks noGrp="1"/>
          </p:cNvSpPr>
          <p:nvPr>
            <p:ph idx="1"/>
          </p:nvPr>
        </p:nvSpPr>
        <p:spPr/>
        <p:txBody>
          <a:bodyPr/>
          <a:lstStyle/>
          <a:p>
            <a:pPr algn="just" rtl="1"/>
            <a:r>
              <a:rPr lang="fa-IR" b="1" dirty="0" smtClean="0">
                <a:solidFill>
                  <a:srgbClr val="002060"/>
                </a:solidFill>
                <a:latin typeface="IRMitra" pitchFamily="2" charset="-78"/>
                <a:cs typeface="IRMitra" pitchFamily="2" charset="-78"/>
              </a:rPr>
              <a:t>بین المللی کردن تقاضای داخلی</a:t>
            </a:r>
            <a:endParaRPr lang="fa-IR" dirty="0" smtClean="0">
              <a:solidFill>
                <a:srgbClr val="002060"/>
              </a:solidFill>
              <a:latin typeface="IRMitra" pitchFamily="2" charset="-78"/>
              <a:cs typeface="IRMitra" pitchFamily="2" charset="-78"/>
            </a:endParaRPr>
          </a:p>
          <a:p>
            <a:pPr algn="just" rtl="1"/>
            <a:r>
              <a:rPr lang="fa-IR" b="1" dirty="0" smtClean="0">
                <a:solidFill>
                  <a:srgbClr val="002060"/>
                </a:solidFill>
                <a:latin typeface="IRMitra" pitchFamily="2" charset="-78"/>
                <a:cs typeface="IRMitra" pitchFamily="2" charset="-78"/>
              </a:rPr>
              <a:t>خریداران داخلی چند ملیتی یا سیال</a:t>
            </a:r>
          </a:p>
          <a:p>
            <a:pPr lvl="1" algn="just" rtl="1"/>
            <a:r>
              <a:rPr lang="fa-IR" dirty="0" smtClean="0">
                <a:solidFill>
                  <a:srgbClr val="002060"/>
                </a:solidFill>
                <a:latin typeface="IRMitra" pitchFamily="2" charset="-78"/>
                <a:cs typeface="IRMitra" pitchFamily="2" charset="-78"/>
              </a:rPr>
              <a:t>فروش به شرکت های چند ملیتی</a:t>
            </a:r>
          </a:p>
          <a:p>
            <a:pPr algn="just" rtl="1"/>
            <a:r>
              <a:rPr lang="fa-IR" b="1" dirty="0" smtClean="0">
                <a:solidFill>
                  <a:srgbClr val="002060"/>
                </a:solidFill>
                <a:latin typeface="IRMitra" pitchFamily="2" charset="-78"/>
                <a:cs typeface="IRMitra" pitchFamily="2" charset="-78"/>
              </a:rPr>
              <a:t>تاثیر بر روی نیازهای خارجی</a:t>
            </a:r>
          </a:p>
          <a:p>
            <a:pPr lvl="1" algn="just" rtl="1"/>
            <a:r>
              <a:rPr lang="fa-IR" dirty="0" smtClean="0">
                <a:solidFill>
                  <a:srgbClr val="002060"/>
                </a:solidFill>
                <a:latin typeface="IRMitra" pitchFamily="2" charset="-78"/>
                <a:cs typeface="IRMitra" pitchFamily="2" charset="-78"/>
              </a:rPr>
              <a:t>تحصیل افراد در دیگر کشورها. مثلا یک دانشجوی پزشکی در آمریکا که گرمی بخش بازار تجهیزات پزشکی آمریکایی به کشورهای دیگر است. </a:t>
            </a:r>
          </a:p>
          <a:p>
            <a:pPr lvl="1" algn="just" rtl="1"/>
            <a:r>
              <a:rPr lang="fa-IR" dirty="0" smtClean="0">
                <a:solidFill>
                  <a:srgbClr val="002060"/>
                </a:solidFill>
                <a:latin typeface="IRMitra" pitchFamily="2" charset="-78"/>
                <a:cs typeface="IRMitra" pitchFamily="2" charset="-78"/>
              </a:rPr>
              <a:t>نقش فرهنگ: سینما و تلویزیون</a:t>
            </a:r>
          </a:p>
          <a:p>
            <a:pPr lvl="1" algn="just" rtl="1"/>
            <a:r>
              <a:rPr lang="fa-IR" dirty="0" smtClean="0">
                <a:solidFill>
                  <a:srgbClr val="002060"/>
                </a:solidFill>
                <a:latin typeface="IRMitra" pitchFamily="2" charset="-78"/>
                <a:cs typeface="IRMitra" pitchFamily="2" charset="-78"/>
              </a:rPr>
              <a:t>مهاجرت</a:t>
            </a:r>
          </a:p>
          <a:p>
            <a:pPr lvl="1" algn="just" rtl="1"/>
            <a:r>
              <a:rPr lang="fa-IR" dirty="0" smtClean="0">
                <a:solidFill>
                  <a:srgbClr val="002060"/>
                </a:solidFill>
                <a:latin typeface="IRMitra" pitchFamily="2" charset="-78"/>
                <a:cs typeface="IRMitra" pitchFamily="2" charset="-78"/>
              </a:rPr>
              <a:t>پیمان های سیاسی و ارتباطات تاریخی: ایران و عراق/افغانستان/ تاجیکستان</a:t>
            </a:r>
          </a:p>
          <a:p>
            <a:pPr algn="just" rtl="1"/>
            <a:r>
              <a:rPr lang="fa-IR" b="1" dirty="0" smtClean="0">
                <a:solidFill>
                  <a:srgbClr val="002060"/>
                </a:solidFill>
                <a:latin typeface="IRMitra" pitchFamily="2" charset="-78"/>
                <a:cs typeface="IRMitra" pitchFamily="2" charset="-78"/>
              </a:rPr>
              <a:t>اثر متقابل شرایط تقاضا</a:t>
            </a:r>
          </a:p>
          <a:p>
            <a:pPr lvl="1" algn="just" rtl="1"/>
            <a:r>
              <a:rPr lang="fa-IR" dirty="0" smtClean="0">
                <a:solidFill>
                  <a:srgbClr val="002060"/>
                </a:solidFill>
                <a:latin typeface="IRMitra" pitchFamily="2" charset="-78"/>
                <a:cs typeface="IRMitra" pitchFamily="2" charset="-78"/>
              </a:rPr>
              <a:t>شرایط تقاضای داخلی گوناگون میتوانند همدیگر را تقویت کنند و بر مراحل مختلف تکامل یک صنعت تاثیر زیادی بگذارند. مثال تقاضا در صنعت تلویزیون.</a:t>
            </a:r>
          </a:p>
        </p:txBody>
      </p:sp>
    </p:spTree>
    <p:extLst>
      <p:ext uri="{BB962C8B-B14F-4D97-AF65-F5344CB8AC3E}">
        <p14:creationId xmlns:p14="http://schemas.microsoft.com/office/powerpoint/2010/main" val="57277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C000"/>
                </a:solidFill>
                <a:cs typeface="B Titr" pitchFamily="2" charset="-78"/>
              </a:rPr>
              <a:t>چند فرضیه</a:t>
            </a:r>
            <a:endParaRPr lang="en-US" dirty="0">
              <a:solidFill>
                <a:srgbClr val="FFC000"/>
              </a:solidFill>
              <a:cs typeface="B Titr" pitchFamily="2" charset="-78"/>
            </a:endParaRPr>
          </a:p>
        </p:txBody>
      </p:sp>
      <p:sp>
        <p:nvSpPr>
          <p:cNvPr id="3" name="Content Placeholder 2"/>
          <p:cNvSpPr>
            <a:spLocks noGrp="1"/>
          </p:cNvSpPr>
          <p:nvPr>
            <p:ph idx="1"/>
          </p:nvPr>
        </p:nvSpPr>
        <p:spPr/>
        <p:txBody>
          <a:bodyPr>
            <a:normAutofit/>
          </a:bodyPr>
          <a:lstStyle/>
          <a:p>
            <a:pPr marL="114300" indent="0" algn="just" rtl="1">
              <a:buNone/>
            </a:pPr>
            <a:r>
              <a:rPr lang="fa-IR" dirty="0" smtClean="0">
                <a:solidFill>
                  <a:srgbClr val="002060"/>
                </a:solidFill>
                <a:latin typeface="IRMitra" pitchFamily="2" charset="-78"/>
                <a:cs typeface="IRMitra" pitchFamily="2" charset="-78"/>
              </a:rPr>
              <a:t>1. ماهیت رقابت و منابع مزیت رقابتی به طور گسترده ای در میان صنایع و حتی بخش های مختلف صنعت فرق میکند.  پس باید: به تاثیر کشورها بر روی توانایی شرکت ها توجه نمود تا شرکت ها به جای فعالیت در بخش های مختلف به رقابت در صنایع و بخش های صنعتی خاص و با استراتژی ویژه بپردازند. </a:t>
            </a:r>
          </a:p>
          <a:p>
            <a:pPr marL="114300" indent="0" algn="just" rtl="1">
              <a:buNone/>
            </a:pPr>
            <a:r>
              <a:rPr lang="fa-IR" dirty="0" smtClean="0">
                <a:solidFill>
                  <a:srgbClr val="002060"/>
                </a:solidFill>
                <a:latin typeface="IRMitra" pitchFamily="2" charset="-78"/>
                <a:cs typeface="IRMitra" pitchFamily="2" charset="-78"/>
              </a:rPr>
              <a:t>2. رقبای جهانی اغلب فعالیت های حوزه زنجیره ارزش  را در خارج از کشور خودشان انجام میدهند. </a:t>
            </a:r>
          </a:p>
          <a:p>
            <a:pPr marL="114300" indent="0" algn="just" rtl="1">
              <a:buNone/>
            </a:pPr>
            <a:r>
              <a:rPr lang="fa-IR" dirty="0">
                <a:solidFill>
                  <a:srgbClr val="002060"/>
                </a:solidFill>
                <a:latin typeface="IRMitra" pitchFamily="2" charset="-78"/>
                <a:cs typeface="IRMitra" pitchFamily="2" charset="-78"/>
              </a:rPr>
              <a:t>	</a:t>
            </a:r>
            <a:r>
              <a:rPr lang="fa-IR" dirty="0" smtClean="0">
                <a:solidFill>
                  <a:srgbClr val="002060"/>
                </a:solidFill>
                <a:latin typeface="IRMitra" pitchFamily="2" charset="-78"/>
                <a:cs typeface="IRMitra" pitchFamily="2" charset="-78"/>
              </a:rPr>
              <a:t>سوال اساسی این خواهد بود که چرا یک کشور بستر داخلی مطلوب یا نامطلوب برای رقابت در یک صنعت را دارد. بستر داخلی جایی است که استراتژی به کار گرفته میشود. </a:t>
            </a:r>
          </a:p>
          <a:p>
            <a:pPr marL="114300" indent="0" algn="just" rtl="1">
              <a:buNone/>
            </a:pPr>
            <a:endParaRPr lang="fa-IR" dirty="0">
              <a:solidFill>
                <a:srgbClr val="002060"/>
              </a:solidFill>
              <a:latin typeface="IRMitra" pitchFamily="2" charset="-78"/>
              <a:cs typeface="IRMitra" pitchFamily="2" charset="-78"/>
            </a:endParaRPr>
          </a:p>
          <a:p>
            <a:pPr marL="114300" indent="0" algn="just" rtl="1">
              <a:buNone/>
            </a:pPr>
            <a:r>
              <a:rPr lang="fa-IR" dirty="0" smtClean="0">
                <a:solidFill>
                  <a:srgbClr val="002060"/>
                </a:solidFill>
                <a:latin typeface="IRMitra" pitchFamily="2" charset="-78"/>
                <a:cs typeface="IRMitra" pitchFamily="2" charset="-78"/>
              </a:rPr>
              <a:t>3. شرکت ها مزیت رقابتی را در رقابت بین المللی از طریق پیشرفت،‌ نوآوری و بهبود امکانات بدست می آورند.</a:t>
            </a:r>
          </a:p>
          <a:p>
            <a:pPr algn="just" rtl="1"/>
            <a:endParaRPr lang="en-US" dirty="0">
              <a:solidFill>
                <a:srgbClr val="002060"/>
              </a:solidFill>
              <a:latin typeface="IRMitra" pitchFamily="2" charset="-78"/>
              <a:cs typeface="IRMitra" pitchFamily="2" charset="-78"/>
            </a:endParaRPr>
          </a:p>
        </p:txBody>
      </p:sp>
    </p:spTree>
    <p:extLst>
      <p:ext uri="{BB962C8B-B14F-4D97-AF65-F5344CB8AC3E}">
        <p14:creationId xmlns:p14="http://schemas.microsoft.com/office/powerpoint/2010/main" val="286753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C000"/>
                </a:solidFill>
                <a:cs typeface="B Titr" pitchFamily="2" charset="-78"/>
              </a:rPr>
              <a:t>صنایع مرتبط و حمایت کننده</a:t>
            </a:r>
            <a:endParaRPr lang="en-US" dirty="0">
              <a:solidFill>
                <a:srgbClr val="FFC000"/>
              </a:solidFill>
              <a:cs typeface="B Titr" pitchFamily="2" charset="-78"/>
            </a:endParaRPr>
          </a:p>
        </p:txBody>
      </p:sp>
      <p:sp>
        <p:nvSpPr>
          <p:cNvPr id="3" name="Content Placeholder 2"/>
          <p:cNvSpPr>
            <a:spLocks noGrp="1"/>
          </p:cNvSpPr>
          <p:nvPr>
            <p:ph idx="1"/>
          </p:nvPr>
        </p:nvSpPr>
        <p:spPr/>
        <p:txBody>
          <a:bodyPr/>
          <a:lstStyle/>
          <a:p>
            <a:pPr algn="just" rtl="1"/>
            <a:r>
              <a:rPr lang="fa-IR" dirty="0" smtClean="0">
                <a:solidFill>
                  <a:srgbClr val="002060"/>
                </a:solidFill>
                <a:latin typeface="IRMitra" pitchFamily="2" charset="-78"/>
                <a:cs typeface="IRMitra" pitchFamily="2" charset="-78"/>
              </a:rPr>
              <a:t>وجود صنایع رقابتی مرتبط در یک کشور مهم است:</a:t>
            </a:r>
          </a:p>
          <a:p>
            <a:pPr lvl="1" algn="just" rtl="1"/>
            <a:r>
              <a:rPr lang="fa-IR" dirty="0" smtClean="0">
                <a:solidFill>
                  <a:srgbClr val="002060"/>
                </a:solidFill>
                <a:latin typeface="IRMitra" pitchFamily="2" charset="-78"/>
                <a:cs typeface="IRMitra" pitchFamily="2" charset="-78"/>
              </a:rPr>
              <a:t>موفقیت سوئیس در داروسازی ناشی از موفقیت قبلی در صنعت رنگ.</a:t>
            </a:r>
          </a:p>
          <a:p>
            <a:pPr lvl="1" algn="just" rtl="1"/>
            <a:r>
              <a:rPr lang="fa-IR" dirty="0" smtClean="0">
                <a:solidFill>
                  <a:srgbClr val="002060"/>
                </a:solidFill>
                <a:latin typeface="IRMitra" pitchFamily="2" charset="-78"/>
                <a:cs typeface="IRMitra" pitchFamily="2" charset="-78"/>
              </a:rPr>
              <a:t>ژاپن- فکس و کپی</a:t>
            </a:r>
          </a:p>
          <a:p>
            <a:pPr lvl="1" algn="just" rtl="1"/>
            <a:r>
              <a:rPr lang="fa-IR" dirty="0" smtClean="0">
                <a:solidFill>
                  <a:srgbClr val="002060"/>
                </a:solidFill>
                <a:latin typeface="IRMitra" pitchFamily="2" charset="-78"/>
                <a:cs typeface="IRMitra" pitchFamily="2" charset="-78"/>
              </a:rPr>
              <a:t>ایران- موشک سازی و هوا-فضا- هواپیماسازی</a:t>
            </a:r>
          </a:p>
          <a:p>
            <a:pPr algn="just" rtl="1"/>
            <a:r>
              <a:rPr lang="fa-IR" dirty="0" smtClean="0">
                <a:solidFill>
                  <a:srgbClr val="002060"/>
                </a:solidFill>
                <a:latin typeface="IRMitra" pitchFamily="2" charset="-78"/>
                <a:cs typeface="IRMitra" pitchFamily="2" charset="-78"/>
              </a:rPr>
              <a:t>مزیت رقابتی در برخی از صنایع تامین کننده موجب مزیت رقابتی بالقوه در صنایع دیگر می شود.</a:t>
            </a:r>
          </a:p>
          <a:p>
            <a:pPr lvl="1" algn="just" rtl="1"/>
            <a:r>
              <a:rPr lang="fa-IR" dirty="0" smtClean="0">
                <a:solidFill>
                  <a:srgbClr val="002060"/>
                </a:solidFill>
                <a:latin typeface="IRMitra" pitchFamily="2" charset="-78"/>
                <a:cs typeface="IRMitra" pitchFamily="2" charset="-78"/>
              </a:rPr>
              <a:t>این صنایع داده هایی را تولید میکنند که به طور گسترده استفاده میشوند و برای نوآوری و بین المللی شدن مهم هستند. </a:t>
            </a:r>
          </a:p>
          <a:p>
            <a:pPr lvl="2" algn="just" rtl="1"/>
            <a:r>
              <a:rPr lang="fa-IR" dirty="0" smtClean="0">
                <a:solidFill>
                  <a:srgbClr val="002060"/>
                </a:solidFill>
                <a:latin typeface="IRMitra" pitchFamily="2" charset="-78"/>
                <a:cs typeface="IRMitra" pitchFamily="2" charset="-78"/>
              </a:rPr>
              <a:t>مثلا نیمه رساناها، نرم افزار و تجارت صنایعی هستند که تاثیرات مهمی بر روی صنایع دیگر می گذارند.   </a:t>
            </a:r>
          </a:p>
        </p:txBody>
      </p:sp>
    </p:spTree>
    <p:extLst>
      <p:ext uri="{BB962C8B-B14F-4D97-AF65-F5344CB8AC3E}">
        <p14:creationId xmlns:p14="http://schemas.microsoft.com/office/powerpoint/2010/main" val="354488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C000"/>
                </a:solidFill>
                <a:cs typeface="B Titr" pitchFamily="2" charset="-78"/>
              </a:rPr>
              <a:t>مزیت رقابتی در صنایع تامین کننده</a:t>
            </a:r>
            <a:endParaRPr lang="en-US" dirty="0">
              <a:solidFill>
                <a:srgbClr val="FFC000"/>
              </a:solidFill>
              <a:cs typeface="B Titr" pitchFamily="2" charset="-78"/>
            </a:endParaRPr>
          </a:p>
        </p:txBody>
      </p:sp>
      <p:sp>
        <p:nvSpPr>
          <p:cNvPr id="3" name="Content Placeholder 2"/>
          <p:cNvSpPr>
            <a:spLocks noGrp="1"/>
          </p:cNvSpPr>
          <p:nvPr>
            <p:ph idx="1"/>
          </p:nvPr>
        </p:nvSpPr>
        <p:spPr/>
        <p:txBody>
          <a:bodyPr>
            <a:normAutofit fontScale="92500" lnSpcReduction="10000"/>
          </a:bodyPr>
          <a:lstStyle/>
          <a:p>
            <a:pPr algn="just" rtl="1"/>
            <a:r>
              <a:rPr lang="fa-IR" dirty="0" smtClean="0">
                <a:solidFill>
                  <a:srgbClr val="002060"/>
                </a:solidFill>
                <a:latin typeface="IRMitra" pitchFamily="2" charset="-78"/>
                <a:cs typeface="IRMitra" pitchFamily="2" charset="-78"/>
              </a:rPr>
              <a:t>وجود صنایع تامین کننده در یک کشور              ایجاد مزیت در صنایع پایین دستی.</a:t>
            </a:r>
          </a:p>
          <a:p>
            <a:pPr lvl="1" algn="just" rtl="1"/>
            <a:r>
              <a:rPr lang="fa-IR" dirty="0" smtClean="0">
                <a:solidFill>
                  <a:srgbClr val="002060"/>
                </a:solidFill>
                <a:latin typeface="IRMitra" pitchFamily="2" charset="-78"/>
                <a:cs typeface="IRMitra" pitchFamily="2" charset="-78"/>
              </a:rPr>
              <a:t>مزیت اول: دسترسی کارآمد، سریع و اولیه به داده هایی که در بهینه سازی هزینه موثر هستند. </a:t>
            </a:r>
          </a:p>
          <a:p>
            <a:pPr lvl="2" algn="just" rtl="1"/>
            <a:r>
              <a:rPr lang="fa-IR" dirty="0" smtClean="0">
                <a:solidFill>
                  <a:srgbClr val="002060"/>
                </a:solidFill>
                <a:latin typeface="IRMitra" pitchFamily="2" charset="-78"/>
                <a:cs typeface="IRMitra" pitchFamily="2" charset="-78"/>
              </a:rPr>
              <a:t>مثال:رهبری ایتالیا در جواهرآلات نقره و طلا. چون: دو سوم ماشین آلات سازنده جواهرآلات جهان را ایتالیا تولید میکند. </a:t>
            </a:r>
          </a:p>
          <a:p>
            <a:pPr lvl="1" algn="just" rtl="1"/>
            <a:r>
              <a:rPr lang="fa-IR" dirty="0" smtClean="0">
                <a:solidFill>
                  <a:srgbClr val="002060"/>
                </a:solidFill>
                <a:latin typeface="IRMitra" pitchFamily="2" charset="-78"/>
                <a:cs typeface="IRMitra" pitchFamily="2" charset="-78"/>
              </a:rPr>
              <a:t>مزیت دوم: مزیتی که از هماهنگی مداوم به وجود آمده توسط تامین کنندگان داخلی به دست می آيد. </a:t>
            </a:r>
          </a:p>
          <a:p>
            <a:pPr lvl="2" algn="just" rtl="1"/>
            <a:r>
              <a:rPr lang="fa-IR" dirty="0" smtClean="0">
                <a:solidFill>
                  <a:srgbClr val="002060"/>
                </a:solidFill>
                <a:latin typeface="IRMitra" pitchFamily="2" charset="-78"/>
                <a:cs typeface="IRMitra" pitchFamily="2" charset="-78"/>
              </a:rPr>
              <a:t>مهم ترین فایده: در فرایند نوآوری و بهبود. </a:t>
            </a:r>
          </a:p>
          <a:p>
            <a:pPr lvl="2" algn="just" rtl="1"/>
            <a:r>
              <a:rPr lang="fa-IR" dirty="0" smtClean="0">
                <a:solidFill>
                  <a:srgbClr val="002060"/>
                </a:solidFill>
                <a:latin typeface="IRMitra" pitchFamily="2" charset="-78"/>
                <a:cs typeface="IRMitra" pitchFamily="2" charset="-78"/>
              </a:rPr>
              <a:t>خلق مزیت رقابتی از روابط کاری نزدیک بین تامین کنندگان کلاس جهانی و صنایع. </a:t>
            </a:r>
          </a:p>
          <a:p>
            <a:pPr lvl="2" algn="just" rtl="1"/>
            <a:r>
              <a:rPr lang="fa-IR" dirty="0" smtClean="0">
                <a:solidFill>
                  <a:srgbClr val="002060"/>
                </a:solidFill>
                <a:latin typeface="IRMitra" pitchFamily="2" charset="-78"/>
                <a:cs typeface="IRMitra" pitchFamily="2" charset="-78"/>
              </a:rPr>
              <a:t>مثال: ایتالیا و ارتباط نزدیک تولیدکنندگان چرم و تامین کنندگان چرم برای تولید محصولات برتر.</a:t>
            </a:r>
          </a:p>
          <a:p>
            <a:pPr lvl="2" algn="just" rtl="1"/>
            <a:r>
              <a:rPr lang="fa-IR" dirty="0" smtClean="0">
                <a:solidFill>
                  <a:srgbClr val="002060"/>
                </a:solidFill>
                <a:latin typeface="IRMitra" pitchFamily="2" charset="-78"/>
                <a:cs typeface="IRMitra" pitchFamily="2" charset="-78"/>
              </a:rPr>
              <a:t>صنایع تامین کنده داخلی یا خارجی؟</a:t>
            </a:r>
          </a:p>
          <a:p>
            <a:pPr lvl="3" algn="just" rtl="1"/>
            <a:r>
              <a:rPr lang="fa-IR" dirty="0" smtClean="0">
                <a:solidFill>
                  <a:srgbClr val="002060"/>
                </a:solidFill>
                <a:latin typeface="IRMitra" pitchFamily="2" charset="-78"/>
                <a:cs typeface="IRMitra" pitchFamily="2" charset="-78"/>
              </a:rPr>
              <a:t>داخلی ارجح است. </a:t>
            </a:r>
          </a:p>
          <a:p>
            <a:pPr lvl="3" algn="just" rtl="1"/>
            <a:r>
              <a:rPr lang="fa-IR" dirty="0" smtClean="0">
                <a:solidFill>
                  <a:srgbClr val="002060"/>
                </a:solidFill>
                <a:latin typeface="IRMitra" pitchFamily="2" charset="-78"/>
                <a:cs typeface="IRMitra" pitchFamily="2" charset="-78"/>
              </a:rPr>
              <a:t>دلیل: نزدیکی پرسنل تخصصی و مدیریتی. کاهش هزینه معامله. </a:t>
            </a:r>
          </a:p>
          <a:p>
            <a:pPr lvl="2" algn="just" rtl="1"/>
            <a:r>
              <a:rPr lang="fa-IR" dirty="0" smtClean="0">
                <a:solidFill>
                  <a:srgbClr val="002060"/>
                </a:solidFill>
                <a:latin typeface="IRMitra" pitchFamily="2" charset="-78"/>
                <a:cs typeface="IRMitra" pitchFamily="2" charset="-78"/>
              </a:rPr>
              <a:t>تامین کننده داخلی را نباید مجبور کرد تنها بازار داخلی را تامین کند. </a:t>
            </a:r>
          </a:p>
          <a:p>
            <a:pPr lvl="3" algn="just" rtl="1"/>
            <a:r>
              <a:rPr lang="fa-IR" dirty="0" smtClean="0">
                <a:solidFill>
                  <a:srgbClr val="002060"/>
                </a:solidFill>
                <a:latin typeface="IRMitra" pitchFamily="2" charset="-78"/>
                <a:cs typeface="IRMitra" pitchFamily="2" charset="-78"/>
              </a:rPr>
              <a:t>فعالیت در مقیاس بین المللی: بهبود وضعیت مشتریان داخلی. مثال: صنعت رسانه های آمریکا و فعالیت بین المللی. </a:t>
            </a:r>
          </a:p>
          <a:p>
            <a:pPr lvl="2" algn="just" rtl="1"/>
            <a:r>
              <a:rPr lang="fa-IR" dirty="0" smtClean="0">
                <a:solidFill>
                  <a:srgbClr val="002060"/>
                </a:solidFill>
                <a:latin typeface="IRMitra" pitchFamily="2" charset="-78"/>
                <a:cs typeface="IRMitra" pitchFamily="2" charset="-78"/>
              </a:rPr>
              <a:t>یک کشور نیاز برای به دست آؤردن مزیت رقابتی در تمام صنایع تامین کننده مربوط به یک صنعت را ندارد. </a:t>
            </a:r>
          </a:p>
          <a:p>
            <a:pPr lvl="3" algn="just" rtl="1"/>
            <a:r>
              <a:rPr lang="fa-IR" dirty="0" smtClean="0">
                <a:solidFill>
                  <a:srgbClr val="002060"/>
                </a:solidFill>
                <a:latin typeface="IRMitra" pitchFamily="2" charset="-78"/>
                <a:cs typeface="IRMitra" pitchFamily="2" charset="-78"/>
              </a:rPr>
              <a:t>داده های ورودی بدون تاثیر برجسته بر نوآوری یا عملکرد فرایندها و کالاهای یک صنعت به راحتی از خارج وارد میشود. </a:t>
            </a:r>
          </a:p>
          <a:p>
            <a:pPr lvl="3" algn="just" rtl="1"/>
            <a:r>
              <a:rPr lang="fa-IR" dirty="0" smtClean="0">
                <a:solidFill>
                  <a:srgbClr val="002060"/>
                </a:solidFill>
                <a:latin typeface="IRMitra" pitchFamily="2" charset="-78"/>
                <a:cs typeface="IRMitra" pitchFamily="2" charset="-78"/>
              </a:rPr>
              <a:t>مثال: صنعت سمعک آلمان... استفاده از متخصصان نرم افزار و الکترونیک آمریکایی. که دانش عمیق در صنعت کاربر مهمتر از فقدان تخصص در فناوری تامین کنندگان است. </a:t>
            </a:r>
          </a:p>
          <a:p>
            <a:pPr lvl="3" algn="just" rtl="1"/>
            <a:endParaRPr lang="fa-IR" dirty="0" smtClean="0">
              <a:solidFill>
                <a:srgbClr val="002060"/>
              </a:solidFill>
              <a:latin typeface="IRMitra" pitchFamily="2" charset="-78"/>
              <a:cs typeface="IRMitra" pitchFamily="2" charset="-78"/>
            </a:endParaRPr>
          </a:p>
          <a:p>
            <a:pPr lvl="2" algn="just" rtl="1"/>
            <a:endParaRPr lang="fa-IR" dirty="0" smtClean="0">
              <a:solidFill>
                <a:srgbClr val="002060"/>
              </a:solidFill>
              <a:latin typeface="IRMitra" pitchFamily="2" charset="-78"/>
              <a:cs typeface="IRMitra" pitchFamily="2" charset="-78"/>
            </a:endParaRPr>
          </a:p>
        </p:txBody>
      </p:sp>
      <p:sp>
        <p:nvSpPr>
          <p:cNvPr id="6" name="Left Arrow 5"/>
          <p:cNvSpPr/>
          <p:nvPr/>
        </p:nvSpPr>
        <p:spPr>
          <a:xfrm>
            <a:off x="4283968" y="1700808"/>
            <a:ext cx="50405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38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1000"/>
                                        <p:tgtEl>
                                          <p:spTgt spid="3">
                                            <p:txEl>
                                              <p:pRg st="11" end="11"/>
                                            </p:txEl>
                                          </p:spTgt>
                                        </p:tgtEl>
                                      </p:cBhvr>
                                    </p:animEffect>
                                    <p:anim calcmode="lin" valueType="num">
                                      <p:cBhvr>
                                        <p:cTn id="6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1000"/>
                                        <p:tgtEl>
                                          <p:spTgt spid="3">
                                            <p:txEl>
                                              <p:pRg st="12" end="12"/>
                                            </p:txEl>
                                          </p:spTgt>
                                        </p:tgtEl>
                                      </p:cBhvr>
                                    </p:animEffect>
                                    <p:anim calcmode="lin" valueType="num">
                                      <p:cBhvr>
                                        <p:cTn id="6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1000"/>
                                        <p:tgtEl>
                                          <p:spTgt spid="3">
                                            <p:txEl>
                                              <p:pRg st="13" end="13"/>
                                            </p:txEl>
                                          </p:spTgt>
                                        </p:tgtEl>
                                      </p:cBhvr>
                                    </p:animEffect>
                                    <p:anim calcmode="lin" valueType="num">
                                      <p:cBhvr>
                                        <p:cTn id="7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1000"/>
                                        <p:tgtEl>
                                          <p:spTgt spid="3">
                                            <p:txEl>
                                              <p:pRg st="14" end="14"/>
                                            </p:txEl>
                                          </p:spTgt>
                                        </p:tgtEl>
                                      </p:cBhvr>
                                    </p:animEffect>
                                    <p:anim calcmode="lin" valueType="num">
                                      <p:cBhvr>
                                        <p:cTn id="7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C000"/>
                </a:solidFill>
                <a:cs typeface="B Titr" pitchFamily="2" charset="-78"/>
              </a:rPr>
              <a:t>مزیت رقابتی در صنایع مرتبط</a:t>
            </a:r>
            <a:endParaRPr lang="en-US" dirty="0">
              <a:solidFill>
                <a:srgbClr val="FFC000"/>
              </a:solidFill>
              <a:cs typeface="B Titr" pitchFamily="2" charset="-78"/>
            </a:endParaRPr>
          </a:p>
        </p:txBody>
      </p:sp>
      <p:sp>
        <p:nvSpPr>
          <p:cNvPr id="3" name="Content Placeholder 2"/>
          <p:cNvSpPr>
            <a:spLocks noGrp="1"/>
          </p:cNvSpPr>
          <p:nvPr>
            <p:ph idx="1"/>
          </p:nvPr>
        </p:nvSpPr>
        <p:spPr/>
        <p:txBody>
          <a:bodyPr/>
          <a:lstStyle/>
          <a:p>
            <a:pPr algn="just" rtl="1"/>
            <a:r>
              <a:rPr lang="fa-IR" dirty="0" smtClean="0">
                <a:solidFill>
                  <a:srgbClr val="002060"/>
                </a:solidFill>
                <a:latin typeface="IRMitra" pitchFamily="2" charset="-78"/>
                <a:cs typeface="IRMitra" pitchFamily="2" charset="-78"/>
              </a:rPr>
              <a:t>صنایع مرتبط:</a:t>
            </a:r>
          </a:p>
          <a:p>
            <a:pPr lvl="1" algn="just" rtl="1"/>
            <a:r>
              <a:rPr lang="fa-IR" dirty="0" smtClean="0">
                <a:solidFill>
                  <a:srgbClr val="002060"/>
                </a:solidFill>
                <a:latin typeface="IRMitra" pitchFamily="2" charset="-78"/>
                <a:cs typeface="IRMitra" pitchFamily="2" charset="-78"/>
              </a:rPr>
              <a:t>آن دسته از صنایعی که در شرکت ها، فعالیت های خود را در زنجیره ارزش آن فعالیت ها در زمان رقابت، هماهنگ یا تسهیم میکنند. </a:t>
            </a:r>
          </a:p>
          <a:p>
            <a:pPr lvl="1" algn="just" rtl="1"/>
            <a:r>
              <a:rPr lang="fa-IR" dirty="0" smtClean="0">
                <a:solidFill>
                  <a:srgbClr val="002060"/>
                </a:solidFill>
                <a:latin typeface="IRMitra" pitchFamily="2" charset="-78"/>
                <a:cs typeface="IRMitra" pitchFamily="2" charset="-78"/>
              </a:rPr>
              <a:t>یا صنایعی که شامل کالاهای مکمل مانند رایانه ها و نرم افزارهای کاربردی هستند. </a:t>
            </a:r>
          </a:p>
          <a:p>
            <a:pPr lvl="1" algn="just" rtl="1"/>
            <a:r>
              <a:rPr lang="fa-IR" dirty="0" smtClean="0">
                <a:solidFill>
                  <a:srgbClr val="002060"/>
                </a:solidFill>
                <a:latin typeface="IRMitra" pitchFamily="2" charset="-78"/>
                <a:cs typeface="IRMitra" pitchFamily="2" charset="-78"/>
              </a:rPr>
              <a:t>مثال:توانمندی ژاپنی ها در تولید فیبرهای بافت ترکیبی با تارهای بلند                موفقیت آنها در سیلک ها و تولید فیبرهای کربنی.</a:t>
            </a:r>
          </a:p>
          <a:p>
            <a:pPr lvl="1" algn="just" rtl="1"/>
            <a:r>
              <a:rPr lang="fa-IR" dirty="0" smtClean="0">
                <a:solidFill>
                  <a:srgbClr val="002060"/>
                </a:solidFill>
                <a:latin typeface="IRMitra" pitchFamily="2" charset="-78"/>
                <a:cs typeface="IRMitra" pitchFamily="2" charset="-78"/>
              </a:rPr>
              <a:t>امکان تسهیم فعالیت ها و گاهی اوقات پیمان نامه های رسمی بین شرکت های داخلی در صنایع مرتبط. </a:t>
            </a:r>
          </a:p>
          <a:p>
            <a:pPr lvl="1" algn="just" rtl="1"/>
            <a:r>
              <a:rPr lang="fa-IR" dirty="0" smtClean="0">
                <a:solidFill>
                  <a:srgbClr val="002060"/>
                </a:solidFill>
                <a:latin typeface="IRMitra" pitchFamily="2" charset="-78"/>
                <a:cs typeface="IRMitra" pitchFamily="2" charset="-78"/>
              </a:rPr>
              <a:t>موفقیت در یک صنعت               تحریک تقاضا برای کالاها و خدمات مکمل. </a:t>
            </a:r>
          </a:p>
          <a:p>
            <a:pPr lvl="2" algn="just" rtl="1"/>
            <a:r>
              <a:rPr lang="fa-IR" dirty="0" smtClean="0">
                <a:solidFill>
                  <a:srgbClr val="002060"/>
                </a:solidFill>
                <a:latin typeface="IRMitra" pitchFamily="2" charset="-78"/>
                <a:cs typeface="IRMitra" pitchFamily="2" charset="-78"/>
              </a:rPr>
              <a:t>مثال: فروش کامپیوتر آمریکایی: تقاضا برای لوازم جانبی و نرم افزار و ... آمریکایی.</a:t>
            </a:r>
          </a:p>
          <a:p>
            <a:pPr lvl="1" algn="just" rtl="1"/>
            <a:r>
              <a:rPr lang="fa-IR" dirty="0" smtClean="0">
                <a:solidFill>
                  <a:srgbClr val="002060"/>
                </a:solidFill>
                <a:latin typeface="IRMitra" pitchFamily="2" charset="-78"/>
                <a:cs typeface="IRMitra" pitchFamily="2" charset="-78"/>
              </a:rPr>
              <a:t>موفقیت ملی در یک صنعت	         زمانی است که شرکت مزیت رقابتی را در تعدادی صنایع مرتبط برقرار نماید. </a:t>
            </a:r>
          </a:p>
          <a:p>
            <a:pPr lvl="2" algn="just" rtl="1"/>
            <a:r>
              <a:rPr lang="fa-IR" dirty="0" smtClean="0">
                <a:solidFill>
                  <a:srgbClr val="002060"/>
                </a:solidFill>
                <a:latin typeface="IRMitra" pitchFamily="2" charset="-78"/>
                <a:cs typeface="IRMitra" pitchFamily="2" charset="-78"/>
              </a:rPr>
              <a:t>مزیت:‌ایجاد نوآوری در صنعت+تسهیم فعالیت های بحرانی. </a:t>
            </a:r>
          </a:p>
        </p:txBody>
      </p:sp>
      <p:sp>
        <p:nvSpPr>
          <p:cNvPr id="4" name="Left Arrow 3"/>
          <p:cNvSpPr/>
          <p:nvPr/>
        </p:nvSpPr>
        <p:spPr>
          <a:xfrm>
            <a:off x="2123728" y="3140968"/>
            <a:ext cx="57606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5220072" y="4509120"/>
            <a:ext cx="57606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4880513" y="5126379"/>
            <a:ext cx="57606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053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FFC000"/>
                </a:solidFill>
                <a:cs typeface="B Titr" pitchFamily="2" charset="-78"/>
              </a:rPr>
              <a:t>چهارمین عامل: رقابت، استراتژی و ساختار صنعت</a:t>
            </a:r>
            <a:endParaRPr lang="en-US" sz="3600" dirty="0">
              <a:solidFill>
                <a:srgbClr val="FFC000"/>
              </a:solidFill>
              <a:cs typeface="B Titr" pitchFamily="2" charset="-78"/>
            </a:endParaRPr>
          </a:p>
        </p:txBody>
      </p:sp>
      <p:sp>
        <p:nvSpPr>
          <p:cNvPr id="3" name="Content Placeholder 2"/>
          <p:cNvSpPr>
            <a:spLocks noGrp="1"/>
          </p:cNvSpPr>
          <p:nvPr>
            <p:ph idx="1"/>
          </p:nvPr>
        </p:nvSpPr>
        <p:spPr/>
        <p:txBody>
          <a:bodyPr/>
          <a:lstStyle/>
          <a:p>
            <a:pPr algn="just" rtl="1"/>
            <a:r>
              <a:rPr lang="fa-IR" dirty="0" smtClean="0">
                <a:solidFill>
                  <a:srgbClr val="002060"/>
                </a:solidFill>
                <a:latin typeface="IRMitra" pitchFamily="2" charset="-78"/>
                <a:cs typeface="IRMitra" pitchFamily="2" charset="-78"/>
              </a:rPr>
              <a:t>شرایطی که در آن شرکت ها و همچنین طبیعت رقابت داخلی در آن ایجاد، سازمان دهی و اداره میگردد. </a:t>
            </a:r>
          </a:p>
          <a:p>
            <a:pPr lvl="1" algn="just" rtl="1"/>
            <a:r>
              <a:rPr lang="fa-IR" dirty="0" smtClean="0">
                <a:solidFill>
                  <a:srgbClr val="002060"/>
                </a:solidFill>
                <a:latin typeface="IRMitra" pitchFamily="2" charset="-78"/>
                <a:cs typeface="IRMitra" pitchFamily="2" charset="-78"/>
              </a:rPr>
              <a:t>شرایط ملی تمایلاتی را ایجاد میکند که مهم و قوی هستند.</a:t>
            </a:r>
          </a:p>
          <a:p>
            <a:pPr lvl="1" algn="just" rtl="1"/>
            <a:r>
              <a:rPr lang="fa-IR" dirty="0" smtClean="0">
                <a:solidFill>
                  <a:srgbClr val="002060"/>
                </a:solidFill>
                <a:latin typeface="IRMitra" pitchFamily="2" charset="-78"/>
                <a:cs typeface="IRMitra" pitchFamily="2" charset="-78"/>
              </a:rPr>
              <a:t>هیچ سیستم مدیریتی به گونه ای نیست که در سرتاسر جهان مورد قبول واقع شود. </a:t>
            </a:r>
          </a:p>
          <a:p>
            <a:pPr lvl="1" algn="just" rtl="1"/>
            <a:r>
              <a:rPr lang="fa-IR" dirty="0" smtClean="0">
                <a:solidFill>
                  <a:srgbClr val="002060"/>
                </a:solidFill>
                <a:latin typeface="IRMitra" pitchFamily="2" charset="-78"/>
                <a:cs typeface="IRMitra" pitchFamily="2" charset="-78"/>
              </a:rPr>
              <a:t>در ایتالیا:</a:t>
            </a:r>
          </a:p>
          <a:p>
            <a:pPr lvl="2" algn="just" rtl="1"/>
            <a:r>
              <a:rPr lang="fa-IR" dirty="0" smtClean="0">
                <a:solidFill>
                  <a:srgbClr val="002060"/>
                </a:solidFill>
                <a:latin typeface="IRMitra" pitchFamily="2" charset="-78"/>
                <a:cs typeface="IRMitra" pitchFamily="2" charset="-78"/>
              </a:rPr>
              <a:t>بسیاری از رقبای بین المللی موفق، شرکت هایی با اندازه ای کوچک یا متوسط هستند که خصوصی اداره میشوند. </a:t>
            </a:r>
          </a:p>
          <a:p>
            <a:pPr lvl="1" algn="just" rtl="1"/>
            <a:r>
              <a:rPr lang="fa-IR" dirty="0" smtClean="0">
                <a:solidFill>
                  <a:srgbClr val="002060"/>
                </a:solidFill>
                <a:latin typeface="IRMitra" pitchFamily="2" charset="-78"/>
                <a:cs typeface="IRMitra" pitchFamily="2" charset="-78"/>
              </a:rPr>
              <a:t>در آلمان:</a:t>
            </a:r>
          </a:p>
          <a:p>
            <a:pPr lvl="2" algn="just" rtl="1"/>
            <a:r>
              <a:rPr lang="fa-IR" dirty="0" smtClean="0">
                <a:solidFill>
                  <a:srgbClr val="002060"/>
                </a:solidFill>
                <a:latin typeface="IRMitra" pitchFamily="2" charset="-78"/>
                <a:cs typeface="IRMitra" pitchFamily="2" charset="-78"/>
              </a:rPr>
              <a:t>مدیریت ارشد بسیاری از شرکت ها شامل افرادی با پس زمینه هیا تخصصی هستند و شرکت ها در سازمان دهی و اقدامات مدیریتی، سلسله مراتبی عمل میکنند.</a:t>
            </a:r>
          </a:p>
          <a:p>
            <a:pPr lvl="1" algn="just" rtl="1"/>
            <a:r>
              <a:rPr lang="fa-IR" dirty="0" smtClean="0">
                <a:solidFill>
                  <a:srgbClr val="002060"/>
                </a:solidFill>
                <a:latin typeface="IRMitra" pitchFamily="2" charset="-78"/>
                <a:cs typeface="IRMitra" pitchFamily="2" charset="-78"/>
              </a:rPr>
              <a:t>اثرگذاری خصوصیات ملی یک کشور بر روش هایی که شرکت ها سازمان دهی و مدیریت میشوند:</a:t>
            </a:r>
          </a:p>
          <a:p>
            <a:pPr lvl="2" algn="just" rtl="1"/>
            <a:r>
              <a:rPr lang="fa-IR" dirty="0" smtClean="0">
                <a:solidFill>
                  <a:srgbClr val="002060"/>
                </a:solidFill>
                <a:latin typeface="IRMitra" pitchFamily="2" charset="-78"/>
                <a:cs typeface="IRMitra" pitchFamily="2" charset="-78"/>
              </a:rPr>
              <a:t>نگرش به مسئولیت، معیارهای تعامل متقابل بین افراد، رفتار فردی یا گروهی و استانداردهای حرفه ای. </a:t>
            </a:r>
          </a:p>
          <a:p>
            <a:pPr lvl="2" algn="just" rtl="1"/>
            <a:r>
              <a:rPr lang="fa-IR" dirty="0" smtClean="0">
                <a:solidFill>
                  <a:srgbClr val="002060"/>
                </a:solidFill>
                <a:latin typeface="IRMitra" pitchFamily="2" charset="-78"/>
                <a:cs typeface="IRMitra" pitchFamily="2" charset="-78"/>
              </a:rPr>
              <a:t>همه این جنبه ها از: سیستم آموزشی،‌تاریخی، مذهبی و فرهنگی، ساختار خانواده و بسیاری از شرایط ملموس؛ نشات میگیرد. </a:t>
            </a:r>
          </a:p>
        </p:txBody>
      </p:sp>
    </p:spTree>
    <p:extLst>
      <p:ext uri="{BB962C8B-B14F-4D97-AF65-F5344CB8AC3E}">
        <p14:creationId xmlns:p14="http://schemas.microsoft.com/office/powerpoint/2010/main" val="254181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a:solidFill>
                  <a:srgbClr val="FFC000"/>
                </a:solidFill>
                <a:cs typeface="B Titr" pitchFamily="2" charset="-78"/>
              </a:rPr>
              <a:t>چهارمین عامل: رقابت، استراتژی و ساختار صنعت</a:t>
            </a:r>
            <a:endParaRPr lang="en-US" sz="3600" dirty="0">
              <a:solidFill>
                <a:srgbClr val="FFC000"/>
              </a:solidFill>
              <a:cs typeface="B Titr" pitchFamily="2" charset="-78"/>
            </a:endParaRPr>
          </a:p>
        </p:txBody>
      </p:sp>
      <p:sp>
        <p:nvSpPr>
          <p:cNvPr id="3" name="Content Placeholder 2"/>
          <p:cNvSpPr>
            <a:spLocks noGrp="1"/>
          </p:cNvSpPr>
          <p:nvPr>
            <p:ph idx="1"/>
          </p:nvPr>
        </p:nvSpPr>
        <p:spPr/>
        <p:txBody>
          <a:bodyPr/>
          <a:lstStyle/>
          <a:p>
            <a:pPr algn="just" rtl="1"/>
            <a:r>
              <a:rPr lang="fa-IR" dirty="0" smtClean="0">
                <a:solidFill>
                  <a:srgbClr val="002060"/>
                </a:solidFill>
                <a:latin typeface="IRMitra" pitchFamily="2" charset="-78"/>
                <a:cs typeface="IRMitra" pitchFamily="2" charset="-78"/>
              </a:rPr>
              <a:t>جهت گیری شرکت ها به سوی رقابت جهانی:</a:t>
            </a:r>
          </a:p>
          <a:p>
            <a:pPr lvl="1" algn="just" rtl="1"/>
            <a:r>
              <a:rPr lang="fa-IR" dirty="0" smtClean="0">
                <a:solidFill>
                  <a:srgbClr val="002060"/>
                </a:solidFill>
                <a:latin typeface="IRMitra" pitchFamily="2" charset="-78"/>
                <a:cs typeface="IRMitra" pitchFamily="2" charset="-78"/>
              </a:rPr>
              <a:t>عامل مهمی در رقابت بین المللی.</a:t>
            </a:r>
          </a:p>
          <a:p>
            <a:pPr lvl="1" algn="just" rtl="1"/>
            <a:r>
              <a:rPr lang="fa-IR" dirty="0" smtClean="0">
                <a:solidFill>
                  <a:srgbClr val="002060"/>
                </a:solidFill>
                <a:latin typeface="IRMitra" pitchFamily="2" charset="-78"/>
                <a:cs typeface="IRMitra" pitchFamily="2" charset="-78"/>
              </a:rPr>
              <a:t>جنبه های گوناگون محیط یک کشور روی چشم اندازهای شرکت ها یا تمایل آنها برای فعالیت در سراسر کشور اثر گذار است: برخی عوامل:</a:t>
            </a:r>
          </a:p>
          <a:p>
            <a:pPr lvl="2" algn="just" rtl="1"/>
            <a:r>
              <a:rPr lang="fa-IR" dirty="0" smtClean="0">
                <a:solidFill>
                  <a:srgbClr val="002060"/>
                </a:solidFill>
                <a:latin typeface="IRMitra" pitchFamily="2" charset="-78"/>
                <a:cs typeface="IRMitra" pitchFamily="2" charset="-78"/>
              </a:rPr>
              <a:t>عامل سفر:مثلا سوئدی ها و سوئیسی ها پایه گذاران صنایعشان مدت زیادی را در کشور های دیگر گذرانده اند. </a:t>
            </a:r>
          </a:p>
          <a:p>
            <a:pPr lvl="2" algn="just" rtl="1"/>
            <a:r>
              <a:rPr lang="fa-IR" dirty="0" smtClean="0">
                <a:solidFill>
                  <a:srgbClr val="002060"/>
                </a:solidFill>
                <a:latin typeface="IRMitra" pitchFamily="2" charset="-78"/>
                <a:cs typeface="IRMitra" pitchFamily="2" charset="-78"/>
              </a:rPr>
              <a:t>عامل مهارت های زبانی و نوع نگرش کشورها به یادگیری زبان:</a:t>
            </a:r>
          </a:p>
          <a:p>
            <a:pPr lvl="2" algn="just" rtl="1"/>
            <a:r>
              <a:rPr lang="fa-IR" dirty="0" smtClean="0">
                <a:solidFill>
                  <a:srgbClr val="002060"/>
                </a:solidFill>
                <a:latin typeface="IRMitra" pitchFamily="2" charset="-78"/>
                <a:cs typeface="IRMitra" pitchFamily="2" charset="-78"/>
              </a:rPr>
              <a:t>عامل حالت سیاسی کشورها:</a:t>
            </a:r>
          </a:p>
          <a:p>
            <a:pPr lvl="3" algn="just" rtl="1"/>
            <a:r>
              <a:rPr lang="fa-IR" dirty="0" smtClean="0">
                <a:solidFill>
                  <a:srgbClr val="002060"/>
                </a:solidFill>
                <a:latin typeface="IRMitra" pitchFamily="2" charset="-78"/>
                <a:cs typeface="IRMitra" pitchFamily="2" charset="-78"/>
              </a:rPr>
              <a:t>نقش بی طرفانه سوئد و سوئیس، علت تفوق در تاسیس شبکه های بین المللی.  </a:t>
            </a:r>
          </a:p>
        </p:txBody>
      </p:sp>
    </p:spTree>
    <p:extLst>
      <p:ext uri="{BB962C8B-B14F-4D97-AF65-F5344CB8AC3E}">
        <p14:creationId xmlns:p14="http://schemas.microsoft.com/office/powerpoint/2010/main" val="7617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a:solidFill>
                  <a:srgbClr val="FFC000"/>
                </a:solidFill>
                <a:cs typeface="B Titr" pitchFamily="2" charset="-78"/>
              </a:rPr>
              <a:t>چهارمین عامل: رقابت، استراتژی و ساختار صنعت</a:t>
            </a:r>
            <a:endParaRPr lang="en-US" sz="3600" dirty="0">
              <a:solidFill>
                <a:srgbClr val="FFC000"/>
              </a:solidFill>
              <a:cs typeface="B Titr" pitchFamily="2" charset="-78"/>
            </a:endParaRPr>
          </a:p>
        </p:txBody>
      </p:sp>
      <p:sp>
        <p:nvSpPr>
          <p:cNvPr id="3" name="Content Placeholder 2"/>
          <p:cNvSpPr>
            <a:spLocks noGrp="1"/>
          </p:cNvSpPr>
          <p:nvPr>
            <p:ph idx="1"/>
          </p:nvPr>
        </p:nvSpPr>
        <p:spPr/>
        <p:txBody>
          <a:bodyPr/>
          <a:lstStyle/>
          <a:p>
            <a:pPr algn="just" rtl="1"/>
            <a:r>
              <a:rPr lang="fa-IR" b="1" dirty="0" smtClean="0">
                <a:solidFill>
                  <a:srgbClr val="002060"/>
                </a:solidFill>
                <a:latin typeface="IRMitra" pitchFamily="2" charset="-78"/>
                <a:cs typeface="IRMitra" pitchFamily="2" charset="-78"/>
              </a:rPr>
              <a:t>اهداف</a:t>
            </a:r>
            <a:r>
              <a:rPr lang="en-US" b="1" dirty="0" smtClean="0">
                <a:solidFill>
                  <a:srgbClr val="002060"/>
                </a:solidFill>
                <a:latin typeface="IRMitra" pitchFamily="2" charset="-78"/>
                <a:cs typeface="IRMitra" pitchFamily="2" charset="-78"/>
              </a:rPr>
              <a:t>: </a:t>
            </a:r>
            <a:r>
              <a:rPr lang="fa-IR" b="1" dirty="0" smtClean="0">
                <a:solidFill>
                  <a:srgbClr val="002060"/>
                </a:solidFill>
                <a:latin typeface="IRMitra" pitchFamily="2" charset="-78"/>
                <a:cs typeface="IRMitra" pitchFamily="2" charset="-78"/>
              </a:rPr>
              <a:t>شامل تاثیر اهداف شرکت، افراد و پرستیژ و ارجحیت ملی بر اهداف:</a:t>
            </a:r>
          </a:p>
          <a:p>
            <a:pPr marL="114300" indent="0" algn="just" rtl="1">
              <a:buNone/>
            </a:pPr>
            <a:r>
              <a:rPr lang="fa-IR" dirty="0" smtClean="0">
                <a:solidFill>
                  <a:srgbClr val="002060"/>
                </a:solidFill>
                <a:latin typeface="IRMitra" pitchFamily="2" charset="-78"/>
                <a:cs typeface="IRMitra" pitchFamily="2" charset="-78"/>
              </a:rPr>
              <a:t>1. اهداف شرکت:</a:t>
            </a:r>
          </a:p>
          <a:p>
            <a:pPr lvl="1" algn="just" rtl="1"/>
            <a:r>
              <a:rPr lang="fa-IR" dirty="0" smtClean="0">
                <a:solidFill>
                  <a:srgbClr val="002060"/>
                </a:solidFill>
                <a:latin typeface="IRMitra" pitchFamily="2" charset="-78"/>
                <a:cs typeface="IRMitra" pitchFamily="2" charset="-78"/>
              </a:rPr>
              <a:t>توسط ساختار مالکیت، انگیزه مالکان و ذینفعان و نوع اداره شرکت تعیین میشود. </a:t>
            </a:r>
          </a:p>
          <a:p>
            <a:pPr lvl="1" algn="just" rtl="1"/>
            <a:r>
              <a:rPr lang="fa-IR" dirty="0" smtClean="0">
                <a:solidFill>
                  <a:srgbClr val="002060"/>
                </a:solidFill>
                <a:latin typeface="IRMitra" pitchFamily="2" charset="-78"/>
                <a:cs typeface="IRMitra" pitchFamily="2" charset="-78"/>
              </a:rPr>
              <a:t>تفاوت نقش سهامداران و بستانکاران در اداره شرکت میان کشورها.</a:t>
            </a:r>
          </a:p>
          <a:p>
            <a:pPr lvl="2" algn="just" rtl="1"/>
            <a:r>
              <a:rPr lang="fa-IR" dirty="0" smtClean="0">
                <a:solidFill>
                  <a:srgbClr val="002060"/>
                </a:solidFill>
                <a:latin typeface="IRMitra" pitchFamily="2" charset="-78"/>
                <a:cs typeface="IRMitra" pitchFamily="2" charset="-78"/>
              </a:rPr>
              <a:t>آمریکا و بریتانیا</a:t>
            </a:r>
          </a:p>
          <a:p>
            <a:pPr lvl="2" algn="just" rtl="1"/>
            <a:r>
              <a:rPr lang="fa-IR" dirty="0" smtClean="0">
                <a:solidFill>
                  <a:srgbClr val="002060"/>
                </a:solidFill>
                <a:latin typeface="IRMitra" pitchFamily="2" charset="-78"/>
                <a:cs typeface="IRMitra" pitchFamily="2" charset="-78"/>
              </a:rPr>
              <a:t>سوئد، ‌ژاپن، آلمان و سوئیس. </a:t>
            </a:r>
          </a:p>
          <a:p>
            <a:pPr lvl="1" algn="just" rtl="1"/>
            <a:r>
              <a:rPr lang="fa-IR" dirty="0" smtClean="0">
                <a:solidFill>
                  <a:srgbClr val="002060"/>
                </a:solidFill>
                <a:latin typeface="IRMitra" pitchFamily="2" charset="-78"/>
                <a:cs typeface="IRMitra" pitchFamily="2" charset="-78"/>
              </a:rPr>
              <a:t>نقش شرکت های خصوصی در اقتصاد کشور</a:t>
            </a:r>
          </a:p>
          <a:p>
            <a:pPr lvl="1" algn="just" rtl="1"/>
            <a:r>
              <a:rPr lang="fa-IR" dirty="0" smtClean="0">
                <a:solidFill>
                  <a:srgbClr val="002060"/>
                </a:solidFill>
                <a:latin typeface="IRMitra" pitchFamily="2" charset="-78"/>
                <a:cs typeface="IRMitra" pitchFamily="2" charset="-78"/>
              </a:rPr>
              <a:t>نقش نگرش بستانکاران بر روی اهداف شرکت ها. </a:t>
            </a:r>
          </a:p>
          <a:p>
            <a:pPr lvl="1" algn="just" rtl="1"/>
            <a:r>
              <a:rPr lang="fa-IR" dirty="0" smtClean="0">
                <a:solidFill>
                  <a:srgbClr val="002060"/>
                </a:solidFill>
                <a:latin typeface="IRMitra" pitchFamily="2" charset="-78"/>
                <a:cs typeface="IRMitra" pitchFamily="2" charset="-78"/>
              </a:rPr>
              <a:t>ساختارهای مالکیت، شرایط بازار سرمایه و نحوه اداره شرکت در یک کشور</a:t>
            </a:r>
          </a:p>
          <a:p>
            <a:pPr lvl="2" algn="just" rtl="1"/>
            <a:r>
              <a:rPr lang="fa-IR" dirty="0" smtClean="0">
                <a:solidFill>
                  <a:srgbClr val="002060"/>
                </a:solidFill>
                <a:latin typeface="IRMitra" pitchFamily="2" charset="-78"/>
                <a:cs typeface="IRMitra" pitchFamily="2" charset="-78"/>
              </a:rPr>
              <a:t>صنایع مختلف،‌نیاز متفاوتی برای سرمایه گذاری ها، ریسک،‌افق زمانی سرمایه گذاری و نرخ متوسط بازگشت سرمایه دارند. </a:t>
            </a:r>
          </a:p>
          <a:p>
            <a:pPr lvl="1" algn="just" rtl="1"/>
            <a:r>
              <a:rPr lang="fa-IR" dirty="0" smtClean="0">
                <a:solidFill>
                  <a:srgbClr val="002060"/>
                </a:solidFill>
                <a:latin typeface="IRMitra" pitchFamily="2" charset="-78"/>
                <a:cs typeface="IRMitra" pitchFamily="2" charset="-78"/>
              </a:rPr>
              <a:t>بازارهای سرمایه داخلی:</a:t>
            </a:r>
          </a:p>
          <a:p>
            <a:pPr lvl="2" algn="just" rtl="1"/>
            <a:r>
              <a:rPr lang="fa-IR" dirty="0">
                <a:solidFill>
                  <a:srgbClr val="002060"/>
                </a:solidFill>
                <a:latin typeface="IRMitra" pitchFamily="2" charset="-78"/>
                <a:cs typeface="IRMitra" pitchFamily="2" charset="-78"/>
              </a:rPr>
              <a:t>در صورت </a:t>
            </a:r>
            <a:r>
              <a:rPr lang="fa-IR" dirty="0" smtClean="0">
                <a:solidFill>
                  <a:srgbClr val="002060"/>
                </a:solidFill>
                <a:latin typeface="IRMitra" pitchFamily="2" charset="-78"/>
                <a:cs typeface="IRMitra" pitchFamily="2" charset="-78"/>
              </a:rPr>
              <a:t>انطباق اهداف مالکان و مدیران با نیازهای آن صنعت: موفقیت کشور ها در یک صنعت.</a:t>
            </a:r>
          </a:p>
        </p:txBody>
      </p:sp>
    </p:spTree>
    <p:extLst>
      <p:ext uri="{BB962C8B-B14F-4D97-AF65-F5344CB8AC3E}">
        <p14:creationId xmlns:p14="http://schemas.microsoft.com/office/powerpoint/2010/main" val="207337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a:solidFill>
                  <a:srgbClr val="FFC000"/>
                </a:solidFill>
                <a:cs typeface="B Titr" pitchFamily="2" charset="-78"/>
              </a:rPr>
              <a:t>چهارمین عامل: رقابت، استراتژی و ساختار صنعت</a:t>
            </a:r>
            <a:endParaRPr lang="en-US" sz="3600" dirty="0">
              <a:solidFill>
                <a:srgbClr val="FFC000"/>
              </a:solidFill>
              <a:cs typeface="B Titr" pitchFamily="2" charset="-78"/>
            </a:endParaRPr>
          </a:p>
        </p:txBody>
      </p:sp>
      <p:sp>
        <p:nvSpPr>
          <p:cNvPr id="3" name="Content Placeholder 2"/>
          <p:cNvSpPr>
            <a:spLocks noGrp="1"/>
          </p:cNvSpPr>
          <p:nvPr>
            <p:ph idx="1"/>
          </p:nvPr>
        </p:nvSpPr>
        <p:spPr/>
        <p:txBody>
          <a:bodyPr>
            <a:normAutofit fontScale="85000" lnSpcReduction="20000"/>
          </a:bodyPr>
          <a:lstStyle/>
          <a:p>
            <a:pPr marL="114300" indent="0" algn="just" rtl="1">
              <a:buNone/>
            </a:pPr>
            <a:r>
              <a:rPr lang="fa-IR" dirty="0" smtClean="0">
                <a:solidFill>
                  <a:srgbClr val="002060"/>
                </a:solidFill>
                <a:latin typeface="IRMitra" pitchFamily="2" charset="-78"/>
                <a:cs typeface="IRMitra" pitchFamily="2" charset="-78"/>
              </a:rPr>
              <a:t>2. اهداف فردی:</a:t>
            </a:r>
          </a:p>
          <a:p>
            <a:pPr algn="just" rtl="1"/>
            <a:r>
              <a:rPr lang="fa-IR" dirty="0" smtClean="0">
                <a:solidFill>
                  <a:srgbClr val="002060"/>
                </a:solidFill>
                <a:latin typeface="IRMitra" pitchFamily="2" charset="-78"/>
                <a:cs typeface="IRMitra" pitchFamily="2" charset="-78"/>
              </a:rPr>
              <a:t>انگیزه افرادی که شرکت ها را مدیریت میکنند یا در آنجا کار میکنند میتاند موفقیت صنایع را افزایش یا کاهش دهد. عوامل مرتبط:</a:t>
            </a:r>
          </a:p>
          <a:p>
            <a:pPr lvl="1" algn="just" rtl="1"/>
            <a:r>
              <a:rPr lang="fa-IR" dirty="0" smtClean="0">
                <a:solidFill>
                  <a:srgbClr val="002060"/>
                </a:solidFill>
                <a:latin typeface="IRMitra" pitchFamily="2" charset="-78"/>
                <a:cs typeface="IRMitra" pitchFamily="2" charset="-78"/>
              </a:rPr>
              <a:t>سیستم های پاداشی:</a:t>
            </a:r>
          </a:p>
          <a:p>
            <a:pPr lvl="1" algn="just" rtl="1"/>
            <a:r>
              <a:rPr lang="fa-IR" dirty="0" smtClean="0">
                <a:solidFill>
                  <a:srgbClr val="002060"/>
                </a:solidFill>
                <a:latin typeface="IRMitra" pitchFamily="2" charset="-78"/>
                <a:cs typeface="IRMitra" pitchFamily="2" charset="-78"/>
              </a:rPr>
              <a:t>ارزش های اجتماعی:اثرگذار روی نگرش های کاری و میزان انگیزش افراد در برابر سود مالی. </a:t>
            </a:r>
          </a:p>
          <a:p>
            <a:pPr lvl="1" algn="just" rtl="1"/>
            <a:r>
              <a:rPr lang="fa-IR" dirty="0" smtClean="0">
                <a:solidFill>
                  <a:srgbClr val="002060"/>
                </a:solidFill>
                <a:latin typeface="IRMitra" pitchFamily="2" charset="-78"/>
                <a:cs typeface="IRMitra" pitchFamily="2" charset="-78"/>
              </a:rPr>
              <a:t>ساختار مالکیت کشورها</a:t>
            </a:r>
          </a:p>
          <a:p>
            <a:pPr lvl="2" algn="just" rtl="1"/>
            <a:r>
              <a:rPr lang="fa-IR" dirty="0" smtClean="0">
                <a:solidFill>
                  <a:srgbClr val="002060"/>
                </a:solidFill>
                <a:latin typeface="IRMitra" pitchFamily="2" charset="-78"/>
                <a:cs typeface="IRMitra" pitchFamily="2" charset="-78"/>
              </a:rPr>
              <a:t>سوئد: مالیات بالا. میل به همکاری با شرکت در وهله اول. </a:t>
            </a:r>
          </a:p>
          <a:p>
            <a:pPr lvl="1" algn="just" rtl="1"/>
            <a:r>
              <a:rPr lang="fa-IR" dirty="0" smtClean="0">
                <a:solidFill>
                  <a:srgbClr val="002060"/>
                </a:solidFill>
                <a:latin typeface="IRMitra" pitchFamily="2" charset="-78"/>
                <a:cs typeface="IRMitra" pitchFamily="2" charset="-78"/>
              </a:rPr>
              <a:t>پرداخت و اقدامات ترفیعی.</a:t>
            </a:r>
          </a:p>
          <a:p>
            <a:pPr lvl="1" algn="just" rtl="1"/>
            <a:r>
              <a:rPr lang="fa-IR" dirty="0" smtClean="0">
                <a:solidFill>
                  <a:srgbClr val="002060"/>
                </a:solidFill>
                <a:latin typeface="IRMitra" pitchFamily="2" charset="-78"/>
                <a:cs typeface="IRMitra" pitchFamily="2" charset="-78"/>
              </a:rPr>
              <a:t>نگرش به موضوع ثروت:</a:t>
            </a:r>
          </a:p>
          <a:p>
            <a:pPr lvl="2" algn="just" rtl="1"/>
            <a:r>
              <a:rPr lang="fa-IR" dirty="0" smtClean="0">
                <a:solidFill>
                  <a:srgbClr val="002060"/>
                </a:solidFill>
                <a:latin typeface="IRMitra" pitchFamily="2" charset="-78"/>
                <a:cs typeface="IRMitra" pitchFamily="2" charset="-78"/>
              </a:rPr>
              <a:t>آمریکا: بالا. سوئد: اصلا اینگونه نیست. </a:t>
            </a:r>
          </a:p>
          <a:p>
            <a:pPr lvl="1" algn="just" rtl="1"/>
            <a:r>
              <a:rPr lang="fa-IR" dirty="0" smtClean="0">
                <a:solidFill>
                  <a:srgbClr val="002060"/>
                </a:solidFill>
                <a:latin typeface="IRMitra" pitchFamily="2" charset="-78"/>
                <a:cs typeface="IRMitra" pitchFamily="2" charset="-78"/>
              </a:rPr>
              <a:t>روابط بین مدیر و کارکنان با شرکت:</a:t>
            </a:r>
          </a:p>
          <a:p>
            <a:pPr lvl="1" algn="just" rtl="1"/>
            <a:r>
              <a:rPr lang="fa-IR" dirty="0" smtClean="0">
                <a:solidFill>
                  <a:srgbClr val="002060"/>
                </a:solidFill>
                <a:latin typeface="IRMitra" pitchFamily="2" charset="-78"/>
                <a:cs typeface="IRMitra" pitchFamily="2" charset="-78"/>
              </a:rPr>
              <a:t>نگرش های فردی به توسعه مهارت و فعالیت های شرکت</a:t>
            </a:r>
          </a:p>
          <a:p>
            <a:pPr lvl="1" algn="just" rtl="1"/>
            <a:r>
              <a:rPr lang="fa-IR" dirty="0" smtClean="0">
                <a:solidFill>
                  <a:srgbClr val="002060"/>
                </a:solidFill>
                <a:latin typeface="IRMitra" pitchFamily="2" charset="-78"/>
                <a:cs typeface="IRMitra" pitchFamily="2" charset="-78"/>
              </a:rPr>
              <a:t>ترجیحات جغرافیایی: </a:t>
            </a:r>
          </a:p>
          <a:p>
            <a:pPr lvl="2" algn="just" rtl="1"/>
            <a:r>
              <a:rPr lang="fa-IR" dirty="0" smtClean="0">
                <a:solidFill>
                  <a:srgbClr val="002060"/>
                </a:solidFill>
                <a:latin typeface="IRMitra" pitchFamily="2" charset="-78"/>
                <a:cs typeface="IRMitra" pitchFamily="2" charset="-78"/>
              </a:rPr>
              <a:t>ایتالیا: تمایل به سکونت در منطقه خود. </a:t>
            </a:r>
          </a:p>
          <a:p>
            <a:pPr lvl="1" algn="just" rtl="1"/>
            <a:r>
              <a:rPr lang="fa-IR" dirty="0" smtClean="0">
                <a:solidFill>
                  <a:srgbClr val="002060"/>
                </a:solidFill>
                <a:latin typeface="IRMitra" pitchFamily="2" charset="-78"/>
                <a:cs typeface="IRMitra" pitchFamily="2" charset="-78"/>
              </a:rPr>
              <a:t>ریسک پذیری:</a:t>
            </a:r>
          </a:p>
          <a:p>
            <a:pPr lvl="2" algn="just" rtl="1"/>
            <a:r>
              <a:rPr lang="fa-IR" dirty="0" smtClean="0">
                <a:solidFill>
                  <a:srgbClr val="002060"/>
                </a:solidFill>
                <a:latin typeface="IRMitra" pitchFamily="2" charset="-78"/>
                <a:cs typeface="IRMitra" pitchFamily="2" charset="-78"/>
              </a:rPr>
              <a:t>متاثر از: نگرش به ثروت+فاکتورهای تاریخی و اجتماعی+مهاجرت. </a:t>
            </a:r>
          </a:p>
          <a:p>
            <a:pPr lvl="2" algn="just" rtl="1"/>
            <a:r>
              <a:rPr lang="fa-IR" dirty="0" smtClean="0">
                <a:solidFill>
                  <a:srgbClr val="002060"/>
                </a:solidFill>
                <a:latin typeface="IRMitra" pitchFamily="2" charset="-78"/>
                <a:cs typeface="IRMitra" pitchFamily="2" charset="-78"/>
              </a:rPr>
              <a:t>در آلمان، سوئیس، سنگاپور؛ شکست یعنی فاجعه. </a:t>
            </a:r>
          </a:p>
          <a:p>
            <a:pPr lvl="2" algn="just" rtl="1"/>
            <a:r>
              <a:rPr lang="fa-IR" dirty="0" smtClean="0">
                <a:solidFill>
                  <a:srgbClr val="002060"/>
                </a:solidFill>
                <a:latin typeface="IRMitra" pitchFamily="2" charset="-78"/>
                <a:cs typeface="IRMitra" pitchFamily="2" charset="-78"/>
              </a:rPr>
              <a:t>در آمریکا،‌بریتانیا، سوئیس: سهم زیادی از شرکت از آن تازه واردان. </a:t>
            </a:r>
          </a:p>
        </p:txBody>
      </p:sp>
    </p:spTree>
    <p:extLst>
      <p:ext uri="{BB962C8B-B14F-4D97-AF65-F5344CB8AC3E}">
        <p14:creationId xmlns:p14="http://schemas.microsoft.com/office/powerpoint/2010/main" val="339718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fade">
                                      <p:cBhvr>
                                        <p:cTn id="69" dur="1000"/>
                                        <p:tgtEl>
                                          <p:spTgt spid="3">
                                            <p:txEl>
                                              <p:pRg st="12" end="12"/>
                                            </p:txEl>
                                          </p:spTgt>
                                        </p:tgtEl>
                                      </p:cBhvr>
                                    </p:animEffect>
                                    <p:anim calcmode="lin" valueType="num">
                                      <p:cBhvr>
                                        <p:cTn id="7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
                                            <p:txEl>
                                              <p:pRg st="13" end="13"/>
                                            </p:txEl>
                                          </p:spTgt>
                                        </p:tgtEl>
                                        <p:attrNameLst>
                                          <p:attrName>style.visibility</p:attrName>
                                        </p:attrNameLst>
                                      </p:cBhvr>
                                      <p:to>
                                        <p:strVal val="visible"/>
                                      </p:to>
                                    </p:set>
                                    <p:animEffect transition="in" filter="fade">
                                      <p:cBhvr>
                                        <p:cTn id="74" dur="1000"/>
                                        <p:tgtEl>
                                          <p:spTgt spid="3">
                                            <p:txEl>
                                              <p:pRg st="13" end="13"/>
                                            </p:txEl>
                                          </p:spTgt>
                                        </p:tgtEl>
                                      </p:cBhvr>
                                    </p:animEffect>
                                    <p:anim calcmode="lin" valueType="num">
                                      <p:cBhvr>
                                        <p:cTn id="7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
                                            <p:txEl>
                                              <p:pRg st="14" end="14"/>
                                            </p:txEl>
                                          </p:spTgt>
                                        </p:tgtEl>
                                        <p:attrNameLst>
                                          <p:attrName>style.visibility</p:attrName>
                                        </p:attrNameLst>
                                      </p:cBhvr>
                                      <p:to>
                                        <p:strVal val="visible"/>
                                      </p:to>
                                    </p:set>
                                    <p:animEffect transition="in" filter="fade">
                                      <p:cBhvr>
                                        <p:cTn id="79" dur="1000"/>
                                        <p:tgtEl>
                                          <p:spTgt spid="3">
                                            <p:txEl>
                                              <p:pRg st="14" end="14"/>
                                            </p:txEl>
                                          </p:spTgt>
                                        </p:tgtEl>
                                      </p:cBhvr>
                                    </p:animEffect>
                                    <p:anim calcmode="lin" valueType="num">
                                      <p:cBhvr>
                                        <p:cTn id="80"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
                                            <p:txEl>
                                              <p:pRg st="15" end="15"/>
                                            </p:txEl>
                                          </p:spTgt>
                                        </p:tgtEl>
                                        <p:attrNameLst>
                                          <p:attrName>style.visibility</p:attrName>
                                        </p:attrNameLst>
                                      </p:cBhvr>
                                      <p:to>
                                        <p:strVal val="visible"/>
                                      </p:to>
                                    </p:set>
                                    <p:animEffect transition="in" filter="fade">
                                      <p:cBhvr>
                                        <p:cTn id="84" dur="1000"/>
                                        <p:tgtEl>
                                          <p:spTgt spid="3">
                                            <p:txEl>
                                              <p:pRg st="15" end="15"/>
                                            </p:txEl>
                                          </p:spTgt>
                                        </p:tgtEl>
                                      </p:cBhvr>
                                    </p:animEffect>
                                    <p:anim calcmode="lin" valueType="num">
                                      <p:cBhvr>
                                        <p:cTn id="85"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
                                            <p:txEl>
                                              <p:pRg st="16" end="16"/>
                                            </p:txEl>
                                          </p:spTgt>
                                        </p:tgtEl>
                                        <p:attrNameLst>
                                          <p:attrName>style.visibility</p:attrName>
                                        </p:attrNameLst>
                                      </p:cBhvr>
                                      <p:to>
                                        <p:strVal val="visible"/>
                                      </p:to>
                                    </p:set>
                                    <p:animEffect transition="in" filter="fade">
                                      <p:cBhvr>
                                        <p:cTn id="89" dur="1000"/>
                                        <p:tgtEl>
                                          <p:spTgt spid="3">
                                            <p:txEl>
                                              <p:pRg st="16" end="16"/>
                                            </p:txEl>
                                          </p:spTgt>
                                        </p:tgtEl>
                                      </p:cBhvr>
                                    </p:animEffect>
                                    <p:anim calcmode="lin" valueType="num">
                                      <p:cBhvr>
                                        <p:cTn id="90"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a:solidFill>
                  <a:srgbClr val="FFC000"/>
                </a:solidFill>
                <a:cs typeface="B Titr" pitchFamily="2" charset="-78"/>
              </a:rPr>
              <a:t>چهارمین عامل: رقابت، استراتژی و ساختار صنعت</a:t>
            </a:r>
            <a:endParaRPr lang="en-US" sz="3600" dirty="0">
              <a:solidFill>
                <a:srgbClr val="FFC000"/>
              </a:solidFill>
              <a:cs typeface="B Titr" pitchFamily="2" charset="-78"/>
            </a:endParaRPr>
          </a:p>
        </p:txBody>
      </p:sp>
      <p:sp>
        <p:nvSpPr>
          <p:cNvPr id="3" name="Content Placeholder 2"/>
          <p:cNvSpPr>
            <a:spLocks noGrp="1"/>
          </p:cNvSpPr>
          <p:nvPr>
            <p:ph idx="1"/>
          </p:nvPr>
        </p:nvSpPr>
        <p:spPr/>
        <p:txBody>
          <a:bodyPr/>
          <a:lstStyle/>
          <a:p>
            <a:pPr marL="114300" indent="0" algn="just" rtl="1">
              <a:buNone/>
            </a:pPr>
            <a:r>
              <a:rPr lang="fa-IR" dirty="0" smtClean="0">
                <a:solidFill>
                  <a:srgbClr val="002060"/>
                </a:solidFill>
                <a:latin typeface="IRMitra" pitchFamily="2" charset="-78"/>
                <a:cs typeface="IRMitra" pitchFamily="2" charset="-78"/>
              </a:rPr>
              <a:t>3. تاثیر پرستیژ/ ارجحیت ملی بر اهداف:</a:t>
            </a:r>
          </a:p>
          <a:p>
            <a:pPr algn="just" rtl="1"/>
            <a:r>
              <a:rPr lang="fa-IR" dirty="0" smtClean="0">
                <a:solidFill>
                  <a:srgbClr val="002060"/>
                </a:solidFill>
                <a:latin typeface="IRMitra" pitchFamily="2" charset="-78"/>
                <a:cs typeface="IRMitra" pitchFamily="2" charset="-78"/>
              </a:rPr>
              <a:t>کیفیت منابع انسانی که به صنعت خاصی جذب میشوند +انگیزه افراد و سهامداران به این عامل بازمیگردد. </a:t>
            </a:r>
          </a:p>
          <a:p>
            <a:pPr algn="just" rtl="1"/>
            <a:r>
              <a:rPr lang="fa-IR" dirty="0" smtClean="0">
                <a:solidFill>
                  <a:srgbClr val="002060"/>
                </a:solidFill>
                <a:latin typeface="IRMitra" pitchFamily="2" charset="-78"/>
                <a:cs typeface="IRMitra" pitchFamily="2" charset="-78"/>
              </a:rPr>
              <a:t>اهمیت ملی پیدا کردن= خلق مزیت رقابتی+ ورود افراد با استعداد به آن صنعت. </a:t>
            </a:r>
          </a:p>
          <a:p>
            <a:pPr lvl="1" algn="just" rtl="1"/>
            <a:r>
              <a:rPr lang="fa-IR" dirty="0" smtClean="0">
                <a:solidFill>
                  <a:srgbClr val="002060"/>
                </a:solidFill>
                <a:latin typeface="IRMitra" pitchFamily="2" charset="-78"/>
                <a:cs typeface="IRMitra" pitchFamily="2" charset="-78"/>
              </a:rPr>
              <a:t>مثال: آمریکا: بخش هوا و فضا/ آلمان: مواد شیمیایی/ ژاپن: صنایع الکترونیک و فولاد. </a:t>
            </a:r>
          </a:p>
          <a:p>
            <a:pPr algn="just" rtl="1"/>
            <a:r>
              <a:rPr lang="fa-IR" dirty="0" smtClean="0">
                <a:solidFill>
                  <a:srgbClr val="002060"/>
                </a:solidFill>
                <a:latin typeface="IRMitra" pitchFamily="2" charset="-78"/>
                <a:cs typeface="IRMitra" pitchFamily="2" charset="-78"/>
              </a:rPr>
              <a:t>ارجحیت ملی                 انگیزه بخش در یک صنعت:</a:t>
            </a:r>
          </a:p>
          <a:p>
            <a:pPr lvl="1" algn="just" rtl="1"/>
            <a:r>
              <a:rPr lang="fa-IR" dirty="0" smtClean="0">
                <a:solidFill>
                  <a:srgbClr val="002060"/>
                </a:solidFill>
                <a:latin typeface="IRMitra" pitchFamily="2" charset="-78"/>
                <a:cs typeface="IRMitra" pitchFamily="2" charset="-78"/>
              </a:rPr>
              <a:t>ژاپن: عملیات کشوری برای بهبود کیفیت محصول و کاهش مصرف انرژی</a:t>
            </a:r>
          </a:p>
          <a:p>
            <a:pPr algn="just" rtl="1"/>
            <a:r>
              <a:rPr lang="fa-IR" dirty="0" smtClean="0">
                <a:solidFill>
                  <a:srgbClr val="002060"/>
                </a:solidFill>
                <a:latin typeface="IRMitra" pitchFamily="2" charset="-78"/>
                <a:cs typeface="IRMitra" pitchFamily="2" charset="-78"/>
              </a:rPr>
              <a:t>نقش اعتبار ملی یک کشور در یک صنعت برای خلق مزیت رقابتی:</a:t>
            </a:r>
          </a:p>
          <a:p>
            <a:pPr lvl="1" algn="just" rtl="1"/>
            <a:r>
              <a:rPr lang="fa-IR" dirty="0" smtClean="0">
                <a:solidFill>
                  <a:srgbClr val="002060"/>
                </a:solidFill>
                <a:latin typeface="IRMitra" pitchFamily="2" charset="-78"/>
                <a:cs typeface="IRMitra" pitchFamily="2" charset="-78"/>
              </a:rPr>
              <a:t>ایتالیا:مد و و سایل تزیینی/ سوئیس: بانکداری و داروخانه/ آمرکیا: خدمات مالی، سینما، موسیقی،‌ورزش های حرفه ای/ اسرائیل: اقدامات دفاعی+کشاورزی</a:t>
            </a:r>
          </a:p>
          <a:p>
            <a:pPr algn="just" rtl="1"/>
            <a:r>
              <a:rPr lang="fa-IR" dirty="0" smtClean="0">
                <a:solidFill>
                  <a:srgbClr val="002060"/>
                </a:solidFill>
                <a:latin typeface="IRMitra" pitchFamily="2" charset="-78"/>
                <a:cs typeface="IRMitra" pitchFamily="2" charset="-78"/>
              </a:rPr>
              <a:t>نقش احساسات ملی:تاثیر بر شرایط تقاضا+چگونگی رقابت شرکت ها</a:t>
            </a:r>
          </a:p>
          <a:p>
            <a:pPr lvl="1" algn="just" rtl="1"/>
            <a:endParaRPr lang="fa-IR" dirty="0" smtClean="0">
              <a:solidFill>
                <a:srgbClr val="002060"/>
              </a:solidFill>
              <a:latin typeface="IRMitra" pitchFamily="2" charset="-78"/>
              <a:cs typeface="IRMitra" pitchFamily="2" charset="-78"/>
            </a:endParaRPr>
          </a:p>
        </p:txBody>
      </p:sp>
      <p:sp>
        <p:nvSpPr>
          <p:cNvPr id="4" name="Left Arrow 3"/>
          <p:cNvSpPr/>
          <p:nvPr/>
        </p:nvSpPr>
        <p:spPr>
          <a:xfrm>
            <a:off x="5940152" y="3645024"/>
            <a:ext cx="648072"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91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FFC000"/>
                </a:solidFill>
                <a:cs typeface="B Titr" pitchFamily="2" charset="-78"/>
              </a:rPr>
              <a:t>رقابت داخلی</a:t>
            </a:r>
            <a:endParaRPr lang="en-US" sz="3600" dirty="0">
              <a:solidFill>
                <a:srgbClr val="FFC000"/>
              </a:solidFill>
              <a:cs typeface="B Titr" pitchFamily="2" charset="-78"/>
            </a:endParaRPr>
          </a:p>
        </p:txBody>
      </p:sp>
      <p:sp>
        <p:nvSpPr>
          <p:cNvPr id="3" name="Content Placeholder 2"/>
          <p:cNvSpPr>
            <a:spLocks noGrp="1"/>
          </p:cNvSpPr>
          <p:nvPr>
            <p:ph idx="1"/>
          </p:nvPr>
        </p:nvSpPr>
        <p:spPr/>
        <p:txBody>
          <a:bodyPr>
            <a:normAutofit lnSpcReduction="10000"/>
          </a:bodyPr>
          <a:lstStyle/>
          <a:p>
            <a:pPr algn="just" rtl="1"/>
            <a:r>
              <a:rPr lang="fa-IR" dirty="0" smtClean="0">
                <a:solidFill>
                  <a:srgbClr val="002060"/>
                </a:solidFill>
                <a:latin typeface="IRMitra" pitchFamily="2" charset="-78"/>
                <a:cs typeface="IRMitra" pitchFamily="2" charset="-78"/>
              </a:rPr>
              <a:t>ارتباط بین رقابت داخلی و ایجاد و استمرار مزیت رقابتی در یک صنعت. </a:t>
            </a:r>
          </a:p>
          <a:p>
            <a:pPr algn="just" rtl="1"/>
            <a:r>
              <a:rPr lang="fa-IR" b="1" dirty="0" smtClean="0">
                <a:solidFill>
                  <a:srgbClr val="002060"/>
                </a:solidFill>
                <a:latin typeface="IRMitra" pitchFamily="2" charset="-78"/>
                <a:cs typeface="IRMitra" pitchFamily="2" charset="-78"/>
              </a:rPr>
              <a:t>نقد</a:t>
            </a:r>
            <a:r>
              <a:rPr lang="fa-IR" dirty="0" smtClean="0">
                <a:solidFill>
                  <a:srgbClr val="002060"/>
                </a:solidFill>
                <a:latin typeface="IRMitra" pitchFamily="2" charset="-78"/>
                <a:cs typeface="IRMitra" pitchFamily="2" charset="-78"/>
              </a:rPr>
              <a:t>: رقابت داخلی: امری زائد، اتلاف وقت، موجب تکرار تلاش ها، مانع رسیدن به صرفه به مقیاس- </a:t>
            </a:r>
            <a:r>
              <a:rPr lang="fa-IR" b="1" dirty="0" smtClean="0">
                <a:solidFill>
                  <a:srgbClr val="002060"/>
                </a:solidFill>
                <a:latin typeface="IRMitra" pitchFamily="2" charset="-78"/>
                <a:cs typeface="IRMitra" pitchFamily="2" charset="-78"/>
              </a:rPr>
              <a:t>راه حل:</a:t>
            </a:r>
            <a:r>
              <a:rPr lang="fa-IR" dirty="0" smtClean="0">
                <a:solidFill>
                  <a:srgbClr val="002060"/>
                </a:solidFill>
                <a:latin typeface="IRMitra" pitchFamily="2" charset="-78"/>
                <a:cs typeface="IRMitra" pitchFamily="2" charset="-78"/>
              </a:rPr>
              <a:t> پرورش قهرمانان ملی صنایع. فایده: مقیاس و قدرت لازم برای رقابت با حریفان خارجی و ارتقای وضعیت. </a:t>
            </a:r>
          </a:p>
          <a:p>
            <a:pPr algn="just" rtl="1"/>
            <a:r>
              <a:rPr lang="fa-IR" dirty="0" smtClean="0">
                <a:solidFill>
                  <a:srgbClr val="002060"/>
                </a:solidFill>
                <a:latin typeface="IRMitra" pitchFamily="2" charset="-78"/>
                <a:cs typeface="IRMitra" pitchFamily="2" charset="-78"/>
              </a:rPr>
              <a:t>اما در واقع امر:</a:t>
            </a:r>
          </a:p>
          <a:p>
            <a:pPr lvl="1" algn="just" rtl="1"/>
            <a:r>
              <a:rPr lang="fa-IR" dirty="0" smtClean="0">
                <a:solidFill>
                  <a:srgbClr val="002060"/>
                </a:solidFill>
                <a:latin typeface="IRMitra" pitchFamily="2" charset="-78"/>
                <a:cs typeface="IRMitra" pitchFamily="2" charset="-78"/>
              </a:rPr>
              <a:t>شرکت های دارای جایگاه جهانی،تعداد رقبای داخلی قوی دارند. حتی کشورهای کوچکی مثل سوئیس و سوئد. </a:t>
            </a:r>
          </a:p>
          <a:p>
            <a:pPr lvl="1" algn="just" rtl="1"/>
            <a:r>
              <a:rPr lang="fa-IR" dirty="0" smtClean="0">
                <a:solidFill>
                  <a:srgbClr val="002060"/>
                </a:solidFill>
                <a:latin typeface="IRMitra" pitchFamily="2" charset="-78"/>
                <a:cs typeface="IRMitra" pitchFamily="2" charset="-78"/>
              </a:rPr>
              <a:t>شرکت های موفق در رقابت جهانی: مواجه با رقابت شدید داخلی اند+ فشار زیادی برای بهبود، پیشرفت و نوآوری به هم وارد میکنند+ اقتصاد مقیاس بیشتر با فروش محصولات به تمام دنیا. </a:t>
            </a:r>
          </a:p>
          <a:p>
            <a:pPr algn="just" rtl="1"/>
            <a:r>
              <a:rPr lang="fa-IR" dirty="0" smtClean="0">
                <a:solidFill>
                  <a:srgbClr val="002060"/>
                </a:solidFill>
                <a:latin typeface="IRMitra" pitchFamily="2" charset="-78"/>
                <a:cs typeface="IRMitra" pitchFamily="2" charset="-78"/>
              </a:rPr>
              <a:t>رقابت تنها در قیمت نیست، در کیفیت عملکرد است در مثل آلمان.</a:t>
            </a:r>
          </a:p>
          <a:p>
            <a:pPr algn="just" rtl="1"/>
            <a:r>
              <a:rPr lang="fa-IR" dirty="0" smtClean="0">
                <a:solidFill>
                  <a:srgbClr val="002060"/>
                </a:solidFill>
                <a:latin typeface="IRMitra" pitchFamily="2" charset="-78"/>
                <a:cs typeface="IRMitra" pitchFamily="2" charset="-78"/>
              </a:rPr>
              <a:t>دلایل مفید بودن رقابت داخلی میان شرکت های یک کشور:</a:t>
            </a:r>
          </a:p>
          <a:p>
            <a:pPr lvl="1" algn="just" rtl="1"/>
            <a:r>
              <a:rPr lang="fa-IR" dirty="0" smtClean="0">
                <a:solidFill>
                  <a:srgbClr val="002060"/>
                </a:solidFill>
                <a:latin typeface="IRMitra" pitchFamily="2" charset="-78"/>
                <a:cs typeface="IRMitra" pitchFamily="2" charset="-78"/>
              </a:rPr>
              <a:t>  فشار برای نوآوری به یکدیگر. </a:t>
            </a:r>
          </a:p>
          <a:p>
            <a:pPr lvl="1" algn="just" rtl="1"/>
            <a:r>
              <a:rPr lang="fa-IR" dirty="0" smtClean="0">
                <a:solidFill>
                  <a:srgbClr val="002060"/>
                </a:solidFill>
                <a:latin typeface="IRMitra" pitchFamily="2" charset="-78"/>
                <a:cs typeface="IRMitra" pitchFamily="2" charset="-78"/>
              </a:rPr>
              <a:t>مسائل احساسی و شخصی: غرور و افتخار کسب موفقیت برای مدیران و کارکنان. </a:t>
            </a:r>
          </a:p>
          <a:p>
            <a:pPr lvl="1" algn="just" rtl="1"/>
            <a:r>
              <a:rPr lang="fa-IR" dirty="0" smtClean="0">
                <a:solidFill>
                  <a:srgbClr val="002060"/>
                </a:solidFill>
                <a:latin typeface="IRMitra" pitchFamily="2" charset="-78"/>
                <a:cs typeface="IRMitra" pitchFamily="2" charset="-78"/>
              </a:rPr>
              <a:t>فشار به شرکت ها برای فروش محصولات خود در خارج از کشور. مثال استدلر و فابر کاستل. </a:t>
            </a:r>
          </a:p>
          <a:p>
            <a:pPr lvl="1" algn="just" rtl="1"/>
            <a:endParaRPr lang="fa-IR" dirty="0" smtClean="0">
              <a:solidFill>
                <a:srgbClr val="002060"/>
              </a:solidFill>
              <a:latin typeface="IRMitra" pitchFamily="2" charset="-78"/>
              <a:cs typeface="IRMitra" pitchFamily="2" charset="-78"/>
            </a:endParaRPr>
          </a:p>
        </p:txBody>
      </p:sp>
    </p:spTree>
    <p:extLst>
      <p:ext uri="{BB962C8B-B14F-4D97-AF65-F5344CB8AC3E}">
        <p14:creationId xmlns:p14="http://schemas.microsoft.com/office/powerpoint/2010/main" val="78687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a:solidFill>
                  <a:srgbClr val="FFC000"/>
                </a:solidFill>
                <a:cs typeface="B Titr" pitchFamily="2" charset="-78"/>
              </a:rPr>
              <a:t>رقابت داخلی</a:t>
            </a:r>
            <a:endParaRPr lang="en-US" sz="3600" dirty="0">
              <a:solidFill>
                <a:srgbClr val="FFC000"/>
              </a:solidFill>
              <a:cs typeface="B Titr" pitchFamily="2" charset="-78"/>
            </a:endParaRPr>
          </a:p>
        </p:txBody>
      </p:sp>
      <p:sp>
        <p:nvSpPr>
          <p:cNvPr id="3" name="Content Placeholder 2"/>
          <p:cNvSpPr>
            <a:spLocks noGrp="1"/>
          </p:cNvSpPr>
          <p:nvPr>
            <p:ph idx="1"/>
          </p:nvPr>
        </p:nvSpPr>
        <p:spPr/>
        <p:txBody>
          <a:bodyPr>
            <a:normAutofit fontScale="92500" lnSpcReduction="20000"/>
          </a:bodyPr>
          <a:lstStyle/>
          <a:p>
            <a:pPr algn="just" rtl="1"/>
            <a:r>
              <a:rPr lang="fa-IR" dirty="0" smtClean="0">
                <a:solidFill>
                  <a:srgbClr val="002060"/>
                </a:solidFill>
                <a:latin typeface="IRMitra" pitchFamily="2" charset="-78"/>
                <a:cs typeface="IRMitra" pitchFamily="2" charset="-78"/>
              </a:rPr>
              <a:t>در شرایط رقابت داخلی شرکت ها باید:</a:t>
            </a:r>
          </a:p>
          <a:p>
            <a:pPr lvl="1" algn="just" rtl="1"/>
            <a:r>
              <a:rPr lang="fa-IR" dirty="0" smtClean="0">
                <a:solidFill>
                  <a:srgbClr val="002060"/>
                </a:solidFill>
                <a:latin typeface="IRMitra" pitchFamily="2" charset="-78"/>
                <a:cs typeface="IRMitra" pitchFamily="2" charset="-78"/>
              </a:rPr>
              <a:t>تکنولوژی مناسب پیدا کنند، مقیاس اقتصادی به دست آورند، شبکه های بازاریابی بین المللی ایجاد کنند مزیت ملی موثرتری ایجاد نمایند. </a:t>
            </a:r>
          </a:p>
          <a:p>
            <a:pPr algn="just" rtl="1"/>
            <a:r>
              <a:rPr lang="fa-IR" dirty="0" smtClean="0">
                <a:solidFill>
                  <a:srgbClr val="002060"/>
                </a:solidFill>
                <a:latin typeface="IRMitra" pitchFamily="2" charset="-78"/>
                <a:cs typeface="IRMitra" pitchFamily="2" charset="-78"/>
              </a:rPr>
              <a:t>رقابت داخلی مزیت هایی را برای تمام صنایع کشور فراهم می آورد:</a:t>
            </a:r>
          </a:p>
          <a:p>
            <a:pPr lvl="1" algn="just" rtl="1"/>
            <a:r>
              <a:rPr lang="fa-IR" dirty="0" smtClean="0">
                <a:solidFill>
                  <a:srgbClr val="002060"/>
                </a:solidFill>
                <a:latin typeface="IRMitra" pitchFamily="2" charset="-78"/>
                <a:cs typeface="IRMitra" pitchFamily="2" charset="-78"/>
              </a:rPr>
              <a:t>امتحان کردن رویکرد های جایگزین برای استراتژی های موجود،</a:t>
            </a:r>
          </a:p>
          <a:p>
            <a:pPr lvl="1" algn="just" rtl="1"/>
            <a:r>
              <a:rPr lang="fa-IR" dirty="0" smtClean="0">
                <a:solidFill>
                  <a:srgbClr val="002060"/>
                </a:solidFill>
                <a:latin typeface="IRMitra" pitchFamily="2" charset="-78"/>
                <a:cs typeface="IRMitra" pitchFamily="2" charset="-78"/>
              </a:rPr>
              <a:t>پایدارتر شدن مزیت رقابت یکشور با ممانعت ورود رقبای خارجی،</a:t>
            </a:r>
          </a:p>
          <a:p>
            <a:pPr lvl="1" algn="just" rtl="1"/>
            <a:r>
              <a:rPr lang="fa-IR" dirty="0" smtClean="0">
                <a:solidFill>
                  <a:srgbClr val="002060"/>
                </a:solidFill>
                <a:latin typeface="IRMitra" pitchFamily="2" charset="-78"/>
                <a:cs typeface="IRMitra" pitchFamily="2" charset="-78"/>
              </a:rPr>
              <a:t>تقلید و ترفیع ایده های خوب توسط رقبای داخلی و بالارفتن نرخ کلی نوآوری  صنعت کشور،</a:t>
            </a:r>
          </a:p>
          <a:p>
            <a:pPr lvl="1" algn="just" rtl="1"/>
            <a:r>
              <a:rPr lang="fa-IR" dirty="0" smtClean="0">
                <a:solidFill>
                  <a:srgbClr val="002060"/>
                </a:solidFill>
                <a:latin typeface="IRMitra" pitchFamily="2" charset="-78"/>
                <a:cs typeface="IRMitra" pitchFamily="2" charset="-78"/>
              </a:rPr>
              <a:t>گردآمدن مجموعه دانش و مهارت در صنعت ملی،</a:t>
            </a:r>
          </a:p>
          <a:p>
            <a:pPr lvl="1" algn="just" rtl="1"/>
            <a:r>
              <a:rPr lang="fa-IR" dirty="0" smtClean="0">
                <a:solidFill>
                  <a:srgbClr val="002060"/>
                </a:solidFill>
                <a:latin typeface="IRMitra" pitchFamily="2" charset="-78"/>
                <a:cs typeface="IRMitra" pitchFamily="2" charset="-78"/>
              </a:rPr>
              <a:t>انتشار سریعتر نظریات داخلی،</a:t>
            </a:r>
          </a:p>
          <a:p>
            <a:pPr algn="just" rtl="1"/>
            <a:r>
              <a:rPr lang="fa-IR" dirty="0" smtClean="0">
                <a:solidFill>
                  <a:srgbClr val="002060"/>
                </a:solidFill>
                <a:latin typeface="IRMitra" pitchFamily="2" charset="-78"/>
                <a:cs typeface="IRMitra" pitchFamily="2" charset="-78"/>
              </a:rPr>
              <a:t>رقابت داخلی، از بروز برخی عدم مزیت ها جلوگیری میکند. </a:t>
            </a:r>
          </a:p>
          <a:p>
            <a:pPr lvl="1" algn="just" rtl="1"/>
            <a:r>
              <a:rPr lang="fa-IR" dirty="0" smtClean="0">
                <a:solidFill>
                  <a:srgbClr val="002060"/>
                </a:solidFill>
                <a:latin typeface="IRMitra" pitchFamily="2" charset="-78"/>
                <a:cs typeface="IRMitra" pitchFamily="2" charset="-78"/>
              </a:rPr>
              <a:t>کنترل در بربر انواع دخالت های دولت که مانع نوآوری و رقابت میشود. </a:t>
            </a:r>
          </a:p>
          <a:p>
            <a:pPr algn="just" rtl="1"/>
            <a:r>
              <a:rPr lang="fa-IR" dirty="0" smtClean="0">
                <a:solidFill>
                  <a:srgbClr val="002060"/>
                </a:solidFill>
                <a:latin typeface="IRMitra" pitchFamily="2" charset="-78"/>
                <a:cs typeface="IRMitra" pitchFamily="2" charset="-78"/>
              </a:rPr>
              <a:t>رقابت داخلی با حمایت دولت تقویت میشود. </a:t>
            </a:r>
          </a:p>
          <a:p>
            <a:pPr algn="just" rtl="1"/>
            <a:r>
              <a:rPr lang="fa-IR" dirty="0" smtClean="0">
                <a:solidFill>
                  <a:srgbClr val="002060"/>
                </a:solidFill>
                <a:latin typeface="IRMitra" pitchFamily="2" charset="-78"/>
                <a:cs typeface="IRMitra" pitchFamily="2" charset="-78"/>
              </a:rPr>
              <a:t>یک گروه از رقبای داخلی توانا، محیط حاصل خیزی را برای ایجاد مزیت رقابتی پایدار فراهم می آورند. </a:t>
            </a:r>
          </a:p>
          <a:p>
            <a:pPr algn="just" rtl="1"/>
            <a:r>
              <a:rPr lang="fa-IR" dirty="0" smtClean="0">
                <a:solidFill>
                  <a:srgbClr val="002060"/>
                </a:solidFill>
                <a:latin typeface="IRMitra" pitchFamily="2" charset="-78"/>
                <a:cs typeface="IRMitra" pitchFamily="2" charset="-78"/>
              </a:rPr>
              <a:t>یک بازار تجاری کاملا باز داخلی همراه با استراتژی های جهانی قوی، میتواند جایگزین فقدان رقبای داخلی در یک کشور کوچک شود. </a:t>
            </a:r>
          </a:p>
          <a:p>
            <a:pPr algn="just" rtl="1"/>
            <a:r>
              <a:rPr lang="fa-IR" dirty="0" smtClean="0">
                <a:solidFill>
                  <a:srgbClr val="002060"/>
                </a:solidFill>
                <a:latin typeface="IRMitra" pitchFamily="2" charset="-78"/>
                <a:cs typeface="IRMitra" pitchFamily="2" charset="-78"/>
              </a:rPr>
              <a:t>تنها تعدا رقیبان داخلی برای تعیین موفقیت کافی نیست،‌مهم رقابت موثر بین رقباست. </a:t>
            </a:r>
          </a:p>
        </p:txBody>
      </p:sp>
    </p:spTree>
    <p:extLst>
      <p:ext uri="{BB962C8B-B14F-4D97-AF65-F5344CB8AC3E}">
        <p14:creationId xmlns:p14="http://schemas.microsoft.com/office/powerpoint/2010/main" val="423646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Effect transition="in" filter="fade">
                                      <p:cBhvr>
                                        <p:cTn id="84" dur="1000"/>
                                        <p:tgtEl>
                                          <p:spTgt spid="3">
                                            <p:txEl>
                                              <p:pRg st="13" end="13"/>
                                            </p:txEl>
                                          </p:spTgt>
                                        </p:tgtEl>
                                      </p:cBhvr>
                                    </p:animEffect>
                                    <p:anim calcmode="lin" valueType="num">
                                      <p:cBhvr>
                                        <p:cTn id="8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C000"/>
                </a:solidFill>
                <a:cs typeface="B Titr" pitchFamily="2" charset="-78"/>
              </a:rPr>
              <a:t>عوامل تعیین کننده مزیت ملی</a:t>
            </a:r>
            <a:endParaRPr lang="en-US" dirty="0">
              <a:solidFill>
                <a:srgbClr val="FFC000"/>
              </a:solidFill>
              <a:cs typeface="B Titr" pitchFamily="2" charset="-78"/>
            </a:endParaRPr>
          </a:p>
        </p:txBody>
      </p:sp>
      <p:sp>
        <p:nvSpPr>
          <p:cNvPr id="3" name="Content Placeholder 2"/>
          <p:cNvSpPr>
            <a:spLocks noGrp="1"/>
          </p:cNvSpPr>
          <p:nvPr>
            <p:ph idx="1"/>
          </p:nvPr>
        </p:nvSpPr>
        <p:spPr/>
        <p:txBody>
          <a:bodyPr/>
          <a:lstStyle/>
          <a:p>
            <a:pPr marL="114300" indent="0" algn="just" rtl="1">
              <a:buNone/>
            </a:pPr>
            <a:r>
              <a:rPr lang="fa-IR" dirty="0" smtClean="0">
                <a:solidFill>
                  <a:srgbClr val="002060"/>
                </a:solidFill>
                <a:latin typeface="IRMitra" pitchFamily="2" charset="-78"/>
                <a:cs typeface="IRMitra" pitchFamily="2" charset="-78"/>
              </a:rPr>
              <a:t>1. فاکتورهای درونی:</a:t>
            </a:r>
          </a:p>
          <a:p>
            <a:pPr marL="114300" indent="0" algn="just" rtl="1">
              <a:buNone/>
            </a:pPr>
            <a:r>
              <a:rPr lang="fa-IR" dirty="0" smtClean="0">
                <a:solidFill>
                  <a:srgbClr val="002060"/>
                </a:solidFill>
                <a:latin typeface="IRMitra" pitchFamily="2" charset="-78"/>
                <a:cs typeface="IRMitra" pitchFamily="2" charset="-78"/>
              </a:rPr>
              <a:t>موقعیت یک کشور در فاکتورهای تولید مانند نیروی کار متخصص یا زیرساختارهای لازم برای رقابت در یک صنعت. </a:t>
            </a:r>
          </a:p>
          <a:p>
            <a:pPr marL="114300" indent="0" algn="just" rtl="1">
              <a:buNone/>
            </a:pPr>
            <a:r>
              <a:rPr lang="fa-IR" dirty="0" smtClean="0">
                <a:solidFill>
                  <a:srgbClr val="002060"/>
                </a:solidFill>
                <a:latin typeface="IRMitra" pitchFamily="2" charset="-78"/>
                <a:cs typeface="IRMitra" pitchFamily="2" charset="-78"/>
              </a:rPr>
              <a:t>2. شرایط تقاضا:</a:t>
            </a:r>
          </a:p>
          <a:p>
            <a:pPr marL="114300" indent="0" algn="just" rtl="1">
              <a:buNone/>
            </a:pPr>
            <a:r>
              <a:rPr lang="fa-IR" dirty="0" smtClean="0">
                <a:solidFill>
                  <a:srgbClr val="002060"/>
                </a:solidFill>
                <a:latin typeface="IRMitra" pitchFamily="2" charset="-78"/>
                <a:cs typeface="IRMitra" pitchFamily="2" charset="-78"/>
              </a:rPr>
              <a:t>ماهیت تقاضای داخلی برای یک محصول یا خدمات صنعتی. </a:t>
            </a:r>
          </a:p>
          <a:p>
            <a:pPr marL="114300" indent="0" algn="just" rtl="1">
              <a:buNone/>
            </a:pPr>
            <a:r>
              <a:rPr lang="fa-IR" dirty="0" smtClean="0">
                <a:solidFill>
                  <a:srgbClr val="002060"/>
                </a:solidFill>
                <a:latin typeface="IRMitra" pitchFamily="2" charset="-78"/>
                <a:cs typeface="IRMitra" pitchFamily="2" charset="-78"/>
              </a:rPr>
              <a:t>3. صنایع حمایت کننده و وابسته:</a:t>
            </a:r>
          </a:p>
          <a:p>
            <a:pPr marL="114300" indent="0" algn="just" rtl="1">
              <a:buNone/>
            </a:pPr>
            <a:r>
              <a:rPr lang="fa-IR" dirty="0" smtClean="0">
                <a:solidFill>
                  <a:srgbClr val="002060"/>
                </a:solidFill>
                <a:latin typeface="IRMitra" pitchFamily="2" charset="-78"/>
                <a:cs typeface="IRMitra" pitchFamily="2" charset="-78"/>
              </a:rPr>
              <a:t>حضور یا عدم حضور صنایع تامین کننده و صنایع وابسته که در سطح رقابت بین المللی به فعالیت می پردازند. </a:t>
            </a:r>
          </a:p>
          <a:p>
            <a:pPr marL="114300" indent="0" algn="just" rtl="1">
              <a:buNone/>
            </a:pPr>
            <a:r>
              <a:rPr lang="fa-IR" dirty="0" smtClean="0">
                <a:solidFill>
                  <a:srgbClr val="002060"/>
                </a:solidFill>
                <a:latin typeface="IRMitra" pitchFamily="2" charset="-78"/>
                <a:cs typeface="IRMitra" pitchFamily="2" charset="-78"/>
              </a:rPr>
              <a:t>4. رقابت،‌استراتژی و ساختار یک صنعت:</a:t>
            </a:r>
          </a:p>
          <a:p>
            <a:pPr marL="114300" indent="0" algn="just" rtl="1">
              <a:buNone/>
            </a:pPr>
            <a:r>
              <a:rPr lang="fa-IR" dirty="0" smtClean="0">
                <a:solidFill>
                  <a:srgbClr val="002060"/>
                </a:solidFill>
                <a:latin typeface="IRMitra" pitchFamily="2" charset="-78"/>
                <a:cs typeface="IRMitra" pitchFamily="2" charset="-78"/>
              </a:rPr>
              <a:t>شرایطی در یک کشور که چگونگی ایجاد،‌سازماندهی، مدیریت و ماهیت رقابت داخلی را تبیین می کند. </a:t>
            </a:r>
          </a:p>
        </p:txBody>
      </p:sp>
    </p:spTree>
    <p:extLst>
      <p:ext uri="{BB962C8B-B14F-4D97-AF65-F5344CB8AC3E}">
        <p14:creationId xmlns:p14="http://schemas.microsoft.com/office/powerpoint/2010/main" val="76028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FFC000"/>
                </a:solidFill>
                <a:cs typeface="B Titr" pitchFamily="2" charset="-78"/>
              </a:rPr>
              <a:t>نقش رخدادهای غیرقابل پیش بینی</a:t>
            </a:r>
            <a:endParaRPr lang="en-US" sz="3600" dirty="0">
              <a:solidFill>
                <a:srgbClr val="FFC000"/>
              </a:solidFill>
              <a:cs typeface="B Titr" pitchFamily="2" charset="-78"/>
            </a:endParaRPr>
          </a:p>
        </p:txBody>
      </p:sp>
      <p:sp>
        <p:nvSpPr>
          <p:cNvPr id="3" name="Content Placeholder 2"/>
          <p:cNvSpPr>
            <a:spLocks noGrp="1"/>
          </p:cNvSpPr>
          <p:nvPr>
            <p:ph idx="1"/>
          </p:nvPr>
        </p:nvSpPr>
        <p:spPr/>
        <p:txBody>
          <a:bodyPr/>
          <a:lstStyle/>
          <a:p>
            <a:pPr algn="just" rtl="1"/>
            <a:r>
              <a:rPr lang="fa-IR" dirty="0" smtClean="0">
                <a:solidFill>
                  <a:srgbClr val="002060"/>
                </a:solidFill>
                <a:latin typeface="IRMitra" pitchFamily="2" charset="-78"/>
                <a:cs typeface="IRMitra" pitchFamily="2" charset="-78"/>
              </a:rPr>
              <a:t>وقایعی هستند که ارتباط بسیار کمی به شرایط یک کشور دارند و اغلب خارج از کنترل شرکت ها و حتی دولت هستند. مثلا:</a:t>
            </a:r>
          </a:p>
          <a:p>
            <a:pPr lvl="1" algn="just" rtl="1"/>
            <a:r>
              <a:rPr lang="fa-IR" dirty="0" smtClean="0">
                <a:solidFill>
                  <a:srgbClr val="002060"/>
                </a:solidFill>
                <a:latin typeface="IRMitra" pitchFamily="2" charset="-78"/>
                <a:cs typeface="IRMitra" pitchFamily="2" charset="-78"/>
              </a:rPr>
              <a:t>اختراع: ورود</a:t>
            </a:r>
          </a:p>
          <a:p>
            <a:pPr lvl="1" algn="just" rtl="1"/>
            <a:r>
              <a:rPr lang="fa-IR" dirty="0" smtClean="0">
                <a:solidFill>
                  <a:srgbClr val="002060"/>
                </a:solidFill>
                <a:latin typeface="IRMitra" pitchFamily="2" charset="-78"/>
                <a:cs typeface="IRMitra" pitchFamily="2" charset="-78"/>
              </a:rPr>
              <a:t>گسستگی فناوری،‌مثلا: بیوتکنولوژی و میکروالکترون ها</a:t>
            </a:r>
          </a:p>
          <a:p>
            <a:pPr lvl="1" algn="just" rtl="1"/>
            <a:r>
              <a:rPr lang="fa-IR" dirty="0" smtClean="0">
                <a:solidFill>
                  <a:srgbClr val="002060"/>
                </a:solidFill>
                <a:latin typeface="IRMitra" pitchFamily="2" charset="-78"/>
                <a:cs typeface="IRMitra" pitchFamily="2" charset="-78"/>
              </a:rPr>
              <a:t>عدم پیوستگی هزینه های ورودی مانند شوک های نفتی</a:t>
            </a:r>
          </a:p>
          <a:p>
            <a:pPr lvl="1" algn="just" rtl="1"/>
            <a:r>
              <a:rPr lang="fa-IR" dirty="0" smtClean="0">
                <a:solidFill>
                  <a:srgbClr val="002060"/>
                </a:solidFill>
                <a:latin typeface="IRMitra" pitchFamily="2" charset="-78"/>
                <a:cs typeface="IRMitra" pitchFamily="2" charset="-78"/>
              </a:rPr>
              <a:t>تغییرات برجسته در بازارهای مالی یا نرخ مبادله</a:t>
            </a:r>
          </a:p>
          <a:p>
            <a:pPr lvl="1" algn="just" rtl="1"/>
            <a:r>
              <a:rPr lang="fa-IR" dirty="0" smtClean="0">
                <a:solidFill>
                  <a:srgbClr val="002060"/>
                </a:solidFill>
                <a:latin typeface="IRMitra" pitchFamily="2" charset="-78"/>
                <a:cs typeface="IRMitra" pitchFamily="2" charset="-78"/>
              </a:rPr>
              <a:t>افزایش تقاضای داخلی: صنعت کشتی سازی کره</a:t>
            </a:r>
          </a:p>
          <a:p>
            <a:pPr lvl="1" algn="just" rtl="1"/>
            <a:r>
              <a:rPr lang="fa-IR" dirty="0" smtClean="0">
                <a:solidFill>
                  <a:srgbClr val="002060"/>
                </a:solidFill>
                <a:latin typeface="IRMitra" pitchFamily="2" charset="-78"/>
                <a:cs typeface="IRMitra" pitchFamily="2" charset="-78"/>
              </a:rPr>
              <a:t>تصمیمات سیاسی توسط دولت خارجی: صنعت پوشاک سنگاپور یا صنعت موی مصنوعی کره (به سبب تحریم چین توسط آمریکا)</a:t>
            </a:r>
          </a:p>
          <a:p>
            <a:pPr lvl="1" algn="just" rtl="1"/>
            <a:r>
              <a:rPr lang="fa-IR" dirty="0" smtClean="0">
                <a:solidFill>
                  <a:srgbClr val="002060"/>
                </a:solidFill>
                <a:latin typeface="IRMitra" pitchFamily="2" charset="-78"/>
                <a:cs typeface="IRMitra" pitchFamily="2" charset="-78"/>
              </a:rPr>
              <a:t>جنگ ها. </a:t>
            </a:r>
          </a:p>
          <a:p>
            <a:pPr algn="just" rtl="1"/>
            <a:r>
              <a:rPr lang="fa-IR" dirty="0" smtClean="0">
                <a:solidFill>
                  <a:srgbClr val="002060"/>
                </a:solidFill>
                <a:latin typeface="IRMitra" pitchFamily="2" charset="-78"/>
                <a:cs typeface="IRMitra" pitchFamily="2" charset="-78"/>
              </a:rPr>
              <a:t>برای تغییر پایه و اساس مزیت های موجود به یک عدم پیوستگی نیاز است تا به یک مدل الماس تخصصی اجازه دهد که جای مدل الماس قبلی را بگیرد. </a:t>
            </a:r>
          </a:p>
          <a:p>
            <a:pPr algn="just" rtl="1"/>
            <a:r>
              <a:rPr lang="fa-IR" dirty="0" smtClean="0">
                <a:solidFill>
                  <a:srgbClr val="002060"/>
                </a:solidFill>
                <a:latin typeface="IRMitra" pitchFamily="2" charset="-78"/>
                <a:cs typeface="IRMitra" pitchFamily="2" charset="-78"/>
              </a:rPr>
              <a:t>رخدادهای پیش بینی نشده نقش خود را با تغییر شرایط مدل الماس ایفا میکنند. </a:t>
            </a:r>
          </a:p>
          <a:p>
            <a:pPr algn="just" rtl="1"/>
            <a:endParaRPr lang="fa-IR" dirty="0" smtClean="0">
              <a:solidFill>
                <a:srgbClr val="002060"/>
              </a:solidFill>
              <a:latin typeface="IRMitra" pitchFamily="2" charset="-78"/>
              <a:cs typeface="IRMitra" pitchFamily="2" charset="-78"/>
            </a:endParaRPr>
          </a:p>
        </p:txBody>
      </p:sp>
    </p:spTree>
    <p:extLst>
      <p:ext uri="{BB962C8B-B14F-4D97-AF65-F5344CB8AC3E}">
        <p14:creationId xmlns:p14="http://schemas.microsoft.com/office/powerpoint/2010/main" val="349898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a:solidFill>
                  <a:srgbClr val="FFC000"/>
                </a:solidFill>
                <a:cs typeface="B Titr" pitchFamily="2" charset="-78"/>
              </a:rPr>
              <a:t>نقش رخدادهای غیرقابل پیش بینی</a:t>
            </a:r>
            <a:endParaRPr lang="en-US" sz="3600" dirty="0">
              <a:solidFill>
                <a:srgbClr val="FFC000"/>
              </a:solidFill>
              <a:cs typeface="B Titr" pitchFamily="2" charset="-78"/>
            </a:endParaRPr>
          </a:p>
        </p:txBody>
      </p:sp>
      <p:sp>
        <p:nvSpPr>
          <p:cNvPr id="3" name="Content Placeholder 2"/>
          <p:cNvSpPr>
            <a:spLocks noGrp="1"/>
          </p:cNvSpPr>
          <p:nvPr>
            <p:ph idx="1"/>
          </p:nvPr>
        </p:nvSpPr>
        <p:spPr/>
        <p:txBody>
          <a:bodyPr/>
          <a:lstStyle/>
          <a:p>
            <a:pPr algn="just" rtl="1"/>
            <a:r>
              <a:rPr lang="fa-IR" dirty="0" smtClean="0">
                <a:solidFill>
                  <a:srgbClr val="002060"/>
                </a:solidFill>
                <a:latin typeface="IRMitra" pitchFamily="2" charset="-78"/>
                <a:cs typeface="IRMitra" pitchFamily="2" charset="-78"/>
              </a:rPr>
              <a:t>اختراع و کارآفرینی قلب مزیت ملی است. </a:t>
            </a:r>
          </a:p>
          <a:p>
            <a:pPr algn="just" rtl="1"/>
            <a:r>
              <a:rPr lang="fa-IR" dirty="0" smtClean="0">
                <a:solidFill>
                  <a:srgbClr val="002060"/>
                </a:solidFill>
                <a:latin typeface="IRMitra" pitchFamily="2" charset="-78"/>
                <a:cs typeface="IRMitra" pitchFamily="2" charset="-78"/>
              </a:rPr>
              <a:t>برخی معتقدند کارآفرینی  و اختراع اتفاقی صورت می پذیرد. </a:t>
            </a:r>
          </a:p>
          <a:p>
            <a:pPr algn="just" rtl="1"/>
            <a:r>
              <a:rPr lang="fa-IR" dirty="0" smtClean="0">
                <a:solidFill>
                  <a:srgbClr val="002060"/>
                </a:solidFill>
                <a:latin typeface="IRMitra" pitchFamily="2" charset="-78"/>
                <a:cs typeface="IRMitra" pitchFamily="2" charset="-78"/>
              </a:rPr>
              <a:t>اما یک رویداد غیرقابل پیش بینی نتیجه تفاوت ها در محیط های ملی است.</a:t>
            </a:r>
          </a:p>
          <a:p>
            <a:pPr lvl="1" algn="just" rtl="1"/>
            <a:r>
              <a:rPr lang="fa-IR" dirty="0" smtClean="0">
                <a:solidFill>
                  <a:srgbClr val="002060"/>
                </a:solidFill>
                <a:latin typeface="IRMitra" pitchFamily="2" charset="-78"/>
                <a:cs typeface="IRMitra" pitchFamily="2" charset="-78"/>
              </a:rPr>
              <a:t>مکانیزمهای ملی ایجاد فاکتور بر روی منبع دانش و استعداد تاثیر میگذارند تا صنایع تامین کننده منبع تازه واردان جدید باشند. </a:t>
            </a:r>
          </a:p>
          <a:p>
            <a:pPr algn="just" rtl="1"/>
            <a:r>
              <a:rPr lang="fa-IR" dirty="0" smtClean="0">
                <a:solidFill>
                  <a:srgbClr val="002060"/>
                </a:solidFill>
                <a:latin typeface="IRMitra" pitchFamily="2" charset="-78"/>
                <a:cs typeface="IRMitra" pitchFamily="2" charset="-78"/>
              </a:rPr>
              <a:t>گاهی اوقات، عمل نوآوری از سایر عوامل و خصوصیات ملی جدا میگردد. </a:t>
            </a:r>
          </a:p>
          <a:p>
            <a:pPr lvl="1" algn="just" rtl="1"/>
            <a:r>
              <a:rPr lang="fa-IR" dirty="0" smtClean="0">
                <a:solidFill>
                  <a:srgbClr val="002060"/>
                </a:solidFill>
                <a:latin typeface="IRMitra" pitchFamily="2" charset="-78"/>
                <a:cs typeface="IRMitra" pitchFamily="2" charset="-78"/>
              </a:rPr>
              <a:t>انسولین اولین بار علی رغم نبود زیرساخت های علمی و سایر شرایط ملی لازم  در کانادا توسعه یافت. </a:t>
            </a:r>
          </a:p>
          <a:p>
            <a:pPr algn="just" rtl="1"/>
            <a:r>
              <a:rPr lang="fa-IR" dirty="0" smtClean="0">
                <a:solidFill>
                  <a:srgbClr val="002060"/>
                </a:solidFill>
                <a:latin typeface="IRMitra" pitchFamily="2" charset="-78"/>
                <a:cs typeface="IRMitra" pitchFamily="2" charset="-78"/>
              </a:rPr>
              <a:t>اگر کشوری فقط اختراع کند، به احتمال زیاد سایر کشورها از آن استفاده میکنند. </a:t>
            </a:r>
          </a:p>
          <a:p>
            <a:pPr lvl="1" algn="just" rtl="1"/>
            <a:r>
              <a:rPr lang="fa-IR" dirty="0" smtClean="0">
                <a:solidFill>
                  <a:srgbClr val="002060"/>
                </a:solidFill>
                <a:latin typeface="IRMitra" pitchFamily="2" charset="-78"/>
                <a:cs typeface="IRMitra" pitchFamily="2" charset="-78"/>
              </a:rPr>
              <a:t>انسولین: ابتدا دانمارک اختراع کرد اما دانمارک و آمریکا آن را به یک موفقیت بین المللی تبدیل کردند. </a:t>
            </a:r>
          </a:p>
          <a:p>
            <a:pPr lvl="1" algn="just" rtl="1"/>
            <a:endParaRPr lang="fa-IR" dirty="0" smtClean="0">
              <a:solidFill>
                <a:srgbClr val="002060"/>
              </a:solidFill>
              <a:latin typeface="IRMitra" pitchFamily="2" charset="-78"/>
              <a:cs typeface="IRMitra" pitchFamily="2" charset="-78"/>
            </a:endParaRPr>
          </a:p>
          <a:p>
            <a:pPr algn="just" rtl="1"/>
            <a:endParaRPr lang="fa-IR" dirty="0" smtClean="0">
              <a:solidFill>
                <a:srgbClr val="002060"/>
              </a:solidFill>
              <a:latin typeface="IRMitra" pitchFamily="2" charset="-78"/>
              <a:cs typeface="IRMitra" pitchFamily="2" charset="-78"/>
            </a:endParaRPr>
          </a:p>
        </p:txBody>
      </p:sp>
    </p:spTree>
    <p:extLst>
      <p:ext uri="{BB962C8B-B14F-4D97-AF65-F5344CB8AC3E}">
        <p14:creationId xmlns:p14="http://schemas.microsoft.com/office/powerpoint/2010/main" val="255124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FFC000"/>
                </a:solidFill>
                <a:cs typeface="B Titr" pitchFamily="2" charset="-78"/>
              </a:rPr>
              <a:t>نقش دولت</a:t>
            </a:r>
            <a:endParaRPr lang="en-US" sz="3600" dirty="0">
              <a:solidFill>
                <a:srgbClr val="FFC000"/>
              </a:solidFill>
              <a:cs typeface="B Titr" pitchFamily="2" charset="-78"/>
            </a:endParaRPr>
          </a:p>
        </p:txBody>
      </p:sp>
      <p:sp>
        <p:nvSpPr>
          <p:cNvPr id="3" name="Content Placeholder 2"/>
          <p:cNvSpPr>
            <a:spLocks noGrp="1"/>
          </p:cNvSpPr>
          <p:nvPr>
            <p:ph idx="1"/>
          </p:nvPr>
        </p:nvSpPr>
        <p:spPr/>
        <p:txBody>
          <a:bodyPr/>
          <a:lstStyle/>
          <a:p>
            <a:pPr algn="just" rtl="1"/>
            <a:r>
              <a:rPr lang="fa-IR" dirty="0" smtClean="0">
                <a:solidFill>
                  <a:srgbClr val="002060"/>
                </a:solidFill>
                <a:latin typeface="IRMitra" pitchFamily="2" charset="-78"/>
                <a:cs typeface="IRMitra" pitchFamily="2" charset="-78"/>
              </a:rPr>
              <a:t>نقش واقعی دولت در مزین رقابت ملی در تاثیر گذاشتن بر روی چهار عامل تعیین کنده دیگر است که کل سیستم را در بر میگیرد. </a:t>
            </a:r>
            <a:endParaRPr lang="fa-IR" b="1" dirty="0" smtClean="0">
              <a:solidFill>
                <a:srgbClr val="002060"/>
              </a:solidFill>
              <a:latin typeface="IRMitra" pitchFamily="2" charset="-78"/>
              <a:cs typeface="IRMitra" pitchFamily="2" charset="-78"/>
            </a:endParaRPr>
          </a:p>
          <a:p>
            <a:pPr algn="just" rtl="1"/>
            <a:r>
              <a:rPr lang="fa-IR" b="1" dirty="0" smtClean="0">
                <a:solidFill>
                  <a:srgbClr val="002060"/>
                </a:solidFill>
                <a:latin typeface="IRMitra" pitchFamily="2" charset="-78"/>
                <a:cs typeface="IRMitra" pitchFamily="2" charset="-78"/>
              </a:rPr>
              <a:t>شرایط فاکتورها</a:t>
            </a:r>
            <a:r>
              <a:rPr lang="fa-IR" dirty="0" smtClean="0">
                <a:solidFill>
                  <a:srgbClr val="002060"/>
                </a:solidFill>
                <a:latin typeface="IRMitra" pitchFamily="2" charset="-78"/>
                <a:cs typeface="IRMitra" pitchFamily="2" charset="-78"/>
              </a:rPr>
              <a:t> </a:t>
            </a:r>
          </a:p>
          <a:p>
            <a:pPr lvl="1" algn="just" rtl="1"/>
            <a:r>
              <a:rPr lang="fa-IR" dirty="0" smtClean="0">
                <a:solidFill>
                  <a:srgbClr val="002060"/>
                </a:solidFill>
                <a:latin typeface="IRMitra" pitchFamily="2" charset="-78"/>
                <a:cs typeface="IRMitra" pitchFamily="2" charset="-78"/>
              </a:rPr>
              <a:t>تحت تاثیر سیاست های بازار سرمایه و سیاست های آموزشی و تحصیلاتی و غیره است. </a:t>
            </a:r>
          </a:p>
          <a:p>
            <a:pPr lvl="1" algn="just" rtl="1"/>
            <a:r>
              <a:rPr lang="fa-IR" dirty="0" smtClean="0">
                <a:solidFill>
                  <a:srgbClr val="002060"/>
                </a:solidFill>
                <a:latin typeface="IRMitra" pitchFamily="2" charset="-78"/>
                <a:cs typeface="IRMitra" pitchFamily="2" charset="-78"/>
              </a:rPr>
              <a:t>بخش های دولتی: وضع استانداردها یا قوانینی که بر نیازهای  خریدارانا تاثیر میگذراد. </a:t>
            </a:r>
          </a:p>
          <a:p>
            <a:pPr lvl="1" algn="just" rtl="1"/>
            <a:r>
              <a:rPr lang="fa-IR" dirty="0" smtClean="0">
                <a:solidFill>
                  <a:srgbClr val="002060"/>
                </a:solidFill>
                <a:latin typeface="IRMitra" pitchFamily="2" charset="-78"/>
                <a:cs typeface="IRMitra" pitchFamily="2" charset="-78"/>
              </a:rPr>
              <a:t>دولت ها اغلب خریداران اصلی بسیاری از کالاها هستند: تجهیزات دفاعی،‌ارتباطات راه دور، هواپیماها و...</a:t>
            </a:r>
          </a:p>
          <a:p>
            <a:pPr algn="just" rtl="1"/>
            <a:r>
              <a:rPr lang="fa-IR" dirty="0" smtClean="0">
                <a:solidFill>
                  <a:srgbClr val="002060"/>
                </a:solidFill>
                <a:latin typeface="IRMitra" pitchFamily="2" charset="-78"/>
                <a:cs typeface="IRMitra" pitchFamily="2" charset="-78"/>
              </a:rPr>
              <a:t>شرایط صنایع مرتبط و پشتیبان:</a:t>
            </a:r>
          </a:p>
          <a:p>
            <a:pPr lvl="1" algn="just" rtl="1"/>
            <a:r>
              <a:rPr lang="fa-IR" dirty="0">
                <a:solidFill>
                  <a:srgbClr val="002060"/>
                </a:solidFill>
                <a:latin typeface="IRMitra" pitchFamily="2" charset="-78"/>
                <a:cs typeface="IRMitra" pitchFamily="2" charset="-78"/>
              </a:rPr>
              <a:t> </a:t>
            </a:r>
            <a:r>
              <a:rPr lang="fa-IR" dirty="0" smtClean="0">
                <a:solidFill>
                  <a:srgbClr val="002060"/>
                </a:solidFill>
                <a:latin typeface="IRMitra" pitchFamily="2" charset="-78"/>
                <a:cs typeface="IRMitra" pitchFamily="2" charset="-78"/>
              </a:rPr>
              <a:t>کنترل تبلیغات رسانه یا مقررات خدمات پشتیبانی. </a:t>
            </a:r>
          </a:p>
          <a:p>
            <a:pPr algn="just" rtl="1"/>
            <a:r>
              <a:rPr lang="fa-IR" dirty="0" smtClean="0">
                <a:solidFill>
                  <a:srgbClr val="002060"/>
                </a:solidFill>
                <a:latin typeface="IRMitra" pitchFamily="2" charset="-78"/>
                <a:cs typeface="IRMitra" pitchFamily="2" charset="-78"/>
              </a:rPr>
              <a:t>استراتژی شرکت ها،‌ساختار و رقابت:</a:t>
            </a:r>
          </a:p>
          <a:p>
            <a:pPr lvl="1" algn="just" rtl="1"/>
            <a:r>
              <a:rPr lang="fa-IR" dirty="0" smtClean="0">
                <a:solidFill>
                  <a:srgbClr val="002060"/>
                </a:solidFill>
                <a:latin typeface="IRMitra" pitchFamily="2" charset="-78"/>
                <a:cs typeface="IRMitra" pitchFamily="2" charset="-78"/>
              </a:rPr>
              <a:t>از طریق ابزارهایی مانند مقررات و قوانین بازار سرمایه و سیاست های مالیات. </a:t>
            </a:r>
          </a:p>
        </p:txBody>
      </p:sp>
    </p:spTree>
    <p:extLst>
      <p:ext uri="{BB962C8B-B14F-4D97-AF65-F5344CB8AC3E}">
        <p14:creationId xmlns:p14="http://schemas.microsoft.com/office/powerpoint/2010/main" val="182590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FFC000"/>
                </a:solidFill>
                <a:cs typeface="B Titr" pitchFamily="2" charset="-78"/>
              </a:rPr>
              <a:t>نقش دولت</a:t>
            </a:r>
            <a:endParaRPr lang="en-US" sz="3600" dirty="0">
              <a:solidFill>
                <a:srgbClr val="FFC000"/>
              </a:solidFill>
              <a:cs typeface="B Titr" pitchFamily="2" charset="-78"/>
            </a:endParaRPr>
          </a:p>
        </p:txBody>
      </p:sp>
      <p:pic>
        <p:nvPicPr>
          <p:cNvPr id="1026" name="Picture 2" descr="C:\Users\Hossein\Downloads\IMG_20140531_11393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1"/>
            <a:ext cx="8352928" cy="6526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629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FFC000"/>
                </a:solidFill>
                <a:cs typeface="B Titr" pitchFamily="2" charset="-78"/>
              </a:rPr>
              <a:t>نقش دولت</a:t>
            </a:r>
            <a:endParaRPr lang="en-US" sz="3600" dirty="0">
              <a:solidFill>
                <a:srgbClr val="FFC000"/>
              </a:solidFill>
              <a:cs typeface="B Titr" pitchFamily="2" charset="-78"/>
            </a:endParaRPr>
          </a:p>
        </p:txBody>
      </p:sp>
      <p:sp>
        <p:nvSpPr>
          <p:cNvPr id="3" name="Content Placeholder 2"/>
          <p:cNvSpPr>
            <a:spLocks noGrp="1"/>
          </p:cNvSpPr>
          <p:nvPr>
            <p:ph idx="1"/>
          </p:nvPr>
        </p:nvSpPr>
        <p:spPr/>
        <p:txBody>
          <a:bodyPr/>
          <a:lstStyle/>
          <a:p>
            <a:pPr algn="just" rtl="1"/>
            <a:r>
              <a:rPr lang="fa-IR" dirty="0" smtClean="0">
                <a:solidFill>
                  <a:srgbClr val="002060"/>
                </a:solidFill>
                <a:latin typeface="IRMitra" pitchFamily="2" charset="-78"/>
                <a:cs typeface="IRMitra" pitchFamily="2" charset="-78"/>
              </a:rPr>
              <a:t>بررسی چند مورد:</a:t>
            </a:r>
          </a:p>
          <a:p>
            <a:pPr lvl="1" algn="just" rtl="1"/>
            <a:r>
              <a:rPr lang="fa-IR" dirty="0" smtClean="0">
                <a:solidFill>
                  <a:srgbClr val="002060"/>
                </a:solidFill>
                <a:latin typeface="IRMitra" pitchFamily="2" charset="-78"/>
                <a:cs typeface="IRMitra" pitchFamily="2" charset="-78"/>
              </a:rPr>
              <a:t>ژاپن – فکس و معتبر بودن مستندات آنها  در وزارت دادگستری ژاپن. </a:t>
            </a:r>
          </a:p>
          <a:p>
            <a:pPr lvl="1" algn="just" rtl="1"/>
            <a:r>
              <a:rPr lang="fa-IR" dirty="0" smtClean="0">
                <a:solidFill>
                  <a:srgbClr val="002060"/>
                </a:solidFill>
                <a:latin typeface="IRMitra" pitchFamily="2" charset="-78"/>
                <a:cs typeface="IRMitra" pitchFamily="2" charset="-78"/>
              </a:rPr>
              <a:t>ایتالیا و تاثیر منفی دولت بر توانایی موسسات مالی جهت رقابت بین المللی. </a:t>
            </a:r>
          </a:p>
          <a:p>
            <a:pPr algn="just" rtl="1"/>
            <a:r>
              <a:rPr lang="fa-IR" dirty="0" smtClean="0">
                <a:solidFill>
                  <a:srgbClr val="002060"/>
                </a:solidFill>
                <a:latin typeface="IRMitra" pitchFamily="2" charset="-78"/>
                <a:cs typeface="IRMitra" pitchFamily="2" charset="-78"/>
              </a:rPr>
              <a:t>اگر دولت تنها مزیت رقابت ملی باشد، سیاستش با شکست مواجه خواهد شد. </a:t>
            </a:r>
          </a:p>
          <a:p>
            <a:pPr algn="just" rtl="1"/>
            <a:endParaRPr lang="fa-IR" dirty="0">
              <a:solidFill>
                <a:srgbClr val="002060"/>
              </a:solidFill>
              <a:latin typeface="IRMitra" pitchFamily="2" charset="-78"/>
              <a:cs typeface="IRMitra" pitchFamily="2" charset="-78"/>
            </a:endParaRPr>
          </a:p>
          <a:p>
            <a:pPr algn="just" rtl="1"/>
            <a:r>
              <a:rPr lang="fa-IR" dirty="0" smtClean="0">
                <a:solidFill>
                  <a:srgbClr val="002060"/>
                </a:solidFill>
                <a:latin typeface="IRMitra" pitchFamily="2" charset="-78"/>
                <a:cs typeface="IRMitra" pitchFamily="2" charset="-78"/>
              </a:rPr>
              <a:t>نقش فرهنگ:</a:t>
            </a:r>
          </a:p>
          <a:p>
            <a:pPr lvl="1" algn="just" rtl="1"/>
            <a:r>
              <a:rPr lang="fa-IR" dirty="0" smtClean="0">
                <a:solidFill>
                  <a:srgbClr val="002060"/>
                </a:solidFill>
                <a:latin typeface="IRMitra" pitchFamily="2" charset="-78"/>
                <a:cs typeface="IRMitra" pitchFamily="2" charset="-78"/>
              </a:rPr>
              <a:t>تاریخ سیسات و اجتماعی در یک کشور بر روی تخصص ها تاثیر میگذارند و ساختار سازمانی شرکت ها شکل میگیرند. </a:t>
            </a:r>
          </a:p>
          <a:p>
            <a:pPr lvl="1" algn="just" rtl="1"/>
            <a:r>
              <a:rPr lang="fa-IR" dirty="0" smtClean="0">
                <a:solidFill>
                  <a:srgbClr val="002060"/>
                </a:solidFill>
                <a:latin typeface="IRMitra" pitchFamily="2" charset="-78"/>
                <a:cs typeface="IRMitra" pitchFamily="2" charset="-78"/>
              </a:rPr>
              <a:t>جنبه فرهنگی از جنبه های اقتصادی جدا نیستند و با هم گره خورده اند. </a:t>
            </a:r>
          </a:p>
          <a:p>
            <a:pPr lvl="2" algn="just" rtl="1"/>
            <a:r>
              <a:rPr lang="fa-IR" dirty="0" smtClean="0">
                <a:solidFill>
                  <a:srgbClr val="002060"/>
                </a:solidFill>
                <a:latin typeface="IRMitra" pitchFamily="2" charset="-78"/>
                <a:cs typeface="IRMitra" pitchFamily="2" charset="-78"/>
              </a:rPr>
              <a:t>مثلا روابط مدیران و کارکنان ژاپنی، به طور ویژه فرهنگی نیستند بلکه تابع استخدام مادام العمر، طبیعت سیستم های تشویقی و رفتارهای مدیریتی در قبال کارکنان هستند. </a:t>
            </a:r>
          </a:p>
          <a:p>
            <a:pPr lvl="1" algn="just" rtl="1"/>
            <a:r>
              <a:rPr lang="fa-IR" dirty="0" smtClean="0">
                <a:solidFill>
                  <a:srgbClr val="002060"/>
                </a:solidFill>
                <a:latin typeface="IRMitra" pitchFamily="2" charset="-78"/>
                <a:cs typeface="IRMitra" pitchFamily="2" charset="-78"/>
              </a:rPr>
              <a:t>عوامل فرهنگی بسیار مهم هستند. آنها محیط شرکت ها را شکل میدهند و در تمام عوامل تعیین کننده الماس ملی دخیل هستند. </a:t>
            </a:r>
          </a:p>
          <a:p>
            <a:pPr lvl="1" algn="just" rtl="1"/>
            <a:endParaRPr lang="fa-IR" dirty="0" smtClean="0">
              <a:solidFill>
                <a:srgbClr val="002060"/>
              </a:solidFill>
              <a:latin typeface="IRMitra" pitchFamily="2" charset="-78"/>
              <a:cs typeface="IRMitra" pitchFamily="2" charset="-78"/>
            </a:endParaRPr>
          </a:p>
        </p:txBody>
      </p:sp>
    </p:spTree>
    <p:extLst>
      <p:ext uri="{BB962C8B-B14F-4D97-AF65-F5344CB8AC3E}">
        <p14:creationId xmlns:p14="http://schemas.microsoft.com/office/powerpoint/2010/main" val="162233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FFC000"/>
                </a:solidFill>
                <a:cs typeface="B Titr" pitchFamily="2" charset="-78"/>
              </a:rPr>
              <a:t>اهمیت رهبری صنعت</a:t>
            </a:r>
            <a:endParaRPr lang="en-US" sz="3600" dirty="0">
              <a:solidFill>
                <a:srgbClr val="FFC000"/>
              </a:solidFill>
              <a:cs typeface="B Titr" pitchFamily="2" charset="-78"/>
            </a:endParaRPr>
          </a:p>
        </p:txBody>
      </p:sp>
      <p:sp>
        <p:nvSpPr>
          <p:cNvPr id="3" name="Content Placeholder 2"/>
          <p:cNvSpPr>
            <a:spLocks noGrp="1"/>
          </p:cNvSpPr>
          <p:nvPr>
            <p:ph idx="1"/>
          </p:nvPr>
        </p:nvSpPr>
        <p:spPr/>
        <p:txBody>
          <a:bodyPr/>
          <a:lstStyle/>
          <a:p>
            <a:pPr algn="just" rtl="1"/>
            <a:r>
              <a:rPr lang="fa-IR" dirty="0" smtClean="0">
                <a:solidFill>
                  <a:srgbClr val="002060"/>
                </a:solidFill>
                <a:latin typeface="IRMitra" pitchFamily="2" charset="-78"/>
                <a:cs typeface="IRMitra" pitchFamily="2" charset="-78"/>
              </a:rPr>
              <a:t>این نقش مستقل از عوامل تعیین کننده مدل الماس عمل میکند. </a:t>
            </a:r>
          </a:p>
          <a:p>
            <a:pPr algn="just" rtl="1"/>
            <a:r>
              <a:rPr lang="fa-IR" dirty="0" smtClean="0">
                <a:solidFill>
                  <a:srgbClr val="002060"/>
                </a:solidFill>
                <a:latin typeface="IRMitra" pitchFamily="2" charset="-78"/>
                <a:cs typeface="IRMitra" pitchFamily="2" charset="-78"/>
              </a:rPr>
              <a:t>رهبران، با مسائل، چالش ها و فرصت هایی روبرو میشوند که به وسیله محیط های ملی آنها یاجاد شده اند. </a:t>
            </a:r>
          </a:p>
          <a:p>
            <a:pPr algn="just" rtl="1"/>
            <a:r>
              <a:rPr lang="fa-IR" dirty="0" smtClean="0">
                <a:solidFill>
                  <a:srgbClr val="002060"/>
                </a:solidFill>
                <a:latin typeface="IRMitra" pitchFamily="2" charset="-78"/>
                <a:cs typeface="IRMitra" pitchFamily="2" charset="-78"/>
              </a:rPr>
              <a:t>موفقیت رهبران به داشتن فراستی در مرود فرصت ها و ابزارها برای بهره برداری از آ&gt;ها بستگی دارد. </a:t>
            </a:r>
          </a:p>
          <a:p>
            <a:pPr algn="just" rtl="1"/>
            <a:r>
              <a:rPr lang="fa-IR" dirty="0" smtClean="0">
                <a:solidFill>
                  <a:srgbClr val="002060"/>
                </a:solidFill>
                <a:latin typeface="IRMitra" pitchFamily="2" charset="-78"/>
                <a:cs typeface="IRMitra" pitchFamily="2" charset="-78"/>
              </a:rPr>
              <a:t>تعریف رهبر: فردی است که عوامل تعیین کننده الماس را بهتر از اشخاص دیگر درک میکند و باور دارد. </a:t>
            </a:r>
          </a:p>
          <a:p>
            <a:pPr algn="just" rtl="1"/>
            <a:r>
              <a:rPr lang="fa-IR" dirty="0" smtClean="0">
                <a:solidFill>
                  <a:srgbClr val="002060"/>
                </a:solidFill>
                <a:latin typeface="IRMitra" pitchFamily="2" charset="-78"/>
                <a:cs typeface="IRMitra" pitchFamily="2" charset="-78"/>
              </a:rPr>
              <a:t>رهبران صنعت، محدودیت ها را باور ندارند و معتقد به پویایی و تغییرات هستند. </a:t>
            </a:r>
          </a:p>
          <a:p>
            <a:pPr algn="just" rtl="1"/>
            <a:r>
              <a:rPr lang="fa-IR" smtClean="0">
                <a:solidFill>
                  <a:srgbClr val="002060"/>
                </a:solidFill>
                <a:latin typeface="IRMitra" pitchFamily="2" charset="-78"/>
                <a:cs typeface="IRMitra" pitchFamily="2" charset="-78"/>
              </a:rPr>
              <a:t>موضوع رهبریت میتواند در موفقیت و شکست شرکت ها نقش مهمی را ایفا کند. </a:t>
            </a:r>
            <a:endParaRPr lang="fa-IR" dirty="0" smtClean="0">
              <a:solidFill>
                <a:srgbClr val="002060"/>
              </a:solidFill>
              <a:latin typeface="IRMitra" pitchFamily="2" charset="-78"/>
              <a:cs typeface="IRMitra" pitchFamily="2" charset="-78"/>
            </a:endParaRPr>
          </a:p>
        </p:txBody>
      </p:sp>
    </p:spTree>
    <p:extLst>
      <p:ext uri="{BB962C8B-B14F-4D97-AF65-F5344CB8AC3E}">
        <p14:creationId xmlns:p14="http://schemas.microsoft.com/office/powerpoint/2010/main" val="173629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endParaRPr lang="en-US" sz="3600" dirty="0">
              <a:solidFill>
                <a:srgbClr val="FFC000"/>
              </a:solidFill>
              <a:cs typeface="B Titr" pitchFamily="2" charset="-78"/>
            </a:endParaRPr>
          </a:p>
        </p:txBody>
      </p:sp>
      <p:sp>
        <p:nvSpPr>
          <p:cNvPr id="3" name="Content Placeholder 2"/>
          <p:cNvSpPr>
            <a:spLocks noGrp="1"/>
          </p:cNvSpPr>
          <p:nvPr>
            <p:ph idx="1"/>
          </p:nvPr>
        </p:nvSpPr>
        <p:spPr/>
        <p:txBody>
          <a:bodyPr/>
          <a:lstStyle/>
          <a:p>
            <a:pPr marL="114300" indent="0" algn="just" rtl="1">
              <a:buNone/>
            </a:pPr>
            <a:endParaRPr lang="fa-IR" dirty="0" smtClean="0">
              <a:solidFill>
                <a:srgbClr val="002060"/>
              </a:solidFill>
              <a:latin typeface="IRMitra" pitchFamily="2" charset="-78"/>
              <a:cs typeface="IRMitra" pitchFamily="2" charset="-78"/>
            </a:endParaRPr>
          </a:p>
          <a:p>
            <a:pPr marL="114300" indent="0" algn="just" rtl="1">
              <a:buNone/>
            </a:pPr>
            <a:endParaRPr lang="fa-IR" dirty="0">
              <a:solidFill>
                <a:srgbClr val="002060"/>
              </a:solidFill>
              <a:latin typeface="IRMitra" pitchFamily="2" charset="-78"/>
              <a:cs typeface="IRMitra" pitchFamily="2" charset="-78"/>
            </a:endParaRPr>
          </a:p>
          <a:p>
            <a:pPr marL="114300" indent="0" algn="just" rtl="1">
              <a:buNone/>
            </a:pPr>
            <a:endParaRPr lang="fa-IR" dirty="0" smtClean="0">
              <a:solidFill>
                <a:srgbClr val="002060"/>
              </a:solidFill>
              <a:latin typeface="IRMitra" pitchFamily="2" charset="-78"/>
              <a:cs typeface="IRMitra" pitchFamily="2" charset="-78"/>
            </a:endParaRPr>
          </a:p>
          <a:p>
            <a:pPr marL="114300" indent="0" algn="just" rtl="1">
              <a:buNone/>
            </a:pPr>
            <a:endParaRPr lang="fa-IR" dirty="0">
              <a:solidFill>
                <a:srgbClr val="002060"/>
              </a:solidFill>
              <a:latin typeface="IRMitra" pitchFamily="2" charset="-78"/>
              <a:cs typeface="IRMitra" pitchFamily="2" charset="-78"/>
            </a:endParaRPr>
          </a:p>
          <a:p>
            <a:pPr marL="114300" indent="0" algn="ctr" rtl="1">
              <a:buNone/>
            </a:pPr>
            <a:r>
              <a:rPr lang="fa-IR" sz="4400" b="1" dirty="0" smtClean="0">
                <a:solidFill>
                  <a:srgbClr val="002060"/>
                </a:solidFill>
                <a:latin typeface="IRMitra" pitchFamily="2" charset="-78"/>
                <a:cs typeface="IRMitra" pitchFamily="2" charset="-78"/>
              </a:rPr>
              <a:t>والحمدلله رب العالمین</a:t>
            </a:r>
            <a:endParaRPr lang="fa-IR" sz="4400" b="1" dirty="0" smtClean="0">
              <a:solidFill>
                <a:srgbClr val="002060"/>
              </a:solidFill>
              <a:latin typeface="IRMitra" pitchFamily="2" charset="-78"/>
              <a:cs typeface="IRMitra" pitchFamily="2" charset="-78"/>
            </a:endParaRPr>
          </a:p>
        </p:txBody>
      </p:sp>
    </p:spTree>
    <p:extLst>
      <p:ext uri="{BB962C8B-B14F-4D97-AF65-F5344CB8AC3E}">
        <p14:creationId xmlns:p14="http://schemas.microsoft.com/office/powerpoint/2010/main" val="97471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solidFill>
                  <a:srgbClr val="FFC000"/>
                </a:solidFill>
                <a:cs typeface="B Titr" pitchFamily="2" charset="-78"/>
              </a:rPr>
              <a:t>عوامل تعیین کننده مزیت ملی</a:t>
            </a:r>
            <a:endParaRPr lang="en-US" dirty="0">
              <a:solidFill>
                <a:srgbClr val="FFC000"/>
              </a:solidFill>
              <a:cs typeface="B Titr" pitchFamily="2" charset="-78"/>
            </a:endParaRPr>
          </a:p>
        </p:txBody>
      </p:sp>
      <p:sp>
        <p:nvSpPr>
          <p:cNvPr id="3" name="Content Placeholder 2"/>
          <p:cNvSpPr>
            <a:spLocks noGrp="1"/>
          </p:cNvSpPr>
          <p:nvPr>
            <p:ph idx="1"/>
          </p:nvPr>
        </p:nvSpPr>
        <p:spPr/>
        <p:txBody>
          <a:bodyPr/>
          <a:lstStyle/>
          <a:p>
            <a:pPr algn="just" rtl="1"/>
            <a:r>
              <a:rPr lang="fa-IR" dirty="0" smtClean="0">
                <a:solidFill>
                  <a:srgbClr val="002060"/>
                </a:solidFill>
                <a:latin typeface="IRMitra" pitchFamily="2" charset="-78"/>
                <a:cs typeface="IRMitra" pitchFamily="2" charset="-78"/>
              </a:rPr>
              <a:t>در واقع شرکت ها در جایی میتوانند مزیت رقابت یکسب کنند که:</a:t>
            </a:r>
          </a:p>
          <a:p>
            <a:pPr lvl="1" algn="just" rtl="1"/>
            <a:r>
              <a:rPr lang="fa-IR" dirty="0" smtClean="0">
                <a:solidFill>
                  <a:srgbClr val="002060"/>
                </a:solidFill>
                <a:latin typeface="IRMitra" pitchFamily="2" charset="-78"/>
                <a:cs typeface="IRMitra" pitchFamily="2" charset="-78"/>
              </a:rPr>
              <a:t>بستر داخلی کشور از ترکیب دارایی ها و مهارت ها حمایت کند. </a:t>
            </a:r>
          </a:p>
          <a:p>
            <a:pPr lvl="1" algn="just" rtl="1"/>
            <a:r>
              <a:rPr lang="fa-IR" dirty="0" smtClean="0">
                <a:solidFill>
                  <a:srgbClr val="002060"/>
                </a:solidFill>
                <a:latin typeface="IRMitra" pitchFamily="2" charset="-78"/>
                <a:cs typeface="IRMitra" pitchFamily="2" charset="-78"/>
              </a:rPr>
              <a:t>بستر داخلی کشور آنها زمینه مناسبی را جهت ورود اطلاعات و بینش مداوم در حوزه نیازهای فرایند و محصول،‌فراهم نماید. </a:t>
            </a:r>
          </a:p>
          <a:p>
            <a:pPr lvl="1" algn="just" rtl="1"/>
            <a:r>
              <a:rPr lang="fa-IR" dirty="0" smtClean="0">
                <a:solidFill>
                  <a:srgbClr val="002060"/>
                </a:solidFill>
                <a:latin typeface="IRMitra" pitchFamily="2" charset="-78"/>
                <a:cs typeface="IRMitra" pitchFamily="2" charset="-78"/>
              </a:rPr>
              <a:t>اهداف صاحبان کارخانه، مدیران و کارمندان از تعهد بالا  و سرمایه گذاری پایدار حمایت کنند. </a:t>
            </a:r>
          </a:p>
          <a:p>
            <a:pPr lvl="1" algn="just" rtl="1"/>
            <a:r>
              <a:rPr lang="fa-IR" dirty="0" smtClean="0">
                <a:solidFill>
                  <a:srgbClr val="002060"/>
                </a:solidFill>
                <a:latin typeface="IRMitra" pitchFamily="2" charset="-78"/>
                <a:cs typeface="IRMitra" pitchFamily="2" charset="-78"/>
              </a:rPr>
              <a:t>محیط داخلی آنها بسیار پویا و چالش برانگیز است و شرکت ها را برای بهبود و گسترش مزیت هایشان در طول زمان محکم و تقویت میکند. </a:t>
            </a:r>
          </a:p>
          <a:p>
            <a:pPr marL="342900" lvl="1" algn="just" rtl="1">
              <a:buClr>
                <a:schemeClr val="accent1"/>
              </a:buClr>
            </a:pPr>
            <a:endParaRPr lang="fa-IR" sz="2200" dirty="0" smtClean="0">
              <a:solidFill>
                <a:srgbClr val="002060"/>
              </a:solidFill>
              <a:latin typeface="IRMitra" pitchFamily="2" charset="-78"/>
              <a:cs typeface="IRMitra" pitchFamily="2" charset="-78"/>
            </a:endParaRPr>
          </a:p>
          <a:p>
            <a:pPr marL="342900" lvl="1" algn="just" rtl="1">
              <a:buClr>
                <a:schemeClr val="accent1"/>
              </a:buClr>
            </a:pPr>
            <a:r>
              <a:rPr lang="fa-IR" sz="2200" dirty="0" smtClean="0">
                <a:solidFill>
                  <a:srgbClr val="002060"/>
                </a:solidFill>
                <a:latin typeface="IRMitra" pitchFamily="2" charset="-78"/>
                <a:cs typeface="IRMitra" pitchFamily="2" charset="-78"/>
              </a:rPr>
              <a:t>در </a:t>
            </a:r>
            <a:r>
              <a:rPr lang="fa-IR" sz="2200" dirty="0">
                <a:solidFill>
                  <a:srgbClr val="002060"/>
                </a:solidFill>
                <a:latin typeface="IRMitra" pitchFamily="2" charset="-78"/>
                <a:cs typeface="IRMitra" pitchFamily="2" charset="-78"/>
              </a:rPr>
              <a:t>مجموع</a:t>
            </a:r>
            <a:r>
              <a:rPr lang="fa-IR" sz="2200" dirty="0" smtClean="0">
                <a:solidFill>
                  <a:srgbClr val="002060"/>
                </a:solidFill>
                <a:latin typeface="IRMitra" pitchFamily="2" charset="-78"/>
                <a:cs typeface="IRMitra" pitchFamily="2" charset="-78"/>
              </a:rPr>
              <a:t>:</a:t>
            </a:r>
          </a:p>
          <a:p>
            <a:pPr marL="708660" lvl="2" algn="just" rtl="1">
              <a:buClr>
                <a:schemeClr val="accent1"/>
              </a:buClr>
            </a:pPr>
            <a:r>
              <a:rPr lang="fa-IR" dirty="0" smtClean="0">
                <a:solidFill>
                  <a:srgbClr val="002060"/>
                </a:solidFill>
                <a:latin typeface="IRMitra" pitchFamily="2" charset="-78"/>
                <a:cs typeface="IRMitra" pitchFamily="2" charset="-78"/>
              </a:rPr>
              <a:t>کشورها در صنایعی موفق میشوند که «الماس ملی» در مساعدترین حالت خود باشد. </a:t>
            </a:r>
          </a:p>
          <a:p>
            <a:pPr marL="708660" lvl="2" algn="just" rtl="1">
              <a:buClr>
                <a:schemeClr val="accent1"/>
              </a:buClr>
            </a:pPr>
            <a:r>
              <a:rPr lang="fa-IR" dirty="0" smtClean="0">
                <a:solidFill>
                  <a:srgbClr val="002060"/>
                </a:solidFill>
                <a:latin typeface="IRMitra" pitchFamily="2" charset="-78"/>
                <a:cs typeface="IRMitra" pitchFamily="2" charset="-78"/>
              </a:rPr>
              <a:t>الماس سیستمی است که تقویت کننده متقابل عناصر موجود در این سیستم است. </a:t>
            </a:r>
            <a:endParaRPr lang="fa-IR" dirty="0">
              <a:solidFill>
                <a:srgbClr val="002060"/>
              </a:solidFill>
              <a:latin typeface="IRMitra" pitchFamily="2" charset="-78"/>
              <a:cs typeface="IRMitra" pitchFamily="2" charset="-78"/>
            </a:endParaRPr>
          </a:p>
          <a:p>
            <a:pPr marL="411480" lvl="1" indent="0" algn="just" rtl="1">
              <a:buNone/>
            </a:pPr>
            <a:r>
              <a:rPr lang="fa-IR" dirty="0">
                <a:solidFill>
                  <a:srgbClr val="002060"/>
                </a:solidFill>
                <a:latin typeface="IRMitra" pitchFamily="2" charset="-78"/>
                <a:cs typeface="IRMitra" pitchFamily="2" charset="-78"/>
              </a:rPr>
              <a:t>	</a:t>
            </a:r>
          </a:p>
        </p:txBody>
      </p:sp>
    </p:spTree>
    <p:extLst>
      <p:ext uri="{BB962C8B-B14F-4D97-AF65-F5344CB8AC3E}">
        <p14:creationId xmlns:p14="http://schemas.microsoft.com/office/powerpoint/2010/main" val="149541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C000"/>
                </a:solidFill>
                <a:cs typeface="B Titr" pitchFamily="2" charset="-78"/>
              </a:rPr>
              <a:t>در رابطه با مدل الماس</a:t>
            </a:r>
            <a:endParaRPr lang="en-US" dirty="0">
              <a:solidFill>
                <a:srgbClr val="FFC000"/>
              </a:solidFill>
              <a:cs typeface="B Titr" pitchFamily="2" charset="-78"/>
            </a:endParaRPr>
          </a:p>
        </p:txBody>
      </p:sp>
      <p:sp>
        <p:nvSpPr>
          <p:cNvPr id="3" name="Content Placeholder 2"/>
          <p:cNvSpPr>
            <a:spLocks noGrp="1"/>
          </p:cNvSpPr>
          <p:nvPr>
            <p:ph idx="1"/>
          </p:nvPr>
        </p:nvSpPr>
        <p:spPr/>
        <p:txBody>
          <a:bodyPr>
            <a:normAutofit lnSpcReduction="10000"/>
          </a:bodyPr>
          <a:lstStyle/>
          <a:p>
            <a:pPr algn="just" rtl="1"/>
            <a:r>
              <a:rPr lang="fa-IR" dirty="0" smtClean="0">
                <a:solidFill>
                  <a:srgbClr val="002060"/>
                </a:solidFill>
                <a:latin typeface="IRMitra" pitchFamily="2" charset="-78"/>
                <a:cs typeface="IRMitra" pitchFamily="2" charset="-78"/>
              </a:rPr>
              <a:t>مزیت رقابتی که تنها بر یک یا دو عامل تکیه میکند، فقط در صنایعی کاربرد دارد که وابسته به منابع طبیعی هستند یا به مهارت و تکنولوژی ساده تری نیاز دارند. </a:t>
            </a:r>
            <a:r>
              <a:rPr lang="fa-IR" b="1" dirty="0" smtClean="0">
                <a:solidFill>
                  <a:srgbClr val="002060"/>
                </a:solidFill>
                <a:latin typeface="IRMitra" pitchFamily="2" charset="-78"/>
                <a:cs typeface="IRMitra" pitchFamily="2" charset="-78"/>
              </a:rPr>
              <a:t>ویژگی این مزیت ها:</a:t>
            </a:r>
            <a:r>
              <a:rPr lang="fa-IR" dirty="0" smtClean="0">
                <a:solidFill>
                  <a:srgbClr val="002060"/>
                </a:solidFill>
                <a:latin typeface="IRMitra" pitchFamily="2" charset="-78"/>
                <a:cs typeface="IRMitra" pitchFamily="2" charset="-78"/>
              </a:rPr>
              <a:t> ناپایداری+تقلیدپذیری سریع.</a:t>
            </a:r>
          </a:p>
          <a:p>
            <a:pPr algn="just" rtl="1"/>
            <a:r>
              <a:rPr lang="fa-IR" b="1" u="sng" dirty="0" smtClean="0">
                <a:solidFill>
                  <a:srgbClr val="002060"/>
                </a:solidFill>
                <a:latin typeface="IRMitra" pitchFamily="2" charset="-78"/>
                <a:cs typeface="IRMitra" pitchFamily="2" charset="-78"/>
              </a:rPr>
              <a:t>مهم: </a:t>
            </a:r>
            <a:r>
              <a:rPr lang="fa-IR" dirty="0" smtClean="0">
                <a:solidFill>
                  <a:srgbClr val="002060"/>
                </a:solidFill>
                <a:latin typeface="IRMitra" pitchFamily="2" charset="-78"/>
                <a:cs typeface="IRMitra" pitchFamily="2" charset="-78"/>
              </a:rPr>
              <a:t>معجونی است که از تلفیق عوامل مختلف این الماس حاصل میشود وگرنه مزیت های حاصله از هر عامل، به تنهایی موجب مزیت رقابتی در یک صنعت نمیشود. </a:t>
            </a:r>
          </a:p>
          <a:p>
            <a:pPr algn="just" rtl="1"/>
            <a:endParaRPr lang="fa-IR" dirty="0">
              <a:solidFill>
                <a:srgbClr val="002060"/>
              </a:solidFill>
              <a:latin typeface="IRMitra" pitchFamily="2" charset="-78"/>
              <a:cs typeface="IRMitra" pitchFamily="2" charset="-78"/>
            </a:endParaRPr>
          </a:p>
          <a:p>
            <a:pPr marL="114300" indent="0" algn="just" rtl="1">
              <a:buNone/>
            </a:pPr>
            <a:r>
              <a:rPr lang="fa-IR" dirty="0" smtClean="0">
                <a:solidFill>
                  <a:srgbClr val="002060"/>
                </a:solidFill>
                <a:latin typeface="IRMitra" pitchFamily="2" charset="-78"/>
                <a:cs typeface="IRMitra" pitchFamily="2" charset="-78"/>
              </a:rPr>
              <a:t>دو متغیر دیگر الماس:</a:t>
            </a:r>
          </a:p>
          <a:p>
            <a:pPr algn="just" rtl="1"/>
            <a:r>
              <a:rPr lang="fa-IR" dirty="0" smtClean="0">
                <a:solidFill>
                  <a:srgbClr val="002060"/>
                </a:solidFill>
                <a:latin typeface="IRMitra" pitchFamily="2" charset="-78"/>
                <a:cs typeface="IRMitra" pitchFamily="2" charset="-78"/>
              </a:rPr>
              <a:t>اتفاقات پیش بینی نشده: اختراعات، پیشرفت در فناوری،‌جنگ ها، توسعه سیاست های خارجی و تغییرات اساسی در تقاضای بازارهای خارجی. </a:t>
            </a:r>
          </a:p>
          <a:p>
            <a:pPr algn="just" rtl="1"/>
            <a:r>
              <a:rPr lang="fa-IR" dirty="0" smtClean="0">
                <a:solidFill>
                  <a:srgbClr val="002060"/>
                </a:solidFill>
                <a:latin typeface="IRMitra" pitchFamily="2" charset="-78"/>
                <a:cs typeface="IRMitra" pitchFamily="2" charset="-78"/>
              </a:rPr>
              <a:t>دولت: </a:t>
            </a:r>
          </a:p>
          <a:p>
            <a:pPr lvl="1" algn="just" rtl="1"/>
            <a:r>
              <a:rPr lang="fa-IR" dirty="0" smtClean="0">
                <a:solidFill>
                  <a:srgbClr val="002060"/>
                </a:solidFill>
                <a:latin typeface="IRMitra" pitchFamily="2" charset="-78"/>
                <a:cs typeface="IRMitra" pitchFamily="2" charset="-78"/>
              </a:rPr>
              <a:t>مثلا سیاست مخالفت با تشکیل اتحادیه های بزرگ صنایع بر  روی رقابت داخلی تاثیر میگذارد</a:t>
            </a:r>
          </a:p>
          <a:p>
            <a:pPr lvl="1" algn="just" rtl="1"/>
            <a:r>
              <a:rPr lang="fa-IR" dirty="0" smtClean="0">
                <a:solidFill>
                  <a:srgbClr val="002060"/>
                </a:solidFill>
                <a:latin typeface="IRMitra" pitchFamily="2" charset="-78"/>
                <a:cs typeface="IRMitra" pitchFamily="2" charset="-78"/>
              </a:rPr>
              <a:t>قوانین،‌ میتوانند شرایط تقاضای داخلی را تغییر دهند</a:t>
            </a:r>
          </a:p>
          <a:p>
            <a:pPr lvl="1" algn="just" rtl="1"/>
            <a:r>
              <a:rPr lang="fa-IR" dirty="0" smtClean="0">
                <a:solidFill>
                  <a:srgbClr val="002060"/>
                </a:solidFill>
                <a:latin typeface="IRMitra" pitchFamily="2" charset="-78"/>
                <a:cs typeface="IRMitra" pitchFamily="2" charset="-78"/>
              </a:rPr>
              <a:t>. رابطه سرمایه گذاری در آموزش و ‌شرایط فاکتورهای درونی. </a:t>
            </a:r>
          </a:p>
          <a:p>
            <a:pPr lvl="1" algn="just" rtl="1"/>
            <a:r>
              <a:rPr lang="fa-IR" dirty="0" smtClean="0">
                <a:solidFill>
                  <a:srgbClr val="002060"/>
                </a:solidFill>
                <a:latin typeface="IRMitra" pitchFamily="2" charset="-78"/>
                <a:cs typeface="IRMitra" pitchFamily="2" charset="-78"/>
              </a:rPr>
              <a:t>رابطه خریدهای دولتی و تحریک صنایع حمایت کننده و وابسته.</a:t>
            </a:r>
          </a:p>
          <a:p>
            <a:pPr algn="just" rtl="1"/>
            <a:endParaRPr lang="fa-IR" dirty="0" smtClean="0">
              <a:solidFill>
                <a:srgbClr val="002060"/>
              </a:solidFill>
              <a:latin typeface="IRMitra" pitchFamily="2" charset="-78"/>
              <a:cs typeface="IRMitra" pitchFamily="2" charset="-78"/>
            </a:endParaRPr>
          </a:p>
        </p:txBody>
      </p:sp>
    </p:spTree>
    <p:extLst>
      <p:ext uri="{BB962C8B-B14F-4D97-AF65-F5344CB8AC3E}">
        <p14:creationId xmlns:p14="http://schemas.microsoft.com/office/powerpoint/2010/main" val="262901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C000"/>
                </a:solidFill>
                <a:cs typeface="B Titr" pitchFamily="2" charset="-78"/>
              </a:rPr>
              <a:t>فاکتورهای درونی</a:t>
            </a:r>
            <a:endParaRPr lang="en-US" dirty="0">
              <a:solidFill>
                <a:srgbClr val="FFC000"/>
              </a:solidFill>
              <a:cs typeface="B Titr" pitchFamily="2" charset="-78"/>
            </a:endParaRPr>
          </a:p>
        </p:txBody>
      </p:sp>
      <p:sp>
        <p:nvSpPr>
          <p:cNvPr id="3" name="Content Placeholder 2"/>
          <p:cNvSpPr>
            <a:spLocks noGrp="1"/>
          </p:cNvSpPr>
          <p:nvPr>
            <p:ph idx="1"/>
          </p:nvPr>
        </p:nvSpPr>
        <p:spPr/>
        <p:txBody>
          <a:bodyPr/>
          <a:lstStyle/>
          <a:p>
            <a:pPr algn="just" rtl="1"/>
            <a:r>
              <a:rPr lang="fa-IR" dirty="0" smtClean="0">
                <a:solidFill>
                  <a:srgbClr val="002060"/>
                </a:solidFill>
                <a:latin typeface="IRMitra" pitchFamily="2" charset="-78"/>
                <a:cs typeface="IRMitra" pitchFamily="2" charset="-78"/>
              </a:rPr>
              <a:t>منابع کشورها: فاکتورهای تولید		ورودی های لازم برای رقابت در هر صنعت. فاکتورهای چون: نیروی کار،‌زمین های قابل کشت،‌منابع طبیعی، سرمایه و زیرساختار. </a:t>
            </a:r>
          </a:p>
          <a:p>
            <a:pPr algn="just" rtl="1"/>
            <a:r>
              <a:rPr lang="fa-IR" dirty="0" smtClean="0">
                <a:solidFill>
                  <a:srgbClr val="002060"/>
                </a:solidFill>
                <a:latin typeface="IRMitra" pitchFamily="2" charset="-78"/>
                <a:cs typeface="IRMitra" pitchFamily="2" charset="-78"/>
              </a:rPr>
              <a:t>فاکتورهای مهم مزیت بخش ارثی نیستند: </a:t>
            </a:r>
            <a:r>
              <a:rPr lang="fa-IR" b="1" dirty="0" smtClean="0">
                <a:solidFill>
                  <a:srgbClr val="002060"/>
                </a:solidFill>
                <a:latin typeface="IRMitra" pitchFamily="2" charset="-78"/>
                <a:cs typeface="IRMitra" pitchFamily="2" charset="-78"/>
              </a:rPr>
              <a:t>ساختنی اند. </a:t>
            </a:r>
          </a:p>
          <a:p>
            <a:pPr algn="just" rtl="1"/>
            <a:r>
              <a:rPr lang="fa-IR" dirty="0" smtClean="0">
                <a:solidFill>
                  <a:srgbClr val="002060"/>
                </a:solidFill>
                <a:latin typeface="IRMitra" pitchFamily="2" charset="-78"/>
                <a:cs typeface="IRMitra" pitchFamily="2" charset="-78"/>
              </a:rPr>
              <a:t>فاکتورهای موهبتی: تیغ دو لبه اند. </a:t>
            </a:r>
          </a:p>
          <a:p>
            <a:pPr lvl="1" algn="just" rtl="1"/>
            <a:r>
              <a:rPr lang="fa-IR" dirty="0" smtClean="0">
                <a:solidFill>
                  <a:srgbClr val="002060"/>
                </a:solidFill>
                <a:latin typeface="IRMitra" pitchFamily="2" charset="-78"/>
                <a:cs typeface="IRMitra" pitchFamily="2" charset="-78"/>
              </a:rPr>
              <a:t>ممکن است به جای اینکه مزیت رقابتی را تقویت کند، </a:t>
            </a:r>
          </a:p>
          <a:p>
            <a:pPr marL="411480" lvl="1" indent="0" algn="just" rtl="1">
              <a:buNone/>
            </a:pPr>
            <a:r>
              <a:rPr lang="fa-IR" dirty="0" smtClean="0">
                <a:solidFill>
                  <a:srgbClr val="002060"/>
                </a:solidFill>
                <a:latin typeface="IRMitra" pitchFamily="2" charset="-78"/>
                <a:cs typeface="IRMitra" pitchFamily="2" charset="-78"/>
              </a:rPr>
              <a:t>موجب تضعیف آن شود. </a:t>
            </a:r>
          </a:p>
        </p:txBody>
      </p:sp>
      <p:sp>
        <p:nvSpPr>
          <p:cNvPr id="4" name="Left Arrow 3"/>
          <p:cNvSpPr/>
          <p:nvPr/>
        </p:nvSpPr>
        <p:spPr>
          <a:xfrm>
            <a:off x="4499992" y="1772816"/>
            <a:ext cx="576064"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005064"/>
            <a:ext cx="2232248" cy="219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48" y="2348880"/>
            <a:ext cx="28575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148" y="2780928"/>
            <a:ext cx="3222104" cy="266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148" y="3793896"/>
            <a:ext cx="3222104" cy="216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856" y="4113402"/>
            <a:ext cx="3227396"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148" y="4113402"/>
            <a:ext cx="3222104"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49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fade">
                                      <p:cBhvr>
                                        <p:cTn id="28" dur="1000"/>
                                        <p:tgtEl>
                                          <p:spTgt spid="1029"/>
                                        </p:tgtEl>
                                      </p:cBhvr>
                                    </p:animEffect>
                                    <p:anim calcmode="lin" valueType="num">
                                      <p:cBhvr>
                                        <p:cTn id="29" dur="1000" fill="hold"/>
                                        <p:tgtEl>
                                          <p:spTgt spid="1029"/>
                                        </p:tgtEl>
                                        <p:attrNameLst>
                                          <p:attrName>ppt_x</p:attrName>
                                        </p:attrNameLst>
                                      </p:cBhvr>
                                      <p:tavLst>
                                        <p:tav tm="0">
                                          <p:val>
                                            <p:strVal val="#ppt_x"/>
                                          </p:val>
                                        </p:tav>
                                        <p:tav tm="100000">
                                          <p:val>
                                            <p:strVal val="#ppt_x"/>
                                          </p:val>
                                        </p:tav>
                                      </p:tavLst>
                                    </p:anim>
                                    <p:anim calcmode="lin" valueType="num">
                                      <p:cBhvr>
                                        <p:cTn id="30"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fade">
                                      <p:cBhvr>
                                        <p:cTn id="35" dur="1000"/>
                                        <p:tgtEl>
                                          <p:spTgt spid="1030"/>
                                        </p:tgtEl>
                                      </p:cBhvr>
                                    </p:animEffect>
                                    <p:anim calcmode="lin" valueType="num">
                                      <p:cBhvr>
                                        <p:cTn id="36" dur="1000" fill="hold"/>
                                        <p:tgtEl>
                                          <p:spTgt spid="1030"/>
                                        </p:tgtEl>
                                        <p:attrNameLst>
                                          <p:attrName>ppt_x</p:attrName>
                                        </p:attrNameLst>
                                      </p:cBhvr>
                                      <p:tavLst>
                                        <p:tav tm="0">
                                          <p:val>
                                            <p:strVal val="#ppt_x"/>
                                          </p:val>
                                        </p:tav>
                                        <p:tav tm="100000">
                                          <p:val>
                                            <p:strVal val="#ppt_x"/>
                                          </p:val>
                                        </p:tav>
                                      </p:tavLst>
                                    </p:anim>
                                    <p:anim calcmode="lin" valueType="num">
                                      <p:cBhvr>
                                        <p:cTn id="37"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31"/>
                                        </p:tgtEl>
                                        <p:attrNameLst>
                                          <p:attrName>style.visibility</p:attrName>
                                        </p:attrNameLst>
                                      </p:cBhvr>
                                      <p:to>
                                        <p:strVal val="visible"/>
                                      </p:to>
                                    </p:set>
                                    <p:animEffect transition="in" filter="fade">
                                      <p:cBhvr>
                                        <p:cTn id="42" dur="1000"/>
                                        <p:tgtEl>
                                          <p:spTgt spid="1031"/>
                                        </p:tgtEl>
                                      </p:cBhvr>
                                    </p:animEffect>
                                    <p:anim calcmode="lin" valueType="num">
                                      <p:cBhvr>
                                        <p:cTn id="43" dur="1000" fill="hold"/>
                                        <p:tgtEl>
                                          <p:spTgt spid="1031"/>
                                        </p:tgtEl>
                                        <p:attrNameLst>
                                          <p:attrName>ppt_x</p:attrName>
                                        </p:attrNameLst>
                                      </p:cBhvr>
                                      <p:tavLst>
                                        <p:tav tm="0">
                                          <p:val>
                                            <p:strVal val="#ppt_x"/>
                                          </p:val>
                                        </p:tav>
                                        <p:tav tm="100000">
                                          <p:val>
                                            <p:strVal val="#ppt_x"/>
                                          </p:val>
                                        </p:tav>
                                      </p:tavLst>
                                    </p:anim>
                                    <p:anim calcmode="lin" valueType="num">
                                      <p:cBhvr>
                                        <p:cTn id="44"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Effect transition="in" filter="fade">
                                      <p:cBhvr>
                                        <p:cTn id="49" dur="1000"/>
                                        <p:tgtEl>
                                          <p:spTgt spid="3">
                                            <p:txEl>
                                              <p:pRg st="1" end="1"/>
                                            </p:txEl>
                                          </p:spTgt>
                                        </p:tgtEl>
                                      </p:cBhvr>
                                    </p:animEffect>
                                    <p:anim calcmode="lin" valueType="num">
                                      <p:cBhvr>
                                        <p:cTn id="5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fade">
                                      <p:cBhvr>
                                        <p:cTn id="56" dur="1000"/>
                                        <p:tgtEl>
                                          <p:spTgt spid="3">
                                            <p:txEl>
                                              <p:pRg st="2" end="2"/>
                                            </p:txEl>
                                          </p:spTgt>
                                        </p:tgtEl>
                                      </p:cBhvr>
                                    </p:animEffect>
                                    <p:anim calcmode="lin" valueType="num">
                                      <p:cBhvr>
                                        <p:cTn id="5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26"/>
                                        </p:tgtEl>
                                        <p:attrNameLst>
                                          <p:attrName>style.visibility</p:attrName>
                                        </p:attrNameLst>
                                      </p:cBhvr>
                                      <p:to>
                                        <p:strVal val="visible"/>
                                      </p:to>
                                    </p:set>
                                    <p:animEffect transition="in" filter="fade">
                                      <p:cBhvr>
                                        <p:cTn id="63" dur="1000"/>
                                        <p:tgtEl>
                                          <p:spTgt spid="1026"/>
                                        </p:tgtEl>
                                      </p:cBhvr>
                                    </p:animEffect>
                                    <p:anim calcmode="lin" valueType="num">
                                      <p:cBhvr>
                                        <p:cTn id="64" dur="1000" fill="hold"/>
                                        <p:tgtEl>
                                          <p:spTgt spid="1026"/>
                                        </p:tgtEl>
                                        <p:attrNameLst>
                                          <p:attrName>ppt_x</p:attrName>
                                        </p:attrNameLst>
                                      </p:cBhvr>
                                      <p:tavLst>
                                        <p:tav tm="0">
                                          <p:val>
                                            <p:strVal val="#ppt_x"/>
                                          </p:val>
                                        </p:tav>
                                        <p:tav tm="100000">
                                          <p:val>
                                            <p:strVal val="#ppt_x"/>
                                          </p:val>
                                        </p:tav>
                                      </p:tavLst>
                                    </p:anim>
                                    <p:anim calcmode="lin" valueType="num">
                                      <p:cBhvr>
                                        <p:cTn id="65" dur="1000" fill="hold"/>
                                        <p:tgtEl>
                                          <p:spTgt spid="10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fade">
                                      <p:cBhvr>
                                        <p:cTn id="68" dur="1000"/>
                                        <p:tgtEl>
                                          <p:spTgt spid="3">
                                            <p:txEl>
                                              <p:pRg st="3" end="3"/>
                                            </p:txEl>
                                          </p:spTgt>
                                        </p:tgtEl>
                                      </p:cBhvr>
                                    </p:animEffect>
                                    <p:anim calcmode="lin" valueType="num">
                                      <p:cBhvr>
                                        <p:cTn id="6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animEffect transition="in" filter="fade">
                                      <p:cBhvr>
                                        <p:cTn id="73" dur="1000"/>
                                        <p:tgtEl>
                                          <p:spTgt spid="3">
                                            <p:txEl>
                                              <p:pRg st="4" end="4"/>
                                            </p:txEl>
                                          </p:spTgt>
                                        </p:tgtEl>
                                      </p:cBhvr>
                                    </p:animEffect>
                                    <p:anim calcmode="lin" valueType="num">
                                      <p:cBhvr>
                                        <p:cTn id="7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C000"/>
                </a:solidFill>
                <a:cs typeface="B Titr" pitchFamily="2" charset="-78"/>
              </a:rPr>
              <a:t>فاکتورهای موهبتی</a:t>
            </a:r>
            <a:endParaRPr lang="en-US" dirty="0">
              <a:solidFill>
                <a:srgbClr val="FFC000"/>
              </a:solidFill>
              <a:cs typeface="B Titr" pitchFamily="2" charset="-78"/>
            </a:endParaRPr>
          </a:p>
        </p:txBody>
      </p:sp>
      <p:sp>
        <p:nvSpPr>
          <p:cNvPr id="3" name="Content Placeholder 2"/>
          <p:cNvSpPr>
            <a:spLocks noGrp="1"/>
          </p:cNvSpPr>
          <p:nvPr>
            <p:ph idx="1"/>
          </p:nvPr>
        </p:nvSpPr>
        <p:spPr/>
        <p:txBody>
          <a:bodyPr>
            <a:normAutofit fontScale="92500" lnSpcReduction="10000"/>
          </a:bodyPr>
          <a:lstStyle/>
          <a:p>
            <a:pPr algn="just" rtl="1"/>
            <a:r>
              <a:rPr lang="fa-IR" dirty="0" smtClean="0">
                <a:solidFill>
                  <a:srgbClr val="002060"/>
                </a:solidFill>
                <a:latin typeface="IRMitra" pitchFamily="2" charset="-78"/>
                <a:cs typeface="IRMitra" pitchFamily="2" charset="-78"/>
              </a:rPr>
              <a:t>فاکتورها را میتوان در چند طبقه جای داد:</a:t>
            </a:r>
          </a:p>
          <a:p>
            <a:pPr algn="just" rtl="1"/>
            <a:r>
              <a:rPr lang="fa-IR" dirty="0" smtClean="0">
                <a:solidFill>
                  <a:srgbClr val="002060"/>
                </a:solidFill>
                <a:latin typeface="IRMitra" pitchFamily="2" charset="-78"/>
                <a:cs typeface="IRMitra" pitchFamily="2" charset="-78"/>
              </a:rPr>
              <a:t>منابع انسانی</a:t>
            </a:r>
          </a:p>
          <a:p>
            <a:pPr algn="just" rtl="1"/>
            <a:r>
              <a:rPr lang="fa-IR" dirty="0" smtClean="0">
                <a:solidFill>
                  <a:srgbClr val="002060"/>
                </a:solidFill>
                <a:latin typeface="IRMitra" pitchFamily="2" charset="-78"/>
                <a:cs typeface="IRMitra" pitchFamily="2" charset="-78"/>
              </a:rPr>
              <a:t>منابع فیزیکی</a:t>
            </a:r>
          </a:p>
          <a:p>
            <a:pPr algn="just" rtl="1"/>
            <a:r>
              <a:rPr lang="fa-IR" dirty="0" smtClean="0">
                <a:solidFill>
                  <a:srgbClr val="002060"/>
                </a:solidFill>
                <a:latin typeface="IRMitra" pitchFamily="2" charset="-78"/>
                <a:cs typeface="IRMitra" pitchFamily="2" charset="-78"/>
              </a:rPr>
              <a:t>منابع دانش</a:t>
            </a:r>
          </a:p>
          <a:p>
            <a:pPr algn="just" rtl="1"/>
            <a:r>
              <a:rPr lang="fa-IR" dirty="0" smtClean="0">
                <a:solidFill>
                  <a:srgbClr val="002060"/>
                </a:solidFill>
                <a:latin typeface="IRMitra" pitchFamily="2" charset="-78"/>
                <a:cs typeface="IRMitra" pitchFamily="2" charset="-78"/>
              </a:rPr>
              <a:t>منابع سرمایه</a:t>
            </a:r>
          </a:p>
          <a:p>
            <a:pPr algn="just" rtl="1"/>
            <a:r>
              <a:rPr lang="fa-IR" dirty="0" smtClean="0">
                <a:solidFill>
                  <a:srgbClr val="002060"/>
                </a:solidFill>
                <a:latin typeface="IRMitra" pitchFamily="2" charset="-78"/>
                <a:cs typeface="IRMitra" pitchFamily="2" charset="-78"/>
              </a:rPr>
              <a:t>زیرساختارها</a:t>
            </a:r>
          </a:p>
          <a:p>
            <a:pPr algn="just" rtl="1"/>
            <a:endParaRPr lang="fa-IR" dirty="0">
              <a:solidFill>
                <a:srgbClr val="002060"/>
              </a:solidFill>
              <a:latin typeface="IRMitra" pitchFamily="2" charset="-78"/>
              <a:cs typeface="IRMitra" pitchFamily="2" charset="-78"/>
            </a:endParaRPr>
          </a:p>
          <a:p>
            <a:pPr algn="just" rtl="1"/>
            <a:r>
              <a:rPr lang="fa-IR" dirty="0" smtClean="0">
                <a:solidFill>
                  <a:srgbClr val="002060"/>
                </a:solidFill>
                <a:latin typeface="IRMitra" pitchFamily="2" charset="-78"/>
                <a:cs typeface="IRMitra" pitchFamily="2" charset="-78"/>
              </a:rPr>
              <a:t>نحوه ترکیب این عوامل و چگونگی به کارگیری آنها که تحت عنوان فاکتورهای تولید شناخته میشوند،‌به طور گسترده ای در میان کشورها متفاوت می باشند. </a:t>
            </a:r>
          </a:p>
          <a:p>
            <a:pPr lvl="1" algn="just" rtl="1"/>
            <a:r>
              <a:rPr lang="fa-IR" dirty="0" smtClean="0">
                <a:solidFill>
                  <a:srgbClr val="002060"/>
                </a:solidFill>
                <a:latin typeface="IRMitra" pitchFamily="2" charset="-78"/>
                <a:cs typeface="IRMitra" pitchFamily="2" charset="-78"/>
              </a:rPr>
              <a:t>سنگارپور:‌تعمیرات کشتی</a:t>
            </a:r>
          </a:p>
          <a:p>
            <a:pPr lvl="1" algn="just" rtl="1"/>
            <a:r>
              <a:rPr lang="fa-IR" dirty="0" smtClean="0">
                <a:solidFill>
                  <a:srgbClr val="002060"/>
                </a:solidFill>
                <a:latin typeface="IRMitra" pitchFamily="2" charset="-78"/>
                <a:cs typeface="IRMitra" pitchFamily="2" charset="-78"/>
              </a:rPr>
              <a:t>سوئیس: خدمات بانکداری، تجارت و مدیریت لجستیک. </a:t>
            </a:r>
          </a:p>
          <a:p>
            <a:pPr lvl="1" algn="just" rtl="1"/>
            <a:r>
              <a:rPr lang="fa-IR" dirty="0" smtClean="0">
                <a:solidFill>
                  <a:srgbClr val="002060"/>
                </a:solidFill>
                <a:latin typeface="IRMitra" pitchFamily="2" charset="-78"/>
                <a:cs typeface="IRMitra" pitchFamily="2" charset="-78"/>
              </a:rPr>
              <a:t>آلمان و سوئیس: اپتیک</a:t>
            </a:r>
          </a:p>
          <a:p>
            <a:pPr algn="just" rtl="1"/>
            <a:r>
              <a:rPr lang="fa-IR" dirty="0">
                <a:solidFill>
                  <a:srgbClr val="002060"/>
                </a:solidFill>
                <a:latin typeface="IRMitra" pitchFamily="2" charset="-78"/>
                <a:cs typeface="IRMitra" pitchFamily="2" charset="-78"/>
              </a:rPr>
              <a:t>کشورهای توسعه یافته و صنعتی: فاکتورهای موهبتی از جنس زیرساختار. </a:t>
            </a:r>
          </a:p>
          <a:p>
            <a:pPr algn="just" rtl="1"/>
            <a:r>
              <a:rPr lang="fa-IR" b="1" dirty="0">
                <a:solidFill>
                  <a:srgbClr val="002060"/>
                </a:solidFill>
                <a:latin typeface="IRMitra" pitchFamily="2" charset="-78"/>
                <a:cs typeface="IRMitra" pitchFamily="2" charset="-78"/>
              </a:rPr>
              <a:t>نکته:</a:t>
            </a:r>
            <a:r>
              <a:rPr lang="fa-IR" dirty="0">
                <a:solidFill>
                  <a:srgbClr val="002060"/>
                </a:solidFill>
                <a:latin typeface="IRMitra" pitchFamily="2" charset="-78"/>
                <a:cs typeface="IRMitra" pitchFamily="2" charset="-78"/>
              </a:rPr>
              <a:t> منابع انسانی، دانش و سرمایه میتوانند میان کشورها انتقال پیدا کنند. </a:t>
            </a:r>
          </a:p>
          <a:p>
            <a:pPr algn="just" rtl="1"/>
            <a:endParaRPr lang="fa-IR" dirty="0" smtClean="0">
              <a:solidFill>
                <a:srgbClr val="002060"/>
              </a:solidFill>
              <a:latin typeface="IRMitra" pitchFamily="2" charset="-78"/>
              <a:cs typeface="IRMitra" pitchFamily="2" charset="-78"/>
            </a:endParaRPr>
          </a:p>
        </p:txBody>
      </p:sp>
    </p:spTree>
    <p:extLst>
      <p:ext uri="{BB962C8B-B14F-4D97-AF65-F5344CB8AC3E}">
        <p14:creationId xmlns:p14="http://schemas.microsoft.com/office/powerpoint/2010/main" val="131190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anim calcmode="lin" valueType="num">
                                      <p:cBhvr>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Effect transition="in" filter="fade">
                                      <p:cBhvr>
                                        <p:cTn id="71" dur="1000"/>
                                        <p:tgtEl>
                                          <p:spTgt spid="3">
                                            <p:txEl>
                                              <p:pRg st="11" end="11"/>
                                            </p:txEl>
                                          </p:spTgt>
                                        </p:tgtEl>
                                      </p:cBhvr>
                                    </p:animEffect>
                                    <p:anim calcmode="lin" valueType="num">
                                      <p:cBhvr>
                                        <p:cTn id="7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
                                            <p:txEl>
                                              <p:pRg st="12" end="12"/>
                                            </p:txEl>
                                          </p:spTgt>
                                        </p:tgtEl>
                                        <p:attrNameLst>
                                          <p:attrName>style.visibility</p:attrName>
                                        </p:attrNameLst>
                                      </p:cBhvr>
                                      <p:to>
                                        <p:strVal val="visible"/>
                                      </p:to>
                                    </p:set>
                                    <p:animEffect transition="in" filter="fade">
                                      <p:cBhvr>
                                        <p:cTn id="78" dur="1000"/>
                                        <p:tgtEl>
                                          <p:spTgt spid="3">
                                            <p:txEl>
                                              <p:pRg st="12" end="12"/>
                                            </p:txEl>
                                          </p:spTgt>
                                        </p:tgtEl>
                                      </p:cBhvr>
                                    </p:animEffect>
                                    <p:anim calcmode="lin" valueType="num">
                                      <p:cBhvr>
                                        <p:cTn id="7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C000"/>
                </a:solidFill>
                <a:cs typeface="B Titr" pitchFamily="2" charset="-78"/>
              </a:rPr>
              <a:t>سلسله مراتب فاکتورها</a:t>
            </a:r>
            <a:endParaRPr lang="en-US" dirty="0">
              <a:solidFill>
                <a:srgbClr val="FFC000"/>
              </a:solidFill>
              <a:cs typeface="B Titr" pitchFamily="2" charset="-78"/>
            </a:endParaRPr>
          </a:p>
        </p:txBody>
      </p:sp>
      <p:sp>
        <p:nvSpPr>
          <p:cNvPr id="3" name="Content Placeholder 2"/>
          <p:cNvSpPr>
            <a:spLocks noGrp="1"/>
          </p:cNvSpPr>
          <p:nvPr>
            <p:ph idx="1"/>
          </p:nvPr>
        </p:nvSpPr>
        <p:spPr/>
        <p:txBody>
          <a:bodyPr/>
          <a:lstStyle/>
          <a:p>
            <a:pPr marL="114300" indent="0" algn="just" rtl="1">
              <a:buNone/>
            </a:pPr>
            <a:r>
              <a:rPr lang="fa-IR" dirty="0" smtClean="0">
                <a:solidFill>
                  <a:srgbClr val="002060"/>
                </a:solidFill>
                <a:latin typeface="IRMitra" pitchFamily="2" charset="-78"/>
                <a:cs typeface="IRMitra" pitchFamily="2" charset="-78"/>
              </a:rPr>
              <a:t>تفاوت اول:</a:t>
            </a:r>
          </a:p>
          <a:p>
            <a:pPr algn="just" rtl="1"/>
            <a:r>
              <a:rPr lang="fa-IR" dirty="0" smtClean="0">
                <a:solidFill>
                  <a:srgbClr val="002060"/>
                </a:solidFill>
                <a:latin typeface="IRMitra" pitchFamily="2" charset="-78"/>
                <a:cs typeface="IRMitra" pitchFamily="2" charset="-78"/>
              </a:rPr>
              <a:t>فاکتورهای اولیه (</a:t>
            </a:r>
            <a:r>
              <a:rPr lang="en-US" dirty="0" smtClean="0">
                <a:solidFill>
                  <a:srgbClr val="002060"/>
                </a:solidFill>
                <a:latin typeface="IRMitra" pitchFamily="2" charset="-78"/>
                <a:cs typeface="IRMitra" pitchFamily="2" charset="-78"/>
              </a:rPr>
              <a:t>Basic Factors</a:t>
            </a:r>
            <a:r>
              <a:rPr lang="fa-IR" dirty="0" smtClean="0">
                <a:solidFill>
                  <a:srgbClr val="002060"/>
                </a:solidFill>
                <a:latin typeface="IRMitra" pitchFamily="2" charset="-78"/>
                <a:cs typeface="IRMitra" pitchFamily="2" charset="-78"/>
              </a:rPr>
              <a:t>)</a:t>
            </a:r>
            <a:endParaRPr lang="en-US" dirty="0" smtClean="0">
              <a:solidFill>
                <a:srgbClr val="002060"/>
              </a:solidFill>
              <a:latin typeface="IRMitra" pitchFamily="2" charset="-78"/>
              <a:cs typeface="IRMitra" pitchFamily="2" charset="-78"/>
            </a:endParaRPr>
          </a:p>
          <a:p>
            <a:pPr lvl="1" algn="just" rtl="1"/>
            <a:r>
              <a:rPr lang="fa-IR" dirty="0" smtClean="0">
                <a:solidFill>
                  <a:srgbClr val="002060"/>
                </a:solidFill>
                <a:latin typeface="IRMitra" pitchFamily="2" charset="-78"/>
                <a:cs typeface="IRMitra" pitchFamily="2" charset="-78"/>
              </a:rPr>
              <a:t>شامل: منابع طبیعی، شرایط آب و هوایی، موقعیت مکانی،‌نیروی کار ماهر و غیر ماهر. </a:t>
            </a:r>
          </a:p>
          <a:p>
            <a:pPr lvl="1" algn="just" rtl="1"/>
            <a:r>
              <a:rPr lang="fa-IR" dirty="0" smtClean="0">
                <a:solidFill>
                  <a:srgbClr val="002060"/>
                </a:solidFill>
                <a:latin typeface="IRMitra" pitchFamily="2" charset="-78"/>
                <a:cs typeface="IRMitra" pitchFamily="2" charset="-78"/>
              </a:rPr>
              <a:t>ارثی هستند. </a:t>
            </a:r>
          </a:p>
          <a:p>
            <a:pPr lvl="1" algn="just" rtl="1"/>
            <a:r>
              <a:rPr lang="fa-IR" dirty="0" smtClean="0">
                <a:solidFill>
                  <a:srgbClr val="002060"/>
                </a:solidFill>
                <a:latin typeface="IRMitra" pitchFamily="2" charset="-78"/>
                <a:cs typeface="IRMitra" pitchFamily="2" charset="-78"/>
              </a:rPr>
              <a:t>ایجاد کردن آن به سرمایه گذاری نسبتا کم و غیرپیچیده ای نیاز دارد. </a:t>
            </a:r>
          </a:p>
          <a:p>
            <a:pPr lvl="1" algn="just" rtl="1"/>
            <a:r>
              <a:rPr lang="fa-IR" dirty="0" smtClean="0">
                <a:solidFill>
                  <a:srgbClr val="002060"/>
                </a:solidFill>
                <a:latin typeface="IRMitra" pitchFamily="2" charset="-78"/>
                <a:cs typeface="IRMitra" pitchFamily="2" charset="-78"/>
              </a:rPr>
              <a:t>برای مزیت رقابتی ملت ها مهم نیستند.</a:t>
            </a:r>
          </a:p>
          <a:p>
            <a:pPr lvl="1" algn="just" rtl="1"/>
            <a:r>
              <a:rPr lang="fa-IR" dirty="0" smtClean="0">
                <a:solidFill>
                  <a:srgbClr val="002060"/>
                </a:solidFill>
                <a:latin typeface="IRMitra" pitchFamily="2" charset="-78"/>
                <a:cs typeface="IRMitra" pitchFamily="2" charset="-78"/>
              </a:rPr>
              <a:t>برای رقابت ملی،‌ناپایدارند. </a:t>
            </a:r>
          </a:p>
          <a:p>
            <a:pPr lvl="1" algn="just" rtl="1"/>
            <a:r>
              <a:rPr lang="fa-IR" dirty="0" smtClean="0">
                <a:solidFill>
                  <a:srgbClr val="002060"/>
                </a:solidFill>
                <a:latin typeface="IRMitra" pitchFamily="2" charset="-78"/>
                <a:cs typeface="IRMitra" pitchFamily="2" charset="-78"/>
              </a:rPr>
              <a:t>آن دسته از مزیت های رقابتی که فقط به فاکتورهای اولیه مرتبطند،‌بسیار زودگذرند. (مثال شرکت های عمرانی کره ای و ایتالیایی و نیروی کار ارزان)</a:t>
            </a:r>
            <a:endParaRPr lang="en-US" dirty="0" smtClean="0">
              <a:solidFill>
                <a:srgbClr val="002060"/>
              </a:solidFill>
              <a:latin typeface="IRMitra" pitchFamily="2" charset="-78"/>
              <a:cs typeface="IRMitra" pitchFamily="2" charset="-78"/>
            </a:endParaRPr>
          </a:p>
          <a:p>
            <a:pPr algn="just" rtl="1"/>
            <a:r>
              <a:rPr lang="fa-IR" dirty="0" smtClean="0">
                <a:solidFill>
                  <a:srgbClr val="002060"/>
                </a:solidFill>
                <a:latin typeface="IRMitra" pitchFamily="2" charset="-78"/>
                <a:cs typeface="IRMitra" pitchFamily="2" charset="-78"/>
              </a:rPr>
              <a:t>‌</a:t>
            </a:r>
          </a:p>
          <a:p>
            <a:pPr lvl="1" algn="just" rtl="1"/>
            <a:endParaRPr lang="fa-IR" dirty="0" smtClean="0">
              <a:solidFill>
                <a:srgbClr val="002060"/>
              </a:solidFill>
              <a:latin typeface="IRMitra" pitchFamily="2" charset="-78"/>
              <a:cs typeface="IRMitra" pitchFamily="2" charset="-78"/>
            </a:endParaRPr>
          </a:p>
        </p:txBody>
      </p:sp>
    </p:spTree>
    <p:extLst>
      <p:ext uri="{BB962C8B-B14F-4D97-AF65-F5344CB8AC3E}">
        <p14:creationId xmlns:p14="http://schemas.microsoft.com/office/powerpoint/2010/main" val="296297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solidFill>
                  <a:srgbClr val="FFC000"/>
                </a:solidFill>
                <a:cs typeface="B Titr" pitchFamily="2" charset="-78"/>
              </a:rPr>
              <a:t>سلسله مراتب فاکتورها</a:t>
            </a:r>
            <a:endParaRPr lang="en-US" dirty="0">
              <a:solidFill>
                <a:srgbClr val="FFC000"/>
              </a:solidFill>
              <a:cs typeface="B Titr" pitchFamily="2" charset="-78"/>
            </a:endParaRPr>
          </a:p>
        </p:txBody>
      </p:sp>
      <p:sp>
        <p:nvSpPr>
          <p:cNvPr id="3" name="Content Placeholder 2"/>
          <p:cNvSpPr>
            <a:spLocks noGrp="1"/>
          </p:cNvSpPr>
          <p:nvPr>
            <p:ph idx="1"/>
          </p:nvPr>
        </p:nvSpPr>
        <p:spPr/>
        <p:txBody>
          <a:bodyPr/>
          <a:lstStyle/>
          <a:p>
            <a:pPr algn="just" rtl="1"/>
            <a:r>
              <a:rPr lang="fa-IR" dirty="0">
                <a:solidFill>
                  <a:srgbClr val="002060"/>
                </a:solidFill>
                <a:latin typeface="IRMitra" pitchFamily="2" charset="-78"/>
                <a:cs typeface="IRMitra" pitchFamily="2" charset="-78"/>
              </a:rPr>
              <a:t>فاکتورهای پیشرفته (</a:t>
            </a:r>
            <a:r>
              <a:rPr lang="en-US" dirty="0">
                <a:solidFill>
                  <a:srgbClr val="002060"/>
                </a:solidFill>
                <a:latin typeface="IRMitra" pitchFamily="2" charset="-78"/>
                <a:cs typeface="IRMitra" pitchFamily="2" charset="-78"/>
              </a:rPr>
              <a:t>Advanced factors</a:t>
            </a:r>
            <a:r>
              <a:rPr lang="fa-IR" dirty="0">
                <a:solidFill>
                  <a:srgbClr val="002060"/>
                </a:solidFill>
                <a:latin typeface="IRMitra" pitchFamily="2" charset="-78"/>
                <a:cs typeface="IRMitra" pitchFamily="2" charset="-78"/>
              </a:rPr>
              <a:t>)</a:t>
            </a:r>
          </a:p>
          <a:p>
            <a:pPr lvl="1" algn="just" rtl="1"/>
            <a:r>
              <a:rPr lang="fa-IR" dirty="0">
                <a:solidFill>
                  <a:srgbClr val="002060"/>
                </a:solidFill>
                <a:latin typeface="IRMitra" pitchFamily="2" charset="-78"/>
                <a:cs typeface="IRMitra" pitchFamily="2" charset="-78"/>
              </a:rPr>
              <a:t>شامل: زیرساخت های مدرن ارتباطات داده های دیجیتالی، پرسنل تحصیل </a:t>
            </a:r>
            <a:r>
              <a:rPr lang="fa-IR" dirty="0" smtClean="0">
                <a:solidFill>
                  <a:srgbClr val="002060"/>
                </a:solidFill>
                <a:latin typeface="IRMitra" pitchFamily="2" charset="-78"/>
                <a:cs typeface="IRMitra" pitchFamily="2" charset="-78"/>
              </a:rPr>
              <a:t>کرده.</a:t>
            </a:r>
          </a:p>
          <a:p>
            <a:pPr lvl="1" algn="just" rtl="1"/>
            <a:r>
              <a:rPr lang="fa-IR" dirty="0" smtClean="0">
                <a:solidFill>
                  <a:srgbClr val="002060"/>
                </a:solidFill>
                <a:latin typeface="IRMitra" pitchFamily="2" charset="-78"/>
                <a:cs typeface="IRMitra" pitchFamily="2" charset="-78"/>
              </a:rPr>
              <a:t>کمیاب ترند. </a:t>
            </a:r>
          </a:p>
          <a:p>
            <a:pPr lvl="1" algn="just" rtl="1"/>
            <a:r>
              <a:rPr lang="fa-IR" dirty="0" smtClean="0">
                <a:solidFill>
                  <a:srgbClr val="002060"/>
                </a:solidFill>
                <a:latin typeface="IRMitra" pitchFamily="2" charset="-78"/>
                <a:cs typeface="IRMitra" pitchFamily="2" charset="-78"/>
              </a:rPr>
              <a:t>توسعه آنها نیازمند سرمایه گذاری وسیع و اغلب پایدار در منابع انسانی و فیزیکی است. </a:t>
            </a:r>
          </a:p>
          <a:p>
            <a:pPr lvl="1" algn="just" rtl="1"/>
            <a:r>
              <a:rPr lang="fa-IR" dirty="0" smtClean="0">
                <a:solidFill>
                  <a:srgbClr val="002060"/>
                </a:solidFill>
                <a:latin typeface="IRMitra" pitchFamily="2" charset="-78"/>
                <a:cs typeface="IRMitra" pitchFamily="2" charset="-78"/>
              </a:rPr>
              <a:t>نیاز به منابع انسانی و فناوری پیچیده.</a:t>
            </a:r>
          </a:p>
          <a:p>
            <a:pPr lvl="1" algn="just" rtl="1"/>
            <a:r>
              <a:rPr lang="fa-IR" dirty="0" smtClean="0">
                <a:solidFill>
                  <a:srgbClr val="002060"/>
                </a:solidFill>
                <a:latin typeface="IRMitra" pitchFamily="2" charset="-78"/>
                <a:cs typeface="IRMitra" pitchFamily="2" charset="-78"/>
              </a:rPr>
              <a:t>امکان تامین آنها در بازارهای جهانی، </a:t>
            </a:r>
            <a:r>
              <a:rPr lang="fa-IR" dirty="0">
                <a:solidFill>
                  <a:srgbClr val="002060"/>
                </a:solidFill>
                <a:latin typeface="IRMitra" pitchFamily="2" charset="-78"/>
                <a:cs typeface="IRMitra" pitchFamily="2" charset="-78"/>
              </a:rPr>
              <a:t>بسیار مشکل است. </a:t>
            </a:r>
            <a:endParaRPr lang="fa-IR" dirty="0" smtClean="0">
              <a:solidFill>
                <a:srgbClr val="002060"/>
              </a:solidFill>
              <a:latin typeface="IRMitra" pitchFamily="2" charset="-78"/>
              <a:cs typeface="IRMitra" pitchFamily="2" charset="-78"/>
            </a:endParaRPr>
          </a:p>
          <a:p>
            <a:pPr lvl="1" algn="just" rtl="1"/>
            <a:r>
              <a:rPr lang="fa-IR" dirty="0" smtClean="0">
                <a:solidFill>
                  <a:srgbClr val="002060"/>
                </a:solidFill>
                <a:latin typeface="IRMitra" pitchFamily="2" charset="-78"/>
                <a:cs typeface="IRMitra" pitchFamily="2" charset="-78"/>
              </a:rPr>
              <a:t>چند نمونه: موفقیت دانمارکی ها در آنزیم ها و صنعت مبلمان،‌آمریکایی ها در نرم افزار سخت افزار رایانه.</a:t>
            </a:r>
          </a:p>
          <a:p>
            <a:pPr lvl="1" algn="just" rtl="1"/>
            <a:r>
              <a:rPr lang="fa-IR" dirty="0" smtClean="0">
                <a:solidFill>
                  <a:srgbClr val="002060"/>
                </a:solidFill>
                <a:latin typeface="IRMitra" pitchFamily="2" charset="-78"/>
                <a:cs typeface="IRMitra" pitchFamily="2" charset="-78"/>
              </a:rPr>
              <a:t>فاکتورهای پیشرفته اغلب بر اساس فاکتورهای اولیه ساخته میشوند. </a:t>
            </a:r>
          </a:p>
          <a:p>
            <a:pPr lvl="1" algn="just" rtl="1"/>
            <a:endParaRPr lang="fa-IR" dirty="0" smtClean="0">
              <a:solidFill>
                <a:srgbClr val="002060"/>
              </a:solidFill>
              <a:latin typeface="IRMitra" pitchFamily="2" charset="-78"/>
              <a:cs typeface="IRMitra" pitchFamily="2" charset="-78"/>
            </a:endParaRPr>
          </a:p>
        </p:txBody>
      </p:sp>
    </p:spTree>
    <p:extLst>
      <p:ext uri="{BB962C8B-B14F-4D97-AF65-F5344CB8AC3E}">
        <p14:creationId xmlns:p14="http://schemas.microsoft.com/office/powerpoint/2010/main" val="131950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27633</TotalTime>
  <Words>4167</Words>
  <Application>Microsoft Office PowerPoint</Application>
  <PresentationFormat>On-screen Show (4:3)</PresentationFormat>
  <Paragraphs>354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Adjacency</vt:lpstr>
      <vt:lpstr>مزیت رقابتی ملت ها   (مدل الماس) فصل سوم:  عوامل تعیین کننده مزیت ملی</vt:lpstr>
      <vt:lpstr>چند فرضیه</vt:lpstr>
      <vt:lpstr>عوامل تعیین کننده مزیت ملی</vt:lpstr>
      <vt:lpstr>عوامل تعیین کننده مزیت ملی</vt:lpstr>
      <vt:lpstr>در رابطه با مدل الماس</vt:lpstr>
      <vt:lpstr>فاکتورهای درونی</vt:lpstr>
      <vt:lpstr>فاکتورهای موهبتی</vt:lpstr>
      <vt:lpstr>سلسله مراتب فاکتورها</vt:lpstr>
      <vt:lpstr>سلسله مراتب فاکتورها</vt:lpstr>
      <vt:lpstr>PowerPoint Presentation</vt:lpstr>
      <vt:lpstr>ایجاد فاکتورها</vt:lpstr>
      <vt:lpstr>عدم مزیت فاکتور انتخابی</vt:lpstr>
      <vt:lpstr>عدم مزیت فاکتور انتخابی</vt:lpstr>
      <vt:lpstr>شرایط تقاضا</vt:lpstr>
      <vt:lpstr>شرایط تقاضا</vt:lpstr>
      <vt:lpstr>شرایط تقاضا</vt:lpstr>
      <vt:lpstr>شرایط تقاضا</vt:lpstr>
      <vt:lpstr>شرایط تقاضا</vt:lpstr>
      <vt:lpstr>شرایط تقاضا</vt:lpstr>
      <vt:lpstr>صنایع مرتبط و حمایت کننده</vt:lpstr>
      <vt:lpstr>مزیت رقابتی در صنایع تامین کننده</vt:lpstr>
      <vt:lpstr>مزیت رقابتی در صنایع مرتبط</vt:lpstr>
      <vt:lpstr>چهارمین عامل: رقابت، استراتژی و ساختار صنعت</vt:lpstr>
      <vt:lpstr>چهارمین عامل: رقابت، استراتژی و ساختار صنعت</vt:lpstr>
      <vt:lpstr>چهارمین عامل: رقابت، استراتژی و ساختار صنعت</vt:lpstr>
      <vt:lpstr>چهارمین عامل: رقابت، استراتژی و ساختار صنعت</vt:lpstr>
      <vt:lpstr>چهارمین عامل: رقابت، استراتژی و ساختار صنعت</vt:lpstr>
      <vt:lpstr>رقابت داخلی</vt:lpstr>
      <vt:lpstr>رقابت داخلی</vt:lpstr>
      <vt:lpstr>نقش رخدادهای غیرقابل پیش بینی</vt:lpstr>
      <vt:lpstr>نقش رخدادهای غیرقابل پیش بینی</vt:lpstr>
      <vt:lpstr>نقش دولت</vt:lpstr>
      <vt:lpstr>نقش دولت</vt:lpstr>
      <vt:lpstr>نقش دولت</vt:lpstr>
      <vt:lpstr>اهمیت رهبری صنعت</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تحلیل فرایندی خط مشی گذاری و تصمیم گیری</dc:title>
  <dc:creator>Hossein</dc:creator>
  <cp:lastModifiedBy>Hossein</cp:lastModifiedBy>
  <cp:revision>148</cp:revision>
  <dcterms:created xsi:type="dcterms:W3CDTF">2014-02-05T12:12:00Z</dcterms:created>
  <dcterms:modified xsi:type="dcterms:W3CDTF">2014-05-31T09:13:43Z</dcterms:modified>
</cp:coreProperties>
</file>