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</p:sldMasterIdLst>
  <p:notesMasterIdLst>
    <p:notesMasterId r:id="rId35"/>
  </p:notesMasterIdLst>
  <p:handoutMasterIdLst>
    <p:handoutMasterId r:id="rId36"/>
  </p:handout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8" r:id="rId33"/>
    <p:sldId id="289" r:id="rId34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0" d="100"/>
          <a:sy n="70" d="100"/>
        </p:scale>
        <p:origin x="-1374" y="-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r>
              <a:rPr lang="en-GB" smtClean="0"/>
              <a:t>Startup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F2068CE-0885-43FA-8B03-B44A34EC1D35}" type="datetimeFigureOut">
              <a:rPr lang="fa-IR" smtClean="0"/>
              <a:t>1437/01/19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95F3BA8-F22A-466D-8B43-1A0B2D2036C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1062048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r>
              <a:rPr lang="en-GB" smtClean="0"/>
              <a:t>Startup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12F4E638-3FC8-4D0D-843D-90B2ABD99778}" type="datetimeFigureOut">
              <a:rPr lang="fa-IR" smtClean="0"/>
              <a:t>1437/01/19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4A25858-6921-4454-A65F-E0BD432998D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638770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25858-6921-4454-A65F-E0BD432998D4}" type="slidenum">
              <a:rPr lang="fa-IR" smtClean="0"/>
              <a:t>3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1192087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25858-6921-4454-A65F-E0BD432998D4}" type="slidenum">
              <a:rPr lang="fa-IR" smtClean="0"/>
              <a:t>7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053175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25858-6921-4454-A65F-E0BD432998D4}" type="slidenum">
              <a:rPr lang="fa-IR" smtClean="0"/>
              <a:t>8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33396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F6EDF-90E0-47FC-86B8-5B7996DBBFCD}" type="datetime8">
              <a:rPr lang="fa-IR" smtClean="0"/>
              <a:t>15/نوامبر/1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2015 Iman Ravakhah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36836-AAFA-46DA-AB25-D7F567B1F280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41400-9E57-4E6D-A551-174DFEB68C59}" type="datetime8">
              <a:rPr lang="fa-IR" smtClean="0"/>
              <a:t>15/نوامبر/1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2015 Iman Ravakhah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36836-AAFA-46DA-AB25-D7F567B1F280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1D442-10A7-43E9-95E5-2716657055CB}" type="datetime8">
              <a:rPr lang="fa-IR" smtClean="0"/>
              <a:t>15/نوامبر/1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2015 Iman Ravakhah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36836-AAFA-46DA-AB25-D7F567B1F280}" type="slidenum">
              <a:rPr lang="fa-IR" smtClean="0"/>
              <a:t>‹#›</a:t>
            </a:fld>
            <a:endParaRPr lang="fa-IR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F748F-30EE-4277-A7B9-367A30E176E1}" type="datetime8">
              <a:rPr lang="fa-IR" smtClean="0"/>
              <a:t>15/نوامبر/1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2015 Iman Ravakhah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36836-AAFA-46DA-AB25-D7F567B1F280}" type="slidenum">
              <a:rPr lang="fa-IR" smtClean="0"/>
              <a:t>‹#›</a:t>
            </a:fld>
            <a:endParaRPr lang="fa-IR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7FCFC-2BC6-437C-B06C-90AFFD3B7826}" type="datetime8">
              <a:rPr lang="fa-IR" smtClean="0"/>
              <a:t>15/نوامبر/1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2015 Iman Ravakhah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36836-AAFA-46DA-AB25-D7F567B1F280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F23BA-8906-433C-903C-E547AC631311}" type="datetime8">
              <a:rPr lang="fa-IR" smtClean="0"/>
              <a:t>15/نوامبر/1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2015 Iman Ravakhah</a:t>
            </a:r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36836-AAFA-46DA-AB25-D7F567B1F280}" type="slidenum">
              <a:rPr lang="fa-IR" smtClean="0"/>
              <a:t>‹#›</a:t>
            </a:fld>
            <a:endParaRPr lang="fa-I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36356-D944-49D0-B591-3016E6137E6C}" type="datetime8">
              <a:rPr lang="fa-IR" smtClean="0"/>
              <a:t>15/نوامبر/1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2015 Iman Ravakhah</a:t>
            </a:r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36836-AAFA-46DA-AB25-D7F567B1F280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57DA5-0020-4D2E-B4EA-ADF04D92833C}" type="datetime8">
              <a:rPr lang="fa-IR" smtClean="0"/>
              <a:t>15/نوامبر/1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2015 Iman Ravakhah</a:t>
            </a:r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36836-AAFA-46DA-AB25-D7F567B1F280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39509-4FF8-4EAF-A807-459960979B5B}" type="datetime8">
              <a:rPr lang="fa-IR" smtClean="0"/>
              <a:t>15/نوامبر/1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2015 Iman Ravakhah</a:t>
            </a:r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36836-AAFA-46DA-AB25-D7F567B1F280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D5C64-DF98-4B4D-8599-F4A0A9CC7E21}" type="datetime8">
              <a:rPr lang="fa-IR" smtClean="0"/>
              <a:t>15/نوامبر/1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2015 Iman Ravakhah</a:t>
            </a:r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36836-AAFA-46DA-AB25-D7F567B1F280}" type="slidenum">
              <a:rPr lang="fa-IR" smtClean="0"/>
              <a:t>‹#›</a:t>
            </a:fld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204AB-C409-4997-933A-18F3458EB757}" type="datetime8">
              <a:rPr lang="fa-IR" smtClean="0"/>
              <a:t>15/نوامبر/1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2015 Iman Ravakhah</a:t>
            </a:r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36836-AAFA-46DA-AB25-D7F567B1F280}" type="slidenum">
              <a:rPr lang="fa-IR" smtClean="0"/>
              <a:t>‹#›</a:t>
            </a:fld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88EAA7D-6342-47B6-895B-10ADE489F32B}" type="datetime8">
              <a:rPr lang="fa-IR" smtClean="0"/>
              <a:t>15/نوامبر/1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© 2015 Iman Ravakhah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9F36836-AAFA-46DA-AB25-D7F567B1F280}" type="slidenum">
              <a:rPr lang="fa-IR" smtClean="0"/>
              <a:t>‹#›</a:t>
            </a:fld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r" defTabSz="914400" rtl="1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r" defTabSz="914400" rtl="1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r" defTabSz="914400" rtl="1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r" defTabSz="914400" rtl="1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Startup</a:t>
            </a:r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36836-AAFA-46DA-AB25-D7F567B1F280}" type="slidenum">
              <a:rPr lang="fa-IR" smtClean="0"/>
              <a:t>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2015 Iman Ravakhah</a:t>
            </a:r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9197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First budget?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100,000$ paid by </a:t>
            </a:r>
            <a:r>
              <a:rPr lang="en-GB" dirty="0">
                <a:latin typeface="Tahoma" pitchFamily="34" charset="0"/>
                <a:ea typeface="Tahoma" pitchFamily="34" charset="0"/>
                <a:cs typeface="Tahoma" pitchFamily="34" charset="0"/>
              </a:rPr>
              <a:t>Andy </a:t>
            </a:r>
            <a:r>
              <a:rPr lang="en-GB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Bechtolsheim</a:t>
            </a:r>
            <a:endParaRPr lang="en-GB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 algn="l" rtl="0"/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The story of selling the company</a:t>
            </a:r>
          </a:p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Current situation?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131 billion USD total assets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Alphabet launch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Buildings</a:t>
            </a:r>
          </a:p>
          <a:p>
            <a:pPr lvl="1" algn="l" rtl="0"/>
            <a:endParaRPr lang="en-GB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© 2015 Iman </a:t>
            </a:r>
            <a:r>
              <a:rPr lang="en-GB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Ravakhah</a:t>
            </a:r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36836-AAFA-46DA-AB25-D7F567B1F280}" type="slidenum">
              <a:rPr lang="fa-IR" smtClean="0"/>
              <a:t>10</a:t>
            </a:fld>
            <a:endParaRPr lang="fa-IR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Google</a:t>
            </a:r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612407"/>
            <a:ext cx="3486150" cy="229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707" y="2612408"/>
            <a:ext cx="3476625" cy="229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C:\Users\Iman\Desktop\images (4)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5396" y="5867400"/>
            <a:ext cx="108498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0384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Where the income comes from?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Ads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Stocks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Search engine</a:t>
            </a:r>
          </a:p>
          <a:p>
            <a:pPr lvl="2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12 cent per query 7 dollar per user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And a million other ways !!!</a:t>
            </a:r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© 2015 Iman </a:t>
            </a:r>
            <a:r>
              <a:rPr lang="en-GB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Ravakhah</a:t>
            </a:r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36836-AAFA-46DA-AB25-D7F567B1F280}" type="slidenum">
              <a:rPr lang="fa-IR" smtClean="0"/>
              <a:t>11</a:t>
            </a:fld>
            <a:endParaRPr lang="fa-IR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Google</a:t>
            </a:r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6" name="Picture 2" descr="C:\Users\Iman\Desktop\images (4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5396" y="5867400"/>
            <a:ext cx="108498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5752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Google in Iran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Thank you for your interest in the Google Pack; unfortunately, it is not currently available in your country.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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But It’s going to get better </a:t>
            </a:r>
          </a:p>
          <a:p>
            <a:pPr lvl="1" algn="l" rtl="0"/>
            <a:endParaRPr lang="en-US" dirty="0">
              <a:latin typeface="Tahoma" pitchFamily="34" charset="0"/>
              <a:ea typeface="Tahoma" pitchFamily="34" charset="0"/>
              <a:cs typeface="Tahoma" pitchFamily="34" charset="0"/>
              <a:sym typeface="Wingdings" pitchFamily="2" charset="2"/>
            </a:endParaRPr>
          </a:p>
          <a:p>
            <a:pPr lvl="1" algn="l" rtl="0"/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  <a:sym typeface="Wingdings" pitchFamily="2" charset="2"/>
            </a:endParaRPr>
          </a:p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That’s enough for Google</a:t>
            </a:r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© 2015 Iman </a:t>
            </a:r>
            <a:r>
              <a:rPr lang="en-GB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Ravakhah</a:t>
            </a:r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36836-AAFA-46DA-AB25-D7F567B1F280}" type="slidenum">
              <a:rPr lang="fa-IR" smtClean="0"/>
              <a:t>12</a:t>
            </a:fld>
            <a:endParaRPr lang="fa-IR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Google</a:t>
            </a:r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6" name="Picture 2" descr="C:\Users\Iman\Desktop\images (4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5396" y="5867400"/>
            <a:ext cx="108498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9654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3124199"/>
            <a:ext cx="7408333" cy="3001963"/>
          </a:xfrm>
        </p:spPr>
        <p:txBody>
          <a:bodyPr/>
          <a:lstStyle/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What is it?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 big company but a weak version of Google</a:t>
            </a:r>
          </a:p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What are the services?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Search engine-Email-answers-online maps-video and pictures sharing-social network</a:t>
            </a:r>
          </a:p>
          <a:p>
            <a:pPr algn="l" rtl="0"/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Alexa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rank?</a:t>
            </a:r>
          </a:p>
          <a:p>
            <a:pPr lvl="1" algn="l" rtl="0"/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5</a:t>
            </a:r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© 2015 Iman </a:t>
            </a:r>
            <a:r>
              <a:rPr lang="en-GB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Ravakhah</a:t>
            </a:r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36836-AAFA-46DA-AB25-D7F567B1F280}" type="slidenum">
              <a:rPr lang="fa-IR" smtClean="0"/>
              <a:t>13</a:t>
            </a:fld>
            <a:endParaRPr lang="fa-IR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Yahoo!</a:t>
            </a:r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8194" name="Picture 2" descr="C:\Users\Iman\Desktop\yahoo-logo-png-sk-300x2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49" y="5562600"/>
            <a:ext cx="1428751" cy="107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2289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Who are the founders?</a:t>
            </a:r>
          </a:p>
          <a:p>
            <a:pPr lvl="1" algn="l" rtl="0"/>
            <a:r>
              <a:rPr lang="en-GB" dirty="0">
                <a:latin typeface="Tahoma" pitchFamily="34" charset="0"/>
                <a:ea typeface="Tahoma" pitchFamily="34" charset="0"/>
                <a:cs typeface="Tahoma" pitchFamily="34" charset="0"/>
              </a:rPr>
              <a:t>Jerry </a:t>
            </a: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Yang</a:t>
            </a:r>
          </a:p>
          <a:p>
            <a:pPr lvl="1" algn="l" rtl="0"/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David Filo</a:t>
            </a:r>
          </a:p>
          <a:p>
            <a:pPr algn="l" rtl="0"/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How did they met?</a:t>
            </a:r>
          </a:p>
          <a:p>
            <a:pPr lvl="1" algn="l" rtl="0"/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Both graduated Stanford (!) students</a:t>
            </a:r>
          </a:p>
          <a:p>
            <a:pPr algn="l" rtl="0"/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When was it founded?</a:t>
            </a:r>
          </a:p>
          <a:p>
            <a:pPr lvl="1" algn="l" rtl="0"/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January 1994</a:t>
            </a:r>
          </a:p>
          <a:p>
            <a:pPr algn="l" rtl="0"/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What do the founders look like?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latin typeface="Tahoma" pitchFamily="34" charset="0"/>
                <a:ea typeface="Tahoma" pitchFamily="34" charset="0"/>
                <a:cs typeface="Tahoma" pitchFamily="34" charset="0"/>
              </a:rPr>
              <a:t>© 2015 Iman Ravakhah</a:t>
            </a:r>
            <a:endParaRPr lang="fa-IR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36836-AAFA-46DA-AB25-D7F567B1F280}" type="slidenum">
              <a:rPr lang="fa-IR" smtClean="0">
                <a:latin typeface="Tahoma" pitchFamily="34" charset="0"/>
                <a:ea typeface="Tahoma" pitchFamily="34" charset="0"/>
                <a:cs typeface="Tahoma" pitchFamily="34" charset="0"/>
              </a:rPr>
              <a:t>14</a:t>
            </a:fld>
            <a:endParaRPr lang="fa-IR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Yahoo!</a:t>
            </a:r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7" name="Picture 2" descr="C:\Users\Iman\Desktop\yahoo-logo-png-sk-300x2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49" y="5562600"/>
            <a:ext cx="1428751" cy="107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Iman\Desktop\David-Filo-and-Jerry-Yang-Yahoo-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385654"/>
            <a:ext cx="7010400" cy="4697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4849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What’s the meaning of Yahoo! ?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Yet 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Another Hierarchical Officious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Oracle</a:t>
            </a:r>
          </a:p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How was it founded?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 website for guiding people which actually turned into a search engine</a:t>
            </a:r>
          </a:p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Microsoft offer</a:t>
            </a:r>
            <a:endParaRPr lang="en-US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Total assets?</a:t>
            </a:r>
          </a:p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61.9 billion USD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latin typeface="Tahoma" pitchFamily="34" charset="0"/>
                <a:ea typeface="Tahoma" pitchFamily="34" charset="0"/>
                <a:cs typeface="Tahoma" pitchFamily="34" charset="0"/>
              </a:rPr>
              <a:t>© 2015 Iman Ravakhah</a:t>
            </a:r>
            <a:endParaRPr lang="fa-IR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36836-AAFA-46DA-AB25-D7F567B1F280}" type="slidenum">
              <a:rPr lang="fa-IR" smtClean="0">
                <a:latin typeface="Tahoma" pitchFamily="34" charset="0"/>
                <a:ea typeface="Tahoma" pitchFamily="34" charset="0"/>
                <a:cs typeface="Tahoma" pitchFamily="34" charset="0"/>
              </a:rPr>
              <a:t>15</a:t>
            </a:fld>
            <a:endParaRPr lang="fa-IR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!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Yahoo</a:t>
            </a:r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6" name="Picture 2" descr="C:\Users\Iman\Desktop\yahoo-logo-png-sk-300x2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49" y="5562600"/>
            <a:ext cx="1428751" cy="107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9222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371600"/>
            <a:ext cx="7408333" cy="4754563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Services?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Search engine</a:t>
            </a:r>
          </a:p>
          <a:p>
            <a:pPr lvl="2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Second best search engine. </a:t>
            </a:r>
          </a:p>
          <a:p>
            <a:pPr lvl="3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6.42 percent of internet users (while 85.35 percent use Google)</a:t>
            </a:r>
          </a:p>
          <a:p>
            <a:pPr lvl="2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Before Google every thing was fine but after Google, working hard to be the second best SE</a:t>
            </a:r>
            <a:endParaRPr lang="en-US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News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Games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Email</a:t>
            </a:r>
          </a:p>
          <a:p>
            <a:pPr lvl="2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310 million users in 2007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Messenger</a:t>
            </a:r>
          </a:p>
          <a:p>
            <a:pPr lvl="2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The grandfather of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WhatsApp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-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Viber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-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Wechat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-Telegram …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latin typeface="Tahoma" pitchFamily="34" charset="0"/>
                <a:ea typeface="Tahoma" pitchFamily="34" charset="0"/>
                <a:cs typeface="Tahoma" pitchFamily="34" charset="0"/>
              </a:rPr>
              <a:t>© 2015 Iman Ravakhah</a:t>
            </a:r>
            <a:endParaRPr lang="fa-IR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36836-AAFA-46DA-AB25-D7F567B1F280}" type="slidenum">
              <a:rPr lang="fa-IR" smtClean="0">
                <a:latin typeface="Tahoma" pitchFamily="34" charset="0"/>
                <a:ea typeface="Tahoma" pitchFamily="34" charset="0"/>
                <a:cs typeface="Tahoma" pitchFamily="34" charset="0"/>
              </a:rPr>
              <a:t>16</a:t>
            </a:fld>
            <a:endParaRPr lang="fa-IR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Yahoo!</a:t>
            </a:r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6" name="Picture 2" descr="C:\Users\Iman\Desktop\yahoo-logo-png-sk-300x2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49" y="5562600"/>
            <a:ext cx="1428751" cy="107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1147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Services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Movies-music-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myYahoo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!-news-and…</a:t>
            </a:r>
          </a:p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Income?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Like Google more or less</a:t>
            </a:r>
          </a:p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Yahoo! in Iran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Before 2013 everything is okay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</a:t>
            </a:r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September 2013: No Emails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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September 2014: Hello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Ymails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 </a:t>
            </a:r>
            <a:endParaRPr lang="en-US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latin typeface="Tahoma" pitchFamily="34" charset="0"/>
                <a:ea typeface="Tahoma" pitchFamily="34" charset="0"/>
                <a:cs typeface="Tahoma" pitchFamily="34" charset="0"/>
              </a:rPr>
              <a:t>© 2015 Iman Ravakhah</a:t>
            </a:r>
            <a:endParaRPr lang="fa-IR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36836-AAFA-46DA-AB25-D7F567B1F280}" type="slidenum">
              <a:rPr lang="fa-IR" smtClean="0">
                <a:latin typeface="Tahoma" pitchFamily="34" charset="0"/>
                <a:ea typeface="Tahoma" pitchFamily="34" charset="0"/>
                <a:cs typeface="Tahoma" pitchFamily="34" charset="0"/>
              </a:rPr>
              <a:t>17</a:t>
            </a:fld>
            <a:endParaRPr lang="fa-IR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Yahoo!</a:t>
            </a:r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6" name="Picture 2" descr="C:\Users\Iman\Desktop\yahoo-logo-png-sk-300x2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49" y="5562600"/>
            <a:ext cx="1428751" cy="107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9567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981200"/>
            <a:ext cx="7408333" cy="4144963"/>
          </a:xfrm>
        </p:spPr>
        <p:txBody>
          <a:bodyPr/>
          <a:lstStyle/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What is it?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Just a little company that earns twice the amount of Iran’s oil exports</a:t>
            </a:r>
          </a:p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What are the services?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Computer software and hardware</a:t>
            </a:r>
          </a:p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Total assets?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290 billion USD</a:t>
            </a:r>
          </a:p>
          <a:p>
            <a:pPr algn="l" rtl="0"/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Motto?</a:t>
            </a:r>
          </a:p>
          <a:p>
            <a:pPr lvl="1" algn="l" rtl="0"/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We are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perfect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Think different</a:t>
            </a:r>
            <a:endParaRPr lang="en-US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 rtl="0"/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latin typeface="Tahoma" pitchFamily="34" charset="0"/>
                <a:ea typeface="Tahoma" pitchFamily="34" charset="0"/>
                <a:cs typeface="Tahoma" pitchFamily="34" charset="0"/>
              </a:rPr>
              <a:t>© 2015 Iman Ravakhah</a:t>
            </a:r>
            <a:endParaRPr lang="fa-IR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36836-AAFA-46DA-AB25-D7F567B1F280}" type="slidenum">
              <a:rPr lang="fa-IR" smtClean="0">
                <a:latin typeface="Tahoma" pitchFamily="34" charset="0"/>
                <a:ea typeface="Tahoma" pitchFamily="34" charset="0"/>
                <a:cs typeface="Tahoma" pitchFamily="34" charset="0"/>
              </a:rPr>
              <a:t>18</a:t>
            </a:fld>
            <a:endParaRPr lang="fa-IR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Apple</a:t>
            </a:r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0243" name="Picture 3" descr="C:\Users\Iman\Desktop\Apple_logo_black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54102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4320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Who are the founders?</a:t>
            </a:r>
          </a:p>
          <a:p>
            <a:pPr lvl="1" algn="l" rtl="0"/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Steve Jobs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(16 year old)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Steve Wozniak (21 year old)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Ronald Wayne (two week later gave up)</a:t>
            </a:r>
          </a:p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When was it founded?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1977 – Apple I (created in jobs’ house garage)</a:t>
            </a:r>
          </a:p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What do they look like?</a:t>
            </a:r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latin typeface="Tahoma" pitchFamily="34" charset="0"/>
                <a:ea typeface="Tahoma" pitchFamily="34" charset="0"/>
                <a:cs typeface="Tahoma" pitchFamily="34" charset="0"/>
              </a:rPr>
              <a:t>© 2015 Iman Ravakhah</a:t>
            </a:r>
            <a:endParaRPr lang="fa-IR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36836-AAFA-46DA-AB25-D7F567B1F280}" type="slidenum">
              <a:rPr lang="fa-IR" smtClean="0">
                <a:latin typeface="Tahoma" pitchFamily="34" charset="0"/>
                <a:ea typeface="Tahoma" pitchFamily="34" charset="0"/>
                <a:cs typeface="Tahoma" pitchFamily="34" charset="0"/>
              </a:rPr>
              <a:t>19</a:t>
            </a:fld>
            <a:endParaRPr lang="fa-IR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Apple</a:t>
            </a:r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7" name="Picture 3" descr="C:\Users\Iman\Desktop\Apple_logo_black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54102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C:\Users\Iman\Desktop\x24402-004-85152716.jpg.pagespeed.ic.UwfOlAb03j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8600"/>
            <a:ext cx="5715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Iman\Desktop\Steve_Jobs_Woz_4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62719"/>
            <a:ext cx="3810000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Users\Iman\Desktop\REU-APPLE_-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10212"/>
            <a:ext cx="8918578" cy="6495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0804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How are the key features going to be explained?</a:t>
            </a:r>
          </a:p>
          <a:p>
            <a:pPr lvl="1" algn="l" rtl="0"/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In the second 45 minutes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endParaRPr lang="en-US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 rtl="0"/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What are we going to see in this lecture?</a:t>
            </a:r>
          </a:p>
          <a:p>
            <a:pPr lvl="1" algn="l" rtl="0"/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A brief history of the best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Startups 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in the world.</a:t>
            </a:r>
          </a:p>
          <a:p>
            <a:endParaRPr lang="fa-I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36836-AAFA-46DA-AB25-D7F567B1F280}" type="slidenum">
              <a:rPr lang="fa-IR" smtClean="0"/>
              <a:t>2</a:t>
            </a:fld>
            <a:endParaRPr lang="fa-IR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Before we start</a:t>
            </a:r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© 2015 Iman </a:t>
            </a:r>
            <a:r>
              <a:rPr lang="en-GB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Ravakhah</a:t>
            </a:r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1580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600200"/>
            <a:ext cx="7408333" cy="4525963"/>
          </a:xfrm>
        </p:spPr>
        <p:txBody>
          <a:bodyPr>
            <a:normAutofit fontScale="92500" lnSpcReduction="20000"/>
          </a:bodyPr>
          <a:lstStyle/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Story?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Apple I-Apple II-Apple III-(1976 to 1980)</a:t>
            </a:r>
          </a:p>
          <a:p>
            <a:pPr lvl="1" algn="l" rtl="0"/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Lisa and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Macintosh (first computers with mouse and UI)</a:t>
            </a:r>
          </a:p>
          <a:p>
            <a:pPr lvl="2" algn="l" rtl="0"/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Adobe and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Macintosh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popularity</a:t>
            </a:r>
          </a:p>
          <a:p>
            <a:pPr lvl="1" algn="l" rtl="0"/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Jobs’s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 resignation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1985</a:t>
            </a:r>
          </a:p>
          <a:p>
            <a:pPr lvl="2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Company had too 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choose between Jobs and John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Sculley</a:t>
            </a:r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3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Which actually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chosed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 Bankruptcy (John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Sculley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 algn="l" rtl="0"/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Macintosh Portable  1989 to 1991 (the Golden </a:t>
            </a:r>
            <a:r>
              <a:rPr lang="en-GB" dirty="0">
                <a:latin typeface="Tahoma" pitchFamily="34" charset="0"/>
                <a:ea typeface="Tahoma" pitchFamily="34" charset="0"/>
                <a:cs typeface="Tahoma" pitchFamily="34" charset="0"/>
              </a:rPr>
              <a:t>age) </a:t>
            </a:r>
            <a:endParaRPr lang="en-GB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2" algn="l" rtl="0"/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9 inch notebook with 2hrs battery  and 20 </a:t>
            </a:r>
            <a:r>
              <a:rPr lang="en-GB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mgbyts</a:t>
            </a: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GB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hdd</a:t>
            </a:r>
            <a:endParaRPr lang="en-GB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Microsoft the big opponent 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and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bankruptcy 1990-1993</a:t>
            </a:r>
          </a:p>
          <a:p>
            <a:pPr lvl="2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Too many products</a:t>
            </a:r>
          </a:p>
          <a:p>
            <a:pPr lvl="1" algn="l" rtl="0"/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Big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collaboration between IBM and Apple 1994-1997</a:t>
            </a:r>
          </a:p>
          <a:p>
            <a:pPr lvl="2" algn="l" rtl="0"/>
            <a:r>
              <a:rPr lang="en-GB" dirty="0">
                <a:latin typeface="Tahoma" pitchFamily="34" charset="0"/>
                <a:ea typeface="Tahoma" pitchFamily="34" charset="0"/>
                <a:cs typeface="Tahoma" pitchFamily="34" charset="0"/>
              </a:rPr>
              <a:t>Macintosh </a:t>
            </a: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renew and failing</a:t>
            </a:r>
          </a:p>
          <a:p>
            <a:pPr lvl="2" algn="l" rtl="0"/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Buying </a:t>
            </a:r>
            <a:r>
              <a:rPr lang="en-GB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NEXTstep</a:t>
            </a: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from jobs 1997</a:t>
            </a:r>
          </a:p>
          <a:p>
            <a:pPr lvl="2" algn="l" rtl="0"/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Jobs’ epic return after 12 years</a:t>
            </a:r>
          </a:p>
          <a:p>
            <a:pPr algn="l" rtl="0"/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latin typeface="Tahoma" pitchFamily="34" charset="0"/>
                <a:ea typeface="Tahoma" pitchFamily="34" charset="0"/>
                <a:cs typeface="Tahoma" pitchFamily="34" charset="0"/>
              </a:rPr>
              <a:t>© 2015 Iman Ravakhah</a:t>
            </a:r>
            <a:endParaRPr lang="fa-IR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36836-AAFA-46DA-AB25-D7F567B1F280}" type="slidenum">
              <a:rPr lang="fa-IR" smtClean="0">
                <a:latin typeface="Tahoma" pitchFamily="34" charset="0"/>
                <a:ea typeface="Tahoma" pitchFamily="34" charset="0"/>
                <a:cs typeface="Tahoma" pitchFamily="34" charset="0"/>
              </a:rPr>
              <a:t>20</a:t>
            </a:fld>
            <a:endParaRPr lang="fa-IR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Apple</a:t>
            </a:r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6" name="Picture 3" descr="C:\Users\Iman\Desktop\Apple_logo_black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54102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9129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600200"/>
            <a:ext cx="7408333" cy="4525963"/>
          </a:xfrm>
        </p:spPr>
        <p:txBody>
          <a:bodyPr/>
          <a:lstStyle/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Story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 fresh Brand new star with jobs 1998 to 2005</a:t>
            </a:r>
          </a:p>
          <a:p>
            <a:pPr lvl="2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Macintosh to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iMack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and 800,000 sold (1998)</a:t>
            </a:r>
          </a:p>
          <a:p>
            <a:pPr lvl="2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Gaining profit for the first time after 1993</a:t>
            </a:r>
          </a:p>
          <a:p>
            <a:pPr lvl="2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Mack OS X and first iPod 2001 (more than 42 m iPods were sold)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Intel age 2006 until now</a:t>
            </a:r>
          </a:p>
          <a:p>
            <a:pPr lvl="2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Introducing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MackBook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Pro</a:t>
            </a:r>
          </a:p>
          <a:p>
            <a:pPr lvl="2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New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iMack</a:t>
            </a:r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2" algn="l" rtl="0"/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2" algn="l" rtl="0"/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2" algn="l" rtl="0"/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914400" lvl="3" indent="0" algn="l" rtl="0">
              <a:buNone/>
            </a:pPr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914400" lvl="3" indent="0" algn="l" rtl="0">
              <a:buNone/>
            </a:pPr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 algn="l" rtl="0"/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latin typeface="Tahoma" pitchFamily="34" charset="0"/>
                <a:ea typeface="Tahoma" pitchFamily="34" charset="0"/>
                <a:cs typeface="Tahoma" pitchFamily="34" charset="0"/>
              </a:rPr>
              <a:t>© 2015 Iman Ravakhah</a:t>
            </a:r>
            <a:endParaRPr lang="fa-IR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36836-AAFA-46DA-AB25-D7F567B1F280}" type="slidenum">
              <a:rPr lang="fa-IR" smtClean="0">
                <a:latin typeface="Tahoma" pitchFamily="34" charset="0"/>
                <a:ea typeface="Tahoma" pitchFamily="34" charset="0"/>
                <a:cs typeface="Tahoma" pitchFamily="34" charset="0"/>
              </a:rPr>
              <a:t>21</a:t>
            </a:fld>
            <a:endParaRPr lang="fa-IR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Apple</a:t>
            </a:r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6" name="Picture 3" descr="C:\Users\Iman\Desktop\Apple_logo_black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54102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7302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Apple in Iran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Before 2013</a:t>
            </a:r>
          </a:p>
          <a:p>
            <a:pPr lvl="2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No services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After 2013 </a:t>
            </a:r>
          </a:p>
          <a:p>
            <a:pPr lvl="2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Still no services but Iran is out 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of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sanction list</a:t>
            </a:r>
          </a:p>
          <a:p>
            <a:pPr lvl="1" algn="l" rtl="0"/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latin typeface="Tahoma" pitchFamily="34" charset="0"/>
                <a:ea typeface="Tahoma" pitchFamily="34" charset="0"/>
                <a:cs typeface="Tahoma" pitchFamily="34" charset="0"/>
              </a:rPr>
              <a:t>© 2015 Iman Ravakhah</a:t>
            </a:r>
            <a:endParaRPr lang="fa-IR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36836-AAFA-46DA-AB25-D7F567B1F280}" type="slidenum">
              <a:rPr lang="fa-IR" smtClean="0">
                <a:latin typeface="Tahoma" pitchFamily="34" charset="0"/>
                <a:ea typeface="Tahoma" pitchFamily="34" charset="0"/>
                <a:cs typeface="Tahoma" pitchFamily="34" charset="0"/>
              </a:rPr>
              <a:t>22</a:t>
            </a:fld>
            <a:endParaRPr lang="fa-IR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Apple</a:t>
            </a:r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6" name="Picture 3" descr="C:\Users\Iman\Desktop\Apple_logo_black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54102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4594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What is that?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Biggest software company in the world</a:t>
            </a:r>
          </a:p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When was it founded?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1975</a:t>
            </a:r>
          </a:p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The most selling product?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Windows OS</a:t>
            </a:r>
          </a:p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Total assets?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176 billion USD</a:t>
            </a:r>
          </a:p>
          <a:p>
            <a:pPr algn="l" rtl="0"/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 rtl="0"/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latin typeface="Tahoma" pitchFamily="34" charset="0"/>
                <a:ea typeface="Tahoma" pitchFamily="34" charset="0"/>
                <a:cs typeface="Tahoma" pitchFamily="34" charset="0"/>
              </a:rPr>
              <a:t>© 2015 Iman Ravakhah</a:t>
            </a:r>
            <a:endParaRPr lang="fa-IR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36836-AAFA-46DA-AB25-D7F567B1F280}" type="slidenum">
              <a:rPr lang="fa-IR" smtClean="0">
                <a:latin typeface="Tahoma" pitchFamily="34" charset="0"/>
                <a:ea typeface="Tahoma" pitchFamily="34" charset="0"/>
                <a:cs typeface="Tahoma" pitchFamily="34" charset="0"/>
              </a:rPr>
              <a:t>23</a:t>
            </a:fld>
            <a:endParaRPr lang="fa-IR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Microsoft</a:t>
            </a:r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1266" name="Picture 2" descr="C:\Users\Iman\Desktop\New-Microsoft-2013-Logo-Vect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7721" y="5905961"/>
            <a:ext cx="1276350" cy="844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9237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Founder?</a:t>
            </a:r>
          </a:p>
          <a:p>
            <a:pPr lvl="1" algn="l" rtl="0"/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Bill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Gates (top billionaire in the world)</a:t>
            </a:r>
            <a:endParaRPr lang="en-US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 algn="l" rtl="0"/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Paul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Allen</a:t>
            </a:r>
          </a:p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How did they met?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Childhood friendship</a:t>
            </a:r>
            <a:endParaRPr lang="en-US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What 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do they look like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?</a:t>
            </a:r>
            <a:endParaRPr lang="en-US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 rtl="0"/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latin typeface="Tahoma" pitchFamily="34" charset="0"/>
                <a:ea typeface="Tahoma" pitchFamily="34" charset="0"/>
                <a:cs typeface="Tahoma" pitchFamily="34" charset="0"/>
              </a:rPr>
              <a:t>© 2015 Iman Ravakhah</a:t>
            </a:r>
            <a:endParaRPr lang="fa-IR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36836-AAFA-46DA-AB25-D7F567B1F280}" type="slidenum">
              <a:rPr lang="fa-IR" smtClean="0">
                <a:latin typeface="Tahoma" pitchFamily="34" charset="0"/>
                <a:ea typeface="Tahoma" pitchFamily="34" charset="0"/>
                <a:cs typeface="Tahoma" pitchFamily="34" charset="0"/>
              </a:rPr>
              <a:t>24</a:t>
            </a:fld>
            <a:endParaRPr lang="fa-IR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Microsoft</a:t>
            </a:r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7" name="Picture 2" descr="C:\Users\Iman\Desktop\New-Microsoft-2013-Logo-Vect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7721" y="5905961"/>
            <a:ext cx="1276350" cy="844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Iman\Desktop\mug-jp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60103"/>
            <a:ext cx="8458200" cy="5867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Iman\Desktop\18jkn23v52wxyjp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427" y="609600"/>
            <a:ext cx="8331201" cy="4686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7810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524000"/>
            <a:ext cx="7408333" cy="5105400"/>
          </a:xfrm>
        </p:spPr>
        <p:txBody>
          <a:bodyPr>
            <a:normAutofit fontScale="92500" lnSpcReduction="20000"/>
          </a:bodyPr>
          <a:lstStyle/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Story?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Creating Basic micro Atari and working with </a:t>
            </a:r>
            <a:r>
              <a:rPr lang="en-US" dirty="0" err="1">
                <a:latin typeface="Tahoma" pitchFamily="34" charset="0"/>
                <a:ea typeface="Tahoma" pitchFamily="34" charset="0"/>
                <a:cs typeface="Tahoma" pitchFamily="34" charset="0"/>
              </a:rPr>
              <a:t>D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reamworks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1975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Founding Microsoft 1975</a:t>
            </a:r>
          </a:p>
          <a:p>
            <a:pPr lvl="1" algn="l" rtl="0"/>
            <a:r>
              <a:rPr lang="en-US" dirty="0" err="1">
                <a:latin typeface="Tahoma" pitchFamily="34" charset="0"/>
                <a:ea typeface="Tahoma" pitchFamily="34" charset="0"/>
                <a:cs typeface="Tahoma" pitchFamily="34" charset="0"/>
              </a:rPr>
              <a:t>X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enix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OS –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MS-Dos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– CP/M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Windows 95 and working with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Dreamworks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1995</a:t>
            </a:r>
          </a:p>
          <a:p>
            <a:pPr lvl="2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Choosing China as the official country for the OS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Entering the Internet world in the mid 90’s</a:t>
            </a:r>
          </a:p>
          <a:p>
            <a:pPr lvl="2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Deploying MSN to compete AOL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Windows 98 1998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Windows XP  and Xbox 2001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Xbox 360 2005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Windows Vista 2006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Windows 7 2009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Window 8 2012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Windows 10 2015</a:t>
            </a:r>
          </a:p>
          <a:p>
            <a:pPr lvl="1" algn="l" rtl="0"/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 algn="l" rtl="0"/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 algn="l" rtl="0"/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 algn="l" rtl="0"/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latin typeface="Tahoma" pitchFamily="34" charset="0"/>
                <a:ea typeface="Tahoma" pitchFamily="34" charset="0"/>
                <a:cs typeface="Tahoma" pitchFamily="34" charset="0"/>
              </a:rPr>
              <a:t>© 2015 Iman Ravakhah</a:t>
            </a:r>
            <a:endParaRPr lang="fa-IR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36836-AAFA-46DA-AB25-D7F567B1F280}" type="slidenum">
              <a:rPr lang="fa-IR" smtClean="0">
                <a:latin typeface="Tahoma" pitchFamily="34" charset="0"/>
                <a:ea typeface="Tahoma" pitchFamily="34" charset="0"/>
                <a:cs typeface="Tahoma" pitchFamily="34" charset="0"/>
              </a:rPr>
              <a:t>25</a:t>
            </a:fld>
            <a:endParaRPr lang="fa-IR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Microsoft</a:t>
            </a:r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7" name="Picture 2" descr="C:\Users\Iman\Desktop\New-Microsoft-2013-Logo-Vect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7721" y="5905961"/>
            <a:ext cx="1276350" cy="844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8381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905000"/>
            <a:ext cx="7408333" cy="4572000"/>
          </a:xfrm>
        </p:spPr>
        <p:txBody>
          <a:bodyPr>
            <a:normAutofit fontScale="92500" lnSpcReduction="20000"/>
          </a:bodyPr>
          <a:lstStyle/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What is it?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It connects people</a:t>
            </a:r>
          </a:p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When was if founded?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2004</a:t>
            </a:r>
          </a:p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What are the services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An extremely addictive social network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On August 24</a:t>
            </a:r>
            <a:r>
              <a:rPr lang="en-US" baseline="30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th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2015 1 B people used Facebook in a single day for the very first time making it the most technology used on the planet!</a:t>
            </a:r>
          </a:p>
          <a:p>
            <a:pPr lvl="2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 out of per 7 persons are registered in Facebook</a:t>
            </a:r>
          </a:p>
          <a:p>
            <a:pPr algn="l" rtl="0"/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Alexa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rank?</a:t>
            </a:r>
          </a:p>
          <a:p>
            <a:pPr lvl="1" algn="l" rtl="0"/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Total assets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40 billion USD</a:t>
            </a:r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latin typeface="Tahoma" pitchFamily="34" charset="0"/>
                <a:ea typeface="Tahoma" pitchFamily="34" charset="0"/>
                <a:cs typeface="Tahoma" pitchFamily="34" charset="0"/>
              </a:rPr>
              <a:t>© 2015 Iman Ravakhah</a:t>
            </a:r>
            <a:endParaRPr lang="fa-IR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36836-AAFA-46DA-AB25-D7F567B1F280}" type="slidenum">
              <a:rPr lang="fa-IR" smtClean="0">
                <a:latin typeface="Tahoma" pitchFamily="34" charset="0"/>
                <a:ea typeface="Tahoma" pitchFamily="34" charset="0"/>
                <a:cs typeface="Tahoma" pitchFamily="34" charset="0"/>
              </a:rPr>
              <a:t>26</a:t>
            </a:fld>
            <a:endParaRPr lang="fa-IR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Facebook</a:t>
            </a:r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7" name="Picture 2" descr="C:\Users\Iman\Desktop\images (3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199" y="5654433"/>
            <a:ext cx="919163" cy="919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2943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Who are the founders?</a:t>
            </a:r>
          </a:p>
          <a:p>
            <a:pPr lvl="1" algn="l" rtl="0"/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Mark </a:t>
            </a:r>
            <a:r>
              <a:rPr lang="en-US" dirty="0" err="1">
                <a:latin typeface="Tahoma" pitchFamily="34" charset="0"/>
                <a:ea typeface="Tahoma" pitchFamily="34" charset="0"/>
                <a:cs typeface="Tahoma" pitchFamily="34" charset="0"/>
              </a:rPr>
              <a:t>Zuckerberg</a:t>
            </a:r>
            <a:endParaRPr lang="en-US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2" algn="l" rtl="0"/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Eduardo </a:t>
            </a:r>
            <a:r>
              <a:rPr lang="en-US" dirty="0" err="1">
                <a:latin typeface="Tahoma" pitchFamily="34" charset="0"/>
                <a:ea typeface="Tahoma" pitchFamily="34" charset="0"/>
                <a:cs typeface="Tahoma" pitchFamily="34" charset="0"/>
              </a:rPr>
              <a:t>Saverin</a:t>
            </a:r>
            <a:endParaRPr lang="en-US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2" algn="l" rtl="0"/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Andrew McCollum</a:t>
            </a:r>
          </a:p>
          <a:p>
            <a:pPr lvl="2" algn="l" rtl="0"/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Dustin </a:t>
            </a:r>
            <a:r>
              <a:rPr lang="en-US" dirty="0" err="1">
                <a:latin typeface="Tahoma" pitchFamily="34" charset="0"/>
                <a:ea typeface="Tahoma" pitchFamily="34" charset="0"/>
                <a:cs typeface="Tahoma" pitchFamily="34" charset="0"/>
              </a:rPr>
              <a:t>Moskovitz</a:t>
            </a:r>
            <a:endParaRPr lang="en-US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2" algn="l" rtl="0"/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Chris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Hughes</a:t>
            </a:r>
          </a:p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How old is he?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31</a:t>
            </a:r>
          </a:p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what does he look like?</a:t>
            </a:r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latin typeface="Tahoma" pitchFamily="34" charset="0"/>
                <a:ea typeface="Tahoma" pitchFamily="34" charset="0"/>
                <a:cs typeface="Tahoma" pitchFamily="34" charset="0"/>
              </a:rPr>
              <a:t>© 2015 Iman Ravakhah</a:t>
            </a:r>
            <a:endParaRPr lang="fa-IR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36836-AAFA-46DA-AB25-D7F567B1F280}" type="slidenum">
              <a:rPr lang="fa-IR" smtClean="0">
                <a:latin typeface="Tahoma" pitchFamily="34" charset="0"/>
                <a:ea typeface="Tahoma" pitchFamily="34" charset="0"/>
                <a:cs typeface="Tahoma" pitchFamily="34" charset="0"/>
              </a:rPr>
              <a:t>27</a:t>
            </a:fld>
            <a:endParaRPr lang="fa-IR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Facebook</a:t>
            </a:r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6" name="Picture 2" descr="C:\Users\Iman\Desktop\images (3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199" y="5654433"/>
            <a:ext cx="919163" cy="919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C:\Users\Iman\Desktop\220px-Mark_Zuckerberg_at_the_37th_G8_Summit_in_Deauville_018_v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55243"/>
            <a:ext cx="4445000" cy="66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5943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828800"/>
            <a:ext cx="7408333" cy="4495800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Story?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Projects before Facebook?</a:t>
            </a:r>
          </a:p>
          <a:p>
            <a:pPr lvl="2" algn="l" rtl="0"/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CourseMatch</a:t>
            </a:r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2" algn="l" rtl="0"/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Facemash</a:t>
            </a:r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 algn="l" rtl="0"/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Runnig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TheFacebook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in 2004</a:t>
            </a:r>
          </a:p>
          <a:p>
            <a:pPr lvl="2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1200 users in the first 24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hrs</a:t>
            </a:r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Changing the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TheFacebook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into Facebook 2005</a:t>
            </a:r>
          </a:p>
          <a:p>
            <a:pPr lvl="2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Buying the domain 200,000$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Rejecting Microsoft and Google offers 2006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Buying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Instagram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2012</a:t>
            </a:r>
          </a:p>
          <a:p>
            <a:pPr lvl="2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 b USD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Buying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WhatsApp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2014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Facebook in Iran</a:t>
            </a:r>
          </a:p>
          <a:p>
            <a:pPr lvl="2" algn="l" rtl="0"/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2" algn="l" rtl="0"/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latin typeface="Tahoma" pitchFamily="34" charset="0"/>
                <a:ea typeface="Tahoma" pitchFamily="34" charset="0"/>
                <a:cs typeface="Tahoma" pitchFamily="34" charset="0"/>
              </a:rPr>
              <a:t>© 2015 Iman Ravakhah</a:t>
            </a:r>
            <a:endParaRPr lang="fa-IR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36836-AAFA-46DA-AB25-D7F567B1F280}" type="slidenum">
              <a:rPr lang="fa-IR" smtClean="0">
                <a:latin typeface="Tahoma" pitchFamily="34" charset="0"/>
                <a:ea typeface="Tahoma" pitchFamily="34" charset="0"/>
                <a:cs typeface="Tahoma" pitchFamily="34" charset="0"/>
              </a:rPr>
              <a:t>28</a:t>
            </a:fld>
            <a:endParaRPr lang="fa-IR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Facebook</a:t>
            </a:r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6146" name="Picture 2" descr="C:\Users\Iman\Desktop\images (3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199" y="5654433"/>
            <a:ext cx="919163" cy="919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5980" y="303663"/>
            <a:ext cx="9558413" cy="608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1684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676400"/>
            <a:ext cx="7408333" cy="4449763"/>
          </a:xfrm>
        </p:spPr>
        <p:txBody>
          <a:bodyPr>
            <a:normAutofit fontScale="92500" lnSpcReduction="20000"/>
          </a:bodyPr>
          <a:lstStyle/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What is it?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 social network</a:t>
            </a:r>
          </a:p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When was it founded?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2006</a:t>
            </a:r>
          </a:p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What are the services?</a:t>
            </a:r>
          </a:p>
          <a:p>
            <a:pPr lvl="1" algn="l" rtl="0"/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enables users to send and read short 140-character messages called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“tweets”</a:t>
            </a:r>
            <a:endParaRPr lang="en-US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Motto?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What are you doing? 2006</a:t>
            </a:r>
          </a:p>
          <a:p>
            <a:pPr lvl="2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What’s going on? 2009</a:t>
            </a:r>
          </a:p>
          <a:p>
            <a:pPr algn="l" rtl="0"/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Alexa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rank?</a:t>
            </a:r>
          </a:p>
          <a:p>
            <a:pPr lvl="1" algn="l" rtl="0"/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9</a:t>
            </a:r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Total assets?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1.4 billion USD</a:t>
            </a:r>
          </a:p>
          <a:p>
            <a:pPr algn="l" rtl="0"/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 rtl="0"/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latin typeface="Tahoma" pitchFamily="34" charset="0"/>
                <a:ea typeface="Tahoma" pitchFamily="34" charset="0"/>
                <a:cs typeface="Tahoma" pitchFamily="34" charset="0"/>
              </a:rPr>
              <a:t>© 2015 Iman Ravakhah</a:t>
            </a:r>
            <a:endParaRPr lang="fa-IR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36836-AAFA-46DA-AB25-D7F567B1F280}" type="slidenum">
              <a:rPr lang="fa-IR" smtClean="0">
                <a:latin typeface="Tahoma" pitchFamily="34" charset="0"/>
                <a:ea typeface="Tahoma" pitchFamily="34" charset="0"/>
                <a:cs typeface="Tahoma" pitchFamily="34" charset="0"/>
              </a:rPr>
              <a:t>29</a:t>
            </a:fld>
            <a:endParaRPr lang="fa-IR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Twitter</a:t>
            </a:r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6" name="Picture 2" descr="C:\Users\Iman\Desktop\images (2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9553" y="5867400"/>
            <a:ext cx="998004" cy="80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3848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What is Startup?</a:t>
            </a:r>
          </a:p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What is Startup Weekend?</a:t>
            </a:r>
          </a:p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What is Startup Grind?</a:t>
            </a:r>
          </a:p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And so many 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other similar derivation</a:t>
            </a:r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Introduction</a:t>
            </a:r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36836-AAFA-46DA-AB25-D7F567B1F280}" type="slidenum">
              <a:rPr lang="fa-IR" smtClean="0"/>
              <a:t>3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© 2015 Iman </a:t>
            </a:r>
            <a:r>
              <a:rPr lang="en-GB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Ravakhah</a:t>
            </a:r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1169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Who founded it?</a:t>
            </a:r>
          </a:p>
          <a:p>
            <a:pPr lvl="1" algn="l" rtl="0"/>
            <a:r>
              <a:rPr lang="en-GB" dirty="0">
                <a:latin typeface="Tahoma" pitchFamily="34" charset="0"/>
                <a:ea typeface="Tahoma" pitchFamily="34" charset="0"/>
                <a:cs typeface="Tahoma" pitchFamily="34" charset="0"/>
              </a:rPr>
              <a:t>Jack </a:t>
            </a: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Dorsey</a:t>
            </a:r>
          </a:p>
          <a:p>
            <a:pPr algn="l" rtl="0"/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When?</a:t>
            </a:r>
          </a:p>
          <a:p>
            <a:pPr lvl="1" algn="l" rtl="0"/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2006</a:t>
            </a:r>
          </a:p>
          <a:p>
            <a:pPr algn="l" rtl="0"/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How old is he?</a:t>
            </a:r>
          </a:p>
          <a:p>
            <a:pPr lvl="1" algn="l" rtl="0"/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38</a:t>
            </a:r>
          </a:p>
          <a:p>
            <a:pPr algn="l" rtl="0"/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What does he look like?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latin typeface="Tahoma" pitchFamily="34" charset="0"/>
                <a:ea typeface="Tahoma" pitchFamily="34" charset="0"/>
                <a:cs typeface="Tahoma" pitchFamily="34" charset="0"/>
              </a:rPr>
              <a:t>© 2015 Iman Ravakhah</a:t>
            </a:r>
            <a:endParaRPr lang="fa-IR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36836-AAFA-46DA-AB25-D7F567B1F280}" type="slidenum">
              <a:rPr lang="fa-IR" smtClean="0">
                <a:latin typeface="Tahoma" pitchFamily="34" charset="0"/>
                <a:ea typeface="Tahoma" pitchFamily="34" charset="0"/>
                <a:cs typeface="Tahoma" pitchFamily="34" charset="0"/>
              </a:rPr>
              <a:t>30</a:t>
            </a:fld>
            <a:endParaRPr lang="fa-IR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Twitter</a:t>
            </a:r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6" name="Picture 2" descr="C:\Users\Iman\Desktop\images (2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9553" y="5867400"/>
            <a:ext cx="998004" cy="80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C:\Users\Iman\Desktop\DorseyJackTEDetroi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609599"/>
            <a:ext cx="7042753" cy="5000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0820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How was it founded?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 project for the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Odeo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staffs</a:t>
            </a:r>
          </a:p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What was it like?</a:t>
            </a:r>
          </a:p>
          <a:p>
            <a:pPr algn="l" rtl="0"/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latin typeface="Tahoma" pitchFamily="34" charset="0"/>
                <a:ea typeface="Tahoma" pitchFamily="34" charset="0"/>
                <a:cs typeface="Tahoma" pitchFamily="34" charset="0"/>
              </a:rPr>
              <a:t>© 2015 Iman Ravakhah</a:t>
            </a:r>
            <a:endParaRPr lang="fa-IR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36836-AAFA-46DA-AB25-D7F567B1F280}" type="slidenum">
              <a:rPr lang="fa-IR" smtClean="0">
                <a:latin typeface="Tahoma" pitchFamily="34" charset="0"/>
                <a:ea typeface="Tahoma" pitchFamily="34" charset="0"/>
                <a:cs typeface="Tahoma" pitchFamily="34" charset="0"/>
              </a:rPr>
              <a:t>31</a:t>
            </a:fld>
            <a:endParaRPr lang="fa-IR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Twitter</a:t>
            </a:r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5122" name="Picture 2" descr="C:\Users\Iman\Desktop\images (2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9553" y="5867400"/>
            <a:ext cx="998004" cy="80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-304800"/>
            <a:ext cx="5943600" cy="7310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7043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Thank You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</a:t>
            </a:r>
            <a:endParaRPr lang="fa-IR" sz="3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36836-AAFA-46DA-AB25-D7F567B1F280}" type="slidenum">
              <a:rPr lang="fa-IR" smtClean="0"/>
              <a:t>32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2015 Iman Ravakhah</a:t>
            </a:r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538735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Created by</a:t>
            </a:r>
            <a:b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sz="3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Iman </a:t>
            </a:r>
            <a:r>
              <a:rPr lang="en-US" sz="32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Ravakhah</a:t>
            </a:r>
            <a:endParaRPr lang="fa-IR" sz="3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36836-AAFA-46DA-AB25-D7F567B1F280}" type="slidenum">
              <a:rPr lang="fa-IR" smtClean="0"/>
              <a:t>33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2015 Iman Ravakhah</a:t>
            </a:r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8790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Google</a:t>
            </a:r>
          </a:p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Yahoo!</a:t>
            </a:r>
          </a:p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Apple</a:t>
            </a:r>
          </a:p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Microsoft</a:t>
            </a:r>
          </a:p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Facebook</a:t>
            </a:r>
          </a:p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Twitter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36836-AAFA-46DA-AB25-D7F567B1F280}" type="slidenum">
              <a:rPr lang="fa-IR" smtClean="0"/>
              <a:t>4</a:t>
            </a:fld>
            <a:endParaRPr lang="fa-IR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fa-I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© 2015 Iman </a:t>
            </a:r>
            <a:r>
              <a:rPr lang="en-GB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Ravakhah</a:t>
            </a:r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4463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057400"/>
            <a:ext cx="7408333" cy="4068763"/>
          </a:xfrm>
        </p:spPr>
        <p:txBody>
          <a:bodyPr>
            <a:normAutofit fontScale="92500" lnSpcReduction="20000"/>
          </a:bodyPr>
          <a:lstStyle/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Founder(s)?</a:t>
            </a:r>
          </a:p>
          <a:p>
            <a:pPr lvl="1" algn="l" rtl="0"/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Larry Page</a:t>
            </a:r>
          </a:p>
          <a:p>
            <a:pPr lvl="1" algn="l" rtl="0"/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Sergey </a:t>
            </a:r>
            <a:r>
              <a:rPr lang="en-GB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Brin</a:t>
            </a:r>
            <a:endParaRPr lang="en-GB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How they met each other?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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Both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Ph.D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 student in Stanford university.</a:t>
            </a:r>
          </a:p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How old are they?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Both 42</a:t>
            </a:r>
          </a:p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Net worth?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It starts with ‘B’ !!!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34.3 billion USD !!!</a:t>
            </a:r>
          </a:p>
          <a:p>
            <a:pPr lvl="1" algn="l" rtl="0"/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Iran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Oil profits in 2014: 30 billion USD.</a:t>
            </a:r>
          </a:p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What do they look like?</a:t>
            </a:r>
          </a:p>
          <a:p>
            <a:pPr algn="l" rtl="0"/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  <a:sym typeface="Wingdings" pitchFamily="2" charset="2"/>
            </a:endParaRPr>
          </a:p>
          <a:p>
            <a:pPr algn="l" rtl="0"/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36836-AAFA-46DA-AB25-D7F567B1F280}" type="slidenum">
              <a:rPr lang="fa-IR" smtClean="0"/>
              <a:t>5</a:t>
            </a:fld>
            <a:endParaRPr lang="fa-IR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Google</a:t>
            </a:r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© 2015 Iman </a:t>
            </a:r>
            <a:r>
              <a:rPr lang="en-GB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Ravakhah</a:t>
            </a:r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051" name="Picture 3" descr="C:\Users\Iman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939" y="0"/>
            <a:ext cx="6955375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Iman\Desktop\2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373" y="149557"/>
            <a:ext cx="9144000" cy="5486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Iman\Desktop\images (4)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5396" y="5867400"/>
            <a:ext cx="108498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62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When was it founded?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September 4</a:t>
            </a:r>
            <a:r>
              <a:rPr lang="en-US" baseline="30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th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1998</a:t>
            </a:r>
          </a:p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First stock sales?</a:t>
            </a:r>
          </a:p>
          <a:p>
            <a:pPr lvl="1" algn="l" rtl="0"/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August 19</a:t>
            </a:r>
            <a:r>
              <a:rPr lang="en-GB" baseline="30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th</a:t>
            </a: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2004</a:t>
            </a:r>
          </a:p>
          <a:p>
            <a:pPr algn="l" rtl="0"/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The Agreement</a:t>
            </a:r>
          </a:p>
          <a:p>
            <a:pPr lvl="1" algn="l" rtl="0"/>
            <a:r>
              <a:rPr lang="en-GB" dirty="0">
                <a:latin typeface="Tahoma" pitchFamily="34" charset="0"/>
                <a:ea typeface="Tahoma" pitchFamily="34" charset="0"/>
                <a:cs typeface="Tahoma" pitchFamily="34" charset="0"/>
              </a:rPr>
              <a:t>Working </a:t>
            </a: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together for 20 years!!!</a:t>
            </a:r>
          </a:p>
          <a:p>
            <a:pPr algn="l" rtl="0"/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Goal?</a:t>
            </a:r>
            <a:endParaRPr lang="en-GB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 algn="l" rtl="0"/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Organize all of the world data and make </a:t>
            </a:r>
            <a:r>
              <a:rPr lang="en-GB" dirty="0">
                <a:latin typeface="Tahoma" pitchFamily="34" charset="0"/>
                <a:ea typeface="Tahoma" pitchFamily="34" charset="0"/>
                <a:cs typeface="Tahoma" pitchFamily="34" charset="0"/>
              </a:rPr>
              <a:t>it </a:t>
            </a:r>
            <a:endParaRPr lang="en-GB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 algn="l" rtl="0"/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accessible for all the people.</a:t>
            </a:r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36836-AAFA-46DA-AB25-D7F567B1F280}" type="slidenum">
              <a:rPr lang="fa-IR" smtClean="0"/>
              <a:t>6</a:t>
            </a:fld>
            <a:endParaRPr lang="fa-IR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Google</a:t>
            </a:r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© 2015 Iman </a:t>
            </a:r>
            <a:r>
              <a:rPr lang="en-GB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Ravakhah</a:t>
            </a:r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7170" name="Picture 2" descr="C:\Users\Iman\Desktop\images (4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5396" y="5867400"/>
            <a:ext cx="108498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6798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828800"/>
            <a:ext cx="7408333" cy="4297363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Unofficial 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m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otto?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“Don’t Be Evil”</a:t>
            </a:r>
          </a:p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Google meaning?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Past definition: one ‘1’ and a hundred zeroes following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Why this name?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To reach that amount of services, information and …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What’s the current progress?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More than 1b daily queries and processing the 24 petabyte data created by its users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Present Meaning: To look for something</a:t>
            </a:r>
          </a:p>
          <a:p>
            <a:pPr lvl="1" algn="l" rtl="0"/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36836-AAFA-46DA-AB25-D7F567B1F280}" type="slidenum">
              <a:rPr lang="fa-IR" smtClean="0"/>
              <a:t>7</a:t>
            </a:fld>
            <a:endParaRPr lang="fa-IR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Google</a:t>
            </a:r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© 2015 Iman </a:t>
            </a:r>
            <a:r>
              <a:rPr lang="en-GB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Ravakhah</a:t>
            </a:r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6" name="Picture 2" descr="C:\Users\Iman\Desktop\images (4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5396" y="5867400"/>
            <a:ext cx="108498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1059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Services?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Search Engine-Email-Social Network-Chrome-Android-Cloud Systems-and …</a:t>
            </a:r>
          </a:p>
          <a:p>
            <a:pPr algn="l" rtl="0"/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Alexa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rank?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Google.com (the URL in the US) 1</a:t>
            </a:r>
            <a:r>
              <a:rPr lang="en-US" baseline="30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st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in the world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Other URLs based on the country, in the same range</a:t>
            </a:r>
          </a:p>
          <a:p>
            <a:pPr lvl="1" algn="l" rtl="0"/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36836-AAFA-46DA-AB25-D7F567B1F280}" type="slidenum">
              <a:rPr lang="fa-IR" smtClean="0">
                <a:latin typeface="Tahoma" pitchFamily="34" charset="0"/>
                <a:ea typeface="Tahoma" pitchFamily="34" charset="0"/>
                <a:cs typeface="Tahoma" pitchFamily="34" charset="0"/>
              </a:rPr>
              <a:t>8</a:t>
            </a:fld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Google</a:t>
            </a:r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© 2015 Iman </a:t>
            </a:r>
            <a:r>
              <a:rPr lang="en-GB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Ravakhah</a:t>
            </a:r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6" name="Picture 2" descr="C:\Users\Iman\Desktop\images (4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5396" y="5867400"/>
            <a:ext cx="108498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997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133600"/>
            <a:ext cx="7408333" cy="3992563"/>
          </a:xfrm>
        </p:spPr>
        <p:txBody>
          <a:bodyPr/>
          <a:lstStyle/>
          <a:p>
            <a:pPr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How did it start?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Ph.D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project called “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BackRub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” a search engine checking back links of the websites in 1996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First URL was google.stanford.edu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September 15</a:t>
            </a:r>
            <a:r>
              <a:rPr lang="en-US" baseline="30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th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1997 Google.com domain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September 1998 first office in a garage of a house!</a:t>
            </a:r>
          </a:p>
          <a:p>
            <a:pPr lvl="1" algn="l"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First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google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server</a:t>
            </a:r>
          </a:p>
          <a:p>
            <a:pPr lvl="1" algn="l" rtl="0"/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© 2015 Iman </a:t>
            </a:r>
            <a:r>
              <a:rPr lang="en-GB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Ravakhah</a:t>
            </a:r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36836-AAFA-46DA-AB25-D7F567B1F280}" type="slidenum">
              <a:rPr lang="fa-IR" smtClean="0"/>
              <a:t>9</a:t>
            </a:fld>
            <a:endParaRPr lang="fa-IR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Google</a:t>
            </a:r>
            <a:endParaRPr lang="fa-IR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564960"/>
            <a:ext cx="3448050" cy="573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C:\Users\Iman\Desktop\images (4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5396" y="5867400"/>
            <a:ext cx="108498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8213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463</TotalTime>
  <Words>1411</Words>
  <Application>Microsoft Office PowerPoint</Application>
  <PresentationFormat>On-screen Show (4:3)</PresentationFormat>
  <Paragraphs>352</Paragraphs>
  <Slides>33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Waveform</vt:lpstr>
      <vt:lpstr>Startup</vt:lpstr>
      <vt:lpstr>Before we start</vt:lpstr>
      <vt:lpstr>Introduction</vt:lpstr>
      <vt:lpstr>Overview</vt:lpstr>
      <vt:lpstr>Google</vt:lpstr>
      <vt:lpstr>Google</vt:lpstr>
      <vt:lpstr>Google</vt:lpstr>
      <vt:lpstr>Google</vt:lpstr>
      <vt:lpstr>Google</vt:lpstr>
      <vt:lpstr>Google</vt:lpstr>
      <vt:lpstr>Google</vt:lpstr>
      <vt:lpstr>Google</vt:lpstr>
      <vt:lpstr>Yahoo!</vt:lpstr>
      <vt:lpstr>Yahoo!</vt:lpstr>
      <vt:lpstr>!Yahoo</vt:lpstr>
      <vt:lpstr>Yahoo!</vt:lpstr>
      <vt:lpstr>Yahoo!</vt:lpstr>
      <vt:lpstr>Apple</vt:lpstr>
      <vt:lpstr>Apple</vt:lpstr>
      <vt:lpstr>Apple</vt:lpstr>
      <vt:lpstr>Apple</vt:lpstr>
      <vt:lpstr>Apple</vt:lpstr>
      <vt:lpstr>Microsoft</vt:lpstr>
      <vt:lpstr>Microsoft</vt:lpstr>
      <vt:lpstr>Microsoft</vt:lpstr>
      <vt:lpstr>Facebook</vt:lpstr>
      <vt:lpstr>Facebook</vt:lpstr>
      <vt:lpstr>Facebook</vt:lpstr>
      <vt:lpstr>Twitter</vt:lpstr>
      <vt:lpstr>Twitter</vt:lpstr>
      <vt:lpstr>Twitter</vt:lpstr>
      <vt:lpstr>Thank You </vt:lpstr>
      <vt:lpstr>Created by Iman Ravakhah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Startup</dc:title>
  <dc:creator>Iman</dc:creator>
  <cp:lastModifiedBy>Iman</cp:lastModifiedBy>
  <cp:revision>43</cp:revision>
  <dcterms:created xsi:type="dcterms:W3CDTF">2015-10-31T20:52:15Z</dcterms:created>
  <dcterms:modified xsi:type="dcterms:W3CDTF">2015-11-01T13:30:19Z</dcterms:modified>
</cp:coreProperties>
</file>