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90" y="7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07FF582-F193-4AFD-A2E4-BA2BD90CD675}"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7429E-BC89-4A9B-B7EC-E4CD0C67CB77}" type="slidenum">
              <a:rPr lang="en-US" smtClean="0"/>
              <a:t>‹#›</a:t>
            </a:fld>
            <a:endParaRPr lang="en-US"/>
          </a:p>
        </p:txBody>
      </p:sp>
    </p:spTree>
    <p:extLst>
      <p:ext uri="{BB962C8B-B14F-4D97-AF65-F5344CB8AC3E}">
        <p14:creationId xmlns:p14="http://schemas.microsoft.com/office/powerpoint/2010/main" val="751238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7FF582-F193-4AFD-A2E4-BA2BD90CD675}" type="datetimeFigureOut">
              <a:rPr lang="en-US" smtClean="0"/>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7429E-BC89-4A9B-B7EC-E4CD0C67CB77}" type="slidenum">
              <a:rPr lang="en-US" smtClean="0"/>
              <a:t>‹#›</a:t>
            </a:fld>
            <a:endParaRPr lang="en-US"/>
          </a:p>
        </p:txBody>
      </p:sp>
    </p:spTree>
    <p:extLst>
      <p:ext uri="{BB962C8B-B14F-4D97-AF65-F5344CB8AC3E}">
        <p14:creationId xmlns:p14="http://schemas.microsoft.com/office/powerpoint/2010/main" val="3457071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7FF582-F193-4AFD-A2E4-BA2BD90CD675}"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7429E-BC89-4A9B-B7EC-E4CD0C67CB77}" type="slidenum">
              <a:rPr lang="en-US" smtClean="0"/>
              <a:t>‹#›</a:t>
            </a:fld>
            <a:endParaRPr lang="en-US"/>
          </a:p>
        </p:txBody>
      </p:sp>
    </p:spTree>
    <p:extLst>
      <p:ext uri="{BB962C8B-B14F-4D97-AF65-F5344CB8AC3E}">
        <p14:creationId xmlns:p14="http://schemas.microsoft.com/office/powerpoint/2010/main" val="514015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7FF582-F193-4AFD-A2E4-BA2BD90CD675}"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7429E-BC89-4A9B-B7EC-E4CD0C67CB77}"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88785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7FF582-F193-4AFD-A2E4-BA2BD90CD675}"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7429E-BC89-4A9B-B7EC-E4CD0C67CB77}" type="slidenum">
              <a:rPr lang="en-US" smtClean="0"/>
              <a:t>‹#›</a:t>
            </a:fld>
            <a:endParaRPr lang="en-US"/>
          </a:p>
        </p:txBody>
      </p:sp>
    </p:spTree>
    <p:extLst>
      <p:ext uri="{BB962C8B-B14F-4D97-AF65-F5344CB8AC3E}">
        <p14:creationId xmlns:p14="http://schemas.microsoft.com/office/powerpoint/2010/main" val="43066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07FF582-F193-4AFD-A2E4-BA2BD90CD675}" type="datetimeFigureOut">
              <a:rPr lang="en-US" smtClean="0"/>
              <a:t>2/17/2016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7429E-BC89-4A9B-B7EC-E4CD0C67CB77}" type="slidenum">
              <a:rPr lang="en-US" smtClean="0"/>
              <a:t>‹#›</a:t>
            </a:fld>
            <a:endParaRPr lang="en-US"/>
          </a:p>
        </p:txBody>
      </p:sp>
    </p:spTree>
    <p:extLst>
      <p:ext uri="{BB962C8B-B14F-4D97-AF65-F5344CB8AC3E}">
        <p14:creationId xmlns:p14="http://schemas.microsoft.com/office/powerpoint/2010/main" val="3179960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07FF582-F193-4AFD-A2E4-BA2BD90CD675}" type="datetimeFigureOut">
              <a:rPr lang="en-US" smtClean="0"/>
              <a:t>2/17/2016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7429E-BC89-4A9B-B7EC-E4CD0C67CB77}" type="slidenum">
              <a:rPr lang="en-US" smtClean="0"/>
              <a:t>‹#›</a:t>
            </a:fld>
            <a:endParaRPr lang="en-US"/>
          </a:p>
        </p:txBody>
      </p:sp>
    </p:spTree>
    <p:extLst>
      <p:ext uri="{BB962C8B-B14F-4D97-AF65-F5344CB8AC3E}">
        <p14:creationId xmlns:p14="http://schemas.microsoft.com/office/powerpoint/2010/main" val="3883770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7FF582-F193-4AFD-A2E4-BA2BD90CD675}"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7429E-BC89-4A9B-B7EC-E4CD0C67CB77}" type="slidenum">
              <a:rPr lang="en-US" smtClean="0"/>
              <a:t>‹#›</a:t>
            </a:fld>
            <a:endParaRPr lang="en-US"/>
          </a:p>
        </p:txBody>
      </p:sp>
    </p:spTree>
    <p:extLst>
      <p:ext uri="{BB962C8B-B14F-4D97-AF65-F5344CB8AC3E}">
        <p14:creationId xmlns:p14="http://schemas.microsoft.com/office/powerpoint/2010/main" val="1476696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7FF582-F193-4AFD-A2E4-BA2BD90CD675}"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7429E-BC89-4A9B-B7EC-E4CD0C67CB77}" type="slidenum">
              <a:rPr lang="en-US" smtClean="0"/>
              <a:t>‹#›</a:t>
            </a:fld>
            <a:endParaRPr lang="en-US"/>
          </a:p>
        </p:txBody>
      </p:sp>
    </p:spTree>
    <p:extLst>
      <p:ext uri="{BB962C8B-B14F-4D97-AF65-F5344CB8AC3E}">
        <p14:creationId xmlns:p14="http://schemas.microsoft.com/office/powerpoint/2010/main" val="1400116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7FF582-F193-4AFD-A2E4-BA2BD90CD675}"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7429E-BC89-4A9B-B7EC-E4CD0C67CB77}" type="slidenum">
              <a:rPr lang="en-US" smtClean="0"/>
              <a:t>‹#›</a:t>
            </a:fld>
            <a:endParaRPr lang="en-US"/>
          </a:p>
        </p:txBody>
      </p:sp>
    </p:spTree>
    <p:extLst>
      <p:ext uri="{BB962C8B-B14F-4D97-AF65-F5344CB8AC3E}">
        <p14:creationId xmlns:p14="http://schemas.microsoft.com/office/powerpoint/2010/main" val="4022687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7FF582-F193-4AFD-A2E4-BA2BD90CD675}"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7429E-BC89-4A9B-B7EC-E4CD0C67CB77}" type="slidenum">
              <a:rPr lang="en-US" smtClean="0"/>
              <a:t>‹#›</a:t>
            </a:fld>
            <a:endParaRPr lang="en-US"/>
          </a:p>
        </p:txBody>
      </p:sp>
    </p:spTree>
    <p:extLst>
      <p:ext uri="{BB962C8B-B14F-4D97-AF65-F5344CB8AC3E}">
        <p14:creationId xmlns:p14="http://schemas.microsoft.com/office/powerpoint/2010/main" val="285868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7FF582-F193-4AFD-A2E4-BA2BD90CD675}" type="datetimeFigureOut">
              <a:rPr lang="en-US" smtClean="0"/>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7429E-BC89-4A9B-B7EC-E4CD0C67CB77}" type="slidenum">
              <a:rPr lang="en-US" smtClean="0"/>
              <a:t>‹#›</a:t>
            </a:fld>
            <a:endParaRPr lang="en-US"/>
          </a:p>
        </p:txBody>
      </p:sp>
    </p:spTree>
    <p:extLst>
      <p:ext uri="{BB962C8B-B14F-4D97-AF65-F5344CB8AC3E}">
        <p14:creationId xmlns:p14="http://schemas.microsoft.com/office/powerpoint/2010/main" val="4250969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7FF582-F193-4AFD-A2E4-BA2BD90CD675}" type="datetimeFigureOut">
              <a:rPr lang="en-US" smtClean="0"/>
              <a:t>2/17/2016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C7429E-BC89-4A9B-B7EC-E4CD0C67CB77}" type="slidenum">
              <a:rPr lang="en-US" smtClean="0"/>
              <a:t>‹#›</a:t>
            </a:fld>
            <a:endParaRPr lang="en-US"/>
          </a:p>
        </p:txBody>
      </p:sp>
    </p:spTree>
    <p:extLst>
      <p:ext uri="{BB962C8B-B14F-4D97-AF65-F5344CB8AC3E}">
        <p14:creationId xmlns:p14="http://schemas.microsoft.com/office/powerpoint/2010/main" val="3338015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607FF582-F193-4AFD-A2E4-BA2BD90CD675}" type="datetimeFigureOut">
              <a:rPr lang="en-US" smtClean="0"/>
              <a:t>2/17/2016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9C7429E-BC89-4A9B-B7EC-E4CD0C67CB77}" type="slidenum">
              <a:rPr lang="en-US" smtClean="0"/>
              <a:t>‹#›</a:t>
            </a:fld>
            <a:endParaRPr lang="en-US"/>
          </a:p>
        </p:txBody>
      </p:sp>
    </p:spTree>
    <p:extLst>
      <p:ext uri="{BB962C8B-B14F-4D97-AF65-F5344CB8AC3E}">
        <p14:creationId xmlns:p14="http://schemas.microsoft.com/office/powerpoint/2010/main" val="3056033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07FF582-F193-4AFD-A2E4-BA2BD90CD675}" type="datetimeFigureOut">
              <a:rPr lang="en-US" smtClean="0"/>
              <a:t>2/17/2016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9C7429E-BC89-4A9B-B7EC-E4CD0C67CB77}" type="slidenum">
              <a:rPr lang="en-US" smtClean="0"/>
              <a:t>‹#›</a:t>
            </a:fld>
            <a:endParaRPr lang="en-US"/>
          </a:p>
        </p:txBody>
      </p:sp>
    </p:spTree>
    <p:extLst>
      <p:ext uri="{BB962C8B-B14F-4D97-AF65-F5344CB8AC3E}">
        <p14:creationId xmlns:p14="http://schemas.microsoft.com/office/powerpoint/2010/main" val="3199864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607FF582-F193-4AFD-A2E4-BA2BD90CD675}" type="datetimeFigureOut">
              <a:rPr lang="en-US" smtClean="0"/>
              <a:t>2/17/2016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9C7429E-BC89-4A9B-B7EC-E4CD0C67CB77}" type="slidenum">
              <a:rPr lang="en-US" smtClean="0"/>
              <a:t>‹#›</a:t>
            </a:fld>
            <a:endParaRPr lang="en-US"/>
          </a:p>
        </p:txBody>
      </p:sp>
    </p:spTree>
    <p:extLst>
      <p:ext uri="{BB962C8B-B14F-4D97-AF65-F5344CB8AC3E}">
        <p14:creationId xmlns:p14="http://schemas.microsoft.com/office/powerpoint/2010/main" val="4293074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7FF582-F193-4AFD-A2E4-BA2BD90CD675}" type="datetimeFigureOut">
              <a:rPr lang="en-US" smtClean="0"/>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7429E-BC89-4A9B-B7EC-E4CD0C67CB77}" type="slidenum">
              <a:rPr lang="en-US" smtClean="0"/>
              <a:t>‹#›</a:t>
            </a:fld>
            <a:endParaRPr lang="en-US"/>
          </a:p>
        </p:txBody>
      </p:sp>
    </p:spTree>
    <p:extLst>
      <p:ext uri="{BB962C8B-B14F-4D97-AF65-F5344CB8AC3E}">
        <p14:creationId xmlns:p14="http://schemas.microsoft.com/office/powerpoint/2010/main" val="2445111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07FF582-F193-4AFD-A2E4-BA2BD90CD675}" type="datetimeFigureOut">
              <a:rPr lang="en-US" smtClean="0"/>
              <a:t>2/17/2016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9C7429E-BC89-4A9B-B7EC-E4CD0C67CB77}" type="slidenum">
              <a:rPr lang="en-US" smtClean="0"/>
              <a:t>‹#›</a:t>
            </a:fld>
            <a:endParaRPr lang="en-US"/>
          </a:p>
        </p:txBody>
      </p:sp>
    </p:spTree>
    <p:extLst>
      <p:ext uri="{BB962C8B-B14F-4D97-AF65-F5344CB8AC3E}">
        <p14:creationId xmlns:p14="http://schemas.microsoft.com/office/powerpoint/2010/main" val="375099060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1999" cy="6858000"/>
          </a:xfrm>
          <a:prstGeom prst="rect">
            <a:avLst/>
          </a:prstGeom>
        </p:spPr>
      </p:pic>
      <p:pic>
        <p:nvPicPr>
          <p:cNvPr id="5" name="01 Piano nights">
            <a:hlinkClick r:id="" action="ppaction://media"/>
          </p:cNvPr>
          <p:cNvPicPr>
            <a:picLocks noChangeAspect="1"/>
          </p:cNvPicPr>
          <p:nvPr>
            <a:audioFile r:link="rId2"/>
            <p:extLst>
              <p:ext uri="{DAA4B4D4-6D71-4841-9C94-3DE7FCFB9230}">
                <p14:media xmlns:p14="http://schemas.microsoft.com/office/powerpoint/2010/main" r:embed="rId1">
                  <p14:fade in="4000"/>
                </p14:media>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35264540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85567" y="2116899"/>
            <a:ext cx="6748898" cy="2682658"/>
          </a:xfrm>
        </p:spPr>
        <p:txBody>
          <a:bodyPr>
            <a:noAutofit/>
          </a:bodyPr>
          <a:lstStyle/>
          <a:p>
            <a:pPr algn="r"/>
            <a:r>
              <a:rPr lang="fa-IR" sz="4200" b="1" dirty="0">
                <a:solidFill>
                  <a:schemeClr val="accent3"/>
                </a:solidFill>
                <a:latin typeface="Andalus" panose="02020603050405020304" pitchFamily="18" charset="-78"/>
                <a:cs typeface="Andalus" panose="02020603050405020304" pitchFamily="18" charset="-78"/>
              </a:rPr>
              <a:t>گردآورنده:حسین صمیم پور</a:t>
            </a:r>
            <a:br>
              <a:rPr lang="fa-IR" sz="4200" b="1" dirty="0">
                <a:solidFill>
                  <a:schemeClr val="accent3"/>
                </a:solidFill>
                <a:latin typeface="Andalus" panose="02020603050405020304" pitchFamily="18" charset="-78"/>
                <a:cs typeface="Andalus" panose="02020603050405020304" pitchFamily="18" charset="-78"/>
              </a:rPr>
            </a:br>
            <a:r>
              <a:rPr lang="fa-IR" sz="4200" b="1" dirty="0">
                <a:solidFill>
                  <a:schemeClr val="accent3"/>
                </a:solidFill>
                <a:latin typeface="Andalus" panose="02020603050405020304" pitchFamily="18" charset="-78"/>
                <a:cs typeface="Andalus" panose="02020603050405020304" pitchFamily="18" charset="-78"/>
              </a:rPr>
              <a:t>کلاس:271</a:t>
            </a:r>
            <a:br>
              <a:rPr lang="fa-IR" sz="4200" b="1" dirty="0">
                <a:solidFill>
                  <a:schemeClr val="accent3"/>
                </a:solidFill>
                <a:latin typeface="Andalus" panose="02020603050405020304" pitchFamily="18" charset="-78"/>
                <a:cs typeface="Andalus" panose="02020603050405020304" pitchFamily="18" charset="-78"/>
              </a:rPr>
            </a:br>
            <a:r>
              <a:rPr lang="fa-IR" sz="4200" b="1" dirty="0" smtClean="0">
                <a:solidFill>
                  <a:schemeClr val="accent3"/>
                </a:solidFill>
                <a:latin typeface="Andalus" panose="02020603050405020304" pitchFamily="18" charset="-78"/>
                <a:cs typeface="Andalus" panose="02020603050405020304" pitchFamily="18" charset="-78"/>
              </a:rPr>
              <a:t>موضوع:انوع جهان اجتماعی</a:t>
            </a:r>
            <a:r>
              <a:rPr lang="fa-IR" sz="4200" b="1" dirty="0">
                <a:solidFill>
                  <a:schemeClr val="accent3"/>
                </a:solidFill>
                <a:latin typeface="Andalus" panose="02020603050405020304" pitchFamily="18" charset="-78"/>
                <a:cs typeface="Andalus" panose="02020603050405020304" pitchFamily="18" charset="-78"/>
              </a:rPr>
              <a:t/>
            </a:r>
            <a:br>
              <a:rPr lang="fa-IR" sz="4200" b="1" dirty="0">
                <a:solidFill>
                  <a:schemeClr val="accent3"/>
                </a:solidFill>
                <a:latin typeface="Andalus" panose="02020603050405020304" pitchFamily="18" charset="-78"/>
                <a:cs typeface="Andalus" panose="02020603050405020304" pitchFamily="18" charset="-78"/>
              </a:rPr>
            </a:br>
            <a:r>
              <a:rPr lang="fa-IR" sz="4200" b="1" dirty="0">
                <a:solidFill>
                  <a:schemeClr val="accent3"/>
                </a:solidFill>
                <a:latin typeface="Andalus" panose="02020603050405020304" pitchFamily="18" charset="-78"/>
                <a:cs typeface="Andalus" panose="02020603050405020304" pitchFamily="18" charset="-78"/>
              </a:rPr>
              <a:t>دبیر:اقای کاشفی</a:t>
            </a:r>
            <a:endParaRPr lang="en-US" sz="4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300" y="1242871"/>
            <a:ext cx="5511453" cy="44307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5464602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32"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amond(out)">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624" y="1429748"/>
            <a:ext cx="9404723" cy="1400530"/>
          </a:xfrm>
        </p:spPr>
        <p:txBody>
          <a:bodyPr/>
          <a:lstStyle/>
          <a:p>
            <a:pPr algn="ctr"/>
            <a:r>
              <a:rPr lang="fa-IR" b="1" dirty="0" smtClean="0">
                <a:solidFill>
                  <a:srgbClr val="00B050"/>
                </a:solidFill>
                <a:latin typeface="Andalus" panose="02020603050405020304" pitchFamily="18" charset="-78"/>
                <a:cs typeface="Andalus" panose="02020603050405020304" pitchFamily="18" charset="-78"/>
              </a:rPr>
              <a:t>درس دوازدهم</a:t>
            </a:r>
            <a:r>
              <a:rPr lang="fa-IR" dirty="0" smtClean="0"/>
              <a:t/>
            </a:r>
            <a:br>
              <a:rPr lang="fa-IR" dirty="0" smtClean="0"/>
            </a:br>
            <a:r>
              <a:rPr lang="fa-IR" dirty="0"/>
              <a:t/>
            </a:r>
            <a:br>
              <a:rPr lang="fa-IR" dirty="0"/>
            </a:br>
            <a:r>
              <a:rPr lang="fa-IR" b="1" dirty="0" smtClean="0">
                <a:solidFill>
                  <a:srgbClr val="00B0F0"/>
                </a:solidFill>
                <a:cs typeface="B Arash" panose="00000400000000000000" pitchFamily="2" charset="-78"/>
              </a:rPr>
              <a:t>انواع جهان اجتماعی </a:t>
            </a:r>
            <a:r>
              <a:rPr lang="fa-IR" dirty="0" smtClean="0"/>
              <a:t/>
            </a:r>
            <a:br>
              <a:rPr lang="fa-IR" dirty="0" smtClean="0"/>
            </a:br>
            <a:r>
              <a:rPr lang="fa-IR" dirty="0"/>
              <a:t/>
            </a:r>
            <a:br>
              <a:rPr lang="fa-IR"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6729" y="4200720"/>
            <a:ext cx="5060515" cy="231457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38431247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8)">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696215" y="488515"/>
            <a:ext cx="9404723" cy="3845491"/>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2400" b="1" dirty="0" smtClean="0">
                <a:solidFill>
                  <a:srgbClr val="7030A0"/>
                </a:solidFill>
                <a:latin typeface="Andalus" panose="02020603050405020304" pitchFamily="18" charset="-78"/>
                <a:cs typeface="B Arash" panose="00000400000000000000" pitchFamily="2" charset="-78"/>
              </a:rPr>
              <a:t>از نظر جامعه شناسان همه جوامع باهم مشابه اند؛</a:t>
            </a:r>
            <a:r>
              <a:rPr lang="fa-IR" sz="2400" b="1" dirty="0" smtClean="0">
                <a:solidFill>
                  <a:srgbClr val="FF0000"/>
                </a:solidFill>
                <a:latin typeface="Andalus" panose="02020603050405020304" pitchFamily="18" charset="-78"/>
                <a:cs typeface="B Arash" panose="00000400000000000000" pitchFamily="2" charset="-78"/>
              </a:rPr>
              <a:t>آنان معتقدند هرجمعه انسانی شبیه یک موجود زنده است که مراحل مختلف رشد را از دوران ابتدایی تا مراحل بزرگسالی طی می کند. همان گونه که یک موجود زنده در مراحل رشد خود،حالت های متفاوتی پیدا می کند، تفاوت جوامع بشری با یکدیگر نیز از این قبیل است.</a:t>
            </a:r>
          </a:p>
          <a:p>
            <a:pPr algn="r"/>
            <a:r>
              <a:rPr lang="fa-IR" sz="2400" b="1" dirty="0" smtClean="0">
                <a:solidFill>
                  <a:srgbClr val="7030A0"/>
                </a:solidFill>
                <a:latin typeface="Andalus" panose="02020603050405020304" pitchFamily="18" charset="-78"/>
                <a:cs typeface="B Arash" panose="00000400000000000000" pitchFamily="2" charset="-78"/>
              </a:rPr>
              <a:t>دورکیم جوامع انسانی را براساس مدل تک خطی به دودسته تقسیم می کند؛</a:t>
            </a:r>
            <a:r>
              <a:rPr lang="fa-IR" sz="2400" b="1" dirty="0" smtClean="0">
                <a:solidFill>
                  <a:srgbClr val="FF0000"/>
                </a:solidFill>
                <a:latin typeface="Andalus" panose="02020603050405020304" pitchFamily="18" charset="-78"/>
                <a:cs typeface="B Arash" panose="00000400000000000000" pitchFamily="2" charset="-78"/>
              </a:rPr>
              <a:t>1-جوامع مکانیکی.2-جوامع ارگانیکی.</a:t>
            </a:r>
          </a:p>
          <a:p>
            <a:pPr algn="r"/>
            <a:r>
              <a:rPr lang="fa-IR" sz="2400" b="1" dirty="0" smtClean="0">
                <a:solidFill>
                  <a:srgbClr val="7030A0"/>
                </a:solidFill>
                <a:latin typeface="Andalus" panose="02020603050405020304" pitchFamily="18" charset="-78"/>
                <a:cs typeface="B Arash" panose="00000400000000000000" pitchFamily="2" charset="-78"/>
              </a:rPr>
              <a:t>تشکیل هر جهان اجتماعی </a:t>
            </a:r>
            <a:r>
              <a:rPr lang="fa-IR" sz="2400" b="1" dirty="0" smtClean="0">
                <a:solidFill>
                  <a:srgbClr val="FF0000"/>
                </a:solidFill>
                <a:latin typeface="Andalus" panose="02020603050405020304" pitchFamily="18" charset="-78"/>
                <a:cs typeface="B Arash" panose="00000400000000000000" pitchFamily="2" charset="-78"/>
              </a:rPr>
              <a:t>فرهنگ و تمدن مناسب </a:t>
            </a:r>
            <a:r>
              <a:rPr lang="fa-IR" sz="2400" b="1" dirty="0" smtClean="0">
                <a:solidFill>
                  <a:srgbClr val="7030A0"/>
                </a:solidFill>
                <a:latin typeface="Andalus" panose="02020603050405020304" pitchFamily="18" charset="-78"/>
                <a:cs typeface="B Arash" panose="00000400000000000000" pitchFamily="2" charset="-78"/>
              </a:rPr>
              <a:t>را به همراه می آورد.</a:t>
            </a:r>
            <a:endParaRPr lang="en-US" sz="2400" b="1" dirty="0">
              <a:solidFill>
                <a:srgbClr val="7030A0"/>
              </a:solidFill>
              <a:latin typeface="Andalus" panose="02020603050405020304" pitchFamily="18" charset="-78"/>
              <a:cs typeface="B Arash"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7775" y="4634630"/>
            <a:ext cx="2290893" cy="205824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046" y="4634630"/>
            <a:ext cx="2290893" cy="205824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8680515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wipe(down)">
                                      <p:cBhvr>
                                        <p:cTn id="61" dur="580">
                                          <p:stCondLst>
                                            <p:cond delay="0"/>
                                          </p:stCondLst>
                                        </p:cTn>
                                        <p:tgtEl>
                                          <p:spTgt spid="3">
                                            <p:txEl>
                                              <p:pRg st="2" end="2"/>
                                            </p:txEl>
                                          </p:spTgt>
                                        </p:tgtEl>
                                      </p:cBhvr>
                                    </p:animEffect>
                                    <p:anim calcmode="lin" valueType="num">
                                      <p:cBhvr>
                                        <p:cTn id="6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2" end="2"/>
                                            </p:txEl>
                                          </p:spTgt>
                                        </p:tgtEl>
                                      </p:cBhvr>
                                      <p:to x="100000" y="60000"/>
                                    </p:animScale>
                                    <p:animScale>
                                      <p:cBhvr>
                                        <p:cTn id="68" dur="166" decel="50000">
                                          <p:stCondLst>
                                            <p:cond delay="676"/>
                                          </p:stCondLst>
                                        </p:cTn>
                                        <p:tgtEl>
                                          <p:spTgt spid="3">
                                            <p:txEl>
                                              <p:pRg st="2" end="2"/>
                                            </p:txEl>
                                          </p:spTgt>
                                        </p:tgtEl>
                                      </p:cBhvr>
                                      <p:to x="100000" y="100000"/>
                                    </p:animScale>
                                    <p:animScale>
                                      <p:cBhvr>
                                        <p:cTn id="69" dur="26">
                                          <p:stCondLst>
                                            <p:cond delay="1312"/>
                                          </p:stCondLst>
                                        </p:cTn>
                                        <p:tgtEl>
                                          <p:spTgt spid="3">
                                            <p:txEl>
                                              <p:pRg st="2" end="2"/>
                                            </p:txEl>
                                          </p:spTgt>
                                        </p:tgtEl>
                                      </p:cBhvr>
                                      <p:to x="100000" y="80000"/>
                                    </p:animScale>
                                    <p:animScale>
                                      <p:cBhvr>
                                        <p:cTn id="70" dur="166" decel="50000">
                                          <p:stCondLst>
                                            <p:cond delay="1338"/>
                                          </p:stCondLst>
                                        </p:cTn>
                                        <p:tgtEl>
                                          <p:spTgt spid="3">
                                            <p:txEl>
                                              <p:pRg st="2" end="2"/>
                                            </p:txEl>
                                          </p:spTgt>
                                        </p:tgtEl>
                                      </p:cBhvr>
                                      <p:to x="100000" y="100000"/>
                                    </p:animScale>
                                    <p:animScale>
                                      <p:cBhvr>
                                        <p:cTn id="71" dur="26">
                                          <p:stCondLst>
                                            <p:cond delay="1642"/>
                                          </p:stCondLst>
                                        </p:cTn>
                                        <p:tgtEl>
                                          <p:spTgt spid="3">
                                            <p:txEl>
                                              <p:pRg st="2" end="2"/>
                                            </p:txEl>
                                          </p:spTgt>
                                        </p:tgtEl>
                                      </p:cBhvr>
                                      <p:to x="100000" y="90000"/>
                                    </p:animScale>
                                    <p:animScale>
                                      <p:cBhvr>
                                        <p:cTn id="72" dur="166" decel="50000">
                                          <p:stCondLst>
                                            <p:cond delay="1668"/>
                                          </p:stCondLst>
                                        </p:cTn>
                                        <p:tgtEl>
                                          <p:spTgt spid="3">
                                            <p:txEl>
                                              <p:pRg st="2" end="2"/>
                                            </p:txEl>
                                          </p:spTgt>
                                        </p:tgtEl>
                                      </p:cBhvr>
                                      <p:to x="100000" y="100000"/>
                                    </p:animScale>
                                    <p:animScale>
                                      <p:cBhvr>
                                        <p:cTn id="73" dur="26">
                                          <p:stCondLst>
                                            <p:cond delay="1808"/>
                                          </p:stCondLst>
                                        </p:cTn>
                                        <p:tgtEl>
                                          <p:spTgt spid="3">
                                            <p:txEl>
                                              <p:pRg st="2" end="2"/>
                                            </p:txEl>
                                          </p:spTgt>
                                        </p:tgtEl>
                                      </p:cBhvr>
                                      <p:to x="100000" y="95000"/>
                                    </p:animScale>
                                    <p:animScale>
                                      <p:cBhvr>
                                        <p:cTn id="74" dur="166" decel="50000">
                                          <p:stCondLst>
                                            <p:cond delay="1834"/>
                                          </p:stCondLst>
                                        </p:cTn>
                                        <p:tgtEl>
                                          <p:spTgt spid="3">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1" presetClass="entr" presetSubtype="4" fill="hold" nodeType="click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wheel(4)">
                                      <p:cBhvr>
                                        <p:cTn id="79" dur="2000"/>
                                        <p:tgtEl>
                                          <p:spTgt spid="4"/>
                                        </p:tgtEl>
                                      </p:cBhvr>
                                    </p:animEffect>
                                  </p:childTnLst>
                                </p:cTn>
                              </p:par>
                              <p:par>
                                <p:cTn id="80" presetID="21" presetClass="entr" presetSubtype="4" fill="hold" nodeType="with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heel(4)">
                                      <p:cBhvr>
                                        <p:cTn id="8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ingle Corner Rectangle 1"/>
          <p:cNvSpPr/>
          <p:nvPr/>
        </p:nvSpPr>
        <p:spPr>
          <a:xfrm>
            <a:off x="1064712" y="325678"/>
            <a:ext cx="8906005" cy="4584526"/>
          </a:xfrm>
          <a:prstGeom prst="round1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fa-IR" sz="2400" b="1" dirty="0" smtClean="0">
                <a:solidFill>
                  <a:srgbClr val="FFFF00"/>
                </a:solidFill>
                <a:cs typeface="B Arash" panose="00000400000000000000" pitchFamily="2" charset="-78"/>
              </a:rPr>
              <a:t>براساس درعرض یکدیگر بودن جوامع تمام جوامع مسیر یکسانی را درپیش نمی گیرند؛</a:t>
            </a:r>
            <a:r>
              <a:rPr lang="fa-IR" sz="2400" b="1" dirty="0">
                <a:solidFill>
                  <a:srgbClr val="FFC000"/>
                </a:solidFill>
                <a:cs typeface="B Arash" panose="00000400000000000000" pitchFamily="2" charset="-78"/>
              </a:rPr>
              <a:t> </a:t>
            </a:r>
            <a:r>
              <a:rPr lang="fa-IR" sz="2400" b="1" dirty="0" smtClean="0">
                <a:solidFill>
                  <a:srgbClr val="7030A0"/>
                </a:solidFill>
                <a:cs typeface="B Arash" panose="00000400000000000000" pitchFamily="2" charset="-78"/>
              </a:rPr>
              <a:t>مسیر این تحولات یکسان نیست.برخی از آنها زمانی دراز تدوام پیدا می کنند و بعضی دیگر پس از مدتی از بین  می روند.</a:t>
            </a:r>
          </a:p>
          <a:p>
            <a:pPr algn="r"/>
            <a:r>
              <a:rPr lang="fa-IR" sz="2400" b="1" dirty="0" smtClean="0">
                <a:solidFill>
                  <a:srgbClr val="FFFF00"/>
                </a:solidFill>
                <a:cs typeface="B Arash" panose="00000400000000000000" pitchFamily="2" charset="-78"/>
              </a:rPr>
              <a:t>هرجامعه ای باحفظ هویت خود نمی تواند مسیر فرهنگ کشور دیگر را ادامه دهد؛</a:t>
            </a:r>
            <a:r>
              <a:rPr lang="fa-IR" sz="2400" b="1" dirty="0" smtClean="0">
                <a:solidFill>
                  <a:srgbClr val="7030A0"/>
                </a:solidFill>
                <a:cs typeface="B Arash" panose="00000400000000000000" pitchFamily="2" charset="-78"/>
              </a:rPr>
              <a:t>زیرا جوامعی که متعلق به فرهنگ های مختلف هستند،با روابط متقابلی که دارند می توانند از تجربیات یکدیگر استفاده کنند.</a:t>
            </a:r>
          </a:p>
          <a:p>
            <a:pPr algn="r"/>
            <a:r>
              <a:rPr lang="fa-IR" sz="2400" b="1" dirty="0" smtClean="0">
                <a:solidFill>
                  <a:srgbClr val="FFFF00"/>
                </a:solidFill>
                <a:cs typeface="B Arash" panose="00000400000000000000" pitchFamily="2" charset="-78"/>
              </a:rPr>
              <a:t>جهان های اجتماعی براساس نوع فرهنگ و اعتقاداتی که دارند به دودسته تقسیم می شوند؛</a:t>
            </a:r>
            <a:r>
              <a:rPr lang="fa-IR" sz="2400" b="1" dirty="0" smtClean="0">
                <a:solidFill>
                  <a:srgbClr val="7030A0"/>
                </a:solidFill>
                <a:cs typeface="B Arash" panose="00000400000000000000" pitchFamily="2" charset="-78"/>
              </a:rPr>
              <a:t>1-جهان دنیوی.2-جهان معنوی.</a:t>
            </a:r>
            <a:endParaRPr lang="en-US" sz="2400" b="1" dirty="0">
              <a:solidFill>
                <a:srgbClr val="FFFF00"/>
              </a:solidFill>
              <a:cs typeface="B Arash"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0717" y="1327759"/>
            <a:ext cx="2054269" cy="523483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143064370"/>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anim calcmode="lin" valueType="num">
                                      <p:cBhvr>
                                        <p:cTn id="8" dur="2000" fill="hold"/>
                                        <p:tgtEl>
                                          <p:spTgt spid="2">
                                            <p:bg/>
                                          </p:spTgt>
                                        </p:tgtEl>
                                        <p:attrNameLst>
                                          <p:attrName>ppt_w</p:attrName>
                                        </p:attrNameLst>
                                      </p:cBhvr>
                                      <p:tavLst>
                                        <p:tav tm="0" fmla="#ppt_w*sin(2.5*pi*$)">
                                          <p:val>
                                            <p:fltVal val="0"/>
                                          </p:val>
                                        </p:tav>
                                        <p:tav tm="100000">
                                          <p:val>
                                            <p:fltVal val="1"/>
                                          </p:val>
                                        </p:tav>
                                      </p:tavLst>
                                    </p:anim>
                                    <p:anim calcmode="lin" valueType="num">
                                      <p:cBhvr>
                                        <p:cTn id="9" dur="2000" fill="hold"/>
                                        <p:tgtEl>
                                          <p:spTgt spid="2">
                                            <p:bg/>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2000"/>
                                        <p:tgtEl>
                                          <p:spTgt spid="2">
                                            <p:txEl>
                                              <p:pRg st="0" end="0"/>
                                            </p:txEl>
                                          </p:spTgt>
                                        </p:tgtEl>
                                      </p:cBhvr>
                                    </p:animEffect>
                                    <p:anim calcmode="lin" valueType="num">
                                      <p:cBhvr>
                                        <p:cTn id="15"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2000"/>
                                        <p:tgtEl>
                                          <p:spTgt spid="2">
                                            <p:txEl>
                                              <p:pRg st="1" end="1"/>
                                            </p:txEl>
                                          </p:spTgt>
                                        </p:tgtEl>
                                      </p:cBhvr>
                                    </p:animEffect>
                                    <p:anim calcmode="lin" valueType="num">
                                      <p:cBhvr>
                                        <p:cTn id="22"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2000"/>
                                        <p:tgtEl>
                                          <p:spTgt spid="2">
                                            <p:txEl>
                                              <p:pRg st="2" end="2"/>
                                            </p:txEl>
                                          </p:spTgt>
                                        </p:tgtEl>
                                      </p:cBhvr>
                                    </p:animEffect>
                                    <p:anim calcmode="lin" valueType="num">
                                      <p:cBhvr>
                                        <p:cTn id="29" dur="2000" fill="hold"/>
                                        <p:tgtEl>
                                          <p:spTgt spid="2">
                                            <p:txEl>
                                              <p:pRg st="2" end="2"/>
                                            </p:txEl>
                                          </p:spTgt>
                                        </p:tgtEl>
                                        <p:attrNameLst>
                                          <p:attrName>ppt_w</p:attrName>
                                        </p:attrNameLst>
                                      </p:cBhvr>
                                      <p:tavLst>
                                        <p:tav tm="0" fmla="#ppt_w*sin(2.5*pi*$)">
                                          <p:val>
                                            <p:fltVal val="0"/>
                                          </p:val>
                                        </p:tav>
                                        <p:tav tm="100000">
                                          <p:val>
                                            <p:fltVal val="1"/>
                                          </p:val>
                                        </p:tav>
                                      </p:tavLst>
                                    </p:anim>
                                    <p:anim calcmode="lin" valueType="num">
                                      <p:cBhvr>
                                        <p:cTn id="30" dur="2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heel(4)">
                                      <p:cBhvr>
                                        <p:cTn id="3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ingle Corner Rectangle 1"/>
          <p:cNvSpPr/>
          <p:nvPr/>
        </p:nvSpPr>
        <p:spPr>
          <a:xfrm>
            <a:off x="626304" y="275574"/>
            <a:ext cx="8843374" cy="4409162"/>
          </a:xfrm>
          <a:prstGeom prst="snip1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r"/>
            <a:r>
              <a:rPr lang="fa-IR" sz="2400" b="1" dirty="0" smtClean="0">
                <a:solidFill>
                  <a:srgbClr val="0070C0"/>
                </a:solidFill>
                <a:cs typeface="B Arash" panose="00000400000000000000" pitchFamily="2" charset="-78"/>
              </a:rPr>
              <a:t>جوامع سکولار:</a:t>
            </a:r>
            <a:r>
              <a:rPr lang="fa-IR" sz="2400" b="1" dirty="0" smtClean="0">
                <a:solidFill>
                  <a:srgbClr val="00B050"/>
                </a:solidFill>
                <a:cs typeface="B Arash" panose="00000400000000000000" pitchFamily="2" charset="-78"/>
              </a:rPr>
              <a:t>به جوامعی که فرهنگ آنها براساس عقاید،آرمان ها و ارزشهای مربوط به این جهان شکل گرفته باشد را فرهنگ سکولار می گویند.</a:t>
            </a:r>
          </a:p>
          <a:p>
            <a:pPr algn="r"/>
            <a:r>
              <a:rPr lang="fa-IR" sz="2400" b="1" dirty="0" smtClean="0">
                <a:solidFill>
                  <a:srgbClr val="0070C0"/>
                </a:solidFill>
                <a:cs typeface="B Arash" panose="00000400000000000000" pitchFamily="2" charset="-78"/>
              </a:rPr>
              <a:t>نقش انسان در جامعه سکولار:</a:t>
            </a:r>
            <a:r>
              <a:rPr lang="fa-IR" sz="2400" b="1" dirty="0" smtClean="0">
                <a:solidFill>
                  <a:srgbClr val="00B050"/>
                </a:solidFill>
                <a:cs typeface="B Arash" panose="00000400000000000000" pitchFamily="2" charset="-78"/>
              </a:rPr>
              <a:t>در این جامعه همه ظرفیت ها و استعداهای جهان درخدمت این جهان بکار گرفته می شود و ظرفیت ها و خواسته های معنوی انسانها به فراموشی سپرده می شود.</a:t>
            </a:r>
          </a:p>
          <a:p>
            <a:pPr algn="r"/>
            <a:r>
              <a:rPr lang="fa-IR" sz="2400" b="1" dirty="0" smtClean="0">
                <a:solidFill>
                  <a:srgbClr val="0070C0"/>
                </a:solidFill>
                <a:cs typeface="B Arash" panose="00000400000000000000" pitchFamily="2" charset="-78"/>
              </a:rPr>
              <a:t>ویژگی های فرهنگ معنوی:</a:t>
            </a:r>
            <a:r>
              <a:rPr lang="fa-IR" sz="2400" b="1" dirty="0" smtClean="0">
                <a:solidFill>
                  <a:srgbClr val="00B050"/>
                </a:solidFill>
                <a:cs typeface="B Arash" panose="00000400000000000000" pitchFamily="2" charset="-78"/>
              </a:rPr>
              <a:t>فرهنگ معنوی،جغرافیای هستی را فراتر از جغرافیای طبیع می بیند و زندگی این جهان را در سایه حیات زندگی بهتر،مقدس و متعالی می گرداند.انسان در این فرهنگ از محدوده مرزهای این جهان عبور کرده،چهره ای آسمانی و ملکوتی پیدا می کند.</a:t>
            </a:r>
            <a:endParaRPr lang="en-US" sz="2400" b="1" dirty="0">
              <a:solidFill>
                <a:srgbClr val="0070C0"/>
              </a:solidFill>
              <a:cs typeface="B Arash"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9678" y="1327759"/>
            <a:ext cx="2505204" cy="524840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3331103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500" fill="hold"/>
                                        <p:tgtEl>
                                          <p:spTgt spid="2">
                                            <p:bg/>
                                          </p:spTgt>
                                        </p:tgtEl>
                                        <p:attrNameLst>
                                          <p:attrName>ppt_w</p:attrName>
                                        </p:attrNameLst>
                                      </p:cBhvr>
                                      <p:tavLst>
                                        <p:tav tm="0">
                                          <p:val>
                                            <p:fltVal val="0"/>
                                          </p:val>
                                        </p:tav>
                                        <p:tav tm="100000">
                                          <p:val>
                                            <p:strVal val="#ppt_w"/>
                                          </p:val>
                                        </p:tav>
                                      </p:tavLst>
                                    </p:anim>
                                    <p:anim calcmode="lin" valueType="num">
                                      <p:cBhvr>
                                        <p:cTn id="8" dur="500" fill="hold"/>
                                        <p:tgtEl>
                                          <p:spTgt spid="2">
                                            <p:bg/>
                                          </p:spTgt>
                                        </p:tgtEl>
                                        <p:attrNameLst>
                                          <p:attrName>ppt_h</p:attrName>
                                        </p:attrNameLst>
                                      </p:cBhvr>
                                      <p:tavLst>
                                        <p:tav tm="0">
                                          <p:val>
                                            <p:fltVal val="0"/>
                                          </p:val>
                                        </p:tav>
                                        <p:tav tm="100000">
                                          <p:val>
                                            <p:strVal val="#ppt_h"/>
                                          </p:val>
                                        </p:tav>
                                      </p:tavLst>
                                    </p:anim>
                                    <p:animEffect transition="in" filter="fade">
                                      <p:cBhvr>
                                        <p:cTn id="9" dur="500"/>
                                        <p:tgtEl>
                                          <p:spTgt spid="2">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p:cTn id="28"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8"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heel(8)">
                                      <p:cBhvr>
                                        <p:cTn id="3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
          <p:cNvSpPr/>
          <p:nvPr/>
        </p:nvSpPr>
        <p:spPr>
          <a:xfrm>
            <a:off x="1628383" y="313149"/>
            <a:ext cx="8354860" cy="2668045"/>
          </a:xfrm>
          <a:prstGeom prst="foldedCorne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r"/>
            <a:r>
              <a:rPr lang="fa-IR" sz="2400" b="1" dirty="0" smtClean="0">
                <a:solidFill>
                  <a:srgbClr val="FF0000"/>
                </a:solidFill>
                <a:cs typeface="B Arash" panose="00000400000000000000" pitchFamily="2" charset="-78"/>
              </a:rPr>
              <a:t>جوامع مقدس و معنوی به دودسته تقسیم می شوند:</a:t>
            </a:r>
            <a:r>
              <a:rPr lang="fa-IR" sz="2400" b="1" dirty="0" smtClean="0">
                <a:solidFill>
                  <a:schemeClr val="accent4">
                    <a:lumMod val="75000"/>
                  </a:schemeClr>
                </a:solidFill>
                <a:cs typeface="B Arash" panose="00000400000000000000" pitchFamily="2" charset="-78"/>
              </a:rPr>
              <a:t>1-توحیدی.2-اساطیری.</a:t>
            </a:r>
          </a:p>
          <a:p>
            <a:pPr algn="r"/>
            <a:endParaRPr lang="fa-IR" sz="2400" b="1" dirty="0" smtClean="0">
              <a:solidFill>
                <a:schemeClr val="accent4">
                  <a:lumMod val="75000"/>
                </a:schemeClr>
              </a:solidFill>
              <a:cs typeface="B Arash" panose="00000400000000000000" pitchFamily="2" charset="-78"/>
            </a:endParaRPr>
          </a:p>
          <a:p>
            <a:pPr algn="r"/>
            <a:r>
              <a:rPr lang="fa-IR" sz="2400" b="1" dirty="0" smtClean="0">
                <a:solidFill>
                  <a:srgbClr val="FF0000"/>
                </a:solidFill>
                <a:cs typeface="B Arash" panose="00000400000000000000" pitchFamily="2" charset="-78"/>
              </a:rPr>
              <a:t>جهان های اجتماعی را براساس صادق و کاذب بودن عقاید وارزشها به دودسته تقسیم میشود:</a:t>
            </a:r>
            <a:r>
              <a:rPr lang="fa-IR" sz="2400" b="1" dirty="0" smtClean="0">
                <a:solidFill>
                  <a:schemeClr val="accent4">
                    <a:lumMod val="75000"/>
                  </a:schemeClr>
                </a:solidFill>
                <a:cs typeface="B Arash" panose="00000400000000000000" pitchFamily="2" charset="-78"/>
              </a:rPr>
              <a:t>1-حق.2-باطل.</a:t>
            </a:r>
            <a:endParaRPr lang="fa-IR" sz="2400" b="1" dirty="0">
              <a:solidFill>
                <a:srgbClr val="FF0000"/>
              </a:solidFill>
              <a:cs typeface="B Arash" panose="00000400000000000000" pitchFamily="2" charset="-78"/>
            </a:endParaRPr>
          </a:p>
          <a:p>
            <a:pPr algn="r"/>
            <a:endParaRPr lang="en-US" sz="2400" b="1" dirty="0">
              <a:solidFill>
                <a:srgbClr val="FF0000"/>
              </a:solidFill>
              <a:cs typeface="B Arash"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7698" y="3244241"/>
            <a:ext cx="3511463" cy="284967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202" y="3244241"/>
            <a:ext cx="3511463" cy="284967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943586428"/>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1000" fill="hold"/>
                                        <p:tgtEl>
                                          <p:spTgt spid="2">
                                            <p:bg/>
                                          </p:spTgt>
                                        </p:tgtEl>
                                        <p:attrNameLst>
                                          <p:attrName>ppt_w</p:attrName>
                                        </p:attrNameLst>
                                      </p:cBhvr>
                                      <p:tavLst>
                                        <p:tav tm="0">
                                          <p:val>
                                            <p:fltVal val="0"/>
                                          </p:val>
                                        </p:tav>
                                        <p:tav tm="100000">
                                          <p:val>
                                            <p:strVal val="#ppt_w"/>
                                          </p:val>
                                        </p:tav>
                                      </p:tavLst>
                                    </p:anim>
                                    <p:anim calcmode="lin" valueType="num">
                                      <p:cBhvr>
                                        <p:cTn id="8" dur="1000" fill="hold"/>
                                        <p:tgtEl>
                                          <p:spTgt spid="2">
                                            <p:bg/>
                                          </p:spTgt>
                                        </p:tgtEl>
                                        <p:attrNameLst>
                                          <p:attrName>ppt_h</p:attrName>
                                        </p:attrNameLst>
                                      </p:cBhvr>
                                      <p:tavLst>
                                        <p:tav tm="0">
                                          <p:val>
                                            <p:fltVal val="0"/>
                                          </p:val>
                                        </p:tav>
                                        <p:tav tm="100000">
                                          <p:val>
                                            <p:strVal val="#ppt_h"/>
                                          </p:val>
                                        </p:tav>
                                      </p:tavLst>
                                    </p:anim>
                                    <p:anim calcmode="lin" valueType="num">
                                      <p:cBhvr>
                                        <p:cTn id="9" dur="1000" fill="hold"/>
                                        <p:tgtEl>
                                          <p:spTgt spid="2">
                                            <p:bg/>
                                          </p:spTgt>
                                        </p:tgtEl>
                                        <p:attrNameLst>
                                          <p:attrName>style.rotation</p:attrName>
                                        </p:attrNameLst>
                                      </p:cBhvr>
                                      <p:tavLst>
                                        <p:tav tm="0">
                                          <p:val>
                                            <p:fltVal val="90"/>
                                          </p:val>
                                        </p:tav>
                                        <p:tav tm="100000">
                                          <p:val>
                                            <p:fltVal val="0"/>
                                          </p:val>
                                        </p:tav>
                                      </p:tavLst>
                                    </p:anim>
                                    <p:animEffect transition="in" filter="fade">
                                      <p:cBhvr>
                                        <p:cTn id="10" dur="1000"/>
                                        <p:tgtEl>
                                          <p:spTgt spid="2">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ox(out)">
                                      <p:cBhvr>
                                        <p:cTn id="31" dur="2000"/>
                                        <p:tgtEl>
                                          <p:spTgt spid="3"/>
                                        </p:tgtEl>
                                      </p:cBhvr>
                                    </p:animEffect>
                                  </p:childTnLst>
                                </p:cTn>
                              </p:par>
                              <p:par>
                                <p:cTn id="32" presetID="4" presetClass="entr" presetSubtype="3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ox(out)">
                                      <p:cBhvr>
                                        <p:cTn id="3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9969" y="2768345"/>
            <a:ext cx="1996059" cy="1200329"/>
          </a:xfrm>
          <a:prstGeom prst="rect">
            <a:avLst/>
          </a:prstGeom>
        </p:spPr>
        <p:txBody>
          <a:bodyPr wrap="none">
            <a:spAutoFit/>
          </a:bodyPr>
          <a:lstStyle/>
          <a:p>
            <a:r>
              <a:rPr lang="fa-IR" sz="7200" b="1" dirty="0" smtClean="0">
                <a:solidFill>
                  <a:schemeClr val="bg2">
                    <a:lumMod val="60000"/>
                    <a:lumOff val="40000"/>
                  </a:schemeClr>
                </a:solidFill>
                <a:cs typeface="B Arash" panose="00000400000000000000" pitchFamily="2" charset="-78"/>
              </a:rPr>
              <a:t>پایان</a:t>
            </a:r>
            <a:endParaRPr lang="en-US" sz="7200" dirty="0"/>
          </a:p>
        </p:txBody>
      </p:sp>
      <p:sp>
        <p:nvSpPr>
          <p:cNvPr id="3" name="Smiley Face 2"/>
          <p:cNvSpPr/>
          <p:nvPr/>
        </p:nvSpPr>
        <p:spPr>
          <a:xfrm>
            <a:off x="8600354" y="4559473"/>
            <a:ext cx="1355291" cy="1152395"/>
          </a:xfrm>
          <a:prstGeom prst="smileyFace">
            <a:avLst/>
          </a:prstGeom>
        </p:spPr>
        <p:style>
          <a:lnRef idx="3">
            <a:schemeClr val="lt1"/>
          </a:lnRef>
          <a:fillRef idx="1">
            <a:schemeClr val="accent5"/>
          </a:fillRef>
          <a:effectRef idx="1">
            <a:schemeClr val="accent5"/>
          </a:effectRef>
          <a:fontRef idx="minor">
            <a:schemeClr val="lt1"/>
          </a:fontRef>
        </p:style>
        <p:txBody>
          <a:bodyPr rtlCol="0" anchor="ct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036" y="739035"/>
            <a:ext cx="6501008" cy="479746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713726347"/>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51</TotalTime>
  <Words>314</Words>
  <Application>Microsoft Office PowerPoint</Application>
  <PresentationFormat>Widescreen</PresentationFormat>
  <Paragraphs>15</Paragraphs>
  <Slides>8</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Andalus</vt:lpstr>
      <vt:lpstr>Arial</vt:lpstr>
      <vt:lpstr>B Arash</vt:lpstr>
      <vt:lpstr>Century Gothic</vt:lpstr>
      <vt:lpstr>Times New Roman</vt:lpstr>
      <vt:lpstr>Wingdings 3</vt:lpstr>
      <vt:lpstr>Ion</vt:lpstr>
      <vt:lpstr>PowerPoint Presentation</vt:lpstr>
      <vt:lpstr>PowerPoint Presentation</vt:lpstr>
      <vt:lpstr>درس دوازدهم  انواع جهان اجتماعی   </vt:lpstr>
      <vt:lpstr>PowerPoint Presentation</vt:lpstr>
      <vt:lpstr>PowerPoint Presentation</vt:lpstr>
      <vt:lpstr>PowerPoint Presentation</vt:lpstr>
      <vt:lpstr>PowerPoint Presentation</vt:lpstr>
      <vt:lpstr>PowerPoint Presentation</vt:lpstr>
    </vt:vector>
  </TitlesOfParts>
  <Company>ALADDIN Software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NiayeshRayaneh</dc:creator>
  <cp:lastModifiedBy>NiayeshRayaneh</cp:lastModifiedBy>
  <cp:revision>6</cp:revision>
  <dcterms:created xsi:type="dcterms:W3CDTF">2016-02-17T16:55:48Z</dcterms:created>
  <dcterms:modified xsi:type="dcterms:W3CDTF">2016-02-17T17:47:41Z</dcterms:modified>
</cp:coreProperties>
</file>