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 id="258" r:id="rId4"/>
    <p:sldId id="259" r:id="rId5"/>
    <p:sldId id="260" r:id="rId6"/>
    <p:sldId id="261" r:id="rId7"/>
    <p:sldId id="262" r:id="rId8"/>
    <p:sldId id="263" r:id="rId9"/>
    <p:sldId id="264" r:id="rId10"/>
    <p:sldId id="265" r:id="rId11"/>
    <p:sldId id="268" r:id="rId12"/>
    <p:sldId id="269" r:id="rId13"/>
    <p:sldId id="266" r:id="rId14"/>
    <p:sldId id="271" r:id="rId15"/>
    <p:sldId id="267" r:id="rId16"/>
    <p:sldId id="274" r:id="rId17"/>
    <p:sldId id="284" r:id="rId18"/>
    <p:sldId id="292" r:id="rId19"/>
    <p:sldId id="290" r:id="rId20"/>
    <p:sldId id="291" r:id="rId21"/>
    <p:sldId id="283" r:id="rId22"/>
    <p:sldId id="276" r:id="rId23"/>
    <p:sldId id="286" r:id="rId24"/>
    <p:sldId id="277"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5771DFC-80E7-46B5-85EB-C17F9E4C16B2}">
          <p14:sldIdLst>
            <p14:sldId id="257"/>
            <p14:sldId id="256"/>
            <p14:sldId id="258"/>
            <p14:sldId id="259"/>
            <p14:sldId id="260"/>
            <p14:sldId id="261"/>
            <p14:sldId id="262"/>
            <p14:sldId id="263"/>
            <p14:sldId id="264"/>
            <p14:sldId id="265"/>
            <p14:sldId id="268"/>
            <p14:sldId id="269"/>
            <p14:sldId id="266"/>
            <p14:sldId id="271"/>
            <p14:sldId id="267"/>
            <p14:sldId id="274"/>
            <p14:sldId id="284"/>
            <p14:sldId id="292"/>
            <p14:sldId id="290"/>
            <p14:sldId id="291"/>
            <p14:sldId id="283"/>
            <p14:sldId id="276"/>
            <p14:sldId id="286"/>
            <p14:sldId id="277"/>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6"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6507A8A-B204-43E5-A00D-B8F0D7D8A68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507A8A-B204-43E5-A00D-B8F0D7D8A68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6507A8A-B204-43E5-A00D-B8F0D7D8A68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507A8A-B204-43E5-A00D-B8F0D7D8A68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A18DBE2-E8E8-4E0E-8E0A-121435F6AA3E}" type="datetimeFigureOut">
              <a:rPr lang="en-US" smtClean="0"/>
              <a:t>7/27/2014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507A8A-B204-43E5-A00D-B8F0D7D8A68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A18DBE2-E8E8-4E0E-8E0A-121435F6AA3E}" type="datetimeFigureOut">
              <a:rPr lang="en-US" smtClean="0"/>
              <a:t>7/27/2014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6507A8A-B204-43E5-A00D-B8F0D7D8A68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1.jpg"/>
          <p:cNvPicPr>
            <a:picLocks noGrp="1" noChangeAspect="1"/>
          </p:cNvPicPr>
          <p:nvPr>
            <p:ph idx="1"/>
          </p:nvPr>
        </p:nvPicPr>
        <p:blipFill>
          <a:blip r:embed="rId2">
            <a:lum bright="10000" contrast="-10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16509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790688" cy="6019800"/>
          </a:xfrm>
        </p:spPr>
        <p:txBody>
          <a:bodyPr>
            <a:normAutofit/>
          </a:bodyPr>
          <a:lstStyle/>
          <a:p>
            <a:pPr algn="just" rtl="1"/>
            <a:r>
              <a:rPr lang="ar-SA" sz="2400" dirty="0"/>
              <a:t>ويژگي ديگر پول الكترونيكي، پول قانوني يا پول رايج نبودن آن است كه اين امر درمراحل اوليه نشر، مقبوليت عمومي آن را كاهش مي‌دهد</a:t>
            </a:r>
            <a:r>
              <a:rPr lang="ar-SA" sz="2400" dirty="0" smtClean="0"/>
              <a:t>.</a:t>
            </a:r>
            <a:endParaRPr lang="fa-IR" sz="2400" dirty="0" smtClean="0"/>
          </a:p>
          <a:p>
            <a:pPr algn="just" rtl="1"/>
            <a:endParaRPr lang="en-US" sz="2400" dirty="0"/>
          </a:p>
          <a:p>
            <a:pPr algn="just" rtl="1"/>
            <a:r>
              <a:rPr lang="ar-SA" sz="2400" dirty="0"/>
              <a:t>علاوه براين پول الكترونيكي برخلاف </a:t>
            </a:r>
            <a:r>
              <a:rPr lang="ar-SA" sz="2400"/>
              <a:t>اسكناس </a:t>
            </a:r>
            <a:r>
              <a:rPr lang="ar-SA" sz="2400" smtClean="0"/>
              <a:t> </a:t>
            </a:r>
            <a:r>
              <a:rPr lang="ar-SA" sz="2400" dirty="0"/>
              <a:t>و ديگر وسايل مبادله امروزي ، مستلزم حضور فيزيكي پرداخت‌كننده و دريافت كننده وجه براي قطعيت پرداخت نيست، زيرا موجودي پول الكترونيكي مي‌تواند از طريق شبكه‌هاي رايانه‌اي به صورت به هنگام انتقال يابد. در این مورد مقالاتی درتالار گفتگوی سایت میکرو رایانه  وجود دارد.</a:t>
            </a:r>
            <a:endParaRPr lang="en-US" sz="2400" dirty="0"/>
          </a:p>
          <a:p>
            <a:pPr algn="just"/>
            <a:endParaRPr lang="en-US" sz="2400" dirty="0"/>
          </a:p>
        </p:txBody>
      </p:sp>
      <p:pic>
        <p:nvPicPr>
          <p:cNvPr id="4" name="Picture 3" descr="76dcb701e1b34cf43b03b7d983784d84"/>
          <p:cNvPicPr/>
          <p:nvPr/>
        </p:nvPicPr>
        <p:blipFill>
          <a:blip r:embed="rId2">
            <a:extLst>
              <a:ext uri="{28A0092B-C50C-407E-A947-70E740481C1C}">
                <a14:useLocalDpi xmlns:a14="http://schemas.microsoft.com/office/drawing/2010/main" val="0"/>
              </a:ext>
            </a:extLst>
          </a:blip>
          <a:srcRect/>
          <a:stretch>
            <a:fillRect/>
          </a:stretch>
        </p:blipFill>
        <p:spPr bwMode="auto">
          <a:xfrm>
            <a:off x="2895600" y="4038600"/>
            <a:ext cx="3505199" cy="2362200"/>
          </a:xfrm>
          <a:prstGeom prst="rect">
            <a:avLst/>
          </a:prstGeom>
          <a:noFill/>
          <a:ln>
            <a:noFill/>
          </a:ln>
          <a:extLst/>
        </p:spPr>
      </p:pic>
    </p:spTree>
    <p:extLst>
      <p:ext uri="{BB962C8B-B14F-4D97-AF65-F5344CB8AC3E}">
        <p14:creationId xmlns:p14="http://schemas.microsoft.com/office/powerpoint/2010/main" val="216236678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7866888" cy="5867400"/>
          </a:xfrm>
        </p:spPr>
        <p:txBody>
          <a:bodyPr/>
          <a:lstStyle/>
          <a:p>
            <a:pPr algn="r"/>
            <a:r>
              <a:rPr lang="ar-SA" dirty="0"/>
              <a:t>مهمترين ويژگي پول الكترونيكي يعني فرا مليتي يا بي‌مرز بودن آن </a:t>
            </a:r>
            <a:r>
              <a:rPr lang="fa-IR" dirty="0"/>
              <a:t>است.</a:t>
            </a:r>
            <a:endParaRPr lang="en-US" dirty="0"/>
          </a:p>
          <a:p>
            <a:pPr algn="r"/>
            <a:endParaRPr lang="en-US" dirty="0"/>
          </a:p>
        </p:txBody>
      </p:sp>
      <p:pic>
        <p:nvPicPr>
          <p:cNvPr id="4" name="Picture 3" descr="2006-02-20t17_57_23-08_00"/>
          <p:cNvPicPr/>
          <p:nvPr/>
        </p:nvPicPr>
        <p:blipFill>
          <a:blip r:embed="rId2">
            <a:extLst>
              <a:ext uri="{28A0092B-C50C-407E-A947-70E740481C1C}">
                <a14:useLocalDpi xmlns:a14="http://schemas.microsoft.com/office/drawing/2010/main" val="0"/>
              </a:ext>
            </a:extLst>
          </a:blip>
          <a:srcRect/>
          <a:stretch>
            <a:fillRect/>
          </a:stretch>
        </p:blipFill>
        <p:spPr bwMode="auto">
          <a:xfrm>
            <a:off x="2879724" y="2286000"/>
            <a:ext cx="39782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5684780"/>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90600" y="533400"/>
            <a:ext cx="7848600" cy="5943600"/>
          </a:xfrm>
        </p:spPr>
        <p:txBody>
          <a:bodyPr/>
          <a:lstStyle/>
          <a:p>
            <a:pPr algn="r"/>
            <a:r>
              <a:rPr lang="fa-IR" sz="3600" dirty="0" smtClean="0">
                <a:solidFill>
                  <a:schemeClr val="accent1"/>
                </a:solidFill>
              </a:rPr>
              <a:t>چرا پول الکترنیک</a:t>
            </a:r>
          </a:p>
          <a:p>
            <a:pPr algn="r"/>
            <a:endParaRPr lang="fa-IR" dirty="0"/>
          </a:p>
          <a:p>
            <a:pPr algn="r"/>
            <a:r>
              <a:rPr lang="ar-SA" sz="2800" dirty="0" smtClean="0"/>
              <a:t>لازمة </a:t>
            </a:r>
            <a:r>
              <a:rPr lang="ar-SA" sz="2800" dirty="0"/>
              <a:t>استفادة گسترده از پول الکترونيک، ايجاد شبکه هاي سراسري براي انتقال سريع وکامل اطلاعات مربوط به حسابهاي بانکي و مبادلات تجاري است</a:t>
            </a:r>
            <a:r>
              <a:rPr lang="en-US" sz="2800" dirty="0"/>
              <a:t> </a:t>
            </a:r>
          </a:p>
          <a:p>
            <a:pPr algn="r"/>
            <a:endParaRPr lang="en-US" sz="2800" dirty="0"/>
          </a:p>
        </p:txBody>
      </p:sp>
      <p:pic>
        <p:nvPicPr>
          <p:cNvPr id="6" name="Picture 5" descr="477ec21f329fa6ec9b286c6295d4a03a"/>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505200"/>
            <a:ext cx="3276599"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4891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imagesCAPC9BSO.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1" y="266942"/>
            <a:ext cx="3352800" cy="38830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953000" y="533400"/>
            <a:ext cx="3581400" cy="1938992"/>
          </a:xfrm>
          <a:prstGeom prst="rect">
            <a:avLst/>
          </a:prstGeom>
          <a:noFill/>
        </p:spPr>
        <p:txBody>
          <a:bodyPr wrap="square" rtlCol="0">
            <a:spAutoFit/>
          </a:bodyPr>
          <a:lstStyle/>
          <a:p>
            <a:pPr algn="ctr" rtl="1"/>
            <a:r>
              <a:rPr lang="fa-IR" sz="4000" b="1" dirty="0">
                <a:solidFill>
                  <a:schemeClr val="accent1"/>
                </a:solidFill>
              </a:rPr>
              <a:t>مشكلا ت مطرح در روش پول الكترونيكي</a:t>
            </a:r>
            <a:endParaRPr lang="en-US" sz="4000" dirty="0">
              <a:solidFill>
                <a:schemeClr val="accent1"/>
              </a:solidFill>
            </a:endParaRPr>
          </a:p>
        </p:txBody>
      </p:sp>
      <p:sp>
        <p:nvSpPr>
          <p:cNvPr id="5" name="TextBox 4"/>
          <p:cNvSpPr txBox="1"/>
          <p:nvPr/>
        </p:nvSpPr>
        <p:spPr>
          <a:xfrm>
            <a:off x="1066800" y="4114800"/>
            <a:ext cx="7467600" cy="1569660"/>
          </a:xfrm>
          <a:prstGeom prst="rect">
            <a:avLst/>
          </a:prstGeom>
          <a:noFill/>
        </p:spPr>
        <p:txBody>
          <a:bodyPr wrap="square" rtlCol="0">
            <a:spAutoFit/>
          </a:bodyPr>
          <a:lstStyle/>
          <a:p>
            <a:pPr algn="justLow"/>
            <a:r>
              <a:rPr lang="fa-IR" sz="2400" dirty="0"/>
              <a:t>روشي كه براي انجام مبادلات تجاري با استفاده از پول الكترونيكي ذكر شد, داراي يك مشكل اساسي است و آن اينكه بانك نمي تواند پرداخت مجدد پول الكترونيكي را كشف يا جلوگيري كند, زيرا پول هاي الكترونيكي هيچ تفاوتي با همديگر ندارد و شبيه به هم </a:t>
            </a:r>
            <a:r>
              <a:rPr lang="fa-IR" sz="2400" dirty="0" smtClean="0"/>
              <a:t>هستند                              </a:t>
            </a:r>
            <a:endParaRPr lang="en-US" sz="2400" dirty="0"/>
          </a:p>
        </p:txBody>
      </p:sp>
    </p:spTree>
    <p:extLst>
      <p:ext uri="{BB962C8B-B14F-4D97-AF65-F5344CB8AC3E}">
        <p14:creationId xmlns:p14="http://schemas.microsoft.com/office/powerpoint/2010/main" val="306478856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477000"/>
          </a:xfrm>
        </p:spPr>
        <p:txBody>
          <a:bodyPr>
            <a:normAutofit lnSpcReduction="10000"/>
          </a:bodyPr>
          <a:lstStyle/>
          <a:p>
            <a:pPr algn="just" rtl="1">
              <a:lnSpc>
                <a:spcPct val="150000"/>
              </a:lnSpc>
            </a:pPr>
            <a:r>
              <a:rPr lang="fa-IR" sz="2400" dirty="0"/>
              <a:t>براي حل مشكلات مي توان يك شماره سريال منحصر به فرد را به هر پول الكترونيكي ضميمه كرد تا فروشنده پس از دريافت پول الكترونيكي از مشتري با بانك ارتباط حاصل كرده و مطمئن شود كه پول الكترونيكي با شماره سريال فوق قبلا پرداخت نشده باشد. با اين روش, فروشنده براي انجام هر معامله تجاري, بايد با بانك ارتباط حاصل كرده و پرداخت مجدد پول را كشف كرده و از آن جلوگيري نمايد. از اين گذشته روش شماره سريال با اين كه مي تواند پرداخت مجدد پول را كشف كند ولي نمي تواند از سعي براي انجام آن در آينده جلوگيري نمايد, زيرا هيچ راهي براي تشخيص اينكه آيا مشتري قصد فريب بانك يا فروشنده را دارد, وجود ندارد و اين حالت هنگامي پيچيده تر مي شود كه پول الكترونيكي توسط چندين واسطه منتقل شده و سپس به بانك </a:t>
            </a:r>
            <a:r>
              <a:rPr lang="fa-IR" sz="2400" dirty="0" smtClean="0"/>
              <a:t>برسد </a:t>
            </a:r>
            <a:r>
              <a:rPr lang="fa-IR" sz="2400" dirty="0"/>
              <a:t>.اگر </a:t>
            </a:r>
            <a:r>
              <a:rPr lang="fa-IR" sz="2400" dirty="0" smtClean="0"/>
              <a:t>مشكل مزبور </a:t>
            </a:r>
            <a:r>
              <a:rPr lang="fa-IR" sz="2400" dirty="0"/>
              <a:t>را براي پول الكترونيكي با شماره سريال در نظر </a:t>
            </a:r>
            <a:r>
              <a:rPr lang="fa-IR" sz="2400" dirty="0" smtClean="0"/>
              <a:t>نگيريم</a:t>
            </a:r>
            <a:endParaRPr lang="en-US" sz="2400" dirty="0"/>
          </a:p>
        </p:txBody>
      </p:sp>
    </p:spTree>
    <p:extLst>
      <p:ext uri="{BB962C8B-B14F-4D97-AF65-F5344CB8AC3E}">
        <p14:creationId xmlns:p14="http://schemas.microsoft.com/office/powerpoint/2010/main" val="27176244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790688" cy="5715000"/>
          </a:xfrm>
        </p:spPr>
        <p:txBody>
          <a:bodyPr>
            <a:normAutofit/>
          </a:bodyPr>
          <a:lstStyle/>
          <a:p>
            <a:pPr algn="just" rtl="1">
              <a:lnSpc>
                <a:spcPct val="150000"/>
              </a:lnSpc>
            </a:pPr>
            <a:r>
              <a:rPr lang="fa-IR" sz="2400" dirty="0"/>
              <a:t>اين روش داراي يك مشكل اساسي ديگر است و آن اينكه اين روش مهمترين خصيصه پول يعني اصل ناشناس  ماندن مشتري را زير پا گذاشته است به اين صورت كه وقتي بانك, شماره سريال پولي را براي تشخيص پرداخت مجدد آن از فروشنده دريافت ميكند, ميتواند با مراجعه به سوابق پرداخت هاي پول الكترونيكي به مشتريان, پي ببرد كه پول الكترونيكي با شماره سريال مذكور قبلا به كدام مشتري پرداخت شده است و بنابراين اجناسي كه او خريداري كرده را حدس بزند, كه اين با </a:t>
            </a:r>
            <a:r>
              <a:rPr lang="en-US" sz="2400" dirty="0" smtClean="0"/>
              <a:t>    </a:t>
            </a:r>
            <a:r>
              <a:rPr lang="fa-IR" sz="2400" dirty="0" smtClean="0"/>
              <a:t>اصل </a:t>
            </a:r>
            <a:r>
              <a:rPr lang="fa-IR" sz="2400" dirty="0"/>
              <a:t>محرمانه ماندن خريدهاي مشتريان تناقض </a:t>
            </a:r>
            <a:r>
              <a:rPr lang="fa-IR" sz="2400" dirty="0" smtClean="0"/>
              <a:t>دارد</a:t>
            </a:r>
            <a:endParaRPr lang="en-US" sz="2400" dirty="0"/>
          </a:p>
          <a:p>
            <a:pPr algn="just" rtl="1">
              <a:lnSpc>
                <a:spcPct val="150000"/>
              </a:lnSpc>
            </a:pPr>
            <a:endParaRPr lang="en-US" sz="2400" dirty="0"/>
          </a:p>
        </p:txBody>
      </p:sp>
    </p:spTree>
    <p:extLst>
      <p:ext uri="{BB962C8B-B14F-4D97-AF65-F5344CB8AC3E}">
        <p14:creationId xmlns:p14="http://schemas.microsoft.com/office/powerpoint/2010/main" val="30469711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228600"/>
            <a:ext cx="7498080" cy="1143000"/>
          </a:xfrm>
        </p:spPr>
        <p:txBody>
          <a:bodyPr>
            <a:normAutofit/>
          </a:bodyPr>
          <a:lstStyle/>
          <a:p>
            <a:r>
              <a:rPr lang="fa-IR" sz="2600" b="1" dirty="0">
                <a:solidFill>
                  <a:schemeClr val="accent1"/>
                </a:solidFill>
                <a:effectLst/>
              </a:rPr>
              <a:t>پيامد هاي اقتصادي گسترش استفاده از پول ا لكترونيكي</a:t>
            </a:r>
            <a:r>
              <a:rPr lang="en-US" sz="2600" dirty="0">
                <a:solidFill>
                  <a:schemeClr val="accent1"/>
                </a:solidFill>
                <a:effectLst/>
              </a:rPr>
              <a:t/>
            </a:r>
            <a:br>
              <a:rPr lang="en-US" sz="2600" dirty="0">
                <a:solidFill>
                  <a:schemeClr val="accent1"/>
                </a:solidFill>
                <a:effectLst/>
              </a:rPr>
            </a:br>
            <a:endParaRPr lang="en-US" sz="2600" dirty="0">
              <a:solidFill>
                <a:schemeClr val="accent1"/>
              </a:solidFill>
            </a:endParaRPr>
          </a:p>
        </p:txBody>
      </p:sp>
      <p:pic>
        <p:nvPicPr>
          <p:cNvPr id="4" name="Content Placeholder 3" descr="963a9d3e00c4aed6222e24a1d686480d"/>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2057400"/>
            <a:ext cx="2667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267200" y="1524000"/>
            <a:ext cx="4495800" cy="5078313"/>
          </a:xfrm>
          <a:prstGeom prst="rect">
            <a:avLst/>
          </a:prstGeom>
          <a:noFill/>
        </p:spPr>
        <p:txBody>
          <a:bodyPr wrap="square" rtlCol="0">
            <a:spAutoFit/>
          </a:bodyPr>
          <a:lstStyle/>
          <a:p>
            <a:pPr algn="just" rtl="1">
              <a:lnSpc>
                <a:spcPct val="150000"/>
              </a:lnSpc>
            </a:pPr>
            <a:r>
              <a:rPr lang="fa-IR" sz="2400" dirty="0"/>
              <a:t>نشر گسترده ي پول الكترونيكي با توجه به ويژگي هاي خاص آن, به طور گسترده اي ساير بازارها و متغير هاي اقتصادي را تحت تاثير قرار خواهد داد. از اين رو, در اين قسمت آثار احتمالي گسترش نشر پول الكترونيكي بر كارآيي مبادلات , واسطه هاي مالي و بانك ها, بازار ارز, بازارهاي مالي, اخذ ماليات و پول شويي به صورت نظري نشان داده مي شود.</a:t>
            </a:r>
            <a:endParaRPr lang="en-US" sz="2400" dirty="0"/>
          </a:p>
        </p:txBody>
      </p:sp>
    </p:spTree>
    <p:extLst>
      <p:ext uri="{BB962C8B-B14F-4D97-AF65-F5344CB8AC3E}">
        <p14:creationId xmlns:p14="http://schemas.microsoft.com/office/powerpoint/2010/main" val="27893793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b="1" dirty="0">
                <a:solidFill>
                  <a:schemeClr val="accent1"/>
                </a:solidFill>
                <a:effectLst/>
              </a:rPr>
              <a:t>رشدوتوسعه كاربرد پول الكترونيك و مؤسسات پرداخت الكترونيك در جهان</a:t>
            </a:r>
            <a:endParaRPr lang="en-US" sz="3600" dirty="0">
              <a:solidFill>
                <a:schemeClr val="accent1"/>
              </a:solidFill>
            </a:endParaRPr>
          </a:p>
        </p:txBody>
      </p:sp>
      <p:sp>
        <p:nvSpPr>
          <p:cNvPr id="3" name="Content Placeholder 2"/>
          <p:cNvSpPr>
            <a:spLocks noGrp="1"/>
          </p:cNvSpPr>
          <p:nvPr>
            <p:ph idx="1"/>
          </p:nvPr>
        </p:nvSpPr>
        <p:spPr>
          <a:xfrm>
            <a:off x="1143000" y="1600200"/>
            <a:ext cx="7848600" cy="4953000"/>
          </a:xfrm>
        </p:spPr>
        <p:txBody>
          <a:bodyPr>
            <a:normAutofit/>
          </a:bodyPr>
          <a:lstStyle/>
          <a:p>
            <a:pPr algn="just" rtl="1">
              <a:lnSpc>
                <a:spcPct val="150000"/>
              </a:lnSpc>
            </a:pPr>
            <a:r>
              <a:rPr lang="fa-IR" sz="2400" dirty="0"/>
              <a:t>با وجود اين كه هنوز يك سيستم پرداخت الكترونيك با امنيت بالا طراحي نشده است , اما به خاطر مزيت هايي كه پول الكترونيك در تسهيل مبادلات و كاهش هزينههاي مبادلاتي دارد, كاربرد پول الكترونيك و رشد و توسعه موسسات منتشر كنند ه ي آن در اقتصاد نوين روند فزاينده اي به خود گرفته است </a:t>
            </a:r>
            <a:r>
              <a:rPr lang="fa-IR" sz="2400" dirty="0" smtClean="0"/>
              <a:t>. </a:t>
            </a:r>
            <a:r>
              <a:rPr lang="fa-IR" sz="2400" dirty="0"/>
              <a:t>در سالهاي 2004_1994 موسسات پرداخت الكترونيك و پول الكترونيك در اكثر سالها گسترش يافته و در پايان دوره نسبت به ابتداي دوره رشد چشمگيري داشته اند.</a:t>
            </a:r>
            <a:endParaRPr lang="en-US" sz="2400" dirty="0"/>
          </a:p>
        </p:txBody>
      </p:sp>
    </p:spTree>
    <p:extLst>
      <p:ext uri="{BB962C8B-B14F-4D97-AF65-F5344CB8AC3E}">
        <p14:creationId xmlns:p14="http://schemas.microsoft.com/office/powerpoint/2010/main" val="554228877"/>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imagesCAGV4Z2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304801"/>
            <a:ext cx="2667000" cy="2133599"/>
          </a:xfrm>
          <a:prstGeom prst="rect">
            <a:avLst/>
          </a:prstGeom>
          <a:noFill/>
          <a:ln>
            <a:noFill/>
          </a:ln>
        </p:spPr>
      </p:pic>
      <p:sp>
        <p:nvSpPr>
          <p:cNvPr id="5" name="TextBox 4"/>
          <p:cNvSpPr txBox="1"/>
          <p:nvPr/>
        </p:nvSpPr>
        <p:spPr>
          <a:xfrm>
            <a:off x="5029200" y="381000"/>
            <a:ext cx="3733800" cy="584775"/>
          </a:xfrm>
          <a:prstGeom prst="rect">
            <a:avLst/>
          </a:prstGeom>
          <a:noFill/>
        </p:spPr>
        <p:txBody>
          <a:bodyPr wrap="square" rtlCol="0">
            <a:spAutoFit/>
          </a:bodyPr>
          <a:lstStyle/>
          <a:p>
            <a:r>
              <a:rPr lang="fa-IR" sz="3200" dirty="0">
                <a:solidFill>
                  <a:schemeClr val="accent1"/>
                </a:solidFill>
              </a:rPr>
              <a:t>افزایش کارایی مبادلات</a:t>
            </a:r>
            <a:endParaRPr lang="en-US" sz="3200" dirty="0"/>
          </a:p>
        </p:txBody>
      </p:sp>
      <p:sp>
        <p:nvSpPr>
          <p:cNvPr id="6" name="TextBox 5"/>
          <p:cNvSpPr txBox="1"/>
          <p:nvPr/>
        </p:nvSpPr>
        <p:spPr>
          <a:xfrm>
            <a:off x="1143000" y="2590800"/>
            <a:ext cx="7848600" cy="3046988"/>
          </a:xfrm>
          <a:prstGeom prst="rect">
            <a:avLst/>
          </a:prstGeom>
          <a:noFill/>
        </p:spPr>
        <p:txBody>
          <a:bodyPr wrap="square" rtlCol="0">
            <a:spAutoFit/>
          </a:bodyPr>
          <a:lstStyle/>
          <a:p>
            <a:pPr algn="just" rtl="1"/>
            <a:r>
              <a:rPr lang="fa-IR" sz="2400" dirty="0"/>
              <a:t>يكي از مهمترين پيامدهاي مثبت گسترش استفاده از </a:t>
            </a:r>
            <a:r>
              <a:rPr lang="fa-IR" sz="2400" dirty="0" smtClean="0"/>
              <a:t>پول </a:t>
            </a:r>
            <a:r>
              <a:rPr lang="fa-IR" sz="2400" dirty="0"/>
              <a:t>الكترونيكي, افزايش كارآيي مبادلات است. پول الكترونيكي به چندين طريق به كارآمدتر شدن مبادلات كمك خواهد كرد: اول اينكه از آنجا كه هزينه ي نقل و انتقال پول الكترونيكي از طريق اينترنت نسبت به سيستم بانكداري سنتي ارزانتر است, پول الكترونيكي مبادلات را ارزانتر خواهد نمود. براي انتقال پول به روش سنتي بانكهاي مرسوم, شعب, كارمندان, دستگاههاي تحويل دار </a:t>
            </a:r>
            <a:r>
              <a:rPr lang="fa-IR" sz="2400" dirty="0" smtClean="0"/>
              <a:t>خودكار( </a:t>
            </a:r>
            <a:r>
              <a:rPr lang="en-US" sz="2400" dirty="0"/>
              <a:t>ATM</a:t>
            </a:r>
            <a:r>
              <a:rPr lang="fa-IR" sz="2400" dirty="0"/>
              <a:t> ) و سيستمهاي مبادله ي الكترونيكي مخصوص بسياري را نگهداري مي نمايند </a:t>
            </a:r>
            <a:endParaRPr lang="en-US" sz="2400" dirty="0"/>
          </a:p>
        </p:txBody>
      </p:sp>
    </p:spTree>
    <p:extLst>
      <p:ext uri="{BB962C8B-B14F-4D97-AF65-F5344CB8AC3E}">
        <p14:creationId xmlns:p14="http://schemas.microsoft.com/office/powerpoint/2010/main" val="224140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8001000" cy="6705600"/>
          </a:xfrm>
        </p:spPr>
        <p:txBody>
          <a:bodyPr>
            <a:noAutofit/>
          </a:bodyPr>
          <a:lstStyle/>
          <a:p>
            <a:pPr algn="just" rtl="1">
              <a:lnSpc>
                <a:spcPct val="150000"/>
              </a:lnSpc>
            </a:pPr>
            <a:r>
              <a:rPr lang="fa-IR" sz="2400" dirty="0" smtClean="0"/>
              <a:t> </a:t>
            </a:r>
            <a:r>
              <a:rPr lang="fa-IR" sz="2400" dirty="0"/>
              <a:t>كه هزينه هاي سربار همه ي اين تشريفات اداري, بخشي از كا مزد نقل و انتقال پول و پرداختهاي كارت بدهي را تشكيل مي دهد. در حالي كه هزينه ي نقل و انتقال پول الكترونيكي به دليل استفاده از شبكه ي اينترنت موجود و رايانه هاي شخصي استفاده كنندگان, بسيار پايين تر بوده و شايد نزديك به صفر است </a:t>
            </a:r>
            <a:r>
              <a:rPr lang="fa-IR" sz="2400" dirty="0" smtClean="0"/>
              <a:t>.</a:t>
            </a:r>
            <a:endParaRPr lang="en-US" sz="2400" dirty="0"/>
          </a:p>
          <a:p>
            <a:pPr algn="just" rtl="1">
              <a:lnSpc>
                <a:spcPct val="150000"/>
              </a:lnSpc>
            </a:pPr>
            <a:r>
              <a:rPr lang="fa-IR" sz="2400" dirty="0"/>
              <a:t>دوم اين كه, از آنجا كه اينترنت هيچ مرز سياسي نمي شناسد, پول الكترونيكي نيز بدون مرز است. بنابراين, هزينه ي انتقال پول الكترونيكي در داخل يك كشور با هزينه ي انتقال آن بين كشورهاي مختلف برابر است, در نتيجه هزينه ي بالاي كنوني نقل و انتقال بين المللي پول نسبت به نقل وانتقال آن در داخل يك كشور معين , به طور قابل توجهي كاهش خواهد يافت. </a:t>
            </a:r>
            <a:endParaRPr lang="en-US" sz="2400" dirty="0"/>
          </a:p>
        </p:txBody>
      </p:sp>
    </p:spTree>
    <p:extLst>
      <p:ext uri="{BB962C8B-B14F-4D97-AF65-F5344CB8AC3E}">
        <p14:creationId xmlns:p14="http://schemas.microsoft.com/office/powerpoint/2010/main" val="30272339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772400" cy="5791200"/>
          </a:xfrm>
        </p:spPr>
        <p:txBody>
          <a:bodyPr/>
          <a:lstStyle/>
          <a:p>
            <a:endParaRPr lang="en-US" dirty="0"/>
          </a:p>
        </p:txBody>
      </p:sp>
      <p:pic>
        <p:nvPicPr>
          <p:cNvPr id="1026" name="Picture 2" descr="F:\1.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299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105400" y="609600"/>
            <a:ext cx="3429000" cy="707886"/>
          </a:xfrm>
          <a:prstGeom prst="rect">
            <a:avLst/>
          </a:prstGeom>
        </p:spPr>
        <p:txBody>
          <a:bodyPr wrap="square">
            <a:spAutoFit/>
          </a:bodyPr>
          <a:lstStyle/>
          <a:p>
            <a:r>
              <a:rPr lang="ar-SA" sz="4000" b="1" dirty="0" smtClean="0">
                <a:solidFill>
                  <a:schemeClr val="bg1"/>
                </a:solidFill>
              </a:rPr>
              <a:t>پول الکترونیکی </a:t>
            </a:r>
            <a:endParaRPr lang="en-US" sz="4000" dirty="0">
              <a:solidFill>
                <a:schemeClr val="bg1"/>
              </a:solidFill>
            </a:endParaRPr>
          </a:p>
        </p:txBody>
      </p:sp>
      <p:sp>
        <p:nvSpPr>
          <p:cNvPr id="2" name="TextBox 1"/>
          <p:cNvSpPr txBox="1"/>
          <p:nvPr/>
        </p:nvSpPr>
        <p:spPr>
          <a:xfrm>
            <a:off x="838200" y="2362200"/>
            <a:ext cx="4953000" cy="646331"/>
          </a:xfrm>
          <a:prstGeom prst="rect">
            <a:avLst/>
          </a:prstGeom>
          <a:noFill/>
        </p:spPr>
        <p:txBody>
          <a:bodyPr wrap="square" rtlCol="0">
            <a:spAutoFit/>
          </a:bodyPr>
          <a:lstStyle/>
          <a:p>
            <a:pPr>
              <a:defRPr/>
            </a:pPr>
            <a:r>
              <a:rPr lang="en-US" sz="3600" dirty="0">
                <a:solidFill>
                  <a:schemeClr val="bg1"/>
                </a:solidFill>
              </a:rPr>
              <a:t>Electronic Money </a:t>
            </a:r>
            <a:endParaRPr lang="fa-IR" sz="3600" dirty="0">
              <a:solidFill>
                <a:schemeClr val="bg1"/>
              </a:solidFill>
            </a:endParaRPr>
          </a:p>
        </p:txBody>
      </p:sp>
    </p:spTree>
    <p:extLst>
      <p:ext uri="{BB962C8B-B14F-4D97-AF65-F5344CB8AC3E}">
        <p14:creationId xmlns:p14="http://schemas.microsoft.com/office/powerpoint/2010/main" val="21120672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866888" cy="5715000"/>
          </a:xfrm>
        </p:spPr>
        <p:txBody>
          <a:bodyPr>
            <a:normAutofit/>
          </a:bodyPr>
          <a:lstStyle/>
          <a:p>
            <a:pPr algn="just" rtl="1">
              <a:lnSpc>
                <a:spcPct val="150000"/>
              </a:lnSpc>
            </a:pPr>
            <a:r>
              <a:rPr lang="fa-IR" sz="2400" dirty="0"/>
              <a:t>سوم اينكه, هر شخصي كه به اينترنت و يك بانك اينترنتي دسترسي دارد, به طور بالقوه مي تواند از وجوه پول الكترونيكي استفاده كند. به علاوه در حالي كه پرداخت هاي كارت بدهي به فروشگاههاي مجاز محدود است, پول الكترونيكي پرداختهاي شخص به شخص را نيز امكان پذير مي سازد.</a:t>
            </a:r>
            <a:endParaRPr lang="en-US" sz="2400" dirty="0"/>
          </a:p>
          <a:p>
            <a:pPr algn="just" rtl="1">
              <a:lnSpc>
                <a:spcPct val="150000"/>
              </a:lnSpc>
            </a:pPr>
            <a:endParaRPr lang="en-US" sz="2400" dirty="0"/>
          </a:p>
        </p:txBody>
      </p:sp>
      <p:pic>
        <p:nvPicPr>
          <p:cNvPr id="4" name="Picture 3" descr="F:\imagesCAUP1UUU.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352800"/>
            <a:ext cx="3810000" cy="3200400"/>
          </a:xfrm>
          <a:prstGeom prst="rect">
            <a:avLst/>
          </a:prstGeom>
          <a:noFill/>
          <a:ln>
            <a:noFill/>
          </a:ln>
        </p:spPr>
      </p:pic>
    </p:spTree>
    <p:extLst>
      <p:ext uri="{BB962C8B-B14F-4D97-AF65-F5344CB8AC3E}">
        <p14:creationId xmlns:p14="http://schemas.microsoft.com/office/powerpoint/2010/main" val="30342454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a:solidFill>
                  <a:schemeClr val="accent1"/>
                </a:solidFill>
                <a:effectLst/>
              </a:rPr>
              <a:t>پرداخت الكترونيك در ايران</a:t>
            </a:r>
            <a:endParaRPr lang="en-US" sz="3200" dirty="0">
              <a:solidFill>
                <a:schemeClr val="accent1"/>
              </a:solidFill>
            </a:endParaRPr>
          </a:p>
        </p:txBody>
      </p:sp>
      <p:sp>
        <p:nvSpPr>
          <p:cNvPr id="3" name="Content Placeholder 2"/>
          <p:cNvSpPr>
            <a:spLocks noGrp="1"/>
          </p:cNvSpPr>
          <p:nvPr>
            <p:ph idx="1"/>
          </p:nvPr>
        </p:nvSpPr>
        <p:spPr/>
        <p:txBody>
          <a:bodyPr>
            <a:normAutofit/>
          </a:bodyPr>
          <a:lstStyle/>
          <a:p>
            <a:pPr algn="r">
              <a:lnSpc>
                <a:spcPct val="150000"/>
              </a:lnSpc>
            </a:pPr>
            <a:r>
              <a:rPr lang="fa-IR" sz="2000" dirty="0"/>
              <a:t>نظام پرداخت الكترونيكي ايران در مرحله بستر سازي است با وجود تلاش هاي به عمل آمده هنوز اقتصاد ايران از مزاياي اين پديده جديدي بهره مند نشده است </a:t>
            </a:r>
            <a:endParaRPr lang="en-US" sz="2000" dirty="0"/>
          </a:p>
        </p:txBody>
      </p:sp>
      <p:pic>
        <p:nvPicPr>
          <p:cNvPr id="4" name="Picture 3" descr="815d2f71df2888ec2fa59b6b61af6a99"/>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733800"/>
            <a:ext cx="24479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927248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solidFill>
                  <a:schemeClr val="accent1"/>
                </a:solidFill>
              </a:rPr>
              <a:t>نتيجه گيري</a:t>
            </a:r>
            <a:endParaRPr lang="en-US" dirty="0">
              <a:solidFill>
                <a:schemeClr val="accent1"/>
              </a:solidFill>
            </a:endParaRPr>
          </a:p>
        </p:txBody>
      </p:sp>
      <p:pic>
        <p:nvPicPr>
          <p:cNvPr id="4" name="Content Placeholder 3" descr="01e733e26b8f6ec235cbba617f80c75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52800" y="3581400"/>
            <a:ext cx="3352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524000" y="1676400"/>
            <a:ext cx="7162800" cy="954107"/>
          </a:xfrm>
          <a:prstGeom prst="rect">
            <a:avLst/>
          </a:prstGeom>
          <a:noFill/>
        </p:spPr>
        <p:txBody>
          <a:bodyPr wrap="square" rtlCol="0">
            <a:spAutoFit/>
          </a:bodyPr>
          <a:lstStyle/>
          <a:p>
            <a:pPr algn="r"/>
            <a:r>
              <a:rPr lang="ar-SA" sz="2800" dirty="0"/>
              <a:t>دولت انگيزه اي براي تلاش در جهت تغيير نظام پولي کشور و گسترش پول الکترونيک، </a:t>
            </a:r>
            <a:r>
              <a:rPr lang="fa-IR" sz="2800" dirty="0"/>
              <a:t>ندارد</a:t>
            </a:r>
            <a:endParaRPr lang="en-US" sz="2800" dirty="0"/>
          </a:p>
        </p:txBody>
      </p:sp>
    </p:spTree>
    <p:extLst>
      <p:ext uri="{BB962C8B-B14F-4D97-AF65-F5344CB8AC3E}">
        <p14:creationId xmlns:p14="http://schemas.microsoft.com/office/powerpoint/2010/main" val="13897762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111111111111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0"/>
            <a:ext cx="81534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43000" y="609600"/>
            <a:ext cx="7543800" cy="769441"/>
          </a:xfrm>
          <a:prstGeom prst="rect">
            <a:avLst/>
          </a:prstGeom>
          <a:noFill/>
        </p:spPr>
        <p:txBody>
          <a:bodyPr wrap="square" rtlCol="0">
            <a:spAutoFit/>
          </a:bodyPr>
          <a:lstStyle/>
          <a:p>
            <a:pPr lvl="1" algn="r"/>
            <a:r>
              <a:rPr lang="fa-IR" sz="2000" b="1" dirty="0" smtClean="0"/>
              <a:t>سوال</a:t>
            </a:r>
            <a:r>
              <a:rPr lang="fa-IR" sz="2000" b="1" dirty="0"/>
              <a:t>؟</a:t>
            </a:r>
          </a:p>
          <a:p>
            <a:pPr lvl="3" algn="r"/>
            <a:r>
              <a:rPr lang="fa-IR" sz="2400" b="1" dirty="0"/>
              <a:t> چرا </a:t>
            </a:r>
            <a:r>
              <a:rPr lang="ar-SA" sz="2400" b="1" dirty="0"/>
              <a:t>مردم ايران تمايلي به پول الكترونيك ندارند</a:t>
            </a:r>
            <a:endParaRPr lang="en-US" sz="2400" dirty="0"/>
          </a:p>
        </p:txBody>
      </p:sp>
    </p:spTree>
    <p:extLst>
      <p:ext uri="{BB962C8B-B14F-4D97-AF65-F5344CB8AC3E}">
        <p14:creationId xmlns:p14="http://schemas.microsoft.com/office/powerpoint/2010/main" val="31714646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400" dirty="0">
                <a:solidFill>
                  <a:schemeClr val="accent1"/>
                </a:solidFill>
              </a:rPr>
              <a:t>منابع</a:t>
            </a:r>
            <a:endParaRPr lang="en-US" sz="5400" dirty="0">
              <a:solidFill>
                <a:schemeClr val="accent1"/>
              </a:solidFill>
            </a:endParaRPr>
          </a:p>
        </p:txBody>
      </p:sp>
      <p:sp>
        <p:nvSpPr>
          <p:cNvPr id="3" name="Content Placeholder 2"/>
          <p:cNvSpPr>
            <a:spLocks noGrp="1"/>
          </p:cNvSpPr>
          <p:nvPr>
            <p:ph idx="1"/>
          </p:nvPr>
        </p:nvSpPr>
        <p:spPr>
          <a:xfrm>
            <a:off x="1066800" y="1905000"/>
            <a:ext cx="7543800" cy="4343400"/>
          </a:xfrm>
        </p:spPr>
        <p:txBody>
          <a:bodyPr/>
          <a:lstStyle/>
          <a:p>
            <a:pPr>
              <a:lnSpc>
                <a:spcPct val="80000"/>
              </a:lnSpc>
              <a:buNone/>
              <a:defRPr/>
            </a:pPr>
            <a:r>
              <a:rPr lang="fa-IR" b="1" dirty="0" smtClean="0"/>
              <a:t>1</a:t>
            </a:r>
            <a:r>
              <a:rPr lang="en-US" b="1" dirty="0" smtClean="0"/>
              <a:t>.http</a:t>
            </a:r>
            <a:r>
              <a:rPr lang="en-US" b="1" dirty="0"/>
              <a:t>://www.microrayaneh.com/articles/Ecom/Emoney1.htm</a:t>
            </a:r>
          </a:p>
          <a:p>
            <a:pPr>
              <a:lnSpc>
                <a:spcPct val="80000"/>
              </a:lnSpc>
              <a:buNone/>
              <a:defRPr/>
            </a:pPr>
            <a:r>
              <a:rPr lang="fa-IR" b="1" dirty="0" smtClean="0"/>
              <a:t>2</a:t>
            </a:r>
            <a:r>
              <a:rPr lang="en-US" b="1" dirty="0" smtClean="0"/>
              <a:t>.http</a:t>
            </a:r>
            <a:r>
              <a:rPr lang="en-US" b="1" dirty="0"/>
              <a:t>://www.aftab.ir/articles/economy_marketing_business/information_technology/c2c1172139412_electronic_money_p1.php</a:t>
            </a:r>
          </a:p>
          <a:p>
            <a:pPr>
              <a:lnSpc>
                <a:spcPct val="80000"/>
              </a:lnSpc>
              <a:buNone/>
              <a:defRPr/>
            </a:pPr>
            <a:r>
              <a:rPr lang="fa-IR" b="1" dirty="0" smtClean="0"/>
              <a:t>3</a:t>
            </a:r>
            <a:r>
              <a:rPr lang="en-US" b="1" dirty="0" smtClean="0"/>
              <a:t>.http</a:t>
            </a:r>
            <a:r>
              <a:rPr lang="en-US" b="1" dirty="0"/>
              <a:t>://www.ictna.ir/report/archives/000619.html</a:t>
            </a:r>
          </a:p>
          <a:p>
            <a:endParaRPr lang="en-US" dirty="0"/>
          </a:p>
        </p:txBody>
      </p:sp>
    </p:spTree>
    <p:extLst>
      <p:ext uri="{BB962C8B-B14F-4D97-AF65-F5344CB8AC3E}">
        <p14:creationId xmlns:p14="http://schemas.microsoft.com/office/powerpoint/2010/main" val="18204369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2">
            <a:schemeClr val="dk1">
              <a:shade val="50000"/>
            </a:schemeClr>
          </a:lnRef>
          <a:fillRef idx="1">
            <a:schemeClr val="dk1"/>
          </a:fillRef>
          <a:effectRef idx="0">
            <a:schemeClr val="dk1"/>
          </a:effectRef>
          <a:fontRef idx="minor">
            <a:schemeClr val="lt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endParaRPr lang="en-US" sz="6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dobe Garamond Pro" pitchFamily="18" charset="0"/>
            </a:endParaRPr>
          </a:p>
          <a:p>
            <a:endParaRPr lang="en-US" sz="6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dobe Garamond Pro" pitchFamily="18" charset="0"/>
            </a:endParaRPr>
          </a:p>
          <a:p>
            <a:r>
              <a:rPr lang="en-US" sz="6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dobe Garamond Pro" pitchFamily="18" charset="0"/>
              </a:rPr>
              <a:t>      Thank you</a:t>
            </a:r>
          </a:p>
          <a:p>
            <a:endParaRPr lang="en-US" sz="6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dobe Garamond Pro" pitchFamily="18" charset="0"/>
            </a:endParaRPr>
          </a:p>
        </p:txBody>
      </p:sp>
    </p:spTree>
    <p:extLst>
      <p:ext uri="{BB962C8B-B14F-4D97-AF65-F5344CB8AC3E}">
        <p14:creationId xmlns:p14="http://schemas.microsoft.com/office/powerpoint/2010/main" val="402418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3">
                                            <p:txEl>
                                              <p:pRg st="2" end="2"/>
                                            </p:txEl>
                                          </p:spTgt>
                                        </p:tgtEl>
                                        <p:attrNameLst>
                                          <p:attrName>ppt_w</p:attrName>
                                        </p:attrNameLst>
                                      </p:cBhvr>
                                      <p:tavLst>
                                        <p:tav tm="0">
                                          <p:val>
                                            <p:strVal val="ppt_w"/>
                                          </p:val>
                                        </p:tav>
                                        <p:tav tm="100000">
                                          <p:val>
                                            <p:fltVal val="0"/>
                                          </p:val>
                                        </p:tav>
                                      </p:tavLst>
                                    </p:anim>
                                    <p:anim calcmode="lin" valueType="num">
                                      <p:cBhvr>
                                        <p:cTn id="7"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8" dur="500"/>
                                        <p:tgtEl>
                                          <p:spTgt spid="3">
                                            <p:txEl>
                                              <p:pRg st="2" end="2"/>
                                            </p:txEl>
                                          </p:spTgt>
                                        </p:tgtEl>
                                      </p:cBhvr>
                                    </p:animEffect>
                                    <p:set>
                                      <p:cBhvr>
                                        <p:cTn id="9"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3">
                                            <p:bg/>
                                          </p:spTgt>
                                        </p:tgtEl>
                                        <p:attrNameLst>
                                          <p:attrName>ppt_w</p:attrName>
                                        </p:attrNameLst>
                                      </p:cBhvr>
                                      <p:tavLst>
                                        <p:tav tm="0">
                                          <p:val>
                                            <p:strVal val="ppt_w"/>
                                          </p:val>
                                        </p:tav>
                                        <p:tav tm="100000">
                                          <p:val>
                                            <p:fltVal val="0"/>
                                          </p:val>
                                        </p:tav>
                                      </p:tavLst>
                                    </p:anim>
                                    <p:anim calcmode="lin" valueType="num">
                                      <p:cBhvr>
                                        <p:cTn id="14" dur="500"/>
                                        <p:tgtEl>
                                          <p:spTgt spid="3">
                                            <p:bg/>
                                          </p:spTgt>
                                        </p:tgtEl>
                                        <p:attrNameLst>
                                          <p:attrName>ppt_h</p:attrName>
                                        </p:attrNameLst>
                                      </p:cBhvr>
                                      <p:tavLst>
                                        <p:tav tm="0">
                                          <p:val>
                                            <p:strVal val="ppt_h"/>
                                          </p:val>
                                        </p:tav>
                                        <p:tav tm="100000">
                                          <p:val>
                                            <p:fltVal val="0"/>
                                          </p:val>
                                        </p:tav>
                                      </p:tavLst>
                                    </p:anim>
                                    <p:animEffect transition="out" filter="fade">
                                      <p:cBhvr>
                                        <p:cTn id="15" dur="500"/>
                                        <p:tgtEl>
                                          <p:spTgt spid="3">
                                            <p:bg/>
                                          </p:spTgt>
                                        </p:tgtEl>
                                      </p:cBhvr>
                                    </p:animEffect>
                                    <p:set>
                                      <p:cBhvr>
                                        <p:cTn id="16"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66800" y="533400"/>
            <a:ext cx="7696200" cy="5867400"/>
          </a:xfrm>
        </p:spPr>
        <p:txBody>
          <a:bodyPr>
            <a:normAutofit/>
          </a:bodyPr>
          <a:lstStyle/>
          <a:p>
            <a:pPr marL="0" indent="0" algn="just" rtl="1">
              <a:lnSpc>
                <a:spcPct val="115000"/>
              </a:lnSpc>
              <a:spcBef>
                <a:spcPts val="0"/>
              </a:spcBef>
              <a:spcAft>
                <a:spcPts val="1000"/>
              </a:spcAft>
              <a:buNone/>
            </a:pPr>
            <a:r>
              <a:rPr lang="fa-IR" sz="4800" dirty="0" smtClean="0">
                <a:solidFill>
                  <a:schemeClr val="accent1"/>
                </a:solidFill>
              </a:rPr>
              <a:t>مقدمه</a:t>
            </a:r>
            <a:endParaRPr lang="en-US" sz="4800" dirty="0" smtClean="0">
              <a:solidFill>
                <a:schemeClr val="accent1"/>
              </a:solidFill>
            </a:endParaRPr>
          </a:p>
          <a:p>
            <a:pPr marL="0" algn="just" rtl="1">
              <a:lnSpc>
                <a:spcPct val="115000"/>
              </a:lnSpc>
              <a:spcBef>
                <a:spcPts val="0"/>
              </a:spcBef>
              <a:spcAft>
                <a:spcPts val="1000"/>
              </a:spcAft>
            </a:pPr>
            <a:endParaRPr lang="en-US" sz="2400" dirty="0"/>
          </a:p>
          <a:p>
            <a:pPr marL="0" algn="just" rtl="1">
              <a:lnSpc>
                <a:spcPct val="115000"/>
              </a:lnSpc>
              <a:spcBef>
                <a:spcPts val="0"/>
              </a:spcBef>
              <a:spcAft>
                <a:spcPts val="1000"/>
              </a:spcAft>
            </a:pPr>
            <a:r>
              <a:rPr lang="ar-SA" sz="2400" dirty="0" smtClean="0"/>
              <a:t> </a:t>
            </a:r>
            <a:r>
              <a:rPr lang="ar-SA" sz="2400" dirty="0"/>
              <a:t>پول الكترونيكي يا پول ديجيتالي، ارزش پول واحدهاي پول منتشره از سوي دولت يا بخش خصوصي است كه به شكل الكترونيكي بر روي يك وسيله الكترونيكي ذخيره شده است.</a:t>
            </a:r>
            <a:endParaRPr lang="en-US" sz="2400" dirty="0"/>
          </a:p>
          <a:p>
            <a:pPr marL="0" marR="0" algn="just" rtl="1">
              <a:lnSpc>
                <a:spcPct val="115000"/>
              </a:lnSpc>
              <a:spcBef>
                <a:spcPts val="0"/>
              </a:spcBef>
              <a:spcAft>
                <a:spcPts val="1000"/>
              </a:spcAft>
            </a:pPr>
            <a:endParaRPr lang="en-US" sz="2400" dirty="0"/>
          </a:p>
        </p:txBody>
      </p:sp>
      <p:pic>
        <p:nvPicPr>
          <p:cNvPr id="5" name="Picture 4" descr="co-830511-money"/>
          <p:cNvPicPr/>
          <p:nvPr/>
        </p:nvPicPr>
        <p:blipFill>
          <a:blip r:embed="rId2">
            <a:extLst>
              <a:ext uri="{28A0092B-C50C-407E-A947-70E740481C1C}">
                <a14:useLocalDpi xmlns:a14="http://schemas.microsoft.com/office/drawing/2010/main" val="0"/>
              </a:ext>
            </a:extLst>
          </a:blip>
          <a:srcRect/>
          <a:stretch>
            <a:fillRect/>
          </a:stretch>
        </p:blipFill>
        <p:spPr bwMode="auto">
          <a:xfrm>
            <a:off x="3023553" y="3429000"/>
            <a:ext cx="2920048"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91327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F:\ب.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8332" y="723390"/>
            <a:ext cx="4357906" cy="307232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486400" y="895805"/>
            <a:ext cx="3352800" cy="1569660"/>
          </a:xfrm>
          <a:prstGeom prst="rect">
            <a:avLst/>
          </a:prstGeom>
          <a:noFill/>
        </p:spPr>
        <p:txBody>
          <a:bodyPr wrap="square" rtlCol="0">
            <a:spAutoFit/>
          </a:bodyPr>
          <a:lstStyle/>
          <a:p>
            <a:pPr algn="ctr"/>
            <a:r>
              <a:rPr lang="fa-IR" sz="4800" dirty="0" smtClean="0">
                <a:solidFill>
                  <a:schemeClr val="accent1"/>
                </a:solidFill>
              </a:rPr>
              <a:t>پول الکترونیکی چیست؟</a:t>
            </a:r>
            <a:endParaRPr lang="en-US" sz="4800" dirty="0">
              <a:solidFill>
                <a:schemeClr val="accent1"/>
              </a:solidFill>
            </a:endParaRPr>
          </a:p>
        </p:txBody>
      </p:sp>
      <p:sp>
        <p:nvSpPr>
          <p:cNvPr id="7" name="TextBox 6"/>
          <p:cNvSpPr txBox="1"/>
          <p:nvPr/>
        </p:nvSpPr>
        <p:spPr>
          <a:xfrm>
            <a:off x="1066800" y="4038600"/>
            <a:ext cx="7543800" cy="1938992"/>
          </a:xfrm>
          <a:prstGeom prst="rect">
            <a:avLst/>
          </a:prstGeom>
          <a:noFill/>
        </p:spPr>
        <p:txBody>
          <a:bodyPr wrap="square" rtlCol="0">
            <a:spAutoFit/>
          </a:bodyPr>
          <a:lstStyle/>
          <a:p>
            <a:pPr algn="just" rtl="1"/>
            <a:r>
              <a:rPr lang="ar-SA" sz="2400" dirty="0"/>
              <a:t>از آنجايی‌که پول الکترونیکی همچنان در مراحل اولیه‌ي پیشرفت است، هنوز تعریف واحدی از پول الکترونیکی وجود ندارد و اشخاص مختلفی پول الکترونیکی را به روش‌های متفاوتی تعریف کرده و توضیح داده اند. جامعه‌ي اروپا در پیش نویس دستورالعمل خود، پول الکترونیکی را بدین‌گونه توصیف نموده است:</a:t>
            </a:r>
            <a:endParaRPr lang="en-US" sz="2400" dirty="0"/>
          </a:p>
        </p:txBody>
      </p:sp>
    </p:spTree>
    <p:extLst>
      <p:ext uri="{BB962C8B-B14F-4D97-AF65-F5344CB8AC3E}">
        <p14:creationId xmlns:p14="http://schemas.microsoft.com/office/powerpoint/2010/main" val="280369807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599"/>
            <a:ext cx="8077200" cy="6019799"/>
          </a:xfrm>
        </p:spPr>
        <p:txBody>
          <a:bodyPr>
            <a:normAutofit/>
          </a:bodyPr>
          <a:lstStyle/>
          <a:p>
            <a:pPr algn="r" rtl="1"/>
            <a:r>
              <a:rPr lang="ar-SA" sz="2000" dirty="0"/>
              <a:t>الف- ارزش پولی که بر روی قطعه‌اي الکترونیکی همانند تراشه‌ي کارت و یا حافظه‌ي کامپیوتر به صورت الکترونیکی ذخیره شده است.</a:t>
            </a:r>
            <a:endParaRPr lang="en-US" sz="2000" dirty="0"/>
          </a:p>
          <a:p>
            <a:pPr algn="r" rtl="1"/>
            <a:r>
              <a:rPr lang="ar-SA" sz="2000" dirty="0"/>
              <a:t> </a:t>
            </a:r>
            <a:endParaRPr lang="en-US" sz="2000" dirty="0"/>
          </a:p>
          <a:p>
            <a:pPr algn="r" rtl="1"/>
            <a:r>
              <a:rPr lang="ar-SA" sz="2000" dirty="0"/>
              <a:t>ب- به عنوان یک وسیله‌ي پرداخت برای تعهدات اشخاصی غیر از مؤسسه‌ي صادر کننده، پذیرفته شده است.</a:t>
            </a:r>
            <a:endParaRPr lang="en-US" sz="2000" dirty="0"/>
          </a:p>
          <a:p>
            <a:pPr algn="r" rtl="1"/>
            <a:r>
              <a:rPr lang="ar-SA" sz="2000" dirty="0"/>
              <a:t> </a:t>
            </a:r>
            <a:endParaRPr lang="en-US" sz="2000" dirty="0"/>
          </a:p>
          <a:p>
            <a:pPr algn="r" rtl="1"/>
            <a:r>
              <a:rPr lang="ar-SA" sz="2000" dirty="0"/>
              <a:t>ج- بدین منظور ایجاد شده است که به عنوان جانشین الکترونیکی برای سکه و اسکناس در دسترس و اختیار استفاده کنندگان قرار گيرد.</a:t>
            </a:r>
            <a:endParaRPr lang="en-US" sz="2000" dirty="0"/>
          </a:p>
          <a:p>
            <a:pPr algn="r" rtl="1"/>
            <a:r>
              <a:rPr lang="ar-SA" sz="2000" dirty="0"/>
              <a:t> </a:t>
            </a:r>
            <a:endParaRPr lang="en-US" sz="2000" dirty="0"/>
          </a:p>
          <a:p>
            <a:pPr algn="r" rtl="1"/>
            <a:r>
              <a:rPr lang="ar-SA" sz="2000" dirty="0"/>
              <a:t>د- به منظور انتقال الکترونیکی وجوه و پرداخت‌های با مقدار محدود ایجاد شده اس</a:t>
            </a:r>
            <a:r>
              <a:rPr lang="ar-SA" sz="1400" dirty="0"/>
              <a:t>ت.</a:t>
            </a:r>
            <a:endParaRPr lang="en-US" sz="1400" dirty="0"/>
          </a:p>
          <a:p>
            <a:pPr algn="r" rtl="1"/>
            <a:r>
              <a:rPr lang="ar-SA" sz="1400" dirty="0"/>
              <a:t> </a:t>
            </a:r>
            <a:endParaRPr lang="en-US" sz="1400" dirty="0"/>
          </a:p>
          <a:p>
            <a:pPr algn="r"/>
            <a:endParaRPr lang="en-US" sz="1400" dirty="0"/>
          </a:p>
        </p:txBody>
      </p:sp>
      <p:pic>
        <p:nvPicPr>
          <p:cNvPr id="4" name="Picture 3" descr="2a85879fcc3d9f76ff9c7fcb3d64701f"/>
          <p:cNvPicPr/>
          <p:nvPr/>
        </p:nvPicPr>
        <p:blipFill>
          <a:blip r:embed="rId2">
            <a:extLst>
              <a:ext uri="{28A0092B-C50C-407E-A947-70E740481C1C}">
                <a14:useLocalDpi xmlns:a14="http://schemas.microsoft.com/office/drawing/2010/main" val="0"/>
              </a:ext>
            </a:extLst>
          </a:blip>
          <a:srcRect/>
          <a:stretch>
            <a:fillRect/>
          </a:stretch>
        </p:blipFill>
        <p:spPr bwMode="auto">
          <a:xfrm>
            <a:off x="1066801" y="4648200"/>
            <a:ext cx="2971800" cy="198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554523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57200"/>
            <a:ext cx="7866888" cy="5791200"/>
          </a:xfrm>
        </p:spPr>
        <p:txBody>
          <a:bodyPr>
            <a:normAutofit/>
          </a:bodyPr>
          <a:lstStyle/>
          <a:p>
            <a:pPr algn="just" rtl="1"/>
            <a:r>
              <a:rPr lang="ar-SA" sz="2800" dirty="0"/>
              <a:t>از تعریف و توصیف بالا می توان نتيجه گرفت که پول الکترونیکی یک مکانیسم پرداخت ارزش ذخیره شده یا پیش پرداخت شده است که در آن مقداري از وجوه یا ارزش که برای مصرف کننده قابل استفاده است در یک وسیله و قطعه‌ي الکترونیکی ذخیره شده و در تصرف مشتری است. ارزش الکترونیکی توسط مصرف کننده و مشتری خریداری می شود و هر بار که مستقیماً به دستگاه‌های دیگر متصل شود و یا مصرف کننده از دستگاه استفاده کند تا از طریق پایانه‌ي فروش و یا حتی از شبکه های کامپیوتری همانند اینترنت خریدی را انجام دهد، از موجودي آن کاسته مي‌شود.</a:t>
            </a:r>
            <a:endParaRPr lang="en-US" sz="2800" dirty="0"/>
          </a:p>
          <a:p>
            <a:pPr algn="just" rtl="1"/>
            <a:r>
              <a:rPr lang="ar-SA" sz="2800" dirty="0"/>
              <a:t> </a:t>
            </a:r>
            <a:endParaRPr lang="en-US" sz="2800" dirty="0"/>
          </a:p>
        </p:txBody>
      </p:sp>
      <p:pic>
        <p:nvPicPr>
          <p:cNvPr id="4" name="Picture 5" descr="1d6d65c5e096e562e889bf57860dca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641848"/>
            <a:ext cx="1981200" cy="198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70717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magesCAW3NRFP.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1" y="152400"/>
            <a:ext cx="4267200" cy="42672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410200" y="533400"/>
            <a:ext cx="3352800" cy="3429000"/>
          </a:xfrm>
          <a:prstGeom prst="rect">
            <a:avLst/>
          </a:prstGeom>
          <a:noFill/>
        </p:spPr>
        <p:txBody>
          <a:bodyPr wrap="square" rtlCol="0">
            <a:spAutoFit/>
          </a:bodyPr>
          <a:lstStyle/>
          <a:p>
            <a:endParaRPr lang="en-US" dirty="0"/>
          </a:p>
        </p:txBody>
      </p:sp>
      <p:sp>
        <p:nvSpPr>
          <p:cNvPr id="9" name="TextBox 8"/>
          <p:cNvSpPr txBox="1"/>
          <p:nvPr/>
        </p:nvSpPr>
        <p:spPr>
          <a:xfrm>
            <a:off x="5410200" y="685800"/>
            <a:ext cx="3505200" cy="3046988"/>
          </a:xfrm>
          <a:prstGeom prst="rect">
            <a:avLst/>
          </a:prstGeom>
          <a:noFill/>
        </p:spPr>
        <p:txBody>
          <a:bodyPr wrap="square" rtlCol="0">
            <a:spAutoFit/>
          </a:bodyPr>
          <a:lstStyle/>
          <a:p>
            <a:pPr algn="just"/>
            <a:r>
              <a:rPr lang="ar-SA" sz="2400" dirty="0" smtClean="0">
                <a:effectLst/>
                <a:ea typeface="Times New Roman"/>
              </a:rPr>
              <a:t>برخلاف بسیاری از کارت‌های تک منظوره‌ي پیش پرداخت شده (همانند کارت‌های تلفن)، محصولات پول الکترونیکی به این منظور طراحی و تولید می شوند که مورد استفاده‌ي عموم واقع شوند و وسایل چند منظوره ای برای پرداخت محسوب مي‌شوند</a:t>
            </a:r>
            <a:endParaRPr lang="en-US" sz="2400" dirty="0"/>
          </a:p>
        </p:txBody>
      </p:sp>
      <p:sp>
        <p:nvSpPr>
          <p:cNvPr id="7" name="TextBox 6"/>
          <p:cNvSpPr txBox="1"/>
          <p:nvPr/>
        </p:nvSpPr>
        <p:spPr>
          <a:xfrm>
            <a:off x="1143000" y="4191000"/>
            <a:ext cx="7391400" cy="2322174"/>
          </a:xfrm>
          <a:prstGeom prst="rect">
            <a:avLst/>
          </a:prstGeom>
          <a:noFill/>
        </p:spPr>
        <p:txBody>
          <a:bodyPr wrap="square" rtlCol="0">
            <a:spAutoFit/>
          </a:bodyPr>
          <a:lstStyle/>
          <a:p>
            <a:pPr algn="r" rtl="1">
              <a:lnSpc>
                <a:spcPct val="115000"/>
              </a:lnSpc>
            </a:pPr>
            <a:r>
              <a:rPr lang="ar-SA" dirty="0" smtClean="0">
                <a:effectLst/>
                <a:latin typeface="Calibri"/>
                <a:ea typeface="Times New Roman"/>
              </a:rPr>
              <a:t>. پول الکترونیکی کارت‌های پیش پرداخت شده (گاهی اوقات کارت هوشمند یا کیف پول الکترونیکی نامیده می شود) و هم محصولات نرم‌افزاری پیش پرداخت شده را که از شبکه های کامپیوتری نظیر اینترنت استفاده می کنند (بعضاً به عنوان پول نقد الکترونیکی هم نامیده می شوند) شامل می شود. رايج‌ترین محصولات، محصولات مبتنی بر کارت هستند. صنایع پیشرو در این زمینه </a:t>
            </a:r>
            <a:r>
              <a:rPr lang="en-US" dirty="0" smtClean="0">
                <a:effectLst/>
                <a:latin typeface="Tahoma"/>
                <a:ea typeface="Times New Roman"/>
              </a:rPr>
              <a:t>Visa , </a:t>
            </a:r>
            <a:r>
              <a:rPr lang="en-US" dirty="0" err="1" smtClean="0">
                <a:effectLst/>
                <a:latin typeface="Tahoma"/>
                <a:ea typeface="Times New Roman"/>
              </a:rPr>
              <a:t>Mondex</a:t>
            </a:r>
            <a:r>
              <a:rPr lang="ar-SA" dirty="0" smtClean="0">
                <a:effectLst/>
                <a:latin typeface="Calibri"/>
                <a:ea typeface="Times New Roman"/>
              </a:rPr>
              <a:t> هستند، اما امروزه طیف وسیعی از این محصولات به عموم عرضه شده اند همانند </a:t>
            </a:r>
            <a:r>
              <a:rPr lang="en-US" dirty="0" err="1" smtClean="0">
                <a:effectLst/>
                <a:latin typeface="Tahoma"/>
                <a:ea typeface="Times New Roman"/>
              </a:rPr>
              <a:t>Paypal,Visa,Master</a:t>
            </a:r>
            <a:r>
              <a:rPr lang="ar-SA" dirty="0" smtClean="0">
                <a:effectLst/>
                <a:latin typeface="Calibri"/>
                <a:ea typeface="Times New Roman"/>
              </a:rPr>
              <a:t> و غیره .</a:t>
            </a:r>
            <a:endParaRPr lang="en-US" dirty="0" smtClean="0">
              <a:effectLst/>
              <a:latin typeface="Calibri"/>
              <a:ea typeface="Calibri"/>
            </a:endParaRPr>
          </a:p>
          <a:p>
            <a:pPr algn="r" rtl="1">
              <a:lnSpc>
                <a:spcPct val="115000"/>
              </a:lnSpc>
            </a:pPr>
            <a:r>
              <a:rPr lang="ar-SA" dirty="0" smtClean="0">
                <a:effectLst/>
                <a:latin typeface="Calibri"/>
                <a:ea typeface="Times New Roman"/>
              </a:rPr>
              <a:t> </a:t>
            </a:r>
            <a:endParaRPr lang="en-US" dirty="0">
              <a:effectLst/>
              <a:latin typeface="Calibri"/>
              <a:ea typeface="Calibri"/>
            </a:endParaRPr>
          </a:p>
        </p:txBody>
      </p:sp>
    </p:spTree>
    <p:extLst>
      <p:ext uri="{BB962C8B-B14F-4D97-AF65-F5344CB8AC3E}">
        <p14:creationId xmlns:p14="http://schemas.microsoft.com/office/powerpoint/2010/main" val="8473577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866888" cy="5867400"/>
          </a:xfrm>
        </p:spPr>
        <p:txBody>
          <a:bodyPr>
            <a:normAutofit/>
          </a:bodyPr>
          <a:lstStyle/>
          <a:p>
            <a:pPr algn="r" rtl="1"/>
            <a:r>
              <a:rPr lang="ar-SA" b="1" dirty="0">
                <a:solidFill>
                  <a:schemeClr val="accent1"/>
                </a:solidFill>
              </a:rPr>
              <a:t>ويژگي‌هاي پول </a:t>
            </a:r>
            <a:r>
              <a:rPr lang="ar-SA" b="1" dirty="0" smtClean="0">
                <a:solidFill>
                  <a:schemeClr val="accent1"/>
                </a:solidFill>
              </a:rPr>
              <a:t>الكترونيكي‌</a:t>
            </a:r>
            <a:endParaRPr lang="fa-IR" b="1" dirty="0" smtClean="0">
              <a:solidFill>
                <a:schemeClr val="accent1"/>
              </a:solidFill>
            </a:endParaRPr>
          </a:p>
          <a:p>
            <a:pPr algn="r" rtl="1"/>
            <a:endParaRPr lang="en-US" dirty="0">
              <a:solidFill>
                <a:schemeClr val="accent1"/>
              </a:solidFill>
            </a:endParaRPr>
          </a:p>
          <a:p>
            <a:pPr algn="r"/>
            <a:r>
              <a:rPr lang="ar-SA" sz="2400" dirty="0"/>
              <a:t>اگر چه درفرايند توسعه پول الكترونيكي، انواع بسيار متفاوتي از فرآورده‌هاي پول الكترونيكي با ويژگي‌هاي مختلف عرضه شده است اما در طراحي همه آنها سعي شده حداقل همه ويژگي‌هاي پول بانك مركزي لحاظ شود.</a:t>
            </a:r>
            <a:br>
              <a:rPr lang="ar-SA" sz="2400" dirty="0"/>
            </a:br>
            <a:r>
              <a:rPr lang="ar-SA" sz="2400" dirty="0"/>
              <a:t/>
            </a:r>
            <a:br>
              <a:rPr lang="ar-SA" sz="2400" dirty="0"/>
            </a:br>
            <a:r>
              <a:rPr lang="ar-SA" sz="2400" dirty="0"/>
              <a:t>به طور كلي فرآورده‌هاي پول الكترونيكي را از نظر فني مي‌توان به دو دسته تقسيم كرد.</a:t>
            </a:r>
            <a:br>
              <a:rPr lang="ar-SA" sz="2400" dirty="0"/>
            </a:br>
            <a:r>
              <a:rPr lang="ar-SA" sz="2400" dirty="0"/>
              <a:t/>
            </a:r>
            <a:br>
              <a:rPr lang="ar-SA" sz="2400" dirty="0"/>
            </a:br>
            <a:r>
              <a:rPr lang="ar-SA" sz="2400" dirty="0"/>
              <a:t>1- پول الكترونيكي مبتني بر كارت‌هاي هوشمند</a:t>
            </a:r>
            <a:br>
              <a:rPr lang="ar-SA" sz="2400" dirty="0"/>
            </a:br>
            <a:r>
              <a:rPr lang="ar-SA" sz="2400" dirty="0"/>
              <a:t>2- پول الكترونيكي مبتني بر نرم‌افزار رايانه‌اي</a:t>
            </a:r>
            <a:br>
              <a:rPr lang="ar-SA" sz="2400" dirty="0"/>
            </a:br>
            <a:r>
              <a:rPr lang="ar-SA" sz="2400" dirty="0"/>
              <a:t/>
            </a:r>
            <a:br>
              <a:rPr lang="ar-SA" sz="2400" dirty="0"/>
            </a:br>
            <a:endParaRPr lang="en-US" sz="2400" dirty="0"/>
          </a:p>
        </p:txBody>
      </p:sp>
    </p:spTree>
    <p:extLst>
      <p:ext uri="{BB962C8B-B14F-4D97-AF65-F5344CB8AC3E}">
        <p14:creationId xmlns:p14="http://schemas.microsoft.com/office/powerpoint/2010/main" val="22504292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533400"/>
            <a:ext cx="7943088" cy="5715000"/>
          </a:xfrm>
        </p:spPr>
        <p:txBody>
          <a:bodyPr>
            <a:noAutofit/>
          </a:bodyPr>
          <a:lstStyle/>
          <a:p>
            <a:pPr algn="just" rtl="1"/>
            <a:r>
              <a:rPr lang="ar-SA" sz="2400" dirty="0"/>
              <a:t>فرآورده‌هاي پول الكترونيكي مبتني بر كارت‌هاي هوشمند، براي تسهيل پرداخت‌هاي با ارزش كوچك در معاملات خرد رو در رو طراحي شده‌اند، بنابراين انتظار مي‌رود كه فرآورده‌هاي پول الكترونيكي مبتني بر كارت‌هاي هوشمند، استفاده از پول بانك مركزي و نيز در حد كمتر استفاده از كارت‌هاي اعتباري و پرداخت را براي پرداخت‌هاي مستقيم، كاهش دهد. همچنين به احتمال زياد استفاده از چك،‌ كارت‌هاي پرداخت و كارت‌هاي اعتباري در پرداخت‌هاي غيرمستقيم، يعني پرداخت‌هاي به هنگام را نيز كاهش خواهد داد.</a:t>
            </a:r>
            <a:endParaRPr lang="en-US" sz="2400" dirty="0"/>
          </a:p>
          <a:p>
            <a:pPr algn="just" rtl="1"/>
            <a:r>
              <a:rPr lang="ar-SA" sz="2400" dirty="0"/>
              <a:t>فرآورده‌هاي پول الكترونيكي مبتني بر نرم‌افزار رايانه‌اي نيز از طريق كاهش هزينه‌هاي مبادلاتي با تسهيل نقل و انتقال پول ميان انواع مختلف حساب‌ها، بانك‌ها و كشورها و نيز سرريز‌هاي يادگيري، تقاضاي سپرده‌هاي ديداري را تحت تاثير قرار مي‌دهد و آن را كاهش خواهد داد.</a:t>
            </a:r>
            <a:endParaRPr lang="en-US" sz="2400" dirty="0"/>
          </a:p>
          <a:p>
            <a:pPr marL="402336" lvl="1" indent="0" algn="just">
              <a:buNone/>
            </a:pPr>
            <a:endParaRPr lang="en-US" sz="2400" dirty="0"/>
          </a:p>
        </p:txBody>
      </p:sp>
    </p:spTree>
    <p:extLst>
      <p:ext uri="{BB962C8B-B14F-4D97-AF65-F5344CB8AC3E}">
        <p14:creationId xmlns:p14="http://schemas.microsoft.com/office/powerpoint/2010/main" val="111995797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274</TotalTime>
  <Words>1413</Words>
  <Application>Microsoft Office PowerPoint</Application>
  <PresentationFormat>On-screen Show (4:3)</PresentationFormat>
  <Paragraphs>58</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Adobe Garamond Pro</vt:lpstr>
      <vt:lpstr>Calibri</vt:lpstr>
      <vt:lpstr>Gill Sans MT</vt:lpstr>
      <vt:lpstr>Majalla UI</vt:lpstr>
      <vt:lpstr>Tahoma</vt:lpstr>
      <vt:lpstr>Times New Roman</vt:lpstr>
      <vt:lpstr>Verdana</vt:lpstr>
      <vt:lpstr>Wingdings 2</vt: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پيامد هاي اقتصادي گسترش استفاده از پول ا لكترونيكي </vt:lpstr>
      <vt:lpstr>رشدوتوسعه كاربرد پول الكترونيك و مؤسسات پرداخت الكترونيك در جهان</vt:lpstr>
      <vt:lpstr>PowerPoint Presentation</vt:lpstr>
      <vt:lpstr>PowerPoint Presentation</vt:lpstr>
      <vt:lpstr>PowerPoint Presentation</vt:lpstr>
      <vt:lpstr>پرداخت الكترونيك در ايران</vt:lpstr>
      <vt:lpstr>نتيجه گيري</vt:lpstr>
      <vt:lpstr>PowerPoint Presentation</vt:lpstr>
      <vt:lpstr>منابع</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KHORASAN</dc:creator>
  <cp:lastModifiedBy>Eli</cp:lastModifiedBy>
  <cp:revision>36</cp:revision>
  <dcterms:created xsi:type="dcterms:W3CDTF">2012-05-22T05:49:11Z</dcterms:created>
  <dcterms:modified xsi:type="dcterms:W3CDTF">2014-07-27T10:49:55Z</dcterms:modified>
</cp:coreProperties>
</file>