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8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FE9896D-37F4-4357-9BE7-9DE4AD5B82C6}" type="slidenum">
              <a:rPr lang="fa-IR" smtClean="0"/>
              <a:pPr/>
              <a:t>‹#›</a:t>
            </a:fld>
            <a:endParaRPr lang="fa-I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FE9896D-37F4-4357-9BE7-9DE4AD5B82C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5" name="Footer Placeholder 4"/>
          <p:cNvSpPr>
            <a:spLocks noGrp="1"/>
          </p:cNvSpPr>
          <p:nvPr>
            <p:ph type="ftr" sz="quarter" idx="11"/>
          </p:nvPr>
        </p:nvSpPr>
        <p:spPr>
          <a:xfrm>
            <a:off x="2640597" y="6377459"/>
            <a:ext cx="3836404" cy="365125"/>
          </a:xfrm>
        </p:spPr>
        <p:txBody>
          <a:bodyPr/>
          <a:lstStyle/>
          <a:p>
            <a:endParaRPr lang="fa-IR"/>
          </a:p>
        </p:txBody>
      </p:sp>
      <p:sp>
        <p:nvSpPr>
          <p:cNvPr id="6" name="Slide Number Placeholder 5"/>
          <p:cNvSpPr>
            <a:spLocks noGrp="1"/>
          </p:cNvSpPr>
          <p:nvPr>
            <p:ph type="sldNum" sz="quarter" idx="12"/>
          </p:nvPr>
        </p:nvSpPr>
        <p:spPr/>
        <p:txBody>
          <a:bodyPr/>
          <a:lstStyle/>
          <a:p>
            <a:fld id="{AFE9896D-37F4-4357-9BE7-9DE4AD5B82C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FE9896D-37F4-4357-9BE7-9DE4AD5B82C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FE9896D-37F4-4357-9BE7-9DE4AD5B82C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FE9896D-37F4-4357-9BE7-9DE4AD5B82C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FE9896D-37F4-4357-9BE7-9DE4AD5B82C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FE9896D-37F4-4357-9BE7-9DE4AD5B82C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FE9896D-37F4-4357-9BE7-9DE4AD5B82C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A33A56-84F1-402C-B8C0-A6274031BB9B}" type="datetimeFigureOut">
              <a:rPr lang="fa-IR" smtClean="0"/>
              <a:pPr/>
              <a:t>01/02/1435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FE9896D-37F4-4357-9BE7-9DE4AD5B82C6}" type="slidenum">
              <a:rPr lang="fa-IR" smtClean="0"/>
              <a:pPr/>
              <a:t>‹#›</a:t>
            </a:fld>
            <a:endParaRPr lang="fa-I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BA33A56-84F1-402C-B8C0-A6274031BB9B}" type="datetimeFigureOut">
              <a:rPr lang="fa-IR" smtClean="0"/>
              <a:pPr/>
              <a:t>01/02/1435</a:t>
            </a:fld>
            <a:endParaRPr lang="fa-I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a-IR"/>
          </a:p>
        </p:txBody>
      </p:sp>
      <p:sp>
        <p:nvSpPr>
          <p:cNvPr id="7" name="Slide Number Placeholder 6"/>
          <p:cNvSpPr>
            <a:spLocks noGrp="1"/>
          </p:cNvSpPr>
          <p:nvPr>
            <p:ph type="sldNum" sz="quarter" idx="12"/>
          </p:nvPr>
        </p:nvSpPr>
        <p:spPr>
          <a:xfrm>
            <a:off x="8339328" y="1170432"/>
            <a:ext cx="733864" cy="201168"/>
          </a:xfrm>
        </p:spPr>
        <p:txBody>
          <a:bodyPr/>
          <a:lstStyle/>
          <a:p>
            <a:fld id="{AFE9896D-37F4-4357-9BE7-9DE4AD5B82C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BA33A56-84F1-402C-B8C0-A6274031BB9B}" type="datetimeFigureOut">
              <a:rPr lang="fa-IR" smtClean="0"/>
              <a:pPr/>
              <a:t>01/02/1435</a:t>
            </a:fld>
            <a:endParaRPr lang="fa-I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a-I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FE9896D-37F4-4357-9BE7-9DE4AD5B82C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51.jpg"/>
          <p:cNvPicPr>
            <a:picLocks noChangeAspect="1"/>
          </p:cNvPicPr>
          <p:nvPr/>
        </p:nvPicPr>
        <p:blipFill>
          <a:blip r:embed="rId2" cstate="print"/>
          <a:stretch>
            <a:fillRect/>
          </a:stretch>
        </p:blipFill>
        <p:spPr>
          <a:xfrm>
            <a:off x="681874" y="512444"/>
            <a:ext cx="7390588" cy="591695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1472" y="428604"/>
            <a:ext cx="8120090" cy="6143668"/>
          </a:xfrm>
        </p:spPr>
        <p:style>
          <a:lnRef idx="2">
            <a:schemeClr val="accent1"/>
          </a:lnRef>
          <a:fillRef idx="1">
            <a:schemeClr val="lt1"/>
          </a:fillRef>
          <a:effectRef idx="0">
            <a:schemeClr val="accent1"/>
          </a:effectRef>
          <a:fontRef idx="minor">
            <a:schemeClr val="dk1"/>
          </a:fontRef>
        </p:style>
        <p:txBody>
          <a:bodyPr>
            <a:normAutofit lnSpcReduction="10000"/>
          </a:bodyPr>
          <a:lstStyle/>
          <a:p>
            <a:pPr algn="r">
              <a:lnSpc>
                <a:spcPct val="150000"/>
              </a:lnSpc>
              <a:buFont typeface="Wingdings" pitchFamily="2" charset="2"/>
              <a:buChar char="Ø"/>
            </a:pPr>
            <a:r>
              <a:rPr lang="fa-IR" sz="3200" b="1" dirty="0" smtClean="0">
                <a:solidFill>
                  <a:srgbClr val="C00000"/>
                </a:solidFill>
                <a:latin typeface="Times New Roman" pitchFamily="18" charset="0"/>
                <a:cs typeface="Times New Roman" pitchFamily="18" charset="0"/>
              </a:rPr>
              <a:t>الگوی بازار بیشتر با این هدف مورد استفاده قرار می گیرد که عوامل خاص شرکت و عوامل گذشته کل بازار که بر بازده اوراق بهادار اثر می گذارند،از یکدیگر تفکیک می شوند.در نمودار فوق الگوی بازار را برای شرکت </a:t>
            </a:r>
            <a:r>
              <a:rPr lang="en-US" sz="3200" b="1" dirty="0" smtClean="0">
                <a:solidFill>
                  <a:srgbClr val="C00000"/>
                </a:solidFill>
                <a:latin typeface="Times New Roman" pitchFamily="18" charset="0"/>
                <a:cs typeface="Times New Roman" pitchFamily="18" charset="0"/>
              </a:rPr>
              <a:t>j</a:t>
            </a:r>
            <a:r>
              <a:rPr lang="fa-IR" sz="3200" b="1" dirty="0" smtClean="0">
                <a:solidFill>
                  <a:srgbClr val="C00000"/>
                </a:solidFill>
                <a:latin typeface="Times New Roman" pitchFamily="18" charset="0"/>
                <a:cs typeface="Times New Roman" pitchFamily="18" charset="0"/>
              </a:rPr>
              <a:t> مربوط به دوره زمانی </a:t>
            </a:r>
            <a:r>
              <a:rPr lang="en-US" sz="3200" b="1" dirty="0" smtClean="0">
                <a:solidFill>
                  <a:srgbClr val="C00000"/>
                </a:solidFill>
                <a:latin typeface="Times New Roman" pitchFamily="18" charset="0"/>
                <a:cs typeface="Times New Roman" pitchFamily="18" charset="0"/>
              </a:rPr>
              <a:t>t </a:t>
            </a:r>
            <a:r>
              <a:rPr lang="fa-IR" sz="3200" b="1" dirty="0" smtClean="0">
                <a:solidFill>
                  <a:srgbClr val="C00000"/>
                </a:solidFill>
                <a:latin typeface="Times New Roman" pitchFamily="18" charset="0"/>
                <a:cs typeface="Times New Roman" pitchFamily="18" charset="0"/>
              </a:rPr>
              <a:t> نشان داده ایم که رابطه بین بازده سهام شرکت </a:t>
            </a:r>
            <a:r>
              <a:rPr lang="en-US" sz="3200" b="1" dirty="0" smtClean="0">
                <a:solidFill>
                  <a:srgbClr val="C00000"/>
                </a:solidFill>
                <a:latin typeface="Times New Roman" pitchFamily="18" charset="0"/>
                <a:cs typeface="Times New Roman" pitchFamily="18" charset="0"/>
              </a:rPr>
              <a:t>j </a:t>
            </a:r>
            <a:r>
              <a:rPr lang="fa-IR" sz="3200" b="1" dirty="0" smtClean="0">
                <a:solidFill>
                  <a:srgbClr val="C00000"/>
                </a:solidFill>
                <a:latin typeface="Times New Roman" pitchFamily="18" charset="0"/>
                <a:cs typeface="Times New Roman" pitchFamily="18" charset="0"/>
              </a:rPr>
              <a:t>و بازده پرتفوی بازار را مشخص کرده است.</a:t>
            </a:r>
          </a:p>
          <a:p>
            <a:pPr algn="ctr">
              <a:lnSpc>
                <a:spcPct val="150000"/>
              </a:lnSpc>
            </a:pPr>
            <a:r>
              <a:rPr lang="en-US" sz="3200" b="1" dirty="0" err="1" smtClean="0">
                <a:solidFill>
                  <a:srgbClr val="C00000"/>
                </a:solidFill>
              </a:rPr>
              <a:t>Rjt</a:t>
            </a:r>
            <a:r>
              <a:rPr lang="en-US" sz="3200" b="1" dirty="0" smtClean="0">
                <a:solidFill>
                  <a:srgbClr val="C00000"/>
                </a:solidFill>
              </a:rPr>
              <a:t>= </a:t>
            </a:r>
            <a:r>
              <a:rPr lang="en-US" sz="3200" b="1" dirty="0" err="1" smtClean="0">
                <a:solidFill>
                  <a:srgbClr val="C00000"/>
                </a:solidFill>
                <a:latin typeface="Eras Demi ITC"/>
              </a:rPr>
              <a:t>áj</a:t>
            </a:r>
            <a:r>
              <a:rPr lang="en-US" sz="3200" b="1" dirty="0" smtClean="0">
                <a:solidFill>
                  <a:srgbClr val="C00000"/>
                </a:solidFill>
                <a:latin typeface="Eras Demi ITC"/>
              </a:rPr>
              <a:t> + </a:t>
            </a:r>
            <a:r>
              <a:rPr lang="en-US" sz="3200" b="1" dirty="0" err="1" smtClean="0">
                <a:solidFill>
                  <a:srgbClr val="C00000"/>
                </a:solidFill>
                <a:latin typeface="Eras Demi ITC"/>
              </a:rPr>
              <a:t>ßjRmt</a:t>
            </a:r>
            <a:r>
              <a:rPr lang="en-US" sz="3200" b="1" dirty="0" smtClean="0">
                <a:solidFill>
                  <a:srgbClr val="C00000"/>
                </a:solidFill>
                <a:latin typeface="Eras Demi ITC"/>
              </a:rPr>
              <a:t> +</a:t>
            </a:r>
            <a:r>
              <a:rPr lang="en-US" sz="3200" b="1" dirty="0" err="1" smtClean="0">
                <a:solidFill>
                  <a:srgbClr val="C00000"/>
                </a:solidFill>
                <a:latin typeface="Ebrima"/>
                <a:ea typeface="Ebrima"/>
                <a:cs typeface="Ebrima"/>
              </a:rPr>
              <a:t>Ɛjt</a:t>
            </a:r>
            <a:endParaRPr lang="fa-IR" sz="3200" b="1" dirty="0" smtClean="0">
              <a:solidFill>
                <a:srgbClr val="C00000"/>
              </a:solidFill>
            </a:endParaRPr>
          </a:p>
          <a:p>
            <a:pPr algn="r">
              <a:lnSpc>
                <a:spcPct val="150000"/>
              </a:lnSpc>
            </a:pPr>
            <a:endParaRPr lang="fa-IR" sz="3200" b="1" dirty="0" smtClean="0">
              <a:solidFill>
                <a:srgbClr val="C00000"/>
              </a:solidFill>
              <a:latin typeface="Times New Roman" pitchFamily="18" charset="0"/>
              <a:cs typeface="Times New Roman" pitchFamily="18" charset="0"/>
            </a:endParaRPr>
          </a:p>
          <a:p>
            <a:pPr algn="ctr"/>
            <a:r>
              <a:rPr lang="en-US" sz="3600" b="1" dirty="0" smtClean="0">
                <a:solidFill>
                  <a:srgbClr val="C00000"/>
                </a:solidFill>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642918"/>
            <a:ext cx="8077200" cy="5500726"/>
          </a:xfrm>
        </p:spPr>
        <p:style>
          <a:lnRef idx="2">
            <a:schemeClr val="accent1"/>
          </a:lnRef>
          <a:fillRef idx="1">
            <a:schemeClr val="lt1"/>
          </a:fillRef>
          <a:effectRef idx="0">
            <a:schemeClr val="accent1"/>
          </a:effectRef>
          <a:fontRef idx="minor">
            <a:schemeClr val="dk1"/>
          </a:fontRef>
        </p:style>
        <p:txBody>
          <a:bodyPr>
            <a:noAutofit/>
          </a:bodyPr>
          <a:lstStyle/>
          <a:p>
            <a:pPr algn="r">
              <a:lnSpc>
                <a:spcPct val="150000"/>
              </a:lnSpc>
              <a:buFont typeface="Wingdings" pitchFamily="2" charset="2"/>
              <a:buChar char="Ø"/>
            </a:pPr>
            <a:r>
              <a:rPr lang="fa-IR" sz="2800" b="1" dirty="0" smtClean="0">
                <a:solidFill>
                  <a:srgbClr val="C00000"/>
                </a:solidFill>
                <a:latin typeface="Times New Roman" pitchFamily="18" charset="0"/>
                <a:cs typeface="Times New Roman" pitchFamily="18" charset="0"/>
              </a:rPr>
              <a:t>پژ</a:t>
            </a:r>
            <a:r>
              <a:rPr lang="fa-IR" sz="3200" b="1" dirty="0" smtClean="0">
                <a:solidFill>
                  <a:srgbClr val="C00000"/>
                </a:solidFill>
                <a:latin typeface="Times New Roman" pitchFamily="18" charset="0"/>
                <a:cs typeface="Times New Roman" pitchFamily="18" charset="0"/>
              </a:rPr>
              <a:t>وهشگران روز اعلام سود خالص سال جاری شرکت را روز صفر نامیدند،طبق نمودار در چنین حالتی که بین بازده واقعی و بازده مورد انتظار تفاوت وجود دارد،نشان دهنده بازده غیرعادی سهام شرکت برای آن روز می باشد.می توان این بازده غیرعادی را به عنوان بازده سهام شرکت برای روز صفر پس از حذف اثر ناشی از عوامل کل بازار تفسیر کرد.</a:t>
            </a:r>
            <a:endParaRPr lang="fa-IR" sz="32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214422"/>
            <a:ext cx="8077200" cy="5143536"/>
          </a:xfrm>
        </p:spPr>
        <p:style>
          <a:lnRef idx="2">
            <a:schemeClr val="accent1"/>
          </a:lnRef>
          <a:fillRef idx="1">
            <a:schemeClr val="lt1"/>
          </a:fillRef>
          <a:effectRef idx="0">
            <a:schemeClr val="accent1"/>
          </a:effectRef>
          <a:fontRef idx="minor">
            <a:schemeClr val="dk1"/>
          </a:fontRef>
        </p:style>
        <p:txBody>
          <a:bodyPr>
            <a:normAutofit fontScale="90000"/>
          </a:bodyPr>
          <a:lstStyle/>
          <a:p>
            <a:pPr algn="r">
              <a:lnSpc>
                <a:spcPct val="150000"/>
              </a:lnSpc>
              <a:defRPr/>
            </a:pPr>
            <a:r>
              <a:rPr lang="fa-IR" sz="3100" dirty="0" smtClean="0">
                <a:solidFill>
                  <a:srgbClr val="C00000"/>
                </a:solidFill>
                <a:latin typeface="Times New Roman" pitchFamily="18" charset="0"/>
                <a:cs typeface="Times New Roman" pitchFamily="18" charset="0"/>
              </a:rPr>
              <a:t>پژوهشگر می تواند بازده غیر عادی سهم در روز صفر را با بخش (یا درصد)غیرمنتظره از سودخالص گزارش های جاری شرکت مقایسه نماید.</a:t>
            </a:r>
            <a:br>
              <a:rPr lang="fa-IR" sz="3100" dirty="0" smtClean="0">
                <a:solidFill>
                  <a:srgbClr val="C00000"/>
                </a:solidFill>
                <a:latin typeface="Times New Roman" pitchFamily="18" charset="0"/>
                <a:cs typeface="Times New Roman" pitchFamily="18" charset="0"/>
              </a:rPr>
            </a:br>
            <a:r>
              <a:rPr lang="fa-IR" sz="3100" dirty="0" smtClean="0">
                <a:solidFill>
                  <a:srgbClr val="C00000"/>
                </a:solidFill>
                <a:latin typeface="Times New Roman" pitchFamily="18" charset="0"/>
                <a:cs typeface="Times New Roman" pitchFamily="18" charset="0"/>
              </a:rPr>
              <a:t>اگراین سودخالص غیرمنتظره خبرخوب باشد( سود خالص غیر منتظره مثبت باشد)،باتوجه به اینکه بازار اوراق بهادارکارآ می باشد بازده غیر عادی مثبت مدرک وشاهدی بدست می دهد که سرمایه گذاران،به طور متوسط نسبت به شنیدن خبر خوب غیر منتظره در سود خالص واکنش مطلوب نشان دهند.</a:t>
            </a:r>
            <a:endParaRPr lang="fa-IR" dirty="0"/>
          </a:p>
        </p:txBody>
      </p:sp>
      <p:sp>
        <p:nvSpPr>
          <p:cNvPr id="3" name="Subtitle 2"/>
          <p:cNvSpPr>
            <a:spLocks noGrp="1"/>
          </p:cNvSpPr>
          <p:nvPr>
            <p:ph type="subTitle" idx="1"/>
          </p:nvPr>
        </p:nvSpPr>
        <p:spPr>
          <a:xfrm>
            <a:off x="571472" y="214290"/>
            <a:ext cx="8077200" cy="714380"/>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مقایسه ی بازدهی ها وسود</a:t>
            </a:r>
            <a:endParaRPr lang="fa-IR" sz="28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214290"/>
            <a:ext cx="8077200" cy="6143668"/>
          </a:xfrm>
        </p:spPr>
        <p:style>
          <a:lnRef idx="2">
            <a:schemeClr val="accent1"/>
          </a:lnRef>
          <a:fillRef idx="1">
            <a:schemeClr val="lt1"/>
          </a:fillRef>
          <a:effectRef idx="0">
            <a:schemeClr val="accent1"/>
          </a:effectRef>
          <a:fontRef idx="minor">
            <a:schemeClr val="dk1"/>
          </a:fontRef>
        </p:style>
        <p:txBody>
          <a:bodyPr>
            <a:normAutofit fontScale="62500" lnSpcReduction="20000"/>
          </a:bodyPr>
          <a:lstStyle/>
          <a:p>
            <a:pPr algn="r">
              <a:buFont typeface="Wingdings" pitchFamily="2" charset="2"/>
              <a:buChar char="Ø"/>
            </a:pPr>
            <a:r>
              <a:rPr lang="fa-IR" sz="4500" b="1" dirty="0" smtClean="0">
                <a:solidFill>
                  <a:srgbClr val="C00000"/>
                </a:solidFill>
                <a:latin typeface="Times New Roman" pitchFamily="18" charset="0"/>
                <a:cs typeface="Times New Roman" pitchFamily="18" charset="0"/>
              </a:rPr>
              <a:t>امکان دارد که بازارکارآ یک یا دو روز پیش از خبرخوب مربوط به سود خالص آگاه شود . و برعکس امکان دارد خبر مربوط به بازده مثبت یا منفی غیر عادی برای یک یا دو روز پس از روز صفر ادامه یابد در حالی که بازار این اطلاعات را هضم میکند ولی  کارآیی بازار بدان معنی است که اثر مربوط به هر بازده اضافی باید به سرعت از بین برود. پس بهتر است بازدهی غیر عادی مربوط به 3 تا 5 روز در اطراف روز صفر را مورد توجه قرار دهیم.</a:t>
            </a:r>
          </a:p>
          <a:p>
            <a:pPr algn="r"/>
            <a:endParaRPr lang="fa-IR" sz="4500" b="1" dirty="0" smtClean="0">
              <a:solidFill>
                <a:srgbClr val="C00000"/>
              </a:solidFill>
              <a:latin typeface="Times New Roman" pitchFamily="18" charset="0"/>
              <a:cs typeface="Times New Roman" pitchFamily="18" charset="0"/>
            </a:endParaRPr>
          </a:p>
          <a:p>
            <a:pPr algn="r">
              <a:buFont typeface="Wingdings" pitchFamily="2" charset="2"/>
              <a:buChar char="Ø"/>
            </a:pPr>
            <a:r>
              <a:rPr lang="fa-IR" sz="4500" b="1" dirty="0" smtClean="0">
                <a:solidFill>
                  <a:srgbClr val="C00000"/>
                </a:solidFill>
                <a:latin typeface="Times New Roman" pitchFamily="18" charset="0"/>
                <a:cs typeface="Times New Roman" pitchFamily="18" charset="0"/>
              </a:rPr>
              <a:t>اگر بازده غیرعادی مثبت یا منفی ناشی از خبر خوب یا بد در باره ی سود خالص در کل نمونه های شرکت ها مشاهده شود،در آن صورت پژوهشگر می تواند نتیجه بگیرد که پیش بینی های مبتنی بر تئوری تصمیم وتئوری بازار کارآی اوراق بهادار مورد تایید قرار می گیرد.چنین حالتی موید روش سودمندی اطلاعات از نظر تصمیم گیری در حسابرسی وارائه گزارش های مالی است،زیرا اگر سرمایه گذاران اطلاعات مربوط به سود خالص گزارش شده را سودمند ندانند،نمی توان به راحتی شاهد واکنش بازار بود. </a:t>
            </a:r>
            <a:endParaRPr lang="en-US" sz="4500" b="1" dirty="0" smtClean="0">
              <a:solidFill>
                <a:srgbClr val="C00000"/>
              </a:solidFill>
              <a:latin typeface="Times New Roman" pitchFamily="18" charset="0"/>
              <a:cs typeface="Times New Roman" pitchFamily="18" charset="0"/>
            </a:endParaRPr>
          </a:p>
          <a:p>
            <a:pPr algn="r"/>
            <a:endParaRPr lang="fa-I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142984"/>
            <a:ext cx="8077200" cy="5500726"/>
          </a:xfrm>
        </p:spPr>
        <p:style>
          <a:lnRef idx="2">
            <a:schemeClr val="accent1"/>
          </a:lnRef>
          <a:fillRef idx="1">
            <a:schemeClr val="lt1"/>
          </a:fillRef>
          <a:effectRef idx="0">
            <a:schemeClr val="accent1"/>
          </a:effectRef>
          <a:fontRef idx="minor">
            <a:schemeClr val="dk1"/>
          </a:fontRef>
        </p:style>
        <p:txBody>
          <a:bodyPr>
            <a:normAutofit fontScale="90000"/>
          </a:bodyPr>
          <a:lstStyle/>
          <a:p>
            <a:pPr algn="r">
              <a:lnSpc>
                <a:spcPct val="150000"/>
              </a:lnSpc>
            </a:pPr>
            <a:r>
              <a:rPr lang="fa-IR" sz="3100" dirty="0" smtClean="0">
                <a:solidFill>
                  <a:srgbClr val="C00000"/>
                </a:solidFill>
                <a:latin typeface="Times New Roman" pitchFamily="18" charset="0"/>
                <a:cs typeface="Times New Roman" pitchFamily="18" charset="0"/>
              </a:rPr>
              <a:t>در سال 1968 تحقیق تجربی وسنتی در زمینه حسابداری در بازارهای سرمایه آغاز کردند.آنها می خواستند شواهد علمی متقاعد کننده ای ارائه نمایند مبنی بر این که بازده  سهم شرکت ها دربرابر محتوای اطلاعاتی صورتهای مالی واکنش نشان می دهد.</a:t>
            </a:r>
            <a:br>
              <a:rPr lang="fa-IR" sz="3100" dirty="0" smtClean="0">
                <a:solidFill>
                  <a:srgbClr val="C00000"/>
                </a:solidFill>
                <a:latin typeface="Times New Roman" pitchFamily="18" charset="0"/>
                <a:cs typeface="Times New Roman" pitchFamily="18" charset="0"/>
              </a:rPr>
            </a:br>
            <a:r>
              <a:rPr lang="fa-IR" sz="3100" dirty="0" smtClean="0">
                <a:solidFill>
                  <a:srgbClr val="C00000"/>
                </a:solidFill>
                <a:latin typeface="Times New Roman" pitchFamily="18" charset="0"/>
                <a:cs typeface="Times New Roman" pitchFamily="18" charset="0"/>
              </a:rPr>
              <a:t>بال و براون 261 شرکت بورس نیویورک را برای 9 سال (1965-1957)  را با توجه به محتوای اطلاعاتی سود خالص مطالعه نمودند و به سایر اطلاعات مانند قدرت نقدینگی و ساختار سرمایه توجه نکردند</a:t>
            </a:r>
            <a:r>
              <a:rPr lang="en-US" sz="3100" dirty="0" smtClean="0">
                <a:solidFill>
                  <a:srgbClr val="C00000"/>
                </a:solidFill>
                <a:latin typeface="Times New Roman" pitchFamily="18" charset="0"/>
                <a:cs typeface="Times New Roman" pitchFamily="18" charset="0"/>
              </a:rPr>
              <a:t>.</a:t>
            </a:r>
            <a:r>
              <a:rPr lang="en-US" sz="2800" dirty="0" smtClean="0"/>
              <a:t/>
            </a:r>
            <a:br>
              <a:rPr lang="en-US" sz="2800" dirty="0" smtClean="0"/>
            </a:br>
            <a:endParaRPr lang="fa-IR" sz="2800" dirty="0"/>
          </a:p>
        </p:txBody>
      </p:sp>
      <p:sp>
        <p:nvSpPr>
          <p:cNvPr id="3" name="Subtitle 2"/>
          <p:cNvSpPr>
            <a:spLocks noGrp="1"/>
          </p:cNvSpPr>
          <p:nvPr>
            <p:ph type="subTitle" idx="1"/>
          </p:nvPr>
        </p:nvSpPr>
        <p:spPr>
          <a:xfrm>
            <a:off x="500034" y="214290"/>
            <a:ext cx="8077200" cy="714380"/>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3200" b="1" dirty="0" smtClean="0">
                <a:solidFill>
                  <a:srgbClr val="FFFF00"/>
                </a:solidFill>
                <a:latin typeface="Times New Roman" pitchFamily="18" charset="0"/>
                <a:cs typeface="Times New Roman" pitchFamily="18" charset="0"/>
              </a:rPr>
              <a:t>تحقیق بال و براون</a:t>
            </a:r>
            <a:endParaRPr lang="fa-I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642918"/>
            <a:ext cx="8077200" cy="5786478"/>
          </a:xfrm>
        </p:spPr>
        <p:style>
          <a:lnRef idx="2">
            <a:schemeClr val="accent1"/>
          </a:lnRef>
          <a:fillRef idx="1">
            <a:schemeClr val="lt1"/>
          </a:fillRef>
          <a:effectRef idx="0">
            <a:schemeClr val="accent1"/>
          </a:effectRef>
          <a:fontRef idx="minor">
            <a:schemeClr val="dk1"/>
          </a:fontRef>
        </p:style>
        <p:txBody>
          <a:bodyPr>
            <a:noAutofit/>
          </a:bodyPr>
          <a:lstStyle/>
          <a:p>
            <a:pPr algn="r">
              <a:lnSpc>
                <a:spcPct val="150000"/>
              </a:lnSpc>
              <a:buFont typeface="Wingdings" pitchFamily="2" charset="2"/>
              <a:buChar char="v"/>
            </a:pPr>
            <a:r>
              <a:rPr lang="fa-IR" sz="2800" b="1" dirty="0" smtClean="0">
                <a:solidFill>
                  <a:srgbClr val="C00000"/>
                </a:solidFill>
                <a:latin typeface="Times New Roman" pitchFamily="18" charset="0"/>
                <a:cs typeface="Times New Roman" pitchFamily="18" charset="0"/>
              </a:rPr>
              <a:t>نخستین کار دو پژوهش گر این بود که محتوای اطلاعاتی سود خالص را اندازه گیری نمایند.</a:t>
            </a:r>
          </a:p>
          <a:p>
            <a:pPr algn="r">
              <a:lnSpc>
                <a:spcPct val="150000"/>
              </a:lnSpc>
              <a:buFont typeface="Wingdings" pitchFamily="2" charset="2"/>
              <a:buChar char="v"/>
            </a:pPr>
            <a:r>
              <a:rPr lang="fa-IR" sz="2800" b="1" dirty="0" smtClean="0">
                <a:solidFill>
                  <a:srgbClr val="C00000"/>
                </a:solidFill>
                <a:latin typeface="Times New Roman" pitchFamily="18" charset="0"/>
                <a:cs typeface="Times New Roman" pitchFamily="18" charset="0"/>
              </a:rPr>
              <a:t>دومین کار بازده بازار مربوط به سهام شرکت های نمونه و از زمانی که نزدیک اعلام سود خالص بود  بر اساس بازده غیر عادی  بصورت ماهانه مورد ارزیابی قرار دهند.</a:t>
            </a:r>
          </a:p>
          <a:p>
            <a:pPr algn="r">
              <a:lnSpc>
                <a:spcPct val="150000"/>
              </a:lnSpc>
              <a:buFont typeface="Wingdings" pitchFamily="2" charset="2"/>
              <a:buChar char="Ø"/>
            </a:pPr>
            <a:r>
              <a:rPr lang="fa-IR" sz="2800" b="1" dirty="0" smtClean="0">
                <a:solidFill>
                  <a:srgbClr val="C00000"/>
                </a:solidFill>
                <a:latin typeface="Times New Roman" pitchFamily="18" charset="0"/>
                <a:cs typeface="Times New Roman" pitchFamily="18" charset="0"/>
              </a:rPr>
              <a:t>بررسی ها نشان داد میانگین بازده غیر عادی بازار سهام در ماهی که خبر خوب مربوط به سود خالص اعلام شد بسیار مثبت بود ( در 1231شرکت) و برعکس میانگین بازده غیر عادی در مورد خبر بد مربوط به سود خالص متعلق به 1109 شرکت بسیار منفی بود.</a:t>
            </a:r>
            <a:endParaRPr lang="fa-IR" sz="28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785794"/>
            <a:ext cx="8001056" cy="5643602"/>
          </a:xfrm>
        </p:spPr>
        <p:style>
          <a:lnRef idx="2">
            <a:schemeClr val="accent1"/>
          </a:lnRef>
          <a:fillRef idx="1">
            <a:schemeClr val="lt1"/>
          </a:fillRef>
          <a:effectRef idx="0">
            <a:schemeClr val="accent1"/>
          </a:effectRef>
          <a:fontRef idx="minor">
            <a:schemeClr val="dk1"/>
          </a:fontRef>
        </p:style>
        <p:txBody>
          <a:bodyPr>
            <a:normAutofit/>
          </a:bodyPr>
          <a:lstStyle/>
          <a:p>
            <a:pPr algn="r">
              <a:lnSpc>
                <a:spcPct val="150000"/>
              </a:lnSpc>
              <a:defRPr/>
            </a:pPr>
            <a:r>
              <a:rPr lang="fa-IR" sz="3200" dirty="0" smtClean="0">
                <a:solidFill>
                  <a:srgbClr val="C00000"/>
                </a:solidFill>
                <a:latin typeface="Times New Roman" pitchFamily="18" charset="0"/>
                <a:cs typeface="Times New Roman" pitchFamily="18" charset="0"/>
              </a:rPr>
              <a:t>نتیجه: </a:t>
            </a:r>
            <a:r>
              <a:rPr lang="fa-IR" sz="2800" dirty="0" smtClean="0">
                <a:solidFill>
                  <a:srgbClr val="C00000"/>
                </a:solidFill>
                <a:latin typeface="Times New Roman" pitchFamily="18" charset="0"/>
                <a:cs typeface="Times New Roman" pitchFamily="18" charset="0"/>
              </a:rPr>
              <a:t>بازار در برابر خبر خوب یا بد مربوط به سود خالص واکنش نشان می دهد.</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میانگین بازده های غیرعادی پس از اعلام خبر خوب شاهد افزایش شدید و با اعلام خبر بد شاهد کاهش بسیار شدید شده بودند.ارزیابی بازده سهام شرکت طی یک دوره ی زمانی بلند مدت باعث می شود که این بازدهی ها تحت تاثیر رویداد هایی قرار گیرند که از نظر ارزش اثرگذارمی باشند. </a:t>
            </a: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endParaRPr lang="fa-IR" sz="28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10" y="571480"/>
            <a:ext cx="7886728" cy="5857916"/>
          </a:xfrm>
        </p:spPr>
        <p:style>
          <a:lnRef idx="2">
            <a:schemeClr val="accent1"/>
          </a:lnRef>
          <a:fillRef idx="1">
            <a:schemeClr val="lt1"/>
          </a:fillRef>
          <a:effectRef idx="0">
            <a:schemeClr val="accent1"/>
          </a:effectRef>
          <a:fontRef idx="minor">
            <a:schemeClr val="dk1"/>
          </a:fontRef>
        </p:style>
        <p:txBody>
          <a:bodyPr>
            <a:normAutofit/>
          </a:bodyPr>
          <a:lstStyle/>
          <a:p>
            <a:pPr algn="r">
              <a:lnSpc>
                <a:spcPct val="150000"/>
              </a:lnSpc>
              <a:buFont typeface="Wingdings" pitchFamily="2" charset="2"/>
              <a:buChar char="v"/>
            </a:pPr>
            <a:r>
              <a:rPr lang="fa-IR" sz="3200" b="1" dirty="0" smtClean="0">
                <a:solidFill>
                  <a:srgbClr val="C00000"/>
                </a:solidFill>
                <a:latin typeface="Times New Roman" pitchFamily="18" charset="0"/>
                <a:cs typeface="Times New Roman" pitchFamily="18" charset="0"/>
              </a:rPr>
              <a:t>در یک بازار کارا،قیمت سهم بیانگر اطلاعات مهم و در دسترسی است که شرکتهای دارای عملکرد مالی می توانند پیش از اعلام خبر خوب از طریق صورت های مالی بر قیمت مورد انتظار بازار کارا اثر بگذارند.</a:t>
            </a:r>
          </a:p>
          <a:p>
            <a:pPr algn="r">
              <a:lnSpc>
                <a:spcPct val="150000"/>
              </a:lnSpc>
            </a:pPr>
            <a:r>
              <a:rPr lang="fa-IR" sz="3200" b="1" dirty="0" smtClean="0">
                <a:solidFill>
                  <a:srgbClr val="C00000"/>
                </a:solidFill>
                <a:latin typeface="Times New Roman" pitchFamily="18" charset="0"/>
                <a:cs typeface="Times New Roman" pitchFamily="18" charset="0"/>
              </a:rPr>
              <a:t>یعنی در یک دوره زمانی بلند مدت قیمت مسیرسود خالص را تعیین می کند.</a:t>
            </a:r>
          </a:p>
          <a:p>
            <a:endParaRPr lang="fa-IR" dirty="0" smtClean="0"/>
          </a:p>
          <a:p>
            <a:endParaRPr lang="fa-IR" dirty="0" smtClean="0"/>
          </a:p>
          <a:p>
            <a:endParaRPr lang="fa-IR" dirty="0" smtClean="0"/>
          </a:p>
          <a:p>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571480"/>
            <a:ext cx="7858180" cy="5715040"/>
          </a:xfrm>
        </p:spPr>
        <p:style>
          <a:lnRef idx="2">
            <a:schemeClr val="accent1"/>
          </a:lnRef>
          <a:fillRef idx="1">
            <a:schemeClr val="lt1"/>
          </a:fillRef>
          <a:effectRef idx="0">
            <a:schemeClr val="accent1"/>
          </a:effectRef>
          <a:fontRef idx="minor">
            <a:schemeClr val="dk1"/>
          </a:fontRef>
        </p:style>
        <p:txBody>
          <a:bodyPr>
            <a:noAutofit/>
          </a:bodyPr>
          <a:lstStyle/>
          <a:p>
            <a:pPr algn="r">
              <a:buFont typeface="Wingdings" pitchFamily="2" charset="2"/>
              <a:buChar char="Ø"/>
              <a:defRPr/>
            </a:pPr>
            <a:r>
              <a:rPr lang="fa-IR" sz="2800" dirty="0" smtClean="0">
                <a:solidFill>
                  <a:schemeClr val="bg1">
                    <a:lumMod val="95000"/>
                    <a:lumOff val="5000"/>
                  </a:schemeClr>
                </a:solidFill>
                <a:latin typeface="Times New Roman" pitchFamily="18" charset="0"/>
                <a:cs typeface="Times New Roman" pitchFamily="18" charset="0"/>
              </a:rPr>
              <a:t>تحقیق هریس و اولسان(1992):</a:t>
            </a:r>
            <a:r>
              <a:rPr lang="fa-IR" sz="2800" dirty="0" smtClean="0">
                <a:solidFill>
                  <a:srgbClr val="C00000"/>
                </a:solidFill>
                <a:latin typeface="Times New Roman" pitchFamily="18" charset="0"/>
                <a:cs typeface="Times New Roman" pitchFamily="18" charset="0"/>
              </a:rPr>
              <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هر قدر فاصله زمانی بلندتر ورسیدن آن به 10 سال،رابطه ی بین بازدهی ها وسود خالص حاصل از حسابداری مبتنی بر هزینه های تاریخی تقویت می شود.</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 </a:t>
            </a:r>
            <a:r>
              <a:rPr lang="fa-IR" sz="2800" dirty="0" smtClean="0">
                <a:solidFill>
                  <a:schemeClr val="bg1">
                    <a:lumMod val="95000"/>
                    <a:lumOff val="5000"/>
                  </a:schemeClr>
                </a:solidFill>
                <a:latin typeface="Times New Roman" pitchFamily="18" charset="0"/>
                <a:cs typeface="Times New Roman" pitchFamily="18" charset="0"/>
              </a:rPr>
              <a:t>تحقیق وارفید ووایلر(1992):</a:t>
            </a:r>
            <a:r>
              <a:rPr lang="fa-IR" sz="2800" dirty="0" smtClean="0">
                <a:solidFill>
                  <a:srgbClr val="C00000"/>
                </a:solidFill>
                <a:latin typeface="Times New Roman" pitchFamily="18" charset="0"/>
                <a:cs typeface="Times New Roman" pitchFamily="18" charset="0"/>
              </a:rPr>
              <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رابطه ی بین بازده سهم وسود خالص ارائه شده در گزارش سالانه،به طور متوسط بیش از ده برابر رابطه ایی بود که بین دوره های سه ماهه مشاهده می شد. </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در بلند مدت سود خالصی که شرکت کسب می کند به کل سودی که در شرایط آرمانی به دست می آید نزدیک است.</a:t>
            </a:r>
            <a:r>
              <a:rPr lang="fa-IR" sz="2800" dirty="0" smtClean="0">
                <a:solidFill>
                  <a:srgbClr val="C00000"/>
                </a:solidFill>
              </a:rPr>
              <a:t/>
            </a:r>
            <a:br>
              <a:rPr lang="fa-IR" sz="2800" dirty="0" smtClean="0">
                <a:solidFill>
                  <a:srgbClr val="C00000"/>
                </a:solidFill>
              </a:rPr>
            </a:br>
            <a:endParaRPr lang="fa-IR" sz="2800"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7715304" cy="928694"/>
          </a:xfrm>
        </p:spPr>
        <p:style>
          <a:lnRef idx="1">
            <a:schemeClr val="accent6"/>
          </a:lnRef>
          <a:fillRef idx="3">
            <a:schemeClr val="accent6"/>
          </a:fillRef>
          <a:effectRef idx="2">
            <a:schemeClr val="accent6"/>
          </a:effectRef>
          <a:fontRef idx="minor">
            <a:schemeClr val="lt1"/>
          </a:fontRef>
        </p:style>
        <p:txBody>
          <a:bodyPr>
            <a:noAutofit/>
          </a:bodyPr>
          <a:lstStyle/>
          <a:p>
            <a:pPr algn="r"/>
            <a:r>
              <a:rPr lang="fa-IR" sz="2800" dirty="0" smtClean="0">
                <a:solidFill>
                  <a:srgbClr val="FF4B4B"/>
                </a:solidFill>
                <a:latin typeface="Times New Roman" pitchFamily="18" charset="0"/>
                <a:cs typeface="Times New Roman" pitchFamily="18" charset="0"/>
              </a:rPr>
              <a:t/>
            </a:r>
            <a:br>
              <a:rPr lang="fa-IR" sz="2800" dirty="0" smtClean="0">
                <a:solidFill>
                  <a:srgbClr val="FF4B4B"/>
                </a:solidFill>
                <a:latin typeface="Times New Roman" pitchFamily="18" charset="0"/>
                <a:cs typeface="Times New Roman" pitchFamily="18" charset="0"/>
              </a:rPr>
            </a:br>
            <a:r>
              <a:rPr lang="fa-IR" sz="2800" dirty="0" smtClean="0">
                <a:solidFill>
                  <a:srgbClr val="FF4B4B"/>
                </a:solidFill>
                <a:latin typeface="Times New Roman" pitchFamily="18" charset="0"/>
                <a:cs typeface="Times New Roman" pitchFamily="18" charset="0"/>
              </a:rPr>
              <a:t> </a:t>
            </a:r>
            <a:r>
              <a:rPr lang="fa-IR" sz="2800" dirty="0" smtClean="0">
                <a:solidFill>
                  <a:srgbClr val="FFFF00"/>
                </a:solidFill>
                <a:latin typeface="Times New Roman" pitchFamily="18" charset="0"/>
                <a:cs typeface="Times New Roman" pitchFamily="18" charset="0"/>
              </a:rPr>
              <a:t>تحقیق بی ور ،کلارک ورایت 1979  در مورد  میزان واکنش بازار :</a:t>
            </a:r>
            <a:endParaRPr lang="fa-IR" sz="2800" dirty="0">
              <a:solidFill>
                <a:srgbClr val="FFFF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500034" y="1500174"/>
            <a:ext cx="8143932" cy="5000660"/>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lnSpc>
                <a:spcPct val="120000"/>
              </a:lnSpc>
              <a:defRPr/>
            </a:pPr>
            <a:r>
              <a:rPr lang="fa-IR" sz="3600" b="1" dirty="0" smtClean="0">
                <a:solidFill>
                  <a:srgbClr val="C00000"/>
                </a:solidFill>
                <a:latin typeface="Times New Roman" pitchFamily="18" charset="0"/>
                <a:cs typeface="Times New Roman" pitchFamily="18" charset="0"/>
              </a:rPr>
              <a:t>آنها 276 شرکت پذیرفته شده در بورس نیویورک را برای دوره ی 10 ساله مورد مطالعه و تحقیق قرار دادند آنها  تغییرات غیره منتظره ،در سود خالص را محاسبه کردند</a:t>
            </a:r>
          </a:p>
          <a:p>
            <a:pPr>
              <a:lnSpc>
                <a:spcPct val="120000"/>
              </a:lnSpc>
              <a:defRPr/>
            </a:pPr>
            <a:endParaRPr lang="fa-IR" sz="3600" b="1" dirty="0" smtClean="0">
              <a:solidFill>
                <a:srgbClr val="C00000"/>
              </a:solidFill>
              <a:latin typeface="Times New Roman" pitchFamily="18" charset="0"/>
              <a:cs typeface="Times New Roman" pitchFamily="18" charset="0"/>
            </a:endParaRPr>
          </a:p>
          <a:p>
            <a:pPr>
              <a:lnSpc>
                <a:spcPct val="120000"/>
              </a:lnSpc>
              <a:defRPr/>
            </a:pPr>
            <a:r>
              <a:rPr lang="fa-IR" sz="3600" b="1" dirty="0" smtClean="0">
                <a:solidFill>
                  <a:srgbClr val="C00000"/>
                </a:solidFill>
                <a:latin typeface="Times New Roman" pitchFamily="18" charset="0"/>
                <a:cs typeface="Times New Roman" pitchFamily="18" charset="0"/>
              </a:rPr>
              <a:t>سپس به روش مبتنی بر الگوی بازار درصدد برامدند بازده غیر عادی سهام مربوط  به تغییرغیر منتظره در سود خالص را محاسبه نمایند.</a:t>
            </a:r>
          </a:p>
          <a:p>
            <a:pPr>
              <a:lnSpc>
                <a:spcPct val="120000"/>
              </a:lnSpc>
              <a:defRPr/>
            </a:pPr>
            <a:endParaRPr lang="fa-IR" sz="3600" b="1" dirty="0" smtClean="0">
              <a:solidFill>
                <a:srgbClr val="C00000"/>
              </a:solidFill>
              <a:latin typeface="Times New Roman" pitchFamily="18" charset="0"/>
              <a:cs typeface="Times New Roman" pitchFamily="18" charset="0"/>
            </a:endParaRPr>
          </a:p>
          <a:p>
            <a:pPr>
              <a:lnSpc>
                <a:spcPct val="120000"/>
              </a:lnSpc>
              <a:defRPr/>
            </a:pPr>
            <a:r>
              <a:rPr lang="fa-IR" sz="3600" b="1" dirty="0" smtClean="0">
                <a:solidFill>
                  <a:srgbClr val="C00000"/>
                </a:solidFill>
                <a:latin typeface="Times New Roman" pitchFamily="18" charset="0"/>
                <a:cs typeface="Times New Roman" pitchFamily="18" charset="0"/>
              </a:rPr>
              <a:t>مقایسه تغییرات غیره منتظره در سود خالص با بازده غیرعادی سهام به این نتیجه  رسیدند که </a:t>
            </a:r>
          </a:p>
          <a:p>
            <a:pPr>
              <a:lnSpc>
                <a:spcPct val="120000"/>
              </a:lnSpc>
              <a:defRPr/>
            </a:pPr>
            <a:r>
              <a:rPr lang="fa-IR" sz="3600" b="1" dirty="0" smtClean="0">
                <a:solidFill>
                  <a:srgbClr val="C00000"/>
                </a:solidFill>
                <a:latin typeface="Times New Roman" pitchFamily="18" charset="0"/>
                <a:cs typeface="Times New Roman" pitchFamily="18" charset="0"/>
              </a:rPr>
              <a:t>هرقدرشدت تغییردر سود خالص غیر منتظره بیشتر باشد بازار اوراق بهادار واکنش بیشتری نشان خواهد داد. </a:t>
            </a:r>
            <a:endParaRPr lang="en-US" sz="3600" b="1" dirty="0" smtClean="0">
              <a:solidFill>
                <a:srgbClr val="C00000"/>
              </a:solidFill>
              <a:latin typeface="Times New Roman" pitchFamily="18" charset="0"/>
              <a:cs typeface="Times New Roman" pitchFamily="18" charset="0"/>
            </a:endParaRPr>
          </a:p>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285992"/>
            <a:ext cx="8191528" cy="4143404"/>
          </a:xfrm>
        </p:spPr>
        <p:txBody>
          <a:bodyPr>
            <a:noAutofit/>
          </a:bodyPr>
          <a:lstStyle/>
          <a:p>
            <a:pPr algn="ctr">
              <a:lnSpc>
                <a:spcPct val="150000"/>
              </a:lnSpc>
              <a:defRPr/>
            </a:pPr>
            <a:r>
              <a:rPr lang="fa-IR" sz="4000" dirty="0" smtClean="0">
                <a:solidFill>
                  <a:srgbClr val="FF0000"/>
                </a:solidFill>
                <a:latin typeface="Times New Roman" pitchFamily="18" charset="0"/>
                <a:cs typeface="Times New Roman" pitchFamily="18" charset="0"/>
              </a:rPr>
              <a:t>روش مبتنی بر اطلاعات:</a:t>
            </a:r>
            <a:br>
              <a:rPr lang="fa-IR" sz="4000" dirty="0" smtClean="0">
                <a:solidFill>
                  <a:srgbClr val="FF0000"/>
                </a:solidFill>
                <a:latin typeface="Times New Roman" pitchFamily="18" charset="0"/>
                <a:cs typeface="Times New Roman" pitchFamily="18" charset="0"/>
              </a:rPr>
            </a:br>
            <a:r>
              <a:rPr lang="fa-IR" sz="4000" dirty="0" smtClean="0">
                <a:solidFill>
                  <a:srgbClr val="FF0000"/>
                </a:solidFill>
                <a:latin typeface="Times New Roman" pitchFamily="18" charset="0"/>
                <a:cs typeface="Times New Roman" pitchFamily="18" charset="0"/>
              </a:rPr>
              <a:t>   سودمندی اطلاعات از نظر تصمیم گیری</a:t>
            </a:r>
            <a:br>
              <a:rPr lang="fa-IR" sz="4000" dirty="0" smtClean="0">
                <a:solidFill>
                  <a:srgbClr val="FF0000"/>
                </a:solidFill>
                <a:latin typeface="Times New Roman" pitchFamily="18" charset="0"/>
                <a:cs typeface="Times New Roman" pitchFamily="18" charset="0"/>
              </a:rPr>
            </a:br>
            <a:r>
              <a:rPr lang="fa-IR" sz="4000" dirty="0" smtClean="0">
                <a:solidFill>
                  <a:srgbClr val="FF0000"/>
                </a:solidFill>
                <a:latin typeface="Times New Roman" pitchFamily="18" charset="0"/>
                <a:cs typeface="Times New Roman" pitchFamily="18" charset="0"/>
              </a:rPr>
              <a:t>منبع : کتاب تئوری حسابداری مالی</a:t>
            </a:r>
            <a:br>
              <a:rPr lang="fa-IR" sz="4000" dirty="0" smtClean="0">
                <a:solidFill>
                  <a:srgbClr val="FF0000"/>
                </a:solidFill>
                <a:latin typeface="Times New Roman" pitchFamily="18" charset="0"/>
                <a:cs typeface="Times New Roman" pitchFamily="18" charset="0"/>
              </a:rPr>
            </a:br>
            <a:r>
              <a:rPr lang="fa-IR" sz="4000" dirty="0" smtClean="0">
                <a:solidFill>
                  <a:srgbClr val="FF0000"/>
                </a:solidFill>
                <a:latin typeface="Times New Roman" pitchFamily="18" charset="0"/>
                <a:cs typeface="Times New Roman" pitchFamily="18" charset="0"/>
              </a:rPr>
              <a:t>نوشته ویلیام اسکات </a:t>
            </a:r>
            <a:r>
              <a:rPr lang="en-US" sz="4000" dirty="0" smtClean="0">
                <a:solidFill>
                  <a:srgbClr val="FF0000"/>
                </a:solidFill>
                <a:latin typeface="Gill Sans Ultra Bold Condensed" pitchFamily="34" charset="0"/>
                <a:cs typeface="Arial" pitchFamily="34" charset="0"/>
              </a:rPr>
              <a:t/>
            </a:r>
            <a:br>
              <a:rPr lang="en-US" sz="4000" dirty="0" smtClean="0">
                <a:solidFill>
                  <a:srgbClr val="FF0000"/>
                </a:solidFill>
                <a:latin typeface="Gill Sans Ultra Bold Condensed" pitchFamily="34" charset="0"/>
                <a:cs typeface="Arial" pitchFamily="34" charset="0"/>
              </a:rPr>
            </a:br>
            <a:endParaRPr lang="fa-IR" sz="4000" dirty="0">
              <a:solidFill>
                <a:srgbClr val="FF0000"/>
              </a:solidFill>
              <a:latin typeface="Gill Sans Ultra Bold Condensed" pitchFamily="34" charset="0"/>
              <a:cs typeface="Arial" pitchFamily="34" charset="0"/>
            </a:endParaRPr>
          </a:p>
        </p:txBody>
      </p:sp>
      <p:sp>
        <p:nvSpPr>
          <p:cNvPr id="3" name="Subtitle 2"/>
          <p:cNvSpPr>
            <a:spLocks noGrp="1"/>
          </p:cNvSpPr>
          <p:nvPr>
            <p:ph type="subTitle" idx="1"/>
          </p:nvPr>
        </p:nvSpPr>
        <p:spPr>
          <a:xfrm>
            <a:off x="2857488" y="428604"/>
            <a:ext cx="3857652" cy="1500198"/>
          </a:xfrm>
        </p:spPr>
        <p:style>
          <a:lnRef idx="1">
            <a:schemeClr val="accent6"/>
          </a:lnRef>
          <a:fillRef idx="3">
            <a:schemeClr val="accent6"/>
          </a:fillRef>
          <a:effectRef idx="2">
            <a:schemeClr val="accent6"/>
          </a:effectRef>
          <a:fontRef idx="minor">
            <a:schemeClr val="lt1"/>
          </a:fontRef>
        </p:style>
        <p:txBody>
          <a:bodyPr/>
          <a:lstStyle/>
          <a:p>
            <a:pPr algn="ctr"/>
            <a:r>
              <a:rPr lang="fa-IR" sz="5400" b="1" kern="10" dirty="0" smtClean="0">
                <a:ln w="9525">
                  <a:noFill/>
                  <a:round/>
                  <a:headEnd/>
                  <a:tailEnd/>
                </a:ln>
                <a:solidFill>
                  <a:srgbClr val="FFFF00"/>
                </a:solidFill>
                <a:latin typeface="Times New Roman"/>
                <a:cs typeface="Times New Roman"/>
              </a:rPr>
              <a:t>فصل پنجم</a:t>
            </a:r>
          </a:p>
          <a:p>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071546"/>
            <a:ext cx="8077200" cy="5500726"/>
          </a:xfrm>
        </p:spPr>
        <p:style>
          <a:lnRef idx="2">
            <a:schemeClr val="accent1"/>
          </a:lnRef>
          <a:fillRef idx="1">
            <a:schemeClr val="lt1"/>
          </a:fillRef>
          <a:effectRef idx="0">
            <a:schemeClr val="accent1"/>
          </a:effectRef>
          <a:fontRef idx="minor">
            <a:schemeClr val="dk1"/>
          </a:fontRef>
        </p:style>
        <p:txBody>
          <a:bodyPr>
            <a:normAutofit fontScale="90000"/>
          </a:bodyPr>
          <a:lstStyle/>
          <a:p>
            <a:pPr algn="r">
              <a:lnSpc>
                <a:spcPct val="150000"/>
              </a:lnSpc>
              <a:defRPr/>
            </a:pPr>
            <a:r>
              <a:rPr lang="en-US" sz="2800" dirty="0" smtClean="0">
                <a:solidFill>
                  <a:srgbClr val="FFFF00"/>
                </a:solidFill>
              </a:rPr>
              <a:t/>
            </a:r>
            <a:br>
              <a:rPr lang="en-US" sz="2800" dirty="0" smtClean="0">
                <a:solidFill>
                  <a:srgbClr val="FFFF00"/>
                </a:solidFill>
              </a:rPr>
            </a:br>
            <a:r>
              <a:rPr lang="fa-IR" sz="2800" dirty="0" smtClean="0">
                <a:solidFill>
                  <a:srgbClr val="FFFF00"/>
                </a:solidFill>
              </a:rPr>
              <a:t> </a:t>
            </a:r>
            <a:r>
              <a:rPr lang="fa-IR" sz="2800" dirty="0" smtClean="0">
                <a:solidFill>
                  <a:srgbClr val="C00000"/>
                </a:solidFill>
                <a:latin typeface="Times New Roman" pitchFamily="18" charset="0"/>
                <a:cs typeface="Times New Roman" pitchFamily="18" charset="0"/>
              </a:rPr>
              <a:t>یکی از مهمترین مسیرهای منتخب به وسیله پژوهشگران تجربی در زمینه حسابداری مالی ( پس از تحقیق بال و براون ) عبارت بود از شناسایی و توجیه واکنش های متفاوت بازار در برابر اطلاعات مربوط به سود خالص . این تحقیق در زمینه محاسبه ضریب واکنش در برابر سود خالص انجام می شود.</a:t>
            </a: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 در تحقیقی که درباره ضریب واکنش در برابر سود خالص انجام می شود پژوهشگر می کوشد مقدار بازده غیر عادی سهم در واکنش به سود غیر منتظره گزارش شده شرکت انتشار دهنده سهم را محاسبه کند.  </a:t>
            </a:r>
            <a:r>
              <a:rPr lang="en-US" sz="2800" dirty="0" smtClean="0"/>
              <a:t/>
            </a:r>
            <a:br>
              <a:rPr lang="en-US" sz="2800" dirty="0" smtClean="0"/>
            </a:br>
            <a:endParaRPr lang="fa-IR" sz="2800" dirty="0"/>
          </a:p>
        </p:txBody>
      </p:sp>
      <p:sp>
        <p:nvSpPr>
          <p:cNvPr id="3" name="Subtitle 2"/>
          <p:cNvSpPr>
            <a:spLocks noGrp="1"/>
          </p:cNvSpPr>
          <p:nvPr>
            <p:ph type="subTitle" idx="1"/>
          </p:nvPr>
        </p:nvSpPr>
        <p:spPr>
          <a:xfrm>
            <a:off x="428596" y="214290"/>
            <a:ext cx="8215370" cy="642942"/>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ضریب واکنش در برابر سود خالص</a:t>
            </a:r>
            <a:endParaRPr lang="fa-I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214422"/>
            <a:ext cx="8143932" cy="5357850"/>
          </a:xfrm>
        </p:spPr>
        <p:style>
          <a:lnRef idx="2">
            <a:schemeClr val="accent1"/>
          </a:lnRef>
          <a:fillRef idx="1">
            <a:schemeClr val="lt1"/>
          </a:fillRef>
          <a:effectRef idx="0">
            <a:schemeClr val="accent1"/>
          </a:effectRef>
          <a:fontRef idx="minor">
            <a:schemeClr val="dk1"/>
          </a:fontRef>
        </p:style>
        <p:txBody>
          <a:bodyPr>
            <a:normAutofit fontScale="90000"/>
          </a:bodyPr>
          <a:lstStyle/>
          <a:p>
            <a:pPr algn="r">
              <a:lnSpc>
                <a:spcPct val="150000"/>
              </a:lnSpc>
              <a:buFont typeface="Wingdings" pitchFamily="2" charset="2"/>
              <a:buChar char="Ø"/>
              <a:defRPr/>
            </a:pPr>
            <a:r>
              <a:rPr lang="fa-IR" sz="2400" dirty="0" smtClean="0">
                <a:solidFill>
                  <a:srgbClr val="C00000"/>
                </a:solidFill>
                <a:latin typeface="Times New Roman" pitchFamily="18" charset="0"/>
                <a:cs typeface="Times New Roman" pitchFamily="18" charset="0"/>
              </a:rPr>
              <a:t>در مورد واکنشهای متفاوت بازار در برابر سود خالص مبتنی بر هزینه های تاریخی چندین دلیل ارائه شده است که مهمترین آنها را بررسی میکنیم:</a:t>
            </a:r>
            <a:br>
              <a:rPr lang="fa-IR" sz="2400" dirty="0" smtClean="0">
                <a:solidFill>
                  <a:srgbClr val="C00000"/>
                </a:solidFill>
                <a:latin typeface="Times New Roman" pitchFamily="18" charset="0"/>
                <a:cs typeface="Times New Roman" pitchFamily="18" charset="0"/>
              </a:rPr>
            </a:br>
            <a:r>
              <a:rPr lang="en-US" sz="2400" dirty="0" smtClean="0">
                <a:solidFill>
                  <a:srgbClr val="FF4B4B"/>
                </a:solidFill>
                <a:latin typeface="Times New Roman" pitchFamily="18" charset="0"/>
                <a:cs typeface="Times New Roman" pitchFamily="18" charset="0"/>
              </a:rPr>
              <a:t> </a:t>
            </a:r>
            <a:r>
              <a:rPr lang="fa-IR" sz="2400" dirty="0" smtClean="0">
                <a:solidFill>
                  <a:srgbClr val="FF4B4B"/>
                </a:solidFill>
                <a:latin typeface="Times New Roman" pitchFamily="18" charset="0"/>
                <a:cs typeface="Times New Roman" pitchFamily="18" charset="0"/>
              </a:rPr>
              <a:t> </a:t>
            </a:r>
            <a:r>
              <a:rPr lang="fa-IR" sz="2400" dirty="0" smtClean="0">
                <a:solidFill>
                  <a:schemeClr val="bg1"/>
                </a:solidFill>
                <a:latin typeface="Times New Roman" pitchFamily="18" charset="0"/>
                <a:cs typeface="Times New Roman" pitchFamily="18" charset="0"/>
              </a:rPr>
              <a:t> </a:t>
            </a:r>
            <a:r>
              <a:rPr lang="fa-IR" sz="3100" dirty="0" smtClean="0">
                <a:solidFill>
                  <a:srgbClr val="C00000"/>
                </a:solidFill>
                <a:latin typeface="Times New Roman" pitchFamily="18" charset="0"/>
                <a:cs typeface="Times New Roman" pitchFamily="18" charset="0"/>
              </a:rPr>
              <a:t>بتا  &gt;&gt;        </a:t>
            </a:r>
            <a:r>
              <a:rPr lang="fa-IR" sz="3200" dirty="0" smtClean="0">
                <a:solidFill>
                  <a:srgbClr val="C00000"/>
                </a:solidFill>
                <a:cs typeface="B Titr" pitchFamily="2" charset="-78"/>
                <a:sym typeface="Wingdings"/>
              </a:rPr>
              <a:t>ریسک (</a:t>
            </a:r>
            <a:r>
              <a:rPr lang="en-US" sz="3200" dirty="0" smtClean="0">
                <a:solidFill>
                  <a:srgbClr val="C00000"/>
                </a:solidFill>
                <a:cs typeface="B Titr" pitchFamily="2" charset="-78"/>
                <a:sym typeface="Wingdings"/>
              </a:rPr>
              <a:t>ß</a:t>
            </a:r>
            <a:r>
              <a:rPr lang="fa-IR" sz="3200" dirty="0" smtClean="0">
                <a:solidFill>
                  <a:srgbClr val="C00000"/>
                </a:solidFill>
                <a:cs typeface="B Titr" pitchFamily="2" charset="-78"/>
                <a:sym typeface="Wingdings"/>
              </a:rPr>
              <a:t>) : </a:t>
            </a:r>
            <a:r>
              <a:rPr lang="en-US" sz="3200" dirty="0" smtClean="0">
                <a:solidFill>
                  <a:srgbClr val="C00000"/>
                </a:solidFill>
                <a:cs typeface="B Titr" pitchFamily="2" charset="-78"/>
                <a:sym typeface="Wingdings"/>
              </a:rPr>
              <a:t>ß</a:t>
            </a:r>
            <a:r>
              <a:rPr lang="fa-IR" sz="3200" dirty="0" smtClean="0">
                <a:solidFill>
                  <a:srgbClr val="C00000"/>
                </a:solidFill>
                <a:cs typeface="B Titr" pitchFamily="2" charset="-78"/>
                <a:sym typeface="Wingdings"/>
              </a:rPr>
              <a:t> بالاتر </a:t>
            </a:r>
            <a:r>
              <a:rPr lang="en-US" sz="3200" dirty="0" smtClean="0">
                <a:solidFill>
                  <a:srgbClr val="C00000"/>
                </a:solidFill>
                <a:cs typeface="B Titr" pitchFamily="2" charset="-78"/>
                <a:sym typeface="Wingdings"/>
              </a:rPr>
              <a:t> </a:t>
            </a:r>
            <a:r>
              <a:rPr lang="fa-IR" sz="3200" dirty="0" smtClean="0">
                <a:solidFill>
                  <a:srgbClr val="C00000"/>
                </a:solidFill>
                <a:cs typeface="B Titr" pitchFamily="2" charset="-78"/>
                <a:sym typeface="Wingdings"/>
              </a:rPr>
              <a:t> </a:t>
            </a:r>
            <a:r>
              <a:rPr lang="en-US" sz="3200" dirty="0" smtClean="0">
                <a:solidFill>
                  <a:srgbClr val="C00000"/>
                </a:solidFill>
                <a:cs typeface="B Titr" pitchFamily="2" charset="-78"/>
                <a:sym typeface="Wingdings"/>
              </a:rPr>
              <a:t>ERC</a:t>
            </a:r>
            <a:r>
              <a:rPr lang="fa-IR" sz="3200" dirty="0" smtClean="0">
                <a:solidFill>
                  <a:srgbClr val="C00000"/>
                </a:solidFill>
                <a:cs typeface="B Titr" pitchFamily="2" charset="-78"/>
                <a:sym typeface="Wingdings"/>
              </a:rPr>
              <a:t> کمتر </a:t>
            </a:r>
            <a:r>
              <a:rPr lang="en-US" sz="2800" dirty="0" smtClean="0">
                <a:solidFill>
                  <a:srgbClr val="FF4B4B"/>
                </a:solidFill>
                <a:latin typeface="Times New Roman" pitchFamily="18" charset="0"/>
                <a:cs typeface="Times New Roman" pitchFamily="18" charset="0"/>
              </a:rPr>
              <a:t/>
            </a:r>
            <a:br>
              <a:rPr lang="en-US" sz="2800" dirty="0" smtClean="0">
                <a:solidFill>
                  <a:srgbClr val="FF4B4B"/>
                </a:solidFill>
                <a:latin typeface="Times New Roman" pitchFamily="18" charset="0"/>
                <a:cs typeface="Times New Roman" pitchFamily="18" charset="0"/>
              </a:rPr>
            </a:br>
            <a:r>
              <a:rPr lang="fa-IR" sz="2700" dirty="0" smtClean="0">
                <a:solidFill>
                  <a:srgbClr val="C00000"/>
                </a:solidFill>
                <a:latin typeface="Times New Roman" pitchFamily="18" charset="0"/>
                <a:cs typeface="Times New Roman" pitchFamily="18" charset="0"/>
              </a:rPr>
              <a:t>هر قدر ترتیب یا توالی بازدهی های مورد انتظار آینده شرکت پر ریسک تر باشد در صورت ثابت ماندن سایر عوامل از نظر سرمایه گذار ریسک گریز آن ارزش کمتری خواهد داشت،از آنجا که سرمایه گذاران سود خالص جاری را شاخص قدرت سود آوری و بازدهی آینده می دانند هر قدر این بازدهی های آینده پر ریسک تر باشد واکنش سرمایه گذاران در برابر مبلغ مشخص از سود خالص غیر منتظره کمتر خواهد بود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t/>
            </a:r>
            <a:br>
              <a:rPr lang="en-US" sz="2400" dirty="0" smtClean="0"/>
            </a:br>
            <a:endParaRPr lang="fa-IR" sz="2400" dirty="0"/>
          </a:p>
        </p:txBody>
      </p:sp>
      <p:sp>
        <p:nvSpPr>
          <p:cNvPr id="3" name="Subtitle 2"/>
          <p:cNvSpPr>
            <a:spLocks noGrp="1"/>
          </p:cNvSpPr>
          <p:nvPr>
            <p:ph type="subTitle" idx="1"/>
          </p:nvPr>
        </p:nvSpPr>
        <p:spPr>
          <a:xfrm>
            <a:off x="500034" y="285728"/>
            <a:ext cx="8077200" cy="642942"/>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دلیل هایی برای واکنش های متفاوت بازار</a:t>
            </a:r>
            <a:endParaRPr lang="fa-IR" sz="28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500042"/>
            <a:ext cx="8072494" cy="5857916"/>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gn="r">
              <a:lnSpc>
                <a:spcPct val="150000"/>
              </a:lnSpc>
              <a:buFont typeface="Wingdings" pitchFamily="2" charset="2"/>
              <a:buChar char="v"/>
            </a:pPr>
            <a:r>
              <a:rPr lang="fa-IR" sz="2800" b="1" dirty="0" smtClean="0">
                <a:solidFill>
                  <a:srgbClr val="C00000"/>
                </a:solidFill>
                <a:latin typeface="Times New Roman" pitchFamily="18" charset="0"/>
                <a:cs typeface="Times New Roman" pitchFamily="18" charset="0"/>
              </a:rPr>
              <a:t>کالینز و کوتاری (1989) و ایستن و زمیژوزکی (1989) در سایه ی تحقیقات تجربی به این نتیجه رسیدند که اوراق بهادار با بتای بالا دارای ضریب واکنش کمتر هستند.</a:t>
            </a:r>
          </a:p>
          <a:p>
            <a:pPr algn="r">
              <a:lnSpc>
                <a:spcPct val="150000"/>
              </a:lnSpc>
            </a:pPr>
            <a:endParaRPr lang="fa-IR" sz="2800" b="1" dirty="0" smtClean="0">
              <a:solidFill>
                <a:srgbClr val="C00000"/>
              </a:solidFill>
              <a:latin typeface="Times New Roman" pitchFamily="18" charset="0"/>
              <a:cs typeface="Times New Roman" pitchFamily="18" charset="0"/>
            </a:endParaRPr>
          </a:p>
          <a:p>
            <a:pPr algn="r">
              <a:lnSpc>
                <a:spcPct val="150000"/>
              </a:lnSpc>
              <a:buFont typeface="Wingdings" pitchFamily="2" charset="2"/>
              <a:buChar char="v"/>
            </a:pPr>
            <a:r>
              <a:rPr lang="fa-IR" sz="3000" b="1" dirty="0" smtClean="0">
                <a:solidFill>
                  <a:srgbClr val="C00000"/>
                </a:solidFill>
                <a:latin typeface="Times New Roman" pitchFamily="18" charset="0"/>
                <a:cs typeface="Times New Roman" pitchFamily="18" charset="0"/>
              </a:rPr>
              <a:t>ساختار سرمایه &gt;&gt;   </a:t>
            </a:r>
            <a:r>
              <a:rPr lang="fa-IR" sz="2800" dirty="0" smtClean="0">
                <a:solidFill>
                  <a:srgbClr val="C00000"/>
                </a:solidFill>
                <a:cs typeface="B Titr" pitchFamily="2" charset="-78"/>
                <a:sym typeface="Wingdings"/>
              </a:rPr>
              <a:t>ساختار سرمایه بیشتر </a:t>
            </a:r>
            <a:r>
              <a:rPr lang="en-US" sz="2800" dirty="0" smtClean="0">
                <a:solidFill>
                  <a:srgbClr val="C00000"/>
                </a:solidFill>
                <a:cs typeface="B Titr" pitchFamily="2" charset="-78"/>
                <a:sym typeface="Wingdings"/>
              </a:rPr>
              <a:t> </a:t>
            </a:r>
            <a:r>
              <a:rPr lang="fa-IR" sz="2800" dirty="0" smtClean="0">
                <a:solidFill>
                  <a:srgbClr val="C00000"/>
                </a:solidFill>
                <a:cs typeface="B Titr" pitchFamily="2" charset="-78"/>
                <a:sym typeface="Wingdings"/>
              </a:rPr>
              <a:t> </a:t>
            </a:r>
            <a:r>
              <a:rPr lang="en-US" sz="2800" dirty="0" smtClean="0">
                <a:solidFill>
                  <a:srgbClr val="C00000"/>
                </a:solidFill>
                <a:cs typeface="B Titr" pitchFamily="2" charset="-78"/>
                <a:sym typeface="Wingdings"/>
              </a:rPr>
              <a:t>ERC</a:t>
            </a:r>
            <a:r>
              <a:rPr lang="fa-IR" sz="2800" dirty="0" smtClean="0">
                <a:solidFill>
                  <a:srgbClr val="C00000"/>
                </a:solidFill>
                <a:cs typeface="B Titr" pitchFamily="2" charset="-78"/>
                <a:sym typeface="Wingdings"/>
              </a:rPr>
              <a:t> کمتر</a:t>
            </a:r>
          </a:p>
          <a:p>
            <a:pPr algn="r">
              <a:lnSpc>
                <a:spcPct val="150000"/>
              </a:lnSpc>
              <a:buFont typeface="Wingdings" pitchFamily="2" charset="2"/>
              <a:buChar char="v"/>
            </a:pPr>
            <a:endParaRPr lang="fa-IR" sz="2800" b="1" dirty="0" smtClean="0">
              <a:solidFill>
                <a:schemeClr val="bg1"/>
              </a:solidFill>
              <a:latin typeface="Times New Roman" pitchFamily="18" charset="0"/>
              <a:cs typeface="Times New Roman" pitchFamily="18" charset="0"/>
            </a:endParaRPr>
          </a:p>
          <a:p>
            <a:pPr algn="r">
              <a:lnSpc>
                <a:spcPct val="150000"/>
              </a:lnSpc>
            </a:pPr>
            <a:r>
              <a:rPr lang="fa-IR" sz="2800" b="1" dirty="0" smtClean="0">
                <a:solidFill>
                  <a:srgbClr val="C00000"/>
                </a:solidFill>
                <a:latin typeface="Times New Roman" pitchFamily="18" charset="0"/>
                <a:cs typeface="Times New Roman" pitchFamily="18" charset="0"/>
              </a:rPr>
              <a:t> شرکتهایی که که دارای اهرم (وام) زیاد هستند افزایش در سود خالص (پیش از بهره) موجب تقویت و افزایش ایمنی اوراق قرضه و سایر بدهای شرکت میشود و خبر های خوب مربوط به سود خالص مورد استقبال دارندگان اوراق قرضه (و نه سهامداران) قرار میگیرد.</a:t>
            </a:r>
            <a:endParaRPr lang="en-US" b="1" dirty="0" smtClean="0">
              <a:solidFill>
                <a:srgbClr val="C00000"/>
              </a:solidFill>
              <a:latin typeface="Times New Roman" pitchFamily="18" charset="0"/>
              <a:cs typeface="Times New Roman" pitchFamily="18" charset="0"/>
            </a:endParaRPr>
          </a:p>
          <a:p>
            <a:pPr algn="r"/>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428604"/>
            <a:ext cx="8143932" cy="5929354"/>
          </a:xfrm>
        </p:spPr>
        <p:style>
          <a:lnRef idx="2">
            <a:schemeClr val="accent1"/>
          </a:lnRef>
          <a:fillRef idx="1">
            <a:schemeClr val="lt1"/>
          </a:fillRef>
          <a:effectRef idx="0">
            <a:schemeClr val="accent1"/>
          </a:effectRef>
          <a:fontRef idx="minor">
            <a:schemeClr val="dk1"/>
          </a:fontRef>
        </p:style>
        <p:txBody>
          <a:bodyPr>
            <a:normAutofit/>
          </a:bodyPr>
          <a:lstStyle/>
          <a:p>
            <a:pPr algn="r">
              <a:buFont typeface="Wingdings" pitchFamily="2" charset="2"/>
              <a:buChar char="v"/>
              <a:defRPr/>
            </a:pPr>
            <a:r>
              <a:rPr lang="fa-IR" sz="2800" b="1" dirty="0" smtClean="0">
                <a:solidFill>
                  <a:srgbClr val="C00000"/>
                </a:solidFill>
                <a:latin typeface="Times New Roman" pitchFamily="18" charset="0"/>
                <a:cs typeface="Times New Roman" pitchFamily="18" charset="0"/>
              </a:rPr>
              <a:t>ضریب واکنش برای شرکتهایی که وام سنگین دارند در مقایسه با شرکتهایی که بدون بدهی هستند میشود که ضریب واکنش آنها کاهش یابد .</a:t>
            </a:r>
          </a:p>
          <a:p>
            <a:pPr algn="r">
              <a:defRPr/>
            </a:pPr>
            <a:endParaRPr lang="en-US" sz="2800" b="1" dirty="0" smtClean="0">
              <a:solidFill>
                <a:srgbClr val="C00000"/>
              </a:solidFill>
              <a:latin typeface="Times New Roman" pitchFamily="18" charset="0"/>
              <a:cs typeface="Times New Roman" pitchFamily="18" charset="0"/>
            </a:endParaRPr>
          </a:p>
          <a:p>
            <a:pPr algn="r">
              <a:defRPr/>
            </a:pPr>
            <a:r>
              <a:rPr lang="fa-IR" sz="2800" b="1" dirty="0" smtClean="0">
                <a:solidFill>
                  <a:srgbClr val="C00000"/>
                </a:solidFill>
                <a:latin typeface="Times New Roman" pitchFamily="18" charset="0"/>
                <a:cs typeface="Times New Roman" pitchFamily="18" charset="0"/>
              </a:rPr>
              <a:t>دالی وال ، لی و فارگرو بیلینگز در تحقیقات خود به این نتیجه رسیدند که شرکتهایی با وام سنگین تر دارای ضریب واکنش  پایین تر و همچنین شرکتهایی که نسبت بدهی به حقوق صاحبان سهام بالاتر بوده ضریب واکنش در برابر سود خالص پایین تر بود همچنین شرکتهایی که دارای رشد بالای سود خالص هستند مشاهده خواهند کرد که نگرانی بازار نسبت به ریسک ورشکستگی کاهش می یابد. بیلینگز به این نتیجه رسید هنگامی که رشد سود خالص کنترل شود ضریب واکنش کماکان با اهرم (وام) رابطه معکوس دارد.</a:t>
            </a:r>
            <a:endParaRPr lang="en-US" sz="2800" b="1" dirty="0" smtClean="0">
              <a:solidFill>
                <a:srgbClr val="C00000"/>
              </a:solidFill>
              <a:latin typeface="Times New Roman" pitchFamily="18" charset="0"/>
              <a:cs typeface="Times New Roman" pitchFamily="18" charset="0"/>
            </a:endParaRPr>
          </a:p>
          <a:p>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500042"/>
            <a:ext cx="8077200" cy="6000792"/>
          </a:xfrm>
        </p:spPr>
        <p:style>
          <a:lnRef idx="2">
            <a:schemeClr val="accent1"/>
          </a:lnRef>
          <a:fillRef idx="1">
            <a:schemeClr val="lt1"/>
          </a:fillRef>
          <a:effectRef idx="0">
            <a:schemeClr val="accent1"/>
          </a:effectRef>
          <a:fontRef idx="minor">
            <a:schemeClr val="dk1"/>
          </a:fontRef>
        </p:style>
        <p:txBody>
          <a:bodyPr>
            <a:normAutofit lnSpcReduction="10000"/>
          </a:bodyPr>
          <a:lstStyle/>
          <a:p>
            <a:pPr algn="r">
              <a:lnSpc>
                <a:spcPct val="150000"/>
              </a:lnSpc>
              <a:buFont typeface="Wingdings" pitchFamily="2" charset="2"/>
              <a:buChar char="v"/>
              <a:defRPr/>
            </a:pPr>
            <a:r>
              <a:rPr lang="fa-IR" sz="3200" b="1" dirty="0" smtClean="0">
                <a:solidFill>
                  <a:srgbClr val="C00000"/>
                </a:solidFill>
                <a:latin typeface="Times New Roman" pitchFamily="18" charset="0"/>
                <a:cs typeface="Times New Roman" pitchFamily="18" charset="0"/>
              </a:rPr>
              <a:t>تداوم  &gt;&gt; </a:t>
            </a:r>
            <a:r>
              <a:rPr lang="fa-IR" sz="3200" dirty="0" smtClean="0">
                <a:solidFill>
                  <a:srgbClr val="C00000"/>
                </a:solidFill>
                <a:cs typeface="B Titr" pitchFamily="2" charset="-78"/>
                <a:sym typeface="Wingdings"/>
              </a:rPr>
              <a:t>تداوم بیشتر </a:t>
            </a:r>
            <a:r>
              <a:rPr lang="en-US" sz="3200" dirty="0" smtClean="0">
                <a:solidFill>
                  <a:srgbClr val="C00000"/>
                </a:solidFill>
                <a:cs typeface="B Titr" pitchFamily="2" charset="-78"/>
                <a:sym typeface="Wingdings"/>
              </a:rPr>
              <a:t> </a:t>
            </a:r>
            <a:r>
              <a:rPr lang="fa-IR" sz="3200" dirty="0" smtClean="0">
                <a:solidFill>
                  <a:srgbClr val="C00000"/>
                </a:solidFill>
                <a:cs typeface="B Titr" pitchFamily="2" charset="-78"/>
                <a:sym typeface="Wingdings"/>
              </a:rPr>
              <a:t> </a:t>
            </a:r>
            <a:r>
              <a:rPr lang="en-US" sz="3200" dirty="0" smtClean="0">
                <a:solidFill>
                  <a:srgbClr val="C00000"/>
                </a:solidFill>
                <a:cs typeface="B Titr" pitchFamily="2" charset="-78"/>
                <a:sym typeface="Wingdings"/>
              </a:rPr>
              <a:t>ERC</a:t>
            </a:r>
            <a:r>
              <a:rPr lang="fa-IR" sz="3200" dirty="0" smtClean="0">
                <a:solidFill>
                  <a:srgbClr val="C00000"/>
                </a:solidFill>
                <a:cs typeface="B Titr" pitchFamily="2" charset="-78"/>
                <a:sym typeface="Wingdings"/>
              </a:rPr>
              <a:t> بیشتر</a:t>
            </a:r>
            <a:endParaRPr lang="en-US" sz="3200" b="1" dirty="0" smtClean="0">
              <a:solidFill>
                <a:srgbClr val="C00000"/>
              </a:solidFill>
              <a:latin typeface="Times New Roman" pitchFamily="18" charset="0"/>
              <a:cs typeface="Times New Roman" pitchFamily="18" charset="0"/>
            </a:endParaRPr>
          </a:p>
          <a:p>
            <a:pPr algn="r">
              <a:lnSpc>
                <a:spcPct val="150000"/>
              </a:lnSpc>
              <a:defRPr/>
            </a:pPr>
            <a:r>
              <a:rPr lang="fa-IR" sz="2600" b="1" dirty="0" smtClean="0">
                <a:solidFill>
                  <a:srgbClr val="C00000"/>
                </a:solidFill>
                <a:latin typeface="Times New Roman" pitchFamily="18" charset="0"/>
                <a:cs typeface="Times New Roman" pitchFamily="18" charset="0"/>
              </a:rPr>
              <a:t>تداوم یک دیدگاه چالشگر و سود مند است ما انتظار داریم که هرچه قدر خبرهای خوب و بد در مورد سود خالص جاری تداوم بیشتری در آینده داشته باشد ضریب واکنش بیشتر شود .</a:t>
            </a:r>
            <a:endParaRPr lang="en-US" sz="2600" b="1" dirty="0" smtClean="0">
              <a:solidFill>
                <a:srgbClr val="C00000"/>
              </a:solidFill>
              <a:latin typeface="Times New Roman" pitchFamily="18" charset="0"/>
              <a:cs typeface="Times New Roman" pitchFamily="18" charset="0"/>
            </a:endParaRPr>
          </a:p>
          <a:p>
            <a:pPr algn="r">
              <a:lnSpc>
                <a:spcPct val="150000"/>
              </a:lnSpc>
              <a:defRPr/>
            </a:pPr>
            <a:r>
              <a:rPr lang="fa-IR" sz="2600" b="1" dirty="0" smtClean="0">
                <a:solidFill>
                  <a:srgbClr val="C00000"/>
                </a:solidFill>
                <a:latin typeface="Times New Roman" pitchFamily="18" charset="0"/>
                <a:cs typeface="Times New Roman" pitchFamily="18" charset="0"/>
              </a:rPr>
              <a:t>اگر خبر خوب در خصوص عرضه موفقت آمیز یک محصول یا کاهش هزینه باشد واکنش بازار شدید تر و ضریب واکنش بالاتری  خواهد داشت نسبت به زمانی که  خبر خوب ناشی از سود غیر عملیاتی غیر منتظره (فروش دارایی ثابت ) باشد.تحقیق کرمندی و لیپ نشان میدهد هر قدر تغییرات غیر منتظره سود خالص آینده تداوم بیشتری داشته باشد ضریب واکنش بالاتر خواهد رفت .</a:t>
            </a:r>
            <a:endParaRPr lang="en-US" sz="2600" b="1" dirty="0" smtClean="0">
              <a:solidFill>
                <a:srgbClr val="C00000"/>
              </a:solidFill>
              <a:latin typeface="Times New Roman" pitchFamily="18" charset="0"/>
              <a:cs typeface="Times New Roman" pitchFamily="18" charset="0"/>
            </a:endParaRPr>
          </a:p>
          <a:p>
            <a:endParaRPr lang="fa-I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a:xfrm>
            <a:off x="500034" y="357166"/>
            <a:ext cx="8262966" cy="6000792"/>
          </a:xfrm>
        </p:spPr>
        <p:style>
          <a:lnRef idx="2">
            <a:schemeClr val="accent1"/>
          </a:lnRef>
          <a:fillRef idx="1">
            <a:schemeClr val="lt1"/>
          </a:fillRef>
          <a:effectRef idx="0">
            <a:schemeClr val="accent1"/>
          </a:effectRef>
          <a:fontRef idx="minor">
            <a:schemeClr val="dk1"/>
          </a:fontRef>
        </p:style>
        <p:txBody>
          <a:bodyPr>
            <a:normAutofit/>
          </a:bodyPr>
          <a:lstStyle/>
          <a:p>
            <a:pPr algn="r">
              <a:lnSpc>
                <a:spcPct val="150000"/>
              </a:lnSpc>
              <a:buFont typeface="Wingdings" pitchFamily="2" charset="2"/>
              <a:buChar char="Ø"/>
            </a:pPr>
            <a:r>
              <a:rPr lang="fa-IR" sz="2800" b="1" dirty="0" smtClean="0">
                <a:solidFill>
                  <a:srgbClr val="C00000"/>
                </a:solidFill>
                <a:latin typeface="Times New Roman" pitchFamily="18" charset="0"/>
                <a:cs typeface="Times New Roman" pitchFamily="18" charset="0"/>
              </a:rPr>
              <a:t>هنگامی که تداوم سود خالص به ورای سال جاری برسد مقدار ضریب واکنش با نرخ بهره رابطه معکوس خواهد داشت.</a:t>
            </a:r>
            <a:endParaRPr lang="en-US" sz="2800" b="1" dirty="0" smtClean="0">
              <a:solidFill>
                <a:srgbClr val="C00000"/>
              </a:solidFill>
              <a:latin typeface="Times New Roman" pitchFamily="18" charset="0"/>
              <a:cs typeface="Times New Roman" pitchFamily="18" charset="0"/>
            </a:endParaRPr>
          </a:p>
          <a:p>
            <a:pPr algn="r">
              <a:lnSpc>
                <a:spcPct val="150000"/>
              </a:lnSpc>
            </a:pPr>
            <a:r>
              <a:rPr lang="fa-IR" sz="2800" b="1" dirty="0" smtClean="0">
                <a:solidFill>
                  <a:srgbClr val="C00000"/>
                </a:solidFill>
                <a:latin typeface="Times New Roman" pitchFamily="18" charset="0"/>
                <a:cs typeface="Times New Roman" pitchFamily="18" charset="0"/>
              </a:rPr>
              <a:t>نکته دیگردر خصوص ضریب واکنش این است که تداوم آن می تواند به رویه های حسابداری شرکت بستگی داشته باشد .</a:t>
            </a:r>
            <a:endParaRPr lang="en-US" sz="2800" b="1" dirty="0" smtClean="0">
              <a:solidFill>
                <a:srgbClr val="C00000"/>
              </a:solidFill>
              <a:latin typeface="Times New Roman" pitchFamily="18" charset="0"/>
              <a:cs typeface="Times New Roman" pitchFamily="18" charset="0"/>
            </a:endParaRPr>
          </a:p>
          <a:p>
            <a:pPr algn="r">
              <a:lnSpc>
                <a:spcPct val="150000"/>
              </a:lnSpc>
            </a:pPr>
            <a:r>
              <a:rPr lang="fa-IR" sz="2800" b="1" dirty="0" smtClean="0">
                <a:solidFill>
                  <a:srgbClr val="C00000"/>
                </a:solidFill>
                <a:latin typeface="Times New Roman" pitchFamily="18" charset="0"/>
                <a:cs typeface="Times New Roman" pitchFamily="18" charset="0"/>
              </a:rPr>
              <a:t>همچنین میتوان با انتخاب رویه حسابداری بخشهای تشکیل دهنده صورت سود وزیان را به گونه ای در آورد که تداوم به صفر برسد مثل رویه های ثبت هزینه های تاسیس و هزینه های تحقیق . </a:t>
            </a:r>
          </a:p>
          <a:p>
            <a:pPr algn="r">
              <a:lnSpc>
                <a:spcPct val="150000"/>
              </a:lnSpc>
            </a:pPr>
            <a:endParaRPr lang="en-US" sz="2800" b="1" dirty="0" smtClean="0">
              <a:solidFill>
                <a:srgbClr val="C00000"/>
              </a:solidFill>
              <a:latin typeface="Times New Roman" pitchFamily="18" charset="0"/>
              <a:cs typeface="Times New Roman" pitchFamily="18" charset="0"/>
            </a:endParaRPr>
          </a:p>
          <a:p>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571612"/>
            <a:ext cx="8143932" cy="4929222"/>
          </a:xfrm>
        </p:spPr>
        <p:style>
          <a:lnRef idx="2">
            <a:schemeClr val="accent1"/>
          </a:lnRef>
          <a:fillRef idx="1">
            <a:schemeClr val="lt1"/>
          </a:fillRef>
          <a:effectRef idx="0">
            <a:schemeClr val="accent1"/>
          </a:effectRef>
          <a:fontRef idx="minor">
            <a:schemeClr val="dk1"/>
          </a:fontRef>
        </p:style>
        <p:txBody>
          <a:bodyPr>
            <a:normAutofit fontScale="90000"/>
          </a:bodyPr>
          <a:lstStyle/>
          <a:p>
            <a:pPr algn="r"/>
            <a:r>
              <a:rPr lang="fa-IR" sz="3100" dirty="0" smtClean="0">
                <a:solidFill>
                  <a:srgbClr val="C00000"/>
                </a:solidFill>
                <a:latin typeface="Times New Roman" pitchFamily="18" charset="0"/>
                <a:cs typeface="Times New Roman" pitchFamily="18" charset="0"/>
              </a:rPr>
              <a:t>هر قدر کیفیت سود بالاتر باشد ضریب واکنش در برابر سود خالص بالاتر برود در دنیای عمل نمیتوان به راحتی کیفیت سود را محاسبه نمود زیرا احتمالات سیستم اطلاعاتی به صورت مستقیم قابل مشاهده نمی باشند.</a:t>
            </a:r>
            <a:br>
              <a:rPr lang="fa-IR" sz="3100" dirty="0" smtClean="0">
                <a:solidFill>
                  <a:srgbClr val="C00000"/>
                </a:solidFill>
                <a:latin typeface="Times New Roman" pitchFamily="18" charset="0"/>
                <a:cs typeface="Times New Roman" pitchFamily="18" charset="0"/>
              </a:rPr>
            </a:br>
            <a:r>
              <a:rPr lang="fa-IR" sz="3100" dirty="0" smtClean="0">
                <a:solidFill>
                  <a:srgbClr val="C00000"/>
                </a:solidFill>
                <a:latin typeface="Times New Roman" pitchFamily="18" charset="0"/>
                <a:cs typeface="Times New Roman" pitchFamily="18" charset="0"/>
              </a:rPr>
              <a:t>بندیوپادیا درشرکتهای نفت و گاز ضریب واکنش در برابر سود خالص تلاشهای موفقیت آمیز را با هزینه کامل مقایسه کرد او پیش بینی نمود شرکتهایی که از روش تلاش موفقیت آمیز استفاده میکنند دارای ضریب واکنش بالاتری هستند.</a:t>
            </a:r>
            <a:br>
              <a:rPr lang="fa-IR" sz="3100" dirty="0" smtClean="0">
                <a:solidFill>
                  <a:srgbClr val="C00000"/>
                </a:solidFill>
                <a:latin typeface="Times New Roman" pitchFamily="18" charset="0"/>
                <a:cs typeface="Times New Roman" pitchFamily="18" charset="0"/>
              </a:rPr>
            </a:br>
            <a:r>
              <a:rPr lang="fa-IR" sz="3100" dirty="0" smtClean="0">
                <a:solidFill>
                  <a:srgbClr val="C00000"/>
                </a:solidFill>
                <a:latin typeface="Times New Roman" pitchFamily="18" charset="0"/>
                <a:cs typeface="Times New Roman" pitchFamily="18" charset="0"/>
              </a:rPr>
              <a:t> لو و تیاگارایان از روش دیگری اثبات نمودند ضریب واکنش </a:t>
            </a:r>
            <a:r>
              <a:rPr lang="fa-IR" sz="2700" dirty="0" smtClean="0">
                <a:solidFill>
                  <a:srgbClr val="C00000"/>
                </a:solidFill>
                <a:latin typeface="Times New Roman" pitchFamily="18" charset="0"/>
                <a:cs typeface="Times New Roman" pitchFamily="18" charset="0"/>
              </a:rPr>
              <a:t>شرکتهایی</a:t>
            </a:r>
            <a:r>
              <a:rPr lang="fa-IR" sz="3100" dirty="0" smtClean="0">
                <a:solidFill>
                  <a:srgbClr val="C00000"/>
                </a:solidFill>
                <a:latin typeface="Times New Roman" pitchFamily="18" charset="0"/>
                <a:cs typeface="Times New Roman" pitchFamily="18" charset="0"/>
              </a:rPr>
              <a:t> که دارای تداوم بالا و سود خالص با کیفیت بالا بودند نسبت به شرکتهایی که دارای تداوم بالا و کیفیت سود پایین بودند بیشتر است . </a:t>
            </a:r>
            <a:r>
              <a:rPr lang="en-US" sz="2900" dirty="0" smtClean="0">
                <a:solidFill>
                  <a:srgbClr val="C00000"/>
                </a:solidFill>
                <a:latin typeface="Times New Roman" pitchFamily="18" charset="0"/>
                <a:cs typeface="Times New Roman" pitchFamily="18" charset="0"/>
              </a:rPr>
              <a:t/>
            </a:r>
            <a:br>
              <a:rPr lang="en-US" sz="2900" dirty="0" smtClean="0">
                <a:solidFill>
                  <a:srgbClr val="C00000"/>
                </a:solidFill>
                <a:latin typeface="Times New Roman" pitchFamily="18" charset="0"/>
                <a:cs typeface="Times New Roman" pitchFamily="18" charset="0"/>
              </a:rPr>
            </a:br>
            <a:r>
              <a:rPr lang="en-US" sz="2900" dirty="0" smtClean="0">
                <a:solidFill>
                  <a:srgbClr val="C00000"/>
                </a:solidFill>
                <a:latin typeface="Times New Roman" pitchFamily="18" charset="0"/>
                <a:cs typeface="Times New Roman" pitchFamily="18" charset="0"/>
              </a:rPr>
              <a:t/>
            </a:r>
            <a:br>
              <a:rPr lang="en-US" sz="2900" dirty="0" smtClean="0">
                <a:solidFill>
                  <a:srgbClr val="C00000"/>
                </a:solidFill>
                <a:latin typeface="Times New Roman" pitchFamily="18" charset="0"/>
                <a:cs typeface="Times New Roman" pitchFamily="18" charset="0"/>
              </a:rPr>
            </a:br>
            <a:r>
              <a:rPr lang="en-US" sz="2800" dirty="0" smtClean="0"/>
              <a:t/>
            </a:r>
            <a:br>
              <a:rPr lang="en-US" sz="2800" dirty="0" smtClean="0"/>
            </a:br>
            <a:endParaRPr lang="fa-IR" sz="28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71472" y="214290"/>
            <a:ext cx="8077200" cy="1214446"/>
          </a:xfrm>
        </p:spPr>
        <p:style>
          <a:lnRef idx="1">
            <a:schemeClr val="accent6"/>
          </a:lnRef>
          <a:fillRef idx="3">
            <a:schemeClr val="accent6"/>
          </a:fillRef>
          <a:effectRef idx="2">
            <a:schemeClr val="accent6"/>
          </a:effectRef>
          <a:fontRef idx="minor">
            <a:schemeClr val="lt1"/>
          </a:fontRef>
        </p:style>
        <p:txBody>
          <a:bodyPr/>
          <a:lstStyle/>
          <a:p>
            <a:pPr algn="r"/>
            <a:endParaRPr lang="en-US" sz="3200" b="1" dirty="0" smtClean="0">
              <a:solidFill>
                <a:srgbClr val="FFFF00"/>
              </a:solidFill>
              <a:latin typeface="Times New Roman" pitchFamily="18" charset="0"/>
              <a:cs typeface="Times New Roman" pitchFamily="18" charset="0"/>
            </a:endParaRPr>
          </a:p>
          <a:p>
            <a:pPr algn="ctr"/>
            <a:r>
              <a:rPr lang="fa-IR" sz="2800" b="1" dirty="0" smtClean="0">
                <a:solidFill>
                  <a:srgbClr val="FFFF00"/>
                </a:solidFill>
                <a:latin typeface="Times New Roman" pitchFamily="18" charset="0"/>
                <a:cs typeface="Times New Roman" pitchFamily="18" charset="0"/>
              </a:rPr>
              <a:t>کیفیت سود &gt;&gt;  </a:t>
            </a:r>
            <a:r>
              <a:rPr lang="fa-IR" sz="2800" b="1" dirty="0" smtClean="0">
                <a:solidFill>
                  <a:srgbClr val="FFFF00"/>
                </a:solidFill>
                <a:cs typeface="B Titr" pitchFamily="2" charset="-78"/>
                <a:sym typeface="Wingdings"/>
              </a:rPr>
              <a:t>کیفیت سود بالاتر </a:t>
            </a:r>
            <a:r>
              <a:rPr lang="en-US" sz="2800" b="1" dirty="0" smtClean="0">
                <a:solidFill>
                  <a:srgbClr val="FFFF00"/>
                </a:solidFill>
                <a:cs typeface="B Titr" pitchFamily="2" charset="-78"/>
                <a:sym typeface="Wingdings"/>
              </a:rPr>
              <a:t> </a:t>
            </a:r>
            <a:r>
              <a:rPr lang="fa-IR" sz="2800" b="1" dirty="0" smtClean="0">
                <a:solidFill>
                  <a:srgbClr val="FFFF00"/>
                </a:solidFill>
                <a:cs typeface="B Titr" pitchFamily="2" charset="-78"/>
                <a:sym typeface="Wingdings"/>
              </a:rPr>
              <a:t> </a:t>
            </a:r>
            <a:r>
              <a:rPr lang="en-US" sz="2800" b="1" dirty="0" smtClean="0">
                <a:solidFill>
                  <a:srgbClr val="FFFF00"/>
                </a:solidFill>
                <a:cs typeface="B Titr" pitchFamily="2" charset="-78"/>
                <a:sym typeface="Wingdings"/>
              </a:rPr>
              <a:t>ERC</a:t>
            </a:r>
            <a:r>
              <a:rPr lang="fa-IR" sz="2800" b="1" dirty="0" smtClean="0">
                <a:solidFill>
                  <a:srgbClr val="FFFF00"/>
                </a:solidFill>
                <a:cs typeface="B Titr" pitchFamily="2" charset="-78"/>
                <a:sym typeface="Wingdings"/>
              </a:rPr>
              <a:t> بالاتر</a:t>
            </a:r>
          </a:p>
          <a:p>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428736"/>
            <a:ext cx="8077200" cy="5072098"/>
          </a:xfrm>
        </p:spPr>
        <p:style>
          <a:lnRef idx="2">
            <a:schemeClr val="accent1"/>
          </a:lnRef>
          <a:fillRef idx="1">
            <a:schemeClr val="lt1"/>
          </a:fillRef>
          <a:effectRef idx="0">
            <a:schemeClr val="accent1"/>
          </a:effectRef>
          <a:fontRef idx="minor">
            <a:schemeClr val="dk1"/>
          </a:fontRef>
        </p:style>
        <p:txBody>
          <a:bodyPr>
            <a:normAutofit/>
          </a:bodyPr>
          <a:lstStyle/>
          <a:p>
            <a:pPr algn="r">
              <a:defRPr/>
            </a:pPr>
            <a:r>
              <a:rPr lang="fa-IR" sz="2800" dirty="0" smtClean="0">
                <a:solidFill>
                  <a:srgbClr val="C00000"/>
                </a:solidFill>
                <a:latin typeface="Times New Roman" pitchFamily="18" charset="0"/>
                <a:cs typeface="Times New Roman" pitchFamily="18" charset="0"/>
              </a:rPr>
              <a:t>چنانچه خبر خوب مربوط به سود خالص دوره جاری موید فرصت رشد آینده شرکت باشد در نتیجه ضریب واکنش در برابر سود خالص بالا خواهد بود. </a:t>
            </a: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کالینز و کوتاری مدارک و شواهدی ارائه نمودند مبنی بر اینکه در مورد شرکتهایی که بازار برای آنها فرصتهای رشد در نظر میگیرد ضریب واکنش بیشتر است. </a:t>
            </a: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آنها برای محاسبه فرصت رشد از نسبت ارزش بازار حقوق صاحبان سهام به ارزش دفتری آن استفاده کردند و دلیل آنها این بود که بازار کارا از فرصت رشد آگاه است آنها مشاهده نمودند که بین این نسبت و ضریب واکنش رابطه مستقیم وجود دارد.</a:t>
            </a:r>
            <a:endParaRPr lang="fa-IR" sz="2800" dirty="0"/>
          </a:p>
        </p:txBody>
      </p:sp>
      <p:sp>
        <p:nvSpPr>
          <p:cNvPr id="3" name="Subtitle 2"/>
          <p:cNvSpPr>
            <a:spLocks noGrp="1"/>
          </p:cNvSpPr>
          <p:nvPr>
            <p:ph type="subTitle" idx="1"/>
          </p:nvPr>
        </p:nvSpPr>
        <p:spPr>
          <a:xfrm>
            <a:off x="571472" y="285728"/>
            <a:ext cx="8001056" cy="785818"/>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3200" b="1" dirty="0" smtClean="0">
                <a:solidFill>
                  <a:srgbClr val="FFFF00"/>
                </a:solidFill>
                <a:latin typeface="Times New Roman" pitchFamily="18" charset="0"/>
                <a:cs typeface="Times New Roman" pitchFamily="18" charset="0"/>
              </a:rPr>
              <a:t>فرصت رشد</a:t>
            </a:r>
            <a:endParaRPr lang="fa-IR" sz="3200" b="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214422"/>
            <a:ext cx="8077200" cy="5214974"/>
          </a:xfrm>
        </p:spPr>
        <p:style>
          <a:lnRef idx="2">
            <a:schemeClr val="accent1"/>
          </a:lnRef>
          <a:fillRef idx="1">
            <a:schemeClr val="lt1"/>
          </a:fillRef>
          <a:effectRef idx="0">
            <a:schemeClr val="accent1"/>
          </a:effectRef>
          <a:fontRef idx="minor">
            <a:schemeClr val="dk1"/>
          </a:fontRef>
        </p:style>
        <p:txBody>
          <a:bodyPr>
            <a:normAutofit fontScale="90000"/>
          </a:bodyPr>
          <a:lstStyle/>
          <a:p>
            <a:pPr marL="182563" algn="r">
              <a:lnSpc>
                <a:spcPct val="150000"/>
              </a:lnSpc>
              <a:defRPr/>
            </a:pPr>
            <a:r>
              <a:rPr lang="fa-IR" sz="3100" dirty="0" smtClean="0">
                <a:solidFill>
                  <a:srgbClr val="C00000"/>
                </a:solidFill>
                <a:latin typeface="Times New Roman" pitchFamily="18" charset="0"/>
                <a:cs typeface="Times New Roman" pitchFamily="18" charset="0"/>
              </a:rPr>
              <a:t>سرمایه گذاران مختلف با توجه به اطلاعات پیشین و توانایی خود برای ارزیابی اطلاعات صورتهای مالی نسبت به سود خالص دوره بعد یک شرکت دارای انتظارات متفاوتی هستند ولی هنگامی که آنها به انتظارات خود شکل میدهند اگر از یک منبع اطلاعاتی مشترک مانند پیش بینی های مورد توافق تحلیلگران استفاده نمایند این تفاوت ها کاهش خواهد یافت</a:t>
            </a:r>
            <a:r>
              <a:rPr lang="en-US" sz="3100" dirty="0" smtClean="0">
                <a:solidFill>
                  <a:srgbClr val="C00000"/>
                </a:solidFill>
                <a:latin typeface="Times New Roman" pitchFamily="18" charset="0"/>
                <a:cs typeface="Times New Roman" pitchFamily="18" charset="0"/>
              </a:rPr>
              <a:t> </a:t>
            </a:r>
            <a:r>
              <a:rPr lang="fa-IR" sz="3100" dirty="0" smtClean="0">
                <a:solidFill>
                  <a:srgbClr val="C00000"/>
                </a:solidFill>
                <a:latin typeface="Times New Roman" pitchFamily="18" charset="0"/>
                <a:cs typeface="Times New Roman" pitchFamily="18" charset="0"/>
              </a:rPr>
              <a:t> وضریب واکنش بالا می رود.</a:t>
            </a:r>
            <a:r>
              <a:rPr lang="en-US" sz="2800" dirty="0" smtClean="0">
                <a:solidFill>
                  <a:srgbClr val="C00000"/>
                </a:solidFill>
              </a:rPr>
              <a:t/>
            </a:r>
            <a:br>
              <a:rPr lang="en-US" sz="2800" dirty="0" smtClean="0">
                <a:solidFill>
                  <a:srgbClr val="C00000"/>
                </a:solidFill>
              </a:rPr>
            </a:br>
            <a:r>
              <a:rPr lang="fa-IR" sz="2800" dirty="0" smtClean="0">
                <a:solidFill>
                  <a:srgbClr val="C00000"/>
                </a:solidFill>
                <a:cs typeface="B Titr" pitchFamily="2" charset="-78"/>
                <a:sym typeface="Wingdings"/>
              </a:rPr>
              <a:t>پیش بینی های دقیق تر تحلیگران</a:t>
            </a:r>
            <a:r>
              <a:rPr lang="en-US" sz="2800" dirty="0" smtClean="0">
                <a:solidFill>
                  <a:srgbClr val="C00000"/>
                </a:solidFill>
                <a:cs typeface="B Titr" pitchFamily="2" charset="-78"/>
                <a:sym typeface="Wingdings"/>
              </a:rPr>
              <a:t> </a:t>
            </a:r>
            <a:r>
              <a:rPr lang="fa-IR" sz="2800" dirty="0" smtClean="0">
                <a:solidFill>
                  <a:srgbClr val="C00000"/>
                </a:solidFill>
                <a:cs typeface="B Titr" pitchFamily="2" charset="-78"/>
                <a:sym typeface="Wingdings"/>
              </a:rPr>
              <a:t>انتظارات مشابه تر سرمایه گذار </a:t>
            </a:r>
            <a:r>
              <a:rPr lang="en-US" sz="2800" dirty="0" smtClean="0">
                <a:solidFill>
                  <a:srgbClr val="C00000"/>
                </a:solidFill>
                <a:cs typeface="B Titr" pitchFamily="2" charset="-78"/>
                <a:sym typeface="Wingdings"/>
              </a:rPr>
              <a:t></a:t>
            </a:r>
            <a:r>
              <a:rPr lang="fa-IR" sz="2800" dirty="0" smtClean="0">
                <a:solidFill>
                  <a:srgbClr val="C00000"/>
                </a:solidFill>
                <a:cs typeface="B Titr" pitchFamily="2" charset="-78"/>
                <a:sym typeface="Wingdings"/>
              </a:rPr>
              <a:t> </a:t>
            </a:r>
            <a:r>
              <a:rPr lang="en-US" sz="2800" dirty="0" smtClean="0">
                <a:solidFill>
                  <a:srgbClr val="C00000"/>
                </a:solidFill>
                <a:cs typeface="B Titr" pitchFamily="2" charset="-78"/>
                <a:sym typeface="Wingdings"/>
              </a:rPr>
              <a:t>ERC</a:t>
            </a:r>
            <a:r>
              <a:rPr lang="fa-IR" sz="2800" dirty="0" smtClean="0">
                <a:solidFill>
                  <a:srgbClr val="C00000"/>
                </a:solidFill>
                <a:cs typeface="B Titr" pitchFamily="2" charset="-78"/>
                <a:sym typeface="Wingdings"/>
              </a:rPr>
              <a:t> بالاتر       </a:t>
            </a:r>
            <a:r>
              <a:rPr lang="fa-IR" sz="2800" dirty="0" smtClean="0">
                <a:cs typeface="B Titr" pitchFamily="2" charset="-78"/>
                <a:sym typeface="Wingdings"/>
              </a:rPr>
              <a:t/>
            </a:r>
            <a:br>
              <a:rPr lang="fa-IR" sz="2800" dirty="0" smtClean="0">
                <a:cs typeface="B Titr" pitchFamily="2" charset="-78"/>
                <a:sym typeface="Wingdings"/>
              </a:rPr>
            </a:br>
            <a:endParaRPr lang="fa-IR" sz="2800" dirty="0"/>
          </a:p>
        </p:txBody>
      </p:sp>
      <p:sp>
        <p:nvSpPr>
          <p:cNvPr id="3" name="Subtitle 2"/>
          <p:cNvSpPr>
            <a:spLocks noGrp="1"/>
          </p:cNvSpPr>
          <p:nvPr>
            <p:ph type="subTitle" idx="1"/>
          </p:nvPr>
        </p:nvSpPr>
        <p:spPr>
          <a:xfrm>
            <a:off x="571472" y="285728"/>
            <a:ext cx="8077200" cy="714380"/>
          </a:xfrm>
        </p:spPr>
        <p:style>
          <a:lnRef idx="1">
            <a:schemeClr val="accent6"/>
          </a:lnRef>
          <a:fillRef idx="3">
            <a:schemeClr val="accent6"/>
          </a:fillRef>
          <a:effectRef idx="2">
            <a:schemeClr val="accent6"/>
          </a:effectRef>
          <a:fontRef idx="minor">
            <a:schemeClr val="lt1"/>
          </a:fontRef>
        </p:style>
        <p:txBody>
          <a:bodyPr>
            <a:normAutofit/>
          </a:bodyPr>
          <a:lstStyle/>
          <a:p>
            <a:pPr algn="ctr">
              <a:defRPr/>
            </a:pPr>
            <a:r>
              <a:rPr lang="fa-IR" sz="3200" b="1" dirty="0" smtClean="0">
                <a:solidFill>
                  <a:srgbClr val="FFFF00"/>
                </a:solidFill>
                <a:latin typeface="Times New Roman" pitchFamily="18" charset="0"/>
                <a:cs typeface="Times New Roman" pitchFamily="18" charset="0"/>
              </a:rPr>
              <a:t>شباهت بین انتظارات سرمایه گذاران</a:t>
            </a:r>
            <a:endParaRPr lang="en-US" sz="3200" dirty="0" smtClean="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285860"/>
            <a:ext cx="8077200" cy="5143536"/>
          </a:xfrm>
        </p:spPr>
        <p:style>
          <a:lnRef idx="2">
            <a:schemeClr val="accent1"/>
          </a:lnRef>
          <a:fillRef idx="1">
            <a:schemeClr val="lt1"/>
          </a:fillRef>
          <a:effectRef idx="0">
            <a:schemeClr val="accent1"/>
          </a:effectRef>
          <a:fontRef idx="minor">
            <a:schemeClr val="dk1"/>
          </a:fontRef>
        </p:style>
        <p:txBody>
          <a:bodyPr>
            <a:normAutofit fontScale="90000"/>
          </a:bodyPr>
          <a:lstStyle/>
          <a:p>
            <a:pPr algn="r">
              <a:lnSpc>
                <a:spcPct val="150000"/>
              </a:lnSpc>
            </a:pPr>
            <a:r>
              <a:rPr lang="fa-IR" sz="2800" dirty="0" smtClean="0">
                <a:solidFill>
                  <a:srgbClr val="C00000"/>
                </a:solidFill>
                <a:latin typeface="Times New Roman" pitchFamily="18" charset="0"/>
                <a:ea typeface="Calibri"/>
                <a:cs typeface="Times New Roman" pitchFamily="18" charset="0"/>
              </a:rPr>
              <a:t>قیمت در مورد سود خالص آینده توان آگاهی دهندگی زیادی دارد، هر قدر قیمت دارای توان آگاهی دهندگی بیشتری باشد محتوای سود خالص حاصل از سیستم حسابداری دارای توان آگاهی دهندگی کمتری خواهد بود و در نتیجه ضریب واکنش در برابر سود خالص کاهش می یابد.</a:t>
            </a:r>
            <a:br>
              <a:rPr lang="fa-IR" sz="2800" dirty="0" smtClean="0">
                <a:solidFill>
                  <a:srgbClr val="C00000"/>
                </a:solidFill>
                <a:latin typeface="Times New Roman" pitchFamily="18" charset="0"/>
                <a:ea typeface="Calibri"/>
                <a:cs typeface="Times New Roman" pitchFamily="18" charset="0"/>
              </a:rPr>
            </a:br>
            <a:r>
              <a:rPr lang="fa-IR" sz="2800" dirty="0" smtClean="0">
                <a:solidFill>
                  <a:srgbClr val="C00000"/>
                </a:solidFill>
                <a:latin typeface="Times New Roman" pitchFamily="18" charset="0"/>
                <a:ea typeface="Calibri"/>
                <a:cs typeface="Times New Roman" pitchFamily="18" charset="0"/>
              </a:rPr>
              <a:t> اندازه یا بزرگی شرکت می تواند جایگزین توان آگاهی دهندگی قیمت شود ولی در تحقیق ایستن و</a:t>
            </a:r>
            <a:r>
              <a:rPr lang="en-US" sz="2800" dirty="0" smtClean="0">
                <a:solidFill>
                  <a:srgbClr val="C00000"/>
                </a:solidFill>
                <a:latin typeface="Times New Roman" pitchFamily="18" charset="0"/>
                <a:ea typeface="Calibri"/>
                <a:cs typeface="Times New Roman" pitchFamily="18" charset="0"/>
              </a:rPr>
              <a:t> </a:t>
            </a:r>
            <a:r>
              <a:rPr lang="fa-IR" sz="2800" dirty="0" smtClean="0">
                <a:solidFill>
                  <a:srgbClr val="C00000"/>
                </a:solidFill>
                <a:latin typeface="Times New Roman" pitchFamily="18" charset="0"/>
                <a:ea typeface="Calibri"/>
                <a:cs typeface="Times New Roman" pitchFamily="18" charset="0"/>
              </a:rPr>
              <a:t>زمیجوزکی </a:t>
            </a:r>
            <a:r>
              <a:rPr lang="en-US" sz="2800" dirty="0" smtClean="0">
                <a:solidFill>
                  <a:srgbClr val="C00000"/>
                </a:solidFill>
                <a:latin typeface="Times New Roman" pitchFamily="18" charset="0"/>
                <a:ea typeface="Calibri"/>
                <a:cs typeface="Times New Roman" pitchFamily="18" charset="0"/>
              </a:rPr>
              <a:t> </a:t>
            </a:r>
            <a:r>
              <a:rPr lang="fa-IR" sz="2800" dirty="0" smtClean="0">
                <a:solidFill>
                  <a:srgbClr val="C00000"/>
                </a:solidFill>
                <a:latin typeface="Times New Roman" pitchFamily="18" charset="0"/>
                <a:ea typeface="Calibri"/>
                <a:cs typeface="Times New Roman" pitchFamily="18" charset="0"/>
              </a:rPr>
              <a:t>به این نتیجه رسیدند اندازه شرکت نمی تواند به عنوان متغیر عمده ای در آید که ضریب واکنش در برابر سود خالص را توجیه کند.</a:t>
            </a:r>
            <a:endParaRPr lang="fa-IR" sz="28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00034" y="285728"/>
            <a:ext cx="8077200" cy="785818"/>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ea typeface="Calibri"/>
                <a:cs typeface="Times New Roman" pitchFamily="18" charset="0"/>
              </a:rPr>
              <a:t>توان آگاهی دهندگی قیمت</a:t>
            </a:r>
            <a:endParaRPr lang="fa-IR" sz="28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42918"/>
            <a:ext cx="7743852" cy="5857916"/>
          </a:xfrm>
        </p:spPr>
        <p:style>
          <a:lnRef idx="2">
            <a:schemeClr val="accent1"/>
          </a:lnRef>
          <a:fillRef idx="1003">
            <a:schemeClr val="dk1"/>
          </a:fillRef>
          <a:effectRef idx="0">
            <a:schemeClr val="accent1"/>
          </a:effectRef>
          <a:fontRef idx="minor">
            <a:schemeClr val="dk1"/>
          </a:fontRef>
        </p:style>
        <p:txBody>
          <a:bodyPr>
            <a:normAutofit/>
          </a:bodyPr>
          <a:lstStyle/>
          <a:p>
            <a:pPr algn="r">
              <a:defRPr/>
            </a:pPr>
            <a:r>
              <a:rPr lang="fa-IR" sz="4000" b="1" dirty="0" smtClean="0">
                <a:solidFill>
                  <a:srgbClr val="FFFF00"/>
                </a:solidFill>
                <a:latin typeface="Times New Roman" pitchFamily="18" charset="0"/>
                <a:cs typeface="Times New Roman" pitchFamily="18" charset="0"/>
              </a:rPr>
              <a:t>       </a:t>
            </a:r>
            <a:r>
              <a:rPr lang="fa-IR" sz="4000" b="1" dirty="0" smtClean="0">
                <a:solidFill>
                  <a:schemeClr val="tx1"/>
                </a:solidFill>
                <a:latin typeface="Times New Roman" pitchFamily="18" charset="0"/>
                <a:cs typeface="Times New Roman" pitchFamily="18" charset="0"/>
              </a:rPr>
              <a:t>استاد گرامی: آقای دکتر محفوظی </a:t>
            </a:r>
          </a:p>
          <a:p>
            <a:pPr algn="r">
              <a:defRPr/>
            </a:pPr>
            <a:endParaRPr lang="fa-IR" sz="4000" b="1" dirty="0" smtClean="0">
              <a:solidFill>
                <a:schemeClr val="tx1"/>
              </a:solidFill>
              <a:latin typeface="Times New Roman" pitchFamily="18" charset="0"/>
              <a:cs typeface="Times New Roman" pitchFamily="18" charset="0"/>
            </a:endParaRPr>
          </a:p>
          <a:p>
            <a:pPr algn="r">
              <a:defRPr/>
            </a:pPr>
            <a:r>
              <a:rPr lang="fa-IR" sz="4000" b="1" dirty="0" smtClean="0">
                <a:solidFill>
                  <a:schemeClr val="tx1"/>
                </a:solidFill>
                <a:latin typeface="Times New Roman" pitchFamily="18" charset="0"/>
                <a:cs typeface="Times New Roman" pitchFamily="18" charset="0"/>
              </a:rPr>
              <a:t>                      ارائه دهندگان :</a:t>
            </a:r>
          </a:p>
          <a:p>
            <a:pPr algn="ctr">
              <a:defRPr/>
            </a:pPr>
            <a:r>
              <a:rPr lang="fa-IR" sz="4000" b="1" dirty="0" smtClean="0">
                <a:solidFill>
                  <a:schemeClr val="tx1"/>
                </a:solidFill>
                <a:latin typeface="Times New Roman" pitchFamily="18" charset="0"/>
                <a:cs typeface="Times New Roman" pitchFamily="18" charset="0"/>
              </a:rPr>
              <a:t>   سمیه فاریابی</a:t>
            </a:r>
          </a:p>
          <a:p>
            <a:pPr algn="ctr">
              <a:defRPr/>
            </a:pPr>
            <a:r>
              <a:rPr lang="fa-IR" sz="4000" b="1" dirty="0" smtClean="0">
                <a:solidFill>
                  <a:schemeClr val="tx1"/>
                </a:solidFill>
                <a:latin typeface="Times New Roman" pitchFamily="18" charset="0"/>
                <a:cs typeface="Times New Roman" pitchFamily="18" charset="0"/>
              </a:rPr>
              <a:t>   ساناز نوروززاده</a:t>
            </a:r>
          </a:p>
          <a:p>
            <a:pPr algn="ctr">
              <a:defRPr/>
            </a:pPr>
            <a:endParaRPr lang="fa-IR" sz="4000" b="1" dirty="0" smtClean="0">
              <a:solidFill>
                <a:srgbClr val="FFFF00"/>
              </a:solidFill>
              <a:latin typeface="Times New Roman" pitchFamily="18" charset="0"/>
              <a:cs typeface="Times New Roman" pitchFamily="18" charset="0"/>
            </a:endParaRPr>
          </a:p>
          <a:p>
            <a:pPr algn="ctr">
              <a:defRPr/>
            </a:pPr>
            <a:endParaRPr lang="fa-IR" sz="4000" b="1" dirty="0" smtClean="0">
              <a:solidFill>
                <a:srgbClr val="FFFF00"/>
              </a:solidFill>
              <a:latin typeface="Times New Roman" pitchFamily="18" charset="0"/>
              <a:cs typeface="Times New Roman" pitchFamily="18" charset="0"/>
            </a:endParaRPr>
          </a:p>
          <a:p>
            <a:endParaRPr lang="fa-I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214422"/>
            <a:ext cx="8077200" cy="5214974"/>
          </a:xfrm>
        </p:spPr>
        <p:style>
          <a:lnRef idx="2">
            <a:schemeClr val="accent1"/>
          </a:lnRef>
          <a:fillRef idx="1">
            <a:schemeClr val="lt1"/>
          </a:fillRef>
          <a:effectRef idx="0">
            <a:schemeClr val="accent1"/>
          </a:effectRef>
          <a:fontRef idx="minor">
            <a:schemeClr val="dk1"/>
          </a:fontRef>
        </p:style>
        <p:txBody>
          <a:bodyPr>
            <a:normAutofit/>
          </a:bodyPr>
          <a:lstStyle/>
          <a:p>
            <a:pPr algn="r"/>
            <a:r>
              <a:rPr lang="fa-IR" sz="2800" dirty="0" smtClean="0">
                <a:solidFill>
                  <a:srgbClr val="C00000"/>
                </a:solidFill>
                <a:latin typeface="Times New Roman" pitchFamily="18" charset="0"/>
                <a:cs typeface="Times New Roman" pitchFamily="18" charset="0"/>
              </a:rPr>
              <a:t>حسابداران به واکنش بازار در برابر اطلاعاتی که حسابداران مالی ارائه می کنند واکنش نشان می دهند علت این است که درک بیشتر درباره واکنش بازار باعث می شود که حسابداران در صدد شناسایی راه های دیگر بر آیند و از این طریق بر سودمندی اطلاعات از لحاظ تصمیم گیری بیفزایند.</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اطلاعات شرکتها باید بیشتر افشاء گردد تا برای سرمایه گذاران سودمند واقع گردد. می توان نتیجه گیری کرد که درباره ماهیت و گستره ابزارهای مالی باید اطلاعات بیشتر افشاء کرد.</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ea typeface="Calibri"/>
                <a:cs typeface="Times New Roman" pitchFamily="18" charset="0"/>
              </a:rPr>
              <a:t>اهمیت تداوم و کیفیت سود مربوط به ضریب واکنش در برابر سود خالص بدین معنی است که برای سرمایه گذاران باید اطلاعات مربوط به اجزای تشکیل دهنده سود خالص افشاء کرد که برای سرمایه گذاران سودمند است.</a:t>
            </a:r>
            <a:endParaRPr lang="fa-IR" sz="28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00034" y="285728"/>
            <a:ext cx="8077200" cy="642942"/>
          </a:xfrm>
        </p:spPr>
        <p:style>
          <a:lnRef idx="1">
            <a:schemeClr val="accent6"/>
          </a:lnRef>
          <a:fillRef idx="3">
            <a:schemeClr val="accent6"/>
          </a:fillRef>
          <a:effectRef idx="2">
            <a:schemeClr val="accent6"/>
          </a:effectRef>
          <a:fontRef idx="minor">
            <a:schemeClr val="lt1"/>
          </a:fontRef>
        </p:style>
        <p:txBody>
          <a:bodyPr>
            <a:normAutofit/>
          </a:bodyPr>
          <a:lstStyle/>
          <a:p>
            <a:r>
              <a:rPr lang="fa-IR" sz="2400" b="1" dirty="0" smtClean="0">
                <a:solidFill>
                  <a:srgbClr val="FFFF00"/>
                </a:solidFill>
                <a:latin typeface="Times New Roman" pitchFamily="18" charset="0"/>
                <a:cs typeface="Times New Roman" pitchFamily="18" charset="0"/>
              </a:rPr>
              <a:t>کاربرد نتیجه تحقیقات انجام شده بر روی ضریب واکنش در برابر سود خالص</a:t>
            </a:r>
            <a:endParaRPr lang="fa-I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285860"/>
            <a:ext cx="8077200" cy="5214974"/>
          </a:xfrm>
        </p:spPr>
        <p:style>
          <a:lnRef idx="2">
            <a:schemeClr val="accent1"/>
          </a:lnRef>
          <a:fillRef idx="1">
            <a:schemeClr val="lt1"/>
          </a:fillRef>
          <a:effectRef idx="0">
            <a:schemeClr val="accent1"/>
          </a:effectRef>
          <a:fontRef idx="minor">
            <a:schemeClr val="dk1"/>
          </a:fontRef>
        </p:style>
        <p:txBody>
          <a:bodyPr>
            <a:normAutofit/>
          </a:bodyPr>
          <a:lstStyle/>
          <a:p>
            <a:pPr algn="r"/>
            <a:r>
              <a:rPr lang="fa-IR" sz="2400" dirty="0" smtClean="0">
                <a:solidFill>
                  <a:srgbClr val="C00000"/>
                </a:solidFill>
                <a:latin typeface="Times New Roman" pitchFamily="18" charset="0"/>
                <a:cs typeface="Times New Roman" pitchFamily="18" charset="0"/>
              </a:rPr>
              <a:t>پژوهشگران باید چیزی را جایگزین سود خالص مورد انتظار نمایند زیرا بازار کارا فقط در برابر آن بخش از اعلام سود خالص واکنش نشان می دهد که انتظار آن را نداشته باشد از این رو محاسبه یا برآورد معقول از سود مورد انتظار یکی از اجزای عمده تشکیل دهنده اطلاعاتی است که پژوهشگران آینده باید به آن توجه کنند.</a:t>
            </a:r>
            <a:br>
              <a:rPr lang="fa-IR" sz="2400" dirty="0" smtClean="0">
                <a:solidFill>
                  <a:srgbClr val="C00000"/>
                </a:solidFill>
                <a:latin typeface="Times New Roman" pitchFamily="18" charset="0"/>
                <a:cs typeface="Times New Roman" pitchFamily="18" charset="0"/>
              </a:rPr>
            </a:br>
            <a:r>
              <a:rPr lang="fa-IR" sz="2400" dirty="0" smtClean="0">
                <a:solidFill>
                  <a:srgbClr val="C00000"/>
                </a:solidFill>
                <a:latin typeface="Times New Roman" pitchFamily="18" charset="0"/>
                <a:cs typeface="Times New Roman" pitchFamily="18" charset="0"/>
              </a:rPr>
              <a:t> در شرایط آرمانی سود خالص مورد انتظار همان سود خالصی است که بر اساس آن شرکت تأسیس می شود ولی در شرایط غیر آرمانی سود های خالص مورد انتظار پیچیده تر می شود.</a:t>
            </a:r>
            <a:br>
              <a:rPr lang="fa-IR" sz="2400" dirty="0" smtClean="0">
                <a:solidFill>
                  <a:srgbClr val="C00000"/>
                </a:solidFill>
                <a:latin typeface="Times New Roman" pitchFamily="18" charset="0"/>
                <a:cs typeface="Times New Roman" pitchFamily="18" charset="0"/>
              </a:rPr>
            </a:br>
            <a:r>
              <a:rPr lang="fa-IR" sz="2400" dirty="0" smtClean="0">
                <a:solidFill>
                  <a:srgbClr val="C00000"/>
                </a:solidFill>
                <a:latin typeface="Times New Roman" pitchFamily="18" charset="0"/>
                <a:cs typeface="Times New Roman" pitchFamily="18" charset="0"/>
              </a:rPr>
              <a:t> اگر سود خالص بطور کامل تداوم یابد سود خالص مورد انتظار سال جاری چیزی جز سود خالص واقعی سال قبل نیست بنابراین سود خالص مورد انتظار را در قالب تغییر نسبت به سال پیش محاسبه می کنند. ولی اگر تداوم سود خالص صفر باشد در آن صورت در سود آخرین سال هیچ نوع اطلاعاتی درباره سودهای آینده وجود ندارد و همه سودهای خالص سال جاری غیر منتظره می باشند یعنی سود خالص غیر منتظره برابر است با میزان سود خالص سال جاری.</a:t>
            </a:r>
            <a:endParaRPr lang="fa-IR" sz="24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00034" y="357166"/>
            <a:ext cx="8077200" cy="642942"/>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محاسبه سود خالص مورد انتظار سرمایه گذاران</a:t>
            </a:r>
            <a:endParaRPr lang="fa-I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428604"/>
            <a:ext cx="8077200" cy="6000792"/>
          </a:xfrm>
        </p:spPr>
        <p:style>
          <a:lnRef idx="2">
            <a:schemeClr val="accent1"/>
          </a:lnRef>
          <a:fillRef idx="1">
            <a:schemeClr val="lt1"/>
          </a:fillRef>
          <a:effectRef idx="0">
            <a:schemeClr val="accent1"/>
          </a:effectRef>
          <a:fontRef idx="minor">
            <a:schemeClr val="dk1"/>
          </a:fontRef>
        </p:style>
        <p:txBody>
          <a:bodyPr>
            <a:normAutofit/>
          </a:bodyPr>
          <a:lstStyle/>
          <a:p>
            <a:pPr algn="r">
              <a:buFont typeface="Wingdings" pitchFamily="2" charset="2"/>
              <a:buChar char="v"/>
            </a:pPr>
            <a:r>
              <a:rPr lang="fa-IR" sz="2400" b="1" dirty="0" smtClean="0">
                <a:solidFill>
                  <a:srgbClr val="C00000"/>
                </a:solidFill>
                <a:latin typeface="Times New Roman" pitchFamily="18" charset="0"/>
                <a:ea typeface="Calibri"/>
                <a:cs typeface="Times New Roman" pitchFamily="18" charset="0"/>
              </a:rPr>
              <a:t>یکی دیگر از منابعی که بر اساس آن سود خالص مورد انتظار برآورد می شود پیش بینی تحلیلگران است این منبع در زمان کنونی در دسترس بیشتر شرکتهای بزرگ قرار دارد. اگر پیش بینی تحلیلگران از پیش بینی مبتنی بر رویدادهای دوره گذشته دقیق تر باشد از این رو سود خالص مورد انتظار بهتر برآورد می شود زیرا اساس فرض بر این پایه قرار دارد.</a:t>
            </a:r>
            <a:r>
              <a:rPr lang="en-US" sz="2400" b="1" dirty="0" smtClean="0">
                <a:solidFill>
                  <a:srgbClr val="C00000"/>
                </a:solidFill>
                <a:latin typeface="Times New Roman" pitchFamily="18" charset="0"/>
                <a:ea typeface="Calibri"/>
                <a:cs typeface="Times New Roman" pitchFamily="18" charset="0"/>
              </a:rPr>
              <a:t/>
            </a:r>
            <a:br>
              <a:rPr lang="en-US" sz="2400" b="1" dirty="0" smtClean="0">
                <a:solidFill>
                  <a:srgbClr val="C00000"/>
                </a:solidFill>
                <a:latin typeface="Times New Roman" pitchFamily="18" charset="0"/>
                <a:ea typeface="Calibri"/>
                <a:cs typeface="Times New Roman" pitchFamily="18" charset="0"/>
              </a:rPr>
            </a:br>
            <a:r>
              <a:rPr lang="fa-IR" sz="2400" b="1" dirty="0" smtClean="0">
                <a:solidFill>
                  <a:srgbClr val="C00000"/>
                </a:solidFill>
                <a:latin typeface="Times New Roman" pitchFamily="18" charset="0"/>
                <a:ea typeface="Calibri"/>
                <a:cs typeface="Times New Roman" pitchFamily="18" charset="0"/>
              </a:rPr>
              <a:t>سرمایه گذارانی که تصمیمات را به روش بخردانه اتخاذ می نمایند از دقیق ترین پیش بینی ها استفاده می کنند. تحقیقات اخیر بیشتر بر پایه سود خالص مورد انتظاری قرار دارد که مربوط به پیش بینی های تحلیلگران مالی است.</a:t>
            </a:r>
          </a:p>
          <a:p>
            <a:pPr algn="r">
              <a:buFont typeface="Wingdings" pitchFamily="2" charset="2"/>
              <a:buChar char="v"/>
            </a:pPr>
            <a:endParaRPr lang="fa-IR" sz="2400" b="1" dirty="0" smtClean="0">
              <a:solidFill>
                <a:srgbClr val="C00000"/>
              </a:solidFill>
              <a:latin typeface="Times New Roman" pitchFamily="18" charset="0"/>
              <a:ea typeface="Calibri"/>
              <a:cs typeface="Times New Roman" pitchFamily="18" charset="0"/>
            </a:endParaRPr>
          </a:p>
          <a:p>
            <a:pPr algn="r">
              <a:buFont typeface="Wingdings" pitchFamily="2" charset="2"/>
              <a:buChar char="v"/>
            </a:pPr>
            <a:r>
              <a:rPr lang="fa-IR" sz="2400" b="1" dirty="0" smtClean="0">
                <a:solidFill>
                  <a:srgbClr val="C00000"/>
                </a:solidFill>
                <a:latin typeface="Times New Roman" pitchFamily="18" charset="0"/>
                <a:cs typeface="Times New Roman" pitchFamily="18" charset="0"/>
              </a:rPr>
              <a:t>می توان با محاسبه میزان تغییر قیمت سهام یا با محاسبه بازده غیر عادی مربوط به زمانی که بازار از خبر سود خالص دوره جاری آگاه می شود محتوای اطلاعاتی سود خالص گزارش شده را محاسبه کرد. میزان تغییر در قیمت سهام یا بازده غیره عادی به عواملی چون اندازه شرکت، ساختار سرمایه، ریسک، تداوم سود خالص و کیفیت سود و .... بستگی دارد.</a:t>
            </a:r>
          </a:p>
          <a:p>
            <a:pPr algn="r">
              <a:buFont typeface="Wingdings" pitchFamily="2" charset="2"/>
              <a:buChar char="v"/>
            </a:pPr>
            <a:endParaRPr lang="fa-IR" sz="2400" b="1" dirty="0" smtClean="0">
              <a:solidFill>
                <a:srgbClr val="C00000"/>
              </a:solidFill>
              <a:latin typeface="Times New Roman" pitchFamily="18" charset="0"/>
              <a:cs typeface="Times New Roman" pitchFamily="18" charset="0"/>
            </a:endParaRPr>
          </a:p>
          <a:p>
            <a:pPr algn="r">
              <a:buFont typeface="Wingdings" pitchFamily="2" charset="2"/>
              <a:buChar char="v"/>
            </a:pPr>
            <a:endParaRPr lang="fa-IR"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428736"/>
            <a:ext cx="8005762" cy="5214974"/>
          </a:xfrm>
        </p:spPr>
        <p:style>
          <a:lnRef idx="2">
            <a:schemeClr val="accent1"/>
          </a:lnRef>
          <a:fillRef idx="1">
            <a:schemeClr val="lt1"/>
          </a:fillRef>
          <a:effectRef idx="0">
            <a:schemeClr val="accent1"/>
          </a:effectRef>
          <a:fontRef idx="minor">
            <a:schemeClr val="dk1"/>
          </a:fontRef>
        </p:style>
        <p:txBody>
          <a:bodyPr>
            <a:normAutofit/>
          </a:bodyPr>
          <a:lstStyle/>
          <a:p>
            <a:pPr algn="r">
              <a:lnSpc>
                <a:spcPct val="150000"/>
              </a:lnSpc>
              <a:buFont typeface="Wingdings" pitchFamily="2" charset="2"/>
              <a:buChar char="v"/>
            </a:pPr>
            <a:r>
              <a:rPr lang="fa-IR" sz="2800" dirty="0" smtClean="0">
                <a:solidFill>
                  <a:srgbClr val="C00000"/>
                </a:solidFill>
                <a:latin typeface="Times New Roman" pitchFamily="18" charset="0"/>
                <a:ea typeface="Calibri"/>
                <a:cs typeface="Times New Roman" pitchFamily="18" charset="0"/>
              </a:rPr>
              <a:t> می توان در گزارش رویدادهایی که غیر عادی یا غیر تکراری هستند نمونه جالبی از اهمیت تداوم سود خالص را مشاهده کرد شرکت باید اطلاعات مربوط به اقلامی که به صورت عادی تکرار نمی شوند (اقلام غیر عادی یا غیر تکراری) را به طور کامل افشا کند چون در غیر این صورت بازار به صورتی اغراق آمیز تحت تأثیر این تداوم قرار خواهد گرفت.</a:t>
            </a:r>
            <a:endParaRPr lang="fa-IR" sz="2800" dirty="0">
              <a:latin typeface="Times New Roman" pitchFamily="18" charset="0"/>
              <a:cs typeface="Times New Roman" pitchFamily="18" charset="0"/>
            </a:endParaRPr>
          </a:p>
        </p:txBody>
      </p:sp>
      <p:sp>
        <p:nvSpPr>
          <p:cNvPr id="3" name="Subtitle 2"/>
          <p:cNvSpPr>
            <a:spLocks noGrp="1"/>
          </p:cNvSpPr>
          <p:nvPr>
            <p:ph type="subTitle" idx="1"/>
          </p:nvPr>
        </p:nvSpPr>
        <p:spPr>
          <a:xfrm>
            <a:off x="500034" y="357166"/>
            <a:ext cx="8077200" cy="785818"/>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ea typeface="Calibri"/>
                <a:cs typeface="Times New Roman" pitchFamily="18" charset="0"/>
              </a:rPr>
              <a:t>اقلام غیر عادی، غیر جاری، غیر مترقبه</a:t>
            </a:r>
            <a:endParaRPr lang="fa-I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428604"/>
            <a:ext cx="8215370" cy="5929354"/>
          </a:xfrm>
        </p:spPr>
        <p:style>
          <a:lnRef idx="2">
            <a:schemeClr val="accent1"/>
          </a:lnRef>
          <a:fillRef idx="1">
            <a:schemeClr val="lt1"/>
          </a:fillRef>
          <a:effectRef idx="0">
            <a:schemeClr val="accent1"/>
          </a:effectRef>
          <a:fontRef idx="minor">
            <a:schemeClr val="dk1"/>
          </a:fontRef>
        </p:style>
        <p:txBody>
          <a:bodyPr>
            <a:normAutofit fontScale="92500"/>
          </a:bodyPr>
          <a:lstStyle/>
          <a:p>
            <a:pPr algn="r">
              <a:lnSpc>
                <a:spcPct val="150000"/>
              </a:lnSpc>
              <a:buFont typeface="Wingdings" pitchFamily="2" charset="2"/>
              <a:buChar char="v"/>
            </a:pPr>
            <a:r>
              <a:rPr lang="fa-IR" sz="2800" b="1" dirty="0" smtClean="0">
                <a:solidFill>
                  <a:srgbClr val="C00000"/>
                </a:solidFill>
                <a:latin typeface="Times New Roman" pitchFamily="18" charset="0"/>
                <a:cs typeface="Times New Roman" pitchFamily="18" charset="0"/>
              </a:rPr>
              <a:t> اقلام غیر مترقبه اقلام ناشی از رویدادهای مالی و غیر مالی هستند که دارای ویژگیهای زیر می باشند:</a:t>
            </a: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fa-IR" sz="2800" b="1" dirty="0" smtClean="0">
                <a:solidFill>
                  <a:srgbClr val="C00000"/>
                </a:solidFill>
                <a:latin typeface="Times New Roman" pitchFamily="18" charset="0"/>
                <a:cs typeface="Times New Roman" pitchFamily="18" charset="0"/>
              </a:rPr>
              <a:t>1) انتظار نمی رود برای دوره چند ساله تکرار شوند.	</a:t>
            </a: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fa-IR" sz="2800" b="1" dirty="0" smtClean="0">
                <a:solidFill>
                  <a:srgbClr val="C00000"/>
                </a:solidFill>
                <a:latin typeface="Times New Roman" pitchFamily="18" charset="0"/>
                <a:cs typeface="Times New Roman" pitchFamily="18" charset="0"/>
              </a:rPr>
              <a:t>2) آنها فعالیت عادی واحد تجاری را نشان نمی دهند</a:t>
            </a:r>
            <a:r>
              <a:rPr lang="en-US" sz="2800" b="1" dirty="0" smtClean="0">
                <a:solidFill>
                  <a:srgbClr val="C00000"/>
                </a:solidFill>
                <a:latin typeface="Times New Roman" pitchFamily="18" charset="0"/>
                <a:cs typeface="Times New Roman" pitchFamily="18" charset="0"/>
              </a:rPr>
              <a:t>.</a:t>
            </a:r>
            <a:br>
              <a:rPr lang="en-US" sz="2800" b="1" dirty="0" smtClean="0">
                <a:solidFill>
                  <a:srgbClr val="C00000"/>
                </a:solidFill>
                <a:latin typeface="Times New Roman" pitchFamily="18" charset="0"/>
                <a:cs typeface="Times New Roman" pitchFamily="18" charset="0"/>
              </a:rPr>
            </a:br>
            <a:r>
              <a:rPr lang="fa-IR" sz="2800" b="1" dirty="0" smtClean="0">
                <a:solidFill>
                  <a:srgbClr val="C00000"/>
                </a:solidFill>
                <a:latin typeface="Times New Roman" pitchFamily="18" charset="0"/>
                <a:cs typeface="Times New Roman" pitchFamily="18" charset="0"/>
              </a:rPr>
              <a:t>3) اصولاً آنها بر پایه تصمیمات مدیریت یا مال کان شرکت قرار نمی گیرند.</a:t>
            </a:r>
          </a:p>
          <a:p>
            <a:pPr algn="r">
              <a:lnSpc>
                <a:spcPct val="150000"/>
              </a:lnSpc>
            </a:pPr>
            <a:endParaRPr lang="fa-IR" sz="2800" b="1" dirty="0" smtClean="0">
              <a:solidFill>
                <a:srgbClr val="C00000"/>
              </a:solidFill>
              <a:latin typeface="Times New Roman" pitchFamily="18" charset="0"/>
              <a:cs typeface="Times New Roman" pitchFamily="18" charset="0"/>
            </a:endParaRPr>
          </a:p>
          <a:p>
            <a:pPr algn="r">
              <a:lnSpc>
                <a:spcPct val="150000"/>
              </a:lnSpc>
              <a:buFont typeface="Wingdings" pitchFamily="2" charset="2"/>
              <a:buChar char="v"/>
            </a:pPr>
            <a:r>
              <a:rPr lang="fa-IR" sz="2800" b="1" dirty="0" smtClean="0">
                <a:solidFill>
                  <a:srgbClr val="C00000"/>
                </a:solidFill>
                <a:latin typeface="Times New Roman" pitchFamily="18" charset="0"/>
                <a:cs typeface="Times New Roman" pitchFamily="18" charset="0"/>
              </a:rPr>
              <a:t>صورت سود و زیان پس از تصویب بخش 3480 باعث شد که تعداد زیادی از اقلام غیرعادی و غیرتکراری با تداوم اندک نقل مکان یابند و از اقلام غیرمترقبه به بخش عملیاتی صورت سود و زیان انتقال یابند:</a:t>
            </a:r>
          </a:p>
          <a:p>
            <a:pPr algn="r"/>
            <a:endParaRPr lang="fa-IR" sz="2400" b="1" dirty="0" smtClean="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428736"/>
            <a:ext cx="8077200" cy="4857784"/>
          </a:xfrm>
        </p:spPr>
        <p:style>
          <a:lnRef idx="2">
            <a:schemeClr val="accent1"/>
          </a:lnRef>
          <a:fillRef idx="1">
            <a:schemeClr val="lt1"/>
          </a:fillRef>
          <a:effectRef idx="0">
            <a:schemeClr val="accent1"/>
          </a:effectRef>
          <a:fontRef idx="minor">
            <a:schemeClr val="dk1"/>
          </a:fontRef>
        </p:style>
        <p:txBody>
          <a:bodyPr>
            <a:normAutofit fontScale="90000"/>
          </a:bodyPr>
          <a:lstStyle/>
          <a:p>
            <a:pPr marL="182563" algn="r">
              <a:lnSpc>
                <a:spcPct val="150000"/>
              </a:lnSpc>
              <a:defRPr/>
            </a:pPr>
            <a:r>
              <a:rPr lang="fa-IR" sz="2200" dirty="0" smtClean="0">
                <a:solidFill>
                  <a:srgbClr val="C00000"/>
                </a:solidFill>
                <a:cs typeface="B Titr" pitchFamily="2" charset="-78"/>
                <a:sym typeface="Wingdings"/>
              </a:rPr>
              <a:t>سودخالص قبل ازاقلام غیرعادی و غیرتکراری سود خالص اصلی نامیده می شود       ** </a:t>
            </a:r>
            <a:br>
              <a:rPr lang="fa-IR" sz="2200" dirty="0" smtClean="0">
                <a:solidFill>
                  <a:srgbClr val="C00000"/>
                </a:solidFill>
                <a:cs typeface="B Titr" pitchFamily="2" charset="-78"/>
                <a:sym typeface="Wingdings"/>
              </a:rPr>
            </a:br>
            <a:r>
              <a:rPr lang="fa-IR" sz="2200" dirty="0" smtClean="0">
                <a:solidFill>
                  <a:srgbClr val="C00000"/>
                </a:solidFill>
                <a:cs typeface="B Titr" pitchFamily="2" charset="-78"/>
                <a:sym typeface="Wingdings"/>
              </a:rPr>
              <a:t>اقلام غیر عادی و غیرتکراری                                                                                                 **</a:t>
            </a:r>
            <a:br>
              <a:rPr lang="fa-IR" sz="2200" dirty="0" smtClean="0">
                <a:solidFill>
                  <a:srgbClr val="C00000"/>
                </a:solidFill>
                <a:cs typeface="B Titr" pitchFamily="2" charset="-78"/>
                <a:sym typeface="Wingdings"/>
              </a:rPr>
            </a:br>
            <a:r>
              <a:rPr lang="fa-IR" sz="2200" dirty="0" smtClean="0">
                <a:solidFill>
                  <a:srgbClr val="C00000"/>
                </a:solidFill>
                <a:cs typeface="B Titr" pitchFamily="2" charset="-78"/>
                <a:sym typeface="Wingdings"/>
              </a:rPr>
              <a:t> سود عملیات جاری، سود عملیاتی نامیده می شود                                                            **</a:t>
            </a:r>
            <a:br>
              <a:rPr lang="fa-IR" sz="2200" dirty="0" smtClean="0">
                <a:solidFill>
                  <a:srgbClr val="C00000"/>
                </a:solidFill>
                <a:cs typeface="B Titr" pitchFamily="2" charset="-78"/>
                <a:sym typeface="Wingdings"/>
              </a:rPr>
            </a:br>
            <a:r>
              <a:rPr lang="fa-IR" sz="2200" dirty="0" smtClean="0">
                <a:solidFill>
                  <a:srgbClr val="C00000"/>
                </a:solidFill>
                <a:cs typeface="B Titr" pitchFamily="2" charset="-78"/>
                <a:sym typeface="Wingdings"/>
              </a:rPr>
              <a:t>اقلام غیر مترقبه                                                                                                                      **</a:t>
            </a:r>
            <a:br>
              <a:rPr lang="fa-IR" sz="2200" dirty="0" smtClean="0">
                <a:solidFill>
                  <a:srgbClr val="C00000"/>
                </a:solidFill>
                <a:cs typeface="B Titr" pitchFamily="2" charset="-78"/>
                <a:sym typeface="Wingdings"/>
              </a:rPr>
            </a:br>
            <a:r>
              <a:rPr lang="fa-IR" sz="2200" dirty="0" smtClean="0">
                <a:solidFill>
                  <a:srgbClr val="C00000"/>
                </a:solidFill>
                <a:cs typeface="B Titr" pitchFamily="2" charset="-78"/>
                <a:sym typeface="Wingdings"/>
              </a:rPr>
              <a:t>سود خالص                                                                                                                              **</a:t>
            </a:r>
            <a:r>
              <a:rPr lang="en-US" sz="2400" dirty="0" smtClean="0">
                <a:solidFill>
                  <a:srgbClr val="C00000"/>
                </a:solidFill>
                <a:cs typeface="B Titr" pitchFamily="2" charset="-78"/>
                <a:sym typeface="Wingdings"/>
              </a:rPr>
              <a:t/>
            </a:r>
            <a:br>
              <a:rPr lang="en-US" sz="2400" dirty="0" smtClean="0">
                <a:solidFill>
                  <a:srgbClr val="C00000"/>
                </a:solidFill>
                <a:cs typeface="B Titr" pitchFamily="2" charset="-78"/>
                <a:sym typeface="Wingdings"/>
              </a:rPr>
            </a:br>
            <a:r>
              <a:rPr lang="fa-IR" sz="2400" dirty="0" smtClean="0">
                <a:solidFill>
                  <a:srgbClr val="C00000"/>
                </a:solidFill>
                <a:latin typeface="Times New Roman" pitchFamily="18" charset="0"/>
                <a:cs typeface="Times New Roman" pitchFamily="18" charset="0"/>
              </a:rPr>
              <a:t> در رابطه با تجدید نظرهای 1989 در بخش 3480 دو مسئله به وجود آمده است:</a:t>
            </a:r>
            <a:r>
              <a:rPr lang="en-US" sz="2400" dirty="0" smtClean="0">
                <a:solidFill>
                  <a:srgbClr val="C00000"/>
                </a:solidFill>
                <a:latin typeface="Times New Roman" pitchFamily="18" charset="0"/>
                <a:cs typeface="Times New Roman" pitchFamily="18" charset="0"/>
              </a:rPr>
              <a:t/>
            </a:r>
            <a:br>
              <a:rPr lang="en-US" sz="2400" dirty="0" smtClean="0">
                <a:solidFill>
                  <a:srgbClr val="C00000"/>
                </a:solidFill>
                <a:latin typeface="Times New Roman" pitchFamily="18" charset="0"/>
                <a:cs typeface="Times New Roman" pitchFamily="18" charset="0"/>
              </a:rPr>
            </a:br>
            <a:r>
              <a:rPr lang="fa-IR" sz="2400" dirty="0" smtClean="0">
                <a:solidFill>
                  <a:srgbClr val="C00000"/>
                </a:solidFill>
                <a:latin typeface="Times New Roman" pitchFamily="18" charset="0"/>
                <a:cs typeface="Times New Roman" pitchFamily="18" charset="0"/>
              </a:rPr>
              <a:t>1) اگر اطلاعات مربوط به اقلام غیر عادی و غیر تکراری به طور کامل افشا نشود امکان دارد سرمایه گذاران در مورد تداوم سود عملیاتی پیش نمایی کنند.</a:t>
            </a:r>
            <a:r>
              <a:rPr lang="en-US" sz="2400" dirty="0" smtClean="0">
                <a:solidFill>
                  <a:srgbClr val="C00000"/>
                </a:solidFill>
                <a:latin typeface="Times New Roman" pitchFamily="18" charset="0"/>
                <a:cs typeface="Times New Roman" pitchFamily="18" charset="0"/>
              </a:rPr>
              <a:t/>
            </a:r>
            <a:br>
              <a:rPr lang="en-US" sz="2400" dirty="0" smtClean="0">
                <a:solidFill>
                  <a:srgbClr val="C00000"/>
                </a:solidFill>
                <a:latin typeface="Times New Roman" pitchFamily="18" charset="0"/>
                <a:cs typeface="Times New Roman" pitchFamily="18" charset="0"/>
              </a:rPr>
            </a:br>
            <a:r>
              <a:rPr lang="fa-IR" sz="2400" dirty="0" smtClean="0">
                <a:solidFill>
                  <a:srgbClr val="C00000"/>
                </a:solidFill>
                <a:latin typeface="Times New Roman" pitchFamily="18" charset="0"/>
                <a:cs typeface="Times New Roman" pitchFamily="18" charset="0"/>
              </a:rPr>
              <a:t>2) زمان و مبلغی را که بابت اقلام غیر عادی و غیر تکراری ثبت می نمایند دستخوش اقدامات استراتژیک خواهد شد که مدیریت به اجرا در می آورد.</a:t>
            </a:r>
            <a:endParaRPr lang="fa-IR" sz="24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00034" y="357166"/>
            <a:ext cx="8077200" cy="714380"/>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صورت سود و زیان پس از تصویب بخش </a:t>
            </a:r>
            <a:r>
              <a:rPr lang="en-US" sz="2800" b="1" dirty="0" smtClean="0">
                <a:solidFill>
                  <a:srgbClr val="FFFF00"/>
                </a:solidFill>
                <a:latin typeface="Times New Roman" pitchFamily="18" charset="0"/>
                <a:cs typeface="Times New Roman" pitchFamily="18" charset="0"/>
              </a:rPr>
              <a:t>“</a:t>
            </a:r>
            <a:r>
              <a:rPr lang="fa-IR" sz="2800" b="1" dirty="0" smtClean="0">
                <a:solidFill>
                  <a:srgbClr val="FFFF00"/>
                </a:solidFill>
                <a:latin typeface="Times New Roman" pitchFamily="18" charset="0"/>
                <a:cs typeface="Times New Roman" pitchFamily="18" charset="0"/>
              </a:rPr>
              <a:t>3480 </a:t>
            </a:r>
            <a:r>
              <a:rPr lang="en-US" sz="2800" b="1" dirty="0" smtClean="0">
                <a:solidFill>
                  <a:srgbClr val="FFFF00"/>
                </a:solidFill>
                <a:latin typeface="Times New Roman" pitchFamily="18" charset="0"/>
                <a:cs typeface="Times New Roman" pitchFamily="18" charset="0"/>
              </a:rPr>
              <a:t>“</a:t>
            </a:r>
            <a:r>
              <a:rPr lang="fa-IR" sz="2800" b="1" dirty="0" smtClean="0">
                <a:solidFill>
                  <a:srgbClr val="FFFF00"/>
                </a:solidFill>
                <a:latin typeface="Times New Roman" pitchFamily="18" charset="0"/>
                <a:cs typeface="Times New Roman" pitchFamily="18" charset="0"/>
              </a:rPr>
              <a:t> </a:t>
            </a:r>
            <a:endParaRPr lang="fa-IR" sz="28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000108"/>
            <a:ext cx="8077200" cy="5643602"/>
          </a:xfrm>
        </p:spPr>
        <p:style>
          <a:lnRef idx="2">
            <a:schemeClr val="accent1"/>
          </a:lnRef>
          <a:fillRef idx="1">
            <a:schemeClr val="lt1"/>
          </a:fillRef>
          <a:effectRef idx="0">
            <a:schemeClr val="accent1"/>
          </a:effectRef>
          <a:fontRef idx="minor">
            <a:schemeClr val="dk1"/>
          </a:fontRef>
        </p:style>
        <p:txBody>
          <a:bodyPr>
            <a:normAutofit/>
          </a:bodyPr>
          <a:lstStyle/>
          <a:p>
            <a:pPr algn="r">
              <a:lnSpc>
                <a:spcPct val="150000"/>
              </a:lnSpc>
              <a:buFont typeface="Wingdings" pitchFamily="2" charset="2"/>
              <a:buChar char="v"/>
            </a:pPr>
            <a:r>
              <a:rPr lang="fa-IR" sz="2400" dirty="0" smtClean="0">
                <a:solidFill>
                  <a:srgbClr val="C00000"/>
                </a:solidFill>
                <a:latin typeface="Times New Roman" pitchFamily="18" charset="0"/>
                <a:cs typeface="Times New Roman" pitchFamily="18" charset="0"/>
              </a:rPr>
              <a:t>بهترین رویه حسابداری آن است که بتواند موجب ایجاد بزرگترین واکنش در برابر قیمت بازار شود </a:t>
            </a:r>
            <a:r>
              <a:rPr lang="en-US" sz="2400" dirty="0" smtClean="0">
                <a:solidFill>
                  <a:srgbClr val="C00000"/>
                </a:solidFill>
                <a:latin typeface="Times New Roman" pitchFamily="18" charset="0"/>
                <a:cs typeface="Times New Roman" pitchFamily="18" charset="0"/>
              </a:rPr>
              <a:t>.</a:t>
            </a:r>
            <a:br>
              <a:rPr lang="en-US" sz="2400" dirty="0" smtClean="0">
                <a:solidFill>
                  <a:srgbClr val="C00000"/>
                </a:solidFill>
                <a:latin typeface="Times New Roman" pitchFamily="18" charset="0"/>
                <a:cs typeface="Times New Roman" pitchFamily="18" charset="0"/>
              </a:rPr>
            </a:br>
            <a:r>
              <a:rPr lang="fa-IR" sz="2400" dirty="0" smtClean="0">
                <a:solidFill>
                  <a:srgbClr val="C00000"/>
                </a:solidFill>
                <a:latin typeface="Times New Roman" pitchFamily="18" charset="0"/>
                <a:cs typeface="Times New Roman" pitchFamily="18" charset="0"/>
              </a:rPr>
              <a:t>اگر حسابدار بتواند اطلاعات سودمند به سرمایه گذاران ارائه نماید می توان گفت که در وضع بهتری قرار دارد ولی این بدان معنی نیست که جامعه هم الزاماً در وضع بهتری قرار دارد. دلیل این است که اطلاعات دارای ویژگی های یک قلم کالای همگانی است.</a:t>
            </a:r>
            <a:r>
              <a:rPr lang="en-US" sz="2400" dirty="0" smtClean="0">
                <a:solidFill>
                  <a:srgbClr val="C00000"/>
                </a:solidFill>
                <a:latin typeface="Times New Roman" pitchFamily="18" charset="0"/>
                <a:cs typeface="Times New Roman" pitchFamily="18" charset="0"/>
              </a:rPr>
              <a:t/>
            </a:r>
            <a:br>
              <a:rPr lang="en-US" sz="2400" dirty="0" smtClean="0">
                <a:solidFill>
                  <a:srgbClr val="C00000"/>
                </a:solidFill>
                <a:latin typeface="Times New Roman" pitchFamily="18" charset="0"/>
                <a:cs typeface="Times New Roman" pitchFamily="18" charset="0"/>
              </a:rPr>
            </a:br>
            <a:r>
              <a:rPr lang="fa-IR" sz="2400" dirty="0" smtClean="0">
                <a:solidFill>
                  <a:srgbClr val="C00000"/>
                </a:solidFill>
                <a:latin typeface="Times New Roman" pitchFamily="18" charset="0"/>
                <a:ea typeface="Calibri"/>
                <a:cs typeface="Times New Roman" pitchFamily="18" charset="0"/>
              </a:rPr>
              <a:t>کالای همگانی کالایی است که اگر یک نفر آن را مصرف نماید تمام نمی شود دیگری هم می تواند از آن استفاده نماید ولی مصرف یک قلم کالای خصوصی باعث می شود که سایر مصرف کنندگان نتوانند آن را مصرف نمایند.</a:t>
            </a:r>
            <a:endParaRPr lang="fa-IR" sz="24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00034" y="214290"/>
            <a:ext cx="8077200" cy="642942"/>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یک نقطه ضعف در بهترین رویه حسابداری</a:t>
            </a:r>
            <a:endParaRPr lang="fa-I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357166"/>
            <a:ext cx="8077200" cy="6143668"/>
          </a:xfrm>
        </p:spPr>
        <p:style>
          <a:lnRef idx="2">
            <a:schemeClr val="accent1"/>
          </a:lnRef>
          <a:fillRef idx="1">
            <a:schemeClr val="lt1"/>
          </a:fillRef>
          <a:effectRef idx="0">
            <a:schemeClr val="accent1"/>
          </a:effectRef>
          <a:fontRef idx="minor">
            <a:schemeClr val="dk1"/>
          </a:fontRef>
        </p:style>
        <p:txBody>
          <a:bodyPr>
            <a:normAutofit/>
          </a:bodyPr>
          <a:lstStyle/>
          <a:p>
            <a:pPr algn="r">
              <a:buFont typeface="Wingdings" pitchFamily="2" charset="2"/>
              <a:buChar char="v"/>
            </a:pPr>
            <a:r>
              <a:rPr lang="fa-IR" sz="2400" b="1" dirty="0" smtClean="0">
                <a:solidFill>
                  <a:srgbClr val="C00000"/>
                </a:solidFill>
                <a:latin typeface="Times New Roman" pitchFamily="18" charset="0"/>
                <a:ea typeface="Calibri" pitchFamily="34" charset="0"/>
                <a:cs typeface="Times New Roman" pitchFamily="18" charset="0"/>
              </a:rPr>
              <a:t>یک سرمایه گذار می تواند از اطلاعات گنجانده شده در گزارش سالانه استفاده کند بدون اینکه موجب از بین رفتن سودمندی این اطلاعات برای سایر سرمایه گذاران شود.</a:t>
            </a:r>
            <a:r>
              <a:rPr lang="en-US" sz="2400" b="1" dirty="0" smtClean="0">
                <a:solidFill>
                  <a:srgbClr val="C00000"/>
                </a:solidFill>
                <a:latin typeface="Times New Roman" pitchFamily="18" charset="0"/>
                <a:ea typeface="Calibri" pitchFamily="34" charset="0"/>
                <a:cs typeface="Times New Roman" pitchFamily="18" charset="0"/>
              </a:rPr>
              <a:t/>
            </a:r>
            <a:br>
              <a:rPr lang="en-US" sz="2400" b="1" dirty="0" smtClean="0">
                <a:solidFill>
                  <a:srgbClr val="C00000"/>
                </a:solidFill>
                <a:latin typeface="Times New Roman" pitchFamily="18" charset="0"/>
                <a:ea typeface="Calibri" pitchFamily="34" charset="0"/>
                <a:cs typeface="Times New Roman" pitchFamily="18" charset="0"/>
              </a:rPr>
            </a:br>
            <a:r>
              <a:rPr lang="fa-IR" sz="2400" b="1" dirty="0" smtClean="0">
                <a:solidFill>
                  <a:srgbClr val="C00000"/>
                </a:solidFill>
                <a:latin typeface="Times New Roman" pitchFamily="18" charset="0"/>
                <a:ea typeface="Calibri" pitchFamily="34" charset="0"/>
                <a:cs typeface="Times New Roman" pitchFamily="18" charset="0"/>
              </a:rPr>
              <a:t>گزارش سالانه که یک بار تهیه شود سایر استفاده کنندگان هم می توانند آن را در حافظه رایانه خود نگه دارند از سوی دیگر نهادهای دولتی از طریق تدوین مقررات برای اوراق بهادار و قوانین شرکتها، شرکتها را ناگزیر می سازند گزارشات سالانه منتشر کنند.</a:t>
            </a:r>
            <a:r>
              <a:rPr lang="en-US" sz="2400" b="1" dirty="0" smtClean="0">
                <a:solidFill>
                  <a:srgbClr val="C00000"/>
                </a:solidFill>
                <a:latin typeface="Times New Roman" pitchFamily="18" charset="0"/>
                <a:ea typeface="Calibri" pitchFamily="34" charset="0"/>
                <a:cs typeface="Times New Roman" pitchFamily="18" charset="0"/>
              </a:rPr>
              <a:t/>
            </a:r>
            <a:br>
              <a:rPr lang="en-US" sz="2400" b="1" dirty="0" smtClean="0">
                <a:solidFill>
                  <a:srgbClr val="C00000"/>
                </a:solidFill>
                <a:latin typeface="Times New Roman" pitchFamily="18" charset="0"/>
                <a:ea typeface="Calibri" pitchFamily="34" charset="0"/>
                <a:cs typeface="Times New Roman" pitchFamily="18" charset="0"/>
              </a:rPr>
            </a:br>
            <a:r>
              <a:rPr lang="fa-IR" sz="2400" b="1" dirty="0" smtClean="0">
                <a:solidFill>
                  <a:srgbClr val="C00000"/>
                </a:solidFill>
                <a:latin typeface="Times New Roman" pitchFamily="18" charset="0"/>
                <a:cs typeface="Times New Roman" pitchFamily="18" charset="0"/>
              </a:rPr>
              <a:t>گزارشات سالانه شرکتها مجانی است. سرمایه گذاران از مجرای پرداخت قیمت بالاتر برای محصول ناگزیرند هزینه این اطلاعات را تحمل نمایند، سرمایه گذاران کسب این اطلاعات را مجانی می دانند زیرا استفاده ای که آنان از اطلاعات گزارش سالانه می نمایند بر قیمت محصولاتی که خریداری می کنند اثر نمی گذارد.</a:t>
            </a:r>
          </a:p>
          <a:p>
            <a:pPr algn="r"/>
            <a:r>
              <a:rPr lang="fa-IR" sz="2400" b="1" dirty="0" smtClean="0">
                <a:solidFill>
                  <a:srgbClr val="C00000"/>
                </a:solidFill>
                <a:latin typeface="Times New Roman" pitchFamily="18" charset="0"/>
                <a:cs typeface="Times New Roman" pitchFamily="18" charset="0"/>
              </a:rPr>
              <a:t>در نتیجه امکان دارد سرمایه گذاران اطلاعات حسابداری را سودمند تلقی کنند حتی با وجود این که از دیدگاه اجتماعی هزینه این اطلاعات منافعی را که نصیب سرمایه گذاران و بازارهای سرمایه می نماید تحت الشعاع قرار دهد.</a:t>
            </a:r>
          </a:p>
          <a:p>
            <a:pPr algn="r"/>
            <a:endParaRPr lang="fa-IR"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285860"/>
            <a:ext cx="8077200" cy="5214974"/>
          </a:xfrm>
        </p:spPr>
        <p:style>
          <a:lnRef idx="2">
            <a:schemeClr val="accent1"/>
          </a:lnRef>
          <a:fillRef idx="1">
            <a:schemeClr val="lt1"/>
          </a:fillRef>
          <a:effectRef idx="0">
            <a:schemeClr val="accent1"/>
          </a:effectRef>
          <a:fontRef idx="minor">
            <a:schemeClr val="dk1"/>
          </a:fontRef>
        </p:style>
        <p:txBody>
          <a:bodyPr>
            <a:noAutofit/>
          </a:bodyPr>
          <a:lstStyle/>
          <a:p>
            <a:pPr algn="r">
              <a:lnSpc>
                <a:spcPct val="150000"/>
              </a:lnSpc>
            </a:pPr>
            <a:r>
              <a:rPr lang="fa-IR" sz="2500" dirty="0" smtClean="0">
                <a:solidFill>
                  <a:srgbClr val="C00000"/>
                </a:solidFill>
                <a:latin typeface="Times New Roman" pitchFamily="18" charset="0"/>
                <a:cs typeface="Times New Roman" pitchFamily="18" charset="0"/>
              </a:rPr>
              <a:t>اگر قرار است اطلاعات مکمل مبنی بر ارزش منصفانه (بازار) برای سرمایه گذاران سودمند واقع گردد باید این اطلاعات را در صنایع نفت و گاز مشاهده نمود در این صنعت شیوه های حسابداری بسیار متفاوت است برخی از شرکت ها صورتهای مالی را بر حسب هزینه تاریخی و برخی بر حسب ارزش بازار محاسبه می کنند </a:t>
            </a:r>
            <a:r>
              <a:rPr lang="en-US" sz="2500" dirty="0" smtClean="0">
                <a:solidFill>
                  <a:srgbClr val="C00000"/>
                </a:solidFill>
                <a:latin typeface="Times New Roman" pitchFamily="18" charset="0"/>
                <a:cs typeface="Times New Roman" pitchFamily="18" charset="0"/>
              </a:rPr>
              <a:t>.</a:t>
            </a:r>
            <a:br>
              <a:rPr lang="en-US" sz="2500" dirty="0" smtClean="0">
                <a:solidFill>
                  <a:srgbClr val="C00000"/>
                </a:solidFill>
                <a:latin typeface="Times New Roman" pitchFamily="18" charset="0"/>
                <a:cs typeface="Times New Roman" pitchFamily="18" charset="0"/>
              </a:rPr>
            </a:br>
            <a:r>
              <a:rPr lang="fa-IR" sz="2500" dirty="0" smtClean="0">
                <a:solidFill>
                  <a:srgbClr val="C00000"/>
                </a:solidFill>
                <a:latin typeface="Times New Roman" pitchFamily="18" charset="0"/>
                <a:cs typeface="Times New Roman" pitchFamily="18" charset="0"/>
              </a:rPr>
              <a:t>بسیاری از ارزش یک شرکت اکتشاف و تولید نفت به ذخایر آن بستگی دارد بنظر می رسد سهام این نوع شرکت ها در معرض مسائل ناشی از اطلاعات نامتقارن قرار دارد از اینرو بازار باید توجه خاص به اطلاعات مربوط به ذخایر نماید.</a:t>
            </a:r>
            <a:endParaRPr lang="fa-IR" sz="25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00034" y="285728"/>
            <a:ext cx="8077200" cy="785818"/>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محتوای اطلاعاتی حسابداری مبتنی بر شناسایی ذخایر</a:t>
            </a:r>
            <a:endParaRPr lang="fa-I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500042"/>
            <a:ext cx="8077200" cy="5929354"/>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r">
              <a:lnSpc>
                <a:spcPct val="150000"/>
              </a:lnSpc>
              <a:buFont typeface="Wingdings" pitchFamily="2" charset="2"/>
              <a:buChar char="v"/>
            </a:pPr>
            <a:r>
              <a:rPr lang="fa-IR" sz="2800" b="1" dirty="0" smtClean="0">
                <a:solidFill>
                  <a:srgbClr val="C00000"/>
                </a:solidFill>
                <a:latin typeface="Times New Roman" pitchFamily="18" charset="0"/>
                <a:cs typeface="Times New Roman" pitchFamily="18" charset="0"/>
              </a:rPr>
              <a:t>تحقیقات انجام شده توسط ماگلیولو (1986) در زمینه توانایی روش حسابداری مبتنی بر شناسایی ذخایر درباره توجیه ارزیابی بازار در مورد ذخایر نفت و گاز به این نتیجه رسید که با روش حسابدارای مبتنی بر شناسایی ذخایر نمی توان ارزش بازار ذخایر نفت و گاز را محاسبه کرد.آزمونهای تجربی انجام شده در مورد سودمندی اطلاعات بر پایه شناسایی ذخایر  مدارک نسبتا ضعیفی ارائه نمودند و نتوانستند به نتیجه های قوی تر دست یابند.</a:t>
            </a:r>
          </a:p>
          <a:p>
            <a:pPr algn="r">
              <a:lnSpc>
                <a:spcPct val="150000"/>
              </a:lnSpc>
              <a:buFont typeface="Wingdings" pitchFamily="2" charset="2"/>
              <a:buChar char="v"/>
            </a:pPr>
            <a:r>
              <a:rPr lang="fa-IR" sz="2800" b="1" dirty="0" smtClean="0">
                <a:solidFill>
                  <a:srgbClr val="C00000"/>
                </a:solidFill>
                <a:latin typeface="Times New Roman" pitchFamily="18" charset="0"/>
                <a:cs typeface="Times New Roman" pitchFamily="18" charset="0"/>
              </a:rPr>
              <a:t>در تحقیقات بعدی محققان مشخص شد که صورتهای مالی تهیه شده طبق روش حسابداری مبتنی بر هزینه های تاریخی توانسته صورتهای مالی تهیه شده به روش حسابداری مبتنی بر شناسایی ذخایر را تحت الشعاع قرار دهد.</a:t>
            </a:r>
            <a:endParaRPr lang="fa-IR" sz="28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4348" y="428604"/>
            <a:ext cx="7786742" cy="6215106"/>
          </a:xfrm>
        </p:spPr>
        <p:style>
          <a:lnRef idx="2">
            <a:schemeClr val="accent1"/>
          </a:lnRef>
          <a:fillRef idx="1">
            <a:schemeClr val="lt1"/>
          </a:fillRef>
          <a:effectRef idx="0">
            <a:schemeClr val="accent1"/>
          </a:effectRef>
          <a:fontRef idx="minor">
            <a:schemeClr val="dk1"/>
          </a:fontRef>
        </p:style>
        <p:txBody>
          <a:bodyPr>
            <a:noAutofit/>
          </a:bodyPr>
          <a:lstStyle/>
          <a:p>
            <a:pPr algn="r">
              <a:buFont typeface="Wingdings" pitchFamily="2" charset="2"/>
              <a:buChar char="Ø"/>
              <a:defRPr/>
            </a:pPr>
            <a:r>
              <a:rPr lang="fa-IR" sz="2800" b="1" dirty="0" smtClean="0">
                <a:solidFill>
                  <a:srgbClr val="C00000"/>
                </a:solidFill>
                <a:latin typeface="Times New Roman" pitchFamily="18" charset="0"/>
                <a:cs typeface="Times New Roman" pitchFamily="18" charset="0"/>
              </a:rPr>
              <a:t>در حسابداری دست به تحقیقات تجربی زده شد تا نشان دهند که ارزش بازار اوراق بهادار در برابر اطلاعات جدید و مربوط به حسابداری واکنش نشان میدهد و این تحقیقات ثابت کرده که دست کم میتوان مقداری از اطلاعات حسابداری را سودمند دانست.</a:t>
            </a:r>
          </a:p>
          <a:p>
            <a:pPr algn="r">
              <a:buFont typeface="Wingdings" pitchFamily="2" charset="2"/>
              <a:buChar char="Ø"/>
              <a:defRPr/>
            </a:pPr>
            <a:r>
              <a:rPr lang="fa-IR" sz="2800" b="1" dirty="0" smtClean="0">
                <a:solidFill>
                  <a:srgbClr val="C00000"/>
                </a:solidFill>
                <a:latin typeface="Times New Roman" pitchFamily="18" charset="0"/>
                <a:cs typeface="Times New Roman" pitchFamily="18" charset="0"/>
              </a:rPr>
              <a:t>بر مبنای تحقیقات ،به نظر میرسد اطلاعات حسابداری برای سرمایه گذاران سودمند است و به آنان کمک میکند ریسک و ارزش مورد انتظار بازدهی اوراق بهادار را برآورد کنند .</a:t>
            </a:r>
          </a:p>
          <a:p>
            <a:pPr algn="r">
              <a:buFont typeface="Wingdings" pitchFamily="2" charset="2"/>
              <a:buChar char="Ø"/>
              <a:defRPr/>
            </a:pPr>
            <a:endParaRPr lang="fa-IR" sz="2800" b="1" dirty="0" smtClean="0">
              <a:solidFill>
                <a:srgbClr val="C00000"/>
              </a:solidFill>
              <a:latin typeface="Times New Roman" pitchFamily="18" charset="0"/>
              <a:cs typeface="Times New Roman" pitchFamily="18" charset="0"/>
            </a:endParaRPr>
          </a:p>
          <a:p>
            <a:pPr algn="r">
              <a:buFont typeface="Wingdings" pitchFamily="2" charset="2"/>
              <a:buChar char="Ø"/>
              <a:defRPr/>
            </a:pPr>
            <a:r>
              <a:rPr lang="fa-IR" sz="2800" b="1" dirty="0" smtClean="0">
                <a:solidFill>
                  <a:srgbClr val="C00000"/>
                </a:solidFill>
                <a:latin typeface="Times New Roman" pitchFamily="18" charset="0"/>
                <a:cs typeface="Times New Roman" pitchFamily="18" charset="0"/>
              </a:rPr>
              <a:t>روش مبتنی بر اطلاعات یکی از روشهای ارائه گزارش های مالی است و بر پایه ی فرض کارآبودن بازار اوراق بهادار قرار دارد وبه این واقعیت توجه می شودکه بازار در برابر اطلاعات سودمند از هر منبعی باشد(که شامل صورتهای مالی هم میشود)واکنش نشان خواهد داد.</a:t>
            </a:r>
          </a:p>
          <a:p>
            <a:endParaRPr lang="fa-IR"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500174"/>
            <a:ext cx="8077200" cy="4929222"/>
          </a:xfrm>
        </p:spPr>
        <p:style>
          <a:lnRef idx="2">
            <a:schemeClr val="accent1"/>
          </a:lnRef>
          <a:fillRef idx="1">
            <a:schemeClr val="lt1"/>
          </a:fillRef>
          <a:effectRef idx="0">
            <a:schemeClr val="accent1"/>
          </a:effectRef>
          <a:fontRef idx="minor">
            <a:schemeClr val="dk1"/>
          </a:fontRef>
        </p:style>
        <p:txBody>
          <a:bodyPr>
            <a:normAutofit/>
          </a:bodyPr>
          <a:lstStyle/>
          <a:p>
            <a:pPr algn="r">
              <a:lnSpc>
                <a:spcPct val="200000"/>
              </a:lnSpc>
            </a:pPr>
            <a:r>
              <a:rPr lang="fa-IR" sz="2800" dirty="0" smtClean="0">
                <a:solidFill>
                  <a:srgbClr val="C00000"/>
                </a:solidFill>
                <a:latin typeface="Times New Roman" pitchFamily="18" charset="0"/>
                <a:cs typeface="Times New Roman" pitchFamily="18" charset="0"/>
              </a:rPr>
              <a:t>الف) غیر قابل اتکا بودن اطلاعات</a:t>
            </a: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ب) در مقایسه با آنچه در سایه واکنش بازار در برابر سود خالص بدست می آید باید از روش های بسیار پیچیده استفاده کرد.</a:t>
            </a: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ج) اطلاعات ارائه شده بر مبنای هزینه تاریخی اثر گذارتر است.</a:t>
            </a:r>
            <a:endParaRPr lang="fa-IR" sz="28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00034" y="285728"/>
            <a:ext cx="8077200" cy="857256"/>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400" b="1" dirty="0" smtClean="0">
                <a:solidFill>
                  <a:srgbClr val="FFFF00"/>
                </a:solidFill>
                <a:latin typeface="Times New Roman" pitchFamily="18" charset="0"/>
                <a:cs typeface="Times New Roman" pitchFamily="18" charset="0"/>
              </a:rPr>
              <a:t>دلایل ضعیف بودن نتیجه های حاصل از روش حسابداری مبتنی بر شناسایی ذخایر</a:t>
            </a:r>
            <a:endParaRPr lang="fa-IR"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428736"/>
            <a:ext cx="8143932" cy="5000660"/>
          </a:xfrm>
        </p:spPr>
        <p:style>
          <a:lnRef idx="2">
            <a:schemeClr val="accent1"/>
          </a:lnRef>
          <a:fillRef idx="1">
            <a:schemeClr val="lt1"/>
          </a:fillRef>
          <a:effectRef idx="0">
            <a:schemeClr val="accent1"/>
          </a:effectRef>
          <a:fontRef idx="minor">
            <a:schemeClr val="dk1"/>
          </a:fontRef>
        </p:style>
        <p:txBody>
          <a:bodyPr>
            <a:normAutofit/>
          </a:bodyPr>
          <a:lstStyle/>
          <a:p>
            <a:pPr algn="r">
              <a:buFont typeface="Wingdings" pitchFamily="2" charset="2"/>
              <a:buChar char="v"/>
            </a:pPr>
            <a:r>
              <a:rPr lang="fa-IR" sz="2800" dirty="0" smtClean="0">
                <a:solidFill>
                  <a:srgbClr val="C00000"/>
                </a:solidFill>
                <a:latin typeface="Times New Roman" pitchFamily="18" charset="0"/>
                <a:cs typeface="Times New Roman" pitchFamily="18" charset="0"/>
              </a:rPr>
              <a:t>مقصود از روش مبتنی بر اطلاعات روشی است که اگر از آن زاویه به تئوری حسابداری مالی نگاه شود، میزان تغییر در قیمت اوراق بهادار با محتوای اطلاعاتی صورت های مالی و در نتیجه با سودمندی اطلاعات از نظر تصمیم گیری برابر می شود.</a:t>
            </a:r>
            <a:r>
              <a:rPr lang="en-US" sz="2800" dirty="0" smtClean="0">
                <a:solidFill>
                  <a:srgbClr val="C00000"/>
                </a:solidFill>
                <a:latin typeface="Times New Roman" pitchFamily="18" charset="0"/>
                <a:cs typeface="Times New Roman" pitchFamily="18" charset="0"/>
              </a:rPr>
              <a:t/>
            </a:r>
            <a:br>
              <a:rPr lang="en-US"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حسابداران بعنوان عرضه کنندگان اطلاعات برای اینکه موضع رقابتی خود را تقویت کنند از طریق واکنش بازاراوراق بهادار انواع مختلف اطلاعات را در اختیار سرمایه گذاران قرار می دهند.</a:t>
            </a:r>
            <a:br>
              <a:rPr lang="fa-IR" sz="2800" dirty="0" smtClean="0">
                <a:solidFill>
                  <a:srgbClr val="C00000"/>
                </a:solidFill>
                <a:latin typeface="Times New Roman" pitchFamily="18" charset="0"/>
                <a:cs typeface="Times New Roman" pitchFamily="18" charset="0"/>
              </a:rPr>
            </a:br>
            <a:r>
              <a:rPr lang="fa-IR" sz="2800" dirty="0" smtClean="0">
                <a:solidFill>
                  <a:srgbClr val="C00000"/>
                </a:solidFill>
                <a:latin typeface="Times New Roman" pitchFamily="18" charset="0"/>
                <a:cs typeface="Times New Roman" pitchFamily="18" charset="0"/>
              </a:rPr>
              <a:t>هرقدر حسابداران بتوانند از درون و برون سازمان اطلاعات بیشتری کسب نمایند،بازارهای سرمایه می توانند مسیر جریان وجوه کمیاب برای سرمایه گذاری را بهتر تعیین نمایند.</a:t>
            </a:r>
            <a:endParaRPr lang="fa-IR" sz="1100" dirty="0"/>
          </a:p>
        </p:txBody>
      </p:sp>
      <p:sp>
        <p:nvSpPr>
          <p:cNvPr id="3" name="Subtitle 2"/>
          <p:cNvSpPr>
            <a:spLocks noGrp="1"/>
          </p:cNvSpPr>
          <p:nvPr>
            <p:ph type="subTitle" idx="1"/>
          </p:nvPr>
        </p:nvSpPr>
        <p:spPr>
          <a:xfrm>
            <a:off x="500034" y="428604"/>
            <a:ext cx="8077200" cy="714380"/>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3200" b="1" dirty="0" smtClean="0">
                <a:solidFill>
                  <a:srgbClr val="FFFF00"/>
                </a:solidFill>
                <a:latin typeface="Times New Roman" pitchFamily="18" charset="0"/>
                <a:cs typeface="Times New Roman" pitchFamily="18" charset="0"/>
              </a:rPr>
              <a:t>خلاصه و نتیجه</a:t>
            </a:r>
            <a:endParaRPr lang="fa-IR" sz="3200" b="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10" y="642918"/>
            <a:ext cx="7858180" cy="5929354"/>
          </a:xfrm>
        </p:spPr>
        <p:style>
          <a:lnRef idx="2">
            <a:schemeClr val="accent1"/>
          </a:lnRef>
          <a:fillRef idx="1">
            <a:schemeClr val="lt1"/>
          </a:fillRef>
          <a:effectRef idx="0">
            <a:schemeClr val="accent1"/>
          </a:effectRef>
          <a:fontRef idx="minor">
            <a:schemeClr val="dk1"/>
          </a:fontRef>
        </p:style>
        <p:txBody>
          <a:bodyPr>
            <a:normAutofit fontScale="92500"/>
          </a:bodyPr>
          <a:lstStyle/>
          <a:p>
            <a:pPr algn="r">
              <a:lnSpc>
                <a:spcPct val="150000"/>
              </a:lnSpc>
              <a:buFont typeface="Wingdings" pitchFamily="2" charset="2"/>
              <a:buChar char="v"/>
            </a:pPr>
            <a:r>
              <a:rPr lang="fa-IR" sz="2800" b="1" dirty="0" smtClean="0">
                <a:solidFill>
                  <a:srgbClr val="C00000"/>
                </a:solidFill>
                <a:latin typeface="Times New Roman" pitchFamily="18" charset="0"/>
                <a:cs typeface="Times New Roman" pitchFamily="18" charset="0"/>
              </a:rPr>
              <a:t>حسابداران چنین نتیجه می گیرند که رویه های حسابداری و افشای اطلاعات موجب بیشترین واکنش بازار می شود و به بهترین شکل منافع سازمان تامین می گردد ولی باید دقت بیشتری به عمل آید به این دلیل که اطلاعات حسابداری ماهیت کالای همگانی دارند الزماً نمی تواند درست باشد .سرمایه گذاران الزاما متقاضی مقدار درستی از اطلاعات نمی باشند،زیرا آنها همه هزینه های مربو طه را تحمل نمی نمایند.این عوامل باعث می شود که توان تحقیق در میزان سودمندی اطلاعات از نظر تصمیم گیری محدود شود و نتواند آن طور که باید و شاید تدوین کنندگان استانداردهای حسابداری را رهنمون گردد. </a:t>
            </a:r>
          </a:p>
          <a:p>
            <a:pPr algn="r">
              <a:buFont typeface="Wingdings" pitchFamily="2" charset="2"/>
              <a:buChar char="v"/>
            </a:pPr>
            <a:endParaRPr lang="fa-IR" sz="28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785794"/>
            <a:ext cx="6786610" cy="5500726"/>
          </a:xfrm>
        </p:spPr>
        <p:style>
          <a:lnRef idx="2">
            <a:schemeClr val="accent1"/>
          </a:lnRef>
          <a:fillRef idx="1003">
            <a:schemeClr val="dk1"/>
          </a:fillRef>
          <a:effectRef idx="0">
            <a:schemeClr val="accent1"/>
          </a:effectRef>
          <a:fontRef idx="minor">
            <a:schemeClr val="dk1"/>
          </a:fontRef>
        </p:style>
        <p:txBody>
          <a:bodyPr>
            <a:normAutofit/>
          </a:bodyPr>
          <a:lstStyle/>
          <a:p>
            <a:pPr algn="ctr"/>
            <a:r>
              <a:rPr lang="fa-IR" sz="12000" dirty="0" smtClean="0">
                <a:solidFill>
                  <a:schemeClr val="tx1"/>
                </a:solidFill>
                <a:latin typeface="Times New Roman" pitchFamily="18" charset="0"/>
                <a:cs typeface="B Titr" pitchFamily="2" charset="-78"/>
              </a:rPr>
              <a:t>پایان</a:t>
            </a:r>
            <a:r>
              <a:rPr lang="fa-IR" sz="12000" dirty="0" smtClean="0">
                <a:latin typeface="Times New Roman" pitchFamily="18" charset="0"/>
                <a:cs typeface="B Titr" pitchFamily="2" charset="-78"/>
              </a:rPr>
              <a:t/>
            </a:r>
            <a:br>
              <a:rPr lang="fa-IR" sz="12000" dirty="0" smtClean="0">
                <a:latin typeface="Times New Roman" pitchFamily="18" charset="0"/>
                <a:cs typeface="B Titr" pitchFamily="2" charset="-78"/>
              </a:rPr>
            </a:br>
            <a:endParaRPr lang="fa-IR" sz="12000" dirty="0">
              <a:latin typeface="Times New Roman" pitchFamily="18" charset="0"/>
              <a:cs typeface="B Titr"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357166"/>
            <a:ext cx="8286808" cy="6500834"/>
          </a:xfrm>
        </p:spPr>
        <p:style>
          <a:lnRef idx="2">
            <a:schemeClr val="accent1"/>
          </a:lnRef>
          <a:fillRef idx="1">
            <a:schemeClr val="lt1"/>
          </a:fillRef>
          <a:effectRef idx="0">
            <a:schemeClr val="accent1"/>
          </a:effectRef>
          <a:fontRef idx="minor">
            <a:schemeClr val="dk1"/>
          </a:fontRef>
        </p:style>
        <p:txBody>
          <a:bodyPr>
            <a:noAutofit/>
          </a:bodyPr>
          <a:lstStyle/>
          <a:p>
            <a:pPr algn="r">
              <a:lnSpc>
                <a:spcPct val="150000"/>
              </a:lnSpc>
              <a:buFont typeface="Wingdings" pitchFamily="2" charset="2"/>
              <a:buChar char="Ø"/>
              <a:defRPr/>
            </a:pPr>
            <a:r>
              <a:rPr lang="fa-IR" sz="2400" b="1" dirty="0" smtClean="0">
                <a:solidFill>
                  <a:srgbClr val="C00000"/>
                </a:solidFill>
                <a:latin typeface="Times New Roman" pitchFamily="18" charset="0"/>
                <a:cs typeface="Times New Roman" pitchFamily="18" charset="0"/>
              </a:rPr>
              <a:t>اطلاعات یک کالای بسیار پیچیده است و ارزش خصوصی و اجتماعی آن همانند نمی باشد که یکی از دلایل آن هزینه است .</a:t>
            </a:r>
          </a:p>
          <a:p>
            <a:pPr algn="r">
              <a:lnSpc>
                <a:spcPct val="150000"/>
              </a:lnSpc>
              <a:buFont typeface="Wingdings" pitchFamily="2" charset="2"/>
              <a:buChar char="Ø"/>
              <a:defRPr/>
            </a:pPr>
            <a:r>
              <a:rPr lang="fa-IR" sz="2400" b="1" dirty="0" smtClean="0">
                <a:solidFill>
                  <a:srgbClr val="C00000"/>
                </a:solidFill>
                <a:latin typeface="Times New Roman" pitchFamily="18" charset="0"/>
                <a:cs typeface="Times New Roman" pitchFamily="18" charset="0"/>
              </a:rPr>
              <a:t>معمولا استفاده کنندگان از صورتهای مالی به صورت مستقیم از بابت اطلاعات هیچ مبلغی پرداخت نمیکنند در نتیجه امکان دارد برای آنان اطلاعات سودمند شود در حالی که هزینه ای که جامعه باید بپردازد تا سودمندی اطلاعات افزایش یابد رقم قابل توجهی است .</a:t>
            </a:r>
          </a:p>
          <a:p>
            <a:pPr algn="r">
              <a:lnSpc>
                <a:spcPct val="150000"/>
              </a:lnSpc>
              <a:buFont typeface="Wingdings" pitchFamily="2" charset="2"/>
              <a:buChar char="Ø"/>
              <a:defRPr/>
            </a:pPr>
            <a:endParaRPr lang="fa-IR" sz="2400" b="1" dirty="0" smtClean="0">
              <a:solidFill>
                <a:srgbClr val="C00000"/>
              </a:solidFill>
              <a:latin typeface="Times New Roman" pitchFamily="18" charset="0"/>
              <a:cs typeface="Times New Roman" pitchFamily="18" charset="0"/>
            </a:endParaRPr>
          </a:p>
          <a:p>
            <a:pPr algn="r">
              <a:lnSpc>
                <a:spcPct val="150000"/>
              </a:lnSpc>
              <a:buFont typeface="Wingdings" pitchFamily="2" charset="2"/>
              <a:buChar char="Ø"/>
              <a:defRPr/>
            </a:pPr>
            <a:r>
              <a:rPr lang="fa-IR" sz="2400" b="1" dirty="0" smtClean="0">
                <a:solidFill>
                  <a:srgbClr val="C00000"/>
                </a:solidFill>
                <a:latin typeface="Times New Roman" pitchFamily="18" charset="0"/>
                <a:cs typeface="Times New Roman" pitchFamily="18" charset="0"/>
              </a:rPr>
              <a:t>اطلاعات بر افراد اثرات متفاوت می گذارد و آنان ناگزیرند بین رابطه بسیار پیچیده هزینه و منفعت  نوعی مصالحه نمایند تا بتوانند بین منافع گروههای ذینفع مختلف تعادل و توازن برقرار نمایند .</a:t>
            </a:r>
            <a:endParaRPr lang="en-US" sz="2400" b="1" dirty="0" smtClean="0">
              <a:solidFill>
                <a:srgbClr val="C00000"/>
              </a:solidFill>
              <a:latin typeface="Times New Roman" pitchFamily="18" charset="0"/>
              <a:cs typeface="Times New Roman" pitchFamily="18" charset="0"/>
            </a:endParaRPr>
          </a:p>
          <a:p>
            <a:pPr algn="r"/>
            <a:endParaRPr lang="fa-I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32" y="214290"/>
            <a:ext cx="5500726" cy="642942"/>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3200" dirty="0" smtClean="0">
                <a:solidFill>
                  <a:srgbClr val="FFFF00"/>
                </a:solidFill>
                <a:latin typeface="Times New Roman" pitchFamily="18" charset="0"/>
                <a:cs typeface="Times New Roman" pitchFamily="18" charset="0"/>
              </a:rPr>
              <a:t>دلیل هایی برای واکنش بازار</a:t>
            </a:r>
            <a:endParaRPr lang="fa-IR" sz="3200" dirty="0">
              <a:solidFill>
                <a:srgbClr val="FFFF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285720" y="1071546"/>
            <a:ext cx="8522402" cy="5572164"/>
          </a:xfrm>
        </p:spPr>
        <p:style>
          <a:lnRef idx="2">
            <a:schemeClr val="accent1"/>
          </a:lnRef>
          <a:fillRef idx="1">
            <a:schemeClr val="lt1"/>
          </a:fillRef>
          <a:effectRef idx="0">
            <a:schemeClr val="accent1"/>
          </a:effectRef>
          <a:fontRef idx="minor">
            <a:schemeClr val="dk1"/>
          </a:fontRef>
        </p:style>
        <p:txBody>
          <a:bodyPr>
            <a:normAutofit fontScale="47500" lnSpcReduction="20000"/>
          </a:bodyPr>
          <a:lstStyle/>
          <a:p>
            <a:pPr>
              <a:lnSpc>
                <a:spcPct val="170000"/>
              </a:lnSpc>
              <a:buFont typeface="Wingdings" pitchFamily="2" charset="2"/>
              <a:buChar char="Ø"/>
            </a:pPr>
            <a:r>
              <a:rPr lang="fa-IR" sz="5100" b="1" dirty="0" smtClean="0">
                <a:solidFill>
                  <a:srgbClr val="C00000"/>
                </a:solidFill>
                <a:latin typeface="Times New Roman" pitchFamily="18" charset="0"/>
                <a:cs typeface="Times New Roman" pitchFamily="18" charset="0"/>
              </a:rPr>
              <a:t>ما پیش بینی می کنیم که قیمت بازار سهام شرکت در برابر اطلاعات ارائه شده به وسیله ی صورتهای مالی واکنش نشان می دهد.پیش بینی های زیر مربوط به رفتار سرمایه گذاری در واکنش به اطلاعات صورتهای مالی است:</a:t>
            </a:r>
          </a:p>
          <a:p>
            <a:pPr>
              <a:lnSpc>
                <a:spcPct val="170000"/>
              </a:lnSpc>
              <a:defRPr/>
            </a:pPr>
            <a:endParaRPr lang="fa-IR" sz="5100" b="1" dirty="0" smtClean="0">
              <a:solidFill>
                <a:srgbClr val="C00000"/>
              </a:solidFill>
              <a:latin typeface="Times New Roman" pitchFamily="18" charset="0"/>
              <a:cs typeface="Times New Roman" pitchFamily="18" charset="0"/>
            </a:endParaRPr>
          </a:p>
          <a:p>
            <a:pPr>
              <a:lnSpc>
                <a:spcPct val="170000"/>
              </a:lnSpc>
              <a:defRPr/>
            </a:pPr>
            <a:r>
              <a:rPr lang="fa-IR" sz="5100" b="1" dirty="0" smtClean="0">
                <a:solidFill>
                  <a:srgbClr val="C00000"/>
                </a:solidFill>
                <a:latin typeface="Times New Roman" pitchFamily="18" charset="0"/>
                <a:cs typeface="Times New Roman" pitchFamily="18" charset="0"/>
              </a:rPr>
              <a:t>1-سرمایه گذاران درباره ی بازده مورد انتظار وریسک سهام شرکت دارای باورهای پیشین هستند، </a:t>
            </a:r>
          </a:p>
          <a:p>
            <a:pPr>
              <a:lnSpc>
                <a:spcPct val="170000"/>
              </a:lnSpc>
              <a:defRPr/>
            </a:pPr>
            <a:r>
              <a:rPr lang="fa-IR" sz="5100" b="1" dirty="0" smtClean="0">
                <a:solidFill>
                  <a:srgbClr val="C00000"/>
                </a:solidFill>
                <a:latin typeface="Times New Roman" pitchFamily="18" charset="0"/>
                <a:cs typeface="Times New Roman" pitchFamily="18" charset="0"/>
              </a:rPr>
              <a:t>2-پس از اعلام سود خالص سال جاری،برخی از سرمایه گذاران در صدد برمی آیند اطلاعات بیشتری بدست آورند واین کار از طریق تجزیه و تحلیل عدد متعلق به سود میسرخواهد شد.</a:t>
            </a:r>
          </a:p>
          <a:p>
            <a:pPr>
              <a:lnSpc>
                <a:spcPct val="170000"/>
              </a:lnSpc>
              <a:defRPr/>
            </a:pPr>
            <a:endParaRPr lang="fa-IR" sz="5100" b="1" dirty="0" smtClean="0">
              <a:solidFill>
                <a:srgbClr val="C00000"/>
              </a:solidFill>
              <a:latin typeface="Times New Roman" pitchFamily="18" charset="0"/>
              <a:cs typeface="Times New Roman" pitchFamily="18" charset="0"/>
            </a:endParaRPr>
          </a:p>
          <a:p>
            <a:pPr>
              <a:lnSpc>
                <a:spcPct val="90000"/>
              </a:lnSpc>
              <a:defRPr/>
            </a:pPr>
            <a:endParaRPr lang="fa-IR" dirty="0" smtClean="0"/>
          </a:p>
          <a:p>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4348" y="428604"/>
            <a:ext cx="7858180" cy="6215106"/>
          </a:xfrm>
        </p:spPr>
        <p:style>
          <a:lnRef idx="2">
            <a:schemeClr val="accent1"/>
          </a:lnRef>
          <a:fillRef idx="1">
            <a:schemeClr val="lt1"/>
          </a:fillRef>
          <a:effectRef idx="0">
            <a:schemeClr val="accent1"/>
          </a:effectRef>
          <a:fontRef idx="minor">
            <a:schemeClr val="dk1"/>
          </a:fontRef>
        </p:style>
        <p:txBody>
          <a:bodyPr>
            <a:normAutofit fontScale="92500"/>
          </a:bodyPr>
          <a:lstStyle/>
          <a:p>
            <a:pPr algn="r">
              <a:lnSpc>
                <a:spcPct val="170000"/>
              </a:lnSpc>
              <a:defRPr/>
            </a:pPr>
            <a:r>
              <a:rPr lang="fa-IR" sz="2800" b="1" dirty="0" smtClean="0">
                <a:solidFill>
                  <a:srgbClr val="C00000"/>
                </a:solidFill>
                <a:latin typeface="Times New Roman" pitchFamily="18" charset="0"/>
                <a:cs typeface="Times New Roman" pitchFamily="18" charset="0"/>
              </a:rPr>
              <a:t>3-سرمایه گذارانی که در باورهای خود نسبت به سودآوری آینده وبالارفتن بازده شرکت تجدید نظر کرده اند تمایل بیشتری نشان می دهند تا تعداد بیشتری سهم شرکت را به قیمت بازار کنونی خریداری کنند.</a:t>
            </a:r>
          </a:p>
          <a:p>
            <a:pPr algn="r">
              <a:lnSpc>
                <a:spcPct val="170000"/>
              </a:lnSpc>
              <a:defRPr/>
            </a:pPr>
            <a:endParaRPr lang="fa-IR" sz="2800" b="1" dirty="0" smtClean="0">
              <a:solidFill>
                <a:srgbClr val="C00000"/>
              </a:solidFill>
              <a:latin typeface="Times New Roman" pitchFamily="18" charset="0"/>
              <a:cs typeface="Times New Roman" pitchFamily="18" charset="0"/>
            </a:endParaRPr>
          </a:p>
          <a:p>
            <a:pPr algn="r">
              <a:lnSpc>
                <a:spcPct val="160000"/>
              </a:lnSpc>
              <a:defRPr/>
            </a:pPr>
            <a:r>
              <a:rPr lang="fa-IR" sz="2800" b="1" dirty="0" smtClean="0">
                <a:solidFill>
                  <a:srgbClr val="C00000"/>
                </a:solidFill>
                <a:latin typeface="Times New Roman" pitchFamily="18" charset="0"/>
                <a:cs typeface="Times New Roman" pitchFamily="18" charset="0"/>
              </a:rPr>
              <a:t>4- انتظار داریم پس از اعلام سود خالص شاهد این باشیم که معامله برروی سهام شرکت افزایش یابد.</a:t>
            </a:r>
            <a:r>
              <a:rPr lang="fa-IR" sz="2800" dirty="0" smtClean="0">
                <a:solidFill>
                  <a:srgbClr val="C00000"/>
                </a:solidFill>
              </a:rPr>
              <a:t> </a:t>
            </a:r>
            <a:r>
              <a:rPr lang="fa-IR" sz="2800" b="1" dirty="0" smtClean="0">
                <a:solidFill>
                  <a:srgbClr val="C00000"/>
                </a:solidFill>
                <a:latin typeface="Times New Roman" pitchFamily="18" charset="0"/>
                <a:cs typeface="Times New Roman" pitchFamily="18" charset="0"/>
              </a:rPr>
              <a:t>در1968 بی ور درتحقیقی که درباره ی واکنش ناشی از حجم معامله داشته:به این نتیجه رسید که طی هفته ی اعلام سود خالص حجم معاملات بسیار افزایش می یابد.</a:t>
            </a:r>
          </a:p>
          <a:p>
            <a:pPr algn="r">
              <a:lnSpc>
                <a:spcPct val="170000"/>
              </a:lnSpc>
              <a:defRPr/>
            </a:pPr>
            <a:endParaRPr lang="fa-IR" sz="2800" b="1" dirty="0" smtClean="0">
              <a:solidFill>
                <a:srgbClr val="C00000"/>
              </a:solidFill>
              <a:latin typeface="Times New Roman" pitchFamily="18" charset="0"/>
              <a:cs typeface="Times New Roman" pitchFamily="18" charset="0"/>
            </a:endParaRPr>
          </a:p>
          <a:p>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7298"/>
            <a:ext cx="8077200" cy="5143536"/>
          </a:xfrm>
        </p:spPr>
        <p:style>
          <a:lnRef idx="2">
            <a:schemeClr val="accent1"/>
          </a:lnRef>
          <a:fillRef idx="1">
            <a:schemeClr val="lt1"/>
          </a:fillRef>
          <a:effectRef idx="0">
            <a:schemeClr val="accent1"/>
          </a:effectRef>
          <a:fontRef idx="minor">
            <a:schemeClr val="dk1"/>
          </a:fontRef>
        </p:style>
        <p:txBody>
          <a:bodyPr>
            <a:normAutofit/>
          </a:bodyPr>
          <a:lstStyle/>
          <a:p>
            <a:pPr algn="r">
              <a:lnSpc>
                <a:spcPct val="150000"/>
              </a:lnSpc>
            </a:pPr>
            <a:r>
              <a:rPr lang="fa-IR" sz="3200" dirty="0" smtClean="0">
                <a:solidFill>
                  <a:srgbClr val="C00000"/>
                </a:solidFill>
                <a:latin typeface="Times New Roman" pitchFamily="18" charset="0"/>
                <a:cs typeface="Times New Roman" pitchFamily="18" charset="0"/>
              </a:rPr>
              <a:t>1-تئوری بازارهای کارآ بدان معنی است که بازار در برابر اطلاعات جدید به سرعت واکنش نشان خواهد داد. </a:t>
            </a:r>
            <a:br>
              <a:rPr lang="fa-IR" sz="3200" dirty="0" smtClean="0">
                <a:solidFill>
                  <a:srgbClr val="C00000"/>
                </a:solidFill>
                <a:latin typeface="Times New Roman" pitchFamily="18" charset="0"/>
                <a:cs typeface="Times New Roman" pitchFamily="18" charset="0"/>
              </a:rPr>
            </a:br>
            <a:r>
              <a:rPr lang="fa-IR" sz="3200" dirty="0" smtClean="0">
                <a:solidFill>
                  <a:srgbClr val="C00000"/>
                </a:solidFill>
                <a:latin typeface="Times New Roman" pitchFamily="18" charset="0"/>
                <a:cs typeface="Times New Roman" pitchFamily="18" charset="0"/>
              </a:rPr>
              <a:t>2-معمولا خبرخوب یا بد در سود خالص گزارش شده را نسبت به آنچه مورد انتظار سرمایه گذاران است مورد ارزیابی قرار می دهند. </a:t>
            </a:r>
            <a:br>
              <a:rPr lang="fa-IR" sz="3200" dirty="0" smtClean="0">
                <a:solidFill>
                  <a:srgbClr val="C00000"/>
                </a:solidFill>
                <a:latin typeface="Times New Roman" pitchFamily="18" charset="0"/>
                <a:cs typeface="Times New Roman" pitchFamily="18" charset="0"/>
              </a:rPr>
            </a:br>
            <a:r>
              <a:rPr lang="fa-IR" sz="3200" dirty="0" smtClean="0">
                <a:solidFill>
                  <a:srgbClr val="C00000"/>
                </a:solidFill>
                <a:latin typeface="Times New Roman" pitchFamily="18" charset="0"/>
                <a:cs typeface="Times New Roman" pitchFamily="18" charset="0"/>
              </a:rPr>
              <a:t>3-همیشه رویدادهای گوناگونی</a:t>
            </a:r>
            <a:r>
              <a:rPr lang="en-US" sz="3200" dirty="0" smtClean="0">
                <a:solidFill>
                  <a:srgbClr val="C00000"/>
                </a:solidFill>
                <a:latin typeface="Times New Roman" pitchFamily="18" charset="0"/>
                <a:cs typeface="Times New Roman" pitchFamily="18" charset="0"/>
              </a:rPr>
              <a:t> </a:t>
            </a:r>
            <a:r>
              <a:rPr lang="fa-IR" sz="3200" dirty="0" smtClean="0">
                <a:solidFill>
                  <a:srgbClr val="C00000"/>
                </a:solidFill>
                <a:latin typeface="Times New Roman" pitchFamily="18" charset="0"/>
                <a:cs typeface="Times New Roman" pitchFamily="18" charset="0"/>
              </a:rPr>
              <a:t>به وجود می آید که بر حجم معاملات ،برروی سهام  وقیمت آن اثر می گذارد.</a:t>
            </a:r>
            <a:endParaRPr lang="fa-IR" sz="32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642910" y="500042"/>
            <a:ext cx="8077200" cy="571504"/>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آگاه شدن از واکنش بازار</a:t>
            </a:r>
            <a:endParaRPr lang="fa-I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2984"/>
            <a:ext cx="8077200" cy="5429288"/>
          </a:xfrm>
        </p:spPr>
        <p:txBody>
          <a:bodyPr/>
          <a:lstStyle/>
          <a:p>
            <a:endParaRPr lang="fa-IR" dirty="0"/>
          </a:p>
        </p:txBody>
      </p:sp>
      <p:sp>
        <p:nvSpPr>
          <p:cNvPr id="3" name="Subtitle 2"/>
          <p:cNvSpPr>
            <a:spLocks noGrp="1"/>
          </p:cNvSpPr>
          <p:nvPr>
            <p:ph type="subTitle" idx="1"/>
          </p:nvPr>
        </p:nvSpPr>
        <p:spPr>
          <a:xfrm>
            <a:off x="571472" y="357166"/>
            <a:ext cx="8077200" cy="571504"/>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fa-IR" sz="2800" b="1" dirty="0" smtClean="0">
                <a:solidFill>
                  <a:srgbClr val="FFFF00"/>
                </a:solidFill>
                <a:latin typeface="Times New Roman" pitchFamily="18" charset="0"/>
                <a:cs typeface="Times New Roman" pitchFamily="18" charset="0"/>
              </a:rPr>
              <a:t>تفکیک عوامل کل بازار از عوامل خاص شرکت</a:t>
            </a:r>
            <a:endParaRPr lang="fa-IR" sz="2800" dirty="0">
              <a:latin typeface="Times New Roman" pitchFamily="18" charset="0"/>
              <a:cs typeface="Times New Roman" pitchFamily="18" charset="0"/>
            </a:endParaRPr>
          </a:p>
        </p:txBody>
      </p:sp>
      <p:pic>
        <p:nvPicPr>
          <p:cNvPr id="4" name="Picture 5" descr="scot_fg05-02"/>
          <p:cNvPicPr>
            <a:picLocks noChangeAspect="1" noChangeArrowheads="1"/>
          </p:cNvPicPr>
          <p:nvPr/>
        </p:nvPicPr>
        <p:blipFill>
          <a:blip r:embed="rId2" cstate="print"/>
          <a:srcRect/>
          <a:stretch>
            <a:fillRect/>
          </a:stretch>
        </p:blipFill>
        <p:spPr bwMode="auto">
          <a:xfrm>
            <a:off x="285720" y="1005064"/>
            <a:ext cx="8643998" cy="5638646"/>
          </a:xfrm>
          <a:prstGeom prst="rect">
            <a:avLst/>
          </a:prstGeom>
          <a:ln>
            <a:headEnd/>
            <a:tailEnd/>
          </a:ln>
        </p:spPr>
        <p:style>
          <a:lnRef idx="0">
            <a:schemeClr val="accent6"/>
          </a:lnRef>
          <a:fillRef idx="3">
            <a:schemeClr val="accent6"/>
          </a:fillRef>
          <a:effectRef idx="3">
            <a:schemeClr val="accent6"/>
          </a:effectRef>
          <a:fontRef idx="minor">
            <a:schemeClr val="lt1"/>
          </a:fontRef>
        </p:style>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816</TotalTime>
  <Words>2462</Words>
  <Application>Microsoft Office PowerPoint</Application>
  <PresentationFormat>On-screen Show (4:3)</PresentationFormat>
  <Paragraphs>111</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Module</vt:lpstr>
      <vt:lpstr>Slide 1</vt:lpstr>
      <vt:lpstr>روش مبتنی بر اطلاعات:    سودمندی اطلاعات از نظر تصمیم گیری منبع : کتاب تئوری حسابداری مالی نوشته ویلیام اسکات  </vt:lpstr>
      <vt:lpstr>Slide 3</vt:lpstr>
      <vt:lpstr>Slide 4</vt:lpstr>
      <vt:lpstr>Slide 5</vt:lpstr>
      <vt:lpstr>دلیل هایی برای واکنش بازار</vt:lpstr>
      <vt:lpstr>Slide 7</vt:lpstr>
      <vt:lpstr>1-تئوری بازارهای کارآ بدان معنی است که بازار در برابر اطلاعات جدید به سرعت واکنش نشان خواهد داد.  2-معمولا خبرخوب یا بد در سود خالص گزارش شده را نسبت به آنچه مورد انتظار سرمایه گذاران است مورد ارزیابی قرار می دهند.  3-همیشه رویدادهای گوناگونی به وجود می آید که بر حجم معاملات ،برروی سهام  وقیمت آن اثر می گذارد.</vt:lpstr>
      <vt:lpstr>Slide 9</vt:lpstr>
      <vt:lpstr>Slide 10</vt:lpstr>
      <vt:lpstr>Slide 11</vt:lpstr>
      <vt:lpstr>پژوهشگر می تواند بازده غیر عادی سهم در روز صفر را با بخش (یا درصد)غیرمنتظره از سودخالص گزارش های جاری شرکت مقایسه نماید. اگراین سودخالص غیرمنتظره خبرخوب باشد( سود خالص غیر منتظره مثبت باشد)،باتوجه به اینکه بازار اوراق بهادارکارآ می باشد بازده غیر عادی مثبت مدرک وشاهدی بدست می دهد که سرمایه گذاران،به طور متوسط نسبت به شنیدن خبر خوب غیر منتظره در سود خالص واکنش مطلوب نشان دهند.</vt:lpstr>
      <vt:lpstr>Slide 13</vt:lpstr>
      <vt:lpstr>در سال 1968 تحقیق تجربی وسنتی در زمینه حسابداری در بازارهای سرمایه آغاز کردند.آنها می خواستند شواهد علمی متقاعد کننده ای ارائه نمایند مبنی بر این که بازده  سهم شرکت ها دربرابر محتوای اطلاعاتی صورتهای مالی واکنش نشان می دهد. بال و براون 261 شرکت بورس نیویورک را برای 9 سال (1965-1957)  را با توجه به محتوای اطلاعاتی سود خالص مطالعه نمودند و به سایر اطلاعات مانند قدرت نقدینگی و ساختار سرمایه توجه نکردند. </vt:lpstr>
      <vt:lpstr>Slide 15</vt:lpstr>
      <vt:lpstr>نتیجه: بازار در برابر خبر خوب یا بد مربوط به سود خالص واکنش نشان می دهد. میانگین بازده های غیرعادی پس از اعلام خبر خوب شاهد افزایش شدید و با اعلام خبر بد شاهد کاهش بسیار شدید شده بودند.ارزیابی بازده سهام شرکت طی یک دوره ی زمانی بلند مدت باعث می شود که این بازدهی ها تحت تاثیر رویداد هایی قرار گیرند که از نظر ارزش اثرگذارمی باشند.  </vt:lpstr>
      <vt:lpstr>Slide 17</vt:lpstr>
      <vt:lpstr>تحقیق هریس و اولسان(1992): هر قدر فاصله زمانی بلندتر ورسیدن آن به 10 سال،رابطه ی بین بازدهی ها وسود خالص حاصل از حسابداری مبتنی بر هزینه های تاریخی تقویت می شود.   تحقیق وارفید ووایلر(1992): رابطه ی بین بازده سهم وسود خالص ارائه شده در گزارش سالانه،به طور متوسط بیش از ده برابر رابطه ایی بود که بین دوره های سه ماهه مشاهده می شد.  در بلند مدت سود خالصی که شرکت کسب می کند به کل سودی که در شرایط آرمانی به دست می آید نزدیک است. </vt:lpstr>
      <vt:lpstr>  تحقیق بی ور ،کلارک ورایت 1979  در مورد  میزان واکنش بازار :</vt:lpstr>
      <vt:lpstr>  یکی از مهمترین مسیرهای منتخب به وسیله پژوهشگران تجربی در زمینه حسابداری مالی ( پس از تحقیق بال و براون ) عبارت بود از شناسایی و توجیه واکنش های متفاوت بازار در برابر اطلاعات مربوط به سود خالص . این تحقیق در زمینه محاسبه ضریب واکنش در برابر سود خالص انجام می شود.  در تحقیقی که درباره ضریب واکنش در برابر سود خالص انجام می شود پژوهشگر می کوشد مقدار بازده غیر عادی سهم در واکنش به سود غیر منتظره گزارش شده شرکت انتشار دهنده سهم را محاسبه کند.   </vt:lpstr>
      <vt:lpstr>در مورد واکنشهای متفاوت بازار در برابر سود خالص مبتنی بر هزینه های تاریخی چندین دلیل ارائه شده است که مهمترین آنها را بررسی میکنیم:    بتا  &gt;&gt;        ریسک (ß) : ß بالاتر   ERC کمتر  هر قدر ترتیب یا توالی بازدهی های مورد انتظار آینده شرکت پر ریسک تر باشد در صورت ثابت ماندن سایر عوامل از نظر سرمایه گذار ریسک گریز آن ارزش کمتری خواهد داشت،از آنجا که سرمایه گذاران سود خالص جاری را شاخص قدرت سود آوری و بازدهی آینده می دانند هر قدر این بازدهی های آینده پر ریسک تر باشد واکنش سرمایه گذاران در برابر مبلغ مشخص از سود خالص غیر منتظره کمتر خواهد بود .  </vt:lpstr>
      <vt:lpstr>Slide 22</vt:lpstr>
      <vt:lpstr>Slide 23</vt:lpstr>
      <vt:lpstr>Slide 24</vt:lpstr>
      <vt:lpstr>Slide 25</vt:lpstr>
      <vt:lpstr>هر قدر کیفیت سود بالاتر باشد ضریب واکنش در برابر سود خالص بالاتر برود در دنیای عمل نمیتوان به راحتی کیفیت سود را محاسبه نمود زیرا احتمالات سیستم اطلاعاتی به صورت مستقیم قابل مشاهده نمی باشند. بندیوپادیا درشرکتهای نفت و گاز ضریب واکنش در برابر سود خالص تلاشهای موفقیت آمیز را با هزینه کامل مقایسه کرد او پیش بینی نمود شرکتهایی که از روش تلاش موفقیت آمیز استفاده میکنند دارای ضریب واکنش بالاتری هستند.  لو و تیاگارایان از روش دیگری اثبات نمودند ضریب واکنش شرکتهایی که دارای تداوم بالا و سود خالص با کیفیت بالا بودند نسبت به شرکتهایی که دارای تداوم بالا و کیفیت سود پایین بودند بیشتر است .    </vt:lpstr>
      <vt:lpstr>چنانچه خبر خوب مربوط به سود خالص دوره جاری موید فرصت رشد آینده شرکت باشد در نتیجه ضریب واکنش در برابر سود خالص بالا خواهد بود.  کالینز و کوتاری مدارک و شواهدی ارائه نمودند مبنی بر اینکه در مورد شرکتهایی که بازار برای آنها فرصتهای رشد در نظر میگیرد ضریب واکنش بیشتر است.  آنها برای محاسبه فرصت رشد از نسبت ارزش بازار حقوق صاحبان سهام به ارزش دفتری آن استفاده کردند و دلیل آنها این بود که بازار کارا از فرصت رشد آگاه است آنها مشاهده نمودند که بین این نسبت و ضریب واکنش رابطه مستقیم وجود دارد.</vt:lpstr>
      <vt:lpstr>سرمایه گذاران مختلف با توجه به اطلاعات پیشین و توانایی خود برای ارزیابی اطلاعات صورتهای مالی نسبت به سود خالص دوره بعد یک شرکت دارای انتظارات متفاوتی هستند ولی هنگامی که آنها به انتظارات خود شکل میدهند اگر از یک منبع اطلاعاتی مشترک مانند پیش بینی های مورد توافق تحلیلگران استفاده نمایند این تفاوت ها کاهش خواهد یافت  وضریب واکنش بالا می رود. پیش بینی های دقیق تر تحلیگران انتظارات مشابه تر سرمایه گذار  ERC بالاتر        </vt:lpstr>
      <vt:lpstr>قیمت در مورد سود خالص آینده توان آگاهی دهندگی زیادی دارد، هر قدر قیمت دارای توان آگاهی دهندگی بیشتری باشد محتوای سود خالص حاصل از سیستم حسابداری دارای توان آگاهی دهندگی کمتری خواهد بود و در نتیجه ضریب واکنش در برابر سود خالص کاهش می یابد.  اندازه یا بزرگی شرکت می تواند جایگزین توان آگاهی دهندگی قیمت شود ولی در تحقیق ایستن و زمیجوزکی  به این نتیجه رسیدند اندازه شرکت نمی تواند به عنوان متغیر عمده ای در آید که ضریب واکنش در برابر سود خالص را توجیه کند.</vt:lpstr>
      <vt:lpstr>حسابداران به واکنش بازار در برابر اطلاعاتی که حسابداران مالی ارائه می کنند واکنش نشان می دهند علت این است که درک بیشتر درباره واکنش بازار باعث می شود که حسابداران در صدد شناسایی راه های دیگر بر آیند و از این طریق بر سودمندی اطلاعات از لحاظ تصمیم گیری بیفزایند. اطلاعات شرکتها باید بیشتر افشاء گردد تا برای سرمایه گذاران سودمند واقع گردد. می توان نتیجه گیری کرد که درباره ماهیت و گستره ابزارهای مالی باید اطلاعات بیشتر افشاء کرد. اهمیت تداوم و کیفیت سود مربوط به ضریب واکنش در برابر سود خالص بدین معنی است که برای سرمایه گذاران باید اطلاعات مربوط به اجزای تشکیل دهنده سود خالص افشاء کرد که برای سرمایه گذاران سودمند است.</vt:lpstr>
      <vt:lpstr>پژوهشگران باید چیزی را جایگزین سود خالص مورد انتظار نمایند زیرا بازار کارا فقط در برابر آن بخش از اعلام سود خالص واکنش نشان می دهد که انتظار آن را نداشته باشد از این رو محاسبه یا برآورد معقول از سود مورد انتظار یکی از اجزای عمده تشکیل دهنده اطلاعاتی است که پژوهشگران آینده باید به آن توجه کنند.  در شرایط آرمانی سود خالص مورد انتظار همان سود خالصی است که بر اساس آن شرکت تأسیس می شود ولی در شرایط غیر آرمانی سود های خالص مورد انتظار پیچیده تر می شود.  اگر سود خالص بطور کامل تداوم یابد سود خالص مورد انتظار سال جاری چیزی جز سود خالص واقعی سال قبل نیست بنابراین سود خالص مورد انتظار را در قالب تغییر نسبت به سال پیش محاسبه می کنند. ولی اگر تداوم سود خالص صفر باشد در آن صورت در سود آخرین سال هیچ نوع اطلاعاتی درباره سودهای آینده وجود ندارد و همه سودهای خالص سال جاری غیر منتظره می باشند یعنی سود خالص غیر منتظره برابر است با میزان سود خالص سال جاری.</vt:lpstr>
      <vt:lpstr>Slide 32</vt:lpstr>
      <vt:lpstr> می توان در گزارش رویدادهایی که غیر عادی یا غیر تکراری هستند نمونه جالبی از اهمیت تداوم سود خالص را مشاهده کرد شرکت باید اطلاعات مربوط به اقلامی که به صورت عادی تکرار نمی شوند (اقلام غیر عادی یا غیر تکراری) را به طور کامل افشا کند چون در غیر این صورت بازار به صورتی اغراق آمیز تحت تأثیر این تداوم قرار خواهد گرفت.</vt:lpstr>
      <vt:lpstr>Slide 34</vt:lpstr>
      <vt:lpstr>سودخالص قبل ازاقلام غیرعادی و غیرتکراری سود خالص اصلی نامیده می شود       **  اقلام غیر عادی و غیرتکراری                                                                                                 **  سود عملیات جاری، سود عملیاتی نامیده می شود                                                            ** اقلام غیر مترقبه                                                                                                                      ** سود خالص                                                                                                                              **  در رابطه با تجدید نظرهای 1989 در بخش 3480 دو مسئله به وجود آمده است: 1) اگر اطلاعات مربوط به اقلام غیر عادی و غیر تکراری به طور کامل افشا نشود امکان دارد سرمایه گذاران در مورد تداوم سود عملیاتی پیش نمایی کنند. 2) زمان و مبلغی را که بابت اقلام غیر عادی و غیر تکراری ثبت می نمایند دستخوش اقدامات استراتژیک خواهد شد که مدیریت به اجرا در می آورد.</vt:lpstr>
      <vt:lpstr>بهترین رویه حسابداری آن است که بتواند موجب ایجاد بزرگترین واکنش در برابر قیمت بازار شود . اگر حسابدار بتواند اطلاعات سودمند به سرمایه گذاران ارائه نماید می توان گفت که در وضع بهتری قرار دارد ولی این بدان معنی نیست که جامعه هم الزاماً در وضع بهتری قرار دارد. دلیل این است که اطلاعات دارای ویژگی های یک قلم کالای همگانی است. کالای همگانی کالایی است که اگر یک نفر آن را مصرف نماید تمام نمی شود دیگری هم می تواند از آن استفاده نماید ولی مصرف یک قلم کالای خصوصی باعث می شود که سایر مصرف کنندگان نتوانند آن را مصرف نمایند.</vt:lpstr>
      <vt:lpstr>Slide 37</vt:lpstr>
      <vt:lpstr>اگر قرار است اطلاعات مکمل مبنی بر ارزش منصفانه (بازار) برای سرمایه گذاران سودمند واقع گردد باید این اطلاعات را در صنایع نفت و گاز مشاهده نمود در این صنعت شیوه های حسابداری بسیار متفاوت است برخی از شرکت ها صورتهای مالی را بر حسب هزینه تاریخی و برخی بر حسب ارزش بازار محاسبه می کنند . بسیاری از ارزش یک شرکت اکتشاف و تولید نفت به ذخایر آن بستگی دارد بنظر می رسد سهام این نوع شرکت ها در معرض مسائل ناشی از اطلاعات نامتقارن قرار دارد از اینرو بازار باید توجه خاص به اطلاعات مربوط به ذخایر نماید.</vt:lpstr>
      <vt:lpstr>Slide 39</vt:lpstr>
      <vt:lpstr>الف) غیر قابل اتکا بودن اطلاعات ب) در مقایسه با آنچه در سایه واکنش بازار در برابر سود خالص بدست می آید باید از روش های بسیار پیچیده استفاده کرد. ج) اطلاعات ارائه شده بر مبنای هزینه تاریخی اثر گذارتر است.</vt:lpstr>
      <vt:lpstr>مقصود از روش مبتنی بر اطلاعات روشی است که اگر از آن زاویه به تئوری حسابداری مالی نگاه شود، میزان تغییر در قیمت اوراق بهادار با محتوای اطلاعاتی صورت های مالی و در نتیجه با سودمندی اطلاعات از نظر تصمیم گیری برابر می شود. حسابداران بعنوان عرضه کنندگان اطلاعات برای اینکه موضع رقابتی خود را تقویت کنند از طریق واکنش بازاراوراق بهادار انواع مختلف اطلاعات را در اختیار سرمایه گذاران قرار می دهند. هرقدر حسابداران بتوانند از درون و برون سازمان اطلاعات بیشتری کسب نمایند،بازارهای سرمایه می توانند مسیر جریان وجوه کمیاب برای سرمایه گذاری را بهتر تعیین نمایند.</vt:lpstr>
      <vt:lpstr>Slide 42</vt:lpstr>
      <vt:lpstr>پایان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Par30an Pardaz</dc:creator>
  <cp:lastModifiedBy>Par30an Pardaz</cp:lastModifiedBy>
  <cp:revision>104</cp:revision>
  <dcterms:created xsi:type="dcterms:W3CDTF">2013-11-01T07:15:32Z</dcterms:created>
  <dcterms:modified xsi:type="dcterms:W3CDTF">2013-11-05T19:14:01Z</dcterms:modified>
</cp:coreProperties>
</file>