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9" r:id="rId2"/>
    <p:sldId id="262" r:id="rId3"/>
    <p:sldId id="263" r:id="rId4"/>
    <p:sldId id="264" r:id="rId5"/>
    <p:sldId id="265" r:id="rId6"/>
    <p:sldId id="266" r:id="rId7"/>
    <p:sldId id="267" r:id="rId8"/>
    <p:sldId id="268" r:id="rId9"/>
    <p:sldId id="269" r:id="rId10"/>
    <p:sldId id="270" r:id="rId11"/>
    <p:sldId id="271"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8" d="100"/>
          <a:sy n="98" d="100"/>
        </p:scale>
        <p:origin x="-82" y="-120"/>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4A8D02-4E65-4CCD-8312-4AB164C6C77D}" type="datetimeFigureOut">
              <a:rPr lang="en-US"/>
              <a:t>1/4/2019</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119DBA-4540-49B3-8FA9-6259387ECF9E}" type="slidenum">
              <a:rPr/>
              <a:t>‹#›</a:t>
            </a:fld>
            <a:endParaRPr dirty="0"/>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755D9-D361-47B8-9652-3B4EA9776CE5}" type="datetimeFigureOut">
              <a:rPr lang="en-US"/>
              <a:t>1/4/2019</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36274-F2B9-4C45-BBB4-0EDF4CD651A7}" type="slidenum">
              <a:rPr/>
              <a:t>‹#›</a:t>
            </a:fld>
            <a:endParaRPr dirty="0"/>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dirty="0"/>
          </a:p>
        </p:txBody>
      </p:sp>
    </p:spTree>
    <p:extLst>
      <p:ext uri="{BB962C8B-B14F-4D97-AF65-F5344CB8AC3E}">
        <p14:creationId xmlns:p14="http://schemas.microsoft.com/office/powerpoint/2010/main" val="50944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83829175-527E-46A3-863C-1BB1F163B849}" type="datetimeFigureOut">
              <a:rPr lang="en-US" smtClean="0"/>
              <a:t>1/4/2019</a:t>
            </a:fld>
            <a:endParaRPr lang="en-US" dirty="0"/>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dirty="0"/>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Footer Placeholder 8"/>
          <p:cNvSpPr>
            <a:spLocks noGrp="1"/>
          </p:cNvSpPr>
          <p:nvPr>
            <p:ph type="ftr" sz="quarter" idx="11"/>
          </p:nvPr>
        </p:nvSpPr>
        <p:spPr/>
        <p:txBody>
          <a:bodyPr/>
          <a:lstStyle/>
          <a:p>
            <a:r>
              <a:rPr lang="en-US" dirty="0"/>
              <a:t>Add a footer</a:t>
            </a:r>
          </a:p>
        </p:txBody>
      </p:sp>
      <p:sp>
        <p:nvSpPr>
          <p:cNvPr id="8" name="Date Placeholder 7"/>
          <p:cNvSpPr>
            <a:spLocks noGrp="1"/>
          </p:cNvSpPr>
          <p:nvPr>
            <p:ph type="dt" sz="half" idx="10"/>
          </p:nvPr>
        </p:nvSpPr>
        <p:spPr/>
        <p:txBody>
          <a:bodyPr/>
          <a:lstStyle/>
          <a:p>
            <a:fld id="{83829175-527E-46A3-863C-1BB1F163B849}" type="datetimeFigureOut">
              <a:rPr lang="en-US" smtClean="0"/>
              <a:pPr/>
              <a:t>1/4/2019</a:t>
            </a:fld>
            <a:endParaRPr lang="en-US" dirty="0"/>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dirty="0"/>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dirty="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dirty="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dirty="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dirty="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100">
                <a:solidFill>
                  <a:schemeClr val="tx1"/>
                </a:solidFill>
              </a:defRPr>
            </a:lvl1pPr>
          </a:lstStyle>
          <a:p>
            <a:fld id="{83829175-527E-46A3-863C-1BB1F163B849}" type="datetimeFigureOut">
              <a:rPr lang="en-US" smtClean="0"/>
              <a:pPr/>
              <a:t>1/4/2019</a:t>
            </a:fld>
            <a:endParaRPr lang="en-US" dirty="0"/>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100">
                <a:solidFill>
                  <a:schemeClr val="tx1"/>
                </a:solidFill>
              </a:defRPr>
            </a:lvl1pPr>
          </a:lstStyle>
          <a:p>
            <a:fld id="{E5137D0E-4A4F-4307-8994-C1891D747D59}" type="slidenum">
              <a:rPr lang="en-US" smtClean="0"/>
              <a:pPr/>
              <a:t>‹#›</a:t>
            </a:fld>
            <a:endParaRPr lang="en-US"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0412" y="1066800"/>
            <a:ext cx="10972800" cy="1676400"/>
          </a:xfrm>
        </p:spPr>
        <p:txBody>
          <a:bodyPr/>
          <a:lstStyle/>
          <a:p>
            <a:r>
              <a:rPr lang="en-US" sz="6000" b="1" dirty="0" smtClean="0"/>
              <a:t>HOW TO TEACH GRAMMAR</a:t>
            </a:r>
            <a:endParaRPr lang="en-US" sz="6000" b="1" dirty="0"/>
          </a:p>
        </p:txBody>
      </p:sp>
      <p:sp>
        <p:nvSpPr>
          <p:cNvPr id="3" name="Subtitle 2"/>
          <p:cNvSpPr>
            <a:spLocks noGrp="1"/>
          </p:cNvSpPr>
          <p:nvPr>
            <p:ph type="subTitle" idx="1"/>
          </p:nvPr>
        </p:nvSpPr>
        <p:spPr>
          <a:xfrm>
            <a:off x="684212" y="3657600"/>
            <a:ext cx="10896600" cy="3048000"/>
          </a:xfrm>
        </p:spPr>
        <p:txBody>
          <a:bodyPr>
            <a:noAutofit/>
          </a:bodyPr>
          <a:lstStyle/>
          <a:p>
            <a:pPr algn="ctr"/>
            <a:r>
              <a:rPr lang="en-US" sz="4000" b="1" dirty="0">
                <a:solidFill>
                  <a:schemeClr val="accent2">
                    <a:lumMod val="50000"/>
                  </a:schemeClr>
                </a:solidFill>
                <a:latin typeface="+mj-lt"/>
                <a:ea typeface="+mj-ea"/>
                <a:cs typeface="+mj-cs"/>
              </a:rPr>
              <a:t>MAHABAD ENGLISH LANGUAGE </a:t>
            </a:r>
            <a:r>
              <a:rPr lang="en-US" sz="4000" b="1" dirty="0" smtClean="0">
                <a:solidFill>
                  <a:schemeClr val="accent2">
                    <a:lumMod val="50000"/>
                  </a:schemeClr>
                </a:solidFill>
                <a:latin typeface="+mj-lt"/>
                <a:ea typeface="+mj-ea"/>
                <a:cs typeface="+mj-cs"/>
              </a:rPr>
              <a:t>TEACHERS</a:t>
            </a:r>
          </a:p>
          <a:p>
            <a:pPr algn="ctr"/>
            <a:r>
              <a:rPr lang="en-US" sz="4000" b="1" dirty="0" smtClean="0">
                <a:solidFill>
                  <a:schemeClr val="accent2">
                    <a:lumMod val="50000"/>
                  </a:schemeClr>
                </a:solidFill>
                <a:latin typeface="+mj-lt"/>
                <a:ea typeface="+mj-ea"/>
                <a:cs typeface="+mj-cs"/>
              </a:rPr>
              <a:t> </a:t>
            </a:r>
          </a:p>
          <a:p>
            <a:pPr algn="ctr"/>
            <a:r>
              <a:rPr lang="en-US" sz="6000" b="1" dirty="0" smtClean="0">
                <a:solidFill>
                  <a:schemeClr val="accent2">
                    <a:lumMod val="50000"/>
                  </a:schemeClr>
                </a:solidFill>
                <a:latin typeface="+mj-lt"/>
                <a:ea typeface="+mj-ea"/>
                <a:cs typeface="+mj-cs"/>
              </a:rPr>
              <a:t>WORKSHOP</a:t>
            </a:r>
          </a:p>
          <a:p>
            <a:pPr algn="ctr"/>
            <a:r>
              <a:rPr lang="en-US" sz="2800" b="1" dirty="0" smtClean="0">
                <a:solidFill>
                  <a:schemeClr val="tx2"/>
                </a:solidFill>
                <a:latin typeface="+mj-lt"/>
                <a:ea typeface="+mj-ea"/>
                <a:cs typeface="+mj-cs"/>
              </a:rPr>
              <a:t>11/05/2018</a:t>
            </a:r>
          </a:p>
          <a:p>
            <a:pPr algn="ctr"/>
            <a:r>
              <a:rPr lang="en-US" sz="4800" b="1" dirty="0" err="1" smtClean="0">
                <a:solidFill>
                  <a:srgbClr val="FF0000"/>
                </a:solidFill>
                <a:latin typeface="American Scribe" panose="00000400000000000000" pitchFamily="2" charset="0"/>
                <a:ea typeface="+mj-ea"/>
                <a:cs typeface="+mj-cs"/>
              </a:rPr>
              <a:t>Awat</a:t>
            </a:r>
            <a:r>
              <a:rPr lang="en-US" sz="4800" b="1" dirty="0" smtClean="0">
                <a:solidFill>
                  <a:srgbClr val="FF0000"/>
                </a:solidFill>
                <a:latin typeface="American Scribe" panose="00000400000000000000" pitchFamily="2" charset="0"/>
                <a:ea typeface="+mj-ea"/>
                <a:cs typeface="+mj-cs"/>
              </a:rPr>
              <a:t> </a:t>
            </a:r>
            <a:r>
              <a:rPr lang="en-US" sz="4800" b="1" dirty="0" err="1" smtClean="0">
                <a:solidFill>
                  <a:srgbClr val="FF0000"/>
                </a:solidFill>
                <a:latin typeface="American Scribe" panose="00000400000000000000" pitchFamily="2" charset="0"/>
                <a:ea typeface="+mj-ea"/>
                <a:cs typeface="+mj-cs"/>
              </a:rPr>
              <a:t>Shokouhi</a:t>
            </a:r>
            <a:endParaRPr lang="en-US" sz="4800" b="1" dirty="0">
              <a:solidFill>
                <a:srgbClr val="FF0000"/>
              </a:solidFill>
              <a:latin typeface="American Scribe" panose="00000400000000000000" pitchFamily="2" charset="0"/>
              <a:ea typeface="+mj-ea"/>
              <a:cs typeface="+mj-cs"/>
            </a:endParaRPr>
          </a:p>
        </p:txBody>
      </p:sp>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838200"/>
            <a:ext cx="10896600" cy="9982200"/>
          </a:xfrm>
        </p:spPr>
        <p:txBody>
          <a:bodyPr/>
          <a:lstStyle/>
          <a:p>
            <a:r>
              <a:rPr lang="en-US" sz="2400" b="1" dirty="0" smtClean="0">
                <a:solidFill>
                  <a:schemeClr val="tx1"/>
                </a:solidFill>
              </a:rPr>
              <a:t>                         </a:t>
            </a:r>
            <a:r>
              <a:rPr lang="en-US" sz="2400" b="1" dirty="0" smtClean="0">
                <a:solidFill>
                  <a:srgbClr val="FF0000"/>
                </a:solidFill>
              </a:rPr>
              <a:t>8 </a:t>
            </a:r>
            <a:r>
              <a:rPr lang="en-US" sz="2400" b="1" dirty="0">
                <a:solidFill>
                  <a:srgbClr val="FF0000"/>
                </a:solidFill>
              </a:rPr>
              <a:t>Do's for Effective Grammar </a:t>
            </a:r>
            <a:r>
              <a:rPr lang="en-US" sz="2400" b="1" dirty="0" smtClean="0">
                <a:solidFill>
                  <a:srgbClr val="FF0000"/>
                </a:solidFill>
              </a:rPr>
              <a:t>Instruction</a:t>
            </a:r>
            <a:r>
              <a:rPr lang="en-US" sz="3600" dirty="0" smtClean="0">
                <a:solidFill>
                  <a:srgbClr val="FF0000"/>
                </a:solidFill>
              </a:rPr>
              <a:t/>
            </a:r>
            <a:br>
              <a:rPr lang="en-US" sz="3600" dirty="0" smtClean="0">
                <a:solidFill>
                  <a:srgbClr val="FF0000"/>
                </a:solidFill>
              </a:rPr>
            </a:br>
            <a:r>
              <a:rPr lang="en-US" sz="3600" dirty="0" smtClean="0"/>
              <a:t/>
            </a:r>
            <a:br>
              <a:rPr lang="en-US" sz="3600" dirty="0" smtClean="0"/>
            </a:br>
            <a:r>
              <a:rPr lang="en-US" sz="1800" b="1" dirty="0" smtClean="0">
                <a:solidFill>
                  <a:schemeClr val="tx1"/>
                </a:solidFill>
              </a:rPr>
              <a:t>1.</a:t>
            </a:r>
            <a:r>
              <a:rPr lang="en-US" sz="2000" b="1" dirty="0" smtClean="0">
                <a:solidFill>
                  <a:schemeClr val="tx1"/>
                </a:solidFill>
              </a:rPr>
              <a:t> Use </a:t>
            </a:r>
            <a:r>
              <a:rPr lang="en-US" sz="2000" b="1" dirty="0">
                <a:solidFill>
                  <a:schemeClr val="tx1"/>
                </a:solidFill>
              </a:rPr>
              <a:t>authentic writing situations every day.</a:t>
            </a:r>
            <a:br>
              <a:rPr lang="en-US" sz="2000" b="1" dirty="0">
                <a:solidFill>
                  <a:schemeClr val="tx1"/>
                </a:solidFill>
              </a:rPr>
            </a:br>
            <a:r>
              <a:rPr lang="en-US" sz="1800" b="1" dirty="0">
                <a:solidFill>
                  <a:schemeClr val="accent5">
                    <a:lumMod val="75000"/>
                  </a:schemeClr>
                </a:solidFill>
              </a:rPr>
              <a:t>2.</a:t>
            </a:r>
            <a:r>
              <a:rPr lang="en-US" sz="2000" b="1" dirty="0" smtClean="0">
                <a:solidFill>
                  <a:schemeClr val="accent5">
                    <a:lumMod val="75000"/>
                  </a:schemeClr>
                </a:solidFill>
              </a:rPr>
              <a:t> Make </a:t>
            </a:r>
            <a:r>
              <a:rPr lang="en-US" sz="2000" b="1" dirty="0">
                <a:solidFill>
                  <a:schemeClr val="accent5">
                    <a:lumMod val="75000"/>
                  </a:schemeClr>
                </a:solidFill>
              </a:rPr>
              <a:t>learning visible with anchor charts and student work around grammar </a:t>
            </a:r>
            <a:r>
              <a:rPr lang="en-US" sz="2000" b="1" dirty="0" smtClean="0">
                <a:solidFill>
                  <a:schemeClr val="accent5">
                    <a:lumMod val="75000"/>
                  </a:schemeClr>
                </a:solidFill>
              </a:rPr>
              <a:t>      concepts</a:t>
            </a:r>
            <a:r>
              <a:rPr lang="en-US" sz="2000" b="1" dirty="0">
                <a:solidFill>
                  <a:schemeClr val="accent5">
                    <a:lumMod val="75000"/>
                  </a:schemeClr>
                </a:solidFill>
              </a:rPr>
              <a:t>.</a:t>
            </a:r>
            <a:br>
              <a:rPr lang="en-US" sz="2000" b="1" dirty="0">
                <a:solidFill>
                  <a:schemeClr val="accent5">
                    <a:lumMod val="75000"/>
                  </a:schemeClr>
                </a:solidFill>
              </a:rPr>
            </a:br>
            <a:r>
              <a:rPr lang="en-US" sz="1800" b="1" dirty="0">
                <a:solidFill>
                  <a:schemeClr val="tx1"/>
                </a:solidFill>
              </a:rPr>
              <a:t>3.</a:t>
            </a:r>
            <a:r>
              <a:rPr lang="en-US" sz="2000" b="1" dirty="0" smtClean="0">
                <a:solidFill>
                  <a:schemeClr val="tx1"/>
                </a:solidFill>
              </a:rPr>
              <a:t> Provide </a:t>
            </a:r>
            <a:r>
              <a:rPr lang="en-US" sz="2000" b="1" dirty="0">
                <a:solidFill>
                  <a:schemeClr val="tx1"/>
                </a:solidFill>
              </a:rPr>
              <a:t>students with multiple exposures to a variety of grammatical situations</a:t>
            </a:r>
            <a:r>
              <a:rPr lang="en-US" sz="2000" b="1" dirty="0" smtClean="0">
                <a:solidFill>
                  <a:schemeClr val="tx1"/>
                </a:solidFill>
              </a:rPr>
              <a:t>.</a:t>
            </a:r>
            <a:br>
              <a:rPr lang="en-US" sz="2000" b="1" dirty="0" smtClean="0">
                <a:solidFill>
                  <a:schemeClr val="tx1"/>
                </a:solidFill>
              </a:rPr>
            </a:br>
            <a:r>
              <a:rPr lang="en-US" sz="2000" b="1" dirty="0" smtClean="0">
                <a:solidFill>
                  <a:schemeClr val="tx1"/>
                </a:solidFill>
              </a:rPr>
              <a:t> </a:t>
            </a:r>
            <a:r>
              <a:rPr lang="en-US" sz="2000" b="1" dirty="0">
                <a:solidFill>
                  <a:schemeClr val="tx1"/>
                </a:solidFill>
              </a:rPr>
              <a:t/>
            </a:r>
            <a:br>
              <a:rPr lang="en-US" sz="2000" b="1" dirty="0">
                <a:solidFill>
                  <a:schemeClr val="tx1"/>
                </a:solidFill>
              </a:rPr>
            </a:br>
            <a:r>
              <a:rPr lang="en-US" sz="1800" b="1" dirty="0">
                <a:solidFill>
                  <a:schemeClr val="tx1"/>
                </a:solidFill>
              </a:rPr>
              <a:t>4</a:t>
            </a:r>
            <a:r>
              <a:rPr lang="en-US" sz="1800" b="1" dirty="0">
                <a:solidFill>
                  <a:srgbClr val="00B0F0"/>
                </a:solidFill>
              </a:rPr>
              <a:t>. </a:t>
            </a:r>
            <a:r>
              <a:rPr lang="en-US" sz="2000" b="1" dirty="0" smtClean="0">
                <a:solidFill>
                  <a:srgbClr val="00B0F0"/>
                </a:solidFill>
              </a:rPr>
              <a:t>Have </a:t>
            </a:r>
            <a:r>
              <a:rPr lang="en-US" sz="2000" b="1" dirty="0">
                <a:solidFill>
                  <a:srgbClr val="00B0F0"/>
                </a:solidFill>
              </a:rPr>
              <a:t>students create nonlinguistic representations of grammatical situations (for example, images, gestures, picture stories</a:t>
            </a:r>
            <a:r>
              <a:rPr lang="en-US" sz="2000" b="1" dirty="0" smtClean="0">
                <a:solidFill>
                  <a:srgbClr val="00B0F0"/>
                </a:solidFill>
              </a:rPr>
              <a:t>).</a:t>
            </a: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1800" b="1" dirty="0">
                <a:solidFill>
                  <a:schemeClr val="tx1"/>
                </a:solidFill>
              </a:rPr>
              <a:t>5.</a:t>
            </a:r>
            <a:r>
              <a:rPr lang="en-US" sz="2000" b="1" dirty="0" smtClean="0">
                <a:solidFill>
                  <a:schemeClr val="tx1"/>
                </a:solidFill>
              </a:rPr>
              <a:t> Use </a:t>
            </a:r>
            <a:r>
              <a:rPr lang="en-US" sz="2000" b="1" dirty="0">
                <a:solidFill>
                  <a:schemeClr val="tx1"/>
                </a:solidFill>
              </a:rPr>
              <a:t>engaging and relevant writing situations to engage students in grammatical exercises</a:t>
            </a:r>
            <a:r>
              <a:rPr lang="en-US" sz="2000" b="1" dirty="0" smtClean="0">
                <a:solidFill>
                  <a:schemeClr val="tx1"/>
                </a:solidFill>
              </a:rPr>
              <a:t>.</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1800" b="1" dirty="0">
                <a:solidFill>
                  <a:srgbClr val="0070C0"/>
                </a:solidFill>
              </a:rPr>
              <a:t>6.</a:t>
            </a:r>
            <a:r>
              <a:rPr lang="en-US" sz="2000" b="1" dirty="0" smtClean="0">
                <a:solidFill>
                  <a:srgbClr val="0070C0"/>
                </a:solidFill>
              </a:rPr>
              <a:t> Encourage </a:t>
            </a:r>
            <a:r>
              <a:rPr lang="en-US" sz="2000" b="1" dirty="0">
                <a:solidFill>
                  <a:srgbClr val="0070C0"/>
                </a:solidFill>
              </a:rPr>
              <a:t>students to read a variety of nonfiction, informational, and fiction texts in order to expose them to multiple texts and a variety of writing situations</a:t>
            </a:r>
            <a:r>
              <a:rPr lang="en-US" sz="2000" b="1" dirty="0" smtClean="0">
                <a:solidFill>
                  <a:srgbClr val="0070C0"/>
                </a:solidFill>
              </a:rPr>
              <a:t>.</a:t>
            </a:r>
            <a:br>
              <a:rPr lang="en-US" sz="2000" b="1" dirty="0" smtClean="0">
                <a:solidFill>
                  <a:srgbClr val="0070C0"/>
                </a:solidFill>
              </a:rPr>
            </a:br>
            <a:r>
              <a:rPr lang="en-US" sz="2000" b="1" dirty="0">
                <a:solidFill>
                  <a:schemeClr val="tx1"/>
                </a:solidFill>
              </a:rPr>
              <a:t/>
            </a:r>
            <a:br>
              <a:rPr lang="en-US" sz="2000" b="1" dirty="0">
                <a:solidFill>
                  <a:schemeClr val="tx1"/>
                </a:solidFill>
              </a:rPr>
            </a:br>
            <a:r>
              <a:rPr lang="en-US" sz="1800" b="1" dirty="0">
                <a:solidFill>
                  <a:schemeClr val="tx1"/>
                </a:solidFill>
              </a:rPr>
              <a:t>7. </a:t>
            </a:r>
            <a:r>
              <a:rPr lang="en-US" sz="2000" b="1" dirty="0" smtClean="0">
                <a:solidFill>
                  <a:schemeClr val="tx1"/>
                </a:solidFill>
              </a:rPr>
              <a:t>Harness </a:t>
            </a:r>
            <a:r>
              <a:rPr lang="en-US" sz="2000" b="1" dirty="0">
                <a:solidFill>
                  <a:schemeClr val="tx1"/>
                </a:solidFill>
              </a:rPr>
              <a:t>the power of digital tools for practice and review</a:t>
            </a:r>
            <a:r>
              <a:rPr lang="en-US" sz="2000" b="1" dirty="0" smtClean="0">
                <a:solidFill>
                  <a:schemeClr val="tx1"/>
                </a:solidFill>
              </a:rPr>
              <a:t>.</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1800" b="1" dirty="0">
                <a:solidFill>
                  <a:srgbClr val="0070C0"/>
                </a:solidFill>
              </a:rPr>
              <a:t>8.</a:t>
            </a:r>
            <a:r>
              <a:rPr lang="en-US" sz="2000" b="1" dirty="0" smtClean="0">
                <a:solidFill>
                  <a:srgbClr val="0070C0"/>
                </a:solidFill>
              </a:rPr>
              <a:t> Directly </a:t>
            </a:r>
            <a:r>
              <a:rPr lang="en-US" sz="2000" b="1" dirty="0">
                <a:solidFill>
                  <a:srgbClr val="0070C0"/>
                </a:solidFill>
              </a:rPr>
              <a:t>teach and model each grammar concept; use your own writing and think-</a:t>
            </a:r>
            <a:r>
              <a:rPr lang="en-US" sz="2000" b="1" dirty="0" err="1">
                <a:solidFill>
                  <a:srgbClr val="0070C0"/>
                </a:solidFill>
              </a:rPr>
              <a:t>alouds</a:t>
            </a:r>
            <a:r>
              <a:rPr lang="en-US" sz="2000" b="1" dirty="0">
                <a:solidFill>
                  <a:srgbClr val="0070C0"/>
                </a:solidFill>
              </a:rPr>
              <a:t> to model grammar instruction</a:t>
            </a:r>
            <a:r>
              <a:rPr lang="en-US" sz="2000" b="1" dirty="0">
                <a:solidFill>
                  <a:schemeClr val="tx1"/>
                </a:solidFill>
              </a:rPr>
              <a:t/>
            </a:r>
            <a:br>
              <a:rPr lang="en-US" sz="2000" b="1" dirty="0">
                <a:solidFill>
                  <a:schemeClr val="tx1"/>
                </a:solidFill>
              </a:rPr>
            </a:br>
            <a:r>
              <a:rPr lang="en-US" sz="2000" dirty="0" smtClean="0">
                <a:solidFill>
                  <a:schemeClr val="tx1"/>
                </a:solidFill>
              </a:rPr>
              <a:t/>
            </a:r>
            <a:br>
              <a:rPr lang="en-US" sz="2000" dirty="0" smtClean="0">
                <a:solidFill>
                  <a:schemeClr val="tx1"/>
                </a:solidFill>
              </a:rPr>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dirty="0"/>
              <a:t/>
            </a:r>
            <a:br>
              <a:rPr lang="en-US" dirty="0"/>
            </a:br>
            <a:endParaRPr lang="en-US" dirty="0"/>
          </a:p>
        </p:txBody>
      </p:sp>
      <p:sp>
        <p:nvSpPr>
          <p:cNvPr id="3" name="Text Placeholder 2"/>
          <p:cNvSpPr>
            <a:spLocks noGrp="1"/>
          </p:cNvSpPr>
          <p:nvPr>
            <p:ph type="body" idx="1"/>
          </p:nvPr>
        </p:nvSpPr>
        <p:spPr>
          <a:xfrm>
            <a:off x="1446212" y="228600"/>
            <a:ext cx="8229600" cy="762000"/>
          </a:xfrm>
        </p:spPr>
        <p:txBody>
          <a:bodyPr>
            <a:normAutofit/>
          </a:bodyPr>
          <a:lstStyle/>
          <a:p>
            <a:r>
              <a:rPr lang="en-US" sz="3600" b="1" dirty="0">
                <a:latin typeface="+mj-lt"/>
                <a:ea typeface="+mj-ea"/>
                <a:cs typeface="+mj-cs"/>
              </a:rPr>
              <a:t>How to Teach Grammar Effectively</a:t>
            </a:r>
          </a:p>
        </p:txBody>
      </p:sp>
    </p:spTree>
    <p:extLst>
      <p:ext uri="{BB962C8B-B14F-4D97-AF65-F5344CB8AC3E}">
        <p14:creationId xmlns:p14="http://schemas.microsoft.com/office/powerpoint/2010/main" val="39827665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0012" y="457200"/>
            <a:ext cx="9753600" cy="533400"/>
          </a:xfrm>
        </p:spPr>
        <p:txBody>
          <a:bodyPr>
            <a:noAutofit/>
          </a:bodyPr>
          <a:lstStyle/>
          <a:p>
            <a:r>
              <a:rPr lang="en-US" sz="3200" b="1" dirty="0"/>
              <a:t>8 Don'ts for Effective Grammar Instruction</a:t>
            </a:r>
          </a:p>
        </p:txBody>
      </p:sp>
      <p:sp>
        <p:nvSpPr>
          <p:cNvPr id="4" name="Rectangle 1"/>
          <p:cNvSpPr>
            <a:spLocks noGrp="1" noChangeArrowheads="1"/>
          </p:cNvSpPr>
          <p:nvPr>
            <p:ph type="title"/>
          </p:nvPr>
        </p:nvSpPr>
        <p:spPr bwMode="auto">
          <a:xfrm>
            <a:off x="760412" y="1284746"/>
            <a:ext cx="107442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chemeClr val="tx1"/>
              </a:solidFill>
              <a:effectLst/>
              <a:latin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Let time constraints be a reason to avoid grammar instruction; instead, find short periods of time during the day to ask grammar questions or oral “grammar quizzes” while waiting in line.</a:t>
            </a:r>
            <a:b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br>
            <a:endParaRPr kumimoji="0" lang="en-US" altLang="en-US" sz="1800" b="1" i="0" u="none" strike="noStrike" cap="none" normalizeH="0" baseline="0" dirty="0" smtClean="0">
              <a:ln>
                <a:noFill/>
              </a:ln>
              <a:solidFill>
                <a:srgbClr val="333333"/>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chemeClr val="accent3"/>
                </a:solidFill>
                <a:effectLst/>
                <a:latin typeface="Calibri" panose="020F0502020204030204" pitchFamily="34" charset="0"/>
                <a:ea typeface="Times New Roman" panose="02020603050405020304" pitchFamily="18" charset="0"/>
                <a:cs typeface="Arial" panose="020B0604020202090204" pitchFamily="34" charset="0"/>
              </a:rPr>
              <a:t>Assess every single grammatical choice a student makes; instead, use a variety of assessment measures to support student learning.</a:t>
            </a:r>
            <a:br>
              <a:rPr kumimoji="0" lang="en-US" altLang="en-US" sz="1800" b="1" i="0" u="none" strike="noStrike" cap="none" normalizeH="0" baseline="0" dirty="0" smtClean="0">
                <a:ln>
                  <a:noFill/>
                </a:ln>
                <a:solidFill>
                  <a:schemeClr val="accent3"/>
                </a:solidFill>
                <a:effectLst/>
                <a:latin typeface="Calibri" panose="020F0502020204030204" pitchFamily="34" charset="0"/>
                <a:ea typeface="Times New Roman" panose="02020603050405020304" pitchFamily="18" charset="0"/>
                <a:cs typeface="Arial" panose="020B0604020202090204" pitchFamily="34" charset="0"/>
              </a:rPr>
            </a:br>
            <a:endParaRPr kumimoji="0" lang="en-US" altLang="en-US" sz="1800" b="1" i="0" u="none" strike="noStrike" cap="none" normalizeH="0" baseline="0" dirty="0" smtClean="0">
              <a:ln>
                <a:noFill/>
              </a:ln>
              <a:solidFill>
                <a:schemeClr val="accent3"/>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Have students complete only grammar worksheets without purpose for practice.</a:t>
            </a:r>
            <a:endParaRPr kumimoji="0" lang="en-US" altLang="en-US" sz="1800" b="1" i="0" u="none" strike="noStrike" cap="none" normalizeH="0" baseline="0" dirty="0" smtClean="0">
              <a:ln>
                <a:noFill/>
              </a:ln>
              <a:solidFill>
                <a:srgbClr val="333333"/>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chemeClr val="accent5"/>
                </a:solidFill>
                <a:effectLst/>
                <a:latin typeface="Calibri" panose="020F0502020204030204" pitchFamily="34" charset="0"/>
                <a:ea typeface="Times New Roman" panose="02020603050405020304" pitchFamily="18" charset="0"/>
                <a:cs typeface="Arial" panose="020B0604020202090204" pitchFamily="34" charset="0"/>
              </a:rPr>
              <a:t>Teach too many skills at one time; instead, go deep with a few skills and concepts.</a:t>
            </a:r>
            <a:br>
              <a:rPr kumimoji="0" lang="en-US" altLang="en-US" sz="1800" b="1" i="0" u="none" strike="noStrike" cap="none" normalizeH="0" baseline="0" dirty="0" smtClean="0">
                <a:ln>
                  <a:noFill/>
                </a:ln>
                <a:solidFill>
                  <a:schemeClr val="accent5"/>
                </a:solidFill>
                <a:effectLst/>
                <a:latin typeface="Calibri" panose="020F0502020204030204" pitchFamily="34" charset="0"/>
                <a:ea typeface="Times New Roman" panose="02020603050405020304" pitchFamily="18" charset="0"/>
                <a:cs typeface="Arial" panose="020B0604020202090204" pitchFamily="34" charset="0"/>
              </a:rPr>
            </a:br>
            <a:endParaRPr kumimoji="0" lang="en-US" altLang="en-US" sz="1800" b="1" i="0" u="none" strike="noStrike" cap="none" normalizeH="0" baseline="0" dirty="0" smtClean="0">
              <a:ln>
                <a:noFill/>
              </a:ln>
              <a:solidFill>
                <a:schemeClr val="accent5"/>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Learn skills and abandon them; instead, continue to reinforce skills and concepts throughout the year.</a:t>
            </a:r>
            <a:endParaRPr kumimoji="0" lang="en-US" altLang="en-US" sz="1800" b="1" i="0" u="none" strike="noStrike" cap="none" normalizeH="0" baseline="0" dirty="0" smtClean="0">
              <a:ln>
                <a:noFill/>
              </a:ln>
              <a:solidFill>
                <a:srgbClr val="333333"/>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FF0000"/>
                </a:solidFill>
                <a:effectLst/>
                <a:latin typeface="Calibri" panose="020F0502020204030204" pitchFamily="34" charset="0"/>
                <a:ea typeface="Times New Roman" panose="02020603050405020304" pitchFamily="18" charset="0"/>
                <a:cs typeface="Arial" panose="020B0604020202090204" pitchFamily="34" charset="0"/>
              </a:rPr>
              <a:t>Arbitrarily assign sets of grammatical skills to learn; instead, attach each concept to a purpose for writing.</a:t>
            </a:r>
            <a:br>
              <a:rPr kumimoji="0" lang="en-US" altLang="en-US" sz="1800" b="1" i="0" u="none" strike="noStrike" cap="none" normalizeH="0" baseline="0" dirty="0" smtClean="0">
                <a:ln>
                  <a:noFill/>
                </a:ln>
                <a:solidFill>
                  <a:srgbClr val="FF0000"/>
                </a:solidFill>
                <a:effectLst/>
                <a:latin typeface="Calibri" panose="020F0502020204030204" pitchFamily="34" charset="0"/>
                <a:ea typeface="Times New Roman" panose="02020603050405020304" pitchFamily="18" charset="0"/>
                <a:cs typeface="Arial" panose="020B0604020202090204" pitchFamily="34" charset="0"/>
              </a:rPr>
            </a:br>
            <a:endParaRPr kumimoji="0" lang="en-US" altLang="en-US" sz="1800" b="1" i="0" u="none" strike="noStrike" cap="none" normalizeH="0" baseline="0" dirty="0" smtClean="0">
              <a:ln>
                <a:noFill/>
              </a:ln>
              <a:solidFill>
                <a:srgbClr val="FF0000"/>
              </a:solidFill>
              <a:effectLst/>
              <a:latin typeface="Calibri" panose="020F0502020204030204" pitchFamily="34" charset="0"/>
              <a:ea typeface="Calibri" panose="020F0502020204030204" pitchFamily="34" charset="0"/>
              <a:cs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Forget the power of a print-rich environment. Instead, remember that classroom libraries, books, read-</a:t>
            </a:r>
            <a:r>
              <a:rPr kumimoji="0" lang="en-US" altLang="en-US" sz="1800" b="1" i="0" u="none" strike="noStrike" cap="none" normalizeH="0" baseline="0" dirty="0" err="1"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alouds</a:t>
            </a:r>
            <a: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t>, and discussion allow students a variety of contexts in which to hear different sentence constructions.</a:t>
            </a:r>
            <a:br>
              <a:rPr kumimoji="0" lang="en-US" altLang="en-US" sz="1800" b="1" i="0" u="none" strike="noStrike" cap="none" normalizeH="0" baseline="0" dirty="0" smtClean="0">
                <a:ln>
                  <a:noFill/>
                </a:ln>
                <a:solidFill>
                  <a:srgbClr val="333333"/>
                </a:solidFill>
                <a:effectLst/>
                <a:latin typeface="Calibri" panose="020F0502020204030204" pitchFamily="34" charset="0"/>
                <a:ea typeface="Times New Roman" panose="02020603050405020304" pitchFamily="18" charset="0"/>
                <a:cs typeface="Arial" panose="020B0604020202090204" pitchFamily="34" charset="0"/>
              </a:rPr>
            </a:br>
            <a:endParaRPr kumimoji="0" lang="en-US" altLang="en-US" sz="1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90204" pitchFamily="34" charset="0"/>
              </a:rPr>
              <a:t>Become overwhelmed by the number of grammar skills students need to know; instead, use the Common Core State Standards to guide what students need to know at each grade level</a:t>
            </a:r>
            <a:r>
              <a:rPr kumimoji="0" lang="en-US" altLang="en-US" sz="1100" b="0" i="0" u="none" strike="noStrike" cap="none" normalizeH="0" baseline="0" dirty="0" smtClean="0">
                <a:ln>
                  <a:noFill/>
                </a:ln>
                <a:solidFill>
                  <a:srgbClr val="002060"/>
                </a:solidFill>
                <a:effectLst/>
                <a:latin typeface="Calibri" panose="020F0502020204030204" pitchFamily="34" charset="0"/>
                <a:ea typeface="Times New Roman" panose="02020603050405020304" pitchFamily="18" charset="0"/>
                <a:cs typeface="Arial" panose="020B0604020202090204" pitchFamily="34" charset="0"/>
              </a:rPr>
              <a:t>.</a:t>
            </a:r>
            <a:r>
              <a:rPr kumimoji="0" lang="en-US" altLang="en-US" sz="700" b="0" i="0" u="none" strike="noStrike" cap="none" normalizeH="0" baseline="0" dirty="0" smtClean="0">
                <a:ln>
                  <a:noFill/>
                </a:ln>
                <a:solidFill>
                  <a:srgbClr val="002060"/>
                </a:solidFill>
                <a:effectLst/>
              </a:rPr>
              <a:t> </a:t>
            </a:r>
            <a:endParaRPr kumimoji="0" lang="en-US" altLang="en-US" sz="1800" b="0" i="0" u="none" strike="noStrike" cap="none" normalizeH="0" baseline="0" dirty="0" smtClean="0">
              <a:ln>
                <a:noFill/>
              </a:ln>
              <a:solidFill>
                <a:srgbClr val="002060"/>
              </a:solidFill>
              <a:effectLst/>
              <a:latin typeface="Arial" panose="020B060402020209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90204" pitchFamily="34" charset="0"/>
            </a:endParaRPr>
          </a:p>
        </p:txBody>
      </p:sp>
    </p:spTree>
    <p:extLst>
      <p:ext uri="{BB962C8B-B14F-4D97-AF65-F5344CB8AC3E}">
        <p14:creationId xmlns:p14="http://schemas.microsoft.com/office/powerpoint/2010/main" val="29285276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41412" y="533400"/>
            <a:ext cx="9218612" cy="5832711"/>
          </a:xfrm>
          <a:prstGeom prst="rect">
            <a:avLst/>
          </a:prstGeom>
        </p:spPr>
      </p:pic>
      <p:sp>
        <p:nvSpPr>
          <p:cNvPr id="2" name="Title 1"/>
          <p:cNvSpPr>
            <a:spLocks noGrp="1"/>
          </p:cNvSpPr>
          <p:nvPr>
            <p:ph type="title"/>
          </p:nvPr>
        </p:nvSpPr>
        <p:spPr>
          <a:xfrm>
            <a:off x="608013" y="228600"/>
            <a:ext cx="11049000" cy="6476999"/>
          </a:xfrm>
        </p:spPr>
        <p:txBody>
          <a:bodyPr/>
          <a:lstStyle/>
          <a:p>
            <a:endParaRPr lang="en-US" dirty="0"/>
          </a:p>
        </p:txBody>
      </p:sp>
    </p:spTree>
    <p:extLst>
      <p:ext uri="{BB962C8B-B14F-4D97-AF65-F5344CB8AC3E}">
        <p14:creationId xmlns:p14="http://schemas.microsoft.com/office/powerpoint/2010/main" val="3267377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066800"/>
            <a:ext cx="10820400" cy="4724400"/>
          </a:xfrm>
        </p:spPr>
        <p:txBody>
          <a:bodyPr/>
          <a:lstStyle/>
          <a:p>
            <a:r>
              <a:rPr lang="en-US" sz="2000" b="1" dirty="0" smtClean="0">
                <a:solidFill>
                  <a:schemeClr val="tx1"/>
                </a:solidFill>
              </a:rPr>
              <a:t>1. The </a:t>
            </a:r>
            <a:r>
              <a:rPr lang="en-US" sz="2000" b="1" dirty="0">
                <a:solidFill>
                  <a:schemeClr val="tx1"/>
                </a:solidFill>
              </a:rPr>
              <a:t>deductive approach – rule-driven </a:t>
            </a:r>
            <a:r>
              <a:rPr lang="en-US" sz="2000" b="1" dirty="0" smtClean="0">
                <a:solidFill>
                  <a:schemeClr val="tx1"/>
                </a:solidFill>
              </a:rPr>
              <a:t>learning</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2. The </a:t>
            </a:r>
            <a:r>
              <a:rPr lang="en-US" sz="2000" b="1" dirty="0">
                <a:solidFill>
                  <a:schemeClr val="tx1"/>
                </a:solidFill>
              </a:rPr>
              <a:t>inductive approach – the rule-discovery path </a:t>
            </a: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t>
            </a:r>
            <a:r>
              <a:rPr lang="en-US" sz="2000" b="1" dirty="0" smtClean="0">
                <a:solidFill>
                  <a:schemeClr val="tx1"/>
                </a:solidFill>
              </a:rPr>
              <a:t>3. The </a:t>
            </a:r>
            <a:r>
              <a:rPr lang="en-US" sz="2000" b="1" dirty="0">
                <a:solidFill>
                  <a:schemeClr val="tx1"/>
                </a:solidFill>
              </a:rPr>
              <a:t>functional- notional approach</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4. Teaching </a:t>
            </a:r>
            <a:r>
              <a:rPr lang="en-US" sz="2000" b="1" dirty="0">
                <a:solidFill>
                  <a:schemeClr val="tx1"/>
                </a:solidFill>
              </a:rPr>
              <a:t>grammar in situational contexts </a:t>
            </a: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5. Teaching </a:t>
            </a:r>
            <a:r>
              <a:rPr lang="en-US" sz="2000" b="1" dirty="0">
                <a:solidFill>
                  <a:schemeClr val="tx1"/>
                </a:solidFill>
              </a:rPr>
              <a:t>grammar through texts </a:t>
            </a: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
            </a:r>
            <a:br>
              <a:rPr lang="en-US" sz="2000" b="1" dirty="0" smtClean="0">
                <a:solidFill>
                  <a:schemeClr val="tx1"/>
                </a:solidFill>
              </a:rPr>
            </a:br>
            <a:endParaRPr lang="en-US" sz="2000" b="1" dirty="0">
              <a:solidFill>
                <a:schemeClr val="tx1"/>
              </a:solidFill>
            </a:endParaRPr>
          </a:p>
        </p:txBody>
      </p:sp>
      <p:sp>
        <p:nvSpPr>
          <p:cNvPr id="3" name="Text Placeholder 2"/>
          <p:cNvSpPr>
            <a:spLocks noGrp="1"/>
          </p:cNvSpPr>
          <p:nvPr>
            <p:ph type="body" idx="1"/>
          </p:nvPr>
        </p:nvSpPr>
        <p:spPr>
          <a:xfrm>
            <a:off x="1293812" y="304800"/>
            <a:ext cx="8229600" cy="533400"/>
          </a:xfrm>
        </p:spPr>
        <p:txBody>
          <a:bodyPr>
            <a:normAutofit/>
          </a:bodyPr>
          <a:lstStyle/>
          <a:p>
            <a:r>
              <a:rPr lang="en-US" sz="3200" b="1" dirty="0"/>
              <a:t>APPROACHES</a:t>
            </a:r>
          </a:p>
        </p:txBody>
      </p:sp>
    </p:spTree>
    <p:extLst>
      <p:ext uri="{BB962C8B-B14F-4D97-AF65-F5344CB8AC3E}">
        <p14:creationId xmlns:p14="http://schemas.microsoft.com/office/powerpoint/2010/main" val="38526279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2.vobs.at/ludescher/Grammar/deduct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367" y="228600"/>
            <a:ext cx="11368629"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1359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2.vobs.at/ludescher/Grammar/induct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2" y="152400"/>
            <a:ext cx="10972800" cy="6789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9590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2.vobs.at/ludescher/grammar/functi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142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53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2.vobs.at/ludescher/Grammar/index.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2" y="-76200"/>
            <a:ext cx="11887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5953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612" y="1066800"/>
            <a:ext cx="10820400" cy="8077200"/>
          </a:xfrm>
        </p:spPr>
        <p:txBody>
          <a:bodyPr/>
          <a:lstStyle/>
          <a:p>
            <a:r>
              <a:rPr lang="en-US" sz="2000" b="1" dirty="0">
                <a:solidFill>
                  <a:schemeClr val="tx1"/>
                </a:solidFill>
              </a:rPr>
              <a:t>If learners are to achieve a functional command of a second language, they will need to be able to understand and produce not just isolated sentences, but whole texts in that language. </a:t>
            </a: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
            </a:r>
            <a:br>
              <a:rPr lang="en-US" sz="2000" b="1" dirty="0" smtClean="0">
                <a:solidFill>
                  <a:schemeClr val="tx1"/>
                </a:solidFill>
              </a:rPr>
            </a:br>
            <a:r>
              <a:rPr lang="en-US" sz="2000" b="1" dirty="0" smtClean="0">
                <a:solidFill>
                  <a:schemeClr val="tx1"/>
                </a:solidFill>
              </a:rPr>
              <a:t/>
            </a:r>
            <a:br>
              <a:rPr lang="en-US" sz="2000" b="1" dirty="0" smtClean="0">
                <a:solidFill>
                  <a:schemeClr val="tx1"/>
                </a:solidFill>
              </a:rPr>
            </a:br>
            <a:r>
              <a:rPr lang="en-US" sz="2000" dirty="0"/>
              <a:t/>
            </a:r>
            <a:br>
              <a:rPr lang="en-US" sz="2000" dirty="0"/>
            </a:br>
            <a:r>
              <a:rPr lang="en-US" sz="2000" b="1" dirty="0">
                <a:solidFill>
                  <a:schemeClr val="tx1"/>
                </a:solidFill>
              </a:rPr>
              <a:t>A compromise position is to take authentic texts, and to simplify them in ways which retain their genuine </a:t>
            </a:r>
            <a:r>
              <a:rPr lang="en-US" sz="2000" b="1" dirty="0" err="1">
                <a:solidFill>
                  <a:schemeClr val="tx1"/>
                </a:solidFill>
              </a:rPr>
              <a:t>flavour</a:t>
            </a:r>
            <a:r>
              <a:rPr lang="en-US" sz="2000" b="1" dirty="0">
                <a:solidFill>
                  <a:schemeClr val="tx1"/>
                </a:solidFill>
              </a:rPr>
              <a:t>. This is the approach generally adopted by </a:t>
            </a:r>
            <a:r>
              <a:rPr lang="en-US" sz="2000" b="1" dirty="0" err="1">
                <a:solidFill>
                  <a:schemeClr val="tx1"/>
                </a:solidFill>
              </a:rPr>
              <a:t>coursebook</a:t>
            </a:r>
            <a:r>
              <a:rPr lang="en-US" sz="2000" b="1" dirty="0">
                <a:solidFill>
                  <a:schemeClr val="tx1"/>
                </a:solidFill>
              </a:rPr>
              <a:t> writers nowadays. Another alternative is to write classroom texts, but to make them more </a:t>
            </a:r>
            <a:r>
              <a:rPr lang="en-US" sz="2000" b="1" dirty="0" smtClean="0">
                <a:solidFill>
                  <a:schemeClr val="tx1"/>
                </a:solidFill>
              </a:rPr>
              <a:t>engaging.</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b="1" dirty="0" smtClean="0">
                <a:solidFill>
                  <a:schemeClr val="tx1"/>
                </a:solidFill>
              </a:rPr>
              <a:t/>
            </a:r>
            <a:br>
              <a:rPr lang="en-US" sz="2000" b="1" dirty="0" smtClean="0">
                <a:solidFill>
                  <a:schemeClr val="tx1"/>
                </a:solidFill>
              </a:rPr>
            </a:br>
            <a:r>
              <a:rPr lang="en-US" sz="2000" b="1" dirty="0">
                <a:solidFill>
                  <a:schemeClr val="tx1"/>
                </a:solidFill>
              </a:rPr>
              <a:t/>
            </a:r>
            <a:br>
              <a:rPr lang="en-US" sz="2000" b="1" dirty="0">
                <a:solidFill>
                  <a:schemeClr val="tx1"/>
                </a:solidFill>
              </a:rPr>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endParaRPr lang="en-US" sz="2000" dirty="0"/>
          </a:p>
        </p:txBody>
      </p:sp>
      <p:sp>
        <p:nvSpPr>
          <p:cNvPr id="3" name="Text Placeholder 2"/>
          <p:cNvSpPr>
            <a:spLocks noGrp="1"/>
          </p:cNvSpPr>
          <p:nvPr>
            <p:ph type="body" idx="1"/>
          </p:nvPr>
        </p:nvSpPr>
        <p:spPr>
          <a:xfrm>
            <a:off x="1370012" y="381000"/>
            <a:ext cx="8077200" cy="457200"/>
          </a:xfrm>
        </p:spPr>
        <p:txBody>
          <a:bodyPr/>
          <a:lstStyle/>
          <a:p>
            <a:r>
              <a:rPr lang="en-US" b="1" dirty="0"/>
              <a:t> Teaching grammar through texts </a:t>
            </a:r>
            <a:endParaRPr lang="en-US" dirty="0"/>
          </a:p>
        </p:txBody>
      </p:sp>
    </p:spTree>
    <p:extLst>
      <p:ext uri="{BB962C8B-B14F-4D97-AF65-F5344CB8AC3E}">
        <p14:creationId xmlns:p14="http://schemas.microsoft.com/office/powerpoint/2010/main" val="35293704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228600"/>
            <a:ext cx="10896600" cy="6248400"/>
          </a:xfrm>
        </p:spPr>
        <p:txBody>
          <a:bodyPr/>
          <a:lstStyle/>
          <a:p>
            <a:r>
              <a:rPr lang="en-US" sz="1800" b="1" dirty="0" smtClean="0">
                <a:solidFill>
                  <a:schemeClr val="tx1"/>
                </a:solidFill>
              </a:rPr>
              <a:t>         Advantages </a:t>
            </a:r>
            <a:r>
              <a:rPr lang="en-US" sz="1800" b="1" dirty="0">
                <a:solidFill>
                  <a:schemeClr val="tx1"/>
                </a:solidFill>
              </a:rPr>
              <a:t>of using texts</a:t>
            </a:r>
            <a:r>
              <a:rPr lang="en-US" sz="1800" b="1" dirty="0" smtClean="0">
                <a:solidFill>
                  <a:schemeClr val="tx1"/>
                </a:solidFill>
              </a:rPr>
              <a:t>:</a:t>
            </a:r>
            <a:br>
              <a:rPr lang="en-US" sz="1800" b="1" dirty="0" smtClean="0">
                <a:solidFill>
                  <a:schemeClr val="tx1"/>
                </a:solidFill>
              </a:rPr>
            </a:br>
            <a:r>
              <a:rPr lang="en-US" sz="1800" b="1" dirty="0" smtClean="0">
                <a:solidFill>
                  <a:schemeClr val="tx1"/>
                </a:solidFill>
              </a:rPr>
              <a:t> 1.  </a:t>
            </a:r>
            <a:r>
              <a:rPr lang="en-US" sz="1800" dirty="0">
                <a:solidFill>
                  <a:schemeClr val="tx1"/>
                </a:solidFill>
              </a:rPr>
              <a:t>They provide co-textual information, allowing learners to deduce the meaning of unfamiliar grammatical items from the co-text. </a:t>
            </a:r>
            <a:r>
              <a:rPr lang="en-US" sz="1800" dirty="0" smtClean="0">
                <a:solidFill>
                  <a:schemeClr val="tx1"/>
                </a:solidFill>
              </a:rPr>
              <a:t/>
            </a:r>
            <a:br>
              <a:rPr lang="en-US" sz="1800" dirty="0" smtClean="0">
                <a:solidFill>
                  <a:schemeClr val="tx1"/>
                </a:solidFill>
              </a:rPr>
            </a:br>
            <a:r>
              <a:rPr lang="en-US" sz="1800" b="1" dirty="0" smtClean="0">
                <a:solidFill>
                  <a:schemeClr val="tx1"/>
                </a:solidFill>
              </a:rPr>
              <a:t>2.</a:t>
            </a:r>
            <a:r>
              <a:rPr lang="en-US" sz="1800" dirty="0" smtClean="0">
                <a:solidFill>
                  <a:schemeClr val="tx1"/>
                </a:solidFill>
              </a:rPr>
              <a:t>  </a:t>
            </a:r>
            <a:r>
              <a:rPr lang="en-US" sz="1800" dirty="0">
                <a:solidFill>
                  <a:schemeClr val="tx1"/>
                </a:solidFill>
              </a:rPr>
              <a:t>If the texts are authentic they can show how the item is used in real communication</a:t>
            </a:r>
            <a:r>
              <a:rPr lang="en-US" sz="1800" dirty="0" smtClean="0">
                <a:solidFill>
                  <a:schemeClr val="tx1"/>
                </a:solidFill>
              </a:rPr>
              <a:t>.</a:t>
            </a:r>
            <a:br>
              <a:rPr lang="en-US" sz="1800" dirty="0" smtClean="0">
                <a:solidFill>
                  <a:schemeClr val="tx1"/>
                </a:solidFill>
              </a:rPr>
            </a:br>
            <a:r>
              <a:rPr lang="en-US" sz="1800" dirty="0" smtClean="0">
                <a:solidFill>
                  <a:schemeClr val="tx1"/>
                </a:solidFill>
              </a:rPr>
              <a:t> </a:t>
            </a:r>
            <a:r>
              <a:rPr lang="en-US" sz="1800" b="1" dirty="0" smtClean="0">
                <a:solidFill>
                  <a:schemeClr val="tx1"/>
                </a:solidFill>
              </a:rPr>
              <a:t>3.</a:t>
            </a:r>
            <a:r>
              <a:rPr lang="en-US" sz="1800" dirty="0" smtClean="0">
                <a:solidFill>
                  <a:schemeClr val="tx1"/>
                </a:solidFill>
              </a:rPr>
              <a:t>  </a:t>
            </a:r>
            <a:r>
              <a:rPr lang="en-US" sz="1800" dirty="0">
                <a:solidFill>
                  <a:schemeClr val="tx1"/>
                </a:solidFill>
              </a:rPr>
              <a:t>As well as grammar input, texts provide vocabulary input, skills practice, and exposure to features of text </a:t>
            </a:r>
            <a:r>
              <a:rPr lang="en-US" sz="1800" dirty="0" err="1">
                <a:solidFill>
                  <a:schemeClr val="tx1"/>
                </a:solidFill>
              </a:rPr>
              <a:t>organisation</a:t>
            </a:r>
            <a:r>
              <a:rPr lang="en-US" sz="1800" dirty="0">
                <a:solidFill>
                  <a:schemeClr val="tx1"/>
                </a:solidFill>
              </a:rPr>
              <a:t>. </a:t>
            </a:r>
            <a:br>
              <a:rPr lang="en-US" sz="1800" dirty="0">
                <a:solidFill>
                  <a:schemeClr val="tx1"/>
                </a:solidFill>
              </a:rPr>
            </a:br>
            <a:r>
              <a:rPr lang="en-US" sz="1800" dirty="0">
                <a:solidFill>
                  <a:schemeClr val="tx1"/>
                </a:solidFill>
              </a:rPr>
              <a:t> </a:t>
            </a:r>
            <a:br>
              <a:rPr lang="en-US" sz="1800" dirty="0">
                <a:solidFill>
                  <a:schemeClr val="tx1"/>
                </a:solidFill>
              </a:rPr>
            </a:br>
            <a:r>
              <a:rPr lang="en-US" sz="1800" b="1" dirty="0" smtClean="0">
                <a:solidFill>
                  <a:schemeClr val="tx1"/>
                </a:solidFill>
              </a:rPr>
              <a:t>4.</a:t>
            </a:r>
            <a:r>
              <a:rPr lang="en-US" sz="1800" dirty="0" smtClean="0">
                <a:solidFill>
                  <a:schemeClr val="tx1"/>
                </a:solidFill>
              </a:rPr>
              <a:t>  </a:t>
            </a:r>
            <a:r>
              <a:rPr lang="en-US" sz="1800" dirty="0">
                <a:solidFill>
                  <a:schemeClr val="tx1"/>
                </a:solidFill>
              </a:rPr>
              <a:t>Their use in the classroom is good preparation for independent study. </a:t>
            </a:r>
            <a:r>
              <a:rPr lang="en-US" sz="1800" dirty="0" smtClean="0">
                <a:solidFill>
                  <a:schemeClr val="tx1"/>
                </a:solidFill>
              </a:rPr>
              <a:t/>
            </a:r>
            <a:br>
              <a:rPr lang="en-US" sz="1800" dirty="0" smtClean="0">
                <a:solidFill>
                  <a:schemeClr val="tx1"/>
                </a:solidFill>
              </a:rPr>
            </a:br>
            <a:r>
              <a:rPr lang="en-US" sz="1800" b="1" dirty="0" smtClean="0">
                <a:solidFill>
                  <a:schemeClr val="tx1"/>
                </a:solidFill>
              </a:rPr>
              <a:t>5.</a:t>
            </a:r>
            <a:r>
              <a:rPr lang="en-US" sz="1800" dirty="0" smtClean="0">
                <a:solidFill>
                  <a:schemeClr val="tx1"/>
                </a:solidFill>
              </a:rPr>
              <a:t>  </a:t>
            </a:r>
            <a:r>
              <a:rPr lang="en-US" sz="1800" dirty="0">
                <a:solidFill>
                  <a:schemeClr val="tx1"/>
                </a:solidFill>
              </a:rPr>
              <a:t>If the texts come from the students themselves, they may be more engaging and their </a:t>
            </a:r>
            <a:r>
              <a:rPr lang="en-US" sz="1800" dirty="0" smtClean="0">
                <a:solidFill>
                  <a:schemeClr val="tx1"/>
                </a:solidFill>
              </a:rPr>
              <a:t>         language </a:t>
            </a:r>
            <a:r>
              <a:rPr lang="en-US" sz="1800" dirty="0">
                <a:solidFill>
                  <a:schemeClr val="tx1"/>
                </a:solidFill>
              </a:rPr>
              <a:t>features therefore more memorable</a:t>
            </a:r>
            <a:r>
              <a:rPr lang="en-US" sz="1800" dirty="0" smtClean="0">
                <a:solidFill>
                  <a:schemeClr val="tx1"/>
                </a:solidFill>
              </a:rPr>
              <a:t>. </a:t>
            </a:r>
            <a:br>
              <a:rPr lang="en-US" sz="1800" dirty="0" smtClean="0">
                <a:solidFill>
                  <a:schemeClr val="tx1"/>
                </a:solidFill>
              </a:rPr>
            </a:br>
            <a:r>
              <a:rPr lang="en-US" sz="1800" dirty="0" smtClean="0"/>
              <a:t/>
            </a:r>
            <a:br>
              <a:rPr lang="en-US" sz="1800" dirty="0" smtClean="0"/>
            </a:br>
            <a:r>
              <a:rPr lang="en-US" sz="1800" dirty="0"/>
              <a:t/>
            </a:r>
            <a:br>
              <a:rPr lang="en-US" sz="1800" dirty="0"/>
            </a:br>
            <a:r>
              <a:rPr lang="en-US" sz="1800" dirty="0" smtClean="0"/>
              <a:t/>
            </a:r>
            <a:br>
              <a:rPr lang="en-US" sz="1800" dirty="0" smtClean="0"/>
            </a:br>
            <a:r>
              <a:rPr lang="en-US" sz="1800" dirty="0"/>
              <a:t/>
            </a:r>
            <a:br>
              <a:rPr lang="en-US" sz="1800" dirty="0"/>
            </a:br>
            <a:r>
              <a:rPr lang="en-US" sz="1800" dirty="0"/>
              <a:t> </a:t>
            </a:r>
            <a:br>
              <a:rPr lang="en-US" sz="1800" dirty="0"/>
            </a:br>
            <a:r>
              <a:rPr lang="en-US" sz="1800" b="1" dirty="0" smtClean="0">
                <a:solidFill>
                  <a:schemeClr val="tx1"/>
                </a:solidFill>
              </a:rPr>
              <a:t>Disadvantages</a:t>
            </a:r>
            <a:r>
              <a:rPr lang="en-US" sz="1800" dirty="0" smtClean="0"/>
              <a:t/>
            </a:r>
            <a:br>
              <a:rPr lang="en-US" sz="1800" dirty="0" smtClean="0"/>
            </a:br>
            <a:r>
              <a:rPr lang="en-US" sz="1800" dirty="0" smtClean="0"/>
              <a:t> </a:t>
            </a:r>
            <a:r>
              <a:rPr lang="en-US" sz="1800" b="1" dirty="0" smtClean="0">
                <a:solidFill>
                  <a:schemeClr val="tx1"/>
                </a:solidFill>
              </a:rPr>
              <a:t>1.</a:t>
            </a:r>
            <a:r>
              <a:rPr lang="en-US" sz="1800" dirty="0" smtClean="0">
                <a:solidFill>
                  <a:schemeClr val="tx1"/>
                </a:solidFill>
              </a:rPr>
              <a:t>  </a:t>
            </a:r>
            <a:r>
              <a:rPr lang="en-US" sz="1800" dirty="0">
                <a:solidFill>
                  <a:schemeClr val="tx1"/>
                </a:solidFill>
              </a:rPr>
              <a:t>The difficulty of the text, especially an authentic one, may mean that some of the above advantages are lost</a:t>
            </a:r>
            <a:r>
              <a:rPr lang="en-US" sz="1800" dirty="0" smtClean="0">
                <a:solidFill>
                  <a:schemeClr val="tx1"/>
                </a:solidFill>
              </a:rPr>
              <a:t>.</a:t>
            </a:r>
            <a:br>
              <a:rPr lang="en-US" sz="1800" dirty="0" smtClean="0">
                <a:solidFill>
                  <a:schemeClr val="tx1"/>
                </a:solidFill>
              </a:rPr>
            </a:br>
            <a:r>
              <a:rPr lang="en-US" sz="1800" dirty="0" smtClean="0">
                <a:solidFill>
                  <a:schemeClr val="tx1"/>
                </a:solidFill>
              </a:rPr>
              <a:t> </a:t>
            </a:r>
            <a:r>
              <a:rPr lang="en-US" sz="1800" b="1" dirty="0" smtClean="0">
                <a:solidFill>
                  <a:schemeClr val="tx1"/>
                </a:solidFill>
              </a:rPr>
              <a:t>2.</a:t>
            </a:r>
            <a:r>
              <a:rPr lang="en-US" sz="1800" dirty="0" smtClean="0">
                <a:solidFill>
                  <a:schemeClr val="tx1"/>
                </a:solidFill>
              </a:rPr>
              <a:t>  </a:t>
            </a:r>
            <a:r>
              <a:rPr lang="en-US" sz="1800" dirty="0">
                <a:solidFill>
                  <a:schemeClr val="tx1"/>
                </a:solidFill>
              </a:rPr>
              <a:t>The alternative - to use simplified texts - may give a misleading impression as to how the language item is naturally used, again defeating the purpose of using texts. </a:t>
            </a:r>
            <a:r>
              <a:rPr lang="en-US" sz="1800" dirty="0" smtClean="0">
                <a:solidFill>
                  <a:schemeClr val="tx1"/>
                </a:solidFill>
              </a:rPr>
              <a:t/>
            </a:r>
            <a:br>
              <a:rPr lang="en-US" sz="1800" dirty="0" smtClean="0">
                <a:solidFill>
                  <a:schemeClr val="tx1"/>
                </a:solidFill>
              </a:rPr>
            </a:br>
            <a:r>
              <a:rPr lang="en-US" sz="1800" b="1" dirty="0" smtClean="0">
                <a:solidFill>
                  <a:schemeClr val="tx1"/>
                </a:solidFill>
              </a:rPr>
              <a:t>3.</a:t>
            </a:r>
            <a:r>
              <a:rPr lang="en-US" sz="1800" dirty="0" smtClean="0">
                <a:solidFill>
                  <a:schemeClr val="tx1"/>
                </a:solidFill>
              </a:rPr>
              <a:t>  </a:t>
            </a:r>
            <a:r>
              <a:rPr lang="en-US" sz="1800" dirty="0">
                <a:solidFill>
                  <a:schemeClr val="tx1"/>
                </a:solidFill>
              </a:rPr>
              <a:t>Not all texts will be of equal interest to students. </a:t>
            </a:r>
            <a:r>
              <a:rPr lang="en-US" sz="1800" dirty="0" smtClean="0">
                <a:solidFill>
                  <a:schemeClr val="tx1"/>
                </a:solidFill>
              </a:rPr>
              <a:t/>
            </a:r>
            <a:br>
              <a:rPr lang="en-US" sz="1800" dirty="0" smtClean="0">
                <a:solidFill>
                  <a:schemeClr val="tx1"/>
                </a:solidFill>
              </a:rPr>
            </a:br>
            <a:r>
              <a:rPr lang="en-US" sz="1800" b="1" dirty="0" smtClean="0">
                <a:solidFill>
                  <a:schemeClr val="tx1"/>
                </a:solidFill>
              </a:rPr>
              <a:t>4.</a:t>
            </a:r>
            <a:r>
              <a:rPr lang="en-US" sz="1800" dirty="0" smtClean="0">
                <a:solidFill>
                  <a:schemeClr val="tx1"/>
                </a:solidFill>
              </a:rPr>
              <a:t>  </a:t>
            </a:r>
            <a:r>
              <a:rPr lang="en-US" sz="1800" dirty="0">
                <a:solidFill>
                  <a:schemeClr val="tx1"/>
                </a:solidFill>
              </a:rPr>
              <a:t>Students who want quick answers to simple questions may consider the use of texts to be the 'scenic route' to language awareness, and would prefer a quicker, more direct route instead</a:t>
            </a:r>
            <a:r>
              <a:rPr lang="en-US" sz="1800" dirty="0" smtClean="0">
                <a:solidFill>
                  <a:schemeClr val="tx1"/>
                </a:solidFill>
              </a:rPr>
              <a:t>.</a:t>
            </a:r>
            <a:endParaRPr lang="en-US" sz="1800" dirty="0">
              <a:solidFill>
                <a:schemeClr val="tx1"/>
              </a:solidFill>
            </a:endParaRPr>
          </a:p>
        </p:txBody>
      </p:sp>
    </p:spTree>
    <p:extLst>
      <p:ext uri="{BB962C8B-B14F-4D97-AF65-F5344CB8AC3E}">
        <p14:creationId xmlns:p14="http://schemas.microsoft.com/office/powerpoint/2010/main" val="24630835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xmlns="" name="Vertical and horizontal design slides.potx" id="{7E307492-4344-40EC-954C-E30551E95991}" vid="{493C3130-E1FA-416B-8465-D41FAD56C1B7}"/>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slides</Template>
  <TotalTime>187</TotalTime>
  <Words>98</Words>
  <Application>Microsoft Office PowerPoint</Application>
  <PresentationFormat>Custom</PresentationFormat>
  <Paragraphs>24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Vertical and Horizontal design template</vt:lpstr>
      <vt:lpstr>HOW TO TEACH GRAMMAR</vt:lpstr>
      <vt:lpstr>PowerPoint Presentation</vt:lpstr>
      <vt:lpstr>1. The deductive approach – rule-driven learning  2. The inductive approach – the rule-discovery path    3. The functional- notional approach  4. Teaching grammar in situational contexts   5. Teaching grammar through texts       </vt:lpstr>
      <vt:lpstr>PowerPoint Presentation</vt:lpstr>
      <vt:lpstr>PowerPoint Presentation</vt:lpstr>
      <vt:lpstr>PowerPoint Presentation</vt:lpstr>
      <vt:lpstr>PowerPoint Presentation</vt:lpstr>
      <vt:lpstr>If learners are to achieve a functional command of a second language, they will need to be able to understand and produce not just isolated sentences, but whole texts in that language.      A compromise position is to take authentic texts, and to simplify them in ways which retain their genuine flavour. This is the approach generally adopted by coursebook writers nowadays. Another alternative is to write classroom texts, but to make them more engaging.                </vt:lpstr>
      <vt:lpstr>         Advantages of using texts:  1.  They provide co-textual information, allowing learners to deduce the meaning of unfamiliar grammatical items from the co-text.  2.  If the texts are authentic they can show how the item is used in real communication.  3.  As well as grammar input, texts provide vocabulary input, skills practice, and exposure to features of text organisation.    4.  Their use in the classroom is good preparation for independent study.  5.  If the texts come from the students themselves, they may be more engaging and their          language features therefore more memorable.        Disadvantages  1.  The difficulty of the text, especially an authentic one, may mean that some of the above advantages are lost.  2.  The alternative - to use simplified texts - may give a misleading impression as to how the language item is naturally used, again defeating the purpose of using texts.  3.  Not all texts will be of equal interest to students.  4.  Students who want quick answers to simple questions may consider the use of texts to be the 'scenic route' to language awareness, and would prefer a quicker, more direct route instead.</vt:lpstr>
      <vt:lpstr>                         8 Do's for Effective Grammar Instruction  1. Use authentic writing situations every day. 2. Make learning visible with anchor charts and student work around grammar       concepts. 3. Provide students with multiple exposures to a variety of grammatical situations.   4. Have students create nonlinguistic representations of grammatical situations (for example, images, gestures, picture stories).  5. Use engaging and relevant writing situations to engage students in grammatical exercises.  6. Encourage students to read a variety of nonfiction, informational, and fiction texts in order to expose them to multiple texts and a variety of writing situations.  7. Harness the power of digital tools for practice and review.  8. Directly teach and model each grammar concept; use your own writing and think-alouds to model grammar instruction       </vt:lpstr>
      <vt:lpstr> Let time constraints be a reason to avoid grammar instruction; instead, find short periods of time during the day to ask grammar questions or oral “grammar quizzes” while waiting in line.  Assess every single grammatical choice a student makes; instead, use a variety of assessment measures to support student learning.  Have students complete only grammar worksheets without purpose for practice. Teach too many skills at one time; instead, go deep with a few skills and concepts.  Learn skills and abandon them; instead, continue to reinforce skills and concepts throughout the year. Arbitrarily assign sets of grammatical skills to learn; instead, attach each concept to a purpose for writing.  Forget the power of a print-rich environment. Instead, remember that classroom libraries, books, read-alouds, and discussion allow students a variety of contexts in which to hear different sentence constructions.  Become overwhelmed by the number of grammar skills students need to know; instead, use the Common Core State Standards to guide what students need to know at each grade level.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TEACH GRAMMAR</dc:title>
  <dc:creator>Windows User</dc:creator>
  <cp:lastModifiedBy>H</cp:lastModifiedBy>
  <cp:revision>26</cp:revision>
  <dcterms:created xsi:type="dcterms:W3CDTF">2018-11-05T16:39:12Z</dcterms:created>
  <dcterms:modified xsi:type="dcterms:W3CDTF">2019-01-04T18:25:48Z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74067800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