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63" r:id="rId4"/>
    <p:sldId id="264" r:id="rId5"/>
    <p:sldId id="265" r:id="rId6"/>
    <p:sldId id="281" r:id="rId7"/>
    <p:sldId id="284" r:id="rId8"/>
    <p:sldId id="285" r:id="rId9"/>
    <p:sldId id="286" r:id="rId10"/>
    <p:sldId id="267" r:id="rId11"/>
    <p:sldId id="268" r:id="rId12"/>
    <p:sldId id="270" r:id="rId13"/>
    <p:sldId id="283" r:id="rId14"/>
    <p:sldId id="272" r:id="rId15"/>
    <p:sldId id="282" r:id="rId16"/>
    <p:sldId id="273" r:id="rId17"/>
    <p:sldId id="274" r:id="rId18"/>
    <p:sldId id="275" r:id="rId19"/>
    <p:sldId id="287" r:id="rId20"/>
    <p:sldId id="288" r:id="rId21"/>
    <p:sldId id="291" r:id="rId22"/>
    <p:sldId id="292" r:id="rId23"/>
    <p:sldId id="276" r:id="rId24"/>
    <p:sldId id="277" r:id="rId25"/>
    <p:sldId id="278" r:id="rId26"/>
    <p:sldId id="279" r:id="rId27"/>
    <p:sldId id="29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78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11/5/2021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11/5/2021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1729" y="4419600"/>
            <a:ext cx="3313355" cy="1702160"/>
          </a:xfrm>
        </p:spPr>
        <p:txBody>
          <a:bodyPr>
            <a:normAutofit fontScale="90000"/>
          </a:bodyPr>
          <a:lstStyle/>
          <a:p>
            <a:pPr algn="r"/>
            <a:r>
              <a:rPr lang="fa-IR" b="1" dirty="0">
                <a:cs typeface="B Titr" pitchFamily="2" charset="-78"/>
              </a:rPr>
              <a:t>به معنی </a:t>
            </a:r>
            <a:br>
              <a:rPr lang="fa-IR" b="1" dirty="0">
                <a:cs typeface="B Titr" pitchFamily="2" charset="-78"/>
              </a:rPr>
            </a:br>
            <a:r>
              <a:rPr lang="fa-IR" sz="5300" b="1" dirty="0">
                <a:cs typeface="B Titr" pitchFamily="2" charset="-78"/>
              </a:rPr>
              <a:t>مواد خطرناک</a:t>
            </a:r>
            <a:br>
              <a:rPr lang="fa-IR" sz="5300" b="1" dirty="0">
                <a:cs typeface="B Titr" pitchFamily="2" charset="-78"/>
              </a:rPr>
            </a:br>
            <a:r>
              <a:rPr lang="fa-IR" b="1" dirty="0">
                <a:cs typeface="B Titr" pitchFamily="2" charset="-78"/>
              </a:rPr>
              <a:t>که به آن </a:t>
            </a:r>
            <a:br>
              <a:rPr lang="fa-IR" sz="5300" b="1" dirty="0">
                <a:cs typeface="B Titr" pitchFamily="2" charset="-78"/>
              </a:rPr>
            </a:br>
            <a:r>
              <a:rPr lang="fa-IR" sz="5300" b="1" dirty="0">
                <a:cs typeface="B Titr" pitchFamily="2" charset="-78"/>
              </a:rPr>
              <a:t>قاتل خاموش </a:t>
            </a:r>
            <a:br>
              <a:rPr lang="fa-IR" sz="5300" b="1" dirty="0">
                <a:cs typeface="B Titr" pitchFamily="2" charset="-78"/>
              </a:rPr>
            </a:br>
            <a:r>
              <a:rPr lang="fa-IR" b="1" dirty="0">
                <a:cs typeface="B Titr" pitchFamily="2" charset="-78"/>
              </a:rPr>
              <a:t>نیز می گویند.</a:t>
            </a:r>
            <a:br>
              <a:rPr lang="fa-IR" dirty="0">
                <a:cs typeface="B Titr" pitchFamily="2" charset="-78"/>
              </a:rPr>
            </a:br>
            <a:endParaRPr lang="fa-IR" dirty="0">
              <a:cs typeface="B Titr" pitchFamily="2" charset="-78"/>
            </a:endParaRPr>
          </a:p>
        </p:txBody>
      </p:sp>
      <p:sp>
        <p:nvSpPr>
          <p:cNvPr id="5" name="Rectangle 4"/>
          <p:cNvSpPr/>
          <p:nvPr/>
        </p:nvSpPr>
        <p:spPr>
          <a:xfrm>
            <a:off x="4731729" y="990600"/>
            <a:ext cx="3140603" cy="400110"/>
          </a:xfrm>
          <a:prstGeom prst="rect">
            <a:avLst/>
          </a:prstGeom>
        </p:spPr>
        <p:txBody>
          <a:bodyPr wrap="none">
            <a:spAutoFit/>
          </a:bodyPr>
          <a:lstStyle/>
          <a:p>
            <a:pPr algn="ctr"/>
            <a:r>
              <a:rPr lang="en-US" sz="2000" b="1" dirty="0">
                <a:cs typeface="B Nazanin" pitchFamily="2" charset="-78"/>
              </a:rPr>
              <a:t>HAZARDOUS MATTERIAL </a:t>
            </a:r>
            <a:endParaRPr lang="fa-IR" sz="2000" dirty="0">
              <a:cs typeface="B Nazanin" pitchFamily="2" charset="-78"/>
            </a:endParaRPr>
          </a:p>
        </p:txBody>
      </p:sp>
      <p:pic>
        <p:nvPicPr>
          <p:cNvPr id="1026" name="Picture 2" descr="هزمت چیست؟ - بلاگ ایران هزمت"/>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80120"/>
            <a:ext cx="4370832" cy="182118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5859" y="3352800"/>
            <a:ext cx="4693914" cy="1015663"/>
          </a:xfrm>
          <a:prstGeom prst="rect">
            <a:avLst/>
          </a:prstGeom>
        </p:spPr>
        <p:txBody>
          <a:bodyPr wrap="none">
            <a:spAutoFit/>
          </a:bodyPr>
          <a:lstStyle/>
          <a:p>
            <a:pPr algn="ctr"/>
            <a:r>
              <a:rPr lang="fa-IR" sz="2000" b="1" dirty="0">
                <a:cs typeface="B Nazanin" pitchFamily="2" charset="-78"/>
              </a:rPr>
              <a:t>موضوع : مواد خطرناک </a:t>
            </a:r>
          </a:p>
          <a:p>
            <a:pPr algn="ctr"/>
            <a:r>
              <a:rPr lang="fa-IR" sz="2000" b="1" dirty="0">
                <a:cs typeface="B Nazanin" pitchFamily="2" charset="-78"/>
              </a:rPr>
              <a:t>استاد : جناب آقای دکتر ملکی نیا</a:t>
            </a:r>
          </a:p>
          <a:p>
            <a:pPr algn="ctr"/>
            <a:r>
              <a:rPr lang="fa-IR" sz="2000" b="1" dirty="0">
                <a:cs typeface="B Nazanin" pitchFamily="2" charset="-78"/>
              </a:rPr>
              <a:t>دانشگاه علمی کاربردی منطقه ویژه اقتصادی بیرجند</a:t>
            </a:r>
          </a:p>
        </p:txBody>
      </p:sp>
    </p:spTree>
    <p:extLst>
      <p:ext uri="{BB962C8B-B14F-4D97-AF65-F5344CB8AC3E}">
        <p14:creationId xmlns:p14="http://schemas.microsoft.com/office/powerpoint/2010/main" val="403245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7024744" cy="1143000"/>
          </a:xfrm>
        </p:spPr>
        <p:txBody>
          <a:bodyPr>
            <a:normAutofit fontScale="90000"/>
          </a:bodyPr>
          <a:lstStyle/>
          <a:p>
            <a:pPr algn="r"/>
            <a:r>
              <a:rPr lang="fa-IR" dirty="0">
                <a:cs typeface="B Titr" pitchFamily="2" charset="-78"/>
              </a:rPr>
              <a:t>روش پیشگیری از خطر در خانه و محل کار:</a:t>
            </a:r>
          </a:p>
        </p:txBody>
      </p:sp>
      <p:sp>
        <p:nvSpPr>
          <p:cNvPr id="3" name="Content Placeholder 2"/>
          <p:cNvSpPr>
            <a:spLocks noGrp="1"/>
          </p:cNvSpPr>
          <p:nvPr>
            <p:ph idx="1"/>
          </p:nvPr>
        </p:nvSpPr>
        <p:spPr>
          <a:xfrm>
            <a:off x="457200" y="2667000"/>
            <a:ext cx="8001000" cy="3619948"/>
          </a:xfrm>
        </p:spPr>
        <p:txBody>
          <a:bodyPr/>
          <a:lstStyle/>
          <a:p>
            <a:r>
              <a:rPr lang="fa-IR" dirty="0">
                <a:cs typeface="B Titr" pitchFamily="2" charset="-78"/>
              </a:rPr>
              <a:t>موجودی: </a:t>
            </a:r>
          </a:p>
          <a:p>
            <a:r>
              <a:rPr lang="fa-IR" dirty="0">
                <a:cs typeface="B Titr" pitchFamily="2" charset="-78"/>
              </a:rPr>
              <a:t>1. فهرستی از مواد خطرناک تهیه کنید.</a:t>
            </a:r>
          </a:p>
          <a:p>
            <a:r>
              <a:rPr lang="fa-IR" dirty="0">
                <a:cs typeface="B Titr" pitchFamily="2" charset="-78"/>
              </a:rPr>
              <a:t>2. برچسب‌های روی همه محصولاتی را که خریداری می‌کنید بخوانید. </a:t>
            </a:r>
          </a:p>
          <a:p>
            <a:r>
              <a:rPr lang="fa-IR" dirty="0">
                <a:cs typeface="B Titr" pitchFamily="2" charset="-78"/>
              </a:rPr>
              <a:t>3. جداسازی و نگهداری یا دور انداختن مناسب؛     </a:t>
            </a:r>
          </a:p>
          <a:p>
            <a:r>
              <a:rPr lang="fa-IR" dirty="0">
                <a:cs typeface="B Titr" pitchFamily="2" charset="-78"/>
              </a:rPr>
              <a:t>4. بدانید در صورت ریختن مواد شیمیایی چه اقداماتی باید انجام دهید</a:t>
            </a:r>
          </a:p>
          <a:p>
            <a:r>
              <a:rPr lang="fa-IR" dirty="0">
                <a:cs typeface="B Titr" pitchFamily="2" charset="-78"/>
              </a:rPr>
              <a:t>5. همه ظروف را در محل کار، ایمن و جدا کنید.</a:t>
            </a:r>
          </a:p>
        </p:txBody>
      </p:sp>
    </p:spTree>
    <p:extLst>
      <p:ext uri="{BB962C8B-B14F-4D97-AF65-F5344CB8AC3E}">
        <p14:creationId xmlns:p14="http://schemas.microsoft.com/office/powerpoint/2010/main" val="248146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924800" cy="1371600"/>
          </a:xfrm>
        </p:spPr>
        <p:txBody>
          <a:bodyPr>
            <a:normAutofit/>
          </a:bodyPr>
          <a:lstStyle/>
          <a:p>
            <a:pPr algn="r"/>
            <a:r>
              <a:rPr lang="fa-IR" dirty="0">
                <a:cs typeface="B Titr" pitchFamily="2" charset="-78"/>
              </a:rPr>
              <a:t>مکان‌هایی که مواد خطرناک در خانه یافت می‌شوند:</a:t>
            </a:r>
          </a:p>
        </p:txBody>
      </p:sp>
      <p:sp>
        <p:nvSpPr>
          <p:cNvPr id="3" name="Content Placeholder 2"/>
          <p:cNvSpPr>
            <a:spLocks noGrp="1"/>
          </p:cNvSpPr>
          <p:nvPr>
            <p:ph idx="1"/>
          </p:nvPr>
        </p:nvSpPr>
        <p:spPr/>
        <p:txBody>
          <a:bodyPr/>
          <a:lstStyle/>
          <a:p>
            <a:r>
              <a:rPr lang="fa-IR" dirty="0">
                <a:cs typeface="B Titr" pitchFamily="2" charset="-78"/>
              </a:rPr>
              <a:t>آشپزخانه : پاک‌کننده‌های اجاق، پاک‌کننده‌های تخلیه، آمونیاک، سفیدکننده‌های لباسشویی ،سفیدکننده، لکه‌برها، </a:t>
            </a:r>
          </a:p>
          <a:p>
            <a:r>
              <a:rPr lang="fa-IR" dirty="0">
                <a:cs typeface="B Titr" pitchFamily="2" charset="-78"/>
              </a:rPr>
              <a:t>گاراژ یا انبار : بنزین ، آفت کش ها، رنگ ها، پاک کننده های رنگ، تینرها </a:t>
            </a:r>
          </a:p>
        </p:txBody>
      </p:sp>
    </p:spTree>
    <p:extLst>
      <p:ext uri="{BB962C8B-B14F-4D97-AF65-F5344CB8AC3E}">
        <p14:creationId xmlns:p14="http://schemas.microsoft.com/office/powerpoint/2010/main" val="1944955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برچسب هشدار</a:t>
            </a:r>
          </a:p>
        </p:txBody>
      </p:sp>
      <p:sp>
        <p:nvSpPr>
          <p:cNvPr id="3" name="Content Placeholder 2"/>
          <p:cNvSpPr>
            <a:spLocks noGrp="1"/>
          </p:cNvSpPr>
          <p:nvPr>
            <p:ph idx="1"/>
          </p:nvPr>
        </p:nvSpPr>
        <p:spPr/>
        <p:txBody>
          <a:bodyPr>
            <a:normAutofit lnSpcReduction="10000"/>
          </a:bodyPr>
          <a:lstStyle/>
          <a:p>
            <a:pPr algn="just"/>
            <a:r>
              <a:rPr lang="fa-IR" dirty="0">
                <a:cs typeface="B Titr" pitchFamily="2" charset="-78"/>
              </a:rPr>
              <a:t>در جاده‌ها   مواد خطرناکی که در جاده‌ها حمل می‌شوند باید برچسب هشدار وزارت حمل‌ونقل </a:t>
            </a:r>
            <a:r>
              <a:rPr lang="en-US" dirty="0">
                <a:cs typeface="B Titr" pitchFamily="2" charset="-78"/>
              </a:rPr>
              <a:t> DOT </a:t>
            </a:r>
            <a:r>
              <a:rPr lang="fa-IR" dirty="0">
                <a:cs typeface="B Titr" pitchFamily="2" charset="-78"/>
              </a:rPr>
              <a:t>روی بسته داشته باشند. وسایل نقلیه ای که مقادیری مواد خطرناک را حمل می کنند باید دارای پلاکاردهای </a:t>
            </a:r>
            <a:r>
              <a:rPr lang="en-US" dirty="0">
                <a:cs typeface="B Titr" pitchFamily="2" charset="-78"/>
              </a:rPr>
              <a:t>DOT </a:t>
            </a:r>
            <a:r>
              <a:rPr lang="fa-IR" dirty="0">
                <a:cs typeface="B Titr" pitchFamily="2" charset="-78"/>
              </a:rPr>
              <a:t> باشند که در همه طرفین وسیله نقلیه نصب شده است. محموله های انبوه، مانند کامیون های تانکر بنزین، یک کد عددی چهار رقمی به جای کلاس خطر در مرکز پلاکارد خواهند داشت. این شماره را می توان در کتاب راهنمای واکنش اضطراری برای تعیین هویت و رسیدگی اضطراری برای ماده شیمیایی درگیر یافت.</a:t>
            </a:r>
          </a:p>
        </p:txBody>
      </p:sp>
    </p:spTree>
    <p:extLst>
      <p:ext uri="{BB962C8B-B14F-4D97-AF65-F5344CB8AC3E}">
        <p14:creationId xmlns:p14="http://schemas.microsoft.com/office/powerpoint/2010/main" val="1592234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برچسب هشدار</a:t>
            </a:r>
          </a:p>
        </p:txBody>
      </p:sp>
      <p:sp>
        <p:nvSpPr>
          <p:cNvPr id="3" name="Content Placeholder 2"/>
          <p:cNvSpPr>
            <a:spLocks noGrp="1"/>
          </p:cNvSpPr>
          <p:nvPr>
            <p:ph idx="1"/>
          </p:nvPr>
        </p:nvSpPr>
        <p:spPr/>
        <p:txBody>
          <a:bodyPr>
            <a:normAutofit lnSpcReduction="10000"/>
          </a:bodyPr>
          <a:lstStyle/>
          <a:p>
            <a:pPr algn="just"/>
            <a:r>
              <a:rPr lang="fa-IR" dirty="0">
                <a:cs typeface="B Titr" pitchFamily="2" charset="-78"/>
              </a:rPr>
              <a:t>در جاده‌ها   مواد خطرناکی که در جاده‌ها حمل می‌شوند باید برچسب هشدار وزارت حمل‌ونقل </a:t>
            </a:r>
            <a:r>
              <a:rPr lang="en-US" dirty="0">
                <a:cs typeface="B Titr" pitchFamily="2" charset="-78"/>
              </a:rPr>
              <a:t> DOT </a:t>
            </a:r>
            <a:r>
              <a:rPr lang="fa-IR" dirty="0">
                <a:cs typeface="B Titr" pitchFamily="2" charset="-78"/>
              </a:rPr>
              <a:t>روی بسته داشته باشند. وسایل نقلیه ای که مقادیری مواد خطرناک را حمل می کنند باید دارای پلاکاردهای </a:t>
            </a:r>
            <a:r>
              <a:rPr lang="en-US" dirty="0">
                <a:cs typeface="B Titr" pitchFamily="2" charset="-78"/>
              </a:rPr>
              <a:t>DOT </a:t>
            </a:r>
            <a:r>
              <a:rPr lang="fa-IR" dirty="0">
                <a:cs typeface="B Titr" pitchFamily="2" charset="-78"/>
              </a:rPr>
              <a:t> باشند که در همه طرفین وسیله نقلیه نصب شده است. محموله های انبوه، مانند کامیون های تانکر بنزین، یک کد عددی چهار رقمی به جای کلاس خطر در مرکز پلاکارد خواهند داشت. این شماره را می توان در کتاب راهنمای واکنش اضطراری برای تعیین هویت و رسیدگی اضطراری برای ماده شیمیایی درگیر یافت.</a:t>
            </a:r>
          </a:p>
        </p:txBody>
      </p:sp>
    </p:spTree>
    <p:extLst>
      <p:ext uri="{BB962C8B-B14F-4D97-AF65-F5344CB8AC3E}">
        <p14:creationId xmlns:p14="http://schemas.microsoft.com/office/powerpoint/2010/main" val="3430233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cs typeface="B Titr" pitchFamily="2" charset="-78"/>
              </a:rPr>
              <a:t>کدگذاری رنگ برچسب ها و پلاکاردها: </a:t>
            </a:r>
          </a:p>
        </p:txBody>
      </p:sp>
      <p:pic>
        <p:nvPicPr>
          <p:cNvPr id="4" name="Picture 5" descr="Diamond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2514600"/>
            <a:ext cx="7620000" cy="317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37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cs typeface="B Titr" pitchFamily="2" charset="-78"/>
              </a:rPr>
              <a:t>نمونه برچسب های نصب شده روی تانکر حاوی نیتروژن</a:t>
            </a:r>
          </a:p>
        </p:txBody>
      </p:sp>
      <p:pic>
        <p:nvPicPr>
          <p:cNvPr id="4098" name="Picture 2" descr="C:\Users\fara\Downloads\WhatsApp Image 2021-11-03 at 19.14.29.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600200"/>
            <a:ext cx="18288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fara\Downloads\WhatsApp Image 2021-11-03 at 19.14.30.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286000"/>
            <a:ext cx="211455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fara\Downloads\WhatsApp Image 2021-11-03 at 19.14.29(1).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8449" y="1600200"/>
            <a:ext cx="14859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fara\Downloads\WhatsApp Image 2021-11-03 at 19.14.28.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1057" y="3143251"/>
            <a:ext cx="1443036" cy="192404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fara\Downloads\WhatsApp Image 2021-11-03 at 19.14.30(1).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90800" y="3876675"/>
            <a:ext cx="177165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233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a:cs typeface="B Titr" pitchFamily="2" charset="-78"/>
              </a:rPr>
              <a:t>مفهوم رنگ برچسب ها و پلاکاردها: </a:t>
            </a:r>
            <a:endParaRPr lang="fa-IR" dirty="0"/>
          </a:p>
        </p:txBody>
      </p:sp>
      <p:sp>
        <p:nvSpPr>
          <p:cNvPr id="3" name="Content Placeholder 2"/>
          <p:cNvSpPr>
            <a:spLocks noGrp="1"/>
          </p:cNvSpPr>
          <p:nvPr>
            <p:ph idx="1"/>
          </p:nvPr>
        </p:nvSpPr>
        <p:spPr/>
        <p:txBody>
          <a:bodyPr/>
          <a:lstStyle/>
          <a:p>
            <a:r>
              <a:rPr lang="fa-IR" dirty="0">
                <a:cs typeface="B Titr" pitchFamily="2" charset="-78"/>
              </a:rPr>
              <a:t>نارنجی/ قرمز : انفجاری، گاز قابل اشتعال و مایع </a:t>
            </a:r>
          </a:p>
          <a:p>
            <a:r>
              <a:rPr lang="fa-IR" dirty="0">
                <a:cs typeface="B Titr" pitchFamily="2" charset="-78"/>
              </a:rPr>
              <a:t>سفید: سمی </a:t>
            </a:r>
          </a:p>
          <a:p>
            <a:r>
              <a:rPr lang="fa-IR" dirty="0">
                <a:cs typeface="B Titr" pitchFamily="2" charset="-78"/>
              </a:rPr>
              <a:t>سیاه/سفید: خورنده</a:t>
            </a:r>
          </a:p>
          <a:p>
            <a:r>
              <a:rPr lang="fa-IR" dirty="0">
                <a:cs typeface="B Titr" pitchFamily="2" charset="-78"/>
              </a:rPr>
              <a:t> زرد: اکسیدکننده </a:t>
            </a:r>
          </a:p>
          <a:p>
            <a:r>
              <a:rPr lang="fa-IR" dirty="0">
                <a:cs typeface="B Titr" pitchFamily="2" charset="-78"/>
              </a:rPr>
              <a:t>سبز: گاز غیر قابل اشتعال</a:t>
            </a:r>
          </a:p>
          <a:p>
            <a:r>
              <a:rPr lang="fa-IR" dirty="0">
                <a:cs typeface="B Titr" pitchFamily="2" charset="-78"/>
              </a:rPr>
              <a:t> زرد/سفید: رادیواکتیو فعال </a:t>
            </a:r>
          </a:p>
        </p:txBody>
      </p:sp>
    </p:spTree>
    <p:extLst>
      <p:ext uri="{BB962C8B-B14F-4D97-AF65-F5344CB8AC3E}">
        <p14:creationId xmlns:p14="http://schemas.microsoft.com/office/powerpoint/2010/main" val="3658827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0"/>
            <a:ext cx="7024744" cy="1143000"/>
          </a:xfrm>
        </p:spPr>
        <p:txBody>
          <a:bodyPr>
            <a:normAutofit fontScale="90000"/>
          </a:bodyPr>
          <a:lstStyle/>
          <a:p>
            <a:pPr algn="r"/>
            <a:r>
              <a:rPr lang="fa-IR" dirty="0">
                <a:cs typeface="B Titr" pitchFamily="2" charset="-78"/>
              </a:rPr>
              <a:t>مواد خطرناک بر اساس شماره کلاس</a:t>
            </a:r>
            <a:br>
              <a:rPr lang="fa-IR" sz="2200" dirty="0">
                <a:cs typeface="B Titr" pitchFamily="2" charset="-78"/>
              </a:rPr>
            </a:br>
            <a:br>
              <a:rPr lang="fa-IR" sz="2200" dirty="0">
                <a:cs typeface="B Titr" pitchFamily="2" charset="-78"/>
              </a:rPr>
            </a:br>
            <a:r>
              <a:rPr lang="fa-IR" sz="2200" dirty="0">
                <a:cs typeface="B Titr" pitchFamily="2" charset="-78"/>
              </a:rPr>
              <a:t>شماره کلاس عددی است که در گوشه پایین برچسب یا پلاکارد قرار دارد. </a:t>
            </a:r>
            <a:br>
              <a:rPr lang="fa-IR" dirty="0">
                <a:cs typeface="B Titr" pitchFamily="2" charset="-78"/>
              </a:rPr>
            </a:br>
            <a:endParaRPr lang="fa-IR" dirty="0">
              <a:cs typeface="B Titr" pitchFamily="2" charset="-78"/>
            </a:endParaRPr>
          </a:p>
        </p:txBody>
      </p:sp>
      <p:sp>
        <p:nvSpPr>
          <p:cNvPr id="3" name="Content Placeholder 2"/>
          <p:cNvSpPr>
            <a:spLocks noGrp="1"/>
          </p:cNvSpPr>
          <p:nvPr>
            <p:ph idx="1"/>
          </p:nvPr>
        </p:nvSpPr>
        <p:spPr/>
        <p:txBody>
          <a:bodyPr>
            <a:normAutofit lnSpcReduction="10000"/>
          </a:bodyPr>
          <a:lstStyle/>
          <a:p>
            <a:r>
              <a:rPr lang="fa-IR" dirty="0">
                <a:cs typeface="B Titr" pitchFamily="2" charset="-78"/>
              </a:rPr>
              <a:t>کلاس 1: مواد منفجره </a:t>
            </a:r>
          </a:p>
          <a:p>
            <a:r>
              <a:rPr lang="fa-IR" dirty="0">
                <a:cs typeface="B Titr" pitchFamily="2" charset="-78"/>
              </a:rPr>
              <a:t>کلاس 2: گازها (فشرده، مایع یا حل شده تحت فشار) </a:t>
            </a:r>
          </a:p>
          <a:p>
            <a:r>
              <a:rPr lang="fa-IR" dirty="0">
                <a:cs typeface="B Titr" pitchFamily="2" charset="-78"/>
              </a:rPr>
              <a:t>کلاس 3: مایعات قابل اشتعال </a:t>
            </a:r>
          </a:p>
          <a:p>
            <a:r>
              <a:rPr lang="fa-IR" dirty="0">
                <a:cs typeface="B Titr" pitchFamily="2" charset="-78"/>
              </a:rPr>
              <a:t>کلاس 4: مواد جامد یا مواد قابل اشتعال</a:t>
            </a:r>
          </a:p>
          <a:p>
            <a:r>
              <a:rPr lang="fa-IR" dirty="0">
                <a:cs typeface="B Titr" pitchFamily="2" charset="-78"/>
              </a:rPr>
              <a:t> کلاس 5: اکسید کننده ها </a:t>
            </a:r>
          </a:p>
          <a:p>
            <a:r>
              <a:rPr lang="fa-IR" dirty="0">
                <a:cs typeface="B Titr" pitchFamily="2" charset="-78"/>
              </a:rPr>
              <a:t>کلاس 6: مواد رادیواکتیو سمی یا عفونی</a:t>
            </a:r>
          </a:p>
          <a:p>
            <a:r>
              <a:rPr lang="fa-IR" dirty="0">
                <a:cs typeface="B Titr" pitchFamily="2" charset="-78"/>
              </a:rPr>
              <a:t> کلاس 8: مواد خورنده </a:t>
            </a:r>
          </a:p>
          <a:p>
            <a:r>
              <a:rPr lang="fa-IR" dirty="0">
                <a:cs typeface="B Titr" pitchFamily="2" charset="-78"/>
              </a:rPr>
              <a:t>کلاس 9: مواد خطرناک متفرقه  </a:t>
            </a:r>
          </a:p>
        </p:txBody>
      </p:sp>
    </p:spTree>
    <p:extLst>
      <p:ext uri="{BB962C8B-B14F-4D97-AF65-F5344CB8AC3E}">
        <p14:creationId xmlns:p14="http://schemas.microsoft.com/office/powerpoint/2010/main" val="481230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اطلاعات ویژه : </a:t>
            </a:r>
          </a:p>
        </p:txBody>
      </p:sp>
      <p:sp>
        <p:nvSpPr>
          <p:cNvPr id="3" name="Content Placeholder 2"/>
          <p:cNvSpPr>
            <a:spLocks noGrp="1"/>
          </p:cNvSpPr>
          <p:nvPr>
            <p:ph idx="1"/>
          </p:nvPr>
        </p:nvSpPr>
        <p:spPr/>
        <p:txBody>
          <a:bodyPr/>
          <a:lstStyle/>
          <a:p>
            <a:r>
              <a:rPr lang="en-US" dirty="0">
                <a:cs typeface="B Titr" pitchFamily="2" charset="-78"/>
              </a:rPr>
              <a:t> : W </a:t>
            </a:r>
            <a:r>
              <a:rPr lang="fa-IR" dirty="0">
                <a:cs typeface="B Titr" pitchFamily="2" charset="-78"/>
              </a:rPr>
              <a:t>آب ممکن است باعث واکنش شود</a:t>
            </a:r>
          </a:p>
          <a:p>
            <a:r>
              <a:rPr lang="fa-IR" dirty="0">
                <a:cs typeface="B Titr" pitchFamily="2" charset="-78"/>
              </a:rPr>
              <a:t> </a:t>
            </a:r>
            <a:r>
              <a:rPr lang="en-US" dirty="0">
                <a:cs typeface="B Titr" pitchFamily="2" charset="-78"/>
              </a:rPr>
              <a:t>COR</a:t>
            </a:r>
            <a:r>
              <a:rPr lang="fa-IR" dirty="0">
                <a:cs typeface="B Titr" pitchFamily="2" charset="-78"/>
              </a:rPr>
              <a:t>: خورنده </a:t>
            </a:r>
          </a:p>
          <a:p>
            <a:r>
              <a:rPr lang="en-US" dirty="0">
                <a:cs typeface="B Titr" pitchFamily="2" charset="-78"/>
              </a:rPr>
              <a:t>OXY </a:t>
            </a:r>
            <a:r>
              <a:rPr lang="fa-IR" dirty="0">
                <a:cs typeface="B Titr" pitchFamily="2" charset="-78"/>
              </a:rPr>
              <a:t>: اکسید کننده اسید : اسید </a:t>
            </a:r>
          </a:p>
        </p:txBody>
      </p:sp>
    </p:spTree>
    <p:extLst>
      <p:ext uri="{BB962C8B-B14F-4D97-AF65-F5344CB8AC3E}">
        <p14:creationId xmlns:p14="http://schemas.microsoft.com/office/powerpoint/2010/main" val="3977838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الماس 704</a:t>
            </a:r>
            <a:endParaRPr lang="fa-IR" dirty="0"/>
          </a:p>
        </p:txBody>
      </p:sp>
      <p:sp>
        <p:nvSpPr>
          <p:cNvPr id="3" name="Content Placeholder 2"/>
          <p:cNvSpPr>
            <a:spLocks noGrp="1"/>
          </p:cNvSpPr>
          <p:nvPr>
            <p:ph idx="1"/>
          </p:nvPr>
        </p:nvSpPr>
        <p:spPr/>
        <p:txBody>
          <a:bodyPr>
            <a:normAutofit lnSpcReduction="10000"/>
          </a:bodyPr>
          <a:lstStyle/>
          <a:p>
            <a:pPr algn="just"/>
            <a:r>
              <a:rPr lang="fa-IR" dirty="0">
                <a:cs typeface="B Titr" pitchFamily="2" charset="-78"/>
              </a:rPr>
              <a:t>الماس 704 به چهار قسمت تقسیم می شود. هر قسمت الماس معنای خاصی دارد و دارای کد رنگی است.</a:t>
            </a:r>
          </a:p>
          <a:p>
            <a:pPr algn="just"/>
            <a:r>
              <a:rPr lang="fa-IR" dirty="0">
                <a:cs typeface="B Titr" pitchFamily="2" charset="-78"/>
              </a:rPr>
              <a:t> ربع بالایی برای خطر آتش سوزی با کد قرمز،</a:t>
            </a:r>
          </a:p>
          <a:p>
            <a:pPr algn="just"/>
            <a:r>
              <a:rPr lang="fa-IR" dirty="0">
                <a:cs typeface="B Titr" pitchFamily="2" charset="-78"/>
              </a:rPr>
              <a:t> ربع سمت راست برای واکنش پذیری با کد زرد، </a:t>
            </a:r>
          </a:p>
          <a:p>
            <a:pPr algn="just"/>
            <a:r>
              <a:rPr lang="fa-IR" dirty="0">
                <a:cs typeface="B Titr" pitchFamily="2" charset="-78"/>
              </a:rPr>
              <a:t>ربع سمت چپ با کد آبی برای خطرات سلامتی، </a:t>
            </a:r>
          </a:p>
          <a:p>
            <a:pPr algn="just"/>
            <a:r>
              <a:rPr lang="fa-IR" dirty="0">
                <a:cs typeface="B Titr" pitchFamily="2" charset="-78"/>
              </a:rPr>
              <a:t> ربع پایینی سفید است و حاوی اطلاعاتی در مورد خطرات خاص یک ماده شیمیایی خاص است. هر ربع رنگی نیز برای درجه خطر از صفر تا چهار شماره گذاری می شود که چهار بزرگترین خطر است. </a:t>
            </a:r>
          </a:p>
        </p:txBody>
      </p:sp>
      <p:pic>
        <p:nvPicPr>
          <p:cNvPr id="5122" name="Picture 2" descr="لوزی NFPA - برسام |‌ سیستم های اعلام و اطفاء حریق، علائم ایمن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4525" y="609600"/>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88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52600"/>
            <a:ext cx="7024744" cy="1143000"/>
          </a:xfrm>
        </p:spPr>
        <p:txBody>
          <a:bodyPr>
            <a:noAutofit/>
          </a:bodyPr>
          <a:lstStyle/>
          <a:p>
            <a:pPr algn="just"/>
            <a:r>
              <a:rPr lang="fa-IR" sz="2400" dirty="0">
                <a:cs typeface="B Titr" pitchFamily="2" charset="-78"/>
              </a:rPr>
              <a:t>بسیاری از محصولات حاوی مواد شیمیایی خطرناک بطور معمول در خانه ها مورد استفاده و ذخیره قرار می گیرند. در صورت ریختن یا ترکیب آنها آسیب زیادی و حتی مرگ به همراه خواهد داشت.</a:t>
            </a:r>
          </a:p>
        </p:txBody>
      </p:sp>
      <p:sp>
        <p:nvSpPr>
          <p:cNvPr id="3" name="Content Placeholder 2"/>
          <p:cNvSpPr>
            <a:spLocks noGrp="1"/>
          </p:cNvSpPr>
          <p:nvPr>
            <p:ph idx="1"/>
          </p:nvPr>
        </p:nvSpPr>
        <p:spPr>
          <a:xfrm>
            <a:off x="1066800" y="3581400"/>
            <a:ext cx="6777317" cy="3508977"/>
          </a:xfrm>
        </p:spPr>
        <p:txBody>
          <a:bodyPr>
            <a:normAutofit/>
          </a:bodyPr>
          <a:lstStyle/>
          <a:p>
            <a:pPr algn="just"/>
            <a:r>
              <a:rPr lang="fa-IR" dirty="0">
                <a:cs typeface="B Titr" pitchFamily="2" charset="-78"/>
              </a:rPr>
              <a:t>برای جلوگیری از حادثه باید نحوه تشخیص این مواد شیمیایی، جایی که ممکن است پیدا شوند، و در مورد نشت مواد خطرناک چه کاری باید انجام دهید یا انجام ندهید، داشته باشید.</a:t>
            </a:r>
          </a:p>
        </p:txBody>
      </p:sp>
    </p:spTree>
    <p:extLst>
      <p:ext uri="{BB962C8B-B14F-4D97-AF65-F5344CB8AC3E}">
        <p14:creationId xmlns:p14="http://schemas.microsoft.com/office/powerpoint/2010/main" val="3596287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قرمز ... خطر آتش سوزی</a:t>
            </a:r>
            <a:endParaRPr lang="fa-IR" dirty="0"/>
          </a:p>
        </p:txBody>
      </p:sp>
      <p:sp>
        <p:nvSpPr>
          <p:cNvPr id="3" name="Content Placeholder 2"/>
          <p:cNvSpPr>
            <a:spLocks noGrp="1"/>
          </p:cNvSpPr>
          <p:nvPr>
            <p:ph idx="1"/>
          </p:nvPr>
        </p:nvSpPr>
        <p:spPr/>
        <p:txBody>
          <a:bodyPr/>
          <a:lstStyle/>
          <a:p>
            <a:pPr algn="just"/>
            <a:r>
              <a:rPr lang="fa-IR" dirty="0">
                <a:cs typeface="B Titr" pitchFamily="2" charset="-78"/>
              </a:rPr>
              <a:t>1. موادی که پس از پیش گرمایش قابل توجه مشتعل می شوند و نمی سوزند. </a:t>
            </a:r>
          </a:p>
          <a:p>
            <a:pPr algn="just"/>
            <a:r>
              <a:rPr lang="fa-IR" dirty="0">
                <a:cs typeface="B Titr" pitchFamily="2" charset="-78"/>
              </a:rPr>
              <a:t> 2. موادی که در صورت حرارت متوسط مشتعل می شوند.</a:t>
            </a:r>
          </a:p>
          <a:p>
            <a:pPr algn="just"/>
            <a:r>
              <a:rPr lang="fa-IR" dirty="0">
                <a:cs typeface="B Titr" pitchFamily="2" charset="-78"/>
              </a:rPr>
              <a:t> 3. موادی که می توانند در دمای اتاق مشتعل شوند.</a:t>
            </a:r>
          </a:p>
          <a:p>
            <a:pPr algn="just"/>
            <a:r>
              <a:rPr lang="fa-IR" dirty="0">
                <a:cs typeface="B Titr" pitchFamily="2" charset="-78"/>
              </a:rPr>
              <a:t>4. موادی که به راحتی می سوزند.</a:t>
            </a:r>
          </a:p>
          <a:p>
            <a:pPr algn="just"/>
            <a:endParaRPr lang="fa-IR" dirty="0">
              <a:cs typeface="B Titr" pitchFamily="2" charset="-78"/>
            </a:endParaRPr>
          </a:p>
          <a:p>
            <a:pPr algn="just"/>
            <a:endParaRPr lang="fa-IR" dirty="0">
              <a:cs typeface="B Titr" pitchFamily="2" charset="-78"/>
            </a:endParaRPr>
          </a:p>
        </p:txBody>
      </p:sp>
    </p:spTree>
    <p:extLst>
      <p:ext uri="{BB962C8B-B14F-4D97-AF65-F5344CB8AC3E}">
        <p14:creationId xmlns:p14="http://schemas.microsoft.com/office/powerpoint/2010/main" val="2718355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زرد ... واکنش پذیری</a:t>
            </a:r>
            <a:endParaRPr lang="fa-IR" dirty="0"/>
          </a:p>
        </p:txBody>
      </p:sp>
      <p:sp>
        <p:nvSpPr>
          <p:cNvPr id="3" name="Content Placeholder 2"/>
          <p:cNvSpPr>
            <a:spLocks noGrp="1"/>
          </p:cNvSpPr>
          <p:nvPr>
            <p:ph idx="1"/>
          </p:nvPr>
        </p:nvSpPr>
        <p:spPr/>
        <p:txBody>
          <a:bodyPr/>
          <a:lstStyle/>
          <a:p>
            <a:pPr algn="just"/>
            <a:r>
              <a:rPr lang="fa-IR" dirty="0">
                <a:cs typeface="B Titr" pitchFamily="2" charset="-78"/>
              </a:rPr>
              <a:t>0. پایدار.</a:t>
            </a:r>
          </a:p>
          <a:p>
            <a:pPr algn="just"/>
            <a:r>
              <a:rPr lang="fa-IR" dirty="0">
                <a:cs typeface="B Titr" pitchFamily="2" charset="-78"/>
              </a:rPr>
              <a:t>1. ناپایدار در صورت گرم شدن.</a:t>
            </a:r>
          </a:p>
          <a:p>
            <a:pPr algn="just"/>
            <a:r>
              <a:rPr lang="fa-IR" dirty="0">
                <a:cs typeface="B Titr" pitchFamily="2" charset="-78"/>
              </a:rPr>
              <a:t>2. تغییر شیمیایی خشونت آمیز.</a:t>
            </a:r>
          </a:p>
          <a:p>
            <a:pPr algn="just"/>
            <a:r>
              <a:rPr lang="fa-IR" dirty="0">
                <a:cs typeface="B Titr" pitchFamily="2" charset="-78"/>
              </a:rPr>
              <a:t> 3. شوک و گرما ممکن است منفجر شود.</a:t>
            </a:r>
          </a:p>
          <a:p>
            <a:pPr algn="just"/>
            <a:r>
              <a:rPr lang="fa-IR" dirty="0">
                <a:cs typeface="B Titr" pitchFamily="2" charset="-78"/>
              </a:rPr>
              <a:t>4. ممکن است منفجر شود.</a:t>
            </a:r>
          </a:p>
          <a:p>
            <a:pPr algn="just"/>
            <a:endParaRPr lang="fa-IR" dirty="0">
              <a:cs typeface="B Titr" pitchFamily="2" charset="-78"/>
            </a:endParaRPr>
          </a:p>
          <a:p>
            <a:pPr algn="just"/>
            <a:endParaRPr lang="fa-IR" dirty="0">
              <a:cs typeface="B Titr" pitchFamily="2" charset="-78"/>
            </a:endParaRPr>
          </a:p>
          <a:p>
            <a:pPr algn="just"/>
            <a:endParaRPr lang="fa-IR" dirty="0">
              <a:cs typeface="B Titr" pitchFamily="2" charset="-78"/>
            </a:endParaRPr>
          </a:p>
          <a:p>
            <a:pPr algn="just"/>
            <a:endParaRPr lang="fa-IR" dirty="0">
              <a:cs typeface="B Titr" pitchFamily="2" charset="-78"/>
            </a:endParaRPr>
          </a:p>
        </p:txBody>
      </p:sp>
    </p:spTree>
    <p:extLst>
      <p:ext uri="{BB962C8B-B14F-4D97-AF65-F5344CB8AC3E}">
        <p14:creationId xmlns:p14="http://schemas.microsoft.com/office/powerpoint/2010/main" val="1456626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آبی ... اطلاعات بهداشتی</a:t>
            </a:r>
          </a:p>
        </p:txBody>
      </p:sp>
      <p:sp>
        <p:nvSpPr>
          <p:cNvPr id="3" name="Content Placeholder 2"/>
          <p:cNvSpPr>
            <a:spLocks noGrp="1"/>
          </p:cNvSpPr>
          <p:nvPr>
            <p:ph idx="1"/>
          </p:nvPr>
        </p:nvSpPr>
        <p:spPr/>
        <p:txBody>
          <a:bodyPr>
            <a:normAutofit/>
          </a:bodyPr>
          <a:lstStyle/>
          <a:p>
            <a:pPr algn="just"/>
            <a:r>
              <a:rPr lang="fa-IR" sz="2800" dirty="0">
                <a:cs typeface="B Titr" pitchFamily="2" charset="-78"/>
              </a:rPr>
              <a:t>0. مواد عادی </a:t>
            </a:r>
          </a:p>
          <a:p>
            <a:pPr algn="just"/>
            <a:r>
              <a:rPr lang="fa-IR" sz="2800" dirty="0">
                <a:cs typeface="B Titr" pitchFamily="2" charset="-78"/>
              </a:rPr>
              <a:t>1. کمی خطرناک</a:t>
            </a:r>
          </a:p>
          <a:p>
            <a:pPr algn="just"/>
            <a:r>
              <a:rPr lang="fa-IR" sz="2800" dirty="0">
                <a:cs typeface="B Titr" pitchFamily="2" charset="-78"/>
              </a:rPr>
              <a:t>2. خطرناک</a:t>
            </a:r>
          </a:p>
          <a:p>
            <a:pPr algn="just"/>
            <a:r>
              <a:rPr lang="fa-IR" sz="2800" dirty="0">
                <a:cs typeface="B Titr" pitchFamily="2" charset="-78"/>
              </a:rPr>
              <a:t>3. خطر شدید</a:t>
            </a:r>
          </a:p>
          <a:p>
            <a:pPr algn="just"/>
            <a:r>
              <a:rPr lang="fa-IR" sz="2800" dirty="0">
                <a:cs typeface="B Titr" pitchFamily="2" charset="-78"/>
              </a:rPr>
              <a:t>4. کشنده</a:t>
            </a:r>
          </a:p>
          <a:p>
            <a:pPr algn="just"/>
            <a:endParaRPr lang="fa-IR" sz="2800" dirty="0">
              <a:cs typeface="B Titr" pitchFamily="2" charset="-78"/>
            </a:endParaRPr>
          </a:p>
          <a:p>
            <a:pPr algn="just"/>
            <a:endParaRPr lang="fa-IR" sz="2800" dirty="0">
              <a:cs typeface="B Titr" pitchFamily="2" charset="-78"/>
            </a:endParaRPr>
          </a:p>
          <a:p>
            <a:pPr algn="just"/>
            <a:endParaRPr lang="fa-IR" sz="2800" dirty="0">
              <a:cs typeface="B Titr" pitchFamily="2" charset="-78"/>
            </a:endParaRPr>
          </a:p>
        </p:txBody>
      </p:sp>
    </p:spTree>
    <p:extLst>
      <p:ext uri="{BB962C8B-B14F-4D97-AF65-F5344CB8AC3E}">
        <p14:creationId xmlns:p14="http://schemas.microsoft.com/office/powerpoint/2010/main" val="1975411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مکان های متداول مواد خطرناک:</a:t>
            </a:r>
          </a:p>
        </p:txBody>
      </p:sp>
      <p:sp>
        <p:nvSpPr>
          <p:cNvPr id="3" name="Content Placeholder 2"/>
          <p:cNvSpPr>
            <a:spLocks noGrp="1"/>
          </p:cNvSpPr>
          <p:nvPr>
            <p:ph idx="1"/>
          </p:nvPr>
        </p:nvSpPr>
        <p:spPr/>
        <p:txBody>
          <a:bodyPr>
            <a:normAutofit/>
          </a:bodyPr>
          <a:lstStyle/>
          <a:p>
            <a:r>
              <a:rPr lang="fa-IR" sz="2800" dirty="0">
                <a:cs typeface="B Titr" pitchFamily="2" charset="-78"/>
              </a:rPr>
              <a:t>1. کارخانه های صنعتی یا تولیدی</a:t>
            </a:r>
          </a:p>
          <a:p>
            <a:r>
              <a:rPr lang="fa-IR" sz="2800" dirty="0">
                <a:cs typeface="B Titr" pitchFamily="2" charset="-78"/>
              </a:rPr>
              <a:t>2. مراکز خرید</a:t>
            </a:r>
          </a:p>
          <a:p>
            <a:r>
              <a:rPr lang="fa-IR" sz="2800" dirty="0">
                <a:cs typeface="B Titr" pitchFamily="2" charset="-78"/>
              </a:rPr>
              <a:t>3. سوپرمارکت ها       </a:t>
            </a:r>
          </a:p>
          <a:p>
            <a:r>
              <a:rPr lang="fa-IR" sz="2800" dirty="0">
                <a:cs typeface="B Titr" pitchFamily="2" charset="-78"/>
              </a:rPr>
              <a:t>4. خشکشویی    </a:t>
            </a:r>
          </a:p>
          <a:p>
            <a:r>
              <a:rPr lang="fa-IR" sz="2800" dirty="0">
                <a:cs typeface="B Titr" pitchFamily="2" charset="-78"/>
              </a:rPr>
              <a:t>5. فروشگاه های سخت افزار </a:t>
            </a:r>
          </a:p>
          <a:p>
            <a:r>
              <a:rPr lang="fa-IR" sz="2800" dirty="0">
                <a:cs typeface="B Titr" pitchFamily="2" charset="-78"/>
              </a:rPr>
              <a:t>6. تعمیرگاه های خودرو </a:t>
            </a:r>
          </a:p>
        </p:txBody>
      </p:sp>
    </p:spTree>
    <p:extLst>
      <p:ext uri="{BB962C8B-B14F-4D97-AF65-F5344CB8AC3E}">
        <p14:creationId xmlns:p14="http://schemas.microsoft.com/office/powerpoint/2010/main" val="167452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علائم نشت مواد خطرناک:</a:t>
            </a:r>
          </a:p>
        </p:txBody>
      </p:sp>
      <p:sp>
        <p:nvSpPr>
          <p:cNvPr id="3" name="Content Placeholder 2"/>
          <p:cNvSpPr>
            <a:spLocks noGrp="1"/>
          </p:cNvSpPr>
          <p:nvPr>
            <p:ph idx="1"/>
          </p:nvPr>
        </p:nvSpPr>
        <p:spPr/>
        <p:txBody>
          <a:bodyPr/>
          <a:lstStyle/>
          <a:p>
            <a:pPr algn="just"/>
            <a:r>
              <a:rPr lang="fa-IR" dirty="0">
                <a:cs typeface="B Titr" pitchFamily="2" charset="-78"/>
              </a:rPr>
              <a:t>مخزن های واژگون شده با برچسب هشدار به خصوص در جاده ها</a:t>
            </a:r>
          </a:p>
          <a:p>
            <a:pPr algn="just"/>
            <a:r>
              <a:rPr lang="fa-IR" dirty="0">
                <a:cs typeface="B Titr" pitchFamily="2" charset="-78"/>
              </a:rPr>
              <a:t>  بوی تند یا مضر هرگز </a:t>
            </a:r>
          </a:p>
          <a:p>
            <a:pPr marL="68580" indent="0" algn="just">
              <a:buNone/>
            </a:pPr>
            <a:r>
              <a:rPr lang="fa-IR" dirty="0">
                <a:cs typeface="B Titr" pitchFamily="2" charset="-78"/>
              </a:rPr>
              <a:t>* نباید عمداً آنقدر به آن نزدیک شوید که بوی آن را استشمام کنید. </a:t>
            </a:r>
          </a:p>
          <a:p>
            <a:pPr algn="just"/>
            <a:r>
              <a:rPr lang="fa-IR" dirty="0">
                <a:cs typeface="B Titr" pitchFamily="2" charset="-78"/>
              </a:rPr>
              <a:t>بخار :  هر چیزی که بخار خارج می کند واکنش نشان می دهد و باید از آن اجتناب شود .</a:t>
            </a:r>
          </a:p>
        </p:txBody>
      </p:sp>
    </p:spTree>
    <p:extLst>
      <p:ext uri="{BB962C8B-B14F-4D97-AF65-F5344CB8AC3E}">
        <p14:creationId xmlns:p14="http://schemas.microsoft.com/office/powerpoint/2010/main" val="2791838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fa-IR" sz="2800" dirty="0">
                <a:cs typeface="B Titr" pitchFamily="2" charset="-78"/>
              </a:rPr>
              <a:t>اگر یک یا چند مورد از این نشانه‌های ریختن مواد خطرناک را در جاده یا یک مرکز ثابت مشاهده کردید، اقدامات زیر را انجام دهید:</a:t>
            </a:r>
          </a:p>
        </p:txBody>
      </p:sp>
      <p:sp>
        <p:nvSpPr>
          <p:cNvPr id="3" name="Content Placeholder 2"/>
          <p:cNvSpPr>
            <a:spLocks noGrp="1"/>
          </p:cNvSpPr>
          <p:nvPr>
            <p:ph idx="1"/>
          </p:nvPr>
        </p:nvSpPr>
        <p:spPr/>
        <p:txBody>
          <a:bodyPr/>
          <a:lstStyle/>
          <a:p>
            <a:pPr algn="just"/>
            <a:r>
              <a:rPr lang="fa-IR" dirty="0">
                <a:cs typeface="B Titr" pitchFamily="2" charset="-78"/>
              </a:rPr>
              <a:t>1.به سمت سربالایی، و رو به باد، و فاصله ایمن از محل نشت دور شوید.</a:t>
            </a:r>
          </a:p>
          <a:p>
            <a:pPr algn="just"/>
            <a:r>
              <a:rPr lang="fa-IR" dirty="0">
                <a:cs typeface="B Titr" pitchFamily="2" charset="-78"/>
              </a:rPr>
              <a:t> 2.در صورت امکان مناطق اطراف را تخلیه کنید. اما خود را در معرض خطر نشت قرار ندهید.</a:t>
            </a:r>
          </a:p>
          <a:p>
            <a:pPr algn="just"/>
            <a:r>
              <a:rPr lang="fa-IR" dirty="0">
                <a:cs typeface="B Titr" pitchFamily="2" charset="-78"/>
              </a:rPr>
              <a:t>3. در اسرع وقت به مراکز فوریت اطلاع دهید.</a:t>
            </a:r>
          </a:p>
        </p:txBody>
      </p:sp>
    </p:spTree>
    <p:extLst>
      <p:ext uri="{BB962C8B-B14F-4D97-AF65-F5344CB8AC3E}">
        <p14:creationId xmlns:p14="http://schemas.microsoft.com/office/powerpoint/2010/main" val="2525952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7024744" cy="1143000"/>
          </a:xfrm>
        </p:spPr>
        <p:txBody>
          <a:bodyPr/>
          <a:lstStyle/>
          <a:p>
            <a:pPr algn="r"/>
            <a:r>
              <a:rPr lang="fa-IR" dirty="0">
                <a:cs typeface="B Titr" pitchFamily="2" charset="-78"/>
              </a:rPr>
              <a:t>تشخیص علائم هشدار دهنده</a:t>
            </a:r>
          </a:p>
        </p:txBody>
      </p:sp>
      <p:sp>
        <p:nvSpPr>
          <p:cNvPr id="3" name="Content Placeholder 2"/>
          <p:cNvSpPr>
            <a:spLocks noGrp="1"/>
          </p:cNvSpPr>
          <p:nvPr>
            <p:ph idx="1"/>
          </p:nvPr>
        </p:nvSpPr>
        <p:spPr>
          <a:xfrm>
            <a:off x="914400" y="2667000"/>
            <a:ext cx="7135009" cy="3848548"/>
          </a:xfrm>
        </p:spPr>
        <p:txBody>
          <a:bodyPr/>
          <a:lstStyle/>
          <a:p>
            <a:pPr algn="just"/>
            <a:r>
              <a:rPr lang="fa-IR" dirty="0">
                <a:cs typeface="B Titr" pitchFamily="2" charset="-78"/>
              </a:rPr>
              <a:t>پلاکاردهای </a:t>
            </a:r>
            <a:r>
              <a:rPr lang="en-US" dirty="0">
                <a:cs typeface="B Titr" pitchFamily="2" charset="-78"/>
              </a:rPr>
              <a:t> DOT </a:t>
            </a:r>
            <a:r>
              <a:rPr lang="fa-IR" dirty="0">
                <a:cs typeface="B Titr" pitchFamily="2" charset="-78"/>
              </a:rPr>
              <a:t>روی وسایل نقلیه، برچسب‌های </a:t>
            </a:r>
            <a:r>
              <a:rPr lang="en-US" dirty="0">
                <a:cs typeface="B Titr" pitchFamily="2" charset="-78"/>
              </a:rPr>
              <a:t>DOT </a:t>
            </a:r>
            <a:r>
              <a:rPr lang="fa-IR" dirty="0">
                <a:cs typeface="B Titr" pitchFamily="2" charset="-78"/>
              </a:rPr>
              <a:t>روی بسته‌ها، و الماس 704 بر روی ساختمان‌ها یا مکان‌های ذخیره‌سازی حاوی مواد خطرناک قرار می‌گیرند. توانایی تشخیص علائم هشدار دهنده و توانایی تشخیص وجود یک وضعیت خطرناک ممکن است جان شما و دیگران را نجات دهد.</a:t>
            </a:r>
          </a:p>
        </p:txBody>
      </p:sp>
    </p:spTree>
    <p:extLst>
      <p:ext uri="{BB962C8B-B14F-4D97-AF65-F5344CB8AC3E}">
        <p14:creationId xmlns:p14="http://schemas.microsoft.com/office/powerpoint/2010/main" val="2490423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2438400"/>
            <a:ext cx="3833732" cy="2590800"/>
          </a:xfrm>
        </p:spPr>
        <p:txBody>
          <a:bodyPr>
            <a:normAutofit/>
          </a:bodyPr>
          <a:lstStyle/>
          <a:p>
            <a:pPr algn="r"/>
            <a:r>
              <a:rPr lang="fa-IR" sz="5400" b="1" dirty="0">
                <a:cs typeface="B Titr" pitchFamily="2" charset="-78"/>
              </a:rPr>
              <a:t>از توجهتان </a:t>
            </a:r>
            <a:br>
              <a:rPr lang="fa-IR" sz="5400" b="1" dirty="0">
                <a:cs typeface="B Titr" pitchFamily="2" charset="-78"/>
              </a:rPr>
            </a:br>
            <a:r>
              <a:rPr lang="fa-IR" sz="5400" b="1" dirty="0">
                <a:cs typeface="B Titr" pitchFamily="2" charset="-78"/>
              </a:rPr>
              <a:t>ممنونم </a:t>
            </a:r>
            <a:endParaRPr lang="fa-IR" sz="5400" dirty="0">
              <a:cs typeface="B Titr" pitchFamily="2" charset="-78"/>
            </a:endParaRPr>
          </a:p>
        </p:txBody>
      </p:sp>
      <p:sp>
        <p:nvSpPr>
          <p:cNvPr id="5" name="Rectangle 4"/>
          <p:cNvSpPr/>
          <p:nvPr/>
        </p:nvSpPr>
        <p:spPr>
          <a:xfrm>
            <a:off x="4731729" y="990600"/>
            <a:ext cx="3140603" cy="400110"/>
          </a:xfrm>
          <a:prstGeom prst="rect">
            <a:avLst/>
          </a:prstGeom>
        </p:spPr>
        <p:txBody>
          <a:bodyPr wrap="none">
            <a:spAutoFit/>
          </a:bodyPr>
          <a:lstStyle/>
          <a:p>
            <a:pPr algn="ctr"/>
            <a:r>
              <a:rPr lang="en-US" sz="2000" b="1" dirty="0">
                <a:cs typeface="B Nazanin" pitchFamily="2" charset="-78"/>
              </a:rPr>
              <a:t>HAZARDOUS MATTERIAL </a:t>
            </a:r>
            <a:endParaRPr lang="fa-IR" sz="2000" dirty="0">
              <a:cs typeface="B Nazanin" pitchFamily="2" charset="-78"/>
            </a:endParaRPr>
          </a:p>
        </p:txBody>
      </p:sp>
      <p:pic>
        <p:nvPicPr>
          <p:cNvPr id="1026" name="Picture 2" descr="هزمت چیست؟ - بلاگ ایران هزمت"/>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80120"/>
            <a:ext cx="4370832" cy="1821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040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133600"/>
            <a:ext cx="7024744" cy="1143000"/>
          </a:xfrm>
        </p:spPr>
        <p:txBody>
          <a:bodyPr>
            <a:normAutofit fontScale="90000"/>
          </a:bodyPr>
          <a:lstStyle/>
          <a:p>
            <a:pPr algn="r"/>
            <a:r>
              <a:rPr lang="fa-IR" dirty="0">
                <a:cs typeface="B Titr" pitchFamily="2" charset="-78"/>
              </a:rPr>
              <a:t>راه هایی که مواد خطرناک می توانند وارد بدن شوند:   </a:t>
            </a:r>
          </a:p>
        </p:txBody>
      </p:sp>
      <p:sp>
        <p:nvSpPr>
          <p:cNvPr id="3" name="Content Placeholder 2"/>
          <p:cNvSpPr>
            <a:spLocks noGrp="1"/>
          </p:cNvSpPr>
          <p:nvPr>
            <p:ph idx="1"/>
          </p:nvPr>
        </p:nvSpPr>
        <p:spPr>
          <a:xfrm>
            <a:off x="762000" y="3733800"/>
            <a:ext cx="6777317" cy="3508977"/>
          </a:xfrm>
        </p:spPr>
        <p:txBody>
          <a:bodyPr/>
          <a:lstStyle/>
          <a:p>
            <a:r>
              <a:rPr lang="fa-IR" dirty="0">
                <a:cs typeface="B Titr" pitchFamily="2" charset="-78"/>
              </a:rPr>
              <a:t>1. استنشاق؛ از طریق تنفس، سریعترین راه است.</a:t>
            </a:r>
          </a:p>
          <a:p>
            <a:r>
              <a:rPr lang="fa-IR" dirty="0">
                <a:cs typeface="B Titr" pitchFamily="2" charset="-78"/>
              </a:rPr>
              <a:t>2. جذب؛ از طریق پوست یا چشم ·     </a:t>
            </a:r>
          </a:p>
          <a:p>
            <a:r>
              <a:rPr lang="fa-IR" dirty="0">
                <a:cs typeface="B Titr" pitchFamily="2" charset="-78"/>
              </a:rPr>
              <a:t>3. بلعیدن </a:t>
            </a:r>
          </a:p>
          <a:p>
            <a:r>
              <a:rPr lang="fa-IR" dirty="0">
                <a:cs typeface="B Titr" pitchFamily="2" charset="-78"/>
              </a:rPr>
              <a:t>4. تزریق</a:t>
            </a:r>
            <a:br>
              <a:rPr lang="fa-IR" dirty="0">
                <a:cs typeface="B Titr" pitchFamily="2" charset="-78"/>
              </a:rPr>
            </a:br>
            <a:endParaRPr lang="fa-IR" dirty="0"/>
          </a:p>
        </p:txBody>
      </p:sp>
    </p:spTree>
    <p:extLst>
      <p:ext uri="{BB962C8B-B14F-4D97-AF65-F5344CB8AC3E}">
        <p14:creationId xmlns:p14="http://schemas.microsoft.com/office/powerpoint/2010/main" val="427386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cs typeface="B Titr" pitchFamily="2" charset="-78"/>
              </a:rPr>
              <a:t>مقابله با نشت مواد خطرناک</a:t>
            </a:r>
            <a:br>
              <a:rPr lang="fa-IR" dirty="0">
                <a:cs typeface="B Titr" pitchFamily="2" charset="-78"/>
              </a:rPr>
            </a:br>
            <a:r>
              <a:rPr lang="fa-IR" dirty="0">
                <a:cs typeface="B Titr" pitchFamily="2" charset="-78"/>
              </a:rPr>
              <a:t> (ایمنی، جداسازی، اطلاع رسانی)</a:t>
            </a:r>
            <a:endParaRPr lang="fa-IR" dirty="0"/>
          </a:p>
        </p:txBody>
      </p:sp>
      <p:sp>
        <p:nvSpPr>
          <p:cNvPr id="3" name="Content Placeholder 2"/>
          <p:cNvSpPr>
            <a:spLocks noGrp="1"/>
          </p:cNvSpPr>
          <p:nvPr>
            <p:ph idx="1"/>
          </p:nvPr>
        </p:nvSpPr>
        <p:spPr/>
        <p:txBody>
          <a:bodyPr/>
          <a:lstStyle/>
          <a:p>
            <a:r>
              <a:rPr lang="fa-IR" dirty="0">
                <a:cs typeface="B Titr" pitchFamily="2" charset="-78"/>
              </a:rPr>
              <a:t>ایمنی: </a:t>
            </a:r>
          </a:p>
          <a:p>
            <a:r>
              <a:rPr lang="fa-IR" dirty="0">
                <a:cs typeface="B Titr" pitchFamily="2" charset="-78"/>
              </a:rPr>
              <a:t>1. همیشه فرض کنید که مواد شیمیایی ریخته شده بسیار سمی هستند.</a:t>
            </a:r>
          </a:p>
          <a:p>
            <a:r>
              <a:rPr lang="fa-IR" dirty="0">
                <a:cs typeface="B Titr" pitchFamily="2" charset="-78"/>
              </a:rPr>
              <a:t>2. نزدیک نشوید.</a:t>
            </a:r>
          </a:p>
          <a:p>
            <a:r>
              <a:rPr lang="fa-IR" dirty="0">
                <a:cs typeface="B Titr" pitchFamily="2" charset="-78"/>
              </a:rPr>
              <a:t>3. در فاصله ایمن بمانید.</a:t>
            </a:r>
          </a:p>
          <a:p>
            <a:r>
              <a:rPr lang="fa-IR" dirty="0">
                <a:cs typeface="B Titr" pitchFamily="2" charset="-78"/>
              </a:rPr>
              <a:t>4.مخلوط مواد شیمیایی می تواند بسیار خطرناک باشد.</a:t>
            </a:r>
          </a:p>
        </p:txBody>
      </p:sp>
    </p:spTree>
    <p:extLst>
      <p:ext uri="{BB962C8B-B14F-4D97-AF65-F5344CB8AC3E}">
        <p14:creationId xmlns:p14="http://schemas.microsoft.com/office/powerpoint/2010/main" val="533447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a:cs typeface="B Titr" pitchFamily="2" charset="-78"/>
              </a:rPr>
              <a:t>جداسازی: </a:t>
            </a:r>
          </a:p>
        </p:txBody>
      </p:sp>
      <p:sp>
        <p:nvSpPr>
          <p:cNvPr id="3" name="Content Placeholder 2"/>
          <p:cNvSpPr>
            <a:spLocks noGrp="1"/>
          </p:cNvSpPr>
          <p:nvPr>
            <p:ph idx="1"/>
          </p:nvPr>
        </p:nvSpPr>
        <p:spPr/>
        <p:txBody>
          <a:bodyPr/>
          <a:lstStyle/>
          <a:p>
            <a:r>
              <a:rPr lang="fa-IR" dirty="0">
                <a:cs typeface="B Titr" pitchFamily="2" charset="-78"/>
              </a:rPr>
              <a:t>1. بستن اتاق و یا ساختمان. </a:t>
            </a:r>
          </a:p>
          <a:p>
            <a:r>
              <a:rPr lang="fa-IR" dirty="0">
                <a:cs typeface="B Titr" pitchFamily="2" charset="-78"/>
              </a:rPr>
              <a:t>2. علامت گذاری خارج از ساختمان.</a:t>
            </a:r>
          </a:p>
        </p:txBody>
      </p:sp>
    </p:spTree>
    <p:extLst>
      <p:ext uri="{BB962C8B-B14F-4D97-AF65-F5344CB8AC3E}">
        <p14:creationId xmlns:p14="http://schemas.microsoft.com/office/powerpoint/2010/main" val="132350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itchFamily="2" charset="-78"/>
              </a:rPr>
              <a:t>هشدار :</a:t>
            </a:r>
          </a:p>
        </p:txBody>
      </p:sp>
      <p:sp>
        <p:nvSpPr>
          <p:cNvPr id="3" name="Content Placeholder 2"/>
          <p:cNvSpPr>
            <a:spLocks noGrp="1"/>
          </p:cNvSpPr>
          <p:nvPr>
            <p:ph idx="1"/>
          </p:nvPr>
        </p:nvSpPr>
        <p:spPr/>
        <p:txBody>
          <a:bodyPr/>
          <a:lstStyle/>
          <a:p>
            <a:r>
              <a:rPr lang="fa-IR" dirty="0">
                <a:cs typeface="B Titr" pitchFamily="2" charset="-78"/>
              </a:rPr>
              <a:t>به مراکز امداد رسانی اطلاع دهید</a:t>
            </a:r>
          </a:p>
        </p:txBody>
      </p:sp>
      <p:pic>
        <p:nvPicPr>
          <p:cNvPr id="3074" name="Picture 2" descr="امریه آتش نشانی بیرجند | شرایط و نحوه پذیرش - مشاوره نظام وظیفه آویژه"/>
          <p:cNvPicPr>
            <a:picLocks noChangeAspect="1" noChangeArrowheads="1"/>
          </p:cNvPicPr>
          <p:nvPr/>
        </p:nvPicPr>
        <p:blipFill rotWithShape="1">
          <a:blip r:embed="rId2">
            <a:extLst>
              <a:ext uri="{28A0092B-C50C-407E-A947-70E740481C1C}">
                <a14:useLocalDpi xmlns:a14="http://schemas.microsoft.com/office/drawing/2010/main" val="0"/>
              </a:ext>
            </a:extLst>
          </a:blip>
          <a:srcRect b="19357"/>
          <a:stretch/>
        </p:blipFill>
        <p:spPr bwMode="auto">
          <a:xfrm>
            <a:off x="838200" y="2934950"/>
            <a:ext cx="3505200" cy="282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84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382434" cy="1256264"/>
          </a:xfrm>
        </p:spPr>
        <p:txBody>
          <a:bodyPr>
            <a:noAutofit/>
          </a:bodyPr>
          <a:lstStyle/>
          <a:p>
            <a:pPr algn="r"/>
            <a:r>
              <a:rPr lang="fa-IR" sz="2000" dirty="0">
                <a:cs typeface="B Titr" pitchFamily="2" charset="-78"/>
              </a:rPr>
              <a:t>نشت مواد </a:t>
            </a:r>
            <a:r>
              <a:rPr lang="en-US" sz="2000" dirty="0">
                <a:cs typeface="B Titr" pitchFamily="2" charset="-78"/>
              </a:rPr>
              <a:t>HAZMAT</a:t>
            </a:r>
            <a:br>
              <a:rPr lang="fa-IR" sz="2000" dirty="0">
                <a:cs typeface="B Titr" pitchFamily="2" charset="-78"/>
              </a:rPr>
            </a:br>
            <a:r>
              <a:rPr lang="fa-IR" sz="2000" dirty="0">
                <a:cs typeface="B Titr" pitchFamily="2" charset="-78"/>
              </a:rPr>
              <a:t>باعث ایجاد 1. مشکلات سلامتی 2. جراحات 3. حتی مرگ در افراد و حیوانات شده 4. آلودگی ساختمان ها و محیط زیست</a:t>
            </a:r>
            <a:br>
              <a:rPr lang="fa-IR" sz="2000" dirty="0">
                <a:cs typeface="B Titr" pitchFamily="2" charset="-78"/>
              </a:rPr>
            </a:br>
            <a:endParaRPr lang="fa-IR" sz="2000" dirty="0">
              <a:cs typeface="B Titr" pitchFamily="2" charset="-78"/>
            </a:endParaRPr>
          </a:p>
        </p:txBody>
      </p:sp>
      <p:pic>
        <p:nvPicPr>
          <p:cNvPr id="2050" name="Picture 2" descr="C:\Users\fara\Downloads\IMG-20181114-WA0005-1080x50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2988" y="2509529"/>
            <a:ext cx="6777037" cy="3137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42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a:cs typeface="B Titr" pitchFamily="2" charset="-78"/>
              </a:rPr>
              <a:t>دسته بندی کلی مواد خطرناک :</a:t>
            </a:r>
            <a:endParaRPr lang="fa-IR" dirty="0">
              <a:cs typeface="B Titr" pitchFamily="2" charset="-78"/>
            </a:endParaRPr>
          </a:p>
        </p:txBody>
      </p:sp>
      <p:sp>
        <p:nvSpPr>
          <p:cNvPr id="3" name="Content Placeholder 2"/>
          <p:cNvSpPr>
            <a:spLocks noGrp="1"/>
          </p:cNvSpPr>
          <p:nvPr>
            <p:ph idx="1"/>
          </p:nvPr>
        </p:nvSpPr>
        <p:spPr/>
        <p:txBody>
          <a:bodyPr/>
          <a:lstStyle/>
          <a:p>
            <a:r>
              <a:rPr lang="fa-IR" dirty="0">
                <a:cs typeface="B Titr" pitchFamily="2" charset="-78"/>
              </a:rPr>
              <a:t>1. شیمیایی</a:t>
            </a:r>
          </a:p>
          <a:p>
            <a:r>
              <a:rPr lang="fa-IR" dirty="0">
                <a:cs typeface="B Titr" pitchFamily="2" charset="-78"/>
              </a:rPr>
              <a:t>2. میکروبی</a:t>
            </a:r>
          </a:p>
          <a:p>
            <a:r>
              <a:rPr lang="fa-IR" dirty="0">
                <a:cs typeface="B Titr" pitchFamily="2" charset="-78"/>
              </a:rPr>
              <a:t>3. هسته ای</a:t>
            </a:r>
          </a:p>
        </p:txBody>
      </p:sp>
    </p:spTree>
    <p:extLst>
      <p:ext uri="{BB962C8B-B14F-4D97-AF65-F5344CB8AC3E}">
        <p14:creationId xmlns:p14="http://schemas.microsoft.com/office/powerpoint/2010/main" val="3357187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a:cs typeface="B Titr" pitchFamily="2" charset="-78"/>
              </a:rPr>
              <a:t>دسته بندی مواد خطرناک از دیدگاه سازمان ملل متحد :</a:t>
            </a:r>
            <a:endParaRPr lang="fa-IR" dirty="0">
              <a:cs typeface="B Titr" pitchFamily="2" charset="-78"/>
            </a:endParaRPr>
          </a:p>
        </p:txBody>
      </p:sp>
      <p:sp>
        <p:nvSpPr>
          <p:cNvPr id="3" name="Content Placeholder 2"/>
          <p:cNvSpPr>
            <a:spLocks noGrp="1"/>
          </p:cNvSpPr>
          <p:nvPr>
            <p:ph idx="1"/>
          </p:nvPr>
        </p:nvSpPr>
        <p:spPr/>
        <p:txBody>
          <a:bodyPr>
            <a:normAutofit/>
          </a:bodyPr>
          <a:lstStyle/>
          <a:p>
            <a:r>
              <a:rPr lang="fa-IR" sz="2000" dirty="0">
                <a:cs typeface="B Titr" pitchFamily="2" charset="-78"/>
              </a:rPr>
              <a:t>مواد منفجره</a:t>
            </a:r>
          </a:p>
          <a:p>
            <a:r>
              <a:rPr lang="fa-IR" sz="2000" dirty="0">
                <a:cs typeface="B Titr" pitchFamily="2" charset="-78"/>
              </a:rPr>
              <a:t>گاز ها</a:t>
            </a:r>
          </a:p>
          <a:p>
            <a:r>
              <a:rPr lang="fa-IR" sz="2000" dirty="0">
                <a:cs typeface="B Titr" pitchFamily="2" charset="-78"/>
              </a:rPr>
              <a:t>مایعات قابل اشتعال</a:t>
            </a:r>
          </a:p>
          <a:p>
            <a:r>
              <a:rPr lang="fa-IR" sz="2000" dirty="0">
                <a:cs typeface="B Titr" pitchFamily="2" charset="-78"/>
              </a:rPr>
              <a:t>فلزات</a:t>
            </a:r>
          </a:p>
          <a:p>
            <a:r>
              <a:rPr lang="fa-IR" sz="2000" dirty="0">
                <a:cs typeface="B Titr" pitchFamily="2" charset="-78"/>
              </a:rPr>
              <a:t>مواد اکسید کننده معدنی</a:t>
            </a:r>
          </a:p>
          <a:p>
            <a:r>
              <a:rPr lang="fa-IR" sz="2000" dirty="0">
                <a:cs typeface="B Titr" pitchFamily="2" charset="-78"/>
              </a:rPr>
              <a:t>مواد بیولوژیک</a:t>
            </a:r>
          </a:p>
          <a:p>
            <a:r>
              <a:rPr lang="fa-IR" sz="2000" dirty="0">
                <a:cs typeface="B Titr" pitchFamily="2" charset="-78"/>
              </a:rPr>
              <a:t>مواد پرتو زا</a:t>
            </a:r>
          </a:p>
          <a:p>
            <a:r>
              <a:rPr lang="fa-IR" sz="2000" dirty="0">
                <a:cs typeface="B Titr" pitchFamily="2" charset="-78"/>
              </a:rPr>
              <a:t>مواد خورنده</a:t>
            </a:r>
          </a:p>
          <a:p>
            <a:r>
              <a:rPr lang="fa-IR" sz="2000" dirty="0">
                <a:cs typeface="B Titr" pitchFamily="2" charset="-78"/>
              </a:rPr>
              <a:t>کلیه مواد مضر برای محیط زیست</a:t>
            </a:r>
          </a:p>
          <a:p>
            <a:endParaRPr lang="fa-IR" sz="2000" dirty="0">
              <a:cs typeface="B Titr" pitchFamily="2" charset="-78"/>
            </a:endParaRPr>
          </a:p>
        </p:txBody>
      </p:sp>
    </p:spTree>
    <p:extLst>
      <p:ext uri="{BB962C8B-B14F-4D97-AF65-F5344CB8AC3E}">
        <p14:creationId xmlns:p14="http://schemas.microsoft.com/office/powerpoint/2010/main" val="1884944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153</TotalTime>
  <Words>1229</Words>
  <Application>Microsoft Office PowerPoint</Application>
  <PresentationFormat>On-screen Show (4:3)</PresentationFormat>
  <Paragraphs>120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Century Gothic</vt:lpstr>
      <vt:lpstr>Wingdings 2</vt:lpstr>
      <vt:lpstr>Austin</vt:lpstr>
      <vt:lpstr>به معنی  مواد خطرناک که به آن  قاتل خاموش  نیز می گویند. </vt:lpstr>
      <vt:lpstr>بسیاری از محصولات حاوی مواد شیمیایی خطرناک بطور معمول در خانه ها مورد استفاده و ذخیره قرار می گیرند. در صورت ریختن یا ترکیب آنها آسیب زیادی و حتی مرگ به همراه خواهد داشت.</vt:lpstr>
      <vt:lpstr>راه هایی که مواد خطرناک می توانند وارد بدن شوند:   </vt:lpstr>
      <vt:lpstr>مقابله با نشت مواد خطرناک  (ایمنی، جداسازی، اطلاع رسانی)</vt:lpstr>
      <vt:lpstr>جداسازی: </vt:lpstr>
      <vt:lpstr>هشدار :</vt:lpstr>
      <vt:lpstr>نشت مواد HAZMAT باعث ایجاد 1. مشکلات سلامتی 2. جراحات 3. حتی مرگ در افراد و حیوانات شده 4. آلودگی ساختمان ها و محیط زیست </vt:lpstr>
      <vt:lpstr>دسته بندی کلی مواد خطرناک :</vt:lpstr>
      <vt:lpstr>دسته بندی مواد خطرناک از دیدگاه سازمان ملل متحد :</vt:lpstr>
      <vt:lpstr>روش پیشگیری از خطر در خانه و محل کار:</vt:lpstr>
      <vt:lpstr>مکان‌هایی که مواد خطرناک در خانه یافت می‌شوند:</vt:lpstr>
      <vt:lpstr>برچسب هشدار</vt:lpstr>
      <vt:lpstr>برچسب هشدار</vt:lpstr>
      <vt:lpstr>کدگذاری رنگ برچسب ها و پلاکاردها: </vt:lpstr>
      <vt:lpstr>نمونه برچسب های نصب شده روی تانکر حاوی نیتروژن</vt:lpstr>
      <vt:lpstr>مفهوم رنگ برچسب ها و پلاکاردها: </vt:lpstr>
      <vt:lpstr>مواد خطرناک بر اساس شماره کلاس  شماره کلاس عددی است که در گوشه پایین برچسب یا پلاکارد قرار دارد.  </vt:lpstr>
      <vt:lpstr>اطلاعات ویژه : </vt:lpstr>
      <vt:lpstr>الماس 704</vt:lpstr>
      <vt:lpstr>قرمز ... خطر آتش سوزی</vt:lpstr>
      <vt:lpstr>زرد ... واکنش پذیری</vt:lpstr>
      <vt:lpstr>آبی ... اطلاعات بهداشتی</vt:lpstr>
      <vt:lpstr>مکان های متداول مواد خطرناک:</vt:lpstr>
      <vt:lpstr>علائم نشت مواد خطرناک:</vt:lpstr>
      <vt:lpstr>اگر یک یا چند مورد از این نشانه‌های ریختن مواد خطرناک را در جاده یا یک مرکز ثابت مشاهده کردید، اقدامات زیر را انجام دهید:</vt:lpstr>
      <vt:lpstr>تشخیص علائم هشدار دهنده</vt:lpstr>
      <vt:lpstr>از توجهتان  ممنونم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معنی مواد خطرناک می باشد. </dc:title>
  <dc:creator>fara</dc:creator>
  <cp:lastModifiedBy>Mohsen Nakhaei</cp:lastModifiedBy>
  <cp:revision>12</cp:revision>
  <dcterms:created xsi:type="dcterms:W3CDTF">2006-08-16T00:00:00Z</dcterms:created>
  <dcterms:modified xsi:type="dcterms:W3CDTF">2021-11-05T07:08:16Z</dcterms:modified>
</cp:coreProperties>
</file>