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82" r:id="rId2"/>
    <p:sldId id="283" r:id="rId3"/>
    <p:sldId id="257" r:id="rId4"/>
    <p:sldId id="258" r:id="rId5"/>
    <p:sldId id="302" r:id="rId6"/>
    <p:sldId id="311" r:id="rId7"/>
    <p:sldId id="261" r:id="rId8"/>
    <p:sldId id="312" r:id="rId9"/>
    <p:sldId id="313" r:id="rId10"/>
    <p:sldId id="314" r:id="rId11"/>
    <p:sldId id="315" r:id="rId12"/>
    <p:sldId id="303" r:id="rId13"/>
    <p:sldId id="316" r:id="rId14"/>
    <p:sldId id="263" r:id="rId15"/>
    <p:sldId id="304" r:id="rId16"/>
    <p:sldId id="305" r:id="rId17"/>
    <p:sldId id="307" r:id="rId18"/>
    <p:sldId id="308" r:id="rId19"/>
    <p:sldId id="306" r:id="rId20"/>
    <p:sldId id="309" r:id="rId21"/>
    <p:sldId id="310" r:id="rId22"/>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FFFF"/>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3"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90"/>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1451" y="0"/>
            <a:ext cx="2938780" cy="496332"/>
          </a:xfrm>
          <a:prstGeom prst="rect">
            <a:avLst/>
          </a:prstGeom>
        </p:spPr>
        <p:txBody>
          <a:bodyPr vert="horz" lIns="91440" tIns="45720" rIns="91440" bIns="45720" rtlCol="0"/>
          <a:lstStyle>
            <a:lvl1pPr algn="r">
              <a:defRPr sz="1200"/>
            </a:lvl1pPr>
          </a:lstStyle>
          <a:p>
            <a:fld id="{C2CE842E-DC10-48D0-8938-B6898C6AD355}" type="datetimeFigureOut">
              <a:rPr lang="en-US" smtClean="0"/>
              <a:pPr/>
              <a:t>11/3/2010</a:t>
            </a:fld>
            <a:endParaRPr lang="en-US"/>
          </a:p>
        </p:txBody>
      </p:sp>
      <p:sp>
        <p:nvSpPr>
          <p:cNvPr id="4" name="Footer Placeholder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a:defRPr sz="1200"/>
            </a:lvl1pPr>
          </a:lstStyle>
          <a:p>
            <a:fld id="{E84C90FC-1EA3-4B13-B53C-09C2D0B3A53D}" type="slidenum">
              <a:rPr lang="en-US" smtClean="0"/>
              <a:pPr/>
              <a:t>‹#›</a:t>
            </a:fld>
            <a:endParaRPr lang="en-US"/>
          </a:p>
        </p:txBody>
      </p:sp>
    </p:spTree>
    <p:extLst>
      <p:ext uri="{BB962C8B-B14F-4D97-AF65-F5344CB8AC3E}">
        <p14:creationId xmlns:p14="http://schemas.microsoft.com/office/powerpoint/2010/main" xmlns="" val="3960070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A7E1648-0BB6-485D-8A58-75655E51A44C}" type="datetimeFigureOut">
              <a:rPr lang="en-US" smtClean="0"/>
              <a:pPr/>
              <a:t>11/3/2010</a:t>
            </a:fld>
            <a:endParaRPr lang="en-US"/>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DBC72860-9D3D-459E-A3FD-A9EF7DE37268}" type="slidenum">
              <a:rPr lang="en-US" smtClean="0"/>
              <a:pPr/>
              <a:t>‹#›</a:t>
            </a:fld>
            <a:endParaRPr lang="en-US"/>
          </a:p>
        </p:txBody>
      </p:sp>
    </p:spTree>
    <p:extLst>
      <p:ext uri="{BB962C8B-B14F-4D97-AF65-F5344CB8AC3E}">
        <p14:creationId xmlns:p14="http://schemas.microsoft.com/office/powerpoint/2010/main" xmlns="" val="378816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72860-9D3D-459E-A3FD-A9EF7DE37268}"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0765CF-CD9E-4686-955A-35691FB6C540}" type="datetimeFigureOut">
              <a:rPr lang="en-US" smtClean="0"/>
              <a:pPr/>
              <a:t>11/3/2010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4B1F7D-A5BB-4C4D-B90D-D5BDD523614F}"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4B1F7D-A5BB-4C4D-B90D-D5BDD523614F}"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1"/>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4B1F7D-A5BB-4C4D-B90D-D5BDD523614F}"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4B1F7D-A5BB-4C4D-B90D-D5BDD523614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4B1F7D-A5BB-4C4D-B90D-D5BDD523614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4B1F7D-A5BB-4C4D-B90D-D5BDD523614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4B1F7D-A5BB-4C4D-B90D-D5BDD52361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4B1F7D-A5BB-4C4D-B90D-D5BDD523614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90765CF-CD9E-4686-955A-35691FB6C540}" type="datetimeFigureOut">
              <a:rPr lang="en-US" smtClean="0"/>
              <a:pPr/>
              <a:t>11/3/2010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4B1F7D-A5BB-4C4D-B90D-D5BDD523614F}"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90765CF-CD9E-4686-955A-35691FB6C540}" type="datetimeFigureOut">
              <a:rPr lang="en-US" smtClean="0"/>
              <a:pPr/>
              <a:t>11/3/2010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4B1F7D-A5BB-4C4D-B90D-D5BDD52361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90765CF-CD9E-4686-955A-35691FB6C540}" type="datetimeFigureOut">
              <a:rPr lang="en-US" smtClean="0"/>
              <a:pPr/>
              <a:t>11/3/2010</a:t>
            </a:fld>
            <a:endParaRPr lang="en-US"/>
          </a:p>
        </p:txBody>
      </p:sp>
      <p:sp>
        <p:nvSpPr>
          <p:cNvPr id="6" name="Footer Placeholder 5"/>
          <p:cNvSpPr>
            <a:spLocks noGrp="1"/>
          </p:cNvSpPr>
          <p:nvPr>
            <p:ph type="ftr" sz="quarter" idx="11"/>
          </p:nvPr>
        </p:nvSpPr>
        <p:spPr>
          <a:xfrm>
            <a:off x="4380074"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4B1F7D-A5BB-4C4D-B90D-D5BDD523614F}"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4"/>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5"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4"/>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5"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7"/>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90765CF-CD9E-4686-955A-35691FB6C540}" type="datetimeFigureOut">
              <a:rPr lang="en-US" smtClean="0"/>
              <a:pPr/>
              <a:t>11/3/2010</a:t>
            </a:fld>
            <a:endParaRPr lang="en-US"/>
          </a:p>
        </p:txBody>
      </p:sp>
      <p:sp>
        <p:nvSpPr>
          <p:cNvPr id="22" name="Footer Placeholder 21"/>
          <p:cNvSpPr>
            <a:spLocks noGrp="1"/>
          </p:cNvSpPr>
          <p:nvPr>
            <p:ph type="ftr" sz="quarter" idx="3"/>
          </p:nvPr>
        </p:nvSpPr>
        <p:spPr>
          <a:xfrm>
            <a:off x="4380074"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4B1F7D-A5BB-4C4D-B90D-D5BDD52361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iazerooz.com/Im/O/87/0619/L6335652483780.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eforosh.com/pics/7580_1166356753.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Besm\067.jpg"/>
          <p:cNvPicPr>
            <a:picLocks noGrp="1" noChangeAspect="1" noChangeArrowheads="1"/>
          </p:cNvPicPr>
          <p:nvPr>
            <p:ph idx="1"/>
          </p:nvPr>
        </p:nvPicPr>
        <p:blipFill>
          <a:blip r:embed="rId2"/>
          <a:srcRect/>
          <a:stretch>
            <a:fillRect/>
          </a:stretch>
        </p:blipFill>
        <p:spPr bwMode="auto">
          <a:xfrm>
            <a:off x="785786" y="2143116"/>
            <a:ext cx="7643865" cy="2857520"/>
          </a:xfrm>
          <a:prstGeom prst="rect">
            <a:avLst/>
          </a:prstGeom>
          <a:noFill/>
        </p:spPr>
      </p:pic>
    </p:spTree>
    <p:extLst>
      <p:ext uri="{BB962C8B-B14F-4D97-AF65-F5344CB8AC3E}">
        <p14:creationId xmlns:p14="http://schemas.microsoft.com/office/powerpoint/2010/main" xmlns="" val="3070030504"/>
      </p:ext>
    </p:extLst>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2" y="0"/>
            <a:ext cx="2779768" cy="726214"/>
          </a:xfrm>
        </p:spPr>
        <p:txBody>
          <a:bodyPr>
            <a:normAutofit fontScale="90000"/>
          </a:bodyPr>
          <a:lstStyle/>
          <a:p>
            <a:endParaRPr lang="en-US" dirty="0"/>
          </a:p>
        </p:txBody>
      </p:sp>
      <p:sp>
        <p:nvSpPr>
          <p:cNvPr id="3" name="Text Placeholder 2"/>
          <p:cNvSpPr>
            <a:spLocks noGrp="1"/>
          </p:cNvSpPr>
          <p:nvPr>
            <p:ph type="body" idx="1"/>
          </p:nvPr>
        </p:nvSpPr>
        <p:spPr>
          <a:xfrm>
            <a:off x="4357686" y="142828"/>
            <a:ext cx="4786314" cy="6429444"/>
          </a:xfrm>
        </p:spPr>
        <p:txBody>
          <a:bodyPr>
            <a:normAutofit fontScale="77500" lnSpcReduction="20000"/>
          </a:bodyPr>
          <a:lstStyle/>
          <a:p>
            <a:pPr algn="r" rtl="1"/>
            <a:r>
              <a:rPr lang="ar-SA" sz="2800" dirty="0" smtClean="0">
                <a:cs typeface="B Mitra" pitchFamily="2" charset="-78"/>
              </a:rPr>
              <a:t>- تاج دکل (</a:t>
            </a:r>
            <a:r>
              <a:rPr lang="en-US" sz="2800" dirty="0" smtClean="0">
                <a:cs typeface="B Mitra" pitchFamily="2" charset="-78"/>
              </a:rPr>
              <a:t>crown</a:t>
            </a:r>
            <a:r>
              <a:rPr lang="ar-SA" sz="2800" dirty="0" smtClean="0">
                <a:cs typeface="B Mitra" pitchFamily="2" charset="-78"/>
              </a:rPr>
              <a:t> ) :.</a:t>
            </a:r>
            <a:endParaRPr lang="en-US" sz="2800" dirty="0" smtClean="0">
              <a:cs typeface="B Mitra" pitchFamily="2" charset="-78"/>
            </a:endParaRPr>
          </a:p>
          <a:p>
            <a:pPr algn="r" rtl="1"/>
            <a:r>
              <a:rPr lang="ar-SA" sz="2800" dirty="0" smtClean="0">
                <a:cs typeface="B Mitra" pitchFamily="2" charset="-78"/>
              </a:rPr>
              <a:t>2-  کابلهای حفاری (</a:t>
            </a:r>
            <a:r>
              <a:rPr lang="en-US" sz="2800" dirty="0" smtClean="0">
                <a:cs typeface="B Mitra" pitchFamily="2" charset="-78"/>
              </a:rPr>
              <a:t>drilling line</a:t>
            </a:r>
            <a:r>
              <a:rPr lang="ar-SA" sz="2800" dirty="0" smtClean="0">
                <a:cs typeface="B Mitra" pitchFamily="2" charset="-78"/>
              </a:rPr>
              <a:t> ) :.</a:t>
            </a:r>
            <a:endParaRPr lang="en-US" sz="2800" dirty="0" smtClean="0">
              <a:cs typeface="B Mitra" pitchFamily="2" charset="-78"/>
            </a:endParaRPr>
          </a:p>
          <a:p>
            <a:pPr algn="r" rtl="1"/>
            <a:r>
              <a:rPr lang="ar-SA" sz="2800" dirty="0" smtClean="0">
                <a:cs typeface="B Mitra" pitchFamily="2" charset="-78"/>
              </a:rPr>
              <a:t>3- طناب خور (</a:t>
            </a:r>
            <a:r>
              <a:rPr lang="en-US" sz="2800" dirty="0" smtClean="0">
                <a:cs typeface="B Mitra" pitchFamily="2" charset="-78"/>
              </a:rPr>
              <a:t>traveling block</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4- قلاب (</a:t>
            </a:r>
            <a:r>
              <a:rPr lang="en-US" sz="2800" dirty="0" smtClean="0">
                <a:cs typeface="B Mitra" pitchFamily="2" charset="-78"/>
              </a:rPr>
              <a:t>rotary hook</a:t>
            </a:r>
            <a:r>
              <a:rPr lang="ar-SA" sz="2800" dirty="0" smtClean="0">
                <a:cs typeface="B Mitra" pitchFamily="2" charset="-78"/>
              </a:rPr>
              <a:t>.</a:t>
            </a:r>
            <a:endParaRPr lang="en-US" sz="2800" dirty="0" smtClean="0">
              <a:cs typeface="B Mitra" pitchFamily="2" charset="-78"/>
            </a:endParaRPr>
          </a:p>
          <a:p>
            <a:pPr algn="r" rtl="1"/>
            <a:r>
              <a:rPr lang="ar-SA" sz="2800" dirty="0" smtClean="0">
                <a:cs typeface="B Mitra" pitchFamily="2" charset="-78"/>
              </a:rPr>
              <a:t>5- هرزه گرد (</a:t>
            </a:r>
            <a:r>
              <a:rPr lang="en-US" sz="2800" dirty="0" smtClean="0">
                <a:cs typeface="B Mitra" pitchFamily="2" charset="-78"/>
              </a:rPr>
              <a:t>swivel</a:t>
            </a:r>
            <a:r>
              <a:rPr lang="ar-SA" sz="2800" dirty="0" smtClean="0">
                <a:cs typeface="B Mitra" pitchFamily="2" charset="-78"/>
              </a:rPr>
              <a:t>.</a:t>
            </a:r>
            <a:endParaRPr lang="en-US" sz="2800" dirty="0" smtClean="0">
              <a:cs typeface="B Mitra" pitchFamily="2" charset="-78"/>
            </a:endParaRPr>
          </a:p>
          <a:p>
            <a:pPr algn="r" rtl="1"/>
            <a:r>
              <a:rPr lang="ar-SA" sz="2800" dirty="0" smtClean="0">
                <a:cs typeface="B Mitra" pitchFamily="2" charset="-78"/>
              </a:rPr>
              <a:t>6- لوله چند بر (</a:t>
            </a:r>
            <a:r>
              <a:rPr lang="en-US" sz="2800" dirty="0" smtClean="0">
                <a:cs typeface="B Mitra" pitchFamily="2" charset="-78"/>
              </a:rPr>
              <a:t>Kelly</a:t>
            </a:r>
            <a:r>
              <a:rPr lang="ar-SA" sz="2800" dirty="0" smtClean="0">
                <a:cs typeface="B Mitra" pitchFamily="2" charset="-78"/>
              </a:rPr>
              <a:t> ). </a:t>
            </a:r>
            <a:endParaRPr lang="en-US" sz="2800" dirty="0" smtClean="0">
              <a:cs typeface="B Mitra" pitchFamily="2" charset="-78"/>
            </a:endParaRPr>
          </a:p>
          <a:p>
            <a:pPr algn="r" rtl="1"/>
            <a:r>
              <a:rPr lang="ar-SA" sz="2800" dirty="0" smtClean="0">
                <a:cs typeface="B Mitra" pitchFamily="2" charset="-78"/>
              </a:rPr>
              <a:t>7- شیلنگ گل حفاری (</a:t>
            </a:r>
            <a:r>
              <a:rPr lang="en-US" sz="2800" dirty="0" smtClean="0">
                <a:cs typeface="B Mitra" pitchFamily="2" charset="-78"/>
              </a:rPr>
              <a:t>rotary hose</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8- لوله ی فولادی عبور دهنده گل (</a:t>
            </a:r>
            <a:r>
              <a:rPr lang="en-US" sz="2800" dirty="0" smtClean="0">
                <a:cs typeface="B Mitra" pitchFamily="2" charset="-78"/>
              </a:rPr>
              <a:t>stand pipe</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9-  پایه ی دکل ( </a:t>
            </a:r>
            <a:r>
              <a:rPr lang="en-US" sz="2800" dirty="0" smtClean="0">
                <a:cs typeface="B Mitra" pitchFamily="2" charset="-78"/>
              </a:rPr>
              <a:t>substructure</a:t>
            </a:r>
            <a:r>
              <a:rPr lang="ar-SA" sz="2800" dirty="0" smtClean="0">
                <a:cs typeface="B Mitra" pitchFamily="2" charset="-78"/>
              </a:rPr>
              <a:t> ) کند . </a:t>
            </a:r>
            <a:endParaRPr lang="en-US" sz="2800" dirty="0" smtClean="0">
              <a:cs typeface="B Mitra" pitchFamily="2" charset="-78"/>
            </a:endParaRPr>
          </a:p>
          <a:p>
            <a:pPr algn="r" rtl="1"/>
            <a:r>
              <a:rPr lang="ar-SA" sz="2800" dirty="0" smtClean="0">
                <a:cs typeface="B Mitra" pitchFamily="2" charset="-78"/>
              </a:rPr>
              <a:t>10- مته (</a:t>
            </a:r>
            <a:r>
              <a:rPr lang="en-US" sz="2800" dirty="0" smtClean="0">
                <a:cs typeface="B Mitra" pitchFamily="2" charset="-78"/>
              </a:rPr>
              <a:t>Bit ,Rock</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11- صفحه دوار (</a:t>
            </a:r>
            <a:r>
              <a:rPr lang="en-US" sz="2800" dirty="0" smtClean="0">
                <a:cs typeface="B Mitra" pitchFamily="2" charset="-78"/>
              </a:rPr>
              <a:t>rotary tab le </a:t>
            </a:r>
            <a:r>
              <a:rPr lang="ar-SA" sz="2800" dirty="0" smtClean="0">
                <a:cs typeface="B Mitra" pitchFamily="2" charset="-78"/>
              </a:rPr>
              <a:t>).</a:t>
            </a:r>
            <a:endParaRPr lang="en-US" sz="2800" dirty="0" smtClean="0">
              <a:cs typeface="B Mitra" pitchFamily="2" charset="-78"/>
            </a:endParaRPr>
          </a:p>
          <a:p>
            <a:pPr algn="r" rtl="1"/>
            <a:r>
              <a:rPr lang="ar-SA" sz="2800" dirty="0" smtClean="0">
                <a:cs typeface="B Mitra" pitchFamily="2" charset="-78"/>
              </a:rPr>
              <a:t>12- سیستم مرکزی کنترل کننده کابلها و مرکز تجمع کابلها (</a:t>
            </a:r>
            <a:r>
              <a:rPr lang="en-US" sz="2800" dirty="0" smtClean="0">
                <a:cs typeface="B Mitra" pitchFamily="2" charset="-78"/>
              </a:rPr>
              <a:t>draw works</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13- موتور (</a:t>
            </a:r>
            <a:r>
              <a:rPr lang="en-US" sz="2800" dirty="0" smtClean="0">
                <a:cs typeface="B Mitra" pitchFamily="2" charset="-78"/>
              </a:rPr>
              <a:t>Engine</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14- پمپ گل حفاری (</a:t>
            </a:r>
            <a:r>
              <a:rPr lang="en-US" sz="2800" dirty="0" smtClean="0">
                <a:cs typeface="B Mitra" pitchFamily="2" charset="-78"/>
              </a:rPr>
              <a:t>pump , slash </a:t>
            </a:r>
            <a:r>
              <a:rPr lang="ar-SA" sz="2800" dirty="0" smtClean="0">
                <a:cs typeface="B Mitra" pitchFamily="2" charset="-78"/>
              </a:rPr>
              <a:t> ).</a:t>
            </a:r>
            <a:endParaRPr lang="en-US" sz="2800" dirty="0" smtClean="0">
              <a:cs typeface="B Mitra" pitchFamily="2" charset="-78"/>
            </a:endParaRPr>
          </a:p>
          <a:p>
            <a:pPr algn="r" rtl="1"/>
            <a:r>
              <a:rPr lang="ar-SA" sz="2800" dirty="0" smtClean="0">
                <a:cs typeface="B Mitra" pitchFamily="2" charset="-78"/>
              </a:rPr>
              <a:t>15- غربال کننده ذرات حفاری از گل (</a:t>
            </a:r>
            <a:r>
              <a:rPr lang="en-US" sz="2800" dirty="0" smtClean="0">
                <a:cs typeface="B Mitra" pitchFamily="2" charset="-78"/>
              </a:rPr>
              <a:t>shale shaker</a:t>
            </a:r>
            <a:r>
              <a:rPr lang="ar-SA" sz="2800" dirty="0" smtClean="0">
                <a:cs typeface="B Mitra" pitchFamily="2" charset="-78"/>
              </a:rPr>
              <a:t>.</a:t>
            </a:r>
            <a:endParaRPr lang="en-US" sz="2800" dirty="0" smtClean="0">
              <a:cs typeface="B Mitra" pitchFamily="2" charset="-78"/>
            </a:endParaRPr>
          </a:p>
          <a:p>
            <a:pPr algn="r" rtl="1"/>
            <a:r>
              <a:rPr lang="ar-SA" sz="2800" dirty="0" smtClean="0">
                <a:cs typeface="B Mitra" pitchFamily="2" charset="-78"/>
              </a:rPr>
              <a:t>16- مخزن گل</a:t>
            </a:r>
            <a:endParaRPr lang="en-US" sz="2800" dirty="0" smtClean="0">
              <a:cs typeface="B Mitra" pitchFamily="2" charset="-78"/>
            </a:endParaRPr>
          </a:p>
          <a:p>
            <a:pPr algn="r" rtl="1"/>
            <a:r>
              <a:rPr lang="ar-SA" sz="2800" dirty="0" smtClean="0">
                <a:cs typeface="B Mitra" pitchFamily="2" charset="-78"/>
              </a:rPr>
              <a:t>17-     خط جریان گل.</a:t>
            </a:r>
            <a:endParaRPr lang="en-US" sz="2800" dirty="0" smtClean="0">
              <a:cs typeface="B Mitra" pitchFamily="2" charset="-78"/>
            </a:endParaRPr>
          </a:p>
          <a:p>
            <a:pPr algn="r" rtl="1"/>
            <a:r>
              <a:rPr lang="ar-SA" sz="2800" dirty="0" smtClean="0">
                <a:cs typeface="B Mitra" pitchFamily="2" charset="-78"/>
              </a:rPr>
              <a:t>18- دکل (</a:t>
            </a:r>
            <a:r>
              <a:rPr lang="en-US" sz="2800" dirty="0" smtClean="0">
                <a:cs typeface="B Mitra" pitchFamily="2" charset="-78"/>
              </a:rPr>
              <a:t>derrick</a:t>
            </a:r>
          </a:p>
          <a:p>
            <a:endParaRPr lang="en-US" dirty="0"/>
          </a:p>
        </p:txBody>
      </p:sp>
      <p:pic>
        <p:nvPicPr>
          <p:cNvPr id="4" name="Picture 3" descr="http://upload.wikimedia.org/wikipedia/commons/thumb/8/80/Oil_Rig_NT8.jpg/492px-Oil_Rig_NT8.jpg"/>
          <p:cNvPicPr/>
          <p:nvPr/>
        </p:nvPicPr>
        <p:blipFill>
          <a:blip r:embed="rId2"/>
          <a:srcRect/>
          <a:stretch>
            <a:fillRect/>
          </a:stretch>
        </p:blipFill>
        <p:spPr bwMode="auto">
          <a:xfrm>
            <a:off x="-428660" y="0"/>
            <a:ext cx="4857784"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Content Placeholder 2"/>
          <p:cNvSpPr txBox="1">
            <a:spLocks/>
          </p:cNvSpPr>
          <p:nvPr/>
        </p:nvSpPr>
        <p:spPr>
          <a:xfrm rot="5400000">
            <a:off x="-411627" y="1254427"/>
            <a:ext cx="5729439" cy="3906116"/>
          </a:xfrm>
          <a:prstGeom prst="rect">
            <a:avLst/>
          </a:prstGeom>
        </p:spPr>
        <p:txBody>
          <a:bodyPr vert="horz">
            <a:normAutofit/>
          </a:bodyPr>
          <a:lstStyle/>
          <a:p>
            <a:pPr marL="0" marR="0" lvl="0" indent="0" algn="just"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fa-IR" sz="2700" b="0" i="0" u="none" strike="noStrike" kern="1200" cap="none" spc="0" normalizeH="0" baseline="0" noProof="0" smtClean="0">
              <a:ln>
                <a:noFill/>
              </a:ln>
              <a:solidFill>
                <a:schemeClr val="tx1"/>
              </a:solidFill>
              <a:effectLst/>
              <a:uLnTx/>
              <a:uFillTx/>
              <a:latin typeface="+mn-lt"/>
              <a:ea typeface="+mn-ea"/>
              <a:cs typeface="B Koodak" pitchFamily="2" charset="-78"/>
            </a:endParaRPr>
          </a:p>
          <a:p>
            <a:pPr marL="0" marR="0" lvl="0" indent="0" algn="just"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fa-IR" sz="2000" b="0" i="0" u="none" strike="noStrike" kern="1200" cap="none" spc="0" normalizeH="0" baseline="0" noProof="0" dirty="0" smtClean="0">
              <a:ln>
                <a:noFill/>
              </a:ln>
              <a:solidFill>
                <a:schemeClr val="tx1"/>
              </a:solidFill>
              <a:effectLst/>
              <a:uLnTx/>
              <a:uFillTx/>
              <a:latin typeface="+mn-lt"/>
              <a:ea typeface="+mn-ea"/>
              <a:cs typeface="B Koodak" pitchFamily="2" charset="-78"/>
            </a:endParaRPr>
          </a:p>
        </p:txBody>
      </p:sp>
      <p:sp>
        <p:nvSpPr>
          <p:cNvPr id="5" name="Title 1"/>
          <p:cNvSpPr txBox="1">
            <a:spLocks/>
          </p:cNvSpPr>
          <p:nvPr/>
        </p:nvSpPr>
        <p:spPr>
          <a:xfrm>
            <a:off x="5572132" y="357166"/>
            <a:ext cx="3312360" cy="6072231"/>
          </a:xfrm>
          <a:prstGeom prst="rect">
            <a:avLst/>
          </a:prstGeom>
          <a:scene3d>
            <a:camera prst="orthographicFront"/>
            <a:lightRig rig="soft" dir="t"/>
          </a:scene3d>
          <a:sp3d>
            <a:bevelT w="165100" prst="coolSlant"/>
          </a:sp3d>
        </p:spPr>
        <p:style>
          <a:lnRef idx="2">
            <a:schemeClr val="accent6"/>
          </a:lnRef>
          <a:fillRef idx="1">
            <a:schemeClr val="lt1"/>
          </a:fillRef>
          <a:effectRef idx="0">
            <a:schemeClr val="accent6"/>
          </a:effectRef>
          <a:fontRef idx="minor">
            <a:schemeClr val="dk1"/>
          </a:fontRef>
        </p:style>
        <p:txBody>
          <a:bodyPr vert="horz"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1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مته های حفاری:</a:t>
            </a:r>
            <a:br>
              <a:rPr kumimoji="0" lang="fa-IR" sz="41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br>
            <a:r>
              <a:rPr kumimoji="0" lang="fa-IR" sz="41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 </a:t>
            </a:r>
            <a:r>
              <a:rPr kumimoji="0" lang="fa-IR" sz="35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مته های تیغه ای</a:t>
            </a:r>
            <a:br>
              <a:rPr kumimoji="0" lang="fa-IR" sz="35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br>
            <a:r>
              <a:rPr kumimoji="0" lang="fa-IR" sz="35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 مته های غلطک دار</a:t>
            </a:r>
            <a:br>
              <a:rPr kumimoji="0" lang="fa-IR" sz="35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br>
            <a:r>
              <a:rPr kumimoji="0" lang="fa-IR" sz="35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 مته های الماسی</a:t>
            </a:r>
            <a:r>
              <a:rPr kumimoji="0" lang="fa-IR" sz="41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t/>
            </a:r>
            <a:br>
              <a:rPr kumimoji="0" lang="fa-IR" sz="41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rPr>
            </a:br>
            <a:endParaRPr kumimoji="0" lang="en-US" sz="41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B Mitra" pitchFamily="2" charset="-78"/>
            </a:endParaRPr>
          </a:p>
        </p:txBody>
      </p:sp>
      <p:pic>
        <p:nvPicPr>
          <p:cNvPr id="6" name="Picture 5" descr="KH_LOGO2tr.gif"/>
          <p:cNvPicPr>
            <a:picLocks noChangeAspect="1"/>
          </p:cNvPicPr>
          <p:nvPr/>
        </p:nvPicPr>
        <p:blipFill>
          <a:blip r:embed="rId2" cstate="print"/>
          <a:stretch>
            <a:fillRect/>
          </a:stretch>
        </p:blipFill>
        <p:spPr>
          <a:xfrm>
            <a:off x="4429124" y="1142984"/>
            <a:ext cx="285752" cy="285752"/>
          </a:xfrm>
          <a:prstGeom prst="ellipse">
            <a:avLst/>
          </a:prstGeom>
          <a:ln>
            <a:noFill/>
          </a:ln>
          <a:effectLst>
            <a:softEdge rad="112500"/>
          </a:effectLst>
        </p:spPr>
      </p:pic>
      <p:pic>
        <p:nvPicPr>
          <p:cNvPr id="7" name="Picture 2" descr="F:\دانشگاه طبا\ax\مته دورانی.jpg"/>
          <p:cNvPicPr>
            <a:picLocks noChangeAspect="1" noChangeArrowheads="1"/>
          </p:cNvPicPr>
          <p:nvPr/>
        </p:nvPicPr>
        <p:blipFill>
          <a:blip r:embed="rId3"/>
          <a:srcRect/>
          <a:stretch>
            <a:fillRect/>
          </a:stretch>
        </p:blipFill>
        <p:spPr bwMode="auto">
          <a:xfrm>
            <a:off x="357158" y="285728"/>
            <a:ext cx="4929222" cy="605722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dirty="0" smtClean="0">
                <a:cs typeface="B Mitra" pitchFamily="2" charset="-78"/>
              </a:rPr>
              <a:t>لوله های حفاری</a:t>
            </a:r>
            <a:endParaRPr lang="en-US" dirty="0">
              <a:cs typeface="B Mitra" pitchFamily="2" charset="-78"/>
            </a:endParaRPr>
          </a:p>
        </p:txBody>
      </p:sp>
      <p:pic>
        <p:nvPicPr>
          <p:cNvPr id="5123" name="Picture 3" descr="F:\دانشگاه طبا\ax\لوله حفاری 2.jpg"/>
          <p:cNvPicPr>
            <a:picLocks noGrp="1" noChangeAspect="1" noChangeArrowheads="1"/>
          </p:cNvPicPr>
          <p:nvPr>
            <p:ph sz="half" idx="1"/>
          </p:nvPr>
        </p:nvPicPr>
        <p:blipFill>
          <a:blip r:embed="rId2"/>
          <a:srcRect/>
          <a:stretch>
            <a:fillRect/>
          </a:stretch>
        </p:blipFill>
        <p:spPr bwMode="auto">
          <a:xfrm>
            <a:off x="4643438" y="1071545"/>
            <a:ext cx="4143404" cy="3198417"/>
          </a:xfrm>
          <a:prstGeom prst="rect">
            <a:avLst/>
          </a:prstGeom>
          <a:noFill/>
        </p:spPr>
      </p:pic>
      <p:pic>
        <p:nvPicPr>
          <p:cNvPr id="5124" name="Picture 4" descr="F:\دانشگاه طبا\ax\لوله حفاری.jpg"/>
          <p:cNvPicPr>
            <a:picLocks noChangeAspect="1" noChangeArrowheads="1"/>
          </p:cNvPicPr>
          <p:nvPr/>
        </p:nvPicPr>
        <p:blipFill>
          <a:blip r:embed="rId3"/>
          <a:srcRect/>
          <a:stretch>
            <a:fillRect/>
          </a:stretch>
        </p:blipFill>
        <p:spPr bwMode="auto">
          <a:xfrm>
            <a:off x="214282" y="1000108"/>
            <a:ext cx="4071966" cy="3286148"/>
          </a:xfrm>
          <a:prstGeom prst="rect">
            <a:avLst/>
          </a:prstGeom>
          <a:noFill/>
        </p:spPr>
      </p:pic>
      <p:pic>
        <p:nvPicPr>
          <p:cNvPr id="5125" name="Picture 5" descr="F:\دانشگاه طبا\ax\لوله حفاری 3.jpg"/>
          <p:cNvPicPr>
            <a:picLocks noChangeAspect="1" noChangeArrowheads="1"/>
          </p:cNvPicPr>
          <p:nvPr/>
        </p:nvPicPr>
        <p:blipFill>
          <a:blip r:embed="rId4"/>
          <a:srcRect/>
          <a:stretch>
            <a:fillRect/>
          </a:stretch>
        </p:blipFill>
        <p:spPr bwMode="auto">
          <a:xfrm>
            <a:off x="1142976" y="4429132"/>
            <a:ext cx="6786610" cy="223194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www.niazerooz.com/Im/O/88/0217/L6337727165430.jpg"/>
          <p:cNvPicPr/>
          <p:nvPr/>
        </p:nvPicPr>
        <p:blipFill>
          <a:blip r:embed="rId2"/>
          <a:srcRect/>
          <a:stretch>
            <a:fillRect/>
          </a:stretch>
        </p:blipFill>
        <p:spPr bwMode="auto">
          <a:xfrm>
            <a:off x="4857752" y="285728"/>
            <a:ext cx="4286248" cy="6357958"/>
          </a:xfrm>
          <a:prstGeom prst="rect">
            <a:avLst/>
          </a:prstGeom>
          <a:noFill/>
          <a:ln w="9525">
            <a:noFill/>
            <a:miter lim="800000"/>
            <a:headEnd/>
            <a:tailEnd/>
          </a:ln>
        </p:spPr>
      </p:pic>
      <p:pic>
        <p:nvPicPr>
          <p:cNvPr id="4" name="Picture 3" descr="http://t1.gstatic.com/images?q=tbn:ANd9GcSkWYu6xEkjglDQACyO2NZB2Jo_06bvHbSzICzFePL_zEKD4Xk&amp;t=1&amp;h=180&amp;w=155&amp;usg=__-yP-b2rOn-aYl0FF-mvJqsTBIrU="/>
          <p:cNvPicPr/>
          <p:nvPr/>
        </p:nvPicPr>
        <p:blipFill>
          <a:blip r:embed="rId3"/>
          <a:srcRect/>
          <a:stretch>
            <a:fillRect/>
          </a:stretch>
        </p:blipFill>
        <p:spPr bwMode="auto">
          <a:xfrm>
            <a:off x="0" y="214290"/>
            <a:ext cx="4425299" cy="6429396"/>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SA" sz="2000" dirty="0" smtClean="0"/>
              <a:t>حفر چال با روش چالزنی دورانی یا ضربه ای و با استفاده از نیروی محرکه هوای فشرده یا الکتریسیته انجام می‏گیرد. برای جلوگیری از ایجاد گرد و خاک می‏توان به کمک آب، خرده ریزهای حفاری را در حین حفر چال از آن خارج کرد</a:t>
            </a:r>
            <a:r>
              <a:rPr lang="en-US" sz="2000" dirty="0" smtClean="0"/>
              <a:t>.</a:t>
            </a:r>
          </a:p>
          <a:p>
            <a:pPr marL="0" indent="0" algn="just" rtl="1">
              <a:buNone/>
            </a:pPr>
            <a:r>
              <a:rPr lang="ar-SA" sz="2000" dirty="0" smtClean="0"/>
              <a:t>برای حفر چال، بسته به مساحت مقطع تونل می‏توان از پرفراتور مجهز به پایه و یا جامبوهای چالزنی استفاده کرد. جامبوها قادرند چند چال را همزمان حفر کنند، لذا برای حفر چال در تونلهای بزرگ مقطع مقرون به صرفه هستند</a:t>
            </a:r>
            <a:r>
              <a:rPr lang="fa-IR" sz="2000" dirty="0" smtClean="0"/>
              <a:t> چاه بوسیله </a:t>
            </a:r>
          </a:p>
          <a:p>
            <a:pPr marL="0" indent="0" algn="just" rtl="1">
              <a:buNone/>
            </a:pPr>
            <a:r>
              <a:rPr lang="fa-IR" sz="2000" dirty="0" smtClean="0"/>
              <a:t>شاغول باید دارای دو شرط باشد</a:t>
            </a:r>
            <a:r>
              <a:rPr lang="en-US" sz="2000" dirty="0" smtClean="0"/>
              <a:t>.</a:t>
            </a:r>
            <a:r>
              <a:rPr lang="fa-IR" sz="2000" dirty="0" smtClean="0"/>
              <a:t> </a:t>
            </a:r>
            <a:endParaRPr lang="en-US" sz="2000" dirty="0" smtClean="0"/>
          </a:p>
          <a:p>
            <a:pPr marL="0" indent="0" algn="just" rtl="1">
              <a:buNone/>
            </a:pPr>
            <a:r>
              <a:rPr lang="fa-IR" sz="2000" dirty="0" smtClean="0"/>
              <a:t>انحراف نداشته باشد و خمیده نیز نباشد.</a:t>
            </a:r>
            <a:endParaRPr lang="en-US" sz="2000" dirty="0" smtClean="0"/>
          </a:p>
        </p:txBody>
      </p:sp>
      <p:sp>
        <p:nvSpPr>
          <p:cNvPr id="2" name="Title 1"/>
          <p:cNvSpPr>
            <a:spLocks noGrp="1"/>
          </p:cNvSpPr>
          <p:nvPr>
            <p:ph type="title"/>
          </p:nvPr>
        </p:nvSpPr>
        <p:spPr/>
        <p:txBody>
          <a:bodyPr/>
          <a:lstStyle/>
          <a:p>
            <a:pPr algn="r" rtl="1"/>
            <a:r>
              <a:rPr lang="fa-IR" dirty="0" smtClean="0">
                <a:solidFill>
                  <a:schemeClr val="accent1"/>
                </a:solidFill>
                <a:cs typeface="B Mitra" pitchFamily="2" charset="-78"/>
              </a:rPr>
              <a:t>حفر زمین با روش دورانی</a:t>
            </a:r>
            <a:endParaRPr lang="en-US" dirty="0">
              <a:solidFill>
                <a:schemeClr val="accent1"/>
              </a:solidFill>
              <a:cs typeface="B Mitra" pitchFamily="2" charset="-78"/>
            </a:endParaRPr>
          </a:p>
        </p:txBody>
      </p:sp>
      <p:pic>
        <p:nvPicPr>
          <p:cNvPr id="15362" name="Picture 2" descr="تصوير اصلي را ببينيد">
            <a:hlinkClick r:id="rId2"/>
          </p:cNvPr>
          <p:cNvPicPr>
            <a:picLocks noChangeAspect="1" noChangeArrowheads="1"/>
          </p:cNvPicPr>
          <p:nvPr/>
        </p:nvPicPr>
        <p:blipFill>
          <a:blip r:embed="rId3"/>
          <a:srcRect/>
          <a:stretch>
            <a:fillRect/>
          </a:stretch>
        </p:blipFill>
        <p:spPr bwMode="auto">
          <a:xfrm>
            <a:off x="285720" y="3357562"/>
            <a:ext cx="2679510" cy="2476512"/>
          </a:xfrm>
          <a:prstGeom prst="rect">
            <a:avLst/>
          </a:prstGeom>
          <a:noFill/>
        </p:spPr>
      </p:pic>
      <p:pic>
        <p:nvPicPr>
          <p:cNvPr id="15364" name="Picture 4" descr="تصوير اصلي را ببينيد">
            <a:hlinkClick r:id="rId4"/>
          </p:cNvPr>
          <p:cNvPicPr>
            <a:picLocks noChangeAspect="1" noChangeArrowheads="1"/>
          </p:cNvPicPr>
          <p:nvPr/>
        </p:nvPicPr>
        <p:blipFill>
          <a:blip r:embed="rId5"/>
          <a:srcRect/>
          <a:stretch>
            <a:fillRect/>
          </a:stretch>
        </p:blipFill>
        <p:spPr bwMode="auto">
          <a:xfrm>
            <a:off x="3214678" y="3357562"/>
            <a:ext cx="1785950" cy="242889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780428" cy="1369156"/>
          </a:xfrm>
        </p:spPr>
        <p:txBody>
          <a:bodyPr/>
          <a:lstStyle/>
          <a:p>
            <a:r>
              <a:rPr lang="fa-IR" dirty="0" smtClean="0"/>
              <a:t>تفاوتهای روش دورانی و ضربه ای</a:t>
            </a:r>
            <a:endParaRPr lang="en-US" dirty="0"/>
          </a:p>
        </p:txBody>
      </p:sp>
      <p:sp>
        <p:nvSpPr>
          <p:cNvPr id="3" name="Text Placeholder 2"/>
          <p:cNvSpPr>
            <a:spLocks noGrp="1"/>
          </p:cNvSpPr>
          <p:nvPr>
            <p:ph type="body" idx="1"/>
          </p:nvPr>
        </p:nvSpPr>
        <p:spPr>
          <a:xfrm>
            <a:off x="428596" y="1571612"/>
            <a:ext cx="8208993" cy="5000660"/>
          </a:xfrm>
        </p:spPr>
        <p:txBody>
          <a:bodyPr>
            <a:normAutofit/>
          </a:bodyPr>
          <a:lstStyle/>
          <a:p>
            <a:pPr algn="just" rtl="1"/>
            <a:r>
              <a:rPr lang="fa-IR" sz="3200" dirty="0" smtClean="0">
                <a:cs typeface="B Mitra" pitchFamily="2" charset="-78"/>
              </a:rPr>
              <a:t>ﺳﻴﺴﺘﻢ ﺣﻔﺎري ﺿﺮﺑﻪ اي ﻫﻨﮕﺎم ﺿﺮﺑﻪ زدن،ﺿﺮﺑﻪ ﺑه ﻠﻮﻟـﻪ وارد</a:t>
            </a:r>
            <a:r>
              <a:rPr lang="en-US" sz="3200" dirty="0" smtClean="0">
                <a:cs typeface="B Mitra" pitchFamily="2" charset="-78"/>
              </a:rPr>
              <a:t>‫</a:t>
            </a:r>
            <a:r>
              <a:rPr lang="fa-IR" sz="3200" dirty="0" smtClean="0">
                <a:cs typeface="B Mitra" pitchFamily="2" charset="-78"/>
              </a:rPr>
              <a:t>ﻣﻲ ﻛﻨﺪ ﺗﺎ از اﻳﻦ ﻃﺮﻳﻖ اﻧﺮژي ﺑﻪ ﻣﺘﻪ ﻣﻨﺘﻘﻞ ﺷﻮد ﻣﺘﻪ ﻫﺮ ﺑﺎر ﺑـﺮاي آﻧﻜـﻪ در</a:t>
            </a:r>
            <a:r>
              <a:rPr lang="en-US" sz="3200" dirty="0" smtClean="0">
                <a:cs typeface="B Mitra" pitchFamily="2" charset="-78"/>
              </a:rPr>
              <a:t>‫</a:t>
            </a:r>
            <a:r>
              <a:rPr lang="fa-IR" sz="3200" dirty="0" smtClean="0">
                <a:cs typeface="B Mitra" pitchFamily="2" charset="-78"/>
              </a:rPr>
              <a:t>ﻣﻮﻗﻌﻴﺖ ﺟﺪﻳﺪي ﻧﺴﺒﺖ ﺑﻪ ﺳﻨﮓ ﻗﺮار ﮔﻴﺮد و ﻣﺠﺪدا"ﺿﺮﺑﻪ ﻫﺎي ﺧـﻮد راﺑـﻪ</a:t>
            </a:r>
            <a:r>
              <a:rPr lang="en-US" sz="3200" dirty="0" smtClean="0">
                <a:cs typeface="B Mitra" pitchFamily="2" charset="-78"/>
              </a:rPr>
              <a:t>‫</a:t>
            </a:r>
            <a:r>
              <a:rPr lang="fa-IR" sz="3200" dirty="0" smtClean="0">
                <a:cs typeface="B Mitra" pitchFamily="2" charset="-78"/>
              </a:rPr>
              <a:t> ﺳﻄﺢ ﻗﺒﻠﻲ وارد ﻧﻜﻨﺪ ﺑﻄﻮر ﺧﻮدﻛﺎر ﻣﻘﺪاري ﭼﺮﺧﺶ ﺣﺎﺻﻞ ﺧﻮاﻫﺪ ﻛـﺮد اﻣـﺎﻋﺎﻣﻞ ﻳﺎ ﻣﻮﺗﻮر ﭼﺮﺧﺸﻲ ﻣﺴﺘﻘﻠﻲ ﻛﻪ ﻣﻮﺟﺐ اﻳﻦ ﭼـﺮﺧﺶ ﺑـﺎ ﺷـﺪ در ﻣﺎﺷـﻴﻦ</a:t>
            </a:r>
            <a:r>
              <a:rPr lang="en-US" sz="3200" dirty="0" smtClean="0">
                <a:cs typeface="B Mitra" pitchFamily="2" charset="-78"/>
              </a:rPr>
              <a:t>‫</a:t>
            </a:r>
            <a:r>
              <a:rPr lang="fa-IR" sz="3200" dirty="0" smtClean="0">
                <a:cs typeface="B Mitra" pitchFamily="2" charset="-78"/>
              </a:rPr>
              <a:t>وﺟﻮد ﻧﺪارد.در ﺳﻴﺴﺘﻢ ﺣﻔﺎري دورانی ﻋـﻼوه ﺑـﺮ ﺿـﺮﺑﻪ زدن </a:t>
            </a:r>
            <a:r>
              <a:rPr lang="en-US" sz="3200" dirty="0" smtClean="0">
                <a:cs typeface="B Mitra" pitchFamily="2" charset="-78"/>
              </a:rPr>
              <a:t>‫</a:t>
            </a:r>
            <a:r>
              <a:rPr lang="fa-IR" sz="3200" dirty="0" smtClean="0">
                <a:cs typeface="B Mitra" pitchFamily="2" charset="-78"/>
              </a:rPr>
              <a:t>ﻣﻮﺗﻮر ﻳﺎ ﻋﺎﻣﻞ ﭼﺮﺧﺶ ﻣﺘﻪ ﻧﻴﺰ در ﺑﺎﻻ ﻳﺎ ﭘﻬﻠـﻮي ﺿـﺮﺑﻪ زن ﻧـﺼﺐ ﺷـﺪه ﻛـﻪ ﻣﻘﺪار ﭼﺮﺧﺶ آن ﺗﻮﺳﻂ ﻣﻮﺗﻮر ﻛﻨﺘﺮل ﻣﻲ ﺷﻮد.ﺣﺴﻦ اﻳﻦ ﻣﺎﺷـﻴﻦ آن اﺳـﺖ</a:t>
            </a:r>
            <a:r>
              <a:rPr lang="en-US" sz="3200" dirty="0" smtClean="0">
                <a:cs typeface="B Mitra" pitchFamily="2" charset="-78"/>
              </a:rPr>
              <a:t>‫</a:t>
            </a:r>
            <a:r>
              <a:rPr lang="fa-IR" sz="3200" dirty="0" smtClean="0">
                <a:cs typeface="B Mitra" pitchFamily="2" charset="-78"/>
              </a:rPr>
              <a:t>ﻣﻲ ﮔﻴﺮد.ﻛﻪ ﭼﺎﻟﺰﻧﻲ ﺑﺎ ﺳﺮﻋت  بیشتری اﻧﺠﺎم می شود.</a:t>
            </a:r>
            <a:endParaRPr lang="en-US" sz="3200" dirty="0" smtClean="0">
              <a:cs typeface="B Mitra" pitchFamily="2" charset="-78"/>
            </a:endParaRPr>
          </a:p>
          <a:p>
            <a:pPr algn="r"/>
            <a:endParaRPr lang="en-US"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00174"/>
            <a:ext cx="8229600" cy="4525963"/>
          </a:xfrm>
        </p:spPr>
        <p:txBody>
          <a:bodyPr/>
          <a:lstStyle/>
          <a:p>
            <a:pPr algn="r" rtl="1"/>
            <a:r>
              <a:rPr lang="ar-SA" dirty="0" smtClean="0"/>
              <a:t>1-گازها</a:t>
            </a:r>
            <a:endParaRPr lang="fa-IR" dirty="0" smtClean="0"/>
          </a:p>
          <a:p>
            <a:pPr algn="r" rtl="1"/>
            <a:r>
              <a:rPr lang="ar-SA" dirty="0" smtClean="0"/>
              <a:t> 2-مایعات</a:t>
            </a:r>
            <a:endParaRPr lang="fa-IR" dirty="0" smtClean="0"/>
          </a:p>
          <a:p>
            <a:pPr algn="r" rtl="1"/>
            <a:r>
              <a:rPr lang="ar-SA" dirty="0" smtClean="0"/>
              <a:t>3- گل حفاری</a:t>
            </a:r>
            <a:endParaRPr lang="fa-IR" dirty="0" smtClean="0"/>
          </a:p>
          <a:p>
            <a:pPr algn="r" rtl="1"/>
            <a:r>
              <a:rPr lang="ar-SA" dirty="0" smtClean="0"/>
              <a:t> 4- امولوسیون هیدروکربن های نفتی</a:t>
            </a:r>
            <a:endParaRPr lang="fa-IR" dirty="0" smtClean="0"/>
          </a:p>
          <a:p>
            <a:pPr algn="r" rtl="1"/>
            <a:r>
              <a:rPr lang="ar-SA" dirty="0" smtClean="0"/>
              <a:t> در آب و یا آب در هیدرو کربن های نفتی</a:t>
            </a:r>
            <a:endParaRPr lang="fa-IR" dirty="0" smtClean="0"/>
          </a:p>
          <a:p>
            <a:pPr algn="r" rtl="1"/>
            <a:r>
              <a:rPr lang="ar-SA" dirty="0" smtClean="0"/>
              <a:t> 5- ترکیبی از دو نوع سیال حفاری</a:t>
            </a:r>
            <a:endParaRPr lang="en-US" dirty="0"/>
          </a:p>
        </p:txBody>
      </p:sp>
      <p:sp>
        <p:nvSpPr>
          <p:cNvPr id="3" name="Title 2"/>
          <p:cNvSpPr>
            <a:spLocks noGrp="1"/>
          </p:cNvSpPr>
          <p:nvPr>
            <p:ph type="title"/>
          </p:nvPr>
        </p:nvSpPr>
        <p:spPr/>
        <p:txBody>
          <a:bodyPr/>
          <a:lstStyle/>
          <a:p>
            <a:pPr algn="r"/>
            <a:r>
              <a:rPr lang="fa-I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انواع سیالات حفاری </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100" name="Picture 4" descr="F:\دانشگاه طبا\ax\سیستم گردشی برای سیال.bmp"/>
          <p:cNvPicPr>
            <a:picLocks noChangeAspect="1" noChangeArrowheads="1"/>
          </p:cNvPicPr>
          <p:nvPr/>
        </p:nvPicPr>
        <p:blipFill>
          <a:blip r:embed="rId2"/>
          <a:srcRect/>
          <a:stretch>
            <a:fillRect/>
          </a:stretch>
        </p:blipFill>
        <p:spPr bwMode="auto">
          <a:xfrm>
            <a:off x="285720" y="237297"/>
            <a:ext cx="3500462" cy="636764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7772400" cy="1643074"/>
          </a:xfrm>
        </p:spPr>
        <p:txBody>
          <a:bodyPr/>
          <a:lstStyle/>
          <a:p>
            <a:r>
              <a:rPr lang="fa-IR" dirty="0" smtClean="0">
                <a:cs typeface="B Mitra" pitchFamily="2" charset="-78"/>
              </a:rPr>
              <a:t>کیفیت آب و مواد اضافه شده به آن جهت ساخت سیال حفاری</a:t>
            </a:r>
            <a:endParaRPr lang="en-US" dirty="0">
              <a:cs typeface="B Mitra" pitchFamily="2" charset="-78"/>
            </a:endParaRPr>
          </a:p>
        </p:txBody>
      </p:sp>
      <p:sp>
        <p:nvSpPr>
          <p:cNvPr id="3" name="Text Placeholder 2"/>
          <p:cNvSpPr>
            <a:spLocks noGrp="1"/>
          </p:cNvSpPr>
          <p:nvPr>
            <p:ph type="body" idx="1"/>
          </p:nvPr>
        </p:nvSpPr>
        <p:spPr>
          <a:xfrm>
            <a:off x="428596" y="2071678"/>
            <a:ext cx="8066117" cy="4500570"/>
          </a:xfrm>
        </p:spPr>
        <p:txBody>
          <a:bodyPr>
            <a:normAutofit/>
          </a:bodyPr>
          <a:lstStyle/>
          <a:p>
            <a:pPr algn="just" rtl="1"/>
            <a:r>
              <a:rPr lang="ar-SA" sz="2400" dirty="0" smtClean="0">
                <a:cs typeface="B Mitra" pitchFamily="2" charset="-78"/>
              </a:rPr>
              <a:t>از آب خالص (</a:t>
            </a:r>
            <a:r>
              <a:rPr lang="en-US" sz="2400" dirty="0" smtClean="0">
                <a:cs typeface="B Mitra" pitchFamily="2" charset="-78"/>
              </a:rPr>
              <a:t>fresh  water</a:t>
            </a:r>
            <a:r>
              <a:rPr lang="ar-SA" sz="2400" dirty="0" smtClean="0">
                <a:cs typeface="B Mitra" pitchFamily="2" charset="-78"/>
              </a:rPr>
              <a:t> ) ، آب نمک (</a:t>
            </a:r>
            <a:r>
              <a:rPr lang="en-US" sz="2400" dirty="0" smtClean="0">
                <a:cs typeface="B Mitra" pitchFamily="2" charset="-78"/>
              </a:rPr>
              <a:t>salt water</a:t>
            </a:r>
            <a:r>
              <a:rPr lang="ar-SA" sz="2400" dirty="0" smtClean="0">
                <a:cs typeface="B Mitra" pitchFamily="2" charset="-78"/>
              </a:rPr>
              <a:t>) و روغن بعد از هوا تقریبا آب به دلیل گرانروی و چگالی کم مناسب ترین سیال حفاری برای ایجاد چاه در شرایط عادی است،به طور کلی غیر از مواردی که برای استفاده آب ذکر گردیده آب در مواردی استفاده می شود که جرم مخصوص آن برای کنترل فشار طبقات زمین کافی باشد یا چاه از میان سنگ ها کم مقاومتی همچون شیل عبور نکند . آب نمک نسبت به آب خالص مزیت بیشتری دارد . این امر به دلیل وجود نمک در آب  (10 درصد ) و داشتن وزن مخصوص زیادتر و ایجاد فشار هیدرو استاتیکی بیشتر نسبت به آب  است . روغن فشار هیدرو استاتیکی کمتری نسبت به آب نمک و آب خالص ایجاد می کند که علت آن چگالی کمتری است که نفت نام دارد و در موارد فشار غیر نرملا ( فشار کمتر از 0.433 پوند بر اینچ مربع به ازای هر فوت ) از آن استفاده می شود . حفاری از میان ماسه سنگ توسط آب خالص موجب انبساط و ازدیاد حجم رسی موجود در ماسه سنگ می شود که سبب مسدود شدن منافذ سنگ می گردد . این فرایند بالاخص در چاههای نفت اهمیت ویژه ای دارد زیرا باعث عدم ورود نفت از ماسه سنگ به چاه می شود.</a:t>
            </a:r>
            <a:endParaRPr lang="en-US" sz="2400" dirty="0" smtClean="0">
              <a:cs typeface="B Mitra" pitchFamily="2" charset="-78"/>
            </a:endParaRPr>
          </a:p>
          <a:p>
            <a:endParaRPr lang="en-US" dirty="0"/>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دانشگاه طبا\ax\cat-343108142037.jpg"/>
          <p:cNvPicPr>
            <a:picLocks noChangeAspect="1" noChangeArrowheads="1"/>
          </p:cNvPicPr>
          <p:nvPr/>
        </p:nvPicPr>
        <p:blipFill>
          <a:blip r:embed="rId2"/>
          <a:srcRect/>
          <a:stretch>
            <a:fillRect/>
          </a:stretch>
        </p:blipFill>
        <p:spPr bwMode="auto">
          <a:xfrm>
            <a:off x="0" y="1285836"/>
            <a:ext cx="6893735" cy="5572164"/>
          </a:xfrm>
          <a:prstGeom prst="rect">
            <a:avLst/>
          </a:prstGeom>
          <a:noFill/>
        </p:spPr>
      </p:pic>
      <p:sp>
        <p:nvSpPr>
          <p:cNvPr id="2" name="Content Placeholder 1"/>
          <p:cNvSpPr>
            <a:spLocks noGrp="1"/>
          </p:cNvSpPr>
          <p:nvPr>
            <p:ph idx="1"/>
          </p:nvPr>
        </p:nvSpPr>
        <p:spPr>
          <a:xfrm>
            <a:off x="500034" y="1000108"/>
            <a:ext cx="8229600" cy="4525963"/>
          </a:xfrm>
        </p:spPr>
        <p:txBody>
          <a:bodyPr/>
          <a:lstStyle/>
          <a:p>
            <a:endParaRPr lang="fa-IR" dirty="0" smtClean="0"/>
          </a:p>
          <a:p>
            <a:pPr algn="r" rtl="1"/>
            <a:r>
              <a:rPr lang="fa-IR" dirty="0" smtClean="0"/>
              <a:t>1</a:t>
            </a:r>
            <a:r>
              <a:rPr lang="fa-IR" sz="3000" dirty="0" smtClean="0"/>
              <a:t>. </a:t>
            </a:r>
            <a:r>
              <a:rPr lang="fa-IR" sz="3000" dirty="0" smtClean="0">
                <a:cs typeface="B Mitra" pitchFamily="2" charset="-78"/>
              </a:rPr>
              <a:t>گلهای روغنی (اساس ترکیبات نفتی)</a:t>
            </a:r>
          </a:p>
          <a:p>
            <a:pPr algn="r" rtl="1"/>
            <a:r>
              <a:rPr lang="fa-IR" sz="3000" dirty="0" smtClean="0">
                <a:cs typeface="B Mitra" pitchFamily="2" charset="-78"/>
              </a:rPr>
              <a:t>2. گلهای امولسیونی (اساس آب)</a:t>
            </a:r>
          </a:p>
          <a:p>
            <a:pPr algn="r" rtl="1"/>
            <a:r>
              <a:rPr lang="fa-IR" sz="3000" dirty="0" smtClean="0">
                <a:cs typeface="B Mitra" pitchFamily="2" charset="-78"/>
              </a:rPr>
              <a:t>3. گلهای امولسیونی (اساس ترکیبات نفتی)</a:t>
            </a:r>
            <a:endParaRPr lang="en-US" sz="3000" dirty="0">
              <a:cs typeface="B Mitra" pitchFamily="2" charset="-78"/>
            </a:endParaRPr>
          </a:p>
        </p:txBody>
      </p:sp>
      <p:sp>
        <p:nvSpPr>
          <p:cNvPr id="3" name="Title 2"/>
          <p:cNvSpPr>
            <a:spLocks noGrp="1"/>
          </p:cNvSpPr>
          <p:nvPr>
            <p:ph type="title"/>
          </p:nvPr>
        </p:nvSpPr>
        <p:spPr>
          <a:xfrm>
            <a:off x="500034" y="0"/>
            <a:ext cx="8229600" cy="1143000"/>
          </a:xfrm>
        </p:spPr>
        <p:style>
          <a:lnRef idx="1">
            <a:schemeClr val="accent6"/>
          </a:lnRef>
          <a:fillRef idx="2">
            <a:schemeClr val="accent6"/>
          </a:fillRef>
          <a:effectRef idx="1">
            <a:schemeClr val="accent6"/>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fa-IR" sz="6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گل حفاری</a:t>
            </a:r>
            <a:endParaRPr lang="en-US" sz="6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7772400" cy="726214"/>
          </a:xfrm>
        </p:spPr>
        <p:txBody>
          <a:bodyPr>
            <a:noAutofit/>
          </a:bodyPr>
          <a:lstStyle/>
          <a:p>
            <a:r>
              <a:rPr lang="fa-IR" sz="5000" dirty="0" smtClean="0">
                <a:solidFill>
                  <a:schemeClr val="accent1"/>
                </a:solidFill>
                <a:cs typeface="B Farnaz" pitchFamily="2" charset="-78"/>
              </a:rPr>
              <a:t>گل حفاری</a:t>
            </a:r>
            <a:endParaRPr lang="en-US" sz="5000" dirty="0"/>
          </a:p>
        </p:txBody>
      </p:sp>
      <p:sp>
        <p:nvSpPr>
          <p:cNvPr id="3" name="Text Placeholder 2"/>
          <p:cNvSpPr>
            <a:spLocks noGrp="1"/>
          </p:cNvSpPr>
          <p:nvPr>
            <p:ph type="body" idx="1"/>
          </p:nvPr>
        </p:nvSpPr>
        <p:spPr>
          <a:xfrm>
            <a:off x="500034" y="1357298"/>
            <a:ext cx="8137555" cy="4786346"/>
          </a:xfrm>
        </p:spPr>
        <p:txBody>
          <a:bodyPr>
            <a:normAutofit lnSpcReduction="10000"/>
          </a:bodyPr>
          <a:lstStyle/>
          <a:p>
            <a:pPr algn="r" rtl="1"/>
            <a:r>
              <a:rPr lang="ar-SA" sz="3200" dirty="0" smtClean="0">
                <a:cs typeface="B Mitra" pitchFamily="2" charset="-78"/>
              </a:rPr>
              <a:t>اجزاء تشکیل دهنده این سیستم‌ شامل: </a:t>
            </a:r>
            <a:endParaRPr lang="en-US" sz="3200" dirty="0" smtClean="0">
              <a:cs typeface="B Mitra" pitchFamily="2" charset="-78"/>
            </a:endParaRPr>
          </a:p>
          <a:p>
            <a:pPr algn="r" rtl="1"/>
            <a:r>
              <a:rPr lang="ar-SA" sz="3200" dirty="0" smtClean="0">
                <a:cs typeface="B Mitra" pitchFamily="2" charset="-78"/>
              </a:rPr>
              <a:t/>
            </a:r>
            <a:br>
              <a:rPr lang="ar-SA" sz="3200" dirty="0" smtClean="0">
                <a:cs typeface="B Mitra" pitchFamily="2" charset="-78"/>
              </a:rPr>
            </a:br>
            <a:r>
              <a:rPr lang="fa-IR" sz="3200" dirty="0" smtClean="0">
                <a:cs typeface="B Mitra" pitchFamily="2" charset="-78"/>
              </a:rPr>
              <a:t>۱) </a:t>
            </a:r>
            <a:r>
              <a:rPr lang="ar-SA" sz="3200" dirty="0" smtClean="0">
                <a:cs typeface="B Mitra" pitchFamily="2" charset="-78"/>
              </a:rPr>
              <a:t>پمپ‌های گل(</a:t>
            </a:r>
            <a:r>
              <a:rPr lang="en-US" sz="3200" dirty="0" smtClean="0">
                <a:cs typeface="B Mitra" pitchFamily="2" charset="-78"/>
              </a:rPr>
              <a:t>pumps</a:t>
            </a:r>
            <a:r>
              <a:rPr lang="ar-SA" sz="3200" dirty="0" smtClean="0">
                <a:cs typeface="B Mitra" pitchFamily="2" charset="-78"/>
              </a:rPr>
              <a:t>)</a:t>
            </a:r>
            <a:br>
              <a:rPr lang="ar-SA" sz="3200" dirty="0" smtClean="0">
                <a:cs typeface="B Mitra" pitchFamily="2" charset="-78"/>
              </a:rPr>
            </a:br>
            <a:r>
              <a:rPr lang="fa-IR" sz="3200" dirty="0" smtClean="0">
                <a:cs typeface="B Mitra" pitchFamily="2" charset="-78"/>
              </a:rPr>
              <a:t>۲) </a:t>
            </a:r>
            <a:r>
              <a:rPr lang="en-US" sz="3200" dirty="0" smtClean="0">
                <a:cs typeface="B Mitra" pitchFamily="2" charset="-78"/>
              </a:rPr>
              <a:t>Stand pipe</a:t>
            </a:r>
            <a:r>
              <a:rPr lang="ar-SA" sz="3200" dirty="0" smtClean="0">
                <a:cs typeface="B Mitra" pitchFamily="2" charset="-78"/>
              </a:rPr>
              <a:t/>
            </a:r>
            <a:br>
              <a:rPr lang="ar-SA" sz="3200" dirty="0" smtClean="0">
                <a:cs typeface="B Mitra" pitchFamily="2" charset="-78"/>
              </a:rPr>
            </a:br>
            <a:r>
              <a:rPr lang="fa-IR" sz="3200" dirty="0" smtClean="0">
                <a:cs typeface="B Mitra" pitchFamily="2" charset="-78"/>
              </a:rPr>
              <a:t>۳) </a:t>
            </a:r>
            <a:r>
              <a:rPr lang="en-US" sz="3200" dirty="0" smtClean="0">
                <a:cs typeface="B Mitra" pitchFamily="2" charset="-78"/>
              </a:rPr>
              <a:t>Kelly hose</a:t>
            </a:r>
            <a:r>
              <a:rPr lang="ar-SA" sz="3200" dirty="0" smtClean="0">
                <a:cs typeface="B Mitra" pitchFamily="2" charset="-78"/>
              </a:rPr>
              <a:t/>
            </a:r>
            <a:br>
              <a:rPr lang="ar-SA" sz="3200" dirty="0" smtClean="0">
                <a:cs typeface="B Mitra" pitchFamily="2" charset="-78"/>
              </a:rPr>
            </a:br>
            <a:r>
              <a:rPr lang="fa-IR" sz="3200" dirty="0" smtClean="0">
                <a:cs typeface="B Mitra" pitchFamily="2" charset="-78"/>
              </a:rPr>
              <a:t>۴) </a:t>
            </a:r>
            <a:r>
              <a:rPr lang="en-US" sz="3200" dirty="0" smtClean="0">
                <a:cs typeface="B Mitra" pitchFamily="2" charset="-78"/>
              </a:rPr>
              <a:t>Kelly</a:t>
            </a:r>
            <a:r>
              <a:rPr lang="ar-SA" sz="3200" dirty="0" smtClean="0">
                <a:cs typeface="B Mitra" pitchFamily="2" charset="-78"/>
              </a:rPr>
              <a:t> و رشته‌های حفاری</a:t>
            </a:r>
            <a:br>
              <a:rPr lang="ar-SA" sz="3200" dirty="0" smtClean="0">
                <a:cs typeface="B Mitra" pitchFamily="2" charset="-78"/>
              </a:rPr>
            </a:br>
            <a:r>
              <a:rPr lang="fa-IR" sz="3200" dirty="0" smtClean="0">
                <a:cs typeface="B Mitra" pitchFamily="2" charset="-78"/>
              </a:rPr>
              <a:t>۵) </a:t>
            </a:r>
            <a:r>
              <a:rPr lang="ar-SA" sz="3200" dirty="0" smtClean="0">
                <a:cs typeface="B Mitra" pitchFamily="2" charset="-78"/>
              </a:rPr>
              <a:t>فضای حلقوی (</a:t>
            </a:r>
            <a:r>
              <a:rPr lang="en-US" sz="3200" dirty="0" smtClean="0">
                <a:cs typeface="B Mitra" pitchFamily="2" charset="-78"/>
              </a:rPr>
              <a:t>annulus</a:t>
            </a:r>
            <a:r>
              <a:rPr lang="ar-SA" sz="3200" dirty="0" smtClean="0">
                <a:cs typeface="B Mitra" pitchFamily="2" charset="-78"/>
              </a:rPr>
              <a:t>)</a:t>
            </a:r>
            <a:br>
              <a:rPr lang="ar-SA" sz="3200" dirty="0" smtClean="0">
                <a:cs typeface="B Mitra" pitchFamily="2" charset="-78"/>
              </a:rPr>
            </a:br>
            <a:r>
              <a:rPr lang="fa-IR" sz="3200" dirty="0" smtClean="0">
                <a:cs typeface="B Mitra" pitchFamily="2" charset="-78"/>
              </a:rPr>
              <a:t>۶) </a:t>
            </a:r>
            <a:r>
              <a:rPr lang="en-US" sz="3200" dirty="0" smtClean="0">
                <a:cs typeface="B Mitra" pitchFamily="2" charset="-78"/>
              </a:rPr>
              <a:t>Shale shake</a:t>
            </a:r>
            <a:r>
              <a:rPr lang="ar-SA" sz="3200" dirty="0" smtClean="0">
                <a:cs typeface="B Mitra" pitchFamily="2" charset="-78"/>
              </a:rPr>
              <a:t/>
            </a:r>
            <a:br>
              <a:rPr lang="ar-SA" sz="3200" dirty="0" smtClean="0">
                <a:cs typeface="B Mitra" pitchFamily="2" charset="-78"/>
              </a:rPr>
            </a:br>
            <a:r>
              <a:rPr lang="fa-IR" sz="3200" dirty="0" smtClean="0">
                <a:cs typeface="B Mitra" pitchFamily="2" charset="-78"/>
              </a:rPr>
              <a:t>۷) </a:t>
            </a:r>
            <a:r>
              <a:rPr lang="en-US" sz="3200" dirty="0" err="1" smtClean="0">
                <a:cs typeface="B Mitra" pitchFamily="2" charset="-78"/>
              </a:rPr>
              <a:t>Desilter</a:t>
            </a:r>
            <a:r>
              <a:rPr lang="ar-SA" sz="3200" dirty="0" smtClean="0">
                <a:cs typeface="B Mitra" pitchFamily="2" charset="-78"/>
              </a:rPr>
              <a:t> و </a:t>
            </a:r>
            <a:r>
              <a:rPr lang="en-US" sz="3200" dirty="0" err="1" smtClean="0">
                <a:cs typeface="B Mitra" pitchFamily="2" charset="-78"/>
              </a:rPr>
              <a:t>desander</a:t>
            </a:r>
            <a:r>
              <a:rPr lang="ar-SA" sz="3200" dirty="0" smtClean="0">
                <a:cs typeface="B Mitra" pitchFamily="2" charset="-78"/>
              </a:rPr>
              <a:t> </a:t>
            </a:r>
            <a:br>
              <a:rPr lang="ar-SA" sz="3200" dirty="0" smtClean="0">
                <a:cs typeface="B Mitra" pitchFamily="2" charset="-78"/>
              </a:rPr>
            </a:br>
            <a:endParaRPr lang="fa-IR" sz="3200" dirty="0" smtClean="0">
              <a:cs typeface="B Mitra" pitchFamily="2" charset="-78"/>
            </a:endParaRPr>
          </a:p>
          <a:p>
            <a:endParaRPr lang="en-US" dirty="0"/>
          </a:p>
        </p:txBody>
      </p:sp>
      <p:pic>
        <p:nvPicPr>
          <p:cNvPr id="4" name="Picture 2" descr="F:\دانشگاه طبا\ax\mixer.jpg"/>
          <p:cNvPicPr>
            <a:picLocks noChangeAspect="1" noChangeArrowheads="1"/>
          </p:cNvPicPr>
          <p:nvPr/>
        </p:nvPicPr>
        <p:blipFill>
          <a:blip r:embed="rId2"/>
          <a:srcRect/>
          <a:stretch>
            <a:fillRect/>
          </a:stretch>
        </p:blipFill>
        <p:spPr bwMode="auto">
          <a:xfrm>
            <a:off x="500034" y="1500174"/>
            <a:ext cx="3500430" cy="409259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772400" cy="1829761"/>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6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Bardiya" pitchFamily="2" charset="-78"/>
              </a:rPr>
              <a:t>عنوان : سیستم حفاری دورانی</a:t>
            </a:r>
            <a:endParaRPr lang="en-US" sz="6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Bardiya" pitchFamily="2" charset="-78"/>
            </a:endParaRPr>
          </a:p>
        </p:txBody>
      </p:sp>
      <p:sp>
        <p:nvSpPr>
          <p:cNvPr id="3" name="Subtitle 2"/>
          <p:cNvSpPr>
            <a:spLocks noGrp="1"/>
          </p:cNvSpPr>
          <p:nvPr>
            <p:ph type="subTitle" idx="1"/>
          </p:nvPr>
        </p:nvSpPr>
        <p:spPr>
          <a:xfrm>
            <a:off x="1371600" y="3357562"/>
            <a:ext cx="6400800" cy="2071703"/>
          </a:xfrm>
        </p:spPr>
        <p:txBody>
          <a:bodyPr>
            <a:normAutofit/>
          </a:bodyPr>
          <a:lstStyle/>
          <a:p>
            <a:r>
              <a:rPr lang="fa-IR" sz="2800" dirty="0" smtClean="0">
                <a:cs typeface="B Bardiya" pitchFamily="2" charset="-78"/>
              </a:rPr>
              <a:t>نام استاد: جناب آقای مهندس فرخی</a:t>
            </a:r>
          </a:p>
          <a:p>
            <a:pPr rtl="1"/>
            <a:r>
              <a:rPr lang="fa-IR" sz="2800" dirty="0" smtClean="0">
                <a:cs typeface="B Bardiya" pitchFamily="2" charset="-78"/>
              </a:rPr>
              <a:t>تهیه کننگان: سیدطبا میرصالحی، </a:t>
            </a:r>
            <a:r>
              <a:rPr lang="fa-IR" sz="2800" dirty="0" smtClean="0">
                <a:cs typeface="B Bardiya" pitchFamily="2" charset="-78"/>
              </a:rPr>
              <a:t>امیرعلی</a:t>
            </a:r>
            <a:r>
              <a:rPr lang="en-US" sz="2800" dirty="0" smtClean="0">
                <a:cs typeface="B Bardiya" pitchFamily="2" charset="-78"/>
              </a:rPr>
              <a:t> </a:t>
            </a:r>
            <a:r>
              <a:rPr lang="fa-IR" sz="2800" dirty="0" smtClean="0">
                <a:cs typeface="B Bardiya" pitchFamily="2" charset="-78"/>
              </a:rPr>
              <a:t>میرزا محمدی</a:t>
            </a:r>
            <a:endParaRPr lang="en-US" sz="2800" dirty="0">
              <a:cs typeface="B Bardiya" pitchFamily="2" charset="-78"/>
            </a:endParaRPr>
          </a:p>
        </p:txBody>
      </p:sp>
      <p:pic>
        <p:nvPicPr>
          <p:cNvPr id="4" name="Picture 3" descr="KH_LOGO2tr.gif"/>
          <p:cNvPicPr>
            <a:picLocks noChangeAspect="1"/>
          </p:cNvPicPr>
          <p:nvPr/>
        </p:nvPicPr>
        <p:blipFill>
          <a:blip r:embed="rId2" cstate="print"/>
          <a:stretch>
            <a:fillRect/>
          </a:stretch>
        </p:blipFill>
        <p:spPr>
          <a:xfrm>
            <a:off x="4429124" y="2285992"/>
            <a:ext cx="285752" cy="285752"/>
          </a:xfrm>
          <a:prstGeom prst="ellipse">
            <a:avLst/>
          </a:prstGeom>
          <a:ln>
            <a:noFill/>
          </a:ln>
          <a:effectLst>
            <a:softEdge rad="112500"/>
          </a:effectLst>
        </p:spPr>
      </p:pic>
    </p:spTree>
    <p:extLst>
      <p:ext uri="{BB962C8B-B14F-4D97-AF65-F5344CB8AC3E}">
        <p14:creationId xmlns:p14="http://schemas.microsoft.com/office/powerpoint/2010/main" xmlns="" val="56792215"/>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t>واژه های </a:t>
            </a:r>
            <a:r>
              <a:rPr lang="ar-SA" dirty="0" smtClean="0">
                <a:cs typeface="B Mitra" pitchFamily="2" charset="-78"/>
              </a:rPr>
              <a:t>سیال حفاری به آن دسته از سیالات اطلاق می شود که در عملیات حفاری و برای موارد ذیل استفاده می شود:</a:t>
            </a:r>
            <a:endParaRPr lang="en-US" dirty="0" smtClean="0">
              <a:cs typeface="B Mitra" pitchFamily="2" charset="-78"/>
            </a:endParaRPr>
          </a:p>
          <a:p>
            <a:pPr algn="r" rtl="1"/>
            <a:r>
              <a:rPr lang="ar-SA" dirty="0" smtClean="0">
                <a:cs typeface="B Mitra" pitchFamily="2" charset="-78"/>
              </a:rPr>
              <a:t>1-خنک،تمیز،شفاف کردن و جلا دادن، سر مته و لوله های حفاری</a:t>
            </a:r>
            <a:endParaRPr lang="en-US" dirty="0" smtClean="0">
              <a:cs typeface="B Mitra" pitchFamily="2" charset="-78"/>
            </a:endParaRPr>
          </a:p>
          <a:p>
            <a:pPr algn="r" rtl="1"/>
            <a:r>
              <a:rPr lang="ar-SA" dirty="0" smtClean="0">
                <a:cs typeface="B Mitra" pitchFamily="2" charset="-78"/>
              </a:rPr>
              <a:t>2- انتقال قطعات حفاری از ته چاه به سطح زمین</a:t>
            </a:r>
            <a:endParaRPr lang="en-US" dirty="0" smtClean="0">
              <a:cs typeface="B Mitra" pitchFamily="2" charset="-78"/>
            </a:endParaRPr>
          </a:p>
          <a:p>
            <a:pPr algn="r" rtl="1"/>
            <a:r>
              <a:rPr lang="ar-SA" dirty="0" smtClean="0">
                <a:cs typeface="B Mitra" pitchFamily="2" charset="-78"/>
              </a:rPr>
              <a:t>3- معلق نگهداشتن  ذرات حفاری در فضای آنولوس به هنگام متوقف شدن جریان گل حفاری </a:t>
            </a:r>
            <a:endParaRPr lang="en-US" dirty="0" smtClean="0">
              <a:cs typeface="B Mitra" pitchFamily="2" charset="-78"/>
            </a:endParaRPr>
          </a:p>
          <a:p>
            <a:pPr algn="r" rtl="1"/>
            <a:r>
              <a:rPr lang="ar-SA" dirty="0" smtClean="0">
                <a:cs typeface="B Mitra" pitchFamily="2" charset="-78"/>
              </a:rPr>
              <a:t>4- کنترل فشار طبقات زیرین</a:t>
            </a:r>
            <a:endParaRPr lang="en-US" dirty="0" smtClean="0">
              <a:cs typeface="B Mitra" pitchFamily="2" charset="-78"/>
            </a:endParaRPr>
          </a:p>
          <a:p>
            <a:pPr algn="r" rtl="1"/>
            <a:r>
              <a:rPr lang="ar-SA" dirty="0" smtClean="0">
                <a:cs typeface="B Mitra" pitchFamily="2" charset="-78"/>
              </a:rPr>
              <a:t>5-پر کردن منافذ دیواره چاه در مواقع ضروری و جلوگیری از هدر رفتن بیش از حد آب </a:t>
            </a:r>
            <a:r>
              <a:rPr lang="ar-SA" dirty="0" smtClean="0"/>
              <a:t>.</a:t>
            </a:r>
            <a:endParaRPr lang="en-US" dirty="0" smtClean="0"/>
          </a:p>
          <a:p>
            <a:endParaRPr lang="en-US" dirty="0"/>
          </a:p>
        </p:txBody>
      </p:sp>
      <p:sp>
        <p:nvSpPr>
          <p:cNvPr id="3" name="Title 2"/>
          <p:cNvSpPr>
            <a:spLocks noGrp="1"/>
          </p:cNvSpPr>
          <p:nvPr>
            <p:ph type="title"/>
          </p:nvPr>
        </p:nvSpPr>
        <p:spPr/>
        <p:txBody>
          <a:bodyPr/>
          <a:lstStyle/>
          <a:p>
            <a:pPr algn="r"/>
            <a:r>
              <a:rPr lang="fa-IR"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موارد استفاده از سیال حفاری</a:t>
            </a:r>
            <a:endPar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F:\دانشگاه طبا\ax\روش حفاری با هوا.bmp"/>
          <p:cNvPicPr>
            <a:picLocks noChangeAspect="1" noChangeArrowheads="1"/>
          </p:cNvPicPr>
          <p:nvPr/>
        </p:nvPicPr>
        <p:blipFill>
          <a:blip r:embed="rId2"/>
          <a:srcRect/>
          <a:stretch>
            <a:fillRect/>
          </a:stretch>
        </p:blipFill>
        <p:spPr bwMode="auto">
          <a:xfrm>
            <a:off x="4857752" y="428604"/>
            <a:ext cx="3286148" cy="2416285"/>
          </a:xfrm>
          <a:prstGeom prst="rect">
            <a:avLst/>
          </a:prstGeom>
          <a:noFill/>
        </p:spPr>
      </p:pic>
      <p:pic>
        <p:nvPicPr>
          <p:cNvPr id="8195" name="Picture 3" descr="F:\دانشگاه طبا\ax\فورانگیر دورانی.jpg"/>
          <p:cNvPicPr>
            <a:picLocks noChangeAspect="1" noChangeArrowheads="1"/>
          </p:cNvPicPr>
          <p:nvPr/>
        </p:nvPicPr>
        <p:blipFill>
          <a:blip r:embed="rId3"/>
          <a:srcRect/>
          <a:stretch>
            <a:fillRect/>
          </a:stretch>
        </p:blipFill>
        <p:spPr bwMode="auto">
          <a:xfrm>
            <a:off x="214282" y="1142984"/>
            <a:ext cx="4331741" cy="4714908"/>
          </a:xfrm>
          <a:prstGeom prst="rect">
            <a:avLst/>
          </a:prstGeom>
          <a:noFill/>
        </p:spPr>
      </p:pic>
      <p:pic>
        <p:nvPicPr>
          <p:cNvPr id="8196" name="Picture 4" descr="F:\دانشگاه طبا\ax\کمپرسورگ.gif"/>
          <p:cNvPicPr>
            <a:picLocks noChangeAspect="1" noChangeArrowheads="1"/>
          </p:cNvPicPr>
          <p:nvPr/>
        </p:nvPicPr>
        <p:blipFill>
          <a:blip r:embed="rId4"/>
          <a:srcRect/>
          <a:stretch>
            <a:fillRect/>
          </a:stretch>
        </p:blipFill>
        <p:spPr bwMode="auto">
          <a:xfrm>
            <a:off x="4857752" y="3357562"/>
            <a:ext cx="3429004" cy="2571753"/>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5298247"/>
          </a:xfrm>
        </p:spPr>
        <p:txBody>
          <a:bodyPr/>
          <a:lstStyle/>
          <a:p>
            <a:pPr algn="r" rtl="1"/>
            <a:endParaRPr lang="en-US" dirty="0">
              <a:cs typeface="B Farnaz" pitchFamily="2" charset="-78"/>
            </a:endParaRPr>
          </a:p>
        </p:txBody>
      </p:sp>
      <p:sp>
        <p:nvSpPr>
          <p:cNvPr id="3" name="Text Placeholder 2"/>
          <p:cNvSpPr>
            <a:spLocks noGrp="1"/>
          </p:cNvSpPr>
          <p:nvPr>
            <p:ph type="body" idx="1"/>
          </p:nvPr>
        </p:nvSpPr>
        <p:spPr>
          <a:xfrm>
            <a:off x="1071539" y="2931712"/>
            <a:ext cx="7423175" cy="3354808"/>
          </a:xfrm>
        </p:spPr>
        <p:txBody>
          <a:bodyPr/>
          <a:lstStyle/>
          <a:p>
            <a:endParaRPr lang="en-US" dirty="0"/>
          </a:p>
        </p:txBody>
      </p:sp>
      <p:pic>
        <p:nvPicPr>
          <p:cNvPr id="4" name="Picture 3" descr="KH_LOGO2tr.gif"/>
          <p:cNvPicPr>
            <a:picLocks noChangeAspect="1"/>
          </p:cNvPicPr>
          <p:nvPr/>
        </p:nvPicPr>
        <p:blipFill>
          <a:blip r:embed="rId2" cstate="print"/>
          <a:stretch>
            <a:fillRect/>
          </a:stretch>
        </p:blipFill>
        <p:spPr>
          <a:xfrm>
            <a:off x="4429124" y="2285992"/>
            <a:ext cx="285752" cy="285752"/>
          </a:xfrm>
          <a:prstGeom prst="ellipse">
            <a:avLst/>
          </a:prstGeom>
          <a:ln>
            <a:noFill/>
          </a:ln>
          <a:effectLst>
            <a:softEdge rad="112500"/>
          </a:effectLst>
        </p:spPr>
      </p:pic>
      <p:pic>
        <p:nvPicPr>
          <p:cNvPr id="1026" name="Picture 2" descr="I:\a7e3335cf72c675a2dbf39173c004c05[1].jpg"/>
          <p:cNvPicPr>
            <a:picLocks noChangeAspect="1" noChangeArrowheads="1"/>
          </p:cNvPicPr>
          <p:nvPr/>
        </p:nvPicPr>
        <p:blipFill>
          <a:blip r:embed="rId3"/>
          <a:srcRect/>
          <a:stretch>
            <a:fillRect/>
          </a:stretch>
        </p:blipFill>
        <p:spPr bwMode="auto">
          <a:xfrm>
            <a:off x="571472" y="1000108"/>
            <a:ext cx="7929618" cy="54292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en-US" sz="2000" dirty="0" smtClean="0">
              <a:cs typeface="B Koodak" pitchFamily="2" charset="-78"/>
            </a:endParaRPr>
          </a:p>
          <a:p>
            <a:pPr marL="0" indent="0" algn="r" rtl="1">
              <a:buNone/>
            </a:pPr>
            <a:endParaRPr lang="en-US" sz="2000" dirty="0">
              <a:cs typeface="B Koodak" pitchFamily="2" charset="-78"/>
            </a:endParaRPr>
          </a:p>
          <a:p>
            <a:pPr algn="r"/>
            <a:r>
              <a:rPr lang="fa-IR" sz="3000" dirty="0" smtClean="0">
                <a:cs typeface="B Mitra" pitchFamily="2" charset="-78"/>
              </a:rPr>
              <a:t>روش حفاری : پیشروی توسط سر مته برنده که در انتهای لوله حفاری قرار دارد و تحت فشار هیدرولیکی است، انجام می‌شود. دیواره چاه را معمولا گل نگاه می‌دارد.</a:t>
            </a:r>
            <a:br>
              <a:rPr lang="fa-IR" sz="3000" dirty="0" smtClean="0">
                <a:cs typeface="B Mitra" pitchFamily="2" charset="-78"/>
              </a:rPr>
            </a:br>
            <a:r>
              <a:rPr lang="fa-IR" sz="3000" dirty="0" smtClean="0">
                <a:cs typeface="B Mitra" pitchFamily="2" charset="-78"/>
              </a:rPr>
              <a:t>مزایا : روشی نسبتا سریع است و می‌تواند در همه نوع مواد نفوذ کند. برای همه نوع نمونه گیری مناسب است.</a:t>
            </a:r>
            <a:br>
              <a:rPr lang="fa-IR" sz="3000" dirty="0" smtClean="0">
                <a:cs typeface="B Mitra" pitchFamily="2" charset="-78"/>
              </a:rPr>
            </a:br>
            <a:r>
              <a:rPr lang="fa-IR" sz="3000" dirty="0" smtClean="0">
                <a:cs typeface="B Mitra" pitchFamily="2" charset="-78"/>
              </a:rPr>
              <a:t>محدودیتها : جابجا کردن وسایل در زمینهای ناهموار و باتلاقی مشکل است و محتاج راه مناسب است. همچنین محتاج سکوی تسطیح شده است. کارآیی حفاری با توجه به اندازه دستگاه متغیر است.</a:t>
            </a:r>
            <a:endParaRPr lang="en-US" sz="3000" dirty="0" smtClean="0">
              <a:cs typeface="B Mitra" pitchFamily="2" charset="-78"/>
            </a:endParaRPr>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fa-IR" sz="5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Farnaz" pitchFamily="2" charset="-78"/>
              </a:rPr>
              <a:t>حفاری دورانی </a:t>
            </a:r>
            <a:endParaRPr lang="en-US" sz="5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Farnaz" pitchFamily="2" charset="-78"/>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43050"/>
            <a:ext cx="5186370" cy="4525963"/>
          </a:xfrm>
        </p:spPr>
        <p:txBody>
          <a:bodyPr/>
          <a:lstStyle/>
          <a:p>
            <a:r>
              <a:rPr lang="fa-IR" dirty="0" smtClean="0"/>
              <a:t>اجزا سیستم دورانی عبارتند از:</a:t>
            </a:r>
          </a:p>
          <a:p>
            <a:r>
              <a:rPr lang="en-US" dirty="0" smtClean="0"/>
              <a:t>1- </a:t>
            </a:r>
            <a:r>
              <a:rPr lang="en-US" dirty="0" err="1" smtClean="0"/>
              <a:t>kelly</a:t>
            </a:r>
            <a:endParaRPr lang="en-US" dirty="0" smtClean="0"/>
          </a:p>
          <a:p>
            <a:r>
              <a:rPr lang="en-US" dirty="0" smtClean="0"/>
              <a:t>2- Rotary Table (</a:t>
            </a:r>
            <a:r>
              <a:rPr lang="fa-IR" dirty="0" smtClean="0"/>
              <a:t>میز گردان</a:t>
            </a:r>
            <a:r>
              <a:rPr lang="en-US" dirty="0" smtClean="0"/>
              <a:t>)</a:t>
            </a:r>
            <a:endParaRPr lang="fa-IR" dirty="0" smtClean="0"/>
          </a:p>
          <a:p>
            <a:r>
              <a:rPr lang="en-US" dirty="0" smtClean="0"/>
              <a:t>3- Drilling Pipe (</a:t>
            </a:r>
            <a:r>
              <a:rPr lang="fa-IR" dirty="0" smtClean="0"/>
              <a:t>رشته های حفاری</a:t>
            </a:r>
            <a:r>
              <a:rPr lang="en-US" dirty="0" smtClean="0"/>
              <a:t>)</a:t>
            </a:r>
            <a:endParaRPr lang="fa-IR" dirty="0" smtClean="0"/>
          </a:p>
          <a:p>
            <a:r>
              <a:rPr lang="en-US" dirty="0" smtClean="0"/>
              <a:t>4- Collar</a:t>
            </a:r>
          </a:p>
          <a:p>
            <a:r>
              <a:rPr lang="en-US" dirty="0" smtClean="0"/>
              <a:t>5-Bit (</a:t>
            </a:r>
            <a:r>
              <a:rPr lang="fa-IR" dirty="0" smtClean="0"/>
              <a:t>مته</a:t>
            </a:r>
            <a:r>
              <a:rPr lang="en-US" dirty="0" smtClean="0"/>
              <a:t>)</a:t>
            </a:r>
            <a:endParaRPr lang="fa-IR" dirty="0" smtClean="0"/>
          </a:p>
          <a:p>
            <a:r>
              <a:rPr lang="en-US" dirty="0" smtClean="0"/>
              <a:t>6_ </a:t>
            </a:r>
            <a:r>
              <a:rPr lang="fa-IR" dirty="0" smtClean="0"/>
              <a:t>ساقه ها</a:t>
            </a:r>
            <a:endParaRPr lang="en-US" dirty="0"/>
          </a:p>
        </p:txBody>
      </p:sp>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سیستم دورانی</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F:\دانشگاه طبا\ax\کلا حفاری.jpg"/>
          <p:cNvPicPr>
            <a:picLocks noChangeAspect="1" noChangeArrowheads="1"/>
          </p:cNvPicPr>
          <p:nvPr/>
        </p:nvPicPr>
        <p:blipFill>
          <a:blip r:embed="rId2"/>
          <a:srcRect/>
          <a:stretch>
            <a:fillRect/>
          </a:stretch>
        </p:blipFill>
        <p:spPr bwMode="auto">
          <a:xfrm>
            <a:off x="4572000" y="317500"/>
            <a:ext cx="4377670" cy="611189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9"/>
            <a:ext cx="8715436" cy="5019505"/>
          </a:xfrm>
        </p:spPr>
        <p:txBody>
          <a:bodyPr>
            <a:normAutofit lnSpcReduction="10000"/>
          </a:bodyPr>
          <a:lstStyle/>
          <a:p>
            <a:pPr algn="just" rtl="1"/>
            <a:r>
              <a:rPr lang="ar-SA" dirty="0" smtClean="0">
                <a:cs typeface="B Mitra" pitchFamily="2" charset="-78"/>
              </a:rPr>
              <a:t>در ماشینهای حفاری دورانی لوله و مته هر دو می چرخند ثانیا انرژی که از طریق لوله و مته به سنگ وارد و موجب حفر چال می شود ترکیبی است از انرژی چرخشی و تراست (فشار روی مته )در این نوع سیستم مته و لوله به طور خود کار نمی چرخند بلکه چرخش آنها ناشی از انرژی است که از صفحه ی دوار ( </a:t>
            </a:r>
            <a:r>
              <a:rPr lang="en-US" dirty="0" smtClean="0">
                <a:cs typeface="B Mitra" pitchFamily="2" charset="-78"/>
              </a:rPr>
              <a:t>rotary tables</a:t>
            </a:r>
            <a:r>
              <a:rPr lang="ar-SA" dirty="0" smtClean="0">
                <a:cs typeface="B Mitra" pitchFamily="2" charset="-78"/>
              </a:rPr>
              <a:t> ) به لوله ی چند بر و از آن به لوله و مته منتقل نمی شود . به عبارت دیگر با چرخش صفحه دوار، لوله و مته نیز می چرخند به همین دلیل به ماشین نام ماشین چرخشی یا دورانی اطلاق می شود. تنشی که از طریق مته به سنگ وارد می آید از نوع مماس بوده و بدین جهت نیز مقاومت بر رشی سنگ ها در این روش اهمیت دارند. و سنگ ها از طریق خراش برداری و تراشیدگی به صورت قطعات ریز در می آیند . چنانچه گفته شد انرژی چرخشی از طریق صفحه ی دوار تامین می شود و تراست یا بار روی مته توسط لوله های پشت مته ، و ارتباط آنها با پایه و تیرهای ستونی در سطح از طریق سیلندر هیدرولیکی ، کابلها و غیره تامین می شود. </a:t>
            </a:r>
            <a:endParaRPr lang="en-US" dirty="0">
              <a:cs typeface="B Mitra" pitchFamily="2" charset="-78"/>
            </a:endParaRPr>
          </a:p>
        </p:txBody>
      </p:sp>
      <p:sp>
        <p:nvSpPr>
          <p:cNvPr id="3" name="Title 2"/>
          <p:cNvSpPr>
            <a:spLocks noGrp="1"/>
          </p:cNvSpPr>
          <p:nvPr>
            <p:ph type="title"/>
          </p:nvPr>
        </p:nvSpPr>
        <p:spPr>
          <a:xfrm>
            <a:off x="457200" y="274637"/>
            <a:ext cx="8229600" cy="796909"/>
          </a:xfrm>
        </p:spPr>
        <p:txBody>
          <a:bodyPr/>
          <a:lstStyle/>
          <a:p>
            <a:pPr algn="ctr"/>
            <a:r>
              <a:rPr lang="fa-IR" dirty="0" smtClean="0"/>
              <a:t>حفاری دورانی</a:t>
            </a:r>
            <a:endParaRPr lang="en-US" dirty="0"/>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714876" y="642918"/>
            <a:ext cx="3771872" cy="928694"/>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پارامترهای حفاری</a:t>
            </a:r>
            <a:endParaRPr lang="en-US" sz="3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type="subTitle" idx="1"/>
          </p:nvPr>
        </p:nvSpPr>
        <p:spPr>
          <a:xfrm>
            <a:off x="4786314" y="1714488"/>
            <a:ext cx="4200500" cy="3786214"/>
          </a:xfrm>
        </p:spPr>
        <p:txBody>
          <a:bodyPr>
            <a:noAutofit/>
          </a:bodyPr>
          <a:lstStyle/>
          <a:p>
            <a:pPr rtl="1"/>
            <a:r>
              <a:rPr lang="fa-IR" sz="3200" dirty="0" smtClean="0">
                <a:cs typeface="B Mitra" pitchFamily="2" charset="-78"/>
              </a:rPr>
              <a:t>حفار مي تواند درباره سه عامل زير كه پيشرفت مته در زمين مشروطه به آنهاست دخالت نمايد :</a:t>
            </a:r>
          </a:p>
          <a:p>
            <a:pPr rtl="1"/>
            <a:r>
              <a:rPr lang="fa-IR" sz="3200" dirty="0" smtClean="0">
                <a:cs typeface="B Mitra" pitchFamily="2" charset="-78"/>
              </a:rPr>
              <a:t/>
            </a:r>
            <a:br>
              <a:rPr lang="fa-IR" sz="3200" dirty="0" smtClean="0">
                <a:cs typeface="B Mitra" pitchFamily="2" charset="-78"/>
              </a:rPr>
            </a:br>
            <a:r>
              <a:rPr lang="fa-IR" sz="3200" dirty="0" smtClean="0">
                <a:cs typeface="B Mitra" pitchFamily="2" charset="-78"/>
              </a:rPr>
              <a:t>-وزن روي مته </a:t>
            </a:r>
            <a:br>
              <a:rPr lang="fa-IR" sz="3200" dirty="0" smtClean="0">
                <a:cs typeface="B Mitra" pitchFamily="2" charset="-78"/>
              </a:rPr>
            </a:br>
            <a:r>
              <a:rPr lang="fa-IR" sz="3200" dirty="0" smtClean="0">
                <a:cs typeface="B Mitra" pitchFamily="2" charset="-78"/>
              </a:rPr>
              <a:t>-سرعت دوران</a:t>
            </a:r>
            <a:br>
              <a:rPr lang="fa-IR" sz="3200" dirty="0" smtClean="0">
                <a:cs typeface="B Mitra" pitchFamily="2" charset="-78"/>
              </a:rPr>
            </a:br>
            <a:r>
              <a:rPr lang="fa-IR" sz="3200" dirty="0" smtClean="0">
                <a:cs typeface="B Mitra" pitchFamily="2" charset="-78"/>
              </a:rPr>
              <a:t>-دبي ، فشارو تركيب گل حفاري </a:t>
            </a:r>
            <a:br>
              <a:rPr lang="fa-IR" sz="3200" dirty="0" smtClean="0">
                <a:cs typeface="B Mitra" pitchFamily="2" charset="-78"/>
              </a:rPr>
            </a:br>
            <a:endParaRPr lang="en-US" sz="3200" dirty="0">
              <a:cs typeface="B Mitra" pitchFamily="2" charset="-78"/>
            </a:endParaRPr>
          </a:p>
        </p:txBody>
      </p:sp>
      <p:pic>
        <p:nvPicPr>
          <p:cNvPr id="5" name="Picture 4" descr="KH_LOGO2tr.gif"/>
          <p:cNvPicPr>
            <a:picLocks noChangeAspect="1"/>
          </p:cNvPicPr>
          <p:nvPr/>
        </p:nvPicPr>
        <p:blipFill>
          <a:blip r:embed="rId3" cstate="print"/>
          <a:stretch>
            <a:fillRect/>
          </a:stretch>
        </p:blipFill>
        <p:spPr>
          <a:xfrm>
            <a:off x="4429124" y="1142984"/>
            <a:ext cx="285752" cy="285752"/>
          </a:xfrm>
          <a:prstGeom prst="ellipse">
            <a:avLst/>
          </a:prstGeom>
          <a:ln>
            <a:noFill/>
          </a:ln>
          <a:effectLst>
            <a:softEdge rad="112500"/>
          </a:effectLst>
        </p:spPr>
      </p:pic>
      <p:pic>
        <p:nvPicPr>
          <p:cNvPr id="4098" name="Picture 2" descr="F:\دانشگاه طبا\ax\drilling.jpg"/>
          <p:cNvPicPr>
            <a:picLocks noChangeAspect="1" noChangeArrowheads="1"/>
          </p:cNvPicPr>
          <p:nvPr/>
        </p:nvPicPr>
        <p:blipFill>
          <a:blip r:embed="rId4"/>
          <a:srcRect/>
          <a:stretch>
            <a:fillRect/>
          </a:stretch>
        </p:blipFill>
        <p:spPr bwMode="auto">
          <a:xfrm>
            <a:off x="285720" y="928670"/>
            <a:ext cx="4395850" cy="535785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4" name="Title 3"/>
          <p:cNvSpPr>
            <a:spLocks noGrp="1"/>
          </p:cNvSpPr>
          <p:nvPr>
            <p:ph type="title"/>
          </p:nvPr>
        </p:nvSpPr>
        <p:spPr>
          <a:xfrm>
            <a:off x="428596" y="6295328"/>
            <a:ext cx="8075432" cy="562672"/>
          </a:xfrm>
        </p:spPr>
        <p:txBody>
          <a:bodyPr/>
          <a:lstStyle/>
          <a:p>
            <a:r>
              <a:rPr lang="fa-IR" dirty="0" smtClean="0"/>
              <a:t>اجزا ی حفاری دورانی </a:t>
            </a:r>
            <a:endParaRPr lang="en-US" dirty="0"/>
          </a:p>
        </p:txBody>
      </p:sp>
      <p:pic>
        <p:nvPicPr>
          <p:cNvPr id="5" name="Picture Placeholder 4" descr="http://visual.merriam-webster.com/images/energy/geothermal-fossil-energy/oil/drilling-rig.jpg"/>
          <p:cNvPicPr>
            <a:picLocks noGrp="1"/>
          </p:cNvPicPr>
          <p:nvPr>
            <p:ph type="pic" idx="1"/>
          </p:nvPr>
        </p:nvPicPr>
        <p:blipFill>
          <a:blip r:embed="rId2"/>
          <a:srcRect t="13826" b="13826"/>
          <a:stretch>
            <a:fillRect/>
          </a:stretch>
        </p:blipFill>
        <p:spPr bwMode="auto">
          <a:xfrm>
            <a:off x="0" y="0"/>
            <a:ext cx="9144000" cy="621508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958" y="274637"/>
            <a:ext cx="1643042" cy="1797041"/>
          </a:xfrm>
        </p:spPr>
        <p:txBody>
          <a:bodyPr/>
          <a:lstStyle/>
          <a:p>
            <a:pPr algn="r"/>
            <a:r>
              <a:rPr lang="fa-IR" dirty="0" smtClean="0"/>
              <a:t>دکل حفاری</a:t>
            </a:r>
            <a:endParaRPr lang="en-US" dirty="0"/>
          </a:p>
        </p:txBody>
      </p:sp>
      <p:pic>
        <p:nvPicPr>
          <p:cNvPr id="3" name="Picture 2" descr="http://image.made-in-china.com/2f0j00aBvTAufzuUrD/Drilling-Rig.jpg"/>
          <p:cNvPicPr/>
          <p:nvPr/>
        </p:nvPicPr>
        <p:blipFill>
          <a:blip r:embed="rId2"/>
          <a:srcRect/>
          <a:stretch>
            <a:fillRect/>
          </a:stretch>
        </p:blipFill>
        <p:spPr bwMode="auto">
          <a:xfrm>
            <a:off x="0" y="0"/>
            <a:ext cx="7786710" cy="6857999"/>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1250</TotalTime>
  <Words>721</Words>
  <Application>Microsoft Office PowerPoint</Application>
  <PresentationFormat>On-screen Show (4:3)</PresentationFormat>
  <Paragraphs>74</Paragraphs>
  <Slides>21</Slides>
  <Notes>1</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Slide 1</vt:lpstr>
      <vt:lpstr>عنوان : سیستم حفاری دورانی</vt:lpstr>
      <vt:lpstr>Slide 3</vt:lpstr>
      <vt:lpstr>حفاری دورانی </vt:lpstr>
      <vt:lpstr>سیستم دورانی</vt:lpstr>
      <vt:lpstr>حفاری دورانی</vt:lpstr>
      <vt:lpstr>پارامترهای حفاری</vt:lpstr>
      <vt:lpstr>اجزا ی حفاری دورانی </vt:lpstr>
      <vt:lpstr>دکل حفاری</vt:lpstr>
      <vt:lpstr>Slide 10</vt:lpstr>
      <vt:lpstr>Slide 11</vt:lpstr>
      <vt:lpstr>لوله های حفاری</vt:lpstr>
      <vt:lpstr>Slide 13</vt:lpstr>
      <vt:lpstr>حفر زمین با روش دورانی</vt:lpstr>
      <vt:lpstr>تفاوتهای روش دورانی و ضربه ای</vt:lpstr>
      <vt:lpstr>انواع سیالات حفاری </vt:lpstr>
      <vt:lpstr>کیفیت آب و مواد اضافه شده به آن جهت ساخت سیال حفاری</vt:lpstr>
      <vt:lpstr>گل حفاری</vt:lpstr>
      <vt:lpstr>گل حفاری</vt:lpstr>
      <vt:lpstr>موارد استفاده از سیال حفاری</vt:lpstr>
      <vt:lpstr>Slide 21</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شرکت ماشینهای اداری خوارزمی</dc:title>
  <dc:creator>Yaghoub Ghanbarzadeh</dc:creator>
  <cp:lastModifiedBy>b.nouri</cp:lastModifiedBy>
  <cp:revision>156</cp:revision>
  <cp:lastPrinted>2010-07-04T11:16:30Z</cp:lastPrinted>
  <dcterms:created xsi:type="dcterms:W3CDTF">2010-07-03T04:44:30Z</dcterms:created>
  <dcterms:modified xsi:type="dcterms:W3CDTF">2010-11-03T13:34:23Z</dcterms:modified>
</cp:coreProperties>
</file>