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2" r:id="rId1"/>
  </p:sldMasterIdLst>
  <p:sldIdLst>
    <p:sldId id="256" r:id="rId2"/>
    <p:sldId id="258" r:id="rId3"/>
    <p:sldId id="259" r:id="rId4"/>
    <p:sldId id="260" r:id="rId5"/>
    <p:sldId id="266" r:id="rId6"/>
    <p:sldId id="257" r:id="rId7"/>
    <p:sldId id="261" r:id="rId8"/>
    <p:sldId id="263" r:id="rId9"/>
    <p:sldId id="262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82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87591" y="1684394"/>
            <a:ext cx="7040143" cy="724292"/>
          </a:xfrm>
        </p:spPr>
        <p:txBody>
          <a:bodyPr/>
          <a:lstStyle>
            <a:lvl1pPr algn="r">
              <a:defRPr sz="40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67707" y="2260888"/>
            <a:ext cx="5055220" cy="529762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9E21C6-BB03-4C20-B88E-A0CBAB7A0905}" type="datetimeFigureOut">
              <a:rPr lang="en-US" smtClean="0"/>
              <a:t>10/1/2015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7677504-BBCC-48E4-93D5-45596F71CBB9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9806863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F8BC7-27FD-4CDC-A67C-40FF1587849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21578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CFF5FE-E1B9-4E27-937E-29971AED981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347166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3405" y="274638"/>
            <a:ext cx="9708995" cy="1143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858536" y="1600201"/>
            <a:ext cx="9723864" cy="4525963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GB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DDFD89-DC64-432B-AB3F-10A54F6E794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1284396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FA4A17-18EF-4BEA-9284-2A28B5285EE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5321409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8274" y="274639"/>
            <a:ext cx="9694127" cy="995513"/>
          </a:xfrm>
        </p:spPr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88274" y="1600201"/>
            <a:ext cx="9694127" cy="3941956"/>
          </a:xfrm>
        </p:spPr>
        <p:txBody>
          <a:bodyPr/>
          <a:lstStyle>
            <a:lvl1pPr algn="r">
              <a:defRPr sz="2800">
                <a:solidFill>
                  <a:schemeClr val="tx2"/>
                </a:solidFill>
              </a:defRPr>
            </a:lvl1pPr>
            <a:lvl2pPr algn="r">
              <a:defRPr sz="2400">
                <a:solidFill>
                  <a:schemeClr val="tx2"/>
                </a:solidFill>
              </a:defRPr>
            </a:lvl2pPr>
            <a:lvl3pPr algn="r">
              <a:defRPr sz="2000">
                <a:solidFill>
                  <a:schemeClr val="tx2"/>
                </a:solidFill>
              </a:defRPr>
            </a:lvl3pPr>
            <a:lvl4pPr algn="r">
              <a:defRPr sz="1800">
                <a:solidFill>
                  <a:schemeClr val="tx2"/>
                </a:solidFill>
              </a:defRPr>
            </a:lvl4pPr>
            <a:lvl5pPr algn="r">
              <a:defRPr sz="18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D9373-163E-4CDB-ABCB-ECF21AFF5CF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8018270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9E21C6-BB03-4C20-B88E-A0CBAB7A0905}" type="datetimeFigureOut">
              <a:rPr lang="en-US" smtClean="0"/>
              <a:t>10/1/2015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DB7AA-0EDD-47D7-B640-52CA934B86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1372461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3B501D-03D5-4E0E-BD5A-F2FA15EC73D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7619790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C3364E-651F-4636-A27E-76B6C3CA742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83682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5644F1-76E6-4C8E-8EB9-6B3D55CBA67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8603410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929550-8881-4186-93AA-0C5938AFA2B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6840797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7EF064-C7FF-41CA-983B-CEA9E54EB8F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37075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FC2787-11FD-4C0E-9A28-AC6AB392E79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08868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73251" y="274639"/>
            <a:ext cx="9709149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73251" y="1600200"/>
            <a:ext cx="9709149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42247DC5-389C-4092-8B8A-87ACEFEFA39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42366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3" r:id="rId1"/>
    <p:sldLayoutId id="2147483844" r:id="rId2"/>
    <p:sldLayoutId id="2147483845" r:id="rId3"/>
    <p:sldLayoutId id="2147483846" r:id="rId4"/>
    <p:sldLayoutId id="2147483847" r:id="rId5"/>
    <p:sldLayoutId id="2147483848" r:id="rId6"/>
    <p:sldLayoutId id="2147483849" r:id="rId7"/>
    <p:sldLayoutId id="2147483850" r:id="rId8"/>
    <p:sldLayoutId id="2147483851" r:id="rId9"/>
    <p:sldLayoutId id="2147483852" r:id="rId10"/>
    <p:sldLayoutId id="2147483853" r:id="rId11"/>
    <p:sldLayoutId id="2147483854" r:id="rId12"/>
    <p:sldLayoutId id="2147483855" r:id="rId13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04555" y="935247"/>
            <a:ext cx="7040143" cy="724292"/>
          </a:xfrm>
        </p:spPr>
        <p:txBody>
          <a:bodyPr/>
          <a:lstStyle/>
          <a:p>
            <a:r>
              <a:rPr lang="fa-IR" sz="8000" dirty="0" smtClean="0"/>
              <a:t>قوه قضائیه</a:t>
            </a:r>
            <a:endParaRPr lang="en-US" sz="8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81798" y="211478"/>
            <a:ext cx="1993538" cy="529762"/>
          </a:xfrm>
        </p:spPr>
        <p:txBody>
          <a:bodyPr/>
          <a:lstStyle/>
          <a:p>
            <a:r>
              <a:rPr lang="fa-IR" sz="2400" b="1" dirty="0" smtClean="0"/>
              <a:t>مطالعات اجتماعی</a:t>
            </a:r>
            <a:endParaRPr lang="en-US" sz="24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480" y="3443689"/>
            <a:ext cx="3140266" cy="31402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6003203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383735" y="1144971"/>
            <a:ext cx="9694127" cy="995513"/>
          </a:xfrm>
        </p:spPr>
        <p:txBody>
          <a:bodyPr/>
          <a:lstStyle/>
          <a:p>
            <a:r>
              <a:rPr lang="fa-IR" sz="8000" dirty="0" smtClean="0">
                <a:cs typeface="B Kamran" panose="00000400000000000000" pitchFamily="2" charset="-78"/>
              </a:rPr>
              <a:t>موفق باشید</a:t>
            </a:r>
            <a:endParaRPr lang="en-US" sz="8000" dirty="0">
              <a:cs typeface="B Kamra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338494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a-IR" sz="2400" dirty="0" smtClean="0"/>
              <a:t>.</a:t>
            </a:r>
            <a:endParaRPr lang="en-US" sz="2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36809" y="2390661"/>
            <a:ext cx="10363200" cy="1894902"/>
          </a:xfrm>
        </p:spPr>
        <p:txBody>
          <a:bodyPr/>
          <a:lstStyle/>
          <a:p>
            <a:pPr algn="r"/>
            <a:r>
              <a:rPr lang="fa-IR" sz="2800" b="1" dirty="0" smtClean="0">
                <a:cs typeface="B Kamran" panose="00000400000000000000" pitchFamily="2" charset="-78"/>
              </a:rPr>
              <a:t>قبل از هر شخص دیگری خود ما در حفظ سلامتی روح و جسم خود از هر نظر مسئول هستیم. </a:t>
            </a:r>
          </a:p>
          <a:p>
            <a:pPr algn="r"/>
            <a:r>
              <a:rPr lang="fa-IR" sz="2800" b="1" dirty="0" smtClean="0">
                <a:cs typeface="B Kamran" panose="00000400000000000000" pitchFamily="2" charset="-78"/>
              </a:rPr>
              <a:t>ما بیشتر اوقات خودرا در مدرسه می گذرانیم و تمامی معلمین مسئولیت تربیت ما نوجوانان را دارند و همین طور </a:t>
            </a:r>
          </a:p>
          <a:p>
            <a:pPr algn="r"/>
            <a:r>
              <a:rPr lang="fa-IR" sz="2800" b="1" dirty="0" smtClean="0">
                <a:cs typeface="B Kamran" panose="00000400000000000000" pitchFamily="2" charset="-78"/>
              </a:rPr>
              <a:t>مسئولست مراقبت از نو جوانان در برابر اسیب های اجتماعی را به عهده دارند.</a:t>
            </a:r>
          </a:p>
          <a:p>
            <a:pPr algn="r"/>
            <a:r>
              <a:rPr lang="fa-IR" sz="2800" b="1" dirty="0" smtClean="0">
                <a:cs typeface="B Kamran" panose="00000400000000000000" pitchFamily="2" charset="-78"/>
              </a:rPr>
              <a:t>بعد از این ها خانواده مسئولیت فراهم کردن امکانات زندگی برای نوجوانان و حق قانونی تربیت انهارا به عهده دارند</a:t>
            </a:r>
          </a:p>
          <a:p>
            <a:pPr algn="r"/>
            <a:r>
              <a:rPr lang="fa-IR" sz="2800" b="1" dirty="0" smtClean="0">
                <a:cs typeface="B Kamran" panose="00000400000000000000" pitchFamily="2" charset="-78"/>
              </a:rPr>
              <a:t>و قانون هم در محافظت از حق همه افراد نقش دارد. </a:t>
            </a:r>
          </a:p>
        </p:txBody>
      </p:sp>
    </p:spTree>
    <p:extLst>
      <p:ext uri="{BB962C8B-B14F-4D97-AF65-F5344CB8AC3E}">
        <p14:creationId xmlns:p14="http://schemas.microsoft.com/office/powerpoint/2010/main" val="40667218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13079" y="582153"/>
            <a:ext cx="10363200" cy="1500187"/>
          </a:xfrm>
        </p:spPr>
        <p:txBody>
          <a:bodyPr/>
          <a:lstStyle/>
          <a:p>
            <a:pPr algn="r"/>
            <a:r>
              <a:rPr lang="fa-IR" sz="2400" b="1" dirty="0">
                <a:cs typeface="B Kamran" panose="00000400000000000000" pitchFamily="2" charset="-78"/>
              </a:rPr>
              <a:t>قوه قضائیه ایران، قوه‌ای است مستقل که پشتیبان حقوق فردی و اجتماعی و مسول تحقق بخشیدن به عدالت در ایران را عهده‌دار است</a:t>
            </a:r>
            <a:r>
              <a:rPr lang="fa-IR" sz="2400" b="1" dirty="0" smtClean="0">
                <a:cs typeface="B Kamran" panose="00000400000000000000" pitchFamily="2" charset="-78"/>
              </a:rPr>
              <a:t>.</a:t>
            </a:r>
            <a:endParaRPr lang="fa-IR" sz="2400" b="1" dirty="0">
              <a:cs typeface="B Kamran" panose="00000400000000000000" pitchFamily="2" charset="-78"/>
            </a:endParaRPr>
          </a:p>
          <a:p>
            <a:pPr algn="r"/>
            <a:r>
              <a:rPr lang="fa-IR" sz="2400" b="1" dirty="0">
                <a:cs typeface="B Kamran" panose="00000400000000000000" pitchFamily="2" charset="-78"/>
              </a:rPr>
              <a:t>رئیس قوه قضائیه توسط رهبر ایران به مدت ۵ سال به این سمت منصوب می‌شود که باید مجتهد عادل و آگاه به امور قضایی و مدیر و مدبر باشد.</a:t>
            </a:r>
            <a:endParaRPr lang="en-US" sz="2400" b="1" dirty="0">
              <a:cs typeface="B Kamran" panose="000004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4657" y="2215423"/>
            <a:ext cx="3460043" cy="3630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20040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0" dirty="0"/>
              <a:t>وظایف قوه قضائیه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197600" y="1589184"/>
            <a:ext cx="5384800" cy="4525963"/>
          </a:xfrm>
        </p:spPr>
        <p:txBody>
          <a:bodyPr/>
          <a:lstStyle/>
          <a:p>
            <a:pPr marL="0" indent="0" algn="r" rtl="1">
              <a:buNone/>
            </a:pPr>
            <a:r>
              <a:rPr lang="fa-IR" sz="2400" b="1" dirty="0" smtClean="0">
                <a:cs typeface="B Kamran" panose="00000400000000000000" pitchFamily="2" charset="-78"/>
              </a:rPr>
              <a:t>1- افرادی که به انها ظلم شده است یا برخوردی با انها انجام شده است یا اگر کسی شکایت کند برابر انچه که قانون مشخص کرده است رسیدگی و صدور حکم نماید.</a:t>
            </a:r>
          </a:p>
          <a:p>
            <a:pPr marL="0" indent="0" algn="r" rtl="1">
              <a:buNone/>
            </a:pPr>
            <a:r>
              <a:rPr lang="fa-IR" sz="2400" b="1" dirty="0" smtClean="0">
                <a:cs typeface="B Kamran" panose="00000400000000000000" pitchFamily="2" charset="-78"/>
              </a:rPr>
              <a:t>2-</a:t>
            </a:r>
            <a:r>
              <a:rPr lang="fa-IR" sz="2400" b="1" dirty="0">
                <a:cs typeface="B Kamran" panose="00000400000000000000" pitchFamily="2" charset="-78"/>
              </a:rPr>
              <a:t>احیای حقوق عامه و گسترش عدل و آزادی‌های </a:t>
            </a:r>
            <a:r>
              <a:rPr lang="fa-IR" sz="2400" b="1" dirty="0" smtClean="0">
                <a:cs typeface="B Kamran" panose="00000400000000000000" pitchFamily="2" charset="-78"/>
              </a:rPr>
              <a:t>مشروع</a:t>
            </a:r>
          </a:p>
          <a:p>
            <a:pPr marL="0" indent="0" algn="r" rtl="1">
              <a:buNone/>
            </a:pPr>
            <a:r>
              <a:rPr lang="fa-IR" sz="2400" b="1" dirty="0" smtClean="0">
                <a:cs typeface="B Kamran" panose="00000400000000000000" pitchFamily="2" charset="-78"/>
              </a:rPr>
              <a:t>3-</a:t>
            </a:r>
            <a:r>
              <a:rPr lang="fa-IR" sz="2400" b="1" dirty="0">
                <a:cs typeface="B Kamran" panose="00000400000000000000" pitchFamily="2" charset="-78"/>
              </a:rPr>
              <a:t>نظارت بر حسن اجرای قوانین</a:t>
            </a:r>
          </a:p>
          <a:p>
            <a:pPr marL="0" indent="0" algn="r" rtl="1">
              <a:buNone/>
            </a:pPr>
            <a:r>
              <a:rPr lang="fa-IR" sz="2400" b="1" dirty="0" smtClean="0">
                <a:cs typeface="B Kamran" panose="00000400000000000000" pitchFamily="2" charset="-78"/>
              </a:rPr>
              <a:t>4-</a:t>
            </a:r>
            <a:r>
              <a:rPr lang="fa-IR" sz="2400" b="1" dirty="0">
                <a:cs typeface="B Kamran" panose="00000400000000000000" pitchFamily="2" charset="-78"/>
              </a:rPr>
              <a:t>کشف جرم و تعقیب و مجازات و تعزیر مجرمین و اجرای حدود و مقررات مدون جزایی اسلام</a:t>
            </a:r>
          </a:p>
          <a:p>
            <a:pPr marL="0" indent="0" algn="r" rtl="1">
              <a:buNone/>
            </a:pPr>
            <a:r>
              <a:rPr lang="fa-IR" sz="2400" b="1" dirty="0" smtClean="0">
                <a:cs typeface="B Kamran" panose="00000400000000000000" pitchFamily="2" charset="-78"/>
              </a:rPr>
              <a:t>5-</a:t>
            </a:r>
            <a:r>
              <a:rPr lang="fa-IR" sz="2400" b="1" dirty="0">
                <a:cs typeface="B Kamran" panose="00000400000000000000" pitchFamily="2" charset="-78"/>
              </a:rPr>
              <a:t>اقدام مناسب برای پیشگیری از وقوع جرم و اصلاح مجرمین</a:t>
            </a:r>
            <a:endParaRPr lang="en-US" sz="2400" b="1" dirty="0">
              <a:cs typeface="B Kamran" panose="00000400000000000000" pitchFamily="2" charset="-78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0437" y="1601568"/>
            <a:ext cx="3322064" cy="3322064"/>
          </a:xfrm>
        </p:spPr>
      </p:pic>
    </p:spTree>
    <p:extLst>
      <p:ext uri="{BB962C8B-B14F-4D97-AF65-F5344CB8AC3E}">
        <p14:creationId xmlns:p14="http://schemas.microsoft.com/office/powerpoint/2010/main" val="37194795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595695"/>
          </a:xfrm>
        </p:spPr>
        <p:txBody>
          <a:bodyPr/>
          <a:lstStyle/>
          <a:p>
            <a:pPr algn="r"/>
            <a:r>
              <a:rPr lang="fa-IR" dirty="0" smtClean="0">
                <a:cs typeface="B Kamran" panose="00000400000000000000" pitchFamily="2" charset="-78"/>
              </a:rPr>
              <a:t>فعالیت</a:t>
            </a:r>
            <a:endParaRPr lang="en-US" dirty="0">
              <a:cs typeface="B Kamran" panose="00000400000000000000" pitchFamily="2" charset="-78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20328" y="873087"/>
            <a:ext cx="10062072" cy="4525963"/>
          </a:xfrm>
        </p:spPr>
        <p:txBody>
          <a:bodyPr/>
          <a:lstStyle/>
          <a:p>
            <a:pPr marL="0" indent="0" algn="r">
              <a:buNone/>
            </a:pPr>
            <a:r>
              <a:rPr lang="fa-IR" sz="2000" b="1" dirty="0" smtClean="0">
                <a:cs typeface="B Kamran" panose="00000400000000000000" pitchFamily="2" charset="-78"/>
              </a:rPr>
              <a:t>1- چرا والدین حق دارند از فرزندانشان بپرسند به کجا میروند؟ با چه کسانی دوست هستند؟ چه موقع به خانه بر می گردند؟ و سوالاتی از این قبیل.....</a:t>
            </a:r>
          </a:p>
          <a:p>
            <a:pPr marL="0" indent="0" algn="r">
              <a:buNone/>
            </a:pPr>
            <a:r>
              <a:rPr lang="fa-IR" sz="2000" b="1" dirty="0">
                <a:solidFill>
                  <a:srgbClr val="FF0000"/>
                </a:solidFill>
                <a:cs typeface="B Kamran" panose="00000400000000000000" pitchFamily="2" charset="-78"/>
              </a:rPr>
              <a:t> </a:t>
            </a:r>
            <a:r>
              <a:rPr lang="fa-IR" sz="2000" b="1" dirty="0" smtClean="0">
                <a:solidFill>
                  <a:srgbClr val="FF0000"/>
                </a:solidFill>
                <a:cs typeface="B Kamran" panose="00000400000000000000" pitchFamily="2" charset="-78"/>
              </a:rPr>
              <a:t>    والدین مسئول تربیت فرزندان هستند و اینکه مواظب باشند فرزندانشان به دلایل ناخواسته مرتکب جرم نشوند و پیشگیری های لازم را انجام دهند.</a:t>
            </a:r>
            <a:endParaRPr lang="fa-IR" sz="2000" b="1" dirty="0">
              <a:solidFill>
                <a:srgbClr val="FF0000"/>
              </a:solidFill>
              <a:cs typeface="B Kamran" panose="00000400000000000000" pitchFamily="2" charset="-78"/>
            </a:endParaRPr>
          </a:p>
          <a:p>
            <a:pPr marL="0" indent="0" algn="r">
              <a:buNone/>
            </a:pPr>
            <a:r>
              <a:rPr lang="fa-IR" sz="2000" b="1" dirty="0" smtClean="0">
                <a:cs typeface="B Kamran" panose="00000400000000000000" pitchFamily="2" charset="-78"/>
              </a:rPr>
              <a:t>2-به نظر شما ارتباط با خدا از طریق نماز و دعا چگونه مارا از افتادن به دام اسیب ها حفظ میکند؟توضیح دهید.</a:t>
            </a:r>
          </a:p>
          <a:p>
            <a:pPr marL="0" indent="0" algn="r">
              <a:buNone/>
            </a:pPr>
            <a:r>
              <a:rPr lang="fa-IR" sz="2000" b="1" dirty="0" smtClean="0">
                <a:solidFill>
                  <a:srgbClr val="FF0000"/>
                </a:solidFill>
                <a:cs typeface="B Kamran" panose="00000400000000000000" pitchFamily="2" charset="-78"/>
              </a:rPr>
              <a:t>     زیرا برای مثال ما شرایطی برای نماز داریم مانند اینکه لباسی که برای نماز میپوشیم و زمینی که روی ان نماز می خوانیم غسبی نباشد لباسمان پاک باشد و...</a:t>
            </a:r>
          </a:p>
          <a:p>
            <a:pPr marL="0" indent="0" algn="r">
              <a:buNone/>
            </a:pPr>
            <a:r>
              <a:rPr lang="fa-IR" sz="2000" b="1" dirty="0" smtClean="0">
                <a:solidFill>
                  <a:srgbClr val="FF0000"/>
                </a:solidFill>
                <a:cs typeface="B Kamran" panose="00000400000000000000" pitchFamily="2" charset="-78"/>
              </a:rPr>
              <a:t>وقتی نماز گزار اعمال را انجام دهد و بخواهد که نمازش قبول باشد میبایست دروغ نگوید و شرایط بالا را داشته باشد و همین باعث میشود که فرد نمازگزار و با خدا مجرم یا </a:t>
            </a:r>
            <a:r>
              <a:rPr lang="fa-IR" sz="2000" b="1" dirty="0">
                <a:solidFill>
                  <a:srgbClr val="FF0000"/>
                </a:solidFill>
                <a:cs typeface="B Kamran" panose="00000400000000000000" pitchFamily="2" charset="-78"/>
              </a:rPr>
              <a:t>مرتکب اشتباه نشود که به دام </a:t>
            </a:r>
            <a:r>
              <a:rPr lang="fa-IR" sz="2000" b="1" dirty="0" smtClean="0">
                <a:solidFill>
                  <a:srgbClr val="FF0000"/>
                </a:solidFill>
                <a:cs typeface="B Kamran" panose="00000400000000000000" pitchFamily="2" charset="-78"/>
              </a:rPr>
              <a:t>بیوفتد</a:t>
            </a:r>
          </a:p>
          <a:p>
            <a:pPr marL="0" indent="0" algn="r">
              <a:buNone/>
            </a:pPr>
            <a:r>
              <a:rPr lang="fa-IR" sz="2000" b="1" dirty="0" smtClean="0">
                <a:cs typeface="B Kamran" panose="00000400000000000000" pitchFamily="2" charset="-78"/>
              </a:rPr>
              <a:t>3-درباره چگونگی تقویت اراده و تسلط بر تمایلات خود فکر کنید و چند تمرین پیشنهاد کنید/</a:t>
            </a:r>
          </a:p>
          <a:p>
            <a:pPr marL="0" indent="0" algn="r">
              <a:buNone/>
            </a:pPr>
            <a:r>
              <a:rPr lang="fa-IR" sz="2000" b="1" dirty="0">
                <a:solidFill>
                  <a:srgbClr val="FF0000"/>
                </a:solidFill>
                <a:cs typeface="B Kamran" panose="00000400000000000000" pitchFamily="2" charset="-78"/>
              </a:rPr>
              <a:t> </a:t>
            </a:r>
            <a:r>
              <a:rPr lang="fa-IR" sz="2000" b="1" dirty="0" smtClean="0">
                <a:solidFill>
                  <a:srgbClr val="FF0000"/>
                </a:solidFill>
                <a:cs typeface="B Kamran" panose="00000400000000000000" pitchFamily="2" charset="-78"/>
              </a:rPr>
              <a:t>     برای مثال شخصی با خود میگوید که من برای ده روز سیگار نمیکشم اما فایده ندارد زیرا روز یازدهم بالاخره کار خودرا میکند اما اگر با خود بگوید و اعتقاد داشته باشد که </a:t>
            </a:r>
          </a:p>
          <a:p>
            <a:pPr marL="0" indent="0" algn="r">
              <a:buNone/>
            </a:pPr>
            <a:r>
              <a:rPr lang="fa-IR" sz="2000" b="1" dirty="0" smtClean="0">
                <a:solidFill>
                  <a:srgbClr val="FF0000"/>
                </a:solidFill>
                <a:cs typeface="B Kamran" panose="00000400000000000000" pitchFamily="2" charset="-78"/>
              </a:rPr>
              <a:t>سیگار برای سلامتی او ضرر دارد و خوب نیست میتواند اعتیادش را کنار بگذارد . بر این اساس می توانم بگوییم برای انجام کاری ابتدا اعتقاد و بعد تمرین</a:t>
            </a:r>
          </a:p>
        </p:txBody>
      </p:sp>
    </p:spTree>
    <p:extLst>
      <p:ext uri="{BB962C8B-B14F-4D97-AF65-F5344CB8AC3E}">
        <p14:creationId xmlns:p14="http://schemas.microsoft.com/office/powerpoint/2010/main" val="112509245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4857" y="2366629"/>
            <a:ext cx="3925678" cy="995513"/>
          </a:xfrm>
        </p:spPr>
        <p:txBody>
          <a:bodyPr/>
          <a:lstStyle/>
          <a:p>
            <a:r>
              <a:rPr lang="fa-IR" sz="2400" dirty="0" smtClean="0">
                <a:cs typeface="B Kamran" panose="00000400000000000000" pitchFamily="2" charset="-78"/>
              </a:rPr>
              <a:t>کاخ دادگستری مرجع رسمی رسیدگی به شکایات مردم و سازمان هاست و زیر نظر رئیس قوه قضائیه اداره میشود</a:t>
            </a:r>
            <a:endParaRPr lang="en-US" sz="2400" dirty="0">
              <a:cs typeface="B Kamran" panose="00000400000000000000" pitchFamily="2" charset="-78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59305" y="914401"/>
            <a:ext cx="5133860" cy="3899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7771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Kamran" panose="00000400000000000000" pitchFamily="2" charset="-78"/>
              </a:rPr>
              <a:t>فعالیت</a:t>
            </a:r>
            <a:endParaRPr lang="en-US" dirty="0">
              <a:cs typeface="B Kamra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a-IR" sz="2000" dirty="0" smtClean="0">
                <a:cs typeface="B Kamran" panose="00000400000000000000" pitchFamily="2" charset="-78"/>
              </a:rPr>
              <a:t>4- فردی بابت فروش چند تخته فرش، از مشتری چک دریافت کرده است اما وقتی به بانک مراجعه کرده، پی برده که ان چک موجودی ندارد. او نه </a:t>
            </a:r>
            <a:r>
              <a:rPr lang="fa-IR" sz="2000" dirty="0">
                <a:cs typeface="B Kamran" panose="00000400000000000000" pitchFamily="2" charset="-78"/>
              </a:rPr>
              <a:t>قوانین مربوط به چک را میداند و نه چگونگی طرح شکایت را. چه باید بکند</a:t>
            </a:r>
            <a:r>
              <a:rPr lang="fa-IR" sz="2000" dirty="0" smtClean="0">
                <a:cs typeface="B Kamran" panose="00000400000000000000" pitchFamily="2" charset="-78"/>
              </a:rPr>
              <a:t>؟</a:t>
            </a:r>
          </a:p>
          <a:p>
            <a:pPr marL="0" indent="0">
              <a:buNone/>
            </a:pPr>
            <a:r>
              <a:rPr lang="fa-IR" sz="2000" dirty="0" smtClean="0">
                <a:solidFill>
                  <a:srgbClr val="FF0000"/>
                </a:solidFill>
                <a:cs typeface="B Kamran" panose="00000400000000000000" pitchFamily="2" charset="-78"/>
              </a:rPr>
              <a:t>باید وکیل بگیرد</a:t>
            </a:r>
          </a:p>
          <a:p>
            <a:pPr marL="0" indent="0">
              <a:buNone/>
            </a:pPr>
            <a:r>
              <a:rPr lang="fa-IR" sz="2000" dirty="0" smtClean="0">
                <a:cs typeface="B Kamran" panose="00000400000000000000" pitchFamily="2" charset="-78"/>
              </a:rPr>
              <a:t>5- در موقعیت های 1 تا 4 صفحه ی 32 دو مورد جرم وجود دارد. این جرم ها را بیان کنید.</a:t>
            </a:r>
          </a:p>
          <a:p>
            <a:pPr marL="0" indent="0">
              <a:buNone/>
            </a:pPr>
            <a:r>
              <a:rPr lang="fa-IR" sz="2000" dirty="0">
                <a:cs typeface="B Kamran" panose="00000400000000000000" pitchFamily="2" charset="-78"/>
              </a:rPr>
              <a:t> </a:t>
            </a:r>
            <a:r>
              <a:rPr lang="fa-IR" sz="2000" dirty="0" smtClean="0">
                <a:cs typeface="B Kamran" panose="00000400000000000000" pitchFamily="2" charset="-78"/>
              </a:rPr>
              <a:t>   </a:t>
            </a:r>
            <a:r>
              <a:rPr lang="fa-IR" sz="2000" dirty="0" smtClean="0">
                <a:solidFill>
                  <a:srgbClr val="FF0000"/>
                </a:solidFill>
                <a:cs typeface="B Kamran" panose="00000400000000000000" pitchFamily="2" charset="-78"/>
              </a:rPr>
              <a:t>موقعیت های 1 و 2 در موقعیت 1 فرد بدون در نظر گرفتن هیچ چیزی شروع به فحاشی کرده و جرم او تهدید است</a:t>
            </a:r>
          </a:p>
          <a:p>
            <a:pPr marL="0" indent="0">
              <a:buNone/>
            </a:pPr>
            <a:r>
              <a:rPr lang="fa-IR" sz="2000" dirty="0" smtClean="0">
                <a:solidFill>
                  <a:srgbClr val="FF0000"/>
                </a:solidFill>
                <a:cs typeface="B Kamran" panose="00000400000000000000" pitchFamily="2" charset="-78"/>
              </a:rPr>
              <a:t>در موقعیت 2 فرد بدون مجوز حق ویزیت دریافت می کند.</a:t>
            </a:r>
          </a:p>
          <a:p>
            <a:pPr marL="0" indent="0">
              <a:buNone/>
            </a:pPr>
            <a:r>
              <a:rPr lang="fa-IR" sz="2000" dirty="0" smtClean="0">
                <a:cs typeface="B Kamran" panose="00000400000000000000" pitchFamily="2" charset="-78"/>
              </a:rPr>
              <a:t>6- چرا افراد نباید خودسرانه یا از راه دعوا و زد و خورد به حل اختلافات بپردازند؟ مثالی بیاورید.</a:t>
            </a:r>
          </a:p>
          <a:p>
            <a:pPr marL="0" indent="0">
              <a:buNone/>
            </a:pPr>
            <a:r>
              <a:rPr lang="fa-IR" sz="2000" dirty="0">
                <a:solidFill>
                  <a:srgbClr val="FF0000"/>
                </a:solidFill>
                <a:cs typeface="B Kamran" panose="00000400000000000000" pitchFamily="2" charset="-78"/>
              </a:rPr>
              <a:t> </a:t>
            </a:r>
            <a:r>
              <a:rPr lang="fa-IR" sz="2000" dirty="0" smtClean="0">
                <a:solidFill>
                  <a:srgbClr val="FF0000"/>
                </a:solidFill>
                <a:cs typeface="B Kamran" panose="00000400000000000000" pitchFamily="2" charset="-78"/>
              </a:rPr>
              <a:t>   ممکن است عملی انجام شود که پیشامد های بدتری داشته باشد و موجب هرج و مرج شود.</a:t>
            </a:r>
            <a:endParaRPr lang="en-US" sz="2000" dirty="0">
              <a:solidFill>
                <a:srgbClr val="FF0000"/>
              </a:solidFill>
              <a:cs typeface="B Kamra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185096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4800" dirty="0" smtClean="0">
                <a:cs typeface="B Kamran" panose="00000400000000000000" pitchFamily="2" charset="-78"/>
              </a:rPr>
              <a:t>وکیل</a:t>
            </a:r>
            <a:endParaRPr lang="en-US" sz="4800" dirty="0">
              <a:cs typeface="B Kamra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a-IR" sz="3200" b="1" dirty="0">
                <a:cs typeface="B Kamran" panose="00000400000000000000" pitchFamily="2" charset="-78"/>
              </a:rPr>
              <a:t>وکیل</a:t>
            </a:r>
            <a:r>
              <a:rPr lang="fa-IR" sz="3200" dirty="0">
                <a:cs typeface="B Kamran" panose="00000400000000000000" pitchFamily="2" charset="-78"/>
              </a:rPr>
              <a:t> کسی که از طرف شخص دیگری – اعم از حقوقی یا حقیقی – به موجب عقد</a:t>
            </a:r>
            <a:r>
              <a:rPr lang="fa-IR" sz="3200" u="sng" dirty="0">
                <a:cs typeface="B Kamran" panose="00000400000000000000" pitchFamily="2" charset="-78"/>
              </a:rPr>
              <a:t> </a:t>
            </a:r>
            <a:r>
              <a:rPr lang="fa-IR" sz="3200" dirty="0" smtClean="0">
                <a:cs typeface="B Kamran" panose="00000400000000000000" pitchFamily="2" charset="-78"/>
              </a:rPr>
              <a:t>وکالت</a:t>
            </a:r>
            <a:r>
              <a:rPr lang="fa-IR" sz="3200" dirty="0">
                <a:cs typeface="B Kamran" panose="00000400000000000000" pitchFamily="2" charset="-78"/>
              </a:rPr>
              <a:t> برای انجام کاری مأمور می‌شود.</a:t>
            </a:r>
          </a:p>
          <a:p>
            <a:pPr marL="0" indent="0">
              <a:buNone/>
            </a:pPr>
            <a:r>
              <a:rPr lang="fa-IR" sz="3200" dirty="0">
                <a:cs typeface="B Kamran" panose="00000400000000000000" pitchFamily="2" charset="-78"/>
              </a:rPr>
              <a:t>نایب السلطنه را در دوره </a:t>
            </a:r>
            <a:r>
              <a:rPr lang="fa-IR" sz="3200" dirty="0" smtClean="0">
                <a:cs typeface="B Kamran" panose="00000400000000000000" pitchFamily="2" charset="-78"/>
              </a:rPr>
              <a:t>صفویه</a:t>
            </a:r>
            <a:r>
              <a:rPr lang="fa-IR" sz="3200" dirty="0">
                <a:cs typeface="B Kamran" panose="00000400000000000000" pitchFamily="2" charset="-78"/>
              </a:rPr>
              <a:t> وکیل می‌گفتند و عنوان وکیل الرعایا هم از همین جا برخاسته است. میتوان برای وکیل انتخابی حد و مرزی مشخص کرد که در چه زمینه ای اجازه وکالت از طرف شما دارد و در چه زمینه ای خود شخص باید برای آن کار حضور داشته باشد.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08747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4400" dirty="0" smtClean="0">
                <a:cs typeface="B Kamran" panose="00000400000000000000" pitchFamily="2" charset="-78"/>
              </a:rPr>
              <a:t>واژه ها</a:t>
            </a:r>
            <a:endParaRPr lang="en-US" sz="4400" dirty="0">
              <a:cs typeface="B Kamra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88273" y="1270152"/>
            <a:ext cx="9694127" cy="3941956"/>
          </a:xfrm>
        </p:spPr>
        <p:txBody>
          <a:bodyPr/>
          <a:lstStyle/>
          <a:p>
            <a:pPr marL="0" indent="0">
              <a:buNone/>
            </a:pPr>
            <a:r>
              <a:rPr lang="fa-IR" sz="2400" dirty="0" smtClean="0">
                <a:solidFill>
                  <a:srgbClr val="FF0000"/>
                </a:solidFill>
                <a:cs typeface="B Kamran" panose="00000400000000000000" pitchFamily="2" charset="-78"/>
              </a:rPr>
              <a:t>اسیب اجتماعی: </a:t>
            </a:r>
            <a:r>
              <a:rPr lang="fa-IR" sz="2400" dirty="0" smtClean="0">
                <a:cs typeface="B Kamran" panose="00000400000000000000" pitchFamily="2" charset="-78"/>
              </a:rPr>
              <a:t>اسیب اجتماعی معنا و مفهوم گسترده ای دارد اما به طور کلی به هر پدیده و مسئله نامطلوب و مضر </a:t>
            </a:r>
          </a:p>
          <a:p>
            <a:pPr marL="0" indent="0">
              <a:buNone/>
            </a:pPr>
            <a:r>
              <a:rPr lang="fa-IR" sz="2400" dirty="0" smtClean="0">
                <a:cs typeface="B Kamran" panose="00000400000000000000" pitchFamily="2" charset="-78"/>
              </a:rPr>
              <a:t>در سلامت اجتماعی و هر شرایطی که برای جامعه اختلال ایجاد کند ، اسیب اجتماعی میگویند، مثل جنایت، طلاق، </a:t>
            </a:r>
          </a:p>
          <a:p>
            <a:pPr marL="0" indent="0">
              <a:buNone/>
            </a:pPr>
            <a:r>
              <a:rPr lang="fa-IR" sz="2400" dirty="0" smtClean="0">
                <a:cs typeface="B Kamran" panose="00000400000000000000" pitchFamily="2" charset="-78"/>
              </a:rPr>
              <a:t>پرخاشگری و نزاع، سرقت، فقر، بی سوادی، اعتیاد.</a:t>
            </a:r>
            <a:endParaRPr lang="fa-IR" sz="2400" dirty="0">
              <a:cs typeface="B Kamran" panose="00000400000000000000" pitchFamily="2" charset="-78"/>
            </a:endParaRPr>
          </a:p>
          <a:p>
            <a:pPr marL="0" indent="0">
              <a:buNone/>
            </a:pPr>
            <a:r>
              <a:rPr lang="fa-IR" sz="2400" dirty="0" smtClean="0">
                <a:solidFill>
                  <a:srgbClr val="FF0000"/>
                </a:solidFill>
                <a:cs typeface="B Kamran" panose="00000400000000000000" pitchFamily="2" charset="-78"/>
              </a:rPr>
              <a:t>هویت: </a:t>
            </a:r>
            <a:r>
              <a:rPr lang="fa-IR" sz="2400" dirty="0" smtClean="0">
                <a:cs typeface="B Kamran" panose="00000400000000000000" pitchFamily="2" charset="-78"/>
              </a:rPr>
              <a:t>احساس و اگاهی و شناخت نسبت به خود.</a:t>
            </a:r>
            <a:endParaRPr lang="fa-IR" sz="2400" dirty="0">
              <a:cs typeface="B Kamran" panose="00000400000000000000" pitchFamily="2" charset="-78"/>
            </a:endParaRPr>
          </a:p>
          <a:p>
            <a:pPr marL="0" indent="0">
              <a:buNone/>
            </a:pPr>
            <a:r>
              <a:rPr lang="fa-IR" sz="2400" dirty="0" smtClean="0">
                <a:solidFill>
                  <a:srgbClr val="FF0000"/>
                </a:solidFill>
                <a:cs typeface="B Kamran" panose="00000400000000000000" pitchFamily="2" charset="-78"/>
              </a:rPr>
              <a:t>اعتیاد: </a:t>
            </a:r>
            <a:r>
              <a:rPr lang="fa-IR" sz="2400" dirty="0" smtClean="0">
                <a:cs typeface="B Kamran" panose="00000400000000000000" pitchFamily="2" charset="-78"/>
              </a:rPr>
              <a:t>وابستگی جسمی و روانی به یک ماده(مخدر) به طوری که اگر فرد ان ماده را مصرف نکند دچار بی قراری،</a:t>
            </a:r>
          </a:p>
          <a:p>
            <a:pPr marL="0" indent="0">
              <a:buNone/>
            </a:pPr>
            <a:r>
              <a:rPr lang="fa-IR" sz="2400" dirty="0" smtClean="0">
                <a:cs typeface="B Kamran" panose="00000400000000000000" pitchFamily="2" charset="-78"/>
              </a:rPr>
              <a:t>پریشانی و درد می شود و برای به دست اوردن ان ماده دست به هر کاری می زند.</a:t>
            </a:r>
            <a:endParaRPr lang="fa-IR" sz="2400" dirty="0">
              <a:cs typeface="B Kamran" panose="00000400000000000000" pitchFamily="2" charset="-78"/>
            </a:endParaRPr>
          </a:p>
          <a:p>
            <a:pPr marL="0" indent="0">
              <a:buNone/>
            </a:pPr>
            <a:r>
              <a:rPr lang="fa-IR" sz="2400" dirty="0" smtClean="0">
                <a:solidFill>
                  <a:srgbClr val="FF0000"/>
                </a:solidFill>
                <a:cs typeface="B Kamran" panose="00000400000000000000" pitchFamily="2" charset="-78"/>
              </a:rPr>
              <a:t>جرم:</a:t>
            </a:r>
            <a:r>
              <a:rPr lang="fa-IR" sz="2400" dirty="0" smtClean="0">
                <a:cs typeface="B Kamran" panose="00000400000000000000" pitchFamily="2" charset="-78"/>
              </a:rPr>
              <a:t> هر عملی که قانون را نقض کند و برای ان مجازاتی تعیین شده باشد(مجازاتی در پی داشته باشد).</a:t>
            </a:r>
          </a:p>
          <a:p>
            <a:pPr marL="0" indent="0">
              <a:buNone/>
            </a:pPr>
            <a:r>
              <a:rPr lang="fa-IR" sz="2400" dirty="0" smtClean="0">
                <a:solidFill>
                  <a:srgbClr val="FF0000"/>
                </a:solidFill>
                <a:cs typeface="B Kamran" panose="00000400000000000000" pitchFamily="2" charset="-78"/>
              </a:rPr>
              <a:t>قاچاقچی:</a:t>
            </a:r>
            <a:r>
              <a:rPr lang="fa-IR" sz="2400" dirty="0" smtClean="0">
                <a:cs typeface="B Kamran" panose="00000400000000000000" pitchFamily="2" charset="-78"/>
              </a:rPr>
              <a:t> فردی که مواد یا کالاهایی را به طور غیر قانونی از جایی به جای دیگر حمل کند و به فروش برساند.</a:t>
            </a:r>
          </a:p>
          <a:p>
            <a:pPr marL="0" indent="0">
              <a:buNone/>
            </a:pPr>
            <a:r>
              <a:rPr lang="fa-IR" sz="2400" dirty="0" smtClean="0">
                <a:solidFill>
                  <a:srgbClr val="FF0000"/>
                </a:solidFill>
                <a:cs typeface="B Kamran" panose="00000400000000000000" pitchFamily="2" charset="-78"/>
              </a:rPr>
              <a:t>خواهان(شاکی): </a:t>
            </a:r>
            <a:r>
              <a:rPr lang="fa-IR" sz="2400" dirty="0" smtClean="0">
                <a:cs typeface="B Kamran" panose="00000400000000000000" pitchFamily="2" charset="-78"/>
              </a:rPr>
              <a:t>کسی که شکایتی را در دادگاه علیه فردی یا موسسه ای طرح می کند.</a:t>
            </a:r>
          </a:p>
          <a:p>
            <a:pPr marL="0" indent="0">
              <a:buNone/>
            </a:pPr>
            <a:r>
              <a:rPr lang="fa-IR" sz="2400" dirty="0" smtClean="0">
                <a:solidFill>
                  <a:srgbClr val="FF0000"/>
                </a:solidFill>
                <a:cs typeface="B Kamran" panose="00000400000000000000" pitchFamily="2" charset="-78"/>
              </a:rPr>
              <a:t>خوانده: </a:t>
            </a:r>
            <a:r>
              <a:rPr lang="fa-IR" sz="2400" dirty="0" smtClean="0">
                <a:cs typeface="B Kamran" panose="00000400000000000000" pitchFamily="2" charset="-78"/>
              </a:rPr>
              <a:t>کسی که از او شکایت شده است.</a:t>
            </a:r>
            <a:endParaRPr lang="en-US" sz="2400" dirty="0">
              <a:cs typeface="B Kamra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337696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0623">
  <a:themeElements>
    <a:clrScheme name="Custom 32">
      <a:dk1>
        <a:srgbClr val="C1272D"/>
      </a:dk1>
      <a:lt1>
        <a:srgbClr val="FFFFFF"/>
      </a:lt1>
      <a:dk2>
        <a:srgbClr val="000000"/>
      </a:dk2>
      <a:lt2>
        <a:srgbClr val="818181"/>
      </a:lt2>
      <a:accent1>
        <a:srgbClr val="818181"/>
      </a:accent1>
      <a:accent2>
        <a:srgbClr val="D8D8D8"/>
      </a:accent2>
      <a:accent3>
        <a:srgbClr val="0C0C0C"/>
      </a:accent3>
      <a:accent4>
        <a:srgbClr val="818181"/>
      </a:accent4>
      <a:accent5>
        <a:srgbClr val="DAEDEF"/>
      </a:accent5>
      <a:accent6>
        <a:srgbClr val="C1272D"/>
      </a:accent6>
      <a:hlink>
        <a:srgbClr val="C1272D"/>
      </a:hlink>
      <a:folHlink>
        <a:srgbClr val="601316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00623</Template>
  <TotalTime>240</TotalTime>
  <Words>818</Words>
  <Application>Microsoft Office PowerPoint</Application>
  <PresentationFormat>Widescreen</PresentationFormat>
  <Paragraphs>49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B Kamran</vt:lpstr>
      <vt:lpstr>00623</vt:lpstr>
      <vt:lpstr>قوه قضائیه</vt:lpstr>
      <vt:lpstr>.</vt:lpstr>
      <vt:lpstr>PowerPoint Presentation</vt:lpstr>
      <vt:lpstr>وظایف قوه قضائیه</vt:lpstr>
      <vt:lpstr>فعالیت</vt:lpstr>
      <vt:lpstr>کاخ دادگستری مرجع رسمی رسیدگی به شکایات مردم و سازمان هاست و زیر نظر رئیس قوه قضائیه اداره میشود</vt:lpstr>
      <vt:lpstr>فعالیت</vt:lpstr>
      <vt:lpstr>وکیل</vt:lpstr>
      <vt:lpstr>واژه ها</vt:lpstr>
      <vt:lpstr>موفق باشید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درس دوم تعاون(2)</dc:title>
  <dc:creator>parisa</dc:creator>
  <cp:lastModifiedBy>parisa</cp:lastModifiedBy>
  <cp:revision>17</cp:revision>
  <dcterms:created xsi:type="dcterms:W3CDTF">2015-09-20T19:30:49Z</dcterms:created>
  <dcterms:modified xsi:type="dcterms:W3CDTF">2015-10-01T12:35:49Z</dcterms:modified>
</cp:coreProperties>
</file>