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92" r:id="rId1"/>
  </p:sldMasterIdLst>
  <p:notesMasterIdLst>
    <p:notesMasterId r:id="rId43"/>
  </p:notesMasterIdLst>
  <p:handoutMasterIdLst>
    <p:handoutMasterId r:id="rId44"/>
  </p:handoutMasterIdLst>
  <p:sldIdLst>
    <p:sldId id="256" r:id="rId2"/>
    <p:sldId id="257" r:id="rId3"/>
    <p:sldId id="258" r:id="rId4"/>
    <p:sldId id="282" r:id="rId5"/>
    <p:sldId id="283" r:id="rId6"/>
    <p:sldId id="259" r:id="rId7"/>
    <p:sldId id="267" r:id="rId8"/>
    <p:sldId id="266" r:id="rId9"/>
    <p:sldId id="260" r:id="rId10"/>
    <p:sldId id="261" r:id="rId11"/>
    <p:sldId id="262" r:id="rId12"/>
    <p:sldId id="263" r:id="rId13"/>
    <p:sldId id="264" r:id="rId14"/>
    <p:sldId id="265"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0207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9" autoAdjust="0"/>
    <p:restoredTop sz="94671" autoAdjust="0"/>
  </p:normalViewPr>
  <p:slideViewPr>
    <p:cSldViewPr>
      <p:cViewPr varScale="1">
        <p:scale>
          <a:sx n="70" d="100"/>
          <a:sy n="70" d="100"/>
        </p:scale>
        <p:origin x="1368"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6" d="100"/>
          <a:sy n="56" d="100"/>
        </p:scale>
        <p:origin x="-186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505FF86-D261-4F2B-8BFF-1ACB6415B281}" type="datetimeFigureOut">
              <a:rPr lang="en-US" smtClean="0"/>
              <a:pPr/>
              <a:t>11/28/2014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A929820-AFA6-45BB-A318-1ED1079C004A}" type="slidenum">
              <a:rPr lang="en-US" smtClean="0"/>
              <a:pPr/>
              <a:t>‹#›</a:t>
            </a:fld>
            <a:endParaRPr lang="en-US"/>
          </a:p>
        </p:txBody>
      </p:sp>
    </p:spTree>
    <p:extLst>
      <p:ext uri="{BB962C8B-B14F-4D97-AF65-F5344CB8AC3E}">
        <p14:creationId xmlns:p14="http://schemas.microsoft.com/office/powerpoint/2010/main" val="37705770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BC431E3-2719-4208-9A69-A7A603A21A34}" type="datetimeFigureOut">
              <a:rPr lang="en-US" smtClean="0"/>
              <a:pPr/>
              <a:t>11/28/2014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A240C00-AE60-4EE3-BACD-EC8D89957A71}" type="slidenum">
              <a:rPr lang="en-US" smtClean="0"/>
              <a:pPr/>
              <a:t>‹#›</a:t>
            </a:fld>
            <a:endParaRPr lang="en-US"/>
          </a:p>
        </p:txBody>
      </p:sp>
    </p:spTree>
    <p:extLst>
      <p:ext uri="{BB962C8B-B14F-4D97-AF65-F5344CB8AC3E}">
        <p14:creationId xmlns:p14="http://schemas.microsoft.com/office/powerpoint/2010/main" val="19662990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A240C00-AE60-4EE3-BACD-EC8D89957A71}" type="slidenum">
              <a:rPr lang="en-US" smtClean="0"/>
              <a:pPr/>
              <a:t>1</a:t>
            </a:fld>
            <a:endParaRPr lang="en-US"/>
          </a:p>
        </p:txBody>
      </p:sp>
    </p:spTree>
    <p:extLst>
      <p:ext uri="{BB962C8B-B14F-4D97-AF65-F5344CB8AC3E}">
        <p14:creationId xmlns:p14="http://schemas.microsoft.com/office/powerpoint/2010/main" val="69776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A240C00-AE60-4EE3-BACD-EC8D89957A71}" type="slidenum">
              <a:rPr lang="en-US" smtClean="0"/>
              <a:pPr/>
              <a:t>2</a:t>
            </a:fld>
            <a:endParaRPr lang="en-US"/>
          </a:p>
        </p:txBody>
      </p:sp>
    </p:spTree>
    <p:extLst>
      <p:ext uri="{BB962C8B-B14F-4D97-AF65-F5344CB8AC3E}">
        <p14:creationId xmlns:p14="http://schemas.microsoft.com/office/powerpoint/2010/main" val="5721482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AEC2DAB9-B5A9-413A-A843-E6A55FDFEC1C}" type="datetime1">
              <a:rPr lang="en-US" smtClean="0"/>
              <a:t>11/28/2014</a:t>
            </a:fld>
            <a:endParaRPr lang="en-US"/>
          </a:p>
        </p:txBody>
      </p:sp>
      <p:sp>
        <p:nvSpPr>
          <p:cNvPr id="19" name="Footer Placeholder 18"/>
          <p:cNvSpPr>
            <a:spLocks noGrp="1"/>
          </p:cNvSpPr>
          <p:nvPr>
            <p:ph type="ftr" sz="quarter" idx="11"/>
          </p:nvPr>
        </p:nvSpPr>
        <p:spPr/>
        <p:txBody>
          <a:bodyPr/>
          <a:lstStyle/>
          <a:p>
            <a:r>
              <a:rPr lang="en-US" smtClean="0"/>
              <a:t>www.prozhe.com</a:t>
            </a:r>
            <a:endParaRPr lang="en-US"/>
          </a:p>
        </p:txBody>
      </p:sp>
      <p:sp>
        <p:nvSpPr>
          <p:cNvPr id="27" name="Slide Number Placeholder 26"/>
          <p:cNvSpPr>
            <a:spLocks noGrp="1"/>
          </p:cNvSpPr>
          <p:nvPr>
            <p:ph type="sldNum" sz="quarter" idx="12"/>
          </p:nvPr>
        </p:nvSpPr>
        <p:spPr/>
        <p:txBody>
          <a:bodyPr/>
          <a:lstStyle/>
          <a:p>
            <a:fld id="{E00AD264-7AC2-4A90-9C8A-5138EBE22E87}"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spd="slow">
    <p:wedg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833ABA5-D1F8-4155-A986-DF863F651434}" type="datetime1">
              <a:rPr lang="en-US" smtClean="0"/>
              <a:t>11/28/2014</a:t>
            </a:fld>
            <a:endParaRPr lang="en-US"/>
          </a:p>
        </p:txBody>
      </p:sp>
      <p:sp>
        <p:nvSpPr>
          <p:cNvPr id="5" name="Footer Placeholder 4"/>
          <p:cNvSpPr>
            <a:spLocks noGrp="1"/>
          </p:cNvSpPr>
          <p:nvPr>
            <p:ph type="ftr" sz="quarter" idx="11"/>
          </p:nvPr>
        </p:nvSpPr>
        <p:spPr/>
        <p:txBody>
          <a:bodyPr/>
          <a:lstStyle/>
          <a:p>
            <a:r>
              <a:rPr lang="en-US" smtClean="0"/>
              <a:t>www.prozhe.com</a:t>
            </a:r>
            <a:endParaRPr lang="en-US"/>
          </a:p>
        </p:txBody>
      </p:sp>
      <p:sp>
        <p:nvSpPr>
          <p:cNvPr id="6" name="Slide Number Placeholder 5"/>
          <p:cNvSpPr>
            <a:spLocks noGrp="1"/>
          </p:cNvSpPr>
          <p:nvPr>
            <p:ph type="sldNum" sz="quarter" idx="12"/>
          </p:nvPr>
        </p:nvSpPr>
        <p:spPr/>
        <p:txBody>
          <a:bodyPr/>
          <a:lstStyle/>
          <a:p>
            <a:fld id="{E00AD264-7AC2-4A90-9C8A-5138EBE22E87}" type="slidenum">
              <a:rPr lang="en-US" smtClean="0"/>
              <a:pPr/>
              <a:t>‹#›</a:t>
            </a:fld>
            <a:endParaRPr lang="en-US"/>
          </a:p>
        </p:txBody>
      </p:sp>
    </p:spTree>
  </p:cSld>
  <p:clrMapOvr>
    <a:masterClrMapping/>
  </p:clrMapOvr>
  <p:transition spd="slow">
    <p:wedg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F077E65-1EF0-4DE5-A02C-D979E1365A2E}" type="datetime1">
              <a:rPr lang="en-US" smtClean="0"/>
              <a:t>11/28/2014</a:t>
            </a:fld>
            <a:endParaRPr lang="en-US"/>
          </a:p>
        </p:txBody>
      </p:sp>
      <p:sp>
        <p:nvSpPr>
          <p:cNvPr id="5" name="Footer Placeholder 4"/>
          <p:cNvSpPr>
            <a:spLocks noGrp="1"/>
          </p:cNvSpPr>
          <p:nvPr>
            <p:ph type="ftr" sz="quarter" idx="11"/>
          </p:nvPr>
        </p:nvSpPr>
        <p:spPr/>
        <p:txBody>
          <a:bodyPr/>
          <a:lstStyle/>
          <a:p>
            <a:r>
              <a:rPr lang="en-US" smtClean="0"/>
              <a:t>www.prozhe.com</a:t>
            </a:r>
            <a:endParaRPr lang="en-US"/>
          </a:p>
        </p:txBody>
      </p:sp>
      <p:sp>
        <p:nvSpPr>
          <p:cNvPr id="6" name="Slide Number Placeholder 5"/>
          <p:cNvSpPr>
            <a:spLocks noGrp="1"/>
          </p:cNvSpPr>
          <p:nvPr>
            <p:ph type="sldNum" sz="quarter" idx="12"/>
          </p:nvPr>
        </p:nvSpPr>
        <p:spPr/>
        <p:txBody>
          <a:bodyPr/>
          <a:lstStyle/>
          <a:p>
            <a:fld id="{E00AD264-7AC2-4A90-9C8A-5138EBE22E87}" type="slidenum">
              <a:rPr lang="en-US" smtClean="0"/>
              <a:pPr/>
              <a:t>‹#›</a:t>
            </a:fld>
            <a:endParaRPr lang="en-US"/>
          </a:p>
        </p:txBody>
      </p:sp>
    </p:spTree>
  </p:cSld>
  <p:clrMapOvr>
    <a:masterClrMapping/>
  </p:clrMapOvr>
  <p:transition spd="slow">
    <p:wedg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0BA9E53-7AA0-4C7A-A536-3C3365102FD7}" type="datetime1">
              <a:rPr lang="en-US" smtClean="0"/>
              <a:t>11/28/2014</a:t>
            </a:fld>
            <a:endParaRPr lang="en-US"/>
          </a:p>
        </p:txBody>
      </p:sp>
      <p:sp>
        <p:nvSpPr>
          <p:cNvPr id="5" name="Footer Placeholder 4"/>
          <p:cNvSpPr>
            <a:spLocks noGrp="1"/>
          </p:cNvSpPr>
          <p:nvPr>
            <p:ph type="ftr" sz="quarter" idx="11"/>
          </p:nvPr>
        </p:nvSpPr>
        <p:spPr/>
        <p:txBody>
          <a:bodyPr/>
          <a:lstStyle/>
          <a:p>
            <a:r>
              <a:rPr lang="en-US" smtClean="0"/>
              <a:t>www.prozhe.com</a:t>
            </a:r>
            <a:endParaRPr lang="en-US"/>
          </a:p>
        </p:txBody>
      </p:sp>
      <p:sp>
        <p:nvSpPr>
          <p:cNvPr id="6" name="Slide Number Placeholder 5"/>
          <p:cNvSpPr>
            <a:spLocks noGrp="1"/>
          </p:cNvSpPr>
          <p:nvPr>
            <p:ph type="sldNum" sz="quarter" idx="12"/>
          </p:nvPr>
        </p:nvSpPr>
        <p:spPr/>
        <p:txBody>
          <a:bodyPr/>
          <a:lstStyle/>
          <a:p>
            <a:fld id="{E00AD264-7AC2-4A90-9C8A-5138EBE22E87}" type="slidenum">
              <a:rPr lang="en-US" smtClean="0"/>
              <a:pPr/>
              <a:t>‹#›</a:t>
            </a:fld>
            <a:endParaRPr lang="en-US"/>
          </a:p>
        </p:txBody>
      </p:sp>
    </p:spTree>
  </p:cSld>
  <p:clrMapOvr>
    <a:masterClrMapping/>
  </p:clrMapOvr>
  <p:transition spd="slow">
    <p:wedg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8009AB9-07BD-40BE-B1F9-E00DD47F1F43}" type="datetime1">
              <a:rPr lang="en-US" smtClean="0"/>
              <a:t>11/28/2014</a:t>
            </a:fld>
            <a:endParaRPr lang="en-US"/>
          </a:p>
        </p:txBody>
      </p:sp>
      <p:sp>
        <p:nvSpPr>
          <p:cNvPr id="5" name="Footer Placeholder 4"/>
          <p:cNvSpPr>
            <a:spLocks noGrp="1"/>
          </p:cNvSpPr>
          <p:nvPr>
            <p:ph type="ftr" sz="quarter" idx="11"/>
          </p:nvPr>
        </p:nvSpPr>
        <p:spPr/>
        <p:txBody>
          <a:bodyPr/>
          <a:lstStyle/>
          <a:p>
            <a:r>
              <a:rPr lang="en-US" smtClean="0"/>
              <a:t>www.prozhe.com</a:t>
            </a:r>
            <a:endParaRPr lang="en-US"/>
          </a:p>
        </p:txBody>
      </p:sp>
      <p:sp>
        <p:nvSpPr>
          <p:cNvPr id="6" name="Slide Number Placeholder 5"/>
          <p:cNvSpPr>
            <a:spLocks noGrp="1"/>
          </p:cNvSpPr>
          <p:nvPr>
            <p:ph type="sldNum" sz="quarter" idx="12"/>
          </p:nvPr>
        </p:nvSpPr>
        <p:spPr/>
        <p:txBody>
          <a:bodyPr/>
          <a:lstStyle/>
          <a:p>
            <a:fld id="{E00AD264-7AC2-4A90-9C8A-5138EBE22E87}"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spd="slow">
    <p:wedg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42E6061-416E-49E7-96A0-321B992D38AE}" type="datetime1">
              <a:rPr lang="en-US" smtClean="0"/>
              <a:t>11/28/2014</a:t>
            </a:fld>
            <a:endParaRPr lang="en-US"/>
          </a:p>
        </p:txBody>
      </p:sp>
      <p:sp>
        <p:nvSpPr>
          <p:cNvPr id="6" name="Footer Placeholder 5"/>
          <p:cNvSpPr>
            <a:spLocks noGrp="1"/>
          </p:cNvSpPr>
          <p:nvPr>
            <p:ph type="ftr" sz="quarter" idx="11"/>
          </p:nvPr>
        </p:nvSpPr>
        <p:spPr/>
        <p:txBody>
          <a:bodyPr/>
          <a:lstStyle/>
          <a:p>
            <a:r>
              <a:rPr lang="en-US" smtClean="0"/>
              <a:t>www.prozhe.com</a:t>
            </a:r>
            <a:endParaRPr lang="en-US"/>
          </a:p>
        </p:txBody>
      </p:sp>
      <p:sp>
        <p:nvSpPr>
          <p:cNvPr id="7" name="Slide Number Placeholder 6"/>
          <p:cNvSpPr>
            <a:spLocks noGrp="1"/>
          </p:cNvSpPr>
          <p:nvPr>
            <p:ph type="sldNum" sz="quarter" idx="12"/>
          </p:nvPr>
        </p:nvSpPr>
        <p:spPr/>
        <p:txBody>
          <a:bodyPr/>
          <a:lstStyle/>
          <a:p>
            <a:fld id="{E00AD264-7AC2-4A90-9C8A-5138EBE22E87}" type="slidenum">
              <a:rPr lang="en-US" smtClean="0"/>
              <a:pPr/>
              <a:t>‹#›</a:t>
            </a:fld>
            <a:endParaRPr lang="en-US"/>
          </a:p>
        </p:txBody>
      </p:sp>
    </p:spTree>
  </p:cSld>
  <p:clrMapOvr>
    <a:masterClrMapping/>
  </p:clrMapOvr>
  <p:transition spd="slow">
    <p:wedg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6C5D63ED-37EE-40EA-94D8-D9C79BCF9230}" type="datetime1">
              <a:rPr lang="en-US" smtClean="0"/>
              <a:t>11/28/2014</a:t>
            </a:fld>
            <a:endParaRPr lang="en-US"/>
          </a:p>
        </p:txBody>
      </p:sp>
      <p:sp>
        <p:nvSpPr>
          <p:cNvPr id="8" name="Footer Placeholder 7"/>
          <p:cNvSpPr>
            <a:spLocks noGrp="1"/>
          </p:cNvSpPr>
          <p:nvPr>
            <p:ph type="ftr" sz="quarter" idx="11"/>
          </p:nvPr>
        </p:nvSpPr>
        <p:spPr/>
        <p:txBody>
          <a:bodyPr/>
          <a:lstStyle/>
          <a:p>
            <a:r>
              <a:rPr lang="en-US" smtClean="0"/>
              <a:t>www.prozhe.com</a:t>
            </a:r>
            <a:endParaRPr lang="en-US"/>
          </a:p>
        </p:txBody>
      </p:sp>
      <p:sp>
        <p:nvSpPr>
          <p:cNvPr id="9" name="Slide Number Placeholder 8"/>
          <p:cNvSpPr>
            <a:spLocks noGrp="1"/>
          </p:cNvSpPr>
          <p:nvPr>
            <p:ph type="sldNum" sz="quarter" idx="12"/>
          </p:nvPr>
        </p:nvSpPr>
        <p:spPr/>
        <p:txBody>
          <a:bodyPr/>
          <a:lstStyle/>
          <a:p>
            <a:fld id="{E00AD264-7AC2-4A90-9C8A-5138EBE22E87}" type="slidenum">
              <a:rPr lang="en-US" smtClean="0"/>
              <a:pPr/>
              <a:t>‹#›</a:t>
            </a:fld>
            <a:endParaRPr lang="en-US"/>
          </a:p>
        </p:txBody>
      </p:sp>
    </p:spTree>
  </p:cSld>
  <p:clrMapOvr>
    <a:masterClrMapping/>
  </p:clrMapOvr>
  <p:transition spd="slow">
    <p:wedg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E38C887-50A8-49A4-93A5-183D90686718}" type="datetime1">
              <a:rPr lang="en-US" smtClean="0"/>
              <a:t>11/28/2014</a:t>
            </a:fld>
            <a:endParaRPr lang="en-US"/>
          </a:p>
        </p:txBody>
      </p:sp>
      <p:sp>
        <p:nvSpPr>
          <p:cNvPr id="4" name="Footer Placeholder 3"/>
          <p:cNvSpPr>
            <a:spLocks noGrp="1"/>
          </p:cNvSpPr>
          <p:nvPr>
            <p:ph type="ftr" sz="quarter" idx="11"/>
          </p:nvPr>
        </p:nvSpPr>
        <p:spPr/>
        <p:txBody>
          <a:bodyPr/>
          <a:lstStyle/>
          <a:p>
            <a:r>
              <a:rPr lang="en-US" smtClean="0"/>
              <a:t>www.prozhe.com</a:t>
            </a:r>
            <a:endParaRPr lang="en-US"/>
          </a:p>
        </p:txBody>
      </p:sp>
      <p:sp>
        <p:nvSpPr>
          <p:cNvPr id="5" name="Slide Number Placeholder 4"/>
          <p:cNvSpPr>
            <a:spLocks noGrp="1"/>
          </p:cNvSpPr>
          <p:nvPr>
            <p:ph type="sldNum" sz="quarter" idx="12"/>
          </p:nvPr>
        </p:nvSpPr>
        <p:spPr/>
        <p:txBody>
          <a:bodyPr/>
          <a:lstStyle/>
          <a:p>
            <a:fld id="{E00AD264-7AC2-4A90-9C8A-5138EBE22E87}" type="slidenum">
              <a:rPr lang="en-US" smtClean="0"/>
              <a:pPr/>
              <a:t>‹#›</a:t>
            </a:fld>
            <a:endParaRPr lang="en-US"/>
          </a:p>
        </p:txBody>
      </p:sp>
    </p:spTree>
  </p:cSld>
  <p:clrMapOvr>
    <a:masterClrMapping/>
  </p:clrMapOvr>
  <p:transition spd="slow">
    <p:wedg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DAF72B-1FAB-4EFE-B42C-4E93D94CD04C}" type="datetime1">
              <a:rPr lang="en-US" smtClean="0"/>
              <a:t>11/28/2014</a:t>
            </a:fld>
            <a:endParaRPr lang="en-US"/>
          </a:p>
        </p:txBody>
      </p:sp>
      <p:sp>
        <p:nvSpPr>
          <p:cNvPr id="3" name="Footer Placeholder 2"/>
          <p:cNvSpPr>
            <a:spLocks noGrp="1"/>
          </p:cNvSpPr>
          <p:nvPr>
            <p:ph type="ftr" sz="quarter" idx="11"/>
          </p:nvPr>
        </p:nvSpPr>
        <p:spPr/>
        <p:txBody>
          <a:bodyPr/>
          <a:lstStyle/>
          <a:p>
            <a:r>
              <a:rPr lang="en-US" smtClean="0"/>
              <a:t>www.prozhe.com</a:t>
            </a:r>
            <a:endParaRPr lang="en-US"/>
          </a:p>
        </p:txBody>
      </p:sp>
      <p:sp>
        <p:nvSpPr>
          <p:cNvPr id="4" name="Slide Number Placeholder 3"/>
          <p:cNvSpPr>
            <a:spLocks noGrp="1"/>
          </p:cNvSpPr>
          <p:nvPr>
            <p:ph type="sldNum" sz="quarter" idx="12"/>
          </p:nvPr>
        </p:nvSpPr>
        <p:spPr/>
        <p:txBody>
          <a:bodyPr/>
          <a:lstStyle/>
          <a:p>
            <a:fld id="{E00AD264-7AC2-4A90-9C8A-5138EBE22E87}" type="slidenum">
              <a:rPr lang="en-US" smtClean="0"/>
              <a:pPr/>
              <a:t>‹#›</a:t>
            </a:fld>
            <a:endParaRPr lang="en-US"/>
          </a:p>
        </p:txBody>
      </p:sp>
    </p:spTree>
  </p:cSld>
  <p:clrMapOvr>
    <a:masterClrMapping/>
  </p:clrMapOvr>
  <p:transition spd="slow">
    <p:wedg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350CB80-9D98-47A5-B864-470C1F0217F3}" type="datetime1">
              <a:rPr lang="en-US" smtClean="0"/>
              <a:t>11/28/2014</a:t>
            </a:fld>
            <a:endParaRPr lang="en-US"/>
          </a:p>
        </p:txBody>
      </p:sp>
      <p:sp>
        <p:nvSpPr>
          <p:cNvPr id="6" name="Footer Placeholder 5"/>
          <p:cNvSpPr>
            <a:spLocks noGrp="1"/>
          </p:cNvSpPr>
          <p:nvPr>
            <p:ph type="ftr" sz="quarter" idx="11"/>
          </p:nvPr>
        </p:nvSpPr>
        <p:spPr/>
        <p:txBody>
          <a:bodyPr/>
          <a:lstStyle/>
          <a:p>
            <a:r>
              <a:rPr lang="en-US" smtClean="0"/>
              <a:t>www.prozhe.com</a:t>
            </a:r>
            <a:endParaRPr lang="en-US"/>
          </a:p>
        </p:txBody>
      </p:sp>
      <p:sp>
        <p:nvSpPr>
          <p:cNvPr id="7" name="Slide Number Placeholder 6"/>
          <p:cNvSpPr>
            <a:spLocks noGrp="1"/>
          </p:cNvSpPr>
          <p:nvPr>
            <p:ph type="sldNum" sz="quarter" idx="12"/>
          </p:nvPr>
        </p:nvSpPr>
        <p:spPr/>
        <p:txBody>
          <a:bodyPr/>
          <a:lstStyle/>
          <a:p>
            <a:fld id="{E00AD264-7AC2-4A90-9C8A-5138EBE22E87}" type="slidenum">
              <a:rPr lang="en-US" smtClean="0"/>
              <a:pPr/>
              <a:t>‹#›</a:t>
            </a:fld>
            <a:endParaRPr lang="en-US"/>
          </a:p>
        </p:txBody>
      </p:sp>
    </p:spTree>
  </p:cSld>
  <p:clrMapOvr>
    <a:masterClrMapping/>
  </p:clrMapOvr>
  <p:transition spd="slow">
    <p:wedg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A91E2DB-8264-465D-9DE8-2B3F7C7D5148}" type="datetime1">
              <a:rPr lang="en-US" smtClean="0"/>
              <a:t>11/28/2014</a:t>
            </a:fld>
            <a:endParaRPr lang="en-US"/>
          </a:p>
        </p:txBody>
      </p:sp>
      <p:sp>
        <p:nvSpPr>
          <p:cNvPr id="6" name="Footer Placeholder 5"/>
          <p:cNvSpPr>
            <a:spLocks noGrp="1"/>
          </p:cNvSpPr>
          <p:nvPr>
            <p:ph type="ftr" sz="quarter" idx="11"/>
          </p:nvPr>
        </p:nvSpPr>
        <p:spPr/>
        <p:txBody>
          <a:bodyPr/>
          <a:lstStyle/>
          <a:p>
            <a:r>
              <a:rPr lang="en-US" smtClean="0"/>
              <a:t>www.prozhe.com</a:t>
            </a:r>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E00AD264-7AC2-4A90-9C8A-5138EBE22E87}"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spd="slow">
    <p:wedg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F84DA9C1-A044-4E7D-A1C6-082CFFBCB08A}" type="datetime1">
              <a:rPr lang="en-US" smtClean="0"/>
              <a:t>11/28/2014</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en-US" smtClean="0"/>
              <a:t>www.prozhe.com</a:t>
            </a: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E00AD264-7AC2-4A90-9C8A-5138EBE22E87}"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4093" r:id="rId1"/>
    <p:sldLayoutId id="2147484094" r:id="rId2"/>
    <p:sldLayoutId id="2147484095" r:id="rId3"/>
    <p:sldLayoutId id="2147484096" r:id="rId4"/>
    <p:sldLayoutId id="2147484097" r:id="rId5"/>
    <p:sldLayoutId id="2147484098" r:id="rId6"/>
    <p:sldLayoutId id="2147484099" r:id="rId7"/>
    <p:sldLayoutId id="2147484100" r:id="rId8"/>
    <p:sldLayoutId id="2147484101" r:id="rId9"/>
    <p:sldLayoutId id="2147484102" r:id="rId10"/>
    <p:sldLayoutId id="2147484103" r:id="rId11"/>
  </p:sldLayoutIdLst>
  <p:transition spd="slow">
    <p:wedge/>
  </p:transition>
  <p:timing>
    <p:tnLst>
      <p:par>
        <p:cTn id="1" dur="indefinite" restart="never" nodeType="tmRoot"/>
      </p:par>
    </p:tnLst>
  </p:timing>
  <p:hf sldNum="0" hd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endParaRPr lang="en-US" dirty="0"/>
          </a:p>
        </p:txBody>
      </p:sp>
      <p:sp>
        <p:nvSpPr>
          <p:cNvPr id="11" name="Content Placeholder 10"/>
          <p:cNvSpPr>
            <a:spLocks noGrp="1"/>
          </p:cNvSpPr>
          <p:nvPr>
            <p:ph idx="1"/>
          </p:nvPr>
        </p:nvSpPr>
        <p:spPr>
          <a:xfrm>
            <a:off x="457200" y="381000"/>
            <a:ext cx="8229600" cy="5745163"/>
          </a:xfrm>
        </p:spPr>
        <p:txBody>
          <a:bodyPr>
            <a:normAutofit/>
          </a:bodyPr>
          <a:lstStyle/>
          <a:p>
            <a:pPr algn="ctr" rtl="1">
              <a:lnSpc>
                <a:spcPct val="150000"/>
              </a:lnSpc>
              <a:buNone/>
            </a:pPr>
            <a:r>
              <a:rPr lang="fa-IR" b="1" dirty="0" smtClean="0"/>
              <a:t> </a:t>
            </a:r>
            <a:r>
              <a:rPr lang="fa-IR" b="1" dirty="0" smtClean="0"/>
              <a:t>( صورت سود و  زیان و اطلاعات مربوط ) </a:t>
            </a:r>
            <a:endParaRPr lang="en-US" b="1" dirty="0" smtClean="0"/>
          </a:p>
          <a:p>
            <a:pPr algn="ctr" rtl="1">
              <a:lnSpc>
                <a:spcPct val="150000"/>
              </a:lnSpc>
              <a:buNone/>
            </a:pPr>
            <a:r>
              <a:rPr lang="fa-IR" b="1" dirty="0" smtClean="0"/>
              <a:t>ارسال شده جهت استفاده کاربران سایت پروژه دات کام</a:t>
            </a:r>
          </a:p>
          <a:p>
            <a:pPr algn="ctr" rtl="1">
              <a:lnSpc>
                <a:spcPct val="150000"/>
              </a:lnSpc>
              <a:buNone/>
            </a:pPr>
            <a:r>
              <a:rPr lang="en-US" b="1" dirty="0" smtClean="0">
                <a:solidFill>
                  <a:schemeClr val="accent6">
                    <a:lumMod val="50000"/>
                  </a:schemeClr>
                </a:solidFill>
              </a:rPr>
              <a:t>www.Prozhe.com</a:t>
            </a:r>
            <a:endParaRPr lang="fa-IR" b="1" dirty="0" smtClean="0">
              <a:solidFill>
                <a:schemeClr val="accent6">
                  <a:lumMod val="50000"/>
                </a:schemeClr>
              </a:solidFill>
            </a:endParaRPr>
          </a:p>
          <a:p>
            <a:pPr algn="ctr" rtl="1">
              <a:lnSpc>
                <a:spcPct val="150000"/>
              </a:lnSpc>
              <a:buNone/>
            </a:pPr>
            <a:r>
              <a:rPr lang="fa-IR" b="1" dirty="0" smtClean="0"/>
              <a:t>ارائه توسط</a:t>
            </a:r>
            <a:r>
              <a:rPr lang="en-US" b="1" dirty="0" smtClean="0"/>
              <a:t>: </a:t>
            </a:r>
            <a:r>
              <a:rPr lang="fa-IR" b="1" dirty="0" smtClean="0"/>
              <a:t> </a:t>
            </a:r>
            <a:endParaRPr lang="en-US" b="1" dirty="0" smtClean="0"/>
          </a:p>
          <a:p>
            <a:pPr algn="ctr" rtl="1">
              <a:lnSpc>
                <a:spcPct val="150000"/>
              </a:lnSpc>
              <a:buNone/>
            </a:pPr>
            <a:r>
              <a:rPr lang="fa-IR" b="1" dirty="0" smtClean="0"/>
              <a:t>آقایان هوشمند نعمتی نژاد و فرنوش پاک رأی</a:t>
            </a:r>
            <a:endParaRPr lang="en-US" b="1" dirty="0" smtClean="0"/>
          </a:p>
        </p:txBody>
      </p:sp>
      <p:sp>
        <p:nvSpPr>
          <p:cNvPr id="2" name="Footer Placeholder 1"/>
          <p:cNvSpPr>
            <a:spLocks noGrp="1"/>
          </p:cNvSpPr>
          <p:nvPr>
            <p:ph type="ftr" sz="quarter" idx="11"/>
          </p:nvPr>
        </p:nvSpPr>
        <p:spPr/>
        <p:txBody>
          <a:bodyPr/>
          <a:lstStyle/>
          <a:p>
            <a:r>
              <a:rPr lang="en-US" smtClean="0"/>
              <a:t>www.prozhe.com</a:t>
            </a:r>
            <a:endParaRPr lang="en-US"/>
          </a:p>
        </p:txBody>
      </p:sp>
    </p:spTree>
  </p:cSld>
  <p:clrMapOvr>
    <a:masterClrMapping/>
  </p:clrMapOvr>
  <p:transition spd="slow">
    <p:wedg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fontScale="90000"/>
          </a:bodyPr>
          <a:lstStyle/>
          <a:p>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endParaRPr lang="en-US" dirty="0"/>
          </a:p>
        </p:txBody>
      </p:sp>
      <p:sp>
        <p:nvSpPr>
          <p:cNvPr id="7" name="Content Placeholder 6"/>
          <p:cNvSpPr>
            <a:spLocks noGrp="1"/>
          </p:cNvSpPr>
          <p:nvPr>
            <p:ph idx="1"/>
          </p:nvPr>
        </p:nvSpPr>
        <p:spPr>
          <a:xfrm>
            <a:off x="457200" y="228600"/>
            <a:ext cx="8229600" cy="5897563"/>
          </a:xfrm>
        </p:spPr>
        <p:txBody>
          <a:bodyPr>
            <a:normAutofit fontScale="85000" lnSpcReduction="20000"/>
          </a:bodyPr>
          <a:lstStyle/>
          <a:p>
            <a:pPr algn="just" rtl="1">
              <a:lnSpc>
                <a:spcPct val="120000"/>
              </a:lnSpc>
              <a:buNone/>
            </a:pPr>
            <a:r>
              <a:rPr lang="fa-IR" b="1" dirty="0" smtClean="0"/>
              <a:t>سود غیر عملیاتی و درآمد فروش در صورت سود و زیان به صورت مجزا منعکس می شود ، سود غیر عملیاتی به طرق زیر تعریف میشود .</a:t>
            </a:r>
          </a:p>
          <a:p>
            <a:pPr marL="514350" indent="-514350" algn="just" rtl="1">
              <a:lnSpc>
                <a:spcPct val="120000"/>
              </a:lnSpc>
              <a:buAutoNum type="arabicPeriod"/>
            </a:pPr>
            <a:r>
              <a:rPr lang="fa-IR" b="1" dirty="0" smtClean="0"/>
              <a:t>سود غیر عملیاتی معرف درآمدهایی است که از فروش محصولات ،کالا یا ارائه خدمات تحصیل نشده است .</a:t>
            </a:r>
          </a:p>
          <a:p>
            <a:pPr marL="514350" indent="-514350" algn="just" rtl="1">
              <a:lnSpc>
                <a:spcPct val="120000"/>
              </a:lnSpc>
              <a:buAutoNum type="arabicPeriod"/>
            </a:pPr>
            <a:r>
              <a:rPr lang="fa-IR" b="1" dirty="0" smtClean="0"/>
              <a:t>سود غیر عملیاتی عبارت است از افزایش در خالص دارائیها که از معاملات جانبی یا اتفاقی ( بجز مبادلات سرمایه ای و درآمدفروش )حاصل شده است .</a:t>
            </a:r>
          </a:p>
          <a:p>
            <a:pPr marL="514350" indent="-514350" algn="just" rtl="1">
              <a:lnSpc>
                <a:spcPct val="120000"/>
              </a:lnSpc>
              <a:buNone/>
            </a:pPr>
            <a:r>
              <a:rPr lang="fa-IR" b="1" dirty="0" smtClean="0"/>
              <a:t>با توجه به نظر برخی ها ،در صورت سود وزیان تنها باید درآمد فروش منظور گردد زیرا ، ماهیت ثانویه و جانبی سود غیرعملیاتی به معنای مکرر و مربوط نبودن آن به فعالیتهای انتفاعی می باشد. این طرز تفکر ،اصطلاحاً با مفهوم سود عملیات جاری ( </a:t>
            </a:r>
            <a:r>
              <a:rPr lang="fa-IR" b="1" dirty="0" smtClean="0">
                <a:solidFill>
                  <a:srgbClr val="E02077"/>
                </a:solidFill>
              </a:rPr>
              <a:t>مفهوم سود عملیات جاری بر اندازه گیری کارآیی واحد انتفاعی تاکید دارد و آنرا کانون توجه قرار می دهد </a:t>
            </a:r>
            <a:r>
              <a:rPr lang="fa-IR" b="1" dirty="0" smtClean="0"/>
              <a:t>.) مورد اشاره قرارمی گیرد.نظریه مقابل این مفهوم اصطلاحاً مفهوم شمول کلی (</a:t>
            </a:r>
            <a:r>
              <a:rPr lang="fa-IR" b="1" dirty="0" smtClean="0">
                <a:solidFill>
                  <a:srgbClr val="E02077"/>
                </a:solidFill>
              </a:rPr>
              <a:t>مفهوم شمول کلی سود به عنوان تغییر در حقوق صاحبان سرمایه ،از طریق ثبت رویدادها یا تجدید ارزیابی واحد انتفاعی طی یک دوره مالی ،بجز توزیع سود سهام یا مبادلات سرمایه ای تعریف شده است .) </a:t>
            </a:r>
            <a:r>
              <a:rPr lang="fa-IR" b="1" dirty="0" smtClean="0"/>
              <a:t>نامیده می شود. براساس این مفهوم تمامی درآمدهای فروش و سود غیرعملیاتی ، صرفنظر از منبع آن، باید در صورت سود و زیان منعکس شود .</a:t>
            </a:r>
          </a:p>
        </p:txBody>
      </p:sp>
      <p:sp>
        <p:nvSpPr>
          <p:cNvPr id="2" name="Footer Placeholder 1"/>
          <p:cNvSpPr>
            <a:spLocks noGrp="1"/>
          </p:cNvSpPr>
          <p:nvPr>
            <p:ph type="ftr" sz="quarter" idx="11"/>
          </p:nvPr>
        </p:nvSpPr>
        <p:spPr/>
        <p:txBody>
          <a:bodyPr/>
          <a:lstStyle/>
          <a:p>
            <a:r>
              <a:rPr lang="en-US" smtClean="0"/>
              <a:t>www.prozhe.com</a:t>
            </a:r>
            <a:endParaRPr lang="en-US"/>
          </a:p>
        </p:txBody>
      </p:sp>
    </p:spTree>
  </p:cSld>
  <p:clrMapOvr>
    <a:masterClrMapping/>
  </p:clrMapOvr>
  <p:transition spd="slow">
    <p:wedg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457200" y="228600"/>
            <a:ext cx="8382000" cy="6324600"/>
          </a:xfrm>
        </p:spPr>
        <p:txBody>
          <a:bodyPr>
            <a:noAutofit/>
          </a:bodyPr>
          <a:lstStyle/>
          <a:p>
            <a:pPr algn="r" rtl="1"/>
            <a:r>
              <a:rPr lang="en-US" sz="2400" b="1" dirty="0" smtClean="0">
                <a:solidFill>
                  <a:schemeClr val="accent6">
                    <a:lumMod val="50000"/>
                  </a:schemeClr>
                </a:solidFill>
                <a:latin typeface="Arial" pitchFamily="34" charset="0"/>
                <a:cs typeface="Arial" pitchFamily="34" charset="0"/>
              </a:rPr>
              <a:t/>
            </a:r>
            <a:br>
              <a:rPr lang="en-US" sz="2400" b="1" dirty="0" smtClean="0">
                <a:solidFill>
                  <a:schemeClr val="accent6">
                    <a:lumMod val="50000"/>
                  </a:schemeClr>
                </a:solidFill>
                <a:latin typeface="Arial" pitchFamily="34" charset="0"/>
                <a:cs typeface="Arial" pitchFamily="34" charset="0"/>
              </a:rPr>
            </a:br>
            <a:r>
              <a:rPr lang="fa-IR" sz="2400" b="1" dirty="0" smtClean="0">
                <a:solidFill>
                  <a:srgbClr val="E02077"/>
                </a:solidFill>
                <a:latin typeface="Arial" pitchFamily="34" charset="0"/>
                <a:cs typeface="Arial" pitchFamily="34" charset="0"/>
              </a:rPr>
              <a:t>شناخت درآمد فروش </a:t>
            </a:r>
            <a:r>
              <a:rPr lang="fa-IR" sz="2400" b="1" dirty="0" smtClean="0">
                <a:latin typeface="Arial" pitchFamily="34" charset="0"/>
                <a:cs typeface="Arial" pitchFamily="34" charset="0"/>
              </a:rPr>
              <a:t>: </a:t>
            </a:r>
            <a:r>
              <a:rPr lang="fa-IR" sz="2400" b="1" dirty="0" smtClean="0">
                <a:solidFill>
                  <a:schemeClr val="tx1"/>
                </a:solidFill>
                <a:latin typeface="Arial" pitchFamily="34" charset="0"/>
                <a:cs typeface="Arial" pitchFamily="34" charset="0"/>
              </a:rPr>
              <a:t>« درآمد فروش باید به دوره ای منتسب گردد که در آن دوره ، فعالیتهای اصلی لازم برای تولید و تحویل کالاها و یا خدمات انجام شده است » مشکل این تعریف این است که باید توان اندازه گیری عینی نتایج فعالیتهای اقتصادی وجود داشته باشد . یعنی قبل از اینکه بتوان اندازه ای از درآمد راچنان مشخص کرد که قابل رسیدگی مجدد باشد ، نمی توان نسبت به شناسائی درآمد فروش اقدام کرد .</a:t>
            </a:r>
            <a:br>
              <a:rPr lang="fa-IR" sz="2400" b="1" dirty="0" smtClean="0">
                <a:solidFill>
                  <a:schemeClr val="tx1"/>
                </a:solidFill>
                <a:latin typeface="Arial" pitchFamily="34" charset="0"/>
                <a:cs typeface="Arial" pitchFamily="34" charset="0"/>
              </a:rPr>
            </a:br>
            <a:r>
              <a:rPr lang="fa-IR" sz="2400" b="1" dirty="0" smtClean="0">
                <a:solidFill>
                  <a:schemeClr val="tx1"/>
                </a:solidFill>
                <a:latin typeface="Arial" pitchFamily="34" charset="0"/>
                <a:cs typeface="Arial" pitchFamily="34" charset="0"/>
              </a:rPr>
              <a:t>در ادبیات حسابداری و همچنین در عمل چهار مقطع زمانی به شرح زیربرای شناسائی درآمد فروش مطرح و به کار گرفته شده است.</a:t>
            </a:r>
            <a:br>
              <a:rPr lang="fa-IR" sz="2400" b="1" dirty="0" smtClean="0">
                <a:solidFill>
                  <a:schemeClr val="tx1"/>
                </a:solidFill>
                <a:latin typeface="Arial" pitchFamily="34" charset="0"/>
                <a:cs typeface="Arial" pitchFamily="34" charset="0"/>
              </a:rPr>
            </a:br>
            <a:r>
              <a:rPr lang="fa-IR" sz="2400" b="1" dirty="0" smtClean="0">
                <a:solidFill>
                  <a:schemeClr val="tx1"/>
                </a:solidFill>
                <a:latin typeface="Arial" pitchFamily="34" charset="0"/>
                <a:cs typeface="Arial" pitchFamily="34" charset="0"/>
              </a:rPr>
              <a:t/>
            </a:r>
            <a:br>
              <a:rPr lang="fa-IR" sz="2400" b="1" dirty="0" smtClean="0">
                <a:solidFill>
                  <a:schemeClr val="tx1"/>
                </a:solidFill>
                <a:latin typeface="Arial" pitchFamily="34" charset="0"/>
                <a:cs typeface="Arial" pitchFamily="34" charset="0"/>
              </a:rPr>
            </a:br>
            <a:r>
              <a:rPr lang="fa-IR" sz="2400" b="1" dirty="0" smtClean="0">
                <a:solidFill>
                  <a:schemeClr val="tx1"/>
                </a:solidFill>
                <a:latin typeface="Arial" pitchFamily="34" charset="0"/>
                <a:cs typeface="Arial" pitchFamily="34" charset="0"/>
              </a:rPr>
              <a:t>1. در خلال تولید ( مثل قراردادهای بلند مدت ) </a:t>
            </a:r>
            <a:r>
              <a:rPr lang="en-US" sz="2400" b="1" dirty="0" smtClean="0">
                <a:solidFill>
                  <a:schemeClr val="tx1"/>
                </a:solidFill>
                <a:latin typeface="Arial" pitchFamily="34" charset="0"/>
                <a:cs typeface="Arial" pitchFamily="34" charset="0"/>
              </a:rPr>
              <a:t>APB#45</a:t>
            </a:r>
            <a:r>
              <a:rPr lang="fa-IR" sz="2400" b="1" dirty="0" smtClean="0">
                <a:solidFill>
                  <a:schemeClr val="tx1"/>
                </a:solidFill>
                <a:latin typeface="Arial" pitchFamily="34" charset="0"/>
                <a:cs typeface="Arial" pitchFamily="34" charset="0"/>
              </a:rPr>
              <a:t/>
            </a:r>
            <a:br>
              <a:rPr lang="fa-IR" sz="2400" b="1" dirty="0" smtClean="0">
                <a:solidFill>
                  <a:schemeClr val="tx1"/>
                </a:solidFill>
                <a:latin typeface="Arial" pitchFamily="34" charset="0"/>
                <a:cs typeface="Arial" pitchFamily="34" charset="0"/>
              </a:rPr>
            </a:br>
            <a:r>
              <a:rPr lang="fa-IR" sz="2400" b="1" dirty="0" smtClean="0">
                <a:solidFill>
                  <a:schemeClr val="tx1"/>
                </a:solidFill>
                <a:latin typeface="Arial" pitchFamily="34" charset="0"/>
                <a:cs typeface="Arial" pitchFamily="34" charset="0"/>
              </a:rPr>
              <a:t>2.هنگام خاتمه فرآیند تولید ( محصولات کشاورزی و یا معدنی )</a:t>
            </a:r>
            <a:r>
              <a:rPr lang="en-US" sz="2400" b="1" dirty="0" smtClean="0">
                <a:solidFill>
                  <a:schemeClr val="tx1"/>
                </a:solidFill>
                <a:latin typeface="Arial" pitchFamily="34" charset="0"/>
                <a:cs typeface="Arial" pitchFamily="34" charset="0"/>
              </a:rPr>
              <a:t> APB#43 </a:t>
            </a:r>
            <a:r>
              <a:rPr lang="fa-IR" sz="2400" b="1" dirty="0" smtClean="0">
                <a:solidFill>
                  <a:schemeClr val="tx1"/>
                </a:solidFill>
                <a:latin typeface="Arial" pitchFamily="34" charset="0"/>
                <a:cs typeface="Arial" pitchFamily="34" charset="0"/>
              </a:rPr>
              <a:t/>
            </a:r>
            <a:br>
              <a:rPr lang="fa-IR" sz="2400" b="1" dirty="0" smtClean="0">
                <a:solidFill>
                  <a:schemeClr val="tx1"/>
                </a:solidFill>
                <a:latin typeface="Arial" pitchFamily="34" charset="0"/>
                <a:cs typeface="Arial" pitchFamily="34" charset="0"/>
              </a:rPr>
            </a:br>
            <a:r>
              <a:rPr lang="fa-IR" sz="2400" b="1" dirty="0" smtClean="0">
                <a:solidFill>
                  <a:schemeClr val="tx1"/>
                </a:solidFill>
                <a:latin typeface="Arial" pitchFamily="34" charset="0"/>
                <a:cs typeface="Arial" pitchFamily="34" charset="0"/>
              </a:rPr>
              <a:t>3. مقطع فروش ( روش تحویل )</a:t>
            </a:r>
            <a:br>
              <a:rPr lang="fa-IR" sz="2400" b="1" dirty="0" smtClean="0">
                <a:solidFill>
                  <a:schemeClr val="tx1"/>
                </a:solidFill>
                <a:latin typeface="Arial" pitchFamily="34" charset="0"/>
                <a:cs typeface="Arial" pitchFamily="34" charset="0"/>
              </a:rPr>
            </a:br>
            <a:r>
              <a:rPr lang="fa-IR" sz="2400" b="1" dirty="0" smtClean="0">
                <a:solidFill>
                  <a:schemeClr val="tx1"/>
                </a:solidFill>
                <a:latin typeface="Arial" pitchFamily="34" charset="0"/>
                <a:cs typeface="Arial" pitchFamily="34" charset="0"/>
              </a:rPr>
              <a:t>4. بعد از فروش (فروش اقساطی اموال غیر منقول و فروش با حق استرداد کالا) </a:t>
            </a:r>
            <a:r>
              <a:rPr lang="en-US" sz="2400" b="1" dirty="0" smtClean="0">
                <a:solidFill>
                  <a:schemeClr val="tx1"/>
                </a:solidFill>
                <a:latin typeface="Arial" pitchFamily="34" charset="0"/>
                <a:cs typeface="Arial" pitchFamily="34" charset="0"/>
              </a:rPr>
              <a:t>SFAS#66 </a:t>
            </a:r>
            <a:br>
              <a:rPr lang="en-US" sz="2400" b="1" dirty="0" smtClean="0">
                <a:solidFill>
                  <a:schemeClr val="tx1"/>
                </a:solidFill>
                <a:latin typeface="Arial" pitchFamily="34" charset="0"/>
                <a:cs typeface="Arial" pitchFamily="34" charset="0"/>
              </a:rPr>
            </a:br>
            <a:r>
              <a:rPr lang="fa-IR" sz="2400" b="1" dirty="0" smtClean="0">
                <a:solidFill>
                  <a:schemeClr val="tx1"/>
                </a:solidFill>
                <a:latin typeface="Arial" pitchFamily="34" charset="0"/>
                <a:cs typeface="Arial" pitchFamily="34" charset="0"/>
              </a:rPr>
              <a:t>غالباً ، درآمد فروش در زمان فروش و انتقال مالکیت شناسائی می گردد .</a:t>
            </a:r>
            <a:br>
              <a:rPr lang="fa-IR" sz="2400" b="1" dirty="0" smtClean="0">
                <a:solidFill>
                  <a:schemeClr val="tx1"/>
                </a:solidFill>
                <a:latin typeface="Arial" pitchFamily="34" charset="0"/>
                <a:cs typeface="Arial" pitchFamily="34" charset="0"/>
              </a:rPr>
            </a:br>
            <a:r>
              <a:rPr lang="fa-IR" sz="2400" b="1" dirty="0" smtClean="0">
                <a:solidFill>
                  <a:schemeClr val="tx1"/>
                </a:solidFill>
                <a:latin typeface="Arial" pitchFamily="34" charset="0"/>
                <a:cs typeface="Arial" pitchFamily="34" charset="0"/>
              </a:rPr>
              <a:t> </a:t>
            </a:r>
            <a:r>
              <a:rPr lang="fa-IR" sz="2400" b="1" dirty="0" smtClean="0">
                <a:latin typeface="Arial" pitchFamily="34" charset="0"/>
                <a:cs typeface="Arial" pitchFamily="34" charset="0"/>
              </a:rPr>
              <a:t/>
            </a:r>
            <a:br>
              <a:rPr lang="fa-IR" sz="2400" b="1" dirty="0" smtClean="0">
                <a:latin typeface="Arial" pitchFamily="34" charset="0"/>
                <a:cs typeface="Arial" pitchFamily="34" charset="0"/>
              </a:rPr>
            </a:br>
            <a:endParaRPr lang="en-US" sz="2400" b="1" dirty="0">
              <a:latin typeface="Arial" pitchFamily="34" charset="0"/>
              <a:cs typeface="Arial" pitchFamily="34" charset="0"/>
            </a:endParaRPr>
          </a:p>
        </p:txBody>
      </p:sp>
      <p:sp>
        <p:nvSpPr>
          <p:cNvPr id="2" name="Footer Placeholder 1"/>
          <p:cNvSpPr>
            <a:spLocks noGrp="1"/>
          </p:cNvSpPr>
          <p:nvPr>
            <p:ph type="ftr" sz="quarter" idx="11"/>
          </p:nvPr>
        </p:nvSpPr>
        <p:spPr/>
        <p:txBody>
          <a:bodyPr/>
          <a:lstStyle/>
          <a:p>
            <a:r>
              <a:rPr lang="en-US" smtClean="0"/>
              <a:t>www.prozhe.com</a:t>
            </a:r>
            <a:endParaRPr lang="en-US"/>
          </a:p>
        </p:txBody>
      </p:sp>
    </p:spTree>
  </p:cSld>
  <p:clrMapOvr>
    <a:masterClrMapping/>
  </p:clrMapOvr>
  <p:transition spd="slow">
    <p:wedg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762000"/>
            <a:ext cx="8229600" cy="4038600"/>
          </a:xfrm>
        </p:spPr>
        <p:txBody>
          <a:bodyPr>
            <a:normAutofit fontScale="90000"/>
          </a:bodyPr>
          <a:lstStyle/>
          <a:p>
            <a:pPr algn="r" rtl="1"/>
            <a:r>
              <a:rPr lang="fa-IR" sz="2800" b="1" dirty="0" smtClean="0">
                <a:solidFill>
                  <a:schemeClr val="tx1"/>
                </a:solidFill>
                <a:cs typeface="+mn-cs"/>
              </a:rPr>
              <a:t>براساس اصول پذیرفته شده حسابداری ، هنگامی می توان درآمد فروش و پس از آن سود را در صورتهای مالی شناسائی کرد که ضوابط زیر احراز شده باشد .</a:t>
            </a:r>
            <a:br>
              <a:rPr lang="fa-IR" sz="2800" b="1" dirty="0" smtClean="0">
                <a:solidFill>
                  <a:schemeClr val="tx1"/>
                </a:solidFill>
                <a:cs typeface="+mn-cs"/>
              </a:rPr>
            </a:br>
            <a:r>
              <a:rPr lang="fa-IR" sz="2800" b="1" dirty="0" smtClean="0">
                <a:solidFill>
                  <a:schemeClr val="tx1"/>
                </a:solidFill>
                <a:cs typeface="+mn-cs"/>
              </a:rPr>
              <a:t>1. ارزش اقتصادی توسط واحد انتفاعی به محصولات آن اضافه شده باشد .</a:t>
            </a:r>
            <a:br>
              <a:rPr lang="fa-IR" sz="2800" b="1" dirty="0" smtClean="0">
                <a:solidFill>
                  <a:schemeClr val="tx1"/>
                </a:solidFill>
                <a:cs typeface="+mn-cs"/>
              </a:rPr>
            </a:br>
            <a:r>
              <a:rPr lang="fa-IR" sz="2800" b="1" dirty="0" smtClean="0">
                <a:solidFill>
                  <a:schemeClr val="tx1"/>
                </a:solidFill>
                <a:cs typeface="+mn-cs"/>
              </a:rPr>
              <a:t>2.مبلغ درآمد فروش قابل اندازه گیری باشد .</a:t>
            </a:r>
            <a:br>
              <a:rPr lang="fa-IR" sz="2800" b="1" dirty="0" smtClean="0">
                <a:solidFill>
                  <a:schemeClr val="tx1"/>
                </a:solidFill>
                <a:cs typeface="+mn-cs"/>
              </a:rPr>
            </a:br>
            <a:r>
              <a:rPr lang="fa-IR" sz="2800" b="1" dirty="0" smtClean="0">
                <a:solidFill>
                  <a:schemeClr val="tx1"/>
                </a:solidFill>
                <a:cs typeface="+mn-cs"/>
              </a:rPr>
              <a:t>3. اندازه گیریها قابل رسیدگی مجدد و بدون جانبداری باشد .</a:t>
            </a:r>
            <a:br>
              <a:rPr lang="fa-IR" sz="2800" b="1" dirty="0" smtClean="0">
                <a:solidFill>
                  <a:schemeClr val="tx1"/>
                </a:solidFill>
                <a:cs typeface="+mn-cs"/>
              </a:rPr>
            </a:br>
            <a:r>
              <a:rPr lang="fa-IR" sz="2800" b="1" dirty="0" smtClean="0">
                <a:solidFill>
                  <a:schemeClr val="tx1"/>
                </a:solidFill>
                <a:cs typeface="+mn-cs"/>
              </a:rPr>
              <a:t>4. برآورد معقول و صحیح هزینه های مرتبط با درآمد فروش نیز امکان پذیر باشد .</a:t>
            </a:r>
            <a:br>
              <a:rPr lang="fa-IR" sz="2800" b="1" dirty="0" smtClean="0">
                <a:solidFill>
                  <a:schemeClr val="tx1"/>
                </a:solidFill>
                <a:cs typeface="+mn-cs"/>
              </a:rPr>
            </a:br>
            <a:endParaRPr lang="en-US" sz="2800" b="1" dirty="0">
              <a:solidFill>
                <a:schemeClr val="tx1"/>
              </a:solidFill>
              <a:cs typeface="+mn-cs"/>
            </a:endParaRPr>
          </a:p>
        </p:txBody>
      </p:sp>
      <p:sp>
        <p:nvSpPr>
          <p:cNvPr id="2" name="Footer Placeholder 1"/>
          <p:cNvSpPr>
            <a:spLocks noGrp="1"/>
          </p:cNvSpPr>
          <p:nvPr>
            <p:ph type="ftr" sz="quarter" idx="11"/>
          </p:nvPr>
        </p:nvSpPr>
        <p:spPr/>
        <p:txBody>
          <a:bodyPr/>
          <a:lstStyle/>
          <a:p>
            <a:r>
              <a:rPr lang="en-US" smtClean="0"/>
              <a:t>www.prozhe.com</a:t>
            </a:r>
            <a:endParaRPr lang="en-US"/>
          </a:p>
        </p:txBody>
      </p:sp>
    </p:spTree>
  </p:cSld>
  <p:clrMapOvr>
    <a:masterClrMapping/>
  </p:clrMapOvr>
  <p:transition spd="slow">
    <p:wedg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457200" y="304800"/>
            <a:ext cx="8229600" cy="5821363"/>
          </a:xfrm>
        </p:spPr>
        <p:txBody>
          <a:bodyPr>
            <a:normAutofit lnSpcReduction="10000"/>
          </a:bodyPr>
          <a:lstStyle/>
          <a:p>
            <a:pPr algn="just" rtl="1">
              <a:buNone/>
            </a:pPr>
            <a:r>
              <a:rPr lang="fa-IR" b="1" dirty="0" smtClean="0">
                <a:solidFill>
                  <a:srgbClr val="E02077"/>
                </a:solidFill>
              </a:rPr>
              <a:t>1. شناخت درآمد فروش در خلال تولید </a:t>
            </a:r>
            <a:r>
              <a:rPr lang="fa-IR" b="1" dirty="0" smtClean="0"/>
              <a:t>: دراینگونه موارد ، مبلغ درآمد فروش براسا قرارداد بدوآ تعیین میشود ( مثل اجاره ، سود تضمین شده و حق العمل )هزینه های مربوط نیز همزمان با شناخت درآمد فروش قابل تعیین می باشد .</a:t>
            </a:r>
          </a:p>
          <a:p>
            <a:pPr algn="just" rtl="1">
              <a:buFont typeface="Wingdings" pitchFamily="2" charset="2"/>
              <a:buChar char="ü"/>
            </a:pPr>
            <a:r>
              <a:rPr lang="fa-IR" sz="2800" b="1" dirty="0" smtClean="0">
                <a:solidFill>
                  <a:srgbClr val="E02077"/>
                </a:solidFill>
              </a:rPr>
              <a:t>قراردادهای بلندمدت :( </a:t>
            </a:r>
            <a:r>
              <a:rPr lang="fa-IR" sz="2800" b="1" dirty="0" smtClean="0"/>
              <a:t>مربوط به قراردادهائی است که با بکارگیری روش درصد پیشرفت کار </a:t>
            </a:r>
            <a:r>
              <a:rPr lang="en-US" sz="2800" b="1" dirty="0" smtClean="0"/>
              <a:t>Percentage-of-completion </a:t>
            </a:r>
            <a:r>
              <a:rPr lang="fa-IR" sz="2800" b="1" dirty="0" smtClean="0"/>
              <a:t> انجام می پذیرد .) </a:t>
            </a:r>
          </a:p>
          <a:p>
            <a:pPr algn="just" rtl="1">
              <a:buFont typeface="Wingdings" pitchFamily="2" charset="2"/>
              <a:buChar char="ü"/>
            </a:pPr>
            <a:r>
              <a:rPr lang="fa-IR" sz="2800" b="1" dirty="0" smtClean="0">
                <a:solidFill>
                  <a:srgbClr val="E02077"/>
                </a:solidFill>
              </a:rPr>
              <a:t>نمو طبیعی یا مرور زمان</a:t>
            </a:r>
            <a:r>
              <a:rPr lang="en-US" sz="2800" b="1" dirty="0" smtClean="0">
                <a:solidFill>
                  <a:srgbClr val="E02077"/>
                </a:solidFill>
              </a:rPr>
              <a:t>Accretion </a:t>
            </a:r>
            <a:r>
              <a:rPr lang="fa-IR" sz="2800" b="1" dirty="0" smtClean="0">
                <a:solidFill>
                  <a:schemeClr val="accent6">
                    <a:lumMod val="50000"/>
                  </a:schemeClr>
                </a:solidFill>
              </a:rPr>
              <a:t> </a:t>
            </a:r>
            <a:r>
              <a:rPr lang="fa-IR" sz="1800" b="1" dirty="0" smtClean="0"/>
              <a:t>: </a:t>
            </a:r>
            <a:r>
              <a:rPr lang="fa-IR" sz="3000" b="1" dirty="0" smtClean="0"/>
              <a:t>در ارتباط با شناخت درآمد در خلال ، تولید می توان افزایش براثر نموطبیعی یا مرور زمان را نیز مطرح کرد . </a:t>
            </a:r>
            <a:r>
              <a:rPr lang="fa-IR" b="1" dirty="0" smtClean="0"/>
              <a:t>از دیدگاه اقتصاد نموطبیعی یا تغییر براثر مرور زمان بخشی از فرآیند تولید محسوب میشود و مشابه شکل فرآیند تغییر شکل کالا و مواد است از دیدگاه اقتصادی ، نمو طبیعی موجب کسب درآمد فروش میشود . نمونه های بارز این پدیده ، درختان جنگل و احشام هستند . </a:t>
            </a:r>
            <a:endParaRPr lang="en-US" b="1" dirty="0"/>
          </a:p>
        </p:txBody>
      </p:sp>
      <p:sp>
        <p:nvSpPr>
          <p:cNvPr id="2" name="Footer Placeholder 1"/>
          <p:cNvSpPr>
            <a:spLocks noGrp="1"/>
          </p:cNvSpPr>
          <p:nvPr>
            <p:ph type="ftr" sz="quarter" idx="11"/>
          </p:nvPr>
        </p:nvSpPr>
        <p:spPr/>
        <p:txBody>
          <a:bodyPr/>
          <a:lstStyle/>
          <a:p>
            <a:r>
              <a:rPr lang="en-US" smtClean="0"/>
              <a:t>www.prozhe.com</a:t>
            </a:r>
            <a:endParaRPr lang="en-US"/>
          </a:p>
        </p:txBody>
      </p:sp>
    </p:spTree>
  </p:cSld>
  <p:clrMapOvr>
    <a:masterClrMapping/>
  </p:clrMapOvr>
  <p:transition spd="slow">
    <p:wedg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228600"/>
            <a:ext cx="8229600" cy="6324600"/>
          </a:xfrm>
        </p:spPr>
        <p:txBody>
          <a:bodyPr>
            <a:noAutofit/>
          </a:bodyPr>
          <a:lstStyle/>
          <a:p>
            <a:pPr algn="just" rtl="1">
              <a:buNone/>
            </a:pPr>
            <a:r>
              <a:rPr lang="fa-IR" sz="2000" b="1" dirty="0" smtClean="0"/>
              <a:t>2</a:t>
            </a:r>
            <a:r>
              <a:rPr lang="fa-IR" sz="2000" b="1" dirty="0" smtClean="0">
                <a:solidFill>
                  <a:srgbClr val="E02077"/>
                </a:solidFill>
              </a:rPr>
              <a:t>. شناسائی درآمد فروش در خاتمه تولید </a:t>
            </a:r>
            <a:r>
              <a:rPr lang="fa-IR" sz="2000" b="1" dirty="0" smtClean="0"/>
              <a:t>: براساس بیانیه  </a:t>
            </a:r>
            <a:r>
              <a:rPr lang="en-US" sz="2000" b="1" dirty="0" smtClean="0"/>
              <a:t>APB#4</a:t>
            </a:r>
            <a:r>
              <a:rPr lang="fa-IR" sz="2000" b="1" dirty="0" smtClean="0"/>
              <a:t> درآمد فروش را تنها می توان برای فلزات گرانبهائی که قیمت های فروش با ثبات دارند و مخارج فروش آن بی اهمیت است ، در مقطع تکمیل تولید شناسائی کرد .در مورد محصولات کشاورزی، معدنی و سایرمحصولات مشابه نیز در صورت احراز شرایط فوق می توان همانند فلزات گرانبها عمل کرد. اما در تمامی موارد لازم است مخارج مورد انتظار برای فروش و تحویل از قیمت فروش کسر شود .</a:t>
            </a:r>
          </a:p>
          <a:p>
            <a:pPr algn="just" rtl="1">
              <a:buNone/>
            </a:pPr>
            <a:r>
              <a:rPr lang="fa-IR" sz="2000" b="1" dirty="0" smtClean="0"/>
              <a:t>3. </a:t>
            </a:r>
            <a:r>
              <a:rPr lang="fa-IR" sz="2000" b="1" dirty="0" smtClean="0">
                <a:solidFill>
                  <a:srgbClr val="E02077"/>
                </a:solidFill>
              </a:rPr>
              <a:t>شناسائی درآمد فروش در مقطع فروش </a:t>
            </a:r>
            <a:r>
              <a:rPr lang="fa-IR" sz="2000" b="1" dirty="0" smtClean="0"/>
              <a:t>: زمانهای طولانی است که تحویل کالا، قاعده کلی برای شناخت وگزارش درآمد فروش بوده است . اگرچه ابهامات مربوط به اندازه گیری نهائی درآمد فروش ، در زمان تحویل به حداقل می رسد اما ، کلاً حذف نمی شود .</a:t>
            </a:r>
          </a:p>
          <a:p>
            <a:pPr algn="just" rtl="1">
              <a:buNone/>
            </a:pPr>
            <a:r>
              <a:rPr lang="fa-IR" sz="2000" b="1" dirty="0" smtClean="0"/>
              <a:t>4. </a:t>
            </a:r>
            <a:r>
              <a:rPr lang="fa-IR" sz="2000" b="1" dirty="0" smtClean="0">
                <a:solidFill>
                  <a:srgbClr val="E02077"/>
                </a:solidFill>
              </a:rPr>
              <a:t>شناسائی درآمد فروش بعد از رخداد فروش </a:t>
            </a:r>
            <a:r>
              <a:rPr lang="fa-IR" sz="2000" b="1" dirty="0" smtClean="0"/>
              <a:t>:  به تعویق انداختن شناخ تدرآمد فروش به زمانی بعد از ایجاد ادعای معتبر نسبت به مشتری و انجام تمامی تعهدات فروشنده را می توان در صورت احراز یکی از شرایط زیر توجیه کرد .</a:t>
            </a:r>
          </a:p>
          <a:p>
            <a:pPr algn="just" rtl="1">
              <a:buFont typeface="Wingdings" pitchFamily="2" charset="2"/>
              <a:buChar char="q"/>
            </a:pPr>
            <a:r>
              <a:rPr lang="fa-IR" sz="2000" b="1" dirty="0" smtClean="0"/>
              <a:t>چنانچه نتوان ما به ازای دریافتی ناشی از معلامله را با صحتی معقول اندازه گیری کرد .</a:t>
            </a:r>
          </a:p>
          <a:p>
            <a:pPr algn="just" rtl="1">
              <a:buFont typeface="Wingdings" pitchFamily="2" charset="2"/>
              <a:buChar char="q"/>
            </a:pPr>
            <a:r>
              <a:rPr lang="fa-IR" sz="2000" b="1" dirty="0" smtClean="0"/>
              <a:t> چنانچه هزینه های با اهمیتی با معامله انجام شده همراه و محتمل باشد و نتوان آن را با صحتی معقول برآورد کرد .</a:t>
            </a:r>
          </a:p>
          <a:p>
            <a:pPr algn="just" rtl="1">
              <a:buNone/>
            </a:pPr>
            <a:r>
              <a:rPr lang="fa-IR" sz="2000" b="1" dirty="0" smtClean="0"/>
              <a:t>مواردی که در آن می توان شناخت درآمد فروش را به زمانی بعد از مقطع فروش موکول کرد عبارتست از : </a:t>
            </a:r>
          </a:p>
          <a:p>
            <a:pPr marL="514350" indent="-514350" algn="just" rtl="1">
              <a:buAutoNum type="arabicPeriod"/>
            </a:pPr>
            <a:r>
              <a:rPr lang="fa-IR" sz="2000" b="1" dirty="0" smtClean="0">
                <a:solidFill>
                  <a:srgbClr val="E02077"/>
                </a:solidFill>
              </a:rPr>
              <a:t>فروش با حق استرداد کالا </a:t>
            </a:r>
            <a:r>
              <a:rPr lang="en-US" sz="2000" b="1" dirty="0" smtClean="0">
                <a:solidFill>
                  <a:srgbClr val="E02077"/>
                </a:solidFill>
              </a:rPr>
              <a:t>Sales with Recourse</a:t>
            </a:r>
            <a:r>
              <a:rPr lang="fa-IR" sz="2000" b="1" dirty="0" smtClean="0">
                <a:solidFill>
                  <a:srgbClr val="E02077"/>
                </a:solidFill>
              </a:rPr>
              <a:t> </a:t>
            </a:r>
          </a:p>
          <a:p>
            <a:pPr marL="514350" indent="-514350" algn="just" rtl="1">
              <a:buAutoNum type="arabicPeriod"/>
            </a:pPr>
            <a:r>
              <a:rPr lang="fa-IR" sz="2000" b="1" dirty="0" smtClean="0">
                <a:solidFill>
                  <a:srgbClr val="E02077"/>
                </a:solidFill>
              </a:rPr>
              <a:t>2. فروش اقساطی </a:t>
            </a:r>
            <a:r>
              <a:rPr lang="en-US" sz="2000" b="1" dirty="0" smtClean="0">
                <a:solidFill>
                  <a:srgbClr val="E02077"/>
                </a:solidFill>
              </a:rPr>
              <a:t>Installment Sales</a:t>
            </a:r>
            <a:endParaRPr lang="fa-IR" sz="2000" b="1" dirty="0" smtClean="0">
              <a:solidFill>
                <a:srgbClr val="E02077"/>
              </a:solidFill>
            </a:endParaRPr>
          </a:p>
          <a:p>
            <a:pPr algn="just" rtl="1">
              <a:buFont typeface="Wingdings" pitchFamily="2" charset="2"/>
              <a:buChar char="q"/>
            </a:pPr>
            <a:endParaRPr lang="en-US" sz="2000" b="1" dirty="0"/>
          </a:p>
        </p:txBody>
      </p:sp>
      <p:sp>
        <p:nvSpPr>
          <p:cNvPr id="2" name="Footer Placeholder 1"/>
          <p:cNvSpPr>
            <a:spLocks noGrp="1"/>
          </p:cNvSpPr>
          <p:nvPr>
            <p:ph type="ftr" sz="quarter" idx="11"/>
          </p:nvPr>
        </p:nvSpPr>
        <p:spPr/>
        <p:txBody>
          <a:bodyPr/>
          <a:lstStyle/>
          <a:p>
            <a:r>
              <a:rPr lang="en-US" smtClean="0"/>
              <a:t>www.prozhe.com</a:t>
            </a:r>
            <a:endParaRPr lang="en-US"/>
          </a:p>
        </p:txBody>
      </p:sp>
    </p:spTree>
  </p:cSld>
  <p:clrMapOvr>
    <a:masterClrMapping/>
  </p:clrMapOvr>
  <p:transition spd="slow">
    <p:wedg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04800" y="152400"/>
            <a:ext cx="8534400" cy="6477000"/>
          </a:xfrm>
        </p:spPr>
        <p:txBody>
          <a:bodyPr>
            <a:normAutofit fontScale="92500"/>
          </a:bodyPr>
          <a:lstStyle/>
          <a:p>
            <a:pPr marL="514350" indent="-514350" algn="just" rtl="1">
              <a:buAutoNum type="arabicPeriod"/>
            </a:pPr>
            <a:r>
              <a:rPr lang="fa-IR" b="1" dirty="0" smtClean="0">
                <a:solidFill>
                  <a:srgbClr val="E02077"/>
                </a:solidFill>
              </a:rPr>
              <a:t>فروش با حق استرداد کالا </a:t>
            </a:r>
            <a:r>
              <a:rPr lang="en-US" b="1" dirty="0" smtClean="0">
                <a:solidFill>
                  <a:srgbClr val="E02077"/>
                </a:solidFill>
              </a:rPr>
              <a:t>Sales with Recourse</a:t>
            </a:r>
            <a:r>
              <a:rPr lang="fa-IR" b="1" dirty="0" smtClean="0">
                <a:solidFill>
                  <a:srgbClr val="C00000"/>
                </a:solidFill>
              </a:rPr>
              <a:t> :  </a:t>
            </a:r>
            <a:r>
              <a:rPr lang="fa-IR" b="1" dirty="0" smtClean="0"/>
              <a:t>در مواردی که مشتری حق دارد کالای خریداری شده را به فروشنده مسترد دارد و از دیدگاه فروشنده ، مخاطره تملک مجدد اموال فروش رفته وجود دارد ، درآمد فروش را تنها در صورت احراز تمامی شرایط زیر می توان شناسائی کرد .</a:t>
            </a:r>
          </a:p>
          <a:p>
            <a:pPr marL="514350" indent="-514350" algn="just" rtl="1">
              <a:buFont typeface="Wingdings" pitchFamily="2" charset="2"/>
              <a:buChar char="Ø"/>
            </a:pPr>
            <a:r>
              <a:rPr lang="fa-IR" b="1" dirty="0" smtClean="0"/>
              <a:t>قیمت فروش عمدتاً ثابت و هنگام فروش قابل تعیین باشد .</a:t>
            </a:r>
          </a:p>
          <a:p>
            <a:pPr marL="514350" indent="-514350" algn="just" rtl="1">
              <a:buFont typeface="Wingdings" pitchFamily="2" charset="2"/>
              <a:buChar char="Ø"/>
            </a:pPr>
            <a:r>
              <a:rPr lang="fa-IR" b="1" dirty="0" smtClean="0"/>
              <a:t>خریدار قیمت معامله را پرداخته یا متعهد به پرداخت به فروشنده باشد و این تعهد ، مشروط به بازفروش کالا نباشد .</a:t>
            </a:r>
          </a:p>
          <a:p>
            <a:pPr marL="514350" indent="-514350" algn="just" rtl="1">
              <a:buFont typeface="Wingdings" pitchFamily="2" charset="2"/>
              <a:buChar char="Ø"/>
            </a:pPr>
            <a:r>
              <a:rPr lang="fa-IR" b="1" dirty="0" smtClean="0"/>
              <a:t>تعهد خریدار به فروشنده ، براثر سرقت ، خسارت یا نابودی کالای خریداری شده تغییر نکند .</a:t>
            </a:r>
          </a:p>
          <a:p>
            <a:pPr marL="514350" indent="-514350" algn="just" rtl="1">
              <a:buFont typeface="Wingdings" pitchFamily="2" charset="2"/>
              <a:buChar char="Ø"/>
            </a:pPr>
            <a:r>
              <a:rPr lang="fa-IR" b="1" dirty="0" smtClean="0"/>
              <a:t>خریدارانی که کالا را برای بازفروش تحصیل می کنند ، خود امکانات اقتصادی را علاوه بر امکانات تامین شده توسط فروشنده ، در اختیار داشته باشند .</a:t>
            </a:r>
          </a:p>
          <a:p>
            <a:pPr marL="514350" indent="-514350" algn="just" rtl="1">
              <a:buFont typeface="Wingdings" pitchFamily="2" charset="2"/>
              <a:buChar char="Ø"/>
            </a:pPr>
            <a:r>
              <a:rPr lang="fa-IR" b="1" dirty="0" smtClean="0"/>
              <a:t>فروشنده تعهدات با اهمیتی را در ارتباط با بازفروش کالا توسط خریدار عهداه دار نباشد .</a:t>
            </a:r>
          </a:p>
          <a:p>
            <a:pPr marL="514350" indent="-514350" algn="just" rtl="1">
              <a:buFont typeface="Wingdings" pitchFamily="2" charset="2"/>
              <a:buChar char="Ø"/>
            </a:pPr>
            <a:r>
              <a:rPr lang="fa-IR" b="1" dirty="0" smtClean="0"/>
              <a:t>مبلغ کالاهای استردادی در آینده ، به نحوی معقول قابل برآورد باشد .</a:t>
            </a:r>
          </a:p>
          <a:p>
            <a:pPr marL="514350" indent="-514350" algn="just" rtl="1">
              <a:buNone/>
            </a:pPr>
            <a:r>
              <a:rPr lang="fa-IR" b="1" dirty="0" smtClean="0"/>
              <a:t>چنانچه تمامی شرایط بالا احراز شود .لازم است مبالغی برای مخارج یا زیانهای مربوط به استردادهای ممکن در آینده برآورد و ملحوظ گردد .</a:t>
            </a:r>
          </a:p>
          <a:p>
            <a:pPr marL="514350" indent="-514350" algn="just" rtl="1">
              <a:buFont typeface="Wingdings" pitchFamily="2" charset="2"/>
              <a:buChar char="Ø"/>
            </a:pPr>
            <a:endParaRPr lang="fa-IR" b="1" dirty="0" smtClean="0"/>
          </a:p>
          <a:p>
            <a:pPr marL="514350" indent="-514350" algn="just" rtl="1">
              <a:buFont typeface="Wingdings" pitchFamily="2" charset="2"/>
              <a:buChar char="Ø"/>
            </a:pPr>
            <a:endParaRPr lang="fa-IR" b="1" dirty="0" smtClean="0">
              <a:solidFill>
                <a:srgbClr val="C00000"/>
              </a:solidFill>
            </a:endParaRPr>
          </a:p>
          <a:p>
            <a:pPr marL="514350" indent="-514350" algn="just" rtl="1">
              <a:buNone/>
            </a:pPr>
            <a:endParaRPr lang="fa-IR" b="1" dirty="0" smtClean="0">
              <a:solidFill>
                <a:srgbClr val="C00000"/>
              </a:solidFill>
            </a:endParaRPr>
          </a:p>
          <a:p>
            <a:pPr algn="just" rtl="1">
              <a:buNone/>
            </a:pPr>
            <a:endParaRPr lang="en-US" b="1" dirty="0"/>
          </a:p>
        </p:txBody>
      </p:sp>
      <p:sp>
        <p:nvSpPr>
          <p:cNvPr id="2" name="Footer Placeholder 1"/>
          <p:cNvSpPr>
            <a:spLocks noGrp="1"/>
          </p:cNvSpPr>
          <p:nvPr>
            <p:ph type="ftr" sz="quarter" idx="11"/>
          </p:nvPr>
        </p:nvSpPr>
        <p:spPr/>
        <p:txBody>
          <a:bodyPr/>
          <a:lstStyle/>
          <a:p>
            <a:r>
              <a:rPr lang="en-US" smtClean="0"/>
              <a:t>www.prozhe.com</a:t>
            </a:r>
            <a:endParaRPr lang="en-US"/>
          </a:p>
        </p:txBody>
      </p:sp>
    </p:spTree>
  </p:cSld>
  <p:clrMapOvr>
    <a:masterClrMapping/>
  </p:clrMapOvr>
  <p:transition spd="slow">
    <p:wedg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normAutofit/>
          </a:bodyPr>
          <a:lstStyle/>
          <a:p>
            <a:pPr algn="just" rtl="1"/>
            <a:endParaRPr lang="fa-IR" b="1" dirty="0" smtClean="0">
              <a:solidFill>
                <a:srgbClr val="C00000"/>
              </a:solidFill>
            </a:endParaRPr>
          </a:p>
          <a:p>
            <a:pPr algn="just" rtl="1"/>
            <a:endParaRPr lang="fa-IR" b="1" dirty="0" smtClean="0">
              <a:solidFill>
                <a:srgbClr val="C00000"/>
              </a:solidFill>
            </a:endParaRPr>
          </a:p>
          <a:p>
            <a:pPr algn="just" rtl="1"/>
            <a:r>
              <a:rPr lang="fa-IR" b="1" dirty="0" smtClean="0">
                <a:solidFill>
                  <a:srgbClr val="C00000"/>
                </a:solidFill>
              </a:rPr>
              <a:t>فروش اقساطی </a:t>
            </a:r>
            <a:r>
              <a:rPr lang="en-US" b="1" dirty="0" smtClean="0">
                <a:solidFill>
                  <a:srgbClr val="C00000"/>
                </a:solidFill>
              </a:rPr>
              <a:t>Installment Sales</a:t>
            </a:r>
            <a:r>
              <a:rPr lang="fa-IR" b="1" dirty="0" smtClean="0"/>
              <a:t>: این مورد ، مثال متداولی است که تعویق شناخت درآمد فروش را به زمانی بعد از مقطع فروش توجیه می کند . دلیل این توجیه نامعتبر بودن مشتریانی است که در این گونه معاملات وارد می شوند و وصل درآمد را مورد تردید قرارمی دهند . </a:t>
            </a:r>
          </a:p>
          <a:p>
            <a:pPr algn="just" rtl="1"/>
            <a:r>
              <a:rPr lang="fa-IR" b="1" dirty="0" smtClean="0">
                <a:solidFill>
                  <a:srgbClr val="C00000"/>
                </a:solidFill>
              </a:rPr>
              <a:t>بازیافت بهای تمام شده </a:t>
            </a:r>
            <a:r>
              <a:rPr lang="en-US" b="1" dirty="0" smtClean="0">
                <a:solidFill>
                  <a:srgbClr val="C00000"/>
                </a:solidFill>
              </a:rPr>
              <a:t>Cost-Recovery Method</a:t>
            </a:r>
            <a:r>
              <a:rPr lang="fa-IR" b="1" dirty="0" smtClean="0"/>
              <a:t>: در مواردی که مبلغ فروش به اقساط دریافت می شود و ابهامات مربوط به وصول تمامی اقساط زیاد است ، روش فروش اقساطی به نحو محافظه کارانه تری تعدیل و روش بازیافت بهای تمام شده نامیده میشود .</a:t>
            </a:r>
          </a:p>
        </p:txBody>
      </p:sp>
      <p:sp>
        <p:nvSpPr>
          <p:cNvPr id="2" name="Footer Placeholder 1"/>
          <p:cNvSpPr>
            <a:spLocks noGrp="1"/>
          </p:cNvSpPr>
          <p:nvPr>
            <p:ph type="ftr" sz="quarter" idx="11"/>
          </p:nvPr>
        </p:nvSpPr>
        <p:spPr/>
        <p:txBody>
          <a:bodyPr/>
          <a:lstStyle/>
          <a:p>
            <a:r>
              <a:rPr lang="en-US" smtClean="0"/>
              <a:t>www.prozhe.com</a:t>
            </a:r>
            <a:endParaRPr lang="en-US"/>
          </a:p>
        </p:txBody>
      </p:sp>
    </p:spTree>
  </p:cSld>
  <p:clrMapOvr>
    <a:masterClrMapping/>
  </p:clrMapOvr>
  <p:transition spd="slow">
    <p:wedg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381000"/>
            <a:ext cx="8229600" cy="5943600"/>
          </a:xfrm>
        </p:spPr>
        <p:txBody>
          <a:bodyPr>
            <a:normAutofit/>
          </a:bodyPr>
          <a:lstStyle/>
          <a:p>
            <a:pPr algn="just" rtl="1"/>
            <a:r>
              <a:rPr lang="fa-IR" b="1" dirty="0" smtClean="0">
                <a:solidFill>
                  <a:srgbClr val="C00000"/>
                </a:solidFill>
              </a:rPr>
              <a:t>هزینه و زیان غیر عملیاتی </a:t>
            </a:r>
            <a:r>
              <a:rPr lang="fa-IR" b="1" dirty="0" smtClean="0"/>
              <a:t>: تعاریف هزینه در ادبیات حسابداری عبارتست از :</a:t>
            </a:r>
          </a:p>
          <a:p>
            <a:pPr algn="just" rtl="1">
              <a:buNone/>
            </a:pPr>
            <a:r>
              <a:rPr lang="fa-IR" b="1" dirty="0" smtClean="0"/>
              <a:t>1. هزینه ، از دیدگاهی گسترده ، شامل تمامی اقلام بهای تمام شده منقضی شده است که قابل کسر کردن از درآمد فروش می باشد . ( رویکرد درآمد فروش – هزینه ) </a:t>
            </a:r>
          </a:p>
          <a:p>
            <a:pPr algn="just" rtl="1">
              <a:buNone/>
            </a:pPr>
            <a:r>
              <a:rPr lang="fa-IR" b="1" dirty="0" smtClean="0"/>
              <a:t>2.  هزینه ها کاهش ناخالص در دارائیها یا افزایش ناخالص در بدهی ها که براساس اصول پذیرفته شده حسابداری اندازه گیری شده و حاصل فعالیت های انتفاعی موسسه می باشد . ( رویکرد درآمد فروش – هزینه ) </a:t>
            </a:r>
            <a:r>
              <a:rPr lang="en-US" b="1" dirty="0" smtClean="0"/>
              <a:t>APB#4</a:t>
            </a:r>
            <a:endParaRPr lang="fa-IR" b="1" dirty="0" smtClean="0"/>
          </a:p>
          <a:p>
            <a:pPr algn="just" rtl="1">
              <a:buNone/>
            </a:pPr>
            <a:r>
              <a:rPr lang="fa-IR" b="1" dirty="0" smtClean="0"/>
              <a:t>3. هزینه ها خروج یا مصرف دارائیهای واحد انتفاعی یا ایجاد بدهیها ( یا ترکیبی از هردو ) طی یک دوره مالی که از تحویل یا تولید کالا ها ، ارائه خدمات ، یا سایر فعالیت های اصلی و مستمر یا عملیات کانونی آن ناشی شده باشد . (رویکرد دارائی – بدهی ) </a:t>
            </a:r>
            <a:r>
              <a:rPr lang="en-US" b="1" dirty="0" smtClean="0"/>
              <a:t> SFCA#6</a:t>
            </a:r>
            <a:endParaRPr lang="en-US" b="1" dirty="0"/>
          </a:p>
        </p:txBody>
      </p:sp>
      <p:sp>
        <p:nvSpPr>
          <p:cNvPr id="2" name="Footer Placeholder 1"/>
          <p:cNvSpPr>
            <a:spLocks noGrp="1"/>
          </p:cNvSpPr>
          <p:nvPr>
            <p:ph type="ftr" sz="quarter" idx="11"/>
          </p:nvPr>
        </p:nvSpPr>
        <p:spPr/>
        <p:txBody>
          <a:bodyPr/>
          <a:lstStyle/>
          <a:p>
            <a:r>
              <a:rPr lang="en-US" smtClean="0"/>
              <a:t>www.prozhe.com</a:t>
            </a:r>
            <a:endParaRPr lang="en-US"/>
          </a:p>
        </p:txBody>
      </p:sp>
    </p:spTree>
  </p:cSld>
  <p:clrMapOvr>
    <a:masterClrMapping/>
  </p:clrMapOvr>
  <p:transition spd="slow">
    <p:wedg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019800"/>
          </a:xfrm>
        </p:spPr>
        <p:txBody>
          <a:bodyPr>
            <a:normAutofit fontScale="92500" lnSpcReduction="10000"/>
          </a:bodyPr>
          <a:lstStyle/>
          <a:p>
            <a:pPr algn="just" rtl="1">
              <a:buNone/>
            </a:pPr>
            <a:r>
              <a:rPr lang="fa-IR" b="1" dirty="0" smtClean="0"/>
              <a:t>زیان غیر عملیاتی در</a:t>
            </a:r>
            <a:r>
              <a:rPr lang="en-US" b="1" dirty="0" smtClean="0"/>
              <a:t>APB#4</a:t>
            </a:r>
            <a:r>
              <a:rPr lang="fa-IR" b="1" dirty="0" smtClean="0"/>
              <a:t> و </a:t>
            </a:r>
            <a:r>
              <a:rPr lang="en-US" b="1" dirty="0" smtClean="0"/>
              <a:t>SFCA#6 </a:t>
            </a:r>
            <a:r>
              <a:rPr lang="fa-IR" b="1" dirty="0" smtClean="0"/>
              <a:t> عبارتست از کاهش در دارائیهای خالص که براثر تحمل هزینه ها یا مبادلات سرمایه ای ایجاد نشده است . </a:t>
            </a:r>
          </a:p>
          <a:p>
            <a:pPr algn="just" rtl="1">
              <a:buNone/>
            </a:pPr>
            <a:r>
              <a:rPr lang="fa-IR" b="1" dirty="0" smtClean="0"/>
              <a:t>بر اساس تعاریف فوق هزینه ها معرف تغییرات مساعد در منابع واحد انتفاعی و در نتیجه کاهش سود است .</a:t>
            </a:r>
          </a:p>
          <a:p>
            <a:pPr algn="just" rtl="1">
              <a:buNone/>
            </a:pPr>
            <a:r>
              <a:rPr lang="fa-IR" b="1" dirty="0" smtClean="0"/>
              <a:t>هزینه ها جریان خروجی منابع متحمل شده برای تحصیل درآمد است و مبلغ هزینه از طریق بهای تمام شده اقلام مصرف شده اندازه گیری می گردد . مفهوم اصل مقابله هزینه با درآمد این است که بعد از اندازه گیری درآمد ، هزینه های متحمل شده به منظور تحصیل درآمد دوره مربوطه تهاتر شده ، که از تفاوت آنها سود خالص دوره مالی بدست می آید .</a:t>
            </a:r>
          </a:p>
          <a:p>
            <a:pPr algn="just" rtl="1">
              <a:buNone/>
            </a:pPr>
            <a:r>
              <a:rPr lang="fa-IR" b="1" dirty="0" smtClean="0"/>
              <a:t>اصل تطابق برای شناخت هزینه ها رویکردهایی به شرح زیرمبنا قرار داده است :</a:t>
            </a:r>
          </a:p>
          <a:p>
            <a:pPr marL="514350" indent="-514350" algn="just" rtl="1">
              <a:buAutoNum type="arabicPeriod"/>
            </a:pPr>
            <a:r>
              <a:rPr lang="fa-IR" b="1" dirty="0" smtClean="0">
                <a:solidFill>
                  <a:srgbClr val="C00000"/>
                </a:solidFill>
              </a:rPr>
              <a:t>ارتباط مستقیم علت و معلولی </a:t>
            </a:r>
            <a:r>
              <a:rPr lang="fa-IR" b="1" dirty="0" smtClean="0"/>
              <a:t>: چنانچه برخی از هزینه ها ،ارتباط مستقیمی با درآمدهای خاص شناسائی شده (فرآیند تطابق) واحد انتفاعی داشته باشند ،ازاینرو به موازات تحقق درآمد ، دارائیهای مصرف شده به دلیل اینکه رابطه مستقیمی باردرآمد ایجاد شده دارند ، به عنوان هزینه های دوره شناسائی می گردند .</a:t>
            </a:r>
          </a:p>
          <a:p>
            <a:pPr marL="514350" indent="-514350" algn="just" rtl="1">
              <a:buAutoNum type="arabicPeriod"/>
            </a:pPr>
            <a:endParaRPr lang="en-US" b="1" dirty="0"/>
          </a:p>
        </p:txBody>
      </p:sp>
      <p:sp>
        <p:nvSpPr>
          <p:cNvPr id="2" name="Footer Placeholder 1"/>
          <p:cNvSpPr>
            <a:spLocks noGrp="1"/>
          </p:cNvSpPr>
          <p:nvPr>
            <p:ph type="ftr" sz="quarter" idx="11"/>
          </p:nvPr>
        </p:nvSpPr>
        <p:spPr/>
        <p:txBody>
          <a:bodyPr/>
          <a:lstStyle/>
          <a:p>
            <a:r>
              <a:rPr lang="en-US" smtClean="0"/>
              <a:t>www.prozhe.com</a:t>
            </a:r>
            <a:endParaRPr lang="en-US"/>
          </a:p>
        </p:txBody>
      </p:sp>
    </p:spTree>
  </p:cSld>
  <p:clrMapOvr>
    <a:masterClrMapping/>
  </p:clrMapOvr>
  <p:transition spd="slow">
    <p:wedg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096000"/>
          </a:xfrm>
        </p:spPr>
        <p:txBody>
          <a:bodyPr>
            <a:normAutofit/>
          </a:bodyPr>
          <a:lstStyle/>
          <a:p>
            <a:pPr algn="just" rtl="1">
              <a:buNone/>
            </a:pPr>
            <a:r>
              <a:rPr lang="fa-IR" b="1" dirty="0" smtClean="0"/>
              <a:t>2. </a:t>
            </a:r>
            <a:r>
              <a:rPr lang="fa-IR" b="1" dirty="0" smtClean="0">
                <a:solidFill>
                  <a:srgbClr val="FF0000"/>
                </a:solidFill>
              </a:rPr>
              <a:t>تخصیص منطقی و سیستماتیک </a:t>
            </a:r>
            <a:r>
              <a:rPr lang="fa-IR" b="1" dirty="0" smtClean="0"/>
              <a:t>: برخی از مخارج انجام شده را نمی توان به عنوان هزینه جاری شناسائی کرد ، چنانچه این قبیل مخارج دارای منافع اقتصادی آتی فراتر از یک دوره گزارشگری مورد انتظار باشد به عنوان دارائی شناسائی شده و بین دوره هائی که انتظار انتفاع از آن وجود دارد ، برمبنای زمان و به گونه ای معقول و سیستماتیک به عنوان هزینه دوره شناسائی می گردد مثل هزینه استهلاک دارائی های استهلاک پذیر و مخارج بیمه </a:t>
            </a:r>
          </a:p>
          <a:p>
            <a:pPr algn="just" rtl="1">
              <a:buNone/>
            </a:pPr>
            <a:r>
              <a:rPr lang="fa-IR" b="1" dirty="0" smtClean="0">
                <a:solidFill>
                  <a:srgbClr val="FF0000"/>
                </a:solidFill>
              </a:rPr>
              <a:t>3.شناخت بلادرنگ </a:t>
            </a:r>
            <a:r>
              <a:rPr lang="fa-IR" b="1" dirty="0" smtClean="0"/>
              <a:t>: چنانچه مخارج متحمل شده به طور عینی ارتباط مستقیم و آشکار با رویداد یک درآمد مشخص ، نداشته و نیز مخارج مزبور در دوره وقوع فاقد منافع اقتصادی آتی باشد ، در چنین شرایطی کل مخارج متحمل شده بلادرنگ به عنوان هزینه دوره شناسائی ، و از درآمد همان دوره کسر می شود .</a:t>
            </a:r>
            <a:endParaRPr lang="en-US" b="1" dirty="0"/>
          </a:p>
        </p:txBody>
      </p:sp>
      <p:sp>
        <p:nvSpPr>
          <p:cNvPr id="2" name="Footer Placeholder 1"/>
          <p:cNvSpPr>
            <a:spLocks noGrp="1"/>
          </p:cNvSpPr>
          <p:nvPr>
            <p:ph type="ftr" sz="quarter" idx="11"/>
          </p:nvPr>
        </p:nvSpPr>
        <p:spPr/>
        <p:txBody>
          <a:bodyPr/>
          <a:lstStyle/>
          <a:p>
            <a:r>
              <a:rPr lang="en-US" smtClean="0"/>
              <a:t>www.prozhe.com</a:t>
            </a:r>
            <a:endParaRPr lang="en-US"/>
          </a:p>
        </p:txBody>
      </p:sp>
    </p:spTree>
  </p:cSld>
  <p:clrMapOvr>
    <a:masterClrMapping/>
  </p:clrMapOvr>
  <p:transition spd="slow">
    <p:wedg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457200"/>
            <a:ext cx="8229600" cy="5668963"/>
          </a:xfrm>
          <a:solidFill>
            <a:schemeClr val="bg1"/>
          </a:solidFill>
        </p:spPr>
        <p:txBody>
          <a:bodyPr>
            <a:normAutofit/>
          </a:bodyPr>
          <a:lstStyle/>
          <a:p>
            <a:pPr algn="just" rtl="1"/>
            <a:r>
              <a:rPr lang="fa-IR" sz="3200" b="1" dirty="0" smtClean="0">
                <a:solidFill>
                  <a:srgbClr val="E02077"/>
                </a:solidFill>
                <a:latin typeface="Arial" pitchFamily="34" charset="0"/>
                <a:cs typeface="Arial" pitchFamily="34" charset="0"/>
              </a:rPr>
              <a:t>تعریف سود و زیان </a:t>
            </a:r>
            <a:r>
              <a:rPr lang="fa-IR" sz="3200" b="1" dirty="0" smtClean="0">
                <a:latin typeface="Arial" pitchFamily="34" charset="0"/>
                <a:cs typeface="Arial" pitchFamily="34" charset="0"/>
              </a:rPr>
              <a:t>: گزارشی که نتایج فعالیتهای واحد انتفاعی طی دوره حسابداری را نمایش می دهد . هدف از تهیه این گزارش ، ارائه کلیه درآمدها و هزینه های شناسائی شده طی دوره مالی و تمرکز اصلی آن درآمدها و هزینه های عملیاتی است . اگرچه اقلام صورت سود و زیان مربوط به عملکرد گذشته واحد تجاری طی دوره حسابداری است ، اما سرمایه گذاران ، اعتبار دهندگان و سایر استفاده کنندگان براساس این اطلاعات ، عملکرد آتی را پیش بینی می نمایند . ( علت اهمیت این صورت مالی این است که امکان پیش بینی گردش وجوه نقد در آینده و همچنین ارزیابی عملکرد مدیریت را فراهم می آورد ).</a:t>
            </a:r>
            <a:endParaRPr lang="en-US" sz="3200" b="1" dirty="0">
              <a:latin typeface="Arial" pitchFamily="34" charset="0"/>
              <a:cs typeface="Arial" pitchFamily="34" charset="0"/>
            </a:endParaRPr>
          </a:p>
        </p:txBody>
      </p:sp>
      <p:sp>
        <p:nvSpPr>
          <p:cNvPr id="2" name="Footer Placeholder 1"/>
          <p:cNvSpPr>
            <a:spLocks noGrp="1"/>
          </p:cNvSpPr>
          <p:nvPr>
            <p:ph type="ftr" sz="quarter" idx="11"/>
          </p:nvPr>
        </p:nvSpPr>
        <p:spPr/>
        <p:txBody>
          <a:bodyPr/>
          <a:lstStyle/>
          <a:p>
            <a:r>
              <a:rPr lang="en-US" smtClean="0"/>
              <a:t>www.prozhe.com</a:t>
            </a:r>
            <a:endParaRPr lang="en-US"/>
          </a:p>
        </p:txBody>
      </p:sp>
    </p:spTree>
  </p:cSld>
  <p:clrMapOvr>
    <a:masterClrMapping/>
  </p:clrMapOvr>
  <p:transition spd="slow">
    <p:wipe dir="u"/>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763000" cy="6400800"/>
          </a:xfrm>
        </p:spPr>
        <p:txBody>
          <a:bodyPr>
            <a:noAutofit/>
          </a:bodyPr>
          <a:lstStyle/>
          <a:p>
            <a:pPr algn="just" rtl="1"/>
            <a:r>
              <a:rPr lang="fa-IR" sz="2200" b="1" dirty="0" smtClean="0">
                <a:solidFill>
                  <a:srgbClr val="FF0000"/>
                </a:solidFill>
                <a:latin typeface="Arial" pitchFamily="34" charset="0"/>
                <a:cs typeface="Arial" pitchFamily="34" charset="0"/>
              </a:rPr>
              <a:t>چه اقلامی باید در هزینه ها منظور شوند </a:t>
            </a:r>
            <a:r>
              <a:rPr lang="fa-IR" sz="2200" b="1" dirty="0" smtClean="0">
                <a:latin typeface="Arial" pitchFamily="34" charset="0"/>
                <a:cs typeface="Arial" pitchFamily="34" charset="0"/>
              </a:rPr>
              <a:t>؟</a:t>
            </a:r>
            <a:r>
              <a:rPr lang="en-US" sz="2200" b="1" dirty="0" smtClean="0">
                <a:latin typeface="Arial" pitchFamily="34" charset="0"/>
                <a:cs typeface="Arial" pitchFamily="34" charset="0"/>
              </a:rPr>
              <a:t> </a:t>
            </a:r>
            <a:r>
              <a:rPr lang="fa-IR" sz="2200" b="1" dirty="0" smtClean="0">
                <a:latin typeface="Arial" pitchFamily="34" charset="0"/>
                <a:cs typeface="Arial" pitchFamily="34" charset="0"/>
              </a:rPr>
              <a:t>براساس تعریف هیات استانداردهای حسابداری از هزینه ، هزینه ها با عملیات اصلی یا کانونی واحد انتفاعی مرتبط هستند در حالی که زیانهای غیر عملیاتی در نتیجه معاملات یا رویدادهای جانبی یا اتفاقی ایجاد می گردند. </a:t>
            </a:r>
          </a:p>
          <a:p>
            <a:pPr algn="just" rtl="1">
              <a:lnSpc>
                <a:spcPct val="120000"/>
              </a:lnSpc>
              <a:buNone/>
            </a:pPr>
            <a:r>
              <a:rPr lang="fa-IR" sz="2200" b="1" dirty="0" smtClean="0">
                <a:latin typeface="Arial" pitchFamily="34" charset="0"/>
                <a:cs typeface="Arial" pitchFamily="34" charset="0"/>
              </a:rPr>
              <a:t>چنانچه درآمد فروش به عنوان محصول واحد انتفاعی تعریف شود ، هزینه شامل اقلامی است که برای ایجاد آن درآمد فروش ، واقع شده اند . براساس این تعاریف ،منقضی شدن یا کاهش دارائیها که به فرآیند ارائه محصولات و خدمات به مشتریان مربوط نیست باید به عنوان زیان غیر عملیاتی طبقه بندی شود .</a:t>
            </a:r>
          </a:p>
          <a:p>
            <a:pPr algn="just" rtl="1">
              <a:lnSpc>
                <a:spcPct val="120000"/>
              </a:lnSpc>
              <a:buNone/>
            </a:pPr>
            <a:r>
              <a:rPr lang="fa-IR" sz="2200" b="1" dirty="0" smtClean="0">
                <a:latin typeface="Arial" pitchFamily="34" charset="0"/>
                <a:cs typeface="Arial" pitchFamily="34" charset="0"/>
              </a:rPr>
              <a:t>نکته با اهمیت دیگر، ایجاد تمایز بین هزینه ها و مبالغ مکسور دیگر ار درآمد فروش است مثل برگشت از فروش و تخفیفات نقدی که می توان به جای هزینه ، مبالغ مسکور از درآمد فروش ناخالص تلقی کرد به نظر  موافقین این امر اینگونه اقلام قاعدتاً جایگزین هزینه سود تضمین شده می باشد و بنابراین شناسائی آن به عنوان هزینه توجیه پذیر است .</a:t>
            </a:r>
          </a:p>
          <a:p>
            <a:pPr algn="just" rtl="1">
              <a:lnSpc>
                <a:spcPct val="120000"/>
              </a:lnSpc>
              <a:buNone/>
            </a:pPr>
            <a:r>
              <a:rPr lang="fa-IR" sz="2200" b="1" dirty="0" smtClean="0">
                <a:latin typeface="Arial" pitchFamily="34" charset="0"/>
                <a:cs typeface="Arial" pitchFamily="34" charset="0"/>
              </a:rPr>
              <a:t>     تمایز دیگر ، اینکه باید تمایزی بین هزینه ها و اقلام کاهنده حقوق صاحبان سهام به عمل آید .انتقضای دارائیها یا تعهدات مرتبط با مبادلات سرمایه ای نباید به عنوان هزینه تلقی شود بلکه باید به عنوان کاهش سرمایه یا اجزای متشکله آن تلقی گردند .</a:t>
            </a:r>
          </a:p>
          <a:p>
            <a:pPr algn="just" rtl="1">
              <a:lnSpc>
                <a:spcPct val="120000"/>
              </a:lnSpc>
            </a:pPr>
            <a:endParaRPr lang="en-US" sz="2200" b="1" dirty="0" smtClean="0">
              <a:latin typeface="Arial" pitchFamily="34" charset="0"/>
              <a:cs typeface="Arial" pitchFamily="34" charset="0"/>
            </a:endParaRPr>
          </a:p>
          <a:p>
            <a:pPr algn="just" rtl="1">
              <a:lnSpc>
                <a:spcPct val="120000"/>
              </a:lnSpc>
            </a:pPr>
            <a:endParaRPr lang="en-US" sz="2000" b="1" dirty="0" smtClean="0">
              <a:latin typeface="Arial" pitchFamily="34" charset="0"/>
              <a:cs typeface="Arial" pitchFamily="34" charset="0"/>
            </a:endParaRPr>
          </a:p>
          <a:p>
            <a:pPr algn="just" rtl="1"/>
            <a:endParaRPr lang="en-US" sz="2000" dirty="0" smtClean="0"/>
          </a:p>
          <a:p>
            <a:pPr algn="just" rtl="1"/>
            <a:endParaRPr lang="en-US" sz="2000" dirty="0" smtClean="0"/>
          </a:p>
          <a:p>
            <a:pPr algn="just" rtl="1"/>
            <a:endParaRPr lang="en-US" sz="2000" dirty="0" smtClean="0"/>
          </a:p>
          <a:p>
            <a:pPr algn="just" rtl="1"/>
            <a:endParaRPr lang="en-US" sz="2000" dirty="0" smtClean="0"/>
          </a:p>
          <a:p>
            <a:pPr algn="just" rtl="1"/>
            <a:endParaRPr lang="en-US" sz="2000" dirty="0" smtClean="0"/>
          </a:p>
          <a:p>
            <a:pPr algn="just" rtl="1"/>
            <a:endParaRPr lang="en-US" sz="2000" dirty="0" smtClean="0"/>
          </a:p>
          <a:p>
            <a:pPr algn="just" rtl="1"/>
            <a:endParaRPr lang="en-US" sz="2000" dirty="0" smtClean="0"/>
          </a:p>
          <a:p>
            <a:pPr algn="just" rtl="1"/>
            <a:r>
              <a:rPr lang="en-US" sz="2000" dirty="0" smtClean="0"/>
              <a:t>  </a:t>
            </a:r>
            <a:r>
              <a:rPr lang="fa-IR" sz="2000" dirty="0" smtClean="0"/>
              <a:t> </a:t>
            </a:r>
          </a:p>
          <a:p>
            <a:pPr algn="just" rtl="1">
              <a:buNone/>
            </a:pPr>
            <a:endParaRPr lang="en-US" sz="2000" dirty="0"/>
          </a:p>
        </p:txBody>
      </p:sp>
      <p:sp>
        <p:nvSpPr>
          <p:cNvPr id="2" name="Footer Placeholder 1"/>
          <p:cNvSpPr>
            <a:spLocks noGrp="1"/>
          </p:cNvSpPr>
          <p:nvPr>
            <p:ph type="ftr" sz="quarter" idx="11"/>
          </p:nvPr>
        </p:nvSpPr>
        <p:spPr/>
        <p:txBody>
          <a:bodyPr/>
          <a:lstStyle/>
          <a:p>
            <a:r>
              <a:rPr lang="en-US" smtClean="0"/>
              <a:t>www.prozhe.com</a:t>
            </a:r>
            <a:endParaRPr lang="en-US"/>
          </a:p>
        </p:txBody>
      </p:sp>
    </p:spTree>
  </p:cSld>
  <p:clrMapOvr>
    <a:masterClrMapping/>
  </p:clrMapOvr>
  <p:transition spd="slow">
    <p:wedg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096000"/>
          </a:xfrm>
        </p:spPr>
        <p:txBody>
          <a:bodyPr>
            <a:normAutofit/>
          </a:bodyPr>
          <a:lstStyle/>
          <a:p>
            <a:pPr algn="just" rtl="1"/>
            <a:r>
              <a:rPr lang="fa-IR" sz="2000" b="1" dirty="0" smtClean="0">
                <a:latin typeface="Arial" pitchFamily="34" charset="0"/>
                <a:cs typeface="Arial" pitchFamily="34" charset="0"/>
              </a:rPr>
              <a:t>با توجه به مطالب فوق اصطلاح زیان غیر عملیاتی باید منحصراً به معنای انقضاء یا حذف اقلام بهای تمام شده ای به کار گرفته شود که به درآمد فروش هیچیک از دوره های مالی مربوط نیست ، زیانهای غیر عملیاتی در نتیجه رویدادهای خارجی که برای فرآیند تحصیل در آمد فروش ضرورت ندارد ایجاد می شود . چنانچه این رویدادها برای تحصیل درآمد فروش ضرورت داشته باشند می توان آن اقلام را به عنوان هزینه شناسائی کرد .در مواردی که انقضای ارزشها معرف اصلاح هزینه های دوره های قبل است ، نمی توان آن را به عنوان زیان غیر عملیاتی طبقه بندی کرد بلکه باید این اقلام را به عنوان تعدیلات سنواتی یا اصلاح اشتنباهات دوره های قبل محسوب کرد .</a:t>
            </a:r>
            <a:endParaRPr lang="en-US" sz="2000" b="1" dirty="0" smtClean="0">
              <a:latin typeface="Arial" pitchFamily="34" charset="0"/>
              <a:cs typeface="Arial" pitchFamily="34" charset="0"/>
            </a:endParaRPr>
          </a:p>
          <a:p>
            <a:pPr algn="just" rtl="1"/>
            <a:r>
              <a:rPr lang="fa-IR" sz="2000" b="1" dirty="0" smtClean="0">
                <a:solidFill>
                  <a:srgbClr val="FF0000"/>
                </a:solidFill>
              </a:rPr>
              <a:t>چگونه باید هزینه ها را اندازه گیری کرد ؟</a:t>
            </a:r>
            <a:r>
              <a:rPr lang="en-US" sz="2000" b="1" dirty="0" smtClean="0"/>
              <a:t>    </a:t>
            </a:r>
            <a:r>
              <a:rPr lang="fa-IR" sz="2000" b="1" dirty="0" smtClean="0"/>
              <a:t>به نظر اشخاصی که هزینه ها را به عنوان کاهش در دارائیهای خالص واحد انتفاعی تعریف می کنند ، اندازه گیری منطقی مبتنی بر ارزش کالاها و خدمات ، هنگام بکارگیری در عملیات واحد انتفاعی است . از این دیدگاه ، هزینه ها انعکاسی از جنبه های نامساعد عملیات کسب درآمد و معرف مصرف منابع برای تحصیل در آمد فروش می باشند . و از طرفی اشخاصی که بر گزارش اطلاعات مرتبط با گردش وجوه نقد واحد انتفاعی تاکید دارند توصیه می کنند که هزینه ها بر مبنای مخارج نقدی گذشته ، حال و آینده اندازه گیری شوند . در دیدگاهای فوق منظور اندازه گیری مبلغی است که می توان به دوره جاری نسبت داد و انتقال مبلغی است که معرف کالاها و خدمات قابل مصرف در دوره های آینده می باشد .</a:t>
            </a:r>
            <a:endParaRPr lang="en-US" sz="2000" b="1" dirty="0"/>
          </a:p>
        </p:txBody>
      </p:sp>
      <p:sp>
        <p:nvSpPr>
          <p:cNvPr id="2" name="Footer Placeholder 1"/>
          <p:cNvSpPr>
            <a:spLocks noGrp="1"/>
          </p:cNvSpPr>
          <p:nvPr>
            <p:ph type="ftr" sz="quarter" idx="11"/>
          </p:nvPr>
        </p:nvSpPr>
        <p:spPr/>
        <p:txBody>
          <a:bodyPr/>
          <a:lstStyle/>
          <a:p>
            <a:r>
              <a:rPr lang="en-US" smtClean="0"/>
              <a:t>www.prozhe.com</a:t>
            </a:r>
            <a:endParaRPr lang="en-US"/>
          </a:p>
        </p:txBody>
      </p:sp>
    </p:spTree>
  </p:cSld>
  <p:clrMapOvr>
    <a:masterClrMapping/>
  </p:clrMapOvr>
  <p:transition spd="slow">
    <p:wedg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019800"/>
          </a:xfrm>
        </p:spPr>
        <p:txBody>
          <a:bodyPr>
            <a:normAutofit fontScale="92500"/>
          </a:bodyPr>
          <a:lstStyle/>
          <a:p>
            <a:pPr algn="r" rtl="1"/>
            <a:r>
              <a:rPr lang="fa-IR" b="1" dirty="0" smtClean="0">
                <a:solidFill>
                  <a:srgbClr val="FF0000"/>
                </a:solidFill>
              </a:rPr>
              <a:t>متداولترین روشهای اندازه گیری هزینه ها عبارتند از </a:t>
            </a:r>
            <a:r>
              <a:rPr lang="fa-IR" b="1" dirty="0" smtClean="0"/>
              <a:t>: </a:t>
            </a:r>
          </a:p>
          <a:p>
            <a:pPr marL="514350" indent="-514350" algn="r" rtl="1">
              <a:buAutoNum type="arabicPeriod"/>
            </a:pPr>
            <a:r>
              <a:rPr lang="fa-IR" b="1" dirty="0" smtClean="0"/>
              <a:t>بهای تمام شده تاریخی </a:t>
            </a:r>
          </a:p>
          <a:p>
            <a:pPr marL="514350" indent="-514350" algn="r" rtl="1">
              <a:buAutoNum type="arabicPeriod"/>
            </a:pPr>
            <a:r>
              <a:rPr lang="fa-IR" b="1" dirty="0" smtClean="0"/>
              <a:t>اندازه گیری های جاری مثل ارزشهای جایگزینی </a:t>
            </a:r>
          </a:p>
          <a:p>
            <a:pPr marL="514350" indent="-514350" algn="r" rtl="1">
              <a:buAutoNum type="arabicPeriod"/>
            </a:pPr>
            <a:r>
              <a:rPr lang="fa-IR" b="1" dirty="0" smtClean="0"/>
              <a:t>هزینه از دست دادن فرصت معادل وجوه نقد </a:t>
            </a:r>
          </a:p>
          <a:p>
            <a:pPr marL="514350" indent="-514350" algn="just" rtl="1">
              <a:buNone/>
            </a:pPr>
            <a:r>
              <a:rPr lang="fa-IR" b="1" dirty="0" smtClean="0">
                <a:solidFill>
                  <a:srgbClr val="E02077"/>
                </a:solidFill>
              </a:rPr>
              <a:t>الف ) بهای تمام شده تاریخی </a:t>
            </a:r>
            <a:r>
              <a:rPr lang="fa-IR" b="1" dirty="0" smtClean="0"/>
              <a:t>: روش سنتی اندازه گیری هزینه های غیر عملیاتی ، مبتنی بر سیستم بهای تمام شده تاریخی است که به عنوان ارزش دفتری یا سایر ارزشهای ثبت شده بیان میشود و به چند دلیل مبنای محاسبه سود یا زیان غیر عملیاتی قرار می گیرد که با اهمیت ترین این دلالیل ، بی نیازی از تمیز سود یا زیان غیر عملیاتی و اصلاحات دوره های قبل است اما ، اگر افزایش ارزش به دلیل تغییر ارزش واحد اندازه گیری (پول) صورت گرفته باشد ،به کارگیری این روش نامناسب است .</a:t>
            </a:r>
          </a:p>
          <a:p>
            <a:pPr marL="514350" indent="-514350" algn="just" rtl="1">
              <a:buNone/>
            </a:pPr>
            <a:r>
              <a:rPr lang="fa-IR" b="1" dirty="0" smtClean="0"/>
              <a:t>اشکال اصلی این روش که غالباً معرف اندازه گیری مربوط به کالاها و خدمات استفاده شده نیست و تفکیک فعالیت های عملیاتی را از سود یا زیانهای غیر عملیاتی امکان پذیر نمی سازد . این سود یا زیان غیر عملیاتی ناشی از خریدهای ارزان قیمت و یا تغییرات غیر قابل پیش بینی قیمتهاست .</a:t>
            </a:r>
            <a:endParaRPr lang="en-US" b="1" dirty="0"/>
          </a:p>
        </p:txBody>
      </p:sp>
      <p:sp>
        <p:nvSpPr>
          <p:cNvPr id="2" name="Footer Placeholder 1"/>
          <p:cNvSpPr>
            <a:spLocks noGrp="1"/>
          </p:cNvSpPr>
          <p:nvPr>
            <p:ph type="ftr" sz="quarter" idx="11"/>
          </p:nvPr>
        </p:nvSpPr>
        <p:spPr/>
        <p:txBody>
          <a:bodyPr/>
          <a:lstStyle/>
          <a:p>
            <a:r>
              <a:rPr lang="en-US" smtClean="0"/>
              <a:t>www.prozhe.com</a:t>
            </a:r>
            <a:endParaRPr lang="en-US"/>
          </a:p>
        </p:txBody>
      </p:sp>
    </p:spTree>
  </p:cSld>
  <p:clrMapOvr>
    <a:masterClrMapping/>
  </p:clrMapOvr>
  <p:transition spd="slow">
    <p:wedg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019800"/>
          </a:xfrm>
        </p:spPr>
        <p:txBody>
          <a:bodyPr>
            <a:normAutofit fontScale="92500" lnSpcReduction="10000"/>
          </a:bodyPr>
          <a:lstStyle/>
          <a:p>
            <a:pPr algn="just" rtl="1">
              <a:buNone/>
            </a:pPr>
            <a:r>
              <a:rPr lang="fa-IR" b="1" dirty="0" smtClean="0">
                <a:solidFill>
                  <a:srgbClr val="E02077"/>
                </a:solidFill>
              </a:rPr>
              <a:t>ب) تعیین بهای تمام شده </a:t>
            </a:r>
            <a:r>
              <a:rPr lang="fa-IR" b="1" dirty="0" smtClean="0"/>
              <a:t>: بهای تمام شده اساساًبر حسب ارزش جاری منابع اقتصادی واگذار شده یا قابل واگذاری برای تحصیل کالاها و خدمات بکار رفته در عملیات اندازه گیری می شود ( ارزش مبادله )</a:t>
            </a:r>
          </a:p>
          <a:p>
            <a:pPr algn="just" rtl="1">
              <a:buNone/>
            </a:pPr>
            <a:r>
              <a:rPr lang="fa-IR" b="1" dirty="0" smtClean="0">
                <a:solidFill>
                  <a:srgbClr val="E02077"/>
                </a:solidFill>
              </a:rPr>
              <a:t>ج) قیمتهای جاری </a:t>
            </a:r>
            <a:r>
              <a:rPr lang="fa-IR" b="1" dirty="0" smtClean="0"/>
              <a:t>: همان طور که درآمد فروش بر حسب قیمتهای جاری دریافتی برای کالاها و خدمات اندازه گیری میشود لازم است هزینه های مقابله شده با آن نیز بر مبنای قیمتهای جاری کالاها و خدمات</a:t>
            </a:r>
            <a:r>
              <a:rPr lang="en-US" b="1" dirty="0" smtClean="0"/>
              <a:t> </a:t>
            </a:r>
            <a:r>
              <a:rPr lang="fa-IR" b="1" dirty="0" smtClean="0"/>
              <a:t>، مصرف یا به کار گرفته شده ، اندازه گیری شود ، سود حاصل از فروش نیز معرف مازاد وجه نقد یا ادعا بر وجه نقد دریافتی نسبت به مبلغ منابع مصرف شده است </a:t>
            </a:r>
            <a:r>
              <a:rPr lang="en-US" b="1" dirty="0" smtClean="0"/>
              <a:t>.</a:t>
            </a:r>
            <a:endParaRPr lang="fa-IR" b="1" dirty="0" smtClean="0"/>
          </a:p>
          <a:p>
            <a:pPr algn="just" rtl="1">
              <a:buNone/>
            </a:pPr>
            <a:r>
              <a:rPr lang="fa-IR" b="1" dirty="0" smtClean="0"/>
              <a:t>قیمتهای جاری را می توان به ترتیبی به دست آورد که یا معرف قیمتهای جاری تصفیه ( فروش ) یا ارزش جایگزینی باشد . قیمتهای جاری تصفیه ، برای اندازه گیری هزینه ها اطلاعاتی مربوط محسوب میشوند زیرا معرف هزینه از دست رفته واحد انتفاعی به دلیل استفاده از دارائی مشخصی می باشد ، این نحوه اندازه گیری هزینه ، مستلزم پیشن بینی جایگزینی احتمالی دارائی در آینده نمی باشد .ارزشهای جاری جایگزینی معرف قیمت تحصیل کالا در زمان استفاده از آن است ، چنانچه بتوان آینده را ادامه عملیات گذشته فرض کرد  ، ارزش جایگزینی می تواند پیش بینی بهتری از فعالیت آتی واحد انتفاعی ارائه نماید .</a:t>
            </a:r>
            <a:endParaRPr lang="en-US" b="1" dirty="0"/>
          </a:p>
        </p:txBody>
      </p:sp>
      <p:sp>
        <p:nvSpPr>
          <p:cNvPr id="2" name="Footer Placeholder 1"/>
          <p:cNvSpPr>
            <a:spLocks noGrp="1"/>
          </p:cNvSpPr>
          <p:nvPr>
            <p:ph type="ftr" sz="quarter" idx="11"/>
          </p:nvPr>
        </p:nvSpPr>
        <p:spPr/>
        <p:txBody>
          <a:bodyPr/>
          <a:lstStyle/>
          <a:p>
            <a:r>
              <a:rPr lang="en-US" smtClean="0"/>
              <a:t>www.prozhe.com</a:t>
            </a:r>
            <a:endParaRPr lang="en-US"/>
          </a:p>
        </p:txBody>
      </p:sp>
    </p:spTree>
  </p:cSld>
  <p:clrMapOvr>
    <a:masterClrMapping/>
  </p:clrMapOvr>
  <p:transition spd="slow">
    <p:wedg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019800"/>
          </a:xfrm>
        </p:spPr>
        <p:txBody>
          <a:bodyPr>
            <a:normAutofit fontScale="85000" lnSpcReduction="20000"/>
          </a:bodyPr>
          <a:lstStyle/>
          <a:p>
            <a:pPr algn="just" rtl="1"/>
            <a:r>
              <a:rPr lang="fa-IR" b="1" dirty="0" smtClean="0">
                <a:solidFill>
                  <a:srgbClr val="FF0000"/>
                </a:solidFill>
              </a:rPr>
              <a:t>چه موقع هزینه ها تحقق می یابند ؟ </a:t>
            </a:r>
          </a:p>
          <a:p>
            <a:pPr algn="just" rtl="1">
              <a:buNone/>
            </a:pPr>
            <a:r>
              <a:rPr lang="fa-IR" b="1" dirty="0" smtClean="0"/>
              <a:t>طبق تعریف ، هزینه هنگامی تحقق می یابد که کالاها یا خدمات ، در فرآیند کسب درآمد فروش مصرف یا استفاده می شوند . زمانبندی یا گزارش هزینه ، با ثبت این فعالیت در حسابها یا لحاظ کردن آن در صورتهای مالی مطرح می گردد . گزارش هزینه ممکن است همزمان با فعالیت یا استفاده از کالاها یا خدمات ، متعاقب فعالیت ، یا در شرایط غیر معمول ، قبل از فعالیت انجام پذیرید .</a:t>
            </a:r>
          </a:p>
          <a:p>
            <a:pPr algn="just" rtl="1">
              <a:buNone/>
            </a:pPr>
            <a:r>
              <a:rPr lang="fa-IR" b="1" dirty="0" smtClean="0"/>
              <a:t>گاهی تعیین زمان گزارش هزینه مبتنی بر مفهوم سودی است که آشکارا یا بطور غیر آشکار انتخاب و پیشنهاد می گردد . تعریف سود به عنوان تغییر ارزشها معمولاً ایجاب می کند که هزینه ها زمانی که کاهش ارزش واقع میشوند یا هنگامی که تصوری از فواید آتی از استفاده از کالاها و خدمات نیست گزارش شوند . مفهوم سودی که گردش وجوه نقد را مورد تاکید قرار می دهد ، موجب میشود که هزینه ها در زمانی نزدیک به مخارج نقدی واقعی گزارش گردند . حسابداری تعهدی ، اگرچه رویکردی مابین دو مفهوم افراطی بالا محسوب می شود اما متمایل به مفهوم تغییر ارزشهاست . زیرا قیمتهای ورودی ( بهای تمام شده ) تا زمانی که افزایش از طریق جایگزینی قیمتهای خروجی ( فروش ) گزارش شود ، حفظ می گردند . به عبارتی در حسابداری تعهدی ، هزینه ها در دوره ای شناسائی می شوند که در آمد فروش مربوط شناسائی می گردد . یعنی در فرآیند مقابله هزینه ها با در آمد فروش ، ابتدا زمانبندی گزارش در آمد فروش تعیین و سپس متعاقب آن ، هزینه های مربوط در همان دوره گزارش می شود. تنها در شرایط غیر متعارف ممکن است شناسائی درآمد فروش تا زمانی که بتوان هزینه ها را اندازه گیری یا مشخص کرد ، به تعویق افتد . </a:t>
            </a:r>
            <a:endParaRPr lang="en-US" b="1" dirty="0"/>
          </a:p>
        </p:txBody>
      </p:sp>
      <p:sp>
        <p:nvSpPr>
          <p:cNvPr id="2" name="Footer Placeholder 1"/>
          <p:cNvSpPr>
            <a:spLocks noGrp="1"/>
          </p:cNvSpPr>
          <p:nvPr>
            <p:ph type="ftr" sz="quarter" idx="11"/>
          </p:nvPr>
        </p:nvSpPr>
        <p:spPr/>
        <p:txBody>
          <a:bodyPr/>
          <a:lstStyle/>
          <a:p>
            <a:r>
              <a:rPr lang="en-US" smtClean="0"/>
              <a:t>www.prozhe.com</a:t>
            </a:r>
            <a:endParaRPr lang="en-US"/>
          </a:p>
        </p:txBody>
      </p:sp>
    </p:spTree>
  </p:cSld>
  <p:clrMapOvr>
    <a:masterClrMapping/>
  </p:clrMapOvr>
  <p:transition spd="slow">
    <p:wedg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096000"/>
          </a:xfrm>
        </p:spPr>
        <p:txBody>
          <a:bodyPr>
            <a:normAutofit fontScale="92500"/>
          </a:bodyPr>
          <a:lstStyle/>
          <a:p>
            <a:pPr algn="just" rtl="1"/>
            <a:r>
              <a:rPr lang="fa-IR" b="1" dirty="0" smtClean="0">
                <a:solidFill>
                  <a:srgbClr val="FF0000"/>
                </a:solidFill>
              </a:rPr>
              <a:t>مفهوم مقابله هزینه ها با درآمد فروش  </a:t>
            </a:r>
            <a:r>
              <a:rPr lang="fa-IR" b="1" dirty="0" smtClean="0"/>
              <a:t>:</a:t>
            </a:r>
          </a:p>
          <a:p>
            <a:pPr algn="just" rtl="1">
              <a:buNone/>
            </a:pPr>
            <a:r>
              <a:rPr lang="fa-IR" b="1" dirty="0" smtClean="0"/>
              <a:t>چنانچه گزارش تدریجی سود طی فرآیند عملیاتی واحد انتفاعی امکان پذیر باشد . اندازه گیری خالص دارائیهای واحد انتفاعی نیز به موازات افزایش ارزش ، توسط واحد انتفاعی افزوده می شود. در این صورت نیازی به مفهوم مقابله هزینه ها با درآمد فروش نخواهد بود . اما چون رویدادهای مربوط به درآمد فروش و هزینه ها به طور مجزا گزارش می گردند ، و همچنین ، تحصیل و پرداخت برای کالا و خدمات معمولاً همزمان با فروش و فرآیند وصول وجه نقد مرتبط با همان محصولات نیست ، مفهوم مقابله هزینه ها با در آمد فروش به صورت یک ضرورت و یا دست کم یک میثاق مطلوب درآمده است. </a:t>
            </a:r>
          </a:p>
          <a:p>
            <a:pPr algn="just" rtl="1">
              <a:buNone/>
            </a:pPr>
            <a:r>
              <a:rPr lang="fa-IR" b="1" dirty="0" smtClean="0"/>
              <a:t>طبق تعریف (</a:t>
            </a:r>
            <a:r>
              <a:rPr lang="en-US" b="1" dirty="0" smtClean="0"/>
              <a:t>AAA</a:t>
            </a:r>
            <a:r>
              <a:rPr lang="fa-IR" b="1" dirty="0" smtClean="0"/>
              <a:t>)</a:t>
            </a:r>
            <a:r>
              <a:rPr lang="en-US" b="1" dirty="0" smtClean="0"/>
              <a:t>  </a:t>
            </a:r>
            <a:r>
              <a:rPr lang="fa-IR" b="1" dirty="0" smtClean="0"/>
              <a:t>مقابله هزینه ها با درآمد فروش عبارتست از فرآیند گزارش هزینه ها براساس روابط علت و معلول با درآمد فروش گزارش شده ، در تعریف فوق توصیه شده است که اقلام بهای تمام شده باید مرتبط با در آمد فروش تحقق یافته در یک دوره مالی معین و مبتنی بر همبستگی مثبتی بین اقلام بهای تمام شده و درآمد فروش باشد . مقابله مطلوب هزینه ها با درآمد فروش هنگامی انجام میشود که بین هزینه ها و درآمد فروش ارتباط وجود داشته باشد . </a:t>
            </a:r>
            <a:endParaRPr lang="en-US" b="1" dirty="0"/>
          </a:p>
        </p:txBody>
      </p:sp>
      <p:sp>
        <p:nvSpPr>
          <p:cNvPr id="2" name="Footer Placeholder 1"/>
          <p:cNvSpPr>
            <a:spLocks noGrp="1"/>
          </p:cNvSpPr>
          <p:nvPr>
            <p:ph type="ftr" sz="quarter" idx="11"/>
          </p:nvPr>
        </p:nvSpPr>
        <p:spPr/>
        <p:txBody>
          <a:bodyPr/>
          <a:lstStyle/>
          <a:p>
            <a:r>
              <a:rPr lang="en-US" smtClean="0"/>
              <a:t>www.prozhe.com</a:t>
            </a:r>
            <a:endParaRPr lang="en-US"/>
          </a:p>
        </p:txBody>
      </p:sp>
    </p:spTree>
  </p:cSld>
  <p:clrMapOvr>
    <a:masterClrMapping/>
  </p:clrMapOvr>
  <p:transition spd="slow">
    <p:wedg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019800"/>
          </a:xfrm>
        </p:spPr>
        <p:txBody>
          <a:bodyPr>
            <a:normAutofit fontScale="85000" lnSpcReduction="10000"/>
          </a:bodyPr>
          <a:lstStyle/>
          <a:p>
            <a:pPr algn="just" rtl="1"/>
            <a:r>
              <a:rPr lang="fa-IR" b="1" dirty="0" smtClean="0">
                <a:solidFill>
                  <a:srgbClr val="FF0000"/>
                </a:solidFill>
              </a:rPr>
              <a:t>زمانبدی هزینه ها مستلزم </a:t>
            </a:r>
            <a:r>
              <a:rPr lang="fa-IR" b="1" dirty="0" smtClean="0"/>
              <a:t>؛ </a:t>
            </a:r>
          </a:p>
          <a:p>
            <a:pPr marL="514350" indent="-514350" algn="just" rtl="1">
              <a:buFont typeface="+mj-lt"/>
              <a:buAutoNum type="arabicPeriod"/>
            </a:pPr>
            <a:r>
              <a:rPr lang="fa-IR" b="1" dirty="0" smtClean="0"/>
              <a:t>وجود ارتباط هزینه ها با درآمد فروش است </a:t>
            </a:r>
          </a:p>
          <a:p>
            <a:pPr marL="514350" indent="-514350" algn="just" rtl="1">
              <a:buFont typeface="+mj-lt"/>
              <a:buAutoNum type="arabicPeriod"/>
            </a:pPr>
            <a:r>
              <a:rPr lang="fa-IR" b="1" dirty="0" smtClean="0"/>
              <a:t>گزارش هزینه ها در همان دوره ای است که در آمد فروش گزارش می شود .</a:t>
            </a:r>
          </a:p>
          <a:p>
            <a:pPr marL="514350" indent="-514350" algn="just" rtl="1">
              <a:buNone/>
            </a:pPr>
            <a:r>
              <a:rPr lang="fa-IR" b="1" dirty="0" smtClean="0"/>
              <a:t>      مرتبط کردن هزینه ها با درآمد فروش کار مشکل و در بعضی مواقع امکان پذیر نیست و به همین دلیل حسابداران قواعد و روشهای معینی را تدوین و ضوابط زمانبندی شناسائی هزینه ها را تبین کرده اند . براساس این ضوابط ، تمایز مشخصی بین هزینه های مستقیم یا بهای تمام شده محصولات و هزینه های غیر مستقیم دوره مالی ایجاد شده است . هزینه های مستقیم معمولاً در دوره ای گزارش می شود که کالاها و خدمات مورد استفاده قرارگرفته است . هزینه های غیر مستقیم نیز در دوره وقوع ، گزارش می گردد . در مواردی که مخارج انجام شده منافعی رادر چند دوره مالی در بر دارد نظیر پیش پرداخت  بیمه ، مخارج بصورت سیستماتیک و معقول در دوره های مالی مربوط مستهلک می گردد.  اقلام بهای تمام شده  غالباً به دوره های آتی انتقال می یابد تا با درآمدهای فروش دوره های بعد مقابله شود زیرا منافع آن به دوره های بعد مربوط است . استدلال این مطلب این است که اگراستفاده از کالاها و خدمات موجب انتفاع در دوره جاری نشود و معرف زیان غیر عملیاتی نیز نباشد ، ناگزیر باید در دوره های بعد موجب انتفاع گردد . پس لازم است این اقلام به دوره های آتی تخصیص یابد تا بتوان در زمان مقتضی ، هزینه ها را با درآمد فروش مقابله کرد .</a:t>
            </a:r>
            <a:endParaRPr lang="en-US" b="1" dirty="0"/>
          </a:p>
        </p:txBody>
      </p:sp>
      <p:sp>
        <p:nvSpPr>
          <p:cNvPr id="2" name="Footer Placeholder 1"/>
          <p:cNvSpPr>
            <a:spLocks noGrp="1"/>
          </p:cNvSpPr>
          <p:nvPr>
            <p:ph type="ftr" sz="quarter" idx="11"/>
          </p:nvPr>
        </p:nvSpPr>
        <p:spPr/>
        <p:txBody>
          <a:bodyPr/>
          <a:lstStyle/>
          <a:p>
            <a:r>
              <a:rPr lang="en-US" smtClean="0"/>
              <a:t>www.prozhe.com</a:t>
            </a:r>
            <a:endParaRPr lang="en-US"/>
          </a:p>
        </p:txBody>
      </p:sp>
    </p:spTree>
  </p:cSld>
  <p:clrMapOvr>
    <a:masterClrMapping/>
  </p:clrMapOvr>
  <p:transition spd="slow">
    <p:wedg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096000"/>
          </a:xfrm>
        </p:spPr>
        <p:txBody>
          <a:bodyPr>
            <a:normAutofit fontScale="92500" lnSpcReduction="10000"/>
          </a:bodyPr>
          <a:lstStyle/>
          <a:p>
            <a:pPr algn="just" rtl="1"/>
            <a:r>
              <a:rPr lang="fa-IR" b="1" dirty="0" smtClean="0">
                <a:solidFill>
                  <a:srgbClr val="FF0000"/>
                </a:solidFill>
              </a:rPr>
              <a:t>رویکرد دارائی – هزینه </a:t>
            </a:r>
            <a:r>
              <a:rPr lang="fa-IR" b="1" dirty="0" smtClean="0"/>
              <a:t>:</a:t>
            </a:r>
          </a:p>
          <a:p>
            <a:pPr algn="just" rtl="1">
              <a:buNone/>
            </a:pPr>
            <a:r>
              <a:rPr lang="fa-IR" b="1" dirty="0" smtClean="0"/>
              <a:t>    براساس استفاده </a:t>
            </a:r>
            <a:r>
              <a:rPr lang="en-US" b="1" dirty="0" smtClean="0"/>
              <a:t>FASB</a:t>
            </a:r>
            <a:r>
              <a:rPr lang="fa-IR" b="1" dirty="0" smtClean="0"/>
              <a:t> </a:t>
            </a:r>
            <a:r>
              <a:rPr lang="en-US" b="1" dirty="0" smtClean="0"/>
              <a:t> </a:t>
            </a:r>
            <a:r>
              <a:rPr lang="fa-IR" b="1" dirty="0" smtClean="0"/>
              <a:t>از رویکرد دارایی – هزینه ، در این رویکرد ، ابتدا باید تعیین شود که آیا قلم مورد بررسی دارائی است یا خیر . چنانچه این قلم را نتوان دارائی تلقی نمود ، ناگزیر باید به عنوان هزینه یا زیان غیر عملیاتی طبقه بندی کرد .</a:t>
            </a:r>
          </a:p>
          <a:p>
            <a:pPr algn="just" rtl="1">
              <a:buNone/>
            </a:pPr>
            <a:r>
              <a:rPr lang="fa-IR" b="1" dirty="0" smtClean="0"/>
              <a:t>گزارش هزینه ها : </a:t>
            </a:r>
          </a:p>
          <a:p>
            <a:pPr algn="just" rtl="1">
              <a:buNone/>
            </a:pPr>
            <a:r>
              <a:rPr lang="fa-IR" b="1" dirty="0" smtClean="0"/>
              <a:t>مصرف منابع اقتصادی طی یک دوره مالی را می توان مستقیماً یا از طریق مرتبط کردن آن با درآمد فروش شناسائی شده در دوره مالی شناسائی کرد : </a:t>
            </a:r>
          </a:p>
          <a:p>
            <a:pPr algn="just" rtl="1">
              <a:buNone/>
            </a:pPr>
            <a:r>
              <a:rPr lang="fa-IR" b="1" dirty="0" smtClean="0"/>
              <a:t>1. برخی از هزینه ها نظیر بهای تمام شده کالای فروش رفته مستقیماً با درآمد فروش مقابله می شود .</a:t>
            </a:r>
          </a:p>
          <a:p>
            <a:pPr algn="just" rtl="1">
              <a:buNone/>
            </a:pPr>
            <a:r>
              <a:rPr lang="fa-IR" b="1" dirty="0" smtClean="0"/>
              <a:t>2. بسیاری از هزینه ها نظیر هزینه های اداری و فروش ، در دوره ای که وجه نقد پرداخت یا بدهی تقبل شده است شناسائی می شوند .</a:t>
            </a:r>
          </a:p>
          <a:p>
            <a:pPr algn="just" rtl="1">
              <a:buNone/>
            </a:pPr>
            <a:r>
              <a:rPr lang="fa-IR" b="1" dirty="0" smtClean="0"/>
              <a:t>3.برخی از هزینه ها نظیر استهلاک و بیمه ، به طور سیستماتیک و معقول به دوره هایی تخصیص می یابد که انتظار می رود منافع داراییها مورد استفاده قرارگیرد .</a:t>
            </a:r>
          </a:p>
          <a:p>
            <a:pPr algn="just" rtl="1">
              <a:buNone/>
            </a:pPr>
            <a:r>
              <a:rPr lang="fa-IR" b="1" dirty="0" smtClean="0"/>
              <a:t>  </a:t>
            </a:r>
            <a:endParaRPr lang="en-US" b="1" dirty="0"/>
          </a:p>
        </p:txBody>
      </p:sp>
      <p:sp>
        <p:nvSpPr>
          <p:cNvPr id="2" name="Footer Placeholder 1"/>
          <p:cNvSpPr>
            <a:spLocks noGrp="1"/>
          </p:cNvSpPr>
          <p:nvPr>
            <p:ph type="ftr" sz="quarter" idx="11"/>
          </p:nvPr>
        </p:nvSpPr>
        <p:spPr/>
        <p:txBody>
          <a:bodyPr/>
          <a:lstStyle/>
          <a:p>
            <a:r>
              <a:rPr lang="en-US" smtClean="0"/>
              <a:t>www.prozhe.com</a:t>
            </a:r>
            <a:endParaRPr lang="en-US"/>
          </a:p>
        </p:txBody>
      </p:sp>
    </p:spTree>
  </p:cSld>
  <p:clrMapOvr>
    <a:masterClrMapping/>
  </p:clrMapOvr>
  <p:transition spd="slow">
    <p:wedg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943600"/>
          </a:xfrm>
        </p:spPr>
        <p:txBody>
          <a:bodyPr>
            <a:normAutofit fontScale="92500" lnSpcReduction="10000"/>
          </a:bodyPr>
          <a:lstStyle/>
          <a:p>
            <a:pPr algn="just" rtl="1"/>
            <a:r>
              <a:rPr lang="fa-IR" b="1" dirty="0" smtClean="0">
                <a:solidFill>
                  <a:srgbClr val="FF0000"/>
                </a:solidFill>
              </a:rPr>
              <a:t>نتایج حاصل از عملیات متوقف شده :</a:t>
            </a:r>
          </a:p>
          <a:p>
            <a:pPr algn="just" rtl="1">
              <a:buNone/>
            </a:pPr>
            <a:r>
              <a:rPr lang="fa-IR" b="1" dirty="0" smtClean="0"/>
              <a:t>در صورت توقف عملیات یک بخش از واحدهای  تجاری لازم است نتایج عملیات بخش متوقف شده از جمله سود یا زیان حاصل از واگذاری آن بخش به طور جداگانه در صورت سود و زیان منعکس شود . برای این منظور در آمدها وهزینه های عملیاتی مربوط به بخش متوقف شده باید در سرفصل های مربوط و ترجیحاً در متن صورت سود و زیان به طور جداگانه افشا گردد . و همچنین سود و زیان حاصل از واگذاری بخش متوقف شده ، پس از تهاترکلیه ذخایر مربوط به هزینه های غیر قابل بازیافت عملیات متوقف شده ، باید پس از سود ( زیان ) عملیاتی در صورت سود و زیان منعکس شود .</a:t>
            </a:r>
          </a:p>
          <a:p>
            <a:pPr algn="just" rtl="1">
              <a:buNone/>
            </a:pPr>
            <a:r>
              <a:rPr lang="fa-IR" b="1" dirty="0" smtClean="0"/>
              <a:t>دلیل اصلی مجزا کردن نتایج عملیات متوقف شده در صورت سود و زیان ، ارائه سودی است که می توان منطقاً ازعملیات در حال اجرای واحد انتفاعی انتظار داشت . واحد های انتفاعی باید سود یا زیان خالص مربوط به عملیات متوقف شده را در دوره جاری و قبل از تاریخ تصمیم گیری نهائی درباره توقف عملیات ، به طور مجزا گزارش کنند . سود یا زیان حاصل از عملیات متوقف شده در فاصله تاریخ اندازه گیری تا تاریخ واگذاری آن ، بخشی از سود یا زیان غیرعملیاتی حاصل از فروش عملیات مورد نظر محسوب می شود . </a:t>
            </a:r>
            <a:endParaRPr lang="en-US" b="1" dirty="0"/>
          </a:p>
        </p:txBody>
      </p:sp>
      <p:sp>
        <p:nvSpPr>
          <p:cNvPr id="2" name="Footer Placeholder 1"/>
          <p:cNvSpPr>
            <a:spLocks noGrp="1"/>
          </p:cNvSpPr>
          <p:nvPr>
            <p:ph type="ftr" sz="quarter" idx="11"/>
          </p:nvPr>
        </p:nvSpPr>
        <p:spPr/>
        <p:txBody>
          <a:bodyPr/>
          <a:lstStyle/>
          <a:p>
            <a:r>
              <a:rPr lang="en-US" smtClean="0"/>
              <a:t>www.prozhe.com</a:t>
            </a:r>
            <a:endParaRPr lang="en-US"/>
          </a:p>
        </p:txBody>
      </p:sp>
    </p:spTree>
  </p:cSld>
  <p:clrMapOvr>
    <a:masterClrMapping/>
  </p:clrMapOvr>
  <p:transition spd="slow">
    <p:wedg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019800"/>
          </a:xfrm>
        </p:spPr>
        <p:txBody>
          <a:bodyPr>
            <a:normAutofit fontScale="92500" lnSpcReduction="10000"/>
          </a:bodyPr>
          <a:lstStyle/>
          <a:p>
            <a:pPr algn="just" rtl="1"/>
            <a:r>
              <a:rPr lang="fa-IR" b="1" dirty="0" smtClean="0">
                <a:solidFill>
                  <a:srgbClr val="FF0000"/>
                </a:solidFill>
              </a:rPr>
              <a:t>اقلام استثنائی :</a:t>
            </a:r>
          </a:p>
          <a:p>
            <a:pPr algn="just" rtl="1">
              <a:buNone/>
            </a:pPr>
            <a:r>
              <a:rPr lang="fa-IR" b="1" dirty="0" smtClean="0"/>
              <a:t>اقلام با اهمیتی هستند که منشاء آن رویدادها یا معاملاتی می باشند که از نظر ماهیت در چارچوب فعالیت های عادی واحد تجاری بوده و از نظر نوع استثنائی است ، زیرا انتظار نمی رود که به طور مکرر واقع شود . صرفاً افشای جداگانه اقلام مزبور ارائه تصویری مطلوب به صورت منفردئ و یا در صورت تشابه نوع ، در مجموع به لحاظ استثنائی بودن ماهیت یا وقوع ضرورت دارد . اینگونه اقلام در محاسبه سود وزیان جزء فعالیت های عادی لحاظ میشود . نمونه اقلامی که در صورت با اهمیت بودن استثنائی تلقی می شوند عبارتند از : </a:t>
            </a:r>
          </a:p>
          <a:p>
            <a:pPr marL="514350" indent="-514350" algn="just" rtl="1">
              <a:buFont typeface="+mj-lt"/>
              <a:buAutoNum type="arabicPeriod"/>
            </a:pPr>
            <a:r>
              <a:rPr lang="fa-IR" b="1" dirty="0" smtClean="0"/>
              <a:t>زیان ناش از بلایای طبیعی در مناطقی که وقوع آن به طور متناوب انتظار می رود .</a:t>
            </a:r>
          </a:p>
          <a:p>
            <a:pPr marL="514350" indent="-514350" algn="just" rtl="1">
              <a:buFont typeface="+mj-lt"/>
              <a:buAutoNum type="arabicPeriod"/>
            </a:pPr>
            <a:r>
              <a:rPr lang="fa-IR" b="1" dirty="0" smtClean="0"/>
              <a:t>هزینه های اخراج دسته جمعی کارکنان شاغل در بخش فعال واحد تجاری </a:t>
            </a:r>
          </a:p>
          <a:p>
            <a:pPr marL="514350" indent="-514350" algn="just" rtl="1">
              <a:buFont typeface="+mj-lt"/>
              <a:buAutoNum type="arabicPeriod"/>
            </a:pPr>
            <a:r>
              <a:rPr lang="fa-IR" b="1" dirty="0" smtClean="0"/>
              <a:t>هزینه های تجدید سازمان </a:t>
            </a:r>
          </a:p>
          <a:p>
            <a:pPr marL="514350" indent="-514350" algn="just" rtl="1">
              <a:buFont typeface="+mj-lt"/>
              <a:buAutoNum type="arabicPeriod"/>
            </a:pPr>
            <a:r>
              <a:rPr lang="fa-IR" b="1" dirty="0" smtClean="0"/>
              <a:t>زیان انتقال صنایع مزاحم به خارج از محدوده شهرها طبق مقررات جاری </a:t>
            </a:r>
          </a:p>
          <a:p>
            <a:pPr marL="514350" indent="-514350" algn="just" rtl="1">
              <a:buFont typeface="+mj-lt"/>
              <a:buAutoNum type="arabicPeriod"/>
            </a:pPr>
            <a:r>
              <a:rPr lang="fa-IR" b="1" dirty="0" smtClean="0"/>
              <a:t>به هزینه بردن دارائیهای نامشهود خارج از فرآیند استهلاک </a:t>
            </a:r>
          </a:p>
          <a:p>
            <a:pPr marL="514350" indent="-514350" algn="just" rtl="1">
              <a:buFont typeface="+mj-lt"/>
              <a:buAutoNum type="arabicPeriod"/>
            </a:pPr>
            <a:r>
              <a:rPr lang="fa-IR" b="1" dirty="0" smtClean="0"/>
              <a:t>سود یا زیان غیر سرمایه ای دریافتی و کمکهای بلاعوض پرداختی و ...</a:t>
            </a:r>
            <a:endParaRPr lang="en-US" b="1" dirty="0"/>
          </a:p>
        </p:txBody>
      </p:sp>
      <p:sp>
        <p:nvSpPr>
          <p:cNvPr id="2" name="Footer Placeholder 1"/>
          <p:cNvSpPr>
            <a:spLocks noGrp="1"/>
          </p:cNvSpPr>
          <p:nvPr>
            <p:ph type="ftr" sz="quarter" idx="11"/>
          </p:nvPr>
        </p:nvSpPr>
        <p:spPr/>
        <p:txBody>
          <a:bodyPr/>
          <a:lstStyle/>
          <a:p>
            <a:r>
              <a:rPr lang="en-US" smtClean="0"/>
              <a:t>www.prozhe.com</a:t>
            </a:r>
            <a:endParaRPr lang="en-US"/>
          </a:p>
        </p:txBody>
      </p:sp>
    </p:spTree>
  </p:cSld>
  <p:clrMapOvr>
    <a:masterClrMapping/>
  </p:clrMapOvr>
  <p:transition spd="slow">
    <p:wedg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152400"/>
            <a:ext cx="8229600" cy="6248400"/>
          </a:xfrm>
        </p:spPr>
        <p:txBody>
          <a:bodyPr>
            <a:normAutofit fontScale="92500" lnSpcReduction="10000"/>
          </a:bodyPr>
          <a:lstStyle/>
          <a:p>
            <a:pPr algn="just" rtl="1"/>
            <a:r>
              <a:rPr lang="fa-IR" b="1" dirty="0" smtClean="0">
                <a:solidFill>
                  <a:srgbClr val="E02077"/>
                </a:solidFill>
              </a:rPr>
              <a:t>اهداف صورت سود و زیان </a:t>
            </a:r>
            <a:r>
              <a:rPr lang="fa-IR" b="1" dirty="0" smtClean="0"/>
              <a:t>: از آنجا که اقلام صورت سود و زیان بر پایه رویدادهای گذشته استوار است ، استفاده کنندگان براساس روند فعالیتهای گذشته می توانند میزان جریانات ورودی وجه نقد آتی از محل فعالیتهای مستمر را پیش بینی نمایند . </a:t>
            </a:r>
          </a:p>
          <a:p>
            <a:pPr algn="just" rtl="1">
              <a:buNone/>
            </a:pPr>
            <a:r>
              <a:rPr lang="fa-IR" b="1" dirty="0" smtClean="0"/>
              <a:t>رهنمودهای کلی صورت سود و زیان که در اختیار استفاده کنندگان قرار می گیرند عبارتند از : </a:t>
            </a:r>
          </a:p>
          <a:p>
            <a:pPr algn="just" rtl="1">
              <a:buNone/>
            </a:pPr>
            <a:r>
              <a:rPr lang="fa-IR" b="1" dirty="0" smtClean="0"/>
              <a:t>1. فراهم کردن اطلاعات درباره اجرای عملیات واحد انتفاعی بطور جداگانه ناشی از سایر جنبه های اجرائی آن</a:t>
            </a:r>
          </a:p>
          <a:p>
            <a:pPr algn="just" rtl="1">
              <a:buNone/>
            </a:pPr>
            <a:r>
              <a:rPr lang="fa-IR" b="1" dirty="0" smtClean="0"/>
              <a:t>2.ارائه نتایج فعالیت های مشخص یا رویدادهای قابل ملاحظه برای پیش بینی مبالغ ، زمان بندی ، میزان عدم اطمینان در آمد و جریانات نقدی آتی </a:t>
            </a:r>
          </a:p>
          <a:p>
            <a:pPr algn="just" rtl="1">
              <a:buNone/>
            </a:pPr>
            <a:r>
              <a:rPr lang="fa-IR" b="1" dirty="0" smtClean="0"/>
              <a:t>3.ارائه اطلاعات مفید برای ارزیابی بازده سرمایه گذاری واحد انتفاعی </a:t>
            </a:r>
          </a:p>
          <a:p>
            <a:pPr algn="just" rtl="1">
              <a:buNone/>
            </a:pPr>
            <a:r>
              <a:rPr lang="fa-IR" b="1" dirty="0" smtClean="0"/>
              <a:t>4.فراهم ساختن بازخورد برای استفاده کنندگان جهت ارزیابی انتظارات قبلی درآمد و اجزای ترکیبی آن </a:t>
            </a:r>
          </a:p>
          <a:p>
            <a:pPr algn="just" rtl="1">
              <a:buNone/>
            </a:pPr>
            <a:r>
              <a:rPr lang="fa-IR" b="1" dirty="0" smtClean="0"/>
              <a:t>5. فراهم ساختن اطلاعات برای مساعدت به ارزیابی مخارج نگهداری قابلیت عملیاتی واحد انتفاعی </a:t>
            </a:r>
          </a:p>
          <a:p>
            <a:pPr algn="just" rtl="1">
              <a:buNone/>
            </a:pPr>
            <a:r>
              <a:rPr lang="fa-IR" b="1" dirty="0" smtClean="0"/>
              <a:t>6. ارائه اطلاعات درباره چگونگی ایفای مدیریت موثر در مباشرت و نظارت بر مسئولیت محوله خود درباره منابع واحد انتفاعی    </a:t>
            </a:r>
            <a:endParaRPr lang="en-US" b="1" dirty="0"/>
          </a:p>
        </p:txBody>
      </p:sp>
      <p:sp>
        <p:nvSpPr>
          <p:cNvPr id="2" name="Footer Placeholder 1"/>
          <p:cNvSpPr>
            <a:spLocks noGrp="1"/>
          </p:cNvSpPr>
          <p:nvPr>
            <p:ph type="ftr" sz="quarter" idx="11"/>
          </p:nvPr>
        </p:nvSpPr>
        <p:spPr/>
        <p:txBody>
          <a:bodyPr/>
          <a:lstStyle/>
          <a:p>
            <a:r>
              <a:rPr lang="en-US" smtClean="0"/>
              <a:t>www.prozhe.com</a:t>
            </a:r>
            <a:endParaRPr lang="en-US"/>
          </a:p>
        </p:txBody>
      </p:sp>
    </p:spTree>
  </p:cSld>
  <p:clrMapOvr>
    <a:masterClrMapping/>
  </p:clrMapOvr>
  <p:transition spd="slow">
    <p:wipe dir="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019800"/>
          </a:xfrm>
        </p:spPr>
        <p:txBody>
          <a:bodyPr>
            <a:normAutofit lnSpcReduction="10000"/>
          </a:bodyPr>
          <a:lstStyle/>
          <a:p>
            <a:pPr algn="just" rtl="1"/>
            <a:r>
              <a:rPr lang="fa-IR" b="1" dirty="0" smtClean="0">
                <a:solidFill>
                  <a:srgbClr val="FF0000"/>
                </a:solidFill>
              </a:rPr>
              <a:t>نکته</a:t>
            </a:r>
            <a:r>
              <a:rPr lang="fa-IR" b="1" dirty="0" smtClean="0"/>
              <a:t> : ارائه جداگانه اقلام استثنائی و نتایج مربوط به عملیات متوقف شده در متن صورت سود و زیان توصیه شده که بر مفید بودن اطلاعات ارائه شده می افزاید . هزینه های استثنائی ممکن است عملیاتی و یاغیر عملیاتی باشند که هرکدام از اقلام مشابه با هم جمع شده و بصورت یکجا در بخش های مربوطه گزارش می شوند .</a:t>
            </a:r>
          </a:p>
          <a:p>
            <a:pPr algn="just" rtl="1"/>
            <a:r>
              <a:rPr lang="fa-IR" b="1" dirty="0" smtClean="0">
                <a:solidFill>
                  <a:srgbClr val="FF0000"/>
                </a:solidFill>
              </a:rPr>
              <a:t>اقلام غیر مترقبه </a:t>
            </a:r>
            <a:r>
              <a:rPr lang="fa-IR" b="1" dirty="0" smtClean="0"/>
              <a:t>: </a:t>
            </a:r>
          </a:p>
          <a:p>
            <a:pPr algn="just" rtl="1">
              <a:buNone/>
            </a:pPr>
            <a:r>
              <a:rPr lang="fa-IR" b="1" dirty="0" smtClean="0"/>
              <a:t>اقلام با اهمیتی هستند که در کنترل واحد تجاری نبوده و منشاء آن رویدادهای خارج از فعالیت عادی شرکت می باشند و انتظار نمی رود بطور مکرر یا منظم ( عدم وقوع مکرر ، نامنظم و غیر مستمر از ویژگیهای لازم برای اقلام غیر مترقبه محسوب می شود ) واقع شود .سود یا زیان اقلام غیر مترقبه پس از کسر مالیات مربوط باید بطور جداگانه در صورت سود و زیان پس از سود یا زیان ناشی از عملیات عادی نشان داده شود . به طور کلی اقلام غیر مترقبه شامل رویدادها یا مبادلاتی است که وقوع آنها غیر مکرر و ماهیت آنها غیرعادی بوده و در صورتی غیر مترقبه تلقی می شود که هر دو شرط توامان احراز گردد .</a:t>
            </a:r>
            <a:endParaRPr lang="en-US" b="1" dirty="0"/>
          </a:p>
        </p:txBody>
      </p:sp>
      <p:sp>
        <p:nvSpPr>
          <p:cNvPr id="2" name="Footer Placeholder 1"/>
          <p:cNvSpPr>
            <a:spLocks noGrp="1"/>
          </p:cNvSpPr>
          <p:nvPr>
            <p:ph type="ftr" sz="quarter" idx="11"/>
          </p:nvPr>
        </p:nvSpPr>
        <p:spPr/>
        <p:txBody>
          <a:bodyPr/>
          <a:lstStyle/>
          <a:p>
            <a:r>
              <a:rPr lang="en-US" smtClean="0"/>
              <a:t>www.prozhe.com</a:t>
            </a:r>
            <a:endParaRPr lang="en-US"/>
          </a:p>
        </p:txBody>
      </p:sp>
    </p:spTree>
  </p:cSld>
  <p:clrMapOvr>
    <a:masterClrMapping/>
  </p:clrMapOvr>
  <p:transition spd="slow">
    <p:wedg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943600"/>
          </a:xfrm>
        </p:spPr>
        <p:txBody>
          <a:bodyPr numCol="1">
            <a:normAutofit fontScale="92500" lnSpcReduction="10000"/>
          </a:bodyPr>
          <a:lstStyle/>
          <a:p>
            <a:pPr algn="just" rtl="1"/>
            <a:r>
              <a:rPr lang="fa-IR" b="1" dirty="0" smtClean="0">
                <a:solidFill>
                  <a:srgbClr val="FF0000"/>
                </a:solidFill>
              </a:rPr>
              <a:t>نمونه هایی از اقلام غیر مترقبه به شرح زیر است .</a:t>
            </a:r>
          </a:p>
          <a:p>
            <a:pPr marL="514350" indent="-514350" algn="just" rtl="1">
              <a:buFont typeface="+mj-lt"/>
              <a:buAutoNum type="arabicPeriod"/>
            </a:pPr>
            <a:r>
              <a:rPr lang="fa-IR" b="1" dirty="0" smtClean="0"/>
              <a:t>زیانهای ناشی از بلایای طبیعی ( زلزله و سیل و ..) در منطقه ای که انتظار وقوع آن نبوده است .</a:t>
            </a:r>
          </a:p>
          <a:p>
            <a:pPr marL="514350" indent="-514350" algn="just" rtl="1">
              <a:buFont typeface="+mj-lt"/>
              <a:buAutoNum type="arabicPeriod"/>
            </a:pPr>
            <a:r>
              <a:rPr lang="fa-IR" b="1" dirty="0" smtClean="0"/>
              <a:t>مصادره اموال و دارائیهای واحد تجاری </a:t>
            </a:r>
          </a:p>
          <a:p>
            <a:pPr marL="514350" indent="-514350" algn="just" rtl="1">
              <a:buFont typeface="+mj-lt"/>
              <a:buAutoNum type="arabicPeriod"/>
            </a:pPr>
            <a:r>
              <a:rPr lang="fa-IR" b="1" dirty="0" smtClean="0"/>
              <a:t>زیان ناشی از جنگ در منطقه با ثبات و ....</a:t>
            </a:r>
          </a:p>
          <a:p>
            <a:pPr marL="514350" indent="-514350" algn="just" rtl="1">
              <a:buNone/>
            </a:pPr>
            <a:r>
              <a:rPr lang="fa-IR" b="1" dirty="0" smtClean="0">
                <a:solidFill>
                  <a:srgbClr val="FF0000"/>
                </a:solidFill>
              </a:rPr>
              <a:t>نکته : </a:t>
            </a:r>
            <a:r>
              <a:rPr lang="fa-IR" b="1" dirty="0" smtClean="0"/>
              <a:t>رویدادهای غیر مترقبه تابع قضاوتها و با توجه به محیط فعالیت واحد تجاری است ، زیرا ممکن است یک رویداد در یک منطقه رویداد غیر مترقبه و در منطقه دیگر جزء رویداد عادی تلقی گردد .( مثلاً زلزله در ژاپن یک رویداد عادی است )</a:t>
            </a:r>
          </a:p>
          <a:p>
            <a:pPr marL="514350" indent="-514350" algn="just" rtl="1">
              <a:buNone/>
            </a:pPr>
            <a:r>
              <a:rPr lang="fa-IR" b="1" dirty="0" smtClean="0">
                <a:solidFill>
                  <a:srgbClr val="FF0000"/>
                </a:solidFill>
              </a:rPr>
              <a:t>آثار تغییرات در حسابداری </a:t>
            </a:r>
            <a:r>
              <a:rPr lang="fa-IR" b="1" dirty="0" smtClean="0"/>
              <a:t>: با توجه به ابهامات موجود در محیط اقتصادی ، انجام برآوردهای حسابداری و روشهای ارزیابی و تجدید نظر در آنها برای تهیه صورتهای مالی امری اجتناب ناپذیر است . هنگامی که واحد تجاری در استفاده از روشهای ارزشیابی موجودیها و یا روشهای مختلف استهلاک تجدید نظر نماید ، صورتهای مالی از امکان قابلیت مقایسه برخوردار نبوده ، و علیرغم مشکلات موجود ، چنانچه شرایط ایجاب کند ، ناگزیر باید تغییراتی را در مبانی ، اصول و روشهای حسابداری پذیرفت .</a:t>
            </a:r>
            <a:endParaRPr lang="en-US" b="1" dirty="0"/>
          </a:p>
        </p:txBody>
      </p:sp>
      <p:sp>
        <p:nvSpPr>
          <p:cNvPr id="2" name="Footer Placeholder 1"/>
          <p:cNvSpPr>
            <a:spLocks noGrp="1"/>
          </p:cNvSpPr>
          <p:nvPr>
            <p:ph type="ftr" sz="quarter" idx="11"/>
          </p:nvPr>
        </p:nvSpPr>
        <p:spPr/>
        <p:txBody>
          <a:bodyPr/>
          <a:lstStyle/>
          <a:p>
            <a:r>
              <a:rPr lang="en-US" smtClean="0"/>
              <a:t>www.prozhe.com</a:t>
            </a:r>
            <a:endParaRPr lang="en-US"/>
          </a:p>
        </p:txBody>
      </p:sp>
    </p:spTree>
  </p:cSld>
  <p:clrMapOvr>
    <a:masterClrMapping/>
  </p:clrMapOvr>
  <p:transition spd="slow">
    <p:wedg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382000" cy="5943600"/>
          </a:xfrm>
        </p:spPr>
        <p:txBody>
          <a:bodyPr>
            <a:normAutofit fontScale="92500" lnSpcReduction="10000"/>
          </a:bodyPr>
          <a:lstStyle/>
          <a:p>
            <a:pPr algn="just" rtl="1"/>
            <a:r>
              <a:rPr lang="fa-IR" b="1" dirty="0" smtClean="0">
                <a:solidFill>
                  <a:srgbClr val="FF0000"/>
                </a:solidFill>
              </a:rPr>
              <a:t>تغییرات حسابداری به شرح زیر می باشد </a:t>
            </a:r>
            <a:r>
              <a:rPr lang="fa-IR" b="1" dirty="0" smtClean="0"/>
              <a:t>.</a:t>
            </a:r>
          </a:p>
          <a:p>
            <a:pPr marL="514350" indent="-514350" algn="just" rtl="1">
              <a:buFont typeface="+mj-lt"/>
              <a:buAutoNum type="arabicPeriod"/>
            </a:pPr>
            <a:r>
              <a:rPr lang="fa-IR" b="1" dirty="0" smtClean="0"/>
              <a:t>تغییر در برآورد حسابداری </a:t>
            </a:r>
          </a:p>
          <a:p>
            <a:pPr marL="514350" indent="-514350" algn="just" rtl="1">
              <a:buFont typeface="+mj-lt"/>
              <a:buAutoNum type="arabicPeriod"/>
            </a:pPr>
            <a:r>
              <a:rPr lang="fa-IR" b="1" dirty="0" smtClean="0"/>
              <a:t>اصلاح اشتباه و تغییر در رویه های حسابداری </a:t>
            </a:r>
          </a:p>
          <a:p>
            <a:pPr marL="514350" indent="-514350" algn="just" rtl="1">
              <a:buFont typeface="+mj-lt"/>
              <a:buAutoNum type="arabicPeriod"/>
            </a:pPr>
            <a:r>
              <a:rPr lang="fa-IR" b="1" dirty="0" smtClean="0"/>
              <a:t>تغییر در شخصیت حسابداری واحد گزارشگر </a:t>
            </a:r>
          </a:p>
          <a:p>
            <a:pPr marL="514350" indent="-514350" algn="just" rtl="1">
              <a:buNone/>
            </a:pPr>
            <a:r>
              <a:rPr lang="fa-IR" b="1" dirty="0" smtClean="0">
                <a:solidFill>
                  <a:srgbClr val="FF0000"/>
                </a:solidFill>
              </a:rPr>
              <a:t>الف) تغییر در برآورد حسابداری :</a:t>
            </a:r>
          </a:p>
          <a:p>
            <a:pPr marL="514350" indent="-514350" algn="just" rtl="1">
              <a:buNone/>
            </a:pPr>
            <a:r>
              <a:rPr lang="fa-IR" b="1" dirty="0" smtClean="0"/>
              <a:t>بند 31 بیانیه شماره 6 استاندارد ایران  در ارتباط با تغییر در برآورد حسابداری چنین مقرر می دارد : « آثار تغییر در برآوردهای حسابداری باید در تعیین سود یا زیان خالص دوره ای منظور شود که در آن تغییرات صورت گرفته است ، بدیهی است چنانچه تغییر مزبور بر دوره های آتی اثر گذار باشد ، آثار چنین تغییری باید در تعیین سود یا زیان خالص دوره های بعد منظور شود »  تغییر در برآورد صرفاً ممکن است در دوره جاری اثر گذار باشد و ممکن است علاوه بر دوره جاری ، دوره های آتی را نیز تحت تاثیر قراردهد .</a:t>
            </a:r>
          </a:p>
          <a:p>
            <a:pPr marL="514350" indent="-514350" algn="just" rtl="1">
              <a:buNone/>
            </a:pPr>
            <a:r>
              <a:rPr lang="fa-IR" b="1" dirty="0" smtClean="0">
                <a:solidFill>
                  <a:srgbClr val="E02077"/>
                </a:solidFill>
              </a:rPr>
              <a:t>نکته</a:t>
            </a:r>
            <a:r>
              <a:rPr lang="fa-IR" b="1" dirty="0" smtClean="0"/>
              <a:t> : ماهیت و مبلغ تغییر در برآورد حسابداری که دارای اثر بااهمیتی در دوره جاری است یا انتظار می رود اثر با اهمیتی در دوره های بعد داشته باشد باید افشاء گردد ، در صورتی که تعیین مبلغ تغییر عملی نباشد ، موضوع باید در یادداشتهای توضیحی افشاء گردد .</a:t>
            </a:r>
            <a:endParaRPr lang="en-US" b="1" dirty="0"/>
          </a:p>
        </p:txBody>
      </p:sp>
      <p:sp>
        <p:nvSpPr>
          <p:cNvPr id="2" name="Footer Placeholder 1"/>
          <p:cNvSpPr>
            <a:spLocks noGrp="1"/>
          </p:cNvSpPr>
          <p:nvPr>
            <p:ph type="ftr" sz="quarter" idx="11"/>
          </p:nvPr>
        </p:nvSpPr>
        <p:spPr/>
        <p:txBody>
          <a:bodyPr/>
          <a:lstStyle/>
          <a:p>
            <a:r>
              <a:rPr lang="en-US" smtClean="0"/>
              <a:t>www.prozhe.com</a:t>
            </a:r>
            <a:endParaRPr lang="en-US"/>
          </a:p>
        </p:txBody>
      </p:sp>
    </p:spTree>
  </p:cSld>
  <p:clrMapOvr>
    <a:masterClrMapping/>
  </p:clrMapOvr>
  <p:transition spd="slow">
    <p:wedg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943600"/>
          </a:xfrm>
        </p:spPr>
        <p:txBody>
          <a:bodyPr>
            <a:normAutofit/>
          </a:bodyPr>
          <a:lstStyle/>
          <a:p>
            <a:pPr algn="just" rtl="1"/>
            <a:r>
              <a:rPr lang="fa-IR" b="1" dirty="0" smtClean="0">
                <a:solidFill>
                  <a:srgbClr val="FF0000"/>
                </a:solidFill>
              </a:rPr>
              <a:t>ب) تغییر در رویه های حسابداری </a:t>
            </a:r>
            <a:r>
              <a:rPr lang="fa-IR" b="1" dirty="0" smtClean="0"/>
              <a:t>: به طور کلی پیامدهای تغییر در برآورد و رویه های حسابداری طبق استاندارد ایران عبارتست از : </a:t>
            </a:r>
          </a:p>
          <a:p>
            <a:pPr marL="514350" indent="-514350" algn="just" rtl="1">
              <a:buFont typeface="+mj-lt"/>
              <a:buAutoNum type="arabicPeriod"/>
            </a:pPr>
            <a:r>
              <a:rPr lang="fa-IR" b="1" dirty="0" smtClean="0"/>
              <a:t>تغییر در برآورد ممکن است صرفاً در دوره جاری اثر گذار باشد مثل تغییر در برآورد نرخ مطالبات مشوک الوصول ، بدیهی است که اثر تغییر فقط در صورت سود و زیان دوره جاری منعکس می شود .</a:t>
            </a:r>
          </a:p>
          <a:p>
            <a:pPr marL="514350" indent="-514350" algn="just" rtl="1">
              <a:buFont typeface="+mj-lt"/>
              <a:buAutoNum type="arabicPeriod"/>
            </a:pPr>
            <a:r>
              <a:rPr lang="fa-IR" b="1" dirty="0" smtClean="0"/>
              <a:t>تغییر روش و برآورد روشهای استهلاک ( تجدید نظر در برآورد عمر مفید ، نرخ استهلاک و یا روشهای استهلاک ) اثرات تغییر به دوره جاری و آتی تسری دارد .</a:t>
            </a:r>
          </a:p>
          <a:p>
            <a:pPr marL="514350" indent="-514350" algn="just" rtl="1">
              <a:buFont typeface="+mj-lt"/>
              <a:buAutoNum type="arabicPeriod"/>
            </a:pPr>
            <a:r>
              <a:rPr lang="fa-IR" b="1" dirty="0" smtClean="0"/>
              <a:t>تغییر در روش ارزشیابی موجودی های کالا و مواد ( تغییر در روش قیمت گذاری موجودیها ) مستلزم تسری اثرات تغییر به گذشته و تنظیم ارائه مجدد صورتهای مالی گذشته می باشد . اثرات انباشته ناشی از تغییر در روش قیمت گذاری در صورت سود و زیان انباشته منعکس می شود . </a:t>
            </a:r>
          </a:p>
          <a:p>
            <a:pPr algn="just" rtl="1"/>
            <a:endParaRPr lang="en-US" b="1" dirty="0">
              <a:solidFill>
                <a:srgbClr val="FF0000"/>
              </a:solidFill>
            </a:endParaRPr>
          </a:p>
        </p:txBody>
      </p:sp>
      <p:sp>
        <p:nvSpPr>
          <p:cNvPr id="2" name="Footer Placeholder 1"/>
          <p:cNvSpPr>
            <a:spLocks noGrp="1"/>
          </p:cNvSpPr>
          <p:nvPr>
            <p:ph type="ftr" sz="quarter" idx="11"/>
          </p:nvPr>
        </p:nvSpPr>
        <p:spPr/>
        <p:txBody>
          <a:bodyPr/>
          <a:lstStyle/>
          <a:p>
            <a:r>
              <a:rPr lang="en-US" smtClean="0"/>
              <a:t>www.prozhe.com</a:t>
            </a:r>
            <a:endParaRPr lang="en-US"/>
          </a:p>
        </p:txBody>
      </p:sp>
    </p:spTree>
  </p:cSld>
  <p:clrMapOvr>
    <a:masterClrMapping/>
  </p:clrMapOvr>
  <p:transition spd="slow">
    <p:wedg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019800"/>
          </a:xfrm>
        </p:spPr>
        <p:txBody>
          <a:bodyPr>
            <a:normAutofit fontScale="92500" lnSpcReduction="10000"/>
          </a:bodyPr>
          <a:lstStyle/>
          <a:p>
            <a:pPr algn="just" rtl="1"/>
            <a:r>
              <a:rPr lang="fa-IR" b="1" dirty="0" smtClean="0">
                <a:solidFill>
                  <a:srgbClr val="FF0000"/>
                </a:solidFill>
              </a:rPr>
              <a:t>تعدیلات انباشته ناشی از تغییر در رویه های حسابداری باید : </a:t>
            </a:r>
          </a:p>
          <a:p>
            <a:pPr marL="514350" indent="-514350" algn="just" rtl="1">
              <a:buFont typeface="+mj-lt"/>
              <a:buAutoNum type="arabicPeriod"/>
            </a:pPr>
            <a:r>
              <a:rPr lang="fa-IR" b="1" dirty="0" smtClean="0"/>
              <a:t>در صورت سود و زیان جامع به عنوان آخرین قلم گزارش شود .</a:t>
            </a:r>
          </a:p>
          <a:p>
            <a:pPr marL="514350" indent="-514350" algn="just" rtl="1">
              <a:buFont typeface="+mj-lt"/>
              <a:buAutoNum type="arabicPeriod"/>
            </a:pPr>
            <a:r>
              <a:rPr lang="fa-IR" b="1" dirty="0" smtClean="0"/>
              <a:t>در صورت سود و زیان دوره جاری بعد از اقلام غیر مترقبه گزارش شود .</a:t>
            </a:r>
          </a:p>
          <a:p>
            <a:pPr marL="514350" indent="-514350" algn="just" rtl="1">
              <a:buFont typeface="+mj-lt"/>
              <a:buAutoNum type="arabicPeriod"/>
            </a:pPr>
            <a:r>
              <a:rPr lang="fa-IR" b="1" dirty="0" smtClean="0"/>
              <a:t>در گردش سود و زیان انباشته به عنوان اصلاح مانده سود انباشته ابتدای سال گزارش شود .</a:t>
            </a:r>
          </a:p>
          <a:p>
            <a:pPr marL="514350" indent="-514350" algn="just" rtl="1">
              <a:buNone/>
            </a:pPr>
            <a:r>
              <a:rPr lang="fa-IR" b="1" dirty="0" smtClean="0">
                <a:solidFill>
                  <a:srgbClr val="FF0000"/>
                </a:solidFill>
              </a:rPr>
              <a:t>تغییر در حقوق صاحبان سهام </a:t>
            </a:r>
            <a:r>
              <a:rPr lang="fa-IR" b="1" dirty="0" smtClean="0"/>
              <a:t>: </a:t>
            </a:r>
          </a:p>
          <a:p>
            <a:pPr marL="514350" indent="-514350" algn="just" rtl="1">
              <a:buNone/>
            </a:pPr>
            <a:r>
              <a:rPr lang="fa-IR" b="1" dirty="0" smtClean="0"/>
              <a:t>تغییرات حقوق صاحبان سرمایه و ساختارآن از مهمترین اقلام اطلاعاتی مندرج در صورتهای مالی است ، از این رو باید به گونه ای مشخص ، منعکس شود .</a:t>
            </a:r>
          </a:p>
          <a:p>
            <a:pPr marL="514350" indent="-514350" algn="just" rtl="1">
              <a:buNone/>
            </a:pPr>
            <a:r>
              <a:rPr lang="fa-IR" b="1" dirty="0" smtClean="0"/>
              <a:t>به موجب استاندارد ایران تغییرات حقوق صاحبان سرمایه به شرح زیر در صورتهای مالی انعکاس می یابد : </a:t>
            </a:r>
          </a:p>
          <a:p>
            <a:pPr marL="514350" indent="-514350" algn="just" rtl="1">
              <a:buFont typeface="+mj-lt"/>
              <a:buAutoNum type="arabicPeriod"/>
            </a:pPr>
            <a:r>
              <a:rPr lang="fa-IR" b="1" dirty="0" smtClean="0"/>
              <a:t>با توجه به اهمیت اطلاعات مندرج در حساب سود وزیان انباشته ، گردش این حساب ، متشکل از سود یا زیان دوره ، سود یا زیان انباشته ابتدای دوره ، تعدیلات سنواتی و هرگونه مبلغ انتقالی از سایر سرفصلهای حقوق صاحبان سرمایه و ....  بلافاصله زیر صورت سود وزیان دوره انعکاس می یابد .</a:t>
            </a:r>
            <a:endParaRPr lang="en-US" b="1" dirty="0"/>
          </a:p>
        </p:txBody>
      </p:sp>
      <p:sp>
        <p:nvSpPr>
          <p:cNvPr id="2" name="Footer Placeholder 1"/>
          <p:cNvSpPr>
            <a:spLocks noGrp="1"/>
          </p:cNvSpPr>
          <p:nvPr>
            <p:ph type="ftr" sz="quarter" idx="11"/>
          </p:nvPr>
        </p:nvSpPr>
        <p:spPr/>
        <p:txBody>
          <a:bodyPr/>
          <a:lstStyle/>
          <a:p>
            <a:r>
              <a:rPr lang="en-US" smtClean="0"/>
              <a:t>www.prozhe.com</a:t>
            </a:r>
            <a:endParaRPr lang="en-US"/>
          </a:p>
        </p:txBody>
      </p:sp>
    </p:spTree>
  </p:cSld>
  <p:clrMapOvr>
    <a:masterClrMapping/>
  </p:clrMapOvr>
  <p:transition spd="slow">
    <p:wedg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943600"/>
          </a:xfrm>
        </p:spPr>
        <p:txBody>
          <a:bodyPr>
            <a:normAutofit fontScale="85000" lnSpcReduction="10000"/>
          </a:bodyPr>
          <a:lstStyle/>
          <a:p>
            <a:pPr marL="514350" indent="-514350" algn="just" rtl="1">
              <a:buNone/>
            </a:pPr>
            <a:r>
              <a:rPr lang="fa-IR" b="1" dirty="0" smtClean="0"/>
              <a:t>2. گردش حساب اندوخته قانونی و اندوخته های اختیاری تخصیص یافته از محل سود قابل تقسیم و همچنین گردش حسابهای مربوط به اقلامی که طبق استانداردهای حسابداری مربوط ، مستقیماً به حقوق صاحبان سرمایه منظور می شود ( مثل مازاد تجدید ارزیابی ) در یادداشت های توضیحی افشاء می گردد .</a:t>
            </a:r>
          </a:p>
          <a:p>
            <a:pPr marL="514350" indent="-514350" algn="just" rtl="1">
              <a:buNone/>
            </a:pPr>
            <a:r>
              <a:rPr lang="fa-IR" b="1" dirty="0" smtClean="0"/>
              <a:t>3. گردش سایر اقلام از قبیل حساب سرمایه و صرف سهام در یادداشتهای توضیحی افشاء میگردد .</a:t>
            </a:r>
          </a:p>
          <a:p>
            <a:pPr marL="514350" indent="-514350" algn="just" rtl="1">
              <a:buNone/>
            </a:pPr>
            <a:r>
              <a:rPr lang="fa-IR" b="1" dirty="0" smtClean="0">
                <a:solidFill>
                  <a:srgbClr val="FF0000"/>
                </a:solidFill>
              </a:rPr>
              <a:t>اصلاح اشتباه در اندازه گیری مرتبط با دوره های قبل : </a:t>
            </a:r>
            <a:endParaRPr lang="en-US" b="1" dirty="0" smtClean="0">
              <a:solidFill>
                <a:srgbClr val="FF0000"/>
              </a:solidFill>
            </a:endParaRPr>
          </a:p>
          <a:p>
            <a:pPr marL="514350" indent="-514350" algn="just" rtl="1">
              <a:buNone/>
            </a:pPr>
            <a:r>
              <a:rPr lang="fa-IR" b="1" dirty="0" smtClean="0"/>
              <a:t>از آنجا که اشتباه در اندازه گیری صورتهای مالی و تغییر در رویه های حسابداری همواره درنتایج مالی نقش اساسی دارند، بنابراین ضرورت دارد که برای جلوگیری از سنجش نادرست ، کلیه اقلام مربوط به سالهای قبل با دقت مورد بررسی قرار گیرد و چنانچه بروز اشتباه با اهمیت و تغییر در رویه حسابداری منجر به مخدوش شدن اطلاعات شده و در نتیجه قابلیت اتکای صورتهای مالی مزبور را کاهش دهد ، برای ارائه مطلوب تر صورتهای مالی واحد تجاری جهت اصلاح چنین اشتباه یا تغییر رویه ، از طریق ارائه مجدد ارقام صورتهای مالی سال(های) قبل صورت می گیرد .از نظر عملی ، کلیه اشتباهات با اهمیت که مربوط به سالهای قبل می باشد و از تغییر در رویه های حسابداری یا اصلاح اشتباه ناشی می گردد، تحت عنوان تعدیلات سنواتی ، سود انباشته اول دوره اصلاح شده و مانده تعدیلات سنواتی به عنوان آخرین قلم در صورت سود و زیان جامع منعکس می شود . </a:t>
            </a:r>
            <a:endParaRPr lang="en-US" b="1" dirty="0"/>
          </a:p>
        </p:txBody>
      </p:sp>
      <p:sp>
        <p:nvSpPr>
          <p:cNvPr id="2" name="Footer Placeholder 1"/>
          <p:cNvSpPr>
            <a:spLocks noGrp="1"/>
          </p:cNvSpPr>
          <p:nvPr>
            <p:ph type="ftr" sz="quarter" idx="11"/>
          </p:nvPr>
        </p:nvSpPr>
        <p:spPr/>
        <p:txBody>
          <a:bodyPr/>
          <a:lstStyle/>
          <a:p>
            <a:r>
              <a:rPr lang="en-US" smtClean="0"/>
              <a:t>www.prozhe.com</a:t>
            </a:r>
            <a:endParaRPr lang="en-US"/>
          </a:p>
        </p:txBody>
      </p:sp>
    </p:spTree>
  </p:cSld>
  <p:clrMapOvr>
    <a:masterClrMapping/>
  </p:clrMapOvr>
  <p:transition spd="slow">
    <p:wedg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019800"/>
          </a:xfrm>
        </p:spPr>
        <p:txBody>
          <a:bodyPr>
            <a:normAutofit fontScale="92500" lnSpcReduction="20000"/>
          </a:bodyPr>
          <a:lstStyle/>
          <a:p>
            <a:pPr algn="just" rtl="1">
              <a:lnSpc>
                <a:spcPct val="110000"/>
              </a:lnSpc>
            </a:pPr>
            <a:r>
              <a:rPr lang="fa-IR" b="1" dirty="0" smtClean="0">
                <a:solidFill>
                  <a:srgbClr val="FF0000"/>
                </a:solidFill>
                <a:latin typeface="Arial" pitchFamily="34" charset="0"/>
                <a:cs typeface="Arial" pitchFamily="34" charset="0"/>
              </a:rPr>
              <a:t>انواع اشتباهات با اهمیت شامل موارد زیر می باشد </a:t>
            </a:r>
            <a:r>
              <a:rPr lang="fa-IR" b="1" dirty="0" smtClean="0">
                <a:latin typeface="Arial" pitchFamily="34" charset="0"/>
                <a:cs typeface="Arial" pitchFamily="34" charset="0"/>
              </a:rPr>
              <a:t>.</a:t>
            </a:r>
          </a:p>
          <a:p>
            <a:pPr marL="514350" indent="-514350" algn="just" rtl="1">
              <a:lnSpc>
                <a:spcPct val="110000"/>
              </a:lnSpc>
              <a:buFont typeface="+mj-lt"/>
              <a:buAutoNum type="arabicPeriod"/>
            </a:pPr>
            <a:r>
              <a:rPr lang="fa-IR" b="1" dirty="0" smtClean="0">
                <a:latin typeface="Arial" pitchFamily="34" charset="0"/>
                <a:cs typeface="Arial" pitchFamily="34" charset="0"/>
              </a:rPr>
              <a:t>اشتباهات ریاضی یا محاسباتی </a:t>
            </a:r>
          </a:p>
          <a:p>
            <a:pPr marL="514350" indent="-514350" algn="just" rtl="1">
              <a:lnSpc>
                <a:spcPct val="110000"/>
              </a:lnSpc>
              <a:buFont typeface="+mj-lt"/>
              <a:buAutoNum type="arabicPeriod"/>
            </a:pPr>
            <a:r>
              <a:rPr lang="fa-IR" b="1" dirty="0" smtClean="0">
                <a:latin typeface="Arial" pitchFamily="34" charset="0"/>
                <a:cs typeface="Arial" pitchFamily="34" charset="0"/>
              </a:rPr>
              <a:t>اشتباه در بکارگیری رویه های حسابداری </a:t>
            </a:r>
          </a:p>
          <a:p>
            <a:pPr marL="514350" indent="-514350" algn="just" rtl="1">
              <a:lnSpc>
                <a:spcPct val="110000"/>
              </a:lnSpc>
              <a:buFont typeface="+mj-lt"/>
              <a:buAutoNum type="arabicPeriod"/>
            </a:pPr>
            <a:r>
              <a:rPr lang="fa-IR" b="1" dirty="0" smtClean="0">
                <a:latin typeface="Arial" pitchFamily="34" charset="0"/>
                <a:cs typeface="Arial" pitchFamily="34" charset="0"/>
              </a:rPr>
              <a:t>تغییر نادرست یا نادیده گرفتن واقعیت های موجود در زمان تهیه صورتهای مالی </a:t>
            </a:r>
          </a:p>
          <a:p>
            <a:pPr marL="514350" indent="-514350" algn="just" rtl="1">
              <a:lnSpc>
                <a:spcPct val="110000"/>
              </a:lnSpc>
              <a:buFont typeface="+mj-lt"/>
              <a:buAutoNum type="arabicPeriod"/>
            </a:pPr>
            <a:r>
              <a:rPr lang="fa-IR" b="1" dirty="0" smtClean="0">
                <a:latin typeface="Arial" pitchFamily="34" charset="0"/>
                <a:cs typeface="Arial" pitchFamily="34" charset="0"/>
              </a:rPr>
              <a:t>تغییر از یک رویه غیر استاندارد حسابداری به یک رویه استاندارد حسابداری </a:t>
            </a:r>
          </a:p>
          <a:p>
            <a:pPr marL="514350" indent="-514350" algn="just" rtl="1">
              <a:lnSpc>
                <a:spcPct val="110000"/>
              </a:lnSpc>
              <a:buFont typeface="+mj-lt"/>
              <a:buAutoNum type="arabicPeriod"/>
            </a:pPr>
            <a:r>
              <a:rPr lang="fa-IR" b="1" dirty="0" smtClean="0">
                <a:latin typeface="Arial" pitchFamily="34" charset="0"/>
                <a:cs typeface="Arial" pitchFamily="34" charset="0"/>
              </a:rPr>
              <a:t>موارد تقلب </a:t>
            </a:r>
          </a:p>
          <a:p>
            <a:pPr marL="514350" indent="-514350" algn="just" rtl="1">
              <a:lnSpc>
                <a:spcPct val="110000"/>
              </a:lnSpc>
              <a:buNone/>
            </a:pPr>
            <a:r>
              <a:rPr lang="fa-IR" b="1" dirty="0" smtClean="0">
                <a:latin typeface="Arial" pitchFamily="34" charset="0"/>
                <a:cs typeface="Arial" pitchFamily="34" charset="0"/>
              </a:rPr>
              <a:t>استاندارد شماره </a:t>
            </a:r>
            <a:r>
              <a:rPr lang="fa-IR" b="1" dirty="0" smtClean="0">
                <a:solidFill>
                  <a:srgbClr val="FF0000"/>
                </a:solidFill>
                <a:latin typeface="Arial" pitchFamily="34" charset="0"/>
                <a:cs typeface="Arial" pitchFamily="34" charset="0"/>
              </a:rPr>
              <a:t>6</a:t>
            </a:r>
            <a:r>
              <a:rPr lang="fa-IR" b="1" dirty="0" smtClean="0">
                <a:latin typeface="Arial" pitchFamily="34" charset="0"/>
                <a:cs typeface="Arial" pitchFamily="34" charset="0"/>
              </a:rPr>
              <a:t> ایران در باره تعدیلات سنواتی چنین مقرر می دارد : </a:t>
            </a:r>
          </a:p>
          <a:p>
            <a:pPr marL="514350" indent="-514350" algn="just" rtl="1">
              <a:lnSpc>
                <a:spcPct val="110000"/>
              </a:lnSpc>
              <a:buNone/>
            </a:pPr>
            <a:r>
              <a:rPr lang="fa-IR" b="1" dirty="0" smtClean="0">
                <a:latin typeface="Arial" pitchFamily="34" charset="0"/>
                <a:cs typeface="Arial" pitchFamily="34" charset="0"/>
              </a:rPr>
              <a:t>«اثر تعدیلات سنواتی باید از طریق اصلاح مانده سود (زیان ) انباشته ابتدای دوره در صورتهای مالی منعکس گردد ، اقلام مقایسه ای صورتهای مالی نیز باید ارائه مجدد شود ، مگر آنکه این امر عملی نباشد .در چنین شرایطی موضوع باید در یادداشت های توضیحی افشاء شود . همچنین میزان و ماهیت اقلام تشکیل دهنده تعدیلات سنواتی و دلایل توجیهی تغییر در رویه حسابداری و همچنین این امر که اقلام مقایسه ای صورتهای مالی ارائه مجدد شده است باید در یادداشت های توضیحی افشا گردد » </a:t>
            </a:r>
          </a:p>
          <a:p>
            <a:pPr marL="514350" indent="-514350" algn="just" rtl="1">
              <a:buFont typeface="+mj-lt"/>
              <a:buAutoNum type="arabicPeriod"/>
            </a:pPr>
            <a:endParaRPr lang="en-US" dirty="0"/>
          </a:p>
        </p:txBody>
      </p:sp>
      <p:sp>
        <p:nvSpPr>
          <p:cNvPr id="2" name="Footer Placeholder 1"/>
          <p:cNvSpPr>
            <a:spLocks noGrp="1"/>
          </p:cNvSpPr>
          <p:nvPr>
            <p:ph type="ftr" sz="quarter" idx="11"/>
          </p:nvPr>
        </p:nvSpPr>
        <p:spPr/>
        <p:txBody>
          <a:bodyPr/>
          <a:lstStyle/>
          <a:p>
            <a:r>
              <a:rPr lang="en-US" smtClean="0"/>
              <a:t>www.prozhe.com</a:t>
            </a:r>
            <a:endParaRPr lang="en-US"/>
          </a:p>
        </p:txBody>
      </p:sp>
    </p:spTree>
  </p:cSld>
  <p:clrMapOvr>
    <a:masterClrMapping/>
  </p:clrMapOvr>
  <p:transition spd="slow">
    <p:wedg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019800"/>
          </a:xfrm>
        </p:spPr>
        <p:txBody>
          <a:bodyPr>
            <a:normAutofit/>
          </a:bodyPr>
          <a:lstStyle/>
          <a:p>
            <a:pPr algn="just" rtl="1"/>
            <a:r>
              <a:rPr lang="fa-IR" b="1" dirty="0" smtClean="0"/>
              <a:t>تغییر روش ارزشیابی موجودیها :</a:t>
            </a:r>
          </a:p>
          <a:p>
            <a:pPr algn="just" rtl="1">
              <a:buNone/>
            </a:pPr>
            <a:r>
              <a:rPr lang="fa-IR" b="1" dirty="0" smtClean="0"/>
              <a:t>به طور کلی طبق اصول پذیرفته شده حسابداری ، هرنوع تغییر در روش ارزشیابی موجودیها ، مستلزم تسری اثرات تغییر به گذشته و تنظیم ارائه مجدد صورتهای مالی دوره های گذشته می باشد .</a:t>
            </a:r>
          </a:p>
          <a:p>
            <a:pPr algn="just" rtl="1">
              <a:buNone/>
            </a:pPr>
            <a:r>
              <a:rPr lang="fa-IR" b="1" dirty="0" smtClean="0"/>
              <a:t>تغییر روش ارزشیابی موجودیها به روش </a:t>
            </a:r>
            <a:r>
              <a:rPr lang="en-US" b="1" dirty="0" err="1" smtClean="0"/>
              <a:t>Fifo</a:t>
            </a:r>
            <a:r>
              <a:rPr lang="en-US" b="1" dirty="0" smtClean="0"/>
              <a:t> </a:t>
            </a:r>
            <a:r>
              <a:rPr lang="fa-IR" b="1" dirty="0" smtClean="0"/>
              <a:t> :</a:t>
            </a:r>
          </a:p>
          <a:p>
            <a:pPr algn="just" rtl="1">
              <a:buNone/>
            </a:pPr>
            <a:r>
              <a:rPr lang="fa-IR" b="1" dirty="0" smtClean="0"/>
              <a:t> طبق اصول پذیرفته شده حسابداری ( </a:t>
            </a:r>
            <a:r>
              <a:rPr lang="en-US" b="1" dirty="0" smtClean="0"/>
              <a:t>APB#</a:t>
            </a:r>
            <a:r>
              <a:rPr lang="en-US" b="1" dirty="0" smtClean="0">
                <a:latin typeface="Arial" pitchFamily="34" charset="0"/>
                <a:cs typeface="Arial" pitchFamily="34" charset="0"/>
              </a:rPr>
              <a:t>20</a:t>
            </a:r>
            <a:r>
              <a:rPr lang="fa-IR" b="1" dirty="0" smtClean="0">
                <a:latin typeface="Arial" pitchFamily="34" charset="0"/>
                <a:cs typeface="Arial" pitchFamily="34" charset="0"/>
              </a:rPr>
              <a:t> ) اثرات ناشی از تغییر صرفاً در دوره های جاریو آتی بدون در نظر گرفتن اثرات انباشته در دوره عملیات جاری افشامی شود . بدیهی است در اینگونه موارد، هیچ گونه تعدیلی جهت انعکاس تغییرات در صورتهای مالی وجود ندارد ، در مقابل فقط ، دلایل تغییر روش ارزشیابی ، آثار تغییر در سود انباشته « سود هر سهم »در سالی که این تغییر روش رخ داده است ، در ضمائیم صورتهای مالی افشا می شود .</a:t>
            </a:r>
            <a:endParaRPr lang="en-US" b="1" dirty="0"/>
          </a:p>
        </p:txBody>
      </p:sp>
      <p:sp>
        <p:nvSpPr>
          <p:cNvPr id="2" name="Footer Placeholder 1"/>
          <p:cNvSpPr>
            <a:spLocks noGrp="1"/>
          </p:cNvSpPr>
          <p:nvPr>
            <p:ph type="ftr" sz="quarter" idx="11"/>
          </p:nvPr>
        </p:nvSpPr>
        <p:spPr/>
        <p:txBody>
          <a:bodyPr/>
          <a:lstStyle/>
          <a:p>
            <a:r>
              <a:rPr lang="en-US" smtClean="0"/>
              <a:t>www.prozhe.com</a:t>
            </a:r>
            <a:endParaRPr lang="en-US"/>
          </a:p>
        </p:txBody>
      </p:sp>
    </p:spTree>
  </p:cSld>
  <p:clrMapOvr>
    <a:masterClrMapping/>
  </p:clrMapOvr>
  <p:transition spd="slow">
    <p:wedge/>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943600"/>
          </a:xfrm>
        </p:spPr>
        <p:txBody>
          <a:bodyPr>
            <a:normAutofit fontScale="92500" lnSpcReduction="10000"/>
          </a:bodyPr>
          <a:lstStyle/>
          <a:p>
            <a:pPr algn="r" rtl="1"/>
            <a:r>
              <a:rPr lang="fa-IR" b="1" dirty="0" smtClean="0">
                <a:solidFill>
                  <a:srgbClr val="FF0000"/>
                </a:solidFill>
              </a:rPr>
              <a:t>سود هر سهم :</a:t>
            </a:r>
          </a:p>
          <a:p>
            <a:pPr algn="just" rtl="1">
              <a:buNone/>
            </a:pPr>
            <a:r>
              <a:rPr lang="fa-IR" b="1" dirty="0" smtClean="0"/>
              <a:t>معمولاً تحلیلگران ، سرمایه گذاران و بستانکاران در صدد یافتن راهی که بتواند عملکرد شرکت را در یک عدد ارائه نماید ، هستند . تا بدین وسیله عملکرد شرکت را مقایسه نمایند . استفاده کنندگان از صورتهای مالی می توانند بدین وسیله عملکرد شرکت را در یک «عدد منحصر به فرد » خلاصه نمایند . سودهای تعلق گرفته و پرداخت نشده « متعلق به » دارندگان اوراق قرضه و سهام ممتاز مبلغ یا عددی ثابت است . و سهامداران عادی مالک مبالغ باقی مانده سود هستند .  ادعای آنها به سود شرکت به سطح درآمد ها و هزینه های مربوطه بستگی دارد . سودی که پس از پرداخت بهره و سود سهام ممتاز باقی می ماند به دارندگان سهام عادی تعلق می گیرد که به عنوان سود هر سهم در «صورت سود و زیان » ارائه می شود که از تقسیم مبلغ سود خالص متعلق به سهامداران عادی بر میانگین موزون تعداد سهام عادی در دست سهامداران به دست می آید ، و بیانگر مبلغی است که دارنده یک سهم عادی طی یک دوره حسابداری کسب نموده است ، که متعلق به دوره گذشته است و نشان دهنده عملکرد شرکت طی یک دوره حسابداری است و این عملکرد بر حسب یک سهم عادی بیان میشود .</a:t>
            </a:r>
            <a:endParaRPr lang="en-US" b="1" dirty="0"/>
          </a:p>
        </p:txBody>
      </p:sp>
      <p:sp>
        <p:nvSpPr>
          <p:cNvPr id="2" name="Footer Placeholder 1"/>
          <p:cNvSpPr>
            <a:spLocks noGrp="1"/>
          </p:cNvSpPr>
          <p:nvPr>
            <p:ph type="ftr" sz="quarter" idx="11"/>
          </p:nvPr>
        </p:nvSpPr>
        <p:spPr/>
        <p:txBody>
          <a:bodyPr/>
          <a:lstStyle/>
          <a:p>
            <a:r>
              <a:rPr lang="en-US" smtClean="0"/>
              <a:t>www.prozhe.com</a:t>
            </a:r>
            <a:endParaRPr lang="en-US"/>
          </a:p>
        </p:txBody>
      </p:sp>
    </p:spTree>
  </p:cSld>
  <p:clrMapOvr>
    <a:masterClrMapping/>
  </p:clrMapOvr>
  <p:transition spd="slow">
    <p:wedge/>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943600"/>
          </a:xfrm>
        </p:spPr>
        <p:txBody>
          <a:bodyPr>
            <a:normAutofit/>
          </a:bodyPr>
          <a:lstStyle/>
          <a:p>
            <a:pPr algn="just" rtl="1"/>
            <a:r>
              <a:rPr lang="fa-IR" b="1" dirty="0" smtClean="0">
                <a:solidFill>
                  <a:srgbClr val="FF0000"/>
                </a:solidFill>
                <a:latin typeface="Arial" pitchFamily="34" charset="0"/>
                <a:cs typeface="Arial" pitchFamily="34" charset="0"/>
              </a:rPr>
              <a:t>سود رقیق نشده هر سهم </a:t>
            </a:r>
            <a:r>
              <a:rPr lang="fa-IR" b="1" dirty="0" smtClean="0">
                <a:latin typeface="Arial" pitchFamily="34" charset="0"/>
                <a:cs typeface="Arial" pitchFamily="34" charset="0"/>
              </a:rPr>
              <a:t>:</a:t>
            </a:r>
          </a:p>
          <a:p>
            <a:pPr algn="just" rtl="1">
              <a:buNone/>
            </a:pPr>
            <a:r>
              <a:rPr lang="fa-IR" b="1" dirty="0" smtClean="0">
                <a:latin typeface="Arial" pitchFamily="34" charset="0"/>
                <a:cs typeface="Arial" pitchFamily="34" charset="0"/>
              </a:rPr>
              <a:t>هدف از « سود رقیق نشده هر سهم » این است که بتوان بدان وسیله عملکرد شرکت در طول دوره گزارشگری را از دیدگاه دارنده سهام عادی محاسبه کرد . و برای محاسبه آن باید سود متعلق به سهامداران عادی (( سود خالص ) – ( سود سهام ممتاز )) را بر میانگین موزون تعداد سهم منتشره شده و در دست مردم ، طی آن دوره تقسیم کرد .</a:t>
            </a:r>
          </a:p>
          <a:p>
            <a:pPr algn="just" rtl="1">
              <a:buFont typeface="Arial" pitchFamily="34" charset="0"/>
              <a:buChar char="•"/>
            </a:pPr>
            <a:r>
              <a:rPr lang="fa-IR" b="1" dirty="0" smtClean="0">
                <a:solidFill>
                  <a:srgbClr val="FF0000"/>
                </a:solidFill>
                <a:latin typeface="Arial" pitchFamily="34" charset="0"/>
                <a:cs typeface="Arial" pitchFamily="34" charset="0"/>
              </a:rPr>
              <a:t>سود رقیق شده هر سهم </a:t>
            </a:r>
            <a:r>
              <a:rPr lang="fa-IR" b="1" dirty="0" smtClean="0">
                <a:latin typeface="Arial" pitchFamily="34" charset="0"/>
                <a:cs typeface="Arial" pitchFamily="34" charset="0"/>
              </a:rPr>
              <a:t>:</a:t>
            </a:r>
          </a:p>
          <a:p>
            <a:pPr algn="just" rtl="1">
              <a:buNone/>
            </a:pPr>
            <a:r>
              <a:rPr lang="fa-IR" b="1" dirty="0" smtClean="0">
                <a:latin typeface="Arial" pitchFamily="34" charset="0"/>
                <a:cs typeface="Arial" pitchFamily="34" charset="0"/>
              </a:rPr>
              <a:t>هدف از محاسبه « سود رقیق شده هر سهم » این است که بتوان عملکرد پیش بینی شده یک شرکت برای دوره زمانی مربوطه ( از نظر سهامداران عادی ) را محاسبه کرد ، براساس این فرض دارندگان برگ اختیار خرید سهام یا اورق قرضه قابل تبدیل از حق خود استفاده نمایند </a:t>
            </a:r>
          </a:p>
          <a:p>
            <a:pPr algn="just" rtl="1">
              <a:buNone/>
            </a:pPr>
            <a:r>
              <a:rPr lang="fa-IR" b="1" dirty="0" smtClean="0">
                <a:latin typeface="Arial" pitchFamily="34" charset="0"/>
                <a:cs typeface="Arial" pitchFamily="34" charset="0"/>
              </a:rPr>
              <a:t>( تبدیل اوراق به سهام عادی ) که در نتیجه سود هر سهم عادی رقیق خواهد شد .</a:t>
            </a:r>
          </a:p>
          <a:p>
            <a:pPr algn="just" rtl="1">
              <a:buNone/>
            </a:pPr>
            <a:endParaRPr lang="en-US" b="1" dirty="0">
              <a:latin typeface="Arial" pitchFamily="34" charset="0"/>
              <a:cs typeface="Arial" pitchFamily="34" charset="0"/>
            </a:endParaRPr>
          </a:p>
        </p:txBody>
      </p:sp>
      <p:sp>
        <p:nvSpPr>
          <p:cNvPr id="2" name="Footer Placeholder 1"/>
          <p:cNvSpPr>
            <a:spLocks noGrp="1"/>
          </p:cNvSpPr>
          <p:nvPr>
            <p:ph type="ftr" sz="quarter" idx="11"/>
          </p:nvPr>
        </p:nvSpPr>
        <p:spPr/>
        <p:txBody>
          <a:bodyPr/>
          <a:lstStyle/>
          <a:p>
            <a:r>
              <a:rPr lang="en-US" smtClean="0"/>
              <a:t>www.prozhe.com</a:t>
            </a:r>
            <a:endParaRPr lang="en-US"/>
          </a:p>
        </p:txBody>
      </p:sp>
    </p:spTree>
  </p:cSld>
  <p:clrMapOvr>
    <a:masterClrMapping/>
  </p:clrMapOvr>
  <p:transition spd="slow">
    <p:wedg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686800" cy="6019800"/>
          </a:xfrm>
        </p:spPr>
        <p:txBody>
          <a:bodyPr>
            <a:normAutofit/>
          </a:bodyPr>
          <a:lstStyle/>
          <a:p>
            <a:pPr algn="just" rtl="1"/>
            <a:r>
              <a:rPr lang="fa-IR" b="1" dirty="0" smtClean="0">
                <a:solidFill>
                  <a:srgbClr val="E02077"/>
                </a:solidFill>
              </a:rPr>
              <a:t>شکل و محتوای صورت سود و زیان :</a:t>
            </a:r>
          </a:p>
          <a:p>
            <a:pPr algn="just" rtl="1">
              <a:buNone/>
            </a:pPr>
            <a:r>
              <a:rPr lang="fa-IR" b="1" dirty="0" smtClean="0"/>
              <a:t>صورت سود و زیان نتایج عملیات واحد تجاری طی یک دوره زمانی مشخص </a:t>
            </a:r>
            <a:endParaRPr lang="en-US" b="1" dirty="0" smtClean="0"/>
          </a:p>
          <a:p>
            <a:pPr algn="just" rtl="1">
              <a:buNone/>
            </a:pPr>
            <a:r>
              <a:rPr lang="fa-IR" b="1" dirty="0" smtClean="0"/>
              <a:t>( دوره حسابداری ) را نشان می دهد . به عبارت دیگر صورت سود و زیان در برگیرنده در آمد حاصل از عملیات مستمر ، هزینه های عملیاتی حاصل از عملیات مستمر ، درآمد و هزینه های غیر عملیاتی و در آمد مشمول مالیات واحد تجاری طی یک زمان مشخص را گزارش می نماید . سود خالص دوره مالی از رابطه زیر بدست می آید .</a:t>
            </a:r>
          </a:p>
          <a:p>
            <a:pPr algn="just" rtl="1">
              <a:buNone/>
            </a:pPr>
            <a:endParaRPr lang="fa-IR" b="1" dirty="0" smtClean="0"/>
          </a:p>
          <a:p>
            <a:pPr algn="just">
              <a:buNone/>
            </a:pPr>
            <a:r>
              <a:rPr lang="fa-IR" sz="2000" b="1" dirty="0" smtClean="0">
                <a:latin typeface="Arial" pitchFamily="34" charset="0"/>
                <a:cs typeface="Arial" pitchFamily="34" charset="0"/>
              </a:rPr>
              <a:t>زیان غیر عملیاتی - سود غیر عملیاتی + هزینه متحمل - درآمد تحصیل شده= سود ( زیان )خالص </a:t>
            </a:r>
          </a:p>
          <a:p>
            <a:pPr algn="just" rtl="1">
              <a:buNone/>
            </a:pPr>
            <a:endParaRPr lang="fa-IR" sz="2000" b="1" dirty="0" smtClean="0">
              <a:latin typeface="Arial" pitchFamily="34" charset="0"/>
              <a:cs typeface="Arial" pitchFamily="34" charset="0"/>
            </a:endParaRPr>
          </a:p>
        </p:txBody>
      </p:sp>
      <p:sp>
        <p:nvSpPr>
          <p:cNvPr id="2" name="Footer Placeholder 1"/>
          <p:cNvSpPr>
            <a:spLocks noGrp="1"/>
          </p:cNvSpPr>
          <p:nvPr>
            <p:ph type="ftr" sz="quarter" idx="11"/>
          </p:nvPr>
        </p:nvSpPr>
        <p:spPr/>
        <p:txBody>
          <a:bodyPr/>
          <a:lstStyle/>
          <a:p>
            <a:r>
              <a:rPr lang="en-US" smtClean="0"/>
              <a:t>www.prozhe.com</a:t>
            </a:r>
            <a:endParaRPr lang="en-US"/>
          </a:p>
        </p:txBody>
      </p:sp>
    </p:spTree>
  </p:cSld>
  <p:clrMapOvr>
    <a:masterClrMapping/>
  </p:clrMapOvr>
  <p:transition spd="slow">
    <p:wedge/>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943600"/>
          </a:xfrm>
        </p:spPr>
        <p:txBody>
          <a:bodyPr>
            <a:normAutofit/>
          </a:bodyPr>
          <a:lstStyle/>
          <a:p>
            <a:pPr algn="just" rtl="1"/>
            <a:r>
              <a:rPr lang="fa-IR" b="1" dirty="0" smtClean="0">
                <a:solidFill>
                  <a:srgbClr val="FF0000"/>
                </a:solidFill>
                <a:latin typeface="Arial" pitchFamily="34" charset="0"/>
                <a:cs typeface="Arial" pitchFamily="34" charset="0"/>
              </a:rPr>
              <a:t>صورت سود و زیان جامع </a:t>
            </a:r>
            <a:r>
              <a:rPr lang="fa-IR" b="1" dirty="0" smtClean="0">
                <a:latin typeface="Arial" pitchFamily="34" charset="0"/>
                <a:cs typeface="Arial" pitchFamily="34" charset="0"/>
              </a:rPr>
              <a:t>: </a:t>
            </a:r>
          </a:p>
          <a:p>
            <a:pPr algn="just" rtl="1">
              <a:buNone/>
            </a:pPr>
            <a:r>
              <a:rPr lang="fa-IR" b="1" dirty="0" smtClean="0">
                <a:latin typeface="Arial" pitchFamily="34" charset="0"/>
                <a:cs typeface="Arial" pitchFamily="34" charset="0"/>
              </a:rPr>
              <a:t>«گزارشی که کلیه تغییرات در ارزش ویژه ( خالص دارائیها ) در واحد تجاری طی یک دوره حسابداری ناشی از رویدادهای مالی ، سایر رویدادها و شرایطی که مربوط به منابع متعلق به مالکان شرکت نباشد . که آن شامل همه تغییرات رخ داده در ارزش ویژه طی یک دوره می شود ، به جز تغییرات ناشی از سرمایه گذاری به وسیله مالکان و پرداخت به آنان »</a:t>
            </a:r>
          </a:p>
          <a:p>
            <a:pPr algn="just" rtl="1">
              <a:buNone/>
            </a:pPr>
            <a:r>
              <a:rPr lang="fa-IR" b="1" dirty="0" smtClean="0">
                <a:solidFill>
                  <a:srgbClr val="FF0000"/>
                </a:solidFill>
                <a:latin typeface="Arial" pitchFamily="34" charset="0"/>
                <a:cs typeface="Arial" pitchFamily="34" charset="0"/>
              </a:rPr>
              <a:t>طبق استاندارد حسابداری ایران نحوه گزارش صورت سود و زیان جامع به قرار زیر است </a:t>
            </a:r>
            <a:r>
              <a:rPr lang="fa-IR" b="1" dirty="0" smtClean="0">
                <a:latin typeface="Arial" pitchFamily="34" charset="0"/>
                <a:cs typeface="Arial" pitchFamily="34" charset="0"/>
              </a:rPr>
              <a:t>: </a:t>
            </a:r>
          </a:p>
          <a:p>
            <a:pPr marL="514350" indent="-514350" algn="just" rtl="1">
              <a:buFont typeface="+mj-lt"/>
              <a:buAutoNum type="arabicPeriod"/>
            </a:pPr>
            <a:r>
              <a:rPr lang="fa-IR" b="1" dirty="0" smtClean="0">
                <a:latin typeface="Arial" pitchFamily="34" charset="0"/>
                <a:cs typeface="Arial" pitchFamily="34" charset="0"/>
              </a:rPr>
              <a:t>سود و زیان خالص طبق صورت سود و زیان </a:t>
            </a:r>
          </a:p>
          <a:p>
            <a:pPr marL="514350" indent="-514350" algn="just" rtl="1">
              <a:buFont typeface="+mj-lt"/>
              <a:buAutoNum type="arabicPeriod"/>
            </a:pPr>
            <a:r>
              <a:rPr lang="fa-IR" b="1" dirty="0" smtClean="0">
                <a:latin typeface="Arial" pitchFamily="34" charset="0"/>
                <a:cs typeface="Arial" pitchFamily="34" charset="0"/>
              </a:rPr>
              <a:t>مازاد تجدید ارزیابی سرمایه گذاری های بلند مدت ، مازاد تجدید ارزیابی دارائی ثابت مشهود و نامشهود </a:t>
            </a:r>
          </a:p>
          <a:p>
            <a:pPr marL="514350" indent="-514350" algn="just" rtl="1">
              <a:buFont typeface="+mj-lt"/>
              <a:buAutoNum type="arabicPeriod"/>
            </a:pPr>
            <a:r>
              <a:rPr lang="fa-IR" b="1" dirty="0" smtClean="0">
                <a:latin typeface="Arial" pitchFamily="34" charset="0"/>
                <a:cs typeface="Arial" pitchFamily="34" charset="0"/>
              </a:rPr>
              <a:t>تعدیلات سنواتی </a:t>
            </a:r>
            <a:endParaRPr lang="en-US" b="1" dirty="0">
              <a:latin typeface="Arial" pitchFamily="34" charset="0"/>
              <a:cs typeface="Arial" pitchFamily="34" charset="0"/>
            </a:endParaRPr>
          </a:p>
        </p:txBody>
      </p:sp>
      <p:sp>
        <p:nvSpPr>
          <p:cNvPr id="2" name="Footer Placeholder 1"/>
          <p:cNvSpPr>
            <a:spLocks noGrp="1"/>
          </p:cNvSpPr>
          <p:nvPr>
            <p:ph type="ftr" sz="quarter" idx="11"/>
          </p:nvPr>
        </p:nvSpPr>
        <p:spPr/>
        <p:txBody>
          <a:bodyPr/>
          <a:lstStyle/>
          <a:p>
            <a:r>
              <a:rPr lang="en-US" smtClean="0"/>
              <a:t>www.prozhe.com</a:t>
            </a:r>
            <a:endParaRPr lang="en-US"/>
          </a:p>
        </p:txBody>
      </p:sp>
    </p:spTree>
  </p:cSld>
  <p:clrMapOvr>
    <a:masterClrMapping/>
  </p:clrMapOvr>
  <p:transition spd="slow">
    <p:wedge/>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idx="1"/>
          </p:nvPr>
        </p:nvSpPr>
        <p:spPr>
          <a:xfrm>
            <a:off x="457200" y="381000"/>
            <a:ext cx="8229600" cy="5943600"/>
          </a:xfrm>
        </p:spPr>
        <p:txBody>
          <a:bodyPr>
            <a:normAutofit/>
          </a:bodyPr>
          <a:lstStyle/>
          <a:p>
            <a:pPr algn="just" rtl="1"/>
            <a:r>
              <a:rPr lang="fa-IR" b="1" dirty="0" smtClean="0">
                <a:solidFill>
                  <a:srgbClr val="FF0000"/>
                </a:solidFill>
                <a:latin typeface="Arial" pitchFamily="34" charset="0"/>
                <a:cs typeface="Arial" pitchFamily="34" charset="0"/>
              </a:rPr>
              <a:t>صورت سود و زیان جامع براسا بیانیه 6 استاندارد حسابداری ایران </a:t>
            </a:r>
            <a:r>
              <a:rPr lang="fa-IR" b="1" dirty="0" smtClean="0">
                <a:latin typeface="Arial" pitchFamily="34" charset="0"/>
                <a:cs typeface="Arial" pitchFamily="34" charset="0"/>
              </a:rPr>
              <a:t>:</a:t>
            </a:r>
          </a:p>
          <a:p>
            <a:pPr algn="just" rtl="1">
              <a:buNone/>
            </a:pPr>
            <a:endParaRPr lang="fa-IR" b="1" dirty="0" smtClean="0">
              <a:latin typeface="Arial" pitchFamily="34" charset="0"/>
              <a:cs typeface="Arial" pitchFamily="34" charset="0"/>
            </a:endParaRPr>
          </a:p>
          <a:p>
            <a:pPr algn="just" rtl="1">
              <a:buNone/>
            </a:pPr>
            <a:r>
              <a:rPr lang="fa-IR" b="1" dirty="0" smtClean="0">
                <a:latin typeface="Arial" pitchFamily="34" charset="0"/>
                <a:cs typeface="Arial" pitchFamily="34" charset="0"/>
              </a:rPr>
              <a:t>سود خالص نقل از صورت سود و زیان                               ****</a:t>
            </a:r>
          </a:p>
          <a:p>
            <a:pPr algn="just" rtl="1">
              <a:buNone/>
            </a:pPr>
            <a:r>
              <a:rPr lang="fa-IR" b="1" dirty="0" smtClean="0">
                <a:latin typeface="Arial" pitchFamily="34" charset="0"/>
                <a:cs typeface="Arial" pitchFamily="34" charset="0"/>
              </a:rPr>
              <a:t>مازاد تحقق نیافته ناشی از تجدید ارزیابی دارائی ثابت               ****</a:t>
            </a:r>
          </a:p>
          <a:p>
            <a:pPr algn="just" rtl="1">
              <a:buNone/>
            </a:pPr>
            <a:r>
              <a:rPr lang="fa-IR" b="1" dirty="0" smtClean="0">
                <a:latin typeface="Arial" pitchFamily="34" charset="0"/>
                <a:cs typeface="Arial" pitchFamily="34" charset="0"/>
              </a:rPr>
              <a:t>سود (زیان ) تحقق نیافته ناشی از تجدید ارزیابی دارائی ثابت     (****)</a:t>
            </a:r>
          </a:p>
          <a:p>
            <a:pPr algn="just" rtl="1">
              <a:buNone/>
            </a:pPr>
            <a:endParaRPr lang="fa-IR" b="1" dirty="0" smtClean="0">
              <a:latin typeface="Arial" pitchFamily="34" charset="0"/>
              <a:cs typeface="Arial" pitchFamily="34" charset="0"/>
            </a:endParaRPr>
          </a:p>
          <a:p>
            <a:pPr algn="just" rtl="1">
              <a:buNone/>
            </a:pPr>
            <a:r>
              <a:rPr lang="fa-IR" b="1" dirty="0" smtClean="0">
                <a:latin typeface="Arial" pitchFamily="34" charset="0"/>
                <a:cs typeface="Arial" pitchFamily="34" charset="0"/>
              </a:rPr>
              <a:t>سود جامع سال مالی                                                     ****</a:t>
            </a:r>
          </a:p>
          <a:p>
            <a:pPr algn="just" rtl="1">
              <a:buNone/>
            </a:pPr>
            <a:r>
              <a:rPr lang="fa-IR" b="1" dirty="0" smtClean="0">
                <a:latin typeface="Arial" pitchFamily="34" charset="0"/>
                <a:cs typeface="Arial" pitchFamily="34" charset="0"/>
              </a:rPr>
              <a:t>+/- تعدیلات سنواتی ( اثر انباشته سنواتی شناسائی شده </a:t>
            </a:r>
          </a:p>
          <a:p>
            <a:pPr algn="just" rtl="1">
              <a:buNone/>
            </a:pPr>
            <a:r>
              <a:rPr lang="fa-IR" b="1" dirty="0" smtClean="0">
                <a:latin typeface="Arial" pitchFamily="34" charset="0"/>
                <a:cs typeface="Arial" pitchFamily="34" charset="0"/>
              </a:rPr>
              <a:t> در دوره جاری )                                                        ****</a:t>
            </a:r>
          </a:p>
          <a:p>
            <a:pPr algn="just" rtl="1">
              <a:buNone/>
            </a:pPr>
            <a:r>
              <a:rPr lang="fa-IR" b="1" dirty="0" smtClean="0">
                <a:latin typeface="Arial" pitchFamily="34" charset="0"/>
                <a:cs typeface="Arial" pitchFamily="34" charset="0"/>
              </a:rPr>
              <a:t>سود (زیان ) جامع                                                       ****</a:t>
            </a:r>
            <a:endParaRPr lang="en-US" b="1" dirty="0">
              <a:latin typeface="Arial" pitchFamily="34" charset="0"/>
              <a:cs typeface="Arial" pitchFamily="34" charset="0"/>
            </a:endParaRPr>
          </a:p>
        </p:txBody>
      </p:sp>
      <p:sp>
        <p:nvSpPr>
          <p:cNvPr id="10" name="Equal 9"/>
          <p:cNvSpPr/>
          <p:nvPr/>
        </p:nvSpPr>
        <p:spPr>
          <a:xfrm>
            <a:off x="838200" y="4876800"/>
            <a:ext cx="914400" cy="457200"/>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 name="Minus 10"/>
          <p:cNvSpPr/>
          <p:nvPr/>
        </p:nvSpPr>
        <p:spPr>
          <a:xfrm>
            <a:off x="990600" y="2895600"/>
            <a:ext cx="685800" cy="45719"/>
          </a:xfrm>
          <a:prstGeom prst="mathMin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Minus 11"/>
          <p:cNvSpPr/>
          <p:nvPr/>
        </p:nvSpPr>
        <p:spPr>
          <a:xfrm>
            <a:off x="990600" y="4495800"/>
            <a:ext cx="685800" cy="76200"/>
          </a:xfrm>
          <a:prstGeom prst="mathMin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Footer Placeholder 1"/>
          <p:cNvSpPr>
            <a:spLocks noGrp="1"/>
          </p:cNvSpPr>
          <p:nvPr>
            <p:ph type="ftr" sz="quarter" idx="11"/>
          </p:nvPr>
        </p:nvSpPr>
        <p:spPr/>
        <p:txBody>
          <a:bodyPr/>
          <a:lstStyle/>
          <a:p>
            <a:r>
              <a:rPr lang="en-US" smtClean="0"/>
              <a:t>www.prozhe.com</a:t>
            </a:r>
            <a:endParaRPr lang="en-US"/>
          </a:p>
        </p:txBody>
      </p:sp>
    </p:spTree>
  </p:cSld>
  <p:clrMapOvr>
    <a:masterClrMapping/>
  </p:clrMapOvr>
  <p:transition spd="slow">
    <p:wedg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943600"/>
          </a:xfrm>
        </p:spPr>
        <p:txBody>
          <a:bodyPr>
            <a:normAutofit fontScale="92500" lnSpcReduction="20000"/>
          </a:bodyPr>
          <a:lstStyle/>
          <a:p>
            <a:pPr algn="just" rtl="1">
              <a:buNone/>
            </a:pPr>
            <a:r>
              <a:rPr lang="fa-IR" sz="2800" b="1" dirty="0" smtClean="0">
                <a:latin typeface="Arial" pitchFamily="34" charset="0"/>
                <a:cs typeface="Arial" pitchFamily="34" charset="0"/>
              </a:rPr>
              <a:t>صورت سود و زیان </a:t>
            </a:r>
            <a:r>
              <a:rPr lang="fa-IR" sz="2800" b="1" dirty="0" smtClean="0">
                <a:solidFill>
                  <a:srgbClr val="E02077"/>
                </a:solidFill>
                <a:latin typeface="Arial" pitchFamily="34" charset="0"/>
                <a:cs typeface="Arial" pitchFamily="34" charset="0"/>
              </a:rPr>
              <a:t>طبق استاندارد ایران </a:t>
            </a:r>
            <a:r>
              <a:rPr lang="fa-IR" sz="2800" b="1" dirty="0" smtClean="0">
                <a:latin typeface="Arial" pitchFamily="34" charset="0"/>
                <a:cs typeface="Arial" pitchFamily="34" charset="0"/>
              </a:rPr>
              <a:t>باید دست کم حاوی اقلام اصلی زیر باشد .</a:t>
            </a:r>
          </a:p>
          <a:p>
            <a:pPr algn="just" rtl="1">
              <a:buFont typeface="Wingdings" pitchFamily="2" charset="2"/>
              <a:buChar char="ü"/>
            </a:pPr>
            <a:r>
              <a:rPr lang="fa-IR" sz="2800" b="1" dirty="0" smtClean="0">
                <a:latin typeface="Arial" pitchFamily="34" charset="0"/>
                <a:cs typeface="Arial" pitchFamily="34" charset="0"/>
              </a:rPr>
              <a:t>درآمدهای عملیاتی ( فروش کالا ، درآمد خدمات )</a:t>
            </a:r>
          </a:p>
          <a:p>
            <a:pPr algn="just" rtl="1">
              <a:buFont typeface="Wingdings" pitchFamily="2" charset="2"/>
              <a:buChar char="ü"/>
            </a:pPr>
            <a:r>
              <a:rPr lang="fa-IR" sz="2800" b="1" dirty="0" smtClean="0">
                <a:latin typeface="Arial" pitchFamily="34" charset="0"/>
                <a:cs typeface="Arial" pitchFamily="34" charset="0"/>
              </a:rPr>
              <a:t>بهای تمام شده کالای فروخته شده و خدمات ارائه شده </a:t>
            </a:r>
          </a:p>
          <a:p>
            <a:pPr algn="just" rtl="1">
              <a:buFont typeface="Wingdings" pitchFamily="2" charset="2"/>
              <a:buChar char="ü"/>
            </a:pPr>
            <a:r>
              <a:rPr lang="fa-IR" sz="2800" b="1" dirty="0" smtClean="0">
                <a:latin typeface="Arial" pitchFamily="34" charset="0"/>
                <a:cs typeface="Arial" pitchFamily="34" charset="0"/>
              </a:rPr>
              <a:t>هزینه های عملیاتی ( هزینه های فروش و اداری ) </a:t>
            </a:r>
          </a:p>
          <a:p>
            <a:pPr algn="just" rtl="1">
              <a:buFont typeface="Wingdings" pitchFamily="2" charset="2"/>
              <a:buChar char="ü"/>
            </a:pPr>
            <a:r>
              <a:rPr lang="fa-IR" sz="2800" b="1" dirty="0" smtClean="0">
                <a:latin typeface="Arial" pitchFamily="34" charset="0"/>
                <a:cs typeface="Arial" pitchFamily="34" charset="0"/>
              </a:rPr>
              <a:t>سود یا زیان عملیاتی </a:t>
            </a:r>
          </a:p>
          <a:p>
            <a:pPr algn="just" rtl="1">
              <a:buFont typeface="Wingdings" pitchFamily="2" charset="2"/>
              <a:buChar char="ü"/>
            </a:pPr>
            <a:r>
              <a:rPr lang="fa-IR" sz="2800" b="1" dirty="0" smtClean="0">
                <a:latin typeface="Arial" pitchFamily="34" charset="0"/>
                <a:cs typeface="Arial" pitchFamily="34" charset="0"/>
              </a:rPr>
              <a:t>هزینه های مالی ( تسهیلات دریافتی از بانکها و سایر منابع اعتباری ) </a:t>
            </a:r>
          </a:p>
          <a:p>
            <a:pPr algn="just" rtl="1">
              <a:buFont typeface="Wingdings" pitchFamily="2" charset="2"/>
              <a:buChar char="ü"/>
            </a:pPr>
            <a:r>
              <a:rPr lang="fa-IR" sz="2800" b="1" dirty="0" smtClean="0">
                <a:latin typeface="Arial" pitchFamily="34" charset="0"/>
                <a:cs typeface="Arial" pitchFamily="34" charset="0"/>
              </a:rPr>
              <a:t>خالص سایر درآمدها و هزینه های غیر عملیاتی </a:t>
            </a:r>
          </a:p>
          <a:p>
            <a:pPr algn="just" rtl="1">
              <a:buFont typeface="Wingdings" pitchFamily="2" charset="2"/>
              <a:buChar char="ü"/>
            </a:pPr>
            <a:r>
              <a:rPr lang="fa-IR" sz="2800" b="1" dirty="0" smtClean="0">
                <a:latin typeface="Arial" pitchFamily="34" charset="0"/>
                <a:cs typeface="Arial" pitchFamily="34" charset="0"/>
              </a:rPr>
              <a:t>مالیات بر در آمد </a:t>
            </a:r>
          </a:p>
          <a:p>
            <a:pPr algn="just" rtl="1">
              <a:buFont typeface="Wingdings" pitchFamily="2" charset="2"/>
              <a:buChar char="ü"/>
            </a:pPr>
            <a:r>
              <a:rPr lang="fa-IR" sz="2800" b="1" dirty="0" smtClean="0">
                <a:latin typeface="Arial" pitchFamily="34" charset="0"/>
                <a:cs typeface="Arial" pitchFamily="34" charset="0"/>
              </a:rPr>
              <a:t>سود یا زیان فعالیت های عادی </a:t>
            </a:r>
          </a:p>
          <a:p>
            <a:pPr algn="just" rtl="1">
              <a:buFont typeface="Wingdings" pitchFamily="2" charset="2"/>
              <a:buChar char="ü"/>
            </a:pPr>
            <a:r>
              <a:rPr lang="fa-IR" sz="2800" b="1" dirty="0" smtClean="0">
                <a:latin typeface="Arial" pitchFamily="34" charset="0"/>
                <a:cs typeface="Arial" pitchFamily="34" charset="0"/>
              </a:rPr>
              <a:t>اقلام غیر مترقبه </a:t>
            </a:r>
          </a:p>
          <a:p>
            <a:pPr algn="just" rtl="1">
              <a:buFont typeface="Wingdings" pitchFamily="2" charset="2"/>
              <a:buChar char="ü"/>
            </a:pPr>
            <a:r>
              <a:rPr lang="fa-IR" sz="2800" b="1" dirty="0" smtClean="0">
                <a:latin typeface="Arial" pitchFamily="34" charset="0"/>
                <a:cs typeface="Arial" pitchFamily="34" charset="0"/>
              </a:rPr>
              <a:t>سهم اقلیت </a:t>
            </a:r>
          </a:p>
          <a:p>
            <a:pPr algn="just" rtl="1">
              <a:buFont typeface="Wingdings" pitchFamily="2" charset="2"/>
              <a:buChar char="ü"/>
            </a:pPr>
            <a:r>
              <a:rPr lang="fa-IR" sz="2800" b="1" dirty="0" smtClean="0">
                <a:latin typeface="Arial" pitchFamily="34" charset="0"/>
                <a:cs typeface="Arial" pitchFamily="34" charset="0"/>
              </a:rPr>
              <a:t>سود یا زیان خالص </a:t>
            </a:r>
            <a:r>
              <a:rPr lang="fa-IR" sz="2800" b="1" dirty="0" smtClean="0"/>
              <a:t> </a:t>
            </a:r>
          </a:p>
          <a:p>
            <a:pPr algn="just">
              <a:buNone/>
            </a:pPr>
            <a:r>
              <a:rPr lang="fa-IR" sz="2400" b="1" dirty="0" smtClean="0"/>
              <a:t>  </a:t>
            </a:r>
            <a:endParaRPr lang="en-US" dirty="0" smtClean="0"/>
          </a:p>
          <a:p>
            <a:pPr algn="just" rtl="1"/>
            <a:endParaRPr lang="en-US" dirty="0"/>
          </a:p>
        </p:txBody>
      </p:sp>
      <p:sp>
        <p:nvSpPr>
          <p:cNvPr id="2" name="Footer Placeholder 1"/>
          <p:cNvSpPr>
            <a:spLocks noGrp="1"/>
          </p:cNvSpPr>
          <p:nvPr>
            <p:ph type="ftr" sz="quarter" idx="11"/>
          </p:nvPr>
        </p:nvSpPr>
        <p:spPr/>
        <p:txBody>
          <a:bodyPr/>
          <a:lstStyle/>
          <a:p>
            <a:r>
              <a:rPr lang="en-US" smtClean="0"/>
              <a:t>www.prozhe.com</a:t>
            </a:r>
            <a:endParaRPr lang="en-US"/>
          </a:p>
        </p:txBody>
      </p:sp>
    </p:spTree>
  </p:cSld>
  <p:clrMapOvr>
    <a:masterClrMapping/>
  </p:clrMapOvr>
  <p:transition spd="slow">
    <p:wedg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Content Placeholder 24"/>
          <p:cNvSpPr>
            <a:spLocks noGrp="1"/>
          </p:cNvSpPr>
          <p:nvPr>
            <p:ph idx="1"/>
          </p:nvPr>
        </p:nvSpPr>
        <p:spPr>
          <a:xfrm>
            <a:off x="457200" y="381000"/>
            <a:ext cx="8229600" cy="5745163"/>
          </a:xfrm>
        </p:spPr>
        <p:txBody>
          <a:bodyPr>
            <a:normAutofit fontScale="92500"/>
          </a:bodyPr>
          <a:lstStyle/>
          <a:p>
            <a:pPr algn="just" rtl="1"/>
            <a:r>
              <a:rPr lang="fa-IR" dirty="0" smtClean="0">
                <a:solidFill>
                  <a:srgbClr val="E02077"/>
                </a:solidFill>
              </a:rPr>
              <a:t>مفهوم سود </a:t>
            </a:r>
            <a:r>
              <a:rPr lang="fa-IR" dirty="0" smtClean="0"/>
              <a:t>: از آنجا که سود معیاری برای اندازه گیری کارآیی مدیریت ، انعطاف پذیری مالی و توان عملیاتی پیش بینی آتی و توزیع سود سهام آتی و معیاری برای اندازه گیری دستاوردها، بازده سرمایه گذاریها و نیز برای تصیم گیری مدیریت و سایر استفاده کنندگان می باشد از این رو باید براساس روشی یکنواخت اندازه گیری شده تا مبنائی برای گزارش سود واقعی گردد .</a:t>
            </a:r>
          </a:p>
          <a:p>
            <a:pPr algn="just" rtl="1">
              <a:buNone/>
            </a:pPr>
            <a:r>
              <a:rPr lang="fa-IR" dirty="0" smtClean="0"/>
              <a:t>    دو دیدگاه عمده در ارتباط با مفهوم سود وجود دارد :</a:t>
            </a:r>
          </a:p>
          <a:p>
            <a:pPr algn="just" rtl="1">
              <a:buNone/>
            </a:pPr>
            <a:r>
              <a:rPr lang="fa-IR" dirty="0" smtClean="0"/>
              <a:t>1. </a:t>
            </a:r>
            <a:r>
              <a:rPr lang="fa-IR" dirty="0" smtClean="0">
                <a:solidFill>
                  <a:srgbClr val="E02077"/>
                </a:solidFill>
              </a:rPr>
              <a:t>مفهوم سود از دیدگاه اقتصادی </a:t>
            </a:r>
            <a:r>
              <a:rPr lang="fa-IR" dirty="0" smtClean="0"/>
              <a:t>: تعریف از نظر </a:t>
            </a:r>
            <a:r>
              <a:rPr lang="fa-IR" u="sng" dirty="0" smtClean="0"/>
              <a:t>هیکس</a:t>
            </a:r>
            <a:r>
              <a:rPr lang="fa-IR" dirty="0" smtClean="0"/>
              <a:t> ؛ «حداکثر کردن مبلغی که شخص می تواند طی دوره زمانی معین مصرف نموده ، به طوری که ثروت او در پایان دوره از نظر رفاه در همان سطحی باشد که در اول دوره بوده است به عبارت دیگر سود مبلغ مازاد نسبت به حفظ ثروت در همان سطح قبل از مصرف » است .</a:t>
            </a:r>
          </a:p>
          <a:p>
            <a:pPr algn="just" rtl="1">
              <a:buNone/>
            </a:pPr>
            <a:r>
              <a:rPr lang="fa-IR" dirty="0" smtClean="0"/>
              <a:t>2. </a:t>
            </a:r>
            <a:r>
              <a:rPr lang="fa-IR" dirty="0" smtClean="0">
                <a:solidFill>
                  <a:srgbClr val="E02077"/>
                </a:solidFill>
              </a:rPr>
              <a:t>مفهوم سود از دیدگاه حسابداری </a:t>
            </a:r>
            <a:r>
              <a:rPr lang="fa-IR" dirty="0" smtClean="0"/>
              <a:t>: « تفاوت بین درآمدهای تحقق یافته و هزینه های محتمل شده طی یک دوره زمانی معین براساس اصول و قواعد حاکم بر حسابداری که مورد پذیرش مراکز حرفه های قرارگرفته ، نامیده می شود » </a:t>
            </a:r>
            <a:endParaRPr lang="en-US" dirty="0"/>
          </a:p>
        </p:txBody>
      </p:sp>
      <p:sp>
        <p:nvSpPr>
          <p:cNvPr id="2" name="Footer Placeholder 1"/>
          <p:cNvSpPr>
            <a:spLocks noGrp="1"/>
          </p:cNvSpPr>
          <p:nvPr>
            <p:ph type="ftr" sz="quarter" idx="11"/>
          </p:nvPr>
        </p:nvSpPr>
        <p:spPr/>
        <p:txBody>
          <a:bodyPr/>
          <a:lstStyle/>
          <a:p>
            <a:r>
              <a:rPr lang="en-US" smtClean="0"/>
              <a:t>www.prozhe.com</a:t>
            </a:r>
            <a:endParaRPr lang="en-US"/>
          </a:p>
        </p:txBody>
      </p:sp>
    </p:spTree>
  </p:cSld>
  <p:clrMapOvr>
    <a:masterClrMapping/>
  </p:clrMapOvr>
  <p:transition spd="slow">
    <p:wedg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81000"/>
            <a:ext cx="8763000" cy="5821363"/>
          </a:xfrm>
        </p:spPr>
        <p:txBody>
          <a:bodyPr>
            <a:normAutofit/>
          </a:bodyPr>
          <a:lstStyle/>
          <a:p>
            <a:pPr algn="just" rtl="1">
              <a:buNone/>
            </a:pPr>
            <a:r>
              <a:rPr lang="fa-IR" b="1" dirty="0" smtClean="0"/>
              <a:t>تفاوت سود حسابداری و سود اقتصادی ، ناشی از رویکردهای اندازه گیری مختلف سرمایه دارد . چهار مفهوم برای اندازه گیری سرمایه وجود دارد . </a:t>
            </a:r>
          </a:p>
          <a:p>
            <a:pPr algn="just" rtl="1">
              <a:buNone/>
            </a:pPr>
            <a:r>
              <a:rPr lang="fa-IR" b="1" dirty="0" smtClean="0">
                <a:solidFill>
                  <a:srgbClr val="E02077"/>
                </a:solidFill>
              </a:rPr>
              <a:t>1) مفهوم حفظ و نگهداشت سرمایه مالی </a:t>
            </a:r>
            <a:r>
              <a:rPr lang="fa-IR" b="1" dirty="0" smtClean="0"/>
              <a:t>: به موجب این مفهوم « سود از افزایش در واحد اسمی پول که بیانگر مبلغ سرمایه است بدست می آید »</a:t>
            </a:r>
          </a:p>
          <a:p>
            <a:pPr algn="just" rtl="1">
              <a:buNone/>
            </a:pPr>
            <a:r>
              <a:rPr lang="fa-IR" b="1" dirty="0" smtClean="0">
                <a:solidFill>
                  <a:srgbClr val="E02077"/>
                </a:solidFill>
              </a:rPr>
              <a:t>2)مفهوم حفظ و نگهداشت سرمایه براساس واحد پول دارای قدرت خرید ثابت : </a:t>
            </a:r>
            <a:r>
              <a:rPr lang="fa-IR" b="1" dirty="0" smtClean="0"/>
              <a:t>به موجب این مفهوم « سود عبارتست از مازاد سرمایه پایان دوره نسبت به سرمایه اول دوره که هر دو بر مبنای واحد پول دارای قدرت خرید ثابت بیان شده باشد » </a:t>
            </a:r>
          </a:p>
          <a:p>
            <a:pPr algn="just" rtl="1">
              <a:buNone/>
            </a:pPr>
            <a:r>
              <a:rPr lang="fa-IR" b="1" dirty="0" smtClean="0">
                <a:solidFill>
                  <a:srgbClr val="E02077"/>
                </a:solidFill>
              </a:rPr>
              <a:t>3) مفهوم حفظ و نگهداشت سرمایه فیزیکی ( توانی عملیاتی ) </a:t>
            </a:r>
            <a:r>
              <a:rPr lang="fa-IR" b="1" dirty="0" smtClean="0"/>
              <a:t>:سود تفاوت بین جریانات ورودی ( فروش کالا ) و ارزش جاری جایگزینی ( بازگشت سرمایه ) است .</a:t>
            </a:r>
          </a:p>
          <a:p>
            <a:pPr algn="just" rtl="1">
              <a:buNone/>
            </a:pPr>
            <a:r>
              <a:rPr lang="fa-IR" b="1" dirty="0" smtClean="0">
                <a:solidFill>
                  <a:srgbClr val="E02077"/>
                </a:solidFill>
              </a:rPr>
              <a:t>4) اندازه گیری سود در رویکرد معاملاتی :</a:t>
            </a:r>
          </a:p>
          <a:p>
            <a:pPr algn="ctr">
              <a:buNone/>
            </a:pPr>
            <a:r>
              <a:rPr lang="fa-IR" sz="2400" b="1" dirty="0"/>
              <a:t> </a:t>
            </a:r>
            <a:r>
              <a:rPr lang="fa-IR" sz="2400" b="1" dirty="0" smtClean="0"/>
              <a:t> ( زیان غیر عملیاتی - سود غیر عملیاتی +هزینه ها - در آمد فروش )=سودخالص</a:t>
            </a:r>
            <a:r>
              <a:rPr lang="fa-IR" b="1" dirty="0" smtClean="0"/>
              <a:t> </a:t>
            </a:r>
          </a:p>
        </p:txBody>
      </p:sp>
      <p:sp>
        <p:nvSpPr>
          <p:cNvPr id="2" name="Footer Placeholder 1"/>
          <p:cNvSpPr>
            <a:spLocks noGrp="1"/>
          </p:cNvSpPr>
          <p:nvPr>
            <p:ph type="ftr" sz="quarter" idx="11"/>
          </p:nvPr>
        </p:nvSpPr>
        <p:spPr/>
        <p:txBody>
          <a:bodyPr/>
          <a:lstStyle/>
          <a:p>
            <a:r>
              <a:rPr lang="en-US" smtClean="0"/>
              <a:t>www.prozhe.com</a:t>
            </a:r>
            <a:endParaRPr lang="en-US"/>
          </a:p>
        </p:txBody>
      </p:sp>
    </p:spTree>
  </p:cSld>
  <p:clrMapOvr>
    <a:masterClrMapping/>
  </p:clrMapOvr>
  <p:transition spd="slow">
    <p:wedg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609600" y="609600"/>
            <a:ext cx="8077200" cy="5516563"/>
          </a:xfrm>
        </p:spPr>
        <p:txBody>
          <a:bodyPr>
            <a:normAutofit fontScale="92500"/>
          </a:bodyPr>
          <a:lstStyle/>
          <a:p>
            <a:pPr algn="just" rtl="1">
              <a:buNone/>
            </a:pPr>
            <a:r>
              <a:rPr lang="fa-IR" b="1" dirty="0" smtClean="0"/>
              <a:t>       در سند مفاهیم حسابداری مالی ( </a:t>
            </a:r>
            <a:r>
              <a:rPr lang="en-US" b="1" dirty="0" smtClean="0"/>
              <a:t>SAFC NO.6 </a:t>
            </a:r>
            <a:r>
              <a:rPr lang="fa-IR" b="1" dirty="0" smtClean="0"/>
              <a:t> ) اقلام تشکیل دهنده   صورت سود و زیان بدین گونه تعریف شده اند :</a:t>
            </a:r>
          </a:p>
          <a:p>
            <a:pPr marL="514350" indent="-514350" algn="just" rtl="1">
              <a:buNone/>
            </a:pPr>
            <a:r>
              <a:rPr lang="fa-IR" b="1" dirty="0" smtClean="0"/>
              <a:t>      </a:t>
            </a:r>
            <a:r>
              <a:rPr lang="fa-IR" b="1" dirty="0" smtClean="0">
                <a:solidFill>
                  <a:srgbClr val="E02077"/>
                </a:solidFill>
              </a:rPr>
              <a:t>الف ) درآمد </a:t>
            </a:r>
            <a:r>
              <a:rPr lang="en-US" b="1" dirty="0" smtClean="0">
                <a:solidFill>
                  <a:srgbClr val="E02077"/>
                </a:solidFill>
              </a:rPr>
              <a:t>Revenue</a:t>
            </a:r>
            <a:r>
              <a:rPr lang="fa-IR" b="1" dirty="0" smtClean="0"/>
              <a:t> : به طرق مشروح زیر تعریف شده است ؛ </a:t>
            </a:r>
          </a:p>
          <a:p>
            <a:pPr marL="514350" indent="-514350" algn="just" rtl="1">
              <a:buFont typeface="+mj-lt"/>
              <a:buAutoNum type="arabicPeriod"/>
            </a:pPr>
            <a:r>
              <a:rPr lang="fa-IR" b="1" dirty="0" smtClean="0"/>
              <a:t>در آمد فروش ، از فروش محصولات و ارائه خدمات ، تحصیل و بر مبنای صورت حساب ارائه شده به مشتریان ، صاحبکاران در ازای کالاها و یا خدمات تامین شده اندازه گیری می شود ( رویکرد درآمد فروش – هزینه )</a:t>
            </a:r>
          </a:p>
          <a:p>
            <a:pPr marL="514350" indent="-514350" algn="just" rtl="1">
              <a:buFont typeface="+mj-lt"/>
              <a:buAutoNum type="arabicPeriod"/>
            </a:pPr>
            <a:r>
              <a:rPr lang="fa-IR" b="1" dirty="0" smtClean="0"/>
              <a:t>افزایش ناخالص در دارائیها و کاهش ناخالص در بدهیهاست که براساس اصول پذیرفته شده حسابداری اندازه گیری میشود و حاصل فعالیت های انتفاعی موسسه می باشد . (رویکرد درآمد فروش – هزینه) </a:t>
            </a:r>
          </a:p>
          <a:p>
            <a:pPr marL="514350" indent="-514350" algn="just" rtl="1">
              <a:buFont typeface="+mj-lt"/>
              <a:buAutoNum type="arabicPeriod"/>
            </a:pPr>
            <a:r>
              <a:rPr lang="fa-IR" b="1" dirty="0" smtClean="0"/>
              <a:t>درآمد فروش ، عبارتست از ورود یا افزایش دارائیهای واحد انتفاعی یا واریز بدهیهای آن ( یا ترکیبی از هردو ) طی یک دوره مالی که از تحویل یا تولید کالاها ، ارائه خدمات ،یا سایر فعالیتهای اصلی مستمر و یا عمیلات مرکزی آن ناشی شده باشد .(رویکرد دارائی –بدهی )  </a:t>
            </a:r>
          </a:p>
          <a:p>
            <a:pPr marL="514350" indent="-514350" algn="just" rtl="1">
              <a:buFont typeface="+mj-lt"/>
              <a:buAutoNum type="arabicPeriod"/>
            </a:pPr>
            <a:endParaRPr lang="fa-IR" b="1" dirty="0" smtClean="0"/>
          </a:p>
          <a:p>
            <a:pPr marL="514350" indent="-514350" algn="just" rtl="1">
              <a:buFont typeface="+mj-lt"/>
              <a:buAutoNum type="arabicPeriod"/>
            </a:pPr>
            <a:endParaRPr lang="en-US" b="1" dirty="0"/>
          </a:p>
        </p:txBody>
      </p:sp>
      <p:sp>
        <p:nvSpPr>
          <p:cNvPr id="2" name="Footer Placeholder 1"/>
          <p:cNvSpPr>
            <a:spLocks noGrp="1"/>
          </p:cNvSpPr>
          <p:nvPr>
            <p:ph type="ftr" sz="quarter" idx="11"/>
          </p:nvPr>
        </p:nvSpPr>
        <p:spPr/>
        <p:txBody>
          <a:bodyPr/>
          <a:lstStyle/>
          <a:p>
            <a:r>
              <a:rPr lang="en-US" smtClean="0"/>
              <a:t>www.prozhe.com</a:t>
            </a:r>
            <a:endParaRPr lang="en-US"/>
          </a:p>
        </p:txBody>
      </p:sp>
    </p:spTree>
  </p:cSld>
  <p:clrMapOvr>
    <a:masterClrMapping/>
  </p:clrMapOvr>
  <p:transition spd="slow">
    <p:wedg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609600"/>
            <a:ext cx="8229600" cy="5516563"/>
          </a:xfrm>
        </p:spPr>
        <p:txBody>
          <a:bodyPr>
            <a:normAutofit/>
          </a:bodyPr>
          <a:lstStyle/>
          <a:p>
            <a:pPr algn="just" rtl="1"/>
            <a:r>
              <a:rPr lang="fa-IR" b="1" dirty="0" smtClean="0">
                <a:solidFill>
                  <a:srgbClr val="E02077"/>
                </a:solidFill>
              </a:rPr>
              <a:t>ب ) سود غیر عملیاتی</a:t>
            </a:r>
            <a:r>
              <a:rPr lang="en-US" b="1" dirty="0" smtClean="0">
                <a:solidFill>
                  <a:srgbClr val="E02077"/>
                </a:solidFill>
              </a:rPr>
              <a:t> Gains </a:t>
            </a:r>
            <a:r>
              <a:rPr lang="fa-IR" b="1" dirty="0" smtClean="0">
                <a:solidFill>
                  <a:srgbClr val="E02077"/>
                </a:solidFill>
              </a:rPr>
              <a:t> </a:t>
            </a:r>
            <a:r>
              <a:rPr lang="fa-IR" b="1" dirty="0" smtClean="0"/>
              <a:t>: افزایش در خالص دارائیها ناشی از رویدادهای مالی تصادفی یا فرعی به وسیله یک واحد تجاری یا ناشی از سایر رویدادهای مالی و شرایطی که می توانند طی یک دوره حسابداری بر واحد تجاری اثر بگذارند ، بجز رویدادهای ناشی از ایجاد درآمد و یا سرمایه گذاری به وسیله مالکان </a:t>
            </a:r>
          </a:p>
          <a:p>
            <a:pPr algn="just" rtl="1"/>
            <a:r>
              <a:rPr lang="fa-IR" b="1" dirty="0" smtClean="0">
                <a:solidFill>
                  <a:srgbClr val="E02077"/>
                </a:solidFill>
              </a:rPr>
              <a:t>ج ) زیان غیر عملیاتی </a:t>
            </a:r>
            <a:r>
              <a:rPr lang="en-US" b="1" dirty="0" smtClean="0">
                <a:solidFill>
                  <a:srgbClr val="E02077"/>
                </a:solidFill>
              </a:rPr>
              <a:t> Loss</a:t>
            </a:r>
            <a:r>
              <a:rPr lang="fa-IR" b="1" dirty="0" smtClean="0"/>
              <a:t>: کاهش در خالص دارائی ها ناشی از رویدادهای مالی یا معاملات فرعی یا تصادفی یک واحد تجاری و ناشی از سایر رویدادهای مالی، رویدادهای دیگر و شرایط اثر گذار بر واحد تجاری طی یک دوره زمانی ، به استثنای هزینه های جاری یا پرداخت به مالکان </a:t>
            </a:r>
          </a:p>
          <a:p>
            <a:pPr algn="just" rtl="1"/>
            <a:endParaRPr lang="fa-IR" b="1" dirty="0"/>
          </a:p>
          <a:p>
            <a:pPr algn="just" rtl="1">
              <a:buNone/>
            </a:pPr>
            <a:r>
              <a:rPr lang="fa-IR" b="1" dirty="0" smtClean="0"/>
              <a:t> </a:t>
            </a:r>
            <a:endParaRPr lang="en-US" b="1" dirty="0"/>
          </a:p>
        </p:txBody>
      </p:sp>
      <p:sp>
        <p:nvSpPr>
          <p:cNvPr id="2" name="Footer Placeholder 1"/>
          <p:cNvSpPr>
            <a:spLocks noGrp="1"/>
          </p:cNvSpPr>
          <p:nvPr>
            <p:ph type="ftr" sz="quarter" idx="11"/>
          </p:nvPr>
        </p:nvSpPr>
        <p:spPr/>
        <p:txBody>
          <a:bodyPr/>
          <a:lstStyle/>
          <a:p>
            <a:r>
              <a:rPr lang="en-US" smtClean="0"/>
              <a:t>www.prozhe.com</a:t>
            </a:r>
            <a:endParaRPr lang="en-US"/>
          </a:p>
        </p:txBody>
      </p:sp>
    </p:spTree>
  </p:cSld>
  <p:clrMapOvr>
    <a:masterClrMapping/>
  </p:clrMapOvr>
  <p:transition spd="slow">
    <p:wedg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860</TotalTime>
  <Words>6704</Words>
  <Application>Microsoft Office PowerPoint</Application>
  <PresentationFormat>On-screen Show (4:3)</PresentationFormat>
  <Paragraphs>259</Paragraphs>
  <Slides>41</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41</vt:i4>
      </vt:variant>
    </vt:vector>
  </HeadingPairs>
  <TitlesOfParts>
    <vt:vector size="48" baseType="lpstr">
      <vt:lpstr>Arial</vt:lpstr>
      <vt:lpstr>Calibri</vt:lpstr>
      <vt:lpstr>Constantia</vt:lpstr>
      <vt:lpstr>Majalla UI</vt:lpstr>
      <vt:lpstr>Wingdings</vt:lpstr>
      <vt:lpstr>Wingdings 2</vt:lpstr>
      <vt:lpstr>Flow</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vt:lpstr>
      <vt:lpstr> شناخت درآمد فروش : « درآمد فروش باید به دوره ای منتسب گردد که در آن دوره ، فعالیتهای اصلی لازم برای تولید و تحویل کالاها و یا خدمات انجام شده است » مشکل این تعریف این است که باید توان اندازه گیری عینی نتایج فعالیتهای اقتصادی وجود داشته باشد . یعنی قبل از اینکه بتوان اندازه ای از درآمد راچنان مشخص کرد که قابل رسیدگی مجدد باشد ، نمی توان نسبت به شناسائی درآمد فروش اقدام کرد . در ادبیات حسابداری و همچنین در عمل چهار مقطع زمانی به شرح زیربرای شناسائی درآمد فروش مطرح و به کار گرفته شده است.  1. در خلال تولید ( مثل قراردادهای بلند مدت ) APB#45 2.هنگام خاتمه فرآیند تولید ( محصولات کشاورزی و یا معدنی ) APB#43  3. مقطع فروش ( روش تحویل ) 4. بعد از فروش (فروش اقساطی اموال غیر منقول و فروش با حق استرداد کالا) SFAS#66  غالباً ، درآمد فروش در زمان فروش و انتقال مالکیت شناسائی می گردد .   </vt:lpstr>
      <vt:lpstr>براساس اصول پذیرفته شده حسابداری ، هنگامی می توان درآمد فروش و پس از آن سود را در صورتهای مالی شناسائی کرد که ضوابط زیر احراز شده باشد . 1. ارزش اقتصادی توسط واحد انتفاعی به محصولات آن اضافه شده باشد . 2.مبلغ درآمد فروش قابل اندازه گیری باشد . 3. اندازه گیریها قابل رسیدگی مجدد و بدون جانبداری باشد . 4. برآورد معقول و صحیح هزینه های مرتبط با درآمد فروش نیز امکان پذیر باشد .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farnoosh</dc:creator>
  <cp:lastModifiedBy>Peyman</cp:lastModifiedBy>
  <cp:revision>132</cp:revision>
  <dcterms:created xsi:type="dcterms:W3CDTF">2012-11-30T10:09:39Z</dcterms:created>
  <dcterms:modified xsi:type="dcterms:W3CDTF">2014-11-28T12:44:27Z</dcterms:modified>
</cp:coreProperties>
</file>