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70" r:id="rId7"/>
    <p:sldId id="262" r:id="rId8"/>
    <p:sldId id="260" r:id="rId9"/>
    <p:sldId id="264" r:id="rId10"/>
    <p:sldId id="265" r:id="rId11"/>
    <p:sldId id="263" r:id="rId12"/>
    <p:sldId id="266" r:id="rId13"/>
    <p:sldId id="267" r:id="rId14"/>
    <p:sldId id="268" r:id="rId15"/>
    <p:sldId id="269" r:id="rId16"/>
    <p:sldId id="295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2" r:id="rId38"/>
    <p:sldId id="291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به طور کلی غذاهای حاوی برنج که بخوبی طبخ نشده و برای مصرف در وعده بعدی به خوبی حرارت ندیده اند بیشترین عامل مسمومیت هستند </a:t>
            </a:r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غذاهای پروتئینی، ذرت، سوپ ها، آبگوشت پخته، سس و پودینگ ها مسمومیت بیشتر با علامت اسهال بروز می کند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در غذاهای نشاسته ای بویژه برنج پخته و ماکارونی بیشتر با علامت تهوع بروز می کند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باسیلوس سرئوس 2 نوع توکسین تولید می کند ؛ </a:t>
            </a:r>
          </a:p>
          <a:p>
            <a:pPr algn="r" rtl="1"/>
            <a:r>
              <a:rPr lang="fa-IR" dirty="0" smtClean="0"/>
              <a:t>1) </a:t>
            </a:r>
            <a:r>
              <a:rPr lang="en-US" dirty="0" err="1" smtClean="0"/>
              <a:t>enterotoxigen</a:t>
            </a:r>
            <a:r>
              <a:rPr lang="fa-IR" dirty="0" smtClean="0"/>
              <a:t> </a:t>
            </a:r>
          </a:p>
          <a:p>
            <a:pPr algn="r" rtl="1"/>
            <a:r>
              <a:rPr lang="fa-IR" dirty="0" smtClean="0"/>
              <a:t>2) </a:t>
            </a:r>
            <a:r>
              <a:rPr lang="en-US" dirty="0" smtClean="0"/>
              <a:t>intoxication </a:t>
            </a:r>
            <a:r>
              <a:rPr lang="fa-IR" dirty="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/>
              <a:t>1) </a:t>
            </a:r>
            <a:r>
              <a:rPr lang="en-US" dirty="0" err="1" smtClean="0"/>
              <a:t>enterotoxigen</a:t>
            </a:r>
            <a:r>
              <a:rPr lang="fa-IR" dirty="0" smtClean="0"/>
              <a:t> (پروتئین با وزن مولکولی بالا)</a:t>
            </a:r>
          </a:p>
          <a:p>
            <a:pPr algn="r" rtl="1"/>
            <a:r>
              <a:rPr lang="fa-IR" dirty="0" smtClean="0"/>
              <a:t>توکسین هایی که منجر به اسهال می شوند و عمدتا در روده تولید می شوند </a:t>
            </a:r>
          </a:p>
          <a:p>
            <a:pPr algn="r" rtl="1"/>
            <a:r>
              <a:rPr lang="fa-IR" dirty="0" smtClean="0"/>
              <a:t>به حرارت (56درجه) و آنزیم های پروتئولیتیک حساس اند </a:t>
            </a:r>
          </a:p>
          <a:p>
            <a:pPr algn="r" rtl="1"/>
            <a:r>
              <a:rPr lang="fa-IR" dirty="0" smtClean="0"/>
              <a:t>بیشتر در مرحله آخر فاز لگاریتمی رشد و ابتدای فاز سکون رشد باکتری، تولید می شوند  </a:t>
            </a:r>
          </a:p>
          <a:p>
            <a:pPr algn="r" rtl="1"/>
            <a:r>
              <a:rPr lang="fa-IR" dirty="0" smtClean="0"/>
              <a:t>در این فرم علائم مسمومیت مشابه با کلستریدیوم پرفرنجنس </a:t>
            </a:r>
          </a:p>
          <a:p>
            <a:pPr algn="r" rtl="1"/>
            <a:r>
              <a:rPr lang="fa-IR" dirty="0" smtClean="0"/>
              <a:t>دوره کمون 8-16 ساعته </a:t>
            </a:r>
          </a:p>
          <a:p>
            <a:pPr algn="r" rtl="1"/>
            <a:r>
              <a:rPr lang="fa-IR" dirty="0" smtClean="0"/>
              <a:t>بیشتر با علائم دل درد و اسهال (به ندرت تهوع و استفراغ و تب) پس از 24 ساعت علائم خاتمه می یابد </a:t>
            </a:r>
          </a:p>
          <a:p>
            <a:pPr algn="r" rtl="1"/>
            <a:r>
              <a:rPr lang="fa-IR" dirty="0" smtClean="0"/>
              <a:t>تعداد کمتری باکتری برای تولید سم لازم است 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2) </a:t>
            </a:r>
            <a:r>
              <a:rPr lang="en-US" dirty="0" smtClean="0"/>
              <a:t>intoxication</a:t>
            </a:r>
            <a:r>
              <a:rPr lang="fa-IR" dirty="0" smtClean="0"/>
              <a:t> (پروتئین با وزن مولکولی کم)</a:t>
            </a:r>
          </a:p>
          <a:p>
            <a:pPr algn="r" rtl="1"/>
            <a:r>
              <a:rPr lang="fa-IR" dirty="0" smtClean="0"/>
              <a:t>توکسین های تهوع زا </a:t>
            </a:r>
          </a:p>
          <a:p>
            <a:pPr algn="r" rtl="1"/>
            <a:r>
              <a:rPr lang="fa-IR" dirty="0" smtClean="0"/>
              <a:t>علائم شدیدتر و حاد تر از سندرم اسهالی </a:t>
            </a:r>
          </a:p>
          <a:p>
            <a:pPr algn="r" rtl="1"/>
            <a:r>
              <a:rPr lang="fa-IR" dirty="0" smtClean="0"/>
              <a:t>علائم مشابه با استافیلوکوکوس اورئوس، 1-5 ساعت پس از مصرف غذای آلوده با تهوع بروز می کند </a:t>
            </a:r>
          </a:p>
          <a:p>
            <a:pPr algn="r" rtl="1"/>
            <a:r>
              <a:rPr lang="fa-IR" dirty="0" smtClean="0"/>
              <a:t>به حرارت مقاوم (126 درجه برای 1/5 ساعت)</a:t>
            </a:r>
          </a:p>
          <a:p>
            <a:pPr algn="r" rtl="1"/>
            <a:r>
              <a:rPr lang="fa-IR" dirty="0" smtClean="0"/>
              <a:t>برای ایجاد توکسین به تعداد بیشتری باکتری لازم است </a:t>
            </a:r>
          </a:p>
          <a:p>
            <a:pPr algn="r" rtl="1"/>
            <a:r>
              <a:rPr lang="fa-IR" dirty="0" smtClean="0"/>
              <a:t>رشد و تکثیر باکتری در غذا و تولید سم در غذا </a:t>
            </a:r>
          </a:p>
          <a:p>
            <a:pPr algn="r" rtl="1"/>
            <a:r>
              <a:rPr lang="fa-IR" dirty="0" smtClean="0"/>
              <a:t>دوره بیماری بسیار کوتاه (2-5 ساعت)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پیشگیری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با توجه به مقاومت اسپور باکتری به حرارت (حتی حرارت جوش و بخار) و اینکه خنک کردن تدریجی و نگه داری غذا در دمای بین 10-60 زمینه را برای فعال شدن اسپورهای زنده فراهم می کند بهترین راه پیشگیری از ایجاد مسمومیت، سرد کردن سریع غذا و نگه داری در شرایط دمایی مناسب است (در مدت 2-3 ساعت درجه حرارت غذا به کمتر از 15 برسد)  </a:t>
            </a:r>
          </a:p>
          <a:p>
            <a:pPr algn="r" rtl="1"/>
            <a:r>
              <a:rPr lang="fa-IR" dirty="0" smtClean="0"/>
              <a:t>برای گرم کردن مجدد غذا به طور کامل حرارت داده شود و بیش از یکبار غذا گرم نشود 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190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n-cs"/>
              </a:rPr>
              <a:t>اشرشیاکلای</a:t>
            </a:r>
            <a:endParaRPr kumimoji="0" lang="fa-IR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به طور طبیعی در دستگاه گوارش همه حیوانات خونگرم و انسان وجود دارد  </a:t>
            </a:r>
          </a:p>
          <a:p>
            <a:pPr algn="r" rtl="1"/>
            <a:r>
              <a:rPr lang="fa-IR" dirty="0" smtClean="0"/>
              <a:t>شاخص آلودگی آب و </a:t>
            </a:r>
            <a:r>
              <a:rPr lang="fa-IR" dirty="0" smtClean="0"/>
              <a:t>موادغذایی </a:t>
            </a:r>
            <a:r>
              <a:rPr lang="fa-IR" dirty="0" smtClean="0"/>
              <a:t>با مدفوع انسانی </a:t>
            </a:r>
          </a:p>
          <a:p>
            <a:pPr algn="r" rtl="1"/>
            <a:r>
              <a:rPr lang="fa-IR" dirty="0" smtClean="0"/>
              <a:t>وجود آن در دستگاه گوارش معمولا بی ضرر و حتی مفید است (سنتز ویتامین، تضعیف رشد باکتری های بیماری زا) </a:t>
            </a:r>
          </a:p>
          <a:p>
            <a:pPr algn="r" rtl="1"/>
            <a:r>
              <a:rPr lang="fa-IR" dirty="0" smtClean="0"/>
              <a:t>زمانی که سیستم دفاعی میزبان ضعیف شود و باکتری بتواند از سد دفاعی روده عبور کند و وارد خون شود منجر به ایجاد عفونت در انسان می شود که از این جهت به آن باکتری بیماری زای فرصت طلب گفته می شود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/>
          <a:lstStyle/>
          <a:p>
            <a:pPr rtl="1"/>
            <a:r>
              <a:rPr lang="fa-IR" b="1" dirty="0" smtClean="0">
                <a:cs typeface="+mn-cs"/>
              </a:rPr>
              <a:t>ویژگی ها؟</a:t>
            </a:r>
            <a:endParaRPr lang="fa-IR" b="1" dirty="0"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/>
          </a:bodyPr>
          <a:lstStyle/>
          <a:p>
            <a:pPr algn="r" rtl="1"/>
            <a:r>
              <a:rPr lang="fa-IR" dirty="0" smtClean="0"/>
              <a:t>گرم منفی </a:t>
            </a:r>
          </a:p>
          <a:p>
            <a:pPr algn="r" rtl="1"/>
            <a:r>
              <a:rPr lang="fa-IR" dirty="0" smtClean="0"/>
              <a:t>غیر اسپورزا </a:t>
            </a:r>
          </a:p>
          <a:p>
            <a:pPr algn="r" rtl="1"/>
            <a:r>
              <a:rPr lang="fa-IR" dirty="0" smtClean="0"/>
              <a:t>کاتالاز مثبت </a:t>
            </a:r>
          </a:p>
          <a:p>
            <a:pPr algn="r" rtl="1"/>
            <a:r>
              <a:rPr lang="fa-IR" dirty="0" smtClean="0"/>
              <a:t>اکسیداز منفی </a:t>
            </a:r>
          </a:p>
          <a:p>
            <a:pPr algn="r" rtl="1"/>
            <a:r>
              <a:rPr lang="fa-IR" dirty="0" smtClean="0"/>
              <a:t>هوازی اختیاری </a:t>
            </a:r>
          </a:p>
          <a:p>
            <a:pPr algn="r" rtl="1"/>
            <a:r>
              <a:rPr lang="fa-IR" dirty="0" smtClean="0"/>
              <a:t>مزوفیل </a:t>
            </a:r>
          </a:p>
          <a:p>
            <a:pPr algn="r" rtl="1"/>
            <a:r>
              <a:rPr lang="en-US" dirty="0" smtClean="0"/>
              <a:t>PH</a:t>
            </a:r>
            <a:r>
              <a:rPr lang="fa-IR" dirty="0" smtClean="0"/>
              <a:t> 4- 8 </a:t>
            </a:r>
          </a:p>
          <a:p>
            <a:pPr algn="r" rtl="1"/>
            <a:r>
              <a:rPr lang="fa-IR" dirty="0" smtClean="0"/>
              <a:t>به حرارت حساس و در اثر پاستوریزاسیون ازبین می رود  </a:t>
            </a:r>
          </a:p>
          <a:p>
            <a:pPr algn="r" rtl="1"/>
            <a:r>
              <a:rPr lang="fa-IR" dirty="0" smtClean="0"/>
              <a:t>در حرارت یخچال و یا فریزر می تواند برای مدتی زنده بماند </a:t>
            </a:r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/>
          </a:bodyPr>
          <a:lstStyle/>
          <a:p>
            <a:r>
              <a:rPr lang="fa-IR" b="1" dirty="0" smtClean="0">
                <a:cs typeface="+mn-cs"/>
              </a:rPr>
              <a:t>باسیلوس سرئوس </a:t>
            </a:r>
            <a:endParaRPr lang="fa-IR" b="1" dirty="0"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229600" cy="1143000"/>
          </a:xfrm>
        </p:spPr>
        <p:txBody>
          <a:bodyPr/>
          <a:lstStyle/>
          <a:p>
            <a:pPr rtl="1"/>
            <a:r>
              <a:rPr lang="fa-IR" b="1" dirty="0" smtClean="0">
                <a:cs typeface="+mn-cs"/>
              </a:rPr>
              <a:t>ارتباط باکتری باغذا</a:t>
            </a:r>
            <a:endParaRPr lang="fa-IR" b="1" dirty="0"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تهیه و آماده سازی غذا با دست </a:t>
            </a:r>
          </a:p>
          <a:p>
            <a:pPr algn="r" rtl="1"/>
            <a:r>
              <a:rPr lang="fa-IR" dirty="0" smtClean="0"/>
              <a:t>گوشت همبرگر خوب پخته نشده بویژه تهیه شده از گوشت گاو </a:t>
            </a:r>
          </a:p>
          <a:p>
            <a:pPr algn="r" rtl="1"/>
            <a:r>
              <a:rPr lang="fa-IR" dirty="0" smtClean="0"/>
              <a:t>سبزیجات خوب شسته نشده بویژه کاهو، آب میوه جات غیر پاستوریزه مانند سیب و هویج فرنگی (سبزیجاتی که از کود انسانی و حیوانی جهت حاصلخیزی خاک استفاده شده) </a:t>
            </a:r>
          </a:p>
          <a:p>
            <a:pPr algn="r" rtl="1"/>
            <a:r>
              <a:rPr lang="fa-IR" dirty="0" smtClean="0"/>
              <a:t>شیر و پنیر غیر پاستوریزه </a:t>
            </a:r>
            <a:endParaRPr lang="fa-I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اغلب گونه ها در انسان بی ضررند اما برخی از آن ها بیماری زا بوده و بر اساس ویژگی های بیماری زایی به 4 گروه عمده تقسیم می شوند؛ </a:t>
            </a:r>
            <a:endParaRPr lang="fa-I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b="1" dirty="0" smtClean="0"/>
              <a:t>1) اشرشیاکلی انتروتوکسوژنیک  </a:t>
            </a:r>
          </a:p>
          <a:p>
            <a:pPr algn="r" rtl="1">
              <a:buNone/>
            </a:pPr>
            <a:endParaRPr lang="fa-IR" b="1" dirty="0" smtClean="0"/>
          </a:p>
          <a:p>
            <a:pPr algn="r" rtl="1"/>
            <a:r>
              <a:rPr lang="fa-IR" dirty="0" smtClean="0"/>
              <a:t>عامل اصلی ایجاد اسهال کودکان </a:t>
            </a:r>
          </a:p>
          <a:p>
            <a:pPr algn="r" rtl="1"/>
            <a:r>
              <a:rPr lang="fa-IR" dirty="0" smtClean="0"/>
              <a:t>عامل اصلی اسهال مسافرت </a:t>
            </a:r>
          </a:p>
          <a:p>
            <a:pPr algn="r" rtl="1"/>
            <a:r>
              <a:rPr lang="fa-IR" dirty="0" smtClean="0"/>
              <a:t>عفونت با شروع ناگهانی اسهال آبکی بدون خون وموکوس (اسهال وبائی) آغاز شده و معمولا به ندرت تب و استفراغ وجود دارد </a:t>
            </a:r>
            <a:endParaRPr lang="fa-IR" dirty="0" smtClean="0"/>
          </a:p>
          <a:p>
            <a:pPr algn="r" rtl="1"/>
            <a:r>
              <a:rPr lang="fa-IR" dirty="0" smtClean="0"/>
              <a:t>معمولا در مناطق گرمسیری و غیر بهداشتی</a:t>
            </a:r>
            <a:endParaRPr lang="fa-IR" dirty="0" smtClean="0"/>
          </a:p>
          <a:p>
            <a:pPr algn="r" rtl="1"/>
            <a:r>
              <a:rPr lang="fa-IR" dirty="0" smtClean="0"/>
              <a:t>معمولا در عرض 2-3 روز بهبود می یابد در موارد شدید ممکن است تا 19 روز ادامه داشته باشد که مشابه وبا می باشد </a:t>
            </a:r>
          </a:p>
          <a:p>
            <a:pPr algn="r" rtl="1"/>
            <a:r>
              <a:rPr lang="fa-IR" dirty="0" smtClean="0"/>
              <a:t>معمولا نیازی به آنتی بیوتیک نیست اما می تواند در کاهش مدت بیماری موثر باشد 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برای ایجاد عفونت به تعداد </a:t>
            </a:r>
            <a:r>
              <a:rPr lang="fa-IR" dirty="0" smtClean="0"/>
              <a:t>10</a:t>
            </a:r>
            <a:r>
              <a:rPr lang="fa-IR" baseline="30000" dirty="0" smtClean="0"/>
              <a:t>7</a:t>
            </a:r>
            <a:r>
              <a:rPr lang="fa-IR" dirty="0" smtClean="0"/>
              <a:t>-10</a:t>
            </a:r>
            <a:r>
              <a:rPr lang="fa-IR" baseline="30000" dirty="0" smtClean="0"/>
              <a:t>8</a:t>
            </a:r>
            <a:r>
              <a:rPr lang="fa-IR" dirty="0" smtClean="0"/>
              <a:t> </a:t>
            </a:r>
            <a:r>
              <a:rPr lang="fa-IR" dirty="0" smtClean="0"/>
              <a:t> </a:t>
            </a:r>
            <a:r>
              <a:rPr lang="fa-IR" dirty="0" smtClean="0"/>
              <a:t>باکتری در هر گرم ماده غذایی نیاز است 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این باکتری دو نوع توکسین تولید می کند؛ </a:t>
            </a:r>
          </a:p>
          <a:p>
            <a:pPr algn="r" rtl="1"/>
            <a:r>
              <a:rPr lang="fa-IR" dirty="0" smtClean="0"/>
              <a:t>1) مقاوم به حرارت ؛ دمای 100 درجه به مدت 15 دقیقه را تحمل کرده و به اسید نیز مقاوم است </a:t>
            </a:r>
          </a:p>
          <a:p>
            <a:pPr algn="r" rtl="1"/>
            <a:r>
              <a:rPr lang="fa-IR" dirty="0" smtClean="0"/>
              <a:t>2) حساس به حرارت ؛ در حرارت 60 درجه به مدت 30 دقیقه از بین می رود و در </a:t>
            </a:r>
            <a:r>
              <a:rPr lang="en-US" dirty="0" smtClean="0"/>
              <a:t>PH</a:t>
            </a:r>
            <a:r>
              <a:rPr lang="fa-IR" dirty="0" smtClean="0"/>
              <a:t> اسیدی غیر فعال می شود (تشابه زیادی به ویبریوکلرا دارد)</a:t>
            </a:r>
            <a:endParaRPr lang="fa-I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r" rtl="1"/>
            <a:r>
              <a:rPr lang="fa-IR" b="1" dirty="0" smtClean="0"/>
              <a:t>2) اشرشیاکلای مهاجم روده </a:t>
            </a:r>
            <a:r>
              <a:rPr lang="fa-IR" b="1" dirty="0" smtClean="0"/>
              <a:t>ای  </a:t>
            </a:r>
          </a:p>
          <a:p>
            <a:pPr algn="r" rtl="1">
              <a:buNone/>
            </a:pPr>
            <a:endParaRPr lang="fa-IR" dirty="0" smtClean="0"/>
          </a:p>
          <a:p>
            <a:pPr algn="r" rtl="1"/>
            <a:r>
              <a:rPr lang="fa-IR" dirty="0" smtClean="0"/>
              <a:t>عامل ایجاد اسهال دیسانتری باسیلی (علائم آن مشابه با شیگلوزیس ؛ تب، لرز، سردرد، دردهای شکمی، اسهال آبکی فراوان که به ندرت حاوی خون می باشد)  </a:t>
            </a:r>
          </a:p>
          <a:p>
            <a:pPr algn="r" rtl="1"/>
            <a:r>
              <a:rPr lang="fa-IR" dirty="0" smtClean="0"/>
              <a:t>علائم پس از 11-18 ساعت از خوردن غذای آلوده شروع شده و دوره کمون معمولا کوتاه می باشد </a:t>
            </a:r>
          </a:p>
          <a:p>
            <a:pPr algn="r" rtl="1"/>
            <a:r>
              <a:rPr lang="fa-IR" dirty="0" smtClean="0"/>
              <a:t>دوز عفونت زا بیش از 10-100 سلول باکتری </a:t>
            </a:r>
            <a:r>
              <a:rPr lang="fa-IR" dirty="0" smtClean="0"/>
              <a:t>(</a:t>
            </a:r>
            <a:r>
              <a:rPr lang="fa-IR" dirty="0" smtClean="0"/>
              <a:t>10</a:t>
            </a:r>
            <a:r>
              <a:rPr lang="fa-IR" baseline="30000" dirty="0" smtClean="0"/>
              <a:t>8</a:t>
            </a:r>
            <a:r>
              <a:rPr lang="fa-IR" dirty="0" smtClean="0"/>
              <a:t> </a:t>
            </a:r>
            <a:r>
              <a:rPr lang="fa-IR" dirty="0" smtClean="0"/>
              <a:t>باکتری در هر گرم)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r" rtl="1"/>
            <a:r>
              <a:rPr lang="fa-IR" b="1" dirty="0" smtClean="0"/>
              <a:t>3) اشرشیاکلای انتروپاتوژنیک </a:t>
            </a:r>
          </a:p>
          <a:p>
            <a:pPr algn="r" rtl="1"/>
            <a:r>
              <a:rPr lang="fa-IR" dirty="0" smtClean="0"/>
              <a:t>عامل شایع اسهال کودکان بویژه زیر یکسال </a:t>
            </a:r>
          </a:p>
          <a:p>
            <a:pPr algn="r" rtl="1"/>
            <a:r>
              <a:rPr lang="fa-IR" dirty="0" smtClean="0"/>
              <a:t>علائم شامل اسهال شدید حاوی موکوس فراوان ولی به ندرت </a:t>
            </a:r>
            <a:r>
              <a:rPr lang="fa-IR" dirty="0" smtClean="0"/>
              <a:t>درمدفوع </a:t>
            </a:r>
            <a:r>
              <a:rPr lang="fa-IR" dirty="0" smtClean="0"/>
              <a:t>خون وجود دارد (ممکن است تب، استفراغ، تهوع و دردهای شکمی هم وجود داشته باشد) </a:t>
            </a:r>
          </a:p>
          <a:p>
            <a:pPr algn="r" rtl="1"/>
            <a:r>
              <a:rPr lang="fa-IR" dirty="0" smtClean="0"/>
              <a:t>علائم در بالغین و کودکان مشابه </a:t>
            </a:r>
          </a:p>
          <a:p>
            <a:pPr algn="r" rtl="1"/>
            <a:r>
              <a:rPr lang="fa-IR" dirty="0" smtClean="0"/>
              <a:t>دوره کمون 36 ساعت </a:t>
            </a:r>
          </a:p>
          <a:p>
            <a:pPr algn="r" rtl="1"/>
            <a:r>
              <a:rPr lang="fa-IR" dirty="0" smtClean="0"/>
              <a:t>دوره بیماری چند روز (حداکثر 14 روز) </a:t>
            </a:r>
          </a:p>
          <a:p>
            <a:pPr algn="r" rtl="1"/>
            <a:r>
              <a:rPr lang="fa-IR" dirty="0" smtClean="0"/>
              <a:t>دوز عفونت زا در افراد سالم </a:t>
            </a:r>
            <a:r>
              <a:rPr lang="fa-IR" dirty="0" smtClean="0"/>
              <a:t>10</a:t>
            </a:r>
            <a:r>
              <a:rPr lang="fa-IR" baseline="30000" dirty="0" smtClean="0"/>
              <a:t>9</a:t>
            </a:r>
            <a:r>
              <a:rPr lang="fa-IR" dirty="0" smtClean="0"/>
              <a:t>-10</a:t>
            </a:r>
            <a:r>
              <a:rPr lang="fa-IR" baseline="30000" dirty="0" smtClean="0"/>
              <a:t>8</a:t>
            </a:r>
            <a:r>
              <a:rPr lang="fa-IR" dirty="0" smtClean="0"/>
              <a:t> </a:t>
            </a:r>
            <a:r>
              <a:rPr lang="fa-IR" dirty="0" smtClean="0"/>
              <a:t>سلول در هر گرم </a:t>
            </a:r>
          </a:p>
          <a:p>
            <a:pPr algn="r" rtl="1"/>
            <a:r>
              <a:rPr lang="fa-IR" dirty="0" smtClean="0"/>
              <a:t>آب آلوده علت اصلی ایجاد بیماری در کودکان  </a:t>
            </a:r>
          </a:p>
          <a:p>
            <a:pPr algn="r" rtl="1">
              <a:buNone/>
            </a:pPr>
            <a:endParaRPr lang="fa-I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مصرف گوشت گوساله، مرغ خام، گوشت خوک سرد و برخی نوشیدنی ها نقش زیادی در ابتلا به بیماری دارد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ابتلا به عفونت باعث ایجاد ایمنی می شود و علت کاهش بروز آن در کودکان بزرگتر همین مطلب است </a:t>
            </a:r>
            <a:endParaRPr lang="fa-I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b="1" dirty="0" smtClean="0"/>
              <a:t>4) اشرشیاکلای انتروهموراژیک </a:t>
            </a:r>
          </a:p>
          <a:p>
            <a:pPr algn="r" rtl="1"/>
            <a:r>
              <a:rPr lang="fa-IR" dirty="0" smtClean="0"/>
              <a:t>باعث کولیت خونریزی دهنده می شود که با دردهای ناگهانی شکمی و اسهال خونی همراه است (در بسیاری از موارد اسهال خونی خیلی شدید که بعد از 15-30 دقیقه حادث می شود) </a:t>
            </a:r>
          </a:p>
          <a:p>
            <a:pPr algn="r" rtl="1"/>
            <a:r>
              <a:rPr lang="fa-IR" dirty="0" smtClean="0"/>
              <a:t>غالبا تب وجود ندارد اما استفراغ وجود دارد </a:t>
            </a:r>
          </a:p>
          <a:p>
            <a:pPr algn="r" rtl="1"/>
            <a:r>
              <a:rPr lang="fa-IR" dirty="0" smtClean="0"/>
              <a:t>دوره کمون بیماری 3-4 روز است اما ممکن است 1-9 روز طول بکشد </a:t>
            </a:r>
          </a:p>
          <a:p>
            <a:pPr algn="r" rtl="1"/>
            <a:r>
              <a:rPr lang="fa-IR" dirty="0" smtClean="0"/>
              <a:t>طول دوره بیماری 2-9 روز است </a:t>
            </a:r>
          </a:p>
          <a:p>
            <a:pPr algn="r" rtl="1"/>
            <a:r>
              <a:rPr lang="fa-IR" dirty="0" smtClean="0"/>
              <a:t>ممکن است در 3-7% بیماران عوارض شدیدتری مانند سندرم  </a:t>
            </a:r>
          </a:p>
          <a:p>
            <a:pPr algn="r" rtl="1"/>
            <a:r>
              <a:rPr lang="fa-IR" dirty="0" smtClean="0"/>
              <a:t>اوریمیک هموراژیک و پورپورا ترومبوتیک ترومبوسیتوپنیک دیده شود </a:t>
            </a:r>
            <a:endParaRPr lang="fa-I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علت اصلی بروز علائم این بیماری، تولید شیگاتوکسین و وروتوکسین می باشد </a:t>
            </a:r>
          </a:p>
          <a:p>
            <a:pPr algn="r" rtl="1"/>
            <a:r>
              <a:rPr lang="fa-IR" dirty="0" smtClean="0"/>
              <a:t>آنتی بیوتیک ها می توانند سبب لیز شدن باکتری های مرده شده و درنتیجه آزاد شدن توکسین بیشتر در میزبان </a:t>
            </a:r>
          </a:p>
          <a:p>
            <a:pPr algn="r" rtl="1"/>
            <a:r>
              <a:rPr lang="fa-IR" dirty="0" smtClean="0"/>
              <a:t>غالبا با مصرف گوشت خوب پخته نشده و یا فراورده های آن (و سالاد و سبزیجات و میوه جات، سس مایونز،نوشیدنی آلوده، شیرخام، تماس مستقیم شخص به شخص)  </a:t>
            </a:r>
          </a:p>
          <a:p>
            <a:pPr algn="r" rtl="1"/>
            <a:r>
              <a:rPr lang="fa-IR" dirty="0" smtClean="0"/>
              <a:t>تعداد باکتری لازم برای ایجاد عفونت؛ 10-100 سلول</a:t>
            </a: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به طور گسترده در طبیعت </a:t>
            </a:r>
          </a:p>
          <a:p>
            <a:pPr algn="r" rtl="1"/>
            <a:r>
              <a:rPr lang="fa-IR" dirty="0" smtClean="0"/>
              <a:t>خاک و گرد و غبار از منابع عمده </a:t>
            </a:r>
          </a:p>
          <a:p>
            <a:pPr algn="r" rtl="1"/>
            <a:r>
              <a:rPr lang="fa-IR" dirty="0" smtClean="0"/>
              <a:t>10% فلور طبیعی روده </a:t>
            </a:r>
            <a:endParaRPr lang="fa-I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+mn-cs"/>
              </a:rPr>
              <a:t>اصول پیشگیری </a:t>
            </a:r>
            <a:endParaRPr lang="fa-IR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رعایت بهداشت فردی و شستن دست ها </a:t>
            </a:r>
          </a:p>
          <a:p>
            <a:pPr algn="r" rtl="1"/>
            <a:r>
              <a:rPr lang="fa-IR" dirty="0" smtClean="0"/>
              <a:t>ضدعفونی کردن آب و دفع فاضلاب به روش بهداشتی </a:t>
            </a:r>
          </a:p>
          <a:p>
            <a:pPr algn="r" rtl="1"/>
            <a:r>
              <a:rPr lang="fa-IR" dirty="0" smtClean="0"/>
              <a:t>جداسازی مواد غذایی پخته از خام </a:t>
            </a:r>
          </a:p>
          <a:p>
            <a:pPr algn="r" rtl="1"/>
            <a:r>
              <a:rPr lang="fa-IR" dirty="0" smtClean="0"/>
              <a:t>خودداری از نگه داری حیوانات اهلی </a:t>
            </a:r>
          </a:p>
          <a:p>
            <a:pPr algn="r" rtl="1"/>
            <a:r>
              <a:rPr lang="fa-IR" dirty="0" smtClean="0"/>
              <a:t>طبخ کامل غذا، سرد کردن سریع و پاستوریزاسیون لبنیات </a:t>
            </a:r>
          </a:p>
          <a:p>
            <a:pPr algn="r" rtl="1"/>
            <a:r>
              <a:rPr lang="fa-IR" dirty="0" smtClean="0"/>
              <a:t>عدم تهیه </a:t>
            </a:r>
            <a:r>
              <a:rPr lang="fa-IR" dirty="0" smtClean="0"/>
              <a:t>غذا توسط </a:t>
            </a:r>
            <a:r>
              <a:rPr lang="fa-IR" dirty="0" smtClean="0"/>
              <a:t>افراد مبتلا به اسهال </a:t>
            </a:r>
          </a:p>
          <a:p>
            <a:pPr algn="r" rtl="1"/>
            <a:r>
              <a:rPr lang="fa-IR" dirty="0" smtClean="0"/>
              <a:t>شستشو و ضدعفونی کامل سبزیجات </a:t>
            </a:r>
          </a:p>
          <a:p>
            <a:pPr algn="r" rtl="1"/>
            <a:endParaRPr lang="fa-IR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8229600" cy="1143000"/>
          </a:xfrm>
        </p:spPr>
        <p:txBody>
          <a:bodyPr/>
          <a:lstStyle/>
          <a:p>
            <a:pPr rtl="1"/>
            <a:r>
              <a:rPr lang="fa-IR" b="1" dirty="0" smtClean="0">
                <a:cs typeface="+mn-cs"/>
              </a:rPr>
              <a:t>ویبریو</a:t>
            </a:r>
            <a:endParaRPr lang="fa-IR" b="1" dirty="0"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به طور طبیعی در اقیانوس و دهانه رودخانه ها (در آب های گرمسیری و نیمه گرمسیری)، بیشتر در نواحی ساحلی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در زمستان با سرد شدن آب در بدن بند پایان جایگزین شده و سپس در ماه های گرم به داخل آب آزاد می شود 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229600" cy="1143000"/>
          </a:xfrm>
        </p:spPr>
        <p:txBody>
          <a:bodyPr/>
          <a:lstStyle/>
          <a:p>
            <a:pPr rtl="1"/>
            <a:r>
              <a:rPr lang="fa-IR" b="1" dirty="0" smtClean="0">
                <a:cs typeface="+mn-cs"/>
              </a:rPr>
              <a:t>ویژگی ها </a:t>
            </a:r>
            <a:endParaRPr lang="fa-IR" b="1" dirty="0"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/>
          </a:bodyPr>
          <a:lstStyle/>
          <a:p>
            <a:pPr algn="r" rtl="1"/>
            <a:r>
              <a:rPr lang="fa-IR" dirty="0" smtClean="0"/>
              <a:t>گرم منفی </a:t>
            </a:r>
          </a:p>
          <a:p>
            <a:pPr algn="r" rtl="1"/>
            <a:r>
              <a:rPr lang="fa-IR" dirty="0" smtClean="0"/>
              <a:t>بی هوازی اختیاری </a:t>
            </a:r>
          </a:p>
          <a:p>
            <a:pPr algn="r" rtl="1"/>
            <a:r>
              <a:rPr lang="fa-IR" dirty="0" smtClean="0"/>
              <a:t>قادر به تنفس و تخمیر </a:t>
            </a:r>
          </a:p>
          <a:p>
            <a:pPr algn="r" rtl="1"/>
            <a:r>
              <a:rPr lang="fa-IR" dirty="0" smtClean="0"/>
              <a:t>مزوفیل </a:t>
            </a:r>
          </a:p>
          <a:p>
            <a:pPr algn="r" rtl="1"/>
            <a:r>
              <a:rPr lang="fa-IR" dirty="0" smtClean="0"/>
              <a:t>وجود کلرید سدیم رشد گونه های ویبریو را تقویت می کند و برای برخی گونه ها وجود کلرید سدیم اجباری است </a:t>
            </a:r>
          </a:p>
          <a:p>
            <a:pPr algn="r" rtl="1"/>
            <a:r>
              <a:rPr lang="fa-IR" dirty="0" smtClean="0"/>
              <a:t>غلظت نمک مورد نیاز 1-3% است </a:t>
            </a:r>
          </a:p>
          <a:p>
            <a:pPr algn="r" rtl="1"/>
            <a:r>
              <a:rPr lang="fa-IR" dirty="0" smtClean="0"/>
              <a:t>در شرایط مناسب زمان تولید مثل 11 دقیقه برای ویبریو پاراهمولیتیکوس و 9 دقیقه برای ویبریوهای غیر بیماری زا  </a:t>
            </a:r>
          </a:p>
          <a:p>
            <a:pPr algn="r" rtl="1"/>
            <a:r>
              <a:rPr lang="fa-IR" dirty="0" smtClean="0"/>
              <a:t>حساس به </a:t>
            </a:r>
            <a:r>
              <a:rPr lang="en-US" dirty="0" smtClean="0"/>
              <a:t>PH</a:t>
            </a:r>
            <a:r>
              <a:rPr lang="fa-IR" dirty="0" smtClean="0"/>
              <a:t> اسیدی (حداقل </a:t>
            </a:r>
            <a:r>
              <a:rPr lang="en-US" dirty="0" smtClean="0"/>
              <a:t>PH</a:t>
            </a:r>
            <a:r>
              <a:rPr lang="fa-IR" dirty="0" smtClean="0"/>
              <a:t> قابل تحمل 7.5) </a:t>
            </a:r>
            <a:endParaRPr lang="fa-I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 smtClean="0">
                <a:cs typeface="+mn-cs"/>
              </a:rPr>
              <a:t>ویبریوکلرا</a:t>
            </a:r>
            <a:endParaRPr lang="fa-IR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/>
              <a:t>عامل وبا در انسان </a:t>
            </a:r>
          </a:p>
          <a:p>
            <a:pPr algn="r" rtl="1"/>
            <a:r>
              <a:rPr lang="fa-IR" dirty="0" smtClean="0"/>
              <a:t>در صورتیکه عامل بیماری زا بدون خوردن ماده غذایی وارد بدن شود برای ایجاد بیماری تعداد زیادی باکتری </a:t>
            </a:r>
            <a:r>
              <a:rPr lang="fa-IR" dirty="0" smtClean="0"/>
              <a:t>10</a:t>
            </a:r>
            <a:r>
              <a:rPr lang="fa-IR" baseline="30000" dirty="0" smtClean="0"/>
              <a:t>10</a:t>
            </a:r>
            <a:r>
              <a:rPr lang="fa-IR" dirty="0" smtClean="0"/>
              <a:t> </a:t>
            </a:r>
            <a:r>
              <a:rPr lang="fa-IR" dirty="0" smtClean="0"/>
              <a:t>مورد نیاز است اما به همراه غذا </a:t>
            </a:r>
            <a:r>
              <a:rPr lang="fa-IR" dirty="0" smtClean="0"/>
              <a:t>10</a:t>
            </a:r>
            <a:r>
              <a:rPr lang="fa-IR" baseline="30000" dirty="0" smtClean="0"/>
              <a:t>3</a:t>
            </a:r>
            <a:r>
              <a:rPr lang="fa-IR" dirty="0" smtClean="0"/>
              <a:t>-10</a:t>
            </a:r>
            <a:r>
              <a:rPr lang="fa-IR" baseline="30000" dirty="0" smtClean="0"/>
              <a:t>4</a:t>
            </a:r>
            <a:r>
              <a:rPr lang="fa-IR" dirty="0" smtClean="0"/>
              <a:t> </a:t>
            </a:r>
            <a:r>
              <a:rPr lang="fa-IR" dirty="0" smtClean="0"/>
              <a:t> </a:t>
            </a:r>
            <a:r>
              <a:rPr lang="fa-IR" dirty="0" smtClean="0"/>
              <a:t>باکتری در هر گرم ممکن است منجر به بیماری شود </a:t>
            </a:r>
          </a:p>
          <a:p>
            <a:pPr algn="r" rtl="1"/>
            <a:r>
              <a:rPr lang="fa-IR" dirty="0" smtClean="0"/>
              <a:t>افراد دچار هیپوکلریدی به تعداد کم باکتری حساس اند </a:t>
            </a:r>
          </a:p>
          <a:p>
            <a:pPr algn="r" rtl="1"/>
            <a:r>
              <a:rPr lang="fa-IR" dirty="0" smtClean="0"/>
              <a:t>یک عفونت غیر مهاجم </a:t>
            </a:r>
          </a:p>
          <a:p>
            <a:pPr algn="r" rtl="1"/>
            <a:r>
              <a:rPr lang="fa-IR" dirty="0" smtClean="0"/>
              <a:t>دوره کمون 1-3 روز  </a:t>
            </a:r>
          </a:p>
          <a:p>
            <a:pPr algn="r" rtl="1"/>
            <a:r>
              <a:rPr lang="fa-IR" dirty="0" smtClean="0"/>
              <a:t>در لومن روده جایگزین شده و تولید آنتروتوکسین قوی می کند که منجر به اسهال شدید می شود </a:t>
            </a:r>
            <a:endParaRPr lang="fa-I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علائم اصلی بیماری شامل التهاب شدید روده، دفع مستمر مدفوع و بسیار آبکی حاوی قطعات موکوس </a:t>
            </a:r>
          </a:p>
          <a:p>
            <a:pPr algn="r" rtl="1"/>
            <a:r>
              <a:rPr lang="fa-IR" dirty="0" smtClean="0"/>
              <a:t>به دلیل دفع زیاد مایعات و الکترولیت </a:t>
            </a:r>
            <a:r>
              <a:rPr lang="fa-IR" dirty="0" smtClean="0"/>
              <a:t>ها </a:t>
            </a:r>
            <a:r>
              <a:rPr lang="fa-IR" dirty="0" smtClean="0"/>
              <a:t>می تواند منجر به نارسائی کلیه و کلاپس گردش خون شود</a:t>
            </a:r>
            <a:endParaRPr lang="fa-I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 smtClean="0">
                <a:cs typeface="+mn-cs"/>
              </a:rPr>
              <a:t>مواد غذایی حامل </a:t>
            </a:r>
            <a:endParaRPr lang="fa-IR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عمدتا آب </a:t>
            </a:r>
          </a:p>
          <a:p>
            <a:pPr algn="r" rtl="1"/>
            <a:r>
              <a:rPr lang="fa-IR" dirty="0" smtClean="0"/>
              <a:t>میوه جات و سبزیجاتی که با آب آلوده تماس یافته اند  </a:t>
            </a:r>
          </a:p>
          <a:p>
            <a:pPr algn="r" rtl="1"/>
            <a:r>
              <a:rPr lang="fa-IR" dirty="0" smtClean="0"/>
              <a:t>غذاهای دریایی </a:t>
            </a:r>
            <a:endParaRPr lang="fa-I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 smtClean="0">
                <a:cs typeface="+mn-cs"/>
              </a:rPr>
              <a:t>ویبریو پاراهمولیتیکوس</a:t>
            </a:r>
            <a:endParaRPr lang="fa-IR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تهاجمی (به داخل سلول های اپی تلیال نفوذ کرده و به لایه لامیناپورپریا می رسد) </a:t>
            </a:r>
          </a:p>
          <a:p>
            <a:pPr algn="r" rtl="1"/>
            <a:r>
              <a:rPr lang="fa-IR" dirty="0" smtClean="0"/>
              <a:t>دوره کمون 2-4 روز (معمولا 9-25 ساعت) </a:t>
            </a:r>
          </a:p>
          <a:p>
            <a:pPr algn="r" rtl="1"/>
            <a:r>
              <a:rPr lang="fa-IR" dirty="0" smtClean="0"/>
              <a:t>اسهال آبکی فراوان بدون خون، موکوس و دردهای شکمی، استفراغ و تب </a:t>
            </a:r>
            <a:endParaRPr lang="fa-I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 smtClean="0">
                <a:cs typeface="+mn-cs"/>
              </a:rPr>
              <a:t>کنترل و پیشگیری </a:t>
            </a:r>
            <a:endParaRPr lang="fa-IR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از آب دریا جهت تهیه غذا استفاده نشود </a:t>
            </a:r>
          </a:p>
          <a:p>
            <a:pPr algn="r" rtl="1"/>
            <a:r>
              <a:rPr lang="fa-IR" dirty="0" smtClean="0"/>
              <a:t>غذاهای دریایی به طور کامل طبخ گردند </a:t>
            </a:r>
          </a:p>
          <a:p>
            <a:pPr algn="r" rtl="1"/>
            <a:r>
              <a:rPr lang="fa-IR" dirty="0" smtClean="0"/>
              <a:t>ضدعفونی کردن و رعایت بهداشت آب </a:t>
            </a:r>
          </a:p>
          <a:p>
            <a:pPr algn="r" rtl="1"/>
            <a:r>
              <a:rPr lang="fa-IR" dirty="0" smtClean="0"/>
              <a:t>جداسازی غذاهای دریایی پخته از خام </a:t>
            </a: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/>
          <a:lstStyle/>
          <a:p>
            <a:pPr rtl="1"/>
            <a:r>
              <a:rPr lang="fa-IR" b="1" dirty="0" smtClean="0">
                <a:cs typeface="+mn-cs"/>
              </a:rPr>
              <a:t>ویژگی ها</a:t>
            </a:r>
            <a:endParaRPr lang="fa-IR" b="1" dirty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/>
              <a:t>میله ای </a:t>
            </a:r>
          </a:p>
          <a:p>
            <a:pPr algn="r" rtl="1"/>
            <a:r>
              <a:rPr lang="fa-IR" dirty="0" smtClean="0"/>
              <a:t>گرم مثبت </a:t>
            </a:r>
          </a:p>
          <a:p>
            <a:pPr algn="r" rtl="1"/>
            <a:r>
              <a:rPr lang="fa-IR" dirty="0" smtClean="0"/>
              <a:t>هوازی اختیاری </a:t>
            </a:r>
          </a:p>
          <a:p>
            <a:pPr algn="r" rtl="1"/>
            <a:r>
              <a:rPr lang="fa-IR" dirty="0" smtClean="0"/>
              <a:t>حداقل </a:t>
            </a:r>
            <a:r>
              <a:rPr lang="en-US" dirty="0" smtClean="0"/>
              <a:t>PH</a:t>
            </a:r>
            <a:r>
              <a:rPr lang="fa-IR" dirty="0" smtClean="0"/>
              <a:t> قابل تحمل 5-6</a:t>
            </a:r>
          </a:p>
          <a:p>
            <a:pPr algn="r" rtl="1"/>
            <a:r>
              <a:rPr lang="fa-IR" dirty="0" smtClean="0"/>
              <a:t>قادر به تخمیر کربوهیدرات </a:t>
            </a:r>
          </a:p>
          <a:p>
            <a:pPr algn="r" rtl="1"/>
            <a:r>
              <a:rPr lang="fa-IR" dirty="0" smtClean="0"/>
              <a:t>کاتالاز مثبت </a:t>
            </a:r>
          </a:p>
          <a:p>
            <a:pPr algn="r" rtl="1"/>
            <a:r>
              <a:rPr lang="fa-IR" dirty="0" smtClean="0"/>
              <a:t>اسپورزا (قادر به تحمل حرارت بالا حتی بخار جوش) </a:t>
            </a:r>
            <a:endParaRPr lang="fa-IR" dirty="0" smtClean="0"/>
          </a:p>
          <a:p>
            <a:pPr algn="r" rtl="1"/>
            <a:r>
              <a:rPr lang="fa-IR" dirty="0" smtClean="0"/>
              <a:t>اغلب جفت یا زنجیره </a:t>
            </a:r>
          </a:p>
          <a:p>
            <a:pPr algn="r" rtl="1"/>
            <a:r>
              <a:rPr lang="fa-IR" dirty="0" smtClean="0"/>
              <a:t>مزوفیل</a:t>
            </a:r>
            <a:endParaRPr lang="fa-IR" dirty="0" smtClean="0"/>
          </a:p>
          <a:p>
            <a:pPr algn="r" rtl="1"/>
            <a:r>
              <a:rPr lang="fa-IR" dirty="0" smtClean="0"/>
              <a:t>معمولا متحرک </a:t>
            </a:r>
          </a:p>
          <a:p>
            <a:pPr algn="r" rtl="1"/>
            <a:r>
              <a:rPr lang="fa-IR" dirty="0" smtClean="0"/>
              <a:t>برای رشد نیازمند ترئونین، لوسین و والین </a:t>
            </a:r>
          </a:p>
          <a:p>
            <a:pPr algn="r" rtl="1"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توانایی سنتز انواع مختلفی از آنزیم های خارج سلولی، سموم و آنتی بیوتیک ها (آمیلاز، پروتئاز، فسفولیپاز، همولایزین)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فراوانی در طبیعت </a:t>
            </a:r>
          </a:p>
          <a:p>
            <a:pPr algn="r" rtl="1"/>
            <a:r>
              <a:rPr lang="fa-IR" dirty="0" smtClean="0"/>
              <a:t>تولید اسپور </a:t>
            </a:r>
          </a:p>
          <a:p>
            <a:pPr algn="r" rtl="1"/>
            <a:r>
              <a:rPr lang="fa-IR" dirty="0" smtClean="0"/>
              <a:t>مقاومت به خشکی و حرارت </a:t>
            </a:r>
          </a:p>
        </p:txBody>
      </p:sp>
      <p:sp>
        <p:nvSpPr>
          <p:cNvPr id="4" name="Left Bracket 3"/>
          <p:cNvSpPr/>
          <p:nvPr/>
        </p:nvSpPr>
        <p:spPr>
          <a:xfrm>
            <a:off x="4191000" y="1447800"/>
            <a:ext cx="198119" cy="1905000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Left Arrow 4"/>
          <p:cNvSpPr/>
          <p:nvPr/>
        </p:nvSpPr>
        <p:spPr>
          <a:xfrm>
            <a:off x="3657600" y="2209800"/>
            <a:ext cx="457200" cy="484632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32004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dirty="0" smtClean="0"/>
              <a:t>دلالت بر اینکه باکتری به طور گسترده در اکثر غذاها وجود دارد </a:t>
            </a:r>
            <a:endParaRPr lang="fa-IR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724400"/>
            <a:ext cx="83820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 smtClean="0"/>
              <a:t>وجود باکتری در اکثر غذاها به میزانی نیست که خطرناک باشد اما با ایجاد شرایط مناسب، میتواند تکثیر یافته و به تعدادی که برای مسمومیت لازم است افزایش یابد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r" rtl="1"/>
            <a:r>
              <a:rPr lang="fa-IR" dirty="0" smtClean="0"/>
              <a:t>نحوه ایجاد مسمومیت مشابه با کلستریدیوم پرفرنجنس؛  </a:t>
            </a: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/>
            <a:r>
              <a:rPr lang="fa-IR" dirty="0" smtClean="0"/>
              <a:t>اسپور باکتری بعد از پخت ناکافی در غذا زنده مانده و در شرایطی که غذا به آرامی سرد می شود و یا در شرایط دمایی </a:t>
            </a:r>
            <a:r>
              <a:rPr lang="fa-IR" dirty="0" smtClean="0"/>
              <a:t>مناسب </a:t>
            </a:r>
            <a:r>
              <a:rPr lang="fa-IR" dirty="0" smtClean="0"/>
              <a:t>رشد باکتری نگه داری شود تبدیل به فرم رویشی شده و سپس سریعا تکثیر یافته و توکسین مقاوم به حرارت تولید می کند و با مصرف غذا مسمومیت ایجاد می شود </a:t>
            </a: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در </a:t>
            </a:r>
            <a:r>
              <a:rPr lang="fa-IR" dirty="0" smtClean="0"/>
              <a:t>بررسی های انجام شده روی شیرهای غیر پاستوریزه 35-48 % نمونه ها حاوی باکتری باسیلوس سرئوس بودند در حالیکه در شیر خام 9% موارد مثبت بوده و در اکثر موارد تعداد باکتری های قابل شمارش کمتر از 10 بود </a:t>
            </a:r>
            <a:r>
              <a:rPr lang="fa-IR" dirty="0" smtClean="0"/>
              <a:t> </a:t>
            </a:r>
          </a:p>
          <a:p>
            <a:pPr algn="r" rtl="1">
              <a:buNone/>
            </a:pPr>
            <a:r>
              <a:rPr lang="fa-IR" dirty="0" smtClean="0"/>
              <a:t> </a:t>
            </a:r>
            <a:endParaRPr lang="fa-IR" dirty="0" smtClean="0"/>
          </a:p>
          <a:p>
            <a:pPr algn="r" rtl="1"/>
            <a:r>
              <a:rPr lang="fa-IR" dirty="0" smtClean="0"/>
              <a:t>با وجودیکه محصولات لبنی محیط مناسبی برای رشد باکتری می باشد اما برای تولید سم چندان مطلوب نمی باشد بنابراین مصرف محصولات لبنی به ندرت باعث مسمومیت می شوند </a:t>
            </a:r>
            <a:r>
              <a:rPr lang="fa-IR" dirty="0" smtClean="0"/>
              <a:t>(فساد شیرین)</a:t>
            </a:r>
            <a:endParaRPr lang="fa-IR" dirty="0" smtClean="0"/>
          </a:p>
          <a:p>
            <a:pPr algn="r" rtl="1">
              <a:buNone/>
            </a:pPr>
            <a:endParaRPr lang="fa-I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1723</Words>
  <Application>Microsoft Office PowerPoint</Application>
  <PresentationFormat>On-screen Show (4:3)</PresentationFormat>
  <Paragraphs>158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Slide 1</vt:lpstr>
      <vt:lpstr>باسیلوس سرئوس </vt:lpstr>
      <vt:lpstr>Slide 3</vt:lpstr>
      <vt:lpstr>ویژگی ها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پیشگیری </vt:lpstr>
      <vt:lpstr>Slide 16</vt:lpstr>
      <vt:lpstr>Slide 17</vt:lpstr>
      <vt:lpstr>ویژگی ها؟</vt:lpstr>
      <vt:lpstr>Slide 19</vt:lpstr>
      <vt:lpstr>ارتباط باکتری باغذا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اصول پیشگیری </vt:lpstr>
      <vt:lpstr>ویبریو</vt:lpstr>
      <vt:lpstr>Slide 32</vt:lpstr>
      <vt:lpstr>ویژگی ها </vt:lpstr>
      <vt:lpstr>Slide 34</vt:lpstr>
      <vt:lpstr>ویبریوکلرا</vt:lpstr>
      <vt:lpstr>Slide 36</vt:lpstr>
      <vt:lpstr>مواد غذایی حامل </vt:lpstr>
      <vt:lpstr>ویبریو پاراهمولیتیکوس</vt:lpstr>
      <vt:lpstr>کنترل و پیشگیری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Fatemeh</dc:creator>
  <cp:lastModifiedBy>Fatemeh</cp:lastModifiedBy>
  <cp:revision>56</cp:revision>
  <dcterms:created xsi:type="dcterms:W3CDTF">2006-08-16T00:00:00Z</dcterms:created>
  <dcterms:modified xsi:type="dcterms:W3CDTF">2016-04-12T05:28:42Z</dcterms:modified>
</cp:coreProperties>
</file>