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0" r:id="rId2"/>
    <p:sldId id="263" r:id="rId3"/>
    <p:sldId id="265" r:id="rId4"/>
    <p:sldId id="264" r:id="rId5"/>
    <p:sldId id="266" r:id="rId6"/>
    <p:sldId id="256" r:id="rId7"/>
    <p:sldId id="257" r:id="rId8"/>
    <p:sldId id="259" r:id="rId9"/>
    <p:sldId id="258" r:id="rId10"/>
    <p:sldId id="261" r:id="rId11"/>
    <p:sldId id="262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76" autoAdjust="0"/>
  </p:normalViewPr>
  <p:slideViewPr>
    <p:cSldViewPr>
      <p:cViewPr varScale="1">
        <p:scale>
          <a:sx n="87" d="100"/>
          <a:sy n="87" d="100"/>
        </p:scale>
        <p:origin x="-5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E4F77AA-A155-425A-A0D1-270916FBCC97}" type="datetimeFigureOut">
              <a:rPr lang="fa-IR" smtClean="0"/>
              <a:t>1435/02/22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28888F6-B5E7-41A7-BFFA-949B72957A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41707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7DFDA51-0EA8-4EE8-A10E-AD8722D12724}" type="datetimeFigureOut">
              <a:rPr lang="fa-IR" smtClean="0"/>
              <a:t>1435/02/22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D9228DB-7FB6-4137-8D68-4B0FD32869E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3810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مجمع فعالان فضای مجازی انقلاب اسلامی (فرا)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28DB-7FB6-4137-8D68-4B0FD32869EB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76954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مجمع فعالان فضای مجازی انقلاب اسلامی (فرا)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28DB-7FB6-4137-8D68-4B0FD32869EB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43027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مجمع فعالان فضای مجازی انقلاب اسلامی (فرا)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28DB-7FB6-4137-8D68-4B0FD32869EB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7695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مجمع فعالان فضای مجازی انقلاب اسلامی (فرا)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28DB-7FB6-4137-8D68-4B0FD32869EB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4302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مجمع فعالان فضای مجازی انقلاب اسلامی (فرا)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28DB-7FB6-4137-8D68-4B0FD32869EB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7695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مجمع فعالان فضای مجازی انقلاب اسلامی (فرا)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28DB-7FB6-4137-8D68-4B0FD32869EB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13579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مجمع فعالان فضای مجازی انقلاب اسلامی (فرا)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28DB-7FB6-4137-8D68-4B0FD32869EB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4496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مجمع فعالان فضای مجازی انقلاب اسلامی (فرا)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28DB-7FB6-4137-8D68-4B0FD32869EB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7695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مجمع فعالان فضای مجازی انقلاب اسلامی (فرا)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28DB-7FB6-4137-8D68-4B0FD32869EB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43027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مجمع فعالان فضای مجازی انقلاب اسلامی (فرا)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228DB-7FB6-4137-8D68-4B0FD32869EB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7695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مجمع فعالان فضای مجازی انقلاب اسلامی (فرا)</a:t>
            </a:r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81ED11-5BB6-4913-ACAE-98BBECB802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مجمع فعالان فضای مجازی انقلاب اسلامی (فرا)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مجمع فعالان فضای مجازی انقلاب اسلامی (فرا)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مجمع فعالان فضای مجازی انقلاب اسلامی (فرا)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‹#›</a:t>
            </a:fld>
            <a:endParaRPr lang="fa-I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مجمع فعالان فضای مجازی انقلاب اسلامی (فرا)</a:t>
            </a:r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مجمع فعالان فضای مجازی انقلاب اسلامی (فرا)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مجمع فعالان فضای مجازی انقلاب اسلامی (فرا)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مجمع فعالان فضای مجازی انقلاب اسلامی (فرا)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مجمع فعالان فضای مجازی انقلاب اسلامی (فرا)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مجمع فعالان فضای مجازی انقلاب اسلامی (فرا)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مجمع فعالان فضای مجازی انقلاب اسلامی (فرا)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281ED11-5BB6-4913-ACAE-98BBECB80262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fa-IR" smtClean="0"/>
              <a:t>مجمع فعالان فضای مجازی انقلاب اسلامی (فرا)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281ED11-5BB6-4913-ACAE-98BBECB80262}" type="slidenum">
              <a:rPr lang="fa-IR" smtClean="0"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3600"/>
              </a:spcBef>
              <a:buNone/>
            </a:pPr>
            <a:r>
              <a:rPr lang="en-US" sz="50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r.Symbol8" pitchFamily="2" charset="0"/>
              </a:rPr>
              <a:t>2</a:t>
            </a:r>
            <a:endParaRPr lang="fa-IR" sz="50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r.Symbol8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مجمع فعالان فضای مجازی انقلاب اسلامی (فرا)</a:t>
            </a:r>
            <a:endParaRPr lang="fa-I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587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18449 L -0.00104 -0.251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"/>
            <a:ext cx="8229600" cy="609600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fa-IR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B Zar" pitchFamily="2" charset="-78"/>
              </a:rPr>
              <a:t>مراحل </a:t>
            </a:r>
            <a:r>
              <a:rPr lang="fa-I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B Zar" pitchFamily="2" charset="-78"/>
              </a:rPr>
              <a:t>باز کردن سایت </a:t>
            </a:r>
            <a:r>
              <a:rPr lang="fa-IR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B Zar" pitchFamily="2" charset="-78"/>
              </a:rPr>
              <a:t>فیسبوک</a:t>
            </a:r>
          </a:p>
          <a:p>
            <a:pPr algn="ctr"/>
            <a:endParaRPr lang="fa-IR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B Zar" pitchFamily="2" charset="-78"/>
            </a:endParaRPr>
          </a:p>
        </p:txBody>
      </p:sp>
      <p:sp>
        <p:nvSpPr>
          <p:cNvPr id="115" name="Date Placeholder 1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111" name="Footer Placeholder 110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429000" cy="365125"/>
          </a:xfrm>
        </p:spPr>
        <p:txBody>
          <a:bodyPr/>
          <a:lstStyle/>
          <a:p>
            <a:r>
              <a:rPr lang="fa-IR" smtClean="0">
                <a:latin typeface="Tahoma" pitchFamily="34" charset="0"/>
                <a:ea typeface="Tahoma" pitchFamily="34" charset="0"/>
                <a:cs typeface="Tahoma" pitchFamily="34" charset="0"/>
              </a:rPr>
              <a:t>مجمع فعالان فضای مجازی انقلاب اسلامی (فرا)</a:t>
            </a:r>
            <a:endParaRPr lang="fa-IR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" name="Slide Number Placeholder 1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10</a:t>
            </a:fld>
            <a:endParaRPr lang="fa-IR" dirty="0"/>
          </a:p>
        </p:txBody>
      </p:sp>
      <p:sp>
        <p:nvSpPr>
          <p:cNvPr id="81" name="Rectangle 80"/>
          <p:cNvSpPr/>
          <p:nvPr/>
        </p:nvSpPr>
        <p:spPr>
          <a:xfrm>
            <a:off x="6540500" y="27432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ISP</a:t>
            </a:r>
            <a:br>
              <a:rPr lang="en-US" dirty="0" smtClean="0"/>
            </a:br>
            <a:r>
              <a:rPr lang="en-US" sz="1100" b="1" dirty="0"/>
              <a:t>I</a:t>
            </a:r>
            <a:r>
              <a:rPr lang="en-US" sz="1100" b="1" dirty="0" smtClean="0"/>
              <a:t>nternet </a:t>
            </a:r>
            <a:r>
              <a:rPr lang="en-US" sz="1100" b="1" dirty="0"/>
              <a:t>S</a:t>
            </a:r>
            <a:r>
              <a:rPr lang="en-US" sz="1100" b="1" dirty="0" smtClean="0"/>
              <a:t>ervice </a:t>
            </a:r>
            <a:r>
              <a:rPr lang="en-US" sz="1100" b="1" dirty="0"/>
              <a:t>P</a:t>
            </a:r>
            <a:r>
              <a:rPr lang="en-US" sz="1100" b="1" dirty="0" smtClean="0"/>
              <a:t>rovider</a:t>
            </a:r>
            <a:endParaRPr lang="fa-IR" sz="1100" dirty="0"/>
          </a:p>
        </p:txBody>
      </p:sp>
      <p:sp>
        <p:nvSpPr>
          <p:cNvPr id="82" name="Rectangle 81"/>
          <p:cNvSpPr/>
          <p:nvPr/>
        </p:nvSpPr>
        <p:spPr>
          <a:xfrm>
            <a:off x="6540500" y="40386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PAP</a:t>
            </a:r>
            <a:br>
              <a:rPr lang="en-US" dirty="0" smtClean="0"/>
            </a:br>
            <a:r>
              <a:rPr lang="en-US" sz="1100" dirty="0" smtClean="0"/>
              <a:t>Private Access Provider</a:t>
            </a:r>
            <a:endParaRPr lang="fa-IR" sz="1100" dirty="0"/>
          </a:p>
        </p:txBody>
      </p:sp>
      <p:sp>
        <p:nvSpPr>
          <p:cNvPr id="83" name="Rectangle 82"/>
          <p:cNvSpPr/>
          <p:nvPr/>
        </p:nvSpPr>
        <p:spPr>
          <a:xfrm>
            <a:off x="6540500" y="53340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DCI [IRAN]</a:t>
            </a:r>
            <a:endParaRPr lang="fa-IR" dirty="0"/>
          </a:p>
        </p:txBody>
      </p:sp>
      <p:sp>
        <p:nvSpPr>
          <p:cNvPr id="84" name="Rectangle 83"/>
          <p:cNvSpPr/>
          <p:nvPr/>
        </p:nvSpPr>
        <p:spPr>
          <a:xfrm>
            <a:off x="3810000" y="53340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کشور همسایه</a:t>
            </a:r>
            <a:endParaRPr lang="fa-IR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990600" y="53340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trike="sngStrike" dirty="0" smtClean="0"/>
              <a:t>USA</a:t>
            </a:r>
            <a:br>
              <a:rPr lang="en-US" strike="sngStrike" dirty="0" smtClean="0"/>
            </a:br>
            <a:r>
              <a:rPr lang="en-US" sz="1100" b="1" dirty="0" smtClean="0"/>
              <a:t>World Internet Center</a:t>
            </a:r>
          </a:p>
        </p:txBody>
      </p:sp>
      <p:sp>
        <p:nvSpPr>
          <p:cNvPr id="86" name="Rectangle 85"/>
          <p:cNvSpPr/>
          <p:nvPr/>
        </p:nvSpPr>
        <p:spPr>
          <a:xfrm>
            <a:off x="990600" y="40386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b="1" dirty="0" smtClean="0">
                <a:cs typeface="+mj-cs"/>
              </a:rPr>
              <a:t>کشورِ تولیدکننده فیلترشکن</a:t>
            </a:r>
            <a:endParaRPr lang="fa-IR" sz="1200" b="1" dirty="0">
              <a:cs typeface="+mj-cs"/>
            </a:endParaRPr>
          </a:p>
        </p:txBody>
      </p:sp>
      <p:cxnSp>
        <p:nvCxnSpPr>
          <p:cNvPr id="90" name="Straight Arrow Connector 89"/>
          <p:cNvCxnSpPr>
            <a:stCxn id="81" idx="2"/>
            <a:endCxn id="82" idx="0"/>
          </p:cNvCxnSpPr>
          <p:nvPr/>
        </p:nvCxnSpPr>
        <p:spPr>
          <a:xfrm>
            <a:off x="7188200" y="3429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2" idx="2"/>
            <a:endCxn id="83" idx="0"/>
          </p:cNvCxnSpPr>
          <p:nvPr/>
        </p:nvCxnSpPr>
        <p:spPr>
          <a:xfrm>
            <a:off x="7188200" y="4724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3" idx="1"/>
            <a:endCxn id="84" idx="3"/>
          </p:cNvCxnSpPr>
          <p:nvPr/>
        </p:nvCxnSpPr>
        <p:spPr>
          <a:xfrm flipH="1">
            <a:off x="5105400" y="5676900"/>
            <a:ext cx="14351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4" idx="1"/>
            <a:endCxn id="85" idx="3"/>
          </p:cNvCxnSpPr>
          <p:nvPr/>
        </p:nvCxnSpPr>
        <p:spPr>
          <a:xfrm flipH="1">
            <a:off x="2286000" y="56769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85" idx="0"/>
            <a:endCxn id="86" idx="2"/>
          </p:cNvCxnSpPr>
          <p:nvPr/>
        </p:nvCxnSpPr>
        <p:spPr>
          <a:xfrm flipV="1">
            <a:off x="1638300" y="4724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endCxn id="84" idx="2"/>
          </p:cNvCxnSpPr>
          <p:nvPr/>
        </p:nvCxnSpPr>
        <p:spPr>
          <a:xfrm flipV="1">
            <a:off x="2286000" y="6019800"/>
            <a:ext cx="2171700" cy="635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84" idx="0"/>
            <a:endCxn id="83" idx="2"/>
          </p:cNvCxnSpPr>
          <p:nvPr/>
        </p:nvCxnSpPr>
        <p:spPr>
          <a:xfrm rot="16200000" flipH="1">
            <a:off x="5480050" y="4311650"/>
            <a:ext cx="685800" cy="2730500"/>
          </a:xfrm>
          <a:prstGeom prst="bentConnector5">
            <a:avLst>
              <a:gd name="adj1" fmla="val -33333"/>
              <a:gd name="adj2" fmla="val 50000"/>
              <a:gd name="adj3" fmla="val 133333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82" idx="1"/>
            <a:endCxn id="81" idx="1"/>
          </p:cNvCxnSpPr>
          <p:nvPr/>
        </p:nvCxnSpPr>
        <p:spPr>
          <a:xfrm rot="10800000">
            <a:off x="6540500" y="3086100"/>
            <a:ext cx="12700" cy="1295400"/>
          </a:xfrm>
          <a:prstGeom prst="bentConnector3">
            <a:avLst>
              <a:gd name="adj1" fmla="val 2742858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endCxn id="81" idx="0"/>
          </p:cNvCxnSpPr>
          <p:nvPr/>
        </p:nvCxnSpPr>
        <p:spPr>
          <a:xfrm rot="10800000" flipV="1">
            <a:off x="7188201" y="1690300"/>
            <a:ext cx="214563" cy="10529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83" idx="3"/>
            <a:endCxn id="82" idx="3"/>
          </p:cNvCxnSpPr>
          <p:nvPr/>
        </p:nvCxnSpPr>
        <p:spPr>
          <a:xfrm flipV="1">
            <a:off x="7835900" y="4381500"/>
            <a:ext cx="12700" cy="1295400"/>
          </a:xfrm>
          <a:prstGeom prst="bentConnector3">
            <a:avLst>
              <a:gd name="adj1" fmla="val 3085724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81" idx="3"/>
            <a:endCxn id="103" idx="6"/>
          </p:cNvCxnSpPr>
          <p:nvPr/>
        </p:nvCxnSpPr>
        <p:spPr>
          <a:xfrm flipV="1">
            <a:off x="7835900" y="1690300"/>
            <a:ext cx="493964" cy="1395800"/>
          </a:xfrm>
          <a:prstGeom prst="bentConnector3">
            <a:avLst>
              <a:gd name="adj1" fmla="val 163909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7391401" y="1233100"/>
            <a:ext cx="984831" cy="1191399"/>
            <a:chOff x="7363077" y="1371600"/>
            <a:chExt cx="984831" cy="1191399"/>
          </a:xfrm>
        </p:grpSpPr>
        <p:sp>
          <p:nvSpPr>
            <p:cNvPr id="103" name="Smiley Face 102"/>
            <p:cNvSpPr/>
            <p:nvPr/>
          </p:nvSpPr>
          <p:spPr>
            <a:xfrm>
              <a:off x="7387140" y="1371600"/>
              <a:ext cx="914400" cy="914400"/>
            </a:xfrm>
            <a:prstGeom prst="smileyFace">
              <a:avLst>
                <a:gd name="adj" fmla="val 4653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363077" y="2286000"/>
              <a:ext cx="98483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fa-I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شما</a:t>
              </a:r>
              <a:endParaRPr lang="fa-IR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990599" y="27432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Proxy Server</a:t>
            </a:r>
            <a:endParaRPr lang="fa-IR" dirty="0"/>
          </a:p>
        </p:txBody>
      </p:sp>
      <p:sp>
        <p:nvSpPr>
          <p:cNvPr id="38" name="Smiley Face 37"/>
          <p:cNvSpPr/>
          <p:nvPr/>
        </p:nvSpPr>
        <p:spPr>
          <a:xfrm>
            <a:off x="7413172" y="1230086"/>
            <a:ext cx="914400" cy="914400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24000" y="1531985"/>
            <a:ext cx="2364750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b="1" dirty="0" smtClean="0">
                <a:cs typeface="B Elm" pitchFamily="2" charset="-78"/>
              </a:rPr>
              <a:t>هزینه = زیاد</a:t>
            </a:r>
          </a:p>
          <a:p>
            <a:r>
              <a:rPr lang="fa-IR" b="1" dirty="0" smtClean="0">
                <a:cs typeface="B Elm" pitchFamily="2" charset="-78"/>
              </a:rPr>
              <a:t>سرعت = بسیار پائین</a:t>
            </a:r>
          </a:p>
          <a:p>
            <a:r>
              <a:rPr lang="fa-IR" b="1" dirty="0" smtClean="0">
                <a:cs typeface="B Elm" pitchFamily="2" charset="-78"/>
              </a:rPr>
              <a:t>امنیت = بسیار بسیار پائین</a:t>
            </a:r>
          </a:p>
          <a:p>
            <a:r>
              <a:rPr lang="fa-IR" b="1" dirty="0" smtClean="0">
                <a:cs typeface="B Elm" pitchFamily="2" charset="-78"/>
              </a:rPr>
              <a:t>کیفیت = بسیار پائین</a:t>
            </a:r>
            <a:endParaRPr lang="fa-IR" b="1" dirty="0">
              <a:cs typeface="B Elm" pitchFamily="2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810000" y="27432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IDC </a:t>
            </a:r>
            <a:r>
              <a:rPr lang="en-US" sz="1700" dirty="0" smtClean="0"/>
              <a:t>[</a:t>
            </a:r>
            <a:r>
              <a:rPr lang="en-US" sz="1700" strike="sngStrike" dirty="0" smtClean="0"/>
              <a:t>Facebook</a:t>
            </a:r>
            <a:r>
              <a:rPr lang="en-US" sz="1700" dirty="0" smtClean="0"/>
              <a:t>]</a:t>
            </a:r>
            <a:endParaRPr lang="fa-IR" sz="1700" dirty="0"/>
          </a:p>
        </p:txBody>
      </p:sp>
      <p:cxnSp>
        <p:nvCxnSpPr>
          <p:cNvPr id="55" name="Straight Arrow Connector 54"/>
          <p:cNvCxnSpPr>
            <a:stCxn id="86" idx="0"/>
            <a:endCxn id="28" idx="2"/>
          </p:cNvCxnSpPr>
          <p:nvPr/>
        </p:nvCxnSpPr>
        <p:spPr>
          <a:xfrm flipH="1" flipV="1">
            <a:off x="1638299" y="3429000"/>
            <a:ext cx="1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8" idx="0"/>
          </p:cNvCxnSpPr>
          <p:nvPr/>
        </p:nvCxnSpPr>
        <p:spPr>
          <a:xfrm rot="16200000" flipH="1" flipV="1">
            <a:off x="25399" y="3721100"/>
            <a:ext cx="2590800" cy="635000"/>
          </a:xfrm>
          <a:prstGeom prst="bentConnector5">
            <a:avLst>
              <a:gd name="adj1" fmla="val -8824"/>
              <a:gd name="adj2" fmla="val 206571"/>
              <a:gd name="adj3" fmla="val 85504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6" name="Elbow Connector 65"/>
          <p:cNvCxnSpPr/>
          <p:nvPr/>
        </p:nvCxnSpPr>
        <p:spPr>
          <a:xfrm rot="5400000" flipH="1" flipV="1">
            <a:off x="2095500" y="3619500"/>
            <a:ext cx="1905000" cy="1524000"/>
          </a:xfrm>
          <a:prstGeom prst="bentConnector3">
            <a:avLst>
              <a:gd name="adj1" fmla="val 25429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" name="Elbow Connector 78"/>
          <p:cNvCxnSpPr/>
          <p:nvPr/>
        </p:nvCxnSpPr>
        <p:spPr>
          <a:xfrm rot="10800000" flipV="1">
            <a:off x="2286000" y="3429000"/>
            <a:ext cx="2819400" cy="1905000"/>
          </a:xfrm>
          <a:prstGeom prst="bentConnector3">
            <a:avLst>
              <a:gd name="adj1" fmla="val 65058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85" idx="1"/>
            <a:endCxn id="86" idx="1"/>
          </p:cNvCxnSpPr>
          <p:nvPr/>
        </p:nvCxnSpPr>
        <p:spPr>
          <a:xfrm rot="10800000">
            <a:off x="990600" y="4381500"/>
            <a:ext cx="12700" cy="1295400"/>
          </a:xfrm>
          <a:prstGeom prst="bentConnector3">
            <a:avLst>
              <a:gd name="adj1" fmla="val 3857142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86" idx="3"/>
            <a:endCxn id="28" idx="3"/>
          </p:cNvCxnSpPr>
          <p:nvPr/>
        </p:nvCxnSpPr>
        <p:spPr>
          <a:xfrm flipH="1" flipV="1">
            <a:off x="2285999" y="3086100"/>
            <a:ext cx="1" cy="1295400"/>
          </a:xfrm>
          <a:prstGeom prst="bentConnector3">
            <a:avLst>
              <a:gd name="adj1" fmla="val -2286000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3" name="Elbow Connector 132"/>
          <p:cNvCxnSpPr>
            <a:stCxn id="28" idx="1"/>
            <a:endCxn id="85" idx="2"/>
          </p:cNvCxnSpPr>
          <p:nvPr/>
        </p:nvCxnSpPr>
        <p:spPr>
          <a:xfrm rot="10800000" flipH="1" flipV="1">
            <a:off x="990598" y="3086100"/>
            <a:ext cx="647701" cy="2933700"/>
          </a:xfrm>
          <a:prstGeom prst="bentConnector4">
            <a:avLst>
              <a:gd name="adj1" fmla="val -48739"/>
              <a:gd name="adj2" fmla="val 107792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639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04800"/>
            <a:ext cx="8763000" cy="609600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fa-IR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B Zar" pitchFamily="2" charset="-78"/>
              </a:rPr>
              <a:t>مراحل فعالیت در شبکه اجتماعی افسران</a:t>
            </a:r>
            <a:endParaRPr lang="fa-IR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B Zar" pitchFamily="2" charset="-78"/>
            </a:endParaRPr>
          </a:p>
        </p:txBody>
      </p:sp>
      <p:sp>
        <p:nvSpPr>
          <p:cNvPr id="88" name="Date Placeholder 8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86" name="Footer Placeholder 85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200400" cy="365125"/>
          </a:xfrm>
        </p:spPr>
        <p:txBody>
          <a:bodyPr/>
          <a:lstStyle/>
          <a:p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مجمع فعالان فضای مجازی انقلاب اسلامی (فرا)</a:t>
            </a:r>
            <a:endParaRPr lang="fa-I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11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6629400" y="28194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ISP</a:t>
            </a:r>
            <a:br>
              <a:rPr lang="en-US" dirty="0" smtClean="0"/>
            </a:br>
            <a:r>
              <a:rPr lang="en-US" sz="1100" b="1" dirty="0"/>
              <a:t>I</a:t>
            </a:r>
            <a:r>
              <a:rPr lang="en-US" sz="1100" b="1" dirty="0" smtClean="0"/>
              <a:t>nternet </a:t>
            </a:r>
            <a:r>
              <a:rPr lang="en-US" sz="1100" b="1" dirty="0"/>
              <a:t>S</a:t>
            </a:r>
            <a:r>
              <a:rPr lang="en-US" sz="1100" b="1" dirty="0" smtClean="0"/>
              <a:t>ervice </a:t>
            </a:r>
            <a:r>
              <a:rPr lang="en-US" sz="1100" b="1" dirty="0"/>
              <a:t>P</a:t>
            </a:r>
            <a:r>
              <a:rPr lang="en-US" sz="1100" b="1" dirty="0" smtClean="0"/>
              <a:t>rovider</a:t>
            </a:r>
            <a:endParaRPr lang="fa-IR" sz="1100" dirty="0"/>
          </a:p>
        </p:txBody>
      </p:sp>
      <p:sp>
        <p:nvSpPr>
          <p:cNvPr id="9" name="Rectangle 8"/>
          <p:cNvSpPr/>
          <p:nvPr/>
        </p:nvSpPr>
        <p:spPr>
          <a:xfrm>
            <a:off x="6629400" y="4032971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PAP</a:t>
            </a:r>
            <a:br>
              <a:rPr lang="en-US" dirty="0" smtClean="0"/>
            </a:br>
            <a:r>
              <a:rPr lang="en-US" sz="1100" dirty="0" smtClean="0"/>
              <a:t>Private Access Provider</a:t>
            </a:r>
            <a:endParaRPr lang="fa-IR" sz="1100" dirty="0"/>
          </a:p>
        </p:txBody>
      </p:sp>
      <p:sp>
        <p:nvSpPr>
          <p:cNvPr id="11" name="Rectangle 10"/>
          <p:cNvSpPr/>
          <p:nvPr/>
        </p:nvSpPr>
        <p:spPr>
          <a:xfrm>
            <a:off x="6629400" y="5254253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IDC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[</a:t>
            </a:r>
            <a:r>
              <a:rPr lang="en-US" sz="1200" b="1" dirty="0" smtClean="0"/>
              <a:t>Afsaran.ir</a:t>
            </a:r>
            <a:r>
              <a:rPr lang="en-US" sz="1200" dirty="0" smtClean="0"/>
              <a:t>]</a:t>
            </a:r>
            <a:endParaRPr lang="fa-IR" sz="1200" dirty="0"/>
          </a:p>
        </p:txBody>
      </p:sp>
      <p:cxnSp>
        <p:nvCxnSpPr>
          <p:cNvPr id="19" name="Straight Arrow Connector 18"/>
          <p:cNvCxnSpPr>
            <a:stCxn id="8" idx="2"/>
            <a:endCxn id="9" idx="0"/>
          </p:cNvCxnSpPr>
          <p:nvPr/>
        </p:nvCxnSpPr>
        <p:spPr>
          <a:xfrm>
            <a:off x="7277100" y="3505200"/>
            <a:ext cx="0" cy="5277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11" idx="0"/>
          </p:cNvCxnSpPr>
          <p:nvPr/>
        </p:nvCxnSpPr>
        <p:spPr>
          <a:xfrm>
            <a:off x="7277100" y="4718771"/>
            <a:ext cx="0" cy="5354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1" idx="3"/>
            <a:endCxn id="9" idx="3"/>
          </p:cNvCxnSpPr>
          <p:nvPr/>
        </p:nvCxnSpPr>
        <p:spPr>
          <a:xfrm flipV="1">
            <a:off x="7924800" y="4375871"/>
            <a:ext cx="12700" cy="1221282"/>
          </a:xfrm>
          <a:prstGeom prst="bentConnector3">
            <a:avLst>
              <a:gd name="adj1" fmla="val 5657142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9" idx="1"/>
            <a:endCxn id="8" idx="1"/>
          </p:cNvCxnSpPr>
          <p:nvPr/>
        </p:nvCxnSpPr>
        <p:spPr>
          <a:xfrm rot="10800000">
            <a:off x="6629400" y="3162301"/>
            <a:ext cx="12700" cy="1213571"/>
          </a:xfrm>
          <a:prstGeom prst="bentConnector3">
            <a:avLst>
              <a:gd name="adj1" fmla="val 360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5" idx="1"/>
            <a:endCxn id="8" idx="0"/>
          </p:cNvCxnSpPr>
          <p:nvPr/>
        </p:nvCxnSpPr>
        <p:spPr>
          <a:xfrm rot="10800000" flipV="1">
            <a:off x="7277100" y="2340278"/>
            <a:ext cx="190500" cy="47912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8" idx="3"/>
            <a:endCxn id="75" idx="3"/>
          </p:cNvCxnSpPr>
          <p:nvPr/>
        </p:nvCxnSpPr>
        <p:spPr>
          <a:xfrm flipV="1">
            <a:off x="7924800" y="2340279"/>
            <a:ext cx="451431" cy="822021"/>
          </a:xfrm>
          <a:prstGeom prst="bentConnector3">
            <a:avLst>
              <a:gd name="adj1" fmla="val 157873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7467600" y="1295400"/>
            <a:ext cx="914400" cy="1183378"/>
            <a:chOff x="4305300" y="1379621"/>
            <a:chExt cx="914400" cy="1183378"/>
          </a:xfrm>
        </p:grpSpPr>
        <p:sp>
          <p:nvSpPr>
            <p:cNvPr id="74" name="Smiley Face 73"/>
            <p:cNvSpPr/>
            <p:nvPr/>
          </p:nvSpPr>
          <p:spPr>
            <a:xfrm>
              <a:off x="4305300" y="1379621"/>
              <a:ext cx="914400" cy="914400"/>
            </a:xfrm>
            <a:prstGeom prst="smileyFac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305300" y="2286000"/>
              <a:ext cx="90863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fa-I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شما</a:t>
              </a:r>
              <a:endParaRPr lang="fa-IR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1" r="14613"/>
          <a:stretch/>
        </p:blipFill>
        <p:spPr>
          <a:xfrm>
            <a:off x="0" y="1447799"/>
            <a:ext cx="5989672" cy="4492254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21" name="TextBox 20"/>
          <p:cNvSpPr txBox="1"/>
          <p:nvPr/>
        </p:nvSpPr>
        <p:spPr>
          <a:xfrm>
            <a:off x="4163531" y="3093761"/>
            <a:ext cx="1826141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b="1" dirty="0" smtClean="0">
                <a:cs typeface="B Elm" pitchFamily="2" charset="-78"/>
              </a:rPr>
              <a:t>هزینه = بسیار پائین</a:t>
            </a:r>
          </a:p>
          <a:p>
            <a:r>
              <a:rPr lang="fa-IR" b="1" dirty="0" smtClean="0">
                <a:cs typeface="B Elm" pitchFamily="2" charset="-78"/>
              </a:rPr>
              <a:t>سرعت = عالی</a:t>
            </a:r>
          </a:p>
          <a:p>
            <a:r>
              <a:rPr lang="fa-IR" b="1" dirty="0" smtClean="0">
                <a:cs typeface="B Elm" pitchFamily="2" charset="-78"/>
              </a:rPr>
              <a:t>ضریبِ امنیت = بالا</a:t>
            </a:r>
          </a:p>
          <a:p>
            <a:r>
              <a:rPr lang="fa-IR" b="1" dirty="0" smtClean="0">
                <a:cs typeface="B Elm" pitchFamily="2" charset="-78"/>
              </a:rPr>
              <a:t>کیفیت = عالی</a:t>
            </a:r>
            <a:endParaRPr lang="fa-IR" b="1" dirty="0">
              <a:cs typeface="B El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2766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305800" cy="3763963"/>
          </a:xfrm>
        </p:spPr>
        <p:txBody>
          <a:bodyPr>
            <a:normAutofit/>
          </a:bodyPr>
          <a:lstStyle/>
          <a:p>
            <a:pPr algn="ctr"/>
            <a:r>
              <a:rPr lang="fa-IR" sz="11000" b="0" dirty="0" smtClean="0">
                <a:cs typeface="B Elm" pitchFamily="2" charset="-78"/>
              </a:rPr>
              <a:t>خسته نباشید!</a:t>
            </a:r>
            <a:endParaRPr lang="fa-IR" sz="11000" b="0" dirty="0">
              <a:cs typeface="B Elm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مجمع فعالان فضای مجازی انقلاب اسلامی (فرا)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21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10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" y="1342979"/>
            <a:ext cx="3612743" cy="254322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"/>
            <a:ext cx="8229600" cy="609600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fa-I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B Zar" pitchFamily="2" charset="-78"/>
              </a:rPr>
              <a:t>اینترنت فعلی</a:t>
            </a:r>
            <a:endParaRPr lang="fa-IR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B Zar" pitchFamily="2" charset="-78"/>
            </a:endParaRPr>
          </a:p>
        </p:txBody>
      </p:sp>
      <p:sp>
        <p:nvSpPr>
          <p:cNvPr id="115" name="Date Placeholder 1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111" name="Footer Placeholder 110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429000" cy="365125"/>
          </a:xfrm>
        </p:spPr>
        <p:txBody>
          <a:bodyPr/>
          <a:lstStyle/>
          <a:p>
            <a:r>
              <a:rPr lang="fa-IR" smtClean="0">
                <a:latin typeface="Tahoma" pitchFamily="34" charset="0"/>
                <a:ea typeface="Tahoma" pitchFamily="34" charset="0"/>
                <a:cs typeface="Tahoma" pitchFamily="34" charset="0"/>
              </a:rPr>
              <a:t>مجمع فعالان فضای مجازی انقلاب اسلامی (فرا)</a:t>
            </a:r>
            <a:endParaRPr lang="fa-IR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" name="Slide Number Placeholder 1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2</a:t>
            </a:fld>
            <a:endParaRPr lang="fa-IR" dirty="0"/>
          </a:p>
        </p:txBody>
      </p:sp>
      <p:sp>
        <p:nvSpPr>
          <p:cNvPr id="81" name="Rectangle 80"/>
          <p:cNvSpPr/>
          <p:nvPr/>
        </p:nvSpPr>
        <p:spPr>
          <a:xfrm>
            <a:off x="6540500" y="27432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ISP</a:t>
            </a:r>
            <a:br>
              <a:rPr lang="en-US" dirty="0" smtClean="0"/>
            </a:br>
            <a:r>
              <a:rPr lang="en-US" sz="1100" b="1" dirty="0"/>
              <a:t>I</a:t>
            </a:r>
            <a:r>
              <a:rPr lang="en-US" sz="1100" b="1" dirty="0" smtClean="0"/>
              <a:t>nternet </a:t>
            </a:r>
            <a:r>
              <a:rPr lang="en-US" sz="1100" b="1" dirty="0"/>
              <a:t>S</a:t>
            </a:r>
            <a:r>
              <a:rPr lang="en-US" sz="1100" b="1" dirty="0" smtClean="0"/>
              <a:t>ervice </a:t>
            </a:r>
            <a:r>
              <a:rPr lang="en-US" sz="1100" b="1" dirty="0"/>
              <a:t>P</a:t>
            </a:r>
            <a:r>
              <a:rPr lang="en-US" sz="1100" b="1" dirty="0" smtClean="0"/>
              <a:t>rovider</a:t>
            </a:r>
            <a:endParaRPr lang="fa-IR" sz="1100" dirty="0"/>
          </a:p>
        </p:txBody>
      </p:sp>
      <p:sp>
        <p:nvSpPr>
          <p:cNvPr id="82" name="Rectangle 81"/>
          <p:cNvSpPr/>
          <p:nvPr/>
        </p:nvSpPr>
        <p:spPr>
          <a:xfrm>
            <a:off x="6540500" y="40386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PAP</a:t>
            </a:r>
            <a:br>
              <a:rPr lang="en-US" dirty="0" smtClean="0"/>
            </a:br>
            <a:r>
              <a:rPr lang="en-US" sz="1100" dirty="0" smtClean="0"/>
              <a:t>Private Access Provider</a:t>
            </a:r>
            <a:endParaRPr lang="fa-IR" sz="1100" dirty="0"/>
          </a:p>
        </p:txBody>
      </p:sp>
      <p:sp>
        <p:nvSpPr>
          <p:cNvPr id="83" name="Rectangle 82"/>
          <p:cNvSpPr/>
          <p:nvPr/>
        </p:nvSpPr>
        <p:spPr>
          <a:xfrm>
            <a:off x="6540500" y="53340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DCI [IRAN]</a:t>
            </a:r>
            <a:endParaRPr lang="fa-IR" dirty="0"/>
          </a:p>
        </p:txBody>
      </p:sp>
      <p:sp>
        <p:nvSpPr>
          <p:cNvPr id="84" name="Rectangle 83"/>
          <p:cNvSpPr/>
          <p:nvPr/>
        </p:nvSpPr>
        <p:spPr>
          <a:xfrm>
            <a:off x="3810000" y="53340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کشور همسایه</a:t>
            </a:r>
            <a:endParaRPr lang="fa-IR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990600" y="53340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trike="sngStrike" dirty="0" smtClean="0"/>
              <a:t>USA</a:t>
            </a:r>
            <a:br>
              <a:rPr lang="en-US" strike="sngStrike" dirty="0" smtClean="0"/>
            </a:br>
            <a:r>
              <a:rPr lang="en-US" sz="1100" b="1" dirty="0" smtClean="0"/>
              <a:t>World Internet Center</a:t>
            </a:r>
          </a:p>
        </p:txBody>
      </p:sp>
      <p:sp>
        <p:nvSpPr>
          <p:cNvPr id="86" name="Rectangle 85"/>
          <p:cNvSpPr/>
          <p:nvPr/>
        </p:nvSpPr>
        <p:spPr>
          <a:xfrm>
            <a:off x="990600" y="40386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b="1" dirty="0" smtClean="0">
                <a:cs typeface="+mj-cs"/>
              </a:rPr>
              <a:t>کشورِ میزبانِ سایت</a:t>
            </a:r>
            <a:endParaRPr lang="fa-IR" sz="1200" b="1" dirty="0">
              <a:cs typeface="+mj-cs"/>
            </a:endParaRPr>
          </a:p>
        </p:txBody>
      </p:sp>
      <p:cxnSp>
        <p:nvCxnSpPr>
          <p:cNvPr id="90" name="Straight Arrow Connector 89"/>
          <p:cNvCxnSpPr>
            <a:stCxn id="81" idx="2"/>
            <a:endCxn id="82" idx="0"/>
          </p:cNvCxnSpPr>
          <p:nvPr/>
        </p:nvCxnSpPr>
        <p:spPr>
          <a:xfrm>
            <a:off x="7188200" y="3429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2" idx="2"/>
            <a:endCxn id="83" idx="0"/>
          </p:cNvCxnSpPr>
          <p:nvPr/>
        </p:nvCxnSpPr>
        <p:spPr>
          <a:xfrm>
            <a:off x="7188200" y="4724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3" idx="1"/>
            <a:endCxn id="84" idx="3"/>
          </p:cNvCxnSpPr>
          <p:nvPr/>
        </p:nvCxnSpPr>
        <p:spPr>
          <a:xfrm flipH="1">
            <a:off x="5105400" y="5676900"/>
            <a:ext cx="14351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4" idx="1"/>
            <a:endCxn id="85" idx="3"/>
          </p:cNvCxnSpPr>
          <p:nvPr/>
        </p:nvCxnSpPr>
        <p:spPr>
          <a:xfrm flipH="1">
            <a:off x="2286000" y="56769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85" idx="0"/>
            <a:endCxn id="86" idx="2"/>
          </p:cNvCxnSpPr>
          <p:nvPr/>
        </p:nvCxnSpPr>
        <p:spPr>
          <a:xfrm flipV="1">
            <a:off x="1638300" y="4724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86" idx="1"/>
            <a:endCxn id="85" idx="1"/>
          </p:cNvCxnSpPr>
          <p:nvPr/>
        </p:nvCxnSpPr>
        <p:spPr>
          <a:xfrm rot="10800000" flipV="1">
            <a:off x="990600" y="4381500"/>
            <a:ext cx="12700" cy="1295400"/>
          </a:xfrm>
          <a:prstGeom prst="bentConnector3">
            <a:avLst>
              <a:gd name="adj1" fmla="val 300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85" idx="2"/>
            <a:endCxn id="84" idx="2"/>
          </p:cNvCxnSpPr>
          <p:nvPr/>
        </p:nvCxnSpPr>
        <p:spPr>
          <a:xfrm rot="16200000" flipH="1">
            <a:off x="3048000" y="4610100"/>
            <a:ext cx="12700" cy="2819400"/>
          </a:xfrm>
          <a:prstGeom prst="bentConnector3">
            <a:avLst>
              <a:gd name="adj1" fmla="val 2657142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84" idx="0"/>
            <a:endCxn id="83" idx="2"/>
          </p:cNvCxnSpPr>
          <p:nvPr/>
        </p:nvCxnSpPr>
        <p:spPr>
          <a:xfrm rot="16200000" flipH="1">
            <a:off x="5480050" y="4311650"/>
            <a:ext cx="685800" cy="2730500"/>
          </a:xfrm>
          <a:prstGeom prst="bentConnector5">
            <a:avLst>
              <a:gd name="adj1" fmla="val -33333"/>
              <a:gd name="adj2" fmla="val 50000"/>
              <a:gd name="adj3" fmla="val 142856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82" idx="1"/>
            <a:endCxn id="81" idx="1"/>
          </p:cNvCxnSpPr>
          <p:nvPr/>
        </p:nvCxnSpPr>
        <p:spPr>
          <a:xfrm rot="10800000">
            <a:off x="6540500" y="3086100"/>
            <a:ext cx="12700" cy="1295400"/>
          </a:xfrm>
          <a:prstGeom prst="bentConnector3">
            <a:avLst>
              <a:gd name="adj1" fmla="val 2742858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endCxn id="81" idx="0"/>
          </p:cNvCxnSpPr>
          <p:nvPr/>
        </p:nvCxnSpPr>
        <p:spPr>
          <a:xfrm rot="10800000" flipV="1">
            <a:off x="7188201" y="1690300"/>
            <a:ext cx="214563" cy="10529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83" idx="3"/>
            <a:endCxn id="82" idx="3"/>
          </p:cNvCxnSpPr>
          <p:nvPr/>
        </p:nvCxnSpPr>
        <p:spPr>
          <a:xfrm flipV="1">
            <a:off x="7835900" y="4381500"/>
            <a:ext cx="12700" cy="1295400"/>
          </a:xfrm>
          <a:prstGeom prst="bentConnector3">
            <a:avLst>
              <a:gd name="adj1" fmla="val 3085724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81" idx="3"/>
            <a:endCxn id="103" idx="6"/>
          </p:cNvCxnSpPr>
          <p:nvPr/>
        </p:nvCxnSpPr>
        <p:spPr>
          <a:xfrm flipV="1">
            <a:off x="7835900" y="1690300"/>
            <a:ext cx="493964" cy="1395800"/>
          </a:xfrm>
          <a:prstGeom prst="bentConnector3">
            <a:avLst>
              <a:gd name="adj1" fmla="val 163909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7391401" y="1233100"/>
            <a:ext cx="984831" cy="1191399"/>
            <a:chOff x="7363077" y="1371600"/>
            <a:chExt cx="984831" cy="1191399"/>
          </a:xfrm>
        </p:grpSpPr>
        <p:sp>
          <p:nvSpPr>
            <p:cNvPr id="103" name="Smiley Face 102"/>
            <p:cNvSpPr/>
            <p:nvPr/>
          </p:nvSpPr>
          <p:spPr>
            <a:xfrm>
              <a:off x="7387140" y="1371600"/>
              <a:ext cx="914400" cy="914400"/>
            </a:xfrm>
            <a:prstGeom prst="smileyFace">
              <a:avLst>
                <a:gd name="adj" fmla="val 4653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363077" y="2286000"/>
              <a:ext cx="98483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fa-I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شما</a:t>
              </a:r>
              <a:endParaRPr lang="fa-IR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3810000" y="40386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IDC</a:t>
            </a:r>
            <a:r>
              <a:rPr lang="en-US" sz="1200" b="1" dirty="0" smtClean="0">
                <a:cs typeface="+mj-cs"/>
              </a:rPr>
              <a:t/>
            </a:r>
            <a:br>
              <a:rPr lang="en-US" sz="1200" b="1" dirty="0" smtClean="0">
                <a:cs typeface="+mj-cs"/>
              </a:rPr>
            </a:br>
            <a:r>
              <a:rPr lang="en-US" sz="1200" b="1" dirty="0">
                <a:cs typeface="+mj-cs"/>
              </a:rPr>
              <a:t>]</a:t>
            </a:r>
            <a:r>
              <a:rPr lang="fa-IR" sz="1000" b="1" dirty="0" smtClean="0">
                <a:cs typeface="+mj-cs"/>
              </a:rPr>
              <a:t>سایت موردنظر</a:t>
            </a:r>
            <a:r>
              <a:rPr lang="en-US" sz="1000" b="1" dirty="0" smtClean="0">
                <a:cs typeface="+mj-cs"/>
              </a:rPr>
              <a:t> [</a:t>
            </a:r>
            <a:endParaRPr lang="fa-IR" sz="1000" b="1" dirty="0">
              <a:cs typeface="+mj-cs"/>
            </a:endParaRPr>
          </a:p>
        </p:txBody>
      </p:sp>
      <p:cxnSp>
        <p:nvCxnSpPr>
          <p:cNvPr id="6" name="Straight Arrow Connector 5"/>
          <p:cNvCxnSpPr>
            <a:stCxn id="86" idx="3"/>
            <a:endCxn id="28" idx="1"/>
          </p:cNvCxnSpPr>
          <p:nvPr/>
        </p:nvCxnSpPr>
        <p:spPr>
          <a:xfrm>
            <a:off x="2286000" y="43815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28" idx="0"/>
            <a:endCxn id="86" idx="0"/>
          </p:cNvCxnSpPr>
          <p:nvPr/>
        </p:nvCxnSpPr>
        <p:spPr>
          <a:xfrm rot="16200000" flipV="1">
            <a:off x="3048000" y="2628900"/>
            <a:ext cx="12700" cy="2819400"/>
          </a:xfrm>
          <a:prstGeom prst="bentConnector3">
            <a:avLst>
              <a:gd name="adj1" fmla="val 3942858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Smiley Face 37"/>
          <p:cNvSpPr/>
          <p:nvPr/>
        </p:nvSpPr>
        <p:spPr>
          <a:xfrm>
            <a:off x="7413172" y="1230086"/>
            <a:ext cx="914400" cy="914400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1850" y="1542871"/>
            <a:ext cx="1830950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b="1" dirty="0" smtClean="0">
                <a:cs typeface="B Elm" pitchFamily="2" charset="-78"/>
              </a:rPr>
              <a:t>هزینه = زیاد</a:t>
            </a:r>
          </a:p>
          <a:p>
            <a:r>
              <a:rPr lang="fa-IR" b="1" dirty="0" smtClean="0">
                <a:cs typeface="B Elm" pitchFamily="2" charset="-78"/>
              </a:rPr>
              <a:t>سرعت = پائین</a:t>
            </a:r>
          </a:p>
          <a:p>
            <a:r>
              <a:rPr lang="fa-IR" b="1" dirty="0" smtClean="0">
                <a:cs typeface="B Elm" pitchFamily="2" charset="-78"/>
              </a:rPr>
              <a:t>امنیت = بسیار پائین</a:t>
            </a:r>
          </a:p>
          <a:p>
            <a:r>
              <a:rPr lang="fa-IR" b="1" dirty="0" smtClean="0">
                <a:cs typeface="B Elm" pitchFamily="2" charset="-78"/>
              </a:rPr>
              <a:t>کیفیت = پائین</a:t>
            </a:r>
            <a:endParaRPr lang="fa-IR" b="1" dirty="0">
              <a:cs typeface="B El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3961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1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763000" cy="609600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B Zar" pitchFamily="2" charset="-78"/>
              </a:rPr>
              <a:t>شما در حالت کنونی برای استفاده از اینترنت به چند جا پول می دهید؟</a:t>
            </a:r>
            <a:endParaRPr lang="fa-IR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B Zar" pitchFamily="2" charset="-78"/>
            </a:endParaRPr>
          </a:p>
          <a:p>
            <a:pPr algn="ctr"/>
            <a:endParaRPr lang="fa-IR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B Zar" pitchFamily="2" charset="-78"/>
            </a:endParaRPr>
          </a:p>
        </p:txBody>
      </p:sp>
      <p:sp>
        <p:nvSpPr>
          <p:cNvPr id="115" name="Date Placeholder 1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111" name="Footer Placeholder 110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429000" cy="365125"/>
          </a:xfrm>
        </p:spPr>
        <p:txBody>
          <a:bodyPr/>
          <a:lstStyle/>
          <a:p>
            <a:r>
              <a:rPr lang="fa-IR" smtClean="0">
                <a:latin typeface="Tahoma" pitchFamily="34" charset="0"/>
                <a:ea typeface="Tahoma" pitchFamily="34" charset="0"/>
                <a:cs typeface="Tahoma" pitchFamily="34" charset="0"/>
              </a:rPr>
              <a:t>مجمع فعالان فضای مجازی انقلاب اسلامی (فرا)</a:t>
            </a:r>
            <a:endParaRPr lang="fa-IR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" name="Slide Number Placeholder 1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3</a:t>
            </a:fld>
            <a:endParaRPr lang="fa-IR" dirty="0"/>
          </a:p>
        </p:txBody>
      </p:sp>
      <p:sp>
        <p:nvSpPr>
          <p:cNvPr id="81" name="Rectangle 80"/>
          <p:cNvSpPr/>
          <p:nvPr/>
        </p:nvSpPr>
        <p:spPr>
          <a:xfrm>
            <a:off x="2133600" y="20574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ISP</a:t>
            </a:r>
            <a:br>
              <a:rPr lang="en-US" dirty="0" smtClean="0"/>
            </a:br>
            <a:r>
              <a:rPr lang="en-US" sz="1100" b="1" dirty="0"/>
              <a:t>I</a:t>
            </a:r>
            <a:r>
              <a:rPr lang="en-US" sz="1100" b="1" dirty="0" smtClean="0"/>
              <a:t>nternet </a:t>
            </a:r>
            <a:r>
              <a:rPr lang="en-US" sz="1100" b="1" dirty="0"/>
              <a:t>S</a:t>
            </a:r>
            <a:r>
              <a:rPr lang="en-US" sz="1100" b="1" dirty="0" smtClean="0"/>
              <a:t>ervice </a:t>
            </a:r>
            <a:r>
              <a:rPr lang="en-US" sz="1100" b="1" dirty="0"/>
              <a:t>P</a:t>
            </a:r>
            <a:r>
              <a:rPr lang="en-US" sz="1100" b="1" dirty="0" smtClean="0"/>
              <a:t>rovider</a:t>
            </a:r>
            <a:endParaRPr lang="fa-IR" sz="1100" dirty="0"/>
          </a:p>
        </p:txBody>
      </p:sp>
      <p:sp>
        <p:nvSpPr>
          <p:cNvPr id="82" name="Rectangle 81"/>
          <p:cNvSpPr/>
          <p:nvPr/>
        </p:nvSpPr>
        <p:spPr>
          <a:xfrm>
            <a:off x="3798847" y="13716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PAP</a:t>
            </a:r>
            <a:br>
              <a:rPr lang="en-US" dirty="0" smtClean="0"/>
            </a:br>
            <a:r>
              <a:rPr lang="en-US" sz="1100" dirty="0" smtClean="0"/>
              <a:t>Private Access Provider</a:t>
            </a:r>
            <a:endParaRPr lang="fa-IR" sz="1100" dirty="0"/>
          </a:p>
        </p:txBody>
      </p:sp>
      <p:sp>
        <p:nvSpPr>
          <p:cNvPr id="83" name="Rectangle 82"/>
          <p:cNvSpPr/>
          <p:nvPr/>
        </p:nvSpPr>
        <p:spPr>
          <a:xfrm>
            <a:off x="5486400" y="20574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DCI [IRAN]</a:t>
            </a:r>
            <a:endParaRPr lang="fa-IR" dirty="0"/>
          </a:p>
        </p:txBody>
      </p:sp>
      <p:sp>
        <p:nvSpPr>
          <p:cNvPr id="84" name="Rectangle 83"/>
          <p:cNvSpPr/>
          <p:nvPr/>
        </p:nvSpPr>
        <p:spPr>
          <a:xfrm>
            <a:off x="5486400" y="48006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کشور همسایه</a:t>
            </a:r>
            <a:endParaRPr lang="fa-IR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810000" y="48006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trike="sngStrike" dirty="0" smtClean="0"/>
              <a:t>USA</a:t>
            </a:r>
            <a:br>
              <a:rPr lang="en-US" strike="sngStrike" dirty="0" smtClean="0"/>
            </a:br>
            <a:r>
              <a:rPr lang="en-US" sz="1100" b="1" dirty="0" smtClean="0"/>
              <a:t>World Internet Center</a:t>
            </a:r>
          </a:p>
        </p:txBody>
      </p:sp>
      <p:sp>
        <p:nvSpPr>
          <p:cNvPr id="86" name="Rectangle 85"/>
          <p:cNvSpPr/>
          <p:nvPr/>
        </p:nvSpPr>
        <p:spPr>
          <a:xfrm>
            <a:off x="457201" y="2830286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b="1" dirty="0" smtClean="0">
                <a:cs typeface="+mj-cs"/>
              </a:rPr>
              <a:t>کشورِ میزبانِ فیلترشکن</a:t>
            </a:r>
            <a:endParaRPr lang="fa-IR" sz="1200" b="1" dirty="0">
              <a:cs typeface="+mj-cs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965284" y="2719000"/>
            <a:ext cx="984831" cy="1191399"/>
            <a:chOff x="7363077" y="1371600"/>
            <a:chExt cx="984831" cy="1191399"/>
          </a:xfrm>
        </p:grpSpPr>
        <p:sp>
          <p:nvSpPr>
            <p:cNvPr id="103" name="Smiley Face 102"/>
            <p:cNvSpPr/>
            <p:nvPr/>
          </p:nvSpPr>
          <p:spPr>
            <a:xfrm>
              <a:off x="7387140" y="1371600"/>
              <a:ext cx="914400" cy="914400"/>
            </a:xfrm>
            <a:prstGeom prst="smileyFace">
              <a:avLst>
                <a:gd name="adj" fmla="val 4653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363077" y="2286000"/>
              <a:ext cx="98483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fa-I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شما</a:t>
              </a:r>
              <a:endParaRPr lang="fa-IR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457201" y="48006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Proxy Server</a:t>
            </a:r>
            <a:endParaRPr lang="fa-IR" dirty="0"/>
          </a:p>
        </p:txBody>
      </p:sp>
      <p:sp>
        <p:nvSpPr>
          <p:cNvPr id="38" name="Smiley Face 37"/>
          <p:cNvSpPr/>
          <p:nvPr/>
        </p:nvSpPr>
        <p:spPr>
          <a:xfrm>
            <a:off x="3987056" y="2719000"/>
            <a:ext cx="914400" cy="914400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" name="Straight Arrow Connector 3"/>
          <p:cNvCxnSpPr>
            <a:stCxn id="103" idx="0"/>
            <a:endCxn id="82" idx="2"/>
          </p:cNvCxnSpPr>
          <p:nvPr/>
        </p:nvCxnSpPr>
        <p:spPr>
          <a:xfrm flipV="1">
            <a:off x="4446547" y="2057400"/>
            <a:ext cx="0" cy="66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04" idx="2"/>
            <a:endCxn id="85" idx="0"/>
          </p:cNvCxnSpPr>
          <p:nvPr/>
        </p:nvCxnSpPr>
        <p:spPr>
          <a:xfrm>
            <a:off x="4457700" y="3910399"/>
            <a:ext cx="0" cy="8902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8" idx="7"/>
            <a:endCxn id="83" idx="1"/>
          </p:cNvCxnSpPr>
          <p:nvPr/>
        </p:nvCxnSpPr>
        <p:spPr>
          <a:xfrm flipV="1">
            <a:off x="4767545" y="2400300"/>
            <a:ext cx="718855" cy="4526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8" idx="1"/>
            <a:endCxn id="81" idx="3"/>
          </p:cNvCxnSpPr>
          <p:nvPr/>
        </p:nvCxnSpPr>
        <p:spPr>
          <a:xfrm flipH="1" flipV="1">
            <a:off x="3429000" y="2400300"/>
            <a:ext cx="691967" cy="4526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3" idx="2"/>
            <a:endCxn id="86" idx="3"/>
          </p:cNvCxnSpPr>
          <p:nvPr/>
        </p:nvCxnSpPr>
        <p:spPr>
          <a:xfrm flipH="1" flipV="1">
            <a:off x="1752601" y="3173186"/>
            <a:ext cx="2236746" cy="30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151914" y="48006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شرکت واسطه</a:t>
            </a:r>
            <a:endParaRPr lang="fa-IR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6" name="Elbow Connector 35"/>
          <p:cNvCxnSpPr>
            <a:stCxn id="83" idx="3"/>
            <a:endCxn id="62" idx="3"/>
          </p:cNvCxnSpPr>
          <p:nvPr/>
        </p:nvCxnSpPr>
        <p:spPr>
          <a:xfrm>
            <a:off x="6781800" y="2400300"/>
            <a:ext cx="1665514" cy="2743200"/>
          </a:xfrm>
          <a:prstGeom prst="bentConnector3">
            <a:avLst>
              <a:gd name="adj1" fmla="val 121568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62" idx="1"/>
            <a:endCxn id="84" idx="3"/>
          </p:cNvCxnSpPr>
          <p:nvPr/>
        </p:nvCxnSpPr>
        <p:spPr>
          <a:xfrm flipH="1">
            <a:off x="6781800" y="5143500"/>
            <a:ext cx="37011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2133600" y="48006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واسطه ها</a:t>
            </a:r>
            <a:endParaRPr lang="fa-IR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2" name="Straight Arrow Connector 71"/>
          <p:cNvCxnSpPr>
            <a:stCxn id="104" idx="1"/>
            <a:endCxn id="105" idx="0"/>
          </p:cNvCxnSpPr>
          <p:nvPr/>
        </p:nvCxnSpPr>
        <p:spPr>
          <a:xfrm flipH="1">
            <a:off x="2781300" y="3771900"/>
            <a:ext cx="1183984" cy="1028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5" idx="1"/>
            <a:endCxn id="28" idx="3"/>
          </p:cNvCxnSpPr>
          <p:nvPr/>
        </p:nvCxnSpPr>
        <p:spPr>
          <a:xfrm flipH="1">
            <a:off x="1752601" y="5143500"/>
            <a:ext cx="38099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stCxn id="28" idx="1"/>
            <a:endCxn id="86" idx="1"/>
          </p:cNvCxnSpPr>
          <p:nvPr/>
        </p:nvCxnSpPr>
        <p:spPr>
          <a:xfrm rot="10800000">
            <a:off x="457201" y="3173186"/>
            <a:ext cx="12700" cy="1970314"/>
          </a:xfrm>
          <a:prstGeom prst="bentConnector3">
            <a:avLst>
              <a:gd name="adj1" fmla="val 2571433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04" idx="3"/>
            <a:endCxn id="84" idx="0"/>
          </p:cNvCxnSpPr>
          <p:nvPr/>
        </p:nvCxnSpPr>
        <p:spPr>
          <a:xfrm>
            <a:off x="4950115" y="3771900"/>
            <a:ext cx="1183985" cy="1028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03" idx="5"/>
            <a:endCxn id="62" idx="0"/>
          </p:cNvCxnSpPr>
          <p:nvPr/>
        </p:nvCxnSpPr>
        <p:spPr>
          <a:xfrm>
            <a:off x="4769836" y="3499489"/>
            <a:ext cx="3029778" cy="13011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38" idx="3"/>
            <a:endCxn id="28" idx="0"/>
          </p:cNvCxnSpPr>
          <p:nvPr/>
        </p:nvCxnSpPr>
        <p:spPr>
          <a:xfrm flipH="1">
            <a:off x="1104901" y="3499489"/>
            <a:ext cx="3016066" cy="13011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84" idx="1"/>
            <a:endCxn id="85" idx="3"/>
          </p:cNvCxnSpPr>
          <p:nvPr/>
        </p:nvCxnSpPr>
        <p:spPr>
          <a:xfrm flipH="1">
            <a:off x="5105400" y="51435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stCxn id="81" idx="0"/>
            <a:endCxn id="82" idx="1"/>
          </p:cNvCxnSpPr>
          <p:nvPr/>
        </p:nvCxnSpPr>
        <p:spPr>
          <a:xfrm rot="5400000" flipH="1" flipV="1">
            <a:off x="3118623" y="1377177"/>
            <a:ext cx="342900" cy="1017547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3" name="Elbow Connector 172"/>
          <p:cNvCxnSpPr>
            <a:stCxn id="82" idx="3"/>
            <a:endCxn id="83" idx="0"/>
          </p:cNvCxnSpPr>
          <p:nvPr/>
        </p:nvCxnSpPr>
        <p:spPr>
          <a:xfrm>
            <a:off x="5094247" y="1714500"/>
            <a:ext cx="1039853" cy="3429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7151914" y="2831139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Web Site</a:t>
            </a:r>
            <a:endParaRPr lang="fa-IR" dirty="0"/>
          </a:p>
        </p:txBody>
      </p:sp>
      <p:cxnSp>
        <p:nvCxnSpPr>
          <p:cNvPr id="181" name="Straight Arrow Connector 180"/>
          <p:cNvCxnSpPr>
            <a:stCxn id="103" idx="6"/>
            <a:endCxn id="179" idx="1"/>
          </p:cNvCxnSpPr>
          <p:nvPr/>
        </p:nvCxnSpPr>
        <p:spPr>
          <a:xfrm flipV="1">
            <a:off x="4903747" y="3174039"/>
            <a:ext cx="2248167" cy="21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2" name="Rectangle 181"/>
          <p:cNvSpPr/>
          <p:nvPr/>
        </p:nvSpPr>
        <p:spPr>
          <a:xfrm>
            <a:off x="7151914" y="37338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IDC</a:t>
            </a:r>
            <a:br>
              <a:rPr lang="en-US" dirty="0"/>
            </a:br>
            <a:r>
              <a:rPr lang="en-US" sz="900" dirty="0"/>
              <a:t>Internet Data Center</a:t>
            </a:r>
            <a:endParaRPr lang="fa-IR" sz="900" dirty="0"/>
          </a:p>
        </p:txBody>
      </p:sp>
      <p:cxnSp>
        <p:nvCxnSpPr>
          <p:cNvPr id="184" name="Straight Arrow Connector 183"/>
          <p:cNvCxnSpPr>
            <a:stCxn id="38" idx="6"/>
            <a:endCxn id="182" idx="1"/>
          </p:cNvCxnSpPr>
          <p:nvPr/>
        </p:nvCxnSpPr>
        <p:spPr>
          <a:xfrm>
            <a:off x="4901456" y="3176200"/>
            <a:ext cx="2250458" cy="900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6" name="Elbow Connector 185"/>
          <p:cNvCxnSpPr>
            <a:stCxn id="179" idx="3"/>
            <a:endCxn id="182" idx="3"/>
          </p:cNvCxnSpPr>
          <p:nvPr/>
        </p:nvCxnSpPr>
        <p:spPr>
          <a:xfrm>
            <a:off x="8447314" y="3174039"/>
            <a:ext cx="12700" cy="902661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7" name="Smiley Face 186"/>
          <p:cNvSpPr/>
          <p:nvPr/>
        </p:nvSpPr>
        <p:spPr>
          <a:xfrm>
            <a:off x="3984172" y="2721428"/>
            <a:ext cx="914400" cy="9144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2812515" y="5562600"/>
            <a:ext cx="321417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3200" b="1" cap="all" spc="12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B Zar" pitchFamily="2" charset="-78"/>
              </a:defRPr>
            </a:lvl1pPr>
            <a:lvl2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یازده </a:t>
            </a:r>
            <a:r>
              <a:rPr lang="fa-IR" dirty="0"/>
              <a:t>جا</a:t>
            </a:r>
          </a:p>
        </p:txBody>
      </p:sp>
    </p:spTree>
    <p:extLst>
      <p:ext uri="{BB962C8B-B14F-4D97-AF65-F5344CB8AC3E}">
        <p14:creationId xmlns:p14="http://schemas.microsoft.com/office/powerpoint/2010/main" val="1978276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28" grpId="0" animBg="1"/>
      <p:bldP spid="38" grpId="0" animBg="1"/>
      <p:bldP spid="105" grpId="0" animBg="1"/>
      <p:bldP spid="187" grpId="0" animBg="1"/>
      <p:bldP spid="1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04800"/>
            <a:ext cx="8839200" cy="609600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fa-IR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B Zar" pitchFamily="2" charset="-78"/>
              </a:rPr>
              <a:t>شبکه ملی اطلاعات</a:t>
            </a:r>
            <a:endParaRPr lang="fa-IR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B Zar" pitchFamily="2" charset="-78"/>
            </a:endParaRPr>
          </a:p>
        </p:txBody>
      </p:sp>
      <p:sp>
        <p:nvSpPr>
          <p:cNvPr id="88" name="Date Placeholder 8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86" name="Footer Placeholder 85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200400" cy="365125"/>
          </a:xfrm>
        </p:spPr>
        <p:txBody>
          <a:bodyPr/>
          <a:lstStyle/>
          <a:p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مجمع فعالان فضای مجازی انقلاب اسلامی (فرا)</a:t>
            </a:r>
            <a:endParaRPr lang="fa-I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4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6629400" y="28194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ISP</a:t>
            </a:r>
            <a:br>
              <a:rPr lang="en-US" dirty="0" smtClean="0"/>
            </a:br>
            <a:r>
              <a:rPr lang="en-US" sz="1100" b="1" dirty="0"/>
              <a:t>I</a:t>
            </a:r>
            <a:r>
              <a:rPr lang="en-US" sz="1100" b="1" dirty="0" smtClean="0"/>
              <a:t>nternet </a:t>
            </a:r>
            <a:r>
              <a:rPr lang="en-US" sz="1100" b="1" dirty="0"/>
              <a:t>S</a:t>
            </a:r>
            <a:r>
              <a:rPr lang="en-US" sz="1100" b="1" dirty="0" smtClean="0"/>
              <a:t>ervice </a:t>
            </a:r>
            <a:r>
              <a:rPr lang="en-US" sz="1100" b="1" dirty="0"/>
              <a:t>P</a:t>
            </a:r>
            <a:r>
              <a:rPr lang="en-US" sz="1100" b="1" dirty="0" smtClean="0"/>
              <a:t>rovider</a:t>
            </a:r>
            <a:endParaRPr lang="fa-IR" sz="1100" dirty="0"/>
          </a:p>
        </p:txBody>
      </p:sp>
      <p:sp>
        <p:nvSpPr>
          <p:cNvPr id="9" name="Rectangle 8"/>
          <p:cNvSpPr/>
          <p:nvPr/>
        </p:nvSpPr>
        <p:spPr>
          <a:xfrm>
            <a:off x="6629400" y="4032971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PAP</a:t>
            </a:r>
            <a:br>
              <a:rPr lang="en-US" dirty="0" smtClean="0"/>
            </a:br>
            <a:r>
              <a:rPr lang="en-US" sz="1100" dirty="0" smtClean="0"/>
              <a:t>Private Access Provider</a:t>
            </a:r>
            <a:endParaRPr lang="fa-IR" sz="1100" dirty="0"/>
          </a:p>
        </p:txBody>
      </p:sp>
      <p:sp>
        <p:nvSpPr>
          <p:cNvPr id="11" name="Rectangle 10"/>
          <p:cNvSpPr/>
          <p:nvPr/>
        </p:nvSpPr>
        <p:spPr>
          <a:xfrm>
            <a:off x="6629400" y="5254253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/>
              <a:t>IDC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[</a:t>
            </a:r>
            <a:r>
              <a:rPr lang="fa-IR" sz="1000" b="1" dirty="0">
                <a:cs typeface="+mj-cs"/>
              </a:rPr>
              <a:t>سایت</a:t>
            </a:r>
            <a:r>
              <a:rPr lang="fa-IR" sz="1200" dirty="0" smtClean="0"/>
              <a:t> </a:t>
            </a:r>
            <a:r>
              <a:rPr lang="fa-IR" sz="1000" b="1" dirty="0" smtClean="0">
                <a:cs typeface="+mj-cs"/>
              </a:rPr>
              <a:t>ایرانی</a:t>
            </a:r>
            <a:r>
              <a:rPr lang="en-US" sz="1200" dirty="0" smtClean="0"/>
              <a:t>]</a:t>
            </a:r>
            <a:endParaRPr lang="fa-IR" sz="1200" dirty="0"/>
          </a:p>
        </p:txBody>
      </p:sp>
      <p:cxnSp>
        <p:nvCxnSpPr>
          <p:cNvPr id="19" name="Straight Arrow Connector 18"/>
          <p:cNvCxnSpPr>
            <a:stCxn id="8" idx="2"/>
            <a:endCxn id="9" idx="0"/>
          </p:cNvCxnSpPr>
          <p:nvPr/>
        </p:nvCxnSpPr>
        <p:spPr>
          <a:xfrm>
            <a:off x="7277100" y="3505200"/>
            <a:ext cx="0" cy="5277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11" idx="0"/>
          </p:cNvCxnSpPr>
          <p:nvPr/>
        </p:nvCxnSpPr>
        <p:spPr>
          <a:xfrm>
            <a:off x="7277100" y="4718771"/>
            <a:ext cx="0" cy="5354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1" idx="3"/>
          </p:cNvCxnSpPr>
          <p:nvPr/>
        </p:nvCxnSpPr>
        <p:spPr>
          <a:xfrm flipH="1" flipV="1">
            <a:off x="7921915" y="4718771"/>
            <a:ext cx="2885" cy="878382"/>
          </a:xfrm>
          <a:prstGeom prst="bentConnector4">
            <a:avLst>
              <a:gd name="adj1" fmla="val -7923744"/>
              <a:gd name="adj2" fmla="val 69519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9" idx="3"/>
          </p:cNvCxnSpPr>
          <p:nvPr/>
        </p:nvCxnSpPr>
        <p:spPr>
          <a:xfrm flipH="1" flipV="1">
            <a:off x="7921915" y="3505200"/>
            <a:ext cx="2885" cy="870671"/>
          </a:xfrm>
          <a:prstGeom prst="bentConnector4">
            <a:avLst>
              <a:gd name="adj1" fmla="val -7923744"/>
              <a:gd name="adj2" fmla="val 69692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5" idx="1"/>
            <a:endCxn id="8" idx="0"/>
          </p:cNvCxnSpPr>
          <p:nvPr/>
        </p:nvCxnSpPr>
        <p:spPr>
          <a:xfrm rot="10800000" flipV="1">
            <a:off x="7277100" y="2340278"/>
            <a:ext cx="190500" cy="47912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8" idx="3"/>
            <a:endCxn id="75" idx="3"/>
          </p:cNvCxnSpPr>
          <p:nvPr/>
        </p:nvCxnSpPr>
        <p:spPr>
          <a:xfrm flipV="1">
            <a:off x="7924800" y="2340279"/>
            <a:ext cx="451431" cy="822021"/>
          </a:xfrm>
          <a:prstGeom prst="bentConnector3">
            <a:avLst>
              <a:gd name="adj1" fmla="val 16993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7467600" y="1295400"/>
            <a:ext cx="914400" cy="1183378"/>
            <a:chOff x="4305300" y="1379621"/>
            <a:chExt cx="914400" cy="1183378"/>
          </a:xfrm>
        </p:grpSpPr>
        <p:sp>
          <p:nvSpPr>
            <p:cNvPr id="74" name="Smiley Face 73"/>
            <p:cNvSpPr/>
            <p:nvPr/>
          </p:nvSpPr>
          <p:spPr>
            <a:xfrm>
              <a:off x="4305300" y="1379621"/>
              <a:ext cx="914400" cy="914400"/>
            </a:xfrm>
            <a:prstGeom prst="smileyFac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305300" y="2286000"/>
              <a:ext cx="90863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fa-I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شما</a:t>
              </a:r>
              <a:endParaRPr lang="fa-IR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2514601" y="4038596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کشور همسایه</a:t>
            </a:r>
            <a:endParaRPr lang="fa-IR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801" y="4038597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trike="sngStrike" dirty="0" smtClean="0"/>
              <a:t>USA</a:t>
            </a:r>
            <a:br>
              <a:rPr lang="en-US" strike="sngStrike" dirty="0" smtClean="0"/>
            </a:br>
            <a:r>
              <a:rPr lang="en-US" sz="1100" b="1" dirty="0" smtClean="0"/>
              <a:t>World Internet Center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85800" y="5265139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b="1" dirty="0" smtClean="0">
                <a:cs typeface="+mj-cs"/>
              </a:rPr>
              <a:t>کشورِ میزبانِ سایت</a:t>
            </a:r>
            <a:endParaRPr lang="fa-IR" sz="1200" b="1" dirty="0">
              <a:cs typeface="+mj-cs"/>
            </a:endParaRPr>
          </a:p>
        </p:txBody>
      </p:sp>
      <p:cxnSp>
        <p:nvCxnSpPr>
          <p:cNvPr id="31" name="Straight Arrow Connector 30"/>
          <p:cNvCxnSpPr>
            <a:stCxn id="24" idx="1"/>
            <a:endCxn id="25" idx="3"/>
          </p:cNvCxnSpPr>
          <p:nvPr/>
        </p:nvCxnSpPr>
        <p:spPr>
          <a:xfrm flipH="1">
            <a:off x="1981201" y="4381496"/>
            <a:ext cx="5334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2514601" y="5270767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IDC</a:t>
            </a:r>
            <a:r>
              <a:rPr lang="en-US" sz="1200" b="1" dirty="0" smtClean="0">
                <a:cs typeface="+mj-cs"/>
              </a:rPr>
              <a:t/>
            </a:r>
            <a:br>
              <a:rPr lang="en-US" sz="1200" b="1" dirty="0" smtClean="0">
                <a:cs typeface="+mj-cs"/>
              </a:rPr>
            </a:br>
            <a:r>
              <a:rPr lang="en-US" sz="1200" b="1" dirty="0">
                <a:cs typeface="+mj-cs"/>
              </a:rPr>
              <a:t>]</a:t>
            </a:r>
            <a:r>
              <a:rPr lang="fa-IR" sz="1000" b="1" dirty="0" smtClean="0">
                <a:cs typeface="+mj-cs"/>
              </a:rPr>
              <a:t>سایت خارجی</a:t>
            </a:r>
            <a:r>
              <a:rPr lang="en-US" sz="1000" b="1" dirty="0" smtClean="0">
                <a:cs typeface="+mj-cs"/>
              </a:rPr>
              <a:t> [</a:t>
            </a:r>
            <a:endParaRPr lang="fa-IR" sz="1000" b="1" dirty="0">
              <a:cs typeface="+mj-cs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343400" y="40386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DCI [IRAN]</a:t>
            </a:r>
            <a:endParaRPr lang="fa-IR" dirty="0"/>
          </a:p>
        </p:txBody>
      </p:sp>
      <p:cxnSp>
        <p:nvCxnSpPr>
          <p:cNvPr id="114" name="Straight Arrow Connector 113"/>
          <p:cNvCxnSpPr>
            <a:stCxn id="9" idx="1"/>
            <a:endCxn id="97" idx="3"/>
          </p:cNvCxnSpPr>
          <p:nvPr/>
        </p:nvCxnSpPr>
        <p:spPr>
          <a:xfrm flipH="1">
            <a:off x="5638800" y="4375871"/>
            <a:ext cx="990600" cy="56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97" idx="1"/>
            <a:endCxn id="24" idx="3"/>
          </p:cNvCxnSpPr>
          <p:nvPr/>
        </p:nvCxnSpPr>
        <p:spPr>
          <a:xfrm flipH="1" flipV="1">
            <a:off x="3810001" y="4381496"/>
            <a:ext cx="533399" cy="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25" idx="2"/>
            <a:endCxn id="27" idx="0"/>
          </p:cNvCxnSpPr>
          <p:nvPr/>
        </p:nvCxnSpPr>
        <p:spPr>
          <a:xfrm flipH="1">
            <a:off x="1333500" y="4724397"/>
            <a:ext cx="1" cy="5407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27" idx="3"/>
            <a:endCxn id="69" idx="1"/>
          </p:cNvCxnSpPr>
          <p:nvPr/>
        </p:nvCxnSpPr>
        <p:spPr>
          <a:xfrm>
            <a:off x="1981200" y="5608039"/>
            <a:ext cx="533401" cy="5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4" name="Elbow Connector 123"/>
          <p:cNvCxnSpPr>
            <a:stCxn id="69" idx="2"/>
            <a:endCxn id="27" idx="2"/>
          </p:cNvCxnSpPr>
          <p:nvPr/>
        </p:nvCxnSpPr>
        <p:spPr>
          <a:xfrm rot="5400000" flipH="1">
            <a:off x="2245087" y="5039353"/>
            <a:ext cx="5628" cy="1828801"/>
          </a:xfrm>
          <a:prstGeom prst="bentConnector3">
            <a:avLst>
              <a:gd name="adj1" fmla="val -4061834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7" name="Elbow Connector 126"/>
          <p:cNvCxnSpPr>
            <a:stCxn id="27" idx="1"/>
            <a:endCxn id="25" idx="1"/>
          </p:cNvCxnSpPr>
          <p:nvPr/>
        </p:nvCxnSpPr>
        <p:spPr>
          <a:xfrm rot="10800000" flipH="1">
            <a:off x="685799" y="4381497"/>
            <a:ext cx="1" cy="1226542"/>
          </a:xfrm>
          <a:prstGeom prst="bentConnector3">
            <a:avLst>
              <a:gd name="adj1" fmla="val -2286000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9" name="Elbow Connector 128"/>
          <p:cNvCxnSpPr>
            <a:stCxn id="25" idx="0"/>
            <a:endCxn id="24" idx="0"/>
          </p:cNvCxnSpPr>
          <p:nvPr/>
        </p:nvCxnSpPr>
        <p:spPr>
          <a:xfrm rot="5400000" flipH="1" flipV="1">
            <a:off x="2247901" y="3124197"/>
            <a:ext cx="1" cy="1828800"/>
          </a:xfrm>
          <a:prstGeom prst="bentConnector3">
            <a:avLst>
              <a:gd name="adj1" fmla="val 2286010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stCxn id="24" idx="2"/>
            <a:endCxn id="97" idx="2"/>
          </p:cNvCxnSpPr>
          <p:nvPr/>
        </p:nvCxnSpPr>
        <p:spPr>
          <a:xfrm rot="16200000" flipH="1">
            <a:off x="4076698" y="3809998"/>
            <a:ext cx="4" cy="1828799"/>
          </a:xfrm>
          <a:prstGeom prst="bentConnector3">
            <a:avLst>
              <a:gd name="adj1" fmla="val 571510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5638800" y="4724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V="1">
            <a:off x="6629400" y="3505200"/>
            <a:ext cx="0" cy="5277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2" name="Elbow Connector 151"/>
          <p:cNvCxnSpPr>
            <a:stCxn id="8" idx="1"/>
            <a:endCxn id="74" idx="2"/>
          </p:cNvCxnSpPr>
          <p:nvPr/>
        </p:nvCxnSpPr>
        <p:spPr>
          <a:xfrm rot="10800000" flipH="1">
            <a:off x="6629400" y="1752600"/>
            <a:ext cx="838200" cy="1409700"/>
          </a:xfrm>
          <a:prstGeom prst="bentConnector3">
            <a:avLst>
              <a:gd name="adj1" fmla="val -27273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53" name="Picture 15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1" r="14613"/>
          <a:stretch/>
        </p:blipFill>
        <p:spPr>
          <a:xfrm>
            <a:off x="0" y="1143000"/>
            <a:ext cx="3149600" cy="2362200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001827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1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763000" cy="609600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B Zar" pitchFamily="2" charset="-78"/>
              </a:rPr>
              <a:t>شما بعد از ایجاد شبکه ملی اطلاعات و با استفاده از سایت های ایرانی، به چند جا پول می دهید؟</a:t>
            </a:r>
            <a:endParaRPr lang="fa-IR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B Zar" pitchFamily="2" charset="-78"/>
            </a:endParaRPr>
          </a:p>
          <a:p>
            <a:pPr algn="ctr"/>
            <a:endParaRPr lang="fa-IR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B Zar" pitchFamily="2" charset="-78"/>
            </a:endParaRPr>
          </a:p>
        </p:txBody>
      </p:sp>
      <p:sp>
        <p:nvSpPr>
          <p:cNvPr id="115" name="Date Placeholder 1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111" name="Footer Placeholder 110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429000" cy="365125"/>
          </a:xfrm>
        </p:spPr>
        <p:txBody>
          <a:bodyPr/>
          <a:lstStyle/>
          <a:p>
            <a:r>
              <a:rPr lang="fa-IR" smtClean="0">
                <a:latin typeface="Tahoma" pitchFamily="34" charset="0"/>
                <a:ea typeface="Tahoma" pitchFamily="34" charset="0"/>
                <a:cs typeface="Tahoma" pitchFamily="34" charset="0"/>
              </a:rPr>
              <a:t>مجمع فعالان فضای مجازی انقلاب اسلامی (فرا)</a:t>
            </a:r>
            <a:endParaRPr lang="fa-IR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" name="Slide Number Placeholder 1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5</a:t>
            </a:fld>
            <a:endParaRPr lang="fa-IR" dirty="0"/>
          </a:p>
        </p:txBody>
      </p:sp>
      <p:sp>
        <p:nvSpPr>
          <p:cNvPr id="81" name="Rectangle 80"/>
          <p:cNvSpPr/>
          <p:nvPr/>
        </p:nvSpPr>
        <p:spPr>
          <a:xfrm>
            <a:off x="2133600" y="2273085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ISP</a:t>
            </a:r>
            <a:br>
              <a:rPr lang="en-US" dirty="0" smtClean="0"/>
            </a:br>
            <a:r>
              <a:rPr lang="en-US" sz="1100" b="1" dirty="0"/>
              <a:t>I</a:t>
            </a:r>
            <a:r>
              <a:rPr lang="en-US" sz="1100" b="1" dirty="0" smtClean="0"/>
              <a:t>nternet </a:t>
            </a:r>
            <a:r>
              <a:rPr lang="en-US" sz="1100" b="1" dirty="0"/>
              <a:t>S</a:t>
            </a:r>
            <a:r>
              <a:rPr lang="en-US" sz="1100" b="1" dirty="0" smtClean="0"/>
              <a:t>ervice </a:t>
            </a:r>
            <a:r>
              <a:rPr lang="en-US" sz="1100" b="1" dirty="0"/>
              <a:t>P</a:t>
            </a:r>
            <a:r>
              <a:rPr lang="en-US" sz="1100" b="1" dirty="0" smtClean="0"/>
              <a:t>rovider</a:t>
            </a:r>
            <a:endParaRPr lang="fa-IR" sz="1100" dirty="0"/>
          </a:p>
        </p:txBody>
      </p:sp>
      <p:sp>
        <p:nvSpPr>
          <p:cNvPr id="82" name="Rectangle 81"/>
          <p:cNvSpPr/>
          <p:nvPr/>
        </p:nvSpPr>
        <p:spPr>
          <a:xfrm>
            <a:off x="3798847" y="1587285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PAP</a:t>
            </a:r>
            <a:br>
              <a:rPr lang="en-US" dirty="0" smtClean="0"/>
            </a:br>
            <a:r>
              <a:rPr lang="en-US" sz="1100" dirty="0" smtClean="0"/>
              <a:t>Private Access Provider</a:t>
            </a:r>
            <a:endParaRPr lang="fa-IR" sz="1100" dirty="0"/>
          </a:p>
        </p:txBody>
      </p:sp>
      <p:sp>
        <p:nvSpPr>
          <p:cNvPr id="83" name="Rectangle 82"/>
          <p:cNvSpPr/>
          <p:nvPr/>
        </p:nvSpPr>
        <p:spPr>
          <a:xfrm>
            <a:off x="5486400" y="2273085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DCI [IRAN]</a:t>
            </a:r>
            <a:endParaRPr lang="fa-IR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3965284" y="2934685"/>
            <a:ext cx="984831" cy="1191399"/>
            <a:chOff x="7363077" y="1371600"/>
            <a:chExt cx="984831" cy="1191399"/>
          </a:xfrm>
        </p:grpSpPr>
        <p:sp>
          <p:nvSpPr>
            <p:cNvPr id="103" name="Smiley Face 102"/>
            <p:cNvSpPr/>
            <p:nvPr/>
          </p:nvSpPr>
          <p:spPr>
            <a:xfrm>
              <a:off x="7387140" y="1371600"/>
              <a:ext cx="914400" cy="914400"/>
            </a:xfrm>
            <a:prstGeom prst="smileyFace">
              <a:avLst>
                <a:gd name="adj" fmla="val 4653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363077" y="2286000"/>
              <a:ext cx="98483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fa-I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شما</a:t>
              </a:r>
              <a:endParaRPr lang="fa-IR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4" name="Straight Arrow Connector 3"/>
          <p:cNvCxnSpPr>
            <a:stCxn id="103" idx="0"/>
            <a:endCxn id="82" idx="2"/>
          </p:cNvCxnSpPr>
          <p:nvPr/>
        </p:nvCxnSpPr>
        <p:spPr>
          <a:xfrm flipV="1">
            <a:off x="4446547" y="2273085"/>
            <a:ext cx="0" cy="661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83" idx="1"/>
          </p:cNvCxnSpPr>
          <p:nvPr/>
        </p:nvCxnSpPr>
        <p:spPr>
          <a:xfrm flipV="1">
            <a:off x="4767545" y="2615985"/>
            <a:ext cx="718855" cy="4526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1" idx="3"/>
          </p:cNvCxnSpPr>
          <p:nvPr/>
        </p:nvCxnSpPr>
        <p:spPr>
          <a:xfrm flipH="1" flipV="1">
            <a:off x="3429000" y="2615985"/>
            <a:ext cx="691967" cy="4526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9" name="Elbow Connector 168"/>
          <p:cNvCxnSpPr>
            <a:stCxn id="81" idx="0"/>
            <a:endCxn id="82" idx="1"/>
          </p:cNvCxnSpPr>
          <p:nvPr/>
        </p:nvCxnSpPr>
        <p:spPr>
          <a:xfrm rot="5400000" flipH="1" flipV="1">
            <a:off x="3118623" y="1592862"/>
            <a:ext cx="342900" cy="1017547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3" name="Elbow Connector 172"/>
          <p:cNvCxnSpPr>
            <a:stCxn id="82" idx="3"/>
            <a:endCxn id="83" idx="0"/>
          </p:cNvCxnSpPr>
          <p:nvPr/>
        </p:nvCxnSpPr>
        <p:spPr>
          <a:xfrm>
            <a:off x="5094247" y="1930185"/>
            <a:ext cx="1039853" cy="3429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5486400" y="426085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Web Site</a:t>
            </a:r>
            <a:endParaRPr lang="fa-IR" dirty="0"/>
          </a:p>
        </p:txBody>
      </p:sp>
      <p:cxnSp>
        <p:nvCxnSpPr>
          <p:cNvPr id="181" name="Straight Arrow Connector 180"/>
          <p:cNvCxnSpPr>
            <a:stCxn id="104" idx="3"/>
            <a:endCxn id="179" idx="1"/>
          </p:cNvCxnSpPr>
          <p:nvPr/>
        </p:nvCxnSpPr>
        <p:spPr>
          <a:xfrm>
            <a:off x="4950115" y="3987585"/>
            <a:ext cx="536285" cy="6161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2" name="Rectangle 181"/>
          <p:cNvSpPr/>
          <p:nvPr/>
        </p:nvSpPr>
        <p:spPr>
          <a:xfrm>
            <a:off x="2133600" y="426085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IDC</a:t>
            </a:r>
            <a:br>
              <a:rPr lang="en-US" dirty="0"/>
            </a:br>
            <a:r>
              <a:rPr lang="en-US" sz="900" dirty="0"/>
              <a:t>Internet Data Center</a:t>
            </a:r>
            <a:endParaRPr lang="fa-IR" sz="900" dirty="0"/>
          </a:p>
        </p:txBody>
      </p:sp>
      <p:cxnSp>
        <p:nvCxnSpPr>
          <p:cNvPr id="184" name="Straight Arrow Connector 183"/>
          <p:cNvCxnSpPr>
            <a:stCxn id="104" idx="1"/>
            <a:endCxn id="182" idx="3"/>
          </p:cNvCxnSpPr>
          <p:nvPr/>
        </p:nvCxnSpPr>
        <p:spPr>
          <a:xfrm flipH="1">
            <a:off x="3429000" y="3987585"/>
            <a:ext cx="536284" cy="6161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6" name="Elbow Connector 185"/>
          <p:cNvCxnSpPr>
            <a:stCxn id="179" idx="2"/>
            <a:endCxn id="182" idx="2"/>
          </p:cNvCxnSpPr>
          <p:nvPr/>
        </p:nvCxnSpPr>
        <p:spPr>
          <a:xfrm rot="5400000">
            <a:off x="4457700" y="3270250"/>
            <a:ext cx="12700" cy="3352800"/>
          </a:xfrm>
          <a:prstGeom prst="bentConnector3">
            <a:avLst>
              <a:gd name="adj1" fmla="val 2485709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88426" y="5410200"/>
            <a:ext cx="1338545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3200" b="1" cap="all" spc="12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B Zar" pitchFamily="2" charset="-78"/>
              </a:defRPr>
            </a:lvl1pPr>
            <a:lvl2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پنج </a:t>
            </a:r>
            <a:r>
              <a:rPr lang="fa-IR" dirty="0"/>
              <a:t>جا</a:t>
            </a:r>
          </a:p>
        </p:txBody>
      </p:sp>
    </p:spTree>
    <p:extLst>
      <p:ext uri="{BB962C8B-B14F-4D97-AF65-F5344CB8AC3E}">
        <p14:creationId xmlns:p14="http://schemas.microsoft.com/office/powerpoint/2010/main" val="881539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" y="1342979"/>
            <a:ext cx="3612743" cy="254322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686800" cy="609600"/>
          </a:xfrm>
        </p:spPr>
        <p:txBody>
          <a:bodyPr>
            <a:noAutofit/>
          </a:bodyPr>
          <a:lstStyle/>
          <a:p>
            <a:pPr algn="ctr"/>
            <a:r>
              <a:rPr lang="fa-I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B Zar" pitchFamily="2" charset="-78"/>
              </a:rPr>
              <a:t>مراحل ارسال یک ایمیل از </a:t>
            </a:r>
            <a:r>
              <a:rPr lang="fa-IR" sz="5400" b="1" strike="sngStrik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B Zar" pitchFamily="2" charset="-78"/>
              </a:rPr>
              <a:t>یاهو</a:t>
            </a:r>
            <a:endParaRPr lang="fa-IR" sz="5400" b="1" strike="sngStrik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B Zar" pitchFamily="2" charset="-78"/>
            </a:endParaRPr>
          </a:p>
        </p:txBody>
      </p:sp>
      <p:sp>
        <p:nvSpPr>
          <p:cNvPr id="44" name="Date Placeholder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مجمع فعالان فضای مجازی انقلاب اسلامی (فرا)</a:t>
            </a:r>
            <a:endParaRPr lang="fa-I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6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4267200" y="30480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ISP</a:t>
            </a:r>
            <a:br>
              <a:rPr lang="en-US" dirty="0" smtClean="0"/>
            </a:br>
            <a:r>
              <a:rPr lang="en-US" sz="1100" b="1" dirty="0"/>
              <a:t>I</a:t>
            </a:r>
            <a:r>
              <a:rPr lang="en-US" sz="1100" b="1" dirty="0" smtClean="0"/>
              <a:t>nternet </a:t>
            </a:r>
            <a:r>
              <a:rPr lang="en-US" sz="1100" b="1" dirty="0"/>
              <a:t>S</a:t>
            </a:r>
            <a:r>
              <a:rPr lang="en-US" sz="1100" b="1" dirty="0" smtClean="0"/>
              <a:t>ervice </a:t>
            </a:r>
            <a:r>
              <a:rPr lang="en-US" sz="1100" b="1" dirty="0"/>
              <a:t>P</a:t>
            </a:r>
            <a:r>
              <a:rPr lang="en-US" sz="1100" b="1" dirty="0" smtClean="0"/>
              <a:t>rovider</a:t>
            </a:r>
            <a:endParaRPr lang="fa-IR" sz="1100" dirty="0"/>
          </a:p>
        </p:txBody>
      </p:sp>
      <p:sp>
        <p:nvSpPr>
          <p:cNvPr id="9" name="Rectangle 8"/>
          <p:cNvSpPr/>
          <p:nvPr/>
        </p:nvSpPr>
        <p:spPr>
          <a:xfrm>
            <a:off x="4267200" y="41021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PAP</a:t>
            </a:r>
            <a:br>
              <a:rPr lang="en-US" dirty="0" smtClean="0"/>
            </a:br>
            <a:r>
              <a:rPr lang="en-US" sz="1100" dirty="0" smtClean="0"/>
              <a:t>Private Access Provider</a:t>
            </a:r>
            <a:endParaRPr lang="fa-IR" sz="1100" dirty="0"/>
          </a:p>
        </p:txBody>
      </p:sp>
      <p:sp>
        <p:nvSpPr>
          <p:cNvPr id="10" name="Rectangle 9"/>
          <p:cNvSpPr/>
          <p:nvPr/>
        </p:nvSpPr>
        <p:spPr>
          <a:xfrm>
            <a:off x="4267200" y="540385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DCI [IRAN]</a:t>
            </a:r>
            <a:endParaRPr lang="fa-IR" dirty="0"/>
          </a:p>
        </p:txBody>
      </p:sp>
      <p:sp>
        <p:nvSpPr>
          <p:cNvPr id="11" name="Rectangle 10"/>
          <p:cNvSpPr/>
          <p:nvPr/>
        </p:nvSpPr>
        <p:spPr>
          <a:xfrm>
            <a:off x="2438400" y="540385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کشور همسایه</a:t>
            </a:r>
            <a:endParaRPr lang="fa-IR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540385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trike="sngStrike" dirty="0" smtClean="0"/>
              <a:t>USA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100" b="1" dirty="0" smtClean="0"/>
              <a:t>World Internet Center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800" y="41021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IDC </a:t>
            </a:r>
            <a:r>
              <a:rPr lang="en-US" dirty="0" smtClean="0"/>
              <a:t>[</a:t>
            </a:r>
            <a:r>
              <a:rPr lang="en-US" strike="sngStrike" dirty="0" smtClean="0"/>
              <a:t>Yahoo</a:t>
            </a:r>
            <a:r>
              <a:rPr lang="en-US" dirty="0" smtClean="0"/>
              <a:t>]</a:t>
            </a:r>
            <a:endParaRPr lang="fa-IR" dirty="0"/>
          </a:p>
        </p:txBody>
      </p:sp>
      <p:grpSp>
        <p:nvGrpSpPr>
          <p:cNvPr id="6" name="Group 5"/>
          <p:cNvGrpSpPr/>
          <p:nvPr/>
        </p:nvGrpSpPr>
        <p:grpSpPr>
          <a:xfrm>
            <a:off x="6558969" y="1371600"/>
            <a:ext cx="984831" cy="1191399"/>
            <a:chOff x="7363077" y="1371600"/>
            <a:chExt cx="984831" cy="1191399"/>
          </a:xfrm>
        </p:grpSpPr>
        <p:sp>
          <p:nvSpPr>
            <p:cNvPr id="5" name="Smiley Face 4"/>
            <p:cNvSpPr/>
            <p:nvPr/>
          </p:nvSpPr>
          <p:spPr>
            <a:xfrm>
              <a:off x="7387140" y="1371600"/>
              <a:ext cx="914400" cy="914400"/>
            </a:xfrm>
            <a:prstGeom prst="smileyFace">
              <a:avLst>
                <a:gd name="adj" fmla="val 4653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63077" y="2286000"/>
              <a:ext cx="98483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fa-I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دوست شما</a:t>
              </a:r>
              <a:endParaRPr lang="fa-IR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339769" y="1371600"/>
            <a:ext cx="914400" cy="1183378"/>
            <a:chOff x="4305300" y="1379621"/>
            <a:chExt cx="914400" cy="1183378"/>
          </a:xfrm>
        </p:grpSpPr>
        <p:sp>
          <p:nvSpPr>
            <p:cNvPr id="4" name="Smiley Face 3"/>
            <p:cNvSpPr/>
            <p:nvPr/>
          </p:nvSpPr>
          <p:spPr>
            <a:xfrm>
              <a:off x="4305300" y="1379621"/>
              <a:ext cx="914400" cy="914400"/>
            </a:xfrm>
            <a:prstGeom prst="smileyFac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05300" y="2286000"/>
              <a:ext cx="90863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fa-I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شما</a:t>
              </a:r>
              <a:endParaRPr lang="fa-IR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19" name="Straight Arrow Connector 18"/>
          <p:cNvCxnSpPr>
            <a:stCxn id="8" idx="2"/>
            <a:endCxn id="9" idx="0"/>
          </p:cNvCxnSpPr>
          <p:nvPr/>
        </p:nvCxnSpPr>
        <p:spPr>
          <a:xfrm>
            <a:off x="4914900" y="3733800"/>
            <a:ext cx="0" cy="368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2"/>
            <a:endCxn id="10" idx="0"/>
          </p:cNvCxnSpPr>
          <p:nvPr/>
        </p:nvCxnSpPr>
        <p:spPr>
          <a:xfrm>
            <a:off x="4914900" y="4787900"/>
            <a:ext cx="0" cy="615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1"/>
            <a:endCxn id="11" idx="3"/>
          </p:cNvCxnSpPr>
          <p:nvPr/>
        </p:nvCxnSpPr>
        <p:spPr>
          <a:xfrm flipH="1">
            <a:off x="3733800" y="574675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1"/>
            <a:endCxn id="12" idx="3"/>
          </p:cNvCxnSpPr>
          <p:nvPr/>
        </p:nvCxnSpPr>
        <p:spPr>
          <a:xfrm flipH="1">
            <a:off x="1981200" y="574675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0"/>
            <a:endCxn id="13" idx="2"/>
          </p:cNvCxnSpPr>
          <p:nvPr/>
        </p:nvCxnSpPr>
        <p:spPr>
          <a:xfrm flipV="1">
            <a:off x="1333500" y="4787900"/>
            <a:ext cx="0" cy="615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3" idx="3"/>
            <a:endCxn id="12" idx="1"/>
          </p:cNvCxnSpPr>
          <p:nvPr/>
        </p:nvCxnSpPr>
        <p:spPr>
          <a:xfrm flipH="1">
            <a:off x="685800" y="4445000"/>
            <a:ext cx="1295400" cy="1301750"/>
          </a:xfrm>
          <a:prstGeom prst="bentConnector5">
            <a:avLst>
              <a:gd name="adj1" fmla="val -17647"/>
              <a:gd name="adj2" fmla="val 50000"/>
              <a:gd name="adj3" fmla="val 117647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2" idx="2"/>
            <a:endCxn id="11" idx="2"/>
          </p:cNvCxnSpPr>
          <p:nvPr/>
        </p:nvCxnSpPr>
        <p:spPr>
          <a:xfrm rot="16200000" flipH="1">
            <a:off x="2209800" y="5213350"/>
            <a:ext cx="12700" cy="1752600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1" idx="0"/>
            <a:endCxn id="10" idx="2"/>
          </p:cNvCxnSpPr>
          <p:nvPr/>
        </p:nvCxnSpPr>
        <p:spPr>
          <a:xfrm rot="16200000" flipH="1">
            <a:off x="3657600" y="4832350"/>
            <a:ext cx="685800" cy="1828800"/>
          </a:xfrm>
          <a:prstGeom prst="bentConnector5">
            <a:avLst>
              <a:gd name="adj1" fmla="val -33333"/>
              <a:gd name="adj2" fmla="val 50000"/>
              <a:gd name="adj3" fmla="val 133333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239000" y="409575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ISP</a:t>
            </a:r>
            <a:br>
              <a:rPr lang="en-US" dirty="0" smtClean="0"/>
            </a:br>
            <a:r>
              <a:rPr lang="en-US" sz="1100" b="1" dirty="0" smtClean="0"/>
              <a:t>Internet Service Provider</a:t>
            </a:r>
            <a:endParaRPr lang="fa-IR" sz="1100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7239000" y="5401826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PAP</a:t>
            </a:r>
            <a:br>
              <a:rPr lang="en-US" dirty="0" smtClean="0"/>
            </a:br>
            <a:r>
              <a:rPr lang="en-US" sz="1100" dirty="0" smtClean="0"/>
              <a:t>Private Access Provider</a:t>
            </a:r>
            <a:endParaRPr lang="fa-IR" sz="1100" dirty="0"/>
          </a:p>
        </p:txBody>
      </p:sp>
      <p:cxnSp>
        <p:nvCxnSpPr>
          <p:cNvPr id="55" name="Elbow Connector 54"/>
          <p:cNvCxnSpPr>
            <a:stCxn id="10" idx="3"/>
            <a:endCxn id="48" idx="1"/>
          </p:cNvCxnSpPr>
          <p:nvPr/>
        </p:nvCxnSpPr>
        <p:spPr>
          <a:xfrm flipV="1">
            <a:off x="5562600" y="5744726"/>
            <a:ext cx="1676400" cy="2024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8" idx="0"/>
            <a:endCxn id="47" idx="2"/>
          </p:cNvCxnSpPr>
          <p:nvPr/>
        </p:nvCxnSpPr>
        <p:spPr>
          <a:xfrm flipV="1">
            <a:off x="7886700" y="4781550"/>
            <a:ext cx="0" cy="6202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7" idx="0"/>
            <a:endCxn id="5" idx="6"/>
          </p:cNvCxnSpPr>
          <p:nvPr/>
        </p:nvCxnSpPr>
        <p:spPr>
          <a:xfrm rot="16200000" flipV="1">
            <a:off x="6558591" y="2767641"/>
            <a:ext cx="2266950" cy="389268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4" idx="2"/>
            <a:endCxn id="8" idx="0"/>
          </p:cNvCxnSpPr>
          <p:nvPr/>
        </p:nvCxnSpPr>
        <p:spPr>
          <a:xfrm rot="10800000" flipV="1">
            <a:off x="4914901" y="1828800"/>
            <a:ext cx="424869" cy="12192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6" name="Smiley Face 55"/>
          <p:cNvSpPr/>
          <p:nvPr/>
        </p:nvSpPr>
        <p:spPr>
          <a:xfrm>
            <a:off x="6585856" y="1371600"/>
            <a:ext cx="914400" cy="914400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Smiley Face 56"/>
          <p:cNvSpPr/>
          <p:nvPr/>
        </p:nvSpPr>
        <p:spPr>
          <a:xfrm>
            <a:off x="5344886" y="1371600"/>
            <a:ext cx="914400" cy="914400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031705" y="2790735"/>
            <a:ext cx="1854995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b="1" dirty="0" smtClean="0">
                <a:cs typeface="B Elm" pitchFamily="2" charset="-78"/>
              </a:rPr>
              <a:t>هزینه = بسیار زیاد</a:t>
            </a:r>
          </a:p>
          <a:p>
            <a:r>
              <a:rPr lang="fa-IR" b="1" dirty="0" smtClean="0">
                <a:cs typeface="B Elm" pitchFamily="2" charset="-78"/>
              </a:rPr>
              <a:t>سرعت = پائین</a:t>
            </a:r>
          </a:p>
          <a:p>
            <a:r>
              <a:rPr lang="fa-IR" b="1" dirty="0" smtClean="0">
                <a:cs typeface="B Elm" pitchFamily="2" charset="-78"/>
              </a:rPr>
              <a:t>ضریبِ امنیت = پائین</a:t>
            </a:r>
          </a:p>
          <a:p>
            <a:r>
              <a:rPr lang="fa-IR" b="1" dirty="0" smtClean="0">
                <a:cs typeface="B Elm" pitchFamily="2" charset="-78"/>
              </a:rPr>
              <a:t>کیفیت = پائین</a:t>
            </a:r>
            <a:endParaRPr lang="fa-IR" b="1" dirty="0">
              <a:cs typeface="B El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8916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1" r="14613"/>
          <a:stretch/>
        </p:blipFill>
        <p:spPr>
          <a:xfrm>
            <a:off x="0" y="1447800"/>
            <a:ext cx="3149600" cy="2362200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152400" y="3048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algn="ctr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5400" b="1" cap="all" spc="12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B Zar" pitchFamily="2" charset="-78"/>
              </a:defRPr>
            </a:lvl1pPr>
            <a:lvl2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sz="4800" dirty="0"/>
              <a:t>مراحل ارسال یک ایمیل از میهن میل</a:t>
            </a:r>
            <a:endParaRPr lang="fa-IR" sz="4800" dirty="0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ISP</a:t>
            </a:r>
            <a:br>
              <a:rPr lang="en-US" dirty="0" smtClean="0"/>
            </a:br>
            <a:r>
              <a:rPr lang="en-US" sz="1100" b="1" dirty="0"/>
              <a:t>I</a:t>
            </a:r>
            <a:r>
              <a:rPr lang="en-US" sz="1100" b="1" dirty="0" smtClean="0"/>
              <a:t>nternet </a:t>
            </a:r>
            <a:r>
              <a:rPr lang="en-US" sz="1100" b="1" dirty="0"/>
              <a:t>S</a:t>
            </a:r>
            <a:r>
              <a:rPr lang="en-US" sz="1100" b="1" dirty="0" smtClean="0"/>
              <a:t>ervice </a:t>
            </a:r>
            <a:r>
              <a:rPr lang="en-US" sz="1100" b="1" dirty="0"/>
              <a:t>P</a:t>
            </a:r>
            <a:r>
              <a:rPr lang="en-US" sz="1100" b="1" dirty="0" smtClean="0"/>
              <a:t>rovider</a:t>
            </a:r>
            <a:endParaRPr lang="fa-IR" sz="1100" dirty="0"/>
          </a:p>
        </p:txBody>
      </p:sp>
      <p:sp>
        <p:nvSpPr>
          <p:cNvPr id="6" name="Rectangle 5"/>
          <p:cNvSpPr/>
          <p:nvPr/>
        </p:nvSpPr>
        <p:spPr>
          <a:xfrm>
            <a:off x="3352800" y="41910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PAP</a:t>
            </a:r>
            <a:br>
              <a:rPr lang="en-US" dirty="0" smtClean="0"/>
            </a:br>
            <a:r>
              <a:rPr lang="en-US" sz="1100" dirty="0" smtClean="0"/>
              <a:t>Private Access Provider</a:t>
            </a:r>
            <a:endParaRPr lang="fa-IR" sz="1100" dirty="0"/>
          </a:p>
        </p:txBody>
      </p:sp>
      <p:sp>
        <p:nvSpPr>
          <p:cNvPr id="10" name="Rectangle 9"/>
          <p:cNvSpPr/>
          <p:nvPr/>
        </p:nvSpPr>
        <p:spPr>
          <a:xfrm>
            <a:off x="3352800" y="5496342"/>
            <a:ext cx="33147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IDC </a:t>
            </a:r>
            <a:r>
              <a:rPr lang="en-US" sz="1600" dirty="0" smtClean="0"/>
              <a:t>[</a:t>
            </a:r>
            <a:r>
              <a:rPr lang="en-US" sz="1600" dirty="0" smtClean="0"/>
              <a:t>Mihanmail.ir]</a:t>
            </a:r>
            <a:endParaRPr lang="fa-IR" sz="1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101769" y="1323201"/>
            <a:ext cx="984831" cy="1191399"/>
            <a:chOff x="1614237" y="1371600"/>
            <a:chExt cx="984831" cy="1191399"/>
          </a:xfrm>
        </p:grpSpPr>
        <p:sp>
          <p:nvSpPr>
            <p:cNvPr id="12" name="Smiley Face 11"/>
            <p:cNvSpPr/>
            <p:nvPr/>
          </p:nvSpPr>
          <p:spPr>
            <a:xfrm>
              <a:off x="1638300" y="1371600"/>
              <a:ext cx="914400" cy="914400"/>
            </a:xfrm>
            <a:prstGeom prst="smileyFac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14237" y="2286000"/>
              <a:ext cx="98483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fa-I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دوست شما</a:t>
              </a:r>
              <a:endParaRPr lang="fa-IR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882569" y="1343995"/>
            <a:ext cx="914400" cy="1183378"/>
            <a:chOff x="4305300" y="1379621"/>
            <a:chExt cx="914400" cy="1183378"/>
          </a:xfrm>
        </p:grpSpPr>
        <p:sp>
          <p:nvSpPr>
            <p:cNvPr id="15" name="Smiley Face 14"/>
            <p:cNvSpPr/>
            <p:nvPr/>
          </p:nvSpPr>
          <p:spPr>
            <a:xfrm>
              <a:off x="4305300" y="1379621"/>
              <a:ext cx="914400" cy="914400"/>
            </a:xfrm>
            <a:prstGeom prst="smileyFac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05300" y="2286000"/>
              <a:ext cx="90863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fa-I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شما</a:t>
              </a:r>
              <a:endParaRPr lang="fa-IR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18" name="Straight Arrow Connector 17"/>
          <p:cNvCxnSpPr>
            <a:stCxn id="5" idx="2"/>
            <a:endCxn id="6" idx="0"/>
          </p:cNvCxnSpPr>
          <p:nvPr/>
        </p:nvCxnSpPr>
        <p:spPr>
          <a:xfrm>
            <a:off x="4000500" y="3581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</p:cNvCxnSpPr>
          <p:nvPr/>
        </p:nvCxnSpPr>
        <p:spPr>
          <a:xfrm>
            <a:off x="4000500" y="4876800"/>
            <a:ext cx="0" cy="6116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239000" y="418465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ISP</a:t>
            </a:r>
            <a:br>
              <a:rPr lang="en-US" dirty="0" smtClean="0"/>
            </a:br>
            <a:r>
              <a:rPr lang="en-US" sz="1100" b="1" dirty="0" smtClean="0"/>
              <a:t>Internet Service Provider</a:t>
            </a:r>
            <a:endParaRPr lang="fa-IR" sz="1100" dirty="0" smtClean="0"/>
          </a:p>
        </p:txBody>
      </p:sp>
      <p:sp>
        <p:nvSpPr>
          <p:cNvPr id="27" name="Rectangle 26"/>
          <p:cNvSpPr/>
          <p:nvPr/>
        </p:nvSpPr>
        <p:spPr>
          <a:xfrm>
            <a:off x="7239000" y="54864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PAP</a:t>
            </a:r>
            <a:br>
              <a:rPr lang="en-US" dirty="0" smtClean="0"/>
            </a:br>
            <a:r>
              <a:rPr lang="en-US" sz="1100" dirty="0" smtClean="0"/>
              <a:t>Private Access Provider</a:t>
            </a:r>
            <a:endParaRPr lang="fa-IR" sz="1100" dirty="0"/>
          </a:p>
        </p:txBody>
      </p:sp>
      <p:cxnSp>
        <p:nvCxnSpPr>
          <p:cNvPr id="29" name="Straight Arrow Connector 28"/>
          <p:cNvCxnSpPr>
            <a:stCxn id="27" idx="0"/>
            <a:endCxn id="26" idx="2"/>
          </p:cNvCxnSpPr>
          <p:nvPr/>
        </p:nvCxnSpPr>
        <p:spPr>
          <a:xfrm flipV="1">
            <a:off x="7886700" y="4870450"/>
            <a:ext cx="0" cy="615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0"/>
            <a:endCxn id="13" idx="3"/>
          </p:cNvCxnSpPr>
          <p:nvPr/>
        </p:nvCxnSpPr>
        <p:spPr>
          <a:xfrm rot="16200000" flipV="1">
            <a:off x="6582376" y="2880326"/>
            <a:ext cx="1808549" cy="8001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3"/>
            <a:endCxn id="27" idx="1"/>
          </p:cNvCxnSpPr>
          <p:nvPr/>
        </p:nvCxnSpPr>
        <p:spPr>
          <a:xfrm flipV="1">
            <a:off x="6667500" y="5829300"/>
            <a:ext cx="571500" cy="9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6" idx="1"/>
            <a:endCxn id="5" idx="0"/>
          </p:cNvCxnSpPr>
          <p:nvPr/>
        </p:nvCxnSpPr>
        <p:spPr>
          <a:xfrm rot="10800000" flipV="1">
            <a:off x="4000501" y="2388874"/>
            <a:ext cx="882069" cy="506726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276600" cy="365125"/>
          </a:xfrm>
        </p:spPr>
        <p:txBody>
          <a:bodyPr/>
          <a:lstStyle/>
          <a:p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مجمع فعالان فضای مجازی انقلاب اسلامی (فرا)</a:t>
            </a:r>
            <a:endParaRPr lang="fa-I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7</a:t>
            </a:fld>
            <a:endParaRPr lang="fa-IR"/>
          </a:p>
        </p:txBody>
      </p:sp>
      <p:sp>
        <p:nvSpPr>
          <p:cNvPr id="43" name="TextBox 42"/>
          <p:cNvSpPr txBox="1"/>
          <p:nvPr/>
        </p:nvSpPr>
        <p:spPr>
          <a:xfrm>
            <a:off x="6060559" y="2895600"/>
            <a:ext cx="1826141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b="1" dirty="0" smtClean="0">
                <a:cs typeface="B Elm" pitchFamily="2" charset="-78"/>
              </a:rPr>
              <a:t>هزینه = بسیار پائین</a:t>
            </a:r>
          </a:p>
          <a:p>
            <a:r>
              <a:rPr lang="fa-IR" b="1" dirty="0" smtClean="0">
                <a:cs typeface="B Elm" pitchFamily="2" charset="-78"/>
              </a:rPr>
              <a:t>سرعت = عالی</a:t>
            </a:r>
          </a:p>
          <a:p>
            <a:r>
              <a:rPr lang="fa-IR" b="1" dirty="0" smtClean="0">
                <a:cs typeface="B Elm" pitchFamily="2" charset="-78"/>
              </a:rPr>
              <a:t>ضریبِ امنیت = بالا</a:t>
            </a:r>
          </a:p>
          <a:p>
            <a:r>
              <a:rPr lang="fa-IR" b="1" dirty="0" smtClean="0">
                <a:cs typeface="B Elm" pitchFamily="2" charset="-78"/>
              </a:rPr>
              <a:t>کیفیت = عالی</a:t>
            </a:r>
            <a:endParaRPr lang="fa-IR" b="1" dirty="0">
              <a:cs typeface="B El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688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10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" y="1342979"/>
            <a:ext cx="3612743" cy="254322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04800"/>
            <a:ext cx="8686800" cy="609600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fa-I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B Zar" pitchFamily="2" charset="-78"/>
              </a:rPr>
              <a:t>مراحل جستجوی یک واژه در سایت گوگل</a:t>
            </a:r>
          </a:p>
          <a:p>
            <a:pPr algn="ctr"/>
            <a:endParaRPr lang="fa-I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B Zar" pitchFamily="2" charset="-78"/>
            </a:endParaRPr>
          </a:p>
        </p:txBody>
      </p:sp>
      <p:sp>
        <p:nvSpPr>
          <p:cNvPr id="115" name="Date Placeholder 1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111" name="Footer Placeholder 110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429000" cy="365125"/>
          </a:xfrm>
        </p:spPr>
        <p:txBody>
          <a:bodyPr/>
          <a:lstStyle/>
          <a:p>
            <a:r>
              <a:rPr lang="fa-IR" smtClean="0">
                <a:latin typeface="Tahoma" pitchFamily="34" charset="0"/>
                <a:ea typeface="Tahoma" pitchFamily="34" charset="0"/>
                <a:cs typeface="Tahoma" pitchFamily="34" charset="0"/>
              </a:rPr>
              <a:t>مجمع فعالان فضای مجازی انقلاب اسلامی (فرا)</a:t>
            </a:r>
            <a:endParaRPr lang="fa-IR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" name="Slide Number Placeholder 1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8</a:t>
            </a:fld>
            <a:endParaRPr lang="fa-IR"/>
          </a:p>
        </p:txBody>
      </p:sp>
      <p:sp>
        <p:nvSpPr>
          <p:cNvPr id="81" name="Rectangle 80"/>
          <p:cNvSpPr/>
          <p:nvPr/>
        </p:nvSpPr>
        <p:spPr>
          <a:xfrm>
            <a:off x="6540500" y="27432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ISP</a:t>
            </a:r>
            <a:br>
              <a:rPr lang="en-US" dirty="0" smtClean="0"/>
            </a:br>
            <a:r>
              <a:rPr lang="en-US" sz="1100" b="1" dirty="0"/>
              <a:t>I</a:t>
            </a:r>
            <a:r>
              <a:rPr lang="en-US" sz="1100" b="1" dirty="0" smtClean="0"/>
              <a:t>nternet </a:t>
            </a:r>
            <a:r>
              <a:rPr lang="en-US" sz="1100" b="1" dirty="0"/>
              <a:t>S</a:t>
            </a:r>
            <a:r>
              <a:rPr lang="en-US" sz="1100" b="1" dirty="0" smtClean="0"/>
              <a:t>ervice </a:t>
            </a:r>
            <a:r>
              <a:rPr lang="en-US" sz="1100" b="1" dirty="0"/>
              <a:t>P</a:t>
            </a:r>
            <a:r>
              <a:rPr lang="en-US" sz="1100" b="1" dirty="0" smtClean="0"/>
              <a:t>rovider</a:t>
            </a:r>
            <a:endParaRPr lang="fa-IR" sz="1100" dirty="0"/>
          </a:p>
        </p:txBody>
      </p:sp>
      <p:sp>
        <p:nvSpPr>
          <p:cNvPr id="82" name="Rectangle 81"/>
          <p:cNvSpPr/>
          <p:nvPr/>
        </p:nvSpPr>
        <p:spPr>
          <a:xfrm>
            <a:off x="6540500" y="40386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PAP</a:t>
            </a:r>
            <a:br>
              <a:rPr lang="en-US" dirty="0" smtClean="0"/>
            </a:br>
            <a:r>
              <a:rPr lang="en-US" sz="1100" dirty="0" smtClean="0"/>
              <a:t>Private Access Provider</a:t>
            </a:r>
            <a:endParaRPr lang="fa-IR" sz="1100" dirty="0"/>
          </a:p>
        </p:txBody>
      </p:sp>
      <p:sp>
        <p:nvSpPr>
          <p:cNvPr id="83" name="Rectangle 82"/>
          <p:cNvSpPr/>
          <p:nvPr/>
        </p:nvSpPr>
        <p:spPr>
          <a:xfrm>
            <a:off x="6540500" y="53340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DCI [IRAN]</a:t>
            </a:r>
            <a:endParaRPr lang="fa-IR" dirty="0"/>
          </a:p>
        </p:txBody>
      </p:sp>
      <p:sp>
        <p:nvSpPr>
          <p:cNvPr id="84" name="Rectangle 83"/>
          <p:cNvSpPr/>
          <p:nvPr/>
        </p:nvSpPr>
        <p:spPr>
          <a:xfrm>
            <a:off x="3810000" y="53340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کشور همسایه</a:t>
            </a:r>
            <a:endParaRPr lang="fa-IR" sz="1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990600" y="53340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trike="sngStrike" dirty="0" smtClean="0"/>
              <a:t>USA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100" b="1" dirty="0" smtClean="0"/>
              <a:t>World Internet Center</a:t>
            </a:r>
          </a:p>
        </p:txBody>
      </p:sp>
      <p:sp>
        <p:nvSpPr>
          <p:cNvPr id="86" name="Rectangle 85"/>
          <p:cNvSpPr/>
          <p:nvPr/>
        </p:nvSpPr>
        <p:spPr>
          <a:xfrm>
            <a:off x="990600" y="4038600"/>
            <a:ext cx="1295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IDC [</a:t>
            </a:r>
            <a:r>
              <a:rPr lang="en-US" strike="sngStrike" dirty="0" smtClean="0"/>
              <a:t>Google</a:t>
            </a:r>
            <a:r>
              <a:rPr lang="en-US" dirty="0" smtClean="0"/>
              <a:t>]</a:t>
            </a:r>
            <a:endParaRPr lang="fa-IR" dirty="0"/>
          </a:p>
        </p:txBody>
      </p:sp>
      <p:cxnSp>
        <p:nvCxnSpPr>
          <p:cNvPr id="90" name="Straight Arrow Connector 89"/>
          <p:cNvCxnSpPr>
            <a:stCxn id="81" idx="2"/>
            <a:endCxn id="82" idx="0"/>
          </p:cNvCxnSpPr>
          <p:nvPr/>
        </p:nvCxnSpPr>
        <p:spPr>
          <a:xfrm>
            <a:off x="7188200" y="3429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2" idx="2"/>
            <a:endCxn id="83" idx="0"/>
          </p:cNvCxnSpPr>
          <p:nvPr/>
        </p:nvCxnSpPr>
        <p:spPr>
          <a:xfrm>
            <a:off x="7188200" y="4724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83" idx="1"/>
            <a:endCxn id="84" idx="3"/>
          </p:cNvCxnSpPr>
          <p:nvPr/>
        </p:nvCxnSpPr>
        <p:spPr>
          <a:xfrm flipH="1">
            <a:off x="5105400" y="5676900"/>
            <a:ext cx="14351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84" idx="1"/>
            <a:endCxn id="85" idx="3"/>
          </p:cNvCxnSpPr>
          <p:nvPr/>
        </p:nvCxnSpPr>
        <p:spPr>
          <a:xfrm flipH="1">
            <a:off x="2286000" y="56769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85" idx="0"/>
            <a:endCxn id="86" idx="2"/>
          </p:cNvCxnSpPr>
          <p:nvPr/>
        </p:nvCxnSpPr>
        <p:spPr>
          <a:xfrm flipV="1">
            <a:off x="1638300" y="4724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86" idx="3"/>
            <a:endCxn id="85" idx="1"/>
          </p:cNvCxnSpPr>
          <p:nvPr/>
        </p:nvCxnSpPr>
        <p:spPr>
          <a:xfrm flipH="1">
            <a:off x="990600" y="4381500"/>
            <a:ext cx="1295400" cy="1295400"/>
          </a:xfrm>
          <a:prstGeom prst="bentConnector5">
            <a:avLst>
              <a:gd name="adj1" fmla="val -17647"/>
              <a:gd name="adj2" fmla="val 50000"/>
              <a:gd name="adj3" fmla="val 117647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85" idx="2"/>
            <a:endCxn id="84" idx="2"/>
          </p:cNvCxnSpPr>
          <p:nvPr/>
        </p:nvCxnSpPr>
        <p:spPr>
          <a:xfrm rot="16200000" flipH="1">
            <a:off x="3048000" y="4610100"/>
            <a:ext cx="12700" cy="2819400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84" idx="0"/>
            <a:endCxn id="83" idx="2"/>
          </p:cNvCxnSpPr>
          <p:nvPr/>
        </p:nvCxnSpPr>
        <p:spPr>
          <a:xfrm rot="16200000" flipH="1">
            <a:off x="5480050" y="4311650"/>
            <a:ext cx="685800" cy="2730500"/>
          </a:xfrm>
          <a:prstGeom prst="bentConnector5">
            <a:avLst>
              <a:gd name="adj1" fmla="val -33333"/>
              <a:gd name="adj2" fmla="val 50000"/>
              <a:gd name="adj3" fmla="val 133333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82" idx="1"/>
            <a:endCxn id="81" idx="1"/>
          </p:cNvCxnSpPr>
          <p:nvPr/>
        </p:nvCxnSpPr>
        <p:spPr>
          <a:xfrm rot="10800000">
            <a:off x="6540500" y="3086100"/>
            <a:ext cx="12700" cy="1295400"/>
          </a:xfrm>
          <a:prstGeom prst="bentConnector3">
            <a:avLst>
              <a:gd name="adj1" fmla="val 2742858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endCxn id="81" idx="0"/>
          </p:cNvCxnSpPr>
          <p:nvPr/>
        </p:nvCxnSpPr>
        <p:spPr>
          <a:xfrm rot="10800000" flipV="1">
            <a:off x="7188201" y="1690300"/>
            <a:ext cx="214563" cy="10529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83" idx="3"/>
            <a:endCxn id="82" idx="3"/>
          </p:cNvCxnSpPr>
          <p:nvPr/>
        </p:nvCxnSpPr>
        <p:spPr>
          <a:xfrm flipV="1">
            <a:off x="7835900" y="4381500"/>
            <a:ext cx="12700" cy="1295400"/>
          </a:xfrm>
          <a:prstGeom prst="bentConnector3">
            <a:avLst>
              <a:gd name="adj1" fmla="val 2571433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1" name="Elbow Connector 100"/>
          <p:cNvCxnSpPr>
            <a:stCxn id="81" idx="3"/>
            <a:endCxn id="103" idx="6"/>
          </p:cNvCxnSpPr>
          <p:nvPr/>
        </p:nvCxnSpPr>
        <p:spPr>
          <a:xfrm flipV="1">
            <a:off x="7835900" y="1690300"/>
            <a:ext cx="493964" cy="1395800"/>
          </a:xfrm>
          <a:prstGeom prst="bentConnector3">
            <a:avLst>
              <a:gd name="adj1" fmla="val 146279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7391401" y="1233100"/>
            <a:ext cx="984831" cy="1191399"/>
            <a:chOff x="7363077" y="1371600"/>
            <a:chExt cx="984831" cy="1191399"/>
          </a:xfrm>
        </p:grpSpPr>
        <p:sp>
          <p:nvSpPr>
            <p:cNvPr id="103" name="Smiley Face 102"/>
            <p:cNvSpPr/>
            <p:nvPr/>
          </p:nvSpPr>
          <p:spPr>
            <a:xfrm>
              <a:off x="7387140" y="1371600"/>
              <a:ext cx="914400" cy="914400"/>
            </a:xfrm>
            <a:prstGeom prst="smileyFace">
              <a:avLst>
                <a:gd name="adj" fmla="val 4653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363077" y="2286000"/>
              <a:ext cx="984831" cy="27699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fa-I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شما</a:t>
              </a:r>
              <a:endParaRPr lang="fa-IR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4324564" y="3143071"/>
            <a:ext cx="1854995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b="1" dirty="0" smtClean="0">
                <a:cs typeface="B Elm" pitchFamily="2" charset="-78"/>
              </a:rPr>
              <a:t>هزینه = بسیار زیاد</a:t>
            </a:r>
          </a:p>
          <a:p>
            <a:r>
              <a:rPr lang="fa-IR" b="1" dirty="0" smtClean="0">
                <a:cs typeface="B Elm" pitchFamily="2" charset="-78"/>
              </a:rPr>
              <a:t>سرعت = پائین</a:t>
            </a:r>
          </a:p>
          <a:p>
            <a:r>
              <a:rPr lang="fa-IR" b="1" dirty="0" smtClean="0">
                <a:cs typeface="B Elm" pitchFamily="2" charset="-78"/>
              </a:rPr>
              <a:t>ضریبِ امنیت = پائین</a:t>
            </a:r>
          </a:p>
          <a:p>
            <a:r>
              <a:rPr lang="fa-IR" b="1" dirty="0" smtClean="0">
                <a:cs typeface="B Elm" pitchFamily="2" charset="-78"/>
              </a:rPr>
              <a:t>کیفیت = پائین</a:t>
            </a:r>
            <a:endParaRPr lang="fa-IR" b="1" dirty="0">
              <a:cs typeface="B Elm" pitchFamily="2" charset="-78"/>
            </a:endParaRPr>
          </a:p>
        </p:txBody>
      </p:sp>
      <p:sp>
        <p:nvSpPr>
          <p:cNvPr id="119" name="Smiley Face 118"/>
          <p:cNvSpPr/>
          <p:nvPr/>
        </p:nvSpPr>
        <p:spPr>
          <a:xfrm>
            <a:off x="7413170" y="1230086"/>
            <a:ext cx="914400" cy="914400"/>
          </a:xfrm>
          <a:prstGeom prst="smileyFace">
            <a:avLst>
              <a:gd name="adj" fmla="val -465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41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1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04800"/>
            <a:ext cx="8839200" cy="609600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fa-IR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B Zar" pitchFamily="2" charset="-78"/>
              </a:rPr>
              <a:t>مراحل جستجوی یک واژه در سایت سلام</a:t>
            </a:r>
            <a:endParaRPr lang="fa-IR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B Zar" pitchFamily="2" charset="-78"/>
            </a:endParaRPr>
          </a:p>
        </p:txBody>
      </p:sp>
      <p:sp>
        <p:nvSpPr>
          <p:cNvPr id="88" name="Date Placeholder 8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WWW.ITDM.IR</a:t>
            </a:r>
            <a:endParaRPr lang="fa-IR"/>
          </a:p>
        </p:txBody>
      </p:sp>
      <p:sp>
        <p:nvSpPr>
          <p:cNvPr id="86" name="Footer Placeholder 85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200400" cy="365125"/>
          </a:xfrm>
        </p:spPr>
        <p:txBody>
          <a:bodyPr/>
          <a:lstStyle/>
          <a:p>
            <a:r>
              <a:rPr lang="fa-I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مجمع فعالان فضای مجازی انقلاب اسلامی (فرا)</a:t>
            </a:r>
            <a:endParaRPr lang="fa-I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Slide Number Placeholder 8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D11-5BB6-4913-ACAE-98BBECB80262}" type="slidenum">
              <a:rPr lang="fa-IR" smtClean="0"/>
              <a:t>9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6629400" y="28194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ISP</a:t>
            </a:r>
            <a:br>
              <a:rPr lang="en-US" dirty="0" smtClean="0"/>
            </a:br>
            <a:r>
              <a:rPr lang="en-US" sz="1100" b="1" dirty="0"/>
              <a:t>I</a:t>
            </a:r>
            <a:r>
              <a:rPr lang="en-US" sz="1100" b="1" dirty="0" smtClean="0"/>
              <a:t>nternet </a:t>
            </a:r>
            <a:r>
              <a:rPr lang="en-US" sz="1100" b="1" dirty="0"/>
              <a:t>S</a:t>
            </a:r>
            <a:r>
              <a:rPr lang="en-US" sz="1100" b="1" dirty="0" smtClean="0"/>
              <a:t>ervice </a:t>
            </a:r>
            <a:r>
              <a:rPr lang="en-US" sz="1100" b="1" dirty="0"/>
              <a:t>P</a:t>
            </a:r>
            <a:r>
              <a:rPr lang="en-US" sz="1100" b="1" dirty="0" smtClean="0"/>
              <a:t>rovider</a:t>
            </a:r>
            <a:endParaRPr lang="fa-IR" sz="1100" dirty="0"/>
          </a:p>
        </p:txBody>
      </p:sp>
      <p:sp>
        <p:nvSpPr>
          <p:cNvPr id="9" name="Rectangle 8"/>
          <p:cNvSpPr/>
          <p:nvPr/>
        </p:nvSpPr>
        <p:spPr>
          <a:xfrm>
            <a:off x="6629400" y="4032971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PAP</a:t>
            </a:r>
            <a:br>
              <a:rPr lang="en-US" dirty="0" smtClean="0"/>
            </a:br>
            <a:r>
              <a:rPr lang="en-US" sz="1100" dirty="0" smtClean="0"/>
              <a:t>Private Access Provider</a:t>
            </a:r>
            <a:endParaRPr lang="fa-IR" sz="1100" dirty="0"/>
          </a:p>
        </p:txBody>
      </p:sp>
      <p:sp>
        <p:nvSpPr>
          <p:cNvPr id="11" name="Rectangle 10"/>
          <p:cNvSpPr/>
          <p:nvPr/>
        </p:nvSpPr>
        <p:spPr>
          <a:xfrm>
            <a:off x="6629400" y="5254253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IDC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[Salam.ir]</a:t>
            </a:r>
            <a:endParaRPr lang="fa-IR" sz="1200" dirty="0"/>
          </a:p>
        </p:txBody>
      </p:sp>
      <p:cxnSp>
        <p:nvCxnSpPr>
          <p:cNvPr id="19" name="Straight Arrow Connector 18"/>
          <p:cNvCxnSpPr>
            <a:stCxn id="8" idx="2"/>
            <a:endCxn id="9" idx="0"/>
          </p:cNvCxnSpPr>
          <p:nvPr/>
        </p:nvCxnSpPr>
        <p:spPr>
          <a:xfrm>
            <a:off x="7277100" y="3505200"/>
            <a:ext cx="0" cy="5277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11" idx="0"/>
          </p:cNvCxnSpPr>
          <p:nvPr/>
        </p:nvCxnSpPr>
        <p:spPr>
          <a:xfrm>
            <a:off x="7277100" y="4718771"/>
            <a:ext cx="0" cy="5354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1" idx="3"/>
            <a:endCxn id="9" idx="3"/>
          </p:cNvCxnSpPr>
          <p:nvPr/>
        </p:nvCxnSpPr>
        <p:spPr>
          <a:xfrm flipV="1">
            <a:off x="7924800" y="4375871"/>
            <a:ext cx="12700" cy="1221282"/>
          </a:xfrm>
          <a:prstGeom prst="bentConnector3">
            <a:avLst>
              <a:gd name="adj1" fmla="val 5657142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9" idx="1"/>
            <a:endCxn id="8" idx="1"/>
          </p:cNvCxnSpPr>
          <p:nvPr/>
        </p:nvCxnSpPr>
        <p:spPr>
          <a:xfrm rot="10800000">
            <a:off x="6629400" y="3162301"/>
            <a:ext cx="12700" cy="1213571"/>
          </a:xfrm>
          <a:prstGeom prst="bentConnector3">
            <a:avLst>
              <a:gd name="adj1" fmla="val 360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5" idx="1"/>
            <a:endCxn id="8" idx="0"/>
          </p:cNvCxnSpPr>
          <p:nvPr/>
        </p:nvCxnSpPr>
        <p:spPr>
          <a:xfrm rot="10800000" flipV="1">
            <a:off x="7277100" y="2340278"/>
            <a:ext cx="190500" cy="47912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8" idx="3"/>
            <a:endCxn id="75" idx="3"/>
          </p:cNvCxnSpPr>
          <p:nvPr/>
        </p:nvCxnSpPr>
        <p:spPr>
          <a:xfrm flipV="1">
            <a:off x="7924800" y="2340279"/>
            <a:ext cx="451431" cy="822021"/>
          </a:xfrm>
          <a:prstGeom prst="bentConnector3">
            <a:avLst>
              <a:gd name="adj1" fmla="val 150639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7467600" y="1295400"/>
            <a:ext cx="914400" cy="1183378"/>
            <a:chOff x="4305300" y="1379621"/>
            <a:chExt cx="914400" cy="1183378"/>
          </a:xfrm>
        </p:grpSpPr>
        <p:sp>
          <p:nvSpPr>
            <p:cNvPr id="74" name="Smiley Face 73"/>
            <p:cNvSpPr/>
            <p:nvPr/>
          </p:nvSpPr>
          <p:spPr>
            <a:xfrm>
              <a:off x="4305300" y="1379621"/>
              <a:ext cx="914400" cy="914400"/>
            </a:xfrm>
            <a:prstGeom prst="smileyFac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305300" y="2286000"/>
              <a:ext cx="908631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fa-I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شما</a:t>
              </a:r>
              <a:endParaRPr lang="fa-IR" sz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1" r="14613"/>
          <a:stretch/>
        </p:blipFill>
        <p:spPr>
          <a:xfrm>
            <a:off x="0" y="1447799"/>
            <a:ext cx="5989672" cy="4492254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91" name="TextBox 90"/>
          <p:cNvSpPr txBox="1"/>
          <p:nvPr/>
        </p:nvSpPr>
        <p:spPr>
          <a:xfrm>
            <a:off x="4163531" y="3093761"/>
            <a:ext cx="1826141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b="1" dirty="0" smtClean="0">
                <a:cs typeface="B Elm" pitchFamily="2" charset="-78"/>
              </a:rPr>
              <a:t>هزینه = بسیار پائین</a:t>
            </a:r>
          </a:p>
          <a:p>
            <a:r>
              <a:rPr lang="fa-IR" b="1" dirty="0" smtClean="0">
                <a:cs typeface="B Elm" pitchFamily="2" charset="-78"/>
              </a:rPr>
              <a:t>سرعت = عالی</a:t>
            </a:r>
          </a:p>
          <a:p>
            <a:r>
              <a:rPr lang="fa-IR" b="1" dirty="0" smtClean="0">
                <a:cs typeface="B Elm" pitchFamily="2" charset="-78"/>
              </a:rPr>
              <a:t>ضریبِ امنیت = بالا</a:t>
            </a:r>
          </a:p>
          <a:p>
            <a:r>
              <a:rPr lang="fa-IR" b="1" dirty="0" smtClean="0">
                <a:cs typeface="B Elm" pitchFamily="2" charset="-78"/>
              </a:rPr>
              <a:t>کیفیت = عالی</a:t>
            </a:r>
            <a:endParaRPr lang="fa-IR" b="1" dirty="0">
              <a:cs typeface="B El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384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8143</TotalTime>
  <Words>550</Words>
  <Application>Microsoft Office PowerPoint</Application>
  <PresentationFormat>On-screen Show (4:3)</PresentationFormat>
  <Paragraphs>174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SolarSys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APPLE</cp:lastModifiedBy>
  <cp:revision>66</cp:revision>
  <dcterms:created xsi:type="dcterms:W3CDTF">2013-11-22T11:42:53Z</dcterms:created>
  <dcterms:modified xsi:type="dcterms:W3CDTF">2013-12-30T08:51:06Z</dcterms:modified>
</cp:coreProperties>
</file>