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57" r:id="rId3"/>
    <p:sldId id="386" r:id="rId4"/>
    <p:sldId id="385" r:id="rId5"/>
    <p:sldId id="384" r:id="rId6"/>
    <p:sldId id="383" r:id="rId7"/>
    <p:sldId id="382" r:id="rId8"/>
    <p:sldId id="381" r:id="rId9"/>
    <p:sldId id="380" r:id="rId10"/>
    <p:sldId id="379" r:id="rId11"/>
    <p:sldId id="378" r:id="rId12"/>
    <p:sldId id="258" r:id="rId13"/>
    <p:sldId id="404" r:id="rId14"/>
    <p:sldId id="405" r:id="rId15"/>
    <p:sldId id="406" r:id="rId16"/>
    <p:sldId id="407" r:id="rId17"/>
    <p:sldId id="408" r:id="rId18"/>
    <p:sldId id="264" r:id="rId19"/>
    <p:sldId id="392" r:id="rId20"/>
    <p:sldId id="391" r:id="rId21"/>
    <p:sldId id="390" r:id="rId22"/>
    <p:sldId id="389" r:id="rId23"/>
    <p:sldId id="388" r:id="rId24"/>
    <p:sldId id="387" r:id="rId25"/>
    <p:sldId id="269" r:id="rId26"/>
    <p:sldId id="396" r:id="rId27"/>
    <p:sldId id="395" r:id="rId28"/>
    <p:sldId id="409" r:id="rId29"/>
    <p:sldId id="410" r:id="rId30"/>
    <p:sldId id="411" r:id="rId31"/>
    <p:sldId id="412" r:id="rId32"/>
    <p:sldId id="413" r:id="rId33"/>
    <p:sldId id="414" r:id="rId34"/>
    <p:sldId id="415" r:id="rId35"/>
    <p:sldId id="3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84B28C-06D6-42A8-9D6A-9331038B1154}">
          <p14:sldIdLst>
            <p14:sldId id="256"/>
            <p14:sldId id="357"/>
            <p14:sldId id="386"/>
            <p14:sldId id="385"/>
            <p14:sldId id="384"/>
            <p14:sldId id="383"/>
            <p14:sldId id="382"/>
            <p14:sldId id="381"/>
            <p14:sldId id="380"/>
            <p14:sldId id="379"/>
            <p14:sldId id="378"/>
          </p14:sldIdLst>
        </p14:section>
        <p14:section name="مقدمه" id="{4A6E597C-55B4-4422-82A7-0B9CDD38E478}">
          <p14:sldIdLst>
            <p14:sldId id="258"/>
            <p14:sldId id="404"/>
            <p14:sldId id="405"/>
            <p14:sldId id="406"/>
            <p14:sldId id="407"/>
            <p14:sldId id="408"/>
          </p14:sldIdLst>
        </p14:section>
        <p14:section name="نظام ملی نوآوری" id="{33D844CA-1B98-4777-8BC3-8AC7ED425861}">
          <p14:sldIdLst>
            <p14:sldId id="264"/>
            <p14:sldId id="392"/>
            <p14:sldId id="391"/>
            <p14:sldId id="390"/>
            <p14:sldId id="389"/>
            <p14:sldId id="388"/>
            <p14:sldId id="387"/>
          </p14:sldIdLst>
        </p14:section>
        <p14:section name="سیری در دانش نظری موجود" id="{BA4E0914-1ED4-4F30-89A0-509C431548C5}">
          <p14:sldIdLst>
            <p14:sldId id="269"/>
            <p14:sldId id="396"/>
            <p14:sldId id="395"/>
            <p14:sldId id="409"/>
            <p14:sldId id="410"/>
            <p14:sldId id="411"/>
            <p14:sldId id="412"/>
            <p14:sldId id="413"/>
            <p14:sldId id="414"/>
            <p14:sldId id="415"/>
            <p14:sldId id="39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622" autoAdjust="0"/>
  </p:normalViewPr>
  <p:slideViewPr>
    <p:cSldViewPr>
      <p:cViewPr>
        <p:scale>
          <a:sx n="80" d="100"/>
          <a:sy n="80" d="100"/>
        </p:scale>
        <p:origin x="-306" y="-84"/>
      </p:cViewPr>
      <p:guideLst>
        <p:guide orient="horz" pos="2160"/>
        <p:guide pos="2880"/>
      </p:guideLst>
    </p:cSldViewPr>
  </p:slideViewPr>
  <p:outlineViewPr>
    <p:cViewPr>
      <p:scale>
        <a:sx n="33" d="100"/>
        <a:sy n="33" d="100"/>
      </p:scale>
      <p:origin x="0" y="53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B4C832E-D978-4B1A-9C4D-A348285FD1BB}" type="datetimeFigureOut">
              <a:rPr lang="en-US" smtClean="0"/>
              <a:t>6/16/2013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46CC8C6-06BC-4745-9C76-931EBAB6656C}"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C832E-D978-4B1A-9C4D-A348285FD1BB}" type="datetimeFigureOut">
              <a:rPr lang="en-US" smtClean="0"/>
              <a:t>6/16/2013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CC8C6-06BC-4745-9C76-931EBAB6656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C832E-D978-4B1A-9C4D-A348285FD1BB}" type="datetimeFigureOut">
              <a:rPr lang="en-US" smtClean="0"/>
              <a:t>6/16/2013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CC8C6-06BC-4745-9C76-931EBAB6656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4C832E-D978-4B1A-9C4D-A348285FD1BB}" type="datetimeFigureOut">
              <a:rPr lang="en-US" smtClean="0"/>
              <a:t>6/16/2013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CC8C6-06BC-4745-9C76-931EBAB6656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C832E-D978-4B1A-9C4D-A348285FD1BB}" type="datetimeFigureOut">
              <a:rPr lang="en-US" smtClean="0"/>
              <a:t>6/16/2013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6CC8C6-06BC-4745-9C76-931EBAB6656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B4C832E-D978-4B1A-9C4D-A348285FD1BB}" type="datetimeFigureOut">
              <a:rPr lang="en-US" smtClean="0"/>
              <a:t>6/16/2013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6CC8C6-06BC-4745-9C76-931EBAB6656C}"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4C832E-D978-4B1A-9C4D-A348285FD1BB}" type="datetimeFigureOut">
              <a:rPr lang="en-US" smtClean="0"/>
              <a:t>6/16/2013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6CC8C6-06BC-4745-9C76-931EBAB6656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C832E-D978-4B1A-9C4D-A348285FD1BB}" type="datetimeFigureOut">
              <a:rPr lang="en-US" smtClean="0"/>
              <a:t>6/16/2013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6CC8C6-06BC-4745-9C76-931EBAB6656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C832E-D978-4B1A-9C4D-A348285FD1BB}" type="datetimeFigureOut">
              <a:rPr lang="en-US" smtClean="0"/>
              <a:t>6/16/2013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6CC8C6-06BC-4745-9C76-931EBAB6656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B4C832E-D978-4B1A-9C4D-A348285FD1BB}" type="datetimeFigureOut">
              <a:rPr lang="en-US" smtClean="0"/>
              <a:t>6/16/2013</a:t>
            </a:fld>
            <a:endParaRPr lang="en-US"/>
          </a:p>
        </p:txBody>
      </p:sp>
      <p:sp>
        <p:nvSpPr>
          <p:cNvPr id="7" name="Slide Number Placeholder 6"/>
          <p:cNvSpPr>
            <a:spLocks noGrp="1"/>
          </p:cNvSpPr>
          <p:nvPr>
            <p:ph type="sldNum" sz="quarter" idx="12"/>
          </p:nvPr>
        </p:nvSpPr>
        <p:spPr/>
        <p:txBody>
          <a:bodyPr/>
          <a:lstStyle/>
          <a:p>
            <a:fld id="{146CC8C6-06BC-4745-9C76-931EBAB6656C}"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C832E-D978-4B1A-9C4D-A348285FD1BB}" type="datetimeFigureOut">
              <a:rPr lang="en-US" smtClean="0"/>
              <a:t>6/16/2013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46CC8C6-06BC-4745-9C76-931EBAB6656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B4C832E-D978-4B1A-9C4D-A348285FD1BB}" type="datetimeFigureOut">
              <a:rPr lang="en-US" smtClean="0"/>
              <a:t>6/16/2013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46CC8C6-06BC-4745-9C76-931EBAB6656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167711"/>
            <a:ext cx="3313355" cy="1930760"/>
          </a:xfrm>
        </p:spPr>
        <p:txBody>
          <a:bodyPr>
            <a:noAutofit/>
          </a:bodyPr>
          <a:lstStyle/>
          <a:p>
            <a:pPr algn="ctr" rtl="1"/>
            <a:r>
              <a:rPr lang="en-US" sz="2800" b="1" dirty="0" smtClean="0"/>
              <a:t>Elements Of A Philosophy Of Management And Organization</a:t>
            </a:r>
            <a:endParaRPr lang="en-US" sz="2000" b="1" dirty="0">
              <a:latin typeface="+mn-lt"/>
              <a:cs typeface="IranNastaliq" pitchFamily="18" charset="0"/>
            </a:endParaRPr>
          </a:p>
        </p:txBody>
      </p:sp>
      <p:sp>
        <p:nvSpPr>
          <p:cNvPr id="3" name="Subtitle 2"/>
          <p:cNvSpPr>
            <a:spLocks noGrp="1"/>
          </p:cNvSpPr>
          <p:nvPr>
            <p:ph type="subTitle" idx="1"/>
          </p:nvPr>
        </p:nvSpPr>
        <p:spPr>
          <a:xfrm>
            <a:off x="4648200" y="3886200"/>
            <a:ext cx="3309803" cy="1717829"/>
          </a:xfrm>
        </p:spPr>
        <p:txBody>
          <a:bodyPr>
            <a:noAutofit/>
          </a:bodyPr>
          <a:lstStyle/>
          <a:p>
            <a:pPr algn="ctr" rtl="1"/>
            <a:r>
              <a:rPr lang="fa-IR" sz="2000" b="1" dirty="0" smtClean="0">
                <a:solidFill>
                  <a:srgbClr val="002060"/>
                </a:solidFill>
                <a:cs typeface="B Badr" pitchFamily="2" charset="-78"/>
              </a:rPr>
              <a:t>...........................</a:t>
            </a:r>
          </a:p>
          <a:p>
            <a:pPr algn="ctr" rtl="1"/>
            <a:r>
              <a:rPr lang="fa-IR" sz="2000" b="1" dirty="0" smtClean="0">
                <a:solidFill>
                  <a:srgbClr val="002060"/>
                </a:solidFill>
                <a:cs typeface="B Badr" pitchFamily="2" charset="-78"/>
              </a:rPr>
              <a:t>حسین خصاف مفرد</a:t>
            </a:r>
          </a:p>
          <a:p>
            <a:pPr algn="ctr" rtl="1"/>
            <a:r>
              <a:rPr lang="fa-IR" sz="2000" b="1" dirty="0" smtClean="0">
                <a:solidFill>
                  <a:srgbClr val="002060"/>
                </a:solidFill>
                <a:cs typeface="B Badr" pitchFamily="2" charset="-78"/>
              </a:rPr>
              <a:t>اردیبهشت 1392</a:t>
            </a:r>
          </a:p>
        </p:txBody>
      </p:sp>
      <p:sp>
        <p:nvSpPr>
          <p:cNvPr id="4" name="Subtitle 2"/>
          <p:cNvSpPr txBox="1">
            <a:spLocks/>
          </p:cNvSpPr>
          <p:nvPr/>
        </p:nvSpPr>
        <p:spPr>
          <a:xfrm>
            <a:off x="533400" y="4114800"/>
            <a:ext cx="3309803" cy="21336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rtl="1"/>
            <a:endParaRPr lang="en-US" b="1" dirty="0">
              <a:cs typeface="B Badr" pitchFamily="2" charset="-78"/>
            </a:endParaRPr>
          </a:p>
        </p:txBody>
      </p:sp>
      <p:sp>
        <p:nvSpPr>
          <p:cNvPr id="6" name="Rectangle 5"/>
          <p:cNvSpPr/>
          <p:nvPr/>
        </p:nvSpPr>
        <p:spPr>
          <a:xfrm>
            <a:off x="1295400" y="54429"/>
            <a:ext cx="22479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400" b="1" dirty="0" smtClean="0">
                <a:latin typeface="IranNastaliq" pitchFamily="18" charset="0"/>
                <a:cs typeface="IranNastaliq" pitchFamily="18" charset="0"/>
              </a:rPr>
              <a:t>بسم الله الرحمن الرحيم</a:t>
            </a:r>
            <a:endParaRPr lang="en-US" sz="4400" b="1" dirty="0">
              <a:latin typeface="IranNastaliq" pitchFamily="18" charset="0"/>
              <a:cs typeface="IranNastaliq" pitchFamily="18" charset="0"/>
            </a:endParaRPr>
          </a:p>
        </p:txBody>
      </p:sp>
      <p:sp>
        <p:nvSpPr>
          <p:cNvPr id="7" name="Subtitle 2"/>
          <p:cNvSpPr txBox="1">
            <a:spLocks/>
          </p:cNvSpPr>
          <p:nvPr/>
        </p:nvSpPr>
        <p:spPr>
          <a:xfrm>
            <a:off x="228600" y="2569167"/>
            <a:ext cx="4114800" cy="1717829"/>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pPr algn="ctr" rtl="1"/>
            <a:r>
              <a:rPr lang="fa-IR" sz="3200" b="1" dirty="0" smtClean="0">
                <a:solidFill>
                  <a:srgbClr val="002060"/>
                </a:solidFill>
                <a:cs typeface="B Titr" pitchFamily="2" charset="-78"/>
              </a:rPr>
              <a:t>فلسفه مدیریت:</a:t>
            </a:r>
          </a:p>
          <a:p>
            <a:pPr algn="ctr" rtl="1"/>
            <a:r>
              <a:rPr lang="fa-IR" sz="3200" b="1" dirty="0" smtClean="0">
                <a:solidFill>
                  <a:srgbClr val="002060"/>
                </a:solidFill>
                <a:cs typeface="B Titr" pitchFamily="2" charset="-78"/>
              </a:rPr>
              <a:t>مفاهیم مدیریت از دیدگاه نظریه سیستم ها، هرمونوتیک پدیدارشناسانه، مذهب سازمانی و اگزیستانسیالیسم</a:t>
            </a:r>
          </a:p>
        </p:txBody>
      </p:sp>
    </p:spTree>
    <p:extLst>
      <p:ext uri="{BB962C8B-B14F-4D97-AF65-F5344CB8AC3E}">
        <p14:creationId xmlns:p14="http://schemas.microsoft.com/office/powerpoint/2010/main" val="39587995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nodePh="1">
                                  <p:stCondLst>
                                    <p:cond delay="0"/>
                                  </p:stCondLst>
                                  <p:endCondLst>
                                    <p:cond evt="begin" delay="0">
                                      <p:tn val="36"/>
                                    </p:cond>
                                  </p:end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1000"/>
                                        <p:tgtEl>
                                          <p:spTgt spid="7">
                                            <p:txEl>
                                              <p:pRg st="1" end="1"/>
                                            </p:txEl>
                                          </p:spTgt>
                                        </p:tgtEl>
                                      </p:cBhvr>
                                    </p:animEffect>
                                    <p:anim calcmode="lin" valueType="num">
                                      <p:cBhvr>
                                        <p:cTn id="5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P spid="6" grpId="0" animBg="1"/>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endParaRPr lang="en-US" b="1" dirty="0">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1043492" y="2323652"/>
            <a:ext cx="6777317" cy="3772348"/>
          </a:xfrm>
        </p:spPr>
        <p:txBody>
          <a:bodyPr>
            <a:normAutofit fontScale="92500" lnSpcReduction="10000"/>
          </a:bodyPr>
          <a:lstStyle/>
          <a:p>
            <a:pPr algn="just" rtl="1"/>
            <a:r>
              <a:rPr lang="fa-IR" sz="2600" b="1" dirty="0">
                <a:effectLst>
                  <a:outerShdw blurRad="38100" dist="38100" dir="2700000" algn="tl">
                    <a:srgbClr val="000000">
                      <a:alpha val="43137"/>
                    </a:srgbClr>
                  </a:outerShdw>
                </a:effectLst>
                <a:cs typeface="B Nazanin" pitchFamily="2" charset="-78"/>
              </a:rPr>
              <a:t>در عین حال، دولت کمک های اجتماعی را به بازار کار آورد، بوسیله اعطای حمایت به تنوع حالات استخدام. از طریق:</a:t>
            </a:r>
            <a:endParaRPr lang="en-US" sz="2600" b="1" dirty="0">
              <a:effectLst>
                <a:outerShdw blurRad="38100" dist="38100" dir="2700000" algn="tl">
                  <a:srgbClr val="000000">
                    <a:alpha val="43137"/>
                  </a:srgbClr>
                </a:outerShdw>
              </a:effectLst>
              <a:cs typeface="B Nazanin" pitchFamily="2" charset="-78"/>
            </a:endParaRPr>
          </a:p>
          <a:p>
            <a:pPr algn="just" rtl="1"/>
            <a:r>
              <a:rPr lang="fa-IR" sz="2600" b="1" dirty="0">
                <a:effectLst>
                  <a:outerShdw blurRad="38100" dist="38100" dir="2700000" algn="tl">
                    <a:srgbClr val="000000">
                      <a:alpha val="43137"/>
                    </a:srgbClr>
                  </a:outerShdw>
                </a:effectLst>
                <a:cs typeface="B Nazanin" pitchFamily="2" charset="-78"/>
              </a:rPr>
              <a:t>	تشویق شرکت ها به استخدام افرادی که در حالت عادی حذف میشوند: مانند افراد مسن، یا افرادی که به صورت تمام وقت نیمتوانند کار کنند، یا فلج هستند. به گونه ای که نیمی از دستمزد آنها را دولت تقبل میکرد. </a:t>
            </a:r>
            <a:endParaRPr lang="en-US" sz="2600" b="1" dirty="0">
              <a:effectLst>
                <a:outerShdw blurRad="38100" dist="38100" dir="2700000" algn="tl">
                  <a:srgbClr val="000000">
                    <a:alpha val="43137"/>
                  </a:srgbClr>
                </a:outerShdw>
              </a:effectLst>
              <a:cs typeface="B Nazanin" pitchFamily="2" charset="-78"/>
            </a:endParaRPr>
          </a:p>
          <a:p>
            <a:pPr algn="just" rtl="1"/>
            <a:r>
              <a:rPr lang="fa-IR" sz="2600" b="1" dirty="0">
                <a:effectLst>
                  <a:outerShdw blurRad="38100" dist="38100" dir="2700000" algn="tl">
                    <a:srgbClr val="000000">
                      <a:alpha val="43137"/>
                    </a:srgbClr>
                  </a:outerShdw>
                </a:effectLst>
                <a:cs typeface="B Nazanin" pitchFamily="2" charset="-78"/>
              </a:rPr>
              <a:t>با این برنامه ها، شرکت ها تشویق به اتخاذ مسئولیت اجتماعی میشدند. </a:t>
            </a:r>
            <a:endParaRPr lang="fa-IR" sz="2600" b="1" dirty="0" smtClean="0">
              <a:effectLst>
                <a:outerShdw blurRad="38100" dist="38100" dir="2700000" algn="tl">
                  <a:srgbClr val="000000">
                    <a:alpha val="43137"/>
                  </a:srgbClr>
                </a:outerShdw>
              </a:effectLst>
              <a:cs typeface="B Nazanin" pitchFamily="2" charset="-78"/>
            </a:endParaRPr>
          </a:p>
          <a:p>
            <a:pPr algn="just" rtl="1"/>
            <a:r>
              <a:rPr lang="fa-IR" sz="2600" b="1" dirty="0" smtClean="0">
                <a:effectLst>
                  <a:outerShdw blurRad="38100" dist="38100" dir="2700000" algn="tl">
                    <a:srgbClr val="000000">
                      <a:alpha val="43137"/>
                    </a:srgbClr>
                  </a:outerShdw>
                </a:effectLst>
                <a:cs typeface="B Nazanin" pitchFamily="2" charset="-78"/>
              </a:rPr>
              <a:t>شکل </a:t>
            </a:r>
            <a:r>
              <a:rPr lang="fa-IR" sz="2600" b="1" dirty="0">
                <a:effectLst>
                  <a:outerShdw blurRad="38100" dist="38100" dir="2700000" algn="tl">
                    <a:srgbClr val="000000">
                      <a:alpha val="43137"/>
                    </a:srgbClr>
                  </a:outerShdw>
                </a:effectLst>
                <a:cs typeface="B Nazanin" pitchFamily="2" charset="-78"/>
              </a:rPr>
              <a:t>گیری چنین بازار کاری ناشی از فهم مسئولیت اجتماعی و اخلاق کسب و کار است. </a:t>
            </a:r>
            <a:endParaRPr lang="en-US" sz="2600" b="1" dirty="0">
              <a:effectLst>
                <a:outerShdw blurRad="38100" dist="38100" dir="2700000" algn="tl">
                  <a:srgbClr val="000000">
                    <a:alpha val="43137"/>
                  </a:srgbClr>
                </a:outerShdw>
              </a:effectLst>
              <a:cs typeface="B Nazanin" pitchFamily="2" charset="-78"/>
            </a:endParaRPr>
          </a:p>
          <a:p>
            <a:pPr algn="r" rtl="1"/>
            <a:endParaRPr lang="fa-IR" b="1" dirty="0" smtClean="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66161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endParaRPr lang="en-US" b="1" dirty="0">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1043492" y="2323652"/>
            <a:ext cx="6777317" cy="3924748"/>
          </a:xfrm>
        </p:spPr>
        <p:txBody>
          <a:bodyPr>
            <a:normAutofit/>
          </a:bodyPr>
          <a:lstStyle/>
          <a:p>
            <a:pPr algn="just" rtl="1"/>
            <a:r>
              <a:rPr lang="fa-IR" sz="2600" b="1" dirty="0">
                <a:effectLst>
                  <a:outerShdw blurRad="38100" dist="38100" dir="2700000" algn="tl">
                    <a:srgbClr val="000000">
                      <a:alpha val="43137"/>
                    </a:srgbClr>
                  </a:outerShdw>
                </a:effectLst>
                <a:cs typeface="B Nazanin" pitchFamily="2" charset="-78"/>
              </a:rPr>
              <a:t>این امر بوسیله موارد زیر شکل گرفته است:</a:t>
            </a:r>
            <a:endParaRPr lang="en-US" sz="2600" b="1" dirty="0">
              <a:effectLst>
                <a:outerShdw blurRad="38100" dist="38100" dir="2700000" algn="tl">
                  <a:srgbClr val="000000">
                    <a:alpha val="43137"/>
                  </a:srgbClr>
                </a:outerShdw>
              </a:effectLst>
              <a:cs typeface="B Nazanin" pitchFamily="2" charset="-78"/>
            </a:endParaRPr>
          </a:p>
          <a:p>
            <a:pPr lvl="1" algn="just" rtl="1"/>
            <a:r>
              <a:rPr lang="fa-IR" b="1" dirty="0">
                <a:effectLst>
                  <a:outerShdw blurRad="38100" dist="38100" dir="2700000" algn="tl">
                    <a:srgbClr val="000000">
                      <a:alpha val="43137"/>
                    </a:srgbClr>
                  </a:outerShdw>
                </a:effectLst>
                <a:cs typeface="B Nazanin" pitchFamily="2" charset="-78"/>
              </a:rPr>
              <a:t>شرایط کاری خوب و امن</a:t>
            </a:r>
            <a:endParaRPr lang="en-US" b="1" dirty="0">
              <a:effectLst>
                <a:outerShdw blurRad="38100" dist="38100" dir="2700000" algn="tl">
                  <a:srgbClr val="000000">
                    <a:alpha val="43137"/>
                  </a:srgbClr>
                </a:outerShdw>
              </a:effectLst>
              <a:cs typeface="B Nazanin" pitchFamily="2" charset="-78"/>
            </a:endParaRPr>
          </a:p>
          <a:p>
            <a:pPr lvl="1" algn="just" rtl="1"/>
            <a:r>
              <a:rPr lang="fa-IR" b="1" dirty="0">
                <a:effectLst>
                  <a:outerShdw blurRad="38100" dist="38100" dir="2700000" algn="tl">
                    <a:srgbClr val="000000">
                      <a:alpha val="43137"/>
                    </a:srgbClr>
                  </a:outerShdw>
                </a:effectLst>
                <a:cs typeface="B Nazanin" pitchFamily="2" charset="-78"/>
              </a:rPr>
              <a:t>کاهش وقوع بیماری میان کارکنان</a:t>
            </a:r>
            <a:endParaRPr lang="en-US" b="1" dirty="0">
              <a:effectLst>
                <a:outerShdw blurRad="38100" dist="38100" dir="2700000" algn="tl">
                  <a:srgbClr val="000000">
                    <a:alpha val="43137"/>
                  </a:srgbClr>
                </a:outerShdw>
              </a:effectLst>
              <a:cs typeface="B Nazanin" pitchFamily="2" charset="-78"/>
            </a:endParaRPr>
          </a:p>
          <a:p>
            <a:pPr lvl="1" algn="just" rtl="1"/>
            <a:r>
              <a:rPr lang="fa-IR" b="1" dirty="0">
                <a:effectLst>
                  <a:outerShdw blurRad="38100" dist="38100" dir="2700000" algn="tl">
                    <a:srgbClr val="000000">
                      <a:alpha val="43137"/>
                    </a:srgbClr>
                  </a:outerShdw>
                </a:effectLst>
                <a:cs typeface="B Nazanin" pitchFamily="2" charset="-78"/>
              </a:rPr>
              <a:t>اعطای شرایط بهتر به خانواده ها</a:t>
            </a:r>
            <a:endParaRPr lang="en-US" b="1" dirty="0">
              <a:effectLst>
                <a:outerShdw blurRad="38100" dist="38100" dir="2700000" algn="tl">
                  <a:srgbClr val="000000">
                    <a:alpha val="43137"/>
                  </a:srgbClr>
                </a:outerShdw>
              </a:effectLst>
              <a:cs typeface="B Nazanin" pitchFamily="2" charset="-78"/>
            </a:endParaRPr>
          </a:p>
          <a:p>
            <a:pPr lvl="1" algn="just" rtl="1"/>
            <a:r>
              <a:rPr lang="fa-IR" b="1" dirty="0">
                <a:effectLst>
                  <a:outerShdw blurRad="38100" dist="38100" dir="2700000" algn="tl">
                    <a:srgbClr val="000000">
                      <a:alpha val="43137"/>
                    </a:srgbClr>
                  </a:outerShdw>
                </a:effectLst>
                <a:cs typeface="B Nazanin" pitchFamily="2" charset="-78"/>
              </a:rPr>
              <a:t>ارتقای خط مشی های پرسنل که رشد فردی را اولویت میدهد</a:t>
            </a:r>
            <a:endParaRPr lang="en-US" b="1" dirty="0">
              <a:effectLst>
                <a:outerShdw blurRad="38100" dist="38100" dir="2700000" algn="tl">
                  <a:srgbClr val="000000">
                    <a:alpha val="43137"/>
                  </a:srgbClr>
                </a:outerShdw>
              </a:effectLst>
              <a:cs typeface="B Nazanin" pitchFamily="2" charset="-78"/>
            </a:endParaRPr>
          </a:p>
          <a:p>
            <a:pPr lvl="1" algn="just" rtl="1"/>
            <a:r>
              <a:rPr lang="fa-IR" b="1" dirty="0">
                <a:effectLst>
                  <a:outerShdw blurRad="38100" dist="38100" dir="2700000" algn="tl">
                    <a:srgbClr val="000000">
                      <a:alpha val="43137"/>
                    </a:srgbClr>
                  </a:outerShdw>
                </a:effectLst>
                <a:cs typeface="B Nazanin" pitchFamily="2" charset="-78"/>
              </a:rPr>
              <a:t>تنوع</a:t>
            </a:r>
            <a:endParaRPr lang="en-US" b="1" dirty="0">
              <a:effectLst>
                <a:outerShdw blurRad="38100" dist="38100" dir="2700000" algn="tl">
                  <a:srgbClr val="000000">
                    <a:alpha val="43137"/>
                  </a:srgbClr>
                </a:outerShdw>
              </a:effectLst>
              <a:cs typeface="B Nazanin" pitchFamily="2" charset="-78"/>
            </a:endParaRPr>
          </a:p>
          <a:p>
            <a:pPr lvl="1" algn="just" rtl="1"/>
            <a:r>
              <a:rPr lang="fa-IR" b="1" dirty="0">
                <a:effectLst>
                  <a:outerShdw blurRad="38100" dist="38100" dir="2700000" algn="tl">
                    <a:srgbClr val="000000">
                      <a:alpha val="43137"/>
                    </a:srgbClr>
                  </a:outerShdw>
                </a:effectLst>
                <a:cs typeface="B Nazanin" pitchFamily="2" charset="-78"/>
              </a:rPr>
              <a:t>انسجام</a:t>
            </a:r>
            <a:endParaRPr lang="en-US" b="1" dirty="0">
              <a:effectLst>
                <a:outerShdw blurRad="38100" dist="38100" dir="2700000" algn="tl">
                  <a:srgbClr val="000000">
                    <a:alpha val="43137"/>
                  </a:srgbClr>
                </a:outerShdw>
              </a:effectLst>
              <a:cs typeface="B Nazanin" pitchFamily="2" charset="-78"/>
            </a:endParaRPr>
          </a:p>
          <a:p>
            <a:pPr lvl="1" algn="just" rtl="1"/>
            <a:r>
              <a:rPr lang="fa-IR" b="1" dirty="0">
                <a:effectLst>
                  <a:outerShdw blurRad="38100" dist="38100" dir="2700000" algn="tl">
                    <a:srgbClr val="000000">
                      <a:alpha val="43137"/>
                    </a:srgbClr>
                  </a:outerShdw>
                </a:effectLst>
                <a:cs typeface="B Nazanin" pitchFamily="2" charset="-78"/>
              </a:rPr>
              <a:t>و شرایط کاری خوب</a:t>
            </a:r>
            <a:endParaRPr lang="en-US" b="1" dirty="0">
              <a:effectLst>
                <a:outerShdw blurRad="38100" dist="38100" dir="2700000" algn="tl">
                  <a:srgbClr val="000000">
                    <a:alpha val="43137"/>
                  </a:srgbClr>
                </a:outerShdw>
              </a:effectLst>
              <a:cs typeface="B Nazanin" pitchFamily="2" charset="-78"/>
            </a:endParaRPr>
          </a:p>
          <a:p>
            <a:pPr algn="just" rtl="1"/>
            <a:endParaRPr lang="fa-IR" b="1" dirty="0" smtClean="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34868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b="1" dirty="0">
                <a:cs typeface="B Titr" pitchFamily="2" charset="-78"/>
              </a:rPr>
              <a:t>بازیگران سیاسی بخش خصوصی</a:t>
            </a:r>
            <a:r>
              <a:rPr lang="fa-IR" b="1" dirty="0" smtClean="0">
                <a:cs typeface="B Titr" pitchFamily="2" charset="-78"/>
              </a:rPr>
              <a:t>:</a:t>
            </a:r>
            <a:endParaRPr lang="en-US" b="1" dirty="0">
              <a:cs typeface="B Titr" pitchFamily="2" charset="-78"/>
            </a:endParaRPr>
          </a:p>
        </p:txBody>
      </p:sp>
      <p:sp>
        <p:nvSpPr>
          <p:cNvPr id="3" name="Content Placeholder 2"/>
          <p:cNvSpPr>
            <a:spLocks noGrp="1"/>
          </p:cNvSpPr>
          <p:nvPr>
            <p:ph idx="1"/>
          </p:nvPr>
        </p:nvSpPr>
        <p:spPr/>
        <p:txBody>
          <a:bodyPr>
            <a:normAutofit/>
          </a:bodyPr>
          <a:lstStyle/>
          <a:p>
            <a:pPr algn="just" rtl="1"/>
            <a:r>
              <a:rPr lang="fa-IR" b="1" dirty="0">
                <a:cs typeface="B Nazanin" pitchFamily="2" charset="-78"/>
              </a:rPr>
              <a:t>شرکت ها استراتژی های متفاوتی را برای کسب مشروعیت در جامعه استفاده میکنند. </a:t>
            </a:r>
            <a:endParaRPr lang="en-US" b="1" dirty="0">
              <a:cs typeface="B Nazanin" pitchFamily="2" charset="-78"/>
            </a:endParaRPr>
          </a:p>
          <a:p>
            <a:pPr algn="just" rtl="1"/>
            <a:r>
              <a:rPr lang="fa-IR" b="1" dirty="0">
                <a:cs typeface="B Nazanin" pitchFamily="2" charset="-78"/>
              </a:rPr>
              <a:t>یک شرکت/ بنگاه سیاسی، شرکتی است که تنها به عنوان یک عامل اقتصادی عمل نمیکند، و دیدگاهی سیاسی طرح کرده و در خط مشی گذاری مشارکت میکند</a:t>
            </a:r>
            <a:r>
              <a:rPr lang="fa-IR" b="1" dirty="0" smtClean="0">
                <a:cs typeface="B Nazanin" pitchFamily="2" charset="-78"/>
              </a:rPr>
              <a:t>. </a:t>
            </a:r>
          </a:p>
          <a:p>
            <a:pPr algn="just" rtl="1"/>
            <a:r>
              <a:rPr lang="fa-IR" b="1" dirty="0" smtClean="0">
                <a:cs typeface="B Nazanin" pitchFamily="2" charset="-78"/>
              </a:rPr>
              <a:t>این </a:t>
            </a:r>
            <a:r>
              <a:rPr lang="fa-IR" b="1" dirty="0">
                <a:cs typeface="B Nazanin" pitchFamily="2" charset="-78"/>
              </a:rPr>
              <a:t>مساله توصیف بسیار خوبی را از کلیت جنبش و حرکت اخلاق کسب و کار در دانمارک ارائه میدهد. </a:t>
            </a:r>
            <a:endParaRPr lang="en-US" b="1" dirty="0">
              <a:cs typeface="B Nazanin" pitchFamily="2" charset="-78"/>
            </a:endParaRPr>
          </a:p>
          <a:p>
            <a:pPr algn="r" rtl="1"/>
            <a:endParaRPr lang="fa-IR" b="1" dirty="0" smtClean="0">
              <a:cs typeface="B Nazanin" pitchFamily="2" charset="-78"/>
            </a:endParaRPr>
          </a:p>
        </p:txBody>
      </p:sp>
    </p:spTree>
    <p:extLst>
      <p:ext uri="{BB962C8B-B14F-4D97-AF65-F5344CB8AC3E}">
        <p14:creationId xmlns:p14="http://schemas.microsoft.com/office/powerpoint/2010/main" val="33554911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a:bodyPr>
          <a:lstStyle/>
          <a:p>
            <a:pPr algn="just" rtl="1"/>
            <a:r>
              <a:rPr lang="fa-IR" b="1" dirty="0">
                <a:cs typeface="B Nazanin" pitchFamily="2" charset="-78"/>
              </a:rPr>
              <a:t>سازمان ها در این شکل، حالت پولیمورفیک خواهند داشت. یعنی دارای ابعاد و نشانه های مختلفی خواهند بود که به شکل ها و نیازهای خاصی از مشروعیت نیاز خواهند داشت. اندرسون این کدها و شکل های مشروعیت در سازمان های مدرن را اینگونه بیان میکند:</a:t>
            </a:r>
            <a:endParaRPr lang="en-US" b="1" dirty="0">
              <a:cs typeface="B Nazanin" pitchFamily="2" charset="-78"/>
            </a:endParaRPr>
          </a:p>
          <a:p>
            <a:pPr algn="just" rtl="1"/>
            <a:r>
              <a:rPr lang="fa-IR" b="1" dirty="0">
                <a:cs typeface="B Nazanin" pitchFamily="2" charset="-78"/>
              </a:rPr>
              <a:t>معنوی سازی، تربیت، زیبایی شناسی، فردی سازی یا درونی سازی، رسانه ای کردن و اخلاقی کردن. </a:t>
            </a:r>
            <a:endParaRPr lang="en-US" b="1" dirty="0">
              <a:cs typeface="B Nazanin" pitchFamily="2" charset="-78"/>
            </a:endParaRPr>
          </a:p>
          <a:p>
            <a:pPr algn="r" rtl="1"/>
            <a:endParaRPr lang="fa-IR" b="1" dirty="0" smtClean="0">
              <a:cs typeface="B Nazanin" pitchFamily="2" charset="-78"/>
            </a:endParaRPr>
          </a:p>
        </p:txBody>
      </p:sp>
    </p:spTree>
    <p:extLst>
      <p:ext uri="{BB962C8B-B14F-4D97-AF65-F5344CB8AC3E}">
        <p14:creationId xmlns:p14="http://schemas.microsoft.com/office/powerpoint/2010/main" val="289627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fontScale="92500" lnSpcReduction="10000"/>
          </a:bodyPr>
          <a:lstStyle/>
          <a:p>
            <a:pPr algn="just" rtl="1"/>
            <a:r>
              <a:rPr lang="fa-IR" sz="2600" b="1" dirty="0">
                <a:cs typeface="B Nazanin" pitchFamily="2" charset="-78"/>
              </a:rPr>
              <a:t>شرکت ها درگیر شبکه ها و استراتژی های مختلفی هستند، نقش اولیه دولت تضمین قوانین اجرایی و حمایت از حقوق و رفاه نیست، بلکه تسهیل امکان لازم برای شرکت ها برای خود-تنظیمی ناظر به مسائل اخلاقی و اجتماعی در این شبکه خط مشی خصوصی است. </a:t>
            </a:r>
            <a:endParaRPr lang="en-US" sz="2600" b="1" dirty="0">
              <a:cs typeface="B Nazanin" pitchFamily="2" charset="-78"/>
            </a:endParaRPr>
          </a:p>
          <a:p>
            <a:pPr algn="just" rtl="1"/>
            <a:r>
              <a:rPr lang="fa-IR" sz="2600" b="1" dirty="0">
                <a:cs typeface="B Nazanin" pitchFamily="2" charset="-78"/>
              </a:rPr>
              <a:t>این اخلاق کسب و کار و ارزش ها، نبایستی به مفاهیمی ایدئولوژیک تعبیر و تصور شوند، چرا که به سمت فهمی </a:t>
            </a:r>
            <a:r>
              <a:rPr lang="fa-IR" sz="2600" b="1" dirty="0" smtClean="0">
                <a:cs typeface="B Nazanin" pitchFamily="2" charset="-78"/>
              </a:rPr>
              <a:t>سطحی </a:t>
            </a:r>
            <a:r>
              <a:rPr lang="fa-IR" sz="2600" b="1" dirty="0">
                <a:cs typeface="B Nazanin" pitchFamily="2" charset="-78"/>
              </a:rPr>
              <a:t>از جهان سوق پیدا خواهند کرد، که اخلاق و ارزش ها به سطح پروپاگاند برای تضمین تصویر و برند شرکت تقلیل پیدا خواهند کرد. </a:t>
            </a:r>
            <a:endParaRPr lang="en-US" sz="2600" b="1" dirty="0">
              <a:cs typeface="B Nazanin" pitchFamily="2" charset="-78"/>
            </a:endParaRPr>
          </a:p>
          <a:p>
            <a:pPr algn="just" rtl="1"/>
            <a:endParaRPr lang="fa-IR" b="1" dirty="0" smtClean="0">
              <a:cs typeface="B Nazanin" pitchFamily="2" charset="-78"/>
            </a:endParaRPr>
          </a:p>
        </p:txBody>
      </p:sp>
    </p:spTree>
    <p:extLst>
      <p:ext uri="{BB962C8B-B14F-4D97-AF65-F5344CB8AC3E}">
        <p14:creationId xmlns:p14="http://schemas.microsoft.com/office/powerpoint/2010/main" val="4800145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rtl="1"/>
            <a:r>
              <a:rPr lang="fa-IR" b="1" dirty="0">
                <a:cs typeface="B Titr" pitchFamily="2" charset="-78"/>
              </a:rPr>
              <a:t>مدیریت مبتنی بر ارزش و سیستم های سازمانی </a:t>
            </a:r>
            <a:endParaRPr lang="en-US" b="1" dirty="0">
              <a:cs typeface="B Titr" pitchFamily="2" charset="-78"/>
            </a:endParaRPr>
          </a:p>
        </p:txBody>
      </p:sp>
      <p:sp>
        <p:nvSpPr>
          <p:cNvPr id="3" name="Content Placeholder 2"/>
          <p:cNvSpPr>
            <a:spLocks noGrp="1"/>
          </p:cNvSpPr>
          <p:nvPr>
            <p:ph idx="1"/>
          </p:nvPr>
        </p:nvSpPr>
        <p:spPr/>
        <p:txBody>
          <a:bodyPr>
            <a:normAutofit/>
          </a:bodyPr>
          <a:lstStyle/>
          <a:p>
            <a:pPr algn="just" rtl="1"/>
            <a:r>
              <a:rPr lang="fa-IR" b="1" dirty="0" smtClean="0">
                <a:cs typeface="B Nazanin" pitchFamily="2" charset="-78"/>
              </a:rPr>
              <a:t>سیزن نظریه پرداز دانمارکی و استفاده از مفهوم محاسبه اخلاقی در اوایل 1980</a:t>
            </a:r>
          </a:p>
          <a:p>
            <a:pPr algn="just" rtl="1"/>
            <a:r>
              <a:rPr lang="fa-IR" b="1" dirty="0" smtClean="0">
                <a:cs typeface="B Nazanin" pitchFamily="2" charset="-78"/>
              </a:rPr>
              <a:t>سازمان به عنوان سیستمی که بر یک سری ارزش های پایه ای و در تعامل با محیط </a:t>
            </a:r>
          </a:p>
          <a:p>
            <a:pPr lvl="1" algn="just" rtl="1"/>
            <a:r>
              <a:rPr lang="fa-IR" b="1" dirty="0" smtClean="0">
                <a:cs typeface="B Nazanin" pitchFamily="2" charset="-78"/>
              </a:rPr>
              <a:t>در واقع ترکیب مفاهیم مبتنی بر سیستم با مفاهیم فلسفی اخلاق بیانگر مدیریت مبتنی بر ارزش است. </a:t>
            </a:r>
          </a:p>
        </p:txBody>
      </p:sp>
    </p:spTree>
    <p:extLst>
      <p:ext uri="{BB962C8B-B14F-4D97-AF65-F5344CB8AC3E}">
        <p14:creationId xmlns:p14="http://schemas.microsoft.com/office/powerpoint/2010/main" val="19773939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a:xfrm>
            <a:off x="1043492" y="2323652"/>
            <a:ext cx="6777317" cy="3924748"/>
          </a:xfrm>
        </p:spPr>
        <p:txBody>
          <a:bodyPr>
            <a:normAutofit fontScale="32500" lnSpcReduction="20000"/>
          </a:bodyPr>
          <a:lstStyle/>
          <a:p>
            <a:pPr algn="just" rtl="1"/>
            <a:r>
              <a:rPr lang="fa-IR" sz="6000" b="1" dirty="0">
                <a:cs typeface="B Nazanin" pitchFamily="2" charset="-78"/>
              </a:rPr>
              <a:t>رابطه سیستم، ارتباطات و اخلاق</a:t>
            </a:r>
          </a:p>
          <a:p>
            <a:pPr algn="just" rtl="1"/>
            <a:r>
              <a:rPr lang="fa-IR" sz="6000" b="1" dirty="0">
                <a:cs typeface="B Nazanin" pitchFamily="2" charset="-78"/>
              </a:rPr>
              <a:t>علاوه بر کمک اخلاق به ارتباطات در سازمان، رشد سازمانی حاصل میشود و چشم اندازی راهبردی برای چگونگی ایجاد زندگی خوب همراه با احترام برای کارکنان در سازمان خلق میکند. اخلاق در مدیریت مبتنی بر ارزش ابزاری مهم برای ارتقای موارد زیر در سازمان است:</a:t>
            </a:r>
            <a:endParaRPr lang="en-US" sz="6000" b="1" dirty="0">
              <a:cs typeface="B Nazanin" pitchFamily="2" charset="-78"/>
            </a:endParaRPr>
          </a:p>
          <a:p>
            <a:pPr lvl="0" algn="just" rtl="1"/>
            <a:r>
              <a:rPr lang="fa-IR" sz="6000" b="1" dirty="0">
                <a:cs typeface="B Nazanin" pitchFamily="2" charset="-78"/>
              </a:rPr>
              <a:t>فرآیندهای تصمیم گیری</a:t>
            </a:r>
            <a:endParaRPr lang="en-US" sz="6000" b="1" dirty="0">
              <a:cs typeface="B Nazanin" pitchFamily="2" charset="-78"/>
            </a:endParaRPr>
          </a:p>
          <a:p>
            <a:pPr lvl="1" algn="just" rtl="1"/>
            <a:r>
              <a:rPr lang="fa-IR" sz="5800" b="1" dirty="0">
                <a:cs typeface="B Nazanin" pitchFamily="2" charset="-78"/>
              </a:rPr>
              <a:t>استدلال و مناظره (پی ریزی بنیان های ارزشی گسترده تر)</a:t>
            </a:r>
            <a:endParaRPr lang="en-US" sz="5800" b="1" dirty="0">
              <a:cs typeface="B Nazanin" pitchFamily="2" charset="-78"/>
            </a:endParaRPr>
          </a:p>
          <a:p>
            <a:pPr lvl="1" algn="just" rtl="1"/>
            <a:r>
              <a:rPr lang="fa-IR" sz="5800" b="1" dirty="0">
                <a:cs typeface="B Nazanin" pitchFamily="2" charset="-78"/>
              </a:rPr>
              <a:t>مشروعیت تصمیمات (برای گستره وسیعتری از سهامداران)</a:t>
            </a:r>
            <a:endParaRPr lang="en-US" sz="5800" b="1" dirty="0">
              <a:cs typeface="B Nazanin" pitchFamily="2" charset="-78"/>
            </a:endParaRPr>
          </a:p>
          <a:p>
            <a:pPr lvl="1" algn="just" rtl="1"/>
            <a:r>
              <a:rPr lang="fa-IR" sz="5800" b="1" dirty="0">
                <a:cs typeface="B Nazanin" pitchFamily="2" charset="-78"/>
              </a:rPr>
              <a:t>و پایه هایی برای تصمیم گیری (شفافیت برای فرآیند های تصمیم گیری)</a:t>
            </a:r>
          </a:p>
          <a:p>
            <a:pPr lvl="1" algn="just" rtl="1"/>
            <a:r>
              <a:rPr lang="fa-IR" sz="5800" b="1" dirty="0">
                <a:cs typeface="B Nazanin" pitchFamily="2" charset="-78"/>
              </a:rPr>
              <a:t>مدیریت مبتنی بر ارزش و دموکراتیزه کردن سازمان </a:t>
            </a:r>
            <a:r>
              <a:rPr lang="fa-IR" sz="5800" b="1" dirty="0" smtClean="0">
                <a:cs typeface="B Nazanin" pitchFamily="2" charset="-78"/>
              </a:rPr>
              <a:t>ها</a:t>
            </a:r>
            <a:endParaRPr lang="fa-IR" b="1" dirty="0" smtClean="0">
              <a:cs typeface="B Nazanin" pitchFamily="2" charset="-78"/>
            </a:endParaRPr>
          </a:p>
        </p:txBody>
      </p:sp>
    </p:spTree>
    <p:extLst>
      <p:ext uri="{BB962C8B-B14F-4D97-AF65-F5344CB8AC3E}">
        <p14:creationId xmlns:p14="http://schemas.microsoft.com/office/powerpoint/2010/main" val="20838812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b="1" dirty="0">
                <a:cs typeface="B Titr" pitchFamily="2" charset="-78"/>
              </a:rPr>
              <a:t>رابطه مدیریت ارزش مدار و مدیریت تغییر</a:t>
            </a:r>
            <a:endParaRPr lang="en-US" b="1" dirty="0">
              <a:cs typeface="B Titr" pitchFamily="2" charset="-78"/>
            </a:endParaRPr>
          </a:p>
        </p:txBody>
      </p:sp>
      <p:sp>
        <p:nvSpPr>
          <p:cNvPr id="3" name="Content Placeholder 2"/>
          <p:cNvSpPr>
            <a:spLocks noGrp="1"/>
          </p:cNvSpPr>
          <p:nvPr>
            <p:ph idx="1"/>
          </p:nvPr>
        </p:nvSpPr>
        <p:spPr/>
        <p:txBody>
          <a:bodyPr>
            <a:normAutofit/>
          </a:bodyPr>
          <a:lstStyle/>
          <a:p>
            <a:pPr algn="just" rtl="1"/>
            <a:r>
              <a:rPr lang="fa-IR" sz="2600" b="1" dirty="0">
                <a:cs typeface="B Nazanin" pitchFamily="2" charset="-78"/>
              </a:rPr>
              <a:t>نقش ارزش ها در مدیریت تغییر</a:t>
            </a:r>
          </a:p>
          <a:p>
            <a:pPr algn="just" rtl="1"/>
            <a:r>
              <a:rPr lang="fa-IR" sz="2600" b="1" dirty="0">
                <a:cs typeface="B Nazanin" pitchFamily="2" charset="-78"/>
              </a:rPr>
              <a:t>ارزش های بایسته کسب و کار جدید: پارادایم کسب و کار جدید نیازمند مسئولیت اجتماعی سازمان، اخلاق کسب و کار و شهروندی سازمانی/شرکتی به عنوان </a:t>
            </a:r>
            <a:r>
              <a:rPr lang="fa-IR" sz="2600" b="1" dirty="0">
                <a:effectLst>
                  <a:outerShdw blurRad="38100" dist="38100" dir="2700000" algn="tl">
                    <a:srgbClr val="000000">
                      <a:alpha val="43137"/>
                    </a:srgbClr>
                  </a:outerShdw>
                </a:effectLst>
                <a:cs typeface="B Nazanin" pitchFamily="2" charset="-78"/>
              </a:rPr>
              <a:t>عناصر مشروعیت بخش </a:t>
            </a:r>
            <a:r>
              <a:rPr lang="fa-IR" sz="2600" b="1" dirty="0">
                <a:cs typeface="B Nazanin" pitchFamily="2" charset="-78"/>
              </a:rPr>
              <a:t>سازمان در جامعه است.</a:t>
            </a:r>
          </a:p>
          <a:p>
            <a:pPr algn="just" rtl="1"/>
            <a:r>
              <a:rPr lang="fa-IR" sz="2600" b="1" dirty="0">
                <a:cs typeface="B Nazanin" pitchFamily="2" charset="-78"/>
              </a:rPr>
              <a:t>تنها </a:t>
            </a:r>
            <a:r>
              <a:rPr lang="fa-IR" sz="2600" b="1" dirty="0" smtClean="0">
                <a:cs typeface="B Nazanin" pitchFamily="2" charset="-78"/>
              </a:rPr>
              <a:t>سود، </a:t>
            </a:r>
            <a:r>
              <a:rPr lang="fa-IR" sz="2600" b="1" dirty="0">
                <a:cs typeface="B Nazanin" pitchFamily="2" charset="-78"/>
              </a:rPr>
              <a:t>محور نیست (فریدمن)، بلکه: سه گانه توسعه پایدار: </a:t>
            </a:r>
            <a:r>
              <a:rPr lang="fa-IR" sz="2600" b="1" dirty="0" smtClean="0">
                <a:cs typeface="B Nazanin" pitchFamily="2" charset="-78"/>
              </a:rPr>
              <a:t>«مردم</a:t>
            </a:r>
            <a:r>
              <a:rPr lang="fa-IR" sz="2600" b="1" dirty="0">
                <a:cs typeface="B Nazanin" pitchFamily="2" charset="-78"/>
              </a:rPr>
              <a:t>، زمین و </a:t>
            </a:r>
            <a:r>
              <a:rPr lang="fa-IR" sz="2600" b="1" dirty="0" smtClean="0">
                <a:cs typeface="B Nazanin" pitchFamily="2" charset="-78"/>
              </a:rPr>
              <a:t>سود» </a:t>
            </a:r>
            <a:r>
              <a:rPr lang="fa-IR" sz="2600" b="1" dirty="0">
                <a:cs typeface="B Nazanin" pitchFamily="2" charset="-78"/>
              </a:rPr>
              <a:t>(سوزان هولماسترام )  </a:t>
            </a:r>
            <a:endParaRPr lang="en-US" sz="2600" b="1" dirty="0">
              <a:cs typeface="B Nazanin" pitchFamily="2" charset="-78"/>
            </a:endParaRPr>
          </a:p>
          <a:p>
            <a:pPr algn="r" rtl="1"/>
            <a:endParaRPr lang="fa-IR" b="1" dirty="0" smtClean="0">
              <a:cs typeface="B Nazanin" pitchFamily="2" charset="-78"/>
            </a:endParaRPr>
          </a:p>
        </p:txBody>
      </p:sp>
    </p:spTree>
    <p:extLst>
      <p:ext uri="{BB962C8B-B14F-4D97-AF65-F5344CB8AC3E}">
        <p14:creationId xmlns:p14="http://schemas.microsoft.com/office/powerpoint/2010/main" val="20919017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1"/>
            <a:r>
              <a:rPr lang="fa-IR" sz="2800" b="1" dirty="0">
                <a:cs typeface="B Titr" pitchFamily="2" charset="-78"/>
              </a:rPr>
              <a:t>رهبری، قضاوت و ارزش ها </a:t>
            </a:r>
            <a:r>
              <a:rPr lang="fa-IR" sz="2800" b="1" dirty="0" smtClean="0">
                <a:cs typeface="B Titr" pitchFamily="2" charset="-78"/>
              </a:rPr>
              <a:t/>
            </a:r>
            <a:br>
              <a:rPr lang="fa-IR" sz="2800" b="1" dirty="0" smtClean="0">
                <a:cs typeface="B Titr" pitchFamily="2" charset="-78"/>
              </a:rPr>
            </a:br>
            <a:r>
              <a:rPr lang="fa-IR" sz="2800" b="1" dirty="0" smtClean="0">
                <a:cs typeface="B Titr" pitchFamily="2" charset="-78"/>
              </a:rPr>
              <a:t>(رویکرد </a:t>
            </a:r>
            <a:r>
              <a:rPr lang="fa-IR" sz="2800" b="1" dirty="0">
                <a:cs typeface="B Titr" pitchFamily="2" charset="-78"/>
              </a:rPr>
              <a:t>پدیدارشناسانه و هرمونوتیک به سازمان</a:t>
            </a:r>
            <a:r>
              <a:rPr lang="fa-IR" sz="2800" b="1" dirty="0" smtClean="0">
                <a:cs typeface="B Titr" pitchFamily="2" charset="-78"/>
              </a:rPr>
              <a:t>)</a:t>
            </a:r>
            <a:endParaRPr lang="en-US" sz="2800" b="1" dirty="0">
              <a:cs typeface="B Titr" pitchFamily="2" charset="-78"/>
            </a:endParaRPr>
          </a:p>
        </p:txBody>
      </p:sp>
      <p:sp>
        <p:nvSpPr>
          <p:cNvPr id="3" name="Content Placeholder 2"/>
          <p:cNvSpPr>
            <a:spLocks noGrp="1"/>
          </p:cNvSpPr>
          <p:nvPr>
            <p:ph idx="1"/>
          </p:nvPr>
        </p:nvSpPr>
        <p:spPr/>
        <p:txBody>
          <a:bodyPr/>
          <a:lstStyle/>
          <a:p>
            <a:pPr algn="just" rtl="1"/>
            <a:r>
              <a:rPr lang="fa-IR" b="1" dirty="0">
                <a:cs typeface="B Mitra" pitchFamily="2" charset="-78"/>
              </a:rPr>
              <a:t>تبیین دیدگاه یکی دیگر از صاحبنظران (</a:t>
            </a:r>
            <a:r>
              <a:rPr lang="en-US" b="1" dirty="0">
                <a:cs typeface="B Mitra" pitchFamily="2" charset="-78"/>
              </a:rPr>
              <a:t>Ole </a:t>
            </a:r>
            <a:r>
              <a:rPr lang="en-US" b="1" dirty="0" err="1">
                <a:cs typeface="B Mitra" pitchFamily="2" charset="-78"/>
              </a:rPr>
              <a:t>Fogh</a:t>
            </a:r>
            <a:r>
              <a:rPr lang="en-US" b="1" dirty="0">
                <a:cs typeface="B Mitra" pitchFamily="2" charset="-78"/>
              </a:rPr>
              <a:t> </a:t>
            </a:r>
            <a:r>
              <a:rPr lang="en-US" b="1" dirty="0" err="1">
                <a:cs typeface="B Mitra" pitchFamily="2" charset="-78"/>
              </a:rPr>
              <a:t>Kirkeby</a:t>
            </a:r>
            <a:r>
              <a:rPr lang="fa-IR" b="1" dirty="0">
                <a:cs typeface="B Mitra" pitchFamily="2" charset="-78"/>
              </a:rPr>
              <a:t>) در رابطه با پارادایم پدیدارشناسی و هرمونوتیک به مدیریت. این پارادایم با آنچه که در نظریه سیستم توسط سیزن و هولمسترم بیان شده بود، بسیار متفاوت است. این نظریه با تجربه بشری سر و کار دارد تا تعاملات مختلف بین سیستم ها. </a:t>
            </a:r>
            <a:endParaRPr lang="en-US" b="1" dirty="0">
              <a:cs typeface="B Mitra" pitchFamily="2" charset="-78"/>
            </a:endParaRPr>
          </a:p>
          <a:p>
            <a:pPr algn="just" rtl="1"/>
            <a:endParaRPr lang="en-US" b="1" dirty="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36618371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a:bodyPr>
          <a:lstStyle/>
          <a:p>
            <a:pPr algn="just" rtl="1"/>
            <a:r>
              <a:rPr lang="fa-IR" b="1" dirty="0">
                <a:cs typeface="B Mitra" pitchFamily="2" charset="-78"/>
              </a:rPr>
              <a:t>وی معرفت شناسی پدیدارشناسانه را با ترکیبی از عناصر معرفت شناسی هوسرل و هایدگر تلفیق کرده است و لذا عناصری از ساختارگرایی و ضدساختارگرایی را نیز در بر میگیرد. وی در کارهای بعدی اش روش پدیدارشناسانه را برای توسعه فلسفه مدیریت و نظریه رهبری به کار گرفت. از یک دیدگاه پدیدارشناسانه، وی رهبری را به عنوان موضوعی جدید در مدیریت و علوم اجتماعی تعریف میکند. وی تلاش داشت تا اخلاق و ارزش هایی را که یک رهبری خود را شکل میدهد تعریف کند. </a:t>
            </a:r>
            <a:endParaRPr lang="en-US" b="1" dirty="0">
              <a:cs typeface="B Mitra" pitchFamily="2" charset="-78"/>
            </a:endParaRPr>
          </a:p>
          <a:p>
            <a:pPr algn="r" rtl="1"/>
            <a:endParaRPr lang="en-US" b="1" dirty="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5181816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dirty="0" smtClean="0">
                <a:effectLst>
                  <a:outerShdw blurRad="38100" dist="38100" dir="2700000" algn="tl">
                    <a:srgbClr val="000000">
                      <a:alpha val="43137"/>
                    </a:srgbClr>
                  </a:outerShdw>
                </a:effectLst>
                <a:cs typeface="B Nazanin" pitchFamily="2" charset="-78"/>
              </a:rPr>
              <a:t>فهرست یا سیری از مطالب</a:t>
            </a:r>
            <a:endParaRPr lang="en-US" b="1" dirty="0">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p:txBody>
          <a:bodyPr>
            <a:noAutofit/>
          </a:bodyPr>
          <a:lstStyle/>
          <a:p>
            <a:pPr marL="525780" lvl="0" indent="-457200" algn="just" rtl="1">
              <a:buFont typeface="+mj-lt"/>
              <a:buAutoNum type="arabicPeriod"/>
            </a:pPr>
            <a:r>
              <a:rPr lang="fa-IR" sz="2800" dirty="0">
                <a:cs typeface="B Mitra" pitchFamily="2" charset="-78"/>
              </a:rPr>
              <a:t>ظهور و شکل گیری اخلاق کسب و کار در دانمارک،</a:t>
            </a:r>
            <a:endParaRPr lang="en-US" sz="2800" dirty="0">
              <a:cs typeface="B Mitra" pitchFamily="2" charset="-78"/>
            </a:endParaRPr>
          </a:p>
          <a:p>
            <a:pPr marL="525780" lvl="0" indent="-457200" algn="just" rtl="1">
              <a:buFont typeface="+mj-lt"/>
              <a:buAutoNum type="arabicPeriod"/>
            </a:pPr>
            <a:r>
              <a:rPr lang="fa-IR" sz="2800" dirty="0">
                <a:cs typeface="B Mitra" pitchFamily="2" charset="-78"/>
              </a:rPr>
              <a:t>رویکرد نظریه سیستمی به فلسفه مدیریت،</a:t>
            </a:r>
            <a:endParaRPr lang="en-US" sz="2800" dirty="0">
              <a:cs typeface="B Mitra" pitchFamily="2" charset="-78"/>
            </a:endParaRPr>
          </a:p>
          <a:p>
            <a:pPr marL="525780" lvl="0" indent="-457200" algn="just" rtl="1">
              <a:buFont typeface="+mj-lt"/>
              <a:buAutoNum type="arabicPeriod"/>
            </a:pPr>
            <a:r>
              <a:rPr lang="fa-IR" sz="2800" dirty="0">
                <a:cs typeface="B Mitra" pitchFamily="2" charset="-78"/>
              </a:rPr>
              <a:t>رویکرد پدیدارشناسانه و هرمونوتیک به رهبری و اخلاق در سازمان ها،</a:t>
            </a:r>
            <a:endParaRPr lang="en-US" sz="2800" dirty="0">
              <a:cs typeface="B Mitra" pitchFamily="2" charset="-78"/>
            </a:endParaRPr>
          </a:p>
          <a:p>
            <a:pPr marL="525780" lvl="0" indent="-457200" algn="just" rtl="1">
              <a:buFont typeface="+mj-lt"/>
              <a:buAutoNum type="arabicPeriod"/>
            </a:pPr>
            <a:r>
              <a:rPr lang="fa-IR" sz="2800" dirty="0" smtClean="0">
                <a:cs typeface="B Mitra" pitchFamily="2" charset="-78"/>
              </a:rPr>
              <a:t>مذهب سازمانی (باورها و اعتقادات سازمانی)، اگزیستانسیالیسم،</a:t>
            </a:r>
            <a:endParaRPr lang="en-US" sz="2800" dirty="0">
              <a:cs typeface="B Mitra" pitchFamily="2" charset="-78"/>
            </a:endParaRPr>
          </a:p>
        </p:txBody>
      </p:sp>
    </p:spTree>
    <p:extLst>
      <p:ext uri="{BB962C8B-B14F-4D97-AF65-F5344CB8AC3E}">
        <p14:creationId xmlns:p14="http://schemas.microsoft.com/office/powerpoint/2010/main" val="264673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fontScale="92500"/>
          </a:bodyPr>
          <a:lstStyle/>
          <a:p>
            <a:pPr algn="just" rtl="1"/>
            <a:r>
              <a:rPr lang="fa-IR" sz="2600" b="1" dirty="0">
                <a:cs typeface="B Mitra" pitchFamily="2" charset="-78"/>
              </a:rPr>
              <a:t>ویژگی های فردی مدیر نبایستی در فلسفه مدیریت فراموش شود. فهم این مساله مهم است که فضیلت ها و توانایی های مدیر نقش مهمی در به کارگیری اخلاق در سازمان دارد. به عبارت دیگر، قضاوت های خوب و درستکاری بایستی در بخش های مختلف مدیریت فهم شود. </a:t>
            </a:r>
            <a:endParaRPr lang="en-US" sz="2600" b="1" dirty="0">
              <a:cs typeface="B Mitra" pitchFamily="2" charset="-78"/>
            </a:endParaRPr>
          </a:p>
          <a:p>
            <a:pPr algn="just" rtl="1"/>
            <a:r>
              <a:rPr lang="fa-IR" sz="2600" b="1" dirty="0" smtClean="0">
                <a:cs typeface="B Mitra" pitchFamily="2" charset="-78"/>
              </a:rPr>
              <a:t>وی دیدگاهی پدیدارشناسانه </a:t>
            </a:r>
            <a:r>
              <a:rPr lang="fa-IR" sz="2600" b="1" dirty="0">
                <a:cs typeface="B Mitra" pitchFamily="2" charset="-78"/>
              </a:rPr>
              <a:t>از مدیریت را که بر ارتباطات، بازخورد، حکمت، تجربه، درستی موضوع و توانایی دنبال کردن مجموعه ای از ارزش هاست را توسعه داد. </a:t>
            </a:r>
            <a:endParaRPr lang="en-US" sz="2600" b="1" dirty="0">
              <a:cs typeface="B Mitra" pitchFamily="2" charset="-78"/>
            </a:endParaRPr>
          </a:p>
          <a:p>
            <a:pPr algn="r" rtl="1"/>
            <a:endParaRPr lang="en-US" b="1" dirty="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389008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lstStyle/>
          <a:p>
            <a:pPr algn="just" rtl="1"/>
            <a:r>
              <a:rPr lang="fa-IR" b="1" dirty="0">
                <a:cs typeface="B Mitra" pitchFamily="2" charset="-78"/>
              </a:rPr>
              <a:t>به کارگیری اقتضا، بنیان و محور اصلی این فلسفه مدیریت است، که مبتنی بر توانایی بشر برای انجام کار درست در لحظه خود است. </a:t>
            </a:r>
            <a:endParaRPr lang="en-US" b="1" dirty="0">
              <a:cs typeface="B Mitra" pitchFamily="2" charset="-78"/>
            </a:endParaRPr>
          </a:p>
          <a:p>
            <a:pPr algn="just" rtl="1"/>
            <a:r>
              <a:rPr lang="fa-IR" b="1" dirty="0">
                <a:cs typeface="B Mitra" pitchFamily="2" charset="-78"/>
              </a:rPr>
              <a:t>یک رهبر خوب، با یک مدیر سنتی بخاطر داشتن رابطه عینی با کارکنانش متفاوت است. وی به ارتباطاتی صادقانه و معقول اشاره دارد، که به همراه فضیلت ها و شخصیت کاریزمای رهبر، وی را در قبال اقداماتی که سازمان مسئول می سازد. </a:t>
            </a:r>
            <a:endParaRPr lang="en-US" b="1" dirty="0">
              <a:cs typeface="B Mitra" pitchFamily="2" charset="-78"/>
            </a:endParaRPr>
          </a:p>
          <a:p>
            <a:pPr algn="r" rtl="1"/>
            <a:endParaRPr lang="en-US" b="1" dirty="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54848982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fontScale="92500"/>
          </a:bodyPr>
          <a:lstStyle/>
          <a:p>
            <a:pPr algn="just" rtl="1"/>
            <a:r>
              <a:rPr lang="fa-IR" sz="2600" b="1" dirty="0">
                <a:cs typeface="B Mitra" pitchFamily="2" charset="-78"/>
              </a:rPr>
              <a:t>هدف قضاوت، ارزیابی دیدگاه های متعارض و متفاوت از نگاه "هدف زندگانی خوب داشتن با و برای دیگری در نهادهای منصفانه است". در این دیدگاه از عمل اقتصادی، عقلانیت صرفا مبتنی بر مفهوم ترجیح حداکثر شدن منافع فردی نیست، بلکه مبتنی بر افرادی است که در روابط اجتماعی متقابل درگیر هستند. این نکته اجتماعی از عقلانیت فعال اقتصادی را در چارچوبی اخلاقی از ارزش ها قرار میدهد. بنابراین، شرکت بایستی از دیدگاهی نهادی گسترده تر و ابعاد اجتماعی بیشتری استفاده کند. </a:t>
            </a:r>
            <a:endParaRPr lang="en-US" sz="2600" b="1" dirty="0">
              <a:cs typeface="B Mitra" pitchFamily="2" charset="-78"/>
            </a:endParaRPr>
          </a:p>
          <a:p>
            <a:pPr algn="r" rtl="1"/>
            <a:endParaRPr lang="en-US" b="1" dirty="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30290879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lnSpcReduction="10000"/>
          </a:bodyPr>
          <a:lstStyle/>
          <a:p>
            <a:pPr algn="just" rtl="1"/>
            <a:r>
              <a:rPr lang="fa-IR" sz="2800" b="1" dirty="0">
                <a:cs typeface="B Mitra" pitchFamily="2" charset="-78"/>
              </a:rPr>
              <a:t>در تحلیل های خود از مفهوم قضاوت، رکوار، تحلیل های خود را بر ارسطو و کانت بنا گذاشته است. </a:t>
            </a:r>
            <a:endParaRPr lang="en-US" sz="2800" b="1" dirty="0">
              <a:cs typeface="B Mitra" pitchFamily="2" charset="-78"/>
            </a:endParaRPr>
          </a:p>
          <a:p>
            <a:pPr algn="just" rtl="1"/>
            <a:r>
              <a:rPr lang="fa-IR" sz="2800" b="1" dirty="0" smtClean="0">
                <a:cs typeface="B Mitra" pitchFamily="2" charset="-78"/>
              </a:rPr>
              <a:t>ریکوار</a:t>
            </a:r>
            <a:r>
              <a:rPr lang="fa-IR" sz="2800" b="1" dirty="0">
                <a:cs typeface="B Mitra" pitchFamily="2" charset="-78"/>
              </a:rPr>
              <a:t>، عمل قضاوت را به عنوان یک روش صلح آمیز برای حل منازعه اجتماعی تعریف میکند. </a:t>
            </a:r>
            <a:r>
              <a:rPr lang="fa-IR" sz="2800" b="1" dirty="0" smtClean="0">
                <a:cs typeface="B Mitra" pitchFamily="2" charset="-78"/>
              </a:rPr>
              <a:t>سیستم </a:t>
            </a:r>
            <a:r>
              <a:rPr lang="fa-IR" sz="2800" b="1" dirty="0">
                <a:cs typeface="B Mitra" pitchFamily="2" charset="-78"/>
              </a:rPr>
              <a:t>حقوقی، مباحثه عمومی و قانون گذاری سیاسی اشاره دارد به یک گفتمان عقلائی درباره عدالت که احترام متقابل حداقلی، مجازات بشری و شناسایی و تایید حقوق اساسی، با خشونت محض جایگزین می شود.</a:t>
            </a:r>
            <a:endParaRPr lang="en-US" sz="2800" b="1" dirty="0">
              <a:cs typeface="B Mitra" pitchFamily="2" charset="-78"/>
            </a:endParaRPr>
          </a:p>
          <a:p>
            <a:pPr algn="r" rtl="1"/>
            <a:endParaRPr lang="en-US" b="1" dirty="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39448626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lnSpcReduction="10000"/>
          </a:bodyPr>
          <a:lstStyle/>
          <a:p>
            <a:pPr algn="just" rtl="1"/>
            <a:r>
              <a:rPr lang="fa-IR" sz="2600" b="1" dirty="0">
                <a:cs typeface="B Mitra" pitchFamily="2" charset="-78"/>
              </a:rPr>
              <a:t>قضاوت دو نتیجه کلی در پی دارد:</a:t>
            </a:r>
            <a:endParaRPr lang="en-US" sz="2600" b="1" dirty="0">
              <a:cs typeface="B Mitra" pitchFamily="2" charset="-78"/>
            </a:endParaRPr>
          </a:p>
          <a:p>
            <a:pPr lvl="1" algn="just" rtl="1"/>
            <a:r>
              <a:rPr lang="fa-IR" b="1" dirty="0">
                <a:cs typeface="B Mitra" pitchFamily="2" charset="-78"/>
              </a:rPr>
              <a:t>کارآمدی اقتصادی</a:t>
            </a:r>
            <a:endParaRPr lang="en-US" b="1" dirty="0">
              <a:cs typeface="B Mitra" pitchFamily="2" charset="-78"/>
            </a:endParaRPr>
          </a:p>
          <a:p>
            <a:pPr lvl="1" algn="just" rtl="1"/>
            <a:r>
              <a:rPr lang="fa-IR" b="1" dirty="0">
                <a:cs typeface="B Mitra" pitchFamily="2" charset="-78"/>
              </a:rPr>
              <a:t>انسجام و توسعه جامعه به سوی جامعه ایده آل به عنوان یک هدف غایی</a:t>
            </a:r>
            <a:endParaRPr lang="en-US" b="1" dirty="0">
              <a:cs typeface="B Mitra" pitchFamily="2" charset="-78"/>
            </a:endParaRPr>
          </a:p>
          <a:p>
            <a:pPr algn="just" rtl="1"/>
            <a:r>
              <a:rPr lang="fa-IR" sz="2600" b="1" dirty="0">
                <a:cs typeface="B Mitra" pitchFamily="2" charset="-78"/>
              </a:rPr>
              <a:t>ویژگی های قضاوت:</a:t>
            </a:r>
            <a:endParaRPr lang="en-US" sz="2600" b="1" dirty="0">
              <a:cs typeface="B Mitra" pitchFamily="2" charset="-78"/>
            </a:endParaRPr>
          </a:p>
          <a:p>
            <a:pPr lvl="1" algn="just" rtl="1"/>
            <a:r>
              <a:rPr lang="fa-IR" b="1" dirty="0">
                <a:cs typeface="B Mitra" pitchFamily="2" charset="-78"/>
              </a:rPr>
              <a:t>میانجیگری بین خاص بودن و جهان شمول بودن در یک فضای بین موضوعی،</a:t>
            </a:r>
            <a:endParaRPr lang="en-US" b="1" dirty="0">
              <a:cs typeface="B Mitra" pitchFamily="2" charset="-78"/>
            </a:endParaRPr>
          </a:p>
          <a:p>
            <a:pPr lvl="1" algn="just" rtl="1"/>
            <a:r>
              <a:rPr lang="fa-IR" b="1" dirty="0">
                <a:cs typeface="B Mitra" pitchFamily="2" charset="-78"/>
              </a:rPr>
              <a:t>بررسی و شور عمومی</a:t>
            </a:r>
            <a:endParaRPr lang="en-US" b="1" dirty="0">
              <a:cs typeface="B Mitra" pitchFamily="2" charset="-78"/>
            </a:endParaRPr>
          </a:p>
          <a:p>
            <a:pPr lvl="1" algn="just" rtl="1"/>
            <a:r>
              <a:rPr lang="fa-IR" b="1" dirty="0">
                <a:cs typeface="B Mitra" pitchFamily="2" charset="-78"/>
              </a:rPr>
              <a:t>ارتباطی که قضاوت در مورد پدیده ها را مورد ملاحظه قرار میدهد</a:t>
            </a:r>
            <a:endParaRPr lang="en-US" b="1" dirty="0">
              <a:cs typeface="B Mitra" pitchFamily="2" charset="-78"/>
            </a:endParaRPr>
          </a:p>
          <a:p>
            <a:pPr algn="r" rtl="1"/>
            <a:endParaRPr lang="en-US" b="1" dirty="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7605974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b="1" dirty="0">
                <a:cs typeface="B Titr" pitchFamily="2" charset="-78"/>
              </a:rPr>
              <a:t>مذهب شرکتی، اگزیستانسیالیسم و </a:t>
            </a:r>
            <a:r>
              <a:rPr lang="fa-IR" b="1" dirty="0" smtClean="0">
                <a:cs typeface="B Titr" pitchFamily="2" charset="-78"/>
              </a:rPr>
              <a:t>کایرکگارد</a:t>
            </a:r>
            <a:endParaRPr lang="en-US" b="1" dirty="0">
              <a:cs typeface="B Titr" pitchFamily="2" charset="-78"/>
            </a:endParaRPr>
          </a:p>
        </p:txBody>
      </p:sp>
      <p:sp>
        <p:nvSpPr>
          <p:cNvPr id="3" name="Content Placeholder 2"/>
          <p:cNvSpPr>
            <a:spLocks noGrp="1"/>
          </p:cNvSpPr>
          <p:nvPr>
            <p:ph idx="1"/>
          </p:nvPr>
        </p:nvSpPr>
        <p:spPr/>
        <p:txBody>
          <a:bodyPr>
            <a:normAutofit lnSpcReduction="10000"/>
          </a:bodyPr>
          <a:lstStyle/>
          <a:p>
            <a:pPr marL="68580" indent="0" algn="just" rtl="1">
              <a:buNone/>
            </a:pPr>
            <a:r>
              <a:rPr lang="fa-IR" b="1" dirty="0">
                <a:cs typeface="B Mitra" pitchFamily="2" charset="-78"/>
              </a:rPr>
              <a:t>در دانمارک، انتقادی رو به رشد از اخلاق کسب و کار و مدیریت مبتنی بر ارزش موجب خطر و نگرانی به نام مذهب شرکتی و نوعی از افزایش مجدد ارزش های شرکت شده است. اگر چه سازمان های اندکی کاملا در عرف مذهب ارتودوکس معنوی محسوب میشوند،‌ با این وجود ما پروژه های مدیریت تغییر بسیاری را میتوانیم پیدا کنیم که معنویت را در توسعه سازمانی شان تلفیق کرده اند. این معنوی کردن شرکت ها بازگشت به مشروعیت بخشی سنتی وبر نیست، بلکه جزئی تلفیق شده از پروژه ای جدید از زیباسازی و معنوی سازی گفتمان مدیریت است. </a:t>
            </a:r>
            <a:endParaRPr lang="en-US" b="1" dirty="0">
              <a:cs typeface="B Mitra" pitchFamily="2" charset="-78"/>
            </a:endParaRPr>
          </a:p>
          <a:p>
            <a:pPr marL="68580" indent="0" algn="just" rtl="1">
              <a:buNone/>
            </a:pPr>
            <a:endParaRPr lang="fa-IR" b="1" dirty="0" smtClean="0">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1085818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a:bodyPr>
          <a:lstStyle/>
          <a:p>
            <a:pPr marL="68580" indent="0" algn="just" rtl="1">
              <a:buNone/>
            </a:pPr>
            <a:r>
              <a:rPr lang="fa-IR" b="1" dirty="0">
                <a:cs typeface="B Mitra" pitchFamily="2" charset="-78"/>
              </a:rPr>
              <a:t>مدیریت معنوی به رشد فردی و فهم شخصی در شرکت ها به جای تنزل افراد به ماشین کار اجازه بروز و ظهور میدهد و کارکنان به عنوان پدیده هایی به شدت پیچیده مدنظر قرار میگیرند. در دیدگاه جدید اسطوره شناسی شرقی، انصاف برای اخلاق کسب و کار و مسئولیت اجتماعی شرکت مبتنی بر ایده های </a:t>
            </a:r>
            <a:r>
              <a:rPr lang="fa-IR" b="1" dirty="0" smtClean="0">
                <a:cs typeface="B Mitra" pitchFamily="2" charset="-78"/>
              </a:rPr>
              <a:t>درونی است</a:t>
            </a:r>
            <a:r>
              <a:rPr lang="fa-IR" b="1" dirty="0">
                <a:cs typeface="B Mitra" pitchFamily="2" charset="-78"/>
              </a:rPr>
              <a:t>. هر فرد بایستی ظرفیتش را برای پذیرش مسئولیت فردی، گروهی و اجتماعی بیان کند. </a:t>
            </a:r>
            <a:endParaRPr lang="en-US" b="1" dirty="0">
              <a:cs typeface="B Mitra" pitchFamily="2" charset="-78"/>
            </a:endParaRPr>
          </a:p>
          <a:p>
            <a:pPr marL="68580" indent="0" algn="r" rtl="1">
              <a:buNone/>
            </a:pPr>
            <a:endParaRPr lang="fa-IR" b="1" dirty="0" smtClean="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1582620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a:bodyPr>
          <a:lstStyle/>
          <a:p>
            <a:pPr marL="68580" indent="0" algn="just" rtl="1">
              <a:buNone/>
            </a:pPr>
            <a:r>
              <a:rPr lang="fa-IR" b="1" dirty="0">
                <a:cs typeface="B Mitra" pitchFamily="2" charset="-78"/>
              </a:rPr>
              <a:t>کارن لیزا سالامون (انسان شناس) بیان میدارد که این وضعیت میتواند به سادگی با یک مفهوم نئولیبرال از اقتصاد ترکیب شود، چرا که </a:t>
            </a:r>
            <a:r>
              <a:rPr lang="fa-IR" b="1" dirty="0" smtClean="0">
                <a:cs typeface="B Mitra" pitchFamily="2" charset="-78"/>
              </a:rPr>
              <a:t>مبتنی </a:t>
            </a:r>
            <a:r>
              <a:rPr lang="fa-IR" b="1" dirty="0">
                <a:cs typeface="B Mitra" pitchFamily="2" charset="-78"/>
              </a:rPr>
              <a:t>بر فردمحوری است. ما شاهدیم که این امر با احساسات و عواطف فردی و فهم معنوی آنها از خودشان و مسئولیتشان شروع میشود. </a:t>
            </a:r>
            <a:endParaRPr lang="en-US" b="1" dirty="0">
              <a:cs typeface="B Mitra" pitchFamily="2" charset="-78"/>
            </a:endParaRPr>
          </a:p>
          <a:p>
            <a:pPr marL="68580" indent="0" algn="r" rtl="1">
              <a:buNone/>
            </a:pPr>
            <a:endParaRPr lang="fa-IR" b="1" dirty="0" smtClean="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590600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a:bodyPr>
          <a:lstStyle/>
          <a:p>
            <a:pPr marL="68580" indent="0" algn="just" rtl="1">
              <a:buNone/>
            </a:pPr>
            <a:r>
              <a:rPr lang="fa-IR" b="1" dirty="0">
                <a:cs typeface="B Mitra" pitchFamily="2" charset="-78"/>
              </a:rPr>
              <a:t>مدیریت معنوی مبتنی بر نوعی از قانون کارما است، که سفر به درون موجب غنای زندگی سازمانی نیز میشود. مدیریت حیات (</a:t>
            </a:r>
            <a:r>
              <a:rPr lang="en-US" b="1" dirty="0">
                <a:cs typeface="B Mitra" pitchFamily="2" charset="-78"/>
              </a:rPr>
              <a:t>whole-life management</a:t>
            </a:r>
            <a:r>
              <a:rPr lang="fa-IR" b="1" dirty="0">
                <a:cs typeface="B Mitra" pitchFamily="2" charset="-78"/>
              </a:rPr>
              <a:t>) کمک میکند تا افراد با عالم ترکیب شوند، تا رابطه ای نزدیک تر بین خود و جهان ایجاد شود. در واقع ایده مدیریت در تمام زندگی علایق شخصی و حس گروهی را با یکدیگر ترکیب میکند؛ فلذا سفر به درون در نهایت برای کالای عمومی بهتر خواهد بود. </a:t>
            </a:r>
            <a:endParaRPr lang="en-US" b="1" dirty="0">
              <a:cs typeface="B Mitra" pitchFamily="2" charset="-78"/>
            </a:endParaRPr>
          </a:p>
          <a:p>
            <a:pPr marL="68580" indent="0" algn="r" rtl="1">
              <a:buNone/>
            </a:pPr>
            <a:endParaRPr lang="fa-IR" b="1" dirty="0" smtClean="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4987172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fontScale="92500"/>
          </a:bodyPr>
          <a:lstStyle/>
          <a:p>
            <a:pPr marL="68580" indent="0" algn="just" rtl="1">
              <a:buNone/>
            </a:pPr>
            <a:r>
              <a:rPr lang="fa-IR" sz="2600" b="1" dirty="0">
                <a:cs typeface="B Mitra" pitchFamily="2" charset="-78"/>
              </a:rPr>
              <a:t>یک مثال از این نوع مدیریت در تمام زندگی میتواند در کتاب مذهب سازمانی کارشناس بازاریابی دانمارکی جسپر </a:t>
            </a:r>
            <a:r>
              <a:rPr lang="fa-IR" sz="2600" b="1" dirty="0" smtClean="0">
                <a:cs typeface="B Mitra" pitchFamily="2" charset="-78"/>
              </a:rPr>
              <a:t>کونده </a:t>
            </a:r>
            <a:r>
              <a:rPr lang="fa-IR" sz="2600" b="1" dirty="0">
                <a:cs typeface="B Mitra" pitchFamily="2" charset="-78"/>
              </a:rPr>
              <a:t>پیدا شود. کونده یک مثال بسیار خوب برای رویکرد دوران جدید در نارضایتی وی از سکولارکردن کسب و کار و از انگیزه کشی برای کارکنانی است که تحت یک بوروکراسی فزاینده کار میکنند. </a:t>
            </a:r>
            <a:endParaRPr lang="en-US" sz="2600" b="1" dirty="0">
              <a:cs typeface="B Mitra" pitchFamily="2" charset="-78"/>
            </a:endParaRPr>
          </a:p>
          <a:p>
            <a:pPr marL="68580" indent="0" algn="just" rtl="1">
              <a:buNone/>
            </a:pPr>
            <a:r>
              <a:rPr lang="fa-IR" sz="2600" b="1" dirty="0">
                <a:cs typeface="B Mitra" pitchFamily="2" charset="-78"/>
              </a:rPr>
              <a:t>کونده معتقد است که تمرکز بر استراتژی هایی که مبتنی بر یکسری ارزش های قوی هستند، شرایطی برای حفظ شرکت در یک جامعه که ارزش های از هم گسیخته دارد خواهد بود</a:t>
            </a:r>
            <a:r>
              <a:rPr lang="fa-IR" dirty="0"/>
              <a:t>.</a:t>
            </a:r>
            <a:endParaRPr lang="fa-IR" b="1" dirty="0" smtClean="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591925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endParaRPr lang="en-US" b="1" dirty="0">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p:txBody>
          <a:bodyPr>
            <a:normAutofit/>
          </a:bodyPr>
          <a:lstStyle/>
          <a:p>
            <a:pPr algn="just" rtl="1"/>
            <a:r>
              <a:rPr lang="fa-IR" b="1" dirty="0" smtClean="0">
                <a:effectLst>
                  <a:outerShdw blurRad="38100" dist="38100" dir="2700000" algn="tl">
                    <a:srgbClr val="000000">
                      <a:alpha val="43137"/>
                    </a:srgbClr>
                  </a:outerShdw>
                </a:effectLst>
                <a:cs typeface="B Nazanin" pitchFamily="2" charset="-78"/>
              </a:rPr>
              <a:t>درون مایه اصلی این مقاله:</a:t>
            </a:r>
          </a:p>
          <a:p>
            <a:pPr lvl="1" algn="just" rtl="1"/>
            <a:r>
              <a:rPr lang="fa-IR" sz="2000" b="1" dirty="0" smtClean="0">
                <a:effectLst>
                  <a:outerShdw blurRad="38100" dist="38100" dir="2700000" algn="tl">
                    <a:srgbClr val="000000">
                      <a:alpha val="43137"/>
                    </a:srgbClr>
                  </a:outerShdw>
                </a:effectLst>
                <a:cs typeface="B Nazanin" pitchFamily="2" charset="-78"/>
              </a:rPr>
              <a:t>بررسی رویکرد های اخیر در نظریه و فلسفه مدیریت جامعه پیچیده دانمارک، با تمرکز بر مفاهیمی چون رهبری، شهروندی سازمانی، روابط عمومی، مسئولیت اجتماعی و اخلاق.</a:t>
            </a:r>
          </a:p>
        </p:txBody>
      </p:sp>
    </p:spTree>
    <p:extLst>
      <p:ext uri="{BB962C8B-B14F-4D97-AF65-F5344CB8AC3E}">
        <p14:creationId xmlns:p14="http://schemas.microsoft.com/office/powerpoint/2010/main" val="51273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219200"/>
            <a:ext cx="6777317" cy="3508977"/>
          </a:xfrm>
        </p:spPr>
        <p:txBody>
          <a:bodyPr>
            <a:noAutofit/>
          </a:bodyPr>
          <a:lstStyle/>
          <a:p>
            <a:pPr marL="68580" indent="0" algn="just" rtl="1">
              <a:buNone/>
            </a:pPr>
            <a:r>
              <a:rPr lang="fa-IR" sz="2000" b="1" dirty="0">
                <a:cs typeface="B Mitra" pitchFamily="2" charset="-78"/>
              </a:rPr>
              <a:t>جسفر کنده بیان میدارد که مذهب سازمانی چیزی نیست جز یک استعاره برای این ایده که </a:t>
            </a:r>
            <a:r>
              <a:rPr lang="fa-IR" sz="2000" b="1" dirty="0">
                <a:solidFill>
                  <a:srgbClr val="002060"/>
                </a:solidFill>
                <a:effectLst>
                  <a:outerShdw blurRad="38100" dist="38100" dir="2700000" algn="tl">
                    <a:srgbClr val="000000">
                      <a:alpha val="43137"/>
                    </a:srgbClr>
                  </a:outerShdw>
                </a:effectLst>
                <a:cs typeface="B Mitra" pitchFamily="2" charset="-78"/>
              </a:rPr>
              <a:t>شرکت باید یک معنا، یک جهت، و یک ایده داشته باشد</a:t>
            </a:r>
            <a:r>
              <a:rPr lang="fa-IR" sz="2000" b="1" dirty="0">
                <a:cs typeface="B Mitra" pitchFamily="2" charset="-78"/>
              </a:rPr>
              <a:t>. کارکنان بایستی این ایده را از ارتباطاتی که با رهبری دارند،‌یاد بگیرند. و این ایده محدودیت هایی را برای آنهایی که نمیخواهند جزئی از شرکت باشند ایجاد میکند. </a:t>
            </a:r>
            <a:r>
              <a:rPr lang="fa-IR" sz="2000" b="1" dirty="0">
                <a:solidFill>
                  <a:srgbClr val="002060"/>
                </a:solidFill>
                <a:effectLst>
                  <a:outerShdw blurRad="38100" dist="38100" dir="2700000" algn="tl">
                    <a:srgbClr val="000000">
                      <a:alpha val="43137"/>
                    </a:srgbClr>
                  </a:outerShdw>
                </a:effectLst>
                <a:cs typeface="B Mitra" pitchFamily="2" charset="-78"/>
              </a:rPr>
              <a:t>شرکت هایی که فرهنگ قوی دارند با ارزش های مشترک شان شناخته میشوند، که از این فرهنگ قوی میتوان به یک مذهب یاد کرد.</a:t>
            </a:r>
            <a:r>
              <a:rPr lang="fa-IR" sz="2000" b="1" dirty="0">
                <a:cs typeface="B Mitra" pitchFamily="2" charset="-78"/>
              </a:rPr>
              <a:t> کونده بیان میدارد که این شرکت ها برخی مواقع بوسیله محیط اطرافشان به عنوان مراکزی مذهبی مدنظر قرار میگیرند و این مقوله بایستی به عنوان یک چیز خوب دیده شود. این امر نشان دهنده این است که یک شرکت ایده ای شفاف دارد و اینکه این برند با محیط خود به صورتی موثر ارتباط برقرار کرده است. مفهوم مدنظر کونده از مذهب سازمانی برای بدگمانی یا پوچ گرایی طراحی نشده است؛ بلکه مفهومی وسیع تر از اینهاست. به این معنی که </a:t>
            </a:r>
            <a:r>
              <a:rPr lang="fa-IR" sz="2000" b="1" dirty="0">
                <a:solidFill>
                  <a:srgbClr val="002060"/>
                </a:solidFill>
                <a:effectLst>
                  <a:outerShdw blurRad="38100" dist="38100" dir="2700000" algn="tl">
                    <a:srgbClr val="000000">
                      <a:alpha val="43137"/>
                    </a:srgbClr>
                  </a:outerShdw>
                </a:effectLst>
                <a:cs typeface="B Mitra" pitchFamily="2" charset="-78"/>
              </a:rPr>
              <a:t>مذهب یعنی داشتن ارزش هایی و باور داشتن آنها. </a:t>
            </a:r>
            <a:r>
              <a:rPr lang="fa-IR" sz="2000" b="1" dirty="0">
                <a:cs typeface="B Mitra" pitchFamily="2" charset="-78"/>
              </a:rPr>
              <a:t>من فکر میکنم که این مفهوم از مذهب سازمانی، هنوز مساله ساز است چرا که این استعاره شرکت را به نوعی از یک نهاد مذهبی با همه دلالت هایش بر دستکاری، تسلط و ایدئولوژی که چنین مفهوم پردازی آنها را در برمیگیرد تغییر میدهد</a:t>
            </a:r>
            <a:r>
              <a:rPr lang="fa-IR" sz="2000" b="1" dirty="0"/>
              <a:t>. </a:t>
            </a:r>
            <a:endParaRPr lang="fa-IR" sz="2000" b="1" dirty="0" smtClean="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3444715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lnSpcReduction="10000"/>
          </a:bodyPr>
          <a:lstStyle/>
          <a:p>
            <a:pPr algn="just" rtl="1"/>
            <a:r>
              <a:rPr lang="fa-IR" sz="2800" b="1" dirty="0" smtClean="0">
                <a:cs typeface="B Mitra" pitchFamily="2" charset="-78"/>
              </a:rPr>
              <a:t>کنده </a:t>
            </a:r>
            <a:r>
              <a:rPr lang="fa-IR" sz="2800" b="1" dirty="0">
                <a:cs typeface="B Mitra" pitchFamily="2" charset="-78"/>
              </a:rPr>
              <a:t>به بازگشت به شرکت مبتنی بر مذهب و استراتژی مذهب شرکتی که صرفا بر ارزش های غایی عقلایی و اقتصادی استوار نیست، معتقد است؛ </a:t>
            </a:r>
            <a:endParaRPr lang="fa-IR" sz="2800" b="1" dirty="0" smtClean="0">
              <a:cs typeface="B Mitra" pitchFamily="2" charset="-78"/>
            </a:endParaRPr>
          </a:p>
          <a:p>
            <a:pPr algn="just" rtl="1"/>
            <a:r>
              <a:rPr lang="fa-IR" sz="2800" b="1" dirty="0" smtClean="0">
                <a:cs typeface="B Mitra" pitchFamily="2" charset="-78"/>
              </a:rPr>
              <a:t>اما </a:t>
            </a:r>
            <a:r>
              <a:rPr lang="fa-IR" sz="2800" b="1" dirty="0">
                <a:cs typeface="B Mitra" pitchFamily="2" charset="-78"/>
              </a:rPr>
              <a:t>این استراتژی هم استراتژی و مدیریت را به طور کلی بر ارزش های کیفی و احساسی سازمان بنا میگذارد. طبق این مفهوم، </a:t>
            </a:r>
            <a:r>
              <a:rPr lang="fa-IR" sz="2800" b="1" dirty="0">
                <a:solidFill>
                  <a:srgbClr val="002060"/>
                </a:solidFill>
                <a:effectLst>
                  <a:outerShdw blurRad="38100" dist="38100" dir="2700000" algn="tl">
                    <a:srgbClr val="000000">
                      <a:alpha val="43137"/>
                    </a:srgbClr>
                  </a:outerShdw>
                </a:effectLst>
                <a:cs typeface="B Mitra" pitchFamily="2" charset="-78"/>
              </a:rPr>
              <a:t>مذهب (به معنی چشم انداز های مشترک، ایده آل ها و ایدئولوژی) </a:t>
            </a:r>
            <a:r>
              <a:rPr lang="fa-IR" sz="2800" b="1" dirty="0">
                <a:cs typeface="B Mitra" pitchFamily="2" charset="-78"/>
              </a:rPr>
              <a:t>برای خلق یک شرکت مدرن با عملکرد خوب لازم است. </a:t>
            </a:r>
            <a:endParaRPr lang="fa-IR" sz="2800" b="1" dirty="0" smtClean="0">
              <a:cs typeface="B Mitra" pitchFamily="2" charset="-78"/>
            </a:endParaRPr>
          </a:p>
          <a:p>
            <a:pPr marL="68580" indent="0" algn="r" rtl="1">
              <a:buNone/>
            </a:pPr>
            <a:endParaRPr lang="fa-IR" b="1" dirty="0" smtClean="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967612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a:bodyPr>
          <a:lstStyle/>
          <a:p>
            <a:pPr algn="just" rtl="1"/>
            <a:r>
              <a:rPr lang="fa-IR" b="1" dirty="0">
                <a:cs typeface="B Mitra" pitchFamily="2" charset="-78"/>
              </a:rPr>
              <a:t>ایده شرکت مبتنی بر مذهب را میتوان پاسخی به فقدان معنویت در راهبردهای مدیریت نوین </a:t>
            </a:r>
            <a:r>
              <a:rPr lang="fa-IR" b="1" dirty="0" smtClean="0">
                <a:cs typeface="B Mitra" pitchFamily="2" charset="-78"/>
              </a:rPr>
              <a:t>دانست. </a:t>
            </a:r>
            <a:endParaRPr lang="fa-IR" b="1" dirty="0">
              <a:cs typeface="B Mitra" pitchFamily="2" charset="-78"/>
            </a:endParaRPr>
          </a:p>
          <a:p>
            <a:pPr algn="just" rtl="1"/>
            <a:endParaRPr lang="fa-IR" b="1" dirty="0">
              <a:cs typeface="B Mitra" pitchFamily="2" charset="-78"/>
            </a:endParaRPr>
          </a:p>
          <a:p>
            <a:pPr algn="just" rtl="1"/>
            <a:r>
              <a:rPr lang="fa-IR" b="1" dirty="0">
                <a:cs typeface="B Mitra" pitchFamily="2" charset="-78"/>
              </a:rPr>
              <a:t>همچنین این را میتوان عکس العملی در برابر از هم گسیختگی و اضمحلال رو به رشد زندگی کاری در دوره ای دانست که آداب پروتستانی ضعیف شده اند. بدون مذهب شرکتی ممکن نیست شرکتی را که با چالش </a:t>
            </a:r>
            <a:r>
              <a:rPr lang="fa-IR" b="1" dirty="0" smtClean="0">
                <a:cs typeface="B Mitra" pitchFamily="2" charset="-78"/>
              </a:rPr>
              <a:t>های تعدد </a:t>
            </a:r>
            <a:r>
              <a:rPr lang="fa-IR" b="1" dirty="0">
                <a:cs typeface="B Mitra" pitchFamily="2" charset="-78"/>
              </a:rPr>
              <a:t>فرهنگی و سکولار روبروست را با هویت و فرهنگ واحدش پیوند زد. </a:t>
            </a:r>
            <a:endParaRPr lang="en-US" b="1" dirty="0">
              <a:cs typeface="B Mitra" pitchFamily="2" charset="-78"/>
            </a:endParaRPr>
          </a:p>
          <a:p>
            <a:pPr marL="68580" indent="0" algn="r" rtl="1">
              <a:buNone/>
            </a:pPr>
            <a:endParaRPr lang="fa-IR" b="1" dirty="0" smtClean="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6786279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fontScale="55000" lnSpcReduction="20000"/>
          </a:bodyPr>
          <a:lstStyle/>
          <a:p>
            <a:pPr algn="just" rtl="1"/>
            <a:r>
              <a:rPr lang="fa-IR" sz="3400" b="1" dirty="0">
                <a:cs typeface="B Mitra" pitchFamily="2" charset="-78"/>
              </a:rPr>
              <a:t>برای غلبه بر از میان رفتن معنا در جامعه جدید، کونده ارزش های قوی و بسیار خوب ترکیب شده و مدیریت مبتنی بر ارزش را به عنوان پاسخی به مشکلات رهبری در شرکت ها عرضه میدارد. </a:t>
            </a:r>
            <a:endParaRPr lang="en-US" sz="3400" b="1" dirty="0">
              <a:cs typeface="B Mitra" pitchFamily="2" charset="-78"/>
            </a:endParaRPr>
          </a:p>
          <a:p>
            <a:pPr algn="just" rtl="1"/>
            <a:r>
              <a:rPr lang="fa-IR" sz="3400" b="1" dirty="0">
                <a:cs typeface="B Mitra" pitchFamily="2" charset="-78"/>
              </a:rPr>
              <a:t>یک مثال بسیار بارز در این </a:t>
            </a:r>
            <a:r>
              <a:rPr lang="fa-IR" sz="3400" b="1" dirty="0" smtClean="0">
                <a:cs typeface="B Mitra" pitchFamily="2" charset="-78"/>
              </a:rPr>
              <a:t>زمینه: </a:t>
            </a:r>
          </a:p>
          <a:p>
            <a:pPr lvl="1" algn="just" rtl="1"/>
            <a:r>
              <a:rPr lang="fa-IR" sz="3200" b="1" dirty="0" smtClean="0">
                <a:cs typeface="B Mitra" pitchFamily="2" charset="-78"/>
              </a:rPr>
              <a:t>شرکت </a:t>
            </a:r>
            <a:r>
              <a:rPr lang="fa-IR" sz="3200" b="1" dirty="0">
                <a:cs typeface="B Mitra" pitchFamily="2" charset="-78"/>
              </a:rPr>
              <a:t>موتورسازی هارلی دیویدسون </a:t>
            </a:r>
            <a:r>
              <a:rPr lang="fa-IR" sz="3200" b="1" dirty="0" smtClean="0">
                <a:cs typeface="B Mitra" pitchFamily="2" charset="-78"/>
              </a:rPr>
              <a:t>آمریکا، میتوان </a:t>
            </a:r>
            <a:r>
              <a:rPr lang="fa-IR" sz="3200" b="1" dirty="0">
                <a:cs typeface="B Mitra" pitchFamily="2" charset="-78"/>
              </a:rPr>
              <a:t>آن را به عنوان یک شرکت با برندی قوی که لزوم بارورساختن ارزش های غیرمادی شرکت را فهمیده است دانست. اگر چه الزاما این موتورسیکلت ها بهتر از بقیه نیستند اما یک موتور هارلی دیویدسون چیزی بیش از یک موتورسیکلت برای دارندگان آن است. </a:t>
            </a:r>
            <a:endParaRPr lang="fa-IR" sz="3200" b="1" dirty="0" smtClean="0">
              <a:cs typeface="B Mitra" pitchFamily="2" charset="-78"/>
            </a:endParaRPr>
          </a:p>
          <a:p>
            <a:pPr lvl="1" algn="just" rtl="1"/>
            <a:r>
              <a:rPr lang="fa-IR" sz="3200" b="1" dirty="0" smtClean="0">
                <a:cs typeface="B Mitra" pitchFamily="2" charset="-78"/>
              </a:rPr>
              <a:t>این </a:t>
            </a:r>
            <a:r>
              <a:rPr lang="fa-IR" sz="3200" b="1" dirty="0">
                <a:cs typeface="B Mitra" pitchFamily="2" charset="-78"/>
              </a:rPr>
              <a:t>موتورسیکلت ها یک شناسای زندگی یا نوعی هویت برای آنها محسوب میشود و داشتن آن به عنوان کلیدی برای آزادی و جزئی از رویای آمریکایی محسوب میشود. در جریان ورشکستی این شرکت، شرکت با اتخاذ راهبرد تمرکز بر ارزش های  توانست بر این مشکل فائق آید. </a:t>
            </a:r>
            <a:endParaRPr lang="en-US" sz="3200" b="1" dirty="0">
              <a:cs typeface="B Mitra" pitchFamily="2" charset="-78"/>
            </a:endParaRPr>
          </a:p>
          <a:p>
            <a:pPr marL="68580" indent="0" algn="r" rtl="1">
              <a:buNone/>
            </a:pPr>
            <a:endParaRPr lang="fa-IR" b="1" dirty="0" smtClean="0">
              <a:effectLst>
                <a:outerShdw blurRad="38100" dist="38100" dir="2700000" algn="tl">
                  <a:srgbClr val="000000">
                    <a:alpha val="43137"/>
                  </a:srgbClr>
                </a:outerShdw>
              </a:effectLst>
              <a:cs typeface="B Nazanin"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581400"/>
            <a:ext cx="5301343" cy="296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609601"/>
            <a:ext cx="5943600" cy="327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745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28"/>
                                        </p:tgtEl>
                                      </p:cBhvr>
                                    </p:animEffect>
                                    <p:set>
                                      <p:cBhvr>
                                        <p:cTn id="10" dur="1" fill="hold">
                                          <p:stCondLst>
                                            <p:cond delay="499"/>
                                          </p:stCondLst>
                                        </p:cTn>
                                        <p:tgtEl>
                                          <p:spTgt spid="10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nodePh="1">
                                  <p:stCondLst>
                                    <p:cond delay="0"/>
                                  </p:stCondLst>
                                  <p:endCondLst>
                                    <p:cond evt="begin" delay="0">
                                      <p:tn val="27"/>
                                    </p:cond>
                                  </p:end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a:bodyPr>
          <a:lstStyle/>
          <a:p>
            <a:pPr marL="68580" indent="0" algn="just" rtl="1">
              <a:buNone/>
            </a:pPr>
            <a:r>
              <a:rPr lang="fa-IR" b="1" dirty="0">
                <a:cs typeface="B Mitra" pitchFamily="2" charset="-78"/>
              </a:rPr>
              <a:t>این مفهوم ایدئولوژیک و راهبردی از مذهب شرکت به عنوان پایه هایی برای ارتقای مشروعیت شرکت ها در جوامع مدرن مبتنی بر ارزشها و گزاره هایی ساده است که در سطوح مختلف سازمان بوسیله بیانیه ماموریت گسترش می یابد. </a:t>
            </a:r>
            <a:r>
              <a:rPr lang="fa-IR" b="1" dirty="0">
                <a:solidFill>
                  <a:srgbClr val="002060"/>
                </a:solidFill>
                <a:effectLst>
                  <a:outerShdw blurRad="38100" dist="38100" dir="2700000" algn="tl">
                    <a:srgbClr val="000000">
                      <a:alpha val="43137"/>
                    </a:srgbClr>
                  </a:outerShdw>
                </a:effectLst>
                <a:cs typeface="B Mitra" pitchFamily="2" charset="-78"/>
              </a:rPr>
              <a:t>این بیانیه ماموریت بایستی مانند یک کتاب مقدس برای شرکت عمل کند. </a:t>
            </a:r>
            <a:endParaRPr lang="en-US" b="1" dirty="0">
              <a:solidFill>
                <a:srgbClr val="002060"/>
              </a:solidFill>
              <a:effectLst>
                <a:outerShdw blurRad="38100" dist="38100" dir="2700000" algn="tl">
                  <a:srgbClr val="000000">
                    <a:alpha val="43137"/>
                  </a:srgbClr>
                </a:outerShdw>
              </a:effectLst>
              <a:cs typeface="B Mitra" pitchFamily="2" charset="-78"/>
            </a:endParaRPr>
          </a:p>
          <a:p>
            <a:pPr marL="68580" indent="0" algn="r" rtl="1">
              <a:buNone/>
            </a:pPr>
            <a:endParaRPr lang="fa-IR" b="1" dirty="0" smtClean="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545113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endParaRPr lang="en-US" b="1" dirty="0">
              <a:cs typeface="B Mitra" pitchFamily="2" charset="-78"/>
            </a:endParaRPr>
          </a:p>
        </p:txBody>
      </p:sp>
      <p:sp>
        <p:nvSpPr>
          <p:cNvPr id="3" name="Content Placeholder 2"/>
          <p:cNvSpPr>
            <a:spLocks noGrp="1"/>
          </p:cNvSpPr>
          <p:nvPr>
            <p:ph idx="1"/>
          </p:nvPr>
        </p:nvSpPr>
        <p:spPr/>
        <p:txBody>
          <a:bodyPr>
            <a:normAutofit/>
          </a:bodyPr>
          <a:lstStyle/>
          <a:p>
            <a:pPr algn="r" rtl="1"/>
            <a:r>
              <a:rPr lang="fa-IR" b="1" dirty="0" smtClean="0">
                <a:effectLst>
                  <a:outerShdw blurRad="38100" dist="38100" dir="2700000" algn="tl">
                    <a:srgbClr val="000000">
                      <a:alpha val="43137"/>
                    </a:srgbClr>
                  </a:outerShdw>
                </a:effectLst>
                <a:cs typeface="B Nazanin" pitchFamily="2" charset="-78"/>
              </a:rPr>
              <a:t>از دیگر سو، رویکرد اگزیستانسیالیسم به </a:t>
            </a:r>
            <a:r>
              <a:rPr lang="fa-IR" b="1" dirty="0" smtClean="0">
                <a:effectLst>
                  <a:outerShdw blurRad="38100" dist="38100" dir="2700000" algn="tl">
                    <a:srgbClr val="000000">
                      <a:alpha val="43137"/>
                    </a:srgbClr>
                  </a:outerShdw>
                </a:effectLst>
                <a:cs typeface="B Nazanin" pitchFamily="2" charset="-78"/>
              </a:rPr>
              <a:t>مدیریت،‌ مذهب </a:t>
            </a:r>
            <a:r>
              <a:rPr lang="fa-IR" b="1" dirty="0" smtClean="0">
                <a:effectLst>
                  <a:outerShdw blurRad="38100" dist="38100" dir="2700000" algn="tl">
                    <a:srgbClr val="000000">
                      <a:alpha val="43137"/>
                    </a:srgbClr>
                  </a:outerShdw>
                </a:effectLst>
                <a:cs typeface="B Nazanin" pitchFamily="2" charset="-78"/>
              </a:rPr>
              <a:t>شرکتی را نوعی دستکاری در سازمان میداند. </a:t>
            </a:r>
          </a:p>
          <a:p>
            <a:pPr algn="r" rtl="1"/>
            <a:r>
              <a:rPr lang="fa-IR" b="1" dirty="0" smtClean="0">
                <a:effectLst>
                  <a:outerShdw blurRad="38100" dist="38100" dir="2700000" algn="tl">
                    <a:srgbClr val="000000">
                      <a:alpha val="43137"/>
                    </a:srgbClr>
                  </a:outerShdw>
                </a:effectLst>
                <a:cs typeface="B Nazanin" pitchFamily="2" charset="-78"/>
              </a:rPr>
              <a:t>این رویکرد نمیخواهد معنویت جدیدی را جایگزین کند، بلکه هدفش جستجوی معنا برای افراد از نگاه اگزیستانسیال است. تا مشروعیت شرکت در جامعه حاصل شود. </a:t>
            </a:r>
          </a:p>
          <a:p>
            <a:pPr algn="r" rtl="1"/>
            <a:r>
              <a:rPr lang="fa-IR" b="1" dirty="0" smtClean="0">
                <a:effectLst>
                  <a:outerShdw blurRad="38100" dist="38100" dir="2700000" algn="tl">
                    <a:srgbClr val="000000">
                      <a:alpha val="43137"/>
                    </a:srgbClr>
                  </a:outerShdw>
                </a:effectLst>
                <a:cs typeface="B Nazanin" pitchFamily="2" charset="-78"/>
              </a:rPr>
              <a:t>حرکتی بر خلاف پروتستانتیزم که در سازمان ها به دنبال معنویت میگردد. </a:t>
            </a:r>
          </a:p>
          <a:p>
            <a:pPr marL="68580" indent="0" algn="r" rtl="1">
              <a:buNone/>
            </a:pPr>
            <a:endParaRPr lang="fa-IR" b="1" dirty="0" smtClean="0">
              <a:effectLst>
                <a:outerShdw blurRad="38100" dist="38100" dir="2700000" algn="tl">
                  <a:srgbClr val="000000">
                    <a:alpha val="43137"/>
                  </a:srgbClr>
                </a:outerShdw>
              </a:effectLst>
              <a:cs typeface="B Nazanin" pitchFamily="2" charset="-78"/>
            </a:endParaRPr>
          </a:p>
          <a:p>
            <a:pPr marL="68580" indent="0" algn="r" rtl="1">
              <a:buNone/>
            </a:pPr>
            <a:endParaRPr lang="fa-IR" b="1" dirty="0" smtClean="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3695063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endParaRPr lang="en-US" b="1" dirty="0">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p:txBody>
          <a:bodyPr>
            <a:normAutofit fontScale="92500" lnSpcReduction="10000"/>
          </a:bodyPr>
          <a:lstStyle/>
          <a:p>
            <a:pPr algn="just" rtl="1"/>
            <a:r>
              <a:rPr lang="fa-IR" b="1" dirty="0" smtClean="0">
                <a:effectLst>
                  <a:outerShdw blurRad="38100" dist="38100" dir="2700000" algn="tl">
                    <a:srgbClr val="000000">
                      <a:alpha val="43137"/>
                    </a:srgbClr>
                  </a:outerShdw>
                </a:effectLst>
                <a:cs typeface="B Nazanin" pitchFamily="2" charset="-78"/>
              </a:rPr>
              <a:t>رسیدن بحث های جدید در فلسفه مدیریت در جامعه دانمارک به مباحث اخلاق و رهبری در سازمان و در ادامه معرفت شناسی و هستی شناسی سازمان.</a:t>
            </a:r>
          </a:p>
          <a:p>
            <a:pPr algn="just" rtl="1"/>
            <a:endParaRPr lang="fa-IR" b="1" dirty="0" smtClean="0">
              <a:effectLst>
                <a:outerShdw blurRad="38100" dist="38100" dir="2700000" algn="tl">
                  <a:srgbClr val="000000">
                    <a:alpha val="43137"/>
                  </a:srgbClr>
                </a:outerShdw>
              </a:effectLst>
              <a:cs typeface="B Nazanin" pitchFamily="2" charset="-78"/>
            </a:endParaRPr>
          </a:p>
          <a:p>
            <a:pPr algn="just" rtl="1"/>
            <a:r>
              <a:rPr lang="fa-IR" b="1" dirty="0">
                <a:effectLst>
                  <a:outerShdw blurRad="38100" dist="38100" dir="2700000" algn="tl">
                    <a:srgbClr val="000000">
                      <a:alpha val="43137"/>
                    </a:srgbClr>
                  </a:outerShdw>
                </a:effectLst>
                <a:cs typeface="B Nazanin" pitchFamily="2" charset="-78"/>
              </a:rPr>
              <a:t>الهام بخشی اخلاق پروتستانی (شامل هنجارهایی چون: انسجام، احترام به سخت کوشی و رفتار درست ) به شکل گیری </a:t>
            </a:r>
            <a:r>
              <a:rPr lang="fa-IR" b="1" dirty="0" smtClean="0">
                <a:effectLst>
                  <a:outerShdw blurRad="38100" dist="38100" dir="2700000" algn="tl">
                    <a:srgbClr val="000000">
                      <a:alpha val="43137"/>
                    </a:srgbClr>
                  </a:outerShdw>
                </a:effectLst>
                <a:cs typeface="B Nazanin" pitchFamily="2" charset="-78"/>
              </a:rPr>
              <a:t>اخلاق کسب و کار در داانمارک به طور سنتی.</a:t>
            </a:r>
          </a:p>
          <a:p>
            <a:pPr algn="just" rtl="1"/>
            <a:r>
              <a:rPr lang="fa-IR" b="1" dirty="0" smtClean="0">
                <a:effectLst>
                  <a:outerShdw blurRad="38100" dist="38100" dir="2700000" algn="tl">
                    <a:srgbClr val="000000">
                      <a:alpha val="43137"/>
                    </a:srgbClr>
                  </a:outerShdw>
                </a:effectLst>
                <a:cs typeface="B Nazanin" pitchFamily="2" charset="-78"/>
              </a:rPr>
              <a:t>نگاه به واژه اخلاق سازمانی به عنوان یک دوگان!</a:t>
            </a:r>
          </a:p>
          <a:p>
            <a:pPr lvl="1" algn="just" rtl="1"/>
            <a:r>
              <a:rPr lang="fa-IR" b="1" dirty="0" smtClean="0">
                <a:effectLst>
                  <a:outerShdw blurRad="38100" dist="38100" dir="2700000" algn="tl">
                    <a:srgbClr val="000000">
                      <a:alpha val="43137"/>
                    </a:srgbClr>
                  </a:outerShdw>
                </a:effectLst>
                <a:cs typeface="B Nazanin" pitchFamily="2" charset="-78"/>
              </a:rPr>
              <a:t>اینکه اصلا آیا میتوان </a:t>
            </a:r>
            <a:r>
              <a:rPr lang="fa-IR" b="1" dirty="0">
                <a:effectLst>
                  <a:outerShdw blurRad="38100" dist="38100" dir="2700000" algn="tl">
                    <a:srgbClr val="000000">
                      <a:alpha val="43137"/>
                    </a:srgbClr>
                  </a:outerShdw>
                </a:effectLst>
                <a:cs typeface="B Nazanin" pitchFamily="2" charset="-78"/>
              </a:rPr>
              <a:t>اخلاق، ارزش ها، و مسئولیت اجتماعی را با سود و اثربخشی ترکیب کرد؟</a:t>
            </a:r>
          </a:p>
        </p:txBody>
      </p:sp>
    </p:spTree>
    <p:extLst>
      <p:ext uri="{BB962C8B-B14F-4D97-AF65-F5344CB8AC3E}">
        <p14:creationId xmlns:p14="http://schemas.microsoft.com/office/powerpoint/2010/main" val="275290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endParaRPr lang="en-US" b="1" dirty="0">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p:txBody>
          <a:bodyPr>
            <a:normAutofit/>
          </a:bodyPr>
          <a:lstStyle/>
          <a:p>
            <a:pPr algn="just" rtl="1"/>
            <a:r>
              <a:rPr lang="fa-IR" b="1" dirty="0">
                <a:effectLst>
                  <a:outerShdw blurRad="38100" dist="38100" dir="2700000" algn="tl">
                    <a:srgbClr val="000000">
                      <a:alpha val="43137"/>
                    </a:srgbClr>
                  </a:outerShdw>
                </a:effectLst>
                <a:cs typeface="B Nazanin" pitchFamily="2" charset="-78"/>
              </a:rPr>
              <a:t>اخلاق و رهبری دو مفهوم مهم برای سازمان های موفق در تراز بین </a:t>
            </a:r>
            <a:r>
              <a:rPr lang="fa-IR" b="1" dirty="0" smtClean="0">
                <a:effectLst>
                  <a:outerShdw blurRad="38100" dist="38100" dir="2700000" algn="tl">
                    <a:srgbClr val="000000">
                      <a:alpha val="43137"/>
                    </a:srgbClr>
                  </a:outerShdw>
                </a:effectLst>
                <a:cs typeface="B Nazanin" pitchFamily="2" charset="-78"/>
              </a:rPr>
              <a:t>المللی</a:t>
            </a:r>
          </a:p>
          <a:p>
            <a:pPr algn="just" rtl="1"/>
            <a:endParaRPr lang="fa-IR" b="1" dirty="0">
              <a:effectLst>
                <a:outerShdw blurRad="38100" dist="38100" dir="2700000" algn="tl">
                  <a:srgbClr val="000000">
                    <a:alpha val="43137"/>
                  </a:srgbClr>
                </a:outerShdw>
              </a:effectLst>
              <a:cs typeface="B Nazanin" pitchFamily="2" charset="-78"/>
            </a:endParaRPr>
          </a:p>
          <a:p>
            <a:pPr algn="just" rtl="1"/>
            <a:r>
              <a:rPr lang="fa-IR" b="1" dirty="0">
                <a:effectLst>
                  <a:outerShdw blurRad="38100" dist="38100" dir="2700000" algn="tl">
                    <a:srgbClr val="000000">
                      <a:alpha val="43137"/>
                    </a:srgbClr>
                  </a:outerShdw>
                </a:effectLst>
                <a:cs typeface="B Nazanin" pitchFamily="2" charset="-78"/>
              </a:rPr>
              <a:t>5 جنبه مهم برای تمرکز روی اخلاق و رهبری در دانمارک وجود دارد: 1. فهم اهمیت مصرف کننده سیاسی، 2. سرمایه گذاری اخلاقی، 3. مسئولیت اخلاقی و اجتماعی شرکت، 4. محاسبه اخلاقی و 5. مدیریت مبتنی بر ارزش ها. </a:t>
            </a:r>
            <a:endParaRPr lang="en-US" b="1" dirty="0">
              <a:effectLst>
                <a:outerShdw blurRad="38100" dist="38100" dir="2700000" algn="tl">
                  <a:srgbClr val="000000">
                    <a:alpha val="43137"/>
                  </a:srgbClr>
                </a:outerShdw>
              </a:effectLst>
              <a:cs typeface="B Nazanin" pitchFamily="2" charset="-78"/>
            </a:endParaRPr>
          </a:p>
          <a:p>
            <a:pPr algn="just" rtl="1"/>
            <a:endParaRPr lang="fa-IR" b="1" dirty="0" smtClean="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64018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endParaRPr lang="en-US" b="1" dirty="0">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p:txBody>
          <a:bodyPr>
            <a:normAutofit/>
          </a:bodyPr>
          <a:lstStyle/>
          <a:p>
            <a:pPr algn="just" rtl="1"/>
            <a:r>
              <a:rPr lang="fa-IR" b="1" dirty="0">
                <a:effectLst>
                  <a:outerShdw blurRad="38100" dist="38100" dir="2700000" algn="tl">
                    <a:srgbClr val="000000">
                      <a:alpha val="43137"/>
                    </a:srgbClr>
                  </a:outerShdw>
                </a:effectLst>
                <a:cs typeface="B Nazanin" pitchFamily="2" charset="-78"/>
              </a:rPr>
              <a:t>مصرف کننده سیاسی:</a:t>
            </a:r>
          </a:p>
          <a:p>
            <a:pPr lvl="1" algn="just" rtl="1"/>
            <a:r>
              <a:rPr lang="fa-IR" sz="2400" b="1" dirty="0">
                <a:effectLst>
                  <a:outerShdw blurRad="38100" dist="38100" dir="2700000" algn="tl">
                    <a:srgbClr val="000000">
                      <a:alpha val="43137"/>
                    </a:srgbClr>
                  </a:outerShdw>
                </a:effectLst>
                <a:cs typeface="B Nazanin" pitchFamily="2" charset="-78"/>
              </a:rPr>
              <a:t>نقشی که دنیای خارج در اخلاق شرکت ایفا میکند. </a:t>
            </a:r>
          </a:p>
          <a:p>
            <a:pPr lvl="1" algn="just" rtl="1"/>
            <a:r>
              <a:rPr lang="fa-IR" sz="2400" b="1" dirty="0">
                <a:effectLst>
                  <a:outerShdw blurRad="38100" dist="38100" dir="2700000" algn="tl">
                    <a:srgbClr val="000000">
                      <a:alpha val="43137"/>
                    </a:srgbClr>
                  </a:outerShdw>
                </a:effectLst>
                <a:cs typeface="B Nazanin" pitchFamily="2" charset="-78"/>
              </a:rPr>
              <a:t>فشار بیرونی توسط شهروندان تحصیلکرده و آگاه سیاسی به عنوان نیرویی پیشران در بروز اخلاق کسب و کار در دانمارک</a:t>
            </a:r>
          </a:p>
          <a:p>
            <a:pPr lvl="1" algn="just" rtl="1"/>
            <a:r>
              <a:rPr lang="fa-IR" sz="2400" b="1" dirty="0">
                <a:effectLst>
                  <a:outerShdw blurRad="38100" dist="38100" dir="2700000" algn="tl">
                    <a:srgbClr val="000000">
                      <a:alpha val="43137"/>
                    </a:srgbClr>
                  </a:outerShdw>
                </a:effectLst>
                <a:cs typeface="B Nazanin" pitchFamily="2" charset="-78"/>
              </a:rPr>
              <a:t>تمرکز بر مسائل زیست بودم و حقوق بشر و...</a:t>
            </a:r>
          </a:p>
        </p:txBody>
      </p:sp>
    </p:spTree>
    <p:extLst>
      <p:ext uri="{BB962C8B-B14F-4D97-AF65-F5344CB8AC3E}">
        <p14:creationId xmlns:p14="http://schemas.microsoft.com/office/powerpoint/2010/main" val="336883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endParaRPr lang="en-US" b="1" dirty="0">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p:txBody>
          <a:bodyPr>
            <a:normAutofit fontScale="92500" lnSpcReduction="20000"/>
          </a:bodyPr>
          <a:lstStyle/>
          <a:p>
            <a:pPr algn="just" rtl="1"/>
            <a:r>
              <a:rPr lang="fa-IR" sz="2600" b="1" dirty="0">
                <a:effectLst>
                  <a:outerShdw blurRad="38100" dist="38100" dir="2700000" algn="tl">
                    <a:srgbClr val="000000">
                      <a:alpha val="43137"/>
                    </a:srgbClr>
                  </a:outerShdw>
                </a:effectLst>
                <a:cs typeface="B Nazanin" pitchFamily="2" charset="-78"/>
              </a:rPr>
              <a:t>سرمایه گذاری اخلاقی:</a:t>
            </a:r>
          </a:p>
          <a:p>
            <a:pPr lvl="1" algn="just" rtl="1"/>
            <a:r>
              <a:rPr lang="fa-IR" sz="2600" b="1" dirty="0">
                <a:effectLst>
                  <a:outerShdw blurRad="38100" dist="38100" dir="2700000" algn="tl">
                    <a:srgbClr val="000000">
                      <a:alpha val="43137"/>
                    </a:srgbClr>
                  </a:outerShdw>
                </a:effectLst>
                <a:cs typeface="B Nazanin" pitchFamily="2" charset="-78"/>
              </a:rPr>
              <a:t>شامل تمرکز بر مسئولیت اجتماعی سازمان در رابطه با کارمندانشان </a:t>
            </a:r>
          </a:p>
          <a:p>
            <a:pPr lvl="1" algn="just" rtl="1"/>
            <a:r>
              <a:rPr lang="fa-IR" sz="2600" b="1" dirty="0">
                <a:effectLst>
                  <a:outerShdw blurRad="38100" dist="38100" dir="2700000" algn="tl">
                    <a:srgbClr val="000000">
                      <a:alpha val="43137"/>
                    </a:srgbClr>
                  </a:outerShdw>
                </a:effectLst>
                <a:cs typeface="B Nazanin" pitchFamily="2" charset="-78"/>
              </a:rPr>
              <a:t>بنابراین، شرکت های بزرگ و اصلی، مجبور شده اند که خط مشی هایی را برای اخلاق داشته باشند تا بتوانند هدف های قابل قبولی را برای سرمایه گذاری داشته باشند. </a:t>
            </a:r>
          </a:p>
          <a:p>
            <a:pPr lvl="1" algn="just" rtl="1"/>
            <a:r>
              <a:rPr lang="fa-IR" sz="2600" b="1" dirty="0">
                <a:effectLst>
                  <a:outerShdw blurRad="38100" dist="38100" dir="2700000" algn="tl">
                    <a:srgbClr val="000000">
                      <a:alpha val="43137"/>
                    </a:srgbClr>
                  </a:outerShdw>
                </a:effectLst>
                <a:cs typeface="B Nazanin" pitchFamily="2" charset="-78"/>
              </a:rPr>
              <a:t>تشویق دولت دانمارک با استفاده از ابزارهای حاکمیتی </a:t>
            </a:r>
          </a:p>
          <a:p>
            <a:pPr lvl="2" algn="just" rtl="1"/>
            <a:r>
              <a:rPr lang="fa-IR" sz="2600" b="1" dirty="0">
                <a:effectLst>
                  <a:outerShdw blurRad="38100" dist="38100" dir="2700000" algn="tl">
                    <a:srgbClr val="000000">
                      <a:alpha val="43137"/>
                    </a:srgbClr>
                  </a:outerShdw>
                </a:effectLst>
                <a:cs typeface="B Nazanin" pitchFamily="2" charset="-78"/>
              </a:rPr>
              <a:t>ارتباط با جامعه مدنی و نظام سیاسی برای توسعه مسئولیت اجتماعی سازمان</a:t>
            </a:r>
          </a:p>
          <a:p>
            <a:pPr lvl="2" algn="just" rtl="1"/>
            <a:r>
              <a:rPr lang="en-US" sz="2600" b="1" dirty="0">
                <a:effectLst>
                  <a:outerShdw blurRad="38100" dist="38100" dir="2700000" algn="tl">
                    <a:srgbClr val="000000">
                      <a:alpha val="43137"/>
                    </a:srgbClr>
                  </a:outerShdw>
                </a:effectLst>
                <a:cs typeface="B Nazanin" pitchFamily="2" charset="-78"/>
              </a:rPr>
              <a:t>CSR</a:t>
            </a:r>
            <a:r>
              <a:rPr lang="fa-IR" sz="2600" b="1" dirty="0">
                <a:effectLst>
                  <a:outerShdw blurRad="38100" dist="38100" dir="2700000" algn="tl">
                    <a:srgbClr val="000000">
                      <a:alpha val="43137"/>
                    </a:srgbClr>
                  </a:outerShdw>
                </a:effectLst>
                <a:cs typeface="B Nazanin" pitchFamily="2" charset="-78"/>
              </a:rPr>
              <a:t> به عنوان یک مزیت رقابتی سازمان</a:t>
            </a:r>
          </a:p>
          <a:p>
            <a:pPr lvl="2" algn="r" rtl="1"/>
            <a:endParaRPr lang="fa-IR" b="1" dirty="0" smtClean="0">
              <a:effectLst>
                <a:outerShdw blurRad="38100" dist="38100" dir="2700000" algn="tl">
                  <a:srgbClr val="000000">
                    <a:alpha val="43137"/>
                  </a:srgbClr>
                </a:outerShdw>
              </a:effectLst>
              <a:cs typeface="B Nazanin" pitchFamily="2" charset="-78"/>
            </a:endParaRPr>
          </a:p>
        </p:txBody>
      </p:sp>
    </p:spTree>
    <p:extLst>
      <p:ext uri="{BB962C8B-B14F-4D97-AF65-F5344CB8AC3E}">
        <p14:creationId xmlns:p14="http://schemas.microsoft.com/office/powerpoint/2010/main" val="265511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endParaRPr lang="en-US" b="1" dirty="0">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p:txBody>
          <a:bodyPr>
            <a:normAutofit/>
          </a:bodyPr>
          <a:lstStyle/>
          <a:p>
            <a:pPr algn="just" rtl="1"/>
            <a:r>
              <a:rPr lang="fa-IR" b="1" dirty="0">
                <a:effectLst>
                  <a:outerShdw blurRad="38100" dist="38100" dir="2700000" algn="tl">
                    <a:srgbClr val="000000">
                      <a:alpha val="43137"/>
                    </a:srgbClr>
                  </a:outerShdw>
                </a:effectLst>
                <a:cs typeface="B Nazanin" pitchFamily="2" charset="-78"/>
              </a:rPr>
              <a:t>مدیریت مبتنی بر ارزش و اخلاق کسب و کار:</a:t>
            </a:r>
          </a:p>
          <a:p>
            <a:pPr lvl="1" algn="just" rtl="1"/>
            <a:r>
              <a:rPr lang="fa-IR" sz="2400" b="1" dirty="0">
                <a:effectLst>
                  <a:outerShdw blurRad="38100" dist="38100" dir="2700000" algn="tl">
                    <a:srgbClr val="000000">
                      <a:alpha val="43137"/>
                    </a:srgbClr>
                  </a:outerShdw>
                </a:effectLst>
                <a:cs typeface="B Nazanin" pitchFamily="2" charset="-78"/>
              </a:rPr>
              <a:t>تاکید بر رابطه بین شهروندی شرکتی خوب و عملکرد اقتصادی پایدار</a:t>
            </a:r>
          </a:p>
          <a:p>
            <a:pPr lvl="1" algn="just" rtl="1"/>
            <a:endParaRPr lang="fa-IR" sz="2400" b="1" dirty="0">
              <a:effectLst>
                <a:outerShdw blurRad="38100" dist="38100" dir="2700000" algn="tl">
                  <a:srgbClr val="000000">
                    <a:alpha val="43137"/>
                  </a:srgbClr>
                </a:outerShdw>
              </a:effectLst>
              <a:cs typeface="B Nazanin" pitchFamily="2" charset="-78"/>
            </a:endParaRPr>
          </a:p>
          <a:p>
            <a:pPr algn="just" rtl="1"/>
            <a:r>
              <a:rPr lang="fa-IR" b="1" dirty="0">
                <a:effectLst>
                  <a:outerShdw blurRad="38100" dist="38100" dir="2700000" algn="tl">
                    <a:srgbClr val="000000">
                      <a:alpha val="43137"/>
                    </a:srgbClr>
                  </a:outerShdw>
                </a:effectLst>
                <a:cs typeface="B Nazanin" pitchFamily="2" charset="-78"/>
              </a:rPr>
              <a:t>مجموعه این </a:t>
            </a:r>
            <a:r>
              <a:rPr lang="fa-IR" b="1" dirty="0" smtClean="0">
                <a:effectLst>
                  <a:outerShdw blurRad="38100" dist="38100" dir="2700000" algn="tl">
                    <a:srgbClr val="000000">
                      <a:alpha val="43137"/>
                    </a:srgbClr>
                  </a:outerShdw>
                </a:effectLst>
                <a:cs typeface="B Nazanin" pitchFamily="2" charset="-78"/>
              </a:rPr>
              <a:t>عناصر، </a:t>
            </a:r>
            <a:r>
              <a:rPr lang="fa-IR" b="1" dirty="0">
                <a:effectLst>
                  <a:outerShdw blurRad="38100" dist="38100" dir="2700000" algn="tl">
                    <a:srgbClr val="000000">
                      <a:alpha val="43137"/>
                    </a:srgbClr>
                  </a:outerShdw>
                </a:effectLst>
                <a:cs typeface="B Nazanin" pitchFamily="2" charset="-78"/>
              </a:rPr>
              <a:t>مدل دانمارکی مسئولیت اجتماعی سازمان و اخلاق سازمان را تشکیل میدهد که مساله عجیبی است، به گونه ای که مسئولیت اجتماعی سازمان را با خط مشی اجتماعی تلفیق میکند. </a:t>
            </a:r>
          </a:p>
        </p:txBody>
      </p:sp>
    </p:spTree>
    <p:extLst>
      <p:ext uri="{BB962C8B-B14F-4D97-AF65-F5344CB8AC3E}">
        <p14:creationId xmlns:p14="http://schemas.microsoft.com/office/powerpoint/2010/main" val="331285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600200"/>
            <a:ext cx="6777317" cy="3508977"/>
          </a:xfrm>
        </p:spPr>
        <p:txBody>
          <a:bodyPr>
            <a:noAutofit/>
          </a:bodyPr>
          <a:lstStyle/>
          <a:p>
            <a:pPr algn="just" rtl="1"/>
            <a:r>
              <a:rPr lang="fa-IR" b="1" dirty="0">
                <a:effectLst>
                  <a:outerShdw blurRad="38100" dist="38100" dir="2700000" algn="tl">
                    <a:srgbClr val="000000">
                      <a:alpha val="43137"/>
                    </a:srgbClr>
                  </a:outerShdw>
                </a:effectLst>
                <a:cs typeface="B Nazanin" pitchFamily="2" charset="-78"/>
              </a:rPr>
              <a:t>این مولفه ها مورد توجه دولت های سوسیال دموکرات حاکم دراین کشور ها نیز قرار گرفته بود. البته با ذکر این نکته که از رفاه </a:t>
            </a:r>
            <a:r>
              <a:rPr lang="fa-IR" b="1" dirty="0" smtClean="0">
                <a:effectLst>
                  <a:outerShdw blurRad="38100" dist="38100" dir="2700000" algn="tl">
                    <a:srgbClr val="000000">
                      <a:alpha val="43137"/>
                    </a:srgbClr>
                  </a:outerShdw>
                </a:effectLst>
                <a:cs typeface="B Nazanin" pitchFamily="2" charset="-78"/>
              </a:rPr>
              <a:t>عمومی، </a:t>
            </a:r>
            <a:r>
              <a:rPr lang="fa-IR" b="1" dirty="0">
                <a:effectLst>
                  <a:outerShdw blurRad="38100" dist="38100" dir="2700000" algn="tl">
                    <a:srgbClr val="000000">
                      <a:alpha val="43137"/>
                    </a:srgbClr>
                  </a:outerShdw>
                </a:effectLst>
                <a:cs typeface="B Nazanin" pitchFamily="2" charset="-78"/>
              </a:rPr>
              <a:t>بیشتر تاکید بر رفاه نیروی کار داشتند. </a:t>
            </a:r>
            <a:endParaRPr lang="fa-IR" b="1" dirty="0" smtClean="0">
              <a:effectLst>
                <a:outerShdw blurRad="38100" dist="38100" dir="2700000" algn="tl">
                  <a:srgbClr val="000000">
                    <a:alpha val="43137"/>
                  </a:srgbClr>
                </a:outerShdw>
              </a:effectLst>
              <a:cs typeface="B Nazanin" pitchFamily="2" charset="-78"/>
            </a:endParaRPr>
          </a:p>
          <a:p>
            <a:pPr algn="just" rtl="1"/>
            <a:r>
              <a:rPr lang="fa-IR" b="1" dirty="0" smtClean="0">
                <a:effectLst>
                  <a:outerShdw blurRad="38100" dist="38100" dir="2700000" algn="tl">
                    <a:srgbClr val="000000">
                      <a:alpha val="43137"/>
                    </a:srgbClr>
                  </a:outerShdw>
                </a:effectLst>
                <a:cs typeface="B Nazanin" pitchFamily="2" charset="-78"/>
              </a:rPr>
              <a:t>این </a:t>
            </a:r>
            <a:r>
              <a:rPr lang="fa-IR" b="1" dirty="0">
                <a:effectLst>
                  <a:outerShdw blurRad="38100" dist="38100" dir="2700000" algn="tl">
                    <a:srgbClr val="000000">
                      <a:alpha val="43137"/>
                    </a:srgbClr>
                  </a:outerShdw>
                </a:effectLst>
                <a:cs typeface="B Nazanin" pitchFamily="2" charset="-78"/>
              </a:rPr>
              <a:t>امر حالت دو لبه ای برای کارکنان کشورهای اسکاندیناوی داشت: در عین اینکه ممکن بود به آسانی اخراج شوند، توسط خط مشی های تامین اجتماعی مورد حمایت میشدند. دولت وقت (1990) با فهم صحیح مساله، تلاش کرد نهادهای میان بخش عمومی و بخش خصوصی را به منظور تقویت تعاملات میان این دو بخش تقویت کند. به همین منظور بود که </a:t>
            </a:r>
            <a:r>
              <a:rPr lang="fa-IR" b="1" dirty="0" smtClean="0">
                <a:effectLst>
                  <a:outerShdw blurRad="38100" dist="38100" dir="2700000" algn="tl">
                    <a:srgbClr val="000000">
                      <a:alpha val="43137"/>
                    </a:srgbClr>
                  </a:outerShdw>
                </a:effectLst>
                <a:cs typeface="B Nazanin" pitchFamily="2" charset="-78"/>
              </a:rPr>
              <a:t>«مرکز </a:t>
            </a:r>
            <a:r>
              <a:rPr lang="fa-IR" b="1" dirty="0">
                <a:effectLst>
                  <a:outerShdw blurRad="38100" dist="38100" dir="2700000" algn="tl">
                    <a:srgbClr val="000000">
                      <a:alpha val="43137"/>
                    </a:srgbClr>
                  </a:outerShdw>
                </a:effectLst>
                <a:cs typeface="B Nazanin" pitchFamily="2" charset="-78"/>
              </a:rPr>
              <a:t>کپنهاک برای مسئولیت </a:t>
            </a:r>
            <a:r>
              <a:rPr lang="fa-IR" b="1" dirty="0" smtClean="0">
                <a:effectLst>
                  <a:outerShdw blurRad="38100" dist="38100" dir="2700000" algn="tl">
                    <a:srgbClr val="000000">
                      <a:alpha val="43137"/>
                    </a:srgbClr>
                  </a:outerShdw>
                </a:effectLst>
                <a:cs typeface="B Nazanin" pitchFamily="2" charset="-78"/>
              </a:rPr>
              <a:t>اجتماعی»ی </a:t>
            </a:r>
            <a:r>
              <a:rPr lang="fa-IR" b="1" dirty="0">
                <a:effectLst>
                  <a:outerShdw blurRad="38100" dist="38100" dir="2700000" algn="tl">
                    <a:srgbClr val="000000">
                      <a:alpha val="43137"/>
                    </a:srgbClr>
                  </a:outerShdw>
                </a:effectLst>
                <a:cs typeface="B Nazanin" pitchFamily="2" charset="-78"/>
              </a:rPr>
              <a:t>شرکت ها با حمایت دولت تشکیل شد. هدف این مرکز، حمایت از مشارکت اجتماعی بین نهادهای عمومی، سمن ها و شرکت های بخش خصوصی بود. </a:t>
            </a:r>
          </a:p>
        </p:txBody>
      </p:sp>
    </p:spTree>
    <p:extLst>
      <p:ext uri="{BB962C8B-B14F-4D97-AF65-F5344CB8AC3E}">
        <p14:creationId xmlns:p14="http://schemas.microsoft.com/office/powerpoint/2010/main" val="15309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3.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4.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5.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6.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7.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8.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9.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2.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3.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4.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8.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9.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Austin</Template>
  <TotalTime>10387</TotalTime>
  <Words>2693</Words>
  <Application>Microsoft Office PowerPoint</Application>
  <PresentationFormat>On-screen Show (4:3)</PresentationFormat>
  <Paragraphs>111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Austin</vt:lpstr>
      <vt:lpstr>Elements Of A Philosophy Of Management And Organization</vt:lpstr>
      <vt:lpstr>فهرست یا سیری از مطالب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بازیگران سیاسی بخش خصوصی:</vt:lpstr>
      <vt:lpstr>PowerPoint Presentation</vt:lpstr>
      <vt:lpstr>PowerPoint Presentation</vt:lpstr>
      <vt:lpstr>مدیریت مبتنی بر ارزش و سیستم های سازمانی </vt:lpstr>
      <vt:lpstr>PowerPoint Presentation</vt:lpstr>
      <vt:lpstr>رابطه مدیریت ارزش مدار و مدیریت تغییر</vt:lpstr>
      <vt:lpstr>رهبری، قضاوت و ارزش ها  (رویکرد پدیدارشناسانه و هرمونوتیک به سازمان)</vt:lpstr>
      <vt:lpstr>PowerPoint Presentation</vt:lpstr>
      <vt:lpstr>PowerPoint Presentation</vt:lpstr>
      <vt:lpstr>PowerPoint Presentation</vt:lpstr>
      <vt:lpstr>PowerPoint Presentation</vt:lpstr>
      <vt:lpstr>PowerPoint Presentation</vt:lpstr>
      <vt:lpstr>PowerPoint Presentation</vt:lpstr>
      <vt:lpstr>مذهب شرکتی، اگزیستانسیالیسم و کایرکگارد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Hossein</dc:creator>
  <cp:lastModifiedBy>Hossein</cp:lastModifiedBy>
  <cp:revision>113</cp:revision>
  <dcterms:created xsi:type="dcterms:W3CDTF">2012-09-16T02:06:57Z</dcterms:created>
  <dcterms:modified xsi:type="dcterms:W3CDTF">2013-06-16T14:48:31Z</dcterms:modified>
</cp:coreProperties>
</file>