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67" d="100"/>
          <a:sy n="67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1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283186E-6F98-4926-B80A-313C783E0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9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4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31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9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30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3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7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8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50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97F3F70-1BAC-4E14-A6C6-B7D6FD23F6DE}" type="datetimeFigureOut">
              <a:rPr lang="en-US" smtClean="0">
                <a:solidFill>
                  <a:prstClr val="white"/>
                </a:solidFill>
              </a:rPr>
              <a:pPr/>
              <a:t>5/10/2013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283186E-6F98-4926-B80A-313C783E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17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en.wikipedia.org/wiki/File:Leonhard_Euler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hyperlink" Target="http://en.wikipedia.org/wiki/File:Frontispiece_to_Memoir_of_the_late_Alexander_Henry_Rhind,_of_Sibster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rchimedes_lever_(Small).jpg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rchimedes_pi.sv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hyperlink" Target="http://en.wikipedia.org/wiki/File:William_Brouncker,_2nd_Viscount_Brouncker_by_Sir_Peter_Lely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en.wikipedia.org/wiki/File:FieldsMedalFron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62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3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5" Type="http://schemas.openxmlformats.org/officeDocument/2006/relationships/hyperlink" Target="http://en.wikipedia.org/wiki/File:Srinivasa_Ramanujan_-_OPC_-_1.jpg" TargetMode="External"/><Relationship Id="rId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Poor Richard" pitchFamily="18" charset="0"/>
                <a:cs typeface="B Nazanin" pitchFamily="2" charset="-78"/>
              </a:rPr>
              <a:t>Continued Fraction</a:t>
            </a:r>
            <a:br>
              <a:rPr lang="en-US" sz="3200" dirty="0" smtClean="0">
                <a:solidFill>
                  <a:srgbClr val="002060"/>
                </a:solidFill>
                <a:latin typeface="Poor Richard" pitchFamily="18" charset="0"/>
                <a:cs typeface="B Nazanin" pitchFamily="2" charset="-78"/>
              </a:rPr>
            </a:br>
            <a:endParaRPr lang="en-US" sz="3200" dirty="0">
              <a:solidFill>
                <a:srgbClr val="002060"/>
              </a:solidFill>
              <a:latin typeface="Poor Richard" pitchFamily="18" charset="0"/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FFFF00"/>
              </a:solidFill>
              <a:latin typeface="Arial Black" pitchFamily="34" charset="0"/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28600"/>
            <a:ext cx="3200400" cy="171598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352800"/>
            <a:ext cx="2564087" cy="1219199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81200"/>
            <a:ext cx="3124200" cy="1376765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724400"/>
            <a:ext cx="2057400" cy="733558"/>
          </a:xfrm>
          <a:prstGeom prst="rect">
            <a:avLst/>
          </a:prstGeom>
          <a:noFill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257800"/>
            <a:ext cx="2209800" cy="1096379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62200"/>
            <a:ext cx="3200400" cy="1567421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886200"/>
            <a:ext cx="2154099" cy="1308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4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8288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7526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7526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7526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7526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9624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1600200"/>
            <a:ext cx="53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657600"/>
            <a:ext cx="53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657600"/>
            <a:ext cx="53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581400"/>
            <a:ext cx="38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9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0555 L -0.575 0.310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1.37309E-6 L 0.40416 -0.3051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dirty="0" smtClean="0">
                <a:cs typeface="B Nazanin" pitchFamily="2" charset="-78"/>
              </a:rPr>
              <a:t/>
            </a:r>
            <a:br>
              <a:rPr lang="en-US" dirty="0" smtClean="0">
                <a:cs typeface="B Nazanin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9760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برای به دست آوردن ب.م.م دو عدد 67 و 29به روش اقلیدس اینگونه عمل میکردیم :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اقلیدس بدون اینکه بداند ، شیوه ای برای تبدیل 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      اعداد گویا به کسر مسلسل ارایه داده بود. </a:t>
            </a:r>
            <a:endParaRPr lang="en-US" sz="2400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219200"/>
            <a:ext cx="2124075" cy="4095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86000"/>
            <a:ext cx="1952625" cy="4095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276600"/>
            <a:ext cx="1790700" cy="40957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267200"/>
            <a:ext cx="1790700" cy="40957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143000"/>
            <a:ext cx="4724400" cy="10382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133600"/>
            <a:ext cx="4210050" cy="10287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200400"/>
            <a:ext cx="4048125" cy="1028700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114800"/>
            <a:ext cx="2352675" cy="74295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05400"/>
            <a:ext cx="2495550" cy="136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1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1660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اویلر در سال 1731 اثبات کرد: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- هر عدد گویا دارای کسر متناهی است.</a:t>
            </a:r>
          </a:p>
          <a:p>
            <a:pPr algn="r" rtl="1">
              <a:buFontTx/>
              <a:buChar char="-"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- هر عدد گنگ دارای کسر مسلسل نا متناهی است.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32770" name="Picture 2" descr="C:\Users\compaq mini\Desktop\papyrus\Pi - Wikipedia, the free encyclopedia_files\170px-Leonhard_Eu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962400"/>
            <a:ext cx="1619250" cy="209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4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     و کسر مسلسل 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در مسایلی که در لوح های بابلی ها به جا مانده (1800 ،1600 قبل از میلاد)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l-GR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را عدد 3 تقریب می زدند. 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   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57200"/>
            <a:ext cx="361950" cy="9144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61950" cy="91440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61950" cy="914400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5122" name="Picture 2" descr="F:\papyrus\plimpt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00400"/>
            <a:ext cx="4572000" cy="319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3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در پاپیروس رایند (1580،1788 قبل از میلاد)، در 4 مساله مساحت دایره ای با قطر 9 و در یک مساله مساحت دایره ای با قطر 10 حساب شده است ، با مقایسه آنها با                ثابت 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k</a:t>
            </a:r>
            <a:r>
              <a:rPr lang="fa-IR" dirty="0" smtClean="0">
                <a:cs typeface="B Nazanin" pitchFamily="2" charset="-78"/>
              </a:rPr>
              <a:t> تقریبا 3/1605 به دست می آید.</a:t>
            </a:r>
          </a:p>
          <a:p>
            <a:pPr algn="r" rtl="1"/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895600"/>
            <a:ext cx="1066800" cy="419100"/>
          </a:xfrm>
          <a:prstGeom prst="rect">
            <a:avLst/>
          </a:prstGeom>
          <a:noFill/>
        </p:spPr>
      </p:pic>
      <p:pic>
        <p:nvPicPr>
          <p:cNvPr id="6146" name="Picture 2" descr="F:\papyrus\00017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0"/>
            <a:ext cx="4876800" cy="2743200"/>
          </a:xfrm>
          <a:prstGeom prst="rect">
            <a:avLst/>
          </a:prstGeom>
          <a:noFill/>
        </p:spPr>
      </p:pic>
      <p:pic>
        <p:nvPicPr>
          <p:cNvPr id="28674" name="Picture 2" descr="F:\papyrus\Alexander Henry Rhind - Wikipedia, the free encyclopedia_files\220px-Frontispiece_to_Memoir_of_the_late_Alexander_Henry_Rhind,_of_Sibster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962400"/>
            <a:ext cx="1831828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2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:\papyrus\Archimedes-Quote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6818989" cy="4724400"/>
          </a:xfrm>
          <a:prstGeom prst="rect">
            <a:avLst/>
          </a:prstGeom>
          <a:noFill/>
        </p:spPr>
      </p:pic>
      <p:pic>
        <p:nvPicPr>
          <p:cNvPr id="7172" name="Picture 4" descr="C:\Users\compaq mini\Desktop\internet\Archimedes - Wikipedia, the free encyclopedia_files\220px-Archimedes_lever_(Small)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414056"/>
            <a:ext cx="3657600" cy="2443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2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ارشمیدس(212،287 قبل از میلاد)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با کار با چند ضلعی های منتظم محیطی و محاطی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و دو برابر کردن پیوسته تعداد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ضلع ها، 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به 96 ضلعی رسید.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810000"/>
            <a:ext cx="2943225" cy="790575"/>
          </a:xfrm>
          <a:prstGeom prst="rect">
            <a:avLst/>
          </a:prstGeom>
          <a:noFill/>
        </p:spPr>
      </p:pic>
      <p:pic>
        <p:nvPicPr>
          <p:cNvPr id="28674" name="Picture 2" descr="diagram of a hexagon and pentagon circumscribed outside a circl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029200"/>
            <a:ext cx="4331022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8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compaq mini\Desktop\New folder\Untitlediiiiii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52728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17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/>
          </a:bodyPr>
          <a:lstStyle/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فرانسوا ویت فرانسوی در 1579 از                                ضلعی استفاده کرد ! و      را تا 9 رقم اعشار تقریب زد.</a:t>
            </a: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لودولف آلمانی در 1610 به کمک        ضلعی      را تا 35 رقم اعشار تقریب زد.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914400"/>
            <a:ext cx="2266950" cy="4191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505200"/>
            <a:ext cx="438150" cy="4191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990600"/>
            <a:ext cx="361950" cy="91440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200400"/>
            <a:ext cx="3619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2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>
            <a:normAutofit/>
          </a:bodyPr>
          <a:lstStyle/>
          <a:p>
            <a:pPr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 smtClean="0">
                <a:cs typeface="B Nazanin" pitchFamily="2" charset="-78"/>
              </a:rPr>
              <a:t>    </a:t>
            </a:r>
            <a:r>
              <a:rPr lang="fa-IR" dirty="0" smtClean="0">
                <a:cs typeface="B Nazanin" pitchFamily="2" charset="-78"/>
              </a:rPr>
              <a:t>ستاره شناس نامی ،تسو چونگ  چای (501،430 میلادی) از                  </a:t>
            </a:r>
          </a:p>
          <a:p>
            <a:pPr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fa-IR" dirty="0" smtClean="0">
                <a:cs typeface="B Nazanin" pitchFamily="2" charset="-78"/>
              </a:rPr>
              <a:t>                 که به ترتیب دومین و چهارمین جمله کسر مسلسل</a:t>
            </a:r>
          </a:p>
          <a:p>
            <a:pPr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fa-IR" dirty="0" smtClean="0">
                <a:cs typeface="B Nazanin" pitchFamily="2" charset="-78"/>
              </a:rPr>
              <a:t>             هستند ، استفاده می کرد.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برهماگوپتا (598،665 میلادی)          را به عنوان       به کار می برد.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295400"/>
            <a:ext cx="1009650" cy="752475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410200"/>
            <a:ext cx="533400" cy="46672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133600"/>
            <a:ext cx="301625" cy="7620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5480" y="5196840"/>
            <a:ext cx="271463" cy="6858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209800"/>
            <a:ext cx="221696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58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/>
          <a:lstStyle/>
          <a:p>
            <a:pPr algn="ctr" rtl="1">
              <a:buNone/>
            </a:pPr>
            <a:r>
              <a:rPr lang="fa-IR" dirty="0" smtClean="0">
                <a:cs typeface="B Nazanin" pitchFamily="2" charset="-78"/>
              </a:rPr>
              <a:t>1. الگوریتم اقلیدس و ارتباط آن با کسر مسلسل </a:t>
            </a:r>
          </a:p>
          <a:p>
            <a:pPr algn="ct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dirty="0" smtClean="0">
                <a:cs typeface="B Nazanin" pitchFamily="2" charset="-78"/>
              </a:rPr>
              <a:t>2. عدد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fa-IR" dirty="0" smtClean="0">
                <a:cs typeface="B Nazanin" pitchFamily="2" charset="-78"/>
              </a:rPr>
              <a:t> و تقریب های آن به کمک کسر مسلسل</a:t>
            </a:r>
          </a:p>
          <a:p>
            <a:pPr algn="ct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dirty="0" smtClean="0">
                <a:cs typeface="B Nazanin" pitchFamily="2" charset="-78"/>
              </a:rPr>
              <a:t>3. کسر مسلسل مربوط به ریشه های دوم</a:t>
            </a:r>
          </a:p>
          <a:p>
            <a:pPr algn="ct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dirty="0" smtClean="0">
                <a:cs typeface="B Nazanin" pitchFamily="2" charset="-78"/>
              </a:rPr>
              <a:t>4. معادله پل و ارتباط آن با کسر مسلسل </a:t>
            </a:r>
          </a:p>
          <a:p>
            <a:pPr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در 1658 ویلیام برونکر کسر مسلسل     را به دست آورد.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514600"/>
            <a:ext cx="3495675" cy="2124075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752600"/>
            <a:ext cx="301625" cy="7620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5602" name="Picture 2" descr="William Brouncker, 2nd Viscount Brouncker by Sir Peter Lely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590800"/>
            <a:ext cx="3124200" cy="3889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0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/>
          <a:lstStyle/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هایگن(1695،1629)در سال 1682 به کمک رابطه زیر ،کسر مسلسل       را به دست آورد.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143000"/>
            <a:ext cx="285750" cy="721895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981200"/>
            <a:ext cx="5162550" cy="733425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971800"/>
            <a:ext cx="5114925" cy="2505075"/>
          </a:xfrm>
          <a:prstGeom prst="rect">
            <a:avLst/>
          </a:prstGeom>
          <a:noFill/>
        </p:spPr>
      </p:pic>
      <p:pic>
        <p:nvPicPr>
          <p:cNvPr id="22529" name="Picture 1" descr="F:\papyrus\200px-Christiaan_Huyge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590800"/>
            <a:ext cx="25400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هر فهرستی که شامل سه تن از بزرگترین ریاضی دانان تاریخ بشر باشد به طور قطع نام ارشمیدس را شامل می شود.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2" descr="F:\New folder\Archimedes - Wikipedia, the free encyclopedia_files\220px-FieldsMedalFron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3575261" cy="3429000"/>
          </a:xfrm>
          <a:prstGeom prst="rect">
            <a:avLst/>
          </a:prstGeom>
          <a:noFill/>
        </p:spPr>
      </p:pic>
      <p:pic>
        <p:nvPicPr>
          <p:cNvPr id="20481" name="Picture 1" descr="F:\220px-FieldsMedalB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52600"/>
            <a:ext cx="3505200" cy="3457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91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کسر مسلسل ریشه های دوم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اولین قاعده برای تقریب ریشه های دوم ، در لوحی مربوط به بابلی ها (2081،2123 قبل از میلاد)پیدا شده است.این لوح مربوط به پادشاه حمورابی است و در موزه برلین نگهداری می شود  و به صورت زیر می باشد.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     بزرگترین عدد صحیح است که   </a:t>
            </a:r>
          </a:p>
          <a:p>
            <a:pPr algn="r" rtl="1"/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267200"/>
            <a:ext cx="3133725" cy="67627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486400"/>
            <a:ext cx="914400" cy="4191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410200"/>
            <a:ext cx="229486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5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برهماگوپتا (598،665 میلادی)          را به عنوان     به کار می برد.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به نظر می رسد از فرمول زیر استفاده کرده است.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981200"/>
            <a:ext cx="533400" cy="466725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886200"/>
            <a:ext cx="3667125" cy="6858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105400"/>
            <a:ext cx="4705350" cy="74295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676400"/>
            <a:ext cx="301625" cy="76200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C:\Users\compaq mini\Desktop\internet\untitled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581400"/>
            <a:ext cx="1905000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0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/>
          <a:lstStyle/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نوشته بخشعلی (</a:t>
            </a:r>
            <a:r>
              <a:rPr lang="en-US" dirty="0" err="1" smtClean="0">
                <a:cs typeface="B Nazanin" pitchFamily="2" charset="-78"/>
              </a:rPr>
              <a:t>Bakhashali</a:t>
            </a:r>
            <a:r>
              <a:rPr lang="en-US" dirty="0" smtClean="0">
                <a:cs typeface="B Nazanin" pitchFamily="2" charset="-78"/>
              </a:rPr>
              <a:t> manuscript</a:t>
            </a:r>
            <a:r>
              <a:rPr lang="fa-IR" dirty="0" smtClean="0">
                <a:cs typeface="B Nazanin" pitchFamily="2" charset="-78"/>
              </a:rPr>
              <a:t> )یک نوشته هندی در حدود 200 تا 400 میلادی است. توسط یک کشاورز در سال 1881 در روستای بخشعلی نزدیک پیشاور پیدا شده و حاوی تقریب های زیر بوده است. 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886200"/>
            <a:ext cx="3133725" cy="676275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105400"/>
            <a:ext cx="4552950" cy="1181100"/>
          </a:xfrm>
          <a:prstGeom prst="rect">
            <a:avLst/>
          </a:prstGeom>
          <a:noFill/>
        </p:spPr>
      </p:pic>
      <p:pic>
        <p:nvPicPr>
          <p:cNvPr id="5122" name="Picture 2" descr="F:\papyrus\45-1-MS-Sansk-d-14-Cons-res-Or-d-11-fol-13r_jpg300x200_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57600"/>
            <a:ext cx="36576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05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/>
          <a:lstStyle/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کوشیار ابن لبان(کوشیار گیلانی) (1029،971 میلادی در گیلان)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در کتاب تلخیص (</a:t>
            </a:r>
            <a:r>
              <a:rPr lang="en-US" dirty="0" err="1" smtClean="0">
                <a:cs typeface="B Nazanin" pitchFamily="2" charset="-78"/>
              </a:rPr>
              <a:t>talkhis</a:t>
            </a:r>
            <a:r>
              <a:rPr lang="fa-IR" dirty="0" smtClean="0">
                <a:cs typeface="B Nazanin" pitchFamily="2" charset="-78"/>
              </a:rPr>
              <a:t>)که خلاصه ای از کار های از دست رفته الحصار (1262)، ابن البنا (1321،1256)بیان میکند:</a:t>
            </a: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828800"/>
            <a:ext cx="5553075" cy="97155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029200"/>
            <a:ext cx="4552950" cy="1181100"/>
          </a:xfrm>
          <a:prstGeom prst="rect">
            <a:avLst/>
          </a:prstGeom>
          <a:noFill/>
        </p:spPr>
      </p:pic>
      <p:pic>
        <p:nvPicPr>
          <p:cNvPr id="21505" name="Picture 1" descr="F:\New Folder (2)\ibn_al_ban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95800"/>
            <a:ext cx="1765935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04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/>
          </a:bodyPr>
          <a:lstStyle/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دانشمند اسپانیایی-عربی، ال کلسادی (</a:t>
            </a:r>
            <a:r>
              <a:rPr lang="en-US" dirty="0" smtClean="0">
                <a:cs typeface="B Nazanin" pitchFamily="2" charset="-78"/>
              </a:rPr>
              <a:t>al-</a:t>
            </a:r>
            <a:r>
              <a:rPr lang="en-US" dirty="0" err="1" smtClean="0">
                <a:cs typeface="B Nazanin" pitchFamily="2" charset="-78"/>
              </a:rPr>
              <a:t>kalsadi</a:t>
            </a:r>
            <a:r>
              <a:rPr lang="fa-IR" dirty="0" smtClean="0">
                <a:cs typeface="B Nazanin" pitchFamily="2" charset="-78"/>
              </a:rPr>
              <a:t>)      (فوت 1486 میلادی) در کتاب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(</a:t>
            </a:r>
            <a:r>
              <a:rPr lang="en-US" sz="2800" dirty="0" smtClean="0">
                <a:cs typeface="B Nazanin" pitchFamily="2" charset="-78"/>
              </a:rPr>
              <a:t>raising of the </a:t>
            </a:r>
            <a:r>
              <a:rPr lang="en-US" sz="2800" dirty="0" err="1" smtClean="0">
                <a:cs typeface="B Nazanin" pitchFamily="2" charset="-78"/>
              </a:rPr>
              <a:t>vail</a:t>
            </a:r>
            <a:r>
              <a:rPr lang="en-US" sz="2800" dirty="0" smtClean="0">
                <a:cs typeface="B Nazanin" pitchFamily="2" charset="-78"/>
              </a:rPr>
              <a:t> of the science of </a:t>
            </a:r>
            <a:r>
              <a:rPr lang="en-US" sz="2800" dirty="0" err="1" smtClean="0">
                <a:cs typeface="B Nazanin" pitchFamily="2" charset="-78"/>
              </a:rPr>
              <a:t>Gubar</a:t>
            </a:r>
            <a:r>
              <a:rPr lang="fa-IR" dirty="0" smtClean="0">
                <a:cs typeface="B Nazanin" pitchFamily="2" charset="-78"/>
              </a:rPr>
              <a:t>) تقریب زیر را بیان کرد.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عرب ها ریاضی را (که در اصل ریشه یونانی دارد)،به واسطه ایرانی ها ،از معلمان هندی خود آموختند</a:t>
            </a:r>
            <a:r>
              <a:rPr lang="fa-IR" sz="1600" dirty="0" smtClean="0">
                <a:cs typeface="B Nazanin" pitchFamily="2" charset="-78"/>
              </a:rPr>
              <a:t>.</a:t>
            </a:r>
            <a:r>
              <a:rPr lang="en-US" sz="1600" dirty="0" smtClean="0">
                <a:cs typeface="B Nazanin" pitchFamily="2" charset="-78"/>
              </a:rPr>
              <a:t> </a:t>
            </a:r>
          </a:p>
          <a:p>
            <a:pPr algn="r" rtl="1">
              <a:buNone/>
            </a:pPr>
            <a:r>
              <a:rPr lang="en-US" sz="1600" dirty="0" smtClean="0">
                <a:cs typeface="B Nazanin" pitchFamily="2" charset="-78"/>
              </a:rPr>
              <a:t>,</a:t>
            </a:r>
            <a:endParaRPr lang="fa-IR" sz="1600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en-US" sz="1600" dirty="0" smtClean="0">
                <a:cs typeface="B Nazanin" pitchFamily="2" charset="-78"/>
              </a:rPr>
              <a:t> </a:t>
            </a:r>
            <a:r>
              <a:rPr lang="en-US" sz="2800" dirty="0" smtClean="0">
                <a:cs typeface="B Nazanin" pitchFamily="2" charset="-78"/>
              </a:rPr>
              <a:t>How </a:t>
            </a:r>
            <a:r>
              <a:rPr lang="en-US" sz="2800" dirty="0" err="1" smtClean="0">
                <a:cs typeface="B Nazanin" pitchFamily="2" charset="-78"/>
              </a:rPr>
              <a:t>Greeek</a:t>
            </a:r>
            <a:r>
              <a:rPr lang="en-US" sz="2800" dirty="0" smtClean="0">
                <a:cs typeface="B Nazanin" pitchFamily="2" charset="-78"/>
              </a:rPr>
              <a:t> science passed to the </a:t>
            </a:r>
            <a:r>
              <a:rPr lang="en-US" sz="2800" dirty="0" err="1" smtClean="0">
                <a:cs typeface="B Nazanin" pitchFamily="2" charset="-78"/>
              </a:rPr>
              <a:t>arabs</a:t>
            </a:r>
            <a:r>
              <a:rPr lang="en-US" sz="2800" dirty="0" smtClean="0">
                <a:cs typeface="B Nazanin" pitchFamily="2" charset="-78"/>
              </a:rPr>
              <a:t>. </a:t>
            </a:r>
            <a:r>
              <a:rPr lang="fa-IR" sz="2800" dirty="0" smtClean="0">
                <a:cs typeface="B Nazanin" pitchFamily="2" charset="-78"/>
              </a:rPr>
              <a:t>  </a:t>
            </a:r>
            <a:r>
              <a:rPr lang="en-US" sz="2800" dirty="0" smtClean="0">
                <a:cs typeface="B Nazanin" pitchFamily="2" charset="-78"/>
              </a:rPr>
              <a:t>DE LACY O'LEARY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743200"/>
            <a:ext cx="38481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75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408906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رافایل بامبلی (1572،1526) مهندس و معمار ، علاقه به کار با کسر مسلسل        او بعد از حدود 1300 سال ،اولین کسی بوده که به کسر مسلسل علاقه نشان داده و آن را در جهت ساختار بخشیدن مطالعه کرده است.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او نشان داد: 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با صرف نظر از         داریم: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با ادامه این روند: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838200"/>
            <a:ext cx="533400" cy="46672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09800"/>
            <a:ext cx="5848350" cy="466725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743200"/>
            <a:ext cx="2219325" cy="676275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819400"/>
            <a:ext cx="295275" cy="3810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10000"/>
            <a:ext cx="5181600" cy="1190625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486400"/>
            <a:ext cx="4257675" cy="1038225"/>
          </a:xfrm>
          <a:prstGeom prst="rect">
            <a:avLst/>
          </a:prstGeom>
          <a:noFill/>
        </p:spPr>
      </p:pic>
      <p:pic>
        <p:nvPicPr>
          <p:cNvPr id="19457" name="Picture 1" descr="F:\papyrus\untitled.bmp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886200"/>
            <a:ext cx="2039114" cy="2668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معادله پل و تقریب ریشه دوم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/>
          <a:lstStyle/>
          <a:p>
            <a:pPr algn="ctr" rtl="1"/>
            <a:r>
              <a:rPr lang="fa-IR" dirty="0" smtClean="0">
                <a:cs typeface="B Nazanin" pitchFamily="2" charset="-78"/>
              </a:rPr>
              <a:t>تئون از سمیرنا (180 ،130 )</a:t>
            </a:r>
          </a:p>
          <a:p>
            <a:pPr algn="r" rtl="1"/>
            <a:endParaRPr lang="en-US" dirty="0"/>
          </a:p>
        </p:txBody>
      </p:sp>
      <p:pic>
        <p:nvPicPr>
          <p:cNvPr id="62466" name="Picture 2" descr="F:\papyrus\Theon_of_Smy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3200400" cy="414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4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cs typeface="B Nazanin" pitchFamily="2" charset="-78"/>
              </a:rPr>
              <a:t>کسر مسلسل چه شکلیه؟</a:t>
            </a:r>
            <a:endParaRPr lang="en-US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743200"/>
            <a:ext cx="4733925" cy="12096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8008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مربع زیر را در نظر می گیریم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اگر ادامه دهیم: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667000"/>
            <a:ext cx="1685925" cy="409575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505200"/>
            <a:ext cx="5943600" cy="107632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953000"/>
            <a:ext cx="3038475" cy="409575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638800"/>
            <a:ext cx="3143250" cy="409575"/>
          </a:xfrm>
          <a:prstGeom prst="rect">
            <a:avLst/>
          </a:prstGeom>
          <a:noFill/>
        </p:spPr>
      </p:pic>
      <p:pic>
        <p:nvPicPr>
          <p:cNvPr id="26633" name="Picture 9" descr="C:\Users\compaq mini\Desktop\New folder\qqqqqqqqqq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981200"/>
            <a:ext cx="4481632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6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ادامه می دهد: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معادله اول را در 2 ضرب می کند و معادله دوم را از آن کم می کند و حاصل را در معادله دوم جایگذاری می کند .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به دست می آید: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سپس معادله اول ودوم را از هم کم می کند و حاصل را در اولی جایگذاری می کند.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نهایتا 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سپس                                   پس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داریم: 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362200"/>
            <a:ext cx="2305050" cy="3810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886200"/>
            <a:ext cx="2505075" cy="409575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572000"/>
            <a:ext cx="2714625" cy="409575"/>
          </a:xfrm>
          <a:prstGeom prst="rect">
            <a:avLst/>
          </a:prstGeom>
          <a:noFill/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572000"/>
            <a:ext cx="4067175" cy="409575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6096000"/>
            <a:ext cx="1990725" cy="409575"/>
          </a:xfrm>
          <a:prstGeom prst="rect">
            <a:avLst/>
          </a:prstGeom>
          <a:noFill/>
        </p:spPr>
      </p:pic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638800"/>
            <a:ext cx="1990725" cy="409575"/>
          </a:xfrm>
          <a:prstGeom prst="rect">
            <a:avLst/>
          </a:prstGeom>
          <a:noFill/>
        </p:spPr>
      </p:pic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638800"/>
            <a:ext cx="3743325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98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/>
          <a:lstStyle/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تئون در ادامه بیان می کند: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676400"/>
            <a:ext cx="7798526" cy="45720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590800"/>
            <a:ext cx="8046720" cy="4572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505200"/>
            <a:ext cx="3857625" cy="428625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419600"/>
            <a:ext cx="3733800" cy="428625"/>
          </a:xfrm>
          <a:prstGeom prst="rect">
            <a:avLst/>
          </a:prstGeom>
          <a:noFill/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334000"/>
            <a:ext cx="3600450" cy="62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8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/>
          <a:lstStyle/>
          <a:p>
            <a:pPr algn="r" rtl="1">
              <a:buNone/>
            </a:pPr>
            <a:r>
              <a:rPr lang="en-US" dirty="0" smtClean="0">
                <a:cs typeface="B Nazanin" pitchFamily="2" charset="-78"/>
              </a:rPr>
              <a:t>Constantine NEWS</a:t>
            </a:r>
            <a:r>
              <a:rPr lang="fa-IR" dirty="0" smtClean="0">
                <a:cs typeface="B Nazanin" pitchFamily="2" charset="-78"/>
              </a:rPr>
              <a:t>:</a:t>
            </a:r>
            <a:r>
              <a:rPr lang="en-US" dirty="0" smtClean="0">
                <a:cs typeface="B Nazanin" pitchFamily="2" charset="-78"/>
              </a:rPr>
              <a:t>   </a:t>
            </a:r>
            <a:r>
              <a:rPr lang="fa-IR" dirty="0" smtClean="0">
                <a:cs typeface="B Nazanin" pitchFamily="2" charset="-78"/>
              </a:rPr>
              <a:t>به طور اشتباه در نامه ای که اویلر در 10 آگوست 1732 به گلدباخ می نویسد، معادله ای به فرم                               را به پل(1685،1611) نسبت می دهد. 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219200"/>
            <a:ext cx="2028825" cy="419100"/>
          </a:xfrm>
          <a:prstGeom prst="rect">
            <a:avLst/>
          </a:prstGeom>
          <a:noFill/>
        </p:spPr>
      </p:pic>
      <p:pic>
        <p:nvPicPr>
          <p:cNvPr id="1026" name="Picture 2" descr="C:\Users\compaq mini\Desktop\New folder\Untitledk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7268590" cy="4429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55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در سال 1765 ،اویلر (1783،1707)به مطالعه معادله پل پرداخت.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او        را به کسر مسلسل تبدیل کرد ،شیوه ای که امروزه مرسوم است.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295400"/>
            <a:ext cx="428625" cy="45720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905000"/>
            <a:ext cx="3505200" cy="466725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819400"/>
            <a:ext cx="3810000" cy="8001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962400"/>
            <a:ext cx="5943600" cy="169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9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295400"/>
            <a:ext cx="4448175" cy="885825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838325" cy="885825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505200"/>
            <a:ext cx="4600575" cy="819150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648200"/>
            <a:ext cx="169545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4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cs typeface="B Nazanin" pitchFamily="2" charset="-78"/>
              </a:rPr>
              <a:t>اویلر متوجه شد:هر کسر مسلسل ریشه دوم ،حالت دوری و قرینه دارد.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او فهمید آخرین عدد از هر دور ، دو برابر اولین عددی است که در کسر استفاده می شود.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429000"/>
            <a:ext cx="3800475" cy="168592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"/>
            <a:ext cx="4972050" cy="215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/>
          <a:lstStyle/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2289" name="Picture 1" descr="F:\New Folder (2)\220px-Prestige_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09600"/>
            <a:ext cx="3672840" cy="5442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00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مرحله اول شعبده بازی: اویلر معادله را به تماشاچیان نشان می دهد.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sz="2800" dirty="0" smtClean="0">
                <a:cs typeface="B Nazanin" pitchFamily="2" charset="-78"/>
              </a:rPr>
              <a:t>مرحله دوم شعبده بازی: او به کمک ابزاری که فقط خودش از آن سر در می آورد، کار غیر معمولی انجام می دهد.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یک دور از کسر مسلسل را در نظر می گیرد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کسر را تا قبل از آخرین جمله ی دور حساب می کند.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Nazanin" pitchFamily="2" charset="-78"/>
              </a:rPr>
              <a:t>مرحله سوم شعبده بازی: (</a:t>
            </a:r>
            <a:r>
              <a:rPr lang="en-US" sz="2800" dirty="0" smtClean="0">
                <a:cs typeface="B Nazanin" pitchFamily="2" charset="-78"/>
              </a:rPr>
              <a:t>The Prestige</a:t>
            </a:r>
            <a:r>
              <a:rPr lang="fa-IR" sz="2800" dirty="0" smtClean="0">
                <a:cs typeface="B Nazanin" pitchFamily="2" charset="-78"/>
              </a:rPr>
              <a:t>)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914400"/>
            <a:ext cx="2784764" cy="609600"/>
          </a:xfrm>
          <a:prstGeom prst="rect">
            <a:avLst/>
          </a:prstGeom>
          <a:noFill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733800"/>
            <a:ext cx="2514600" cy="1118740"/>
          </a:xfrm>
          <a:prstGeom prst="rect">
            <a:avLst/>
          </a:prstGeom>
          <a:noFill/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733800"/>
            <a:ext cx="1912815" cy="988077"/>
          </a:xfrm>
          <a:prstGeom prst="rect">
            <a:avLst/>
          </a:prstGeom>
          <a:noFill/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715000"/>
            <a:ext cx="2305050" cy="419100"/>
          </a:xfrm>
          <a:prstGeom prst="rect">
            <a:avLst/>
          </a:prstGeom>
          <a:noFill/>
        </p:spPr>
      </p:pic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638800"/>
            <a:ext cx="2305049" cy="535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8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اویلر اثبات کرد :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هر کسر مسلسل دوری ، نشان دهنده ریشه یک معادله درجه دو است.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لاگرانژ(1736،1813) :در سال 1769 عکس قضیه اویلر را اثبات کرد.یعنی هر ریشه معادله درجه دو ،دارای کسر مسلسل دوری است.پس به طور کلی :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733800"/>
            <a:ext cx="4876800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5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papyrus\hanginggardens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6934200" cy="5200650"/>
          </a:xfrm>
          <a:prstGeom prst="rect">
            <a:avLst/>
          </a:prstGeom>
          <a:noFill/>
        </p:spPr>
      </p:pic>
      <p:pic>
        <p:nvPicPr>
          <p:cNvPr id="4" name="Picture 3" descr="C:\Users\compaq mini\Desktop\New folder\161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8854">
            <a:off x="1295400" y="990600"/>
            <a:ext cx="6867525" cy="4667250"/>
          </a:xfrm>
          <a:prstGeom prst="rect">
            <a:avLst/>
          </a:prstGeom>
          <a:noFill/>
        </p:spPr>
      </p:pic>
      <p:pic>
        <p:nvPicPr>
          <p:cNvPr id="1028" name="Picture 4" descr="C:\Users\compaq mini\Desktop\New folder\0670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9973">
            <a:off x="1956101" y="369385"/>
            <a:ext cx="6953250" cy="4638675"/>
          </a:xfrm>
          <a:prstGeom prst="rect">
            <a:avLst/>
          </a:prstGeom>
          <a:noFill/>
        </p:spPr>
      </p:pic>
      <p:pic>
        <p:nvPicPr>
          <p:cNvPr id="1029" name="Picture 5" descr="C:\Users\compaq mini\Desktop\New folder\rtrr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18147">
            <a:off x="977770" y="858763"/>
            <a:ext cx="7543800" cy="4683443"/>
          </a:xfrm>
          <a:prstGeom prst="rect">
            <a:avLst/>
          </a:prstGeom>
          <a:noFill/>
        </p:spPr>
      </p:pic>
      <p:pic>
        <p:nvPicPr>
          <p:cNvPr id="1027" name="Picture 3" descr="C:\Users\compaq mini\Desktop\New folder\0150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12224">
            <a:off x="1090612" y="1066800"/>
            <a:ext cx="6962775" cy="4724400"/>
          </a:xfrm>
          <a:prstGeom prst="rect">
            <a:avLst/>
          </a:prstGeom>
          <a:noFill/>
        </p:spPr>
      </p:pic>
      <p:pic>
        <p:nvPicPr>
          <p:cNvPr id="8" name="Picture 6" descr="F:\papyrus\gibb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819400"/>
            <a:ext cx="6361981" cy="3371850"/>
          </a:xfrm>
          <a:prstGeom prst="rect">
            <a:avLst/>
          </a:prstGeom>
          <a:noFill/>
        </p:spPr>
      </p:pic>
      <p:pic>
        <p:nvPicPr>
          <p:cNvPr id="1031" name="Picture 7" descr="C:\Users\compaq mini\Desktop\New folder\Untitledqqqq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1752600"/>
            <a:ext cx="6903721" cy="3276600"/>
          </a:xfrm>
          <a:prstGeom prst="rect">
            <a:avLst/>
          </a:prstGeom>
          <a:noFill/>
        </p:spPr>
      </p:pic>
      <p:pic>
        <p:nvPicPr>
          <p:cNvPr id="1032" name="Picture 8" descr="C:\Users\compaq mini\Desktop\New folder\arabi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304800"/>
            <a:ext cx="6817332" cy="4124486"/>
          </a:xfrm>
          <a:prstGeom prst="rect">
            <a:avLst/>
          </a:prstGeom>
          <a:noFill/>
        </p:spPr>
      </p:pic>
      <p:pic>
        <p:nvPicPr>
          <p:cNvPr id="5" name="Picture 2" descr="C:\Users\compaq mini\Desktop\New folder\dubai-desert-and-camel-riding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6096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24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کسرهای مسلسل دیدنی: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40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1. اویلر (1768)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 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514600"/>
            <a:ext cx="5133975" cy="275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21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2.لمبرت(1770)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3. گاوس(1812)</a:t>
            </a:r>
          </a:p>
          <a:p>
            <a:pPr algn="r" rt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828800"/>
            <a:ext cx="3705225" cy="18383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038600"/>
            <a:ext cx="3886200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2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4.لمبرت(1770)،لاگرانژ(1776)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5.  ...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685800"/>
            <a:ext cx="5057775" cy="2228850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914400"/>
            <a:ext cx="1009650" cy="447675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733800"/>
            <a:ext cx="3419475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7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/>
          <a:lstStyle/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6.لاپلاس(1805)،لژاندر(1826)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67000"/>
            <a:ext cx="5657850" cy="2095500"/>
          </a:xfrm>
          <a:prstGeom prst="rect">
            <a:avLst/>
          </a:prstGeom>
          <a:noFill/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124200"/>
            <a:ext cx="800100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6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7. رامانوجان (1920،1887)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                                  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=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endParaRPr lang="en-US" dirty="0" smtClean="0"/>
          </a:p>
          <a:p>
            <a:pPr algn="l"/>
            <a:endParaRPr lang="en-US" sz="2400" dirty="0" smtClean="0"/>
          </a:p>
          <a:p>
            <a:pPr algn="l">
              <a:buNone/>
            </a:pPr>
            <a:r>
              <a:rPr lang="en-US" sz="2000" dirty="0" err="1" smtClean="0"/>
              <a:t>Srinivasa</a:t>
            </a:r>
            <a:r>
              <a:rPr lang="en-US" sz="2000" dirty="0" smtClean="0"/>
              <a:t> </a:t>
            </a:r>
            <a:r>
              <a:rPr lang="en-US" sz="2000" dirty="0" err="1" smtClean="0"/>
              <a:t>Ramanujan</a:t>
            </a:r>
            <a:r>
              <a:rPr lang="en-US" sz="2000" dirty="0" smtClean="0"/>
              <a:t>  </a:t>
            </a:r>
            <a:r>
              <a:rPr lang="en-US" sz="2000" dirty="0" err="1" smtClean="0"/>
              <a:t>Godfray</a:t>
            </a:r>
            <a:r>
              <a:rPr lang="en-US" sz="2000" dirty="0" smtClean="0"/>
              <a:t> Harold Hardy</a:t>
            </a:r>
            <a:endParaRPr lang="en-US" sz="20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47266"/>
            <a:ext cx="2691911" cy="1029260"/>
          </a:xfrm>
          <a:prstGeom prst="rect">
            <a:avLst/>
          </a:prstGeom>
          <a:noFill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524000"/>
            <a:ext cx="1981200" cy="74493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447800"/>
            <a:ext cx="3276600" cy="2617902"/>
          </a:xfrm>
          <a:prstGeom prst="rect">
            <a:avLst/>
          </a:prstGeom>
          <a:noFill/>
        </p:spPr>
      </p:pic>
      <p:pic>
        <p:nvPicPr>
          <p:cNvPr id="2050" name="Picture 2" descr="Srinivasa Ramanujan - OPC - 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657600"/>
            <a:ext cx="2095500" cy="2867026"/>
          </a:xfrm>
          <a:prstGeom prst="rect">
            <a:avLst/>
          </a:prstGeom>
          <a:noFill/>
        </p:spPr>
      </p:pic>
      <p:pic>
        <p:nvPicPr>
          <p:cNvPr id="6145" name="Picture 1" descr="F:\papyrus\untitledqqq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657600"/>
            <a:ext cx="2391868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5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3" name="Picture 1" descr="C:\Users\compaq mini\Desktop\New folder\Untitledmmma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7250" y="990600"/>
            <a:ext cx="9180822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94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ompaq mini\Desktop\New folder\873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5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5" name="Picture 1" descr="C:\Users\compaq mini\Desktop\New folder\Untitledqw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1"/>
            <a:ext cx="1676400" cy="2285681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04799"/>
            <a:ext cx="1981200" cy="230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 descr="C:\Users\compaq mini\Desktop\New folder\Untitledssd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00200"/>
            <a:ext cx="2203374" cy="2743200"/>
          </a:xfrm>
          <a:prstGeom prst="rect">
            <a:avLst/>
          </a:prstGeom>
          <a:noFill/>
        </p:spPr>
      </p:pic>
      <p:pic>
        <p:nvPicPr>
          <p:cNvPr id="36869" name="Picture 5" descr="C:\Users\compaq mini\Desktop\New folder\Untitledeeeeeeeeeee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600200"/>
            <a:ext cx="2278443" cy="2743200"/>
          </a:xfrm>
          <a:prstGeom prst="rect">
            <a:avLst/>
          </a:prstGeom>
          <a:noFill/>
        </p:spPr>
      </p:pic>
      <p:pic>
        <p:nvPicPr>
          <p:cNvPr id="36870" name="Picture 6" descr="C:\Users\compaq mini\Desktop\New folder\200px-Christiaan_Huyge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667000"/>
            <a:ext cx="2509957" cy="3501390"/>
          </a:xfrm>
          <a:prstGeom prst="rect">
            <a:avLst/>
          </a:prstGeom>
          <a:noFill/>
        </p:spPr>
      </p:pic>
      <p:pic>
        <p:nvPicPr>
          <p:cNvPr id="36871" name="Picture 7" descr="C:\Users\compaq mini\Desktop\New folder\Lagran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4512290"/>
            <a:ext cx="1928374" cy="2345709"/>
          </a:xfrm>
          <a:prstGeom prst="rect">
            <a:avLst/>
          </a:prstGeom>
          <a:noFill/>
        </p:spPr>
      </p:pic>
      <p:pic>
        <p:nvPicPr>
          <p:cNvPr id="36872" name="Picture 8" descr="C:\Users\compaq mini\Desktop\New folder\Lamber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4495800"/>
            <a:ext cx="1828800" cy="2362200"/>
          </a:xfrm>
          <a:prstGeom prst="rect">
            <a:avLst/>
          </a:prstGeom>
          <a:noFill/>
        </p:spPr>
      </p:pic>
      <p:pic>
        <p:nvPicPr>
          <p:cNvPr id="36873" name="Picture 9" descr="C:\Users\compaq mini\Desktop\New folder\Untitledq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9176" y="4495321"/>
            <a:ext cx="1804824" cy="2362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0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>
            <a:normAutofit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به هر     ،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dirty="0" smtClean="0">
                <a:cs typeface="B Nazanin" pitchFamily="2" charset="-78"/>
              </a:rPr>
              <a:t>  امین جمله همگرایی کسر مسلسل می گویند .</a:t>
            </a:r>
            <a:endParaRPr lang="en-US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اثبات همگرایی توسط جان والیس در سال 1655 ارایه شد و در همان موقع نام کسر مسلسل بیان شد.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743200"/>
            <a:ext cx="2371725" cy="676275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667000"/>
            <a:ext cx="4638675" cy="923925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3733800"/>
            <a:ext cx="190500" cy="3429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609600"/>
            <a:ext cx="3476625" cy="144780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724400"/>
            <a:ext cx="16513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23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الگوریتم اقلیدس و کسر مسلسل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اقلیدس (283،306)قبل از میلاد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در مقاله 10،قضیه 3 شیوه ای هندسی برای پیدا کردن ب،م،م دو عدد ارایه می دهد.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68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On-screen Show (4:3)</PresentationFormat>
  <Paragraphs>184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Verve</vt:lpstr>
      <vt:lpstr>Continued Fraction </vt:lpstr>
      <vt:lpstr>PowerPoint Presentation</vt:lpstr>
      <vt:lpstr>کسر مسلسل چه شکلیه؟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الگوریتم اقلیدس و کسر مسلسل</vt:lpstr>
      <vt:lpstr>PowerPoint Presentation</vt:lpstr>
      <vt:lpstr> </vt:lpstr>
      <vt:lpstr>PowerPoint Presentation</vt:lpstr>
      <vt:lpstr>     و کسر مسلسل </vt:lpstr>
      <vt:lpstr>PowerPoint Presentation</vt:lpstr>
      <vt:lpstr>PowerPoint Presentation</vt:lpstr>
      <vt:lpstr>ارشمیدس(212،287 قبل از میلاد)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کسر مسلسل ریشه های دوم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معادله پل و تقریب ریشه دوم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کسرهای مسلسل دیدنی: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MRT</cp:lastModifiedBy>
  <cp:revision>2</cp:revision>
  <dcterms:created xsi:type="dcterms:W3CDTF">2006-08-16T00:00:00Z</dcterms:created>
  <dcterms:modified xsi:type="dcterms:W3CDTF">2013-05-10T14:08:11Z</dcterms:modified>
</cp:coreProperties>
</file>