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sldIdLst>
    <p:sldId id="258" r:id="rId3"/>
    <p:sldId id="256" r:id="rId4"/>
    <p:sldId id="257" r:id="rId5"/>
    <p:sldId id="264" r:id="rId6"/>
    <p:sldId id="376" r:id="rId7"/>
    <p:sldId id="322" r:id="rId8"/>
    <p:sldId id="324" r:id="rId9"/>
    <p:sldId id="360" r:id="rId10"/>
    <p:sldId id="374" r:id="rId11"/>
    <p:sldId id="377" r:id="rId12"/>
    <p:sldId id="378" r:id="rId13"/>
    <p:sldId id="379" r:id="rId14"/>
    <p:sldId id="380" r:id="rId15"/>
    <p:sldId id="381" r:id="rId16"/>
    <p:sldId id="383" r:id="rId17"/>
    <p:sldId id="388" r:id="rId18"/>
    <p:sldId id="382" r:id="rId19"/>
    <p:sldId id="390" r:id="rId20"/>
    <p:sldId id="391" r:id="rId21"/>
    <p:sldId id="384" r:id="rId22"/>
    <p:sldId id="389" r:id="rId23"/>
    <p:sldId id="385" r:id="rId24"/>
    <p:sldId id="387" r:id="rId25"/>
    <p:sldId id="395" r:id="rId26"/>
    <p:sldId id="396" r:id="rId27"/>
    <p:sldId id="386" r:id="rId28"/>
    <p:sldId id="393" r:id="rId29"/>
    <p:sldId id="392" r:id="rId30"/>
    <p:sldId id="394" r:id="rId31"/>
    <p:sldId id="369" r:id="rId32"/>
    <p:sldId id="261" r:id="rId33"/>
  </p:sldIdLst>
  <p:sldSz cx="9144000" cy="6858000" type="screen4x3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B Yekan" pitchFamily="2" charset="-78"/>
      <p:regular r:id="rId38"/>
    </p:embeddedFont>
    <p:embeddedFont>
      <p:font typeface="IRDast Nevis" pitchFamily="2" charset="-78"/>
      <p:regular r:id="rId39"/>
    </p:embeddedFont>
    <p:embeddedFont>
      <p:font typeface="B Titr" pitchFamily="2" charset="-78"/>
      <p:bold r:id="rId40"/>
    </p:embeddedFont>
    <p:embeddedFont>
      <p:font typeface="굴림" pitchFamily="34" charset="-127"/>
      <p:regular r:id="rId41"/>
    </p:embeddedFont>
    <p:embeddedFont>
      <p:font typeface="Aharoni" pitchFamily="2" charset="-79"/>
      <p:bold r:id="rId42"/>
    </p:embeddedFont>
    <p:embeddedFont>
      <p:font typeface="B Nazanin" pitchFamily="2" charset="-78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53ja0UZpaq00jGhxtLlGw==" hashData="Hppvwlilwmvdjo9Q3LJzgm1iWu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300"/>
    <a:srgbClr val="FFC300"/>
    <a:srgbClr val="F8682C"/>
    <a:srgbClr val="00B4F1"/>
    <a:srgbClr val="3B1E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6" autoAdjust="0"/>
    <p:restoredTop sz="94624" autoAdjust="0"/>
  </p:normalViewPr>
  <p:slideViewPr>
    <p:cSldViewPr>
      <p:cViewPr varScale="1">
        <p:scale>
          <a:sx n="81" d="100"/>
          <a:sy n="81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473" y="476672"/>
            <a:ext cx="5909118" cy="619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30932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18864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1404665" y="3284983"/>
            <a:ext cx="6624736" cy="432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103948" y="2816932"/>
            <a:ext cx="6408712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تعریف شبکه های بلوری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6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pic>
        <p:nvPicPr>
          <p:cNvPr id="16" name="Picture 15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 descr="solid-statephysics-1by-dudayanga-30-102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20" y="1773578"/>
            <a:ext cx="6623720" cy="496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7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7085384" y="4304692"/>
            <a:ext cx="93712" cy="937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201108" y="3440596"/>
            <a:ext cx="1224136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16832" y="3490900"/>
            <a:ext cx="1245840" cy="1245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6236096" y="4916760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نقطه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3635896" y="4916760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خط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1043608" y="4916760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صفحه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8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7365504" y="3717032"/>
            <a:ext cx="93712" cy="937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6516216" y="4365104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نقطه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28" name="AutoShape 64"/>
          <p:cNvSpPr>
            <a:spLocks noChangeAspect="1" noChangeArrowheads="1"/>
          </p:cNvSpPr>
          <p:nvPr/>
        </p:nvSpPr>
        <p:spPr bwMode="auto">
          <a:xfrm>
            <a:off x="1613811" y="3052140"/>
            <a:ext cx="2862593" cy="2859155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35" name="Line 65"/>
          <p:cNvSpPr>
            <a:spLocks noChangeAspect="1" noChangeShapeType="1"/>
          </p:cNvSpPr>
          <p:nvPr/>
        </p:nvSpPr>
        <p:spPr bwMode="auto">
          <a:xfrm>
            <a:off x="2358147" y="2760958"/>
            <a:ext cx="0" cy="2391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6"/>
          <p:cNvSpPr>
            <a:spLocks noChangeAspect="1" noChangeShapeType="1"/>
          </p:cNvSpPr>
          <p:nvPr/>
        </p:nvSpPr>
        <p:spPr bwMode="auto">
          <a:xfrm flipH="1">
            <a:off x="2358147" y="5183341"/>
            <a:ext cx="2509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7"/>
          <p:cNvSpPr>
            <a:spLocks noChangeAspect="1" noChangeShapeType="1"/>
          </p:cNvSpPr>
          <p:nvPr/>
        </p:nvSpPr>
        <p:spPr bwMode="auto">
          <a:xfrm flipH="1">
            <a:off x="1350192" y="5158559"/>
            <a:ext cx="1007955" cy="1006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792263" y="5366646"/>
            <a:ext cx="2534898" cy="366610"/>
            <a:chOff x="1792263" y="5366646"/>
            <a:chExt cx="2534898" cy="366610"/>
          </a:xfrm>
        </p:grpSpPr>
        <p:sp>
          <p:nvSpPr>
            <p:cNvPr id="38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 flipH="1">
            <a:off x="708120" y="4287595"/>
            <a:ext cx="2534898" cy="366610"/>
            <a:chOff x="1792263" y="5366646"/>
            <a:chExt cx="2534898" cy="366610"/>
          </a:xfrm>
        </p:grpSpPr>
        <p:sp>
          <p:nvSpPr>
            <p:cNvPr id="44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Line 65"/>
          <p:cNvSpPr>
            <a:spLocks noChangeAspect="1" noChangeShapeType="1"/>
          </p:cNvSpPr>
          <p:nvPr/>
        </p:nvSpPr>
        <p:spPr bwMode="auto">
          <a:xfrm>
            <a:off x="2880074" y="3069192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5"/>
          <p:cNvSpPr>
            <a:spLocks noChangeAspect="1" noChangeShapeType="1"/>
          </p:cNvSpPr>
          <p:nvPr/>
        </p:nvSpPr>
        <p:spPr bwMode="auto">
          <a:xfrm>
            <a:off x="3402001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65"/>
          <p:cNvSpPr>
            <a:spLocks noChangeAspect="1" noChangeShapeType="1"/>
          </p:cNvSpPr>
          <p:nvPr/>
        </p:nvSpPr>
        <p:spPr bwMode="auto">
          <a:xfrm>
            <a:off x="3923928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" name="Straight Connector 60"/>
          <p:cNvCxnSpPr>
            <a:stCxn id="53" idx="1"/>
          </p:cNvCxnSpPr>
          <p:nvPr/>
        </p:nvCxnSpPr>
        <p:spPr>
          <a:xfrm flipH="1">
            <a:off x="3167582" y="5174960"/>
            <a:ext cx="756346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2" idx="1"/>
          </p:cNvCxnSpPr>
          <p:nvPr/>
        </p:nvCxnSpPr>
        <p:spPr>
          <a:xfrm flipH="1">
            <a:off x="2627784" y="5174960"/>
            <a:ext cx="774217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1" idx="1"/>
          </p:cNvCxnSpPr>
          <p:nvPr/>
        </p:nvCxnSpPr>
        <p:spPr>
          <a:xfrm flipH="1">
            <a:off x="2123728" y="5175192"/>
            <a:ext cx="756346" cy="756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ine 65"/>
          <p:cNvSpPr>
            <a:spLocks noChangeAspect="1" noChangeShapeType="1"/>
          </p:cNvSpPr>
          <p:nvPr/>
        </p:nvSpPr>
        <p:spPr bwMode="auto">
          <a:xfrm rot="5400000">
            <a:off x="3411802" y="2520016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5"/>
          <p:cNvSpPr>
            <a:spLocks noChangeAspect="1" noChangeShapeType="1"/>
          </p:cNvSpPr>
          <p:nvPr/>
        </p:nvSpPr>
        <p:spPr bwMode="auto">
          <a:xfrm rot="5400000">
            <a:off x="3412034" y="3041943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5"/>
          <p:cNvSpPr>
            <a:spLocks noChangeAspect="1" noChangeShapeType="1"/>
          </p:cNvSpPr>
          <p:nvPr/>
        </p:nvSpPr>
        <p:spPr bwMode="auto">
          <a:xfrm rot="5400000">
            <a:off x="3412034" y="356387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rot="16200000" flipH="1">
            <a:off x="1097733" y="4094956"/>
            <a:ext cx="1800200" cy="756320"/>
            <a:chOff x="1259632" y="4077072"/>
            <a:chExt cx="1800200" cy="756320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2303486" y="4077072"/>
              <a:ext cx="756346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763688" y="4077072"/>
              <a:ext cx="774217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259632" y="4077304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Subtitle 2"/>
          <p:cNvSpPr txBox="1">
            <a:spLocks/>
          </p:cNvSpPr>
          <p:nvPr/>
        </p:nvSpPr>
        <p:spPr>
          <a:xfrm>
            <a:off x="979512" y="6021288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>
          <a:xfrm>
            <a:off x="4860032" y="4916760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79" name="Subtitle 2"/>
          <p:cNvSpPr txBox="1">
            <a:spLocks/>
          </p:cNvSpPr>
          <p:nvPr/>
        </p:nvSpPr>
        <p:spPr>
          <a:xfrm>
            <a:off x="2080295" y="2204864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1862" y="5190794"/>
            <a:ext cx="1776562" cy="54246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49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9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1" name="Subtitle 2"/>
          <p:cNvSpPr txBox="1">
            <a:spLocks/>
          </p:cNvSpPr>
          <p:nvPr/>
        </p:nvSpPr>
        <p:spPr>
          <a:xfrm>
            <a:off x="6520172" y="4365104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جهت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28" name="AutoShape 64"/>
          <p:cNvSpPr>
            <a:spLocks noChangeAspect="1" noChangeArrowheads="1"/>
          </p:cNvSpPr>
          <p:nvPr/>
        </p:nvSpPr>
        <p:spPr bwMode="auto">
          <a:xfrm>
            <a:off x="1613811" y="3052140"/>
            <a:ext cx="2862593" cy="2859155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35" name="Line 65"/>
          <p:cNvSpPr>
            <a:spLocks noChangeAspect="1" noChangeShapeType="1"/>
          </p:cNvSpPr>
          <p:nvPr/>
        </p:nvSpPr>
        <p:spPr bwMode="auto">
          <a:xfrm>
            <a:off x="2358147" y="2760958"/>
            <a:ext cx="0" cy="2391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6"/>
          <p:cNvSpPr>
            <a:spLocks noChangeAspect="1" noChangeShapeType="1"/>
          </p:cNvSpPr>
          <p:nvPr/>
        </p:nvSpPr>
        <p:spPr bwMode="auto">
          <a:xfrm flipH="1">
            <a:off x="2358147" y="5183341"/>
            <a:ext cx="2509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7"/>
          <p:cNvSpPr>
            <a:spLocks noChangeAspect="1" noChangeShapeType="1"/>
          </p:cNvSpPr>
          <p:nvPr/>
        </p:nvSpPr>
        <p:spPr bwMode="auto">
          <a:xfrm flipH="1">
            <a:off x="1350192" y="5158559"/>
            <a:ext cx="1007955" cy="1006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1"/>
          <p:cNvGrpSpPr/>
          <p:nvPr/>
        </p:nvGrpSpPr>
        <p:grpSpPr>
          <a:xfrm>
            <a:off x="1792263" y="5366646"/>
            <a:ext cx="2534898" cy="366610"/>
            <a:chOff x="1792263" y="5366646"/>
            <a:chExt cx="2534898" cy="366610"/>
          </a:xfrm>
        </p:grpSpPr>
        <p:sp>
          <p:nvSpPr>
            <p:cNvPr id="38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2"/>
          <p:cNvGrpSpPr/>
          <p:nvPr/>
        </p:nvGrpSpPr>
        <p:grpSpPr>
          <a:xfrm rot="16200000" flipH="1">
            <a:off x="708120" y="4287595"/>
            <a:ext cx="2534898" cy="366610"/>
            <a:chOff x="1792263" y="5366646"/>
            <a:chExt cx="2534898" cy="366610"/>
          </a:xfrm>
        </p:grpSpPr>
        <p:sp>
          <p:nvSpPr>
            <p:cNvPr id="44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Line 65"/>
          <p:cNvSpPr>
            <a:spLocks noChangeAspect="1" noChangeShapeType="1"/>
          </p:cNvSpPr>
          <p:nvPr/>
        </p:nvSpPr>
        <p:spPr bwMode="auto">
          <a:xfrm>
            <a:off x="2880074" y="3069192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5"/>
          <p:cNvSpPr>
            <a:spLocks noChangeAspect="1" noChangeShapeType="1"/>
          </p:cNvSpPr>
          <p:nvPr/>
        </p:nvSpPr>
        <p:spPr bwMode="auto">
          <a:xfrm>
            <a:off x="3402001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65"/>
          <p:cNvSpPr>
            <a:spLocks noChangeAspect="1" noChangeShapeType="1"/>
          </p:cNvSpPr>
          <p:nvPr/>
        </p:nvSpPr>
        <p:spPr bwMode="auto">
          <a:xfrm>
            <a:off x="3923928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" name="Straight Connector 60"/>
          <p:cNvCxnSpPr>
            <a:stCxn id="53" idx="1"/>
          </p:cNvCxnSpPr>
          <p:nvPr/>
        </p:nvCxnSpPr>
        <p:spPr>
          <a:xfrm flipH="1">
            <a:off x="3167582" y="5174960"/>
            <a:ext cx="756346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2" idx="1"/>
          </p:cNvCxnSpPr>
          <p:nvPr/>
        </p:nvCxnSpPr>
        <p:spPr>
          <a:xfrm flipH="1">
            <a:off x="2627784" y="5174960"/>
            <a:ext cx="774217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1" idx="1"/>
          </p:cNvCxnSpPr>
          <p:nvPr/>
        </p:nvCxnSpPr>
        <p:spPr>
          <a:xfrm flipH="1">
            <a:off x="2123728" y="5175192"/>
            <a:ext cx="756346" cy="756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ine 65"/>
          <p:cNvSpPr>
            <a:spLocks noChangeAspect="1" noChangeShapeType="1"/>
          </p:cNvSpPr>
          <p:nvPr/>
        </p:nvSpPr>
        <p:spPr bwMode="auto">
          <a:xfrm rot="5400000">
            <a:off x="3411802" y="2520016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5"/>
          <p:cNvSpPr>
            <a:spLocks noChangeAspect="1" noChangeShapeType="1"/>
          </p:cNvSpPr>
          <p:nvPr/>
        </p:nvSpPr>
        <p:spPr bwMode="auto">
          <a:xfrm rot="5400000">
            <a:off x="3412034" y="3041943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5"/>
          <p:cNvSpPr>
            <a:spLocks noChangeAspect="1" noChangeShapeType="1"/>
          </p:cNvSpPr>
          <p:nvPr/>
        </p:nvSpPr>
        <p:spPr bwMode="auto">
          <a:xfrm rot="5400000">
            <a:off x="3412034" y="356387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5"/>
          <p:cNvGrpSpPr/>
          <p:nvPr/>
        </p:nvGrpSpPr>
        <p:grpSpPr>
          <a:xfrm rot="16200000" flipH="1">
            <a:off x="1097733" y="4094956"/>
            <a:ext cx="1800200" cy="756320"/>
            <a:chOff x="1259632" y="4077072"/>
            <a:chExt cx="1800200" cy="756320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2303486" y="4077072"/>
              <a:ext cx="756346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763688" y="4077072"/>
              <a:ext cx="774217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259632" y="4077304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Subtitle 2"/>
          <p:cNvSpPr txBox="1">
            <a:spLocks/>
          </p:cNvSpPr>
          <p:nvPr/>
        </p:nvSpPr>
        <p:spPr>
          <a:xfrm>
            <a:off x="979512" y="6021288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>
          <a:xfrm>
            <a:off x="4860032" y="4916760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79" name="Subtitle 2"/>
          <p:cNvSpPr txBox="1">
            <a:spLocks/>
          </p:cNvSpPr>
          <p:nvPr/>
        </p:nvSpPr>
        <p:spPr>
          <a:xfrm>
            <a:off x="2080295" y="2204864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804248" y="2936540"/>
            <a:ext cx="1224136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261" y="5215871"/>
            <a:ext cx="1448148" cy="551674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53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10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1" name="Subtitle 2"/>
          <p:cNvSpPr txBox="1">
            <a:spLocks/>
          </p:cNvSpPr>
          <p:nvPr/>
        </p:nvSpPr>
        <p:spPr>
          <a:xfrm>
            <a:off x="6520172" y="4365104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جهت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804248" y="2936540"/>
            <a:ext cx="1224136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261" y="5215871"/>
            <a:ext cx="1448148" cy="551674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87624" y="2132856"/>
            <a:ext cx="4060802" cy="3894840"/>
            <a:chOff x="1583406" y="2036440"/>
            <a:chExt cx="4060802" cy="3894840"/>
          </a:xfrm>
        </p:grpSpPr>
        <p:sp>
          <p:nvSpPr>
            <p:cNvPr id="28" name="AutoShape 64"/>
            <p:cNvSpPr>
              <a:spLocks noChangeAspect="1" noChangeArrowheads="1"/>
            </p:cNvSpPr>
            <p:nvPr/>
          </p:nvSpPr>
          <p:spPr bwMode="auto">
            <a:xfrm>
              <a:off x="1613811" y="3052140"/>
              <a:ext cx="2862593" cy="2859155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35" name="Line 65"/>
            <p:cNvSpPr>
              <a:spLocks noChangeAspect="1" noChangeShapeType="1"/>
            </p:cNvSpPr>
            <p:nvPr/>
          </p:nvSpPr>
          <p:spPr bwMode="auto">
            <a:xfrm>
              <a:off x="2358147" y="3051192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6"/>
            <p:cNvSpPr>
              <a:spLocks noChangeAspect="1" noChangeShapeType="1"/>
            </p:cNvSpPr>
            <p:nvPr/>
          </p:nvSpPr>
          <p:spPr bwMode="auto">
            <a:xfrm flipH="1">
              <a:off x="2358147" y="518334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41"/>
            <p:cNvGrpSpPr/>
            <p:nvPr/>
          </p:nvGrpSpPr>
          <p:grpSpPr>
            <a:xfrm>
              <a:off x="1792263" y="5366646"/>
              <a:ext cx="2534898" cy="366610"/>
              <a:chOff x="1792263" y="5366646"/>
              <a:chExt cx="2534898" cy="366610"/>
            </a:xfrm>
          </p:grpSpPr>
          <p:sp>
            <p:nvSpPr>
              <p:cNvPr id="38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2167161" y="536664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979712" y="5549951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792263" y="573325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2"/>
            <p:cNvGrpSpPr/>
            <p:nvPr/>
          </p:nvGrpSpPr>
          <p:grpSpPr>
            <a:xfrm rot="16200000" flipH="1">
              <a:off x="708120" y="4287595"/>
              <a:ext cx="2534898" cy="366610"/>
              <a:chOff x="1792263" y="5366646"/>
              <a:chExt cx="2534898" cy="366610"/>
            </a:xfrm>
          </p:grpSpPr>
          <p:sp>
            <p:nvSpPr>
              <p:cNvPr id="44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2167161" y="536664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979712" y="5549951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792263" y="573325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Line 65"/>
            <p:cNvSpPr>
              <a:spLocks noChangeAspect="1" noChangeShapeType="1"/>
            </p:cNvSpPr>
            <p:nvPr/>
          </p:nvSpPr>
          <p:spPr bwMode="auto">
            <a:xfrm>
              <a:off x="2880074" y="3069192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5"/>
            <p:cNvSpPr>
              <a:spLocks noChangeAspect="1" noChangeShapeType="1"/>
            </p:cNvSpPr>
            <p:nvPr/>
          </p:nvSpPr>
          <p:spPr bwMode="auto">
            <a:xfrm>
              <a:off x="3402001" y="3068960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65"/>
            <p:cNvSpPr>
              <a:spLocks noChangeAspect="1" noChangeShapeType="1"/>
            </p:cNvSpPr>
            <p:nvPr/>
          </p:nvSpPr>
          <p:spPr bwMode="auto">
            <a:xfrm>
              <a:off x="3923928" y="3068960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" name="Straight Connector 60"/>
            <p:cNvCxnSpPr>
              <a:stCxn id="53" idx="1"/>
            </p:cNvCxnSpPr>
            <p:nvPr/>
          </p:nvCxnSpPr>
          <p:spPr>
            <a:xfrm flipH="1">
              <a:off x="3167582" y="5174960"/>
              <a:ext cx="756346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2" idx="1"/>
            </p:cNvCxnSpPr>
            <p:nvPr/>
          </p:nvCxnSpPr>
          <p:spPr>
            <a:xfrm flipH="1">
              <a:off x="2627784" y="5174960"/>
              <a:ext cx="774217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1" idx="1"/>
            </p:cNvCxnSpPr>
            <p:nvPr/>
          </p:nvCxnSpPr>
          <p:spPr>
            <a:xfrm flipH="1">
              <a:off x="2123728" y="5175192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Line 65"/>
            <p:cNvSpPr>
              <a:spLocks noChangeAspect="1" noChangeShapeType="1"/>
            </p:cNvSpPr>
            <p:nvPr/>
          </p:nvSpPr>
          <p:spPr bwMode="auto">
            <a:xfrm rot="5400000">
              <a:off x="3411802" y="2520016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Aspect="1" noChangeShapeType="1"/>
            </p:cNvSpPr>
            <p:nvPr/>
          </p:nvSpPr>
          <p:spPr bwMode="auto">
            <a:xfrm rot="5400000">
              <a:off x="3412034" y="3041943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5"/>
            <p:cNvSpPr>
              <a:spLocks noChangeAspect="1" noChangeShapeType="1"/>
            </p:cNvSpPr>
            <p:nvPr/>
          </p:nvSpPr>
          <p:spPr bwMode="auto">
            <a:xfrm rot="5400000">
              <a:off x="3412034" y="3563870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75"/>
            <p:cNvGrpSpPr/>
            <p:nvPr/>
          </p:nvGrpSpPr>
          <p:grpSpPr>
            <a:xfrm rot="16200000" flipH="1">
              <a:off x="1097733" y="4094956"/>
              <a:ext cx="1800200" cy="756320"/>
              <a:chOff x="1259632" y="4077072"/>
              <a:chExt cx="1800200" cy="75632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303486" y="4077072"/>
                <a:ext cx="756346" cy="75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763688" y="4077072"/>
                <a:ext cx="774217" cy="75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1259632" y="4077304"/>
                <a:ext cx="756346" cy="7560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Line 65"/>
            <p:cNvSpPr>
              <a:spLocks noChangeAspect="1" noChangeShapeType="1"/>
            </p:cNvSpPr>
            <p:nvPr/>
          </p:nvSpPr>
          <p:spPr bwMode="auto">
            <a:xfrm>
              <a:off x="4471526" y="2420968"/>
              <a:ext cx="0" cy="72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66"/>
            <p:cNvSpPr>
              <a:spLocks noChangeAspect="1" noChangeShapeType="1"/>
            </p:cNvSpPr>
            <p:nvPr/>
          </p:nvSpPr>
          <p:spPr bwMode="auto">
            <a:xfrm flipH="1">
              <a:off x="4471526" y="3053884"/>
              <a:ext cx="7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7"/>
            <p:cNvSpPr>
              <a:spLocks noChangeAspect="1" noChangeShapeType="1"/>
            </p:cNvSpPr>
            <p:nvPr/>
          </p:nvSpPr>
          <p:spPr bwMode="auto">
            <a:xfrm flipH="1">
              <a:off x="3292638" y="3043616"/>
              <a:ext cx="1178887" cy="1177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Subtitle 2"/>
            <p:cNvSpPr txBox="1">
              <a:spLocks/>
            </p:cNvSpPr>
            <p:nvPr/>
          </p:nvSpPr>
          <p:spPr>
            <a:xfrm>
              <a:off x="2923728" y="4077072"/>
              <a:ext cx="568152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>
                  <a:cs typeface="B Yekan" pitchFamily="2" charset="-78"/>
                </a:rPr>
                <a:t>a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  <p:sp>
          <p:nvSpPr>
            <p:cNvPr id="58" name="Subtitle 2"/>
            <p:cNvSpPr txBox="1">
              <a:spLocks/>
            </p:cNvSpPr>
            <p:nvPr/>
          </p:nvSpPr>
          <p:spPr>
            <a:xfrm>
              <a:off x="5076056" y="2801817"/>
              <a:ext cx="568152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>
                  <a:cs typeface="B Yekan" pitchFamily="2" charset="-78"/>
                </a:rPr>
                <a:t>b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  <p:sp>
          <p:nvSpPr>
            <p:cNvPr id="59" name="Subtitle 2"/>
            <p:cNvSpPr txBox="1">
              <a:spLocks/>
            </p:cNvSpPr>
            <p:nvPr/>
          </p:nvSpPr>
          <p:spPr>
            <a:xfrm>
              <a:off x="4193674" y="2036440"/>
              <a:ext cx="568152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>
                  <a:cs typeface="B Yekan" pitchFamily="2" charset="-78"/>
                </a:rPr>
                <a:t>c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583406" y="5157192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11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1" name="Subtitle 2"/>
          <p:cNvSpPr txBox="1">
            <a:spLocks/>
          </p:cNvSpPr>
          <p:nvPr/>
        </p:nvSpPr>
        <p:spPr>
          <a:xfrm>
            <a:off x="6520172" y="4365104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خانواده جهات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804248" y="2936540"/>
            <a:ext cx="1224136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1187624" y="2132856"/>
            <a:ext cx="4060802" cy="3894840"/>
            <a:chOff x="1583406" y="2036440"/>
            <a:chExt cx="4060802" cy="3894840"/>
          </a:xfrm>
        </p:grpSpPr>
        <p:sp>
          <p:nvSpPr>
            <p:cNvPr id="28" name="AutoShape 64"/>
            <p:cNvSpPr>
              <a:spLocks noChangeAspect="1" noChangeArrowheads="1"/>
            </p:cNvSpPr>
            <p:nvPr/>
          </p:nvSpPr>
          <p:spPr bwMode="auto">
            <a:xfrm>
              <a:off x="1613811" y="3052140"/>
              <a:ext cx="2862593" cy="2859155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endParaRPr lang="fa-IR"/>
            </a:p>
          </p:txBody>
        </p:sp>
        <p:sp>
          <p:nvSpPr>
            <p:cNvPr id="35" name="Line 65"/>
            <p:cNvSpPr>
              <a:spLocks noChangeAspect="1" noChangeShapeType="1"/>
            </p:cNvSpPr>
            <p:nvPr/>
          </p:nvSpPr>
          <p:spPr bwMode="auto">
            <a:xfrm>
              <a:off x="2358147" y="3051192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6"/>
            <p:cNvSpPr>
              <a:spLocks noChangeAspect="1" noChangeShapeType="1"/>
            </p:cNvSpPr>
            <p:nvPr/>
          </p:nvSpPr>
          <p:spPr bwMode="auto">
            <a:xfrm flipH="1">
              <a:off x="2358147" y="518334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1"/>
            <p:cNvGrpSpPr/>
            <p:nvPr/>
          </p:nvGrpSpPr>
          <p:grpSpPr>
            <a:xfrm>
              <a:off x="1792263" y="5366646"/>
              <a:ext cx="2534898" cy="366610"/>
              <a:chOff x="1792263" y="5366646"/>
              <a:chExt cx="2534898" cy="366610"/>
            </a:xfrm>
          </p:grpSpPr>
          <p:sp>
            <p:nvSpPr>
              <p:cNvPr id="38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2167161" y="536664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979712" y="5549951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792263" y="573325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2"/>
            <p:cNvGrpSpPr/>
            <p:nvPr/>
          </p:nvGrpSpPr>
          <p:grpSpPr>
            <a:xfrm rot="16200000" flipH="1">
              <a:off x="708120" y="4287595"/>
              <a:ext cx="2534898" cy="366610"/>
              <a:chOff x="1792263" y="5366646"/>
              <a:chExt cx="2534898" cy="366610"/>
            </a:xfrm>
          </p:grpSpPr>
          <p:sp>
            <p:nvSpPr>
              <p:cNvPr id="44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2167161" y="536664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979712" y="5549951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1792263" y="5733256"/>
                <a:ext cx="216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Line 65"/>
            <p:cNvSpPr>
              <a:spLocks noChangeAspect="1" noChangeShapeType="1"/>
            </p:cNvSpPr>
            <p:nvPr/>
          </p:nvSpPr>
          <p:spPr bwMode="auto">
            <a:xfrm>
              <a:off x="2880074" y="3069192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5"/>
            <p:cNvSpPr>
              <a:spLocks noChangeAspect="1" noChangeShapeType="1"/>
            </p:cNvSpPr>
            <p:nvPr/>
          </p:nvSpPr>
          <p:spPr bwMode="auto">
            <a:xfrm>
              <a:off x="3402001" y="3068960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65"/>
            <p:cNvSpPr>
              <a:spLocks noChangeAspect="1" noChangeShapeType="1"/>
            </p:cNvSpPr>
            <p:nvPr/>
          </p:nvSpPr>
          <p:spPr bwMode="auto">
            <a:xfrm>
              <a:off x="3923928" y="3068960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" name="Straight Connector 60"/>
            <p:cNvCxnSpPr>
              <a:stCxn id="53" idx="1"/>
            </p:cNvCxnSpPr>
            <p:nvPr/>
          </p:nvCxnSpPr>
          <p:spPr>
            <a:xfrm flipH="1">
              <a:off x="3167582" y="5174960"/>
              <a:ext cx="756346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2" idx="1"/>
            </p:cNvCxnSpPr>
            <p:nvPr/>
          </p:nvCxnSpPr>
          <p:spPr>
            <a:xfrm flipH="1">
              <a:off x="2627784" y="5174960"/>
              <a:ext cx="774217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1" idx="1"/>
            </p:cNvCxnSpPr>
            <p:nvPr/>
          </p:nvCxnSpPr>
          <p:spPr>
            <a:xfrm flipH="1">
              <a:off x="2123728" y="5175192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Line 65"/>
            <p:cNvSpPr>
              <a:spLocks noChangeAspect="1" noChangeShapeType="1"/>
            </p:cNvSpPr>
            <p:nvPr/>
          </p:nvSpPr>
          <p:spPr bwMode="auto">
            <a:xfrm rot="5400000">
              <a:off x="3411802" y="2520016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Aspect="1" noChangeShapeType="1"/>
            </p:cNvSpPr>
            <p:nvPr/>
          </p:nvSpPr>
          <p:spPr bwMode="auto">
            <a:xfrm rot="5400000">
              <a:off x="3412034" y="3041943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5"/>
            <p:cNvSpPr>
              <a:spLocks noChangeAspect="1" noChangeShapeType="1"/>
            </p:cNvSpPr>
            <p:nvPr/>
          </p:nvSpPr>
          <p:spPr bwMode="auto">
            <a:xfrm rot="5400000">
              <a:off x="3412034" y="3563870"/>
              <a:ext cx="0" cy="210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5"/>
            <p:cNvGrpSpPr/>
            <p:nvPr/>
          </p:nvGrpSpPr>
          <p:grpSpPr>
            <a:xfrm rot="16200000" flipH="1">
              <a:off x="1097733" y="4094956"/>
              <a:ext cx="1800200" cy="756320"/>
              <a:chOff x="1259632" y="4077072"/>
              <a:chExt cx="1800200" cy="75632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303486" y="4077072"/>
                <a:ext cx="756346" cy="75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763688" y="4077072"/>
                <a:ext cx="774217" cy="75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1259632" y="4077304"/>
                <a:ext cx="756346" cy="7560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Line 65"/>
            <p:cNvSpPr>
              <a:spLocks noChangeAspect="1" noChangeShapeType="1"/>
            </p:cNvSpPr>
            <p:nvPr/>
          </p:nvSpPr>
          <p:spPr bwMode="auto">
            <a:xfrm>
              <a:off x="4471526" y="2420968"/>
              <a:ext cx="0" cy="72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66"/>
            <p:cNvSpPr>
              <a:spLocks noChangeAspect="1" noChangeShapeType="1"/>
            </p:cNvSpPr>
            <p:nvPr/>
          </p:nvSpPr>
          <p:spPr bwMode="auto">
            <a:xfrm flipH="1">
              <a:off x="4471526" y="3053884"/>
              <a:ext cx="72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7"/>
            <p:cNvSpPr>
              <a:spLocks noChangeAspect="1" noChangeShapeType="1"/>
            </p:cNvSpPr>
            <p:nvPr/>
          </p:nvSpPr>
          <p:spPr bwMode="auto">
            <a:xfrm flipH="1">
              <a:off x="3292638" y="3043616"/>
              <a:ext cx="1178887" cy="1177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Subtitle 2"/>
            <p:cNvSpPr txBox="1">
              <a:spLocks/>
            </p:cNvSpPr>
            <p:nvPr/>
          </p:nvSpPr>
          <p:spPr>
            <a:xfrm>
              <a:off x="2923728" y="4077072"/>
              <a:ext cx="568152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>
                  <a:cs typeface="B Yekan" pitchFamily="2" charset="-78"/>
                </a:rPr>
                <a:t>a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  <p:sp>
          <p:nvSpPr>
            <p:cNvPr id="58" name="Subtitle 2"/>
            <p:cNvSpPr txBox="1">
              <a:spLocks/>
            </p:cNvSpPr>
            <p:nvPr/>
          </p:nvSpPr>
          <p:spPr>
            <a:xfrm>
              <a:off x="5076056" y="2801817"/>
              <a:ext cx="568152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>
                  <a:cs typeface="B Yekan" pitchFamily="2" charset="-78"/>
                </a:rPr>
                <a:t>b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  <p:sp>
          <p:nvSpPr>
            <p:cNvPr id="59" name="Subtitle 2"/>
            <p:cNvSpPr txBox="1">
              <a:spLocks/>
            </p:cNvSpPr>
            <p:nvPr/>
          </p:nvSpPr>
          <p:spPr>
            <a:xfrm>
              <a:off x="4193674" y="2036440"/>
              <a:ext cx="568152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dirty="0" smtClean="0">
                  <a:cs typeface="B Yekan" pitchFamily="2" charset="-78"/>
                </a:rPr>
                <a:t>c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583406" y="5157192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9189" y="5229200"/>
            <a:ext cx="1931244" cy="532756"/>
          </a:xfrm>
          <a:prstGeom prst="rect">
            <a:avLst/>
          </a:prstGeom>
          <a:noFill/>
        </p:spPr>
      </p:pic>
      <p:pic>
        <p:nvPicPr>
          <p:cNvPr id="62" name="Picture 61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جهات مهم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12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187624" y="2348880"/>
            <a:ext cx="4463420" cy="3747349"/>
            <a:chOff x="700088" y="658813"/>
            <a:chExt cx="5481784" cy="4602336"/>
          </a:xfrm>
        </p:grpSpPr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489200" y="1162050"/>
              <a:ext cx="2949575" cy="266541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6" name="Line 5"/>
            <p:cNvSpPr>
              <a:spLocks noChangeShapeType="1"/>
            </p:cNvSpPr>
            <p:nvPr/>
          </p:nvSpPr>
          <p:spPr bwMode="auto">
            <a:xfrm flipH="1">
              <a:off x="1471613" y="1162050"/>
              <a:ext cx="1017587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H="1">
              <a:off x="4421188" y="1162050"/>
              <a:ext cx="1017587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 flipH="1">
              <a:off x="4421188" y="3827463"/>
              <a:ext cx="1017587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 flipH="1">
              <a:off x="1471613" y="3827463"/>
              <a:ext cx="1017587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6" name="Line 9"/>
            <p:cNvSpPr>
              <a:spLocks noChangeShapeType="1"/>
            </p:cNvSpPr>
            <p:nvPr/>
          </p:nvSpPr>
          <p:spPr bwMode="auto">
            <a:xfrm flipH="1">
              <a:off x="1463675" y="3827463"/>
              <a:ext cx="1025525" cy="11271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V="1">
              <a:off x="2489200" y="1162050"/>
              <a:ext cx="0" cy="26654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8" name="Line 15"/>
            <p:cNvSpPr>
              <a:spLocks noChangeShapeType="1"/>
            </p:cNvSpPr>
            <p:nvPr/>
          </p:nvSpPr>
          <p:spPr bwMode="auto">
            <a:xfrm>
              <a:off x="2489200" y="3827463"/>
              <a:ext cx="1931988" cy="111601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9" name="Line 16"/>
            <p:cNvSpPr>
              <a:spLocks noChangeShapeType="1"/>
            </p:cNvSpPr>
            <p:nvPr/>
          </p:nvSpPr>
          <p:spPr bwMode="auto">
            <a:xfrm flipV="1">
              <a:off x="2489200" y="1162050"/>
              <a:ext cx="2949575" cy="266541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 flipH="1" flipV="1">
              <a:off x="1471613" y="2289175"/>
              <a:ext cx="1017587" cy="1538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 flipH="1">
              <a:off x="1463675" y="3827463"/>
              <a:ext cx="3975100" cy="111601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>
              <a:off x="2489200" y="3827463"/>
              <a:ext cx="294957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1471613" y="2289175"/>
              <a:ext cx="2949575" cy="2665413"/>
            </a:xfrm>
            <a:prstGeom prst="rect">
              <a:avLst/>
            </a:prstGeom>
            <a:solidFill>
              <a:srgbClr val="EAEAEA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5500688" y="3549650"/>
              <a:ext cx="681184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Times New Roman" pitchFamily="18" charset="0"/>
                </a:rPr>
                <a:t>[010]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1162050" y="4060825"/>
              <a:ext cx="681184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Times New Roman" pitchFamily="18" charset="0"/>
                </a:rPr>
                <a:t>[100]</a:t>
              </a:r>
            </a:p>
          </p:txBody>
        </p:sp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2111375" y="735013"/>
              <a:ext cx="681184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Times New Roman" pitchFamily="18" charset="0"/>
                </a:rPr>
                <a:t>[001]</a:t>
              </a: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4186238" y="4883150"/>
              <a:ext cx="669529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latin typeface="Times New Roman" pitchFamily="18" charset="0"/>
                </a:rPr>
                <a:t>[110]</a:t>
              </a:r>
            </a:p>
          </p:txBody>
        </p:sp>
        <p:sp>
          <p:nvSpPr>
            <p:cNvPr id="88" name="Text Box 19"/>
            <p:cNvSpPr txBox="1">
              <a:spLocks noChangeArrowheads="1"/>
            </p:cNvSpPr>
            <p:nvPr/>
          </p:nvSpPr>
          <p:spPr bwMode="auto">
            <a:xfrm>
              <a:off x="700088" y="1828800"/>
              <a:ext cx="681184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latin typeface="Times New Roman" pitchFamily="18" charset="0"/>
                </a:rPr>
                <a:t>[101]</a:t>
              </a:r>
            </a:p>
          </p:txBody>
        </p:sp>
        <p:sp>
          <p:nvSpPr>
            <p:cNvPr id="89" name="Text Box 20"/>
            <p:cNvSpPr txBox="1">
              <a:spLocks noChangeArrowheads="1"/>
            </p:cNvSpPr>
            <p:nvPr/>
          </p:nvSpPr>
          <p:spPr bwMode="auto">
            <a:xfrm>
              <a:off x="5329238" y="658813"/>
              <a:ext cx="669529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latin typeface="Times New Roman" pitchFamily="18" charset="0"/>
                </a:rPr>
                <a:t>[011]</a:t>
              </a: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2111375" y="4684713"/>
              <a:ext cx="838683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66FF"/>
                  </a:solidFill>
                  <a:latin typeface="Times New Roman" pitchFamily="18" charset="0"/>
                </a:rPr>
                <a:t>[1</a:t>
              </a:r>
              <a:r>
                <a:rPr lang="en-US" sz="2000" dirty="0">
                  <a:solidFill>
                    <a:srgbClr val="0066FF"/>
                  </a:solidFill>
                  <a:latin typeface="Times New Roman" pitchFamily="18" charset="0"/>
                  <a:sym typeface="Symbol" pitchFamily="18" charset="2"/>
                </a:rPr>
                <a:t></a:t>
              </a:r>
              <a:r>
                <a:rPr lang="en-US" sz="2000" dirty="0">
                  <a:solidFill>
                    <a:srgbClr val="0066FF"/>
                  </a:solidFill>
                  <a:latin typeface="Times New Roman" pitchFamily="18" charset="0"/>
                </a:rPr>
                <a:t>10]</a:t>
              </a:r>
            </a:p>
          </p:txBody>
        </p:sp>
        <p:sp>
          <p:nvSpPr>
            <p:cNvPr id="91" name="Text Box 37"/>
            <p:cNvSpPr txBox="1">
              <a:spLocks noChangeArrowheads="1"/>
            </p:cNvSpPr>
            <p:nvPr/>
          </p:nvSpPr>
          <p:spPr bwMode="auto">
            <a:xfrm>
              <a:off x="1162050" y="4883150"/>
              <a:ext cx="228373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 u="sng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2" name="Text Box 38"/>
            <p:cNvSpPr txBox="1">
              <a:spLocks noChangeArrowheads="1"/>
            </p:cNvSpPr>
            <p:nvPr/>
          </p:nvSpPr>
          <p:spPr bwMode="auto">
            <a:xfrm>
              <a:off x="5170488" y="3400425"/>
              <a:ext cx="228373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</a:rPr>
                <a:t>Y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93" name="Text Box 39"/>
            <p:cNvSpPr txBox="1">
              <a:spLocks noChangeArrowheads="1"/>
            </p:cNvSpPr>
            <p:nvPr/>
          </p:nvSpPr>
          <p:spPr bwMode="auto">
            <a:xfrm>
              <a:off x="2576513" y="1162049"/>
              <a:ext cx="192936" cy="3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Z</a:t>
              </a:r>
            </a:p>
          </p:txBody>
        </p:sp>
      </p:grpSp>
      <p:grpSp>
        <p:nvGrpSpPr>
          <p:cNvPr id="101" name="Group 23"/>
          <p:cNvGrpSpPr>
            <a:grpSpLocks/>
          </p:cNvGrpSpPr>
          <p:nvPr/>
        </p:nvGrpSpPr>
        <p:grpSpPr bwMode="auto">
          <a:xfrm>
            <a:off x="6012160" y="3501008"/>
            <a:ext cx="2209800" cy="1981200"/>
            <a:chOff x="1632" y="1248"/>
            <a:chExt cx="1872" cy="1776"/>
          </a:xfrm>
        </p:grpSpPr>
        <p:sp>
          <p:nvSpPr>
            <p:cNvPr id="102" name="Rectangle 24"/>
            <p:cNvSpPr>
              <a:spLocks noChangeArrowheads="1"/>
            </p:cNvSpPr>
            <p:nvPr/>
          </p:nvSpPr>
          <p:spPr bwMode="auto">
            <a:xfrm>
              <a:off x="1632" y="1776"/>
              <a:ext cx="1392" cy="1248"/>
            </a:xfrm>
            <a:prstGeom prst="rect">
              <a:avLst/>
            </a:prstGeom>
            <a:solidFill>
              <a:srgbClr val="EAEAEA">
                <a:alpha val="35001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5"/>
            <p:cNvSpPr>
              <a:spLocks noChangeArrowheads="1"/>
            </p:cNvSpPr>
            <p:nvPr/>
          </p:nvSpPr>
          <p:spPr bwMode="auto">
            <a:xfrm>
              <a:off x="2112" y="1248"/>
              <a:ext cx="1392" cy="1248"/>
            </a:xfrm>
            <a:prstGeom prst="rect">
              <a:avLst/>
            </a:prstGeom>
            <a:solidFill>
              <a:srgbClr val="EAEAEA">
                <a:alpha val="35001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6"/>
            <p:cNvSpPr>
              <a:spLocks noChangeShapeType="1"/>
            </p:cNvSpPr>
            <p:nvPr/>
          </p:nvSpPr>
          <p:spPr bwMode="auto">
            <a:xfrm flipH="1">
              <a:off x="1632" y="1248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7"/>
            <p:cNvSpPr>
              <a:spLocks noChangeShapeType="1"/>
            </p:cNvSpPr>
            <p:nvPr/>
          </p:nvSpPr>
          <p:spPr bwMode="auto">
            <a:xfrm flipH="1">
              <a:off x="3024" y="1248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8"/>
            <p:cNvSpPr>
              <a:spLocks noChangeShapeType="1"/>
            </p:cNvSpPr>
            <p:nvPr/>
          </p:nvSpPr>
          <p:spPr bwMode="auto">
            <a:xfrm flipH="1">
              <a:off x="3024" y="249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29"/>
            <p:cNvSpPr>
              <a:spLocks noChangeShapeType="1"/>
            </p:cNvSpPr>
            <p:nvPr/>
          </p:nvSpPr>
          <p:spPr bwMode="auto">
            <a:xfrm flipH="1">
              <a:off x="1632" y="249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" name="Line 30"/>
          <p:cNvSpPr>
            <a:spLocks noChangeShapeType="1"/>
          </p:cNvSpPr>
          <p:nvPr/>
        </p:nvSpPr>
        <p:spPr bwMode="auto">
          <a:xfrm flipV="1">
            <a:off x="6578897" y="4089970"/>
            <a:ext cx="1076325" cy="80327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198022" y="4336033"/>
            <a:ext cx="535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Times New Roman" pitchFamily="18" charset="0"/>
              </a:rPr>
              <a:t>[111]</a:t>
            </a:r>
          </a:p>
        </p:txBody>
      </p:sp>
      <p:pic>
        <p:nvPicPr>
          <p:cNvPr id="55" name="Picture 54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13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1" name="Subtitle 2"/>
          <p:cNvSpPr txBox="1">
            <a:spLocks/>
          </p:cNvSpPr>
          <p:nvPr/>
        </p:nvSpPr>
        <p:spPr>
          <a:xfrm>
            <a:off x="6520172" y="4365104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صفحه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04248" y="2996952"/>
            <a:ext cx="1245840" cy="1245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206559"/>
            <a:ext cx="1554064" cy="570298"/>
          </a:xfrm>
          <a:prstGeom prst="rect">
            <a:avLst/>
          </a:prstGeom>
          <a:noFill/>
        </p:spPr>
      </p:pic>
      <p:sp>
        <p:nvSpPr>
          <p:cNvPr id="66" name="AutoShape 64"/>
          <p:cNvSpPr>
            <a:spLocks noChangeAspect="1" noChangeArrowheads="1"/>
          </p:cNvSpPr>
          <p:nvPr/>
        </p:nvSpPr>
        <p:spPr bwMode="auto">
          <a:xfrm>
            <a:off x="1613811" y="3052140"/>
            <a:ext cx="2862593" cy="2859155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67" name="Line 65"/>
          <p:cNvSpPr>
            <a:spLocks noChangeAspect="1" noChangeShapeType="1"/>
          </p:cNvSpPr>
          <p:nvPr/>
        </p:nvSpPr>
        <p:spPr bwMode="auto">
          <a:xfrm>
            <a:off x="2358147" y="2760958"/>
            <a:ext cx="0" cy="2391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6"/>
          <p:cNvSpPr>
            <a:spLocks noChangeAspect="1" noChangeShapeType="1"/>
          </p:cNvSpPr>
          <p:nvPr/>
        </p:nvSpPr>
        <p:spPr bwMode="auto">
          <a:xfrm flipH="1">
            <a:off x="2358147" y="5183341"/>
            <a:ext cx="2509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7"/>
          <p:cNvSpPr>
            <a:spLocks noChangeAspect="1" noChangeShapeType="1"/>
          </p:cNvSpPr>
          <p:nvPr/>
        </p:nvSpPr>
        <p:spPr bwMode="auto">
          <a:xfrm flipH="1">
            <a:off x="1350192" y="5158559"/>
            <a:ext cx="1007955" cy="1006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41"/>
          <p:cNvGrpSpPr/>
          <p:nvPr/>
        </p:nvGrpSpPr>
        <p:grpSpPr>
          <a:xfrm>
            <a:off x="1792263" y="5366646"/>
            <a:ext cx="2534898" cy="366610"/>
            <a:chOff x="1792263" y="5366646"/>
            <a:chExt cx="2534898" cy="366610"/>
          </a:xfrm>
        </p:grpSpPr>
        <p:sp>
          <p:nvSpPr>
            <p:cNvPr id="77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" name="Group 42"/>
          <p:cNvGrpSpPr/>
          <p:nvPr/>
        </p:nvGrpSpPr>
        <p:grpSpPr>
          <a:xfrm rot="16200000" flipH="1">
            <a:off x="708120" y="4287595"/>
            <a:ext cx="2534898" cy="366610"/>
            <a:chOff x="1792263" y="5366646"/>
            <a:chExt cx="2534898" cy="366610"/>
          </a:xfrm>
        </p:grpSpPr>
        <p:sp>
          <p:nvSpPr>
            <p:cNvPr id="81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Line 65"/>
          <p:cNvSpPr>
            <a:spLocks noChangeAspect="1" noChangeShapeType="1"/>
          </p:cNvSpPr>
          <p:nvPr/>
        </p:nvSpPr>
        <p:spPr bwMode="auto">
          <a:xfrm>
            <a:off x="2880074" y="3069192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65"/>
          <p:cNvSpPr>
            <a:spLocks noChangeAspect="1" noChangeShapeType="1"/>
          </p:cNvSpPr>
          <p:nvPr/>
        </p:nvSpPr>
        <p:spPr bwMode="auto">
          <a:xfrm>
            <a:off x="3402001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65"/>
          <p:cNvSpPr>
            <a:spLocks noChangeAspect="1" noChangeShapeType="1"/>
          </p:cNvSpPr>
          <p:nvPr/>
        </p:nvSpPr>
        <p:spPr bwMode="auto">
          <a:xfrm>
            <a:off x="3923928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Connector 86"/>
          <p:cNvCxnSpPr>
            <a:stCxn id="86" idx="1"/>
          </p:cNvCxnSpPr>
          <p:nvPr/>
        </p:nvCxnSpPr>
        <p:spPr>
          <a:xfrm flipH="1">
            <a:off x="3167582" y="5174960"/>
            <a:ext cx="756346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1"/>
          </p:cNvCxnSpPr>
          <p:nvPr/>
        </p:nvCxnSpPr>
        <p:spPr>
          <a:xfrm flipH="1">
            <a:off x="2627784" y="5174960"/>
            <a:ext cx="774217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1"/>
          </p:cNvCxnSpPr>
          <p:nvPr/>
        </p:nvCxnSpPr>
        <p:spPr>
          <a:xfrm flipH="1">
            <a:off x="2123728" y="5175192"/>
            <a:ext cx="756346" cy="756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65"/>
          <p:cNvSpPr>
            <a:spLocks noChangeAspect="1" noChangeShapeType="1"/>
          </p:cNvSpPr>
          <p:nvPr/>
        </p:nvSpPr>
        <p:spPr bwMode="auto">
          <a:xfrm rot="5400000">
            <a:off x="3411802" y="2520016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65"/>
          <p:cNvSpPr>
            <a:spLocks noChangeAspect="1" noChangeShapeType="1"/>
          </p:cNvSpPr>
          <p:nvPr/>
        </p:nvSpPr>
        <p:spPr bwMode="auto">
          <a:xfrm rot="5400000">
            <a:off x="3412034" y="3041943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65"/>
          <p:cNvSpPr>
            <a:spLocks noChangeAspect="1" noChangeShapeType="1"/>
          </p:cNvSpPr>
          <p:nvPr/>
        </p:nvSpPr>
        <p:spPr bwMode="auto">
          <a:xfrm rot="5400000">
            <a:off x="3412034" y="356387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75"/>
          <p:cNvGrpSpPr/>
          <p:nvPr/>
        </p:nvGrpSpPr>
        <p:grpSpPr>
          <a:xfrm rot="16200000" flipH="1">
            <a:off x="1097733" y="4094956"/>
            <a:ext cx="1800200" cy="756320"/>
            <a:chOff x="1259632" y="4077072"/>
            <a:chExt cx="1800200" cy="756320"/>
          </a:xfrm>
        </p:grpSpPr>
        <p:cxnSp>
          <p:nvCxnSpPr>
            <p:cNvPr id="94" name="Straight Connector 93"/>
            <p:cNvCxnSpPr/>
            <p:nvPr/>
          </p:nvCxnSpPr>
          <p:spPr>
            <a:xfrm flipH="1">
              <a:off x="2303486" y="4077072"/>
              <a:ext cx="756346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763688" y="4077072"/>
              <a:ext cx="774217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1259632" y="4077304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Subtitle 2"/>
          <p:cNvSpPr txBox="1">
            <a:spLocks/>
          </p:cNvSpPr>
          <p:nvPr/>
        </p:nvSpPr>
        <p:spPr>
          <a:xfrm>
            <a:off x="979512" y="6021288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4860032" y="4916760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2080295" y="2204864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53" name="Picture 52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14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" name="Picture 15" descr="miller infi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68" y="3140968"/>
            <a:ext cx="3033712" cy="2436812"/>
          </a:xfrm>
          <a:prstGeom prst="rect">
            <a:avLst/>
          </a:prstGeom>
          <a:noFill/>
        </p:spPr>
      </p:pic>
      <p:pic>
        <p:nvPicPr>
          <p:cNvPr id="54" name="Picture 19" descr="1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4518025" cy="2481262"/>
          </a:xfrm>
          <a:prstGeom prst="rect">
            <a:avLst/>
          </a:prstGeom>
          <a:noFill/>
        </p:spPr>
      </p:pic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15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83568" y="2052706"/>
            <a:ext cx="5832648" cy="4300543"/>
            <a:chOff x="899592" y="2636912"/>
            <a:chExt cx="5040313" cy="3716337"/>
          </a:xfrm>
        </p:grpSpPr>
        <p:pic>
          <p:nvPicPr>
            <p:cNvPr id="24" name="Picture 13" descr="020 s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0705" y="4530799"/>
              <a:ext cx="5029200" cy="18224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14" descr="010 s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2636912"/>
              <a:ext cx="5029200" cy="182245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8" name="Picture 27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>
            <a:normAutofit/>
          </a:bodyPr>
          <a:lstStyle/>
          <a:p>
            <a:pPr algn="l" rtl="1"/>
            <a:r>
              <a:rPr lang="fa-IR" sz="5400" dirty="0" smtClean="0">
                <a:cs typeface="B Yekan" pitchFamily="2" charset="-78"/>
              </a:rPr>
              <a:t>حل تمرین بلورشناسی</a:t>
            </a:r>
            <a:endParaRPr lang="en-US" sz="5400" dirty="0">
              <a:cs typeface="B Yekan" pitchFamily="2" charset="-78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139952" y="3645024"/>
            <a:ext cx="2152328" cy="64807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Yekan" pitchFamily="2" charset="-78"/>
              </a:rPr>
              <a:t>جلسه پنجم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10" name="Picture 9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184" y="2594137"/>
            <a:ext cx="2012296" cy="1597718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اشکال مختصاتی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16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31" name="Subtitle 2"/>
          <p:cNvSpPr txBox="1">
            <a:spLocks/>
          </p:cNvSpPr>
          <p:nvPr/>
        </p:nvSpPr>
        <p:spPr>
          <a:xfrm>
            <a:off x="6372200" y="4365104"/>
            <a:ext cx="208823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خانواده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 صفحات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04248" y="2996952"/>
            <a:ext cx="1245840" cy="1245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" name="AutoShape 64"/>
          <p:cNvSpPr>
            <a:spLocks noChangeAspect="1" noChangeArrowheads="1"/>
          </p:cNvSpPr>
          <p:nvPr/>
        </p:nvSpPr>
        <p:spPr bwMode="auto">
          <a:xfrm>
            <a:off x="1613811" y="3052140"/>
            <a:ext cx="2862593" cy="2859155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67" name="Line 65"/>
          <p:cNvSpPr>
            <a:spLocks noChangeAspect="1" noChangeShapeType="1"/>
          </p:cNvSpPr>
          <p:nvPr/>
        </p:nvSpPr>
        <p:spPr bwMode="auto">
          <a:xfrm>
            <a:off x="2358147" y="2760958"/>
            <a:ext cx="0" cy="2391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6"/>
          <p:cNvSpPr>
            <a:spLocks noChangeAspect="1" noChangeShapeType="1"/>
          </p:cNvSpPr>
          <p:nvPr/>
        </p:nvSpPr>
        <p:spPr bwMode="auto">
          <a:xfrm flipH="1">
            <a:off x="2358147" y="5183341"/>
            <a:ext cx="2509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7"/>
          <p:cNvSpPr>
            <a:spLocks noChangeAspect="1" noChangeShapeType="1"/>
          </p:cNvSpPr>
          <p:nvPr/>
        </p:nvSpPr>
        <p:spPr bwMode="auto">
          <a:xfrm flipH="1">
            <a:off x="1350192" y="5158559"/>
            <a:ext cx="1007955" cy="1006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1"/>
          <p:cNvGrpSpPr/>
          <p:nvPr/>
        </p:nvGrpSpPr>
        <p:grpSpPr>
          <a:xfrm>
            <a:off x="1792263" y="5366646"/>
            <a:ext cx="2534898" cy="366610"/>
            <a:chOff x="1792263" y="5366646"/>
            <a:chExt cx="2534898" cy="366610"/>
          </a:xfrm>
        </p:grpSpPr>
        <p:sp>
          <p:nvSpPr>
            <p:cNvPr id="77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2"/>
          <p:cNvGrpSpPr/>
          <p:nvPr/>
        </p:nvGrpSpPr>
        <p:grpSpPr>
          <a:xfrm rot="16200000" flipH="1">
            <a:off x="708120" y="4287595"/>
            <a:ext cx="2534898" cy="366610"/>
            <a:chOff x="1792263" y="5366646"/>
            <a:chExt cx="2534898" cy="366610"/>
          </a:xfrm>
        </p:grpSpPr>
        <p:sp>
          <p:nvSpPr>
            <p:cNvPr id="81" name="Line 66"/>
            <p:cNvSpPr>
              <a:spLocks noChangeAspect="1" noChangeShapeType="1"/>
            </p:cNvSpPr>
            <p:nvPr/>
          </p:nvSpPr>
          <p:spPr bwMode="auto">
            <a:xfrm flipH="1">
              <a:off x="2167161" y="536664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66"/>
            <p:cNvSpPr>
              <a:spLocks noChangeAspect="1" noChangeShapeType="1"/>
            </p:cNvSpPr>
            <p:nvPr/>
          </p:nvSpPr>
          <p:spPr bwMode="auto">
            <a:xfrm flipH="1">
              <a:off x="1979712" y="5549951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66"/>
            <p:cNvSpPr>
              <a:spLocks noChangeAspect="1" noChangeShapeType="1"/>
            </p:cNvSpPr>
            <p:nvPr/>
          </p:nvSpPr>
          <p:spPr bwMode="auto">
            <a:xfrm flipH="1">
              <a:off x="1792263" y="5733256"/>
              <a:ext cx="216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Line 65"/>
          <p:cNvSpPr>
            <a:spLocks noChangeAspect="1" noChangeShapeType="1"/>
          </p:cNvSpPr>
          <p:nvPr/>
        </p:nvSpPr>
        <p:spPr bwMode="auto">
          <a:xfrm>
            <a:off x="2880074" y="3069192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65"/>
          <p:cNvSpPr>
            <a:spLocks noChangeAspect="1" noChangeShapeType="1"/>
          </p:cNvSpPr>
          <p:nvPr/>
        </p:nvSpPr>
        <p:spPr bwMode="auto">
          <a:xfrm>
            <a:off x="3402001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65"/>
          <p:cNvSpPr>
            <a:spLocks noChangeAspect="1" noChangeShapeType="1"/>
          </p:cNvSpPr>
          <p:nvPr/>
        </p:nvSpPr>
        <p:spPr bwMode="auto">
          <a:xfrm>
            <a:off x="3923928" y="306896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Connector 86"/>
          <p:cNvCxnSpPr>
            <a:stCxn id="86" idx="1"/>
          </p:cNvCxnSpPr>
          <p:nvPr/>
        </p:nvCxnSpPr>
        <p:spPr>
          <a:xfrm flipH="1">
            <a:off x="3167582" y="5174960"/>
            <a:ext cx="756346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1"/>
          </p:cNvCxnSpPr>
          <p:nvPr/>
        </p:nvCxnSpPr>
        <p:spPr>
          <a:xfrm flipH="1">
            <a:off x="2627784" y="5174960"/>
            <a:ext cx="774217" cy="75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4" idx="1"/>
          </p:cNvCxnSpPr>
          <p:nvPr/>
        </p:nvCxnSpPr>
        <p:spPr>
          <a:xfrm flipH="1">
            <a:off x="2123728" y="5175192"/>
            <a:ext cx="756346" cy="756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65"/>
          <p:cNvSpPr>
            <a:spLocks noChangeAspect="1" noChangeShapeType="1"/>
          </p:cNvSpPr>
          <p:nvPr/>
        </p:nvSpPr>
        <p:spPr bwMode="auto">
          <a:xfrm rot="5400000">
            <a:off x="3411802" y="2520016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65"/>
          <p:cNvSpPr>
            <a:spLocks noChangeAspect="1" noChangeShapeType="1"/>
          </p:cNvSpPr>
          <p:nvPr/>
        </p:nvSpPr>
        <p:spPr bwMode="auto">
          <a:xfrm rot="5400000">
            <a:off x="3412034" y="3041943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65"/>
          <p:cNvSpPr>
            <a:spLocks noChangeAspect="1" noChangeShapeType="1"/>
          </p:cNvSpPr>
          <p:nvPr/>
        </p:nvSpPr>
        <p:spPr bwMode="auto">
          <a:xfrm rot="5400000">
            <a:off x="3412034" y="3563870"/>
            <a:ext cx="0" cy="210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5"/>
          <p:cNvGrpSpPr/>
          <p:nvPr/>
        </p:nvGrpSpPr>
        <p:grpSpPr>
          <a:xfrm rot="16200000" flipH="1">
            <a:off x="1097733" y="4094956"/>
            <a:ext cx="1800200" cy="756320"/>
            <a:chOff x="1259632" y="4077072"/>
            <a:chExt cx="1800200" cy="756320"/>
          </a:xfrm>
        </p:grpSpPr>
        <p:cxnSp>
          <p:nvCxnSpPr>
            <p:cNvPr id="94" name="Straight Connector 93"/>
            <p:cNvCxnSpPr/>
            <p:nvPr/>
          </p:nvCxnSpPr>
          <p:spPr>
            <a:xfrm flipH="1">
              <a:off x="2303486" y="4077072"/>
              <a:ext cx="756346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763688" y="4077072"/>
              <a:ext cx="774217" cy="756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1259632" y="4077304"/>
              <a:ext cx="756346" cy="756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Subtitle 2"/>
          <p:cNvSpPr txBox="1">
            <a:spLocks/>
          </p:cNvSpPr>
          <p:nvPr/>
        </p:nvSpPr>
        <p:spPr>
          <a:xfrm>
            <a:off x="979512" y="6021288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4860032" y="4916760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2080295" y="2204864"/>
            <a:ext cx="568152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cs typeface="B Yekan" pitchFamily="2" charset="-78"/>
              </a:rPr>
              <a:t>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39" y="5213048"/>
            <a:ext cx="1584177" cy="592216"/>
          </a:xfrm>
          <a:prstGeom prst="rect">
            <a:avLst/>
          </a:prstGeom>
          <a:noFill/>
        </p:spPr>
      </p:pic>
      <p:pic>
        <p:nvPicPr>
          <p:cNvPr id="54" name="Picture 53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صفحات مهم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17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4" descr="http://www.gly.uga.edu/Schroeder/geol6550/10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9" t="3541" r="2453" b="2624"/>
          <a:stretch>
            <a:fillRect/>
          </a:stretch>
        </p:blipFill>
        <p:spPr bwMode="auto">
          <a:xfrm>
            <a:off x="488620" y="1916832"/>
            <a:ext cx="3219284" cy="4374924"/>
          </a:xfrm>
          <a:prstGeom prst="rect">
            <a:avLst/>
          </a:prstGeom>
          <a:noFill/>
        </p:spPr>
      </p:pic>
      <p:pic>
        <p:nvPicPr>
          <p:cNvPr id="54" name="Picture 2" descr="http://www.gly.uga.edu/Schroeder/geol6550/11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" t="1783" r="8107" b="1935"/>
          <a:stretch>
            <a:fillRect/>
          </a:stretch>
        </p:blipFill>
        <p:spPr bwMode="auto">
          <a:xfrm>
            <a:off x="3419872" y="1851850"/>
            <a:ext cx="3168352" cy="4457470"/>
          </a:xfrm>
          <a:prstGeom prst="rect">
            <a:avLst/>
          </a:prstGeom>
          <a:noFill/>
        </p:spPr>
      </p:pic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میلر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18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" name="Picture 4" descr="a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35892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میلر-براویس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19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" name="Picture 2" descr="miller bravais hk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3575050" cy="3657600"/>
          </a:xfrm>
          <a:prstGeom prst="rect">
            <a:avLst/>
          </a:prstGeom>
          <a:noFill/>
        </p:spPr>
      </p:pic>
      <p:sp>
        <p:nvSpPr>
          <p:cNvPr id="55" name="Subtitle 2"/>
          <p:cNvSpPr txBox="1">
            <a:spLocks/>
          </p:cNvSpPr>
          <p:nvPr/>
        </p:nvSpPr>
        <p:spPr>
          <a:xfrm>
            <a:off x="5364088" y="4149080"/>
            <a:ext cx="2960240" cy="600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1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+ 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= - 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3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صفحات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20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30" descr="MB h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5992"/>
            <a:ext cx="3185777" cy="3315296"/>
          </a:xfrm>
          <a:prstGeom prst="rect">
            <a:avLst/>
          </a:prstGeom>
          <a:noFill/>
        </p:spPr>
      </p:pic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صفحات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21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30" descr="MB h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5992"/>
            <a:ext cx="3185777" cy="3315296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6012160" y="3501008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 12  0)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6022961" y="4869160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(2 11  0 )</a:t>
            </a:r>
            <a:endParaRPr lang="en-US" sz="28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صفحات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22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" descr="a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9080"/>
            <a:ext cx="3778086" cy="3916264"/>
          </a:xfrm>
          <a:prstGeom prst="rect">
            <a:avLst/>
          </a:prstGeom>
          <a:noFill/>
        </p:spPr>
      </p:pic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صفحات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23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" descr="a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9080"/>
            <a:ext cx="3778086" cy="3916264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6156176" y="4077072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 12  1)</a:t>
            </a:r>
            <a:endParaRPr lang="en-US" sz="3200" dirty="0"/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صفحات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24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5" descr="a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051" y="2636912"/>
            <a:ext cx="3750053" cy="3888432"/>
          </a:xfrm>
          <a:prstGeom prst="rect">
            <a:avLst/>
          </a:prstGeom>
          <a:noFill/>
        </p:spPr>
      </p:pic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مختصات صفحات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25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5" descr="a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051" y="2636912"/>
            <a:ext cx="3750053" cy="3888432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156176" y="414908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 01  1)</a:t>
            </a:r>
            <a:endParaRPr lang="en-US" sz="3200" dirty="0"/>
          </a:p>
        </p:txBody>
      </p:sp>
      <p:pic>
        <p:nvPicPr>
          <p:cNvPr id="27" name="Picture 26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455420" y="213285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55420" y="274749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55420" y="336212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3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55420" y="397676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4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5420" y="459140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5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55420" y="520603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05481" y="2139619"/>
            <a:ext cx="3548552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مقدمات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05481" y="2754255"/>
            <a:ext cx="3548552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انواع بلورها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05678" y="3368891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محاسبات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5678" y="3983527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شبکه های یونی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05678" y="4598163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5678" y="5212799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و محاسبات بلورشناسی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92997" y="244117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7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92997" y="305580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8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92997" y="367044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9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92997" y="428508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10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92997" y="489971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92997" y="551435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3452" y="2446937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700" dirty="0" smtClean="0">
                <a:cs typeface="B Yekan" pitchFamily="2" charset="-78"/>
              </a:rPr>
              <a:t>قواعد بلورشناسی و تقارن ها</a:t>
            </a:r>
            <a:endParaRPr lang="en-US" sz="1700" dirty="0">
              <a:cs typeface="B Yekan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3452" y="3061573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3452" y="3676209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3452" y="4290845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3452" y="4905481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3452" y="5520112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مرور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9" name="Picture 28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stCxn id="43" idx="1"/>
            <a:endCxn id="43" idx="5"/>
          </p:cNvCxnSpPr>
          <p:nvPr/>
        </p:nvCxnSpPr>
        <p:spPr>
          <a:xfrm flipV="1">
            <a:off x="1668780" y="4640580"/>
            <a:ext cx="342900" cy="3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startup-weekend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81432"/>
            <a:ext cx="1885255" cy="8155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195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60" name="Group 59"/>
          <p:cNvGrpSpPr/>
          <p:nvPr/>
        </p:nvGrpSpPr>
        <p:grpSpPr>
          <a:xfrm rot="349614">
            <a:off x="537752" y="3214813"/>
            <a:ext cx="1404348" cy="432048"/>
            <a:chOff x="-1309756" y="3369548"/>
            <a:chExt cx="2340579" cy="720080"/>
          </a:xfrm>
        </p:grpSpPr>
        <p:grpSp>
          <p:nvGrpSpPr>
            <p:cNvPr id="49" name="Group 48"/>
            <p:cNvGrpSpPr/>
            <p:nvPr/>
          </p:nvGrpSpPr>
          <p:grpSpPr>
            <a:xfrm>
              <a:off x="-1309756" y="3394607"/>
              <a:ext cx="2035126" cy="695021"/>
              <a:chOff x="-396432" y="4068872"/>
              <a:chExt cx="2035126" cy="695021"/>
            </a:xfrm>
          </p:grpSpPr>
          <p:sp>
            <p:nvSpPr>
              <p:cNvPr id="50" name="Snip Same Side Corner Rectangle 49"/>
              <p:cNvSpPr/>
              <p:nvPr/>
            </p:nvSpPr>
            <p:spPr>
              <a:xfrm rot="4506191">
                <a:off x="651782" y="3596602"/>
                <a:ext cx="514642" cy="1459182"/>
              </a:xfrm>
              <a:prstGeom prst="snip2Same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11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333525" y="4120052"/>
                <a:ext cx="180339" cy="180000"/>
              </a:xfrm>
              <a:prstGeom prst="ellipse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1100"/>
              </a:p>
            </p:txBody>
          </p:sp>
          <p:sp>
            <p:nvSpPr>
              <p:cNvPr id="57" name="Subtitle 2"/>
              <p:cNvSpPr txBox="1">
                <a:spLocks/>
              </p:cNvSpPr>
              <p:nvPr/>
            </p:nvSpPr>
            <p:spPr>
              <a:xfrm rot="20832779">
                <a:off x="-396432" y="4235429"/>
                <a:ext cx="1792288" cy="528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r" defTabSz="914400" rtl="1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a-IR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B Yekan" pitchFamily="2" charset="-78"/>
                  </a:rPr>
                  <a:t>داوطلبانه </a:t>
                </a:r>
                <a:r>
                  <a:rPr kumimoji="0" lang="fa-IR" sz="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B Yekan" pitchFamily="2" charset="-78"/>
                  </a:rPr>
                  <a:t>اجباری</a:t>
                </a:r>
                <a:endPara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50484" y="3369548"/>
              <a:ext cx="180339" cy="18000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10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39552" y="3405758"/>
              <a:ext cx="436880" cy="133350"/>
            </a:xfrm>
            <a:custGeom>
              <a:avLst/>
              <a:gdLst>
                <a:gd name="connsiteX0" fmla="*/ 53340 w 436880"/>
                <a:gd name="connsiteY0" fmla="*/ 133350 h 133350"/>
                <a:gd name="connsiteX1" fmla="*/ 0 w 436880"/>
                <a:gd name="connsiteY1" fmla="*/ 125730 h 133350"/>
                <a:gd name="connsiteX2" fmla="*/ 243840 w 436880"/>
                <a:gd name="connsiteY2" fmla="*/ 11430 h 133350"/>
                <a:gd name="connsiteX3" fmla="*/ 419100 w 436880"/>
                <a:gd name="connsiteY3" fmla="*/ 57150 h 133350"/>
                <a:gd name="connsiteX4" fmla="*/ 350520 w 436880"/>
                <a:gd name="connsiteY4" fmla="*/ 87630 h 133350"/>
                <a:gd name="connsiteX5" fmla="*/ 342900 w 436880"/>
                <a:gd name="connsiteY5" fmla="*/ 952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880" h="133350">
                  <a:moveTo>
                    <a:pt x="53340" y="133350"/>
                  </a:moveTo>
                  <a:lnTo>
                    <a:pt x="0" y="125730"/>
                  </a:lnTo>
                  <a:cubicBezTo>
                    <a:pt x="31750" y="105410"/>
                    <a:pt x="173990" y="22860"/>
                    <a:pt x="243840" y="11430"/>
                  </a:cubicBezTo>
                  <a:cubicBezTo>
                    <a:pt x="313690" y="0"/>
                    <a:pt x="401320" y="44450"/>
                    <a:pt x="419100" y="57150"/>
                  </a:cubicBezTo>
                  <a:cubicBezTo>
                    <a:pt x="436880" y="69850"/>
                    <a:pt x="363220" y="81280"/>
                    <a:pt x="350520" y="87630"/>
                  </a:cubicBezTo>
                  <a:cubicBezTo>
                    <a:pt x="337820" y="93980"/>
                    <a:pt x="340360" y="94615"/>
                    <a:pt x="342900" y="95250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en-US" sz="11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56479" y="1614202"/>
            <a:ext cx="6199897" cy="4874910"/>
            <a:chOff x="1684471" y="1614202"/>
            <a:chExt cx="6199897" cy="4874910"/>
          </a:xfrm>
        </p:grpSpPr>
        <p:sp>
          <p:nvSpPr>
            <p:cNvPr id="39" name="Rounded Rectangle 38"/>
            <p:cNvSpPr/>
            <p:nvPr/>
          </p:nvSpPr>
          <p:spPr>
            <a:xfrm>
              <a:off x="2051720" y="4437112"/>
              <a:ext cx="2520280" cy="20520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endParaRPr lang="fa-IR" dirty="0" smtClean="0">
                <a:cs typeface="B Yekan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؟؟؟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؟؟؟</a:t>
              </a:r>
              <a:endParaRPr lang="en-US" dirty="0" smtClean="0">
                <a:cs typeface="B Yekan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؟؟؟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20072" y="4437112"/>
              <a:ext cx="2520280" cy="205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150000"/>
                </a:lnSpc>
              </a:pPr>
              <a:endParaRPr lang="fa-IR" dirty="0" smtClean="0">
                <a:cs typeface="B Yekan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انباشتگی و چگالی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cs typeface="B Yekan" pitchFamily="2" charset="-78"/>
                </a:rPr>
                <a:t>نسبت شعاعها</a:t>
              </a:r>
            </a:p>
          </p:txBody>
        </p:sp>
        <p:grpSp>
          <p:nvGrpSpPr>
            <p:cNvPr id="2" name="Group 140"/>
            <p:cNvGrpSpPr/>
            <p:nvPr/>
          </p:nvGrpSpPr>
          <p:grpSpPr>
            <a:xfrm>
              <a:off x="1684471" y="1614202"/>
              <a:ext cx="3031545" cy="3326964"/>
              <a:chOff x="100295" y="1398180"/>
              <a:chExt cx="3031545" cy="33269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" name="Group 31"/>
              <p:cNvGrpSpPr/>
              <p:nvPr/>
            </p:nvGrpSpPr>
            <p:grpSpPr>
              <a:xfrm>
                <a:off x="293947" y="1628800"/>
                <a:ext cx="2837893" cy="3096344"/>
                <a:chOff x="5762915" y="2479198"/>
                <a:chExt cx="1779546" cy="1737935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6" name="Rectangle 55"/>
                <p:cNvSpPr/>
                <p:nvPr/>
              </p:nvSpPr>
              <p:spPr>
                <a:xfrm>
                  <a:off x="5762915" y="3807592"/>
                  <a:ext cx="1779546" cy="40954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r>
                    <a:rPr lang="en-US" sz="4800" dirty="0" smtClean="0">
                      <a:solidFill>
                        <a:srgbClr val="FF0000"/>
                      </a:solidFill>
                      <a:latin typeface="Aharoni" pitchFamily="2" charset="-79"/>
                      <a:cs typeface="Aharoni" pitchFamily="2" charset="-79"/>
                    </a:rPr>
                    <a:t>TED</a:t>
                  </a:r>
                  <a:endParaRPr lang="en-US" sz="4400" dirty="0">
                    <a:solidFill>
                      <a:srgbClr val="FF0000"/>
                    </a:solidFill>
                    <a:latin typeface="Aharoni" pitchFamily="2" charset="-79"/>
                    <a:cs typeface="Aharoni" pitchFamily="2" charset="-79"/>
                  </a:endParaRPr>
                </a:p>
              </p:txBody>
            </p:sp>
          </p:grpSp>
          <p:grpSp>
            <p:nvGrpSpPr>
              <p:cNvPr id="4" name="Group 139"/>
              <p:cNvGrpSpPr/>
              <p:nvPr/>
            </p:nvGrpSpPr>
            <p:grpSpPr>
              <a:xfrm>
                <a:off x="100295" y="1398180"/>
                <a:ext cx="1633801" cy="525760"/>
                <a:chOff x="100295" y="1398180"/>
                <a:chExt cx="1633801" cy="525760"/>
              </a:xfrm>
            </p:grpSpPr>
            <p:sp>
              <p:nvSpPr>
                <p:cNvPr id="52" name="Flowchart: Alternate Process 51"/>
                <p:cNvSpPr/>
                <p:nvPr/>
              </p:nvSpPr>
              <p:spPr>
                <a:xfrm>
                  <a:off x="437952" y="1481040"/>
                  <a:ext cx="1296144" cy="360040"/>
                </a:xfrm>
                <a:prstGeom prst="flowChartAlternateProcess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24000" rtlCol="0" anchor="b"/>
                <a:lstStyle/>
                <a:p>
                  <a:pPr algn="r" rtl="1"/>
                  <a:r>
                    <a:rPr lang="fa-IR" sz="1600" dirty="0" smtClean="0">
                      <a:solidFill>
                        <a:schemeClr val="tx1"/>
                      </a:solidFill>
                      <a:latin typeface="IRDast Nevis" pitchFamily="2" charset="-78"/>
                      <a:cs typeface="IRDast Nevis" pitchFamily="2" charset="-78"/>
                    </a:rPr>
                    <a:t>کلاس پلاس</a:t>
                  </a:r>
                  <a:endParaRPr lang="en-US" sz="1600" dirty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00295" y="1398180"/>
                  <a:ext cx="525600" cy="5257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4" name="Cross 53"/>
                <p:cNvSpPr/>
                <p:nvPr/>
              </p:nvSpPr>
              <p:spPr>
                <a:xfrm>
                  <a:off x="237095" y="1535060"/>
                  <a:ext cx="252000" cy="252000"/>
                </a:xfrm>
                <a:prstGeom prst="plus">
                  <a:avLst>
                    <a:gd name="adj" fmla="val 38209"/>
                  </a:avLst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rtl="1"/>
                  <a:endParaRPr lang="en-US" dirty="0">
                    <a:latin typeface="IRDast Nevis" pitchFamily="2" charset="-78"/>
                    <a:cs typeface="IRDast Nevis" pitchFamily="2" charset="-78"/>
                  </a:endParaRPr>
                </a:p>
              </p:txBody>
            </p:sp>
          </p:grpSp>
        </p:grpSp>
        <p:grpSp>
          <p:nvGrpSpPr>
            <p:cNvPr id="6" name="Group 31"/>
            <p:cNvGrpSpPr/>
            <p:nvPr/>
          </p:nvGrpSpPr>
          <p:grpSpPr>
            <a:xfrm>
              <a:off x="5076056" y="1844822"/>
              <a:ext cx="2808312" cy="3096344"/>
              <a:chOff x="5762915" y="2479199"/>
              <a:chExt cx="1779546" cy="17379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ound Same Side Corner Rectangle 45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5762915" y="3807591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600" dirty="0" smtClean="0">
                    <a:cs typeface="B Yekan" pitchFamily="2" charset="-78"/>
                  </a:rPr>
                  <a:t>مختصات و محاسبات بلورشناسی 2</a:t>
                </a:r>
                <a:endParaRPr lang="en-US" sz="1600" dirty="0">
                  <a:cs typeface="B Yekan" pitchFamily="2" charset="-78"/>
                </a:endParaRPr>
              </a:p>
            </p:txBody>
          </p:sp>
        </p:grpSp>
      </p:grpSp>
      <p:pic>
        <p:nvPicPr>
          <p:cNvPr id="26" name="Picture 25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 rot="1928076">
            <a:off x="499851" y="1666186"/>
            <a:ext cx="1166502" cy="375382"/>
            <a:chOff x="417919" y="1689956"/>
            <a:chExt cx="1633801" cy="525760"/>
          </a:xfrm>
        </p:grpSpPr>
        <p:sp>
          <p:nvSpPr>
            <p:cNvPr id="21" name="Flowchart: Alternate Process 20"/>
            <p:cNvSpPr/>
            <p:nvPr/>
          </p:nvSpPr>
          <p:spPr>
            <a:xfrm>
              <a:off x="755576" y="1772816"/>
              <a:ext cx="1296144" cy="36004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r" rtl="1"/>
              <a:r>
                <a:rPr lang="fa-IR" sz="1100" dirty="0" smtClean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rPr>
                <a:t>کلاس پلاس</a:t>
              </a:r>
              <a:endParaRPr lang="fa-IR" sz="400" dirty="0" smtClean="0">
                <a:solidFill>
                  <a:schemeClr val="tx1"/>
                </a:solidFill>
                <a:latin typeface="IRDast Nevis" pitchFamily="2" charset="-78"/>
                <a:cs typeface="IRDast Nevis" pitchFamily="2" charset="-78"/>
              </a:endParaRPr>
            </a:p>
            <a:p>
              <a:pPr algn="r" rtl="1"/>
              <a:endParaRPr lang="fa-IR" sz="400" dirty="0" smtClean="0">
                <a:solidFill>
                  <a:schemeClr val="tx1"/>
                </a:solidFill>
                <a:latin typeface="IRDast Nevis" pitchFamily="2" charset="-78"/>
                <a:cs typeface="IRDast Nevis" pitchFamily="2" charset="-78"/>
              </a:endParaRPr>
            </a:p>
            <a:p>
              <a:pPr algn="r" rtl="1"/>
              <a:endParaRPr lang="en-US" sz="1100" dirty="0">
                <a:solidFill>
                  <a:schemeClr val="tx1"/>
                </a:solidFill>
                <a:latin typeface="IRDast Nevis" pitchFamily="2" charset="-78"/>
                <a:cs typeface="IRDast Nevis" pitchFamily="2" charset="-78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17919" y="1689956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rtl="1"/>
              <a:endParaRPr lang="en-US" sz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Cross 23"/>
            <p:cNvSpPr/>
            <p:nvPr/>
          </p:nvSpPr>
          <p:spPr>
            <a:xfrm>
              <a:off x="554719" y="1826836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 rtl="1"/>
              <a:endParaRPr lang="en-US" sz="1200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180528" y="4534179"/>
            <a:ext cx="2035126" cy="695021"/>
            <a:chOff x="-396432" y="4068872"/>
            <a:chExt cx="2035126" cy="695021"/>
          </a:xfrm>
        </p:grpSpPr>
        <p:sp>
          <p:nvSpPr>
            <p:cNvPr id="31" name="Snip Same Side Corner Rectangle 30"/>
            <p:cNvSpPr/>
            <p:nvPr/>
          </p:nvSpPr>
          <p:spPr>
            <a:xfrm rot="4506191">
              <a:off x="651782" y="3596602"/>
              <a:ext cx="514642" cy="1459182"/>
            </a:xfrm>
            <a:prstGeom prst="snip2Same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33525" y="4120052"/>
              <a:ext cx="180339" cy="180000"/>
            </a:xfrm>
            <a:prstGeom prst="ellipse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 rot="20832779">
              <a:off x="-396432" y="4235429"/>
              <a:ext cx="1792288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داوطلبانه </a:t>
              </a:r>
              <a:r>
                <a:rPr kumimoji="0" lang="fa-I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اجباری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1979712" y="4509120"/>
            <a:ext cx="180339" cy="180000"/>
          </a:xfrm>
          <a:prstGeom prst="ellipse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668780" y="4545330"/>
            <a:ext cx="436880" cy="133350"/>
          </a:xfrm>
          <a:custGeom>
            <a:avLst/>
            <a:gdLst>
              <a:gd name="connsiteX0" fmla="*/ 53340 w 436880"/>
              <a:gd name="connsiteY0" fmla="*/ 133350 h 133350"/>
              <a:gd name="connsiteX1" fmla="*/ 0 w 436880"/>
              <a:gd name="connsiteY1" fmla="*/ 125730 h 133350"/>
              <a:gd name="connsiteX2" fmla="*/ 243840 w 436880"/>
              <a:gd name="connsiteY2" fmla="*/ 11430 h 133350"/>
              <a:gd name="connsiteX3" fmla="*/ 419100 w 436880"/>
              <a:gd name="connsiteY3" fmla="*/ 57150 h 133350"/>
              <a:gd name="connsiteX4" fmla="*/ 350520 w 436880"/>
              <a:gd name="connsiteY4" fmla="*/ 87630 h 133350"/>
              <a:gd name="connsiteX5" fmla="*/ 342900 w 436880"/>
              <a:gd name="connsiteY5" fmla="*/ 952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880" h="133350">
                <a:moveTo>
                  <a:pt x="53340" y="133350"/>
                </a:moveTo>
                <a:lnTo>
                  <a:pt x="0" y="125730"/>
                </a:lnTo>
                <a:cubicBezTo>
                  <a:pt x="31750" y="105410"/>
                  <a:pt x="173990" y="22860"/>
                  <a:pt x="243840" y="11430"/>
                </a:cubicBezTo>
                <a:cubicBezTo>
                  <a:pt x="313690" y="0"/>
                  <a:pt x="401320" y="44450"/>
                  <a:pt x="419100" y="57150"/>
                </a:cubicBezTo>
                <a:cubicBezTo>
                  <a:pt x="436880" y="69850"/>
                  <a:pt x="363220" y="81280"/>
                  <a:pt x="350520" y="87630"/>
                </a:cubicBezTo>
                <a:cubicBezTo>
                  <a:pt x="337820" y="93980"/>
                  <a:pt x="340360" y="94615"/>
                  <a:pt x="342900" y="952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altLang="en-US" dirty="0" smtClean="0">
                <a:cs typeface="B Yekan" pitchFamily="2" charset="-78"/>
              </a:rPr>
              <a:t>و بی نگاه تو نتوانم رفت 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الهی! دانایی ده که از راه نیفتیم و بینایی ده که در چاه نیفتیم.</a:t>
            </a:r>
          </a:p>
          <a:p>
            <a:pPr rtl="1"/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7" name="Picture 6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839301" y="4437112"/>
            <a:ext cx="2520280" cy="20520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گروه بندی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برنامه ریزی</a:t>
            </a:r>
            <a:endParaRPr lang="en-US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اشکالات اجرا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07653" y="4437112"/>
            <a:ext cx="2520280" cy="205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endParaRPr lang="fa-IR" dirty="0" smtClean="0">
              <a:cs typeface="B Yeka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محورهای بلورشناسی</a:t>
            </a: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itchFamily="2" charset="-78"/>
              </a:rPr>
              <a:t>نام گذاری میلر</a:t>
            </a:r>
          </a:p>
          <a:p>
            <a:pPr algn="ctr" rtl="1">
              <a:lnSpc>
                <a:spcPct val="150000"/>
              </a:lnSpc>
            </a:pPr>
            <a:r>
              <a:rPr lang="fa-IR" sz="1710" dirty="0" smtClean="0">
                <a:cs typeface="B Yekan" pitchFamily="2" charset="-78"/>
              </a:rPr>
              <a:t>جهات و صفحات بلورشناسی</a:t>
            </a:r>
          </a:p>
        </p:txBody>
      </p:sp>
      <p:grpSp>
        <p:nvGrpSpPr>
          <p:cNvPr id="29" name="Group 140"/>
          <p:cNvGrpSpPr/>
          <p:nvPr/>
        </p:nvGrpSpPr>
        <p:grpSpPr>
          <a:xfrm>
            <a:off x="1472052" y="1614202"/>
            <a:ext cx="3031545" cy="3326964"/>
            <a:chOff x="100295" y="1398180"/>
            <a:chExt cx="3031545" cy="3326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5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52" name="Round Same Side Corner Rectangle 5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Rectangle 5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2400" dirty="0" smtClean="0">
                    <a:cs typeface="B Yekan" pitchFamily="2" charset="-78"/>
                  </a:rPr>
                  <a:t>طرح کریستال</a:t>
                </a:r>
                <a:endParaRPr lang="en-US" sz="2400" dirty="0">
                  <a:cs typeface="B Yekan" pitchFamily="2" charset="-78"/>
                </a:endParaRPr>
              </a:p>
            </p:txBody>
          </p:sp>
        </p:grpSp>
        <p:grpSp>
          <p:nvGrpSpPr>
            <p:cNvPr id="46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47" name="Flowchart: Alternate Process 46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24000" rtlCol="0" anchor="b"/>
              <a:lstStyle/>
              <a:p>
                <a:pPr algn="r" rtl="1"/>
                <a:r>
                  <a:rPr lang="fa-IR" sz="16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16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1" name="Cross 5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grpSp>
        <p:nvGrpSpPr>
          <p:cNvPr id="39" name="Group 31"/>
          <p:cNvGrpSpPr/>
          <p:nvPr/>
        </p:nvGrpSpPr>
        <p:grpSpPr>
          <a:xfrm>
            <a:off x="4863637" y="1844821"/>
            <a:ext cx="2808312" cy="3096340"/>
            <a:chOff x="5762915" y="2479199"/>
            <a:chExt cx="1779546" cy="17379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Round Same Side Corner Rectangle 40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2400" dirty="0" smtClean="0">
                  <a:cs typeface="B Yekan" pitchFamily="2" charset="-78"/>
                </a:rPr>
                <a:t>مختصات بلورشناسی</a:t>
              </a:r>
              <a:endParaRPr lang="en-US" sz="2400" dirty="0">
                <a:cs typeface="B Yekan" pitchFamily="2" charset="-78"/>
              </a:endParaRP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18" name="Picture 17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3851920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00B4F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Amorphous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کوتاه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Short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6660232" y="1963120"/>
            <a:ext cx="2016000" cy="1350000"/>
          </a:xfrm>
          <a:prstGeom prst="snip2DiagRect">
            <a:avLst/>
          </a:prstGeom>
          <a:solidFill>
            <a:srgbClr val="7030A0"/>
          </a:solidFill>
          <a:ln w="889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نظم اتمی مواد</a:t>
            </a:r>
            <a:endParaRPr lang="en-US" sz="2400" dirty="0">
              <a:cs typeface="B Yekan" pitchFamily="2" charset="-78"/>
            </a:endParaRPr>
          </a:p>
        </p:txBody>
      </p:sp>
      <p:pic>
        <p:nvPicPr>
          <p:cNvPr id="41" name="Picture 40" descr="1352308771170_insulina.jpg"/>
          <p:cNvPicPr>
            <a:picLocks noChangeAspect="1"/>
          </p:cNvPicPr>
          <p:nvPr/>
        </p:nvPicPr>
        <p:blipFill>
          <a:blip r:embed="rId2" cstate="print">
            <a:lum bright="-10000" contrast="25000"/>
          </a:blip>
          <a:stretch>
            <a:fillRect/>
          </a:stretch>
        </p:blipFill>
        <p:spPr>
          <a:xfrm>
            <a:off x="3512774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1352308771170_insulina.jpg"/>
          <p:cNvPicPr>
            <a:picLocks noChangeAspect="1"/>
          </p:cNvPicPr>
          <p:nvPr/>
        </p:nvPicPr>
        <p:blipFill>
          <a:blip r:embed="rId3" cstate="print">
            <a:lum bright="-10000" contrast="25000"/>
          </a:blip>
          <a:stretch>
            <a:fillRect/>
          </a:stretch>
        </p:blipFill>
        <p:spPr>
          <a:xfrm flipH="1">
            <a:off x="691608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Snip Diagonal Corner Rectangle 27"/>
          <p:cNvSpPr/>
          <p:nvPr/>
        </p:nvSpPr>
        <p:spPr>
          <a:xfrm>
            <a:off x="3512774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4F1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بی شکل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755576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F8682C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Crystalline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بلند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Long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 flipH="1">
            <a:off x="691608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8682C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بلورین</a:t>
            </a:r>
            <a:endParaRPr lang="en-US" sz="2400" dirty="0">
              <a:cs typeface="B Yekan" pitchFamily="2" charset="-78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611560" y="116632"/>
            <a:ext cx="1512168" cy="1656184"/>
            <a:chOff x="5762915" y="2479195"/>
            <a:chExt cx="1779546" cy="1737938"/>
          </a:xfrm>
        </p:grpSpPr>
        <p:sp>
          <p:nvSpPr>
            <p:cNvPr id="26" name="Round Same Side Corner Rectangle 25"/>
            <p:cNvSpPr/>
            <p:nvPr/>
          </p:nvSpPr>
          <p:spPr>
            <a:xfrm>
              <a:off x="5762915" y="2479195"/>
              <a:ext cx="1779546" cy="1328392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انواع بلورها</a:t>
              </a:r>
              <a:endParaRPr lang="en-US" sz="1400" dirty="0">
                <a:cs typeface="B Yekan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0" name="Picture 19" descr="vector-mohr-www.barGGraph.co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5868144" y="1028328"/>
            <a:ext cx="143224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40" name="Round Single Corner Rectangle 3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149" y="404664"/>
            <a:ext cx="2869831" cy="11239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611560" y="116632"/>
            <a:ext cx="1512168" cy="1656184"/>
            <a:chOff x="5762915" y="2479195"/>
            <a:chExt cx="1779546" cy="1737938"/>
          </a:xfrm>
        </p:grpSpPr>
        <p:sp>
          <p:nvSpPr>
            <p:cNvPr id="1093" name="Round Same Side Corner Rectangle 1092"/>
            <p:cNvSpPr/>
            <p:nvPr/>
          </p:nvSpPr>
          <p:spPr>
            <a:xfrm>
              <a:off x="5762915" y="2479195"/>
              <a:ext cx="1779546" cy="1328392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4" name="Rectangle 1093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انواع بلورها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-684584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دوم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49" name="Picture 15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8" t="14845" r="3889" b="10324"/>
          <a:stretch>
            <a:fillRect/>
          </a:stretch>
        </p:blipFill>
        <p:spPr>
          <a:xfrm>
            <a:off x="847110" y="2129029"/>
            <a:ext cx="7248555" cy="4324307"/>
          </a:xfrm>
          <a:noFill/>
        </p:spPr>
      </p:pic>
      <p:grpSp>
        <p:nvGrpSpPr>
          <p:cNvPr id="4" name="Group 49"/>
          <p:cNvGrpSpPr/>
          <p:nvPr/>
        </p:nvGrpSpPr>
        <p:grpSpPr>
          <a:xfrm>
            <a:off x="755576" y="2057128"/>
            <a:ext cx="7540113" cy="4326359"/>
            <a:chOff x="490538" y="1340768"/>
            <a:chExt cx="8293100" cy="4758407"/>
          </a:xfrm>
        </p:grpSpPr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755576" y="1412503"/>
              <a:ext cx="4451498" cy="13684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5646738" y="1340768"/>
              <a:ext cx="2879725" cy="144016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490538" y="2924175"/>
              <a:ext cx="6480175" cy="17287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auto">
            <a:xfrm>
              <a:off x="7342188" y="2924175"/>
              <a:ext cx="1441450" cy="16573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1259632" y="4797152"/>
              <a:ext cx="1224136" cy="11355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6" name="AutoShape 22"/>
            <p:cNvSpPr>
              <a:spLocks noChangeArrowheads="1"/>
            </p:cNvSpPr>
            <p:nvPr/>
          </p:nvSpPr>
          <p:spPr bwMode="auto">
            <a:xfrm>
              <a:off x="3141648" y="4797425"/>
              <a:ext cx="2870024" cy="13017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7" name="AutoShape 23"/>
            <p:cNvSpPr>
              <a:spLocks noChangeArrowheads="1"/>
            </p:cNvSpPr>
            <p:nvPr/>
          </p:nvSpPr>
          <p:spPr bwMode="auto">
            <a:xfrm>
              <a:off x="6444208" y="4797152"/>
              <a:ext cx="1533525" cy="12238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</p:grpSp>
      <p:grpSp>
        <p:nvGrpSpPr>
          <p:cNvPr id="21" name="Group 20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3" name="Picture 22" descr="vector-mohr-www.barGGraph.co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26" name="Round Single Corner Rectangle 25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2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محاسبات ماده بالک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محاسبه چگالی نظری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محاسبه ثابت شبکه</a:t>
              </a:r>
              <a:endParaRPr lang="en-US" sz="2400" dirty="0" smtClean="0">
                <a:solidFill>
                  <a:schemeClr val="tx1"/>
                </a:solidFill>
                <a:cs typeface="B Yekan" pitchFamily="2" charset="-78"/>
              </a:endParaRP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پیش بینی شبکه بلوری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تغییر حجم در استحاله های فازی</a:t>
              </a: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838" y="259744"/>
            <a:ext cx="1031116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796136" y="1028328"/>
            <a:ext cx="1504256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سوم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18" name="Group 31"/>
          <p:cNvGrpSpPr/>
          <p:nvPr/>
        </p:nvGrpSpPr>
        <p:grpSpPr>
          <a:xfrm>
            <a:off x="611560" y="105510"/>
            <a:ext cx="1512000" cy="1656000"/>
            <a:chOff x="5762915" y="2479198"/>
            <a:chExt cx="1779546" cy="1737935"/>
          </a:xfrm>
          <a:effectLst/>
        </p:grpSpPr>
        <p:sp>
          <p:nvSpPr>
            <p:cNvPr id="19" name="Round Same Side Corner Rectangle 18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90" dirty="0" smtClean="0">
                  <a:cs typeface="B Yekan" pitchFamily="2" charset="-78"/>
                </a:rPr>
                <a:t>محاسبات بلورشناسی</a:t>
              </a:r>
              <a:endParaRPr lang="en-US" sz="1390" dirty="0">
                <a:cs typeface="B Yeka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16" name="Picture 15" descr="vector-mohr-www.barGGraph.c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21" name="Round Single Corner Rectangle 20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3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  <a:p>
              <a:pPr algn="r" rtl="1">
                <a:lnSpc>
                  <a:spcPct val="200000"/>
                </a:lnSpc>
              </a:pPr>
              <a:endParaRPr lang="en-US" sz="1600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فضاهای بی نشین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چهارم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15" name="Picture 14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-4320" t="-4320" r="-4320" b="-4320"/>
          <a:stretch>
            <a:fillRect/>
          </a:stretch>
        </p:blipFill>
        <p:spPr>
          <a:xfrm>
            <a:off x="7395795" y="260648"/>
            <a:ext cx="148734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4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8"/>
            <a:chExt cx="1779546" cy="1737935"/>
          </a:xfrm>
          <a:effectLst/>
        </p:grpSpPr>
        <p:sp>
          <p:nvSpPr>
            <p:cNvPr id="24" name="Round Same Side Corner Rectangle 23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600" dirty="0" smtClean="0">
                  <a:cs typeface="B Yekan" pitchFamily="2" charset="-78"/>
                </a:rPr>
                <a:t>شبکه های یونی</a:t>
              </a:r>
              <a:endParaRPr lang="en-US" sz="1600" dirty="0">
                <a:cs typeface="B Yekan" pitchFamily="2" charset="-78"/>
              </a:endParaRPr>
            </a:p>
          </p:txBody>
        </p:sp>
      </p:grpSp>
      <p:pic>
        <p:nvPicPr>
          <p:cNvPr id="18" name="Picture 17" descr="closepack_tetrahed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9842" y="3202805"/>
            <a:ext cx="2604606" cy="223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losepack_tetrahedr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160" y="2924944"/>
            <a:ext cx="5350960" cy="260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2" name="Picture 21" descr="vector-mohr-www.barGGraph.c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cxnSp>
        <p:nvCxnSpPr>
          <p:cNvPr id="59" name="Shape 58"/>
          <p:cNvCxnSpPr/>
          <p:nvPr/>
        </p:nvCxnSpPr>
        <p:spPr>
          <a:xfrm>
            <a:off x="6804248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hape 59"/>
          <p:cNvCxnSpPr/>
          <p:nvPr/>
        </p:nvCxnSpPr>
        <p:spPr>
          <a:xfrm flipH="1">
            <a:off x="7428624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5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22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pic>
        <p:nvPicPr>
          <p:cNvPr id="35" name="Picture 3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84275"/>
            <a:ext cx="3766264" cy="2754752"/>
          </a:xfrm>
          <a:prstGeom prst="rect">
            <a:avLst/>
          </a:prstGeom>
        </p:spPr>
      </p:pic>
      <p:cxnSp>
        <p:nvCxnSpPr>
          <p:cNvPr id="40" name="Shape 39"/>
          <p:cNvCxnSpPr/>
          <p:nvPr/>
        </p:nvCxnSpPr>
        <p:spPr>
          <a:xfrm>
            <a:off x="5436096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flipH="1">
            <a:off x="6060472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860032" y="3933056"/>
            <a:ext cx="653008" cy="653008"/>
          </a:xfrm>
          <a:prstGeom prst="roundRect">
            <a:avLst/>
          </a:prstGeom>
          <a:solidFill>
            <a:srgbClr val="FFC3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6239036" y="3933056"/>
            <a:ext cx="653008" cy="65300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7618040" y="3933056"/>
            <a:ext cx="653008" cy="653008"/>
          </a:xfrm>
          <a:prstGeom prst="roundRect">
            <a:avLst/>
          </a:prstGeom>
          <a:solidFill>
            <a:srgbClr val="00B4F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57" name="Rounded Rectangle 56"/>
          <p:cNvSpPr/>
          <p:nvPr/>
        </p:nvSpPr>
        <p:spPr>
          <a:xfrm>
            <a:off x="5549534" y="5445224"/>
            <a:ext cx="653008" cy="653008"/>
          </a:xfrm>
          <a:prstGeom prst="roundRect">
            <a:avLst/>
          </a:prstGeom>
          <a:solidFill>
            <a:srgbClr val="F8682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γ</a:t>
            </a:r>
            <a:endParaRPr lang="en-US" sz="3200" dirty="0"/>
          </a:p>
        </p:txBody>
      </p:sp>
      <p:sp>
        <p:nvSpPr>
          <p:cNvPr id="58" name="Rounded Rectangle 57"/>
          <p:cNvSpPr/>
          <p:nvPr/>
        </p:nvSpPr>
        <p:spPr>
          <a:xfrm>
            <a:off x="6928538" y="5445224"/>
            <a:ext cx="653008" cy="6530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α</a:t>
            </a:r>
            <a:endParaRPr lang="en-US" sz="3200" dirty="0"/>
          </a:p>
        </p:txBody>
      </p:sp>
      <p:cxnSp>
        <p:nvCxnSpPr>
          <p:cNvPr id="69" name="Shape 68"/>
          <p:cNvCxnSpPr>
            <a:stCxn id="38" idx="0"/>
          </p:cNvCxnSpPr>
          <p:nvPr/>
        </p:nvCxnSpPr>
        <p:spPr>
          <a:xfrm rot="16200000" flipV="1">
            <a:off x="7038514" y="3027025"/>
            <a:ext cx="864095" cy="947967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36" idx="0"/>
          </p:cNvCxnSpPr>
          <p:nvPr/>
        </p:nvCxnSpPr>
        <p:spPr>
          <a:xfrm rot="5400000" flipH="1" flipV="1">
            <a:off x="5220073" y="3035425"/>
            <a:ext cx="864095" cy="931169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228184" y="2708920"/>
            <a:ext cx="653008" cy="653008"/>
          </a:xfrm>
          <a:prstGeom prst="roundRect">
            <a:avLst/>
          </a:prstGeom>
          <a:solidFill>
            <a:srgbClr val="91C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β</a:t>
            </a:r>
            <a:endParaRPr lang="en-US" sz="3200" dirty="0"/>
          </a:p>
        </p:txBody>
      </p:sp>
      <p:pic>
        <p:nvPicPr>
          <p:cNvPr id="28" name="Picture 27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575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B Yekan</vt:lpstr>
      <vt:lpstr>IRDast Nevis</vt:lpstr>
      <vt:lpstr>B Titr</vt:lpstr>
      <vt:lpstr>굴림</vt:lpstr>
      <vt:lpstr>Times New Roman</vt:lpstr>
      <vt:lpstr>Symbol</vt:lpstr>
      <vt:lpstr>Aharoni</vt:lpstr>
      <vt:lpstr>B Nazanin</vt:lpstr>
      <vt:lpstr>Office Theme</vt:lpstr>
      <vt:lpstr>1_Office Theme</vt:lpstr>
      <vt:lpstr>Slide 1</vt:lpstr>
      <vt:lpstr>حل تمرین بلورشناسی</vt:lpstr>
      <vt:lpstr>Slide 3</vt:lpstr>
      <vt:lpstr>Slide 4</vt:lpstr>
      <vt:lpstr>حل تمرین بلورشناسی</vt:lpstr>
      <vt:lpstr>حل تمرین بلورشناسی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و بی نگاه تو نتوانم رفت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WIN XP</cp:lastModifiedBy>
  <cp:revision>450</cp:revision>
  <dcterms:created xsi:type="dcterms:W3CDTF">2015-01-31T17:42:16Z</dcterms:created>
  <dcterms:modified xsi:type="dcterms:W3CDTF">2015-03-07T16:31:40Z</dcterms:modified>
</cp:coreProperties>
</file>